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gif" ContentType="image/gif"/>
  <Default Extension="xls" ContentType="application/vnd.ms-exce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embeddings/oleObject1.bin" ContentType="application/vnd.openxmlformats-officedocument.oleObject"/>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embeddings/oleObject13.bin" ContentType="application/vnd.openxmlformats-officedocument.oleObject"/>
  <Override PartName="/ppt/embeddings/oleObject14.bin" ContentType="application/vnd.openxmlformats-officedocument.oleObject"/>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embeddings/oleObject15.bin" ContentType="application/vnd.openxmlformats-officedocument.oleObject"/>
  <Override PartName="/ppt/notesSlides/notesSlide19.xml" ContentType="application/vnd.openxmlformats-officedocument.presentationml.notesSlide+xml"/>
  <Override PartName="/ppt/embeddings/oleObject16.bin" ContentType="application/vnd.openxmlformats-officedocument.oleObject"/>
  <Override PartName="/ppt/notesSlides/notesSlide20.xml" ContentType="application/vnd.openxmlformats-officedocument.presentationml.notesSlide+xml"/>
  <Override PartName="/ppt/notesSlides/notesSlide21.xml" ContentType="application/vnd.openxmlformats-officedocument.presentationml.notesSlide+xml"/>
  <Override PartName="/ppt/embeddings/oleObject17.bin" ContentType="application/vnd.openxmlformats-officedocument.oleObject"/>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embeddings/oleObject18.bin" ContentType="application/vnd.openxmlformats-officedocument.oleObject"/>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embeddings/oleObject19.bin" ContentType="application/vnd.openxmlformats-officedocument.oleObject"/>
  <Override PartName="/ppt/embeddings/oleObject20.bin" ContentType="application/vnd.openxmlformats-officedocument.oleObject"/>
  <Override PartName="/ppt/embeddings/oleObject21.bin" ContentType="application/vnd.openxmlformats-officedocument.oleObject"/>
  <Override PartName="/ppt/embeddings/oleObject22.bin" ContentType="application/vnd.openxmlformats-officedocument.oleObject"/>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embeddings/oleObject23.bin" ContentType="application/vnd.openxmlformats-officedocument.oleObject"/>
  <Override PartName="/ppt/embeddings/oleObject24.bin" ContentType="application/vnd.openxmlformats-officedocument.oleObject"/>
  <Override PartName="/ppt/embeddings/oleObject25.bin" ContentType="application/vnd.openxmlformats-officedocument.oleObject"/>
  <Override PartName="/ppt/embeddings/oleObject26.bin" ContentType="application/vnd.openxmlformats-officedocument.oleObject"/>
  <Override PartName="/ppt/embeddings/oleObject27.bin" ContentType="application/vnd.openxmlformats-officedocument.oleObject"/>
  <Override PartName="/ppt/embeddings/oleObject28.bin" ContentType="application/vnd.openxmlformats-officedocument.oleObject"/>
  <Override PartName="/ppt/embeddings/oleObject29.bin" ContentType="application/vnd.openxmlformats-officedocument.oleObject"/>
  <Override PartName="/ppt/embeddings/oleObject30.bin" ContentType="application/vnd.openxmlformats-officedocument.oleObject"/>
  <Override PartName="/ppt/notesSlides/notesSlide43.xml" ContentType="application/vnd.openxmlformats-officedocument.presentationml.notesSlide+xml"/>
  <Override PartName="/ppt/embeddings/oleObject31.bin" ContentType="application/vnd.openxmlformats-officedocument.oleObject"/>
  <Override PartName="/ppt/embeddings/oleObject32.bin" ContentType="application/vnd.openxmlformats-officedocument.oleObject"/>
  <Override PartName="/ppt/embeddings/oleObject33.bin" ContentType="application/vnd.openxmlformats-officedocument.oleObject"/>
  <Override PartName="/ppt/embeddings/oleObject34.bin" ContentType="application/vnd.openxmlformats-officedocument.oleObject"/>
  <Override PartName="/ppt/embeddings/oleObject35.bin" ContentType="application/vnd.openxmlformats-officedocument.oleObject"/>
  <Override PartName="/ppt/embeddings/oleObject36.bin" ContentType="application/vnd.openxmlformats-officedocument.oleObject"/>
  <Override PartName="/ppt/embeddings/oleObject37.bin" ContentType="application/vnd.openxmlformats-officedocument.oleObject"/>
  <Override PartName="/ppt/embeddings/oleObject38.bin" ContentType="application/vnd.openxmlformats-officedocument.oleObject"/>
  <Override PartName="/ppt/notesSlides/notesSlide44.xml" ContentType="application/vnd.openxmlformats-officedocument.presentationml.notesSlide+xml"/>
  <Override PartName="/ppt/embeddings/oleObject39.bin" ContentType="application/vnd.openxmlformats-officedocument.oleObject"/>
  <Override PartName="/ppt/notesSlides/notesSlide45.xml" ContentType="application/vnd.openxmlformats-officedocument.presentationml.notesSlide+xml"/>
  <Override PartName="/ppt/embeddings/oleObject40.bin" ContentType="application/vnd.openxmlformats-officedocument.oleObject"/>
  <Override PartName="/ppt/embeddings/oleObject41.bin" ContentType="application/vnd.openxmlformats-officedocument.oleObject"/>
  <Override PartName="/ppt/embeddings/oleObject42.bin" ContentType="application/vnd.openxmlformats-officedocument.oleObject"/>
  <Override PartName="/ppt/embeddings/oleObject43.bin" ContentType="application/vnd.openxmlformats-officedocument.oleObject"/>
  <Override PartName="/ppt/embeddings/oleObject44.bin" ContentType="application/vnd.openxmlformats-officedocument.oleObject"/>
  <Override PartName="/ppt/embeddings/oleObject45.bin" ContentType="application/vnd.openxmlformats-officedocument.oleObject"/>
  <Override PartName="/ppt/embeddings/oleObject46.bin" ContentType="application/vnd.openxmlformats-officedocument.oleObject"/>
  <Override PartName="/ppt/embeddings/oleObject47.bin" ContentType="application/vnd.openxmlformats-officedocument.oleObject"/>
  <Override PartName="/ppt/embeddings/oleObject48.bin" ContentType="application/vnd.openxmlformats-officedocument.oleObject"/>
  <Override PartName="/ppt/embeddings/oleObject49.bin" ContentType="application/vnd.openxmlformats-officedocument.oleObject"/>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embeddings/oleObject50.bin" ContentType="application/vnd.openxmlformats-officedocument.oleObject"/>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embeddings/oleObject51.bin" ContentType="application/vnd.openxmlformats-officedocument.oleObject"/>
  <Override PartName="/ppt/embeddings/oleObject52.bin" ContentType="application/vnd.openxmlformats-officedocument.oleObject"/>
  <Override PartName="/ppt/embeddings/oleObject53.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0" r:id="rId1"/>
  </p:sldMasterIdLst>
  <p:notesMasterIdLst>
    <p:notesMasterId r:id="rId143"/>
  </p:notesMasterIdLst>
  <p:handoutMasterIdLst>
    <p:handoutMasterId r:id="rId144"/>
  </p:handoutMasterIdLst>
  <p:sldIdLst>
    <p:sldId id="256" r:id="rId2"/>
    <p:sldId id="389" r:id="rId3"/>
    <p:sldId id="447" r:id="rId4"/>
    <p:sldId id="352" r:id="rId5"/>
    <p:sldId id="448" r:id="rId6"/>
    <p:sldId id="462" r:id="rId7"/>
    <p:sldId id="390" r:id="rId8"/>
    <p:sldId id="392" r:id="rId9"/>
    <p:sldId id="393" r:id="rId10"/>
    <p:sldId id="394" r:id="rId11"/>
    <p:sldId id="422" r:id="rId12"/>
    <p:sldId id="383" r:id="rId13"/>
    <p:sldId id="476" r:id="rId14"/>
    <p:sldId id="478" r:id="rId15"/>
    <p:sldId id="479" r:id="rId16"/>
    <p:sldId id="396" r:id="rId17"/>
    <p:sldId id="397" r:id="rId18"/>
    <p:sldId id="398" r:id="rId19"/>
    <p:sldId id="399" r:id="rId20"/>
    <p:sldId id="400" r:id="rId21"/>
    <p:sldId id="401" r:id="rId22"/>
    <p:sldId id="333" r:id="rId23"/>
    <p:sldId id="450" r:id="rId24"/>
    <p:sldId id="423" r:id="rId25"/>
    <p:sldId id="402" r:id="rId26"/>
    <p:sldId id="424" r:id="rId27"/>
    <p:sldId id="480" r:id="rId28"/>
    <p:sldId id="425" r:id="rId29"/>
    <p:sldId id="481" r:id="rId30"/>
    <p:sldId id="426" r:id="rId31"/>
    <p:sldId id="427" r:id="rId32"/>
    <p:sldId id="428" r:id="rId33"/>
    <p:sldId id="429" r:id="rId34"/>
    <p:sldId id="430" r:id="rId35"/>
    <p:sldId id="432" r:id="rId36"/>
    <p:sldId id="451" r:id="rId37"/>
    <p:sldId id="431" r:id="rId38"/>
    <p:sldId id="433" r:id="rId39"/>
    <p:sldId id="434" r:id="rId40"/>
    <p:sldId id="482" r:id="rId41"/>
    <p:sldId id="435" r:id="rId42"/>
    <p:sldId id="436" r:id="rId43"/>
    <p:sldId id="453" r:id="rId44"/>
    <p:sldId id="437" r:id="rId45"/>
    <p:sldId id="438" r:id="rId46"/>
    <p:sldId id="403" r:id="rId47"/>
    <p:sldId id="404" r:id="rId48"/>
    <p:sldId id="405" r:id="rId49"/>
    <p:sldId id="406" r:id="rId50"/>
    <p:sldId id="407" r:id="rId51"/>
    <p:sldId id="408" r:id="rId52"/>
    <p:sldId id="412" r:id="rId53"/>
    <p:sldId id="413" r:id="rId54"/>
    <p:sldId id="382" r:id="rId55"/>
    <p:sldId id="370" r:id="rId56"/>
    <p:sldId id="371" r:id="rId57"/>
    <p:sldId id="372" r:id="rId58"/>
    <p:sldId id="373" r:id="rId59"/>
    <p:sldId id="374" r:id="rId60"/>
    <p:sldId id="375" r:id="rId61"/>
    <p:sldId id="376" r:id="rId62"/>
    <p:sldId id="409" r:id="rId63"/>
    <p:sldId id="410" r:id="rId64"/>
    <p:sldId id="395" r:id="rId65"/>
    <p:sldId id="439" r:id="rId66"/>
    <p:sldId id="440" r:id="rId67"/>
    <p:sldId id="441" r:id="rId68"/>
    <p:sldId id="442" r:id="rId69"/>
    <p:sldId id="443" r:id="rId70"/>
    <p:sldId id="444" r:id="rId71"/>
    <p:sldId id="465" r:id="rId72"/>
    <p:sldId id="322" r:id="rId73"/>
    <p:sldId id="275" r:id="rId74"/>
    <p:sldId id="274" r:id="rId75"/>
    <p:sldId id="291" r:id="rId76"/>
    <p:sldId id="292" r:id="rId77"/>
    <p:sldId id="483" r:id="rId78"/>
    <p:sldId id="484" r:id="rId79"/>
    <p:sldId id="461" r:id="rId80"/>
    <p:sldId id="324" r:id="rId81"/>
    <p:sldId id="276" r:id="rId82"/>
    <p:sldId id="282" r:id="rId83"/>
    <p:sldId id="283" r:id="rId84"/>
    <p:sldId id="284" r:id="rId85"/>
    <p:sldId id="351" r:id="rId86"/>
    <p:sldId id="285" r:id="rId87"/>
    <p:sldId id="286" r:id="rId88"/>
    <p:sldId id="299" r:id="rId89"/>
    <p:sldId id="264" r:id="rId90"/>
    <p:sldId id="289" r:id="rId91"/>
    <p:sldId id="290" r:id="rId92"/>
    <p:sldId id="347" r:id="rId93"/>
    <p:sldId id="348" r:id="rId94"/>
    <p:sldId id="305" r:id="rId95"/>
    <p:sldId id="306" r:id="rId96"/>
    <p:sldId id="310" r:id="rId97"/>
    <p:sldId id="311" r:id="rId98"/>
    <p:sldId id="313" r:id="rId99"/>
    <p:sldId id="326" r:id="rId100"/>
    <p:sldId id="267" r:id="rId101"/>
    <p:sldId id="332" r:id="rId102"/>
    <p:sldId id="329" r:id="rId103"/>
    <p:sldId id="334" r:id="rId104"/>
    <p:sldId id="328" r:id="rId105"/>
    <p:sldId id="330" r:id="rId106"/>
    <p:sldId id="470" r:id="rId107"/>
    <p:sldId id="474" r:id="rId108"/>
    <p:sldId id="469" r:id="rId109"/>
    <p:sldId id="362" r:id="rId110"/>
    <p:sldId id="475" r:id="rId111"/>
    <p:sldId id="344" r:id="rId112"/>
    <p:sldId id="345" r:id="rId113"/>
    <p:sldId id="316" r:id="rId114"/>
    <p:sldId id="346" r:id="rId115"/>
    <p:sldId id="296" r:id="rId116"/>
    <p:sldId id="356" r:id="rId117"/>
    <p:sldId id="353" r:id="rId118"/>
    <p:sldId id="363" r:id="rId119"/>
    <p:sldId id="357" r:id="rId120"/>
    <p:sldId id="364" r:id="rId121"/>
    <p:sldId id="467" r:id="rId122"/>
    <p:sldId id="309" r:id="rId123"/>
    <p:sldId id="385" r:id="rId124"/>
    <p:sldId id="317" r:id="rId125"/>
    <p:sldId id="277" r:id="rId126"/>
    <p:sldId id="318" r:id="rId127"/>
    <p:sldId id="380" r:id="rId128"/>
    <p:sldId id="381" r:id="rId129"/>
    <p:sldId id="368" r:id="rId130"/>
    <p:sldId id="386" r:id="rId131"/>
    <p:sldId id="387" r:id="rId132"/>
    <p:sldId id="388" r:id="rId133"/>
    <p:sldId id="369" r:id="rId134"/>
    <p:sldId id="418" r:id="rId135"/>
    <p:sldId id="367" r:id="rId136"/>
    <p:sldId id="452" r:id="rId137"/>
    <p:sldId id="459" r:id="rId138"/>
    <p:sldId id="411" r:id="rId139"/>
    <p:sldId id="456" r:id="rId140"/>
    <p:sldId id="457" r:id="rId141"/>
    <p:sldId id="458" r:id="rId142"/>
  </p:sldIdLst>
  <p:sldSz cx="9144000" cy="6858000" type="screen4x3"/>
  <p:notesSz cx="6781800" cy="9918700"/>
  <p:defaultTextStyle>
    <a:defPPr>
      <a:defRPr lang="en-US"/>
    </a:defPPr>
    <a:lvl1pPr algn="l" rtl="0" fontAlgn="base">
      <a:spcBef>
        <a:spcPct val="0"/>
      </a:spcBef>
      <a:spcAft>
        <a:spcPct val="0"/>
      </a:spcAft>
      <a:defRPr kern="1200">
        <a:solidFill>
          <a:schemeClr val="tx1"/>
        </a:solidFill>
        <a:latin typeface="Century Gothic" charset="0"/>
        <a:ea typeface="MS Pゴシック" pitchFamily="-92" charset="-128"/>
        <a:cs typeface="+mn-cs"/>
      </a:defRPr>
    </a:lvl1pPr>
    <a:lvl2pPr marL="457200" algn="l" rtl="0" fontAlgn="base">
      <a:spcBef>
        <a:spcPct val="0"/>
      </a:spcBef>
      <a:spcAft>
        <a:spcPct val="0"/>
      </a:spcAft>
      <a:defRPr kern="1200">
        <a:solidFill>
          <a:schemeClr val="tx1"/>
        </a:solidFill>
        <a:latin typeface="Century Gothic" charset="0"/>
        <a:ea typeface="MS Pゴシック" pitchFamily="-92" charset="-128"/>
        <a:cs typeface="+mn-cs"/>
      </a:defRPr>
    </a:lvl2pPr>
    <a:lvl3pPr marL="914400" algn="l" rtl="0" fontAlgn="base">
      <a:spcBef>
        <a:spcPct val="0"/>
      </a:spcBef>
      <a:spcAft>
        <a:spcPct val="0"/>
      </a:spcAft>
      <a:defRPr kern="1200">
        <a:solidFill>
          <a:schemeClr val="tx1"/>
        </a:solidFill>
        <a:latin typeface="Century Gothic" charset="0"/>
        <a:ea typeface="MS Pゴシック" pitchFamily="-92" charset="-128"/>
        <a:cs typeface="+mn-cs"/>
      </a:defRPr>
    </a:lvl3pPr>
    <a:lvl4pPr marL="1371600" algn="l" rtl="0" fontAlgn="base">
      <a:spcBef>
        <a:spcPct val="0"/>
      </a:spcBef>
      <a:spcAft>
        <a:spcPct val="0"/>
      </a:spcAft>
      <a:defRPr kern="1200">
        <a:solidFill>
          <a:schemeClr val="tx1"/>
        </a:solidFill>
        <a:latin typeface="Century Gothic" charset="0"/>
        <a:ea typeface="MS Pゴシック" pitchFamily="-92" charset="-128"/>
        <a:cs typeface="+mn-cs"/>
      </a:defRPr>
    </a:lvl4pPr>
    <a:lvl5pPr marL="1828800" algn="l" rtl="0" fontAlgn="base">
      <a:spcBef>
        <a:spcPct val="0"/>
      </a:spcBef>
      <a:spcAft>
        <a:spcPct val="0"/>
      </a:spcAft>
      <a:defRPr kern="1200">
        <a:solidFill>
          <a:schemeClr val="tx1"/>
        </a:solidFill>
        <a:latin typeface="Century Gothic" charset="0"/>
        <a:ea typeface="MS Pゴシック" pitchFamily="-92" charset="-128"/>
        <a:cs typeface="+mn-cs"/>
      </a:defRPr>
    </a:lvl5pPr>
    <a:lvl6pPr marL="2286000" algn="l" defTabSz="914400" rtl="0" eaLnBrk="1" latinLnBrk="0" hangingPunct="1">
      <a:defRPr kern="1200">
        <a:solidFill>
          <a:schemeClr val="tx1"/>
        </a:solidFill>
        <a:latin typeface="Century Gothic" charset="0"/>
        <a:ea typeface="MS Pゴシック" pitchFamily="-92" charset="-128"/>
        <a:cs typeface="+mn-cs"/>
      </a:defRPr>
    </a:lvl6pPr>
    <a:lvl7pPr marL="2743200" algn="l" defTabSz="914400" rtl="0" eaLnBrk="1" latinLnBrk="0" hangingPunct="1">
      <a:defRPr kern="1200">
        <a:solidFill>
          <a:schemeClr val="tx1"/>
        </a:solidFill>
        <a:latin typeface="Century Gothic" charset="0"/>
        <a:ea typeface="MS Pゴシック" pitchFamily="-92" charset="-128"/>
        <a:cs typeface="+mn-cs"/>
      </a:defRPr>
    </a:lvl7pPr>
    <a:lvl8pPr marL="3200400" algn="l" defTabSz="914400" rtl="0" eaLnBrk="1" latinLnBrk="0" hangingPunct="1">
      <a:defRPr kern="1200">
        <a:solidFill>
          <a:schemeClr val="tx1"/>
        </a:solidFill>
        <a:latin typeface="Century Gothic" charset="0"/>
        <a:ea typeface="MS Pゴシック" pitchFamily="-92" charset="-128"/>
        <a:cs typeface="+mn-cs"/>
      </a:defRPr>
    </a:lvl8pPr>
    <a:lvl9pPr marL="3657600" algn="l" defTabSz="914400" rtl="0" eaLnBrk="1" latinLnBrk="0" hangingPunct="1">
      <a:defRPr kern="1200">
        <a:solidFill>
          <a:schemeClr val="tx1"/>
        </a:solidFill>
        <a:latin typeface="Century Gothic" charset="0"/>
        <a:ea typeface="MS Pゴシック" pitchFamily="-92"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FF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80" d="100"/>
          <a:sy n="80" d="100"/>
        </p:scale>
        <p:origin x="-3272" y="-13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160"/>
    </p:cViewPr>
  </p:sorterViewPr>
  <p:gridSpacing cx="72008" cy="72008"/>
</p:viewPr>
</file>

<file path=ppt/_rels/presentation.xml.rels><?xml version="1.0" encoding="UTF-8" standalone="yes"?>
<Relationships xmlns="http://schemas.openxmlformats.org/package/2006/relationships"><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20" Type="http://schemas.openxmlformats.org/officeDocument/2006/relationships/slide" Target="slides/slide119.xml"/><Relationship Id="rId121" Type="http://schemas.openxmlformats.org/officeDocument/2006/relationships/slide" Target="slides/slide120.xml"/><Relationship Id="rId122" Type="http://schemas.openxmlformats.org/officeDocument/2006/relationships/slide" Target="slides/slide121.xml"/><Relationship Id="rId123" Type="http://schemas.openxmlformats.org/officeDocument/2006/relationships/slide" Target="slides/slide122.xml"/><Relationship Id="rId124" Type="http://schemas.openxmlformats.org/officeDocument/2006/relationships/slide" Target="slides/slide123.xml"/><Relationship Id="rId125" Type="http://schemas.openxmlformats.org/officeDocument/2006/relationships/slide" Target="slides/slide124.xml"/><Relationship Id="rId126" Type="http://schemas.openxmlformats.org/officeDocument/2006/relationships/slide" Target="slides/slide125.xml"/><Relationship Id="rId127" Type="http://schemas.openxmlformats.org/officeDocument/2006/relationships/slide" Target="slides/slide126.xml"/><Relationship Id="rId128" Type="http://schemas.openxmlformats.org/officeDocument/2006/relationships/slide" Target="slides/slide127.xml"/><Relationship Id="rId129" Type="http://schemas.openxmlformats.org/officeDocument/2006/relationships/slide" Target="slides/slide1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00" Type="http://schemas.openxmlformats.org/officeDocument/2006/relationships/slide" Target="slides/slide99.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30" Type="http://schemas.openxmlformats.org/officeDocument/2006/relationships/slide" Target="slides/slide129.xml"/><Relationship Id="rId131" Type="http://schemas.openxmlformats.org/officeDocument/2006/relationships/slide" Target="slides/slide130.xml"/><Relationship Id="rId132" Type="http://schemas.openxmlformats.org/officeDocument/2006/relationships/slide" Target="slides/slide131.xml"/><Relationship Id="rId133" Type="http://schemas.openxmlformats.org/officeDocument/2006/relationships/slide" Target="slides/slide132.xml"/><Relationship Id="rId134" Type="http://schemas.openxmlformats.org/officeDocument/2006/relationships/slide" Target="slides/slide133.xml"/><Relationship Id="rId135" Type="http://schemas.openxmlformats.org/officeDocument/2006/relationships/slide" Target="slides/slide134.xml"/><Relationship Id="rId136" Type="http://schemas.openxmlformats.org/officeDocument/2006/relationships/slide" Target="slides/slide135.xml"/><Relationship Id="rId137" Type="http://schemas.openxmlformats.org/officeDocument/2006/relationships/slide" Target="slides/slide136.xml"/><Relationship Id="rId138" Type="http://schemas.openxmlformats.org/officeDocument/2006/relationships/slide" Target="slides/slide137.xml"/><Relationship Id="rId139" Type="http://schemas.openxmlformats.org/officeDocument/2006/relationships/slide" Target="slides/slide13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slide" Target="slides/slide114.xml"/><Relationship Id="rId116" Type="http://schemas.openxmlformats.org/officeDocument/2006/relationships/slide" Target="slides/slide115.xml"/><Relationship Id="rId117" Type="http://schemas.openxmlformats.org/officeDocument/2006/relationships/slide" Target="slides/slide116.xml"/><Relationship Id="rId118" Type="http://schemas.openxmlformats.org/officeDocument/2006/relationships/slide" Target="slides/slide117.xml"/><Relationship Id="rId119" Type="http://schemas.openxmlformats.org/officeDocument/2006/relationships/slide" Target="slides/slide1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 Id="rId140" Type="http://schemas.openxmlformats.org/officeDocument/2006/relationships/slide" Target="slides/slide139.xml"/><Relationship Id="rId141" Type="http://schemas.openxmlformats.org/officeDocument/2006/relationships/slide" Target="slides/slide140.xml"/><Relationship Id="rId142" Type="http://schemas.openxmlformats.org/officeDocument/2006/relationships/slide" Target="slides/slide141.xml"/><Relationship Id="rId143" Type="http://schemas.openxmlformats.org/officeDocument/2006/relationships/notesMaster" Target="notesMasters/notesMaster1.xml"/><Relationship Id="rId144" Type="http://schemas.openxmlformats.org/officeDocument/2006/relationships/handoutMaster" Target="handoutMasters/handoutMaster1.xml"/><Relationship Id="rId145" Type="http://schemas.openxmlformats.org/officeDocument/2006/relationships/printerSettings" Target="printerSettings/printerSettings1.bin"/><Relationship Id="rId146" Type="http://schemas.openxmlformats.org/officeDocument/2006/relationships/presProps" Target="presProps.xml"/><Relationship Id="rId147" Type="http://schemas.openxmlformats.org/officeDocument/2006/relationships/viewProps" Target="viewProps.xml"/><Relationship Id="rId148" Type="http://schemas.openxmlformats.org/officeDocument/2006/relationships/theme" Target="theme/theme1.xml"/><Relationship Id="rId149"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3.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68.png"/></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70.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77.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82.emf"/><Relationship Id="rId2" Type="http://schemas.openxmlformats.org/officeDocument/2006/relationships/image" Target="../media/image83.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89.emf"/><Relationship Id="rId2" Type="http://schemas.openxmlformats.org/officeDocument/2006/relationships/image" Target="../media/image90.emf"/><Relationship Id="rId3" Type="http://schemas.openxmlformats.org/officeDocument/2006/relationships/image" Target="../media/image43.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89.emf"/><Relationship Id="rId2" Type="http://schemas.openxmlformats.org/officeDocument/2006/relationships/image" Target="../media/image90.emf"/><Relationship Id="rId3" Type="http://schemas.openxmlformats.org/officeDocument/2006/relationships/image" Target="../media/image43.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89.e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90.emf"/><Relationship Id="rId4" Type="http://schemas.openxmlformats.org/officeDocument/2006/relationships/image" Target="../media/image43.emf"/><Relationship Id="rId1" Type="http://schemas.openxmlformats.org/officeDocument/2006/relationships/image" Target="../media/image77.emf"/><Relationship Id="rId2" Type="http://schemas.openxmlformats.org/officeDocument/2006/relationships/image" Target="../media/image89.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0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 Id="rId2" Type="http://schemas.openxmlformats.org/officeDocument/2006/relationships/image" Target="../media/image8.wmf"/><Relationship Id="rId3" Type="http://schemas.openxmlformats.org/officeDocument/2006/relationships/image" Target="../media/image9.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117.png"/><Relationship Id="rId2" Type="http://schemas.openxmlformats.org/officeDocument/2006/relationships/image" Target="../media/image118.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2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8.wmf"/><Relationship Id="rId4" Type="http://schemas.openxmlformats.org/officeDocument/2006/relationships/image" Target="../media/image29.wmf"/><Relationship Id="rId1" Type="http://schemas.openxmlformats.org/officeDocument/2006/relationships/image" Target="../media/image26.wmf"/><Relationship Id="rId2" Type="http://schemas.openxmlformats.org/officeDocument/2006/relationships/image" Target="../media/image27.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2.wmf"/><Relationship Id="rId2" Type="http://schemas.openxmlformats.org/officeDocument/2006/relationships/image" Target="../media/image4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8463" cy="495300"/>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3" name="Date Placeholder 2"/>
          <p:cNvSpPr>
            <a:spLocks noGrp="1"/>
          </p:cNvSpPr>
          <p:nvPr>
            <p:ph type="dt" sz="quarter" idx="1"/>
          </p:nvPr>
        </p:nvSpPr>
        <p:spPr>
          <a:xfrm>
            <a:off x="3841750" y="0"/>
            <a:ext cx="2938463" cy="4953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A5018043-BFBF-4264-B21C-9339F8F3D733}" type="datetime1">
              <a:rPr lang="en-US"/>
              <a:pPr/>
              <a:t>7/20/11</a:t>
            </a:fld>
            <a:endParaRPr lang="en-GB"/>
          </a:p>
        </p:txBody>
      </p:sp>
      <p:sp>
        <p:nvSpPr>
          <p:cNvPr id="4" name="Footer Placeholder 3"/>
          <p:cNvSpPr>
            <a:spLocks noGrp="1"/>
          </p:cNvSpPr>
          <p:nvPr>
            <p:ph type="ftr" sz="quarter" idx="2"/>
          </p:nvPr>
        </p:nvSpPr>
        <p:spPr>
          <a:xfrm>
            <a:off x="0" y="9421813"/>
            <a:ext cx="2938463" cy="495300"/>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5" name="Slide Number Placeholder 4"/>
          <p:cNvSpPr>
            <a:spLocks noGrp="1"/>
          </p:cNvSpPr>
          <p:nvPr>
            <p:ph type="sldNum" sz="quarter" idx="3"/>
          </p:nvPr>
        </p:nvSpPr>
        <p:spPr>
          <a:xfrm>
            <a:off x="3841750" y="9421813"/>
            <a:ext cx="2938463" cy="4953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77F01D5D-BFF5-4107-9855-04A1E2954D48}" type="slidenum">
              <a:rPr lang="en-GB"/>
              <a:pPr/>
              <a:t>‹#›</a:t>
            </a:fld>
            <a:endParaRPr lang="en-GB"/>
          </a:p>
        </p:txBody>
      </p:sp>
    </p:spTree>
    <p:extLst>
      <p:ext uri="{BB962C8B-B14F-4D97-AF65-F5344CB8AC3E}">
        <p14:creationId xmlns:p14="http://schemas.microsoft.com/office/powerpoint/2010/main" val="301209486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charset="0"/>
              </a:defRPr>
            </a:lvl1pPr>
          </a:lstStyle>
          <a:p>
            <a:endParaRPr lang="en-GB"/>
          </a:p>
        </p:txBody>
      </p:sp>
      <p:sp>
        <p:nvSpPr>
          <p:cNvPr id="45059" name="Rectangle 3"/>
          <p:cNvSpPr>
            <a:spLocks noGrp="1" noChangeArrowheads="1"/>
          </p:cNvSpPr>
          <p:nvPr>
            <p:ph type="dt" idx="1"/>
          </p:nvPr>
        </p:nvSpPr>
        <p:spPr bwMode="auto">
          <a:xfrm>
            <a:off x="3843338" y="0"/>
            <a:ext cx="2938462"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charset="0"/>
              </a:defRPr>
            </a:lvl1pPr>
          </a:lstStyle>
          <a:p>
            <a:endParaRPr lang="en-GB"/>
          </a:p>
        </p:txBody>
      </p:sp>
      <p:sp>
        <p:nvSpPr>
          <p:cNvPr id="14340" name="Rectangle 4"/>
          <p:cNvSpPr>
            <a:spLocks noGrp="1" noRot="1" noChangeAspect="1" noChangeArrowheads="1" noTextEdit="1"/>
          </p:cNvSpPr>
          <p:nvPr>
            <p:ph type="sldImg" idx="2"/>
          </p:nvPr>
        </p:nvSpPr>
        <p:spPr bwMode="auto">
          <a:xfrm>
            <a:off x="911225" y="744538"/>
            <a:ext cx="4959350" cy="3719512"/>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904875" y="4711700"/>
            <a:ext cx="4972050" cy="44624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45062" name="Rectangle 6"/>
          <p:cNvSpPr>
            <a:spLocks noGrp="1" noChangeArrowheads="1"/>
          </p:cNvSpPr>
          <p:nvPr>
            <p:ph type="ftr" sz="quarter" idx="4"/>
          </p:nvPr>
        </p:nvSpPr>
        <p:spPr bwMode="auto">
          <a:xfrm>
            <a:off x="0" y="9423400"/>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charset="0"/>
              </a:defRPr>
            </a:lvl1pPr>
          </a:lstStyle>
          <a:p>
            <a:endParaRPr lang="en-GB"/>
          </a:p>
        </p:txBody>
      </p:sp>
      <p:sp>
        <p:nvSpPr>
          <p:cNvPr id="45063" name="Rectangle 7"/>
          <p:cNvSpPr>
            <a:spLocks noGrp="1" noChangeArrowheads="1"/>
          </p:cNvSpPr>
          <p:nvPr>
            <p:ph type="sldNum" sz="quarter" idx="5"/>
          </p:nvPr>
        </p:nvSpPr>
        <p:spPr bwMode="auto">
          <a:xfrm>
            <a:off x="3843338" y="9423400"/>
            <a:ext cx="2938462"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charset="0"/>
              </a:defRPr>
            </a:lvl1pPr>
          </a:lstStyle>
          <a:p>
            <a:fld id="{7AB282B1-CF25-40B2-B8B4-899727C7B83A}" type="slidenum">
              <a:rPr lang="en-GB"/>
              <a:pPr/>
              <a:t>‹#›</a:t>
            </a:fld>
            <a:endParaRPr lang="en-GB"/>
          </a:p>
        </p:txBody>
      </p:sp>
    </p:spTree>
    <p:extLst>
      <p:ext uri="{BB962C8B-B14F-4D97-AF65-F5344CB8AC3E}">
        <p14:creationId xmlns:p14="http://schemas.microsoft.com/office/powerpoint/2010/main" val="359919949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charset="0"/>
        <a:ea typeface="MS Pゴシック" pitchFamily="-92" charset="-128"/>
        <a:cs typeface="MS Pゴシック" pitchFamily="-92" charset="-128"/>
      </a:defRPr>
    </a:lvl1pPr>
    <a:lvl2pPr marL="457200" algn="l" rtl="0" eaLnBrk="0" fontAlgn="base" hangingPunct="0">
      <a:spcBef>
        <a:spcPct val="30000"/>
      </a:spcBef>
      <a:spcAft>
        <a:spcPct val="0"/>
      </a:spcAft>
      <a:defRPr sz="1200" kern="1200">
        <a:solidFill>
          <a:schemeClr val="tx1"/>
        </a:solidFill>
        <a:latin typeface="Times" charset="0"/>
        <a:ea typeface="MS Pゴシック" pitchFamily="-92" charset="-128"/>
        <a:cs typeface="MS Pゴシック" pitchFamily="-92" charset="-128"/>
      </a:defRPr>
    </a:lvl2pPr>
    <a:lvl3pPr marL="914400" algn="l" rtl="0" eaLnBrk="0" fontAlgn="base" hangingPunct="0">
      <a:spcBef>
        <a:spcPct val="30000"/>
      </a:spcBef>
      <a:spcAft>
        <a:spcPct val="0"/>
      </a:spcAft>
      <a:defRPr sz="1200" kern="1200">
        <a:solidFill>
          <a:schemeClr val="tx1"/>
        </a:solidFill>
        <a:latin typeface="Times" charset="0"/>
        <a:ea typeface="MS Pゴシック" pitchFamily="-92" charset="-128"/>
        <a:cs typeface="MS Pゴシック" pitchFamily="-92" charset="-128"/>
      </a:defRPr>
    </a:lvl3pPr>
    <a:lvl4pPr marL="1371600" algn="l" rtl="0" eaLnBrk="0" fontAlgn="base" hangingPunct="0">
      <a:spcBef>
        <a:spcPct val="30000"/>
      </a:spcBef>
      <a:spcAft>
        <a:spcPct val="0"/>
      </a:spcAft>
      <a:defRPr sz="1200" kern="1200">
        <a:solidFill>
          <a:schemeClr val="tx1"/>
        </a:solidFill>
        <a:latin typeface="Times" charset="0"/>
        <a:ea typeface="MS Pゴシック" pitchFamily="-92" charset="-128"/>
        <a:cs typeface="MS Pゴシック" pitchFamily="-92" charset="-128"/>
      </a:defRPr>
    </a:lvl4pPr>
    <a:lvl5pPr marL="1828800" algn="l" rtl="0" eaLnBrk="0" fontAlgn="base" hangingPunct="0">
      <a:spcBef>
        <a:spcPct val="30000"/>
      </a:spcBef>
      <a:spcAft>
        <a:spcPct val="0"/>
      </a:spcAft>
      <a:defRPr sz="1200" kern="1200">
        <a:solidFill>
          <a:schemeClr val="tx1"/>
        </a:solidFill>
        <a:latin typeface="Times" charset="0"/>
        <a:ea typeface="MS Pゴシック" pitchFamily="-92" charset="-128"/>
        <a:cs typeface="MS Pゴシック" pitchFamily="-92"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2.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3.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5.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6.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7.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8.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9.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0.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2.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3.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5.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6.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2.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3.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4.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5.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2.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4.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5.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6.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9.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3.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BFB5D61C-DE10-4EE8-B884-9D7F547A72F1}" type="slidenum">
              <a:rPr lang="en-GB"/>
              <a:pPr/>
              <a:t>1</a:t>
            </a:fld>
            <a:endParaRPr lang="en-GB"/>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5"/>
          <p:cNvSpPr>
            <a:spLocks noGrp="1" noChangeArrowheads="1"/>
          </p:cNvSpPr>
          <p:nvPr>
            <p:ph type="sldNum" sz="quarter" idx="5"/>
          </p:nvPr>
        </p:nvSpPr>
        <p:spPr>
          <a:noFill/>
        </p:spPr>
        <p:txBody>
          <a:bodyPr/>
          <a:lstStyle/>
          <a:p>
            <a:fld id="{A396ADBA-1735-4751-A48E-4FE3D3950F22}" type="slidenum">
              <a:rPr lang="en-US"/>
              <a:pPr/>
              <a:t>59</a:t>
            </a:fld>
            <a:endParaRPr lang="en-US"/>
          </a:p>
        </p:txBody>
      </p:sp>
      <p:sp>
        <p:nvSpPr>
          <p:cNvPr id="92163" name="Rectangle 2"/>
          <p:cNvSpPr>
            <a:spLocks noGrp="1" noRot="1" noChangeAspect="1" noChangeArrowheads="1" noTextEdit="1"/>
          </p:cNvSpPr>
          <p:nvPr>
            <p:ph type="sldImg"/>
          </p:nvPr>
        </p:nvSpPr>
        <p:spPr>
          <a:ln cap="flat"/>
        </p:spPr>
      </p:sp>
      <p:sp>
        <p:nvSpPr>
          <p:cNvPr id="9216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1DBFD1B7-EF9F-4523-A75D-3A9B44F04B54}" type="slidenum">
              <a:rPr lang="en-GB"/>
              <a:pPr/>
              <a:t>72</a:t>
            </a:fld>
            <a:endParaRPr lang="en-GB"/>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60BC7AC8-13FF-45E0-857E-901FA05005E1}" type="slidenum">
              <a:rPr lang="en-GB"/>
              <a:pPr/>
              <a:t>73</a:t>
            </a:fld>
            <a:endParaRPr lang="en-GB"/>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39FD70A2-C382-4355-BC36-C260F44518DF}" type="slidenum">
              <a:rPr lang="en-GB"/>
              <a:pPr/>
              <a:t>74</a:t>
            </a:fld>
            <a:endParaRPr lang="en-GB"/>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5E47145D-C0DD-4264-BC63-A0DBB4056939}" type="slidenum">
              <a:rPr lang="en-GB"/>
              <a:pPr/>
              <a:t>75</a:t>
            </a:fld>
            <a:endParaRPr lang="en-GB"/>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40C1BA0C-D426-47E9-B045-BF0718E53203}" type="slidenum">
              <a:rPr lang="en-GB"/>
              <a:pPr/>
              <a:t>76</a:t>
            </a:fld>
            <a:endParaRPr lang="en-GB"/>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B54FC9AF-E3E4-49F2-8C12-A8BA8AAEED41}" type="slidenum">
              <a:rPr lang="en-GB"/>
              <a:pPr/>
              <a:t>80</a:t>
            </a:fld>
            <a:endParaRPr lang="en-GB"/>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8D00402B-F7DA-4008-8CB8-A06C61B78E11}" type="slidenum">
              <a:rPr lang="en-GB"/>
              <a:pPr/>
              <a:t>81</a:t>
            </a:fld>
            <a:endParaRPr lang="en-GB"/>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AA64166D-6CE5-4158-B750-50406D6BA866}" type="slidenum">
              <a:rPr lang="en-GB"/>
              <a:pPr/>
              <a:t>82</a:t>
            </a:fld>
            <a:endParaRPr lang="en-GB"/>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5DA582C3-1A37-40E5-869C-532F3CE4D4E8}" type="slidenum">
              <a:rPr lang="en-GB"/>
              <a:pPr/>
              <a:t>83</a:t>
            </a:fld>
            <a:endParaRPr lang="en-GB"/>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a:t>
            </a:r>
            <a:r>
              <a:rPr lang="en-US" baseline="0" dirty="0" smtClean="0"/>
              <a:t> does “see” mean? How do we visualize particles, which are as small as an electron, which have actually no internal structure, no size!</a:t>
            </a:r>
            <a:endParaRPr lang="en-GB" dirty="0"/>
          </a:p>
        </p:txBody>
      </p:sp>
      <p:sp>
        <p:nvSpPr>
          <p:cNvPr id="4" name="Slide Number Placeholder 3"/>
          <p:cNvSpPr>
            <a:spLocks noGrp="1"/>
          </p:cNvSpPr>
          <p:nvPr>
            <p:ph type="sldNum" sz="quarter" idx="10"/>
          </p:nvPr>
        </p:nvSpPr>
        <p:spPr/>
        <p:txBody>
          <a:bodyPr/>
          <a:lstStyle/>
          <a:p>
            <a:fld id="{7AB282B1-CF25-40B2-B8B4-899727C7B83A}" type="slidenum">
              <a:rPr lang="en-GB" smtClean="0"/>
              <a:pPr/>
              <a:t>13</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BA5E4638-1401-4D11-925E-F3DFF87FF1DC}" type="slidenum">
              <a:rPr lang="en-GB"/>
              <a:pPr/>
              <a:t>84</a:t>
            </a:fld>
            <a:endParaRPr lang="en-GB"/>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422DAF95-8D25-413F-9EF2-EC3407AC6CD1}" type="slidenum">
              <a:rPr lang="en-GB"/>
              <a:pPr/>
              <a:t>86</a:t>
            </a:fld>
            <a:endParaRPr lang="en-GB"/>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42ADC05D-2DE8-432A-BD82-C34155612267}" type="slidenum">
              <a:rPr lang="en-GB"/>
              <a:pPr/>
              <a:t>87</a:t>
            </a:fld>
            <a:endParaRPr lang="en-GB"/>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lvl="2" eaLnBrk="1" hangingPunct="1"/>
            <a:r>
              <a:rPr lang="en-US" smtClean="0"/>
              <a:t>modules (6U x 200 mm, 9U x 400 mm)</a:t>
            </a:r>
          </a:p>
          <a:p>
            <a:pPr lvl="2" eaLnBrk="1" hangingPunct="1"/>
            <a:r>
              <a:rPr lang="en-US" smtClean="0"/>
              <a:t>Crates 19’’ wide</a:t>
            </a:r>
            <a:endParaRPr lang="en-GB"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699BA08D-5868-4901-994F-AFFCBA6CA2D3}" type="slidenum">
              <a:rPr lang="en-GB"/>
              <a:pPr/>
              <a:t>88</a:t>
            </a:fld>
            <a:endParaRPr lang="en-GB"/>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FF427F2D-76A2-495A-AD3C-40557D549868}" type="slidenum">
              <a:rPr lang="en-GB"/>
              <a:pPr/>
              <a:t>89</a:t>
            </a:fld>
            <a:endParaRPr lang="en-GB"/>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r>
              <a:rPr lang="en-GB" sz="1000" smtClean="0"/>
              <a:t>Address and data signals can be on separate electrical lines or share the same lines (multiplexed)</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BBAE6367-182F-4378-9A19-510D2413CB26}" type="slidenum">
              <a:rPr lang="en-GB"/>
              <a:pPr/>
              <a:t>90</a:t>
            </a:fld>
            <a:endParaRPr lang="en-GB"/>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92424A46-5A9F-43C2-9A75-6F977E8543DE}" type="slidenum">
              <a:rPr lang="en-GB"/>
              <a:pPr/>
              <a:t>91</a:t>
            </a:fld>
            <a:endParaRPr lang="en-GB"/>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63579E41-AD72-4E6F-8F24-DAE94607EFED}" type="slidenum">
              <a:rPr lang="en-GB"/>
              <a:pPr/>
              <a:t>92</a:t>
            </a:fld>
            <a:endParaRPr lang="en-GB"/>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765D5CB7-6D01-4098-BABD-5706D8785934}" type="slidenum">
              <a:rPr lang="en-GB"/>
              <a:pPr/>
              <a:t>93</a:t>
            </a:fld>
            <a:endParaRPr lang="en-GB"/>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p:spPr>
        <p:txBody>
          <a:bodyPr/>
          <a:lstStyle/>
          <a:p>
            <a:fld id="{A17BCB68-1975-48F3-B67D-88463247E6FA}" type="slidenum">
              <a:rPr lang="en-GB"/>
              <a:pPr/>
              <a:t>94</a:t>
            </a:fld>
            <a:endParaRPr lang="en-GB"/>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COUPP experiment</a:t>
            </a:r>
            <a:r>
              <a:rPr lang="en-US" baseline="0" dirty="0" smtClean="0"/>
              <a:t> – searching for WIMPs with a bubble-chamber!</a:t>
            </a:r>
            <a:endParaRPr lang="en-GB" dirty="0"/>
          </a:p>
        </p:txBody>
      </p:sp>
      <p:sp>
        <p:nvSpPr>
          <p:cNvPr id="4" name="Slide Number Placeholder 3"/>
          <p:cNvSpPr>
            <a:spLocks noGrp="1"/>
          </p:cNvSpPr>
          <p:nvPr>
            <p:ph type="sldNum" sz="quarter" idx="10"/>
          </p:nvPr>
        </p:nvSpPr>
        <p:spPr/>
        <p:txBody>
          <a:bodyPr/>
          <a:lstStyle/>
          <a:p>
            <a:fld id="{7AB282B1-CF25-40B2-B8B4-899727C7B83A}" type="slidenum">
              <a:rPr lang="en-GB" smtClean="0"/>
              <a:pPr/>
              <a:t>14</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fld id="{6873430C-ADEF-40F7-9113-28CF03753249}" type="slidenum">
              <a:rPr lang="en-GB"/>
              <a:pPr/>
              <a:t>95</a:t>
            </a:fld>
            <a:endParaRPr lang="en-GB"/>
          </a:p>
        </p:txBody>
      </p:sp>
      <p:sp>
        <p:nvSpPr>
          <p:cNvPr id="124931" name="Rectangle 2"/>
          <p:cNvSpPr>
            <a:spLocks noGrp="1" noRot="1" noChangeAspect="1" noChangeArrowheads="1" noTextEdit="1"/>
          </p:cNvSpPr>
          <p:nvPr>
            <p:ph type="sldImg"/>
          </p:nvPr>
        </p:nvSpPr>
        <p:spPr>
          <a:ln/>
        </p:spPr>
      </p:sp>
      <p:sp>
        <p:nvSpPr>
          <p:cNvPr id="12493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p:spPr>
        <p:txBody>
          <a:bodyPr/>
          <a:lstStyle/>
          <a:p>
            <a:fld id="{5964BE6B-4FBA-4217-856B-D2DC756D958A}" type="slidenum">
              <a:rPr lang="en-GB"/>
              <a:pPr/>
              <a:t>96</a:t>
            </a:fld>
            <a:endParaRPr lang="en-GB"/>
          </a:p>
        </p:txBody>
      </p:sp>
      <p:sp>
        <p:nvSpPr>
          <p:cNvPr id="126979" name="Rectangle 2"/>
          <p:cNvSpPr>
            <a:spLocks noGrp="1" noRot="1" noChangeAspect="1" noChangeArrowheads="1" noTextEdit="1"/>
          </p:cNvSpPr>
          <p:nvPr>
            <p:ph type="sldImg"/>
          </p:nvPr>
        </p:nvSpPr>
        <p:spPr>
          <a:ln/>
        </p:spPr>
      </p:sp>
      <p:sp>
        <p:nvSpPr>
          <p:cNvPr id="12698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p:spPr>
        <p:txBody>
          <a:bodyPr/>
          <a:lstStyle/>
          <a:p>
            <a:fld id="{AEABA983-D3FD-4948-9632-4486FE7E7068}" type="slidenum">
              <a:rPr lang="en-GB"/>
              <a:pPr/>
              <a:t>97</a:t>
            </a:fld>
            <a:endParaRPr lang="en-GB"/>
          </a:p>
        </p:txBody>
      </p:sp>
      <p:sp>
        <p:nvSpPr>
          <p:cNvPr id="129027" name="Rectangle 2"/>
          <p:cNvSpPr>
            <a:spLocks noGrp="1" noRot="1" noChangeAspect="1" noChangeArrowheads="1" noTextEdit="1"/>
          </p:cNvSpPr>
          <p:nvPr>
            <p:ph type="sldImg"/>
          </p:nvPr>
        </p:nvSpPr>
        <p:spPr>
          <a:ln/>
        </p:spPr>
      </p:sp>
      <p:sp>
        <p:nvSpPr>
          <p:cNvPr id="12902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p:spPr>
        <p:txBody>
          <a:bodyPr/>
          <a:lstStyle/>
          <a:p>
            <a:fld id="{1EAC13DF-B16A-4B15-88DC-996C7A044626}" type="slidenum">
              <a:rPr lang="en-GB"/>
              <a:pPr/>
              <a:t>98</a:t>
            </a:fld>
            <a:endParaRPr lang="en-GB"/>
          </a:p>
        </p:txBody>
      </p:sp>
      <p:sp>
        <p:nvSpPr>
          <p:cNvPr id="131075" name="Rectangle 2"/>
          <p:cNvSpPr>
            <a:spLocks noGrp="1" noRot="1" noChangeAspect="1" noChangeArrowheads="1" noTextEdit="1"/>
          </p:cNvSpPr>
          <p:nvPr>
            <p:ph type="sldImg"/>
          </p:nvPr>
        </p:nvSpPr>
        <p:spPr>
          <a:ln/>
        </p:spPr>
      </p:sp>
      <p:sp>
        <p:nvSpPr>
          <p:cNvPr id="13107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D6B94F00-3483-4FF5-AF88-527B9D6E73CC}" type="slidenum">
              <a:rPr lang="en-GB"/>
              <a:pPr/>
              <a:t>99</a:t>
            </a:fld>
            <a:endParaRPr lang="en-GB"/>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301FA0B8-0CD2-49D6-8CA8-49E105C475D0}" type="slidenum">
              <a:rPr lang="en-GB"/>
              <a:pPr/>
              <a:t>100</a:t>
            </a:fld>
            <a:endParaRPr lang="en-GB"/>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6C4A64F3-A2AB-4BF5-BBCA-F516C005AD5F}" type="slidenum">
              <a:rPr lang="en-GB"/>
              <a:pPr/>
              <a:t>101</a:t>
            </a:fld>
            <a:endParaRPr lang="en-GB"/>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9C4A0BFF-6E29-4789-AE5E-A45D54712CD6}" type="slidenum">
              <a:rPr lang="en-GB"/>
              <a:pPr/>
              <a:t>102</a:t>
            </a:fld>
            <a:endParaRPr lang="en-GB"/>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pPr eaLnBrk="1" hangingPunct="1"/>
            <a:r>
              <a:rPr lang="en-US" smtClean="0">
                <a:sym typeface="Wingdings" charset="2"/>
              </a:rPr>
              <a:t>c.f. 2 500 000 000 simultaneous(!) phone conversations (practically everybody on the planet is on the phone - like 31st of December 23:59)</a:t>
            </a:r>
          </a:p>
          <a:p>
            <a:pPr eaLnBrk="1" hangingPunct="1"/>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p>
            <a:fld id="{EBA701BA-891D-4103-9D5F-C0EB567B5E8B}" type="slidenum">
              <a:rPr lang="en-GB"/>
              <a:pPr/>
              <a:t>103</a:t>
            </a:fld>
            <a:endParaRPr lang="en-GB"/>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p:spPr>
        <p:txBody>
          <a:bodyPr/>
          <a:lstStyle/>
          <a:p>
            <a:fld id="{0CDF8F81-0D18-45F8-AF61-CCC9F6DCD03E}" type="slidenum">
              <a:rPr lang="en-GB"/>
              <a:pPr/>
              <a:t>104</a:t>
            </a:fld>
            <a:endParaRPr lang="en-GB"/>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65D82BCF-B7E1-4636-B40A-18ACB7DF10C2}" type="slidenum">
              <a:rPr lang="en-GB"/>
              <a:pPr/>
              <a:t>22</a:t>
            </a:fld>
            <a:endParaRPr lang="en-GB"/>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p:spPr>
        <p:txBody>
          <a:bodyPr/>
          <a:lstStyle/>
          <a:p>
            <a:fld id="{BC592361-79FF-4FAC-AF7D-3CD8BE04FCCE}" type="slidenum">
              <a:rPr lang="en-GB"/>
              <a:pPr/>
              <a:t>105</a:t>
            </a:fld>
            <a:endParaRPr lang="en-GB"/>
          </a:p>
        </p:txBody>
      </p:sp>
      <p:sp>
        <p:nvSpPr>
          <p:cNvPr id="110595" name="Rectangle 2"/>
          <p:cNvSpPr>
            <a:spLocks noGrp="1" noRot="1" noChangeAspect="1" noChangeArrowheads="1" noTextEdit="1"/>
          </p:cNvSpPr>
          <p:nvPr>
            <p:ph type="sldImg"/>
          </p:nvPr>
        </p:nvSpPr>
        <p:spPr>
          <a:ln/>
        </p:spPr>
      </p:sp>
      <p:sp>
        <p:nvSpPr>
          <p:cNvPr id="11059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p:cNvSpPr>
          <p:nvPr>
            <p:ph type="sldImg"/>
          </p:nvPr>
        </p:nvSpPr>
        <p:spPr>
          <a:ln/>
        </p:spPr>
      </p:sp>
      <p:sp>
        <p:nvSpPr>
          <p:cNvPr id="114691" name="Notes Placeholder 2"/>
          <p:cNvSpPr>
            <a:spLocks noGrp="1"/>
          </p:cNvSpPr>
          <p:nvPr>
            <p:ph type="body" idx="1"/>
          </p:nvPr>
        </p:nvSpPr>
        <p:spPr>
          <a:noFill/>
          <a:ln/>
        </p:spPr>
        <p:txBody>
          <a:bodyPr/>
          <a:lstStyle/>
          <a:p>
            <a:pPr eaLnBrk="1" hangingPunct="1"/>
            <a:endParaRPr lang="en-US" smtClean="0"/>
          </a:p>
        </p:txBody>
      </p:sp>
      <p:sp>
        <p:nvSpPr>
          <p:cNvPr id="114692" name="Slide Number Placeholder 3"/>
          <p:cNvSpPr>
            <a:spLocks noGrp="1"/>
          </p:cNvSpPr>
          <p:nvPr>
            <p:ph type="sldNum" sz="quarter" idx="5"/>
          </p:nvPr>
        </p:nvSpPr>
        <p:spPr>
          <a:noFill/>
        </p:spPr>
        <p:txBody>
          <a:bodyPr/>
          <a:lstStyle/>
          <a:p>
            <a:fld id="{BCFBE434-E367-4E83-8186-014AA6BB620D}" type="slidenum">
              <a:rPr lang="en-US"/>
              <a:pPr/>
              <a:t>106</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p:spPr>
        <p:txBody>
          <a:bodyPr/>
          <a:lstStyle/>
          <a:p>
            <a:fld id="{78C615E9-0A69-4E07-A2CD-E4F772C1D675}" type="slidenum">
              <a:rPr lang="en-GB"/>
              <a:pPr/>
              <a:t>111</a:t>
            </a:fld>
            <a:endParaRPr lang="en-GB"/>
          </a:p>
        </p:txBody>
      </p:sp>
      <p:sp>
        <p:nvSpPr>
          <p:cNvPr id="139267" name="Rectangle 2"/>
          <p:cNvSpPr>
            <a:spLocks noGrp="1" noRot="1" noChangeAspect="1" noChangeArrowheads="1" noTextEdit="1"/>
          </p:cNvSpPr>
          <p:nvPr>
            <p:ph type="sldImg"/>
          </p:nvPr>
        </p:nvSpPr>
        <p:spPr>
          <a:ln/>
        </p:spPr>
      </p:sp>
      <p:sp>
        <p:nvSpPr>
          <p:cNvPr id="13926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5"/>
          </p:nvPr>
        </p:nvSpPr>
        <p:spPr>
          <a:noFill/>
        </p:spPr>
        <p:txBody>
          <a:bodyPr/>
          <a:lstStyle/>
          <a:p>
            <a:fld id="{59B69EFF-34C7-4AFA-9823-3176FB558987}" type="slidenum">
              <a:rPr lang="en-GB"/>
              <a:pPr/>
              <a:t>112</a:t>
            </a:fld>
            <a:endParaRPr lang="en-GB"/>
          </a:p>
        </p:txBody>
      </p:sp>
      <p:sp>
        <p:nvSpPr>
          <p:cNvPr id="141315" name="Rectangle 2"/>
          <p:cNvSpPr>
            <a:spLocks noGrp="1" noRot="1" noChangeAspect="1" noChangeArrowheads="1" noTextEdit="1"/>
          </p:cNvSpPr>
          <p:nvPr>
            <p:ph type="sldImg"/>
          </p:nvPr>
        </p:nvSpPr>
        <p:spPr>
          <a:ln/>
        </p:spPr>
      </p:sp>
      <p:sp>
        <p:nvSpPr>
          <p:cNvPr id="14131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a:noFill/>
        </p:spPr>
        <p:txBody>
          <a:bodyPr/>
          <a:lstStyle/>
          <a:p>
            <a:fld id="{0CB10574-E5B0-4F0C-8F8C-7B1007FA418A}" type="slidenum">
              <a:rPr lang="en-GB"/>
              <a:pPr/>
              <a:t>113</a:t>
            </a:fld>
            <a:endParaRPr lang="en-GB"/>
          </a:p>
        </p:txBody>
      </p:sp>
      <p:sp>
        <p:nvSpPr>
          <p:cNvPr id="143363" name="Rectangle 2"/>
          <p:cNvSpPr>
            <a:spLocks noGrp="1" noRot="1" noChangeAspect="1" noChangeArrowheads="1" noTextEdit="1"/>
          </p:cNvSpPr>
          <p:nvPr>
            <p:ph type="sldImg"/>
          </p:nvPr>
        </p:nvSpPr>
        <p:spPr>
          <a:ln/>
        </p:spPr>
      </p:sp>
      <p:sp>
        <p:nvSpPr>
          <p:cNvPr id="14336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a:noFill/>
        </p:spPr>
        <p:txBody>
          <a:bodyPr/>
          <a:lstStyle/>
          <a:p>
            <a:fld id="{6583E043-813F-433B-AA2A-F02A7316695E}" type="slidenum">
              <a:rPr lang="en-GB"/>
              <a:pPr/>
              <a:t>114</a:t>
            </a:fld>
            <a:endParaRPr lang="en-GB"/>
          </a:p>
        </p:txBody>
      </p:sp>
      <p:sp>
        <p:nvSpPr>
          <p:cNvPr id="151555" name="Rectangle 2"/>
          <p:cNvSpPr>
            <a:spLocks noGrp="1" noRot="1" noChangeAspect="1" noChangeArrowheads="1" noTextEdit="1"/>
          </p:cNvSpPr>
          <p:nvPr>
            <p:ph type="sldImg"/>
          </p:nvPr>
        </p:nvSpPr>
        <p:spPr>
          <a:ln/>
        </p:spPr>
      </p:sp>
      <p:sp>
        <p:nvSpPr>
          <p:cNvPr id="15155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p:spPr>
        <p:txBody>
          <a:bodyPr/>
          <a:lstStyle/>
          <a:p>
            <a:fld id="{9F411314-7A03-4BF2-AC0B-2FDBEEFFEF6D}" type="slidenum">
              <a:rPr lang="en-GB"/>
              <a:pPr/>
              <a:t>115</a:t>
            </a:fld>
            <a:endParaRPr lang="en-GB"/>
          </a:p>
        </p:txBody>
      </p:sp>
      <p:sp>
        <p:nvSpPr>
          <p:cNvPr id="153603" name="Rectangle 2"/>
          <p:cNvSpPr>
            <a:spLocks noGrp="1" noRot="1" noChangeAspect="1" noChangeArrowheads="1" noTextEdit="1"/>
          </p:cNvSpPr>
          <p:nvPr>
            <p:ph type="sldImg"/>
          </p:nvPr>
        </p:nvSpPr>
        <p:spPr>
          <a:ln/>
        </p:spPr>
      </p:sp>
      <p:sp>
        <p:nvSpPr>
          <p:cNvPr id="15360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p:spPr>
        <p:txBody>
          <a:bodyPr/>
          <a:lstStyle/>
          <a:p>
            <a:fld id="{90160502-0BBB-480D-AAB2-1E435A158452}" type="slidenum">
              <a:rPr lang="en-GB"/>
              <a:pPr/>
              <a:t>117</a:t>
            </a:fld>
            <a:endParaRPr lang="en-GB"/>
          </a:p>
        </p:txBody>
      </p:sp>
      <p:sp>
        <p:nvSpPr>
          <p:cNvPr id="156675" name="Rectangle 7"/>
          <p:cNvSpPr txBox="1">
            <a:spLocks noGrp="1" noChangeArrowheads="1"/>
          </p:cNvSpPr>
          <p:nvPr/>
        </p:nvSpPr>
        <p:spPr bwMode="auto">
          <a:xfrm>
            <a:off x="3836988" y="9434513"/>
            <a:ext cx="2944812" cy="484187"/>
          </a:xfrm>
          <a:prstGeom prst="rect">
            <a:avLst/>
          </a:prstGeom>
          <a:noFill/>
          <a:ln w="9525">
            <a:noFill/>
            <a:miter lim="800000"/>
            <a:headEnd/>
            <a:tailEnd/>
          </a:ln>
        </p:spPr>
        <p:txBody>
          <a:bodyPr lIns="93920" tIns="46960" rIns="93920" bIns="46960" anchor="b"/>
          <a:lstStyle/>
          <a:p>
            <a:pPr algn="r" defTabSz="950913"/>
            <a:fld id="{8838CF2C-A3A5-4880-9EE1-FABC0E502F12}" type="slidenum">
              <a:rPr lang="en-US" sz="1900" b="1">
                <a:latin typeface="Helvetica" charset="0"/>
              </a:rPr>
              <a:pPr algn="r" defTabSz="950913"/>
              <a:t>117</a:t>
            </a:fld>
            <a:endParaRPr lang="en-US" sz="1900" b="1">
              <a:latin typeface="Helvetica" charset="0"/>
            </a:endParaRPr>
          </a:p>
        </p:txBody>
      </p:sp>
      <p:sp>
        <p:nvSpPr>
          <p:cNvPr id="156676" name="Rectangle 2"/>
          <p:cNvSpPr>
            <a:spLocks noGrp="1" noRot="1" noChangeAspect="1" noChangeArrowheads="1" noTextEdit="1"/>
          </p:cNvSpPr>
          <p:nvPr>
            <p:ph type="sldImg"/>
          </p:nvPr>
        </p:nvSpPr>
        <p:spPr>
          <a:xfrm>
            <a:off x="911225" y="757238"/>
            <a:ext cx="4957763" cy="3717925"/>
          </a:xfrm>
          <a:ln/>
        </p:spPr>
      </p:sp>
      <p:sp>
        <p:nvSpPr>
          <p:cNvPr id="156677" name="Rectangle 3"/>
          <p:cNvSpPr>
            <a:spLocks noGrp="1" noChangeArrowheads="1"/>
          </p:cNvSpPr>
          <p:nvPr>
            <p:ph type="body" idx="1"/>
          </p:nvPr>
        </p:nvSpPr>
        <p:spPr>
          <a:xfrm>
            <a:off x="893763" y="4718050"/>
            <a:ext cx="4994275" cy="4443413"/>
          </a:xfrm>
          <a:noFill/>
          <a:ln/>
        </p:spPr>
        <p:txBody>
          <a:bodyPr lIns="93920" tIns="46960" rIns="93920" bIns="46960"/>
          <a:lstStyle/>
          <a:p>
            <a:pPr eaLnBrk="1" hangingPunct="1"/>
            <a:endParaRPr lang="de-CH"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Slide Image Placeholder 1"/>
          <p:cNvSpPr>
            <a:spLocks noGrp="1" noRot="1" noChangeAspect="1"/>
          </p:cNvSpPr>
          <p:nvPr>
            <p:ph type="sldImg"/>
          </p:nvPr>
        </p:nvSpPr>
        <p:spPr>
          <a:ln/>
        </p:spPr>
      </p:sp>
      <p:sp>
        <p:nvSpPr>
          <p:cNvPr id="158723" name="Notes Placeholder 2"/>
          <p:cNvSpPr>
            <a:spLocks noGrp="1"/>
          </p:cNvSpPr>
          <p:nvPr>
            <p:ph type="body" idx="1"/>
          </p:nvPr>
        </p:nvSpPr>
        <p:spPr>
          <a:noFill/>
          <a:ln/>
        </p:spPr>
        <p:txBody>
          <a:bodyPr/>
          <a:lstStyle/>
          <a:p>
            <a:pPr eaLnBrk="1" hangingPunct="1"/>
            <a:endParaRPr lang="en-US" smtClean="0"/>
          </a:p>
        </p:txBody>
      </p:sp>
      <p:sp>
        <p:nvSpPr>
          <p:cNvPr id="158724" name="Slide Number Placeholder 3"/>
          <p:cNvSpPr>
            <a:spLocks noGrp="1"/>
          </p:cNvSpPr>
          <p:nvPr>
            <p:ph type="sldNum" sz="quarter" idx="5"/>
          </p:nvPr>
        </p:nvSpPr>
        <p:spPr>
          <a:noFill/>
        </p:spPr>
        <p:txBody>
          <a:bodyPr/>
          <a:lstStyle/>
          <a:p>
            <a:fld id="{82676C8C-CF54-42F3-BF4B-13AE2B22F6A0}" type="slidenum">
              <a:rPr lang="en-US"/>
              <a:pPr/>
              <a:t>118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spect="1" noChangeArrowheads="1" noTextEdit="1"/>
          </p:cNvSpPr>
          <p:nvPr>
            <p:ph type="sldImg"/>
          </p:nvPr>
        </p:nvSpPr>
        <p:spPr>
          <a:xfrm>
            <a:off x="873125" y="708025"/>
            <a:ext cx="5035550" cy="3778250"/>
          </a:xfrm>
          <a:ln/>
        </p:spPr>
      </p:sp>
      <p:sp>
        <p:nvSpPr>
          <p:cNvPr id="161795" name="Text Box 3"/>
          <p:cNvSpPr>
            <a:spLocks noGrp="1" noChangeArrowheads="1"/>
          </p:cNvSpPr>
          <p:nvPr>
            <p:ph type="body" idx="1"/>
          </p:nvPr>
        </p:nvSpPr>
        <p:spPr>
          <a:noFill/>
          <a:ln/>
        </p:spPr>
        <p:txBody>
          <a:bodyPr/>
          <a:lstStyle/>
          <a:p>
            <a:pPr eaLnBrk="1" hangingPunct="1"/>
            <a:r>
              <a:rPr lang="en-US" smtClean="0">
                <a:latin typeface="Times New Roman" charset="0"/>
              </a:rPr>
              <a:t>Trigger levels include HLT which is operating on entire events</a:t>
            </a:r>
          </a:p>
          <a:p>
            <a:pPr eaLnBrk="1" hangingPunct="1"/>
            <a:endParaRPr lang="en-US" smtClean="0">
              <a:latin typeface="Times New Roman"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65D82BCF-B7E1-4636-B40A-18ACB7DF10C2}" type="slidenum">
              <a:rPr lang="en-GB"/>
              <a:pPr/>
              <a:t>23</a:t>
            </a:fld>
            <a:endParaRPr lang="en-GB"/>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a:noFill/>
        </p:spPr>
        <p:txBody>
          <a:bodyPr/>
          <a:lstStyle/>
          <a:p>
            <a:fld id="{99416703-8F09-4B77-BD8C-E7072E20B48B}" type="slidenum">
              <a:rPr lang="en-GB"/>
              <a:pPr/>
              <a:t>122</a:t>
            </a:fld>
            <a:endParaRPr lang="en-GB"/>
          </a:p>
        </p:txBody>
      </p:sp>
      <p:sp>
        <p:nvSpPr>
          <p:cNvPr id="164867" name="Rectangle 2"/>
          <p:cNvSpPr>
            <a:spLocks noGrp="1" noRot="1" noChangeAspect="1" noChangeArrowheads="1" noTextEdit="1"/>
          </p:cNvSpPr>
          <p:nvPr>
            <p:ph type="sldImg"/>
          </p:nvPr>
        </p:nvSpPr>
        <p:spPr>
          <a:ln/>
        </p:spPr>
      </p:sp>
      <p:sp>
        <p:nvSpPr>
          <p:cNvPr id="16486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p:spPr>
        <p:txBody>
          <a:bodyPr/>
          <a:lstStyle/>
          <a:p>
            <a:fld id="{51D9F381-DCB8-4275-AEBD-ED7FF13D0928}" type="slidenum">
              <a:rPr lang="en-GB"/>
              <a:pPr/>
              <a:t>124</a:t>
            </a:fld>
            <a:endParaRPr lang="en-GB"/>
          </a:p>
        </p:txBody>
      </p:sp>
      <p:sp>
        <p:nvSpPr>
          <p:cNvPr id="145411" name="Rectangle 2"/>
          <p:cNvSpPr>
            <a:spLocks noGrp="1" noRot="1" noChangeAspect="1" noChangeArrowheads="1" noTextEdit="1"/>
          </p:cNvSpPr>
          <p:nvPr>
            <p:ph type="sldImg"/>
          </p:nvPr>
        </p:nvSpPr>
        <p:spPr>
          <a:ln/>
        </p:spPr>
      </p:sp>
      <p:sp>
        <p:nvSpPr>
          <p:cNvPr id="14541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p:spPr>
        <p:txBody>
          <a:bodyPr/>
          <a:lstStyle/>
          <a:p>
            <a:fld id="{06D6601F-DF79-4153-A16D-6DA4B7C8EFC2}" type="slidenum">
              <a:rPr lang="en-GB"/>
              <a:pPr/>
              <a:t>125</a:t>
            </a:fld>
            <a:endParaRPr lang="en-GB"/>
          </a:p>
        </p:txBody>
      </p:sp>
      <p:sp>
        <p:nvSpPr>
          <p:cNvPr id="147459" name="Rectangle 2"/>
          <p:cNvSpPr>
            <a:spLocks noGrp="1" noRot="1" noChangeAspect="1" noChangeArrowheads="1" noTextEdit="1"/>
          </p:cNvSpPr>
          <p:nvPr>
            <p:ph type="sldImg"/>
          </p:nvPr>
        </p:nvSpPr>
        <p:spPr>
          <a:ln/>
        </p:spPr>
      </p:sp>
      <p:sp>
        <p:nvSpPr>
          <p:cNvPr id="14746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p:spPr>
        <p:txBody>
          <a:bodyPr/>
          <a:lstStyle/>
          <a:p>
            <a:fld id="{55171B86-61F1-451B-824C-EDA485FE38BE}" type="slidenum">
              <a:rPr lang="en-GB"/>
              <a:pPr/>
              <a:t>126</a:t>
            </a:fld>
            <a:endParaRPr lang="en-GB"/>
          </a:p>
        </p:txBody>
      </p:sp>
      <p:sp>
        <p:nvSpPr>
          <p:cNvPr id="149507" name="Rectangle 2"/>
          <p:cNvSpPr>
            <a:spLocks noGrp="1" noRot="1" noChangeAspect="1" noChangeArrowheads="1" noTextEdit="1"/>
          </p:cNvSpPr>
          <p:nvPr>
            <p:ph type="sldImg"/>
          </p:nvPr>
        </p:nvSpPr>
        <p:spPr>
          <a:ln/>
        </p:spPr>
      </p:sp>
      <p:sp>
        <p:nvSpPr>
          <p:cNvPr id="14950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Slide Image Placeholder 1"/>
          <p:cNvSpPr>
            <a:spLocks noGrp="1" noRot="1" noChangeAspect="1"/>
          </p:cNvSpPr>
          <p:nvPr>
            <p:ph type="sldImg"/>
          </p:nvPr>
        </p:nvSpPr>
        <p:spPr>
          <a:ln/>
        </p:spPr>
      </p:sp>
      <p:sp>
        <p:nvSpPr>
          <p:cNvPr id="171011" name="Notes Placeholder 2"/>
          <p:cNvSpPr>
            <a:spLocks noGrp="1"/>
          </p:cNvSpPr>
          <p:nvPr>
            <p:ph type="body" idx="1"/>
          </p:nvPr>
        </p:nvSpPr>
        <p:spPr>
          <a:noFill/>
          <a:ln/>
        </p:spPr>
        <p:txBody>
          <a:bodyPr/>
          <a:lstStyle/>
          <a:p>
            <a:pPr eaLnBrk="1" hangingPunct="1"/>
            <a:endParaRPr lang="en-US" smtClean="0"/>
          </a:p>
        </p:txBody>
      </p:sp>
      <p:sp>
        <p:nvSpPr>
          <p:cNvPr id="171012" name="Slide Number Placeholder 3"/>
          <p:cNvSpPr>
            <a:spLocks noGrp="1"/>
          </p:cNvSpPr>
          <p:nvPr>
            <p:ph type="sldNum" sz="quarter" idx="5"/>
          </p:nvPr>
        </p:nvSpPr>
        <p:spPr>
          <a:noFill/>
        </p:spPr>
        <p:txBody>
          <a:bodyPr/>
          <a:lstStyle/>
          <a:p>
            <a:fld id="{007CFEC9-3972-4C9D-A243-D92FF1DDF104}" type="slidenum">
              <a:rPr lang="en-US"/>
              <a:pPr/>
              <a:t>129</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lide Image Placeholder 1"/>
          <p:cNvSpPr>
            <a:spLocks noGrp="1" noRot="1" noChangeAspect="1"/>
          </p:cNvSpPr>
          <p:nvPr>
            <p:ph type="sldImg"/>
          </p:nvPr>
        </p:nvSpPr>
        <p:spPr>
          <a:ln/>
        </p:spPr>
      </p:sp>
      <p:sp>
        <p:nvSpPr>
          <p:cNvPr id="176131" name="Notes Placeholder 2"/>
          <p:cNvSpPr>
            <a:spLocks noGrp="1"/>
          </p:cNvSpPr>
          <p:nvPr>
            <p:ph type="body" idx="1"/>
          </p:nvPr>
        </p:nvSpPr>
        <p:spPr>
          <a:noFill/>
          <a:ln/>
        </p:spPr>
        <p:txBody>
          <a:bodyPr/>
          <a:lstStyle/>
          <a:p>
            <a:pPr eaLnBrk="1" hangingPunct="1"/>
            <a:endParaRPr lang="en-US" smtClean="0"/>
          </a:p>
        </p:txBody>
      </p:sp>
      <p:sp>
        <p:nvSpPr>
          <p:cNvPr id="176132" name="Slide Number Placeholder 3"/>
          <p:cNvSpPr>
            <a:spLocks noGrp="1"/>
          </p:cNvSpPr>
          <p:nvPr>
            <p:ph type="sldNum" sz="quarter" idx="5"/>
          </p:nvPr>
        </p:nvSpPr>
        <p:spPr>
          <a:noFill/>
        </p:spPr>
        <p:txBody>
          <a:bodyPr/>
          <a:lstStyle/>
          <a:p>
            <a:fld id="{C7EFCDC7-DEC9-4923-B62C-150E6B58A568}" type="slidenum">
              <a:rPr lang="en-US"/>
              <a:pPr/>
              <a:t>133</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Slide Image Placeholder 1"/>
          <p:cNvSpPr>
            <a:spLocks noGrp="1" noRot="1" noChangeAspect="1"/>
          </p:cNvSpPr>
          <p:nvPr>
            <p:ph type="sldImg"/>
          </p:nvPr>
        </p:nvSpPr>
        <p:spPr>
          <a:ln/>
        </p:spPr>
      </p:sp>
      <p:sp>
        <p:nvSpPr>
          <p:cNvPr id="178179" name="Notes Placeholder 2"/>
          <p:cNvSpPr>
            <a:spLocks noGrp="1"/>
          </p:cNvSpPr>
          <p:nvPr>
            <p:ph type="body" idx="1"/>
          </p:nvPr>
        </p:nvSpPr>
        <p:spPr>
          <a:noFill/>
          <a:ln/>
        </p:spPr>
        <p:txBody>
          <a:bodyPr/>
          <a:lstStyle/>
          <a:p>
            <a:pPr eaLnBrk="1" hangingPunct="1"/>
            <a:endParaRPr lang="en-US" smtClean="0"/>
          </a:p>
        </p:txBody>
      </p:sp>
      <p:sp>
        <p:nvSpPr>
          <p:cNvPr id="178180" name="Slide Number Placeholder 3"/>
          <p:cNvSpPr>
            <a:spLocks noGrp="1"/>
          </p:cNvSpPr>
          <p:nvPr>
            <p:ph type="sldNum" sz="quarter" idx="5"/>
          </p:nvPr>
        </p:nvSpPr>
        <p:spPr>
          <a:noFill/>
        </p:spPr>
        <p:txBody>
          <a:bodyPr/>
          <a:lstStyle/>
          <a:p>
            <a:fld id="{D2235F0D-E97B-43B5-A1DD-E46470643692}" type="slidenum">
              <a:rPr lang="en-US"/>
              <a:pPr/>
              <a:t>135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65D82BCF-B7E1-4636-B40A-18ACB7DF10C2}" type="slidenum">
              <a:rPr lang="en-GB"/>
              <a:pPr/>
              <a:t>36</a:t>
            </a:fld>
            <a:endParaRPr lang="en-GB"/>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65D82BCF-B7E1-4636-B40A-18ACB7DF10C2}" type="slidenum">
              <a:rPr lang="en-GB"/>
              <a:pPr/>
              <a:t>40</a:t>
            </a:fld>
            <a:endParaRPr lang="en-GB"/>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a:ln/>
        </p:spPr>
        <p:txBody>
          <a:bodyPr/>
          <a:lstStyle/>
          <a:p>
            <a:pPr eaLnBrk="1" hangingPunct="1"/>
            <a:r>
              <a:rPr lang="en-GB" smtClean="0"/>
              <a:t>This is not a scientific precise definition, but it catches what most physicists think about, when they hear “trigger”</a:t>
            </a:r>
          </a:p>
          <a:p>
            <a:pPr eaLnBrk="1" hangingPunct="1"/>
            <a:r>
              <a:rPr lang="en-GB" smtClean="0"/>
              <a:t>Simple: because you want to be able to understand what the trigger did to your measurement </a:t>
            </a:r>
            <a:r>
              <a:rPr lang="en-US" smtClean="0"/>
              <a:t>–</a:t>
            </a:r>
            <a:r>
              <a:rPr lang="en-GB" smtClean="0"/>
              <a:t> a selection of data will influence the result!</a:t>
            </a:r>
          </a:p>
          <a:p>
            <a:pPr eaLnBrk="1" hangingPunct="1"/>
            <a:r>
              <a:rPr lang="en-GB" smtClean="0"/>
              <a:t>Rapid: because the data you  want to keep, might be lost if you wait to long to decide</a:t>
            </a:r>
          </a:p>
          <a:p>
            <a:pPr eaLnBrk="1" hangingPunct="1"/>
            <a:r>
              <a:rPr lang="en-GB" smtClean="0"/>
              <a:t>Decide to keep: a trigger is a selection mechanism, depending on what you want and what your apparatus is</a:t>
            </a:r>
          </a:p>
          <a:p>
            <a:pPr eaLnBrk="1" hangingPunct="1"/>
            <a:r>
              <a:rPr lang="en-GB" smtClean="0"/>
              <a:t>When only a small fraction can be recorded: most of the time we are a looking for rare event and consider all events, which create similar signals in our detectors as “background”, the cheap &amp; dumb approach would be to record everything and then try to select  in the analysis the good events. Even though sometimes this would be nice, in practice we do not have enough money to do that.</a:t>
            </a:r>
          </a:p>
          <a:p>
            <a:pPr eaLnBrk="1" hangingPunct="1"/>
            <a:r>
              <a:rPr lang="en-GB" smtClean="0"/>
              <a:t> </a:t>
            </a:r>
          </a:p>
        </p:txBody>
      </p:sp>
      <p:sp>
        <p:nvSpPr>
          <p:cNvPr id="88068" name="Slide Number Placeholder 3"/>
          <p:cNvSpPr>
            <a:spLocks noGrp="1"/>
          </p:cNvSpPr>
          <p:nvPr>
            <p:ph type="sldNum" sz="quarter" idx="5"/>
          </p:nvPr>
        </p:nvSpPr>
        <p:spPr>
          <a:noFill/>
        </p:spPr>
        <p:txBody>
          <a:bodyPr/>
          <a:lstStyle/>
          <a:p>
            <a:fld id="{F8897511-8491-4C89-9063-056B06FC328D}" type="slidenum">
              <a:rPr lang="en-GB"/>
              <a:pPr/>
              <a:t>57</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5"/>
          <p:cNvSpPr>
            <a:spLocks noGrp="1" noChangeArrowheads="1"/>
          </p:cNvSpPr>
          <p:nvPr>
            <p:ph type="sldNum" sz="quarter" idx="5"/>
          </p:nvPr>
        </p:nvSpPr>
        <p:spPr>
          <a:noFill/>
        </p:spPr>
        <p:txBody>
          <a:bodyPr/>
          <a:lstStyle/>
          <a:p>
            <a:fld id="{AAD39454-A681-48D0-A704-DD91CB31E02B}" type="slidenum">
              <a:rPr lang="en-US"/>
              <a:pPr/>
              <a:t>58</a:t>
            </a:fld>
            <a:endParaRPr lang="en-US"/>
          </a:p>
        </p:txBody>
      </p:sp>
      <p:sp>
        <p:nvSpPr>
          <p:cNvPr id="90115" name="Rectangle 2"/>
          <p:cNvSpPr>
            <a:spLocks noGrp="1" noRot="1" noChangeAspect="1" noChangeArrowheads="1" noTextEdit="1"/>
          </p:cNvSpPr>
          <p:nvPr>
            <p:ph type="sldImg"/>
          </p:nvPr>
        </p:nvSpPr>
        <p:spPr>
          <a:ln cap="flat"/>
        </p:spPr>
      </p:sp>
      <p:sp>
        <p:nvSpPr>
          <p:cNvPr id="9011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fr-CH"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CH" smtClean="0"/>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r>
              <a:rPr lang="en-US" smtClean="0"/>
              <a:t>Electronics, Trigger, DAQ Summer Student Lectures 2011, N. Neufeld CERN/PH</a:t>
            </a:r>
            <a:endParaRPr lang="en-US"/>
          </a:p>
        </p:txBody>
      </p:sp>
      <p:sp>
        <p:nvSpPr>
          <p:cNvPr id="5" name="Rectangle 6"/>
          <p:cNvSpPr>
            <a:spLocks noGrp="1" noChangeArrowheads="1"/>
          </p:cNvSpPr>
          <p:nvPr>
            <p:ph type="sldNum" sz="quarter" idx="11"/>
          </p:nvPr>
        </p:nvSpPr>
        <p:spPr>
          <a:ln/>
        </p:spPr>
        <p:txBody>
          <a:bodyPr/>
          <a:lstStyle>
            <a:lvl1pPr>
              <a:defRPr/>
            </a:lvl1pPr>
          </a:lstStyle>
          <a:p>
            <a:fld id="{D506001D-392D-4D0E-8422-20FF3131589B}"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r>
              <a:rPr lang="en-US" smtClean="0"/>
              <a:t>Electronics, Trigger, DAQ Summer Student Lectures 2011, N. Neufeld CERN/PH</a:t>
            </a:r>
            <a:endParaRPr lang="en-US"/>
          </a:p>
        </p:txBody>
      </p:sp>
      <p:sp>
        <p:nvSpPr>
          <p:cNvPr id="5" name="Rectangle 6"/>
          <p:cNvSpPr>
            <a:spLocks noGrp="1" noChangeArrowheads="1"/>
          </p:cNvSpPr>
          <p:nvPr>
            <p:ph type="sldNum" sz="quarter" idx="11"/>
          </p:nvPr>
        </p:nvSpPr>
        <p:spPr>
          <a:ln/>
        </p:spPr>
        <p:txBody>
          <a:bodyPr/>
          <a:lstStyle>
            <a:lvl1pPr>
              <a:defRPr/>
            </a:lvl1pPr>
          </a:lstStyle>
          <a:p>
            <a:fld id="{183FBAB0-9A2B-4649-8654-BCA0307BBAC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1463" y="0"/>
            <a:ext cx="2065337" cy="6037263"/>
          </a:xfrm>
        </p:spPr>
        <p:txBody>
          <a:bodyPr vert="eaVert"/>
          <a:lstStyle/>
          <a:p>
            <a:r>
              <a:rPr lang="fr-CH" smtClean="0"/>
              <a:t>Click to edit Master title style</a:t>
            </a:r>
            <a:endParaRPr lang="en-GB"/>
          </a:p>
        </p:txBody>
      </p:sp>
      <p:sp>
        <p:nvSpPr>
          <p:cNvPr id="3" name="Vertical Text Placeholder 2"/>
          <p:cNvSpPr>
            <a:spLocks noGrp="1"/>
          </p:cNvSpPr>
          <p:nvPr>
            <p:ph type="body" orient="vert" idx="1"/>
          </p:nvPr>
        </p:nvSpPr>
        <p:spPr>
          <a:xfrm>
            <a:off x="425450" y="0"/>
            <a:ext cx="6043613" cy="6037263"/>
          </a:xfrm>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r>
              <a:rPr lang="en-US" smtClean="0"/>
              <a:t>Electronics, Trigger, DAQ Summer Student Lectures 2011, N. Neufeld CERN/PH</a:t>
            </a:r>
            <a:endParaRPr lang="en-US"/>
          </a:p>
        </p:txBody>
      </p:sp>
      <p:sp>
        <p:nvSpPr>
          <p:cNvPr id="5" name="Rectangle 6"/>
          <p:cNvSpPr>
            <a:spLocks noGrp="1" noChangeArrowheads="1"/>
          </p:cNvSpPr>
          <p:nvPr>
            <p:ph type="sldNum" sz="quarter" idx="11"/>
          </p:nvPr>
        </p:nvSpPr>
        <p:spPr>
          <a:ln/>
        </p:spPr>
        <p:txBody>
          <a:bodyPr/>
          <a:lstStyle>
            <a:lvl1pPr>
              <a:defRPr/>
            </a:lvl1pPr>
          </a:lstStyle>
          <a:p>
            <a:fld id="{1FC6EFF7-F063-4ABA-B446-C600C1E7F61C}"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00113" y="0"/>
            <a:ext cx="7343775" cy="836613"/>
          </a:xfrm>
        </p:spPr>
        <p:txBody>
          <a:bodyPr/>
          <a:lstStyle/>
          <a:p>
            <a:r>
              <a:rPr lang="en-US"/>
              <a:t>Click to edit Master title style</a:t>
            </a:r>
          </a:p>
        </p:txBody>
      </p:sp>
      <p:sp>
        <p:nvSpPr>
          <p:cNvPr id="3" name="Text Placeholder 2"/>
          <p:cNvSpPr>
            <a:spLocks noGrp="1"/>
          </p:cNvSpPr>
          <p:nvPr>
            <p:ph type="body" sz="half" idx="1"/>
          </p:nvPr>
        </p:nvSpPr>
        <p:spPr>
          <a:xfrm>
            <a:off x="685800" y="981075"/>
            <a:ext cx="3810000" cy="55435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981075"/>
            <a:ext cx="3810000" cy="55435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0" y="6597650"/>
            <a:ext cx="2195513" cy="260350"/>
          </a:xfrm>
          <a:prstGeom prst="rect">
            <a:avLst/>
          </a:prstGeom>
        </p:spPr>
        <p:txBody>
          <a:bodyPr/>
          <a:lstStyle>
            <a:lvl1pPr>
              <a:defRPr/>
            </a:lvl1pPr>
          </a:lstStyle>
          <a:p>
            <a:endParaRPr lang="en-US"/>
          </a:p>
        </p:txBody>
      </p:sp>
      <p:sp>
        <p:nvSpPr>
          <p:cNvPr id="6" name="Footer Placeholder 5"/>
          <p:cNvSpPr>
            <a:spLocks noGrp="1"/>
          </p:cNvSpPr>
          <p:nvPr>
            <p:ph type="ftr" sz="quarter" idx="11"/>
          </p:nvPr>
        </p:nvSpPr>
        <p:spPr>
          <a:xfrm>
            <a:off x="4643438" y="6629400"/>
            <a:ext cx="4500562" cy="457200"/>
          </a:xfrm>
        </p:spPr>
        <p:txBody>
          <a:bodyPr/>
          <a:lstStyle>
            <a:lvl1pPr>
              <a:defRPr/>
            </a:lvl1pPr>
          </a:lstStyle>
          <a:p>
            <a:r>
              <a:rPr lang="en-US" smtClean="0"/>
              <a:t>Electronics, Trigger, DAQ Summer Student Lectures 2011, N. Neufeld CERN/PH</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900113" y="0"/>
            <a:ext cx="7343775" cy="836613"/>
          </a:xfrm>
        </p:spPr>
        <p:txBody>
          <a:bodyPr/>
          <a:lstStyle/>
          <a:p>
            <a:r>
              <a:rPr lang="en-US"/>
              <a:t>Click to edit Master title style</a:t>
            </a:r>
          </a:p>
        </p:txBody>
      </p:sp>
      <p:sp>
        <p:nvSpPr>
          <p:cNvPr id="3" name="Text Placeholder 2"/>
          <p:cNvSpPr>
            <a:spLocks noGrp="1"/>
          </p:cNvSpPr>
          <p:nvPr>
            <p:ph type="body" sz="half" idx="1"/>
          </p:nvPr>
        </p:nvSpPr>
        <p:spPr>
          <a:xfrm>
            <a:off x="685800" y="981075"/>
            <a:ext cx="3810000" cy="55435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981075"/>
            <a:ext cx="3810000" cy="2695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829050"/>
            <a:ext cx="3810000" cy="2695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p:cNvSpPr>
            <a:spLocks noGrp="1"/>
          </p:cNvSpPr>
          <p:nvPr>
            <p:ph type="dt" sz="half" idx="10"/>
          </p:nvPr>
        </p:nvSpPr>
        <p:spPr>
          <a:xfrm>
            <a:off x="0" y="6597650"/>
            <a:ext cx="2195513" cy="260350"/>
          </a:xfrm>
          <a:prstGeom prst="rect">
            <a:avLst/>
          </a:prstGeom>
        </p:spPr>
        <p:txBody>
          <a:bodyPr/>
          <a:lstStyle>
            <a:lvl1pPr>
              <a:defRPr/>
            </a:lvl1pPr>
          </a:lstStyle>
          <a:p>
            <a:endParaRPr lang="en-US"/>
          </a:p>
        </p:txBody>
      </p:sp>
      <p:sp>
        <p:nvSpPr>
          <p:cNvPr id="7" name="Footer Placeholder 6"/>
          <p:cNvSpPr>
            <a:spLocks noGrp="1"/>
          </p:cNvSpPr>
          <p:nvPr>
            <p:ph type="ftr" sz="quarter" idx="11"/>
          </p:nvPr>
        </p:nvSpPr>
        <p:spPr>
          <a:xfrm>
            <a:off x="4643438" y="6629400"/>
            <a:ext cx="4500562" cy="457200"/>
          </a:xfrm>
        </p:spPr>
        <p:txBody>
          <a:bodyPr/>
          <a:lstStyle>
            <a:lvl1pPr>
              <a:defRPr/>
            </a:lvl1pPr>
          </a:lstStyle>
          <a:p>
            <a:r>
              <a:rPr lang="en-US" smtClean="0"/>
              <a:t>Electronics, Trigger, DAQ Summer Student Lectures 2011, N. Neufeld CERN/PH</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5450" y="0"/>
            <a:ext cx="8229600" cy="1006679"/>
          </a:xfrm>
        </p:spPr>
        <p:txBody>
          <a:bodyPr/>
          <a:lstStyle>
            <a:lvl1pPr>
              <a:defRPr sz="3600"/>
            </a:lvl1pPr>
          </a:lstStyle>
          <a:p>
            <a:r>
              <a:rPr lang="fr-CH" dirty="0" smtClean="0"/>
              <a:t>Click to </a:t>
            </a:r>
            <a:r>
              <a:rPr lang="fr-CH" dirty="0" err="1" smtClean="0"/>
              <a:t>edit</a:t>
            </a:r>
            <a:r>
              <a:rPr lang="fr-CH" dirty="0" smtClean="0"/>
              <a:t> Master </a:t>
            </a:r>
            <a:r>
              <a:rPr lang="fr-CH" dirty="0" err="1" smtClean="0"/>
              <a:t>title</a:t>
            </a:r>
            <a:r>
              <a:rPr lang="fr-CH" dirty="0" smtClean="0"/>
              <a:t> style</a:t>
            </a:r>
            <a:endParaRPr lang="en-GB" dirty="0"/>
          </a:p>
        </p:txBody>
      </p:sp>
      <p:sp>
        <p:nvSpPr>
          <p:cNvPr id="3" name="Content Placeholder 2"/>
          <p:cNvSpPr>
            <a:spLocks noGrp="1"/>
          </p:cNvSpPr>
          <p:nvPr>
            <p:ph idx="1"/>
          </p:nvPr>
        </p:nvSpPr>
        <p:spPr>
          <a:xfrm>
            <a:off x="457200" y="1419021"/>
            <a:ext cx="8229600" cy="4525963"/>
          </a:xfrm>
        </p:spPr>
        <p:txBody>
          <a:bodyPr>
            <a:normAutofit/>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GB"/>
          </a:p>
        </p:txBody>
      </p:sp>
      <p:sp>
        <p:nvSpPr>
          <p:cNvPr id="4" name="Rectangle 5"/>
          <p:cNvSpPr>
            <a:spLocks noGrp="1" noChangeArrowheads="1"/>
          </p:cNvSpPr>
          <p:nvPr>
            <p:ph type="ftr" sz="quarter" idx="10"/>
          </p:nvPr>
        </p:nvSpPr>
        <p:spPr>
          <a:xfrm>
            <a:off x="1471353" y="6557331"/>
            <a:ext cx="4959610" cy="255587"/>
          </a:xfrm>
          <a:ln/>
        </p:spPr>
        <p:txBody>
          <a:bodyPr/>
          <a:lstStyle>
            <a:lvl1pPr>
              <a:defRPr/>
            </a:lvl1pPr>
          </a:lstStyle>
          <a:p>
            <a:r>
              <a:rPr lang="en-US" smtClean="0"/>
              <a:t>Electronics, Trigger, DAQ Summer Student Lectures 2011, N. Neufeld CERN/PH</a:t>
            </a:r>
            <a:endParaRPr lang="en-US"/>
          </a:p>
        </p:txBody>
      </p:sp>
      <p:sp>
        <p:nvSpPr>
          <p:cNvPr id="5" name="Rectangle 6"/>
          <p:cNvSpPr>
            <a:spLocks noGrp="1" noChangeArrowheads="1"/>
          </p:cNvSpPr>
          <p:nvPr>
            <p:ph type="sldNum" sz="quarter" idx="11"/>
          </p:nvPr>
        </p:nvSpPr>
        <p:spPr>
          <a:ln/>
        </p:spPr>
        <p:txBody>
          <a:bodyPr/>
          <a:lstStyle>
            <a:lvl1pPr>
              <a:defRPr/>
            </a:lvl1pPr>
          </a:lstStyle>
          <a:p>
            <a:fld id="{9ECC0FC1-A78D-46C6-BB12-B0D98A81EE04}"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fr-CH"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CH"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r>
              <a:rPr lang="en-US" smtClean="0"/>
              <a:t>Electronics, Trigger, DAQ Summer Student Lectures 2011, N. Neufeld CERN/PH</a:t>
            </a:r>
            <a:endParaRPr lang="en-US"/>
          </a:p>
        </p:txBody>
      </p:sp>
      <p:sp>
        <p:nvSpPr>
          <p:cNvPr id="5" name="Rectangle 6"/>
          <p:cNvSpPr>
            <a:spLocks noGrp="1" noChangeArrowheads="1"/>
          </p:cNvSpPr>
          <p:nvPr>
            <p:ph type="sldNum" sz="quarter" idx="11"/>
          </p:nvPr>
        </p:nvSpPr>
        <p:spPr>
          <a:ln/>
        </p:spPr>
        <p:txBody>
          <a:bodyPr/>
          <a:lstStyle>
            <a:lvl1pPr>
              <a:defRPr/>
            </a:lvl1pPr>
          </a:lstStyle>
          <a:p>
            <a:fld id="{E6F56FFD-FFAF-4BB8-9324-5507CEBAA8C8}"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smtClean="0"/>
              <a:t>Click to edit Master title style</a:t>
            </a:r>
            <a:endParaRPr lang="en-GB"/>
          </a:p>
        </p:txBody>
      </p:sp>
      <p:sp>
        <p:nvSpPr>
          <p:cNvPr id="3" name="Content Placeholder 2"/>
          <p:cNvSpPr>
            <a:spLocks noGrp="1"/>
          </p:cNvSpPr>
          <p:nvPr>
            <p:ph sz="half" idx="1"/>
          </p:nvPr>
        </p:nvSpPr>
        <p:spPr>
          <a:xfrm>
            <a:off x="457200" y="1511300"/>
            <a:ext cx="4038600" cy="4525963"/>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GB"/>
          </a:p>
        </p:txBody>
      </p:sp>
      <p:sp>
        <p:nvSpPr>
          <p:cNvPr id="4" name="Content Placeholder 3"/>
          <p:cNvSpPr>
            <a:spLocks noGrp="1"/>
          </p:cNvSpPr>
          <p:nvPr>
            <p:ph sz="half" idx="2"/>
          </p:nvPr>
        </p:nvSpPr>
        <p:spPr>
          <a:xfrm>
            <a:off x="4648200" y="1511300"/>
            <a:ext cx="4038600" cy="4525963"/>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r>
              <a:rPr lang="en-US" smtClean="0"/>
              <a:t>Electronics, Trigger, DAQ Summer Student Lectures 2011, N. Neufeld CERN/PH</a:t>
            </a:r>
            <a:endParaRPr lang="en-US"/>
          </a:p>
        </p:txBody>
      </p:sp>
      <p:sp>
        <p:nvSpPr>
          <p:cNvPr id="6" name="Rectangle 6"/>
          <p:cNvSpPr>
            <a:spLocks noGrp="1" noChangeArrowheads="1"/>
          </p:cNvSpPr>
          <p:nvPr>
            <p:ph type="sldNum" sz="quarter" idx="11"/>
          </p:nvPr>
        </p:nvSpPr>
        <p:spPr>
          <a:ln/>
        </p:spPr>
        <p:txBody>
          <a:bodyPr/>
          <a:lstStyle>
            <a:lvl1pPr>
              <a:defRPr/>
            </a:lvl1pPr>
          </a:lstStyle>
          <a:p>
            <a:fld id="{07D54875-01C8-447A-8F3C-36A5E597D9D0}" type="slidenum">
              <a:rPr lang="en-US"/>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fr-CH"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r>
              <a:rPr lang="en-US" smtClean="0"/>
              <a:t>Electronics, Trigger, DAQ Summer Student Lectures 2011, N. Neufeld CERN/PH</a:t>
            </a:r>
            <a:endParaRPr lang="en-US"/>
          </a:p>
        </p:txBody>
      </p:sp>
      <p:sp>
        <p:nvSpPr>
          <p:cNvPr id="8" name="Rectangle 6"/>
          <p:cNvSpPr>
            <a:spLocks noGrp="1" noChangeArrowheads="1"/>
          </p:cNvSpPr>
          <p:nvPr>
            <p:ph type="sldNum" sz="quarter" idx="11"/>
          </p:nvPr>
        </p:nvSpPr>
        <p:spPr>
          <a:ln/>
        </p:spPr>
        <p:txBody>
          <a:bodyPr/>
          <a:lstStyle>
            <a:lvl1pPr>
              <a:defRPr/>
            </a:lvl1pPr>
          </a:lstStyle>
          <a:p>
            <a:fld id="{70718CBE-F88D-4667-9877-51687A0604F1}"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r>
              <a:rPr lang="en-US" smtClean="0"/>
              <a:t>Electronics, Trigger, DAQ Summer Student Lectures 2011, N. Neufeld CERN/PH</a:t>
            </a:r>
            <a:endParaRPr lang="en-US"/>
          </a:p>
        </p:txBody>
      </p:sp>
      <p:sp>
        <p:nvSpPr>
          <p:cNvPr id="4" name="Rectangle 6"/>
          <p:cNvSpPr>
            <a:spLocks noGrp="1" noChangeArrowheads="1"/>
          </p:cNvSpPr>
          <p:nvPr>
            <p:ph type="sldNum" sz="quarter" idx="11"/>
          </p:nvPr>
        </p:nvSpPr>
        <p:spPr>
          <a:ln/>
        </p:spPr>
        <p:txBody>
          <a:bodyPr/>
          <a:lstStyle>
            <a:lvl1pPr>
              <a:defRPr/>
            </a:lvl1pPr>
          </a:lstStyle>
          <a:p>
            <a:fld id="{ABA9A3DD-692D-4565-833F-9AB531AF0A92}"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r>
              <a:rPr lang="en-US" smtClean="0"/>
              <a:t>Electronics, Trigger, DAQ Summer Student Lectures 2011, N. Neufeld CERN/PH</a:t>
            </a:r>
            <a:endParaRPr lang="en-US"/>
          </a:p>
        </p:txBody>
      </p:sp>
      <p:sp>
        <p:nvSpPr>
          <p:cNvPr id="3" name="Rectangle 6"/>
          <p:cNvSpPr>
            <a:spLocks noGrp="1" noChangeArrowheads="1"/>
          </p:cNvSpPr>
          <p:nvPr>
            <p:ph type="sldNum" sz="quarter" idx="11"/>
          </p:nvPr>
        </p:nvSpPr>
        <p:spPr>
          <a:ln/>
        </p:spPr>
        <p:txBody>
          <a:bodyPr/>
          <a:lstStyle>
            <a:lvl1pPr>
              <a:defRPr/>
            </a:lvl1pPr>
          </a:lstStyle>
          <a:p>
            <a:fld id="{5FB50F62-50A7-4238-AD5F-2A27C7D0DB4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fr-CH"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r>
              <a:rPr lang="en-US" smtClean="0"/>
              <a:t>Electronics, Trigger, DAQ Summer Student Lectures 2011, N. Neufeld CERN/PH</a:t>
            </a:r>
            <a:endParaRPr lang="en-US"/>
          </a:p>
        </p:txBody>
      </p:sp>
      <p:sp>
        <p:nvSpPr>
          <p:cNvPr id="6" name="Rectangle 6"/>
          <p:cNvSpPr>
            <a:spLocks noGrp="1" noChangeArrowheads="1"/>
          </p:cNvSpPr>
          <p:nvPr>
            <p:ph type="sldNum" sz="quarter" idx="11"/>
          </p:nvPr>
        </p:nvSpPr>
        <p:spPr>
          <a:ln/>
        </p:spPr>
        <p:txBody>
          <a:bodyPr/>
          <a:lstStyle>
            <a:lvl1pPr>
              <a:defRPr/>
            </a:lvl1pPr>
          </a:lstStyle>
          <a:p>
            <a:fld id="{84146C08-2110-493F-A075-BBB71E84E3B0}"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fr-CH"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r>
              <a:rPr lang="en-US" smtClean="0"/>
              <a:t>Electronics, Trigger, DAQ Summer Student Lectures 2011, N. Neufeld CERN/PH</a:t>
            </a:r>
            <a:endParaRPr lang="en-US"/>
          </a:p>
        </p:txBody>
      </p:sp>
      <p:sp>
        <p:nvSpPr>
          <p:cNvPr id="6" name="Rectangle 6"/>
          <p:cNvSpPr>
            <a:spLocks noGrp="1" noChangeArrowheads="1"/>
          </p:cNvSpPr>
          <p:nvPr>
            <p:ph type="sldNum" sz="quarter" idx="11"/>
          </p:nvPr>
        </p:nvSpPr>
        <p:spPr>
          <a:ln/>
        </p:spPr>
        <p:txBody>
          <a:bodyPr/>
          <a:lstStyle>
            <a:lvl1pPr>
              <a:defRPr/>
            </a:lvl1pPr>
          </a:lstStyle>
          <a:p>
            <a:fld id="{DB7B757D-32B7-4037-921E-F91444BF80E6}"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vmlDrawing" Target="../drawings/vmlDrawing1.vml"/><Relationship Id="rId16" Type="http://schemas.openxmlformats.org/officeDocument/2006/relationships/oleObject" Target="../embeddings/oleObject1.bin"/><Relationship Id="rId17" Type="http://schemas.openxmlformats.org/officeDocument/2006/relationships/image" Target="../media/image1.wmf"/><Relationship Id="rId18"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0" y="-49213"/>
          <a:ext cx="9144000" cy="6907213"/>
        </p:xfrm>
        <a:graphic>
          <a:graphicData uri="http://schemas.openxmlformats.org/presentationml/2006/ole">
            <mc:AlternateContent xmlns:mc="http://schemas.openxmlformats.org/markup-compatibility/2006">
              <mc:Choice xmlns:v="urn:schemas-microsoft-com:vml" Requires="v">
                <p:oleObj spid="_x0000_s1029" name="Visio" r:id="rId16" imgW="10146960" imgH="7666560" progId="Visio.Drawing.11">
                  <p:embed/>
                </p:oleObj>
              </mc:Choice>
              <mc:Fallback>
                <p:oleObj name="Visio" r:id="rId16" imgW="10146960" imgH="7666560" progId="Visio.Drawing.11">
                  <p:embed/>
                  <p:pic>
                    <p:nvPicPr>
                      <p:cNvPr id="0" name="Picture 2"/>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0" y="-49213"/>
                        <a:ext cx="9144000" cy="6907213"/>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1027" name="Rectangle 2"/>
          <p:cNvSpPr>
            <a:spLocks noGrp="1" noChangeArrowheads="1"/>
          </p:cNvSpPr>
          <p:nvPr>
            <p:ph type="title"/>
          </p:nvPr>
        </p:nvSpPr>
        <p:spPr bwMode="auto">
          <a:xfrm>
            <a:off x="425450" y="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457200" y="15113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20165" name="Rectangle 5"/>
          <p:cNvSpPr>
            <a:spLocks noGrp="1" noChangeArrowheads="1"/>
          </p:cNvSpPr>
          <p:nvPr>
            <p:ph type="ftr" sz="quarter" idx="3"/>
          </p:nvPr>
        </p:nvSpPr>
        <p:spPr bwMode="auto">
          <a:xfrm>
            <a:off x="1736725" y="6465888"/>
            <a:ext cx="4694238" cy="255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r>
              <a:rPr lang="en-US" smtClean="0"/>
              <a:t>Electronics, Trigger, DAQ Summer Student Lectures 2011, N. Neufeld CERN/PH</a:t>
            </a:r>
            <a:endParaRPr lang="en-US"/>
          </a:p>
        </p:txBody>
      </p:sp>
      <p:sp>
        <p:nvSpPr>
          <p:cNvPr id="220166" name="Rectangle 6"/>
          <p:cNvSpPr>
            <a:spLocks noGrp="1" noChangeArrowheads="1"/>
          </p:cNvSpPr>
          <p:nvPr>
            <p:ph type="sldNum" sz="quarter" idx="4"/>
          </p:nvPr>
        </p:nvSpPr>
        <p:spPr bwMode="auto">
          <a:xfrm>
            <a:off x="6994525" y="6443663"/>
            <a:ext cx="2133600" cy="3190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DFDEEB6-E595-4A0F-B83C-234F0CF94DD3}" type="slidenum">
              <a:rPr lang="en-US"/>
              <a:pPr/>
              <a:t>‹#›</a:t>
            </a:fld>
            <a:endParaRPr lang="en-US"/>
          </a:p>
        </p:txBody>
      </p:sp>
      <p:pic>
        <p:nvPicPr>
          <p:cNvPr id="1031" name="Picture 7" descr="CERNLogoNew"/>
          <p:cNvPicPr>
            <a:picLocks noChangeAspect="1" noChangeArrowheads="1"/>
          </p:cNvPicPr>
          <p:nvPr userDrawn="1"/>
        </p:nvPicPr>
        <p:blipFill>
          <a:blip r:embed="rId18"/>
          <a:srcRect/>
          <a:stretch>
            <a:fillRect/>
          </a:stretch>
        </p:blipFill>
        <p:spPr bwMode="auto">
          <a:xfrm>
            <a:off x="8585200" y="0"/>
            <a:ext cx="558800" cy="5588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Lst>
  <p:timing>
    <p:tnLst>
      <p:par>
        <p:cTn xmlns:p14="http://schemas.microsoft.com/office/powerpoint/2010/main" id="1" dur="indefinite" restart="never" nodeType="tmRoot"/>
      </p:par>
    </p:tnLst>
  </p:timing>
  <p:hf hdr="0" dt="0"/>
  <p:txStyles>
    <p:titleStyle>
      <a:lvl1pPr algn="ctr" rtl="0" eaLnBrk="0" fontAlgn="base" hangingPunct="0">
        <a:spcBef>
          <a:spcPct val="0"/>
        </a:spcBef>
        <a:spcAft>
          <a:spcPct val="0"/>
        </a:spcAft>
        <a:defRPr sz="4400">
          <a:solidFill>
            <a:schemeClr val="tx2"/>
          </a:solidFill>
          <a:latin typeface="+mj-lt"/>
          <a:ea typeface="ＭＳ Ｐゴシック" charset="-128"/>
          <a:cs typeface="+mj-cs"/>
        </a:defRPr>
      </a:lvl1pPr>
      <a:lvl2pPr algn="ctr" rtl="0" eaLnBrk="0" fontAlgn="base" hangingPunct="0">
        <a:spcBef>
          <a:spcPct val="0"/>
        </a:spcBef>
        <a:spcAft>
          <a:spcPct val="0"/>
        </a:spcAft>
        <a:defRPr sz="4400">
          <a:solidFill>
            <a:schemeClr val="tx2"/>
          </a:solidFill>
          <a:latin typeface="Century Gothic" charset="0"/>
          <a:ea typeface="ＭＳ Ｐゴシック" charset="-128"/>
        </a:defRPr>
      </a:lvl2pPr>
      <a:lvl3pPr algn="ctr" rtl="0" eaLnBrk="0" fontAlgn="base" hangingPunct="0">
        <a:spcBef>
          <a:spcPct val="0"/>
        </a:spcBef>
        <a:spcAft>
          <a:spcPct val="0"/>
        </a:spcAft>
        <a:defRPr sz="4400">
          <a:solidFill>
            <a:schemeClr val="tx2"/>
          </a:solidFill>
          <a:latin typeface="Century Gothic" charset="0"/>
          <a:ea typeface="ＭＳ Ｐゴシック" charset="-128"/>
        </a:defRPr>
      </a:lvl3pPr>
      <a:lvl4pPr algn="ctr" rtl="0" eaLnBrk="0" fontAlgn="base" hangingPunct="0">
        <a:spcBef>
          <a:spcPct val="0"/>
        </a:spcBef>
        <a:spcAft>
          <a:spcPct val="0"/>
        </a:spcAft>
        <a:defRPr sz="4400">
          <a:solidFill>
            <a:schemeClr val="tx2"/>
          </a:solidFill>
          <a:latin typeface="Century Gothic" charset="0"/>
          <a:ea typeface="ＭＳ Ｐゴシック" charset="-128"/>
        </a:defRPr>
      </a:lvl4pPr>
      <a:lvl5pPr algn="ctr" rtl="0" eaLnBrk="0" fontAlgn="base" hangingPunct="0">
        <a:spcBef>
          <a:spcPct val="0"/>
        </a:spcBef>
        <a:spcAft>
          <a:spcPct val="0"/>
        </a:spcAft>
        <a:defRPr sz="4400">
          <a:solidFill>
            <a:schemeClr val="tx2"/>
          </a:solidFill>
          <a:latin typeface="Century Gothic" charset="0"/>
          <a:ea typeface="ＭＳ Ｐゴシック" charset="-128"/>
        </a:defRPr>
      </a:lvl5pPr>
      <a:lvl6pPr marL="457200" algn="ctr" rtl="0" fontAlgn="base">
        <a:spcBef>
          <a:spcPct val="0"/>
        </a:spcBef>
        <a:spcAft>
          <a:spcPct val="0"/>
        </a:spcAft>
        <a:defRPr sz="4400">
          <a:solidFill>
            <a:schemeClr val="tx2"/>
          </a:solidFill>
          <a:latin typeface="Century Gothic" charset="0"/>
        </a:defRPr>
      </a:lvl6pPr>
      <a:lvl7pPr marL="914400" algn="ctr" rtl="0" fontAlgn="base">
        <a:spcBef>
          <a:spcPct val="0"/>
        </a:spcBef>
        <a:spcAft>
          <a:spcPct val="0"/>
        </a:spcAft>
        <a:defRPr sz="4400">
          <a:solidFill>
            <a:schemeClr val="tx2"/>
          </a:solidFill>
          <a:latin typeface="Century Gothic" charset="0"/>
        </a:defRPr>
      </a:lvl7pPr>
      <a:lvl8pPr marL="1371600" algn="ctr" rtl="0" fontAlgn="base">
        <a:spcBef>
          <a:spcPct val="0"/>
        </a:spcBef>
        <a:spcAft>
          <a:spcPct val="0"/>
        </a:spcAft>
        <a:defRPr sz="4400">
          <a:solidFill>
            <a:schemeClr val="tx2"/>
          </a:solidFill>
          <a:latin typeface="Century Gothic" charset="0"/>
        </a:defRPr>
      </a:lvl8pPr>
      <a:lvl9pPr marL="1828800" algn="ctr" rtl="0" fontAlgn="base">
        <a:spcBef>
          <a:spcPct val="0"/>
        </a:spcBef>
        <a:spcAft>
          <a:spcPct val="0"/>
        </a:spcAft>
        <a:defRPr sz="4400">
          <a:solidFill>
            <a:schemeClr val="tx2"/>
          </a:solidFill>
          <a:latin typeface="Century Gothic"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79.png"/></Relationships>
</file>

<file path=ppt/slides/_rels/slide103.xml.rels><?xml version="1.0" encoding="UTF-8" standalone="yes"?>
<Relationships xmlns="http://schemas.openxmlformats.org/package/2006/relationships"><Relationship Id="rId3" Type="http://schemas.openxmlformats.org/officeDocument/2006/relationships/image" Target="../media/image80.png"/><Relationship Id="rId4" Type="http://schemas.openxmlformats.org/officeDocument/2006/relationships/image" Target="../media/image81.png"/><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104.xml.rels><?xml version="1.0" encoding="UTF-8" standalone="yes"?>
<Relationships xmlns="http://schemas.openxmlformats.org/package/2006/relationships"><Relationship Id="rId3" Type="http://schemas.openxmlformats.org/officeDocument/2006/relationships/notesSlide" Target="../notesSlides/notesSlide39.xml"/><Relationship Id="rId4" Type="http://schemas.openxmlformats.org/officeDocument/2006/relationships/oleObject" Target="../embeddings/oleObject19.bin"/><Relationship Id="rId5" Type="http://schemas.openxmlformats.org/officeDocument/2006/relationships/image" Target="../media/image82.emf"/><Relationship Id="rId6" Type="http://schemas.openxmlformats.org/officeDocument/2006/relationships/image" Target="../media/image84.png"/><Relationship Id="rId7" Type="http://schemas.openxmlformats.org/officeDocument/2006/relationships/oleObject" Target="../embeddings/oleObject20.bin"/><Relationship Id="rId8" Type="http://schemas.openxmlformats.org/officeDocument/2006/relationships/image" Target="../media/image83.emf"/><Relationship Id="rId9" Type="http://schemas.openxmlformats.org/officeDocument/2006/relationships/oleObject" Target="../embeddings/oleObject21.bin"/><Relationship Id="rId10" Type="http://schemas.openxmlformats.org/officeDocument/2006/relationships/oleObject" Target="../embeddings/oleObject22.bin"/><Relationship Id="rId1" Type="http://schemas.openxmlformats.org/officeDocument/2006/relationships/vmlDrawing" Target="../drawings/vmlDrawing14.vml"/><Relationship Id="rId2"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image" Target="../media/image85.png"/></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1.xml"/><Relationship Id="rId3" Type="http://schemas.openxmlformats.org/officeDocument/2006/relationships/image" Target="../media/image86.jpe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7.wmf"/><Relationship Id="rId5" Type="http://schemas.openxmlformats.org/officeDocument/2006/relationships/oleObject" Target="../embeddings/oleObject3.bin"/><Relationship Id="rId6" Type="http://schemas.openxmlformats.org/officeDocument/2006/relationships/image" Target="../media/image8.wmf"/><Relationship Id="rId7" Type="http://schemas.openxmlformats.org/officeDocument/2006/relationships/oleObject" Target="../embeddings/oleObject4.bin"/><Relationship Id="rId8" Type="http://schemas.openxmlformats.org/officeDocument/2006/relationships/image" Target="../media/image9.w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7.png"/><Relationship Id="rId3" Type="http://schemas.openxmlformats.org/officeDocument/2006/relationships/image" Target="../media/image88.png"/></Relationships>
</file>

<file path=ppt/slides/_rels/slide111.xml.rels><?xml version="1.0" encoding="UTF-8" standalone="yes"?>
<Relationships xmlns="http://schemas.openxmlformats.org/package/2006/relationships"><Relationship Id="rId11" Type="http://schemas.openxmlformats.org/officeDocument/2006/relationships/image" Target="../media/image90.emf"/><Relationship Id="rId12" Type="http://schemas.openxmlformats.org/officeDocument/2006/relationships/oleObject" Target="../embeddings/oleObject25.bin"/><Relationship Id="rId13" Type="http://schemas.openxmlformats.org/officeDocument/2006/relationships/oleObject" Target="../embeddings/oleObject26.bin"/><Relationship Id="rId14" Type="http://schemas.openxmlformats.org/officeDocument/2006/relationships/oleObject" Target="../embeddings/oleObject27.bin"/><Relationship Id="rId15" Type="http://schemas.openxmlformats.org/officeDocument/2006/relationships/oleObject" Target="../embeddings/oleObject28.bin"/><Relationship Id="rId16" Type="http://schemas.openxmlformats.org/officeDocument/2006/relationships/image" Target="../media/image43.emf"/><Relationship Id="rId17" Type="http://schemas.openxmlformats.org/officeDocument/2006/relationships/oleObject" Target="../embeddings/oleObject29.bin"/><Relationship Id="rId18" Type="http://schemas.openxmlformats.org/officeDocument/2006/relationships/oleObject" Target="../embeddings/oleObject30.bin"/><Relationship Id="rId1" Type="http://schemas.openxmlformats.org/officeDocument/2006/relationships/vmlDrawing" Target="../drawings/vmlDrawing15.vml"/><Relationship Id="rId2" Type="http://schemas.openxmlformats.org/officeDocument/2006/relationships/slideLayout" Target="../slideLayouts/slideLayout7.xml"/><Relationship Id="rId3" Type="http://schemas.openxmlformats.org/officeDocument/2006/relationships/notesSlide" Target="../notesSlides/notesSlide42.xml"/><Relationship Id="rId4" Type="http://schemas.openxmlformats.org/officeDocument/2006/relationships/oleObject" Target="../embeddings/oleObject23.bin"/><Relationship Id="rId5" Type="http://schemas.openxmlformats.org/officeDocument/2006/relationships/image" Target="../media/image89.emf"/><Relationship Id="rId6" Type="http://schemas.openxmlformats.org/officeDocument/2006/relationships/image" Target="../media/image91.png"/><Relationship Id="rId7" Type="http://schemas.openxmlformats.org/officeDocument/2006/relationships/image" Target="../media/image92.png"/><Relationship Id="rId8" Type="http://schemas.openxmlformats.org/officeDocument/2006/relationships/image" Target="../media/image93.png"/><Relationship Id="rId9" Type="http://schemas.openxmlformats.org/officeDocument/2006/relationships/image" Target="../media/image94.png"/><Relationship Id="rId10" Type="http://schemas.openxmlformats.org/officeDocument/2006/relationships/oleObject" Target="../embeddings/oleObject24.bin"/></Relationships>
</file>

<file path=ppt/slides/_rels/slide112.xml.rels><?xml version="1.0" encoding="UTF-8" standalone="yes"?>
<Relationships xmlns="http://schemas.openxmlformats.org/package/2006/relationships"><Relationship Id="rId11" Type="http://schemas.openxmlformats.org/officeDocument/2006/relationships/image" Target="../media/image91.png"/><Relationship Id="rId12" Type="http://schemas.openxmlformats.org/officeDocument/2006/relationships/image" Target="../media/image92.png"/><Relationship Id="rId13" Type="http://schemas.openxmlformats.org/officeDocument/2006/relationships/image" Target="../media/image93.png"/><Relationship Id="rId14" Type="http://schemas.openxmlformats.org/officeDocument/2006/relationships/image" Target="../media/image94.png"/><Relationship Id="rId15" Type="http://schemas.openxmlformats.org/officeDocument/2006/relationships/oleObject" Target="../embeddings/oleObject36.bin"/><Relationship Id="rId16" Type="http://schemas.openxmlformats.org/officeDocument/2006/relationships/image" Target="../media/image43.emf"/><Relationship Id="rId17" Type="http://schemas.openxmlformats.org/officeDocument/2006/relationships/oleObject" Target="../embeddings/oleObject37.bin"/><Relationship Id="rId18" Type="http://schemas.openxmlformats.org/officeDocument/2006/relationships/oleObject" Target="../embeddings/oleObject38.bin"/><Relationship Id="rId1" Type="http://schemas.openxmlformats.org/officeDocument/2006/relationships/vmlDrawing" Target="../drawings/vmlDrawing16.vml"/><Relationship Id="rId2" Type="http://schemas.openxmlformats.org/officeDocument/2006/relationships/slideLayout" Target="../slideLayouts/slideLayout7.xml"/><Relationship Id="rId3" Type="http://schemas.openxmlformats.org/officeDocument/2006/relationships/notesSlide" Target="../notesSlides/notesSlide43.xml"/><Relationship Id="rId4" Type="http://schemas.openxmlformats.org/officeDocument/2006/relationships/oleObject" Target="../embeddings/oleObject31.bin"/><Relationship Id="rId5" Type="http://schemas.openxmlformats.org/officeDocument/2006/relationships/image" Target="../media/image89.emf"/><Relationship Id="rId6" Type="http://schemas.openxmlformats.org/officeDocument/2006/relationships/oleObject" Target="../embeddings/oleObject32.bin"/><Relationship Id="rId7" Type="http://schemas.openxmlformats.org/officeDocument/2006/relationships/image" Target="../media/image90.emf"/><Relationship Id="rId8" Type="http://schemas.openxmlformats.org/officeDocument/2006/relationships/oleObject" Target="../embeddings/oleObject33.bin"/><Relationship Id="rId9" Type="http://schemas.openxmlformats.org/officeDocument/2006/relationships/oleObject" Target="../embeddings/oleObject34.bin"/><Relationship Id="rId10" Type="http://schemas.openxmlformats.org/officeDocument/2006/relationships/oleObject" Target="../embeddings/oleObject35.bin"/></Relationships>
</file>

<file path=ppt/slides/_rels/slide113.xml.rels><?xml version="1.0" encoding="UTF-8" standalone="yes"?>
<Relationships xmlns="http://schemas.openxmlformats.org/package/2006/relationships"><Relationship Id="rId3" Type="http://schemas.openxmlformats.org/officeDocument/2006/relationships/notesSlide" Target="../notesSlides/notesSlide44.xml"/><Relationship Id="rId4" Type="http://schemas.openxmlformats.org/officeDocument/2006/relationships/oleObject" Target="../embeddings/oleObject39.bin"/><Relationship Id="rId5" Type="http://schemas.openxmlformats.org/officeDocument/2006/relationships/image" Target="../media/image89.emf"/><Relationship Id="rId1" Type="http://schemas.openxmlformats.org/officeDocument/2006/relationships/vmlDrawing" Target="../drawings/vmlDrawing17.vml"/><Relationship Id="rId2"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9" Type="http://schemas.openxmlformats.org/officeDocument/2006/relationships/image" Target="../media/image90.emf"/><Relationship Id="rId20" Type="http://schemas.openxmlformats.org/officeDocument/2006/relationships/oleObject" Target="../embeddings/oleObject48.bin"/><Relationship Id="rId21" Type="http://schemas.openxmlformats.org/officeDocument/2006/relationships/oleObject" Target="../embeddings/oleObject49.bin"/><Relationship Id="rId10" Type="http://schemas.openxmlformats.org/officeDocument/2006/relationships/oleObject" Target="../embeddings/oleObject43.bin"/><Relationship Id="rId11" Type="http://schemas.openxmlformats.org/officeDocument/2006/relationships/oleObject" Target="../embeddings/oleObject44.bin"/><Relationship Id="rId12" Type="http://schemas.openxmlformats.org/officeDocument/2006/relationships/oleObject" Target="../embeddings/oleObject45.bin"/><Relationship Id="rId13" Type="http://schemas.openxmlformats.org/officeDocument/2006/relationships/image" Target="../media/image91.png"/><Relationship Id="rId14" Type="http://schemas.openxmlformats.org/officeDocument/2006/relationships/image" Target="../media/image92.png"/><Relationship Id="rId15" Type="http://schemas.openxmlformats.org/officeDocument/2006/relationships/image" Target="../media/image93.png"/><Relationship Id="rId16" Type="http://schemas.openxmlformats.org/officeDocument/2006/relationships/image" Target="../media/image94.png"/><Relationship Id="rId17" Type="http://schemas.openxmlformats.org/officeDocument/2006/relationships/oleObject" Target="../embeddings/oleObject46.bin"/><Relationship Id="rId18" Type="http://schemas.openxmlformats.org/officeDocument/2006/relationships/image" Target="../media/image43.emf"/><Relationship Id="rId19" Type="http://schemas.openxmlformats.org/officeDocument/2006/relationships/oleObject" Target="../embeddings/oleObject47.bin"/><Relationship Id="rId1" Type="http://schemas.openxmlformats.org/officeDocument/2006/relationships/vmlDrawing" Target="../drawings/vmlDrawing18.vml"/><Relationship Id="rId2" Type="http://schemas.openxmlformats.org/officeDocument/2006/relationships/slideLayout" Target="../slideLayouts/slideLayout7.xml"/><Relationship Id="rId3" Type="http://schemas.openxmlformats.org/officeDocument/2006/relationships/notesSlide" Target="../notesSlides/notesSlide45.xml"/><Relationship Id="rId4" Type="http://schemas.openxmlformats.org/officeDocument/2006/relationships/oleObject" Target="../embeddings/oleObject40.bin"/><Relationship Id="rId5" Type="http://schemas.openxmlformats.org/officeDocument/2006/relationships/image" Target="../media/image77.emf"/><Relationship Id="rId6" Type="http://schemas.openxmlformats.org/officeDocument/2006/relationships/oleObject" Target="../embeddings/oleObject41.bin"/><Relationship Id="rId7" Type="http://schemas.openxmlformats.org/officeDocument/2006/relationships/image" Target="../media/image89.emf"/><Relationship Id="rId8" Type="http://schemas.openxmlformats.org/officeDocument/2006/relationships/oleObject" Target="../embeddings/oleObject42.bin"/></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5.png"/><Relationship Id="rId3" Type="http://schemas.openxmlformats.org/officeDocument/2006/relationships/image" Target="../media/image96.png"/></Relationships>
</file>

<file path=ppt/slides/_rels/slide117.xml.rels><?xml version="1.0" encoding="UTF-8" standalone="yes"?>
<Relationships xmlns="http://schemas.openxmlformats.org/package/2006/relationships"><Relationship Id="rId3" Type="http://schemas.openxmlformats.org/officeDocument/2006/relationships/image" Target="../media/image97.png"/><Relationship Id="rId4" Type="http://schemas.openxmlformats.org/officeDocument/2006/relationships/image" Target="../media/image98.png"/><Relationship Id="rId1" Type="http://schemas.openxmlformats.org/officeDocument/2006/relationships/slideLayout" Target="../slideLayouts/slideLayout7.xml"/><Relationship Id="rId2" Type="http://schemas.openxmlformats.org/officeDocument/2006/relationships/notesSlide" Target="../notesSlides/notesSlide4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8.xml"/><Relationship Id="rId3" Type="http://schemas.openxmlformats.org/officeDocument/2006/relationships/image" Target="../media/image99.jpeg"/></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0.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3" Type="http://schemas.openxmlformats.org/officeDocument/2006/relationships/image" Target="../media/image101.png"/><Relationship Id="rId4" Type="http://schemas.openxmlformats.org/officeDocument/2006/relationships/image" Target="../media/image102.png"/><Relationship Id="rId5" Type="http://schemas.openxmlformats.org/officeDocument/2006/relationships/image" Target="../media/image103.png"/><Relationship Id="rId6" Type="http://schemas.openxmlformats.org/officeDocument/2006/relationships/image" Target="../media/image104.png"/><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3" Type="http://schemas.openxmlformats.org/officeDocument/2006/relationships/hyperlink" Target="http://www.vita.com/" TargetMode="External"/><Relationship Id="rId4" Type="http://schemas.openxmlformats.org/officeDocument/2006/relationships/hyperlink" Target="http://www.pcisig.com/" TargetMode="External"/><Relationship Id="rId5" Type="http://schemas.openxmlformats.org/officeDocument/2006/relationships/hyperlink" Target="http://www.ietf.org/" TargetMode="External"/><Relationship Id="rId6" Type="http://schemas.openxmlformats.org/officeDocument/2006/relationships/hyperlink" Target="http://www.ietf.org/rfc/rfc1925.txt" TargetMode="External"/><Relationship Id="rId1" Type="http://schemas.openxmlformats.org/officeDocument/2006/relationships/slideLayout" Target="../slideLayouts/slideLayout4.xml"/><Relationship Id="rId2" Type="http://schemas.openxmlformats.org/officeDocument/2006/relationships/notesSlide" Target="../notesSlides/notesSlide50.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 Id="rId3" Type="http://schemas.openxmlformats.org/officeDocument/2006/relationships/image" Target="../media/image89.emf"/></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 Id="rId3" Type="http://schemas.openxmlformats.org/officeDocument/2006/relationships/image" Target="../media/image89.emf"/></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8.xml.rels><?xml version="1.0" encoding="UTF-8" standalone="yes"?>
<Relationships xmlns="http://schemas.openxmlformats.org/package/2006/relationships"><Relationship Id="rId3" Type="http://schemas.openxmlformats.org/officeDocument/2006/relationships/oleObject" Target="../embeddings/oleObject50.bin"/><Relationship Id="rId4" Type="http://schemas.openxmlformats.org/officeDocument/2006/relationships/image" Target="../media/image105.emf"/><Relationship Id="rId1" Type="http://schemas.openxmlformats.org/officeDocument/2006/relationships/vmlDrawing" Target="../drawings/vmlDrawing19.vml"/><Relationship Id="rId2"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 Id="rId3" Type="http://schemas.openxmlformats.org/officeDocument/2006/relationships/image" Target="../media/image106.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10.png"/></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7.png"/></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5.xml"/><Relationship Id="rId3" Type="http://schemas.openxmlformats.org/officeDocument/2006/relationships/image" Target="../media/image108.jpeg"/></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9.jpeg"/><Relationship Id="rId3" Type="http://schemas.openxmlformats.org/officeDocument/2006/relationships/image" Target="../media/image110.jpeg"/></Relationships>
</file>

<file path=ppt/slides/_rels/slide135.xml.rels><?xml version="1.0" encoding="UTF-8" standalone="yes"?>
<Relationships xmlns="http://schemas.openxmlformats.org/package/2006/relationships"><Relationship Id="rId3" Type="http://schemas.openxmlformats.org/officeDocument/2006/relationships/image" Target="../media/image111.jpeg"/><Relationship Id="rId4" Type="http://schemas.openxmlformats.org/officeDocument/2006/relationships/image" Target="../media/image112.png"/><Relationship Id="rId5" Type="http://schemas.openxmlformats.org/officeDocument/2006/relationships/image" Target="../media/image113.png"/><Relationship Id="rId6" Type="http://schemas.openxmlformats.org/officeDocument/2006/relationships/image" Target="../media/image114.png"/><Relationship Id="rId1" Type="http://schemas.openxmlformats.org/officeDocument/2006/relationships/slideLayout" Target="../slideLayouts/slideLayout6.xml"/><Relationship Id="rId2" Type="http://schemas.openxmlformats.org/officeDocument/2006/relationships/notesSlide" Target="../notesSlides/notesSlide56.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5.png"/></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6.wmf"/></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png"/><Relationship Id="rId5" Type="http://schemas.openxmlformats.org/officeDocument/2006/relationships/image" Target="../media/image13.jpeg"/><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140.xml.rels><?xml version="1.0" encoding="UTF-8" standalone="yes"?>
<Relationships xmlns="http://schemas.openxmlformats.org/package/2006/relationships"><Relationship Id="rId3" Type="http://schemas.openxmlformats.org/officeDocument/2006/relationships/oleObject" Target="../embeddings/oleObject51.bin"/><Relationship Id="rId4" Type="http://schemas.openxmlformats.org/officeDocument/2006/relationships/image" Target="../media/image117.png"/><Relationship Id="rId5" Type="http://schemas.openxmlformats.org/officeDocument/2006/relationships/oleObject" Target="../embeddings/oleObject52.bin"/><Relationship Id="rId6" Type="http://schemas.openxmlformats.org/officeDocument/2006/relationships/image" Target="../media/image118.wmf"/><Relationship Id="rId7" Type="http://schemas.openxmlformats.org/officeDocument/2006/relationships/image" Target="../media/image119.wmf"/><Relationship Id="rId1" Type="http://schemas.openxmlformats.org/officeDocument/2006/relationships/vmlDrawing" Target="../drawings/vmlDrawing20.vml"/><Relationship Id="rId2" Type="http://schemas.openxmlformats.org/officeDocument/2006/relationships/slideLayout" Target="../slideLayouts/slideLayout13.xml"/></Relationships>
</file>

<file path=ppt/slides/_rels/slide141.xml.rels><?xml version="1.0" encoding="UTF-8" standalone="yes"?>
<Relationships xmlns="http://schemas.openxmlformats.org/package/2006/relationships"><Relationship Id="rId3" Type="http://schemas.openxmlformats.org/officeDocument/2006/relationships/oleObject" Target="../embeddings/oleObject53.bin"/><Relationship Id="rId4" Type="http://schemas.openxmlformats.org/officeDocument/2006/relationships/image" Target="../media/image120.wmf"/><Relationship Id="rId5" Type="http://schemas.openxmlformats.org/officeDocument/2006/relationships/image" Target="../media/image121.wmf"/><Relationship Id="rId6" Type="http://schemas.openxmlformats.org/officeDocument/2006/relationships/image" Target="../media/image122.wmf"/><Relationship Id="rId7" Type="http://schemas.openxmlformats.org/officeDocument/2006/relationships/image" Target="../media/image123.wmf"/><Relationship Id="rId8" Type="http://schemas.openxmlformats.org/officeDocument/2006/relationships/image" Target="../media/image124.wmf"/><Relationship Id="rId9" Type="http://schemas.openxmlformats.org/officeDocument/2006/relationships/image" Target="../media/image125.wmf"/><Relationship Id="rId1" Type="http://schemas.openxmlformats.org/officeDocument/2006/relationships/vmlDrawing" Target="../drawings/vmlDrawing21.vml"/><Relationship Id="rId2"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5.bin"/><Relationship Id="rId4" Type="http://schemas.openxmlformats.org/officeDocument/2006/relationships/image" Target="../media/image18.w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oleObject" Target="../embeddings/oleObject6.bin"/><Relationship Id="rId5" Type="http://schemas.openxmlformats.org/officeDocument/2006/relationships/image" Target="../media/image21.w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1" Type="http://schemas.openxmlformats.org/officeDocument/2006/relationships/slideLayout" Target="../slideLayouts/slideLayout4.xml"/><Relationship Id="rId2" Type="http://schemas.openxmlformats.org/officeDocument/2006/relationships/image" Target="../media/image2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7.bin"/><Relationship Id="rId4" Type="http://schemas.openxmlformats.org/officeDocument/2006/relationships/image" Target="../media/image25.w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8.bin"/><Relationship Id="rId4" Type="http://schemas.openxmlformats.org/officeDocument/2006/relationships/image" Target="../media/image26.wmf"/><Relationship Id="rId5" Type="http://schemas.openxmlformats.org/officeDocument/2006/relationships/oleObject" Target="../embeddings/oleObject9.bin"/><Relationship Id="rId6" Type="http://schemas.openxmlformats.org/officeDocument/2006/relationships/image" Target="../media/image27.wmf"/><Relationship Id="rId7" Type="http://schemas.openxmlformats.org/officeDocument/2006/relationships/oleObject" Target="../embeddings/oleObject10.bin"/><Relationship Id="rId8" Type="http://schemas.openxmlformats.org/officeDocument/2006/relationships/image" Target="../media/image28.wmf"/><Relationship Id="rId9" Type="http://schemas.openxmlformats.org/officeDocument/2006/relationships/oleObject" Target="../embeddings/oleObject11.bin"/><Relationship Id="rId10" Type="http://schemas.openxmlformats.org/officeDocument/2006/relationships/image" Target="../media/image29.wmf"/><Relationship Id="rId1" Type="http://schemas.openxmlformats.org/officeDocument/2006/relationships/vmlDrawing" Target="../drawings/vmlDrawing6.vml"/><Relationship Id="rId2"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35.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oleObject" Target="../embeddings/oleObject12.bin"/><Relationship Id="rId5" Type="http://schemas.openxmlformats.org/officeDocument/2006/relationships/image" Target="../media/image32.wmf"/><Relationship Id="rId1" Type="http://schemas.openxmlformats.org/officeDocument/2006/relationships/vmlDrawing" Target="../drawings/vmlDrawing7.vml"/><Relationship Id="rId2"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3.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Microsoft_Excel_97_-_2004_Worksheet1.xls"/><Relationship Id="rId4" Type="http://schemas.openxmlformats.org/officeDocument/2006/relationships/image" Target="../media/image35.emf"/><Relationship Id="rId1" Type="http://schemas.openxmlformats.org/officeDocument/2006/relationships/vmlDrawing" Target="../drawings/vmlDrawing8.vml"/><Relationship Id="rId2"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wmf"/></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wmf"/><Relationship Id="rId3" Type="http://schemas.openxmlformats.org/officeDocument/2006/relationships/image" Target="../media/image38.wmf"/></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40.jpeg"/><Relationship Id="rId4" Type="http://schemas.openxmlformats.org/officeDocument/2006/relationships/image" Target="../media/image41.jpeg"/><Relationship Id="rId1" Type="http://schemas.openxmlformats.org/officeDocument/2006/relationships/slideLayout" Target="../slideLayouts/slideLayout2.xml"/><Relationship Id="rId2" Type="http://schemas.openxmlformats.org/officeDocument/2006/relationships/image" Target="../media/image39.jpe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oleObject" Target="../embeddings/oleObject13.bin"/><Relationship Id="rId5" Type="http://schemas.openxmlformats.org/officeDocument/2006/relationships/image" Target="../media/image42.wmf"/><Relationship Id="rId6" Type="http://schemas.openxmlformats.org/officeDocument/2006/relationships/oleObject" Target="../embeddings/oleObject14.bin"/><Relationship Id="rId7" Type="http://schemas.openxmlformats.org/officeDocument/2006/relationships/image" Target="../media/image43.emf"/><Relationship Id="rId1" Type="http://schemas.openxmlformats.org/officeDocument/2006/relationships/vmlDrawing" Target="../drawings/vmlDrawing9.vml"/><Relationship Id="rId2"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4.jpeg"/><Relationship Id="rId3" Type="http://schemas.openxmlformats.org/officeDocument/2006/relationships/image" Target="../media/image45.jpe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46.wmf"/></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7.jpe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49.wmf"/><Relationship Id="rId4" Type="http://schemas.openxmlformats.org/officeDocument/2006/relationships/image" Target="../media/image50.wmf"/><Relationship Id="rId5" Type="http://schemas.openxmlformats.org/officeDocument/2006/relationships/image" Target="../media/image51.wmf"/><Relationship Id="rId6" Type="http://schemas.openxmlformats.org/officeDocument/2006/relationships/image" Target="../media/image52.wmf"/><Relationship Id="rId1" Type="http://schemas.openxmlformats.org/officeDocument/2006/relationships/slideLayout" Target="../slideLayouts/slideLayout2.xml"/><Relationship Id="rId2" Type="http://schemas.openxmlformats.org/officeDocument/2006/relationships/image" Target="../media/image48.wmf"/></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3.wmf"/><Relationship Id="rId3" Type="http://schemas.openxmlformats.org/officeDocument/2006/relationships/image" Target="../media/image54.wmf"/></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5.wmf"/><Relationship Id="rId3" Type="http://schemas.openxmlformats.org/officeDocument/2006/relationships/image" Target="../media/image5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58.jpeg"/><Relationship Id="rId4" Type="http://schemas.openxmlformats.org/officeDocument/2006/relationships/image" Target="../media/image59.wmf"/><Relationship Id="rId1" Type="http://schemas.openxmlformats.org/officeDocument/2006/relationships/slideLayout" Target="../slideLayouts/slideLayout2.xml"/><Relationship Id="rId2" Type="http://schemas.openxmlformats.org/officeDocument/2006/relationships/image" Target="../media/image57.wmf"/></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60.jpe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61.gif"/></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62.jpe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3.jp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isotdaq.web.cern.ch/isotdaq/isotdaq/2010.html" TargetMode="External"/><Relationship Id="rId3" Type="http://schemas.openxmlformats.org/officeDocument/2006/relationships/hyperlink" Target="https://twiki.cern.ch/twiki/bin/view/Sandbox/DaqSchoolLab%23Requests_for_access"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81.xml.rels><?xml version="1.0" encoding="UTF-8" standalone="yes"?>
<Relationships xmlns="http://schemas.openxmlformats.org/package/2006/relationships"><Relationship Id="rId3" Type="http://schemas.openxmlformats.org/officeDocument/2006/relationships/image" Target="../media/image64.png"/><Relationship Id="rId4" Type="http://schemas.openxmlformats.org/officeDocument/2006/relationships/image" Target="../media/image65.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82.xml.rels><?xml version="1.0" encoding="UTF-8" standalone="yes"?>
<Relationships xmlns="http://schemas.openxmlformats.org/package/2006/relationships"><Relationship Id="rId3" Type="http://schemas.openxmlformats.org/officeDocument/2006/relationships/notesSlide" Target="../notesSlides/notesSlide18.xml"/><Relationship Id="rId4" Type="http://schemas.openxmlformats.org/officeDocument/2006/relationships/oleObject" Target="../embeddings/oleObject15.bin"/><Relationship Id="rId5" Type="http://schemas.openxmlformats.org/officeDocument/2006/relationships/image" Target="../media/image43.emf"/><Relationship Id="rId6" Type="http://schemas.openxmlformats.org/officeDocument/2006/relationships/image" Target="../media/image66.png"/><Relationship Id="rId7" Type="http://schemas.openxmlformats.org/officeDocument/2006/relationships/image" Target="../media/image67.png"/><Relationship Id="rId1" Type="http://schemas.openxmlformats.org/officeDocument/2006/relationships/vmlDrawing" Target="../drawings/vmlDrawing10.vml"/><Relationship Id="rId2"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19.xml"/><Relationship Id="rId4" Type="http://schemas.openxmlformats.org/officeDocument/2006/relationships/oleObject" Target="../embeddings/oleObject16.bin"/><Relationship Id="rId5" Type="http://schemas.openxmlformats.org/officeDocument/2006/relationships/image" Target="../media/image68.png"/><Relationship Id="rId6" Type="http://schemas.openxmlformats.org/officeDocument/2006/relationships/image" Target="../media/image66.png"/><Relationship Id="rId7" Type="http://schemas.openxmlformats.org/officeDocument/2006/relationships/image" Target="../media/image67.png"/><Relationship Id="rId1" Type="http://schemas.openxmlformats.org/officeDocument/2006/relationships/vmlDrawing" Target="../drawings/vmlDrawing11.vml"/><Relationship Id="rId2"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69.pn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3" Type="http://schemas.openxmlformats.org/officeDocument/2006/relationships/notesSlide" Target="../notesSlides/notesSlide21.xml"/><Relationship Id="rId4" Type="http://schemas.openxmlformats.org/officeDocument/2006/relationships/oleObject" Target="../embeddings/oleObject17.bin"/><Relationship Id="rId5" Type="http://schemas.openxmlformats.org/officeDocument/2006/relationships/image" Target="../media/image70.emf"/><Relationship Id="rId1" Type="http://schemas.openxmlformats.org/officeDocument/2006/relationships/vmlDrawing" Target="../drawings/vmlDrawing12.vml"/><Relationship Id="rId2"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image" Target="../media/image71.jpeg"/></Relationships>
</file>

<file path=ppt/slides/_rels/slide88.xml.rels><?xml version="1.0" encoding="UTF-8" standalone="yes"?>
<Relationships xmlns="http://schemas.openxmlformats.org/package/2006/relationships"><Relationship Id="rId3" Type="http://schemas.openxmlformats.org/officeDocument/2006/relationships/image" Target="../media/image72.png"/><Relationship Id="rId4" Type="http://schemas.openxmlformats.org/officeDocument/2006/relationships/image" Target="../media/image73.png"/><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hyperlink" Target="http://www.amazon.com/gp/reader/047130932X/ref=sib_dp_pt%23reader-link" TargetMode="Externa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92.xml.rels><?xml version="1.0" encoding="UTF-8" standalone="yes"?>
<Relationships xmlns="http://schemas.openxmlformats.org/package/2006/relationships"><Relationship Id="rId3" Type="http://schemas.openxmlformats.org/officeDocument/2006/relationships/image" Target="../media/image74.png"/><Relationship Id="rId4" Type="http://schemas.openxmlformats.org/officeDocument/2006/relationships/image" Target="../media/image75.png"/><Relationship Id="rId5" Type="http://schemas.openxmlformats.org/officeDocument/2006/relationships/image" Target="../media/image76.png"/><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93.xml.rels><?xml version="1.0" encoding="UTF-8" standalone="yes"?>
<Relationships xmlns="http://schemas.openxmlformats.org/package/2006/relationships"><Relationship Id="rId3" Type="http://schemas.openxmlformats.org/officeDocument/2006/relationships/notesSlide" Target="../notesSlides/notesSlide28.xml"/><Relationship Id="rId4" Type="http://schemas.openxmlformats.org/officeDocument/2006/relationships/oleObject" Target="../embeddings/oleObject18.bin"/><Relationship Id="rId5" Type="http://schemas.openxmlformats.org/officeDocument/2006/relationships/image" Target="../media/image77.emf"/><Relationship Id="rId6" Type="http://schemas.openxmlformats.org/officeDocument/2006/relationships/image" Target="../media/image76.png"/><Relationship Id="rId1" Type="http://schemas.openxmlformats.org/officeDocument/2006/relationships/vmlDrawing" Target="../drawings/vmlDrawing13.vml"/><Relationship Id="rId2"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78.pn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p:txBody>
          <a:bodyPr/>
          <a:lstStyle/>
          <a:p>
            <a:pPr eaLnBrk="1" hangingPunct="1"/>
            <a:r>
              <a:rPr lang="en-GB" b="1" dirty="0" smtClean="0"/>
              <a:t>Electronics and DAQ</a:t>
            </a:r>
          </a:p>
        </p:txBody>
      </p:sp>
      <p:sp>
        <p:nvSpPr>
          <p:cNvPr id="15363" name="Rectangle 3"/>
          <p:cNvSpPr>
            <a:spLocks noGrp="1" noChangeArrowheads="1"/>
          </p:cNvSpPr>
          <p:nvPr>
            <p:ph type="subTitle" idx="1"/>
          </p:nvPr>
        </p:nvSpPr>
        <p:spPr>
          <a:xfrm>
            <a:off x="530225" y="3886200"/>
            <a:ext cx="7985125" cy="1752600"/>
          </a:xfrm>
        </p:spPr>
        <p:txBody>
          <a:bodyPr/>
          <a:lstStyle/>
          <a:p>
            <a:pPr eaLnBrk="1" hangingPunct="1"/>
            <a:r>
              <a:rPr lang="en-GB" dirty="0" smtClean="0"/>
              <a:t>CERN </a:t>
            </a:r>
            <a:r>
              <a:rPr lang="en-GB" dirty="0" err="1" smtClean="0"/>
              <a:t>Summerstudent</a:t>
            </a:r>
            <a:r>
              <a:rPr lang="en-GB" dirty="0" smtClean="0"/>
              <a:t> Programme 2011</a:t>
            </a:r>
          </a:p>
          <a:p>
            <a:pPr eaLnBrk="1" hangingPunct="1"/>
            <a:r>
              <a:rPr lang="en-GB" sz="2400" dirty="0" smtClean="0"/>
              <a:t>Niko Neufeld, CERN-PH</a:t>
            </a:r>
          </a:p>
          <a:p>
            <a:pPr eaLnBrk="1" hangingPunct="1"/>
            <a:r>
              <a:rPr lang="en-US" sz="2400" dirty="0" smtClean="0"/>
              <a:t>(final </a:t>
            </a:r>
            <a:r>
              <a:rPr lang="en-US" sz="2400" dirty="0" smtClean="0"/>
              <a:t>version of slides)</a:t>
            </a:r>
            <a:endParaRPr lang="en-GB" sz="2400" dirty="0" smtClean="0"/>
          </a:p>
          <a:p>
            <a:pPr eaLnBrk="1" hangingPunct="1"/>
            <a:endParaRPr lang="en-GB" dirty="0" smtClean="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Computer scientists wonder…</a:t>
            </a:r>
            <a:endParaRPr lang="en-GB" dirty="0"/>
          </a:p>
        </p:txBody>
      </p:sp>
      <p:sp>
        <p:nvSpPr>
          <p:cNvPr id="3" name="Content Placeholder 2"/>
          <p:cNvSpPr>
            <a:spLocks noGrp="1"/>
          </p:cNvSpPr>
          <p:nvPr>
            <p:ph idx="1"/>
          </p:nvPr>
        </p:nvSpPr>
        <p:spPr>
          <a:xfrm>
            <a:off x="457199" y="1511300"/>
            <a:ext cx="8402715" cy="4916133"/>
          </a:xfrm>
        </p:spPr>
        <p:txBody>
          <a:bodyPr>
            <a:noAutofit/>
          </a:bodyPr>
          <a:lstStyle/>
          <a:p>
            <a:r>
              <a:rPr lang="en-US" sz="2400" dirty="0" smtClean="0"/>
              <a:t>Why bother with this gruesome analogue electronics stuff</a:t>
            </a:r>
          </a:p>
          <a:p>
            <a:pPr>
              <a:buNone/>
            </a:pPr>
            <a:endParaRPr lang="en-US" sz="2400" dirty="0" smtClean="0"/>
          </a:p>
          <a:p>
            <a:pPr>
              <a:buNone/>
            </a:pPr>
            <a:endParaRPr lang="en-US" sz="2400" dirty="0" smtClean="0"/>
          </a:p>
          <a:p>
            <a:pPr>
              <a:buNone/>
            </a:pPr>
            <a:endParaRPr lang="en-US" sz="2400" dirty="0" smtClean="0"/>
          </a:p>
          <a:p>
            <a:endParaRPr lang="en-US" sz="2400" dirty="0" smtClean="0"/>
          </a:p>
          <a:p>
            <a:endParaRPr lang="en-US" sz="2400" dirty="0" smtClean="0"/>
          </a:p>
          <a:p>
            <a:endParaRPr lang="en-US" sz="2400" dirty="0" smtClean="0"/>
          </a:p>
          <a:p>
            <a:pPr>
              <a:buNone/>
            </a:pPr>
            <a:endParaRPr lang="en-US" sz="2400" dirty="0" smtClean="0"/>
          </a:p>
          <a:p>
            <a:r>
              <a:rPr lang="en-US" sz="2400" dirty="0" smtClean="0"/>
              <a:t>The problem is that Turing machines are so bad with I/O and it is important to understand the constraints of data acquisition and triggering</a:t>
            </a:r>
            <a:endParaRPr lang="en-GB" sz="2400" dirty="0"/>
          </a:p>
        </p:txBody>
      </p:sp>
      <p:sp>
        <p:nvSpPr>
          <p:cNvPr id="4" name="Footer Placeholder 3"/>
          <p:cNvSpPr>
            <a:spLocks noGrp="1"/>
          </p:cNvSpPr>
          <p:nvPr>
            <p:ph type="ftr" sz="quarter" idx="10"/>
          </p:nvPr>
        </p:nvSpPr>
        <p:spPr/>
        <p:txBody>
          <a:bodyPr/>
          <a:lstStyle/>
          <a:p>
            <a:r>
              <a:rPr lang="en-US" smtClean="0"/>
              <a:t>Electronics, Trigger, DAQ Summer Student Lectures 2011,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10</a:t>
            </a:fld>
            <a:endParaRPr lang="en-US"/>
          </a:p>
        </p:txBody>
      </p:sp>
      <p:pic>
        <p:nvPicPr>
          <p:cNvPr id="6" name="Picture 5" descr="Turing Machine.jpg"/>
          <p:cNvPicPr>
            <a:picLocks noChangeAspect="1"/>
          </p:cNvPicPr>
          <p:nvPr/>
        </p:nvPicPr>
        <p:blipFill>
          <a:blip r:embed="rId2"/>
          <a:stretch>
            <a:fillRect/>
          </a:stretch>
        </p:blipFill>
        <p:spPr>
          <a:xfrm>
            <a:off x="2667000" y="2271406"/>
            <a:ext cx="3810000" cy="32385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Number Placeholder 4"/>
          <p:cNvSpPr>
            <a:spLocks noGrp="1"/>
          </p:cNvSpPr>
          <p:nvPr>
            <p:ph type="sldNum" sz="quarter" idx="11"/>
          </p:nvPr>
        </p:nvSpPr>
        <p:spPr>
          <a:noFill/>
        </p:spPr>
        <p:txBody>
          <a:bodyPr/>
          <a:lstStyle/>
          <a:p>
            <a:fld id="{98D3EC86-95B5-4FE8-91E8-962D0B62E954}" type="slidenum">
              <a:rPr lang="en-US"/>
              <a:pPr/>
              <a:t>100</a:t>
            </a:fld>
            <a:endParaRPr lang="en-US"/>
          </a:p>
        </p:txBody>
      </p:sp>
      <p:sp>
        <p:nvSpPr>
          <p:cNvPr id="72707" name="Rectangle 2"/>
          <p:cNvSpPr>
            <a:spLocks noGrp="1" noChangeArrowheads="1"/>
          </p:cNvSpPr>
          <p:nvPr>
            <p:ph type="title"/>
          </p:nvPr>
        </p:nvSpPr>
        <p:spPr>
          <a:xfrm>
            <a:off x="425450" y="88900"/>
            <a:ext cx="8229600" cy="1143000"/>
          </a:xfrm>
        </p:spPr>
        <p:txBody>
          <a:bodyPr/>
          <a:lstStyle/>
          <a:p>
            <a:pPr eaLnBrk="1" hangingPunct="1"/>
            <a:r>
              <a:rPr lang="en-US" smtClean="0"/>
              <a:t>Designing a DAQ System for a  Large HEP Experiment</a:t>
            </a:r>
          </a:p>
        </p:txBody>
      </p:sp>
      <p:sp>
        <p:nvSpPr>
          <p:cNvPr id="72708" name="Rectangle 3"/>
          <p:cNvSpPr>
            <a:spLocks noGrp="1" noChangeArrowheads="1"/>
          </p:cNvSpPr>
          <p:nvPr>
            <p:ph type="body" idx="1"/>
          </p:nvPr>
        </p:nvSpPr>
        <p:spPr/>
        <p:txBody>
          <a:bodyPr>
            <a:normAutofit fontScale="92500"/>
          </a:bodyPr>
          <a:lstStyle/>
          <a:p>
            <a:pPr eaLnBrk="1" hangingPunct="1">
              <a:lnSpc>
                <a:spcPct val="90000"/>
              </a:lnSpc>
            </a:pPr>
            <a:r>
              <a:rPr lang="en-US" sz="2800" dirty="0" smtClean="0"/>
              <a:t>What defines "large"?</a:t>
            </a:r>
          </a:p>
          <a:p>
            <a:pPr lvl="1" eaLnBrk="1" hangingPunct="1">
              <a:lnSpc>
                <a:spcPct val="90000"/>
              </a:lnSpc>
            </a:pPr>
            <a:r>
              <a:rPr lang="en-US" sz="2400" dirty="0" smtClean="0"/>
              <a:t>The number of channels: for LHC experiments O(10</a:t>
            </a:r>
            <a:r>
              <a:rPr lang="en-US" sz="2400" baseline="30000" dirty="0" smtClean="0"/>
              <a:t>7</a:t>
            </a:r>
            <a:r>
              <a:rPr lang="en-US" sz="2400" dirty="0" smtClean="0"/>
              <a:t>) channels</a:t>
            </a:r>
          </a:p>
          <a:p>
            <a:pPr lvl="2" eaLnBrk="1" hangingPunct="1">
              <a:lnSpc>
                <a:spcPct val="90000"/>
              </a:lnSpc>
            </a:pPr>
            <a:r>
              <a:rPr lang="en-US" sz="2000" dirty="0" smtClean="0"/>
              <a:t>a (digitized) channel can be between 1 and 14 bits</a:t>
            </a:r>
          </a:p>
          <a:p>
            <a:pPr lvl="1" eaLnBrk="1" hangingPunct="1">
              <a:lnSpc>
                <a:spcPct val="90000"/>
              </a:lnSpc>
            </a:pPr>
            <a:r>
              <a:rPr lang="en-US" sz="2400" dirty="0" smtClean="0"/>
              <a:t>The rate: for LHC experiments everything  happens at 40.08 MHz, the LHC bunch crossing frequency</a:t>
            </a:r>
            <a:r>
              <a:rPr lang="en-US" sz="1800" dirty="0" smtClean="0"/>
              <a:t> (This corresponds to 24.9500998  ns or 25 ns among friends)</a:t>
            </a:r>
            <a:endParaRPr lang="en-US" sz="2400" dirty="0" smtClean="0"/>
          </a:p>
          <a:p>
            <a:pPr eaLnBrk="1" hangingPunct="1">
              <a:lnSpc>
                <a:spcPct val="90000"/>
              </a:lnSpc>
            </a:pPr>
            <a:r>
              <a:rPr lang="en-US" sz="2800" dirty="0"/>
              <a:t>S</a:t>
            </a:r>
            <a:r>
              <a:rPr lang="en-US" sz="2800" dirty="0" smtClean="0"/>
              <a:t>ub-</a:t>
            </a:r>
            <a:r>
              <a:rPr lang="en-US" sz="2800" dirty="0" smtClean="0"/>
              <a:t>systems</a:t>
            </a:r>
            <a:r>
              <a:rPr lang="en-US" sz="2800" dirty="0" smtClean="0"/>
              <a:t>: </a:t>
            </a:r>
            <a:r>
              <a:rPr lang="en-US" sz="2800" dirty="0" smtClean="0"/>
              <a:t>tracking, </a:t>
            </a:r>
            <a:r>
              <a:rPr lang="en-US" sz="2800" dirty="0" err="1" smtClean="0"/>
              <a:t>calorimetry</a:t>
            </a:r>
            <a:r>
              <a:rPr lang="en-US" sz="2800" dirty="0" smtClean="0"/>
              <a:t>, particle-ID, </a:t>
            </a:r>
            <a:r>
              <a:rPr lang="en-US" sz="2800" dirty="0" err="1" smtClean="0"/>
              <a:t>muon</a:t>
            </a:r>
            <a:r>
              <a:rPr lang="en-US" sz="2800" dirty="0" smtClean="0"/>
              <a:t>-</a:t>
            </a:r>
            <a:r>
              <a:rPr lang="en-US" sz="2800" dirty="0" smtClean="0"/>
              <a:t>detectors, are of very different size from the point of view of the DAQ (the amount of data from the </a:t>
            </a:r>
            <a:r>
              <a:rPr lang="en-US" sz="2800" dirty="0" err="1" smtClean="0"/>
              <a:t>Muon</a:t>
            </a:r>
            <a:r>
              <a:rPr lang="en-US" sz="2800" dirty="0" smtClean="0"/>
              <a:t> system is normally small compared to the pixel detectors)</a:t>
            </a:r>
            <a:endParaRPr lang="en-US" sz="2800" dirty="0" smtClean="0"/>
          </a:p>
        </p:txBody>
      </p:sp>
      <p:sp>
        <p:nvSpPr>
          <p:cNvPr id="72709" name="Footer Placeholder 5"/>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Number Placeholder 4"/>
          <p:cNvSpPr>
            <a:spLocks noGrp="1"/>
          </p:cNvSpPr>
          <p:nvPr>
            <p:ph type="sldNum" sz="quarter" idx="11"/>
          </p:nvPr>
        </p:nvSpPr>
        <p:spPr>
          <a:noFill/>
        </p:spPr>
        <p:txBody>
          <a:bodyPr/>
          <a:lstStyle/>
          <a:p>
            <a:fld id="{7E816454-CC35-44AF-B22C-9F93816514FB}" type="slidenum">
              <a:rPr lang="en-US"/>
              <a:pPr/>
              <a:t>101</a:t>
            </a:fld>
            <a:endParaRPr lang="en-US"/>
          </a:p>
        </p:txBody>
      </p:sp>
      <p:sp>
        <p:nvSpPr>
          <p:cNvPr id="76803" name="Rectangle 2"/>
          <p:cNvSpPr>
            <a:spLocks noGrp="1" noChangeArrowheads="1"/>
          </p:cNvSpPr>
          <p:nvPr>
            <p:ph type="title"/>
          </p:nvPr>
        </p:nvSpPr>
        <p:spPr>
          <a:xfrm>
            <a:off x="255588" y="101600"/>
            <a:ext cx="8605837" cy="1143000"/>
          </a:xfrm>
        </p:spPr>
        <p:txBody>
          <a:bodyPr/>
          <a:lstStyle/>
          <a:p>
            <a:pPr eaLnBrk="1" hangingPunct="1"/>
            <a:r>
              <a:rPr lang="en-GB" smtClean="0"/>
              <a:t>What Do We Need to Read Out a Detector (successfully)?</a:t>
            </a:r>
          </a:p>
        </p:txBody>
      </p:sp>
      <p:sp>
        <p:nvSpPr>
          <p:cNvPr id="76804" name="Rectangle 3"/>
          <p:cNvSpPr>
            <a:spLocks noGrp="1" noChangeArrowheads="1"/>
          </p:cNvSpPr>
          <p:nvPr>
            <p:ph type="body" idx="1"/>
          </p:nvPr>
        </p:nvSpPr>
        <p:spPr>
          <a:xfrm>
            <a:off x="730250" y="1520825"/>
            <a:ext cx="7772400" cy="4495800"/>
          </a:xfrm>
        </p:spPr>
        <p:txBody>
          <a:bodyPr>
            <a:normAutofit lnSpcReduction="10000"/>
          </a:bodyPr>
          <a:lstStyle/>
          <a:p>
            <a:pPr eaLnBrk="1" hangingPunct="1"/>
            <a:r>
              <a:rPr lang="en-GB" sz="2800" smtClean="0"/>
              <a:t>A selection mechanism (“trigger”)</a:t>
            </a:r>
          </a:p>
          <a:p>
            <a:pPr eaLnBrk="1" hangingPunct="1"/>
            <a:r>
              <a:rPr lang="en-GB" sz="2800" smtClean="0"/>
              <a:t>Electronic readout of the sensors of the detectors (“front-end electronics”) </a:t>
            </a:r>
          </a:p>
          <a:p>
            <a:pPr eaLnBrk="1" hangingPunct="1"/>
            <a:r>
              <a:rPr lang="en-GB" sz="2800" smtClean="0"/>
              <a:t>A system to keep all those things in sync (“clock”)</a:t>
            </a:r>
          </a:p>
          <a:p>
            <a:pPr eaLnBrk="1" hangingPunct="1"/>
            <a:r>
              <a:rPr lang="en-GB" sz="2800" smtClean="0"/>
              <a:t>A system to collect the selected data (“DAQ”)</a:t>
            </a:r>
          </a:p>
          <a:p>
            <a:pPr eaLnBrk="1" hangingPunct="1"/>
            <a:r>
              <a:rPr lang="en-GB" sz="2800" smtClean="0"/>
              <a:t>A Control System to configure, control and monitor the entire DAQ</a:t>
            </a:r>
          </a:p>
          <a:p>
            <a:pPr eaLnBrk="1" hangingPunct="1"/>
            <a:r>
              <a:rPr lang="en-GB" sz="2800" smtClean="0"/>
              <a:t>Time, money, students</a:t>
            </a:r>
          </a:p>
        </p:txBody>
      </p:sp>
      <p:sp>
        <p:nvSpPr>
          <p:cNvPr id="76805" name="Footer Placeholder 5"/>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Number Placeholder 4"/>
          <p:cNvSpPr>
            <a:spLocks noGrp="1"/>
          </p:cNvSpPr>
          <p:nvPr>
            <p:ph type="sldNum" sz="quarter" idx="11"/>
          </p:nvPr>
        </p:nvSpPr>
        <p:spPr>
          <a:noFill/>
        </p:spPr>
        <p:txBody>
          <a:bodyPr/>
          <a:lstStyle/>
          <a:p>
            <a:fld id="{EE017CE4-3DF3-43EC-BD4A-0ACA9CD11DD7}" type="slidenum">
              <a:rPr lang="en-US"/>
              <a:pPr/>
              <a:t>102</a:t>
            </a:fld>
            <a:endParaRPr lang="en-US"/>
          </a:p>
        </p:txBody>
      </p:sp>
      <p:sp>
        <p:nvSpPr>
          <p:cNvPr id="97283" name="Rectangle 2"/>
          <p:cNvSpPr>
            <a:spLocks noGrp="1" noChangeArrowheads="1"/>
          </p:cNvSpPr>
          <p:nvPr>
            <p:ph type="title"/>
          </p:nvPr>
        </p:nvSpPr>
        <p:spPr>
          <a:xfrm>
            <a:off x="457200" y="139700"/>
            <a:ext cx="8229600" cy="1143000"/>
          </a:xfrm>
        </p:spPr>
        <p:txBody>
          <a:bodyPr/>
          <a:lstStyle/>
          <a:p>
            <a:pPr eaLnBrk="1" hangingPunct="1"/>
            <a:r>
              <a:rPr lang="en-US" smtClean="0"/>
              <a:t>Trigger for LHC</a:t>
            </a:r>
          </a:p>
        </p:txBody>
      </p:sp>
      <p:sp>
        <p:nvSpPr>
          <p:cNvPr id="97284" name="Rectangle 3"/>
          <p:cNvSpPr>
            <a:spLocks noGrp="1" noChangeArrowheads="1"/>
          </p:cNvSpPr>
          <p:nvPr>
            <p:ph type="body" idx="1"/>
          </p:nvPr>
        </p:nvSpPr>
        <p:spPr>
          <a:xfrm>
            <a:off x="685800" y="1117599"/>
            <a:ext cx="4648200" cy="5264151"/>
          </a:xfrm>
        </p:spPr>
        <p:txBody>
          <a:bodyPr/>
          <a:lstStyle/>
          <a:p>
            <a:pPr eaLnBrk="1" hangingPunct="1">
              <a:lnSpc>
                <a:spcPct val="80000"/>
              </a:lnSpc>
            </a:pPr>
            <a:r>
              <a:rPr lang="en-US" sz="2400" dirty="0" smtClean="0"/>
              <a:t>No (affordable) DAQ system could read out O(10</a:t>
            </a:r>
            <a:r>
              <a:rPr lang="en-US" sz="2400" baseline="30000" dirty="0" smtClean="0"/>
              <a:t>7</a:t>
            </a:r>
            <a:r>
              <a:rPr lang="en-US" sz="2400" dirty="0" smtClean="0"/>
              <a:t>) channels at 40 MHz </a:t>
            </a:r>
            <a:r>
              <a:rPr lang="en-US" sz="2400" dirty="0" smtClean="0">
                <a:sym typeface="Wingdings" charset="2"/>
              </a:rPr>
              <a:t> 400 </a:t>
            </a:r>
            <a:r>
              <a:rPr lang="en-US" sz="2400" dirty="0" err="1" smtClean="0">
                <a:sym typeface="Wingdings" charset="2"/>
              </a:rPr>
              <a:t>TBit</a:t>
            </a:r>
            <a:r>
              <a:rPr lang="en-US" sz="2400" dirty="0" smtClean="0">
                <a:sym typeface="Wingdings" charset="2"/>
              </a:rPr>
              <a:t>/s to read out – even assuming binary channels!</a:t>
            </a:r>
          </a:p>
          <a:p>
            <a:pPr eaLnBrk="1" hangingPunct="1">
              <a:lnSpc>
                <a:spcPct val="80000"/>
              </a:lnSpc>
            </a:pPr>
            <a:r>
              <a:rPr lang="en-US" sz="2400" dirty="0" smtClean="0">
                <a:sym typeface="Wingdings" charset="2"/>
              </a:rPr>
              <a:t> </a:t>
            </a:r>
            <a:r>
              <a:rPr lang="en-US" sz="2400" dirty="0" smtClean="0"/>
              <a:t>What’s worse: most of these millions of events per second are totally uninteresting: one Higgs event every 0.02 seconds</a:t>
            </a:r>
          </a:p>
          <a:p>
            <a:pPr eaLnBrk="1" hangingPunct="1">
              <a:lnSpc>
                <a:spcPct val="80000"/>
              </a:lnSpc>
            </a:pPr>
            <a:r>
              <a:rPr lang="en-US" sz="2400" dirty="0" smtClean="0"/>
              <a:t>A </a:t>
            </a:r>
            <a:r>
              <a:rPr lang="en-US" sz="2400" i="1" dirty="0" smtClean="0">
                <a:solidFill>
                  <a:srgbClr val="FF0000"/>
                </a:solidFill>
              </a:rPr>
              <a:t>first level</a:t>
            </a:r>
            <a:r>
              <a:rPr lang="en-US" sz="2400" dirty="0" smtClean="0"/>
              <a:t> </a:t>
            </a:r>
            <a:r>
              <a:rPr lang="en-US" sz="2400" i="1" dirty="0" smtClean="0">
                <a:solidFill>
                  <a:srgbClr val="FF0000"/>
                </a:solidFill>
              </a:rPr>
              <a:t>trigger (Level-1, L1)</a:t>
            </a:r>
            <a:r>
              <a:rPr lang="en-US" sz="2400" dirty="0" smtClean="0"/>
              <a:t> must </a:t>
            </a:r>
            <a:r>
              <a:rPr lang="en-US" sz="2400" dirty="0" smtClean="0"/>
              <a:t>somehow</a:t>
            </a:r>
            <a:r>
              <a:rPr lang="en-US" sz="2400" baseline="30000" dirty="0" smtClean="0"/>
              <a:t>*</a:t>
            </a:r>
            <a:r>
              <a:rPr lang="en-US" sz="2400" dirty="0" smtClean="0"/>
              <a:t> </a:t>
            </a:r>
            <a:r>
              <a:rPr lang="en-US" sz="2400" dirty="0" smtClean="0"/>
              <a:t>select the more interesting events and tell us which ones to deal with any </a:t>
            </a:r>
            <a:r>
              <a:rPr lang="en-US" sz="2400" dirty="0" smtClean="0"/>
              <a:t>further</a:t>
            </a:r>
            <a:endParaRPr lang="en-US" sz="2400" dirty="0" smtClean="0"/>
          </a:p>
        </p:txBody>
      </p:sp>
      <p:pic>
        <p:nvPicPr>
          <p:cNvPr id="97285" name="Picture 4" descr="trigger-simple-paris"/>
          <p:cNvPicPr>
            <a:picLocks noChangeAspect="1" noChangeArrowheads="1"/>
          </p:cNvPicPr>
          <p:nvPr/>
        </p:nvPicPr>
        <p:blipFill>
          <a:blip r:embed="rId3"/>
          <a:srcRect/>
          <a:stretch>
            <a:fillRect/>
          </a:stretch>
        </p:blipFill>
        <p:spPr bwMode="auto">
          <a:xfrm>
            <a:off x="5576888" y="1624013"/>
            <a:ext cx="3124200" cy="3948112"/>
          </a:xfrm>
          <a:prstGeom prst="rect">
            <a:avLst/>
          </a:prstGeom>
          <a:noFill/>
          <a:ln w="9525">
            <a:noFill/>
            <a:miter lim="800000"/>
            <a:headEnd/>
            <a:tailEnd/>
          </a:ln>
        </p:spPr>
      </p:pic>
      <p:sp>
        <p:nvSpPr>
          <p:cNvPr id="97286" name="Text Box 5"/>
          <p:cNvSpPr txBox="1">
            <a:spLocks noChangeArrowheads="1"/>
          </p:cNvSpPr>
          <p:nvPr/>
        </p:nvSpPr>
        <p:spPr bwMode="auto">
          <a:xfrm>
            <a:off x="5565775" y="1112838"/>
            <a:ext cx="1709738" cy="517525"/>
          </a:xfrm>
          <a:prstGeom prst="rect">
            <a:avLst/>
          </a:prstGeom>
          <a:noFill/>
          <a:ln w="9525">
            <a:noFill/>
            <a:miter lim="800000"/>
            <a:headEnd/>
            <a:tailEnd/>
          </a:ln>
        </p:spPr>
        <p:txBody>
          <a:bodyPr>
            <a:spAutoFit/>
          </a:bodyPr>
          <a:lstStyle/>
          <a:p>
            <a:pPr eaLnBrk="0" hangingPunct="0"/>
            <a:r>
              <a:rPr lang="en-US" sz="1400" b="1"/>
              <a:t>Black magic happening here</a:t>
            </a:r>
          </a:p>
        </p:txBody>
      </p:sp>
      <p:sp>
        <p:nvSpPr>
          <p:cNvPr id="97287" name="Line 8"/>
          <p:cNvSpPr>
            <a:spLocks noChangeShapeType="1"/>
          </p:cNvSpPr>
          <p:nvPr/>
        </p:nvSpPr>
        <p:spPr bwMode="auto">
          <a:xfrm flipH="1">
            <a:off x="5884863" y="1597025"/>
            <a:ext cx="314325" cy="620713"/>
          </a:xfrm>
          <a:prstGeom prst="line">
            <a:avLst/>
          </a:prstGeom>
          <a:noFill/>
          <a:ln w="19050">
            <a:solidFill>
              <a:schemeClr val="tx1"/>
            </a:solidFill>
            <a:round/>
            <a:headEnd/>
            <a:tailEnd type="triangle" w="med" len="med"/>
          </a:ln>
        </p:spPr>
        <p:txBody>
          <a:bodyPr wrap="none" anchor="ctr"/>
          <a:lstStyle/>
          <a:p>
            <a:endParaRPr lang="en-GB"/>
          </a:p>
        </p:txBody>
      </p:sp>
      <p:sp>
        <p:nvSpPr>
          <p:cNvPr id="97288" name="Footer Placeholder 8"/>
          <p:cNvSpPr>
            <a:spLocks noGrp="1"/>
          </p:cNvSpPr>
          <p:nvPr>
            <p:ph type="ftr" sz="quarter" idx="10"/>
          </p:nvPr>
        </p:nvSpPr>
        <p:spPr>
          <a:noFill/>
        </p:spPr>
        <p:txBody>
          <a:bodyPr/>
          <a:lstStyle/>
          <a:p>
            <a:r>
              <a:rPr lang="en-US" smtClean="0"/>
              <a:t>Electronics, Trigger, DAQ Summer Student Lectures 2011, N. Neufeld CERN/PH</a:t>
            </a:r>
            <a:endParaRPr lang="en-US"/>
          </a:p>
        </p:txBody>
      </p:sp>
      <p:sp>
        <p:nvSpPr>
          <p:cNvPr id="2" name="TextBox 1"/>
          <p:cNvSpPr txBox="1"/>
          <p:nvPr/>
        </p:nvSpPr>
        <p:spPr>
          <a:xfrm>
            <a:off x="2159000" y="5943600"/>
            <a:ext cx="5048250" cy="914400"/>
          </a:xfrm>
          <a:prstGeom prst="rect">
            <a:avLst/>
          </a:prstGeom>
          <a:noFill/>
        </p:spPr>
        <p:txBody>
          <a:bodyPr wrap="none" rtlCol="0">
            <a:normAutofit/>
          </a:bodyPr>
          <a:lstStyle/>
          <a:p>
            <a:r>
              <a:rPr lang="en-US" sz="1600" dirty="0" smtClean="0"/>
              <a:t>(*)  See “Triggers for LHC Physics” </a:t>
            </a:r>
            <a:endParaRPr lang="en-US" sz="1600" dirty="0" smtClean="0"/>
          </a:p>
        </p:txBody>
      </p:sp>
    </p:spTree>
  </p:cSld>
  <p:clrMapOvr>
    <a:masterClrMapping/>
  </p:clrMapOvr>
  <p:timing>
    <p:tnLst>
      <p:par>
        <p:cTn xmlns:p14="http://schemas.microsoft.com/office/powerpoint/2010/mai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Number Placeholder 4"/>
          <p:cNvSpPr>
            <a:spLocks noGrp="1"/>
          </p:cNvSpPr>
          <p:nvPr>
            <p:ph type="sldNum" sz="quarter" idx="11"/>
          </p:nvPr>
        </p:nvSpPr>
        <p:spPr>
          <a:noFill/>
        </p:spPr>
        <p:txBody>
          <a:bodyPr/>
          <a:lstStyle/>
          <a:p>
            <a:fld id="{40B8A364-F852-4500-B35E-FB62B7837555}" type="slidenum">
              <a:rPr lang="en-US"/>
              <a:pPr/>
              <a:t>103</a:t>
            </a:fld>
            <a:endParaRPr lang="en-US"/>
          </a:p>
        </p:txBody>
      </p:sp>
      <p:sp>
        <p:nvSpPr>
          <p:cNvPr id="101379" name="Rectangle 2"/>
          <p:cNvSpPr>
            <a:spLocks noGrp="1" noChangeArrowheads="1"/>
          </p:cNvSpPr>
          <p:nvPr>
            <p:ph type="title"/>
          </p:nvPr>
        </p:nvSpPr>
        <p:spPr>
          <a:xfrm>
            <a:off x="457200" y="36513"/>
            <a:ext cx="8229600" cy="1143000"/>
          </a:xfrm>
        </p:spPr>
        <p:txBody>
          <a:bodyPr/>
          <a:lstStyle/>
          <a:p>
            <a:pPr eaLnBrk="1" hangingPunct="1"/>
            <a:r>
              <a:rPr lang="en-US" smtClean="0"/>
              <a:t>Challenges for the L1 at LHC</a:t>
            </a:r>
          </a:p>
        </p:txBody>
      </p:sp>
      <p:sp>
        <p:nvSpPr>
          <p:cNvPr id="101380" name="Rectangle 3"/>
          <p:cNvSpPr>
            <a:spLocks noGrp="1" noChangeArrowheads="1"/>
          </p:cNvSpPr>
          <p:nvPr>
            <p:ph type="body" idx="1"/>
          </p:nvPr>
        </p:nvSpPr>
        <p:spPr>
          <a:xfrm>
            <a:off x="381000" y="1192213"/>
            <a:ext cx="8229600" cy="4525962"/>
          </a:xfrm>
        </p:spPr>
        <p:txBody>
          <a:bodyPr/>
          <a:lstStyle/>
          <a:p>
            <a:pPr eaLnBrk="1" hangingPunct="1">
              <a:lnSpc>
                <a:spcPct val="90000"/>
              </a:lnSpc>
            </a:pPr>
            <a:r>
              <a:rPr lang="en-US" sz="2400" smtClean="0"/>
              <a:t>N (channels) ~ O(10</a:t>
            </a:r>
            <a:r>
              <a:rPr lang="en-US" sz="2400" baseline="30000" smtClean="0"/>
              <a:t>7</a:t>
            </a:r>
            <a:r>
              <a:rPr lang="en-US" sz="2400" smtClean="0"/>
              <a:t>); ≈20 interactions every 25 ns</a:t>
            </a:r>
          </a:p>
          <a:p>
            <a:pPr lvl="1" eaLnBrk="1" hangingPunct="1">
              <a:lnSpc>
                <a:spcPct val="90000"/>
              </a:lnSpc>
            </a:pPr>
            <a:r>
              <a:rPr lang="en-US" sz="2000" smtClean="0"/>
              <a:t>need huge number of connections</a:t>
            </a:r>
          </a:p>
          <a:p>
            <a:pPr eaLnBrk="1" hangingPunct="1">
              <a:lnSpc>
                <a:spcPct val="90000"/>
              </a:lnSpc>
            </a:pPr>
            <a:r>
              <a:rPr lang="en-US" sz="2400" smtClean="0"/>
              <a:t>Need to synchronize detector elements to (better than) 25 ns</a:t>
            </a:r>
          </a:p>
          <a:p>
            <a:pPr eaLnBrk="1" hangingPunct="1">
              <a:lnSpc>
                <a:spcPct val="90000"/>
              </a:lnSpc>
            </a:pPr>
            <a:r>
              <a:rPr lang="en-US" sz="2400" smtClean="0"/>
              <a:t>In some cases: detector signal/time of flight &gt; 25 ns</a:t>
            </a:r>
          </a:p>
          <a:p>
            <a:pPr lvl="1" eaLnBrk="1" hangingPunct="1">
              <a:lnSpc>
                <a:spcPct val="90000"/>
              </a:lnSpc>
            </a:pPr>
            <a:r>
              <a:rPr lang="en-US" sz="2000" smtClean="0"/>
              <a:t>integrate more than one bunch crossing's worth of information</a:t>
            </a:r>
          </a:p>
          <a:p>
            <a:pPr lvl="1" eaLnBrk="1" hangingPunct="1">
              <a:lnSpc>
                <a:spcPct val="90000"/>
              </a:lnSpc>
            </a:pPr>
            <a:r>
              <a:rPr lang="en-US" sz="2000" smtClean="0"/>
              <a:t>need to identify bunch crossing...</a:t>
            </a:r>
          </a:p>
          <a:p>
            <a:pPr eaLnBrk="1" hangingPunct="1">
              <a:lnSpc>
                <a:spcPct val="90000"/>
              </a:lnSpc>
            </a:pPr>
            <a:r>
              <a:rPr lang="en-US" sz="2400" smtClean="0"/>
              <a:t>It's On-Line (cannot go back and recover events)</a:t>
            </a:r>
          </a:p>
          <a:p>
            <a:pPr lvl="1" eaLnBrk="1" hangingPunct="1">
              <a:lnSpc>
                <a:spcPct val="90000"/>
              </a:lnSpc>
            </a:pPr>
            <a:r>
              <a:rPr lang="en-US" sz="2000" smtClean="0"/>
              <a:t>need to monitor selection - need very good control over all conditions</a:t>
            </a:r>
          </a:p>
        </p:txBody>
      </p:sp>
      <p:pic>
        <p:nvPicPr>
          <p:cNvPr id="172036" name="Picture 4" descr="lhcb"/>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730375" y="3257550"/>
            <a:ext cx="5743575" cy="3600450"/>
          </a:xfrm>
          <a:prstGeom prst="rect">
            <a:avLst/>
          </a:prstGeom>
          <a:noFill/>
          <a:ln w="9525">
            <a:noFill/>
            <a:miter lim="800000"/>
            <a:headEnd/>
            <a:tailEnd/>
          </a:ln>
        </p:spPr>
      </p:pic>
      <p:pic>
        <p:nvPicPr>
          <p:cNvPr id="172039" name="Picture 7"/>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692275" y="4098925"/>
            <a:ext cx="5595938" cy="2409825"/>
          </a:xfrm>
          <a:prstGeom prst="rect">
            <a:avLst/>
          </a:prstGeom>
          <a:noFill/>
          <a:ln w="9525">
            <a:noFill/>
            <a:miter lim="800000"/>
            <a:headEnd/>
            <a:tailEnd/>
          </a:ln>
        </p:spPr>
      </p:pic>
      <p:sp>
        <p:nvSpPr>
          <p:cNvPr id="101383" name="Footer Placeholder 7"/>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2036"/>
                                        </p:tgtEl>
                                        <p:attrNameLst>
                                          <p:attrName>style.visibility</p:attrName>
                                        </p:attrNameLst>
                                      </p:cBhvr>
                                      <p:to>
                                        <p:strVal val="visible"/>
                                      </p:to>
                                    </p:set>
                                    <p:animEffect transition="in" filter="fade">
                                      <p:cBhvr>
                                        <p:cTn id="7" dur="2000"/>
                                        <p:tgtEl>
                                          <p:spTgt spid="17203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172039"/>
                                        </p:tgtEl>
                                        <p:attrNameLst>
                                          <p:attrName>style.visibility</p:attrName>
                                        </p:attrNameLst>
                                      </p:cBhvr>
                                      <p:to>
                                        <p:strVal val="visible"/>
                                      </p:to>
                                    </p:set>
                                    <p:animEffect transition="in" filter="wipe(right)">
                                      <p:cBhvr>
                                        <p:cTn id="12" dur="5000"/>
                                        <p:tgtEl>
                                          <p:spTgt spid="1720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22" name="Slide Number Placeholder 2"/>
          <p:cNvSpPr>
            <a:spLocks noGrp="1"/>
          </p:cNvSpPr>
          <p:nvPr>
            <p:ph type="sldNum" sz="quarter" idx="11"/>
          </p:nvPr>
        </p:nvSpPr>
        <p:spPr>
          <a:noFill/>
        </p:spPr>
        <p:txBody>
          <a:bodyPr/>
          <a:lstStyle/>
          <a:p>
            <a:fld id="{789B8AB9-92E2-4474-BD31-368DFF2E1D8C}" type="slidenum">
              <a:rPr lang="en-US"/>
              <a:pPr/>
              <a:t>104</a:t>
            </a:fld>
            <a:endParaRPr lang="en-US"/>
          </a:p>
        </p:txBody>
      </p:sp>
      <p:grpSp>
        <p:nvGrpSpPr>
          <p:cNvPr id="111623" name="Group 5"/>
          <p:cNvGrpSpPr>
            <a:grpSpLocks/>
          </p:cNvGrpSpPr>
          <p:nvPr/>
        </p:nvGrpSpPr>
        <p:grpSpPr bwMode="auto">
          <a:xfrm>
            <a:off x="9144000" y="2119313"/>
            <a:ext cx="0" cy="0"/>
            <a:chOff x="1440" y="1248"/>
            <a:chExt cx="2812" cy="2086"/>
          </a:xfrm>
        </p:grpSpPr>
        <p:sp>
          <p:nvSpPr>
            <p:cNvPr id="111648" name="Line 6"/>
            <p:cNvSpPr>
              <a:spLocks noChangeShapeType="1"/>
            </p:cNvSpPr>
            <p:nvPr/>
          </p:nvSpPr>
          <p:spPr bwMode="auto">
            <a:xfrm flipH="1">
              <a:off x="1920" y="1536"/>
              <a:ext cx="432" cy="672"/>
            </a:xfrm>
            <a:prstGeom prst="line">
              <a:avLst/>
            </a:prstGeom>
            <a:noFill/>
            <a:ln w="9525">
              <a:solidFill>
                <a:schemeClr val="tx1"/>
              </a:solidFill>
              <a:round/>
              <a:headEnd/>
              <a:tailEnd/>
            </a:ln>
          </p:spPr>
          <p:txBody>
            <a:bodyPr/>
            <a:lstStyle/>
            <a:p>
              <a:endParaRPr lang="en-GB"/>
            </a:p>
          </p:txBody>
        </p:sp>
        <p:sp>
          <p:nvSpPr>
            <p:cNvPr id="111649" name="Line 7"/>
            <p:cNvSpPr>
              <a:spLocks noChangeShapeType="1"/>
            </p:cNvSpPr>
            <p:nvPr/>
          </p:nvSpPr>
          <p:spPr bwMode="auto">
            <a:xfrm>
              <a:off x="2352" y="1584"/>
              <a:ext cx="384" cy="960"/>
            </a:xfrm>
            <a:prstGeom prst="line">
              <a:avLst/>
            </a:prstGeom>
            <a:noFill/>
            <a:ln w="9525">
              <a:solidFill>
                <a:schemeClr val="tx1"/>
              </a:solidFill>
              <a:round/>
              <a:headEnd/>
              <a:tailEnd/>
            </a:ln>
          </p:spPr>
          <p:txBody>
            <a:bodyPr/>
            <a:lstStyle/>
            <a:p>
              <a:endParaRPr lang="en-GB"/>
            </a:p>
          </p:txBody>
        </p:sp>
        <p:sp>
          <p:nvSpPr>
            <p:cNvPr id="111650" name="Line 8"/>
            <p:cNvSpPr>
              <a:spLocks noChangeShapeType="1"/>
            </p:cNvSpPr>
            <p:nvPr/>
          </p:nvSpPr>
          <p:spPr bwMode="auto">
            <a:xfrm>
              <a:off x="2352" y="1632"/>
              <a:ext cx="240" cy="912"/>
            </a:xfrm>
            <a:prstGeom prst="line">
              <a:avLst/>
            </a:prstGeom>
            <a:noFill/>
            <a:ln w="9525">
              <a:solidFill>
                <a:schemeClr val="tx1"/>
              </a:solidFill>
              <a:round/>
              <a:headEnd/>
              <a:tailEnd/>
            </a:ln>
          </p:spPr>
          <p:txBody>
            <a:bodyPr/>
            <a:lstStyle/>
            <a:p>
              <a:endParaRPr lang="en-GB"/>
            </a:p>
          </p:txBody>
        </p:sp>
        <p:sp>
          <p:nvSpPr>
            <p:cNvPr id="111651" name="Line 9"/>
            <p:cNvSpPr>
              <a:spLocks noChangeShapeType="1"/>
            </p:cNvSpPr>
            <p:nvPr/>
          </p:nvSpPr>
          <p:spPr bwMode="auto">
            <a:xfrm>
              <a:off x="2352" y="1632"/>
              <a:ext cx="144" cy="912"/>
            </a:xfrm>
            <a:prstGeom prst="line">
              <a:avLst/>
            </a:prstGeom>
            <a:noFill/>
            <a:ln w="9525">
              <a:solidFill>
                <a:schemeClr val="tx1"/>
              </a:solidFill>
              <a:round/>
              <a:headEnd/>
              <a:tailEnd/>
            </a:ln>
          </p:spPr>
          <p:txBody>
            <a:bodyPr/>
            <a:lstStyle/>
            <a:p>
              <a:endParaRPr lang="en-GB"/>
            </a:p>
          </p:txBody>
        </p:sp>
        <p:sp>
          <p:nvSpPr>
            <p:cNvPr id="111652" name="Line 10"/>
            <p:cNvSpPr>
              <a:spLocks noChangeShapeType="1"/>
            </p:cNvSpPr>
            <p:nvPr/>
          </p:nvSpPr>
          <p:spPr bwMode="auto">
            <a:xfrm flipH="1">
              <a:off x="2352" y="1584"/>
              <a:ext cx="0" cy="864"/>
            </a:xfrm>
            <a:prstGeom prst="line">
              <a:avLst/>
            </a:prstGeom>
            <a:noFill/>
            <a:ln w="9525">
              <a:solidFill>
                <a:schemeClr val="tx1"/>
              </a:solidFill>
              <a:round/>
              <a:headEnd/>
              <a:tailEnd/>
            </a:ln>
          </p:spPr>
          <p:txBody>
            <a:bodyPr/>
            <a:lstStyle/>
            <a:p>
              <a:endParaRPr lang="en-GB"/>
            </a:p>
          </p:txBody>
        </p:sp>
        <p:sp>
          <p:nvSpPr>
            <p:cNvPr id="111653" name="Line 11"/>
            <p:cNvSpPr>
              <a:spLocks noChangeShapeType="1"/>
            </p:cNvSpPr>
            <p:nvPr/>
          </p:nvSpPr>
          <p:spPr bwMode="auto">
            <a:xfrm flipH="1">
              <a:off x="2208" y="1584"/>
              <a:ext cx="144" cy="768"/>
            </a:xfrm>
            <a:prstGeom prst="line">
              <a:avLst/>
            </a:prstGeom>
            <a:noFill/>
            <a:ln w="9525">
              <a:solidFill>
                <a:schemeClr val="tx1"/>
              </a:solidFill>
              <a:round/>
              <a:headEnd/>
              <a:tailEnd/>
            </a:ln>
          </p:spPr>
          <p:txBody>
            <a:bodyPr/>
            <a:lstStyle/>
            <a:p>
              <a:endParaRPr lang="en-GB"/>
            </a:p>
          </p:txBody>
        </p:sp>
        <p:sp>
          <p:nvSpPr>
            <p:cNvPr id="111654" name="Line 12"/>
            <p:cNvSpPr>
              <a:spLocks noChangeShapeType="1"/>
            </p:cNvSpPr>
            <p:nvPr/>
          </p:nvSpPr>
          <p:spPr bwMode="auto">
            <a:xfrm flipH="1">
              <a:off x="2160" y="1584"/>
              <a:ext cx="192" cy="672"/>
            </a:xfrm>
            <a:prstGeom prst="line">
              <a:avLst/>
            </a:prstGeom>
            <a:noFill/>
            <a:ln w="9525">
              <a:solidFill>
                <a:schemeClr val="tx1"/>
              </a:solidFill>
              <a:round/>
              <a:headEnd/>
              <a:tailEnd/>
            </a:ln>
          </p:spPr>
          <p:txBody>
            <a:bodyPr/>
            <a:lstStyle/>
            <a:p>
              <a:endParaRPr lang="en-GB"/>
            </a:p>
          </p:txBody>
        </p:sp>
        <p:sp>
          <p:nvSpPr>
            <p:cNvPr id="111655" name="Line 13"/>
            <p:cNvSpPr>
              <a:spLocks noChangeShapeType="1"/>
            </p:cNvSpPr>
            <p:nvPr/>
          </p:nvSpPr>
          <p:spPr bwMode="auto">
            <a:xfrm flipH="1">
              <a:off x="2064" y="1536"/>
              <a:ext cx="288" cy="672"/>
            </a:xfrm>
            <a:prstGeom prst="line">
              <a:avLst/>
            </a:prstGeom>
            <a:noFill/>
            <a:ln w="9525">
              <a:solidFill>
                <a:schemeClr val="tx1"/>
              </a:solidFill>
              <a:round/>
              <a:headEnd/>
              <a:tailEnd/>
            </a:ln>
          </p:spPr>
          <p:txBody>
            <a:bodyPr/>
            <a:lstStyle/>
            <a:p>
              <a:endParaRPr lang="en-GB"/>
            </a:p>
          </p:txBody>
        </p:sp>
        <p:graphicFrame>
          <p:nvGraphicFramePr>
            <p:cNvPr id="111620" name="Object 4"/>
            <p:cNvGraphicFramePr>
              <a:graphicFrameLocks noChangeAspect="1"/>
            </p:cNvGraphicFramePr>
            <p:nvPr/>
          </p:nvGraphicFramePr>
          <p:xfrm>
            <a:off x="3504" y="1872"/>
            <a:ext cx="748" cy="1031"/>
          </p:xfrm>
          <a:graphic>
            <a:graphicData uri="http://schemas.openxmlformats.org/presentationml/2006/ole">
              <mc:AlternateContent xmlns:mc="http://schemas.openxmlformats.org/markup-compatibility/2006">
                <mc:Choice xmlns:v="urn:schemas-microsoft-com:vml" Requires="v">
                  <p:oleObj spid="_x0000_s111627" name="Visio" r:id="rId4" imgW="3006852" imgH="4141589" progId="Visio.Drawing.11">
                    <p:embed/>
                  </p:oleObj>
                </mc:Choice>
                <mc:Fallback>
                  <p:oleObj name="Visio" r:id="rId4" imgW="3006852" imgH="4141589" progId="Visio.Drawing.11">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4" y="1872"/>
                          <a:ext cx="748" cy="10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pic>
          <p:nvPicPr>
            <p:cNvPr id="111656" name="Picture 15"/>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440" y="2160"/>
              <a:ext cx="1872" cy="1174"/>
            </a:xfrm>
            <a:prstGeom prst="rect">
              <a:avLst/>
            </a:prstGeom>
            <a:noFill/>
            <a:ln w="9525">
              <a:noFill/>
              <a:miter lim="800000"/>
              <a:headEnd/>
              <a:tailEnd/>
            </a:ln>
          </p:spPr>
        </p:pic>
        <p:sp>
          <p:nvSpPr>
            <p:cNvPr id="111657" name="Line 16"/>
            <p:cNvSpPr>
              <a:spLocks noChangeShapeType="1"/>
            </p:cNvSpPr>
            <p:nvPr/>
          </p:nvSpPr>
          <p:spPr bwMode="auto">
            <a:xfrm>
              <a:off x="2496" y="1680"/>
              <a:ext cx="1728" cy="0"/>
            </a:xfrm>
            <a:prstGeom prst="line">
              <a:avLst/>
            </a:prstGeom>
            <a:noFill/>
            <a:ln w="9525">
              <a:solidFill>
                <a:schemeClr val="tx1"/>
              </a:solidFill>
              <a:round/>
              <a:headEnd/>
              <a:tailEnd/>
            </a:ln>
          </p:spPr>
          <p:txBody>
            <a:bodyPr/>
            <a:lstStyle/>
            <a:p>
              <a:endParaRPr lang="en-GB"/>
            </a:p>
          </p:txBody>
        </p:sp>
        <p:graphicFrame>
          <p:nvGraphicFramePr>
            <p:cNvPr id="111621" name="Object 5"/>
            <p:cNvGraphicFramePr>
              <a:graphicFrameLocks noChangeAspect="1"/>
            </p:cNvGraphicFramePr>
            <p:nvPr/>
          </p:nvGraphicFramePr>
          <p:xfrm>
            <a:off x="2020" y="1248"/>
            <a:ext cx="524" cy="661"/>
          </p:xfrm>
          <a:graphic>
            <a:graphicData uri="http://schemas.openxmlformats.org/presentationml/2006/ole">
              <mc:AlternateContent xmlns:mc="http://schemas.openxmlformats.org/markup-compatibility/2006">
                <mc:Choice xmlns:v="urn:schemas-microsoft-com:vml" Requires="v">
                  <p:oleObj spid="_x0000_s111628" name="Visio" r:id="rId7" imgW="831723" imgH="1048702" progId="Visio.Drawing.11">
                    <p:embed/>
                  </p:oleObj>
                </mc:Choice>
                <mc:Fallback>
                  <p:oleObj name="Visio" r:id="rId7" imgW="831723" imgH="1048702" progId="Visio.Drawing.11">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20" y="1248"/>
                          <a:ext cx="524" cy="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11658" name="Line 18"/>
            <p:cNvSpPr>
              <a:spLocks noChangeShapeType="1"/>
            </p:cNvSpPr>
            <p:nvPr/>
          </p:nvSpPr>
          <p:spPr bwMode="auto">
            <a:xfrm flipV="1">
              <a:off x="3552" y="1680"/>
              <a:ext cx="0" cy="240"/>
            </a:xfrm>
            <a:prstGeom prst="line">
              <a:avLst/>
            </a:prstGeom>
            <a:noFill/>
            <a:ln w="9525">
              <a:solidFill>
                <a:schemeClr val="tx1"/>
              </a:solidFill>
              <a:round/>
              <a:headEnd/>
              <a:tailEnd/>
            </a:ln>
          </p:spPr>
          <p:txBody>
            <a:bodyPr/>
            <a:lstStyle/>
            <a:p>
              <a:endParaRPr lang="en-GB"/>
            </a:p>
          </p:txBody>
        </p:sp>
        <p:sp>
          <p:nvSpPr>
            <p:cNvPr id="111659" name="Line 19"/>
            <p:cNvSpPr>
              <a:spLocks noChangeShapeType="1"/>
            </p:cNvSpPr>
            <p:nvPr/>
          </p:nvSpPr>
          <p:spPr bwMode="auto">
            <a:xfrm flipV="1">
              <a:off x="3648" y="1680"/>
              <a:ext cx="0" cy="240"/>
            </a:xfrm>
            <a:prstGeom prst="line">
              <a:avLst/>
            </a:prstGeom>
            <a:noFill/>
            <a:ln w="9525">
              <a:solidFill>
                <a:schemeClr val="tx1"/>
              </a:solidFill>
              <a:round/>
              <a:headEnd/>
              <a:tailEnd/>
            </a:ln>
          </p:spPr>
          <p:txBody>
            <a:bodyPr/>
            <a:lstStyle/>
            <a:p>
              <a:endParaRPr lang="en-GB"/>
            </a:p>
          </p:txBody>
        </p:sp>
        <p:sp>
          <p:nvSpPr>
            <p:cNvPr id="111660" name="Line 20"/>
            <p:cNvSpPr>
              <a:spLocks noChangeShapeType="1"/>
            </p:cNvSpPr>
            <p:nvPr/>
          </p:nvSpPr>
          <p:spPr bwMode="auto">
            <a:xfrm flipV="1">
              <a:off x="3744" y="1680"/>
              <a:ext cx="0" cy="240"/>
            </a:xfrm>
            <a:prstGeom prst="line">
              <a:avLst/>
            </a:prstGeom>
            <a:noFill/>
            <a:ln w="9525">
              <a:solidFill>
                <a:schemeClr val="tx1"/>
              </a:solidFill>
              <a:round/>
              <a:headEnd/>
              <a:tailEnd/>
            </a:ln>
          </p:spPr>
          <p:txBody>
            <a:bodyPr/>
            <a:lstStyle/>
            <a:p>
              <a:endParaRPr lang="en-GB"/>
            </a:p>
          </p:txBody>
        </p:sp>
        <p:sp>
          <p:nvSpPr>
            <p:cNvPr id="111661" name="Line 21"/>
            <p:cNvSpPr>
              <a:spLocks noChangeShapeType="1"/>
            </p:cNvSpPr>
            <p:nvPr/>
          </p:nvSpPr>
          <p:spPr bwMode="auto">
            <a:xfrm flipV="1">
              <a:off x="3840" y="1680"/>
              <a:ext cx="0" cy="240"/>
            </a:xfrm>
            <a:prstGeom prst="line">
              <a:avLst/>
            </a:prstGeom>
            <a:noFill/>
            <a:ln w="9525">
              <a:solidFill>
                <a:schemeClr val="tx1"/>
              </a:solidFill>
              <a:round/>
              <a:headEnd/>
              <a:tailEnd/>
            </a:ln>
          </p:spPr>
          <p:txBody>
            <a:bodyPr/>
            <a:lstStyle/>
            <a:p>
              <a:endParaRPr lang="en-GB"/>
            </a:p>
          </p:txBody>
        </p:sp>
        <p:sp>
          <p:nvSpPr>
            <p:cNvPr id="111662" name="Line 22"/>
            <p:cNvSpPr>
              <a:spLocks noChangeShapeType="1"/>
            </p:cNvSpPr>
            <p:nvPr/>
          </p:nvSpPr>
          <p:spPr bwMode="auto">
            <a:xfrm flipV="1">
              <a:off x="3936" y="1680"/>
              <a:ext cx="0" cy="240"/>
            </a:xfrm>
            <a:prstGeom prst="line">
              <a:avLst/>
            </a:prstGeom>
            <a:noFill/>
            <a:ln w="9525">
              <a:solidFill>
                <a:schemeClr val="tx1"/>
              </a:solidFill>
              <a:round/>
              <a:headEnd/>
              <a:tailEnd/>
            </a:ln>
          </p:spPr>
          <p:txBody>
            <a:bodyPr/>
            <a:lstStyle/>
            <a:p>
              <a:endParaRPr lang="en-GB"/>
            </a:p>
          </p:txBody>
        </p:sp>
        <p:sp>
          <p:nvSpPr>
            <p:cNvPr id="111663" name="Line 23"/>
            <p:cNvSpPr>
              <a:spLocks noChangeShapeType="1"/>
            </p:cNvSpPr>
            <p:nvPr/>
          </p:nvSpPr>
          <p:spPr bwMode="auto">
            <a:xfrm flipV="1">
              <a:off x="4032" y="1680"/>
              <a:ext cx="0" cy="240"/>
            </a:xfrm>
            <a:prstGeom prst="line">
              <a:avLst/>
            </a:prstGeom>
            <a:noFill/>
            <a:ln w="9525">
              <a:solidFill>
                <a:schemeClr val="tx1"/>
              </a:solidFill>
              <a:round/>
              <a:headEnd/>
              <a:tailEnd/>
            </a:ln>
          </p:spPr>
          <p:txBody>
            <a:bodyPr/>
            <a:lstStyle/>
            <a:p>
              <a:endParaRPr lang="en-GB"/>
            </a:p>
          </p:txBody>
        </p:sp>
        <p:sp>
          <p:nvSpPr>
            <p:cNvPr id="111664" name="Line 24"/>
            <p:cNvSpPr>
              <a:spLocks noChangeShapeType="1"/>
            </p:cNvSpPr>
            <p:nvPr/>
          </p:nvSpPr>
          <p:spPr bwMode="auto">
            <a:xfrm flipV="1">
              <a:off x="4128" y="1680"/>
              <a:ext cx="0" cy="240"/>
            </a:xfrm>
            <a:prstGeom prst="line">
              <a:avLst/>
            </a:prstGeom>
            <a:noFill/>
            <a:ln w="9525">
              <a:solidFill>
                <a:schemeClr val="tx1"/>
              </a:solidFill>
              <a:round/>
              <a:headEnd/>
              <a:tailEnd/>
            </a:ln>
          </p:spPr>
          <p:txBody>
            <a:bodyPr/>
            <a:lstStyle/>
            <a:p>
              <a:endParaRPr lang="en-GB"/>
            </a:p>
          </p:txBody>
        </p:sp>
        <p:sp>
          <p:nvSpPr>
            <p:cNvPr id="111665" name="Line 25"/>
            <p:cNvSpPr>
              <a:spLocks noChangeShapeType="1"/>
            </p:cNvSpPr>
            <p:nvPr/>
          </p:nvSpPr>
          <p:spPr bwMode="auto">
            <a:xfrm flipV="1">
              <a:off x="4224" y="1680"/>
              <a:ext cx="0" cy="240"/>
            </a:xfrm>
            <a:prstGeom prst="line">
              <a:avLst/>
            </a:prstGeom>
            <a:noFill/>
            <a:ln w="9525">
              <a:solidFill>
                <a:schemeClr val="tx1"/>
              </a:solidFill>
              <a:round/>
              <a:headEnd/>
              <a:tailEnd/>
            </a:ln>
          </p:spPr>
          <p:txBody>
            <a:bodyPr/>
            <a:lstStyle/>
            <a:p>
              <a:endParaRPr lang="en-GB"/>
            </a:p>
          </p:txBody>
        </p:sp>
      </p:grpSp>
      <p:sp>
        <p:nvSpPr>
          <p:cNvPr id="111624" name="Rectangle 2"/>
          <p:cNvSpPr>
            <a:spLocks noGrp="1" noChangeArrowheads="1"/>
          </p:cNvSpPr>
          <p:nvPr>
            <p:ph type="title" idx="4294967295"/>
          </p:nvPr>
        </p:nvSpPr>
        <p:spPr>
          <a:xfrm>
            <a:off x="-1" y="0"/>
            <a:ext cx="8753383" cy="1143000"/>
          </a:xfrm>
        </p:spPr>
        <p:txBody>
          <a:bodyPr/>
          <a:lstStyle/>
          <a:p>
            <a:pPr eaLnBrk="1" hangingPunct="1"/>
            <a:r>
              <a:rPr lang="en-GB" sz="3600" smtClean="0"/>
              <a:t>Clock Distribution and Synchronisation</a:t>
            </a:r>
          </a:p>
        </p:txBody>
      </p:sp>
      <p:sp>
        <p:nvSpPr>
          <p:cNvPr id="111625" name="Rectangle 3"/>
          <p:cNvSpPr>
            <a:spLocks noGrp="1" noChangeArrowheads="1"/>
          </p:cNvSpPr>
          <p:nvPr>
            <p:ph type="body" idx="4294967295"/>
          </p:nvPr>
        </p:nvSpPr>
        <p:spPr>
          <a:xfrm>
            <a:off x="0" y="1406525"/>
            <a:ext cx="4005263" cy="4854575"/>
          </a:xfrm>
        </p:spPr>
        <p:txBody>
          <a:bodyPr/>
          <a:lstStyle/>
          <a:p>
            <a:pPr eaLnBrk="1" hangingPunct="1">
              <a:lnSpc>
                <a:spcPct val="80000"/>
              </a:lnSpc>
            </a:pPr>
            <a:r>
              <a:rPr lang="en-US" sz="2000" smtClean="0"/>
              <a:t>An </a:t>
            </a:r>
            <a:r>
              <a:rPr lang="en-US" sz="2000" i="1" smtClean="0">
                <a:solidFill>
                  <a:srgbClr val="FF0000"/>
                </a:solidFill>
              </a:rPr>
              <a:t>event</a:t>
            </a:r>
            <a:r>
              <a:rPr lang="en-US" sz="2000" smtClean="0"/>
              <a:t> is a snapshot of the values  of all detector front-end electronics elements, which have their value caused by the same collision </a:t>
            </a:r>
          </a:p>
          <a:p>
            <a:pPr eaLnBrk="1" hangingPunct="1">
              <a:lnSpc>
                <a:spcPct val="80000"/>
              </a:lnSpc>
            </a:pPr>
            <a:r>
              <a:rPr lang="en-US" sz="2000" smtClean="0"/>
              <a:t>A common clock signal must be provided to all detector elements</a:t>
            </a:r>
          </a:p>
          <a:p>
            <a:pPr lvl="1" eaLnBrk="1" hangingPunct="1">
              <a:lnSpc>
                <a:spcPct val="80000"/>
              </a:lnSpc>
            </a:pPr>
            <a:r>
              <a:rPr lang="en-US" sz="1800" smtClean="0"/>
              <a:t>Since the c is constant, the detectors are large and the electronics is fast, the </a:t>
            </a:r>
            <a:r>
              <a:rPr lang="en-US" sz="1800" smtClean="0">
                <a:solidFill>
                  <a:srgbClr val="FF0000"/>
                </a:solidFill>
              </a:rPr>
              <a:t>detector elements must be</a:t>
            </a:r>
            <a:r>
              <a:rPr lang="en-US" sz="1800" smtClean="0"/>
              <a:t> carefully </a:t>
            </a:r>
            <a:r>
              <a:rPr lang="en-US" sz="1800" smtClean="0">
                <a:solidFill>
                  <a:srgbClr val="FF0000"/>
                </a:solidFill>
              </a:rPr>
              <a:t>time-aligned</a:t>
            </a:r>
            <a:endParaRPr lang="en-US" sz="1800" smtClean="0"/>
          </a:p>
          <a:p>
            <a:pPr eaLnBrk="1" hangingPunct="1">
              <a:lnSpc>
                <a:spcPct val="80000"/>
              </a:lnSpc>
            </a:pPr>
            <a:r>
              <a:rPr lang="en-US" sz="2000" smtClean="0"/>
              <a:t>Common system for all LHC experiments </a:t>
            </a:r>
            <a:r>
              <a:rPr lang="en-US" sz="2000" smtClean="0">
                <a:solidFill>
                  <a:srgbClr val="FF0000"/>
                </a:solidFill>
              </a:rPr>
              <a:t>TTC</a:t>
            </a:r>
            <a:r>
              <a:rPr lang="en-US" sz="2000" smtClean="0"/>
              <a:t> based on radiation-hard opto-electronics</a:t>
            </a:r>
          </a:p>
          <a:p>
            <a:pPr eaLnBrk="1" hangingPunct="1">
              <a:lnSpc>
                <a:spcPct val="80000"/>
              </a:lnSpc>
            </a:pPr>
            <a:endParaRPr lang="en-US" sz="2000" smtClean="0"/>
          </a:p>
        </p:txBody>
      </p:sp>
      <p:sp>
        <p:nvSpPr>
          <p:cNvPr id="111626" name="Text Box 26"/>
          <p:cNvSpPr txBox="1">
            <a:spLocks noChangeArrowheads="1"/>
          </p:cNvSpPr>
          <p:nvPr/>
        </p:nvSpPr>
        <p:spPr bwMode="auto">
          <a:xfrm>
            <a:off x="6530975" y="1347788"/>
            <a:ext cx="1819275" cy="925512"/>
          </a:xfrm>
          <a:prstGeom prst="rect">
            <a:avLst/>
          </a:prstGeom>
          <a:noFill/>
          <a:ln w="9525">
            <a:solidFill>
              <a:schemeClr val="tx1"/>
            </a:solidFill>
            <a:miter lim="800000"/>
            <a:headEnd/>
            <a:tailEnd/>
          </a:ln>
        </p:spPr>
        <p:txBody>
          <a:bodyPr>
            <a:spAutoFit/>
          </a:bodyPr>
          <a:lstStyle/>
          <a:p>
            <a:r>
              <a:rPr lang="en-US">
                <a:latin typeface="Arial" charset="0"/>
              </a:rPr>
              <a:t>Plus:</a:t>
            </a:r>
          </a:p>
          <a:p>
            <a:r>
              <a:rPr lang="en-US">
                <a:latin typeface="Arial" charset="0"/>
              </a:rPr>
              <a:t>Trigger decision</a:t>
            </a:r>
          </a:p>
          <a:p>
            <a:r>
              <a:rPr lang="en-US">
                <a:latin typeface="Arial" charset="0"/>
              </a:rPr>
              <a:t>Bunch cross ID</a:t>
            </a:r>
          </a:p>
        </p:txBody>
      </p:sp>
      <p:cxnSp>
        <p:nvCxnSpPr>
          <p:cNvPr id="111627" name="AutoShape 27"/>
          <p:cNvCxnSpPr>
            <a:cxnSpLocks noChangeShapeType="1"/>
            <a:stCxn id="111626" idx="1"/>
          </p:cNvCxnSpPr>
          <p:nvPr/>
        </p:nvCxnSpPr>
        <p:spPr bwMode="auto">
          <a:xfrm flipH="1">
            <a:off x="5969000" y="1811338"/>
            <a:ext cx="561975" cy="552450"/>
          </a:xfrm>
          <a:prstGeom prst="straightConnector1">
            <a:avLst/>
          </a:prstGeom>
          <a:noFill/>
          <a:ln w="9525">
            <a:solidFill>
              <a:schemeClr val="tx1"/>
            </a:solidFill>
            <a:round/>
            <a:headEnd/>
            <a:tailEnd type="triangle" w="med" len="med"/>
          </a:ln>
        </p:spPr>
      </p:cxnSp>
      <p:grpSp>
        <p:nvGrpSpPr>
          <p:cNvPr id="111628" name="Group 28"/>
          <p:cNvGrpSpPr>
            <a:grpSpLocks/>
          </p:cNvGrpSpPr>
          <p:nvPr/>
        </p:nvGrpSpPr>
        <p:grpSpPr bwMode="auto">
          <a:xfrm>
            <a:off x="4216400" y="1838325"/>
            <a:ext cx="4464050" cy="3311525"/>
            <a:chOff x="1440" y="1248"/>
            <a:chExt cx="2812" cy="2086"/>
          </a:xfrm>
        </p:grpSpPr>
        <p:sp>
          <p:nvSpPr>
            <p:cNvPr id="111630" name="Line 29"/>
            <p:cNvSpPr>
              <a:spLocks noChangeShapeType="1"/>
            </p:cNvSpPr>
            <p:nvPr/>
          </p:nvSpPr>
          <p:spPr bwMode="auto">
            <a:xfrm flipH="1">
              <a:off x="1920" y="1536"/>
              <a:ext cx="432" cy="672"/>
            </a:xfrm>
            <a:prstGeom prst="line">
              <a:avLst/>
            </a:prstGeom>
            <a:noFill/>
            <a:ln w="9525">
              <a:solidFill>
                <a:schemeClr val="tx1"/>
              </a:solidFill>
              <a:round/>
              <a:headEnd/>
              <a:tailEnd/>
            </a:ln>
          </p:spPr>
          <p:txBody>
            <a:bodyPr/>
            <a:lstStyle/>
            <a:p>
              <a:endParaRPr lang="en-GB"/>
            </a:p>
          </p:txBody>
        </p:sp>
        <p:sp>
          <p:nvSpPr>
            <p:cNvPr id="111631" name="Line 30"/>
            <p:cNvSpPr>
              <a:spLocks noChangeShapeType="1"/>
            </p:cNvSpPr>
            <p:nvPr/>
          </p:nvSpPr>
          <p:spPr bwMode="auto">
            <a:xfrm>
              <a:off x="2352" y="1584"/>
              <a:ext cx="384" cy="960"/>
            </a:xfrm>
            <a:prstGeom prst="line">
              <a:avLst/>
            </a:prstGeom>
            <a:noFill/>
            <a:ln w="9525">
              <a:solidFill>
                <a:schemeClr val="tx1"/>
              </a:solidFill>
              <a:round/>
              <a:headEnd/>
              <a:tailEnd/>
            </a:ln>
          </p:spPr>
          <p:txBody>
            <a:bodyPr/>
            <a:lstStyle/>
            <a:p>
              <a:endParaRPr lang="en-GB"/>
            </a:p>
          </p:txBody>
        </p:sp>
        <p:sp>
          <p:nvSpPr>
            <p:cNvPr id="111632" name="Line 31"/>
            <p:cNvSpPr>
              <a:spLocks noChangeShapeType="1"/>
            </p:cNvSpPr>
            <p:nvPr/>
          </p:nvSpPr>
          <p:spPr bwMode="auto">
            <a:xfrm>
              <a:off x="2352" y="1632"/>
              <a:ext cx="240" cy="912"/>
            </a:xfrm>
            <a:prstGeom prst="line">
              <a:avLst/>
            </a:prstGeom>
            <a:noFill/>
            <a:ln w="9525">
              <a:solidFill>
                <a:schemeClr val="tx1"/>
              </a:solidFill>
              <a:round/>
              <a:headEnd/>
              <a:tailEnd/>
            </a:ln>
          </p:spPr>
          <p:txBody>
            <a:bodyPr/>
            <a:lstStyle/>
            <a:p>
              <a:endParaRPr lang="en-GB"/>
            </a:p>
          </p:txBody>
        </p:sp>
        <p:sp>
          <p:nvSpPr>
            <p:cNvPr id="111633" name="Line 32"/>
            <p:cNvSpPr>
              <a:spLocks noChangeShapeType="1"/>
            </p:cNvSpPr>
            <p:nvPr/>
          </p:nvSpPr>
          <p:spPr bwMode="auto">
            <a:xfrm>
              <a:off x="2352" y="1632"/>
              <a:ext cx="144" cy="912"/>
            </a:xfrm>
            <a:prstGeom prst="line">
              <a:avLst/>
            </a:prstGeom>
            <a:noFill/>
            <a:ln w="9525">
              <a:solidFill>
                <a:schemeClr val="tx1"/>
              </a:solidFill>
              <a:round/>
              <a:headEnd/>
              <a:tailEnd/>
            </a:ln>
          </p:spPr>
          <p:txBody>
            <a:bodyPr/>
            <a:lstStyle/>
            <a:p>
              <a:endParaRPr lang="en-GB"/>
            </a:p>
          </p:txBody>
        </p:sp>
        <p:sp>
          <p:nvSpPr>
            <p:cNvPr id="111634" name="Line 33"/>
            <p:cNvSpPr>
              <a:spLocks noChangeShapeType="1"/>
            </p:cNvSpPr>
            <p:nvPr/>
          </p:nvSpPr>
          <p:spPr bwMode="auto">
            <a:xfrm flipH="1">
              <a:off x="2352" y="1584"/>
              <a:ext cx="0" cy="864"/>
            </a:xfrm>
            <a:prstGeom prst="line">
              <a:avLst/>
            </a:prstGeom>
            <a:noFill/>
            <a:ln w="9525">
              <a:solidFill>
                <a:schemeClr val="tx1"/>
              </a:solidFill>
              <a:round/>
              <a:headEnd/>
              <a:tailEnd/>
            </a:ln>
          </p:spPr>
          <p:txBody>
            <a:bodyPr/>
            <a:lstStyle/>
            <a:p>
              <a:endParaRPr lang="en-GB"/>
            </a:p>
          </p:txBody>
        </p:sp>
        <p:sp>
          <p:nvSpPr>
            <p:cNvPr id="111635" name="Line 34"/>
            <p:cNvSpPr>
              <a:spLocks noChangeShapeType="1"/>
            </p:cNvSpPr>
            <p:nvPr/>
          </p:nvSpPr>
          <p:spPr bwMode="auto">
            <a:xfrm flipH="1">
              <a:off x="2208" y="1584"/>
              <a:ext cx="144" cy="768"/>
            </a:xfrm>
            <a:prstGeom prst="line">
              <a:avLst/>
            </a:prstGeom>
            <a:noFill/>
            <a:ln w="9525">
              <a:solidFill>
                <a:schemeClr val="tx1"/>
              </a:solidFill>
              <a:round/>
              <a:headEnd/>
              <a:tailEnd/>
            </a:ln>
          </p:spPr>
          <p:txBody>
            <a:bodyPr/>
            <a:lstStyle/>
            <a:p>
              <a:endParaRPr lang="en-GB"/>
            </a:p>
          </p:txBody>
        </p:sp>
        <p:sp>
          <p:nvSpPr>
            <p:cNvPr id="111636" name="Line 35"/>
            <p:cNvSpPr>
              <a:spLocks noChangeShapeType="1"/>
            </p:cNvSpPr>
            <p:nvPr/>
          </p:nvSpPr>
          <p:spPr bwMode="auto">
            <a:xfrm flipH="1">
              <a:off x="2160" y="1584"/>
              <a:ext cx="192" cy="672"/>
            </a:xfrm>
            <a:prstGeom prst="line">
              <a:avLst/>
            </a:prstGeom>
            <a:noFill/>
            <a:ln w="9525">
              <a:solidFill>
                <a:schemeClr val="tx1"/>
              </a:solidFill>
              <a:round/>
              <a:headEnd/>
              <a:tailEnd/>
            </a:ln>
          </p:spPr>
          <p:txBody>
            <a:bodyPr/>
            <a:lstStyle/>
            <a:p>
              <a:endParaRPr lang="en-GB"/>
            </a:p>
          </p:txBody>
        </p:sp>
        <p:sp>
          <p:nvSpPr>
            <p:cNvPr id="111637" name="Line 36"/>
            <p:cNvSpPr>
              <a:spLocks noChangeShapeType="1"/>
            </p:cNvSpPr>
            <p:nvPr/>
          </p:nvSpPr>
          <p:spPr bwMode="auto">
            <a:xfrm flipH="1">
              <a:off x="2064" y="1536"/>
              <a:ext cx="288" cy="672"/>
            </a:xfrm>
            <a:prstGeom prst="line">
              <a:avLst/>
            </a:prstGeom>
            <a:noFill/>
            <a:ln w="9525">
              <a:solidFill>
                <a:schemeClr val="tx1"/>
              </a:solidFill>
              <a:round/>
              <a:headEnd/>
              <a:tailEnd/>
            </a:ln>
          </p:spPr>
          <p:txBody>
            <a:bodyPr/>
            <a:lstStyle/>
            <a:p>
              <a:endParaRPr lang="en-GB"/>
            </a:p>
          </p:txBody>
        </p:sp>
        <p:graphicFrame>
          <p:nvGraphicFramePr>
            <p:cNvPr id="111618" name="Object 2"/>
            <p:cNvGraphicFramePr>
              <a:graphicFrameLocks noChangeAspect="1"/>
            </p:cNvGraphicFramePr>
            <p:nvPr/>
          </p:nvGraphicFramePr>
          <p:xfrm>
            <a:off x="3504" y="1872"/>
            <a:ext cx="748" cy="1031"/>
          </p:xfrm>
          <a:graphic>
            <a:graphicData uri="http://schemas.openxmlformats.org/presentationml/2006/ole">
              <mc:AlternateContent xmlns:mc="http://schemas.openxmlformats.org/markup-compatibility/2006">
                <mc:Choice xmlns:v="urn:schemas-microsoft-com:vml" Requires="v">
                  <p:oleObj spid="_x0000_s111629" name="Visio" r:id="rId9" imgW="3006852" imgH="4141589" progId="Visio.Drawing.11">
                    <p:embed/>
                  </p:oleObj>
                </mc:Choice>
                <mc:Fallback>
                  <p:oleObj name="Visio" r:id="rId9" imgW="3006852" imgH="4141589" progId="Visio.Drawing.11">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4" y="1872"/>
                          <a:ext cx="748" cy="10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pic>
          <p:nvPicPr>
            <p:cNvPr id="111638" name="Picture 38"/>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440" y="2160"/>
              <a:ext cx="1872" cy="1174"/>
            </a:xfrm>
            <a:prstGeom prst="rect">
              <a:avLst/>
            </a:prstGeom>
            <a:noFill/>
            <a:ln w="9525">
              <a:noFill/>
              <a:miter lim="800000"/>
              <a:headEnd/>
              <a:tailEnd/>
            </a:ln>
          </p:spPr>
        </p:pic>
        <p:sp>
          <p:nvSpPr>
            <p:cNvPr id="111639" name="Line 39"/>
            <p:cNvSpPr>
              <a:spLocks noChangeShapeType="1"/>
            </p:cNvSpPr>
            <p:nvPr/>
          </p:nvSpPr>
          <p:spPr bwMode="auto">
            <a:xfrm>
              <a:off x="2496" y="1680"/>
              <a:ext cx="1728" cy="0"/>
            </a:xfrm>
            <a:prstGeom prst="line">
              <a:avLst/>
            </a:prstGeom>
            <a:noFill/>
            <a:ln w="9525">
              <a:solidFill>
                <a:schemeClr val="tx1"/>
              </a:solidFill>
              <a:round/>
              <a:headEnd/>
              <a:tailEnd/>
            </a:ln>
          </p:spPr>
          <p:txBody>
            <a:bodyPr/>
            <a:lstStyle/>
            <a:p>
              <a:endParaRPr lang="en-GB"/>
            </a:p>
          </p:txBody>
        </p:sp>
        <p:graphicFrame>
          <p:nvGraphicFramePr>
            <p:cNvPr id="111619" name="Object 3"/>
            <p:cNvGraphicFramePr>
              <a:graphicFrameLocks noChangeAspect="1"/>
            </p:cNvGraphicFramePr>
            <p:nvPr/>
          </p:nvGraphicFramePr>
          <p:xfrm>
            <a:off x="2020" y="1248"/>
            <a:ext cx="524" cy="661"/>
          </p:xfrm>
          <a:graphic>
            <a:graphicData uri="http://schemas.openxmlformats.org/presentationml/2006/ole">
              <mc:AlternateContent xmlns:mc="http://schemas.openxmlformats.org/markup-compatibility/2006">
                <mc:Choice xmlns:v="urn:schemas-microsoft-com:vml" Requires="v">
                  <p:oleObj spid="_x0000_s111630" name="Visio" r:id="rId10" imgW="831723" imgH="1048702" progId="Visio.Drawing.11">
                    <p:embed/>
                  </p:oleObj>
                </mc:Choice>
                <mc:Fallback>
                  <p:oleObj name="Visio" r:id="rId10" imgW="831723" imgH="1048702" progId="Visio.Drawing.11">
                    <p:embed/>
                    <p:pic>
                      <p:nvPicPr>
                        <p:cNvPr id="0"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20" y="1248"/>
                          <a:ext cx="524" cy="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11640" name="Line 41"/>
            <p:cNvSpPr>
              <a:spLocks noChangeShapeType="1"/>
            </p:cNvSpPr>
            <p:nvPr/>
          </p:nvSpPr>
          <p:spPr bwMode="auto">
            <a:xfrm flipV="1">
              <a:off x="3552" y="1680"/>
              <a:ext cx="0" cy="240"/>
            </a:xfrm>
            <a:prstGeom prst="line">
              <a:avLst/>
            </a:prstGeom>
            <a:noFill/>
            <a:ln w="9525">
              <a:solidFill>
                <a:schemeClr val="tx1"/>
              </a:solidFill>
              <a:round/>
              <a:headEnd/>
              <a:tailEnd/>
            </a:ln>
          </p:spPr>
          <p:txBody>
            <a:bodyPr/>
            <a:lstStyle/>
            <a:p>
              <a:endParaRPr lang="en-GB"/>
            </a:p>
          </p:txBody>
        </p:sp>
        <p:sp>
          <p:nvSpPr>
            <p:cNvPr id="111641" name="Line 42"/>
            <p:cNvSpPr>
              <a:spLocks noChangeShapeType="1"/>
            </p:cNvSpPr>
            <p:nvPr/>
          </p:nvSpPr>
          <p:spPr bwMode="auto">
            <a:xfrm flipV="1">
              <a:off x="3648" y="1680"/>
              <a:ext cx="0" cy="240"/>
            </a:xfrm>
            <a:prstGeom prst="line">
              <a:avLst/>
            </a:prstGeom>
            <a:noFill/>
            <a:ln w="9525">
              <a:solidFill>
                <a:schemeClr val="tx1"/>
              </a:solidFill>
              <a:round/>
              <a:headEnd/>
              <a:tailEnd/>
            </a:ln>
          </p:spPr>
          <p:txBody>
            <a:bodyPr/>
            <a:lstStyle/>
            <a:p>
              <a:endParaRPr lang="en-GB"/>
            </a:p>
          </p:txBody>
        </p:sp>
        <p:sp>
          <p:nvSpPr>
            <p:cNvPr id="111642" name="Line 43"/>
            <p:cNvSpPr>
              <a:spLocks noChangeShapeType="1"/>
            </p:cNvSpPr>
            <p:nvPr/>
          </p:nvSpPr>
          <p:spPr bwMode="auto">
            <a:xfrm flipV="1">
              <a:off x="3744" y="1680"/>
              <a:ext cx="0" cy="240"/>
            </a:xfrm>
            <a:prstGeom prst="line">
              <a:avLst/>
            </a:prstGeom>
            <a:noFill/>
            <a:ln w="9525">
              <a:solidFill>
                <a:schemeClr val="tx1"/>
              </a:solidFill>
              <a:round/>
              <a:headEnd/>
              <a:tailEnd/>
            </a:ln>
          </p:spPr>
          <p:txBody>
            <a:bodyPr/>
            <a:lstStyle/>
            <a:p>
              <a:endParaRPr lang="en-GB"/>
            </a:p>
          </p:txBody>
        </p:sp>
        <p:sp>
          <p:nvSpPr>
            <p:cNvPr id="111643" name="Line 44"/>
            <p:cNvSpPr>
              <a:spLocks noChangeShapeType="1"/>
            </p:cNvSpPr>
            <p:nvPr/>
          </p:nvSpPr>
          <p:spPr bwMode="auto">
            <a:xfrm flipV="1">
              <a:off x="3840" y="1680"/>
              <a:ext cx="0" cy="240"/>
            </a:xfrm>
            <a:prstGeom prst="line">
              <a:avLst/>
            </a:prstGeom>
            <a:noFill/>
            <a:ln w="9525">
              <a:solidFill>
                <a:schemeClr val="tx1"/>
              </a:solidFill>
              <a:round/>
              <a:headEnd/>
              <a:tailEnd/>
            </a:ln>
          </p:spPr>
          <p:txBody>
            <a:bodyPr/>
            <a:lstStyle/>
            <a:p>
              <a:endParaRPr lang="en-GB"/>
            </a:p>
          </p:txBody>
        </p:sp>
        <p:sp>
          <p:nvSpPr>
            <p:cNvPr id="111644" name="Line 45"/>
            <p:cNvSpPr>
              <a:spLocks noChangeShapeType="1"/>
            </p:cNvSpPr>
            <p:nvPr/>
          </p:nvSpPr>
          <p:spPr bwMode="auto">
            <a:xfrm flipV="1">
              <a:off x="3936" y="1680"/>
              <a:ext cx="0" cy="240"/>
            </a:xfrm>
            <a:prstGeom prst="line">
              <a:avLst/>
            </a:prstGeom>
            <a:noFill/>
            <a:ln w="9525">
              <a:solidFill>
                <a:schemeClr val="tx1"/>
              </a:solidFill>
              <a:round/>
              <a:headEnd/>
              <a:tailEnd/>
            </a:ln>
          </p:spPr>
          <p:txBody>
            <a:bodyPr/>
            <a:lstStyle/>
            <a:p>
              <a:endParaRPr lang="en-GB"/>
            </a:p>
          </p:txBody>
        </p:sp>
        <p:sp>
          <p:nvSpPr>
            <p:cNvPr id="111645" name="Line 46"/>
            <p:cNvSpPr>
              <a:spLocks noChangeShapeType="1"/>
            </p:cNvSpPr>
            <p:nvPr/>
          </p:nvSpPr>
          <p:spPr bwMode="auto">
            <a:xfrm flipV="1">
              <a:off x="4032" y="1680"/>
              <a:ext cx="0" cy="240"/>
            </a:xfrm>
            <a:prstGeom prst="line">
              <a:avLst/>
            </a:prstGeom>
            <a:noFill/>
            <a:ln w="9525">
              <a:solidFill>
                <a:schemeClr val="tx1"/>
              </a:solidFill>
              <a:round/>
              <a:headEnd/>
              <a:tailEnd/>
            </a:ln>
          </p:spPr>
          <p:txBody>
            <a:bodyPr/>
            <a:lstStyle/>
            <a:p>
              <a:endParaRPr lang="en-GB"/>
            </a:p>
          </p:txBody>
        </p:sp>
        <p:sp>
          <p:nvSpPr>
            <p:cNvPr id="111646" name="Line 47"/>
            <p:cNvSpPr>
              <a:spLocks noChangeShapeType="1"/>
            </p:cNvSpPr>
            <p:nvPr/>
          </p:nvSpPr>
          <p:spPr bwMode="auto">
            <a:xfrm flipV="1">
              <a:off x="4128" y="1680"/>
              <a:ext cx="0" cy="240"/>
            </a:xfrm>
            <a:prstGeom prst="line">
              <a:avLst/>
            </a:prstGeom>
            <a:noFill/>
            <a:ln w="9525">
              <a:solidFill>
                <a:schemeClr val="tx1"/>
              </a:solidFill>
              <a:round/>
              <a:headEnd/>
              <a:tailEnd/>
            </a:ln>
          </p:spPr>
          <p:txBody>
            <a:bodyPr/>
            <a:lstStyle/>
            <a:p>
              <a:endParaRPr lang="en-GB"/>
            </a:p>
          </p:txBody>
        </p:sp>
        <p:sp>
          <p:nvSpPr>
            <p:cNvPr id="111647" name="Line 48"/>
            <p:cNvSpPr>
              <a:spLocks noChangeShapeType="1"/>
            </p:cNvSpPr>
            <p:nvPr/>
          </p:nvSpPr>
          <p:spPr bwMode="auto">
            <a:xfrm flipV="1">
              <a:off x="4224" y="1680"/>
              <a:ext cx="0" cy="240"/>
            </a:xfrm>
            <a:prstGeom prst="line">
              <a:avLst/>
            </a:prstGeom>
            <a:noFill/>
            <a:ln w="9525">
              <a:solidFill>
                <a:schemeClr val="tx1"/>
              </a:solidFill>
              <a:round/>
              <a:headEnd/>
              <a:tailEnd/>
            </a:ln>
          </p:spPr>
          <p:txBody>
            <a:bodyPr/>
            <a:lstStyle/>
            <a:p>
              <a:endParaRPr lang="en-GB"/>
            </a:p>
          </p:txBody>
        </p:sp>
      </p:grpSp>
      <p:sp>
        <p:nvSpPr>
          <p:cNvPr id="111629" name="Footer Placeholder 49"/>
          <p:cNvSpPr>
            <a:spLocks noGrp="1"/>
          </p:cNvSpPr>
          <p:nvPr>
            <p:ph type="ftr" sz="quarter" idx="10"/>
          </p:nvPr>
        </p:nvSpPr>
        <p:spPr>
          <a:xfrm>
            <a:off x="1736724" y="6465888"/>
            <a:ext cx="4939283" cy="255587"/>
          </a:xfrm>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Number Placeholder 4"/>
          <p:cNvSpPr>
            <a:spLocks noGrp="1"/>
          </p:cNvSpPr>
          <p:nvPr>
            <p:ph type="sldNum" sz="quarter" idx="11"/>
          </p:nvPr>
        </p:nvSpPr>
        <p:spPr>
          <a:noFill/>
        </p:spPr>
        <p:txBody>
          <a:bodyPr/>
          <a:lstStyle/>
          <a:p>
            <a:fld id="{8DAC86C0-2299-48EE-B47E-775895A0D2D9}" type="slidenum">
              <a:rPr lang="en-US"/>
              <a:pPr/>
              <a:t>105</a:t>
            </a:fld>
            <a:endParaRPr lang="en-US"/>
          </a:p>
        </p:txBody>
      </p:sp>
      <p:sp>
        <p:nvSpPr>
          <p:cNvPr id="109571" name="Rectangle 2"/>
          <p:cNvSpPr>
            <a:spLocks noGrp="1" noChangeArrowheads="1"/>
          </p:cNvSpPr>
          <p:nvPr>
            <p:ph type="title"/>
          </p:nvPr>
        </p:nvSpPr>
        <p:spPr/>
        <p:txBody>
          <a:bodyPr/>
          <a:lstStyle/>
          <a:p>
            <a:pPr eaLnBrk="1" hangingPunct="1"/>
            <a:r>
              <a:rPr lang="en-US" smtClean="0"/>
              <a:t>Distributing the L1 Trigger</a:t>
            </a:r>
          </a:p>
        </p:txBody>
      </p:sp>
      <p:sp>
        <p:nvSpPr>
          <p:cNvPr id="109572" name="Rectangle 3"/>
          <p:cNvSpPr>
            <a:spLocks noGrp="1" noChangeArrowheads="1"/>
          </p:cNvSpPr>
          <p:nvPr>
            <p:ph type="body" idx="1"/>
          </p:nvPr>
        </p:nvSpPr>
        <p:spPr>
          <a:xfrm>
            <a:off x="0" y="1274763"/>
            <a:ext cx="3692525" cy="5100637"/>
          </a:xfrm>
        </p:spPr>
        <p:txBody>
          <a:bodyPr>
            <a:normAutofit lnSpcReduction="10000"/>
          </a:bodyPr>
          <a:lstStyle/>
          <a:p>
            <a:pPr eaLnBrk="1" hangingPunct="1">
              <a:lnSpc>
                <a:spcPct val="90000"/>
              </a:lnSpc>
            </a:pPr>
            <a:r>
              <a:rPr lang="en-US" sz="2400" smtClean="0"/>
              <a:t>Assuming now that a magic box tells for each bunch crossing (clock-tick) yes or no</a:t>
            </a:r>
          </a:p>
          <a:p>
            <a:pPr lvl="1" eaLnBrk="1" hangingPunct="1">
              <a:lnSpc>
                <a:spcPct val="90000"/>
              </a:lnSpc>
            </a:pPr>
            <a:r>
              <a:rPr lang="en-US" sz="2000" smtClean="0"/>
              <a:t>Triggering is not for philosophers – “perhaps” is not an option </a:t>
            </a:r>
          </a:p>
          <a:p>
            <a:pPr eaLnBrk="1" hangingPunct="1">
              <a:lnSpc>
                <a:spcPct val="90000"/>
              </a:lnSpc>
            </a:pPr>
            <a:r>
              <a:rPr lang="en-US" sz="2400" smtClean="0"/>
              <a:t>This decision has to be brought for each crossing to all the detector </a:t>
            </a:r>
            <a:r>
              <a:rPr lang="en-US" sz="2400" smtClean="0">
                <a:solidFill>
                  <a:srgbClr val="FF0000"/>
                </a:solidFill>
              </a:rPr>
              <a:t>front-end electronics</a:t>
            </a:r>
            <a:r>
              <a:rPr lang="en-US" sz="2400" smtClean="0"/>
              <a:t> elements so that they can send of their data or discard it</a:t>
            </a:r>
          </a:p>
        </p:txBody>
      </p:sp>
      <p:sp>
        <p:nvSpPr>
          <p:cNvPr id="109573" name="Line 4"/>
          <p:cNvSpPr>
            <a:spLocks noChangeShapeType="1"/>
          </p:cNvSpPr>
          <p:nvPr/>
        </p:nvSpPr>
        <p:spPr bwMode="auto">
          <a:xfrm>
            <a:off x="7053263" y="4416425"/>
            <a:ext cx="115887" cy="1588"/>
          </a:xfrm>
          <a:prstGeom prst="line">
            <a:avLst/>
          </a:prstGeom>
          <a:noFill/>
          <a:ln w="23813">
            <a:solidFill>
              <a:srgbClr val="FF000C"/>
            </a:solidFill>
            <a:round/>
            <a:headEnd/>
            <a:tailEnd/>
          </a:ln>
        </p:spPr>
        <p:txBody>
          <a:bodyPr/>
          <a:lstStyle/>
          <a:p>
            <a:endParaRPr lang="en-GB"/>
          </a:p>
        </p:txBody>
      </p:sp>
      <p:sp>
        <p:nvSpPr>
          <p:cNvPr id="109574" name="Freeform 5"/>
          <p:cNvSpPr>
            <a:spLocks/>
          </p:cNvSpPr>
          <p:nvPr/>
        </p:nvSpPr>
        <p:spPr bwMode="auto">
          <a:xfrm>
            <a:off x="7181850" y="4330700"/>
            <a:ext cx="201613" cy="195263"/>
          </a:xfrm>
          <a:custGeom>
            <a:avLst/>
            <a:gdLst>
              <a:gd name="T0" fmla="*/ 0 w 138"/>
              <a:gd name="T1" fmla="*/ 62 h 123"/>
              <a:gd name="T2" fmla="*/ 0 w 138"/>
              <a:gd name="T3" fmla="*/ 123 h 123"/>
              <a:gd name="T4" fmla="*/ 138 w 138"/>
              <a:gd name="T5" fmla="*/ 62 h 123"/>
              <a:gd name="T6" fmla="*/ 0 w 138"/>
              <a:gd name="T7" fmla="*/ 0 h 123"/>
              <a:gd name="T8" fmla="*/ 0 w 138"/>
              <a:gd name="T9" fmla="*/ 62 h 123"/>
              <a:gd name="T10" fmla="*/ 0 60000 65536"/>
              <a:gd name="T11" fmla="*/ 0 60000 65536"/>
              <a:gd name="T12" fmla="*/ 0 60000 65536"/>
              <a:gd name="T13" fmla="*/ 0 60000 65536"/>
              <a:gd name="T14" fmla="*/ 0 60000 65536"/>
              <a:gd name="T15" fmla="*/ 0 w 138"/>
              <a:gd name="T16" fmla="*/ 0 h 123"/>
              <a:gd name="T17" fmla="*/ 138 w 138"/>
              <a:gd name="T18" fmla="*/ 123 h 123"/>
            </a:gdLst>
            <a:ahLst/>
            <a:cxnLst>
              <a:cxn ang="T10">
                <a:pos x="T0" y="T1"/>
              </a:cxn>
              <a:cxn ang="T11">
                <a:pos x="T2" y="T3"/>
              </a:cxn>
              <a:cxn ang="T12">
                <a:pos x="T4" y="T5"/>
              </a:cxn>
              <a:cxn ang="T13">
                <a:pos x="T6" y="T7"/>
              </a:cxn>
              <a:cxn ang="T14">
                <a:pos x="T8" y="T9"/>
              </a:cxn>
            </a:cxnLst>
            <a:rect l="T15" t="T16" r="T17" b="T18"/>
            <a:pathLst>
              <a:path w="138" h="123">
                <a:moveTo>
                  <a:pt x="0" y="62"/>
                </a:moveTo>
                <a:lnTo>
                  <a:pt x="0" y="123"/>
                </a:lnTo>
                <a:lnTo>
                  <a:pt x="138" y="62"/>
                </a:lnTo>
                <a:lnTo>
                  <a:pt x="0" y="0"/>
                </a:lnTo>
                <a:lnTo>
                  <a:pt x="0" y="62"/>
                </a:lnTo>
                <a:close/>
              </a:path>
            </a:pathLst>
          </a:custGeom>
          <a:solidFill>
            <a:srgbClr val="FF000C"/>
          </a:solidFill>
          <a:ln w="9525">
            <a:noFill/>
            <a:round/>
            <a:headEnd/>
            <a:tailEnd/>
          </a:ln>
        </p:spPr>
        <p:txBody>
          <a:bodyPr/>
          <a:lstStyle/>
          <a:p>
            <a:endParaRPr lang="en-GB"/>
          </a:p>
        </p:txBody>
      </p:sp>
      <p:pic>
        <p:nvPicPr>
          <p:cNvPr id="109575" name="Picture 6"/>
          <p:cNvPicPr>
            <a:picLocks noChangeAspect="1" noChangeArrowheads="1"/>
          </p:cNvPicPr>
          <p:nvPr/>
        </p:nvPicPr>
        <p:blipFill>
          <a:blip r:embed="rId3"/>
          <a:srcRect/>
          <a:stretch>
            <a:fillRect/>
          </a:stretch>
        </p:blipFill>
        <p:spPr bwMode="auto">
          <a:xfrm>
            <a:off x="4379913" y="2471738"/>
            <a:ext cx="3086100" cy="1663700"/>
          </a:xfrm>
          <a:prstGeom prst="rect">
            <a:avLst/>
          </a:prstGeom>
          <a:noFill/>
          <a:ln w="9525">
            <a:noFill/>
            <a:miter lim="800000"/>
            <a:headEnd/>
            <a:tailEnd/>
          </a:ln>
        </p:spPr>
      </p:pic>
      <p:sp>
        <p:nvSpPr>
          <p:cNvPr id="109576" name="Line 7"/>
          <p:cNvSpPr>
            <a:spLocks noChangeShapeType="1"/>
          </p:cNvSpPr>
          <p:nvPr/>
        </p:nvSpPr>
        <p:spPr bwMode="auto">
          <a:xfrm flipH="1">
            <a:off x="4783138" y="2039938"/>
            <a:ext cx="114300" cy="1587"/>
          </a:xfrm>
          <a:prstGeom prst="line">
            <a:avLst/>
          </a:prstGeom>
          <a:noFill/>
          <a:ln w="23813">
            <a:solidFill>
              <a:srgbClr val="FF000C"/>
            </a:solidFill>
            <a:round/>
            <a:headEnd/>
            <a:tailEnd/>
          </a:ln>
        </p:spPr>
        <p:txBody>
          <a:bodyPr/>
          <a:lstStyle/>
          <a:p>
            <a:endParaRPr lang="en-GB"/>
          </a:p>
        </p:txBody>
      </p:sp>
      <p:sp>
        <p:nvSpPr>
          <p:cNvPr id="109577" name="Freeform 8"/>
          <p:cNvSpPr>
            <a:spLocks/>
          </p:cNvSpPr>
          <p:nvPr/>
        </p:nvSpPr>
        <p:spPr bwMode="auto">
          <a:xfrm>
            <a:off x="4591050" y="1954213"/>
            <a:ext cx="201613" cy="195262"/>
          </a:xfrm>
          <a:custGeom>
            <a:avLst/>
            <a:gdLst>
              <a:gd name="T0" fmla="*/ 138 w 138"/>
              <a:gd name="T1" fmla="*/ 61 h 123"/>
              <a:gd name="T2" fmla="*/ 138 w 138"/>
              <a:gd name="T3" fmla="*/ 0 h 123"/>
              <a:gd name="T4" fmla="*/ 0 w 138"/>
              <a:gd name="T5" fmla="*/ 61 h 123"/>
              <a:gd name="T6" fmla="*/ 138 w 138"/>
              <a:gd name="T7" fmla="*/ 123 h 123"/>
              <a:gd name="T8" fmla="*/ 138 w 138"/>
              <a:gd name="T9" fmla="*/ 61 h 123"/>
              <a:gd name="T10" fmla="*/ 0 60000 65536"/>
              <a:gd name="T11" fmla="*/ 0 60000 65536"/>
              <a:gd name="T12" fmla="*/ 0 60000 65536"/>
              <a:gd name="T13" fmla="*/ 0 60000 65536"/>
              <a:gd name="T14" fmla="*/ 0 60000 65536"/>
              <a:gd name="T15" fmla="*/ 0 w 138"/>
              <a:gd name="T16" fmla="*/ 0 h 123"/>
              <a:gd name="T17" fmla="*/ 138 w 138"/>
              <a:gd name="T18" fmla="*/ 123 h 123"/>
            </a:gdLst>
            <a:ahLst/>
            <a:cxnLst>
              <a:cxn ang="T10">
                <a:pos x="T0" y="T1"/>
              </a:cxn>
              <a:cxn ang="T11">
                <a:pos x="T2" y="T3"/>
              </a:cxn>
              <a:cxn ang="T12">
                <a:pos x="T4" y="T5"/>
              </a:cxn>
              <a:cxn ang="T13">
                <a:pos x="T6" y="T7"/>
              </a:cxn>
              <a:cxn ang="T14">
                <a:pos x="T8" y="T9"/>
              </a:cxn>
            </a:cxnLst>
            <a:rect l="T15" t="T16" r="T17" b="T18"/>
            <a:pathLst>
              <a:path w="138" h="123">
                <a:moveTo>
                  <a:pt x="138" y="61"/>
                </a:moveTo>
                <a:lnTo>
                  <a:pt x="138" y="0"/>
                </a:lnTo>
                <a:lnTo>
                  <a:pt x="0" y="61"/>
                </a:lnTo>
                <a:lnTo>
                  <a:pt x="138" y="123"/>
                </a:lnTo>
                <a:lnTo>
                  <a:pt x="138" y="61"/>
                </a:lnTo>
                <a:close/>
              </a:path>
            </a:pathLst>
          </a:custGeom>
          <a:solidFill>
            <a:srgbClr val="FF000C"/>
          </a:solidFill>
          <a:ln w="9525">
            <a:noFill/>
            <a:round/>
            <a:headEnd/>
            <a:tailEnd/>
          </a:ln>
        </p:spPr>
        <p:txBody>
          <a:bodyPr/>
          <a:lstStyle/>
          <a:p>
            <a:endParaRPr lang="en-GB"/>
          </a:p>
        </p:txBody>
      </p:sp>
      <p:sp>
        <p:nvSpPr>
          <p:cNvPr id="109578" name="Freeform 9"/>
          <p:cNvSpPr>
            <a:spLocks/>
          </p:cNvSpPr>
          <p:nvPr/>
        </p:nvSpPr>
        <p:spPr bwMode="auto">
          <a:xfrm>
            <a:off x="4591050" y="2182813"/>
            <a:ext cx="201613" cy="195262"/>
          </a:xfrm>
          <a:custGeom>
            <a:avLst/>
            <a:gdLst>
              <a:gd name="T0" fmla="*/ 138 w 138"/>
              <a:gd name="T1" fmla="*/ 61 h 123"/>
              <a:gd name="T2" fmla="*/ 138 w 138"/>
              <a:gd name="T3" fmla="*/ 0 h 123"/>
              <a:gd name="T4" fmla="*/ 0 w 138"/>
              <a:gd name="T5" fmla="*/ 61 h 123"/>
              <a:gd name="T6" fmla="*/ 138 w 138"/>
              <a:gd name="T7" fmla="*/ 123 h 123"/>
              <a:gd name="T8" fmla="*/ 138 w 138"/>
              <a:gd name="T9" fmla="*/ 61 h 123"/>
              <a:gd name="T10" fmla="*/ 0 60000 65536"/>
              <a:gd name="T11" fmla="*/ 0 60000 65536"/>
              <a:gd name="T12" fmla="*/ 0 60000 65536"/>
              <a:gd name="T13" fmla="*/ 0 60000 65536"/>
              <a:gd name="T14" fmla="*/ 0 60000 65536"/>
              <a:gd name="T15" fmla="*/ 0 w 138"/>
              <a:gd name="T16" fmla="*/ 0 h 123"/>
              <a:gd name="T17" fmla="*/ 138 w 138"/>
              <a:gd name="T18" fmla="*/ 123 h 123"/>
            </a:gdLst>
            <a:ahLst/>
            <a:cxnLst>
              <a:cxn ang="T10">
                <a:pos x="T0" y="T1"/>
              </a:cxn>
              <a:cxn ang="T11">
                <a:pos x="T2" y="T3"/>
              </a:cxn>
              <a:cxn ang="T12">
                <a:pos x="T4" y="T5"/>
              </a:cxn>
              <a:cxn ang="T13">
                <a:pos x="T6" y="T7"/>
              </a:cxn>
              <a:cxn ang="T14">
                <a:pos x="T8" y="T9"/>
              </a:cxn>
            </a:cxnLst>
            <a:rect l="T15" t="T16" r="T17" b="T18"/>
            <a:pathLst>
              <a:path w="138" h="123">
                <a:moveTo>
                  <a:pt x="138" y="61"/>
                </a:moveTo>
                <a:lnTo>
                  <a:pt x="138" y="0"/>
                </a:lnTo>
                <a:lnTo>
                  <a:pt x="0" y="61"/>
                </a:lnTo>
                <a:lnTo>
                  <a:pt x="138" y="123"/>
                </a:lnTo>
                <a:lnTo>
                  <a:pt x="138" y="61"/>
                </a:lnTo>
                <a:close/>
              </a:path>
            </a:pathLst>
          </a:custGeom>
          <a:solidFill>
            <a:srgbClr val="FF000C"/>
          </a:solidFill>
          <a:ln w="9525">
            <a:noFill/>
            <a:round/>
            <a:headEnd/>
            <a:tailEnd/>
          </a:ln>
        </p:spPr>
        <p:txBody>
          <a:bodyPr/>
          <a:lstStyle/>
          <a:p>
            <a:endParaRPr lang="en-GB"/>
          </a:p>
        </p:txBody>
      </p:sp>
      <p:sp>
        <p:nvSpPr>
          <p:cNvPr id="109579" name="Line 10"/>
          <p:cNvSpPr>
            <a:spLocks noChangeShapeType="1"/>
          </p:cNvSpPr>
          <p:nvPr/>
        </p:nvSpPr>
        <p:spPr bwMode="auto">
          <a:xfrm flipH="1">
            <a:off x="4783138" y="2268538"/>
            <a:ext cx="114300" cy="1587"/>
          </a:xfrm>
          <a:prstGeom prst="line">
            <a:avLst/>
          </a:prstGeom>
          <a:noFill/>
          <a:ln w="23813">
            <a:solidFill>
              <a:srgbClr val="FF000C"/>
            </a:solidFill>
            <a:round/>
            <a:headEnd/>
            <a:tailEnd/>
          </a:ln>
        </p:spPr>
        <p:txBody>
          <a:bodyPr/>
          <a:lstStyle/>
          <a:p>
            <a:endParaRPr lang="en-GB"/>
          </a:p>
        </p:txBody>
      </p:sp>
      <p:sp>
        <p:nvSpPr>
          <p:cNvPr id="109580" name="Line 11"/>
          <p:cNvSpPr>
            <a:spLocks noChangeShapeType="1"/>
          </p:cNvSpPr>
          <p:nvPr/>
        </p:nvSpPr>
        <p:spPr bwMode="auto">
          <a:xfrm flipH="1">
            <a:off x="4783138" y="2155825"/>
            <a:ext cx="114300" cy="1588"/>
          </a:xfrm>
          <a:prstGeom prst="line">
            <a:avLst/>
          </a:prstGeom>
          <a:noFill/>
          <a:ln w="23813">
            <a:solidFill>
              <a:srgbClr val="FF000C"/>
            </a:solidFill>
            <a:round/>
            <a:headEnd/>
            <a:tailEnd/>
          </a:ln>
        </p:spPr>
        <p:txBody>
          <a:bodyPr/>
          <a:lstStyle/>
          <a:p>
            <a:endParaRPr lang="en-GB"/>
          </a:p>
        </p:txBody>
      </p:sp>
      <p:sp>
        <p:nvSpPr>
          <p:cNvPr id="109581" name="Freeform 12"/>
          <p:cNvSpPr>
            <a:spLocks/>
          </p:cNvSpPr>
          <p:nvPr/>
        </p:nvSpPr>
        <p:spPr bwMode="auto">
          <a:xfrm>
            <a:off x="4591050" y="2070100"/>
            <a:ext cx="201613" cy="195263"/>
          </a:xfrm>
          <a:custGeom>
            <a:avLst/>
            <a:gdLst>
              <a:gd name="T0" fmla="*/ 138 w 138"/>
              <a:gd name="T1" fmla="*/ 61 h 123"/>
              <a:gd name="T2" fmla="*/ 138 w 138"/>
              <a:gd name="T3" fmla="*/ 0 h 123"/>
              <a:gd name="T4" fmla="*/ 0 w 138"/>
              <a:gd name="T5" fmla="*/ 61 h 123"/>
              <a:gd name="T6" fmla="*/ 138 w 138"/>
              <a:gd name="T7" fmla="*/ 123 h 123"/>
              <a:gd name="T8" fmla="*/ 138 w 138"/>
              <a:gd name="T9" fmla="*/ 61 h 123"/>
              <a:gd name="T10" fmla="*/ 0 60000 65536"/>
              <a:gd name="T11" fmla="*/ 0 60000 65536"/>
              <a:gd name="T12" fmla="*/ 0 60000 65536"/>
              <a:gd name="T13" fmla="*/ 0 60000 65536"/>
              <a:gd name="T14" fmla="*/ 0 60000 65536"/>
              <a:gd name="T15" fmla="*/ 0 w 138"/>
              <a:gd name="T16" fmla="*/ 0 h 123"/>
              <a:gd name="T17" fmla="*/ 138 w 138"/>
              <a:gd name="T18" fmla="*/ 123 h 123"/>
            </a:gdLst>
            <a:ahLst/>
            <a:cxnLst>
              <a:cxn ang="T10">
                <a:pos x="T0" y="T1"/>
              </a:cxn>
              <a:cxn ang="T11">
                <a:pos x="T2" y="T3"/>
              </a:cxn>
              <a:cxn ang="T12">
                <a:pos x="T4" y="T5"/>
              </a:cxn>
              <a:cxn ang="T13">
                <a:pos x="T6" y="T7"/>
              </a:cxn>
              <a:cxn ang="T14">
                <a:pos x="T8" y="T9"/>
              </a:cxn>
            </a:cxnLst>
            <a:rect l="T15" t="T16" r="T17" b="T18"/>
            <a:pathLst>
              <a:path w="138" h="123">
                <a:moveTo>
                  <a:pt x="138" y="61"/>
                </a:moveTo>
                <a:lnTo>
                  <a:pt x="138" y="0"/>
                </a:lnTo>
                <a:lnTo>
                  <a:pt x="0" y="61"/>
                </a:lnTo>
                <a:lnTo>
                  <a:pt x="138" y="123"/>
                </a:lnTo>
                <a:lnTo>
                  <a:pt x="138" y="61"/>
                </a:lnTo>
                <a:close/>
              </a:path>
            </a:pathLst>
          </a:custGeom>
          <a:solidFill>
            <a:srgbClr val="FF000C"/>
          </a:solidFill>
          <a:ln w="9525">
            <a:noFill/>
            <a:round/>
            <a:headEnd/>
            <a:tailEnd/>
          </a:ln>
        </p:spPr>
        <p:txBody>
          <a:bodyPr/>
          <a:lstStyle/>
          <a:p>
            <a:endParaRPr lang="en-GB"/>
          </a:p>
        </p:txBody>
      </p:sp>
      <p:sp>
        <p:nvSpPr>
          <p:cNvPr id="109582" name="Freeform 13"/>
          <p:cNvSpPr>
            <a:spLocks/>
          </p:cNvSpPr>
          <p:nvPr/>
        </p:nvSpPr>
        <p:spPr bwMode="auto">
          <a:xfrm>
            <a:off x="4649788" y="2155825"/>
            <a:ext cx="2897187" cy="2260600"/>
          </a:xfrm>
          <a:custGeom>
            <a:avLst/>
            <a:gdLst>
              <a:gd name="T0" fmla="*/ 0 w 1976"/>
              <a:gd name="T1" fmla="*/ 0 h 1424"/>
              <a:gd name="T2" fmla="*/ 1976 w 1976"/>
              <a:gd name="T3" fmla="*/ 0 h 1424"/>
              <a:gd name="T4" fmla="*/ 1976 w 1976"/>
              <a:gd name="T5" fmla="*/ 1424 h 1424"/>
              <a:gd name="T6" fmla="*/ 1193 w 1976"/>
              <a:gd name="T7" fmla="*/ 1424 h 1424"/>
              <a:gd name="T8" fmla="*/ 0 60000 65536"/>
              <a:gd name="T9" fmla="*/ 0 60000 65536"/>
              <a:gd name="T10" fmla="*/ 0 60000 65536"/>
              <a:gd name="T11" fmla="*/ 0 60000 65536"/>
              <a:gd name="T12" fmla="*/ 0 w 1976"/>
              <a:gd name="T13" fmla="*/ 0 h 1424"/>
              <a:gd name="T14" fmla="*/ 1976 w 1976"/>
              <a:gd name="T15" fmla="*/ 1424 h 1424"/>
            </a:gdLst>
            <a:ahLst/>
            <a:cxnLst>
              <a:cxn ang="T8">
                <a:pos x="T0" y="T1"/>
              </a:cxn>
              <a:cxn ang="T9">
                <a:pos x="T2" y="T3"/>
              </a:cxn>
              <a:cxn ang="T10">
                <a:pos x="T4" y="T5"/>
              </a:cxn>
              <a:cxn ang="T11">
                <a:pos x="T6" y="T7"/>
              </a:cxn>
            </a:cxnLst>
            <a:rect l="T12" t="T13" r="T14" b="T15"/>
            <a:pathLst>
              <a:path w="1976" h="1424">
                <a:moveTo>
                  <a:pt x="0" y="0"/>
                </a:moveTo>
                <a:lnTo>
                  <a:pt x="1976" y="0"/>
                </a:lnTo>
                <a:lnTo>
                  <a:pt x="1976" y="1424"/>
                </a:lnTo>
                <a:lnTo>
                  <a:pt x="1193" y="1424"/>
                </a:lnTo>
              </a:path>
            </a:pathLst>
          </a:custGeom>
          <a:noFill/>
          <a:ln w="23813">
            <a:solidFill>
              <a:srgbClr val="FF000C"/>
            </a:solidFill>
            <a:round/>
            <a:headEnd/>
            <a:tailEnd/>
          </a:ln>
        </p:spPr>
        <p:txBody>
          <a:bodyPr/>
          <a:lstStyle/>
          <a:p>
            <a:endParaRPr lang="en-GB"/>
          </a:p>
        </p:txBody>
      </p:sp>
      <p:sp>
        <p:nvSpPr>
          <p:cNvPr id="109583" name="Freeform 14"/>
          <p:cNvSpPr>
            <a:spLocks/>
          </p:cNvSpPr>
          <p:nvPr/>
        </p:nvSpPr>
        <p:spPr bwMode="auto">
          <a:xfrm>
            <a:off x="4006850" y="2130425"/>
            <a:ext cx="2297113" cy="3289300"/>
          </a:xfrm>
          <a:custGeom>
            <a:avLst/>
            <a:gdLst>
              <a:gd name="T0" fmla="*/ 1513 w 1513"/>
              <a:gd name="T1" fmla="*/ 1951 h 1951"/>
              <a:gd name="T2" fmla="*/ 176 w 1513"/>
              <a:gd name="T3" fmla="*/ 1951 h 1951"/>
              <a:gd name="T4" fmla="*/ 176 w 1513"/>
              <a:gd name="T5" fmla="*/ 96 h 1951"/>
              <a:gd name="T6" fmla="*/ 0 w 1513"/>
              <a:gd name="T7" fmla="*/ 0 h 1951"/>
              <a:gd name="T8" fmla="*/ 0 60000 65536"/>
              <a:gd name="T9" fmla="*/ 0 60000 65536"/>
              <a:gd name="T10" fmla="*/ 0 60000 65536"/>
              <a:gd name="T11" fmla="*/ 0 60000 65536"/>
              <a:gd name="T12" fmla="*/ 0 w 1513"/>
              <a:gd name="T13" fmla="*/ 0 h 1951"/>
              <a:gd name="T14" fmla="*/ 1513 w 1513"/>
              <a:gd name="T15" fmla="*/ 1951 h 1951"/>
            </a:gdLst>
            <a:ahLst/>
            <a:cxnLst>
              <a:cxn ang="T8">
                <a:pos x="T0" y="T1"/>
              </a:cxn>
              <a:cxn ang="T9">
                <a:pos x="T2" y="T3"/>
              </a:cxn>
              <a:cxn ang="T10">
                <a:pos x="T4" y="T5"/>
              </a:cxn>
              <a:cxn ang="T11">
                <a:pos x="T6" y="T7"/>
              </a:cxn>
            </a:cxnLst>
            <a:rect l="T12" t="T13" r="T14" b="T15"/>
            <a:pathLst>
              <a:path w="1513" h="1951">
                <a:moveTo>
                  <a:pt x="1513" y="1951"/>
                </a:moveTo>
                <a:lnTo>
                  <a:pt x="176" y="1951"/>
                </a:lnTo>
                <a:lnTo>
                  <a:pt x="176" y="96"/>
                </a:lnTo>
                <a:lnTo>
                  <a:pt x="0" y="0"/>
                </a:lnTo>
              </a:path>
            </a:pathLst>
          </a:custGeom>
          <a:noFill/>
          <a:ln w="23813">
            <a:solidFill>
              <a:srgbClr val="FF000C"/>
            </a:solidFill>
            <a:round/>
            <a:headEnd/>
            <a:tailEnd/>
          </a:ln>
        </p:spPr>
        <p:txBody>
          <a:bodyPr/>
          <a:lstStyle/>
          <a:p>
            <a:endParaRPr lang="en-GB"/>
          </a:p>
        </p:txBody>
      </p:sp>
      <p:sp>
        <p:nvSpPr>
          <p:cNvPr id="109584" name="AutoShape 15"/>
          <p:cNvSpPr>
            <a:spLocks noChangeArrowheads="1"/>
          </p:cNvSpPr>
          <p:nvPr/>
        </p:nvSpPr>
        <p:spPr bwMode="auto">
          <a:xfrm>
            <a:off x="3957638" y="1951038"/>
            <a:ext cx="655637" cy="417512"/>
          </a:xfrm>
          <a:prstGeom prst="roundRect">
            <a:avLst>
              <a:gd name="adj" fmla="val 15398"/>
            </a:avLst>
          </a:prstGeom>
          <a:solidFill>
            <a:srgbClr val="FFBA4C"/>
          </a:solidFill>
          <a:ln w="23813">
            <a:solidFill>
              <a:srgbClr val="2F12D5"/>
            </a:solidFill>
            <a:round/>
            <a:headEnd/>
            <a:tailEnd/>
          </a:ln>
        </p:spPr>
        <p:txBody>
          <a:bodyPr/>
          <a:lstStyle/>
          <a:p>
            <a:endParaRPr lang="en-GB"/>
          </a:p>
        </p:txBody>
      </p:sp>
      <p:sp>
        <p:nvSpPr>
          <p:cNvPr id="109585" name="Line 16"/>
          <p:cNvSpPr>
            <a:spLocks noChangeShapeType="1"/>
          </p:cNvSpPr>
          <p:nvPr/>
        </p:nvSpPr>
        <p:spPr bwMode="auto">
          <a:xfrm flipV="1">
            <a:off x="6446838" y="4237038"/>
            <a:ext cx="0" cy="1401762"/>
          </a:xfrm>
          <a:prstGeom prst="line">
            <a:avLst/>
          </a:prstGeom>
          <a:noFill/>
          <a:ln w="23813">
            <a:solidFill>
              <a:srgbClr val="000000"/>
            </a:solidFill>
            <a:round/>
            <a:headEnd/>
            <a:tailEnd/>
          </a:ln>
        </p:spPr>
        <p:txBody>
          <a:bodyPr/>
          <a:lstStyle/>
          <a:p>
            <a:endParaRPr lang="en-GB"/>
          </a:p>
        </p:txBody>
      </p:sp>
      <p:sp>
        <p:nvSpPr>
          <p:cNvPr id="109586" name="Rectangle 17"/>
          <p:cNvSpPr>
            <a:spLocks noChangeArrowheads="1"/>
          </p:cNvSpPr>
          <p:nvPr/>
        </p:nvSpPr>
        <p:spPr bwMode="auto">
          <a:xfrm>
            <a:off x="6350000" y="4352925"/>
            <a:ext cx="211138" cy="176213"/>
          </a:xfrm>
          <a:prstGeom prst="rect">
            <a:avLst/>
          </a:prstGeom>
          <a:blipFill dpi="0" rotWithShape="0">
            <a:blip/>
            <a:srcRect/>
            <a:tile tx="0" ty="0" sx="100000" sy="100000" flip="none" algn="tl"/>
          </a:blipFill>
          <a:ln w="23813">
            <a:solidFill>
              <a:srgbClr val="000000"/>
            </a:solidFill>
            <a:miter lim="800000"/>
            <a:headEnd/>
            <a:tailEnd/>
          </a:ln>
        </p:spPr>
        <p:txBody>
          <a:bodyPr/>
          <a:lstStyle/>
          <a:p>
            <a:endParaRPr lang="en-GB"/>
          </a:p>
        </p:txBody>
      </p:sp>
      <p:sp>
        <p:nvSpPr>
          <p:cNvPr id="109587" name="Rectangle 18"/>
          <p:cNvSpPr>
            <a:spLocks noChangeArrowheads="1"/>
          </p:cNvSpPr>
          <p:nvPr/>
        </p:nvSpPr>
        <p:spPr bwMode="auto">
          <a:xfrm>
            <a:off x="6350000" y="4605338"/>
            <a:ext cx="211138" cy="557212"/>
          </a:xfrm>
          <a:prstGeom prst="rect">
            <a:avLst/>
          </a:prstGeom>
          <a:blipFill dpi="0" rotWithShape="0">
            <a:blip/>
            <a:srcRect/>
            <a:tile tx="0" ty="0" sx="100000" sy="100000" flip="none" algn="tl"/>
          </a:blipFill>
          <a:ln w="23813">
            <a:solidFill>
              <a:srgbClr val="000000"/>
            </a:solidFill>
            <a:miter lim="800000"/>
            <a:headEnd/>
            <a:tailEnd/>
          </a:ln>
        </p:spPr>
        <p:txBody>
          <a:bodyPr/>
          <a:lstStyle/>
          <a:p>
            <a:endParaRPr lang="en-GB"/>
          </a:p>
        </p:txBody>
      </p:sp>
      <p:sp>
        <p:nvSpPr>
          <p:cNvPr id="109588" name="AutoShape 19"/>
          <p:cNvSpPr>
            <a:spLocks noChangeArrowheads="1"/>
          </p:cNvSpPr>
          <p:nvPr/>
        </p:nvSpPr>
        <p:spPr bwMode="auto">
          <a:xfrm>
            <a:off x="6380163" y="5373688"/>
            <a:ext cx="128587" cy="112712"/>
          </a:xfrm>
          <a:prstGeom prst="roundRect">
            <a:avLst>
              <a:gd name="adj" fmla="val 50000"/>
            </a:avLst>
          </a:prstGeom>
          <a:blipFill dpi="0" rotWithShape="0">
            <a:blip/>
            <a:srcRect/>
            <a:tile tx="0" ty="0" sx="100000" sy="100000" flip="none" algn="tl"/>
          </a:blipFill>
          <a:ln w="23813">
            <a:solidFill>
              <a:srgbClr val="000000"/>
            </a:solidFill>
            <a:round/>
            <a:headEnd/>
            <a:tailEnd/>
          </a:ln>
        </p:spPr>
        <p:txBody>
          <a:bodyPr/>
          <a:lstStyle/>
          <a:p>
            <a:endParaRPr lang="en-GB"/>
          </a:p>
        </p:txBody>
      </p:sp>
      <p:sp>
        <p:nvSpPr>
          <p:cNvPr id="109589" name="Oval 20"/>
          <p:cNvSpPr>
            <a:spLocks noChangeArrowheads="1"/>
          </p:cNvSpPr>
          <p:nvPr/>
        </p:nvSpPr>
        <p:spPr bwMode="auto">
          <a:xfrm>
            <a:off x="5741988" y="2014538"/>
            <a:ext cx="360362" cy="293687"/>
          </a:xfrm>
          <a:prstGeom prst="ellipse">
            <a:avLst/>
          </a:prstGeom>
          <a:solidFill>
            <a:srgbClr val="FFBA4C"/>
          </a:solidFill>
          <a:ln w="23813">
            <a:solidFill>
              <a:srgbClr val="2F12D5"/>
            </a:solidFill>
            <a:round/>
            <a:headEnd/>
            <a:tailEnd/>
          </a:ln>
        </p:spPr>
        <p:txBody>
          <a:bodyPr/>
          <a:lstStyle/>
          <a:p>
            <a:endParaRPr lang="en-GB"/>
          </a:p>
        </p:txBody>
      </p:sp>
      <p:sp>
        <p:nvSpPr>
          <p:cNvPr id="109590" name="Freeform 21"/>
          <p:cNvSpPr>
            <a:spLocks/>
          </p:cNvSpPr>
          <p:nvPr/>
        </p:nvSpPr>
        <p:spPr bwMode="auto">
          <a:xfrm>
            <a:off x="6246813" y="5346700"/>
            <a:ext cx="144462" cy="139700"/>
          </a:xfrm>
          <a:custGeom>
            <a:avLst/>
            <a:gdLst>
              <a:gd name="T0" fmla="*/ 0 w 98"/>
              <a:gd name="T1" fmla="*/ 44 h 88"/>
              <a:gd name="T2" fmla="*/ 0 w 98"/>
              <a:gd name="T3" fmla="*/ 88 h 88"/>
              <a:gd name="T4" fmla="*/ 98 w 98"/>
              <a:gd name="T5" fmla="*/ 44 h 88"/>
              <a:gd name="T6" fmla="*/ 0 w 98"/>
              <a:gd name="T7" fmla="*/ 0 h 88"/>
              <a:gd name="T8" fmla="*/ 0 w 98"/>
              <a:gd name="T9" fmla="*/ 44 h 88"/>
              <a:gd name="T10" fmla="*/ 0 60000 65536"/>
              <a:gd name="T11" fmla="*/ 0 60000 65536"/>
              <a:gd name="T12" fmla="*/ 0 60000 65536"/>
              <a:gd name="T13" fmla="*/ 0 60000 65536"/>
              <a:gd name="T14" fmla="*/ 0 60000 65536"/>
              <a:gd name="T15" fmla="*/ 0 w 98"/>
              <a:gd name="T16" fmla="*/ 0 h 88"/>
              <a:gd name="T17" fmla="*/ 98 w 98"/>
              <a:gd name="T18" fmla="*/ 88 h 88"/>
            </a:gdLst>
            <a:ahLst/>
            <a:cxnLst>
              <a:cxn ang="T10">
                <a:pos x="T0" y="T1"/>
              </a:cxn>
              <a:cxn ang="T11">
                <a:pos x="T2" y="T3"/>
              </a:cxn>
              <a:cxn ang="T12">
                <a:pos x="T4" y="T5"/>
              </a:cxn>
              <a:cxn ang="T13">
                <a:pos x="T6" y="T7"/>
              </a:cxn>
              <a:cxn ang="T14">
                <a:pos x="T8" y="T9"/>
              </a:cxn>
            </a:cxnLst>
            <a:rect l="T15" t="T16" r="T17" b="T18"/>
            <a:pathLst>
              <a:path w="98" h="88">
                <a:moveTo>
                  <a:pt x="0" y="44"/>
                </a:moveTo>
                <a:lnTo>
                  <a:pt x="0" y="88"/>
                </a:lnTo>
                <a:lnTo>
                  <a:pt x="98" y="44"/>
                </a:lnTo>
                <a:lnTo>
                  <a:pt x="0" y="0"/>
                </a:lnTo>
                <a:lnTo>
                  <a:pt x="0" y="44"/>
                </a:lnTo>
                <a:close/>
              </a:path>
            </a:pathLst>
          </a:custGeom>
          <a:solidFill>
            <a:srgbClr val="FF000C"/>
          </a:solidFill>
          <a:ln w="9525">
            <a:noFill/>
            <a:round/>
            <a:headEnd/>
            <a:tailEnd/>
          </a:ln>
        </p:spPr>
        <p:txBody>
          <a:bodyPr/>
          <a:lstStyle/>
          <a:p>
            <a:endParaRPr lang="en-GB"/>
          </a:p>
        </p:txBody>
      </p:sp>
      <p:sp>
        <p:nvSpPr>
          <p:cNvPr id="109591" name="Line 22"/>
          <p:cNvSpPr>
            <a:spLocks noChangeShapeType="1"/>
          </p:cNvSpPr>
          <p:nvPr/>
        </p:nvSpPr>
        <p:spPr bwMode="auto">
          <a:xfrm>
            <a:off x="5916613" y="3297238"/>
            <a:ext cx="528637" cy="903287"/>
          </a:xfrm>
          <a:prstGeom prst="line">
            <a:avLst/>
          </a:prstGeom>
          <a:noFill/>
          <a:ln w="12700">
            <a:solidFill>
              <a:srgbClr val="FF000C"/>
            </a:solidFill>
            <a:round/>
            <a:headEnd/>
            <a:tailEnd/>
          </a:ln>
        </p:spPr>
        <p:txBody>
          <a:bodyPr/>
          <a:lstStyle/>
          <a:p>
            <a:endParaRPr lang="en-GB"/>
          </a:p>
        </p:txBody>
      </p:sp>
      <p:sp>
        <p:nvSpPr>
          <p:cNvPr id="109592" name="Rectangle 23"/>
          <p:cNvSpPr>
            <a:spLocks noChangeArrowheads="1"/>
          </p:cNvSpPr>
          <p:nvPr/>
        </p:nvSpPr>
        <p:spPr bwMode="auto">
          <a:xfrm>
            <a:off x="3295650" y="1647825"/>
            <a:ext cx="1752600" cy="274638"/>
          </a:xfrm>
          <a:prstGeom prst="rect">
            <a:avLst/>
          </a:prstGeom>
          <a:noFill/>
          <a:ln w="9525">
            <a:noFill/>
            <a:miter lim="800000"/>
            <a:headEnd/>
            <a:tailEnd/>
          </a:ln>
        </p:spPr>
        <p:txBody>
          <a:bodyPr wrap="none" lIns="0" tIns="0" rIns="0" bIns="0">
            <a:spAutoFit/>
          </a:bodyPr>
          <a:lstStyle/>
          <a:p>
            <a:pPr eaLnBrk="0" hangingPunct="0"/>
            <a:r>
              <a:rPr lang="en-US" b="1">
                <a:solidFill>
                  <a:srgbClr val="2F12D5"/>
                </a:solidFill>
                <a:latin typeface="Helvetica" charset="0"/>
              </a:rPr>
              <a:t>Global Trigger 1</a:t>
            </a:r>
            <a:endParaRPr lang="en-US">
              <a:latin typeface="Times" charset="0"/>
            </a:endParaRPr>
          </a:p>
        </p:txBody>
      </p:sp>
      <p:sp>
        <p:nvSpPr>
          <p:cNvPr id="109593" name="Rectangle 24"/>
          <p:cNvSpPr>
            <a:spLocks noChangeArrowheads="1"/>
          </p:cNvSpPr>
          <p:nvPr/>
        </p:nvSpPr>
        <p:spPr bwMode="auto">
          <a:xfrm>
            <a:off x="4562475" y="5575300"/>
            <a:ext cx="1739900" cy="244475"/>
          </a:xfrm>
          <a:prstGeom prst="rect">
            <a:avLst/>
          </a:prstGeom>
          <a:noFill/>
          <a:ln w="9525">
            <a:noFill/>
            <a:miter lim="800000"/>
            <a:headEnd/>
            <a:tailEnd/>
          </a:ln>
        </p:spPr>
        <p:txBody>
          <a:bodyPr wrap="none" lIns="0" tIns="0" rIns="0" bIns="0">
            <a:spAutoFit/>
          </a:bodyPr>
          <a:lstStyle/>
          <a:p>
            <a:pPr eaLnBrk="0" hangingPunct="0"/>
            <a:r>
              <a:rPr lang="en-US" sz="1600">
                <a:solidFill>
                  <a:srgbClr val="2F12D5"/>
                </a:solidFill>
                <a:latin typeface="Helvetica" charset="0"/>
              </a:rPr>
              <a:t>Accept/Reject LV-1</a:t>
            </a:r>
            <a:endParaRPr lang="en-US" sz="1600">
              <a:latin typeface="Times" charset="0"/>
            </a:endParaRPr>
          </a:p>
        </p:txBody>
      </p:sp>
      <p:sp>
        <p:nvSpPr>
          <p:cNvPr id="109594" name="Rectangle 25"/>
          <p:cNvSpPr>
            <a:spLocks noChangeArrowheads="1"/>
          </p:cNvSpPr>
          <p:nvPr/>
        </p:nvSpPr>
        <p:spPr bwMode="auto">
          <a:xfrm>
            <a:off x="8535988" y="4378325"/>
            <a:ext cx="49212" cy="212725"/>
          </a:xfrm>
          <a:prstGeom prst="rect">
            <a:avLst/>
          </a:prstGeom>
          <a:noFill/>
          <a:ln w="9525">
            <a:noFill/>
            <a:miter lim="800000"/>
            <a:headEnd/>
            <a:tailEnd/>
          </a:ln>
        </p:spPr>
        <p:txBody>
          <a:bodyPr wrap="none" lIns="0" tIns="0" rIns="0" bIns="0">
            <a:spAutoFit/>
          </a:bodyPr>
          <a:lstStyle/>
          <a:p>
            <a:pPr eaLnBrk="0" hangingPunct="0"/>
            <a:r>
              <a:rPr lang="en-US" sz="1400" b="1">
                <a:solidFill>
                  <a:srgbClr val="2F12D5"/>
                </a:solidFill>
                <a:latin typeface="Helvetica" charset="0"/>
              </a:rPr>
              <a:t> </a:t>
            </a:r>
            <a:endParaRPr lang="en-US" sz="2400">
              <a:latin typeface="Times" charset="0"/>
            </a:endParaRPr>
          </a:p>
        </p:txBody>
      </p:sp>
      <p:sp>
        <p:nvSpPr>
          <p:cNvPr id="109595" name="Rectangle 26"/>
          <p:cNvSpPr>
            <a:spLocks noChangeArrowheads="1"/>
          </p:cNvSpPr>
          <p:nvPr/>
        </p:nvSpPr>
        <p:spPr bwMode="auto">
          <a:xfrm>
            <a:off x="4632325" y="4341813"/>
            <a:ext cx="1600200" cy="212725"/>
          </a:xfrm>
          <a:prstGeom prst="rect">
            <a:avLst/>
          </a:prstGeom>
          <a:noFill/>
          <a:ln w="9525">
            <a:noFill/>
            <a:miter lim="800000"/>
            <a:headEnd/>
            <a:tailEnd/>
          </a:ln>
        </p:spPr>
        <p:txBody>
          <a:bodyPr wrap="none" lIns="0" tIns="0" rIns="0" bIns="0">
            <a:spAutoFit/>
          </a:bodyPr>
          <a:lstStyle/>
          <a:p>
            <a:pPr eaLnBrk="0" hangingPunct="0"/>
            <a:r>
              <a:rPr lang="en-US" sz="1400" b="1">
                <a:solidFill>
                  <a:srgbClr val="2F12D5"/>
                </a:solidFill>
                <a:latin typeface="Helvetica" charset="0"/>
              </a:rPr>
              <a:t>Front-End Digitizer</a:t>
            </a:r>
            <a:endParaRPr lang="en-US" sz="2400">
              <a:latin typeface="Times" charset="0"/>
            </a:endParaRPr>
          </a:p>
        </p:txBody>
      </p:sp>
      <p:sp>
        <p:nvSpPr>
          <p:cNvPr id="109596" name="Rectangle 27"/>
          <p:cNvSpPr>
            <a:spLocks noChangeArrowheads="1"/>
          </p:cNvSpPr>
          <p:nvPr/>
        </p:nvSpPr>
        <p:spPr bwMode="auto">
          <a:xfrm>
            <a:off x="5476875" y="1447800"/>
            <a:ext cx="2159000" cy="274638"/>
          </a:xfrm>
          <a:prstGeom prst="rect">
            <a:avLst/>
          </a:prstGeom>
          <a:noFill/>
          <a:ln w="9525">
            <a:noFill/>
            <a:miter lim="800000"/>
            <a:headEnd/>
            <a:tailEnd/>
          </a:ln>
        </p:spPr>
        <p:txBody>
          <a:bodyPr wrap="none" lIns="0" tIns="0" rIns="0" bIns="0">
            <a:spAutoFit/>
          </a:bodyPr>
          <a:lstStyle/>
          <a:p>
            <a:pPr eaLnBrk="0" hangingPunct="0"/>
            <a:r>
              <a:rPr lang="en-US" b="1">
                <a:solidFill>
                  <a:srgbClr val="2F12D5"/>
                </a:solidFill>
                <a:latin typeface="Helvetica" charset="0"/>
              </a:rPr>
              <a:t>Local level-1 trigger</a:t>
            </a:r>
            <a:endParaRPr lang="en-US">
              <a:latin typeface="Times" charset="0"/>
            </a:endParaRPr>
          </a:p>
        </p:txBody>
      </p:sp>
      <p:sp>
        <p:nvSpPr>
          <p:cNvPr id="109597" name="Rectangle 28"/>
          <p:cNvSpPr>
            <a:spLocks noChangeArrowheads="1"/>
          </p:cNvSpPr>
          <p:nvPr/>
        </p:nvSpPr>
        <p:spPr bwMode="auto">
          <a:xfrm>
            <a:off x="5473700" y="1752600"/>
            <a:ext cx="1803400" cy="244475"/>
          </a:xfrm>
          <a:prstGeom prst="rect">
            <a:avLst/>
          </a:prstGeom>
          <a:noFill/>
          <a:ln w="9525">
            <a:noFill/>
            <a:miter lim="800000"/>
            <a:headEnd/>
            <a:tailEnd/>
          </a:ln>
        </p:spPr>
        <p:txBody>
          <a:bodyPr wrap="none" lIns="0" tIns="0" rIns="0" bIns="0">
            <a:spAutoFit/>
          </a:bodyPr>
          <a:lstStyle/>
          <a:p>
            <a:pPr eaLnBrk="0" hangingPunct="0"/>
            <a:r>
              <a:rPr lang="en-US" sz="1600">
                <a:solidFill>
                  <a:srgbClr val="2F12D5"/>
                </a:solidFill>
                <a:latin typeface="Helvetica" charset="0"/>
              </a:rPr>
              <a:t>Primitive e, </a:t>
            </a:r>
            <a:r>
              <a:rPr lang="en-US" sz="1600">
                <a:solidFill>
                  <a:srgbClr val="2F12D5"/>
                </a:solidFill>
                <a:latin typeface="Symbol" charset="2"/>
              </a:rPr>
              <a:t>g</a:t>
            </a:r>
            <a:r>
              <a:rPr lang="en-US" sz="1600">
                <a:solidFill>
                  <a:srgbClr val="2F12D5"/>
                </a:solidFill>
                <a:latin typeface="Helvetica" charset="0"/>
              </a:rPr>
              <a:t>, jets, µ</a:t>
            </a:r>
            <a:endParaRPr lang="en-US" sz="1600">
              <a:latin typeface="Times" charset="0"/>
            </a:endParaRPr>
          </a:p>
        </p:txBody>
      </p:sp>
      <p:sp>
        <p:nvSpPr>
          <p:cNvPr id="109598" name="Rectangle 29"/>
          <p:cNvSpPr>
            <a:spLocks noChangeArrowheads="1"/>
          </p:cNvSpPr>
          <p:nvPr/>
        </p:nvSpPr>
        <p:spPr bwMode="auto">
          <a:xfrm>
            <a:off x="5054600" y="4648200"/>
            <a:ext cx="1322388" cy="488950"/>
          </a:xfrm>
          <a:prstGeom prst="rect">
            <a:avLst/>
          </a:prstGeom>
          <a:noFill/>
          <a:ln w="9525">
            <a:noFill/>
            <a:miter lim="800000"/>
            <a:headEnd/>
            <a:tailEnd/>
          </a:ln>
        </p:spPr>
        <p:txBody>
          <a:bodyPr wrap="none" lIns="0" tIns="0" rIns="0" bIns="0">
            <a:spAutoFit/>
          </a:bodyPr>
          <a:lstStyle/>
          <a:p>
            <a:pPr eaLnBrk="0" hangingPunct="0"/>
            <a:r>
              <a:rPr lang="en-US" sz="1600">
                <a:solidFill>
                  <a:srgbClr val="2F12D5"/>
                </a:solidFill>
                <a:latin typeface="Helvetica" charset="0"/>
              </a:rPr>
              <a:t>Pipeline delay </a:t>
            </a:r>
          </a:p>
          <a:p>
            <a:pPr eaLnBrk="0" hangingPunct="0"/>
            <a:r>
              <a:rPr lang="en-US" sz="1600">
                <a:solidFill>
                  <a:srgbClr val="2F12D5"/>
                </a:solidFill>
                <a:latin typeface="Helvetica" charset="0"/>
              </a:rPr>
              <a:t>( ≈ 3 µs)</a:t>
            </a:r>
            <a:endParaRPr lang="en-US" sz="1600">
              <a:latin typeface="Times" charset="0"/>
            </a:endParaRPr>
          </a:p>
        </p:txBody>
      </p:sp>
      <p:sp>
        <p:nvSpPr>
          <p:cNvPr id="109599" name="AutoShape 30"/>
          <p:cNvSpPr>
            <a:spLocks noChangeArrowheads="1"/>
          </p:cNvSpPr>
          <p:nvPr/>
        </p:nvSpPr>
        <p:spPr bwMode="auto">
          <a:xfrm>
            <a:off x="8150225" y="1966913"/>
            <a:ext cx="174625" cy="228600"/>
          </a:xfrm>
          <a:prstGeom prst="roundRect">
            <a:avLst>
              <a:gd name="adj" fmla="val 34032"/>
            </a:avLst>
          </a:prstGeom>
          <a:solidFill>
            <a:srgbClr val="FFFFFF"/>
          </a:solidFill>
          <a:ln w="9525">
            <a:noFill/>
            <a:round/>
            <a:headEnd/>
            <a:tailEnd/>
          </a:ln>
        </p:spPr>
        <p:txBody>
          <a:bodyPr/>
          <a:lstStyle/>
          <a:p>
            <a:endParaRPr lang="en-GB"/>
          </a:p>
        </p:txBody>
      </p:sp>
      <p:sp>
        <p:nvSpPr>
          <p:cNvPr id="109600" name="Rectangle 31"/>
          <p:cNvSpPr>
            <a:spLocks noChangeArrowheads="1"/>
          </p:cNvSpPr>
          <p:nvPr/>
        </p:nvSpPr>
        <p:spPr bwMode="auto">
          <a:xfrm>
            <a:off x="7927975" y="2260600"/>
            <a:ext cx="714375" cy="638175"/>
          </a:xfrm>
          <a:prstGeom prst="rect">
            <a:avLst/>
          </a:prstGeom>
          <a:noFill/>
          <a:ln w="9525">
            <a:noFill/>
            <a:miter lim="800000"/>
            <a:headEnd/>
            <a:tailEnd/>
          </a:ln>
        </p:spPr>
        <p:txBody>
          <a:bodyPr lIns="0" tIns="0" rIns="0" bIns="0">
            <a:spAutoFit/>
          </a:bodyPr>
          <a:lstStyle/>
          <a:p>
            <a:pPr algn="ctr" eaLnBrk="0" hangingPunct="0"/>
            <a:r>
              <a:rPr lang="en-US" sz="1400" b="1">
                <a:solidFill>
                  <a:srgbClr val="2F12D5"/>
                </a:solidFill>
                <a:latin typeface="Helvetica" charset="0"/>
              </a:rPr>
              <a:t>≈ 2-3 µs latency loop</a:t>
            </a:r>
            <a:endParaRPr lang="en-US" sz="2400">
              <a:latin typeface="Times" charset="0"/>
            </a:endParaRPr>
          </a:p>
        </p:txBody>
      </p:sp>
      <p:sp>
        <p:nvSpPr>
          <p:cNvPr id="109601" name="Line 32"/>
          <p:cNvSpPr>
            <a:spLocks noChangeShapeType="1"/>
          </p:cNvSpPr>
          <p:nvPr/>
        </p:nvSpPr>
        <p:spPr bwMode="auto">
          <a:xfrm flipV="1">
            <a:off x="7546975" y="4214813"/>
            <a:ext cx="0" cy="112712"/>
          </a:xfrm>
          <a:prstGeom prst="line">
            <a:avLst/>
          </a:prstGeom>
          <a:noFill/>
          <a:ln w="23813">
            <a:solidFill>
              <a:srgbClr val="FF000C"/>
            </a:solidFill>
            <a:round/>
            <a:headEnd/>
            <a:tailEnd/>
          </a:ln>
        </p:spPr>
        <p:txBody>
          <a:bodyPr/>
          <a:lstStyle/>
          <a:p>
            <a:endParaRPr lang="en-GB"/>
          </a:p>
        </p:txBody>
      </p:sp>
      <p:sp>
        <p:nvSpPr>
          <p:cNvPr id="109602" name="Freeform 33"/>
          <p:cNvSpPr>
            <a:spLocks/>
          </p:cNvSpPr>
          <p:nvPr/>
        </p:nvSpPr>
        <p:spPr bwMode="auto">
          <a:xfrm>
            <a:off x="7467600" y="4008438"/>
            <a:ext cx="179388" cy="219075"/>
          </a:xfrm>
          <a:custGeom>
            <a:avLst/>
            <a:gdLst>
              <a:gd name="T0" fmla="*/ 62 w 123"/>
              <a:gd name="T1" fmla="*/ 138 h 138"/>
              <a:gd name="T2" fmla="*/ 123 w 123"/>
              <a:gd name="T3" fmla="*/ 138 h 138"/>
              <a:gd name="T4" fmla="*/ 62 w 123"/>
              <a:gd name="T5" fmla="*/ 0 h 138"/>
              <a:gd name="T6" fmla="*/ 0 w 123"/>
              <a:gd name="T7" fmla="*/ 138 h 138"/>
              <a:gd name="T8" fmla="*/ 62 w 123"/>
              <a:gd name="T9" fmla="*/ 138 h 138"/>
              <a:gd name="T10" fmla="*/ 0 60000 65536"/>
              <a:gd name="T11" fmla="*/ 0 60000 65536"/>
              <a:gd name="T12" fmla="*/ 0 60000 65536"/>
              <a:gd name="T13" fmla="*/ 0 60000 65536"/>
              <a:gd name="T14" fmla="*/ 0 60000 65536"/>
              <a:gd name="T15" fmla="*/ 0 w 123"/>
              <a:gd name="T16" fmla="*/ 0 h 138"/>
              <a:gd name="T17" fmla="*/ 123 w 123"/>
              <a:gd name="T18" fmla="*/ 138 h 138"/>
            </a:gdLst>
            <a:ahLst/>
            <a:cxnLst>
              <a:cxn ang="T10">
                <a:pos x="T0" y="T1"/>
              </a:cxn>
              <a:cxn ang="T11">
                <a:pos x="T2" y="T3"/>
              </a:cxn>
              <a:cxn ang="T12">
                <a:pos x="T4" y="T5"/>
              </a:cxn>
              <a:cxn ang="T13">
                <a:pos x="T6" y="T7"/>
              </a:cxn>
              <a:cxn ang="T14">
                <a:pos x="T8" y="T9"/>
              </a:cxn>
            </a:cxnLst>
            <a:rect l="T15" t="T16" r="T17" b="T18"/>
            <a:pathLst>
              <a:path w="123" h="138">
                <a:moveTo>
                  <a:pt x="62" y="138"/>
                </a:moveTo>
                <a:lnTo>
                  <a:pt x="123" y="138"/>
                </a:lnTo>
                <a:lnTo>
                  <a:pt x="62" y="0"/>
                </a:lnTo>
                <a:lnTo>
                  <a:pt x="0" y="138"/>
                </a:lnTo>
                <a:lnTo>
                  <a:pt x="62" y="138"/>
                </a:lnTo>
                <a:close/>
              </a:path>
            </a:pathLst>
          </a:custGeom>
          <a:solidFill>
            <a:srgbClr val="FF000C"/>
          </a:solidFill>
          <a:ln w="9525">
            <a:noFill/>
            <a:round/>
            <a:headEnd/>
            <a:tailEnd/>
          </a:ln>
        </p:spPr>
        <p:txBody>
          <a:bodyPr/>
          <a:lstStyle/>
          <a:p>
            <a:endParaRPr lang="en-GB"/>
          </a:p>
        </p:txBody>
      </p:sp>
      <p:sp>
        <p:nvSpPr>
          <p:cNvPr id="109603" name="AutoShape 34"/>
          <p:cNvSpPr>
            <a:spLocks noChangeArrowheads="1"/>
          </p:cNvSpPr>
          <p:nvPr/>
        </p:nvSpPr>
        <p:spPr bwMode="auto">
          <a:xfrm>
            <a:off x="7383463" y="4352925"/>
            <a:ext cx="352425" cy="200025"/>
          </a:xfrm>
          <a:prstGeom prst="roundRect">
            <a:avLst>
              <a:gd name="adj" fmla="val 25000"/>
            </a:avLst>
          </a:prstGeom>
          <a:solidFill>
            <a:srgbClr val="FFBA4C"/>
          </a:solidFill>
          <a:ln w="23813">
            <a:solidFill>
              <a:srgbClr val="2F12D5"/>
            </a:solidFill>
            <a:round/>
            <a:headEnd/>
            <a:tailEnd/>
          </a:ln>
        </p:spPr>
        <p:txBody>
          <a:bodyPr/>
          <a:lstStyle/>
          <a:p>
            <a:endParaRPr lang="en-GB"/>
          </a:p>
        </p:txBody>
      </p:sp>
      <p:sp>
        <p:nvSpPr>
          <p:cNvPr id="109604" name="Text Box 35"/>
          <p:cNvSpPr txBox="1">
            <a:spLocks noChangeArrowheads="1"/>
          </p:cNvSpPr>
          <p:nvPr/>
        </p:nvSpPr>
        <p:spPr bwMode="auto">
          <a:xfrm>
            <a:off x="7235825" y="4295775"/>
            <a:ext cx="1487488" cy="825500"/>
          </a:xfrm>
          <a:prstGeom prst="rect">
            <a:avLst/>
          </a:prstGeom>
          <a:noFill/>
          <a:ln w="9525">
            <a:noFill/>
            <a:miter lim="800000"/>
            <a:headEnd/>
            <a:tailEnd/>
          </a:ln>
        </p:spPr>
        <p:txBody>
          <a:bodyPr>
            <a:spAutoFit/>
          </a:bodyPr>
          <a:lstStyle/>
          <a:p>
            <a:pPr algn="r" eaLnBrk="0" hangingPunct="0"/>
            <a:r>
              <a:rPr lang="en-US" sz="1600" b="1">
                <a:solidFill>
                  <a:srgbClr val="2F12D5"/>
                </a:solidFill>
                <a:latin typeface="Helvetica" charset="0"/>
              </a:rPr>
              <a:t>Trigger</a:t>
            </a:r>
          </a:p>
          <a:p>
            <a:pPr algn="r" eaLnBrk="0" hangingPunct="0"/>
            <a:r>
              <a:rPr lang="en-US" sz="1600" b="1">
                <a:solidFill>
                  <a:srgbClr val="2F12D5"/>
                </a:solidFill>
                <a:latin typeface="Helvetica" charset="0"/>
              </a:rPr>
              <a:t>Primitive Generator</a:t>
            </a:r>
            <a:endParaRPr lang="en-US" sz="1400" b="1">
              <a:solidFill>
                <a:srgbClr val="2F12D5"/>
              </a:solidFill>
              <a:latin typeface="Helvetica" charset="0"/>
            </a:endParaRPr>
          </a:p>
        </p:txBody>
      </p:sp>
      <p:sp>
        <p:nvSpPr>
          <p:cNvPr id="109605" name="Footer Placeholder 37"/>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p:nvPr>
        </p:nvSpPr>
        <p:spPr/>
        <p:txBody>
          <a:bodyPr/>
          <a:lstStyle/>
          <a:p>
            <a:pPr eaLnBrk="1" hangingPunct="1"/>
            <a:r>
              <a:rPr lang="en-US" smtClean="0"/>
              <a:t>High Level Trigger</a:t>
            </a:r>
          </a:p>
        </p:txBody>
      </p:sp>
      <p:sp>
        <p:nvSpPr>
          <p:cNvPr id="113667" name="Slide Number Placeholder 3"/>
          <p:cNvSpPr>
            <a:spLocks noGrp="1"/>
          </p:cNvSpPr>
          <p:nvPr>
            <p:ph type="sldNum" sz="quarter" idx="11"/>
          </p:nvPr>
        </p:nvSpPr>
        <p:spPr>
          <a:noFill/>
        </p:spPr>
        <p:txBody>
          <a:bodyPr/>
          <a:lstStyle/>
          <a:p>
            <a:fld id="{2111ADB1-1843-4B0D-98BA-79594C9DE507}" type="slidenum">
              <a:rPr lang="en-US"/>
              <a:pPr/>
              <a:t>106</a:t>
            </a:fld>
            <a:endParaRPr lang="en-US"/>
          </a:p>
        </p:txBody>
      </p:sp>
      <p:pic>
        <p:nvPicPr>
          <p:cNvPr id="113668" name="Picture 5" descr="GoogleAlgo1.jpg"/>
          <p:cNvPicPr>
            <a:picLocks noChangeAspect="1"/>
          </p:cNvPicPr>
          <p:nvPr/>
        </p:nvPicPr>
        <p:blipFill>
          <a:blip r:embed="rId3"/>
          <a:srcRect/>
          <a:stretch>
            <a:fillRect/>
          </a:stretch>
        </p:blipFill>
        <p:spPr bwMode="auto">
          <a:xfrm>
            <a:off x="2357438" y="1428750"/>
            <a:ext cx="3803650" cy="4564063"/>
          </a:xfrm>
          <a:prstGeom prst="rect">
            <a:avLst/>
          </a:prstGeom>
          <a:noFill/>
          <a:ln w="9525">
            <a:noFill/>
            <a:miter lim="800000"/>
            <a:headEnd/>
            <a:tailEnd/>
          </a:ln>
        </p:spPr>
      </p:pic>
      <p:sp>
        <p:nvSpPr>
          <p:cNvPr id="113669" name="TextBox 5"/>
          <p:cNvSpPr txBox="1">
            <a:spLocks noChangeArrowheads="1"/>
          </p:cNvSpPr>
          <p:nvPr/>
        </p:nvSpPr>
        <p:spPr bwMode="auto">
          <a:xfrm>
            <a:off x="2357438" y="5429250"/>
            <a:ext cx="3786187" cy="584200"/>
          </a:xfrm>
          <a:prstGeom prst="rect">
            <a:avLst/>
          </a:prstGeom>
          <a:solidFill>
            <a:srgbClr val="FFFFFF"/>
          </a:solidFill>
          <a:ln w="9525">
            <a:noFill/>
            <a:miter lim="800000"/>
            <a:headEnd/>
            <a:tailEnd/>
          </a:ln>
        </p:spPr>
        <p:txBody>
          <a:bodyPr>
            <a:spAutoFit/>
          </a:bodyPr>
          <a:lstStyle/>
          <a:p>
            <a:r>
              <a:rPr lang="en-US" sz="1600" i="1"/>
              <a:t>And that, in simple terms, is what</a:t>
            </a:r>
            <a:br>
              <a:rPr lang="en-US" sz="1600" i="1"/>
            </a:br>
            <a:r>
              <a:rPr lang="en-US" sz="1600" i="1"/>
              <a:t> we do in the High Level Trigger</a:t>
            </a:r>
          </a:p>
        </p:txBody>
      </p:sp>
      <p:sp>
        <p:nvSpPr>
          <p:cNvPr id="113670" name="Footer Placeholder 6"/>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L1: What’s next?</a:t>
            </a:r>
            <a:endParaRPr lang="en-GB" dirty="0"/>
          </a:p>
        </p:txBody>
      </p:sp>
      <p:sp>
        <p:nvSpPr>
          <p:cNvPr id="3" name="Content Placeholder 2"/>
          <p:cNvSpPr>
            <a:spLocks noGrp="1"/>
          </p:cNvSpPr>
          <p:nvPr>
            <p:ph idx="1"/>
          </p:nvPr>
        </p:nvSpPr>
        <p:spPr>
          <a:xfrm>
            <a:off x="178130" y="950026"/>
            <a:ext cx="8965869" cy="5498275"/>
          </a:xfrm>
        </p:spPr>
        <p:txBody>
          <a:bodyPr>
            <a:noAutofit/>
          </a:bodyPr>
          <a:lstStyle/>
          <a:p>
            <a:r>
              <a:rPr lang="en-GB" sz="2400" dirty="0" smtClean="0"/>
              <a:t>Where are we after L1</a:t>
            </a:r>
          </a:p>
          <a:p>
            <a:pPr lvl="1"/>
            <a:r>
              <a:rPr lang="en-US" sz="1800" dirty="0" smtClean="0"/>
              <a:t> ATLAS and CMS : rate is  ~75 to 100 kHz, event size ~ 1 - 2 MB</a:t>
            </a:r>
          </a:p>
          <a:p>
            <a:pPr lvl="1"/>
            <a:r>
              <a:rPr lang="en-US" sz="1800" dirty="0" smtClean="0"/>
              <a:t>LHCb: rate is  1 MHz, event size 40 </a:t>
            </a:r>
            <a:r>
              <a:rPr lang="en-US" sz="1800" dirty="0" err="1" smtClean="0"/>
              <a:t>kB</a:t>
            </a:r>
            <a:r>
              <a:rPr lang="en-US" sz="1800" dirty="0" smtClean="0"/>
              <a:t> / ALICE: O(kHz) and O(GB)</a:t>
            </a:r>
          </a:p>
          <a:p>
            <a:r>
              <a:rPr lang="en-GB" sz="2400" dirty="0" smtClean="0"/>
              <a:t>Ideally</a:t>
            </a:r>
          </a:p>
          <a:p>
            <a:pPr lvl="1"/>
            <a:r>
              <a:rPr lang="en-US" sz="1800" dirty="0" smtClean="0"/>
              <a:t> Run the real full-blown physics reconstruction and selection algorithms </a:t>
            </a:r>
          </a:p>
          <a:p>
            <a:pPr lvl="1"/>
            <a:r>
              <a:rPr lang="en-GB" sz="1800" dirty="0" smtClean="0"/>
              <a:t>These application take O(s). </a:t>
            </a:r>
            <a:r>
              <a:rPr lang="en-US" sz="1800" dirty="0" smtClean="0"/>
              <a:t>Hence: even at above rates still need  </a:t>
            </a:r>
            <a:r>
              <a:rPr lang="en-US" sz="1800" b="1" i="1" dirty="0" smtClean="0">
                <a:solidFill>
                  <a:srgbClr val="FF0000"/>
                </a:solidFill>
              </a:rPr>
              <a:t>100 MCHF server farm (Intel will be happy!)</a:t>
            </a:r>
          </a:p>
          <a:p>
            <a:r>
              <a:rPr lang="en-GB" sz="2400" dirty="0" smtClean="0"/>
              <a:t> In Reality:</a:t>
            </a:r>
          </a:p>
          <a:p>
            <a:pPr lvl="1"/>
            <a:r>
              <a:rPr lang="en-US" sz="1800" dirty="0" smtClean="0"/>
              <a:t>Start by looking at </a:t>
            </a:r>
            <a:r>
              <a:rPr lang="en-US" sz="1800" dirty="0" smtClean="0">
                <a:solidFill>
                  <a:srgbClr val="FF0000"/>
                </a:solidFill>
              </a:rPr>
              <a:t>only part of the detector data </a:t>
            </a:r>
            <a:r>
              <a:rPr lang="en-US" sz="1800" b="1" dirty="0" smtClean="0">
                <a:solidFill>
                  <a:srgbClr val="FF0000"/>
                </a:solidFill>
              </a:rPr>
              <a:t>seeded by what triggered the 1</a:t>
            </a:r>
            <a:r>
              <a:rPr lang="en-US" sz="1800" b="1" baseline="30000" dirty="0" smtClean="0">
                <a:solidFill>
                  <a:srgbClr val="FF0000"/>
                </a:solidFill>
              </a:rPr>
              <a:t>st</a:t>
            </a:r>
            <a:r>
              <a:rPr lang="en-US" sz="1800" b="1" dirty="0" smtClean="0">
                <a:solidFill>
                  <a:srgbClr val="FF0000"/>
                </a:solidFill>
              </a:rPr>
              <a:t> level</a:t>
            </a:r>
          </a:p>
          <a:p>
            <a:pPr lvl="1"/>
            <a:r>
              <a:rPr lang="en-GB" sz="1800" dirty="0" smtClean="0"/>
              <a:t>LHCb:  1</a:t>
            </a:r>
            <a:r>
              <a:rPr lang="en-GB" sz="1800" baseline="30000" dirty="0" smtClean="0"/>
              <a:t>st</a:t>
            </a:r>
            <a:r>
              <a:rPr lang="en-GB" sz="1800" dirty="0" smtClean="0"/>
              <a:t>  level Trigger  confirmation" algorithms:  &lt; 10 ms/event</a:t>
            </a:r>
          </a:p>
          <a:p>
            <a:pPr lvl="1"/>
            <a:r>
              <a:rPr lang="en-US" sz="1800" dirty="0" smtClean="0"/>
              <a:t>Atlas: Region of Interest" (</a:t>
            </a:r>
            <a:r>
              <a:rPr lang="en-US" sz="1800" dirty="0" err="1" smtClean="0"/>
              <a:t>RoI</a:t>
            </a:r>
            <a:r>
              <a:rPr lang="en-US" sz="1800" dirty="0" smtClean="0"/>
              <a:t>): &lt; 40 ms/event</a:t>
            </a:r>
          </a:p>
          <a:p>
            <a:r>
              <a:rPr lang="en-US" sz="2400" dirty="0" smtClean="0">
                <a:solidFill>
                  <a:srgbClr val="FF0000"/>
                </a:solidFill>
                <a:sym typeface="Wingdings" pitchFamily="2" charset="2"/>
              </a:rPr>
              <a:t> </a:t>
            </a:r>
            <a:r>
              <a:rPr lang="en-US" sz="2400" dirty="0" smtClean="0">
                <a:solidFill>
                  <a:srgbClr val="FF0000"/>
                </a:solidFill>
              </a:rPr>
              <a:t>Reduce the rate by factor  ~ 30</a:t>
            </a:r>
            <a:r>
              <a:rPr lang="en-US" sz="2400" dirty="0" smtClean="0"/>
              <a:t>, and then do offline analysis</a:t>
            </a:r>
          </a:p>
        </p:txBody>
      </p:sp>
      <p:sp>
        <p:nvSpPr>
          <p:cNvPr id="4" name="Footer Placeholder 3"/>
          <p:cNvSpPr>
            <a:spLocks noGrp="1"/>
          </p:cNvSpPr>
          <p:nvPr>
            <p:ph type="ftr" sz="quarter" idx="10"/>
          </p:nvPr>
        </p:nvSpPr>
        <p:spPr/>
        <p:txBody>
          <a:bodyPr/>
          <a:lstStyle/>
          <a:p>
            <a:r>
              <a:rPr lang="en-US" smtClean="0"/>
              <a:t>Electronics, Trigger, DAQ Summer Student Lectures 2011,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107</a:t>
            </a:fld>
            <a:endParaRPr lang="en-US"/>
          </a:p>
        </p:txBody>
      </p:sp>
    </p:spTree>
  </p:cSld>
  <p:clrMapOvr>
    <a:masterClrMapping/>
  </p:clrMapOvr>
  <p:timing>
    <p:tnLst>
      <p:par>
        <p:cTn xmlns:p14="http://schemas.microsoft.com/office/powerpoint/2010/mai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Slide Number Placeholder 4"/>
          <p:cNvSpPr>
            <a:spLocks noGrp="1"/>
          </p:cNvSpPr>
          <p:nvPr>
            <p:ph type="sldNum" sz="quarter" idx="11"/>
          </p:nvPr>
        </p:nvSpPr>
        <p:spPr>
          <a:noFill/>
        </p:spPr>
        <p:txBody>
          <a:bodyPr/>
          <a:lstStyle/>
          <a:p>
            <a:fld id="{FB9BA4BF-33CB-4622-9BCB-A62B28FFACA4}" type="slidenum">
              <a:rPr lang="en-US"/>
              <a:pPr/>
              <a:t>108</a:t>
            </a:fld>
            <a:endParaRPr lang="en-US"/>
          </a:p>
        </p:txBody>
      </p:sp>
      <p:sp>
        <p:nvSpPr>
          <p:cNvPr id="159747" name="Rectangle 2"/>
          <p:cNvSpPr>
            <a:spLocks noGrp="1" noChangeArrowheads="1"/>
          </p:cNvSpPr>
          <p:nvPr>
            <p:ph type="title"/>
          </p:nvPr>
        </p:nvSpPr>
        <p:spPr>
          <a:xfrm>
            <a:off x="457200" y="0"/>
            <a:ext cx="8229600" cy="1143000"/>
          </a:xfrm>
        </p:spPr>
        <p:txBody>
          <a:bodyPr/>
          <a:lstStyle/>
          <a:p>
            <a:pPr eaLnBrk="1" hangingPunct="1"/>
            <a:r>
              <a:rPr lang="en-US" dirty="0" smtClean="0"/>
              <a:t>The High Level Trigger is …</a:t>
            </a:r>
          </a:p>
        </p:txBody>
      </p:sp>
      <p:sp>
        <p:nvSpPr>
          <p:cNvPr id="159752" name="Footer Placeholder 8"/>
          <p:cNvSpPr>
            <a:spLocks noGrp="1"/>
          </p:cNvSpPr>
          <p:nvPr>
            <p:ph type="ftr" sz="quarter" idx="10"/>
          </p:nvPr>
        </p:nvSpPr>
        <p:spPr>
          <a:noFill/>
        </p:spPr>
        <p:txBody>
          <a:bodyPr/>
          <a:lstStyle/>
          <a:p>
            <a:r>
              <a:rPr lang="en-US" smtClean="0"/>
              <a:t>Electronics, Trigger, DAQ Summer Student Lectures 2011, N. Neufeld CERN/PH</a:t>
            </a:r>
            <a:endParaRPr lang="en-US"/>
          </a:p>
        </p:txBody>
      </p:sp>
      <p:grpSp>
        <p:nvGrpSpPr>
          <p:cNvPr id="861188" name="Group 4"/>
          <p:cNvGrpSpPr>
            <a:grpSpLocks noChangeAspect="1"/>
          </p:cNvGrpSpPr>
          <p:nvPr/>
        </p:nvGrpSpPr>
        <p:grpSpPr bwMode="auto">
          <a:xfrm>
            <a:off x="149225" y="1157288"/>
            <a:ext cx="7972425" cy="4521200"/>
            <a:chOff x="94" y="729"/>
            <a:chExt cx="5022" cy="2848"/>
          </a:xfrm>
        </p:grpSpPr>
        <p:grpSp>
          <p:nvGrpSpPr>
            <p:cNvPr id="861191" name="Group 7"/>
            <p:cNvGrpSpPr>
              <a:grpSpLocks/>
            </p:cNvGrpSpPr>
            <p:nvPr/>
          </p:nvGrpSpPr>
          <p:grpSpPr bwMode="auto">
            <a:xfrm>
              <a:off x="4154" y="735"/>
              <a:ext cx="221" cy="2842"/>
              <a:chOff x="4154" y="735"/>
              <a:chExt cx="221" cy="2842"/>
            </a:xfrm>
          </p:grpSpPr>
          <p:sp>
            <p:nvSpPr>
              <p:cNvPr id="861189" name="Freeform 5"/>
              <p:cNvSpPr>
                <a:spLocks/>
              </p:cNvSpPr>
              <p:nvPr/>
            </p:nvSpPr>
            <p:spPr bwMode="auto">
              <a:xfrm>
                <a:off x="4154" y="735"/>
                <a:ext cx="221" cy="2842"/>
              </a:xfrm>
              <a:custGeom>
                <a:avLst/>
                <a:gdLst/>
                <a:ahLst/>
                <a:cxnLst>
                  <a:cxn ang="0">
                    <a:pos x="222" y="0"/>
                  </a:cxn>
                  <a:cxn ang="0">
                    <a:pos x="0" y="222"/>
                  </a:cxn>
                  <a:cxn ang="0">
                    <a:pos x="0" y="16961"/>
                  </a:cxn>
                  <a:cxn ang="0">
                    <a:pos x="222" y="17183"/>
                  </a:cxn>
                  <a:cxn ang="0">
                    <a:pos x="1111" y="17183"/>
                  </a:cxn>
                  <a:cxn ang="0">
                    <a:pos x="1333" y="16961"/>
                  </a:cxn>
                  <a:cxn ang="0">
                    <a:pos x="1333" y="222"/>
                  </a:cxn>
                  <a:cxn ang="0">
                    <a:pos x="1111" y="0"/>
                  </a:cxn>
                  <a:cxn ang="0">
                    <a:pos x="222" y="0"/>
                  </a:cxn>
                </a:cxnLst>
                <a:rect l="0" t="0" r="r" b="b"/>
                <a:pathLst>
                  <a:path w="1333" h="17183">
                    <a:moveTo>
                      <a:pt x="222" y="0"/>
                    </a:moveTo>
                    <a:cubicBezTo>
                      <a:pt x="100" y="0"/>
                      <a:pt x="0" y="99"/>
                      <a:pt x="0" y="222"/>
                    </a:cubicBezTo>
                    <a:lnTo>
                      <a:pt x="0" y="16961"/>
                    </a:lnTo>
                    <a:cubicBezTo>
                      <a:pt x="0" y="17084"/>
                      <a:pt x="100" y="17183"/>
                      <a:pt x="222" y="17183"/>
                    </a:cubicBezTo>
                    <a:lnTo>
                      <a:pt x="1111" y="17183"/>
                    </a:lnTo>
                    <a:cubicBezTo>
                      <a:pt x="1234" y="17183"/>
                      <a:pt x="1333" y="17084"/>
                      <a:pt x="1333" y="16961"/>
                    </a:cubicBezTo>
                    <a:lnTo>
                      <a:pt x="1333" y="222"/>
                    </a:lnTo>
                    <a:cubicBezTo>
                      <a:pt x="1333" y="99"/>
                      <a:pt x="1234" y="0"/>
                      <a:pt x="1111" y="0"/>
                    </a:cubicBezTo>
                    <a:lnTo>
                      <a:pt x="222" y="0"/>
                    </a:lnTo>
                    <a:close/>
                  </a:path>
                </a:pathLst>
              </a:custGeom>
              <a:solidFill>
                <a:srgbClr val="00DA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190" name="Freeform 6"/>
              <p:cNvSpPr>
                <a:spLocks/>
              </p:cNvSpPr>
              <p:nvPr/>
            </p:nvSpPr>
            <p:spPr bwMode="auto">
              <a:xfrm>
                <a:off x="4154" y="735"/>
                <a:ext cx="221" cy="2842"/>
              </a:xfrm>
              <a:custGeom>
                <a:avLst/>
                <a:gdLst/>
                <a:ahLst/>
                <a:cxnLst>
                  <a:cxn ang="0">
                    <a:pos x="222" y="0"/>
                  </a:cxn>
                  <a:cxn ang="0">
                    <a:pos x="0" y="222"/>
                  </a:cxn>
                  <a:cxn ang="0">
                    <a:pos x="0" y="16961"/>
                  </a:cxn>
                  <a:cxn ang="0">
                    <a:pos x="222" y="17183"/>
                  </a:cxn>
                  <a:cxn ang="0">
                    <a:pos x="1111" y="17183"/>
                  </a:cxn>
                  <a:cxn ang="0">
                    <a:pos x="1333" y="16961"/>
                  </a:cxn>
                  <a:cxn ang="0">
                    <a:pos x="1333" y="222"/>
                  </a:cxn>
                  <a:cxn ang="0">
                    <a:pos x="1111" y="0"/>
                  </a:cxn>
                  <a:cxn ang="0">
                    <a:pos x="222" y="0"/>
                  </a:cxn>
                </a:cxnLst>
                <a:rect l="0" t="0" r="r" b="b"/>
                <a:pathLst>
                  <a:path w="1333" h="17183">
                    <a:moveTo>
                      <a:pt x="222" y="0"/>
                    </a:moveTo>
                    <a:cubicBezTo>
                      <a:pt x="100" y="0"/>
                      <a:pt x="0" y="99"/>
                      <a:pt x="0" y="222"/>
                    </a:cubicBezTo>
                    <a:lnTo>
                      <a:pt x="0" y="16961"/>
                    </a:lnTo>
                    <a:cubicBezTo>
                      <a:pt x="0" y="17084"/>
                      <a:pt x="100" y="17183"/>
                      <a:pt x="222" y="17183"/>
                    </a:cubicBezTo>
                    <a:lnTo>
                      <a:pt x="1111" y="17183"/>
                    </a:lnTo>
                    <a:cubicBezTo>
                      <a:pt x="1234" y="17183"/>
                      <a:pt x="1333" y="17084"/>
                      <a:pt x="1333" y="16961"/>
                    </a:cubicBezTo>
                    <a:lnTo>
                      <a:pt x="1333" y="222"/>
                    </a:lnTo>
                    <a:cubicBezTo>
                      <a:pt x="1333" y="99"/>
                      <a:pt x="1234" y="0"/>
                      <a:pt x="1111" y="0"/>
                    </a:cubicBezTo>
                    <a:lnTo>
                      <a:pt x="222" y="0"/>
                    </a:lnTo>
                    <a:close/>
                  </a:path>
                </a:pathLst>
              </a:custGeom>
              <a:noFill/>
              <a:ln w="7" cap="rnd">
                <a:solidFill>
                  <a:srgbClr val="00DA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192" name="Freeform 8"/>
            <p:cNvSpPr>
              <a:spLocks/>
            </p:cNvSpPr>
            <p:nvPr/>
          </p:nvSpPr>
          <p:spPr bwMode="auto">
            <a:xfrm>
              <a:off x="1507" y="2165"/>
              <a:ext cx="2402" cy="1367"/>
            </a:xfrm>
            <a:custGeom>
              <a:avLst/>
              <a:gdLst/>
              <a:ahLst/>
              <a:cxnLst>
                <a:cxn ang="0">
                  <a:pos x="1377" y="0"/>
                </a:cxn>
                <a:cxn ang="0">
                  <a:pos x="0" y="1378"/>
                </a:cxn>
                <a:cxn ang="0">
                  <a:pos x="0" y="6889"/>
                </a:cxn>
                <a:cxn ang="0">
                  <a:pos x="1377" y="8267"/>
                </a:cxn>
                <a:cxn ang="0">
                  <a:pos x="13133" y="8267"/>
                </a:cxn>
                <a:cxn ang="0">
                  <a:pos x="14511" y="6889"/>
                </a:cxn>
                <a:cxn ang="0">
                  <a:pos x="14511" y="1378"/>
                </a:cxn>
                <a:cxn ang="0">
                  <a:pos x="13133" y="0"/>
                </a:cxn>
                <a:cxn ang="0">
                  <a:pos x="1377" y="0"/>
                </a:cxn>
              </a:cxnLst>
              <a:rect l="0" t="0" r="r" b="b"/>
              <a:pathLst>
                <a:path w="14511" h="8267">
                  <a:moveTo>
                    <a:pt x="1377" y="0"/>
                  </a:moveTo>
                  <a:cubicBezTo>
                    <a:pt x="617" y="0"/>
                    <a:pt x="0" y="617"/>
                    <a:pt x="0" y="1378"/>
                  </a:cubicBezTo>
                  <a:lnTo>
                    <a:pt x="0" y="6889"/>
                  </a:lnTo>
                  <a:cubicBezTo>
                    <a:pt x="0" y="7650"/>
                    <a:pt x="617" y="8267"/>
                    <a:pt x="1377" y="8267"/>
                  </a:cubicBezTo>
                  <a:lnTo>
                    <a:pt x="13133" y="8267"/>
                  </a:lnTo>
                  <a:cubicBezTo>
                    <a:pt x="13894" y="8267"/>
                    <a:pt x="14511" y="7650"/>
                    <a:pt x="14511" y="6889"/>
                  </a:cubicBezTo>
                  <a:lnTo>
                    <a:pt x="14511" y="1378"/>
                  </a:lnTo>
                  <a:cubicBezTo>
                    <a:pt x="14511" y="617"/>
                    <a:pt x="13894" y="0"/>
                    <a:pt x="13133" y="0"/>
                  </a:cubicBezTo>
                  <a:lnTo>
                    <a:pt x="1377" y="0"/>
                  </a:lnTo>
                  <a:close/>
                </a:path>
              </a:pathLst>
            </a:custGeom>
            <a:solidFill>
              <a:srgbClr val="FBB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193" name="Freeform 9"/>
            <p:cNvSpPr>
              <a:spLocks noEditPoints="1"/>
            </p:cNvSpPr>
            <p:nvPr/>
          </p:nvSpPr>
          <p:spPr bwMode="auto">
            <a:xfrm>
              <a:off x="1595" y="3139"/>
              <a:ext cx="2559" cy="44"/>
            </a:xfrm>
            <a:custGeom>
              <a:avLst/>
              <a:gdLst/>
              <a:ahLst/>
              <a:cxnLst>
                <a:cxn ang="0">
                  <a:pos x="0" y="15"/>
                </a:cxn>
                <a:cxn ang="0">
                  <a:pos x="2523" y="15"/>
                </a:cxn>
                <a:cxn ang="0">
                  <a:pos x="2523" y="29"/>
                </a:cxn>
                <a:cxn ang="0">
                  <a:pos x="0" y="29"/>
                </a:cxn>
                <a:cxn ang="0">
                  <a:pos x="0" y="15"/>
                </a:cxn>
                <a:cxn ang="0">
                  <a:pos x="2515" y="0"/>
                </a:cxn>
                <a:cxn ang="0">
                  <a:pos x="2559" y="22"/>
                </a:cxn>
                <a:cxn ang="0">
                  <a:pos x="2515" y="44"/>
                </a:cxn>
                <a:cxn ang="0">
                  <a:pos x="2515" y="0"/>
                </a:cxn>
              </a:cxnLst>
              <a:rect l="0" t="0" r="r" b="b"/>
              <a:pathLst>
                <a:path w="2559" h="44">
                  <a:moveTo>
                    <a:pt x="0" y="15"/>
                  </a:moveTo>
                  <a:lnTo>
                    <a:pt x="2523" y="15"/>
                  </a:lnTo>
                  <a:lnTo>
                    <a:pt x="2523" y="29"/>
                  </a:lnTo>
                  <a:lnTo>
                    <a:pt x="0" y="29"/>
                  </a:lnTo>
                  <a:lnTo>
                    <a:pt x="0" y="15"/>
                  </a:lnTo>
                  <a:close/>
                  <a:moveTo>
                    <a:pt x="2515" y="0"/>
                  </a:moveTo>
                  <a:lnTo>
                    <a:pt x="2559" y="22"/>
                  </a:lnTo>
                  <a:lnTo>
                    <a:pt x="2515" y="44"/>
                  </a:lnTo>
                  <a:lnTo>
                    <a:pt x="2515" y="0"/>
                  </a:lnTo>
                  <a:close/>
                </a:path>
              </a:pathLst>
            </a:custGeom>
            <a:solidFill>
              <a:srgbClr val="00DA00"/>
            </a:solidFill>
            <a:ln w="3" cap="flat">
              <a:solidFill>
                <a:srgbClr val="00DA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197" name="Group 13"/>
            <p:cNvGrpSpPr>
              <a:grpSpLocks/>
            </p:cNvGrpSpPr>
            <p:nvPr/>
          </p:nvGrpSpPr>
          <p:grpSpPr bwMode="auto">
            <a:xfrm>
              <a:off x="1726" y="2894"/>
              <a:ext cx="11" cy="13"/>
              <a:chOff x="1726" y="2894"/>
              <a:chExt cx="11" cy="13"/>
            </a:xfrm>
          </p:grpSpPr>
          <p:sp>
            <p:nvSpPr>
              <p:cNvPr id="861194" name="Rectangle 10"/>
              <p:cNvSpPr>
                <a:spLocks noChangeArrowheads="1"/>
              </p:cNvSpPr>
              <p:nvPr/>
            </p:nvSpPr>
            <p:spPr bwMode="auto">
              <a:xfrm>
                <a:off x="1726" y="2894"/>
                <a:ext cx="11" cy="13"/>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195" name="Oval 11"/>
              <p:cNvSpPr>
                <a:spLocks noChangeArrowheads="1"/>
              </p:cNvSpPr>
              <p:nvPr/>
            </p:nvSpPr>
            <p:spPr bwMode="auto">
              <a:xfrm>
                <a:off x="1728" y="2896"/>
                <a:ext cx="5" cy="9"/>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196" name="Rectangle 12"/>
              <p:cNvSpPr>
                <a:spLocks noChangeArrowheads="1"/>
              </p:cNvSpPr>
              <p:nvPr/>
            </p:nvSpPr>
            <p:spPr bwMode="auto">
              <a:xfrm>
                <a:off x="1726" y="2894"/>
                <a:ext cx="11" cy="13"/>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861201" name="Group 17"/>
            <p:cNvGrpSpPr>
              <a:grpSpLocks/>
            </p:cNvGrpSpPr>
            <p:nvPr/>
          </p:nvGrpSpPr>
          <p:grpSpPr bwMode="auto">
            <a:xfrm>
              <a:off x="2063" y="2748"/>
              <a:ext cx="10" cy="11"/>
              <a:chOff x="2063" y="2748"/>
              <a:chExt cx="10" cy="11"/>
            </a:xfrm>
          </p:grpSpPr>
          <p:sp>
            <p:nvSpPr>
              <p:cNvPr id="861198" name="Rectangle 14"/>
              <p:cNvSpPr>
                <a:spLocks noChangeArrowheads="1"/>
              </p:cNvSpPr>
              <p:nvPr/>
            </p:nvSpPr>
            <p:spPr bwMode="auto">
              <a:xfrm>
                <a:off x="2063" y="2748"/>
                <a:ext cx="10" cy="11"/>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199" name="Oval 15"/>
              <p:cNvSpPr>
                <a:spLocks noChangeArrowheads="1"/>
              </p:cNvSpPr>
              <p:nvPr/>
            </p:nvSpPr>
            <p:spPr bwMode="auto">
              <a:xfrm>
                <a:off x="2064" y="2749"/>
                <a:ext cx="6" cy="8"/>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00" name="Rectangle 16"/>
              <p:cNvSpPr>
                <a:spLocks noChangeArrowheads="1"/>
              </p:cNvSpPr>
              <p:nvPr/>
            </p:nvSpPr>
            <p:spPr bwMode="auto">
              <a:xfrm>
                <a:off x="2063" y="2748"/>
                <a:ext cx="10" cy="11"/>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202" name="Oval 18"/>
            <p:cNvSpPr>
              <a:spLocks noChangeArrowheads="1"/>
            </p:cNvSpPr>
            <p:nvPr/>
          </p:nvSpPr>
          <p:spPr bwMode="auto">
            <a:xfrm>
              <a:off x="1838" y="2622"/>
              <a:ext cx="7" cy="5"/>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03" name="Oval 19"/>
            <p:cNvSpPr>
              <a:spLocks noChangeArrowheads="1"/>
            </p:cNvSpPr>
            <p:nvPr/>
          </p:nvSpPr>
          <p:spPr bwMode="auto">
            <a:xfrm>
              <a:off x="1725" y="2623"/>
              <a:ext cx="8" cy="6"/>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04" name="Oval 20"/>
            <p:cNvSpPr>
              <a:spLocks noChangeArrowheads="1"/>
            </p:cNvSpPr>
            <p:nvPr/>
          </p:nvSpPr>
          <p:spPr bwMode="auto">
            <a:xfrm>
              <a:off x="2216" y="2379"/>
              <a:ext cx="7" cy="6"/>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05" name="Oval 21"/>
            <p:cNvSpPr>
              <a:spLocks noChangeArrowheads="1"/>
            </p:cNvSpPr>
            <p:nvPr/>
          </p:nvSpPr>
          <p:spPr bwMode="auto">
            <a:xfrm>
              <a:off x="2103" y="2380"/>
              <a:ext cx="7" cy="6"/>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06" name="Oval 22"/>
            <p:cNvSpPr>
              <a:spLocks noChangeArrowheads="1"/>
            </p:cNvSpPr>
            <p:nvPr/>
          </p:nvSpPr>
          <p:spPr bwMode="auto">
            <a:xfrm>
              <a:off x="2608" y="2380"/>
              <a:ext cx="6" cy="6"/>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07" name="Oval 23"/>
            <p:cNvSpPr>
              <a:spLocks noChangeArrowheads="1"/>
            </p:cNvSpPr>
            <p:nvPr/>
          </p:nvSpPr>
          <p:spPr bwMode="auto">
            <a:xfrm>
              <a:off x="2495" y="2381"/>
              <a:ext cx="7" cy="6"/>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08" name="Oval 24"/>
            <p:cNvSpPr>
              <a:spLocks noChangeArrowheads="1"/>
            </p:cNvSpPr>
            <p:nvPr/>
          </p:nvSpPr>
          <p:spPr bwMode="auto">
            <a:xfrm>
              <a:off x="2981" y="2380"/>
              <a:ext cx="7" cy="6"/>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09" name="Oval 25"/>
            <p:cNvSpPr>
              <a:spLocks noChangeArrowheads="1"/>
            </p:cNvSpPr>
            <p:nvPr/>
          </p:nvSpPr>
          <p:spPr bwMode="auto">
            <a:xfrm>
              <a:off x="2868" y="2381"/>
              <a:ext cx="7" cy="6"/>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10" name="Oval 26"/>
            <p:cNvSpPr>
              <a:spLocks noChangeArrowheads="1"/>
            </p:cNvSpPr>
            <p:nvPr/>
          </p:nvSpPr>
          <p:spPr bwMode="auto">
            <a:xfrm>
              <a:off x="3361" y="2380"/>
              <a:ext cx="6" cy="6"/>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11" name="Oval 27"/>
            <p:cNvSpPr>
              <a:spLocks noChangeArrowheads="1"/>
            </p:cNvSpPr>
            <p:nvPr/>
          </p:nvSpPr>
          <p:spPr bwMode="auto">
            <a:xfrm>
              <a:off x="3248" y="2381"/>
              <a:ext cx="7" cy="6"/>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12" name="Oval 28"/>
            <p:cNvSpPr>
              <a:spLocks noChangeArrowheads="1"/>
            </p:cNvSpPr>
            <p:nvPr/>
          </p:nvSpPr>
          <p:spPr bwMode="auto">
            <a:xfrm>
              <a:off x="3741" y="2380"/>
              <a:ext cx="6" cy="6"/>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13" name="Oval 29"/>
            <p:cNvSpPr>
              <a:spLocks noChangeArrowheads="1"/>
            </p:cNvSpPr>
            <p:nvPr/>
          </p:nvSpPr>
          <p:spPr bwMode="auto">
            <a:xfrm>
              <a:off x="3628" y="2381"/>
              <a:ext cx="7" cy="6"/>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14" name="Rectangle 30"/>
            <p:cNvSpPr>
              <a:spLocks noChangeArrowheads="1"/>
            </p:cNvSpPr>
            <p:nvPr/>
          </p:nvSpPr>
          <p:spPr bwMode="auto">
            <a:xfrm>
              <a:off x="1572" y="2756"/>
              <a:ext cx="332" cy="148"/>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215" name="Rectangle 31"/>
            <p:cNvSpPr>
              <a:spLocks noChangeArrowheads="1"/>
            </p:cNvSpPr>
            <p:nvPr/>
          </p:nvSpPr>
          <p:spPr bwMode="auto">
            <a:xfrm>
              <a:off x="1568" y="2786"/>
              <a:ext cx="41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rgbClr val="000000"/>
                  </a:solidFill>
                  <a:effectLst/>
                  <a:latin typeface="Verdana" pitchFamily="34" charset="0"/>
                </a:rPr>
                <a:t>SWITCH</a:t>
              </a:r>
              <a:endParaRPr kumimoji="0" lang="en-US" sz="1800" b="0" i="0" u="none" strike="noStrike" cap="none" normalizeH="0" baseline="0" smtClean="0">
                <a:ln>
                  <a:noFill/>
                </a:ln>
                <a:solidFill>
                  <a:schemeClr val="tx1"/>
                </a:solidFill>
                <a:effectLst/>
                <a:latin typeface="Arial" pitchFamily="34" charset="0"/>
              </a:endParaRPr>
            </a:p>
          </p:txBody>
        </p:sp>
        <p:sp>
          <p:nvSpPr>
            <p:cNvPr id="861216" name="Oval 32"/>
            <p:cNvSpPr>
              <a:spLocks noChangeArrowheads="1"/>
            </p:cNvSpPr>
            <p:nvPr/>
          </p:nvSpPr>
          <p:spPr bwMode="auto">
            <a:xfrm>
              <a:off x="1690" y="2751"/>
              <a:ext cx="6"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17" name="Oval 33"/>
            <p:cNvSpPr>
              <a:spLocks noChangeArrowheads="1"/>
            </p:cNvSpPr>
            <p:nvPr/>
          </p:nvSpPr>
          <p:spPr bwMode="auto">
            <a:xfrm>
              <a:off x="1600" y="2753"/>
              <a:ext cx="6" cy="7"/>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18" name="Oval 34"/>
            <p:cNvSpPr>
              <a:spLocks noChangeArrowheads="1"/>
            </p:cNvSpPr>
            <p:nvPr/>
          </p:nvSpPr>
          <p:spPr bwMode="auto">
            <a:xfrm>
              <a:off x="1856" y="2752"/>
              <a:ext cx="5"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19" name="Oval 35"/>
            <p:cNvSpPr>
              <a:spLocks noChangeArrowheads="1"/>
            </p:cNvSpPr>
            <p:nvPr/>
          </p:nvSpPr>
          <p:spPr bwMode="auto">
            <a:xfrm>
              <a:off x="1765" y="2754"/>
              <a:ext cx="5"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20" name="Oval 36"/>
            <p:cNvSpPr>
              <a:spLocks noChangeArrowheads="1"/>
            </p:cNvSpPr>
            <p:nvPr/>
          </p:nvSpPr>
          <p:spPr bwMode="auto">
            <a:xfrm>
              <a:off x="1682" y="2896"/>
              <a:ext cx="5"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21" name="Oval 37"/>
            <p:cNvSpPr>
              <a:spLocks noChangeArrowheads="1"/>
            </p:cNvSpPr>
            <p:nvPr/>
          </p:nvSpPr>
          <p:spPr bwMode="auto">
            <a:xfrm>
              <a:off x="1591" y="2898"/>
              <a:ext cx="5"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22" name="Oval 38"/>
            <p:cNvSpPr>
              <a:spLocks noChangeArrowheads="1"/>
            </p:cNvSpPr>
            <p:nvPr/>
          </p:nvSpPr>
          <p:spPr bwMode="auto">
            <a:xfrm>
              <a:off x="1637" y="2898"/>
              <a:ext cx="5"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23" name="Oval 39"/>
            <p:cNvSpPr>
              <a:spLocks noChangeArrowheads="1"/>
            </p:cNvSpPr>
            <p:nvPr/>
          </p:nvSpPr>
          <p:spPr bwMode="auto">
            <a:xfrm>
              <a:off x="1868" y="2897"/>
              <a:ext cx="5"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24" name="Oval 40"/>
            <p:cNvSpPr>
              <a:spLocks noChangeArrowheads="1"/>
            </p:cNvSpPr>
            <p:nvPr/>
          </p:nvSpPr>
          <p:spPr bwMode="auto">
            <a:xfrm>
              <a:off x="1777" y="2899"/>
              <a:ext cx="6"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25" name="Oval 41"/>
            <p:cNvSpPr>
              <a:spLocks noChangeArrowheads="1"/>
            </p:cNvSpPr>
            <p:nvPr/>
          </p:nvSpPr>
          <p:spPr bwMode="auto">
            <a:xfrm>
              <a:off x="1824" y="2898"/>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26" name="Oval 42"/>
            <p:cNvSpPr>
              <a:spLocks noChangeArrowheads="1"/>
            </p:cNvSpPr>
            <p:nvPr/>
          </p:nvSpPr>
          <p:spPr bwMode="auto">
            <a:xfrm>
              <a:off x="1973" y="2751"/>
              <a:ext cx="5"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27" name="Oval 43"/>
            <p:cNvSpPr>
              <a:spLocks noChangeArrowheads="1"/>
            </p:cNvSpPr>
            <p:nvPr/>
          </p:nvSpPr>
          <p:spPr bwMode="auto">
            <a:xfrm>
              <a:off x="2233" y="2750"/>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28" name="Oval 44"/>
            <p:cNvSpPr>
              <a:spLocks noChangeArrowheads="1"/>
            </p:cNvSpPr>
            <p:nvPr/>
          </p:nvSpPr>
          <p:spPr bwMode="auto">
            <a:xfrm>
              <a:off x="2141" y="2752"/>
              <a:ext cx="6"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29" name="Oval 45"/>
            <p:cNvSpPr>
              <a:spLocks noChangeArrowheads="1"/>
            </p:cNvSpPr>
            <p:nvPr/>
          </p:nvSpPr>
          <p:spPr bwMode="auto">
            <a:xfrm>
              <a:off x="2055" y="2895"/>
              <a:ext cx="7"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30" name="Oval 46"/>
            <p:cNvSpPr>
              <a:spLocks noChangeArrowheads="1"/>
            </p:cNvSpPr>
            <p:nvPr/>
          </p:nvSpPr>
          <p:spPr bwMode="auto">
            <a:xfrm>
              <a:off x="1963" y="2896"/>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31" name="Oval 47"/>
            <p:cNvSpPr>
              <a:spLocks noChangeArrowheads="1"/>
            </p:cNvSpPr>
            <p:nvPr/>
          </p:nvSpPr>
          <p:spPr bwMode="auto">
            <a:xfrm>
              <a:off x="2102" y="2895"/>
              <a:ext cx="7"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32" name="Oval 48"/>
            <p:cNvSpPr>
              <a:spLocks noChangeArrowheads="1"/>
            </p:cNvSpPr>
            <p:nvPr/>
          </p:nvSpPr>
          <p:spPr bwMode="auto">
            <a:xfrm>
              <a:off x="2010" y="2896"/>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33" name="Oval 49"/>
            <p:cNvSpPr>
              <a:spLocks noChangeArrowheads="1"/>
            </p:cNvSpPr>
            <p:nvPr/>
          </p:nvSpPr>
          <p:spPr bwMode="auto">
            <a:xfrm>
              <a:off x="2246" y="2895"/>
              <a:ext cx="5"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34" name="Oval 50"/>
            <p:cNvSpPr>
              <a:spLocks noChangeArrowheads="1"/>
            </p:cNvSpPr>
            <p:nvPr/>
          </p:nvSpPr>
          <p:spPr bwMode="auto">
            <a:xfrm>
              <a:off x="2153" y="2897"/>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35" name="Oval 51"/>
            <p:cNvSpPr>
              <a:spLocks noChangeArrowheads="1"/>
            </p:cNvSpPr>
            <p:nvPr/>
          </p:nvSpPr>
          <p:spPr bwMode="auto">
            <a:xfrm>
              <a:off x="2200" y="2896"/>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36" name="Oval 52"/>
            <p:cNvSpPr>
              <a:spLocks noChangeArrowheads="1"/>
            </p:cNvSpPr>
            <p:nvPr/>
          </p:nvSpPr>
          <p:spPr bwMode="auto">
            <a:xfrm>
              <a:off x="1679" y="2751"/>
              <a:ext cx="7"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37" name="Oval 53"/>
            <p:cNvSpPr>
              <a:spLocks noChangeArrowheads="1"/>
            </p:cNvSpPr>
            <p:nvPr/>
          </p:nvSpPr>
          <p:spPr bwMode="auto">
            <a:xfrm>
              <a:off x="1578" y="2753"/>
              <a:ext cx="6" cy="7"/>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38" name="Oval 54"/>
            <p:cNvSpPr>
              <a:spLocks noChangeArrowheads="1"/>
            </p:cNvSpPr>
            <p:nvPr/>
          </p:nvSpPr>
          <p:spPr bwMode="auto">
            <a:xfrm>
              <a:off x="1864" y="2752"/>
              <a:ext cx="6"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39" name="Oval 55"/>
            <p:cNvSpPr>
              <a:spLocks noChangeArrowheads="1"/>
            </p:cNvSpPr>
            <p:nvPr/>
          </p:nvSpPr>
          <p:spPr bwMode="auto">
            <a:xfrm>
              <a:off x="1762" y="2754"/>
              <a:ext cx="6"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40" name="Oval 56"/>
            <p:cNvSpPr>
              <a:spLocks noChangeArrowheads="1"/>
            </p:cNvSpPr>
            <p:nvPr/>
          </p:nvSpPr>
          <p:spPr bwMode="auto">
            <a:xfrm>
              <a:off x="1669" y="2896"/>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41" name="Oval 57"/>
            <p:cNvSpPr>
              <a:spLocks noChangeArrowheads="1"/>
            </p:cNvSpPr>
            <p:nvPr/>
          </p:nvSpPr>
          <p:spPr bwMode="auto">
            <a:xfrm>
              <a:off x="1568" y="2898"/>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42" name="Oval 58"/>
            <p:cNvSpPr>
              <a:spLocks noChangeArrowheads="1"/>
            </p:cNvSpPr>
            <p:nvPr/>
          </p:nvSpPr>
          <p:spPr bwMode="auto">
            <a:xfrm>
              <a:off x="1721" y="2896"/>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43" name="Oval 59"/>
            <p:cNvSpPr>
              <a:spLocks noChangeArrowheads="1"/>
            </p:cNvSpPr>
            <p:nvPr/>
          </p:nvSpPr>
          <p:spPr bwMode="auto">
            <a:xfrm>
              <a:off x="1619" y="2898"/>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44" name="Oval 60"/>
            <p:cNvSpPr>
              <a:spLocks noChangeArrowheads="1"/>
            </p:cNvSpPr>
            <p:nvPr/>
          </p:nvSpPr>
          <p:spPr bwMode="auto">
            <a:xfrm>
              <a:off x="1877" y="2897"/>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45" name="Oval 61"/>
            <p:cNvSpPr>
              <a:spLocks noChangeArrowheads="1"/>
            </p:cNvSpPr>
            <p:nvPr/>
          </p:nvSpPr>
          <p:spPr bwMode="auto">
            <a:xfrm>
              <a:off x="1776" y="2899"/>
              <a:ext cx="6"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46" name="Oval 62"/>
            <p:cNvSpPr>
              <a:spLocks noChangeArrowheads="1"/>
            </p:cNvSpPr>
            <p:nvPr/>
          </p:nvSpPr>
          <p:spPr bwMode="auto">
            <a:xfrm>
              <a:off x="1828" y="2898"/>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47" name="Oval 63"/>
            <p:cNvSpPr>
              <a:spLocks noChangeArrowheads="1"/>
            </p:cNvSpPr>
            <p:nvPr/>
          </p:nvSpPr>
          <p:spPr bwMode="auto">
            <a:xfrm>
              <a:off x="2443" y="2749"/>
              <a:ext cx="7"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48" name="Oval 64"/>
            <p:cNvSpPr>
              <a:spLocks noChangeArrowheads="1"/>
            </p:cNvSpPr>
            <p:nvPr/>
          </p:nvSpPr>
          <p:spPr bwMode="auto">
            <a:xfrm>
              <a:off x="2342" y="2751"/>
              <a:ext cx="7"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49" name="Oval 65"/>
            <p:cNvSpPr>
              <a:spLocks noChangeArrowheads="1"/>
            </p:cNvSpPr>
            <p:nvPr/>
          </p:nvSpPr>
          <p:spPr bwMode="auto">
            <a:xfrm>
              <a:off x="2628" y="2750"/>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50" name="Oval 66"/>
            <p:cNvSpPr>
              <a:spLocks noChangeArrowheads="1"/>
            </p:cNvSpPr>
            <p:nvPr/>
          </p:nvSpPr>
          <p:spPr bwMode="auto">
            <a:xfrm>
              <a:off x="2526" y="2752"/>
              <a:ext cx="6"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51" name="Oval 67"/>
            <p:cNvSpPr>
              <a:spLocks noChangeArrowheads="1"/>
            </p:cNvSpPr>
            <p:nvPr/>
          </p:nvSpPr>
          <p:spPr bwMode="auto">
            <a:xfrm>
              <a:off x="2433" y="2895"/>
              <a:ext cx="7"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52" name="Oval 68"/>
            <p:cNvSpPr>
              <a:spLocks noChangeArrowheads="1"/>
            </p:cNvSpPr>
            <p:nvPr/>
          </p:nvSpPr>
          <p:spPr bwMode="auto">
            <a:xfrm>
              <a:off x="2332" y="2896"/>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53" name="Oval 69"/>
            <p:cNvSpPr>
              <a:spLocks noChangeArrowheads="1"/>
            </p:cNvSpPr>
            <p:nvPr/>
          </p:nvSpPr>
          <p:spPr bwMode="auto">
            <a:xfrm>
              <a:off x="2485" y="2895"/>
              <a:ext cx="6"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54" name="Oval 70"/>
            <p:cNvSpPr>
              <a:spLocks noChangeArrowheads="1"/>
            </p:cNvSpPr>
            <p:nvPr/>
          </p:nvSpPr>
          <p:spPr bwMode="auto">
            <a:xfrm>
              <a:off x="2384" y="2896"/>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55" name="Oval 71"/>
            <p:cNvSpPr>
              <a:spLocks noChangeArrowheads="1"/>
            </p:cNvSpPr>
            <p:nvPr/>
          </p:nvSpPr>
          <p:spPr bwMode="auto">
            <a:xfrm>
              <a:off x="2641" y="2895"/>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56" name="Oval 72"/>
            <p:cNvSpPr>
              <a:spLocks noChangeArrowheads="1"/>
            </p:cNvSpPr>
            <p:nvPr/>
          </p:nvSpPr>
          <p:spPr bwMode="auto">
            <a:xfrm>
              <a:off x="2540" y="2897"/>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57" name="Oval 73"/>
            <p:cNvSpPr>
              <a:spLocks noChangeArrowheads="1"/>
            </p:cNvSpPr>
            <p:nvPr/>
          </p:nvSpPr>
          <p:spPr bwMode="auto">
            <a:xfrm>
              <a:off x="2592" y="2896"/>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58" name="Oval 74"/>
            <p:cNvSpPr>
              <a:spLocks noChangeArrowheads="1"/>
            </p:cNvSpPr>
            <p:nvPr/>
          </p:nvSpPr>
          <p:spPr bwMode="auto">
            <a:xfrm>
              <a:off x="2842" y="2749"/>
              <a:ext cx="7"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59" name="Oval 75"/>
            <p:cNvSpPr>
              <a:spLocks noChangeArrowheads="1"/>
            </p:cNvSpPr>
            <p:nvPr/>
          </p:nvSpPr>
          <p:spPr bwMode="auto">
            <a:xfrm>
              <a:off x="2741" y="2751"/>
              <a:ext cx="7"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60" name="Oval 76"/>
            <p:cNvSpPr>
              <a:spLocks noChangeArrowheads="1"/>
            </p:cNvSpPr>
            <p:nvPr/>
          </p:nvSpPr>
          <p:spPr bwMode="auto">
            <a:xfrm>
              <a:off x="3027" y="2750"/>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61" name="Oval 77"/>
            <p:cNvSpPr>
              <a:spLocks noChangeArrowheads="1"/>
            </p:cNvSpPr>
            <p:nvPr/>
          </p:nvSpPr>
          <p:spPr bwMode="auto">
            <a:xfrm>
              <a:off x="2925" y="2752"/>
              <a:ext cx="6"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62" name="Oval 78"/>
            <p:cNvSpPr>
              <a:spLocks noChangeArrowheads="1"/>
            </p:cNvSpPr>
            <p:nvPr/>
          </p:nvSpPr>
          <p:spPr bwMode="auto">
            <a:xfrm>
              <a:off x="2832" y="2895"/>
              <a:ext cx="7"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63" name="Oval 79"/>
            <p:cNvSpPr>
              <a:spLocks noChangeArrowheads="1"/>
            </p:cNvSpPr>
            <p:nvPr/>
          </p:nvSpPr>
          <p:spPr bwMode="auto">
            <a:xfrm>
              <a:off x="2731" y="2896"/>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64" name="Oval 80"/>
            <p:cNvSpPr>
              <a:spLocks noChangeArrowheads="1"/>
            </p:cNvSpPr>
            <p:nvPr/>
          </p:nvSpPr>
          <p:spPr bwMode="auto">
            <a:xfrm>
              <a:off x="2884" y="2895"/>
              <a:ext cx="6"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65" name="Oval 81"/>
            <p:cNvSpPr>
              <a:spLocks noChangeArrowheads="1"/>
            </p:cNvSpPr>
            <p:nvPr/>
          </p:nvSpPr>
          <p:spPr bwMode="auto">
            <a:xfrm>
              <a:off x="2783" y="2896"/>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66" name="Oval 82"/>
            <p:cNvSpPr>
              <a:spLocks noChangeArrowheads="1"/>
            </p:cNvSpPr>
            <p:nvPr/>
          </p:nvSpPr>
          <p:spPr bwMode="auto">
            <a:xfrm>
              <a:off x="3040" y="2895"/>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67" name="Oval 83"/>
            <p:cNvSpPr>
              <a:spLocks noChangeArrowheads="1"/>
            </p:cNvSpPr>
            <p:nvPr/>
          </p:nvSpPr>
          <p:spPr bwMode="auto">
            <a:xfrm>
              <a:off x="2939" y="2897"/>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68" name="Oval 84"/>
            <p:cNvSpPr>
              <a:spLocks noChangeArrowheads="1"/>
            </p:cNvSpPr>
            <p:nvPr/>
          </p:nvSpPr>
          <p:spPr bwMode="auto">
            <a:xfrm>
              <a:off x="2991" y="2896"/>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69" name="Oval 85"/>
            <p:cNvSpPr>
              <a:spLocks noChangeArrowheads="1"/>
            </p:cNvSpPr>
            <p:nvPr/>
          </p:nvSpPr>
          <p:spPr bwMode="auto">
            <a:xfrm>
              <a:off x="3241" y="2749"/>
              <a:ext cx="7"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70" name="Oval 86"/>
            <p:cNvSpPr>
              <a:spLocks noChangeArrowheads="1"/>
            </p:cNvSpPr>
            <p:nvPr/>
          </p:nvSpPr>
          <p:spPr bwMode="auto">
            <a:xfrm>
              <a:off x="3140" y="2751"/>
              <a:ext cx="7"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71" name="Oval 87"/>
            <p:cNvSpPr>
              <a:spLocks noChangeArrowheads="1"/>
            </p:cNvSpPr>
            <p:nvPr/>
          </p:nvSpPr>
          <p:spPr bwMode="auto">
            <a:xfrm>
              <a:off x="3426" y="2750"/>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72" name="Oval 88"/>
            <p:cNvSpPr>
              <a:spLocks noChangeArrowheads="1"/>
            </p:cNvSpPr>
            <p:nvPr/>
          </p:nvSpPr>
          <p:spPr bwMode="auto">
            <a:xfrm>
              <a:off x="3324" y="2752"/>
              <a:ext cx="6"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73" name="Oval 89"/>
            <p:cNvSpPr>
              <a:spLocks noChangeArrowheads="1"/>
            </p:cNvSpPr>
            <p:nvPr/>
          </p:nvSpPr>
          <p:spPr bwMode="auto">
            <a:xfrm>
              <a:off x="3231" y="2895"/>
              <a:ext cx="7"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74" name="Oval 90"/>
            <p:cNvSpPr>
              <a:spLocks noChangeArrowheads="1"/>
            </p:cNvSpPr>
            <p:nvPr/>
          </p:nvSpPr>
          <p:spPr bwMode="auto">
            <a:xfrm>
              <a:off x="3130" y="2896"/>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75" name="Oval 91"/>
            <p:cNvSpPr>
              <a:spLocks noChangeArrowheads="1"/>
            </p:cNvSpPr>
            <p:nvPr/>
          </p:nvSpPr>
          <p:spPr bwMode="auto">
            <a:xfrm>
              <a:off x="3283" y="2895"/>
              <a:ext cx="6"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76" name="Oval 92"/>
            <p:cNvSpPr>
              <a:spLocks noChangeArrowheads="1"/>
            </p:cNvSpPr>
            <p:nvPr/>
          </p:nvSpPr>
          <p:spPr bwMode="auto">
            <a:xfrm>
              <a:off x="3182" y="2896"/>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77" name="Oval 93"/>
            <p:cNvSpPr>
              <a:spLocks noChangeArrowheads="1"/>
            </p:cNvSpPr>
            <p:nvPr/>
          </p:nvSpPr>
          <p:spPr bwMode="auto">
            <a:xfrm>
              <a:off x="3439" y="2895"/>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78" name="Oval 94"/>
            <p:cNvSpPr>
              <a:spLocks noChangeArrowheads="1"/>
            </p:cNvSpPr>
            <p:nvPr/>
          </p:nvSpPr>
          <p:spPr bwMode="auto">
            <a:xfrm>
              <a:off x="3338" y="2897"/>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79" name="Oval 95"/>
            <p:cNvSpPr>
              <a:spLocks noChangeArrowheads="1"/>
            </p:cNvSpPr>
            <p:nvPr/>
          </p:nvSpPr>
          <p:spPr bwMode="auto">
            <a:xfrm>
              <a:off x="3390" y="2896"/>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80" name="Oval 96"/>
            <p:cNvSpPr>
              <a:spLocks noChangeArrowheads="1"/>
            </p:cNvSpPr>
            <p:nvPr/>
          </p:nvSpPr>
          <p:spPr bwMode="auto">
            <a:xfrm>
              <a:off x="3640" y="2749"/>
              <a:ext cx="7"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81" name="Oval 97"/>
            <p:cNvSpPr>
              <a:spLocks noChangeArrowheads="1"/>
            </p:cNvSpPr>
            <p:nvPr/>
          </p:nvSpPr>
          <p:spPr bwMode="auto">
            <a:xfrm>
              <a:off x="3539" y="2751"/>
              <a:ext cx="7"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82" name="Oval 98"/>
            <p:cNvSpPr>
              <a:spLocks noChangeArrowheads="1"/>
            </p:cNvSpPr>
            <p:nvPr/>
          </p:nvSpPr>
          <p:spPr bwMode="auto">
            <a:xfrm>
              <a:off x="3825" y="2750"/>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83" name="Oval 99"/>
            <p:cNvSpPr>
              <a:spLocks noChangeArrowheads="1"/>
            </p:cNvSpPr>
            <p:nvPr/>
          </p:nvSpPr>
          <p:spPr bwMode="auto">
            <a:xfrm>
              <a:off x="3723" y="2752"/>
              <a:ext cx="7"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84" name="Oval 100"/>
            <p:cNvSpPr>
              <a:spLocks noChangeArrowheads="1"/>
            </p:cNvSpPr>
            <p:nvPr/>
          </p:nvSpPr>
          <p:spPr bwMode="auto">
            <a:xfrm>
              <a:off x="3630" y="2895"/>
              <a:ext cx="7"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85" name="Oval 101"/>
            <p:cNvSpPr>
              <a:spLocks noChangeArrowheads="1"/>
            </p:cNvSpPr>
            <p:nvPr/>
          </p:nvSpPr>
          <p:spPr bwMode="auto">
            <a:xfrm>
              <a:off x="3529" y="2896"/>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86" name="Oval 102"/>
            <p:cNvSpPr>
              <a:spLocks noChangeArrowheads="1"/>
            </p:cNvSpPr>
            <p:nvPr/>
          </p:nvSpPr>
          <p:spPr bwMode="auto">
            <a:xfrm>
              <a:off x="3682" y="2895"/>
              <a:ext cx="6"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87" name="Oval 103"/>
            <p:cNvSpPr>
              <a:spLocks noChangeArrowheads="1"/>
            </p:cNvSpPr>
            <p:nvPr/>
          </p:nvSpPr>
          <p:spPr bwMode="auto">
            <a:xfrm>
              <a:off x="3581" y="2896"/>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88" name="Oval 104"/>
            <p:cNvSpPr>
              <a:spLocks noChangeArrowheads="1"/>
            </p:cNvSpPr>
            <p:nvPr/>
          </p:nvSpPr>
          <p:spPr bwMode="auto">
            <a:xfrm>
              <a:off x="3838" y="2895"/>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89" name="Oval 105"/>
            <p:cNvSpPr>
              <a:spLocks noChangeArrowheads="1"/>
            </p:cNvSpPr>
            <p:nvPr/>
          </p:nvSpPr>
          <p:spPr bwMode="auto">
            <a:xfrm>
              <a:off x="3737" y="2897"/>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90" name="Oval 106"/>
            <p:cNvSpPr>
              <a:spLocks noChangeArrowheads="1"/>
            </p:cNvSpPr>
            <p:nvPr/>
          </p:nvSpPr>
          <p:spPr bwMode="auto">
            <a:xfrm>
              <a:off x="3789" y="2896"/>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91" name="Freeform 107"/>
            <p:cNvSpPr>
              <a:spLocks noEditPoints="1"/>
            </p:cNvSpPr>
            <p:nvPr/>
          </p:nvSpPr>
          <p:spPr bwMode="auto">
            <a:xfrm>
              <a:off x="1562" y="2905"/>
              <a:ext cx="44" cy="143"/>
            </a:xfrm>
            <a:custGeom>
              <a:avLst/>
              <a:gdLst/>
              <a:ahLst/>
              <a:cxnLst>
                <a:cxn ang="0">
                  <a:pos x="15" y="0"/>
                </a:cxn>
                <a:cxn ang="0">
                  <a:pos x="30" y="106"/>
                </a:cxn>
                <a:cxn ang="0">
                  <a:pos x="16" y="108"/>
                </a:cxn>
                <a:cxn ang="0">
                  <a:pos x="0" y="2"/>
                </a:cxn>
                <a:cxn ang="0">
                  <a:pos x="15" y="0"/>
                </a:cxn>
                <a:cxn ang="0">
                  <a:pos x="44" y="96"/>
                </a:cxn>
                <a:cxn ang="0">
                  <a:pos x="28" y="143"/>
                </a:cxn>
                <a:cxn ang="0">
                  <a:pos x="0" y="102"/>
                </a:cxn>
                <a:cxn ang="0">
                  <a:pos x="44" y="96"/>
                </a:cxn>
              </a:cxnLst>
              <a:rect l="0" t="0" r="r" b="b"/>
              <a:pathLst>
                <a:path w="44" h="143">
                  <a:moveTo>
                    <a:pt x="15" y="0"/>
                  </a:moveTo>
                  <a:lnTo>
                    <a:pt x="30" y="106"/>
                  </a:lnTo>
                  <a:lnTo>
                    <a:pt x="16" y="108"/>
                  </a:lnTo>
                  <a:lnTo>
                    <a:pt x="0" y="2"/>
                  </a:lnTo>
                  <a:lnTo>
                    <a:pt x="15" y="0"/>
                  </a:lnTo>
                  <a:close/>
                  <a:moveTo>
                    <a:pt x="44" y="96"/>
                  </a:moveTo>
                  <a:lnTo>
                    <a:pt x="28" y="143"/>
                  </a:lnTo>
                  <a:lnTo>
                    <a:pt x="0" y="102"/>
                  </a:lnTo>
                  <a:lnTo>
                    <a:pt x="44" y="96"/>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292" name="Freeform 108"/>
            <p:cNvSpPr>
              <a:spLocks noEditPoints="1"/>
            </p:cNvSpPr>
            <p:nvPr/>
          </p:nvSpPr>
          <p:spPr bwMode="auto">
            <a:xfrm>
              <a:off x="1620" y="2900"/>
              <a:ext cx="64" cy="148"/>
            </a:xfrm>
            <a:custGeom>
              <a:avLst/>
              <a:gdLst/>
              <a:ahLst/>
              <a:cxnLst>
                <a:cxn ang="0">
                  <a:pos x="14" y="0"/>
                </a:cxn>
                <a:cxn ang="0">
                  <a:pos x="53" y="111"/>
                </a:cxn>
                <a:cxn ang="0">
                  <a:pos x="39" y="116"/>
                </a:cxn>
                <a:cxn ang="0">
                  <a:pos x="0" y="5"/>
                </a:cxn>
                <a:cxn ang="0">
                  <a:pos x="14" y="0"/>
                </a:cxn>
                <a:cxn ang="0">
                  <a:pos x="64" y="99"/>
                </a:cxn>
                <a:cxn ang="0">
                  <a:pos x="58" y="148"/>
                </a:cxn>
                <a:cxn ang="0">
                  <a:pos x="23" y="114"/>
                </a:cxn>
                <a:cxn ang="0">
                  <a:pos x="64" y="99"/>
                </a:cxn>
              </a:cxnLst>
              <a:rect l="0" t="0" r="r" b="b"/>
              <a:pathLst>
                <a:path w="64" h="148">
                  <a:moveTo>
                    <a:pt x="14" y="0"/>
                  </a:moveTo>
                  <a:lnTo>
                    <a:pt x="53" y="111"/>
                  </a:lnTo>
                  <a:lnTo>
                    <a:pt x="39" y="116"/>
                  </a:lnTo>
                  <a:lnTo>
                    <a:pt x="0" y="5"/>
                  </a:lnTo>
                  <a:lnTo>
                    <a:pt x="14" y="0"/>
                  </a:lnTo>
                  <a:close/>
                  <a:moveTo>
                    <a:pt x="64" y="99"/>
                  </a:moveTo>
                  <a:lnTo>
                    <a:pt x="58" y="148"/>
                  </a:lnTo>
                  <a:lnTo>
                    <a:pt x="23" y="114"/>
                  </a:lnTo>
                  <a:lnTo>
                    <a:pt x="64" y="99"/>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293" name="Freeform 109"/>
            <p:cNvSpPr>
              <a:spLocks noEditPoints="1"/>
            </p:cNvSpPr>
            <p:nvPr/>
          </p:nvSpPr>
          <p:spPr bwMode="auto">
            <a:xfrm>
              <a:off x="1745" y="2907"/>
              <a:ext cx="44" cy="141"/>
            </a:xfrm>
            <a:custGeom>
              <a:avLst/>
              <a:gdLst/>
              <a:ahLst/>
              <a:cxnLst>
                <a:cxn ang="0">
                  <a:pos x="42" y="2"/>
                </a:cxn>
                <a:cxn ang="0">
                  <a:pos x="29" y="105"/>
                </a:cxn>
                <a:cxn ang="0">
                  <a:pos x="14" y="104"/>
                </a:cxn>
                <a:cxn ang="0">
                  <a:pos x="27" y="0"/>
                </a:cxn>
                <a:cxn ang="0">
                  <a:pos x="42" y="2"/>
                </a:cxn>
                <a:cxn ang="0">
                  <a:pos x="44" y="100"/>
                </a:cxn>
                <a:cxn ang="0">
                  <a:pos x="17" y="141"/>
                </a:cxn>
                <a:cxn ang="0">
                  <a:pos x="0" y="95"/>
                </a:cxn>
                <a:cxn ang="0">
                  <a:pos x="44" y="100"/>
                </a:cxn>
              </a:cxnLst>
              <a:rect l="0" t="0" r="r" b="b"/>
              <a:pathLst>
                <a:path w="44" h="141">
                  <a:moveTo>
                    <a:pt x="42" y="2"/>
                  </a:moveTo>
                  <a:lnTo>
                    <a:pt x="29" y="105"/>
                  </a:lnTo>
                  <a:lnTo>
                    <a:pt x="14" y="104"/>
                  </a:lnTo>
                  <a:lnTo>
                    <a:pt x="27" y="0"/>
                  </a:lnTo>
                  <a:lnTo>
                    <a:pt x="42" y="2"/>
                  </a:lnTo>
                  <a:close/>
                  <a:moveTo>
                    <a:pt x="44" y="100"/>
                  </a:moveTo>
                  <a:lnTo>
                    <a:pt x="17" y="141"/>
                  </a:lnTo>
                  <a:lnTo>
                    <a:pt x="0" y="95"/>
                  </a:lnTo>
                  <a:lnTo>
                    <a:pt x="44" y="100"/>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294" name="Freeform 110"/>
            <p:cNvSpPr>
              <a:spLocks noEditPoints="1"/>
            </p:cNvSpPr>
            <p:nvPr/>
          </p:nvSpPr>
          <p:spPr bwMode="auto">
            <a:xfrm>
              <a:off x="1819" y="2907"/>
              <a:ext cx="44" cy="141"/>
            </a:xfrm>
            <a:custGeom>
              <a:avLst/>
              <a:gdLst/>
              <a:ahLst/>
              <a:cxnLst>
                <a:cxn ang="0">
                  <a:pos x="20" y="0"/>
                </a:cxn>
                <a:cxn ang="0">
                  <a:pos x="30" y="104"/>
                </a:cxn>
                <a:cxn ang="0">
                  <a:pos x="16" y="105"/>
                </a:cxn>
                <a:cxn ang="0">
                  <a:pos x="5" y="1"/>
                </a:cxn>
                <a:cxn ang="0">
                  <a:pos x="20" y="0"/>
                </a:cxn>
                <a:cxn ang="0">
                  <a:pos x="44" y="95"/>
                </a:cxn>
                <a:cxn ang="0">
                  <a:pos x="27" y="141"/>
                </a:cxn>
                <a:cxn ang="0">
                  <a:pos x="0" y="99"/>
                </a:cxn>
                <a:cxn ang="0">
                  <a:pos x="44" y="95"/>
                </a:cxn>
              </a:cxnLst>
              <a:rect l="0" t="0" r="r" b="b"/>
              <a:pathLst>
                <a:path w="44" h="141">
                  <a:moveTo>
                    <a:pt x="20" y="0"/>
                  </a:moveTo>
                  <a:lnTo>
                    <a:pt x="30" y="104"/>
                  </a:lnTo>
                  <a:lnTo>
                    <a:pt x="16" y="105"/>
                  </a:lnTo>
                  <a:lnTo>
                    <a:pt x="5" y="1"/>
                  </a:lnTo>
                  <a:lnTo>
                    <a:pt x="20" y="0"/>
                  </a:lnTo>
                  <a:close/>
                  <a:moveTo>
                    <a:pt x="44" y="95"/>
                  </a:moveTo>
                  <a:lnTo>
                    <a:pt x="27" y="141"/>
                  </a:lnTo>
                  <a:lnTo>
                    <a:pt x="0" y="99"/>
                  </a:lnTo>
                  <a:lnTo>
                    <a:pt x="44" y="95"/>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295" name="Freeform 111"/>
            <p:cNvSpPr>
              <a:spLocks noEditPoints="1"/>
            </p:cNvSpPr>
            <p:nvPr/>
          </p:nvSpPr>
          <p:spPr bwMode="auto">
            <a:xfrm>
              <a:off x="1965" y="2904"/>
              <a:ext cx="56" cy="144"/>
            </a:xfrm>
            <a:custGeom>
              <a:avLst/>
              <a:gdLst/>
              <a:ahLst/>
              <a:cxnLst>
                <a:cxn ang="0">
                  <a:pos x="56" y="4"/>
                </a:cxn>
                <a:cxn ang="0">
                  <a:pos x="26" y="111"/>
                </a:cxn>
                <a:cxn ang="0">
                  <a:pos x="12" y="107"/>
                </a:cxn>
                <a:cxn ang="0">
                  <a:pos x="42" y="0"/>
                </a:cxn>
                <a:cxn ang="0">
                  <a:pos x="56" y="4"/>
                </a:cxn>
                <a:cxn ang="0">
                  <a:pos x="42" y="107"/>
                </a:cxn>
                <a:cxn ang="0">
                  <a:pos x="9" y="144"/>
                </a:cxn>
                <a:cxn ang="0">
                  <a:pos x="0" y="96"/>
                </a:cxn>
                <a:cxn ang="0">
                  <a:pos x="42" y="107"/>
                </a:cxn>
              </a:cxnLst>
              <a:rect l="0" t="0" r="r" b="b"/>
              <a:pathLst>
                <a:path w="56" h="144">
                  <a:moveTo>
                    <a:pt x="56" y="4"/>
                  </a:moveTo>
                  <a:lnTo>
                    <a:pt x="26" y="111"/>
                  </a:lnTo>
                  <a:lnTo>
                    <a:pt x="12" y="107"/>
                  </a:lnTo>
                  <a:lnTo>
                    <a:pt x="42" y="0"/>
                  </a:lnTo>
                  <a:lnTo>
                    <a:pt x="56" y="4"/>
                  </a:lnTo>
                  <a:close/>
                  <a:moveTo>
                    <a:pt x="42" y="107"/>
                  </a:moveTo>
                  <a:lnTo>
                    <a:pt x="9" y="144"/>
                  </a:lnTo>
                  <a:lnTo>
                    <a:pt x="0" y="96"/>
                  </a:lnTo>
                  <a:lnTo>
                    <a:pt x="42" y="107"/>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296" name="Freeform 112"/>
            <p:cNvSpPr>
              <a:spLocks noEditPoints="1"/>
            </p:cNvSpPr>
            <p:nvPr/>
          </p:nvSpPr>
          <p:spPr bwMode="auto">
            <a:xfrm>
              <a:off x="2053" y="2900"/>
              <a:ext cx="58" cy="148"/>
            </a:xfrm>
            <a:custGeom>
              <a:avLst/>
              <a:gdLst/>
              <a:ahLst/>
              <a:cxnLst>
                <a:cxn ang="0">
                  <a:pos x="58" y="4"/>
                </a:cxn>
                <a:cxn ang="0">
                  <a:pos x="27" y="115"/>
                </a:cxn>
                <a:cxn ang="0">
                  <a:pos x="13" y="111"/>
                </a:cxn>
                <a:cxn ang="0">
                  <a:pos x="44" y="0"/>
                </a:cxn>
                <a:cxn ang="0">
                  <a:pos x="58" y="4"/>
                </a:cxn>
                <a:cxn ang="0">
                  <a:pos x="43" y="112"/>
                </a:cxn>
                <a:cxn ang="0">
                  <a:pos x="10" y="148"/>
                </a:cxn>
                <a:cxn ang="0">
                  <a:pos x="0" y="100"/>
                </a:cxn>
                <a:cxn ang="0">
                  <a:pos x="43" y="112"/>
                </a:cxn>
              </a:cxnLst>
              <a:rect l="0" t="0" r="r" b="b"/>
              <a:pathLst>
                <a:path w="58" h="148">
                  <a:moveTo>
                    <a:pt x="58" y="4"/>
                  </a:moveTo>
                  <a:lnTo>
                    <a:pt x="27" y="115"/>
                  </a:lnTo>
                  <a:lnTo>
                    <a:pt x="13" y="111"/>
                  </a:lnTo>
                  <a:lnTo>
                    <a:pt x="44" y="0"/>
                  </a:lnTo>
                  <a:lnTo>
                    <a:pt x="58" y="4"/>
                  </a:lnTo>
                  <a:close/>
                  <a:moveTo>
                    <a:pt x="43" y="112"/>
                  </a:moveTo>
                  <a:lnTo>
                    <a:pt x="10" y="148"/>
                  </a:lnTo>
                  <a:lnTo>
                    <a:pt x="0" y="100"/>
                  </a:lnTo>
                  <a:lnTo>
                    <a:pt x="43" y="112"/>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297" name="Freeform 113"/>
            <p:cNvSpPr>
              <a:spLocks noEditPoints="1"/>
            </p:cNvSpPr>
            <p:nvPr/>
          </p:nvSpPr>
          <p:spPr bwMode="auto">
            <a:xfrm>
              <a:off x="2127" y="2899"/>
              <a:ext cx="44" cy="149"/>
            </a:xfrm>
            <a:custGeom>
              <a:avLst/>
              <a:gdLst/>
              <a:ahLst/>
              <a:cxnLst>
                <a:cxn ang="0">
                  <a:pos x="35" y="1"/>
                </a:cxn>
                <a:cxn ang="0">
                  <a:pos x="29" y="113"/>
                </a:cxn>
                <a:cxn ang="0">
                  <a:pos x="14" y="112"/>
                </a:cxn>
                <a:cxn ang="0">
                  <a:pos x="20" y="0"/>
                </a:cxn>
                <a:cxn ang="0">
                  <a:pos x="35" y="1"/>
                </a:cxn>
                <a:cxn ang="0">
                  <a:pos x="44" y="106"/>
                </a:cxn>
                <a:cxn ang="0">
                  <a:pos x="19" y="149"/>
                </a:cxn>
                <a:cxn ang="0">
                  <a:pos x="0" y="104"/>
                </a:cxn>
                <a:cxn ang="0">
                  <a:pos x="44" y="106"/>
                </a:cxn>
              </a:cxnLst>
              <a:rect l="0" t="0" r="r" b="b"/>
              <a:pathLst>
                <a:path w="44" h="149">
                  <a:moveTo>
                    <a:pt x="35" y="1"/>
                  </a:moveTo>
                  <a:lnTo>
                    <a:pt x="29" y="113"/>
                  </a:lnTo>
                  <a:lnTo>
                    <a:pt x="14" y="112"/>
                  </a:lnTo>
                  <a:lnTo>
                    <a:pt x="20" y="0"/>
                  </a:lnTo>
                  <a:lnTo>
                    <a:pt x="35" y="1"/>
                  </a:lnTo>
                  <a:close/>
                  <a:moveTo>
                    <a:pt x="44" y="106"/>
                  </a:moveTo>
                  <a:lnTo>
                    <a:pt x="19" y="149"/>
                  </a:lnTo>
                  <a:lnTo>
                    <a:pt x="0" y="104"/>
                  </a:lnTo>
                  <a:lnTo>
                    <a:pt x="44" y="106"/>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298" name="Freeform 114"/>
            <p:cNvSpPr>
              <a:spLocks noEditPoints="1"/>
            </p:cNvSpPr>
            <p:nvPr/>
          </p:nvSpPr>
          <p:spPr bwMode="auto">
            <a:xfrm>
              <a:off x="2197" y="2904"/>
              <a:ext cx="47" cy="144"/>
            </a:xfrm>
            <a:custGeom>
              <a:avLst/>
              <a:gdLst/>
              <a:ahLst/>
              <a:cxnLst>
                <a:cxn ang="0">
                  <a:pos x="14" y="0"/>
                </a:cxn>
                <a:cxn ang="0">
                  <a:pos x="34" y="107"/>
                </a:cxn>
                <a:cxn ang="0">
                  <a:pos x="19" y="109"/>
                </a:cxn>
                <a:cxn ang="0">
                  <a:pos x="0" y="3"/>
                </a:cxn>
                <a:cxn ang="0">
                  <a:pos x="14" y="0"/>
                </a:cxn>
                <a:cxn ang="0">
                  <a:pos x="47" y="97"/>
                </a:cxn>
                <a:cxn ang="0">
                  <a:pos x="33" y="144"/>
                </a:cxn>
                <a:cxn ang="0">
                  <a:pos x="3" y="104"/>
                </a:cxn>
                <a:cxn ang="0">
                  <a:pos x="47" y="97"/>
                </a:cxn>
              </a:cxnLst>
              <a:rect l="0" t="0" r="r" b="b"/>
              <a:pathLst>
                <a:path w="47" h="144">
                  <a:moveTo>
                    <a:pt x="14" y="0"/>
                  </a:moveTo>
                  <a:lnTo>
                    <a:pt x="34" y="107"/>
                  </a:lnTo>
                  <a:lnTo>
                    <a:pt x="19" y="109"/>
                  </a:lnTo>
                  <a:lnTo>
                    <a:pt x="0" y="3"/>
                  </a:lnTo>
                  <a:lnTo>
                    <a:pt x="14" y="0"/>
                  </a:lnTo>
                  <a:close/>
                  <a:moveTo>
                    <a:pt x="47" y="97"/>
                  </a:moveTo>
                  <a:lnTo>
                    <a:pt x="33" y="144"/>
                  </a:lnTo>
                  <a:lnTo>
                    <a:pt x="3" y="104"/>
                  </a:lnTo>
                  <a:lnTo>
                    <a:pt x="47" y="97"/>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299" name="Freeform 115"/>
            <p:cNvSpPr>
              <a:spLocks noEditPoints="1"/>
            </p:cNvSpPr>
            <p:nvPr/>
          </p:nvSpPr>
          <p:spPr bwMode="auto">
            <a:xfrm>
              <a:off x="2350" y="2900"/>
              <a:ext cx="44" cy="148"/>
            </a:xfrm>
            <a:custGeom>
              <a:avLst/>
              <a:gdLst/>
              <a:ahLst/>
              <a:cxnLst>
                <a:cxn ang="0">
                  <a:pos x="42" y="2"/>
                </a:cxn>
                <a:cxn ang="0">
                  <a:pos x="29" y="112"/>
                </a:cxn>
                <a:cxn ang="0">
                  <a:pos x="14" y="111"/>
                </a:cxn>
                <a:cxn ang="0">
                  <a:pos x="27" y="0"/>
                </a:cxn>
                <a:cxn ang="0">
                  <a:pos x="42" y="2"/>
                </a:cxn>
                <a:cxn ang="0">
                  <a:pos x="44" y="107"/>
                </a:cxn>
                <a:cxn ang="0">
                  <a:pos x="17" y="148"/>
                </a:cxn>
                <a:cxn ang="0">
                  <a:pos x="0" y="102"/>
                </a:cxn>
                <a:cxn ang="0">
                  <a:pos x="44" y="107"/>
                </a:cxn>
              </a:cxnLst>
              <a:rect l="0" t="0" r="r" b="b"/>
              <a:pathLst>
                <a:path w="44" h="148">
                  <a:moveTo>
                    <a:pt x="42" y="2"/>
                  </a:moveTo>
                  <a:lnTo>
                    <a:pt x="29" y="112"/>
                  </a:lnTo>
                  <a:lnTo>
                    <a:pt x="14" y="111"/>
                  </a:lnTo>
                  <a:lnTo>
                    <a:pt x="27" y="0"/>
                  </a:lnTo>
                  <a:lnTo>
                    <a:pt x="42" y="2"/>
                  </a:lnTo>
                  <a:close/>
                  <a:moveTo>
                    <a:pt x="44" y="107"/>
                  </a:moveTo>
                  <a:lnTo>
                    <a:pt x="17" y="148"/>
                  </a:lnTo>
                  <a:lnTo>
                    <a:pt x="0" y="102"/>
                  </a:lnTo>
                  <a:lnTo>
                    <a:pt x="44" y="107"/>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00" name="Freeform 116"/>
            <p:cNvSpPr>
              <a:spLocks noEditPoints="1"/>
            </p:cNvSpPr>
            <p:nvPr/>
          </p:nvSpPr>
          <p:spPr bwMode="auto">
            <a:xfrm>
              <a:off x="2428" y="2903"/>
              <a:ext cx="44" cy="145"/>
            </a:xfrm>
            <a:custGeom>
              <a:avLst/>
              <a:gdLst/>
              <a:ahLst/>
              <a:cxnLst>
                <a:cxn ang="0">
                  <a:pos x="16" y="0"/>
                </a:cxn>
                <a:cxn ang="0">
                  <a:pos x="30" y="108"/>
                </a:cxn>
                <a:cxn ang="0">
                  <a:pos x="15" y="109"/>
                </a:cxn>
                <a:cxn ang="0">
                  <a:pos x="2" y="2"/>
                </a:cxn>
                <a:cxn ang="0">
                  <a:pos x="16" y="0"/>
                </a:cxn>
                <a:cxn ang="0">
                  <a:pos x="44" y="99"/>
                </a:cxn>
                <a:cxn ang="0">
                  <a:pos x="27" y="145"/>
                </a:cxn>
                <a:cxn ang="0">
                  <a:pos x="0" y="104"/>
                </a:cxn>
                <a:cxn ang="0">
                  <a:pos x="44" y="99"/>
                </a:cxn>
              </a:cxnLst>
              <a:rect l="0" t="0" r="r" b="b"/>
              <a:pathLst>
                <a:path w="44" h="145">
                  <a:moveTo>
                    <a:pt x="16" y="0"/>
                  </a:moveTo>
                  <a:lnTo>
                    <a:pt x="30" y="108"/>
                  </a:lnTo>
                  <a:lnTo>
                    <a:pt x="15" y="109"/>
                  </a:lnTo>
                  <a:lnTo>
                    <a:pt x="2" y="2"/>
                  </a:lnTo>
                  <a:lnTo>
                    <a:pt x="16" y="0"/>
                  </a:lnTo>
                  <a:close/>
                  <a:moveTo>
                    <a:pt x="44" y="99"/>
                  </a:moveTo>
                  <a:lnTo>
                    <a:pt x="27" y="145"/>
                  </a:lnTo>
                  <a:lnTo>
                    <a:pt x="0" y="104"/>
                  </a:lnTo>
                  <a:lnTo>
                    <a:pt x="44" y="99"/>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01" name="Freeform 117"/>
            <p:cNvSpPr>
              <a:spLocks noEditPoints="1"/>
            </p:cNvSpPr>
            <p:nvPr/>
          </p:nvSpPr>
          <p:spPr bwMode="auto">
            <a:xfrm>
              <a:off x="2517" y="2902"/>
              <a:ext cx="45" cy="146"/>
            </a:xfrm>
            <a:custGeom>
              <a:avLst/>
              <a:gdLst/>
              <a:ahLst/>
              <a:cxnLst>
                <a:cxn ang="0">
                  <a:pos x="31" y="0"/>
                </a:cxn>
                <a:cxn ang="0">
                  <a:pos x="30" y="109"/>
                </a:cxn>
                <a:cxn ang="0">
                  <a:pos x="15" y="109"/>
                </a:cxn>
                <a:cxn ang="0">
                  <a:pos x="16" y="0"/>
                </a:cxn>
                <a:cxn ang="0">
                  <a:pos x="31" y="0"/>
                </a:cxn>
                <a:cxn ang="0">
                  <a:pos x="45" y="102"/>
                </a:cxn>
                <a:cxn ang="0">
                  <a:pos x="22" y="146"/>
                </a:cxn>
                <a:cxn ang="0">
                  <a:pos x="0" y="102"/>
                </a:cxn>
                <a:cxn ang="0">
                  <a:pos x="45" y="102"/>
                </a:cxn>
              </a:cxnLst>
              <a:rect l="0" t="0" r="r" b="b"/>
              <a:pathLst>
                <a:path w="45" h="146">
                  <a:moveTo>
                    <a:pt x="31" y="0"/>
                  </a:moveTo>
                  <a:lnTo>
                    <a:pt x="30" y="109"/>
                  </a:lnTo>
                  <a:lnTo>
                    <a:pt x="15" y="109"/>
                  </a:lnTo>
                  <a:lnTo>
                    <a:pt x="16" y="0"/>
                  </a:lnTo>
                  <a:lnTo>
                    <a:pt x="31" y="0"/>
                  </a:lnTo>
                  <a:close/>
                  <a:moveTo>
                    <a:pt x="45" y="102"/>
                  </a:moveTo>
                  <a:lnTo>
                    <a:pt x="22" y="146"/>
                  </a:lnTo>
                  <a:lnTo>
                    <a:pt x="0" y="102"/>
                  </a:lnTo>
                  <a:lnTo>
                    <a:pt x="45" y="102"/>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02" name="Freeform 118"/>
            <p:cNvSpPr>
              <a:spLocks noEditPoints="1"/>
            </p:cNvSpPr>
            <p:nvPr/>
          </p:nvSpPr>
          <p:spPr bwMode="auto">
            <a:xfrm>
              <a:off x="2589" y="2904"/>
              <a:ext cx="47" cy="144"/>
            </a:xfrm>
            <a:custGeom>
              <a:avLst/>
              <a:gdLst/>
              <a:ahLst/>
              <a:cxnLst>
                <a:cxn ang="0">
                  <a:pos x="14" y="0"/>
                </a:cxn>
                <a:cxn ang="0">
                  <a:pos x="34" y="107"/>
                </a:cxn>
                <a:cxn ang="0">
                  <a:pos x="20" y="109"/>
                </a:cxn>
                <a:cxn ang="0">
                  <a:pos x="0" y="3"/>
                </a:cxn>
                <a:cxn ang="0">
                  <a:pos x="14" y="0"/>
                </a:cxn>
                <a:cxn ang="0">
                  <a:pos x="47" y="97"/>
                </a:cxn>
                <a:cxn ang="0">
                  <a:pos x="33" y="144"/>
                </a:cxn>
                <a:cxn ang="0">
                  <a:pos x="4" y="105"/>
                </a:cxn>
                <a:cxn ang="0">
                  <a:pos x="47" y="97"/>
                </a:cxn>
              </a:cxnLst>
              <a:rect l="0" t="0" r="r" b="b"/>
              <a:pathLst>
                <a:path w="47" h="144">
                  <a:moveTo>
                    <a:pt x="14" y="0"/>
                  </a:moveTo>
                  <a:lnTo>
                    <a:pt x="34" y="107"/>
                  </a:lnTo>
                  <a:lnTo>
                    <a:pt x="20" y="109"/>
                  </a:lnTo>
                  <a:lnTo>
                    <a:pt x="0" y="3"/>
                  </a:lnTo>
                  <a:lnTo>
                    <a:pt x="14" y="0"/>
                  </a:lnTo>
                  <a:close/>
                  <a:moveTo>
                    <a:pt x="47" y="97"/>
                  </a:moveTo>
                  <a:lnTo>
                    <a:pt x="33" y="144"/>
                  </a:lnTo>
                  <a:lnTo>
                    <a:pt x="4" y="105"/>
                  </a:lnTo>
                  <a:lnTo>
                    <a:pt x="47" y="97"/>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03" name="Freeform 119"/>
            <p:cNvSpPr>
              <a:spLocks noEditPoints="1"/>
            </p:cNvSpPr>
            <p:nvPr/>
          </p:nvSpPr>
          <p:spPr bwMode="auto">
            <a:xfrm>
              <a:off x="2749" y="2897"/>
              <a:ext cx="44" cy="151"/>
            </a:xfrm>
            <a:custGeom>
              <a:avLst/>
              <a:gdLst/>
              <a:ahLst/>
              <a:cxnLst>
                <a:cxn ang="0">
                  <a:pos x="43" y="2"/>
                </a:cxn>
                <a:cxn ang="0">
                  <a:pos x="29" y="115"/>
                </a:cxn>
                <a:cxn ang="0">
                  <a:pos x="14" y="114"/>
                </a:cxn>
                <a:cxn ang="0">
                  <a:pos x="28" y="0"/>
                </a:cxn>
                <a:cxn ang="0">
                  <a:pos x="43" y="2"/>
                </a:cxn>
                <a:cxn ang="0">
                  <a:pos x="44" y="110"/>
                </a:cxn>
                <a:cxn ang="0">
                  <a:pos x="17" y="151"/>
                </a:cxn>
                <a:cxn ang="0">
                  <a:pos x="0" y="105"/>
                </a:cxn>
                <a:cxn ang="0">
                  <a:pos x="44" y="110"/>
                </a:cxn>
              </a:cxnLst>
              <a:rect l="0" t="0" r="r" b="b"/>
              <a:pathLst>
                <a:path w="44" h="151">
                  <a:moveTo>
                    <a:pt x="43" y="2"/>
                  </a:moveTo>
                  <a:lnTo>
                    <a:pt x="29" y="115"/>
                  </a:lnTo>
                  <a:lnTo>
                    <a:pt x="14" y="114"/>
                  </a:lnTo>
                  <a:lnTo>
                    <a:pt x="28" y="0"/>
                  </a:lnTo>
                  <a:lnTo>
                    <a:pt x="43" y="2"/>
                  </a:lnTo>
                  <a:close/>
                  <a:moveTo>
                    <a:pt x="44" y="110"/>
                  </a:moveTo>
                  <a:lnTo>
                    <a:pt x="17" y="151"/>
                  </a:lnTo>
                  <a:lnTo>
                    <a:pt x="0" y="105"/>
                  </a:lnTo>
                  <a:lnTo>
                    <a:pt x="44" y="110"/>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04" name="Freeform 120"/>
            <p:cNvSpPr>
              <a:spLocks noEditPoints="1"/>
            </p:cNvSpPr>
            <p:nvPr/>
          </p:nvSpPr>
          <p:spPr bwMode="auto">
            <a:xfrm>
              <a:off x="2841" y="2898"/>
              <a:ext cx="51" cy="150"/>
            </a:xfrm>
            <a:custGeom>
              <a:avLst/>
              <a:gdLst/>
              <a:ahLst/>
              <a:cxnLst>
                <a:cxn ang="0">
                  <a:pos x="51" y="3"/>
                </a:cxn>
                <a:cxn ang="0">
                  <a:pos x="28" y="115"/>
                </a:cxn>
                <a:cxn ang="0">
                  <a:pos x="13" y="113"/>
                </a:cxn>
                <a:cxn ang="0">
                  <a:pos x="36" y="0"/>
                </a:cxn>
                <a:cxn ang="0">
                  <a:pos x="51" y="3"/>
                </a:cxn>
                <a:cxn ang="0">
                  <a:pos x="44" y="111"/>
                </a:cxn>
                <a:cxn ang="0">
                  <a:pos x="13" y="150"/>
                </a:cxn>
                <a:cxn ang="0">
                  <a:pos x="0" y="102"/>
                </a:cxn>
                <a:cxn ang="0">
                  <a:pos x="44" y="111"/>
                </a:cxn>
              </a:cxnLst>
              <a:rect l="0" t="0" r="r" b="b"/>
              <a:pathLst>
                <a:path w="51" h="150">
                  <a:moveTo>
                    <a:pt x="51" y="3"/>
                  </a:moveTo>
                  <a:lnTo>
                    <a:pt x="28" y="115"/>
                  </a:lnTo>
                  <a:lnTo>
                    <a:pt x="13" y="113"/>
                  </a:lnTo>
                  <a:lnTo>
                    <a:pt x="36" y="0"/>
                  </a:lnTo>
                  <a:lnTo>
                    <a:pt x="51" y="3"/>
                  </a:lnTo>
                  <a:close/>
                  <a:moveTo>
                    <a:pt x="44" y="111"/>
                  </a:moveTo>
                  <a:lnTo>
                    <a:pt x="13" y="150"/>
                  </a:lnTo>
                  <a:lnTo>
                    <a:pt x="0" y="102"/>
                  </a:lnTo>
                  <a:lnTo>
                    <a:pt x="44" y="111"/>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05" name="Freeform 121"/>
            <p:cNvSpPr>
              <a:spLocks noEditPoints="1"/>
            </p:cNvSpPr>
            <p:nvPr/>
          </p:nvSpPr>
          <p:spPr bwMode="auto">
            <a:xfrm>
              <a:off x="2917" y="2905"/>
              <a:ext cx="44" cy="143"/>
            </a:xfrm>
            <a:custGeom>
              <a:avLst/>
              <a:gdLst/>
              <a:ahLst/>
              <a:cxnLst>
                <a:cxn ang="0">
                  <a:pos x="31" y="0"/>
                </a:cxn>
                <a:cxn ang="0">
                  <a:pos x="29" y="106"/>
                </a:cxn>
                <a:cxn ang="0">
                  <a:pos x="14" y="106"/>
                </a:cxn>
                <a:cxn ang="0">
                  <a:pos x="16" y="0"/>
                </a:cxn>
                <a:cxn ang="0">
                  <a:pos x="31" y="0"/>
                </a:cxn>
                <a:cxn ang="0">
                  <a:pos x="44" y="99"/>
                </a:cxn>
                <a:cxn ang="0">
                  <a:pos x="21" y="143"/>
                </a:cxn>
                <a:cxn ang="0">
                  <a:pos x="0" y="99"/>
                </a:cxn>
                <a:cxn ang="0">
                  <a:pos x="44" y="99"/>
                </a:cxn>
              </a:cxnLst>
              <a:rect l="0" t="0" r="r" b="b"/>
              <a:pathLst>
                <a:path w="44" h="143">
                  <a:moveTo>
                    <a:pt x="31" y="0"/>
                  </a:moveTo>
                  <a:lnTo>
                    <a:pt x="29" y="106"/>
                  </a:lnTo>
                  <a:lnTo>
                    <a:pt x="14" y="106"/>
                  </a:lnTo>
                  <a:lnTo>
                    <a:pt x="16" y="0"/>
                  </a:lnTo>
                  <a:lnTo>
                    <a:pt x="31" y="0"/>
                  </a:lnTo>
                  <a:close/>
                  <a:moveTo>
                    <a:pt x="44" y="99"/>
                  </a:moveTo>
                  <a:lnTo>
                    <a:pt x="21" y="143"/>
                  </a:lnTo>
                  <a:lnTo>
                    <a:pt x="0" y="99"/>
                  </a:lnTo>
                  <a:lnTo>
                    <a:pt x="44" y="99"/>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06" name="Freeform 122"/>
            <p:cNvSpPr>
              <a:spLocks noEditPoints="1"/>
            </p:cNvSpPr>
            <p:nvPr/>
          </p:nvSpPr>
          <p:spPr bwMode="auto">
            <a:xfrm>
              <a:off x="2990" y="2902"/>
              <a:ext cx="46" cy="146"/>
            </a:xfrm>
            <a:custGeom>
              <a:avLst/>
              <a:gdLst/>
              <a:ahLst/>
              <a:cxnLst>
                <a:cxn ang="0">
                  <a:pos x="14" y="0"/>
                </a:cxn>
                <a:cxn ang="0">
                  <a:pos x="33" y="109"/>
                </a:cxn>
                <a:cxn ang="0">
                  <a:pos x="18" y="111"/>
                </a:cxn>
                <a:cxn ang="0">
                  <a:pos x="0" y="3"/>
                </a:cxn>
                <a:cxn ang="0">
                  <a:pos x="14" y="0"/>
                </a:cxn>
                <a:cxn ang="0">
                  <a:pos x="46" y="99"/>
                </a:cxn>
                <a:cxn ang="0">
                  <a:pos x="32" y="146"/>
                </a:cxn>
                <a:cxn ang="0">
                  <a:pos x="2" y="106"/>
                </a:cxn>
                <a:cxn ang="0">
                  <a:pos x="46" y="99"/>
                </a:cxn>
              </a:cxnLst>
              <a:rect l="0" t="0" r="r" b="b"/>
              <a:pathLst>
                <a:path w="46" h="146">
                  <a:moveTo>
                    <a:pt x="14" y="0"/>
                  </a:moveTo>
                  <a:lnTo>
                    <a:pt x="33" y="109"/>
                  </a:lnTo>
                  <a:lnTo>
                    <a:pt x="18" y="111"/>
                  </a:lnTo>
                  <a:lnTo>
                    <a:pt x="0" y="3"/>
                  </a:lnTo>
                  <a:lnTo>
                    <a:pt x="14" y="0"/>
                  </a:lnTo>
                  <a:close/>
                  <a:moveTo>
                    <a:pt x="46" y="99"/>
                  </a:moveTo>
                  <a:lnTo>
                    <a:pt x="32" y="146"/>
                  </a:lnTo>
                  <a:lnTo>
                    <a:pt x="2" y="106"/>
                  </a:lnTo>
                  <a:lnTo>
                    <a:pt x="46" y="99"/>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07" name="Freeform 123"/>
            <p:cNvSpPr>
              <a:spLocks noEditPoints="1"/>
            </p:cNvSpPr>
            <p:nvPr/>
          </p:nvSpPr>
          <p:spPr bwMode="auto">
            <a:xfrm>
              <a:off x="3149" y="2903"/>
              <a:ext cx="43" cy="145"/>
            </a:xfrm>
            <a:custGeom>
              <a:avLst/>
              <a:gdLst/>
              <a:ahLst/>
              <a:cxnLst>
                <a:cxn ang="0">
                  <a:pos x="42" y="2"/>
                </a:cxn>
                <a:cxn ang="0">
                  <a:pos x="28" y="109"/>
                </a:cxn>
                <a:cxn ang="0">
                  <a:pos x="13" y="108"/>
                </a:cxn>
                <a:cxn ang="0">
                  <a:pos x="27" y="0"/>
                </a:cxn>
                <a:cxn ang="0">
                  <a:pos x="42" y="2"/>
                </a:cxn>
                <a:cxn ang="0">
                  <a:pos x="43" y="104"/>
                </a:cxn>
                <a:cxn ang="0">
                  <a:pos x="16" y="145"/>
                </a:cxn>
                <a:cxn ang="0">
                  <a:pos x="0" y="99"/>
                </a:cxn>
                <a:cxn ang="0">
                  <a:pos x="43" y="104"/>
                </a:cxn>
              </a:cxnLst>
              <a:rect l="0" t="0" r="r" b="b"/>
              <a:pathLst>
                <a:path w="43" h="145">
                  <a:moveTo>
                    <a:pt x="42" y="2"/>
                  </a:moveTo>
                  <a:lnTo>
                    <a:pt x="28" y="109"/>
                  </a:lnTo>
                  <a:lnTo>
                    <a:pt x="13" y="108"/>
                  </a:lnTo>
                  <a:lnTo>
                    <a:pt x="27" y="0"/>
                  </a:lnTo>
                  <a:lnTo>
                    <a:pt x="42" y="2"/>
                  </a:lnTo>
                  <a:close/>
                  <a:moveTo>
                    <a:pt x="43" y="104"/>
                  </a:moveTo>
                  <a:lnTo>
                    <a:pt x="16" y="145"/>
                  </a:lnTo>
                  <a:lnTo>
                    <a:pt x="0" y="99"/>
                  </a:lnTo>
                  <a:lnTo>
                    <a:pt x="43" y="104"/>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08" name="Freeform 124"/>
            <p:cNvSpPr>
              <a:spLocks noEditPoints="1"/>
            </p:cNvSpPr>
            <p:nvPr/>
          </p:nvSpPr>
          <p:spPr bwMode="auto">
            <a:xfrm>
              <a:off x="3241" y="2895"/>
              <a:ext cx="51" cy="153"/>
            </a:xfrm>
            <a:custGeom>
              <a:avLst/>
              <a:gdLst/>
              <a:ahLst/>
              <a:cxnLst>
                <a:cxn ang="0">
                  <a:pos x="51" y="3"/>
                </a:cxn>
                <a:cxn ang="0">
                  <a:pos x="27" y="118"/>
                </a:cxn>
                <a:cxn ang="0">
                  <a:pos x="13" y="116"/>
                </a:cxn>
                <a:cxn ang="0">
                  <a:pos x="36" y="0"/>
                </a:cxn>
                <a:cxn ang="0">
                  <a:pos x="51" y="3"/>
                </a:cxn>
                <a:cxn ang="0">
                  <a:pos x="43" y="114"/>
                </a:cxn>
                <a:cxn ang="0">
                  <a:pos x="12" y="153"/>
                </a:cxn>
                <a:cxn ang="0">
                  <a:pos x="0" y="105"/>
                </a:cxn>
                <a:cxn ang="0">
                  <a:pos x="43" y="114"/>
                </a:cxn>
              </a:cxnLst>
              <a:rect l="0" t="0" r="r" b="b"/>
              <a:pathLst>
                <a:path w="51" h="153">
                  <a:moveTo>
                    <a:pt x="51" y="3"/>
                  </a:moveTo>
                  <a:lnTo>
                    <a:pt x="27" y="118"/>
                  </a:lnTo>
                  <a:lnTo>
                    <a:pt x="13" y="116"/>
                  </a:lnTo>
                  <a:lnTo>
                    <a:pt x="36" y="0"/>
                  </a:lnTo>
                  <a:lnTo>
                    <a:pt x="51" y="3"/>
                  </a:lnTo>
                  <a:close/>
                  <a:moveTo>
                    <a:pt x="43" y="114"/>
                  </a:moveTo>
                  <a:lnTo>
                    <a:pt x="12" y="153"/>
                  </a:lnTo>
                  <a:lnTo>
                    <a:pt x="0" y="105"/>
                  </a:lnTo>
                  <a:lnTo>
                    <a:pt x="43" y="114"/>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09" name="Freeform 125"/>
            <p:cNvSpPr>
              <a:spLocks noEditPoints="1"/>
            </p:cNvSpPr>
            <p:nvPr/>
          </p:nvSpPr>
          <p:spPr bwMode="auto">
            <a:xfrm>
              <a:off x="3315" y="2902"/>
              <a:ext cx="45" cy="146"/>
            </a:xfrm>
            <a:custGeom>
              <a:avLst/>
              <a:gdLst/>
              <a:ahLst/>
              <a:cxnLst>
                <a:cxn ang="0">
                  <a:pos x="31" y="0"/>
                </a:cxn>
                <a:cxn ang="0">
                  <a:pos x="30" y="109"/>
                </a:cxn>
                <a:cxn ang="0">
                  <a:pos x="15" y="109"/>
                </a:cxn>
                <a:cxn ang="0">
                  <a:pos x="16" y="0"/>
                </a:cxn>
                <a:cxn ang="0">
                  <a:pos x="31" y="0"/>
                </a:cxn>
                <a:cxn ang="0">
                  <a:pos x="45" y="102"/>
                </a:cxn>
                <a:cxn ang="0">
                  <a:pos x="22" y="146"/>
                </a:cxn>
                <a:cxn ang="0">
                  <a:pos x="0" y="102"/>
                </a:cxn>
                <a:cxn ang="0">
                  <a:pos x="45" y="102"/>
                </a:cxn>
              </a:cxnLst>
              <a:rect l="0" t="0" r="r" b="b"/>
              <a:pathLst>
                <a:path w="45" h="146">
                  <a:moveTo>
                    <a:pt x="31" y="0"/>
                  </a:moveTo>
                  <a:lnTo>
                    <a:pt x="30" y="109"/>
                  </a:lnTo>
                  <a:lnTo>
                    <a:pt x="15" y="109"/>
                  </a:lnTo>
                  <a:lnTo>
                    <a:pt x="16" y="0"/>
                  </a:lnTo>
                  <a:lnTo>
                    <a:pt x="31" y="0"/>
                  </a:lnTo>
                  <a:close/>
                  <a:moveTo>
                    <a:pt x="45" y="102"/>
                  </a:moveTo>
                  <a:lnTo>
                    <a:pt x="22" y="146"/>
                  </a:lnTo>
                  <a:lnTo>
                    <a:pt x="0" y="102"/>
                  </a:lnTo>
                  <a:lnTo>
                    <a:pt x="45" y="102"/>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10" name="Freeform 126"/>
            <p:cNvSpPr>
              <a:spLocks noEditPoints="1"/>
            </p:cNvSpPr>
            <p:nvPr/>
          </p:nvSpPr>
          <p:spPr bwMode="auto">
            <a:xfrm>
              <a:off x="3389" y="2902"/>
              <a:ext cx="46" cy="146"/>
            </a:xfrm>
            <a:custGeom>
              <a:avLst/>
              <a:gdLst/>
              <a:ahLst/>
              <a:cxnLst>
                <a:cxn ang="0">
                  <a:pos x="14" y="0"/>
                </a:cxn>
                <a:cxn ang="0">
                  <a:pos x="33" y="109"/>
                </a:cxn>
                <a:cxn ang="0">
                  <a:pos x="18" y="111"/>
                </a:cxn>
                <a:cxn ang="0">
                  <a:pos x="0" y="3"/>
                </a:cxn>
                <a:cxn ang="0">
                  <a:pos x="14" y="0"/>
                </a:cxn>
                <a:cxn ang="0">
                  <a:pos x="46" y="99"/>
                </a:cxn>
                <a:cxn ang="0">
                  <a:pos x="32" y="146"/>
                </a:cxn>
                <a:cxn ang="0">
                  <a:pos x="2" y="106"/>
                </a:cxn>
                <a:cxn ang="0">
                  <a:pos x="46" y="99"/>
                </a:cxn>
              </a:cxnLst>
              <a:rect l="0" t="0" r="r" b="b"/>
              <a:pathLst>
                <a:path w="46" h="146">
                  <a:moveTo>
                    <a:pt x="14" y="0"/>
                  </a:moveTo>
                  <a:lnTo>
                    <a:pt x="33" y="109"/>
                  </a:lnTo>
                  <a:lnTo>
                    <a:pt x="18" y="111"/>
                  </a:lnTo>
                  <a:lnTo>
                    <a:pt x="0" y="3"/>
                  </a:lnTo>
                  <a:lnTo>
                    <a:pt x="14" y="0"/>
                  </a:lnTo>
                  <a:close/>
                  <a:moveTo>
                    <a:pt x="46" y="99"/>
                  </a:moveTo>
                  <a:lnTo>
                    <a:pt x="32" y="146"/>
                  </a:lnTo>
                  <a:lnTo>
                    <a:pt x="2" y="106"/>
                  </a:lnTo>
                  <a:lnTo>
                    <a:pt x="46" y="99"/>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11" name="Freeform 127"/>
            <p:cNvSpPr>
              <a:spLocks noEditPoints="1"/>
            </p:cNvSpPr>
            <p:nvPr/>
          </p:nvSpPr>
          <p:spPr bwMode="auto">
            <a:xfrm>
              <a:off x="3553" y="2905"/>
              <a:ext cx="44" cy="143"/>
            </a:xfrm>
            <a:custGeom>
              <a:avLst/>
              <a:gdLst/>
              <a:ahLst/>
              <a:cxnLst>
                <a:cxn ang="0">
                  <a:pos x="39" y="1"/>
                </a:cxn>
                <a:cxn ang="0">
                  <a:pos x="28" y="107"/>
                </a:cxn>
                <a:cxn ang="0">
                  <a:pos x="14" y="106"/>
                </a:cxn>
                <a:cxn ang="0">
                  <a:pos x="24" y="0"/>
                </a:cxn>
                <a:cxn ang="0">
                  <a:pos x="39" y="1"/>
                </a:cxn>
                <a:cxn ang="0">
                  <a:pos x="44" y="101"/>
                </a:cxn>
                <a:cxn ang="0">
                  <a:pos x="17" y="143"/>
                </a:cxn>
                <a:cxn ang="0">
                  <a:pos x="0" y="97"/>
                </a:cxn>
                <a:cxn ang="0">
                  <a:pos x="44" y="101"/>
                </a:cxn>
              </a:cxnLst>
              <a:rect l="0" t="0" r="r" b="b"/>
              <a:pathLst>
                <a:path w="44" h="143">
                  <a:moveTo>
                    <a:pt x="39" y="1"/>
                  </a:moveTo>
                  <a:lnTo>
                    <a:pt x="28" y="107"/>
                  </a:lnTo>
                  <a:lnTo>
                    <a:pt x="14" y="106"/>
                  </a:lnTo>
                  <a:lnTo>
                    <a:pt x="24" y="0"/>
                  </a:lnTo>
                  <a:lnTo>
                    <a:pt x="39" y="1"/>
                  </a:lnTo>
                  <a:close/>
                  <a:moveTo>
                    <a:pt x="44" y="101"/>
                  </a:moveTo>
                  <a:lnTo>
                    <a:pt x="17" y="143"/>
                  </a:lnTo>
                  <a:lnTo>
                    <a:pt x="0" y="97"/>
                  </a:lnTo>
                  <a:lnTo>
                    <a:pt x="44" y="101"/>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12" name="Freeform 128"/>
            <p:cNvSpPr>
              <a:spLocks noEditPoints="1"/>
            </p:cNvSpPr>
            <p:nvPr/>
          </p:nvSpPr>
          <p:spPr bwMode="auto">
            <a:xfrm>
              <a:off x="3635" y="2897"/>
              <a:ext cx="55" cy="151"/>
            </a:xfrm>
            <a:custGeom>
              <a:avLst/>
              <a:gdLst/>
              <a:ahLst/>
              <a:cxnLst>
                <a:cxn ang="0">
                  <a:pos x="55" y="4"/>
                </a:cxn>
                <a:cxn ang="0">
                  <a:pos x="27" y="117"/>
                </a:cxn>
                <a:cxn ang="0">
                  <a:pos x="13" y="114"/>
                </a:cxn>
                <a:cxn ang="0">
                  <a:pos x="41" y="0"/>
                </a:cxn>
                <a:cxn ang="0">
                  <a:pos x="55" y="4"/>
                </a:cxn>
                <a:cxn ang="0">
                  <a:pos x="43" y="113"/>
                </a:cxn>
                <a:cxn ang="0">
                  <a:pos x="11" y="151"/>
                </a:cxn>
                <a:cxn ang="0">
                  <a:pos x="0" y="103"/>
                </a:cxn>
                <a:cxn ang="0">
                  <a:pos x="43" y="113"/>
                </a:cxn>
              </a:cxnLst>
              <a:rect l="0" t="0" r="r" b="b"/>
              <a:pathLst>
                <a:path w="55" h="151">
                  <a:moveTo>
                    <a:pt x="55" y="4"/>
                  </a:moveTo>
                  <a:lnTo>
                    <a:pt x="27" y="117"/>
                  </a:lnTo>
                  <a:lnTo>
                    <a:pt x="13" y="114"/>
                  </a:lnTo>
                  <a:lnTo>
                    <a:pt x="41" y="0"/>
                  </a:lnTo>
                  <a:lnTo>
                    <a:pt x="55" y="4"/>
                  </a:lnTo>
                  <a:close/>
                  <a:moveTo>
                    <a:pt x="43" y="113"/>
                  </a:moveTo>
                  <a:lnTo>
                    <a:pt x="11" y="151"/>
                  </a:lnTo>
                  <a:lnTo>
                    <a:pt x="0" y="103"/>
                  </a:lnTo>
                  <a:lnTo>
                    <a:pt x="43" y="113"/>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13" name="Freeform 129"/>
            <p:cNvSpPr>
              <a:spLocks noEditPoints="1"/>
            </p:cNvSpPr>
            <p:nvPr/>
          </p:nvSpPr>
          <p:spPr bwMode="auto">
            <a:xfrm>
              <a:off x="3710" y="2904"/>
              <a:ext cx="44" cy="144"/>
            </a:xfrm>
            <a:custGeom>
              <a:avLst/>
              <a:gdLst/>
              <a:ahLst/>
              <a:cxnLst>
                <a:cxn ang="0">
                  <a:pos x="36" y="1"/>
                </a:cxn>
                <a:cxn ang="0">
                  <a:pos x="29" y="108"/>
                </a:cxn>
                <a:cxn ang="0">
                  <a:pos x="15" y="107"/>
                </a:cxn>
                <a:cxn ang="0">
                  <a:pos x="22" y="0"/>
                </a:cxn>
                <a:cxn ang="0">
                  <a:pos x="36" y="1"/>
                </a:cxn>
                <a:cxn ang="0">
                  <a:pos x="44" y="101"/>
                </a:cxn>
                <a:cxn ang="0">
                  <a:pos x="20" y="144"/>
                </a:cxn>
                <a:cxn ang="0">
                  <a:pos x="0" y="99"/>
                </a:cxn>
                <a:cxn ang="0">
                  <a:pos x="44" y="101"/>
                </a:cxn>
              </a:cxnLst>
              <a:rect l="0" t="0" r="r" b="b"/>
              <a:pathLst>
                <a:path w="44" h="144">
                  <a:moveTo>
                    <a:pt x="36" y="1"/>
                  </a:moveTo>
                  <a:lnTo>
                    <a:pt x="29" y="108"/>
                  </a:lnTo>
                  <a:lnTo>
                    <a:pt x="15" y="107"/>
                  </a:lnTo>
                  <a:lnTo>
                    <a:pt x="22" y="0"/>
                  </a:lnTo>
                  <a:lnTo>
                    <a:pt x="36" y="1"/>
                  </a:lnTo>
                  <a:close/>
                  <a:moveTo>
                    <a:pt x="44" y="101"/>
                  </a:moveTo>
                  <a:lnTo>
                    <a:pt x="20" y="144"/>
                  </a:lnTo>
                  <a:lnTo>
                    <a:pt x="0" y="99"/>
                  </a:lnTo>
                  <a:lnTo>
                    <a:pt x="44" y="101"/>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14" name="Freeform 130"/>
            <p:cNvSpPr>
              <a:spLocks noEditPoints="1"/>
            </p:cNvSpPr>
            <p:nvPr/>
          </p:nvSpPr>
          <p:spPr bwMode="auto">
            <a:xfrm>
              <a:off x="3784" y="2897"/>
              <a:ext cx="45" cy="151"/>
            </a:xfrm>
            <a:custGeom>
              <a:avLst/>
              <a:gdLst/>
              <a:ahLst/>
              <a:cxnLst>
                <a:cxn ang="0">
                  <a:pos x="15" y="0"/>
                </a:cxn>
                <a:cxn ang="0">
                  <a:pos x="31" y="114"/>
                </a:cxn>
                <a:cxn ang="0">
                  <a:pos x="17" y="116"/>
                </a:cxn>
                <a:cxn ang="0">
                  <a:pos x="0" y="2"/>
                </a:cxn>
                <a:cxn ang="0">
                  <a:pos x="15" y="0"/>
                </a:cxn>
                <a:cxn ang="0">
                  <a:pos x="45" y="104"/>
                </a:cxn>
                <a:cxn ang="0">
                  <a:pos x="29" y="151"/>
                </a:cxn>
                <a:cxn ang="0">
                  <a:pos x="1" y="111"/>
                </a:cxn>
                <a:cxn ang="0">
                  <a:pos x="45" y="104"/>
                </a:cxn>
              </a:cxnLst>
              <a:rect l="0" t="0" r="r" b="b"/>
              <a:pathLst>
                <a:path w="45" h="151">
                  <a:moveTo>
                    <a:pt x="15" y="0"/>
                  </a:moveTo>
                  <a:lnTo>
                    <a:pt x="31" y="114"/>
                  </a:lnTo>
                  <a:lnTo>
                    <a:pt x="17" y="116"/>
                  </a:lnTo>
                  <a:lnTo>
                    <a:pt x="0" y="2"/>
                  </a:lnTo>
                  <a:lnTo>
                    <a:pt x="15" y="0"/>
                  </a:lnTo>
                  <a:close/>
                  <a:moveTo>
                    <a:pt x="45" y="104"/>
                  </a:moveTo>
                  <a:lnTo>
                    <a:pt x="29" y="151"/>
                  </a:lnTo>
                  <a:lnTo>
                    <a:pt x="1" y="111"/>
                  </a:lnTo>
                  <a:lnTo>
                    <a:pt x="45" y="104"/>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15" name="Rectangle 131"/>
            <p:cNvSpPr>
              <a:spLocks noChangeArrowheads="1"/>
            </p:cNvSpPr>
            <p:nvPr/>
          </p:nvSpPr>
          <p:spPr bwMode="auto">
            <a:xfrm>
              <a:off x="2439" y="3394"/>
              <a:ext cx="477" cy="16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rgbClr val="000000"/>
                  </a:solidFill>
                  <a:effectLst/>
                  <a:latin typeface="Arial Narrow" pitchFamily="34" charset="0"/>
                </a:rPr>
                <a:t>HLT farm</a:t>
              </a:r>
              <a:endParaRPr kumimoji="0" lang="en-US" sz="1800" b="0" i="0" u="none" strike="noStrike" cap="none" normalizeH="0" baseline="0" smtClean="0">
                <a:ln>
                  <a:noFill/>
                </a:ln>
                <a:solidFill>
                  <a:schemeClr val="tx1"/>
                </a:solidFill>
                <a:effectLst/>
                <a:latin typeface="Arial" pitchFamily="34" charset="0"/>
              </a:endParaRPr>
            </a:p>
          </p:txBody>
        </p:sp>
        <p:sp>
          <p:nvSpPr>
            <p:cNvPr id="861316" name="Freeform 132"/>
            <p:cNvSpPr>
              <a:spLocks/>
            </p:cNvSpPr>
            <p:nvPr/>
          </p:nvSpPr>
          <p:spPr bwMode="auto">
            <a:xfrm>
              <a:off x="1509" y="1614"/>
              <a:ext cx="2402" cy="998"/>
            </a:xfrm>
            <a:custGeom>
              <a:avLst/>
              <a:gdLst/>
              <a:ahLst/>
              <a:cxnLst>
                <a:cxn ang="0">
                  <a:pos x="1006" y="0"/>
                </a:cxn>
                <a:cxn ang="0">
                  <a:pos x="0" y="1006"/>
                </a:cxn>
                <a:cxn ang="0">
                  <a:pos x="0" y="5032"/>
                </a:cxn>
                <a:cxn ang="0">
                  <a:pos x="1006" y="6039"/>
                </a:cxn>
                <a:cxn ang="0">
                  <a:pos x="13504" y="6039"/>
                </a:cxn>
                <a:cxn ang="0">
                  <a:pos x="14511" y="5032"/>
                </a:cxn>
                <a:cxn ang="0">
                  <a:pos x="14511" y="1006"/>
                </a:cxn>
                <a:cxn ang="0">
                  <a:pos x="13504" y="0"/>
                </a:cxn>
                <a:cxn ang="0">
                  <a:pos x="1006" y="0"/>
                </a:cxn>
              </a:cxnLst>
              <a:rect l="0" t="0" r="r" b="b"/>
              <a:pathLst>
                <a:path w="14511" h="6039">
                  <a:moveTo>
                    <a:pt x="1006" y="0"/>
                  </a:moveTo>
                  <a:cubicBezTo>
                    <a:pt x="450" y="0"/>
                    <a:pt x="0" y="451"/>
                    <a:pt x="0" y="1006"/>
                  </a:cubicBezTo>
                  <a:lnTo>
                    <a:pt x="0" y="5032"/>
                  </a:lnTo>
                  <a:cubicBezTo>
                    <a:pt x="0" y="5588"/>
                    <a:pt x="450" y="6039"/>
                    <a:pt x="1006" y="6039"/>
                  </a:cubicBezTo>
                  <a:lnTo>
                    <a:pt x="13504" y="6039"/>
                  </a:lnTo>
                  <a:cubicBezTo>
                    <a:pt x="14060" y="6039"/>
                    <a:pt x="14511" y="5588"/>
                    <a:pt x="14511" y="5032"/>
                  </a:cubicBezTo>
                  <a:lnTo>
                    <a:pt x="14511" y="1006"/>
                  </a:lnTo>
                  <a:cubicBezTo>
                    <a:pt x="14511" y="451"/>
                    <a:pt x="14060" y="0"/>
                    <a:pt x="13504" y="0"/>
                  </a:cubicBezTo>
                  <a:lnTo>
                    <a:pt x="1006" y="0"/>
                  </a:lnTo>
                  <a:close/>
                </a:path>
              </a:pathLst>
            </a:custGeom>
            <a:solidFill>
              <a:srgbClr val="FFCC99"/>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17" name="Freeform 133"/>
            <p:cNvSpPr>
              <a:spLocks/>
            </p:cNvSpPr>
            <p:nvPr/>
          </p:nvSpPr>
          <p:spPr bwMode="auto">
            <a:xfrm>
              <a:off x="1511" y="958"/>
              <a:ext cx="2402" cy="1012"/>
            </a:xfrm>
            <a:custGeom>
              <a:avLst/>
              <a:gdLst/>
              <a:ahLst/>
              <a:cxnLst>
                <a:cxn ang="0">
                  <a:pos x="1019" y="0"/>
                </a:cxn>
                <a:cxn ang="0">
                  <a:pos x="0" y="1019"/>
                </a:cxn>
                <a:cxn ang="0">
                  <a:pos x="0" y="5097"/>
                </a:cxn>
                <a:cxn ang="0">
                  <a:pos x="1019" y="6116"/>
                </a:cxn>
                <a:cxn ang="0">
                  <a:pos x="13491" y="6116"/>
                </a:cxn>
                <a:cxn ang="0">
                  <a:pos x="14511" y="5097"/>
                </a:cxn>
                <a:cxn ang="0">
                  <a:pos x="14511" y="1019"/>
                </a:cxn>
                <a:cxn ang="0">
                  <a:pos x="13491" y="0"/>
                </a:cxn>
                <a:cxn ang="0">
                  <a:pos x="1019" y="0"/>
                </a:cxn>
              </a:cxnLst>
              <a:rect l="0" t="0" r="r" b="b"/>
              <a:pathLst>
                <a:path w="14511" h="6116">
                  <a:moveTo>
                    <a:pt x="1019" y="0"/>
                  </a:moveTo>
                  <a:cubicBezTo>
                    <a:pt x="456" y="0"/>
                    <a:pt x="0" y="456"/>
                    <a:pt x="0" y="1019"/>
                  </a:cubicBezTo>
                  <a:lnTo>
                    <a:pt x="0" y="5097"/>
                  </a:lnTo>
                  <a:cubicBezTo>
                    <a:pt x="0" y="5660"/>
                    <a:pt x="456" y="6116"/>
                    <a:pt x="1019" y="6116"/>
                  </a:cubicBezTo>
                  <a:lnTo>
                    <a:pt x="13491" y="6116"/>
                  </a:lnTo>
                  <a:cubicBezTo>
                    <a:pt x="14054" y="6116"/>
                    <a:pt x="14511" y="5660"/>
                    <a:pt x="14511" y="5097"/>
                  </a:cubicBezTo>
                  <a:lnTo>
                    <a:pt x="14511" y="1019"/>
                  </a:lnTo>
                  <a:cubicBezTo>
                    <a:pt x="14511" y="456"/>
                    <a:pt x="14054" y="0"/>
                    <a:pt x="13491" y="0"/>
                  </a:cubicBezTo>
                  <a:lnTo>
                    <a:pt x="1019" y="0"/>
                  </a:lnTo>
                  <a:close/>
                </a:path>
              </a:pathLst>
            </a:custGeom>
            <a:solidFill>
              <a:srgbClr val="FEDD9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nvGrpSpPr>
            <p:cNvPr id="861321" name="Group 137"/>
            <p:cNvGrpSpPr>
              <a:grpSpLocks/>
            </p:cNvGrpSpPr>
            <p:nvPr/>
          </p:nvGrpSpPr>
          <p:grpSpPr bwMode="auto">
            <a:xfrm>
              <a:off x="1626" y="2076"/>
              <a:ext cx="5" cy="5"/>
              <a:chOff x="1626" y="2076"/>
              <a:chExt cx="5" cy="5"/>
            </a:xfrm>
          </p:grpSpPr>
          <p:sp>
            <p:nvSpPr>
              <p:cNvPr id="861318" name="Rectangle 134"/>
              <p:cNvSpPr>
                <a:spLocks noChangeArrowheads="1"/>
              </p:cNvSpPr>
              <p:nvPr/>
            </p:nvSpPr>
            <p:spPr bwMode="auto">
              <a:xfrm>
                <a:off x="1626" y="2076"/>
                <a:ext cx="5"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319" name="Oval 135"/>
              <p:cNvSpPr>
                <a:spLocks noChangeArrowheads="1"/>
              </p:cNvSpPr>
              <p:nvPr/>
            </p:nvSpPr>
            <p:spPr bwMode="auto">
              <a:xfrm>
                <a:off x="1628" y="2077"/>
                <a:ext cx="1" cy="1"/>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20" name="Rectangle 136"/>
              <p:cNvSpPr>
                <a:spLocks noChangeArrowheads="1"/>
              </p:cNvSpPr>
              <p:nvPr/>
            </p:nvSpPr>
            <p:spPr bwMode="auto">
              <a:xfrm>
                <a:off x="1626" y="2076"/>
                <a:ext cx="5"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861325" name="Group 141"/>
            <p:cNvGrpSpPr>
              <a:grpSpLocks/>
            </p:cNvGrpSpPr>
            <p:nvPr/>
          </p:nvGrpSpPr>
          <p:grpSpPr bwMode="auto">
            <a:xfrm>
              <a:off x="1880" y="2076"/>
              <a:ext cx="5" cy="5"/>
              <a:chOff x="1880" y="2076"/>
              <a:chExt cx="5" cy="5"/>
            </a:xfrm>
          </p:grpSpPr>
          <p:sp>
            <p:nvSpPr>
              <p:cNvPr id="861322" name="Rectangle 138"/>
              <p:cNvSpPr>
                <a:spLocks noChangeArrowheads="1"/>
              </p:cNvSpPr>
              <p:nvPr/>
            </p:nvSpPr>
            <p:spPr bwMode="auto">
              <a:xfrm>
                <a:off x="1880" y="2076"/>
                <a:ext cx="5"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323" name="Oval 139"/>
              <p:cNvSpPr>
                <a:spLocks noChangeArrowheads="1"/>
              </p:cNvSpPr>
              <p:nvPr/>
            </p:nvSpPr>
            <p:spPr bwMode="auto">
              <a:xfrm>
                <a:off x="1882" y="2077"/>
                <a:ext cx="1" cy="1"/>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24" name="Rectangle 140"/>
              <p:cNvSpPr>
                <a:spLocks noChangeArrowheads="1"/>
              </p:cNvSpPr>
              <p:nvPr/>
            </p:nvSpPr>
            <p:spPr bwMode="auto">
              <a:xfrm>
                <a:off x="1880" y="2076"/>
                <a:ext cx="5"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861329" name="Group 145"/>
            <p:cNvGrpSpPr>
              <a:grpSpLocks/>
            </p:cNvGrpSpPr>
            <p:nvPr/>
          </p:nvGrpSpPr>
          <p:grpSpPr bwMode="auto">
            <a:xfrm>
              <a:off x="1753" y="2076"/>
              <a:ext cx="5" cy="5"/>
              <a:chOff x="1753" y="2076"/>
              <a:chExt cx="5" cy="5"/>
            </a:xfrm>
          </p:grpSpPr>
          <p:sp>
            <p:nvSpPr>
              <p:cNvPr id="861326" name="Rectangle 142"/>
              <p:cNvSpPr>
                <a:spLocks noChangeArrowheads="1"/>
              </p:cNvSpPr>
              <p:nvPr/>
            </p:nvSpPr>
            <p:spPr bwMode="auto">
              <a:xfrm>
                <a:off x="1753" y="2076"/>
                <a:ext cx="5"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327" name="Oval 143"/>
              <p:cNvSpPr>
                <a:spLocks noChangeArrowheads="1"/>
              </p:cNvSpPr>
              <p:nvPr/>
            </p:nvSpPr>
            <p:spPr bwMode="auto">
              <a:xfrm>
                <a:off x="1755" y="2077"/>
                <a:ext cx="1" cy="1"/>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28" name="Rectangle 144"/>
              <p:cNvSpPr>
                <a:spLocks noChangeArrowheads="1"/>
              </p:cNvSpPr>
              <p:nvPr/>
            </p:nvSpPr>
            <p:spPr bwMode="auto">
              <a:xfrm>
                <a:off x="1753" y="2076"/>
                <a:ext cx="5"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861333" name="Group 149"/>
            <p:cNvGrpSpPr>
              <a:grpSpLocks/>
            </p:cNvGrpSpPr>
            <p:nvPr/>
          </p:nvGrpSpPr>
          <p:grpSpPr bwMode="auto">
            <a:xfrm>
              <a:off x="2081" y="2074"/>
              <a:ext cx="6" cy="5"/>
              <a:chOff x="2081" y="2074"/>
              <a:chExt cx="6" cy="5"/>
            </a:xfrm>
          </p:grpSpPr>
          <p:sp>
            <p:nvSpPr>
              <p:cNvPr id="861330" name="Rectangle 146"/>
              <p:cNvSpPr>
                <a:spLocks noChangeArrowheads="1"/>
              </p:cNvSpPr>
              <p:nvPr/>
            </p:nvSpPr>
            <p:spPr bwMode="auto">
              <a:xfrm>
                <a:off x="2081" y="2074"/>
                <a:ext cx="6"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331" name="Oval 147"/>
              <p:cNvSpPr>
                <a:spLocks noChangeArrowheads="1"/>
              </p:cNvSpPr>
              <p:nvPr/>
            </p:nvSpPr>
            <p:spPr bwMode="auto">
              <a:xfrm>
                <a:off x="2084" y="2074"/>
                <a:ext cx="1" cy="1"/>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32" name="Rectangle 148"/>
              <p:cNvSpPr>
                <a:spLocks noChangeArrowheads="1"/>
              </p:cNvSpPr>
              <p:nvPr/>
            </p:nvSpPr>
            <p:spPr bwMode="auto">
              <a:xfrm>
                <a:off x="2081" y="2074"/>
                <a:ext cx="6"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861337" name="Group 153"/>
            <p:cNvGrpSpPr>
              <a:grpSpLocks/>
            </p:cNvGrpSpPr>
            <p:nvPr/>
          </p:nvGrpSpPr>
          <p:grpSpPr bwMode="auto">
            <a:xfrm>
              <a:off x="2336" y="2074"/>
              <a:ext cx="5" cy="5"/>
              <a:chOff x="2336" y="2074"/>
              <a:chExt cx="5" cy="5"/>
            </a:xfrm>
          </p:grpSpPr>
          <p:sp>
            <p:nvSpPr>
              <p:cNvPr id="861334" name="Rectangle 150"/>
              <p:cNvSpPr>
                <a:spLocks noChangeArrowheads="1"/>
              </p:cNvSpPr>
              <p:nvPr/>
            </p:nvSpPr>
            <p:spPr bwMode="auto">
              <a:xfrm>
                <a:off x="2336" y="2074"/>
                <a:ext cx="5"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335" name="Oval 151"/>
              <p:cNvSpPr>
                <a:spLocks noChangeArrowheads="1"/>
              </p:cNvSpPr>
              <p:nvPr/>
            </p:nvSpPr>
            <p:spPr bwMode="auto">
              <a:xfrm>
                <a:off x="2337" y="2074"/>
                <a:ext cx="1" cy="1"/>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36" name="Rectangle 152"/>
              <p:cNvSpPr>
                <a:spLocks noChangeArrowheads="1"/>
              </p:cNvSpPr>
              <p:nvPr/>
            </p:nvSpPr>
            <p:spPr bwMode="auto">
              <a:xfrm>
                <a:off x="2336" y="2074"/>
                <a:ext cx="5"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861341" name="Group 157"/>
            <p:cNvGrpSpPr>
              <a:grpSpLocks/>
            </p:cNvGrpSpPr>
            <p:nvPr/>
          </p:nvGrpSpPr>
          <p:grpSpPr bwMode="auto">
            <a:xfrm>
              <a:off x="2208" y="2074"/>
              <a:ext cx="6" cy="5"/>
              <a:chOff x="2208" y="2074"/>
              <a:chExt cx="6" cy="5"/>
            </a:xfrm>
          </p:grpSpPr>
          <p:sp>
            <p:nvSpPr>
              <p:cNvPr id="861338" name="Rectangle 154"/>
              <p:cNvSpPr>
                <a:spLocks noChangeArrowheads="1"/>
              </p:cNvSpPr>
              <p:nvPr/>
            </p:nvSpPr>
            <p:spPr bwMode="auto">
              <a:xfrm>
                <a:off x="2208" y="2074"/>
                <a:ext cx="6"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339" name="Oval 155"/>
              <p:cNvSpPr>
                <a:spLocks noChangeArrowheads="1"/>
              </p:cNvSpPr>
              <p:nvPr/>
            </p:nvSpPr>
            <p:spPr bwMode="auto">
              <a:xfrm>
                <a:off x="2211" y="2074"/>
                <a:ext cx="1" cy="1"/>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40" name="Rectangle 156"/>
              <p:cNvSpPr>
                <a:spLocks noChangeArrowheads="1"/>
              </p:cNvSpPr>
              <p:nvPr/>
            </p:nvSpPr>
            <p:spPr bwMode="auto">
              <a:xfrm>
                <a:off x="2208" y="2074"/>
                <a:ext cx="6"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861345" name="Group 161"/>
            <p:cNvGrpSpPr>
              <a:grpSpLocks/>
            </p:cNvGrpSpPr>
            <p:nvPr/>
          </p:nvGrpSpPr>
          <p:grpSpPr bwMode="auto">
            <a:xfrm>
              <a:off x="2545" y="2074"/>
              <a:ext cx="5" cy="5"/>
              <a:chOff x="2545" y="2074"/>
              <a:chExt cx="5" cy="5"/>
            </a:xfrm>
          </p:grpSpPr>
          <p:sp>
            <p:nvSpPr>
              <p:cNvPr id="861342" name="Rectangle 158"/>
              <p:cNvSpPr>
                <a:spLocks noChangeArrowheads="1"/>
              </p:cNvSpPr>
              <p:nvPr/>
            </p:nvSpPr>
            <p:spPr bwMode="auto">
              <a:xfrm>
                <a:off x="2545" y="2074"/>
                <a:ext cx="5"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343" name="Oval 159"/>
              <p:cNvSpPr>
                <a:spLocks noChangeArrowheads="1"/>
              </p:cNvSpPr>
              <p:nvPr/>
            </p:nvSpPr>
            <p:spPr bwMode="auto">
              <a:xfrm>
                <a:off x="2546" y="2075"/>
                <a:ext cx="1" cy="1"/>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44" name="Rectangle 160"/>
              <p:cNvSpPr>
                <a:spLocks noChangeArrowheads="1"/>
              </p:cNvSpPr>
              <p:nvPr/>
            </p:nvSpPr>
            <p:spPr bwMode="auto">
              <a:xfrm>
                <a:off x="2545" y="2074"/>
                <a:ext cx="5"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861349" name="Group 165"/>
            <p:cNvGrpSpPr>
              <a:grpSpLocks/>
            </p:cNvGrpSpPr>
            <p:nvPr/>
          </p:nvGrpSpPr>
          <p:grpSpPr bwMode="auto">
            <a:xfrm>
              <a:off x="2799" y="2074"/>
              <a:ext cx="5" cy="5"/>
              <a:chOff x="2799" y="2074"/>
              <a:chExt cx="5" cy="5"/>
            </a:xfrm>
          </p:grpSpPr>
          <p:sp>
            <p:nvSpPr>
              <p:cNvPr id="861346" name="Rectangle 162"/>
              <p:cNvSpPr>
                <a:spLocks noChangeArrowheads="1"/>
              </p:cNvSpPr>
              <p:nvPr/>
            </p:nvSpPr>
            <p:spPr bwMode="auto">
              <a:xfrm>
                <a:off x="2799" y="2074"/>
                <a:ext cx="5"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347" name="Oval 163"/>
              <p:cNvSpPr>
                <a:spLocks noChangeArrowheads="1"/>
              </p:cNvSpPr>
              <p:nvPr/>
            </p:nvSpPr>
            <p:spPr bwMode="auto">
              <a:xfrm>
                <a:off x="2800" y="2075"/>
                <a:ext cx="1" cy="1"/>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48" name="Rectangle 164"/>
              <p:cNvSpPr>
                <a:spLocks noChangeArrowheads="1"/>
              </p:cNvSpPr>
              <p:nvPr/>
            </p:nvSpPr>
            <p:spPr bwMode="auto">
              <a:xfrm>
                <a:off x="2799" y="2074"/>
                <a:ext cx="5"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861353" name="Group 169"/>
            <p:cNvGrpSpPr>
              <a:grpSpLocks/>
            </p:cNvGrpSpPr>
            <p:nvPr/>
          </p:nvGrpSpPr>
          <p:grpSpPr bwMode="auto">
            <a:xfrm>
              <a:off x="2672" y="2074"/>
              <a:ext cx="5" cy="5"/>
              <a:chOff x="2672" y="2074"/>
              <a:chExt cx="5" cy="5"/>
            </a:xfrm>
          </p:grpSpPr>
          <p:sp>
            <p:nvSpPr>
              <p:cNvPr id="861350" name="Rectangle 166"/>
              <p:cNvSpPr>
                <a:spLocks noChangeArrowheads="1"/>
              </p:cNvSpPr>
              <p:nvPr/>
            </p:nvSpPr>
            <p:spPr bwMode="auto">
              <a:xfrm>
                <a:off x="2672" y="2074"/>
                <a:ext cx="5"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351" name="Oval 167"/>
              <p:cNvSpPr>
                <a:spLocks noChangeArrowheads="1"/>
              </p:cNvSpPr>
              <p:nvPr/>
            </p:nvSpPr>
            <p:spPr bwMode="auto">
              <a:xfrm>
                <a:off x="2673" y="2075"/>
                <a:ext cx="1" cy="1"/>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52" name="Rectangle 168"/>
              <p:cNvSpPr>
                <a:spLocks noChangeArrowheads="1"/>
              </p:cNvSpPr>
              <p:nvPr/>
            </p:nvSpPr>
            <p:spPr bwMode="auto">
              <a:xfrm>
                <a:off x="2672" y="2074"/>
                <a:ext cx="5"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861357" name="Group 173"/>
            <p:cNvGrpSpPr>
              <a:grpSpLocks/>
            </p:cNvGrpSpPr>
            <p:nvPr/>
          </p:nvGrpSpPr>
          <p:grpSpPr bwMode="auto">
            <a:xfrm>
              <a:off x="3310" y="2224"/>
              <a:ext cx="8" cy="8"/>
              <a:chOff x="3310" y="2224"/>
              <a:chExt cx="8" cy="8"/>
            </a:xfrm>
          </p:grpSpPr>
          <p:sp>
            <p:nvSpPr>
              <p:cNvPr id="861354" name="Rectangle 170"/>
              <p:cNvSpPr>
                <a:spLocks noChangeArrowheads="1"/>
              </p:cNvSpPr>
              <p:nvPr/>
            </p:nvSpPr>
            <p:spPr bwMode="auto">
              <a:xfrm>
                <a:off x="3310" y="2224"/>
                <a:ext cx="8" cy="8"/>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355" name="Oval 171"/>
              <p:cNvSpPr>
                <a:spLocks noChangeArrowheads="1"/>
              </p:cNvSpPr>
              <p:nvPr/>
            </p:nvSpPr>
            <p:spPr bwMode="auto">
              <a:xfrm>
                <a:off x="3310" y="2226"/>
                <a:ext cx="5" cy="5"/>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56" name="Rectangle 172"/>
              <p:cNvSpPr>
                <a:spLocks noChangeArrowheads="1"/>
              </p:cNvSpPr>
              <p:nvPr/>
            </p:nvSpPr>
            <p:spPr bwMode="auto">
              <a:xfrm>
                <a:off x="3310" y="2224"/>
                <a:ext cx="8" cy="8"/>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861361" name="Group 177"/>
            <p:cNvGrpSpPr>
              <a:grpSpLocks/>
            </p:cNvGrpSpPr>
            <p:nvPr/>
          </p:nvGrpSpPr>
          <p:grpSpPr bwMode="auto">
            <a:xfrm>
              <a:off x="2772" y="2224"/>
              <a:ext cx="8" cy="8"/>
              <a:chOff x="2772" y="2224"/>
              <a:chExt cx="8" cy="8"/>
            </a:xfrm>
          </p:grpSpPr>
          <p:sp>
            <p:nvSpPr>
              <p:cNvPr id="861358" name="Rectangle 174"/>
              <p:cNvSpPr>
                <a:spLocks noChangeArrowheads="1"/>
              </p:cNvSpPr>
              <p:nvPr/>
            </p:nvSpPr>
            <p:spPr bwMode="auto">
              <a:xfrm>
                <a:off x="2772" y="2224"/>
                <a:ext cx="8" cy="8"/>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359" name="Oval 175"/>
              <p:cNvSpPr>
                <a:spLocks noChangeArrowheads="1"/>
              </p:cNvSpPr>
              <p:nvPr/>
            </p:nvSpPr>
            <p:spPr bwMode="auto">
              <a:xfrm>
                <a:off x="2774" y="2226"/>
                <a:ext cx="5" cy="5"/>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60" name="Rectangle 176"/>
              <p:cNvSpPr>
                <a:spLocks noChangeArrowheads="1"/>
              </p:cNvSpPr>
              <p:nvPr/>
            </p:nvSpPr>
            <p:spPr bwMode="auto">
              <a:xfrm>
                <a:off x="2772" y="2224"/>
                <a:ext cx="8" cy="8"/>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861364" name="Group 180"/>
            <p:cNvGrpSpPr>
              <a:grpSpLocks/>
            </p:cNvGrpSpPr>
            <p:nvPr/>
          </p:nvGrpSpPr>
          <p:grpSpPr bwMode="auto">
            <a:xfrm>
              <a:off x="94" y="956"/>
              <a:ext cx="574" cy="308"/>
              <a:chOff x="94" y="956"/>
              <a:chExt cx="574" cy="308"/>
            </a:xfrm>
          </p:grpSpPr>
          <p:sp>
            <p:nvSpPr>
              <p:cNvPr id="861362" name="Freeform 178"/>
              <p:cNvSpPr>
                <a:spLocks/>
              </p:cNvSpPr>
              <p:nvPr/>
            </p:nvSpPr>
            <p:spPr bwMode="auto">
              <a:xfrm>
                <a:off x="94" y="956"/>
                <a:ext cx="574" cy="308"/>
              </a:xfrm>
              <a:custGeom>
                <a:avLst/>
                <a:gdLst/>
                <a:ahLst/>
                <a:cxnLst>
                  <a:cxn ang="0">
                    <a:pos x="311" y="0"/>
                  </a:cxn>
                  <a:cxn ang="0">
                    <a:pos x="0" y="311"/>
                  </a:cxn>
                  <a:cxn ang="0">
                    <a:pos x="0" y="1556"/>
                  </a:cxn>
                  <a:cxn ang="0">
                    <a:pos x="311" y="1867"/>
                  </a:cxn>
                  <a:cxn ang="0">
                    <a:pos x="3155" y="1867"/>
                  </a:cxn>
                  <a:cxn ang="0">
                    <a:pos x="3466" y="1556"/>
                  </a:cxn>
                  <a:cxn ang="0">
                    <a:pos x="3466" y="311"/>
                  </a:cxn>
                  <a:cxn ang="0">
                    <a:pos x="3155" y="0"/>
                  </a:cxn>
                  <a:cxn ang="0">
                    <a:pos x="311" y="0"/>
                  </a:cxn>
                </a:cxnLst>
                <a:rect l="0" t="0" r="r" b="b"/>
                <a:pathLst>
                  <a:path w="3466" h="1867">
                    <a:moveTo>
                      <a:pt x="311" y="0"/>
                    </a:moveTo>
                    <a:cubicBezTo>
                      <a:pt x="139" y="0"/>
                      <a:pt x="0" y="139"/>
                      <a:pt x="0" y="311"/>
                    </a:cubicBezTo>
                    <a:lnTo>
                      <a:pt x="0" y="1556"/>
                    </a:lnTo>
                    <a:cubicBezTo>
                      <a:pt x="0" y="1727"/>
                      <a:pt x="139" y="1867"/>
                      <a:pt x="311" y="1867"/>
                    </a:cubicBezTo>
                    <a:lnTo>
                      <a:pt x="3155" y="1867"/>
                    </a:lnTo>
                    <a:cubicBezTo>
                      <a:pt x="3327" y="1867"/>
                      <a:pt x="3466" y="1727"/>
                      <a:pt x="3466" y="1556"/>
                    </a:cubicBezTo>
                    <a:lnTo>
                      <a:pt x="3466" y="311"/>
                    </a:lnTo>
                    <a:cubicBezTo>
                      <a:pt x="3466" y="139"/>
                      <a:pt x="3327" y="0"/>
                      <a:pt x="3155" y="0"/>
                    </a:cubicBezTo>
                    <a:lnTo>
                      <a:pt x="311" y="0"/>
                    </a:lnTo>
                    <a:close/>
                  </a:path>
                </a:pathLst>
              </a:custGeom>
              <a:solidFill>
                <a:srgbClr val="EAEAE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63" name="Freeform 179"/>
              <p:cNvSpPr>
                <a:spLocks/>
              </p:cNvSpPr>
              <p:nvPr/>
            </p:nvSpPr>
            <p:spPr bwMode="auto">
              <a:xfrm>
                <a:off x="94" y="956"/>
                <a:ext cx="574" cy="308"/>
              </a:xfrm>
              <a:custGeom>
                <a:avLst/>
                <a:gdLst/>
                <a:ahLst/>
                <a:cxnLst>
                  <a:cxn ang="0">
                    <a:pos x="311" y="0"/>
                  </a:cxn>
                  <a:cxn ang="0">
                    <a:pos x="0" y="311"/>
                  </a:cxn>
                  <a:cxn ang="0">
                    <a:pos x="0" y="1556"/>
                  </a:cxn>
                  <a:cxn ang="0">
                    <a:pos x="311" y="1867"/>
                  </a:cxn>
                  <a:cxn ang="0">
                    <a:pos x="3155" y="1867"/>
                  </a:cxn>
                  <a:cxn ang="0">
                    <a:pos x="3466" y="1556"/>
                  </a:cxn>
                  <a:cxn ang="0">
                    <a:pos x="3466" y="311"/>
                  </a:cxn>
                  <a:cxn ang="0">
                    <a:pos x="3155" y="0"/>
                  </a:cxn>
                  <a:cxn ang="0">
                    <a:pos x="311" y="0"/>
                  </a:cxn>
                </a:cxnLst>
                <a:rect l="0" t="0" r="r" b="b"/>
                <a:pathLst>
                  <a:path w="3466" h="1867">
                    <a:moveTo>
                      <a:pt x="311" y="0"/>
                    </a:moveTo>
                    <a:cubicBezTo>
                      <a:pt x="139" y="0"/>
                      <a:pt x="0" y="139"/>
                      <a:pt x="0" y="311"/>
                    </a:cubicBezTo>
                    <a:lnTo>
                      <a:pt x="0" y="1556"/>
                    </a:lnTo>
                    <a:cubicBezTo>
                      <a:pt x="0" y="1727"/>
                      <a:pt x="139" y="1867"/>
                      <a:pt x="311" y="1867"/>
                    </a:cubicBezTo>
                    <a:lnTo>
                      <a:pt x="3155" y="1867"/>
                    </a:lnTo>
                    <a:cubicBezTo>
                      <a:pt x="3327" y="1867"/>
                      <a:pt x="3466" y="1727"/>
                      <a:pt x="3466" y="1556"/>
                    </a:cubicBezTo>
                    <a:lnTo>
                      <a:pt x="3466" y="311"/>
                    </a:lnTo>
                    <a:cubicBezTo>
                      <a:pt x="3466" y="139"/>
                      <a:pt x="3327" y="0"/>
                      <a:pt x="3155" y="0"/>
                    </a:cubicBezTo>
                    <a:lnTo>
                      <a:pt x="311" y="0"/>
                    </a:lnTo>
                    <a:close/>
                  </a:path>
                </a:pathLst>
              </a:custGeom>
              <a:noFill/>
              <a:ln w="5"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365" name="Freeform 181"/>
            <p:cNvSpPr>
              <a:spLocks/>
            </p:cNvSpPr>
            <p:nvPr/>
          </p:nvSpPr>
          <p:spPr bwMode="auto">
            <a:xfrm>
              <a:off x="1513" y="735"/>
              <a:ext cx="2401" cy="452"/>
            </a:xfrm>
            <a:custGeom>
              <a:avLst/>
              <a:gdLst/>
              <a:ahLst/>
              <a:cxnLst>
                <a:cxn ang="0">
                  <a:pos x="455" y="0"/>
                </a:cxn>
                <a:cxn ang="0">
                  <a:pos x="0" y="455"/>
                </a:cxn>
                <a:cxn ang="0">
                  <a:pos x="0" y="2278"/>
                </a:cxn>
                <a:cxn ang="0">
                  <a:pos x="455" y="2733"/>
                </a:cxn>
                <a:cxn ang="0">
                  <a:pos x="14055" y="2733"/>
                </a:cxn>
                <a:cxn ang="0">
                  <a:pos x="14511" y="2278"/>
                </a:cxn>
                <a:cxn ang="0">
                  <a:pos x="14511" y="455"/>
                </a:cxn>
                <a:cxn ang="0">
                  <a:pos x="14055" y="0"/>
                </a:cxn>
                <a:cxn ang="0">
                  <a:pos x="455" y="0"/>
                </a:cxn>
              </a:cxnLst>
              <a:rect l="0" t="0" r="r" b="b"/>
              <a:pathLst>
                <a:path w="14511" h="2733">
                  <a:moveTo>
                    <a:pt x="455" y="0"/>
                  </a:moveTo>
                  <a:cubicBezTo>
                    <a:pt x="204" y="0"/>
                    <a:pt x="0" y="204"/>
                    <a:pt x="0" y="455"/>
                  </a:cubicBezTo>
                  <a:lnTo>
                    <a:pt x="0" y="2278"/>
                  </a:lnTo>
                  <a:cubicBezTo>
                    <a:pt x="0" y="2529"/>
                    <a:pt x="204" y="2733"/>
                    <a:pt x="455" y="2733"/>
                  </a:cubicBezTo>
                  <a:lnTo>
                    <a:pt x="14055" y="2733"/>
                  </a:lnTo>
                  <a:cubicBezTo>
                    <a:pt x="14307" y="2733"/>
                    <a:pt x="14511" y="2529"/>
                    <a:pt x="14511" y="2278"/>
                  </a:cubicBezTo>
                  <a:lnTo>
                    <a:pt x="14511" y="455"/>
                  </a:lnTo>
                  <a:cubicBezTo>
                    <a:pt x="14511" y="204"/>
                    <a:pt x="14307" y="0"/>
                    <a:pt x="14055" y="0"/>
                  </a:cubicBezTo>
                  <a:lnTo>
                    <a:pt x="455" y="0"/>
                  </a:lnTo>
                  <a:close/>
                </a:path>
              </a:pathLst>
            </a:custGeom>
            <a:solidFill>
              <a:srgbClr val="FFF4C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66" name="Rectangle 182"/>
            <p:cNvSpPr>
              <a:spLocks noChangeArrowheads="1"/>
            </p:cNvSpPr>
            <p:nvPr/>
          </p:nvSpPr>
          <p:spPr bwMode="auto">
            <a:xfrm>
              <a:off x="2534" y="729"/>
              <a:ext cx="442" cy="16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rgbClr val="000000"/>
                  </a:solidFill>
                  <a:effectLst/>
                  <a:latin typeface="Arial Narrow" pitchFamily="34" charset="0"/>
                </a:rPr>
                <a:t>Detector</a:t>
              </a:r>
              <a:endParaRPr kumimoji="0" lang="en-US" sz="1800" b="0" i="0" u="none" strike="noStrike" cap="none" normalizeH="0" baseline="0" smtClean="0">
                <a:ln>
                  <a:noFill/>
                </a:ln>
                <a:solidFill>
                  <a:schemeClr val="tx1"/>
                </a:solidFill>
                <a:effectLst/>
                <a:latin typeface="Arial" pitchFamily="34" charset="0"/>
              </a:endParaRPr>
            </a:p>
          </p:txBody>
        </p:sp>
        <p:sp>
          <p:nvSpPr>
            <p:cNvPr id="861367" name="Freeform 183"/>
            <p:cNvSpPr>
              <a:spLocks noEditPoints="1"/>
            </p:cNvSpPr>
            <p:nvPr/>
          </p:nvSpPr>
          <p:spPr bwMode="auto">
            <a:xfrm>
              <a:off x="1775" y="1722"/>
              <a:ext cx="392" cy="410"/>
            </a:xfrm>
            <a:custGeom>
              <a:avLst/>
              <a:gdLst/>
              <a:ahLst/>
              <a:cxnLst>
                <a:cxn ang="0">
                  <a:pos x="11" y="0"/>
                </a:cxn>
                <a:cxn ang="0">
                  <a:pos x="372" y="378"/>
                </a:cxn>
                <a:cxn ang="0">
                  <a:pos x="361" y="388"/>
                </a:cxn>
                <a:cxn ang="0">
                  <a:pos x="0" y="10"/>
                </a:cxn>
                <a:cxn ang="0">
                  <a:pos x="11" y="0"/>
                </a:cxn>
                <a:cxn ang="0">
                  <a:pos x="377" y="363"/>
                </a:cxn>
                <a:cxn ang="0">
                  <a:pos x="392" y="410"/>
                </a:cxn>
                <a:cxn ang="0">
                  <a:pos x="345" y="393"/>
                </a:cxn>
                <a:cxn ang="0">
                  <a:pos x="377" y="363"/>
                </a:cxn>
              </a:cxnLst>
              <a:rect l="0" t="0" r="r" b="b"/>
              <a:pathLst>
                <a:path w="392" h="410">
                  <a:moveTo>
                    <a:pt x="11" y="0"/>
                  </a:moveTo>
                  <a:lnTo>
                    <a:pt x="372" y="378"/>
                  </a:lnTo>
                  <a:lnTo>
                    <a:pt x="361" y="388"/>
                  </a:lnTo>
                  <a:lnTo>
                    <a:pt x="0" y="10"/>
                  </a:lnTo>
                  <a:lnTo>
                    <a:pt x="11" y="0"/>
                  </a:lnTo>
                  <a:close/>
                  <a:moveTo>
                    <a:pt x="377" y="363"/>
                  </a:moveTo>
                  <a:lnTo>
                    <a:pt x="392" y="410"/>
                  </a:lnTo>
                  <a:lnTo>
                    <a:pt x="345" y="393"/>
                  </a:lnTo>
                  <a:lnTo>
                    <a:pt x="377" y="363"/>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68" name="Freeform 184"/>
            <p:cNvSpPr>
              <a:spLocks noEditPoints="1"/>
            </p:cNvSpPr>
            <p:nvPr/>
          </p:nvSpPr>
          <p:spPr bwMode="auto">
            <a:xfrm>
              <a:off x="2085" y="1724"/>
              <a:ext cx="242" cy="409"/>
            </a:xfrm>
            <a:custGeom>
              <a:avLst/>
              <a:gdLst/>
              <a:ahLst/>
              <a:cxnLst>
                <a:cxn ang="0">
                  <a:pos x="13" y="0"/>
                </a:cxn>
                <a:cxn ang="0">
                  <a:pos x="230" y="373"/>
                </a:cxn>
                <a:cxn ang="0">
                  <a:pos x="218" y="381"/>
                </a:cxn>
                <a:cxn ang="0">
                  <a:pos x="0" y="7"/>
                </a:cxn>
                <a:cxn ang="0">
                  <a:pos x="13" y="0"/>
                </a:cxn>
                <a:cxn ang="0">
                  <a:pos x="239" y="359"/>
                </a:cxn>
                <a:cxn ang="0">
                  <a:pos x="242" y="409"/>
                </a:cxn>
                <a:cxn ang="0">
                  <a:pos x="201" y="382"/>
                </a:cxn>
                <a:cxn ang="0">
                  <a:pos x="239" y="359"/>
                </a:cxn>
              </a:cxnLst>
              <a:rect l="0" t="0" r="r" b="b"/>
              <a:pathLst>
                <a:path w="242" h="409">
                  <a:moveTo>
                    <a:pt x="13" y="0"/>
                  </a:moveTo>
                  <a:lnTo>
                    <a:pt x="230" y="373"/>
                  </a:lnTo>
                  <a:lnTo>
                    <a:pt x="218" y="381"/>
                  </a:lnTo>
                  <a:lnTo>
                    <a:pt x="0" y="7"/>
                  </a:lnTo>
                  <a:lnTo>
                    <a:pt x="13" y="0"/>
                  </a:lnTo>
                  <a:close/>
                  <a:moveTo>
                    <a:pt x="239" y="359"/>
                  </a:moveTo>
                  <a:lnTo>
                    <a:pt x="242" y="409"/>
                  </a:lnTo>
                  <a:lnTo>
                    <a:pt x="201" y="382"/>
                  </a:lnTo>
                  <a:lnTo>
                    <a:pt x="239" y="359"/>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69" name="Freeform 185"/>
            <p:cNvSpPr>
              <a:spLocks noEditPoints="1"/>
            </p:cNvSpPr>
            <p:nvPr/>
          </p:nvSpPr>
          <p:spPr bwMode="auto">
            <a:xfrm>
              <a:off x="2396" y="1726"/>
              <a:ext cx="104" cy="409"/>
            </a:xfrm>
            <a:custGeom>
              <a:avLst/>
              <a:gdLst/>
              <a:ahLst/>
              <a:cxnLst>
                <a:cxn ang="0">
                  <a:pos x="14" y="0"/>
                </a:cxn>
                <a:cxn ang="0">
                  <a:pos x="91" y="371"/>
                </a:cxn>
                <a:cxn ang="0">
                  <a:pos x="77" y="374"/>
                </a:cxn>
                <a:cxn ang="0">
                  <a:pos x="0" y="3"/>
                </a:cxn>
                <a:cxn ang="0">
                  <a:pos x="14" y="0"/>
                </a:cxn>
                <a:cxn ang="0">
                  <a:pos x="104" y="361"/>
                </a:cxn>
                <a:cxn ang="0">
                  <a:pos x="91" y="409"/>
                </a:cxn>
                <a:cxn ang="0">
                  <a:pos x="61" y="370"/>
                </a:cxn>
                <a:cxn ang="0">
                  <a:pos x="104" y="361"/>
                </a:cxn>
              </a:cxnLst>
              <a:rect l="0" t="0" r="r" b="b"/>
              <a:pathLst>
                <a:path w="104" h="409">
                  <a:moveTo>
                    <a:pt x="14" y="0"/>
                  </a:moveTo>
                  <a:lnTo>
                    <a:pt x="91" y="371"/>
                  </a:lnTo>
                  <a:lnTo>
                    <a:pt x="77" y="374"/>
                  </a:lnTo>
                  <a:lnTo>
                    <a:pt x="0" y="3"/>
                  </a:lnTo>
                  <a:lnTo>
                    <a:pt x="14" y="0"/>
                  </a:lnTo>
                  <a:close/>
                  <a:moveTo>
                    <a:pt x="104" y="361"/>
                  </a:moveTo>
                  <a:lnTo>
                    <a:pt x="91" y="409"/>
                  </a:lnTo>
                  <a:lnTo>
                    <a:pt x="61" y="370"/>
                  </a:lnTo>
                  <a:lnTo>
                    <a:pt x="104" y="361"/>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70" name="Freeform 186"/>
            <p:cNvSpPr>
              <a:spLocks noEditPoints="1"/>
            </p:cNvSpPr>
            <p:nvPr/>
          </p:nvSpPr>
          <p:spPr bwMode="auto">
            <a:xfrm>
              <a:off x="2645" y="1727"/>
              <a:ext cx="76" cy="408"/>
            </a:xfrm>
            <a:custGeom>
              <a:avLst/>
              <a:gdLst/>
              <a:ahLst/>
              <a:cxnLst>
                <a:cxn ang="0">
                  <a:pos x="76" y="1"/>
                </a:cxn>
                <a:cxn ang="0">
                  <a:pos x="28" y="373"/>
                </a:cxn>
                <a:cxn ang="0">
                  <a:pos x="14" y="371"/>
                </a:cxn>
                <a:cxn ang="0">
                  <a:pos x="61" y="0"/>
                </a:cxn>
                <a:cxn ang="0">
                  <a:pos x="76" y="1"/>
                </a:cxn>
                <a:cxn ang="0">
                  <a:pos x="44" y="368"/>
                </a:cxn>
                <a:cxn ang="0">
                  <a:pos x="16" y="408"/>
                </a:cxn>
                <a:cxn ang="0">
                  <a:pos x="0" y="362"/>
                </a:cxn>
                <a:cxn ang="0">
                  <a:pos x="44" y="368"/>
                </a:cxn>
              </a:cxnLst>
              <a:rect l="0" t="0" r="r" b="b"/>
              <a:pathLst>
                <a:path w="76" h="408">
                  <a:moveTo>
                    <a:pt x="76" y="1"/>
                  </a:moveTo>
                  <a:lnTo>
                    <a:pt x="28" y="373"/>
                  </a:lnTo>
                  <a:lnTo>
                    <a:pt x="14" y="371"/>
                  </a:lnTo>
                  <a:lnTo>
                    <a:pt x="61" y="0"/>
                  </a:lnTo>
                  <a:lnTo>
                    <a:pt x="76" y="1"/>
                  </a:lnTo>
                  <a:close/>
                  <a:moveTo>
                    <a:pt x="44" y="368"/>
                  </a:moveTo>
                  <a:lnTo>
                    <a:pt x="16" y="408"/>
                  </a:lnTo>
                  <a:lnTo>
                    <a:pt x="0" y="362"/>
                  </a:lnTo>
                  <a:lnTo>
                    <a:pt x="44" y="368"/>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71" name="Freeform 187"/>
            <p:cNvSpPr>
              <a:spLocks noEditPoints="1"/>
            </p:cNvSpPr>
            <p:nvPr/>
          </p:nvSpPr>
          <p:spPr bwMode="auto">
            <a:xfrm>
              <a:off x="3009" y="1723"/>
              <a:ext cx="332" cy="410"/>
            </a:xfrm>
            <a:custGeom>
              <a:avLst/>
              <a:gdLst/>
              <a:ahLst/>
              <a:cxnLst>
                <a:cxn ang="0">
                  <a:pos x="332" y="9"/>
                </a:cxn>
                <a:cxn ang="0">
                  <a:pos x="29" y="386"/>
                </a:cxn>
                <a:cxn ang="0">
                  <a:pos x="17" y="377"/>
                </a:cxn>
                <a:cxn ang="0">
                  <a:pos x="320" y="0"/>
                </a:cxn>
                <a:cxn ang="0">
                  <a:pos x="332" y="9"/>
                </a:cxn>
                <a:cxn ang="0">
                  <a:pos x="45" y="389"/>
                </a:cxn>
                <a:cxn ang="0">
                  <a:pos x="0" y="410"/>
                </a:cxn>
                <a:cxn ang="0">
                  <a:pos x="10" y="361"/>
                </a:cxn>
                <a:cxn ang="0">
                  <a:pos x="45" y="389"/>
                </a:cxn>
              </a:cxnLst>
              <a:rect l="0" t="0" r="r" b="b"/>
              <a:pathLst>
                <a:path w="332" h="410">
                  <a:moveTo>
                    <a:pt x="332" y="9"/>
                  </a:moveTo>
                  <a:lnTo>
                    <a:pt x="29" y="386"/>
                  </a:lnTo>
                  <a:lnTo>
                    <a:pt x="17" y="377"/>
                  </a:lnTo>
                  <a:lnTo>
                    <a:pt x="320" y="0"/>
                  </a:lnTo>
                  <a:lnTo>
                    <a:pt x="332" y="9"/>
                  </a:lnTo>
                  <a:close/>
                  <a:moveTo>
                    <a:pt x="45" y="389"/>
                  </a:moveTo>
                  <a:lnTo>
                    <a:pt x="0" y="410"/>
                  </a:lnTo>
                  <a:lnTo>
                    <a:pt x="10" y="361"/>
                  </a:lnTo>
                  <a:lnTo>
                    <a:pt x="45" y="389"/>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72" name="Freeform 188"/>
            <p:cNvSpPr>
              <a:spLocks noEditPoints="1"/>
            </p:cNvSpPr>
            <p:nvPr/>
          </p:nvSpPr>
          <p:spPr bwMode="auto">
            <a:xfrm>
              <a:off x="3187" y="1722"/>
              <a:ext cx="464" cy="417"/>
            </a:xfrm>
            <a:custGeom>
              <a:avLst/>
              <a:gdLst/>
              <a:ahLst/>
              <a:cxnLst>
                <a:cxn ang="0">
                  <a:pos x="464" y="11"/>
                </a:cxn>
                <a:cxn ang="0">
                  <a:pos x="32" y="398"/>
                </a:cxn>
                <a:cxn ang="0">
                  <a:pos x="23" y="387"/>
                </a:cxn>
                <a:cxn ang="0">
                  <a:pos x="454" y="0"/>
                </a:cxn>
                <a:cxn ang="0">
                  <a:pos x="464" y="11"/>
                </a:cxn>
                <a:cxn ang="0">
                  <a:pos x="48" y="404"/>
                </a:cxn>
                <a:cxn ang="0">
                  <a:pos x="0" y="417"/>
                </a:cxn>
                <a:cxn ang="0">
                  <a:pos x="18" y="371"/>
                </a:cxn>
                <a:cxn ang="0">
                  <a:pos x="48" y="404"/>
                </a:cxn>
              </a:cxnLst>
              <a:rect l="0" t="0" r="r" b="b"/>
              <a:pathLst>
                <a:path w="464" h="417">
                  <a:moveTo>
                    <a:pt x="464" y="11"/>
                  </a:moveTo>
                  <a:lnTo>
                    <a:pt x="32" y="398"/>
                  </a:lnTo>
                  <a:lnTo>
                    <a:pt x="23" y="387"/>
                  </a:lnTo>
                  <a:lnTo>
                    <a:pt x="454" y="0"/>
                  </a:lnTo>
                  <a:lnTo>
                    <a:pt x="464" y="11"/>
                  </a:lnTo>
                  <a:close/>
                  <a:moveTo>
                    <a:pt x="48" y="404"/>
                  </a:moveTo>
                  <a:lnTo>
                    <a:pt x="0" y="417"/>
                  </a:lnTo>
                  <a:lnTo>
                    <a:pt x="18" y="371"/>
                  </a:lnTo>
                  <a:lnTo>
                    <a:pt x="48" y="404"/>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73" name="Freeform 189"/>
            <p:cNvSpPr>
              <a:spLocks noEditPoints="1"/>
            </p:cNvSpPr>
            <p:nvPr/>
          </p:nvSpPr>
          <p:spPr bwMode="auto">
            <a:xfrm>
              <a:off x="2818" y="1724"/>
              <a:ext cx="213" cy="409"/>
            </a:xfrm>
            <a:custGeom>
              <a:avLst/>
              <a:gdLst/>
              <a:ahLst/>
              <a:cxnLst>
                <a:cxn ang="0">
                  <a:pos x="213" y="7"/>
                </a:cxn>
                <a:cxn ang="0">
                  <a:pos x="24" y="379"/>
                </a:cxn>
                <a:cxn ang="0">
                  <a:pos x="11" y="373"/>
                </a:cxn>
                <a:cxn ang="0">
                  <a:pos x="200" y="0"/>
                </a:cxn>
                <a:cxn ang="0">
                  <a:pos x="213" y="7"/>
                </a:cxn>
                <a:cxn ang="0">
                  <a:pos x="40" y="379"/>
                </a:cxn>
                <a:cxn ang="0">
                  <a:pos x="0" y="409"/>
                </a:cxn>
                <a:cxn ang="0">
                  <a:pos x="1" y="359"/>
                </a:cxn>
                <a:cxn ang="0">
                  <a:pos x="40" y="379"/>
                </a:cxn>
              </a:cxnLst>
              <a:rect l="0" t="0" r="r" b="b"/>
              <a:pathLst>
                <a:path w="213" h="409">
                  <a:moveTo>
                    <a:pt x="213" y="7"/>
                  </a:moveTo>
                  <a:lnTo>
                    <a:pt x="24" y="379"/>
                  </a:lnTo>
                  <a:lnTo>
                    <a:pt x="11" y="373"/>
                  </a:lnTo>
                  <a:lnTo>
                    <a:pt x="200" y="0"/>
                  </a:lnTo>
                  <a:lnTo>
                    <a:pt x="213" y="7"/>
                  </a:lnTo>
                  <a:close/>
                  <a:moveTo>
                    <a:pt x="40" y="379"/>
                  </a:moveTo>
                  <a:lnTo>
                    <a:pt x="0" y="409"/>
                  </a:lnTo>
                  <a:lnTo>
                    <a:pt x="1" y="359"/>
                  </a:lnTo>
                  <a:lnTo>
                    <a:pt x="40" y="379"/>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74" name="Freeform 190"/>
            <p:cNvSpPr>
              <a:spLocks noEditPoints="1"/>
            </p:cNvSpPr>
            <p:nvPr/>
          </p:nvSpPr>
          <p:spPr bwMode="auto">
            <a:xfrm>
              <a:off x="1732" y="2337"/>
              <a:ext cx="408" cy="419"/>
            </a:xfrm>
            <a:custGeom>
              <a:avLst/>
              <a:gdLst/>
              <a:ahLst/>
              <a:cxnLst>
                <a:cxn ang="0">
                  <a:pos x="408" y="10"/>
                </a:cxn>
                <a:cxn ang="0">
                  <a:pos x="31" y="398"/>
                </a:cxn>
                <a:cxn ang="0">
                  <a:pos x="20" y="387"/>
                </a:cxn>
                <a:cxn ang="0">
                  <a:pos x="397" y="0"/>
                </a:cxn>
                <a:cxn ang="0">
                  <a:pos x="408" y="10"/>
                </a:cxn>
                <a:cxn ang="0">
                  <a:pos x="46" y="403"/>
                </a:cxn>
                <a:cxn ang="0">
                  <a:pos x="0" y="419"/>
                </a:cxn>
                <a:cxn ang="0">
                  <a:pos x="15" y="372"/>
                </a:cxn>
                <a:cxn ang="0">
                  <a:pos x="46" y="403"/>
                </a:cxn>
              </a:cxnLst>
              <a:rect l="0" t="0" r="r" b="b"/>
              <a:pathLst>
                <a:path w="408" h="419">
                  <a:moveTo>
                    <a:pt x="408" y="10"/>
                  </a:moveTo>
                  <a:lnTo>
                    <a:pt x="31" y="398"/>
                  </a:lnTo>
                  <a:lnTo>
                    <a:pt x="20" y="387"/>
                  </a:lnTo>
                  <a:lnTo>
                    <a:pt x="397" y="0"/>
                  </a:lnTo>
                  <a:lnTo>
                    <a:pt x="408" y="10"/>
                  </a:lnTo>
                  <a:close/>
                  <a:moveTo>
                    <a:pt x="46" y="403"/>
                  </a:moveTo>
                  <a:lnTo>
                    <a:pt x="0" y="419"/>
                  </a:lnTo>
                  <a:lnTo>
                    <a:pt x="15" y="372"/>
                  </a:lnTo>
                  <a:lnTo>
                    <a:pt x="46" y="403"/>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75" name="Freeform 191"/>
            <p:cNvSpPr>
              <a:spLocks noEditPoints="1"/>
            </p:cNvSpPr>
            <p:nvPr/>
          </p:nvSpPr>
          <p:spPr bwMode="auto">
            <a:xfrm>
              <a:off x="2111" y="2343"/>
              <a:ext cx="193" cy="411"/>
            </a:xfrm>
            <a:custGeom>
              <a:avLst/>
              <a:gdLst/>
              <a:ahLst/>
              <a:cxnLst>
                <a:cxn ang="0">
                  <a:pos x="193" y="6"/>
                </a:cxn>
                <a:cxn ang="0">
                  <a:pos x="24" y="380"/>
                </a:cxn>
                <a:cxn ang="0">
                  <a:pos x="11" y="374"/>
                </a:cxn>
                <a:cxn ang="0">
                  <a:pos x="179" y="0"/>
                </a:cxn>
                <a:cxn ang="0">
                  <a:pos x="193" y="6"/>
                </a:cxn>
                <a:cxn ang="0">
                  <a:pos x="40" y="380"/>
                </a:cxn>
                <a:cxn ang="0">
                  <a:pos x="2" y="411"/>
                </a:cxn>
                <a:cxn ang="0">
                  <a:pos x="0" y="362"/>
                </a:cxn>
                <a:cxn ang="0">
                  <a:pos x="40" y="380"/>
                </a:cxn>
              </a:cxnLst>
              <a:rect l="0" t="0" r="r" b="b"/>
              <a:pathLst>
                <a:path w="193" h="411">
                  <a:moveTo>
                    <a:pt x="193" y="6"/>
                  </a:moveTo>
                  <a:lnTo>
                    <a:pt x="24" y="380"/>
                  </a:lnTo>
                  <a:lnTo>
                    <a:pt x="11" y="374"/>
                  </a:lnTo>
                  <a:lnTo>
                    <a:pt x="179" y="0"/>
                  </a:lnTo>
                  <a:lnTo>
                    <a:pt x="193" y="6"/>
                  </a:lnTo>
                  <a:close/>
                  <a:moveTo>
                    <a:pt x="40" y="380"/>
                  </a:moveTo>
                  <a:lnTo>
                    <a:pt x="2" y="411"/>
                  </a:lnTo>
                  <a:lnTo>
                    <a:pt x="0" y="362"/>
                  </a:lnTo>
                  <a:lnTo>
                    <a:pt x="40" y="380"/>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76" name="Freeform 192"/>
            <p:cNvSpPr>
              <a:spLocks noEditPoints="1"/>
            </p:cNvSpPr>
            <p:nvPr/>
          </p:nvSpPr>
          <p:spPr bwMode="auto">
            <a:xfrm>
              <a:off x="2491" y="2341"/>
              <a:ext cx="173" cy="413"/>
            </a:xfrm>
            <a:custGeom>
              <a:avLst/>
              <a:gdLst/>
              <a:ahLst/>
              <a:cxnLst>
                <a:cxn ang="0">
                  <a:pos x="173" y="5"/>
                </a:cxn>
                <a:cxn ang="0">
                  <a:pos x="25" y="381"/>
                </a:cxn>
                <a:cxn ang="0">
                  <a:pos x="11" y="376"/>
                </a:cxn>
                <a:cxn ang="0">
                  <a:pos x="160" y="0"/>
                </a:cxn>
                <a:cxn ang="0">
                  <a:pos x="173" y="5"/>
                </a:cxn>
                <a:cxn ang="0">
                  <a:pos x="41" y="380"/>
                </a:cxn>
                <a:cxn ang="0">
                  <a:pos x="5" y="413"/>
                </a:cxn>
                <a:cxn ang="0">
                  <a:pos x="0" y="364"/>
                </a:cxn>
                <a:cxn ang="0">
                  <a:pos x="41" y="380"/>
                </a:cxn>
              </a:cxnLst>
              <a:rect l="0" t="0" r="r" b="b"/>
              <a:pathLst>
                <a:path w="173" h="413">
                  <a:moveTo>
                    <a:pt x="173" y="5"/>
                  </a:moveTo>
                  <a:lnTo>
                    <a:pt x="25" y="381"/>
                  </a:lnTo>
                  <a:lnTo>
                    <a:pt x="11" y="376"/>
                  </a:lnTo>
                  <a:lnTo>
                    <a:pt x="160" y="0"/>
                  </a:lnTo>
                  <a:lnTo>
                    <a:pt x="173" y="5"/>
                  </a:lnTo>
                  <a:close/>
                  <a:moveTo>
                    <a:pt x="41" y="380"/>
                  </a:moveTo>
                  <a:lnTo>
                    <a:pt x="5" y="413"/>
                  </a:lnTo>
                  <a:lnTo>
                    <a:pt x="0" y="364"/>
                  </a:lnTo>
                  <a:lnTo>
                    <a:pt x="41" y="380"/>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77" name="Freeform 193"/>
            <p:cNvSpPr>
              <a:spLocks noEditPoints="1"/>
            </p:cNvSpPr>
            <p:nvPr/>
          </p:nvSpPr>
          <p:spPr bwMode="auto">
            <a:xfrm>
              <a:off x="2871" y="2344"/>
              <a:ext cx="44" cy="410"/>
            </a:xfrm>
            <a:custGeom>
              <a:avLst/>
              <a:gdLst/>
              <a:ahLst/>
              <a:cxnLst>
                <a:cxn ang="0">
                  <a:pos x="14" y="0"/>
                </a:cxn>
                <a:cxn ang="0">
                  <a:pos x="30" y="373"/>
                </a:cxn>
                <a:cxn ang="0">
                  <a:pos x="15" y="374"/>
                </a:cxn>
                <a:cxn ang="0">
                  <a:pos x="0" y="0"/>
                </a:cxn>
                <a:cxn ang="0">
                  <a:pos x="14" y="0"/>
                </a:cxn>
                <a:cxn ang="0">
                  <a:pos x="44" y="365"/>
                </a:cxn>
                <a:cxn ang="0">
                  <a:pos x="24" y="410"/>
                </a:cxn>
                <a:cxn ang="0">
                  <a:pos x="0" y="367"/>
                </a:cxn>
                <a:cxn ang="0">
                  <a:pos x="44" y="365"/>
                </a:cxn>
              </a:cxnLst>
              <a:rect l="0" t="0" r="r" b="b"/>
              <a:pathLst>
                <a:path w="44" h="410">
                  <a:moveTo>
                    <a:pt x="14" y="0"/>
                  </a:moveTo>
                  <a:lnTo>
                    <a:pt x="30" y="373"/>
                  </a:lnTo>
                  <a:lnTo>
                    <a:pt x="15" y="374"/>
                  </a:lnTo>
                  <a:lnTo>
                    <a:pt x="0" y="0"/>
                  </a:lnTo>
                  <a:lnTo>
                    <a:pt x="14" y="0"/>
                  </a:lnTo>
                  <a:close/>
                  <a:moveTo>
                    <a:pt x="44" y="365"/>
                  </a:moveTo>
                  <a:lnTo>
                    <a:pt x="24" y="410"/>
                  </a:lnTo>
                  <a:lnTo>
                    <a:pt x="0" y="367"/>
                  </a:lnTo>
                  <a:lnTo>
                    <a:pt x="44" y="365"/>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78" name="Freeform 194"/>
            <p:cNvSpPr>
              <a:spLocks noEditPoints="1"/>
            </p:cNvSpPr>
            <p:nvPr/>
          </p:nvSpPr>
          <p:spPr bwMode="auto">
            <a:xfrm>
              <a:off x="3055" y="2335"/>
              <a:ext cx="239" cy="419"/>
            </a:xfrm>
            <a:custGeom>
              <a:avLst/>
              <a:gdLst/>
              <a:ahLst/>
              <a:cxnLst>
                <a:cxn ang="0">
                  <a:pos x="13" y="0"/>
                </a:cxn>
                <a:cxn ang="0">
                  <a:pos x="227" y="383"/>
                </a:cxn>
                <a:cxn ang="0">
                  <a:pos x="214" y="390"/>
                </a:cxn>
                <a:cxn ang="0">
                  <a:pos x="0" y="7"/>
                </a:cxn>
                <a:cxn ang="0">
                  <a:pos x="13" y="0"/>
                </a:cxn>
                <a:cxn ang="0">
                  <a:pos x="236" y="370"/>
                </a:cxn>
                <a:cxn ang="0">
                  <a:pos x="239" y="419"/>
                </a:cxn>
                <a:cxn ang="0">
                  <a:pos x="198" y="391"/>
                </a:cxn>
                <a:cxn ang="0">
                  <a:pos x="236" y="370"/>
                </a:cxn>
              </a:cxnLst>
              <a:rect l="0" t="0" r="r" b="b"/>
              <a:pathLst>
                <a:path w="239" h="419">
                  <a:moveTo>
                    <a:pt x="13" y="0"/>
                  </a:moveTo>
                  <a:lnTo>
                    <a:pt x="227" y="383"/>
                  </a:lnTo>
                  <a:lnTo>
                    <a:pt x="214" y="390"/>
                  </a:lnTo>
                  <a:lnTo>
                    <a:pt x="0" y="7"/>
                  </a:lnTo>
                  <a:lnTo>
                    <a:pt x="13" y="0"/>
                  </a:lnTo>
                  <a:close/>
                  <a:moveTo>
                    <a:pt x="236" y="370"/>
                  </a:moveTo>
                  <a:lnTo>
                    <a:pt x="239" y="419"/>
                  </a:lnTo>
                  <a:lnTo>
                    <a:pt x="198" y="391"/>
                  </a:lnTo>
                  <a:lnTo>
                    <a:pt x="236" y="370"/>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79" name="Freeform 195"/>
            <p:cNvSpPr>
              <a:spLocks noEditPoints="1"/>
            </p:cNvSpPr>
            <p:nvPr/>
          </p:nvSpPr>
          <p:spPr bwMode="auto">
            <a:xfrm>
              <a:off x="3223" y="2341"/>
              <a:ext cx="470" cy="413"/>
            </a:xfrm>
            <a:custGeom>
              <a:avLst/>
              <a:gdLst/>
              <a:ahLst/>
              <a:cxnLst>
                <a:cxn ang="0">
                  <a:pos x="9" y="0"/>
                </a:cxn>
                <a:cxn ang="0">
                  <a:pos x="447" y="383"/>
                </a:cxn>
                <a:cxn ang="0">
                  <a:pos x="437" y="394"/>
                </a:cxn>
                <a:cxn ang="0">
                  <a:pos x="0" y="11"/>
                </a:cxn>
                <a:cxn ang="0">
                  <a:pos x="9" y="0"/>
                </a:cxn>
                <a:cxn ang="0">
                  <a:pos x="451" y="367"/>
                </a:cxn>
                <a:cxn ang="0">
                  <a:pos x="470" y="413"/>
                </a:cxn>
                <a:cxn ang="0">
                  <a:pos x="422" y="400"/>
                </a:cxn>
                <a:cxn ang="0">
                  <a:pos x="451" y="367"/>
                </a:cxn>
              </a:cxnLst>
              <a:rect l="0" t="0" r="r" b="b"/>
              <a:pathLst>
                <a:path w="470" h="413">
                  <a:moveTo>
                    <a:pt x="9" y="0"/>
                  </a:moveTo>
                  <a:lnTo>
                    <a:pt x="447" y="383"/>
                  </a:lnTo>
                  <a:lnTo>
                    <a:pt x="437" y="394"/>
                  </a:lnTo>
                  <a:lnTo>
                    <a:pt x="0" y="11"/>
                  </a:lnTo>
                  <a:lnTo>
                    <a:pt x="9" y="0"/>
                  </a:lnTo>
                  <a:close/>
                  <a:moveTo>
                    <a:pt x="451" y="367"/>
                  </a:moveTo>
                  <a:lnTo>
                    <a:pt x="470" y="413"/>
                  </a:lnTo>
                  <a:lnTo>
                    <a:pt x="422" y="400"/>
                  </a:lnTo>
                  <a:lnTo>
                    <a:pt x="451" y="367"/>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80" name="Oval 196"/>
            <p:cNvSpPr>
              <a:spLocks noChangeArrowheads="1"/>
            </p:cNvSpPr>
            <p:nvPr/>
          </p:nvSpPr>
          <p:spPr bwMode="auto">
            <a:xfrm>
              <a:off x="2485" y="2134"/>
              <a:ext cx="24" cy="11"/>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81" name="Oval 197"/>
            <p:cNvSpPr>
              <a:spLocks noChangeArrowheads="1"/>
            </p:cNvSpPr>
            <p:nvPr/>
          </p:nvSpPr>
          <p:spPr bwMode="auto">
            <a:xfrm>
              <a:off x="2146" y="2131"/>
              <a:ext cx="24" cy="11"/>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82" name="Oval 198"/>
            <p:cNvSpPr>
              <a:spLocks noChangeArrowheads="1"/>
            </p:cNvSpPr>
            <p:nvPr/>
          </p:nvSpPr>
          <p:spPr bwMode="auto">
            <a:xfrm>
              <a:off x="2807" y="2133"/>
              <a:ext cx="23" cy="11"/>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83" name="Oval 199"/>
            <p:cNvSpPr>
              <a:spLocks noChangeArrowheads="1"/>
            </p:cNvSpPr>
            <p:nvPr/>
          </p:nvSpPr>
          <p:spPr bwMode="auto">
            <a:xfrm>
              <a:off x="2471" y="2334"/>
              <a:ext cx="24" cy="11"/>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84" name="Oval 200"/>
            <p:cNvSpPr>
              <a:spLocks noChangeArrowheads="1"/>
            </p:cNvSpPr>
            <p:nvPr/>
          </p:nvSpPr>
          <p:spPr bwMode="auto">
            <a:xfrm>
              <a:off x="2110" y="2337"/>
              <a:ext cx="24" cy="11"/>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85" name="Oval 201"/>
            <p:cNvSpPr>
              <a:spLocks noChangeArrowheads="1"/>
            </p:cNvSpPr>
            <p:nvPr/>
          </p:nvSpPr>
          <p:spPr bwMode="auto">
            <a:xfrm>
              <a:off x="2655" y="2334"/>
              <a:ext cx="24" cy="11"/>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86" name="Oval 202"/>
            <p:cNvSpPr>
              <a:spLocks noChangeArrowheads="1"/>
            </p:cNvSpPr>
            <p:nvPr/>
          </p:nvSpPr>
          <p:spPr bwMode="auto">
            <a:xfrm>
              <a:off x="2294" y="2337"/>
              <a:ext cx="24" cy="11"/>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87" name="Oval 203"/>
            <p:cNvSpPr>
              <a:spLocks noChangeArrowheads="1"/>
            </p:cNvSpPr>
            <p:nvPr/>
          </p:nvSpPr>
          <p:spPr bwMode="auto">
            <a:xfrm>
              <a:off x="3216" y="2336"/>
              <a:ext cx="23" cy="11"/>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88" name="Oval 204"/>
            <p:cNvSpPr>
              <a:spLocks noChangeArrowheads="1"/>
            </p:cNvSpPr>
            <p:nvPr/>
          </p:nvSpPr>
          <p:spPr bwMode="auto">
            <a:xfrm>
              <a:off x="2854" y="2339"/>
              <a:ext cx="23" cy="11"/>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89" name="Oval 205"/>
            <p:cNvSpPr>
              <a:spLocks noChangeArrowheads="1"/>
            </p:cNvSpPr>
            <p:nvPr/>
          </p:nvSpPr>
          <p:spPr bwMode="auto">
            <a:xfrm>
              <a:off x="3041" y="2337"/>
              <a:ext cx="23" cy="12"/>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90" name="Oval 206"/>
            <p:cNvSpPr>
              <a:spLocks noChangeArrowheads="1"/>
            </p:cNvSpPr>
            <p:nvPr/>
          </p:nvSpPr>
          <p:spPr bwMode="auto">
            <a:xfrm>
              <a:off x="2020" y="2184"/>
              <a:ext cx="22" cy="7"/>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91" name="Oval 207"/>
            <p:cNvSpPr>
              <a:spLocks noChangeArrowheads="1"/>
            </p:cNvSpPr>
            <p:nvPr/>
          </p:nvSpPr>
          <p:spPr bwMode="auto">
            <a:xfrm>
              <a:off x="2027" y="2289"/>
              <a:ext cx="18" cy="6"/>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92" name="Freeform 208"/>
            <p:cNvSpPr>
              <a:spLocks noEditPoints="1"/>
            </p:cNvSpPr>
            <p:nvPr/>
          </p:nvSpPr>
          <p:spPr bwMode="auto">
            <a:xfrm>
              <a:off x="443" y="2821"/>
              <a:ext cx="3064" cy="108"/>
            </a:xfrm>
            <a:custGeom>
              <a:avLst/>
              <a:gdLst/>
              <a:ahLst/>
              <a:cxnLst>
                <a:cxn ang="0">
                  <a:pos x="3064" y="15"/>
                </a:cxn>
                <a:cxn ang="0">
                  <a:pos x="22" y="15"/>
                </a:cxn>
                <a:cxn ang="0">
                  <a:pos x="29" y="7"/>
                </a:cxn>
                <a:cxn ang="0">
                  <a:pos x="29" y="72"/>
                </a:cxn>
                <a:cxn ang="0">
                  <a:pos x="14" y="72"/>
                </a:cxn>
                <a:cxn ang="0">
                  <a:pos x="14" y="0"/>
                </a:cxn>
                <a:cxn ang="0">
                  <a:pos x="3064" y="0"/>
                </a:cxn>
                <a:cxn ang="0">
                  <a:pos x="3064" y="15"/>
                </a:cxn>
                <a:cxn ang="0">
                  <a:pos x="44" y="64"/>
                </a:cxn>
                <a:cxn ang="0">
                  <a:pos x="22" y="108"/>
                </a:cxn>
                <a:cxn ang="0">
                  <a:pos x="0" y="64"/>
                </a:cxn>
                <a:cxn ang="0">
                  <a:pos x="44" y="64"/>
                </a:cxn>
              </a:cxnLst>
              <a:rect l="0" t="0" r="r" b="b"/>
              <a:pathLst>
                <a:path w="3064" h="108">
                  <a:moveTo>
                    <a:pt x="3064" y="15"/>
                  </a:moveTo>
                  <a:lnTo>
                    <a:pt x="22" y="15"/>
                  </a:lnTo>
                  <a:lnTo>
                    <a:pt x="29" y="7"/>
                  </a:lnTo>
                  <a:lnTo>
                    <a:pt x="29" y="72"/>
                  </a:lnTo>
                  <a:lnTo>
                    <a:pt x="14" y="72"/>
                  </a:lnTo>
                  <a:lnTo>
                    <a:pt x="14" y="0"/>
                  </a:lnTo>
                  <a:lnTo>
                    <a:pt x="3064" y="0"/>
                  </a:lnTo>
                  <a:lnTo>
                    <a:pt x="3064" y="15"/>
                  </a:lnTo>
                  <a:close/>
                  <a:moveTo>
                    <a:pt x="44" y="64"/>
                  </a:moveTo>
                  <a:lnTo>
                    <a:pt x="22" y="108"/>
                  </a:lnTo>
                  <a:lnTo>
                    <a:pt x="0" y="64"/>
                  </a:lnTo>
                  <a:lnTo>
                    <a:pt x="44" y="64"/>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395" name="Group 211"/>
            <p:cNvGrpSpPr>
              <a:grpSpLocks/>
            </p:cNvGrpSpPr>
            <p:nvPr/>
          </p:nvGrpSpPr>
          <p:grpSpPr bwMode="auto">
            <a:xfrm>
              <a:off x="272" y="3234"/>
              <a:ext cx="381" cy="80"/>
              <a:chOff x="272" y="3234"/>
              <a:chExt cx="381" cy="80"/>
            </a:xfrm>
          </p:grpSpPr>
          <p:sp>
            <p:nvSpPr>
              <p:cNvPr id="861393" name="Oval 209"/>
              <p:cNvSpPr>
                <a:spLocks noChangeArrowheads="1"/>
              </p:cNvSpPr>
              <p:nvPr/>
            </p:nvSpPr>
            <p:spPr bwMode="auto">
              <a:xfrm>
                <a:off x="272" y="3234"/>
                <a:ext cx="381" cy="80"/>
              </a:xfrm>
              <a:prstGeom prst="ellipse">
                <a:avLst/>
              </a:prstGeom>
              <a:solidFill>
                <a:srgbClr val="FF505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94" name="Oval 210"/>
              <p:cNvSpPr>
                <a:spLocks noChangeArrowheads="1"/>
              </p:cNvSpPr>
              <p:nvPr/>
            </p:nvSpPr>
            <p:spPr bwMode="auto">
              <a:xfrm>
                <a:off x="272" y="3234"/>
                <a:ext cx="381" cy="80"/>
              </a:xfrm>
              <a:prstGeom prst="ellipse">
                <a:avLst/>
              </a:prstGeom>
              <a:noFill/>
              <a:ln w="5"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396" name="Rectangle 212"/>
            <p:cNvSpPr>
              <a:spLocks noChangeArrowheads="1"/>
            </p:cNvSpPr>
            <p:nvPr/>
          </p:nvSpPr>
          <p:spPr bwMode="auto">
            <a:xfrm>
              <a:off x="274" y="2975"/>
              <a:ext cx="381" cy="303"/>
            </a:xfrm>
            <a:prstGeom prst="rect">
              <a:avLst/>
            </a:prstGeom>
            <a:solidFill>
              <a:srgbClr val="FF5050"/>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grpSp>
          <p:nvGrpSpPr>
            <p:cNvPr id="861399" name="Group 215"/>
            <p:cNvGrpSpPr>
              <a:grpSpLocks/>
            </p:cNvGrpSpPr>
            <p:nvPr/>
          </p:nvGrpSpPr>
          <p:grpSpPr bwMode="auto">
            <a:xfrm>
              <a:off x="273" y="2929"/>
              <a:ext cx="382" cy="80"/>
              <a:chOff x="273" y="2929"/>
              <a:chExt cx="382" cy="80"/>
            </a:xfrm>
          </p:grpSpPr>
          <p:sp>
            <p:nvSpPr>
              <p:cNvPr id="861397" name="Oval 213"/>
              <p:cNvSpPr>
                <a:spLocks noChangeArrowheads="1"/>
              </p:cNvSpPr>
              <p:nvPr/>
            </p:nvSpPr>
            <p:spPr bwMode="auto">
              <a:xfrm>
                <a:off x="273" y="2929"/>
                <a:ext cx="382" cy="80"/>
              </a:xfrm>
              <a:prstGeom prst="ellipse">
                <a:avLst/>
              </a:prstGeom>
              <a:solidFill>
                <a:srgbClr val="FF505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98" name="Oval 214"/>
              <p:cNvSpPr>
                <a:spLocks noChangeArrowheads="1"/>
              </p:cNvSpPr>
              <p:nvPr/>
            </p:nvSpPr>
            <p:spPr bwMode="auto">
              <a:xfrm>
                <a:off x="273" y="2929"/>
                <a:ext cx="382" cy="80"/>
              </a:xfrm>
              <a:prstGeom prst="ellipse">
                <a:avLst/>
              </a:prstGeom>
              <a:noFill/>
              <a:ln w="5"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861414" name="Group 230"/>
            <p:cNvGrpSpPr>
              <a:grpSpLocks/>
            </p:cNvGrpSpPr>
            <p:nvPr/>
          </p:nvGrpSpPr>
          <p:grpSpPr bwMode="auto">
            <a:xfrm>
              <a:off x="287" y="3065"/>
              <a:ext cx="353" cy="140"/>
              <a:chOff x="287" y="3065"/>
              <a:chExt cx="353" cy="140"/>
            </a:xfrm>
          </p:grpSpPr>
          <p:sp>
            <p:nvSpPr>
              <p:cNvPr id="861400" name="Freeform 216"/>
              <p:cNvSpPr>
                <a:spLocks/>
              </p:cNvSpPr>
              <p:nvPr/>
            </p:nvSpPr>
            <p:spPr bwMode="auto">
              <a:xfrm>
                <a:off x="287" y="3074"/>
                <a:ext cx="38" cy="114"/>
              </a:xfrm>
              <a:custGeom>
                <a:avLst/>
                <a:gdLst/>
                <a:ahLst/>
                <a:cxnLst>
                  <a:cxn ang="0">
                    <a:pos x="0" y="376"/>
                  </a:cxn>
                  <a:cxn ang="0">
                    <a:pos x="20" y="409"/>
                  </a:cxn>
                  <a:cxn ang="0">
                    <a:pos x="32" y="502"/>
                  </a:cxn>
                  <a:cxn ang="0">
                    <a:pos x="61" y="569"/>
                  </a:cxn>
                  <a:cxn ang="0">
                    <a:pos x="107" y="608"/>
                  </a:cxn>
                  <a:cxn ang="0">
                    <a:pos x="166" y="597"/>
                  </a:cxn>
                  <a:cxn ang="0">
                    <a:pos x="187" y="525"/>
                  </a:cxn>
                  <a:cxn ang="0">
                    <a:pos x="179" y="472"/>
                  </a:cxn>
                  <a:cxn ang="0">
                    <a:pos x="156" y="431"/>
                  </a:cxn>
                  <a:cxn ang="0">
                    <a:pos x="90" y="368"/>
                  </a:cxn>
                  <a:cxn ang="0">
                    <a:pos x="31" y="290"/>
                  </a:cxn>
                  <a:cxn ang="0">
                    <a:pos x="7" y="207"/>
                  </a:cxn>
                  <a:cxn ang="0">
                    <a:pos x="2" y="118"/>
                  </a:cxn>
                  <a:cxn ang="0">
                    <a:pos x="23" y="21"/>
                  </a:cxn>
                  <a:cxn ang="0">
                    <a:pos x="98" y="15"/>
                  </a:cxn>
                  <a:cxn ang="0">
                    <a:pos x="161" y="60"/>
                  </a:cxn>
                  <a:cxn ang="0">
                    <a:pos x="203" y="139"/>
                  </a:cxn>
                  <a:cxn ang="0">
                    <a:pos x="218" y="245"/>
                  </a:cxn>
                  <a:cxn ang="0">
                    <a:pos x="177" y="240"/>
                  </a:cxn>
                  <a:cxn ang="0">
                    <a:pos x="155" y="140"/>
                  </a:cxn>
                  <a:cxn ang="0">
                    <a:pos x="100" y="90"/>
                  </a:cxn>
                  <a:cxn ang="0">
                    <a:pos x="47" y="90"/>
                  </a:cxn>
                  <a:cxn ang="0">
                    <a:pos x="31" y="148"/>
                  </a:cxn>
                  <a:cxn ang="0">
                    <a:pos x="42" y="217"/>
                  </a:cxn>
                  <a:cxn ang="0">
                    <a:pos x="102" y="291"/>
                  </a:cxn>
                  <a:cxn ang="0">
                    <a:pos x="168" y="351"/>
                  </a:cxn>
                  <a:cxn ang="0">
                    <a:pos x="213" y="428"/>
                  </a:cxn>
                  <a:cxn ang="0">
                    <a:pos x="228" y="528"/>
                  </a:cxn>
                  <a:cxn ang="0">
                    <a:pos x="212" y="625"/>
                  </a:cxn>
                  <a:cxn ang="0">
                    <a:pos x="169" y="682"/>
                  </a:cxn>
                  <a:cxn ang="0">
                    <a:pos x="104" y="683"/>
                  </a:cxn>
                  <a:cxn ang="0">
                    <a:pos x="17" y="573"/>
                  </a:cxn>
                  <a:cxn ang="0">
                    <a:pos x="0" y="376"/>
                  </a:cxn>
                </a:cxnLst>
                <a:rect l="0" t="0" r="r" b="b"/>
                <a:pathLst>
                  <a:path w="228" h="693">
                    <a:moveTo>
                      <a:pt x="0" y="376"/>
                    </a:moveTo>
                    <a:cubicBezTo>
                      <a:pt x="1" y="388"/>
                      <a:pt x="8" y="400"/>
                      <a:pt x="20" y="409"/>
                    </a:cubicBezTo>
                    <a:cubicBezTo>
                      <a:pt x="22" y="447"/>
                      <a:pt x="26" y="478"/>
                      <a:pt x="32" y="502"/>
                    </a:cubicBezTo>
                    <a:cubicBezTo>
                      <a:pt x="38" y="526"/>
                      <a:pt x="48" y="548"/>
                      <a:pt x="61" y="569"/>
                    </a:cubicBezTo>
                    <a:cubicBezTo>
                      <a:pt x="74" y="587"/>
                      <a:pt x="89" y="600"/>
                      <a:pt x="107" y="608"/>
                    </a:cubicBezTo>
                    <a:cubicBezTo>
                      <a:pt x="132" y="617"/>
                      <a:pt x="152" y="613"/>
                      <a:pt x="166" y="597"/>
                    </a:cubicBezTo>
                    <a:cubicBezTo>
                      <a:pt x="179" y="581"/>
                      <a:pt x="187" y="557"/>
                      <a:pt x="187" y="525"/>
                    </a:cubicBezTo>
                    <a:cubicBezTo>
                      <a:pt x="187" y="506"/>
                      <a:pt x="184" y="488"/>
                      <a:pt x="179" y="472"/>
                    </a:cubicBezTo>
                    <a:cubicBezTo>
                      <a:pt x="174" y="457"/>
                      <a:pt x="166" y="443"/>
                      <a:pt x="156" y="431"/>
                    </a:cubicBezTo>
                    <a:cubicBezTo>
                      <a:pt x="146" y="418"/>
                      <a:pt x="122" y="399"/>
                      <a:pt x="90" y="368"/>
                    </a:cubicBezTo>
                    <a:cubicBezTo>
                      <a:pt x="61" y="340"/>
                      <a:pt x="41" y="312"/>
                      <a:pt x="31" y="290"/>
                    </a:cubicBezTo>
                    <a:cubicBezTo>
                      <a:pt x="20" y="266"/>
                      <a:pt x="11" y="237"/>
                      <a:pt x="7" y="207"/>
                    </a:cubicBezTo>
                    <a:cubicBezTo>
                      <a:pt x="3" y="177"/>
                      <a:pt x="2" y="147"/>
                      <a:pt x="2" y="118"/>
                    </a:cubicBezTo>
                    <a:cubicBezTo>
                      <a:pt x="2" y="66"/>
                      <a:pt x="10" y="37"/>
                      <a:pt x="23" y="21"/>
                    </a:cubicBezTo>
                    <a:cubicBezTo>
                      <a:pt x="40" y="1"/>
                      <a:pt x="64" y="0"/>
                      <a:pt x="98" y="15"/>
                    </a:cubicBezTo>
                    <a:cubicBezTo>
                      <a:pt x="121" y="24"/>
                      <a:pt x="143" y="39"/>
                      <a:pt x="161" y="60"/>
                    </a:cubicBezTo>
                    <a:cubicBezTo>
                      <a:pt x="178" y="81"/>
                      <a:pt x="193" y="107"/>
                      <a:pt x="203" y="139"/>
                    </a:cubicBezTo>
                    <a:cubicBezTo>
                      <a:pt x="212" y="171"/>
                      <a:pt x="218" y="206"/>
                      <a:pt x="218" y="245"/>
                    </a:cubicBezTo>
                    <a:cubicBezTo>
                      <a:pt x="205" y="244"/>
                      <a:pt x="191" y="242"/>
                      <a:pt x="177" y="240"/>
                    </a:cubicBezTo>
                    <a:cubicBezTo>
                      <a:pt x="175" y="198"/>
                      <a:pt x="167" y="165"/>
                      <a:pt x="155" y="140"/>
                    </a:cubicBezTo>
                    <a:cubicBezTo>
                      <a:pt x="142" y="116"/>
                      <a:pt x="123" y="100"/>
                      <a:pt x="100" y="90"/>
                    </a:cubicBezTo>
                    <a:cubicBezTo>
                      <a:pt x="75" y="80"/>
                      <a:pt x="58" y="79"/>
                      <a:pt x="47" y="90"/>
                    </a:cubicBezTo>
                    <a:cubicBezTo>
                      <a:pt x="36" y="101"/>
                      <a:pt x="31" y="120"/>
                      <a:pt x="31" y="148"/>
                    </a:cubicBezTo>
                    <a:cubicBezTo>
                      <a:pt x="31" y="174"/>
                      <a:pt x="34" y="197"/>
                      <a:pt x="42" y="217"/>
                    </a:cubicBezTo>
                    <a:cubicBezTo>
                      <a:pt x="50" y="237"/>
                      <a:pt x="70" y="262"/>
                      <a:pt x="102" y="291"/>
                    </a:cubicBezTo>
                    <a:cubicBezTo>
                      <a:pt x="132" y="318"/>
                      <a:pt x="155" y="337"/>
                      <a:pt x="168" y="351"/>
                    </a:cubicBezTo>
                    <a:cubicBezTo>
                      <a:pt x="187" y="374"/>
                      <a:pt x="203" y="399"/>
                      <a:pt x="213" y="428"/>
                    </a:cubicBezTo>
                    <a:cubicBezTo>
                      <a:pt x="223" y="458"/>
                      <a:pt x="228" y="491"/>
                      <a:pt x="228" y="528"/>
                    </a:cubicBezTo>
                    <a:cubicBezTo>
                      <a:pt x="228" y="565"/>
                      <a:pt x="223" y="597"/>
                      <a:pt x="212" y="625"/>
                    </a:cubicBezTo>
                    <a:cubicBezTo>
                      <a:pt x="202" y="653"/>
                      <a:pt x="187" y="671"/>
                      <a:pt x="169" y="682"/>
                    </a:cubicBezTo>
                    <a:cubicBezTo>
                      <a:pt x="151" y="692"/>
                      <a:pt x="129" y="693"/>
                      <a:pt x="104" y="683"/>
                    </a:cubicBezTo>
                    <a:cubicBezTo>
                      <a:pt x="65" y="667"/>
                      <a:pt x="34" y="629"/>
                      <a:pt x="17" y="573"/>
                    </a:cubicBezTo>
                    <a:cubicBezTo>
                      <a:pt x="0" y="511"/>
                      <a:pt x="0" y="444"/>
                      <a:pt x="0" y="376"/>
                    </a:cubicBezTo>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01" name="Freeform 217"/>
              <p:cNvSpPr>
                <a:spLocks/>
              </p:cNvSpPr>
              <p:nvPr/>
            </p:nvSpPr>
            <p:spPr bwMode="auto">
              <a:xfrm>
                <a:off x="331" y="3086"/>
                <a:ext cx="43" cy="111"/>
              </a:xfrm>
              <a:custGeom>
                <a:avLst/>
                <a:gdLst/>
                <a:ahLst/>
                <a:cxnLst>
                  <a:cxn ang="0">
                    <a:pos x="109" y="665"/>
                  </a:cxn>
                  <a:cxn ang="0">
                    <a:pos x="109" y="97"/>
                  </a:cxn>
                  <a:cxn ang="0">
                    <a:pos x="0" y="76"/>
                  </a:cxn>
                  <a:cxn ang="0">
                    <a:pos x="0" y="0"/>
                  </a:cxn>
                  <a:cxn ang="0">
                    <a:pos x="262" y="42"/>
                  </a:cxn>
                  <a:cxn ang="0">
                    <a:pos x="262" y="118"/>
                  </a:cxn>
                  <a:cxn ang="0">
                    <a:pos x="153" y="104"/>
                  </a:cxn>
                  <a:cxn ang="0">
                    <a:pos x="153" y="671"/>
                  </a:cxn>
                  <a:cxn ang="0">
                    <a:pos x="109" y="665"/>
                  </a:cxn>
                </a:cxnLst>
                <a:rect l="0" t="0" r="r" b="b"/>
                <a:pathLst>
                  <a:path w="262" h="671">
                    <a:moveTo>
                      <a:pt x="109" y="665"/>
                    </a:moveTo>
                    <a:cubicBezTo>
                      <a:pt x="109" y="475"/>
                      <a:pt x="109" y="286"/>
                      <a:pt x="109" y="97"/>
                    </a:cubicBezTo>
                    <a:cubicBezTo>
                      <a:pt x="73" y="91"/>
                      <a:pt x="36" y="84"/>
                      <a:pt x="0" y="76"/>
                    </a:cubicBezTo>
                    <a:cubicBezTo>
                      <a:pt x="0" y="51"/>
                      <a:pt x="0" y="25"/>
                      <a:pt x="0" y="0"/>
                    </a:cubicBezTo>
                    <a:cubicBezTo>
                      <a:pt x="87" y="19"/>
                      <a:pt x="174" y="32"/>
                      <a:pt x="262" y="42"/>
                    </a:cubicBezTo>
                    <a:cubicBezTo>
                      <a:pt x="262" y="67"/>
                      <a:pt x="262" y="93"/>
                      <a:pt x="262" y="118"/>
                    </a:cubicBezTo>
                    <a:cubicBezTo>
                      <a:pt x="226" y="114"/>
                      <a:pt x="189" y="109"/>
                      <a:pt x="153" y="104"/>
                    </a:cubicBezTo>
                    <a:cubicBezTo>
                      <a:pt x="153" y="293"/>
                      <a:pt x="153" y="482"/>
                      <a:pt x="153" y="671"/>
                    </a:cubicBezTo>
                    <a:cubicBezTo>
                      <a:pt x="138" y="669"/>
                      <a:pt x="123" y="667"/>
                      <a:pt x="109" y="665"/>
                    </a:cubicBezTo>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02" name="Freeform 218"/>
              <p:cNvSpPr>
                <a:spLocks noEditPoints="1"/>
              </p:cNvSpPr>
              <p:nvPr/>
            </p:nvSpPr>
            <p:spPr bwMode="auto">
              <a:xfrm>
                <a:off x="378" y="3093"/>
                <a:ext cx="53" cy="112"/>
              </a:xfrm>
              <a:custGeom>
                <a:avLst/>
                <a:gdLst/>
                <a:ahLst/>
                <a:cxnLst>
                  <a:cxn ang="0">
                    <a:pos x="0" y="331"/>
                  </a:cxn>
                  <a:cxn ang="0">
                    <a:pos x="45" y="82"/>
                  </a:cxn>
                  <a:cxn ang="0">
                    <a:pos x="159" y="3"/>
                  </a:cxn>
                  <a:cxn ang="0">
                    <a:pos x="240" y="48"/>
                  </a:cxn>
                  <a:cxn ang="0">
                    <a:pos x="297" y="165"/>
                  </a:cxn>
                  <a:cxn ang="0">
                    <a:pos x="319" y="345"/>
                  </a:cxn>
                  <a:cxn ang="0">
                    <a:pos x="277" y="577"/>
                  </a:cxn>
                  <a:cxn ang="0">
                    <a:pos x="159" y="669"/>
                  </a:cxn>
                  <a:cxn ang="0">
                    <a:pos x="40" y="558"/>
                  </a:cxn>
                  <a:cxn ang="0">
                    <a:pos x="0" y="331"/>
                  </a:cxn>
                  <a:cxn ang="0">
                    <a:pos x="45" y="337"/>
                  </a:cxn>
                  <a:cxn ang="0">
                    <a:pos x="78" y="524"/>
                  </a:cxn>
                  <a:cxn ang="0">
                    <a:pos x="158" y="596"/>
                  </a:cxn>
                  <a:cxn ang="0">
                    <a:pos x="240" y="535"/>
                  </a:cxn>
                  <a:cxn ang="0">
                    <a:pos x="273" y="342"/>
                  </a:cxn>
                  <a:cxn ang="0">
                    <a:pos x="256" y="192"/>
                  </a:cxn>
                  <a:cxn ang="0">
                    <a:pos x="217" y="110"/>
                  </a:cxn>
                  <a:cxn ang="0">
                    <a:pos x="159" y="76"/>
                  </a:cxn>
                  <a:cxn ang="0">
                    <a:pos x="77" y="136"/>
                  </a:cxn>
                  <a:cxn ang="0">
                    <a:pos x="45" y="337"/>
                  </a:cxn>
                </a:cxnLst>
                <a:rect l="0" t="0" r="r" b="b"/>
                <a:pathLst>
                  <a:path w="319" h="673">
                    <a:moveTo>
                      <a:pt x="0" y="331"/>
                    </a:moveTo>
                    <a:cubicBezTo>
                      <a:pt x="0" y="221"/>
                      <a:pt x="15" y="139"/>
                      <a:pt x="45" y="82"/>
                    </a:cubicBezTo>
                    <a:cubicBezTo>
                      <a:pt x="75" y="26"/>
                      <a:pt x="113" y="0"/>
                      <a:pt x="159" y="3"/>
                    </a:cubicBezTo>
                    <a:cubicBezTo>
                      <a:pt x="188" y="5"/>
                      <a:pt x="216" y="20"/>
                      <a:pt x="240" y="48"/>
                    </a:cubicBezTo>
                    <a:cubicBezTo>
                      <a:pt x="264" y="75"/>
                      <a:pt x="283" y="114"/>
                      <a:pt x="297" y="165"/>
                    </a:cubicBezTo>
                    <a:cubicBezTo>
                      <a:pt x="311" y="216"/>
                      <a:pt x="319" y="276"/>
                      <a:pt x="319" y="345"/>
                    </a:cubicBezTo>
                    <a:cubicBezTo>
                      <a:pt x="319" y="441"/>
                      <a:pt x="305" y="518"/>
                      <a:pt x="277" y="577"/>
                    </a:cubicBezTo>
                    <a:cubicBezTo>
                      <a:pt x="248" y="642"/>
                      <a:pt x="208" y="673"/>
                      <a:pt x="159" y="669"/>
                    </a:cubicBezTo>
                    <a:cubicBezTo>
                      <a:pt x="110" y="666"/>
                      <a:pt x="70" y="629"/>
                      <a:pt x="40" y="558"/>
                    </a:cubicBezTo>
                    <a:cubicBezTo>
                      <a:pt x="13" y="493"/>
                      <a:pt x="0" y="418"/>
                      <a:pt x="0" y="331"/>
                    </a:cubicBezTo>
                    <a:close/>
                    <a:moveTo>
                      <a:pt x="45" y="337"/>
                    </a:moveTo>
                    <a:cubicBezTo>
                      <a:pt x="45" y="416"/>
                      <a:pt x="56" y="479"/>
                      <a:pt x="78" y="524"/>
                    </a:cubicBezTo>
                    <a:cubicBezTo>
                      <a:pt x="100" y="570"/>
                      <a:pt x="127" y="594"/>
                      <a:pt x="158" y="596"/>
                    </a:cubicBezTo>
                    <a:cubicBezTo>
                      <a:pt x="191" y="599"/>
                      <a:pt x="219" y="578"/>
                      <a:pt x="240" y="535"/>
                    </a:cubicBezTo>
                    <a:cubicBezTo>
                      <a:pt x="262" y="492"/>
                      <a:pt x="273" y="427"/>
                      <a:pt x="273" y="342"/>
                    </a:cubicBezTo>
                    <a:cubicBezTo>
                      <a:pt x="273" y="286"/>
                      <a:pt x="267" y="236"/>
                      <a:pt x="256" y="192"/>
                    </a:cubicBezTo>
                    <a:cubicBezTo>
                      <a:pt x="247" y="159"/>
                      <a:pt x="234" y="131"/>
                      <a:pt x="217" y="110"/>
                    </a:cubicBezTo>
                    <a:cubicBezTo>
                      <a:pt x="199" y="89"/>
                      <a:pt x="180" y="78"/>
                      <a:pt x="159" y="76"/>
                    </a:cubicBezTo>
                    <a:cubicBezTo>
                      <a:pt x="126" y="74"/>
                      <a:pt x="98" y="93"/>
                      <a:pt x="77" y="136"/>
                    </a:cubicBezTo>
                    <a:cubicBezTo>
                      <a:pt x="56" y="178"/>
                      <a:pt x="45" y="245"/>
                      <a:pt x="45" y="337"/>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03" name="Freeform 219"/>
              <p:cNvSpPr>
                <a:spLocks noEditPoints="1"/>
              </p:cNvSpPr>
              <p:nvPr/>
            </p:nvSpPr>
            <p:spPr bwMode="auto">
              <a:xfrm>
                <a:off x="440" y="3097"/>
                <a:ext cx="48" cy="107"/>
              </a:xfrm>
              <a:custGeom>
                <a:avLst/>
                <a:gdLst/>
                <a:ahLst/>
                <a:cxnLst>
                  <a:cxn ang="0">
                    <a:pos x="0" y="643"/>
                  </a:cxn>
                  <a:cxn ang="0">
                    <a:pos x="0" y="0"/>
                  </a:cxn>
                  <a:cxn ang="0">
                    <a:pos x="143" y="1"/>
                  </a:cxn>
                  <a:cxn ang="0">
                    <a:pos x="143" y="1"/>
                  </a:cxn>
                  <a:cxn ang="0">
                    <a:pos x="146" y="1"/>
                  </a:cxn>
                  <a:cxn ang="0">
                    <a:pos x="212" y="19"/>
                  </a:cxn>
                  <a:cxn ang="0">
                    <a:pos x="249" y="78"/>
                  </a:cxn>
                  <a:cxn ang="0">
                    <a:pos x="263" y="175"/>
                  </a:cxn>
                  <a:cxn ang="0">
                    <a:pos x="239" y="294"/>
                  </a:cxn>
                  <a:cxn ang="0">
                    <a:pos x="168" y="352"/>
                  </a:cxn>
                  <a:cxn ang="0">
                    <a:pos x="197" y="388"/>
                  </a:cxn>
                  <a:cxn ang="0">
                    <a:pos x="232" y="469"/>
                  </a:cxn>
                  <a:cxn ang="0">
                    <a:pos x="290" y="643"/>
                  </a:cxn>
                  <a:cxn ang="0">
                    <a:pos x="235" y="644"/>
                  </a:cxn>
                  <a:cxn ang="0">
                    <a:pos x="190" y="512"/>
                  </a:cxn>
                  <a:cxn ang="0">
                    <a:pos x="152" y="406"/>
                  </a:cxn>
                  <a:cxn ang="0">
                    <a:pos x="143" y="387"/>
                  </a:cxn>
                  <a:cxn ang="0">
                    <a:pos x="130" y="369"/>
                  </a:cxn>
                  <a:cxn ang="0">
                    <a:pos x="96" y="359"/>
                  </a:cxn>
                  <a:cxn ang="0">
                    <a:pos x="45" y="358"/>
                  </a:cxn>
                  <a:cxn ang="0">
                    <a:pos x="45" y="644"/>
                  </a:cxn>
                  <a:cxn ang="0">
                    <a:pos x="0" y="643"/>
                  </a:cxn>
                  <a:cxn ang="0">
                    <a:pos x="45" y="285"/>
                  </a:cxn>
                  <a:cxn ang="0">
                    <a:pos x="138" y="286"/>
                  </a:cxn>
                  <a:cxn ang="0">
                    <a:pos x="143" y="285"/>
                  </a:cxn>
                  <a:cxn ang="0">
                    <a:pos x="143" y="285"/>
                  </a:cxn>
                  <a:cxn ang="0">
                    <a:pos x="182" y="274"/>
                  </a:cxn>
                  <a:cxn ang="0">
                    <a:pos x="207" y="236"/>
                  </a:cxn>
                  <a:cxn ang="0">
                    <a:pos x="217" y="177"/>
                  </a:cxn>
                  <a:cxn ang="0">
                    <a:pos x="199" y="100"/>
                  </a:cxn>
                  <a:cxn ang="0">
                    <a:pos x="148" y="73"/>
                  </a:cxn>
                  <a:cxn ang="0">
                    <a:pos x="143" y="73"/>
                  </a:cxn>
                  <a:cxn ang="0">
                    <a:pos x="143" y="73"/>
                  </a:cxn>
                  <a:cxn ang="0">
                    <a:pos x="45" y="72"/>
                  </a:cxn>
                  <a:cxn ang="0">
                    <a:pos x="45" y="285"/>
                  </a:cxn>
                </a:cxnLst>
                <a:rect l="0" t="0" r="r" b="b"/>
                <a:pathLst>
                  <a:path w="290" h="644">
                    <a:moveTo>
                      <a:pt x="0" y="643"/>
                    </a:moveTo>
                    <a:cubicBezTo>
                      <a:pt x="0" y="429"/>
                      <a:pt x="0" y="214"/>
                      <a:pt x="0" y="0"/>
                    </a:cubicBezTo>
                    <a:cubicBezTo>
                      <a:pt x="49" y="1"/>
                      <a:pt x="97" y="1"/>
                      <a:pt x="143" y="1"/>
                    </a:cubicBezTo>
                    <a:cubicBezTo>
                      <a:pt x="143" y="1"/>
                      <a:pt x="143" y="1"/>
                      <a:pt x="143" y="1"/>
                    </a:cubicBezTo>
                    <a:cubicBezTo>
                      <a:pt x="144" y="1"/>
                      <a:pt x="145" y="1"/>
                      <a:pt x="146" y="1"/>
                    </a:cubicBezTo>
                    <a:cubicBezTo>
                      <a:pt x="174" y="1"/>
                      <a:pt x="198" y="7"/>
                      <a:pt x="212" y="19"/>
                    </a:cubicBezTo>
                    <a:cubicBezTo>
                      <a:pt x="227" y="31"/>
                      <a:pt x="239" y="51"/>
                      <a:pt x="249" y="78"/>
                    </a:cubicBezTo>
                    <a:cubicBezTo>
                      <a:pt x="258" y="106"/>
                      <a:pt x="263" y="139"/>
                      <a:pt x="263" y="175"/>
                    </a:cubicBezTo>
                    <a:cubicBezTo>
                      <a:pt x="263" y="224"/>
                      <a:pt x="254" y="263"/>
                      <a:pt x="239" y="294"/>
                    </a:cubicBezTo>
                    <a:cubicBezTo>
                      <a:pt x="223" y="325"/>
                      <a:pt x="199" y="344"/>
                      <a:pt x="168" y="352"/>
                    </a:cubicBezTo>
                    <a:cubicBezTo>
                      <a:pt x="181" y="364"/>
                      <a:pt x="191" y="376"/>
                      <a:pt x="197" y="388"/>
                    </a:cubicBezTo>
                    <a:cubicBezTo>
                      <a:pt x="210" y="412"/>
                      <a:pt x="222" y="439"/>
                      <a:pt x="232" y="469"/>
                    </a:cubicBezTo>
                    <a:cubicBezTo>
                      <a:pt x="251" y="527"/>
                      <a:pt x="271" y="585"/>
                      <a:pt x="290" y="643"/>
                    </a:cubicBezTo>
                    <a:cubicBezTo>
                      <a:pt x="272" y="644"/>
                      <a:pt x="253" y="644"/>
                      <a:pt x="235" y="644"/>
                    </a:cubicBezTo>
                    <a:cubicBezTo>
                      <a:pt x="220" y="600"/>
                      <a:pt x="204" y="556"/>
                      <a:pt x="190" y="512"/>
                    </a:cubicBezTo>
                    <a:cubicBezTo>
                      <a:pt x="173" y="459"/>
                      <a:pt x="161" y="424"/>
                      <a:pt x="152" y="406"/>
                    </a:cubicBezTo>
                    <a:cubicBezTo>
                      <a:pt x="149" y="399"/>
                      <a:pt x="146" y="392"/>
                      <a:pt x="143" y="387"/>
                    </a:cubicBezTo>
                    <a:cubicBezTo>
                      <a:pt x="138" y="379"/>
                      <a:pt x="134" y="373"/>
                      <a:pt x="130" y="369"/>
                    </a:cubicBezTo>
                    <a:cubicBezTo>
                      <a:pt x="122" y="363"/>
                      <a:pt x="110" y="359"/>
                      <a:pt x="96" y="359"/>
                    </a:cubicBezTo>
                    <a:cubicBezTo>
                      <a:pt x="79" y="359"/>
                      <a:pt x="62" y="359"/>
                      <a:pt x="45" y="358"/>
                    </a:cubicBezTo>
                    <a:cubicBezTo>
                      <a:pt x="45" y="454"/>
                      <a:pt x="45" y="549"/>
                      <a:pt x="45" y="644"/>
                    </a:cubicBezTo>
                    <a:cubicBezTo>
                      <a:pt x="30" y="644"/>
                      <a:pt x="15" y="644"/>
                      <a:pt x="0" y="643"/>
                    </a:cubicBezTo>
                    <a:close/>
                    <a:moveTo>
                      <a:pt x="45" y="285"/>
                    </a:moveTo>
                    <a:cubicBezTo>
                      <a:pt x="76" y="285"/>
                      <a:pt x="108" y="286"/>
                      <a:pt x="138" y="286"/>
                    </a:cubicBezTo>
                    <a:cubicBezTo>
                      <a:pt x="140" y="286"/>
                      <a:pt x="141" y="286"/>
                      <a:pt x="143" y="285"/>
                    </a:cubicBezTo>
                    <a:cubicBezTo>
                      <a:pt x="143" y="285"/>
                      <a:pt x="143" y="285"/>
                      <a:pt x="143" y="285"/>
                    </a:cubicBezTo>
                    <a:cubicBezTo>
                      <a:pt x="159" y="285"/>
                      <a:pt x="172" y="281"/>
                      <a:pt x="182" y="274"/>
                    </a:cubicBezTo>
                    <a:cubicBezTo>
                      <a:pt x="193" y="265"/>
                      <a:pt x="201" y="253"/>
                      <a:pt x="207" y="236"/>
                    </a:cubicBezTo>
                    <a:cubicBezTo>
                      <a:pt x="214" y="219"/>
                      <a:pt x="217" y="199"/>
                      <a:pt x="217" y="177"/>
                    </a:cubicBezTo>
                    <a:cubicBezTo>
                      <a:pt x="217" y="144"/>
                      <a:pt x="211" y="119"/>
                      <a:pt x="199" y="100"/>
                    </a:cubicBezTo>
                    <a:cubicBezTo>
                      <a:pt x="187" y="82"/>
                      <a:pt x="169" y="73"/>
                      <a:pt x="148" y="73"/>
                    </a:cubicBezTo>
                    <a:cubicBezTo>
                      <a:pt x="146" y="73"/>
                      <a:pt x="145" y="73"/>
                      <a:pt x="143" y="73"/>
                    </a:cubicBezTo>
                    <a:cubicBezTo>
                      <a:pt x="143" y="73"/>
                      <a:pt x="143" y="73"/>
                      <a:pt x="143" y="73"/>
                    </a:cubicBezTo>
                    <a:cubicBezTo>
                      <a:pt x="112" y="73"/>
                      <a:pt x="78" y="72"/>
                      <a:pt x="45" y="72"/>
                    </a:cubicBezTo>
                    <a:cubicBezTo>
                      <a:pt x="45" y="143"/>
                      <a:pt x="45" y="214"/>
                      <a:pt x="45" y="285"/>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04" name="Freeform 220"/>
              <p:cNvSpPr>
                <a:spLocks noEditPoints="1"/>
              </p:cNvSpPr>
              <p:nvPr/>
            </p:nvSpPr>
            <p:spPr bwMode="auto">
              <a:xfrm>
                <a:off x="489" y="3096"/>
                <a:ext cx="52" cy="108"/>
              </a:xfrm>
              <a:custGeom>
                <a:avLst/>
                <a:gdLst/>
                <a:ahLst/>
                <a:cxnLst>
                  <a:cxn ang="0">
                    <a:pos x="0" y="652"/>
                  </a:cxn>
                  <a:cxn ang="0">
                    <a:pos x="129" y="3"/>
                  </a:cxn>
                  <a:cxn ang="0">
                    <a:pos x="177" y="0"/>
                  </a:cxn>
                  <a:cxn ang="0">
                    <a:pos x="314" y="634"/>
                  </a:cxn>
                  <a:cxn ang="0">
                    <a:pos x="263" y="638"/>
                  </a:cxn>
                  <a:cxn ang="0">
                    <a:pos x="224" y="446"/>
                  </a:cxn>
                  <a:cxn ang="0">
                    <a:pos x="83" y="454"/>
                  </a:cxn>
                  <a:cxn ang="0">
                    <a:pos x="47" y="651"/>
                  </a:cxn>
                  <a:cxn ang="0">
                    <a:pos x="0" y="652"/>
                  </a:cxn>
                  <a:cxn ang="0">
                    <a:pos x="96" y="384"/>
                  </a:cxn>
                  <a:cxn ang="0">
                    <a:pos x="210" y="378"/>
                  </a:cxn>
                  <a:cxn ang="0">
                    <a:pos x="176" y="202"/>
                  </a:cxn>
                  <a:cxn ang="0">
                    <a:pos x="152" y="70"/>
                  </a:cxn>
                  <a:cxn ang="0">
                    <a:pos x="134" y="194"/>
                  </a:cxn>
                  <a:cxn ang="0">
                    <a:pos x="96" y="384"/>
                  </a:cxn>
                </a:cxnLst>
                <a:rect l="0" t="0" r="r" b="b"/>
                <a:pathLst>
                  <a:path w="314" h="652">
                    <a:moveTo>
                      <a:pt x="0" y="652"/>
                    </a:moveTo>
                    <a:cubicBezTo>
                      <a:pt x="42" y="436"/>
                      <a:pt x="87" y="220"/>
                      <a:pt x="129" y="3"/>
                    </a:cubicBezTo>
                    <a:cubicBezTo>
                      <a:pt x="145" y="2"/>
                      <a:pt x="161" y="1"/>
                      <a:pt x="177" y="0"/>
                    </a:cubicBezTo>
                    <a:cubicBezTo>
                      <a:pt x="222" y="212"/>
                      <a:pt x="269" y="423"/>
                      <a:pt x="314" y="634"/>
                    </a:cubicBezTo>
                    <a:cubicBezTo>
                      <a:pt x="297" y="635"/>
                      <a:pt x="280" y="637"/>
                      <a:pt x="263" y="638"/>
                    </a:cubicBezTo>
                    <a:cubicBezTo>
                      <a:pt x="250" y="574"/>
                      <a:pt x="237" y="510"/>
                      <a:pt x="224" y="446"/>
                    </a:cubicBezTo>
                    <a:cubicBezTo>
                      <a:pt x="177" y="449"/>
                      <a:pt x="130" y="452"/>
                      <a:pt x="83" y="454"/>
                    </a:cubicBezTo>
                    <a:cubicBezTo>
                      <a:pt x="71" y="520"/>
                      <a:pt x="59" y="585"/>
                      <a:pt x="47" y="651"/>
                    </a:cubicBezTo>
                    <a:cubicBezTo>
                      <a:pt x="31" y="651"/>
                      <a:pt x="16" y="652"/>
                      <a:pt x="0" y="652"/>
                    </a:cubicBezTo>
                    <a:close/>
                    <a:moveTo>
                      <a:pt x="96" y="384"/>
                    </a:moveTo>
                    <a:cubicBezTo>
                      <a:pt x="134" y="382"/>
                      <a:pt x="172" y="380"/>
                      <a:pt x="210" y="378"/>
                    </a:cubicBezTo>
                    <a:cubicBezTo>
                      <a:pt x="199" y="319"/>
                      <a:pt x="187" y="260"/>
                      <a:pt x="176" y="202"/>
                    </a:cubicBezTo>
                    <a:cubicBezTo>
                      <a:pt x="165" y="147"/>
                      <a:pt x="157" y="104"/>
                      <a:pt x="152" y="70"/>
                    </a:cubicBezTo>
                    <a:cubicBezTo>
                      <a:pt x="148" y="111"/>
                      <a:pt x="141" y="152"/>
                      <a:pt x="134" y="194"/>
                    </a:cubicBezTo>
                    <a:cubicBezTo>
                      <a:pt x="121" y="257"/>
                      <a:pt x="108" y="321"/>
                      <a:pt x="96" y="384"/>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05" name="Freeform 221"/>
              <p:cNvSpPr>
                <a:spLocks/>
              </p:cNvSpPr>
              <p:nvPr/>
            </p:nvSpPr>
            <p:spPr bwMode="auto">
              <a:xfrm>
                <a:off x="545" y="3088"/>
                <a:ext cx="51" cy="112"/>
              </a:xfrm>
              <a:custGeom>
                <a:avLst/>
                <a:gdLst/>
                <a:ahLst/>
                <a:cxnLst>
                  <a:cxn ang="0">
                    <a:pos x="167" y="407"/>
                  </a:cxn>
                  <a:cxn ang="0">
                    <a:pos x="167" y="331"/>
                  </a:cxn>
                  <a:cxn ang="0">
                    <a:pos x="306" y="305"/>
                  </a:cxn>
                  <a:cxn ang="0">
                    <a:pos x="306" y="544"/>
                  </a:cxn>
                  <a:cxn ang="0">
                    <a:pos x="240" y="633"/>
                  </a:cxn>
                  <a:cxn ang="0">
                    <a:pos x="169" y="670"/>
                  </a:cxn>
                  <a:cxn ang="0">
                    <a:pos x="83" y="643"/>
                  </a:cxn>
                  <a:cxn ang="0">
                    <a:pos x="22" y="537"/>
                  </a:cxn>
                  <a:cxn ang="0">
                    <a:pos x="0" y="361"/>
                  </a:cxn>
                  <a:cxn ang="0">
                    <a:pos x="22" y="175"/>
                  </a:cxn>
                  <a:cxn ang="0">
                    <a:pos x="81" y="53"/>
                  </a:cxn>
                  <a:cxn ang="0">
                    <a:pos x="167" y="4"/>
                  </a:cxn>
                  <a:cxn ang="0">
                    <a:pos x="230" y="15"/>
                  </a:cxn>
                  <a:cxn ang="0">
                    <a:pos x="275" y="68"/>
                  </a:cxn>
                  <a:cxn ang="0">
                    <a:pos x="301" y="171"/>
                  </a:cxn>
                  <a:cxn ang="0">
                    <a:pos x="262" y="200"/>
                  </a:cxn>
                  <a:cxn ang="0">
                    <a:pos x="242" y="122"/>
                  </a:cxn>
                  <a:cxn ang="0">
                    <a:pos x="210" y="85"/>
                  </a:cxn>
                  <a:cxn ang="0">
                    <a:pos x="166" y="77"/>
                  </a:cxn>
                  <a:cxn ang="0">
                    <a:pos x="103" y="114"/>
                  </a:cxn>
                  <a:cxn ang="0">
                    <a:pos x="61" y="206"/>
                  </a:cxn>
                  <a:cxn ang="0">
                    <a:pos x="45" y="352"/>
                  </a:cxn>
                  <a:cxn ang="0">
                    <a:pos x="79" y="541"/>
                  </a:cxn>
                  <a:cxn ang="0">
                    <a:pos x="168" y="593"/>
                  </a:cxn>
                  <a:cxn ang="0">
                    <a:pos x="221" y="565"/>
                  </a:cxn>
                  <a:cxn ang="0">
                    <a:pos x="264" y="510"/>
                  </a:cxn>
                  <a:cxn ang="0">
                    <a:pos x="264" y="390"/>
                  </a:cxn>
                  <a:cxn ang="0">
                    <a:pos x="167" y="407"/>
                  </a:cxn>
                </a:cxnLst>
                <a:rect l="0" t="0" r="r" b="b"/>
                <a:pathLst>
                  <a:path w="306" h="675">
                    <a:moveTo>
                      <a:pt x="167" y="407"/>
                    </a:moveTo>
                    <a:cubicBezTo>
                      <a:pt x="167" y="382"/>
                      <a:pt x="167" y="356"/>
                      <a:pt x="167" y="331"/>
                    </a:cubicBezTo>
                    <a:cubicBezTo>
                      <a:pt x="213" y="324"/>
                      <a:pt x="260" y="315"/>
                      <a:pt x="306" y="305"/>
                    </a:cubicBezTo>
                    <a:cubicBezTo>
                      <a:pt x="306" y="385"/>
                      <a:pt x="306" y="465"/>
                      <a:pt x="306" y="544"/>
                    </a:cubicBezTo>
                    <a:cubicBezTo>
                      <a:pt x="286" y="582"/>
                      <a:pt x="263" y="612"/>
                      <a:pt x="240" y="633"/>
                    </a:cubicBezTo>
                    <a:cubicBezTo>
                      <a:pt x="218" y="654"/>
                      <a:pt x="194" y="666"/>
                      <a:pt x="169" y="670"/>
                    </a:cubicBezTo>
                    <a:cubicBezTo>
                      <a:pt x="137" y="675"/>
                      <a:pt x="108" y="666"/>
                      <a:pt x="83" y="643"/>
                    </a:cubicBezTo>
                    <a:cubicBezTo>
                      <a:pt x="57" y="620"/>
                      <a:pt x="37" y="585"/>
                      <a:pt x="22" y="537"/>
                    </a:cubicBezTo>
                    <a:cubicBezTo>
                      <a:pt x="8" y="489"/>
                      <a:pt x="0" y="431"/>
                      <a:pt x="0" y="361"/>
                    </a:cubicBezTo>
                    <a:cubicBezTo>
                      <a:pt x="0" y="291"/>
                      <a:pt x="8" y="229"/>
                      <a:pt x="22" y="175"/>
                    </a:cubicBezTo>
                    <a:cubicBezTo>
                      <a:pt x="37" y="122"/>
                      <a:pt x="57" y="81"/>
                      <a:pt x="81" y="53"/>
                    </a:cubicBezTo>
                    <a:cubicBezTo>
                      <a:pt x="105" y="25"/>
                      <a:pt x="134" y="9"/>
                      <a:pt x="167" y="4"/>
                    </a:cubicBezTo>
                    <a:cubicBezTo>
                      <a:pt x="191" y="0"/>
                      <a:pt x="212" y="4"/>
                      <a:pt x="230" y="15"/>
                    </a:cubicBezTo>
                    <a:cubicBezTo>
                      <a:pt x="248" y="27"/>
                      <a:pt x="264" y="44"/>
                      <a:pt x="275" y="68"/>
                    </a:cubicBezTo>
                    <a:cubicBezTo>
                      <a:pt x="287" y="92"/>
                      <a:pt x="296" y="126"/>
                      <a:pt x="301" y="171"/>
                    </a:cubicBezTo>
                    <a:cubicBezTo>
                      <a:pt x="288" y="181"/>
                      <a:pt x="275" y="190"/>
                      <a:pt x="262" y="200"/>
                    </a:cubicBezTo>
                    <a:cubicBezTo>
                      <a:pt x="257" y="165"/>
                      <a:pt x="250" y="139"/>
                      <a:pt x="242" y="122"/>
                    </a:cubicBezTo>
                    <a:cubicBezTo>
                      <a:pt x="234" y="105"/>
                      <a:pt x="223" y="94"/>
                      <a:pt x="210" y="85"/>
                    </a:cubicBezTo>
                    <a:cubicBezTo>
                      <a:pt x="197" y="77"/>
                      <a:pt x="182" y="75"/>
                      <a:pt x="166" y="77"/>
                    </a:cubicBezTo>
                    <a:cubicBezTo>
                      <a:pt x="142" y="81"/>
                      <a:pt x="121" y="93"/>
                      <a:pt x="103" y="114"/>
                    </a:cubicBezTo>
                    <a:cubicBezTo>
                      <a:pt x="86" y="135"/>
                      <a:pt x="72" y="166"/>
                      <a:pt x="61" y="206"/>
                    </a:cubicBezTo>
                    <a:cubicBezTo>
                      <a:pt x="51" y="247"/>
                      <a:pt x="45" y="295"/>
                      <a:pt x="45" y="352"/>
                    </a:cubicBezTo>
                    <a:cubicBezTo>
                      <a:pt x="45" y="438"/>
                      <a:pt x="57" y="501"/>
                      <a:pt x="79" y="541"/>
                    </a:cubicBezTo>
                    <a:cubicBezTo>
                      <a:pt x="102" y="581"/>
                      <a:pt x="132" y="599"/>
                      <a:pt x="168" y="593"/>
                    </a:cubicBezTo>
                    <a:cubicBezTo>
                      <a:pt x="185" y="591"/>
                      <a:pt x="203" y="581"/>
                      <a:pt x="221" y="565"/>
                    </a:cubicBezTo>
                    <a:cubicBezTo>
                      <a:pt x="239" y="548"/>
                      <a:pt x="253" y="530"/>
                      <a:pt x="264" y="510"/>
                    </a:cubicBezTo>
                    <a:cubicBezTo>
                      <a:pt x="264" y="470"/>
                      <a:pt x="264" y="430"/>
                      <a:pt x="264" y="390"/>
                    </a:cubicBezTo>
                    <a:cubicBezTo>
                      <a:pt x="232" y="396"/>
                      <a:pt x="199" y="402"/>
                      <a:pt x="167" y="407"/>
                    </a:cubicBezTo>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06" name="Freeform 222"/>
              <p:cNvSpPr>
                <a:spLocks/>
              </p:cNvSpPr>
              <p:nvPr/>
            </p:nvSpPr>
            <p:spPr bwMode="auto">
              <a:xfrm>
                <a:off x="606" y="3065"/>
                <a:ext cx="34" cy="125"/>
              </a:xfrm>
              <a:custGeom>
                <a:avLst/>
                <a:gdLst/>
                <a:ahLst/>
                <a:cxnLst>
                  <a:cxn ang="0">
                    <a:pos x="0" y="757"/>
                  </a:cxn>
                  <a:cxn ang="0">
                    <a:pos x="0" y="113"/>
                  </a:cxn>
                  <a:cxn ang="0">
                    <a:pos x="204" y="0"/>
                  </a:cxn>
                  <a:cxn ang="0">
                    <a:pos x="204" y="76"/>
                  </a:cxn>
                  <a:cxn ang="0">
                    <a:pos x="43" y="177"/>
                  </a:cxn>
                  <a:cxn ang="0">
                    <a:pos x="43" y="373"/>
                  </a:cxn>
                  <a:cxn ang="0">
                    <a:pos x="200" y="283"/>
                  </a:cxn>
                  <a:cxn ang="0">
                    <a:pos x="200" y="359"/>
                  </a:cxn>
                  <a:cxn ang="0">
                    <a:pos x="43" y="449"/>
                  </a:cxn>
                  <a:cxn ang="0">
                    <a:pos x="43" y="669"/>
                  </a:cxn>
                  <a:cxn ang="0">
                    <a:pos x="205" y="560"/>
                  </a:cxn>
                  <a:cxn ang="0">
                    <a:pos x="205" y="636"/>
                  </a:cxn>
                  <a:cxn ang="0">
                    <a:pos x="0" y="757"/>
                  </a:cxn>
                </a:cxnLst>
                <a:rect l="0" t="0" r="r" b="b"/>
                <a:pathLst>
                  <a:path w="205" h="757">
                    <a:moveTo>
                      <a:pt x="0" y="757"/>
                    </a:moveTo>
                    <a:cubicBezTo>
                      <a:pt x="0" y="542"/>
                      <a:pt x="0" y="328"/>
                      <a:pt x="0" y="113"/>
                    </a:cubicBezTo>
                    <a:cubicBezTo>
                      <a:pt x="78" y="92"/>
                      <a:pt x="187" y="77"/>
                      <a:pt x="204" y="0"/>
                    </a:cubicBezTo>
                    <a:cubicBezTo>
                      <a:pt x="204" y="25"/>
                      <a:pt x="204" y="50"/>
                      <a:pt x="204" y="76"/>
                    </a:cubicBezTo>
                    <a:cubicBezTo>
                      <a:pt x="190" y="138"/>
                      <a:pt x="105" y="158"/>
                      <a:pt x="43" y="177"/>
                    </a:cubicBezTo>
                    <a:cubicBezTo>
                      <a:pt x="43" y="242"/>
                      <a:pt x="43" y="308"/>
                      <a:pt x="43" y="373"/>
                    </a:cubicBezTo>
                    <a:cubicBezTo>
                      <a:pt x="101" y="355"/>
                      <a:pt x="172" y="339"/>
                      <a:pt x="200" y="283"/>
                    </a:cubicBezTo>
                    <a:cubicBezTo>
                      <a:pt x="200" y="309"/>
                      <a:pt x="200" y="334"/>
                      <a:pt x="200" y="359"/>
                    </a:cubicBezTo>
                    <a:cubicBezTo>
                      <a:pt x="172" y="415"/>
                      <a:pt x="101" y="431"/>
                      <a:pt x="43" y="449"/>
                    </a:cubicBezTo>
                    <a:cubicBezTo>
                      <a:pt x="43" y="523"/>
                      <a:pt x="43" y="596"/>
                      <a:pt x="43" y="669"/>
                    </a:cubicBezTo>
                    <a:cubicBezTo>
                      <a:pt x="107" y="649"/>
                      <a:pt x="202" y="625"/>
                      <a:pt x="205" y="560"/>
                    </a:cubicBezTo>
                    <a:cubicBezTo>
                      <a:pt x="205" y="586"/>
                      <a:pt x="205" y="611"/>
                      <a:pt x="205" y="636"/>
                    </a:cubicBezTo>
                    <a:cubicBezTo>
                      <a:pt x="201" y="716"/>
                      <a:pt x="81" y="735"/>
                      <a:pt x="0" y="757"/>
                    </a:cubicBezTo>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07" name="Freeform 223"/>
              <p:cNvSpPr>
                <a:spLocks/>
              </p:cNvSpPr>
              <p:nvPr/>
            </p:nvSpPr>
            <p:spPr bwMode="auto">
              <a:xfrm>
                <a:off x="287" y="3074"/>
                <a:ext cx="38" cy="114"/>
              </a:xfrm>
              <a:custGeom>
                <a:avLst/>
                <a:gdLst/>
                <a:ahLst/>
                <a:cxnLst>
                  <a:cxn ang="0">
                    <a:pos x="0" y="62"/>
                  </a:cxn>
                  <a:cxn ang="0">
                    <a:pos x="3" y="67"/>
                  </a:cxn>
                  <a:cxn ang="0">
                    <a:pos x="5" y="83"/>
                  </a:cxn>
                  <a:cxn ang="0">
                    <a:pos x="10" y="94"/>
                  </a:cxn>
                  <a:cxn ang="0">
                    <a:pos x="18" y="100"/>
                  </a:cxn>
                  <a:cxn ang="0">
                    <a:pos x="28" y="98"/>
                  </a:cxn>
                  <a:cxn ang="0">
                    <a:pos x="31" y="86"/>
                  </a:cxn>
                  <a:cxn ang="0">
                    <a:pos x="30" y="78"/>
                  </a:cxn>
                  <a:cxn ang="0">
                    <a:pos x="26" y="71"/>
                  </a:cxn>
                  <a:cxn ang="0">
                    <a:pos x="15" y="61"/>
                  </a:cxn>
                  <a:cxn ang="0">
                    <a:pos x="5" y="48"/>
                  </a:cxn>
                  <a:cxn ang="0">
                    <a:pos x="1" y="34"/>
                  </a:cxn>
                  <a:cxn ang="0">
                    <a:pos x="0" y="19"/>
                  </a:cxn>
                  <a:cxn ang="0">
                    <a:pos x="4" y="3"/>
                  </a:cxn>
                  <a:cxn ang="0">
                    <a:pos x="16" y="2"/>
                  </a:cxn>
                  <a:cxn ang="0">
                    <a:pos x="27" y="10"/>
                  </a:cxn>
                  <a:cxn ang="0">
                    <a:pos x="34" y="23"/>
                  </a:cxn>
                  <a:cxn ang="0">
                    <a:pos x="36" y="40"/>
                  </a:cxn>
                  <a:cxn ang="0">
                    <a:pos x="29" y="39"/>
                  </a:cxn>
                  <a:cxn ang="0">
                    <a:pos x="26" y="23"/>
                  </a:cxn>
                  <a:cxn ang="0">
                    <a:pos x="17" y="15"/>
                  </a:cxn>
                  <a:cxn ang="0">
                    <a:pos x="8" y="15"/>
                  </a:cxn>
                  <a:cxn ang="0">
                    <a:pos x="5" y="24"/>
                  </a:cxn>
                  <a:cxn ang="0">
                    <a:pos x="7" y="36"/>
                  </a:cxn>
                  <a:cxn ang="0">
                    <a:pos x="17" y="48"/>
                  </a:cxn>
                  <a:cxn ang="0">
                    <a:pos x="28" y="58"/>
                  </a:cxn>
                  <a:cxn ang="0">
                    <a:pos x="35" y="70"/>
                  </a:cxn>
                  <a:cxn ang="0">
                    <a:pos x="38" y="87"/>
                  </a:cxn>
                  <a:cxn ang="0">
                    <a:pos x="35" y="103"/>
                  </a:cxn>
                  <a:cxn ang="0">
                    <a:pos x="28" y="112"/>
                  </a:cxn>
                  <a:cxn ang="0">
                    <a:pos x="17" y="113"/>
                  </a:cxn>
                  <a:cxn ang="0">
                    <a:pos x="3" y="94"/>
                  </a:cxn>
                  <a:cxn ang="0">
                    <a:pos x="0" y="62"/>
                  </a:cxn>
                </a:cxnLst>
                <a:rect l="0" t="0" r="r" b="b"/>
                <a:pathLst>
                  <a:path w="38" h="114">
                    <a:moveTo>
                      <a:pt x="0" y="62"/>
                    </a:moveTo>
                    <a:cubicBezTo>
                      <a:pt x="0" y="64"/>
                      <a:pt x="1" y="66"/>
                      <a:pt x="3" y="67"/>
                    </a:cubicBezTo>
                    <a:cubicBezTo>
                      <a:pt x="4" y="74"/>
                      <a:pt x="4" y="79"/>
                      <a:pt x="5" y="83"/>
                    </a:cubicBezTo>
                    <a:cubicBezTo>
                      <a:pt x="6" y="87"/>
                      <a:pt x="8" y="90"/>
                      <a:pt x="10" y="94"/>
                    </a:cubicBezTo>
                    <a:cubicBezTo>
                      <a:pt x="12" y="97"/>
                      <a:pt x="15" y="99"/>
                      <a:pt x="18" y="100"/>
                    </a:cubicBezTo>
                    <a:cubicBezTo>
                      <a:pt x="22" y="102"/>
                      <a:pt x="25" y="101"/>
                      <a:pt x="28" y="98"/>
                    </a:cubicBezTo>
                    <a:cubicBezTo>
                      <a:pt x="30" y="96"/>
                      <a:pt x="31" y="92"/>
                      <a:pt x="31" y="86"/>
                    </a:cubicBezTo>
                    <a:cubicBezTo>
                      <a:pt x="31" y="83"/>
                      <a:pt x="31" y="80"/>
                      <a:pt x="30" y="78"/>
                    </a:cubicBezTo>
                    <a:cubicBezTo>
                      <a:pt x="29" y="75"/>
                      <a:pt x="28" y="73"/>
                      <a:pt x="26" y="71"/>
                    </a:cubicBezTo>
                    <a:cubicBezTo>
                      <a:pt x="24" y="69"/>
                      <a:pt x="20" y="66"/>
                      <a:pt x="15" y="61"/>
                    </a:cubicBezTo>
                    <a:cubicBezTo>
                      <a:pt x="10" y="56"/>
                      <a:pt x="7" y="51"/>
                      <a:pt x="5" y="48"/>
                    </a:cubicBezTo>
                    <a:cubicBezTo>
                      <a:pt x="3" y="44"/>
                      <a:pt x="2" y="39"/>
                      <a:pt x="1" y="34"/>
                    </a:cubicBezTo>
                    <a:cubicBezTo>
                      <a:pt x="1" y="29"/>
                      <a:pt x="0" y="24"/>
                      <a:pt x="0" y="19"/>
                    </a:cubicBezTo>
                    <a:cubicBezTo>
                      <a:pt x="0" y="11"/>
                      <a:pt x="2" y="6"/>
                      <a:pt x="4" y="3"/>
                    </a:cubicBezTo>
                    <a:cubicBezTo>
                      <a:pt x="7" y="0"/>
                      <a:pt x="11" y="0"/>
                      <a:pt x="16" y="2"/>
                    </a:cubicBezTo>
                    <a:cubicBezTo>
                      <a:pt x="20" y="4"/>
                      <a:pt x="24" y="6"/>
                      <a:pt x="27" y="10"/>
                    </a:cubicBezTo>
                    <a:cubicBezTo>
                      <a:pt x="30" y="13"/>
                      <a:pt x="32" y="17"/>
                      <a:pt x="34" y="23"/>
                    </a:cubicBezTo>
                    <a:cubicBezTo>
                      <a:pt x="35" y="28"/>
                      <a:pt x="36" y="34"/>
                      <a:pt x="36" y="40"/>
                    </a:cubicBezTo>
                    <a:cubicBezTo>
                      <a:pt x="34" y="40"/>
                      <a:pt x="32" y="40"/>
                      <a:pt x="29" y="39"/>
                    </a:cubicBezTo>
                    <a:cubicBezTo>
                      <a:pt x="29" y="32"/>
                      <a:pt x="28" y="27"/>
                      <a:pt x="26" y="23"/>
                    </a:cubicBezTo>
                    <a:cubicBezTo>
                      <a:pt x="24" y="19"/>
                      <a:pt x="20" y="16"/>
                      <a:pt x="17" y="15"/>
                    </a:cubicBezTo>
                    <a:cubicBezTo>
                      <a:pt x="13" y="13"/>
                      <a:pt x="10" y="13"/>
                      <a:pt x="8" y="15"/>
                    </a:cubicBezTo>
                    <a:cubicBezTo>
                      <a:pt x="6" y="16"/>
                      <a:pt x="5" y="19"/>
                      <a:pt x="5" y="24"/>
                    </a:cubicBezTo>
                    <a:cubicBezTo>
                      <a:pt x="5" y="28"/>
                      <a:pt x="6" y="32"/>
                      <a:pt x="7" y="36"/>
                    </a:cubicBezTo>
                    <a:cubicBezTo>
                      <a:pt x="8" y="39"/>
                      <a:pt x="12" y="43"/>
                      <a:pt x="17" y="48"/>
                    </a:cubicBezTo>
                    <a:cubicBezTo>
                      <a:pt x="22" y="52"/>
                      <a:pt x="26" y="55"/>
                      <a:pt x="28" y="58"/>
                    </a:cubicBezTo>
                    <a:cubicBezTo>
                      <a:pt x="31" y="62"/>
                      <a:pt x="34" y="66"/>
                      <a:pt x="35" y="70"/>
                    </a:cubicBezTo>
                    <a:cubicBezTo>
                      <a:pt x="37" y="75"/>
                      <a:pt x="38" y="81"/>
                      <a:pt x="38" y="87"/>
                    </a:cubicBezTo>
                    <a:cubicBezTo>
                      <a:pt x="38" y="93"/>
                      <a:pt x="37" y="98"/>
                      <a:pt x="35" y="103"/>
                    </a:cubicBezTo>
                    <a:cubicBezTo>
                      <a:pt x="34" y="108"/>
                      <a:pt x="31" y="111"/>
                      <a:pt x="28" y="112"/>
                    </a:cubicBezTo>
                    <a:cubicBezTo>
                      <a:pt x="25" y="114"/>
                      <a:pt x="21" y="114"/>
                      <a:pt x="17" y="113"/>
                    </a:cubicBezTo>
                    <a:cubicBezTo>
                      <a:pt x="11" y="110"/>
                      <a:pt x="6" y="104"/>
                      <a:pt x="3" y="94"/>
                    </a:cubicBezTo>
                    <a:cubicBezTo>
                      <a:pt x="0" y="84"/>
                      <a:pt x="0" y="73"/>
                      <a:pt x="0" y="62"/>
                    </a:cubicBezTo>
                  </a:path>
                </a:pathLst>
              </a:custGeom>
              <a:noFill/>
              <a:ln w="5"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08" name="Freeform 224"/>
              <p:cNvSpPr>
                <a:spLocks/>
              </p:cNvSpPr>
              <p:nvPr/>
            </p:nvSpPr>
            <p:spPr bwMode="auto">
              <a:xfrm>
                <a:off x="331" y="3086"/>
                <a:ext cx="43" cy="111"/>
              </a:xfrm>
              <a:custGeom>
                <a:avLst/>
                <a:gdLst/>
                <a:ahLst/>
                <a:cxnLst>
                  <a:cxn ang="0">
                    <a:pos x="18" y="110"/>
                  </a:cxn>
                  <a:cxn ang="0">
                    <a:pos x="18" y="16"/>
                  </a:cxn>
                  <a:cxn ang="0">
                    <a:pos x="0" y="13"/>
                  </a:cxn>
                  <a:cxn ang="0">
                    <a:pos x="0" y="0"/>
                  </a:cxn>
                  <a:cxn ang="0">
                    <a:pos x="43" y="7"/>
                  </a:cxn>
                  <a:cxn ang="0">
                    <a:pos x="43" y="20"/>
                  </a:cxn>
                  <a:cxn ang="0">
                    <a:pos x="25" y="17"/>
                  </a:cxn>
                  <a:cxn ang="0">
                    <a:pos x="25" y="111"/>
                  </a:cxn>
                  <a:cxn ang="0">
                    <a:pos x="18" y="110"/>
                  </a:cxn>
                </a:cxnLst>
                <a:rect l="0" t="0" r="r" b="b"/>
                <a:pathLst>
                  <a:path w="43" h="111">
                    <a:moveTo>
                      <a:pt x="18" y="110"/>
                    </a:moveTo>
                    <a:cubicBezTo>
                      <a:pt x="18" y="79"/>
                      <a:pt x="18" y="47"/>
                      <a:pt x="18" y="16"/>
                    </a:cubicBezTo>
                    <a:cubicBezTo>
                      <a:pt x="12" y="15"/>
                      <a:pt x="6" y="14"/>
                      <a:pt x="0" y="13"/>
                    </a:cubicBezTo>
                    <a:cubicBezTo>
                      <a:pt x="0" y="8"/>
                      <a:pt x="0" y="4"/>
                      <a:pt x="0" y="0"/>
                    </a:cubicBezTo>
                    <a:cubicBezTo>
                      <a:pt x="14" y="3"/>
                      <a:pt x="28" y="5"/>
                      <a:pt x="43" y="7"/>
                    </a:cubicBezTo>
                    <a:cubicBezTo>
                      <a:pt x="43" y="11"/>
                      <a:pt x="43" y="15"/>
                      <a:pt x="43" y="20"/>
                    </a:cubicBezTo>
                    <a:cubicBezTo>
                      <a:pt x="37" y="19"/>
                      <a:pt x="31" y="18"/>
                      <a:pt x="25" y="17"/>
                    </a:cubicBezTo>
                    <a:cubicBezTo>
                      <a:pt x="25" y="49"/>
                      <a:pt x="25" y="80"/>
                      <a:pt x="25" y="111"/>
                    </a:cubicBezTo>
                    <a:cubicBezTo>
                      <a:pt x="22" y="111"/>
                      <a:pt x="20" y="110"/>
                      <a:pt x="18" y="110"/>
                    </a:cubicBezTo>
                  </a:path>
                </a:pathLst>
              </a:custGeom>
              <a:noFill/>
              <a:ln w="5"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09" name="Freeform 225"/>
              <p:cNvSpPr>
                <a:spLocks noEditPoints="1"/>
              </p:cNvSpPr>
              <p:nvPr/>
            </p:nvSpPr>
            <p:spPr bwMode="auto">
              <a:xfrm>
                <a:off x="378" y="3093"/>
                <a:ext cx="53" cy="112"/>
              </a:xfrm>
              <a:custGeom>
                <a:avLst/>
                <a:gdLst/>
                <a:ahLst/>
                <a:cxnLst>
                  <a:cxn ang="0">
                    <a:pos x="0" y="331"/>
                  </a:cxn>
                  <a:cxn ang="0">
                    <a:pos x="45" y="82"/>
                  </a:cxn>
                  <a:cxn ang="0">
                    <a:pos x="159" y="3"/>
                  </a:cxn>
                  <a:cxn ang="0">
                    <a:pos x="240" y="48"/>
                  </a:cxn>
                  <a:cxn ang="0">
                    <a:pos x="297" y="165"/>
                  </a:cxn>
                  <a:cxn ang="0">
                    <a:pos x="319" y="345"/>
                  </a:cxn>
                  <a:cxn ang="0">
                    <a:pos x="277" y="577"/>
                  </a:cxn>
                  <a:cxn ang="0">
                    <a:pos x="159" y="669"/>
                  </a:cxn>
                  <a:cxn ang="0">
                    <a:pos x="40" y="558"/>
                  </a:cxn>
                  <a:cxn ang="0">
                    <a:pos x="0" y="331"/>
                  </a:cxn>
                  <a:cxn ang="0">
                    <a:pos x="45" y="337"/>
                  </a:cxn>
                  <a:cxn ang="0">
                    <a:pos x="78" y="524"/>
                  </a:cxn>
                  <a:cxn ang="0">
                    <a:pos x="158" y="596"/>
                  </a:cxn>
                  <a:cxn ang="0">
                    <a:pos x="240" y="535"/>
                  </a:cxn>
                  <a:cxn ang="0">
                    <a:pos x="273" y="342"/>
                  </a:cxn>
                  <a:cxn ang="0">
                    <a:pos x="256" y="192"/>
                  </a:cxn>
                  <a:cxn ang="0">
                    <a:pos x="217" y="110"/>
                  </a:cxn>
                  <a:cxn ang="0">
                    <a:pos x="159" y="76"/>
                  </a:cxn>
                  <a:cxn ang="0">
                    <a:pos x="77" y="136"/>
                  </a:cxn>
                  <a:cxn ang="0">
                    <a:pos x="45" y="337"/>
                  </a:cxn>
                </a:cxnLst>
                <a:rect l="0" t="0" r="r" b="b"/>
                <a:pathLst>
                  <a:path w="319" h="673">
                    <a:moveTo>
                      <a:pt x="0" y="331"/>
                    </a:moveTo>
                    <a:cubicBezTo>
                      <a:pt x="0" y="221"/>
                      <a:pt x="15" y="139"/>
                      <a:pt x="45" y="82"/>
                    </a:cubicBezTo>
                    <a:cubicBezTo>
                      <a:pt x="75" y="26"/>
                      <a:pt x="113" y="0"/>
                      <a:pt x="159" y="3"/>
                    </a:cubicBezTo>
                    <a:cubicBezTo>
                      <a:pt x="188" y="5"/>
                      <a:pt x="216" y="20"/>
                      <a:pt x="240" y="48"/>
                    </a:cubicBezTo>
                    <a:cubicBezTo>
                      <a:pt x="264" y="75"/>
                      <a:pt x="283" y="114"/>
                      <a:pt x="297" y="165"/>
                    </a:cubicBezTo>
                    <a:cubicBezTo>
                      <a:pt x="311" y="216"/>
                      <a:pt x="319" y="276"/>
                      <a:pt x="319" y="345"/>
                    </a:cubicBezTo>
                    <a:cubicBezTo>
                      <a:pt x="319" y="441"/>
                      <a:pt x="305" y="518"/>
                      <a:pt x="277" y="577"/>
                    </a:cubicBezTo>
                    <a:cubicBezTo>
                      <a:pt x="248" y="642"/>
                      <a:pt x="208" y="673"/>
                      <a:pt x="159" y="669"/>
                    </a:cubicBezTo>
                    <a:cubicBezTo>
                      <a:pt x="110" y="666"/>
                      <a:pt x="70" y="629"/>
                      <a:pt x="40" y="558"/>
                    </a:cubicBezTo>
                    <a:cubicBezTo>
                      <a:pt x="13" y="493"/>
                      <a:pt x="0" y="418"/>
                      <a:pt x="0" y="331"/>
                    </a:cubicBezTo>
                    <a:close/>
                    <a:moveTo>
                      <a:pt x="45" y="337"/>
                    </a:moveTo>
                    <a:cubicBezTo>
                      <a:pt x="45" y="416"/>
                      <a:pt x="56" y="479"/>
                      <a:pt x="78" y="524"/>
                    </a:cubicBezTo>
                    <a:cubicBezTo>
                      <a:pt x="100" y="570"/>
                      <a:pt x="127" y="594"/>
                      <a:pt x="158" y="596"/>
                    </a:cubicBezTo>
                    <a:cubicBezTo>
                      <a:pt x="191" y="599"/>
                      <a:pt x="219" y="578"/>
                      <a:pt x="240" y="535"/>
                    </a:cubicBezTo>
                    <a:cubicBezTo>
                      <a:pt x="262" y="492"/>
                      <a:pt x="273" y="427"/>
                      <a:pt x="273" y="342"/>
                    </a:cubicBezTo>
                    <a:cubicBezTo>
                      <a:pt x="273" y="286"/>
                      <a:pt x="267" y="236"/>
                      <a:pt x="256" y="192"/>
                    </a:cubicBezTo>
                    <a:cubicBezTo>
                      <a:pt x="247" y="159"/>
                      <a:pt x="234" y="131"/>
                      <a:pt x="217" y="110"/>
                    </a:cubicBezTo>
                    <a:cubicBezTo>
                      <a:pt x="199" y="89"/>
                      <a:pt x="180" y="78"/>
                      <a:pt x="159" y="76"/>
                    </a:cubicBezTo>
                    <a:cubicBezTo>
                      <a:pt x="126" y="74"/>
                      <a:pt x="98" y="93"/>
                      <a:pt x="77" y="136"/>
                    </a:cubicBezTo>
                    <a:cubicBezTo>
                      <a:pt x="56" y="178"/>
                      <a:pt x="45" y="245"/>
                      <a:pt x="45" y="337"/>
                    </a:cubicBezTo>
                    <a:close/>
                  </a:path>
                </a:pathLst>
              </a:custGeom>
              <a:noFill/>
              <a:ln w="5"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10" name="Freeform 226"/>
              <p:cNvSpPr>
                <a:spLocks noEditPoints="1"/>
              </p:cNvSpPr>
              <p:nvPr/>
            </p:nvSpPr>
            <p:spPr bwMode="auto">
              <a:xfrm>
                <a:off x="440" y="3097"/>
                <a:ext cx="48" cy="107"/>
              </a:xfrm>
              <a:custGeom>
                <a:avLst/>
                <a:gdLst/>
                <a:ahLst/>
                <a:cxnLst>
                  <a:cxn ang="0">
                    <a:pos x="0" y="643"/>
                  </a:cxn>
                  <a:cxn ang="0">
                    <a:pos x="0" y="0"/>
                  </a:cxn>
                  <a:cxn ang="0">
                    <a:pos x="143" y="1"/>
                  </a:cxn>
                  <a:cxn ang="0">
                    <a:pos x="143" y="1"/>
                  </a:cxn>
                  <a:cxn ang="0">
                    <a:pos x="146" y="1"/>
                  </a:cxn>
                  <a:cxn ang="0">
                    <a:pos x="212" y="19"/>
                  </a:cxn>
                  <a:cxn ang="0">
                    <a:pos x="249" y="78"/>
                  </a:cxn>
                  <a:cxn ang="0">
                    <a:pos x="263" y="175"/>
                  </a:cxn>
                  <a:cxn ang="0">
                    <a:pos x="239" y="294"/>
                  </a:cxn>
                  <a:cxn ang="0">
                    <a:pos x="168" y="352"/>
                  </a:cxn>
                  <a:cxn ang="0">
                    <a:pos x="197" y="388"/>
                  </a:cxn>
                  <a:cxn ang="0">
                    <a:pos x="232" y="469"/>
                  </a:cxn>
                  <a:cxn ang="0">
                    <a:pos x="290" y="643"/>
                  </a:cxn>
                  <a:cxn ang="0">
                    <a:pos x="235" y="644"/>
                  </a:cxn>
                  <a:cxn ang="0">
                    <a:pos x="190" y="512"/>
                  </a:cxn>
                  <a:cxn ang="0">
                    <a:pos x="152" y="406"/>
                  </a:cxn>
                  <a:cxn ang="0">
                    <a:pos x="143" y="387"/>
                  </a:cxn>
                  <a:cxn ang="0">
                    <a:pos x="130" y="369"/>
                  </a:cxn>
                  <a:cxn ang="0">
                    <a:pos x="96" y="359"/>
                  </a:cxn>
                  <a:cxn ang="0">
                    <a:pos x="45" y="358"/>
                  </a:cxn>
                  <a:cxn ang="0">
                    <a:pos x="45" y="644"/>
                  </a:cxn>
                  <a:cxn ang="0">
                    <a:pos x="0" y="643"/>
                  </a:cxn>
                  <a:cxn ang="0">
                    <a:pos x="45" y="285"/>
                  </a:cxn>
                  <a:cxn ang="0">
                    <a:pos x="138" y="286"/>
                  </a:cxn>
                  <a:cxn ang="0">
                    <a:pos x="143" y="285"/>
                  </a:cxn>
                  <a:cxn ang="0">
                    <a:pos x="143" y="285"/>
                  </a:cxn>
                  <a:cxn ang="0">
                    <a:pos x="182" y="274"/>
                  </a:cxn>
                  <a:cxn ang="0">
                    <a:pos x="207" y="236"/>
                  </a:cxn>
                  <a:cxn ang="0">
                    <a:pos x="217" y="177"/>
                  </a:cxn>
                  <a:cxn ang="0">
                    <a:pos x="199" y="100"/>
                  </a:cxn>
                  <a:cxn ang="0">
                    <a:pos x="148" y="73"/>
                  </a:cxn>
                  <a:cxn ang="0">
                    <a:pos x="143" y="73"/>
                  </a:cxn>
                  <a:cxn ang="0">
                    <a:pos x="143" y="73"/>
                  </a:cxn>
                  <a:cxn ang="0">
                    <a:pos x="45" y="72"/>
                  </a:cxn>
                  <a:cxn ang="0">
                    <a:pos x="45" y="285"/>
                  </a:cxn>
                </a:cxnLst>
                <a:rect l="0" t="0" r="r" b="b"/>
                <a:pathLst>
                  <a:path w="290" h="644">
                    <a:moveTo>
                      <a:pt x="0" y="643"/>
                    </a:moveTo>
                    <a:cubicBezTo>
                      <a:pt x="0" y="429"/>
                      <a:pt x="0" y="214"/>
                      <a:pt x="0" y="0"/>
                    </a:cubicBezTo>
                    <a:cubicBezTo>
                      <a:pt x="49" y="1"/>
                      <a:pt x="97" y="1"/>
                      <a:pt x="143" y="1"/>
                    </a:cubicBezTo>
                    <a:cubicBezTo>
                      <a:pt x="143" y="1"/>
                      <a:pt x="143" y="1"/>
                      <a:pt x="143" y="1"/>
                    </a:cubicBezTo>
                    <a:cubicBezTo>
                      <a:pt x="144" y="1"/>
                      <a:pt x="145" y="1"/>
                      <a:pt x="146" y="1"/>
                    </a:cubicBezTo>
                    <a:cubicBezTo>
                      <a:pt x="174" y="1"/>
                      <a:pt x="198" y="7"/>
                      <a:pt x="212" y="19"/>
                    </a:cubicBezTo>
                    <a:cubicBezTo>
                      <a:pt x="227" y="31"/>
                      <a:pt x="239" y="51"/>
                      <a:pt x="249" y="78"/>
                    </a:cubicBezTo>
                    <a:cubicBezTo>
                      <a:pt x="258" y="106"/>
                      <a:pt x="263" y="139"/>
                      <a:pt x="263" y="175"/>
                    </a:cubicBezTo>
                    <a:cubicBezTo>
                      <a:pt x="263" y="224"/>
                      <a:pt x="254" y="263"/>
                      <a:pt x="239" y="294"/>
                    </a:cubicBezTo>
                    <a:cubicBezTo>
                      <a:pt x="223" y="325"/>
                      <a:pt x="199" y="344"/>
                      <a:pt x="168" y="352"/>
                    </a:cubicBezTo>
                    <a:cubicBezTo>
                      <a:pt x="181" y="364"/>
                      <a:pt x="191" y="376"/>
                      <a:pt x="197" y="388"/>
                    </a:cubicBezTo>
                    <a:cubicBezTo>
                      <a:pt x="210" y="412"/>
                      <a:pt x="222" y="439"/>
                      <a:pt x="232" y="469"/>
                    </a:cubicBezTo>
                    <a:cubicBezTo>
                      <a:pt x="251" y="527"/>
                      <a:pt x="271" y="585"/>
                      <a:pt x="290" y="643"/>
                    </a:cubicBezTo>
                    <a:cubicBezTo>
                      <a:pt x="272" y="644"/>
                      <a:pt x="253" y="644"/>
                      <a:pt x="235" y="644"/>
                    </a:cubicBezTo>
                    <a:cubicBezTo>
                      <a:pt x="220" y="600"/>
                      <a:pt x="204" y="556"/>
                      <a:pt x="190" y="512"/>
                    </a:cubicBezTo>
                    <a:cubicBezTo>
                      <a:pt x="173" y="459"/>
                      <a:pt x="161" y="424"/>
                      <a:pt x="152" y="406"/>
                    </a:cubicBezTo>
                    <a:cubicBezTo>
                      <a:pt x="149" y="399"/>
                      <a:pt x="146" y="392"/>
                      <a:pt x="143" y="387"/>
                    </a:cubicBezTo>
                    <a:cubicBezTo>
                      <a:pt x="138" y="379"/>
                      <a:pt x="134" y="373"/>
                      <a:pt x="130" y="369"/>
                    </a:cubicBezTo>
                    <a:cubicBezTo>
                      <a:pt x="122" y="363"/>
                      <a:pt x="110" y="359"/>
                      <a:pt x="96" y="359"/>
                    </a:cubicBezTo>
                    <a:cubicBezTo>
                      <a:pt x="79" y="359"/>
                      <a:pt x="62" y="359"/>
                      <a:pt x="45" y="358"/>
                    </a:cubicBezTo>
                    <a:cubicBezTo>
                      <a:pt x="45" y="454"/>
                      <a:pt x="45" y="549"/>
                      <a:pt x="45" y="644"/>
                    </a:cubicBezTo>
                    <a:cubicBezTo>
                      <a:pt x="30" y="644"/>
                      <a:pt x="15" y="644"/>
                      <a:pt x="0" y="643"/>
                    </a:cubicBezTo>
                    <a:close/>
                    <a:moveTo>
                      <a:pt x="45" y="285"/>
                    </a:moveTo>
                    <a:cubicBezTo>
                      <a:pt x="76" y="285"/>
                      <a:pt x="108" y="286"/>
                      <a:pt x="138" y="286"/>
                    </a:cubicBezTo>
                    <a:cubicBezTo>
                      <a:pt x="140" y="286"/>
                      <a:pt x="141" y="286"/>
                      <a:pt x="143" y="285"/>
                    </a:cubicBezTo>
                    <a:cubicBezTo>
                      <a:pt x="143" y="285"/>
                      <a:pt x="143" y="285"/>
                      <a:pt x="143" y="285"/>
                    </a:cubicBezTo>
                    <a:cubicBezTo>
                      <a:pt x="159" y="285"/>
                      <a:pt x="172" y="281"/>
                      <a:pt x="182" y="274"/>
                    </a:cubicBezTo>
                    <a:cubicBezTo>
                      <a:pt x="193" y="265"/>
                      <a:pt x="201" y="253"/>
                      <a:pt x="207" y="236"/>
                    </a:cubicBezTo>
                    <a:cubicBezTo>
                      <a:pt x="214" y="219"/>
                      <a:pt x="217" y="199"/>
                      <a:pt x="217" y="177"/>
                    </a:cubicBezTo>
                    <a:cubicBezTo>
                      <a:pt x="217" y="144"/>
                      <a:pt x="211" y="119"/>
                      <a:pt x="199" y="100"/>
                    </a:cubicBezTo>
                    <a:cubicBezTo>
                      <a:pt x="187" y="82"/>
                      <a:pt x="169" y="73"/>
                      <a:pt x="148" y="73"/>
                    </a:cubicBezTo>
                    <a:cubicBezTo>
                      <a:pt x="146" y="73"/>
                      <a:pt x="145" y="73"/>
                      <a:pt x="143" y="73"/>
                    </a:cubicBezTo>
                    <a:cubicBezTo>
                      <a:pt x="143" y="73"/>
                      <a:pt x="143" y="73"/>
                      <a:pt x="143" y="73"/>
                    </a:cubicBezTo>
                    <a:cubicBezTo>
                      <a:pt x="112" y="73"/>
                      <a:pt x="78" y="72"/>
                      <a:pt x="45" y="72"/>
                    </a:cubicBezTo>
                    <a:cubicBezTo>
                      <a:pt x="45" y="143"/>
                      <a:pt x="45" y="214"/>
                      <a:pt x="45" y="285"/>
                    </a:cubicBezTo>
                    <a:close/>
                  </a:path>
                </a:pathLst>
              </a:custGeom>
              <a:noFill/>
              <a:ln w="5"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11" name="Freeform 227"/>
              <p:cNvSpPr>
                <a:spLocks noEditPoints="1"/>
              </p:cNvSpPr>
              <p:nvPr/>
            </p:nvSpPr>
            <p:spPr bwMode="auto">
              <a:xfrm>
                <a:off x="489" y="3096"/>
                <a:ext cx="52" cy="108"/>
              </a:xfrm>
              <a:custGeom>
                <a:avLst/>
                <a:gdLst/>
                <a:ahLst/>
                <a:cxnLst>
                  <a:cxn ang="0">
                    <a:pos x="0" y="652"/>
                  </a:cxn>
                  <a:cxn ang="0">
                    <a:pos x="129" y="3"/>
                  </a:cxn>
                  <a:cxn ang="0">
                    <a:pos x="177" y="0"/>
                  </a:cxn>
                  <a:cxn ang="0">
                    <a:pos x="314" y="634"/>
                  </a:cxn>
                  <a:cxn ang="0">
                    <a:pos x="263" y="638"/>
                  </a:cxn>
                  <a:cxn ang="0">
                    <a:pos x="224" y="446"/>
                  </a:cxn>
                  <a:cxn ang="0">
                    <a:pos x="83" y="454"/>
                  </a:cxn>
                  <a:cxn ang="0">
                    <a:pos x="47" y="651"/>
                  </a:cxn>
                  <a:cxn ang="0">
                    <a:pos x="0" y="652"/>
                  </a:cxn>
                  <a:cxn ang="0">
                    <a:pos x="96" y="384"/>
                  </a:cxn>
                  <a:cxn ang="0">
                    <a:pos x="210" y="378"/>
                  </a:cxn>
                  <a:cxn ang="0">
                    <a:pos x="176" y="202"/>
                  </a:cxn>
                  <a:cxn ang="0">
                    <a:pos x="152" y="70"/>
                  </a:cxn>
                  <a:cxn ang="0">
                    <a:pos x="134" y="194"/>
                  </a:cxn>
                  <a:cxn ang="0">
                    <a:pos x="96" y="384"/>
                  </a:cxn>
                </a:cxnLst>
                <a:rect l="0" t="0" r="r" b="b"/>
                <a:pathLst>
                  <a:path w="314" h="652">
                    <a:moveTo>
                      <a:pt x="0" y="652"/>
                    </a:moveTo>
                    <a:cubicBezTo>
                      <a:pt x="42" y="436"/>
                      <a:pt x="87" y="220"/>
                      <a:pt x="129" y="3"/>
                    </a:cubicBezTo>
                    <a:cubicBezTo>
                      <a:pt x="145" y="2"/>
                      <a:pt x="161" y="1"/>
                      <a:pt x="177" y="0"/>
                    </a:cubicBezTo>
                    <a:cubicBezTo>
                      <a:pt x="222" y="212"/>
                      <a:pt x="269" y="423"/>
                      <a:pt x="314" y="634"/>
                    </a:cubicBezTo>
                    <a:cubicBezTo>
                      <a:pt x="297" y="635"/>
                      <a:pt x="280" y="637"/>
                      <a:pt x="263" y="638"/>
                    </a:cubicBezTo>
                    <a:cubicBezTo>
                      <a:pt x="250" y="574"/>
                      <a:pt x="237" y="510"/>
                      <a:pt x="224" y="446"/>
                    </a:cubicBezTo>
                    <a:cubicBezTo>
                      <a:pt x="177" y="449"/>
                      <a:pt x="130" y="452"/>
                      <a:pt x="83" y="454"/>
                    </a:cubicBezTo>
                    <a:cubicBezTo>
                      <a:pt x="71" y="520"/>
                      <a:pt x="59" y="585"/>
                      <a:pt x="47" y="651"/>
                    </a:cubicBezTo>
                    <a:cubicBezTo>
                      <a:pt x="31" y="651"/>
                      <a:pt x="16" y="652"/>
                      <a:pt x="0" y="652"/>
                    </a:cubicBezTo>
                    <a:close/>
                    <a:moveTo>
                      <a:pt x="96" y="384"/>
                    </a:moveTo>
                    <a:cubicBezTo>
                      <a:pt x="134" y="382"/>
                      <a:pt x="172" y="380"/>
                      <a:pt x="210" y="378"/>
                    </a:cubicBezTo>
                    <a:cubicBezTo>
                      <a:pt x="199" y="319"/>
                      <a:pt x="187" y="260"/>
                      <a:pt x="176" y="202"/>
                    </a:cubicBezTo>
                    <a:cubicBezTo>
                      <a:pt x="165" y="147"/>
                      <a:pt x="157" y="104"/>
                      <a:pt x="152" y="70"/>
                    </a:cubicBezTo>
                    <a:cubicBezTo>
                      <a:pt x="148" y="111"/>
                      <a:pt x="141" y="152"/>
                      <a:pt x="134" y="194"/>
                    </a:cubicBezTo>
                    <a:cubicBezTo>
                      <a:pt x="121" y="257"/>
                      <a:pt x="108" y="321"/>
                      <a:pt x="96" y="384"/>
                    </a:cubicBezTo>
                    <a:close/>
                  </a:path>
                </a:pathLst>
              </a:custGeom>
              <a:noFill/>
              <a:ln w="5"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12" name="Freeform 228"/>
              <p:cNvSpPr>
                <a:spLocks/>
              </p:cNvSpPr>
              <p:nvPr/>
            </p:nvSpPr>
            <p:spPr bwMode="auto">
              <a:xfrm>
                <a:off x="545" y="3088"/>
                <a:ext cx="51" cy="112"/>
              </a:xfrm>
              <a:custGeom>
                <a:avLst/>
                <a:gdLst/>
                <a:ahLst/>
                <a:cxnLst>
                  <a:cxn ang="0">
                    <a:pos x="28" y="67"/>
                  </a:cxn>
                  <a:cxn ang="0">
                    <a:pos x="28" y="55"/>
                  </a:cxn>
                  <a:cxn ang="0">
                    <a:pos x="51" y="50"/>
                  </a:cxn>
                  <a:cxn ang="0">
                    <a:pos x="51" y="90"/>
                  </a:cxn>
                  <a:cxn ang="0">
                    <a:pos x="40" y="105"/>
                  </a:cxn>
                  <a:cxn ang="0">
                    <a:pos x="28" y="111"/>
                  </a:cxn>
                  <a:cxn ang="0">
                    <a:pos x="14" y="106"/>
                  </a:cxn>
                  <a:cxn ang="0">
                    <a:pos x="4" y="89"/>
                  </a:cxn>
                  <a:cxn ang="0">
                    <a:pos x="0" y="60"/>
                  </a:cxn>
                  <a:cxn ang="0">
                    <a:pos x="4" y="29"/>
                  </a:cxn>
                  <a:cxn ang="0">
                    <a:pos x="14" y="9"/>
                  </a:cxn>
                  <a:cxn ang="0">
                    <a:pos x="28" y="1"/>
                  </a:cxn>
                  <a:cxn ang="0">
                    <a:pos x="38" y="2"/>
                  </a:cxn>
                  <a:cxn ang="0">
                    <a:pos x="46" y="11"/>
                  </a:cxn>
                  <a:cxn ang="0">
                    <a:pos x="50" y="28"/>
                  </a:cxn>
                  <a:cxn ang="0">
                    <a:pos x="43" y="33"/>
                  </a:cxn>
                  <a:cxn ang="0">
                    <a:pos x="40" y="20"/>
                  </a:cxn>
                  <a:cxn ang="0">
                    <a:pos x="35" y="14"/>
                  </a:cxn>
                  <a:cxn ang="0">
                    <a:pos x="28" y="13"/>
                  </a:cxn>
                  <a:cxn ang="0">
                    <a:pos x="17" y="19"/>
                  </a:cxn>
                  <a:cxn ang="0">
                    <a:pos x="10" y="34"/>
                  </a:cxn>
                  <a:cxn ang="0">
                    <a:pos x="8" y="58"/>
                  </a:cxn>
                  <a:cxn ang="0">
                    <a:pos x="13" y="89"/>
                  </a:cxn>
                  <a:cxn ang="0">
                    <a:pos x="28" y="98"/>
                  </a:cxn>
                  <a:cxn ang="0">
                    <a:pos x="37" y="93"/>
                  </a:cxn>
                  <a:cxn ang="0">
                    <a:pos x="44" y="84"/>
                  </a:cxn>
                  <a:cxn ang="0">
                    <a:pos x="44" y="64"/>
                  </a:cxn>
                  <a:cxn ang="0">
                    <a:pos x="28" y="67"/>
                  </a:cxn>
                </a:cxnLst>
                <a:rect l="0" t="0" r="r" b="b"/>
                <a:pathLst>
                  <a:path w="51" h="112">
                    <a:moveTo>
                      <a:pt x="28" y="67"/>
                    </a:moveTo>
                    <a:cubicBezTo>
                      <a:pt x="28" y="63"/>
                      <a:pt x="28" y="59"/>
                      <a:pt x="28" y="55"/>
                    </a:cubicBezTo>
                    <a:cubicBezTo>
                      <a:pt x="35" y="53"/>
                      <a:pt x="43" y="52"/>
                      <a:pt x="51" y="50"/>
                    </a:cubicBezTo>
                    <a:cubicBezTo>
                      <a:pt x="51" y="64"/>
                      <a:pt x="51" y="77"/>
                      <a:pt x="51" y="90"/>
                    </a:cubicBezTo>
                    <a:cubicBezTo>
                      <a:pt x="47" y="96"/>
                      <a:pt x="44" y="101"/>
                      <a:pt x="40" y="105"/>
                    </a:cubicBezTo>
                    <a:cubicBezTo>
                      <a:pt x="36" y="108"/>
                      <a:pt x="32" y="110"/>
                      <a:pt x="28" y="111"/>
                    </a:cubicBezTo>
                    <a:cubicBezTo>
                      <a:pt x="23" y="112"/>
                      <a:pt x="18" y="110"/>
                      <a:pt x="14" y="106"/>
                    </a:cubicBezTo>
                    <a:cubicBezTo>
                      <a:pt x="10" y="102"/>
                      <a:pt x="6" y="97"/>
                      <a:pt x="4" y="89"/>
                    </a:cubicBezTo>
                    <a:cubicBezTo>
                      <a:pt x="1" y="81"/>
                      <a:pt x="0" y="71"/>
                      <a:pt x="0" y="60"/>
                    </a:cubicBezTo>
                    <a:cubicBezTo>
                      <a:pt x="0" y="48"/>
                      <a:pt x="1" y="38"/>
                      <a:pt x="4" y="29"/>
                    </a:cubicBezTo>
                    <a:cubicBezTo>
                      <a:pt x="6" y="20"/>
                      <a:pt x="10" y="13"/>
                      <a:pt x="14" y="9"/>
                    </a:cubicBezTo>
                    <a:cubicBezTo>
                      <a:pt x="17" y="4"/>
                      <a:pt x="22" y="1"/>
                      <a:pt x="28" y="1"/>
                    </a:cubicBezTo>
                    <a:cubicBezTo>
                      <a:pt x="32" y="0"/>
                      <a:pt x="35" y="1"/>
                      <a:pt x="38" y="2"/>
                    </a:cubicBezTo>
                    <a:cubicBezTo>
                      <a:pt x="41" y="4"/>
                      <a:pt x="44" y="7"/>
                      <a:pt x="46" y="11"/>
                    </a:cubicBezTo>
                    <a:cubicBezTo>
                      <a:pt x="48" y="15"/>
                      <a:pt x="49" y="21"/>
                      <a:pt x="50" y="28"/>
                    </a:cubicBezTo>
                    <a:cubicBezTo>
                      <a:pt x="48" y="30"/>
                      <a:pt x="46" y="31"/>
                      <a:pt x="43" y="33"/>
                    </a:cubicBezTo>
                    <a:cubicBezTo>
                      <a:pt x="43" y="27"/>
                      <a:pt x="41" y="23"/>
                      <a:pt x="40" y="20"/>
                    </a:cubicBezTo>
                    <a:cubicBezTo>
                      <a:pt x="39" y="17"/>
                      <a:pt x="37" y="15"/>
                      <a:pt x="35" y="14"/>
                    </a:cubicBezTo>
                    <a:cubicBezTo>
                      <a:pt x="33" y="13"/>
                      <a:pt x="30" y="12"/>
                      <a:pt x="28" y="13"/>
                    </a:cubicBezTo>
                    <a:cubicBezTo>
                      <a:pt x="24" y="13"/>
                      <a:pt x="20" y="15"/>
                      <a:pt x="17" y="19"/>
                    </a:cubicBezTo>
                    <a:cubicBezTo>
                      <a:pt x="14" y="22"/>
                      <a:pt x="12" y="27"/>
                      <a:pt x="10" y="34"/>
                    </a:cubicBezTo>
                    <a:cubicBezTo>
                      <a:pt x="9" y="41"/>
                      <a:pt x="8" y="49"/>
                      <a:pt x="8" y="58"/>
                    </a:cubicBezTo>
                    <a:cubicBezTo>
                      <a:pt x="8" y="72"/>
                      <a:pt x="10" y="83"/>
                      <a:pt x="13" y="89"/>
                    </a:cubicBezTo>
                    <a:cubicBezTo>
                      <a:pt x="17" y="96"/>
                      <a:pt x="22" y="99"/>
                      <a:pt x="28" y="98"/>
                    </a:cubicBezTo>
                    <a:cubicBezTo>
                      <a:pt x="31" y="98"/>
                      <a:pt x="34" y="96"/>
                      <a:pt x="37" y="93"/>
                    </a:cubicBezTo>
                    <a:cubicBezTo>
                      <a:pt x="40" y="91"/>
                      <a:pt x="42" y="88"/>
                      <a:pt x="44" y="84"/>
                    </a:cubicBezTo>
                    <a:cubicBezTo>
                      <a:pt x="44" y="78"/>
                      <a:pt x="44" y="71"/>
                      <a:pt x="44" y="64"/>
                    </a:cubicBezTo>
                    <a:cubicBezTo>
                      <a:pt x="39" y="65"/>
                      <a:pt x="33" y="66"/>
                      <a:pt x="28" y="67"/>
                    </a:cubicBezTo>
                  </a:path>
                </a:pathLst>
              </a:custGeom>
              <a:noFill/>
              <a:ln w="5"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13" name="Freeform 229"/>
              <p:cNvSpPr>
                <a:spLocks/>
              </p:cNvSpPr>
              <p:nvPr/>
            </p:nvSpPr>
            <p:spPr bwMode="auto">
              <a:xfrm>
                <a:off x="606" y="3065"/>
                <a:ext cx="34" cy="125"/>
              </a:xfrm>
              <a:custGeom>
                <a:avLst/>
                <a:gdLst/>
                <a:ahLst/>
                <a:cxnLst>
                  <a:cxn ang="0">
                    <a:pos x="0" y="125"/>
                  </a:cxn>
                  <a:cxn ang="0">
                    <a:pos x="0" y="19"/>
                  </a:cxn>
                  <a:cxn ang="0">
                    <a:pos x="34" y="0"/>
                  </a:cxn>
                  <a:cxn ang="0">
                    <a:pos x="34" y="13"/>
                  </a:cxn>
                  <a:cxn ang="0">
                    <a:pos x="7" y="29"/>
                  </a:cxn>
                  <a:cxn ang="0">
                    <a:pos x="7" y="62"/>
                  </a:cxn>
                  <a:cxn ang="0">
                    <a:pos x="33" y="47"/>
                  </a:cxn>
                  <a:cxn ang="0">
                    <a:pos x="33" y="59"/>
                  </a:cxn>
                  <a:cxn ang="0">
                    <a:pos x="7" y="74"/>
                  </a:cxn>
                  <a:cxn ang="0">
                    <a:pos x="7" y="111"/>
                  </a:cxn>
                  <a:cxn ang="0">
                    <a:pos x="34" y="93"/>
                  </a:cxn>
                  <a:cxn ang="0">
                    <a:pos x="34" y="105"/>
                  </a:cxn>
                  <a:cxn ang="0">
                    <a:pos x="0" y="125"/>
                  </a:cxn>
                </a:cxnLst>
                <a:rect l="0" t="0" r="r" b="b"/>
                <a:pathLst>
                  <a:path w="34" h="125">
                    <a:moveTo>
                      <a:pt x="0" y="125"/>
                    </a:moveTo>
                    <a:cubicBezTo>
                      <a:pt x="0" y="90"/>
                      <a:pt x="0" y="54"/>
                      <a:pt x="0" y="19"/>
                    </a:cubicBezTo>
                    <a:cubicBezTo>
                      <a:pt x="13" y="15"/>
                      <a:pt x="31" y="13"/>
                      <a:pt x="34" y="0"/>
                    </a:cubicBezTo>
                    <a:cubicBezTo>
                      <a:pt x="34" y="4"/>
                      <a:pt x="34" y="8"/>
                      <a:pt x="34" y="13"/>
                    </a:cubicBezTo>
                    <a:cubicBezTo>
                      <a:pt x="32" y="23"/>
                      <a:pt x="18" y="26"/>
                      <a:pt x="7" y="29"/>
                    </a:cubicBezTo>
                    <a:cubicBezTo>
                      <a:pt x="7" y="40"/>
                      <a:pt x="7" y="51"/>
                      <a:pt x="7" y="62"/>
                    </a:cubicBezTo>
                    <a:cubicBezTo>
                      <a:pt x="17" y="59"/>
                      <a:pt x="29" y="56"/>
                      <a:pt x="33" y="47"/>
                    </a:cubicBezTo>
                    <a:cubicBezTo>
                      <a:pt x="33" y="51"/>
                      <a:pt x="33" y="55"/>
                      <a:pt x="33" y="59"/>
                    </a:cubicBezTo>
                    <a:cubicBezTo>
                      <a:pt x="29" y="69"/>
                      <a:pt x="17" y="71"/>
                      <a:pt x="7" y="74"/>
                    </a:cubicBezTo>
                    <a:cubicBezTo>
                      <a:pt x="7" y="87"/>
                      <a:pt x="7" y="99"/>
                      <a:pt x="7" y="111"/>
                    </a:cubicBezTo>
                    <a:cubicBezTo>
                      <a:pt x="18" y="107"/>
                      <a:pt x="34" y="103"/>
                      <a:pt x="34" y="93"/>
                    </a:cubicBezTo>
                    <a:cubicBezTo>
                      <a:pt x="34" y="97"/>
                      <a:pt x="34" y="101"/>
                      <a:pt x="34" y="105"/>
                    </a:cubicBezTo>
                    <a:cubicBezTo>
                      <a:pt x="34" y="118"/>
                      <a:pt x="14" y="122"/>
                      <a:pt x="0" y="125"/>
                    </a:cubicBezTo>
                  </a:path>
                </a:pathLst>
              </a:custGeom>
              <a:noFill/>
              <a:ln w="5"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415" name="Line 231"/>
            <p:cNvSpPr>
              <a:spLocks noChangeShapeType="1"/>
            </p:cNvSpPr>
            <p:nvPr/>
          </p:nvSpPr>
          <p:spPr bwMode="auto">
            <a:xfrm>
              <a:off x="274" y="2968"/>
              <a:ext cx="1" cy="316"/>
            </a:xfrm>
            <a:prstGeom prst="line">
              <a:avLst/>
            </a:prstGeom>
            <a:noFill/>
            <a:ln w="5"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16" name="Line 232"/>
            <p:cNvSpPr>
              <a:spLocks noChangeShapeType="1"/>
            </p:cNvSpPr>
            <p:nvPr/>
          </p:nvSpPr>
          <p:spPr bwMode="auto">
            <a:xfrm>
              <a:off x="655" y="2968"/>
              <a:ext cx="1" cy="310"/>
            </a:xfrm>
            <a:prstGeom prst="line">
              <a:avLst/>
            </a:prstGeom>
            <a:noFill/>
            <a:ln w="5"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17" name="Freeform 233"/>
            <p:cNvSpPr>
              <a:spLocks noEditPoints="1"/>
            </p:cNvSpPr>
            <p:nvPr/>
          </p:nvSpPr>
          <p:spPr bwMode="auto">
            <a:xfrm>
              <a:off x="668" y="1123"/>
              <a:ext cx="2957" cy="44"/>
            </a:xfrm>
            <a:custGeom>
              <a:avLst/>
              <a:gdLst/>
              <a:ahLst/>
              <a:cxnLst>
                <a:cxn ang="0">
                  <a:pos x="2957" y="29"/>
                </a:cxn>
                <a:cxn ang="0">
                  <a:pos x="37" y="29"/>
                </a:cxn>
                <a:cxn ang="0">
                  <a:pos x="37" y="14"/>
                </a:cxn>
                <a:cxn ang="0">
                  <a:pos x="2957" y="14"/>
                </a:cxn>
                <a:cxn ang="0">
                  <a:pos x="2957" y="29"/>
                </a:cxn>
                <a:cxn ang="0">
                  <a:pos x="44" y="44"/>
                </a:cxn>
                <a:cxn ang="0">
                  <a:pos x="0" y="22"/>
                </a:cxn>
                <a:cxn ang="0">
                  <a:pos x="44" y="0"/>
                </a:cxn>
                <a:cxn ang="0">
                  <a:pos x="44" y="44"/>
                </a:cxn>
              </a:cxnLst>
              <a:rect l="0" t="0" r="r" b="b"/>
              <a:pathLst>
                <a:path w="2957" h="44">
                  <a:moveTo>
                    <a:pt x="2957" y="29"/>
                  </a:moveTo>
                  <a:lnTo>
                    <a:pt x="37" y="29"/>
                  </a:lnTo>
                  <a:lnTo>
                    <a:pt x="37" y="14"/>
                  </a:lnTo>
                  <a:lnTo>
                    <a:pt x="2957" y="14"/>
                  </a:lnTo>
                  <a:lnTo>
                    <a:pt x="2957" y="29"/>
                  </a:lnTo>
                  <a:close/>
                  <a:moveTo>
                    <a:pt x="44" y="44"/>
                  </a:moveTo>
                  <a:lnTo>
                    <a:pt x="0" y="22"/>
                  </a:lnTo>
                  <a:lnTo>
                    <a:pt x="44" y="0"/>
                  </a:lnTo>
                  <a:lnTo>
                    <a:pt x="44" y="44"/>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418" name="Oval 234"/>
            <p:cNvSpPr>
              <a:spLocks noChangeArrowheads="1"/>
            </p:cNvSpPr>
            <p:nvPr/>
          </p:nvSpPr>
          <p:spPr bwMode="auto">
            <a:xfrm>
              <a:off x="3619" y="1125"/>
              <a:ext cx="52" cy="45"/>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19" name="Oval 235"/>
            <p:cNvSpPr>
              <a:spLocks noChangeArrowheads="1"/>
            </p:cNvSpPr>
            <p:nvPr/>
          </p:nvSpPr>
          <p:spPr bwMode="auto">
            <a:xfrm>
              <a:off x="3306" y="1125"/>
              <a:ext cx="58" cy="51"/>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20" name="Oval 236"/>
            <p:cNvSpPr>
              <a:spLocks noChangeArrowheads="1"/>
            </p:cNvSpPr>
            <p:nvPr/>
          </p:nvSpPr>
          <p:spPr bwMode="auto">
            <a:xfrm>
              <a:off x="2999" y="1125"/>
              <a:ext cx="51" cy="51"/>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nvGrpSpPr>
            <p:cNvPr id="861424" name="Group 240"/>
            <p:cNvGrpSpPr>
              <a:grpSpLocks/>
            </p:cNvGrpSpPr>
            <p:nvPr/>
          </p:nvGrpSpPr>
          <p:grpSpPr bwMode="auto">
            <a:xfrm>
              <a:off x="889" y="1308"/>
              <a:ext cx="485" cy="565"/>
              <a:chOff x="889" y="1308"/>
              <a:chExt cx="485" cy="565"/>
            </a:xfrm>
          </p:grpSpPr>
          <p:sp>
            <p:nvSpPr>
              <p:cNvPr id="861422" name="Freeform 238"/>
              <p:cNvSpPr>
                <a:spLocks/>
              </p:cNvSpPr>
              <p:nvPr/>
            </p:nvSpPr>
            <p:spPr bwMode="auto">
              <a:xfrm>
                <a:off x="889" y="1308"/>
                <a:ext cx="485" cy="565"/>
              </a:xfrm>
              <a:custGeom>
                <a:avLst/>
                <a:gdLst/>
                <a:ahLst/>
                <a:cxnLst>
                  <a:cxn ang="0">
                    <a:pos x="489" y="0"/>
                  </a:cxn>
                  <a:cxn ang="0">
                    <a:pos x="0" y="489"/>
                  </a:cxn>
                  <a:cxn ang="0">
                    <a:pos x="0" y="2923"/>
                  </a:cxn>
                  <a:cxn ang="0">
                    <a:pos x="489" y="3412"/>
                  </a:cxn>
                  <a:cxn ang="0">
                    <a:pos x="2444" y="3412"/>
                  </a:cxn>
                  <a:cxn ang="0">
                    <a:pos x="2933" y="2923"/>
                  </a:cxn>
                  <a:cxn ang="0">
                    <a:pos x="2933" y="489"/>
                  </a:cxn>
                  <a:cxn ang="0">
                    <a:pos x="2444" y="0"/>
                  </a:cxn>
                  <a:cxn ang="0">
                    <a:pos x="489" y="0"/>
                  </a:cxn>
                </a:cxnLst>
                <a:rect l="0" t="0" r="r" b="b"/>
                <a:pathLst>
                  <a:path w="2933" h="3412">
                    <a:moveTo>
                      <a:pt x="489" y="0"/>
                    </a:moveTo>
                    <a:cubicBezTo>
                      <a:pt x="219" y="0"/>
                      <a:pt x="0" y="219"/>
                      <a:pt x="0" y="489"/>
                    </a:cubicBezTo>
                    <a:lnTo>
                      <a:pt x="0" y="2923"/>
                    </a:lnTo>
                    <a:cubicBezTo>
                      <a:pt x="0" y="3193"/>
                      <a:pt x="219" y="3412"/>
                      <a:pt x="489" y="3412"/>
                    </a:cubicBezTo>
                    <a:lnTo>
                      <a:pt x="2444" y="3412"/>
                    </a:lnTo>
                    <a:cubicBezTo>
                      <a:pt x="2714" y="3412"/>
                      <a:pt x="2933" y="3193"/>
                      <a:pt x="2933" y="2923"/>
                    </a:cubicBezTo>
                    <a:lnTo>
                      <a:pt x="2933" y="489"/>
                    </a:lnTo>
                    <a:cubicBezTo>
                      <a:pt x="2933" y="219"/>
                      <a:pt x="2714" y="0"/>
                      <a:pt x="2444" y="0"/>
                    </a:cubicBezTo>
                    <a:lnTo>
                      <a:pt x="489" y="0"/>
                    </a:lnTo>
                    <a:close/>
                  </a:path>
                </a:pathLst>
              </a:custGeom>
              <a:solidFill>
                <a:srgbClr val="0099CC"/>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23" name="Freeform 239"/>
              <p:cNvSpPr>
                <a:spLocks/>
              </p:cNvSpPr>
              <p:nvPr/>
            </p:nvSpPr>
            <p:spPr bwMode="auto">
              <a:xfrm>
                <a:off x="889" y="1308"/>
                <a:ext cx="485" cy="565"/>
              </a:xfrm>
              <a:custGeom>
                <a:avLst/>
                <a:gdLst/>
                <a:ahLst/>
                <a:cxnLst>
                  <a:cxn ang="0">
                    <a:pos x="489" y="0"/>
                  </a:cxn>
                  <a:cxn ang="0">
                    <a:pos x="0" y="489"/>
                  </a:cxn>
                  <a:cxn ang="0">
                    <a:pos x="0" y="2923"/>
                  </a:cxn>
                  <a:cxn ang="0">
                    <a:pos x="489" y="3412"/>
                  </a:cxn>
                  <a:cxn ang="0">
                    <a:pos x="2444" y="3412"/>
                  </a:cxn>
                  <a:cxn ang="0">
                    <a:pos x="2933" y="2923"/>
                  </a:cxn>
                  <a:cxn ang="0">
                    <a:pos x="2933" y="489"/>
                  </a:cxn>
                  <a:cxn ang="0">
                    <a:pos x="2444" y="0"/>
                  </a:cxn>
                  <a:cxn ang="0">
                    <a:pos x="489" y="0"/>
                  </a:cxn>
                </a:cxnLst>
                <a:rect l="0" t="0" r="r" b="b"/>
                <a:pathLst>
                  <a:path w="2933" h="3412">
                    <a:moveTo>
                      <a:pt x="489" y="0"/>
                    </a:moveTo>
                    <a:cubicBezTo>
                      <a:pt x="219" y="0"/>
                      <a:pt x="0" y="219"/>
                      <a:pt x="0" y="489"/>
                    </a:cubicBezTo>
                    <a:lnTo>
                      <a:pt x="0" y="2923"/>
                    </a:lnTo>
                    <a:cubicBezTo>
                      <a:pt x="0" y="3193"/>
                      <a:pt x="219" y="3412"/>
                      <a:pt x="489" y="3412"/>
                    </a:cubicBezTo>
                    <a:lnTo>
                      <a:pt x="2444" y="3412"/>
                    </a:lnTo>
                    <a:cubicBezTo>
                      <a:pt x="2714" y="3412"/>
                      <a:pt x="2933" y="3193"/>
                      <a:pt x="2933" y="2923"/>
                    </a:cubicBezTo>
                    <a:lnTo>
                      <a:pt x="2933" y="489"/>
                    </a:lnTo>
                    <a:cubicBezTo>
                      <a:pt x="2933" y="219"/>
                      <a:pt x="2714" y="0"/>
                      <a:pt x="2444" y="0"/>
                    </a:cubicBezTo>
                    <a:lnTo>
                      <a:pt x="489" y="0"/>
                    </a:lnTo>
                    <a:close/>
                  </a:path>
                </a:pathLst>
              </a:custGeom>
              <a:noFill/>
              <a:ln w="5"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425" name="Rectangle 241"/>
            <p:cNvSpPr>
              <a:spLocks noChangeArrowheads="1"/>
            </p:cNvSpPr>
            <p:nvPr/>
          </p:nvSpPr>
          <p:spPr bwMode="auto">
            <a:xfrm>
              <a:off x="1033" y="1412"/>
              <a:ext cx="249"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000000"/>
                  </a:solidFill>
                  <a:effectLst/>
                  <a:latin typeface="Arial Narrow" pitchFamily="34" charset="0"/>
                </a:rPr>
                <a:t>TTC </a:t>
              </a:r>
              <a:endParaRPr kumimoji="0" lang="en-US" sz="1800" b="0" i="0" u="none" strike="noStrike" cap="none" normalizeH="0" baseline="0" dirty="0" smtClean="0">
                <a:ln>
                  <a:noFill/>
                </a:ln>
                <a:solidFill>
                  <a:schemeClr val="tx1"/>
                </a:solidFill>
                <a:effectLst/>
                <a:latin typeface="Arial" pitchFamily="34" charset="0"/>
              </a:endParaRPr>
            </a:p>
          </p:txBody>
        </p:sp>
        <p:sp>
          <p:nvSpPr>
            <p:cNvPr id="861426" name="Rectangle 242"/>
            <p:cNvSpPr>
              <a:spLocks noChangeArrowheads="1"/>
            </p:cNvSpPr>
            <p:nvPr/>
          </p:nvSpPr>
          <p:spPr bwMode="auto">
            <a:xfrm>
              <a:off x="945" y="1571"/>
              <a:ext cx="447" cy="18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smtClean="0">
                  <a:ln>
                    <a:noFill/>
                  </a:ln>
                  <a:solidFill>
                    <a:srgbClr val="000000"/>
                  </a:solidFill>
                  <a:effectLst/>
                  <a:latin typeface="Arial Narrow" pitchFamily="34" charset="0"/>
                </a:rPr>
                <a:t>System</a:t>
              </a:r>
              <a:endParaRPr kumimoji="0" lang="en-US" sz="1800" b="0" i="0" u="none" strike="noStrike" cap="none" normalizeH="0" baseline="0" smtClean="0">
                <a:ln>
                  <a:noFill/>
                </a:ln>
                <a:solidFill>
                  <a:schemeClr val="tx1"/>
                </a:solidFill>
                <a:effectLst/>
                <a:latin typeface="Arial" pitchFamily="34" charset="0"/>
              </a:endParaRPr>
            </a:p>
          </p:txBody>
        </p:sp>
        <p:sp>
          <p:nvSpPr>
            <p:cNvPr id="861427" name="Freeform 243"/>
            <p:cNvSpPr>
              <a:spLocks noEditPoints="1"/>
            </p:cNvSpPr>
            <p:nvPr/>
          </p:nvSpPr>
          <p:spPr bwMode="auto">
            <a:xfrm>
              <a:off x="223" y="1513"/>
              <a:ext cx="660" cy="45"/>
            </a:xfrm>
            <a:custGeom>
              <a:avLst/>
              <a:gdLst/>
              <a:ahLst/>
              <a:cxnLst>
                <a:cxn ang="0">
                  <a:pos x="0" y="20"/>
                </a:cxn>
                <a:cxn ang="0">
                  <a:pos x="44" y="19"/>
                </a:cxn>
                <a:cxn ang="0">
                  <a:pos x="44" y="31"/>
                </a:cxn>
                <a:cxn ang="0">
                  <a:pos x="0" y="31"/>
                </a:cxn>
                <a:cxn ang="0">
                  <a:pos x="0" y="20"/>
                </a:cxn>
                <a:cxn ang="0">
                  <a:pos x="77" y="19"/>
                </a:cxn>
                <a:cxn ang="0">
                  <a:pos x="121" y="19"/>
                </a:cxn>
                <a:cxn ang="0">
                  <a:pos x="121" y="30"/>
                </a:cxn>
                <a:cxn ang="0">
                  <a:pos x="77" y="30"/>
                </a:cxn>
                <a:cxn ang="0">
                  <a:pos x="77" y="19"/>
                </a:cxn>
                <a:cxn ang="0">
                  <a:pos x="154" y="19"/>
                </a:cxn>
                <a:cxn ang="0">
                  <a:pos x="198" y="19"/>
                </a:cxn>
                <a:cxn ang="0">
                  <a:pos x="198" y="30"/>
                </a:cxn>
                <a:cxn ang="0">
                  <a:pos x="154" y="30"/>
                </a:cxn>
                <a:cxn ang="0">
                  <a:pos x="154" y="19"/>
                </a:cxn>
                <a:cxn ang="0">
                  <a:pos x="231" y="19"/>
                </a:cxn>
                <a:cxn ang="0">
                  <a:pos x="276" y="18"/>
                </a:cxn>
                <a:cxn ang="0">
                  <a:pos x="276" y="30"/>
                </a:cxn>
                <a:cxn ang="0">
                  <a:pos x="232" y="30"/>
                </a:cxn>
                <a:cxn ang="0">
                  <a:pos x="231" y="19"/>
                </a:cxn>
                <a:cxn ang="0">
                  <a:pos x="309" y="18"/>
                </a:cxn>
                <a:cxn ang="0">
                  <a:pos x="353" y="18"/>
                </a:cxn>
                <a:cxn ang="0">
                  <a:pos x="353" y="29"/>
                </a:cxn>
                <a:cxn ang="0">
                  <a:pos x="309" y="29"/>
                </a:cxn>
                <a:cxn ang="0">
                  <a:pos x="309" y="18"/>
                </a:cxn>
                <a:cxn ang="0">
                  <a:pos x="386" y="18"/>
                </a:cxn>
                <a:cxn ang="0">
                  <a:pos x="430" y="18"/>
                </a:cxn>
                <a:cxn ang="0">
                  <a:pos x="430" y="29"/>
                </a:cxn>
                <a:cxn ang="0">
                  <a:pos x="386" y="29"/>
                </a:cxn>
                <a:cxn ang="0">
                  <a:pos x="386" y="18"/>
                </a:cxn>
                <a:cxn ang="0">
                  <a:pos x="463" y="18"/>
                </a:cxn>
                <a:cxn ang="0">
                  <a:pos x="507" y="17"/>
                </a:cxn>
                <a:cxn ang="0">
                  <a:pos x="507" y="29"/>
                </a:cxn>
                <a:cxn ang="0">
                  <a:pos x="463" y="29"/>
                </a:cxn>
                <a:cxn ang="0">
                  <a:pos x="463" y="18"/>
                </a:cxn>
                <a:cxn ang="0">
                  <a:pos x="540" y="17"/>
                </a:cxn>
                <a:cxn ang="0">
                  <a:pos x="585" y="17"/>
                </a:cxn>
                <a:cxn ang="0">
                  <a:pos x="585" y="28"/>
                </a:cxn>
                <a:cxn ang="0">
                  <a:pos x="540" y="28"/>
                </a:cxn>
                <a:cxn ang="0">
                  <a:pos x="540" y="17"/>
                </a:cxn>
                <a:cxn ang="0">
                  <a:pos x="618" y="17"/>
                </a:cxn>
                <a:cxn ang="0">
                  <a:pos x="623" y="17"/>
                </a:cxn>
                <a:cxn ang="0">
                  <a:pos x="623" y="28"/>
                </a:cxn>
                <a:cxn ang="0">
                  <a:pos x="618" y="28"/>
                </a:cxn>
                <a:cxn ang="0">
                  <a:pos x="618" y="17"/>
                </a:cxn>
                <a:cxn ang="0">
                  <a:pos x="616" y="0"/>
                </a:cxn>
                <a:cxn ang="0">
                  <a:pos x="660" y="22"/>
                </a:cxn>
                <a:cxn ang="0">
                  <a:pos x="616" y="45"/>
                </a:cxn>
                <a:cxn ang="0">
                  <a:pos x="616" y="0"/>
                </a:cxn>
              </a:cxnLst>
              <a:rect l="0" t="0" r="r" b="b"/>
              <a:pathLst>
                <a:path w="660" h="45">
                  <a:moveTo>
                    <a:pt x="0" y="20"/>
                  </a:moveTo>
                  <a:lnTo>
                    <a:pt x="44" y="19"/>
                  </a:lnTo>
                  <a:lnTo>
                    <a:pt x="44" y="31"/>
                  </a:lnTo>
                  <a:lnTo>
                    <a:pt x="0" y="31"/>
                  </a:lnTo>
                  <a:lnTo>
                    <a:pt x="0" y="20"/>
                  </a:lnTo>
                  <a:close/>
                  <a:moveTo>
                    <a:pt x="77" y="19"/>
                  </a:moveTo>
                  <a:lnTo>
                    <a:pt x="121" y="19"/>
                  </a:lnTo>
                  <a:lnTo>
                    <a:pt x="121" y="30"/>
                  </a:lnTo>
                  <a:lnTo>
                    <a:pt x="77" y="30"/>
                  </a:lnTo>
                  <a:lnTo>
                    <a:pt x="77" y="19"/>
                  </a:lnTo>
                  <a:close/>
                  <a:moveTo>
                    <a:pt x="154" y="19"/>
                  </a:moveTo>
                  <a:lnTo>
                    <a:pt x="198" y="19"/>
                  </a:lnTo>
                  <a:lnTo>
                    <a:pt x="198" y="30"/>
                  </a:lnTo>
                  <a:lnTo>
                    <a:pt x="154" y="30"/>
                  </a:lnTo>
                  <a:lnTo>
                    <a:pt x="154" y="19"/>
                  </a:lnTo>
                  <a:close/>
                  <a:moveTo>
                    <a:pt x="231" y="19"/>
                  </a:moveTo>
                  <a:lnTo>
                    <a:pt x="276" y="18"/>
                  </a:lnTo>
                  <a:lnTo>
                    <a:pt x="276" y="30"/>
                  </a:lnTo>
                  <a:lnTo>
                    <a:pt x="232" y="30"/>
                  </a:lnTo>
                  <a:lnTo>
                    <a:pt x="231" y="19"/>
                  </a:lnTo>
                  <a:close/>
                  <a:moveTo>
                    <a:pt x="309" y="18"/>
                  </a:moveTo>
                  <a:lnTo>
                    <a:pt x="353" y="18"/>
                  </a:lnTo>
                  <a:lnTo>
                    <a:pt x="353" y="29"/>
                  </a:lnTo>
                  <a:lnTo>
                    <a:pt x="309" y="29"/>
                  </a:lnTo>
                  <a:lnTo>
                    <a:pt x="309" y="18"/>
                  </a:lnTo>
                  <a:close/>
                  <a:moveTo>
                    <a:pt x="386" y="18"/>
                  </a:moveTo>
                  <a:lnTo>
                    <a:pt x="430" y="18"/>
                  </a:lnTo>
                  <a:lnTo>
                    <a:pt x="430" y="29"/>
                  </a:lnTo>
                  <a:lnTo>
                    <a:pt x="386" y="29"/>
                  </a:lnTo>
                  <a:lnTo>
                    <a:pt x="386" y="18"/>
                  </a:lnTo>
                  <a:close/>
                  <a:moveTo>
                    <a:pt x="463" y="18"/>
                  </a:moveTo>
                  <a:lnTo>
                    <a:pt x="507" y="17"/>
                  </a:lnTo>
                  <a:lnTo>
                    <a:pt x="507" y="29"/>
                  </a:lnTo>
                  <a:lnTo>
                    <a:pt x="463" y="29"/>
                  </a:lnTo>
                  <a:lnTo>
                    <a:pt x="463" y="18"/>
                  </a:lnTo>
                  <a:close/>
                  <a:moveTo>
                    <a:pt x="540" y="17"/>
                  </a:moveTo>
                  <a:lnTo>
                    <a:pt x="585" y="17"/>
                  </a:lnTo>
                  <a:lnTo>
                    <a:pt x="585" y="28"/>
                  </a:lnTo>
                  <a:lnTo>
                    <a:pt x="540" y="28"/>
                  </a:lnTo>
                  <a:lnTo>
                    <a:pt x="540" y="17"/>
                  </a:lnTo>
                  <a:close/>
                  <a:moveTo>
                    <a:pt x="618" y="17"/>
                  </a:moveTo>
                  <a:lnTo>
                    <a:pt x="623" y="17"/>
                  </a:lnTo>
                  <a:lnTo>
                    <a:pt x="623" y="28"/>
                  </a:lnTo>
                  <a:lnTo>
                    <a:pt x="618" y="28"/>
                  </a:lnTo>
                  <a:lnTo>
                    <a:pt x="618" y="17"/>
                  </a:lnTo>
                  <a:close/>
                  <a:moveTo>
                    <a:pt x="616" y="0"/>
                  </a:moveTo>
                  <a:lnTo>
                    <a:pt x="660" y="22"/>
                  </a:lnTo>
                  <a:lnTo>
                    <a:pt x="616" y="45"/>
                  </a:lnTo>
                  <a:lnTo>
                    <a:pt x="616" y="0"/>
                  </a:lnTo>
                  <a:close/>
                </a:path>
              </a:pathLst>
            </a:custGeom>
            <a:solidFill>
              <a:srgbClr val="3366FF"/>
            </a:solidFill>
            <a:ln w="3" cap="flat">
              <a:solidFill>
                <a:srgbClr val="3366FF"/>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428" name="Freeform 244"/>
            <p:cNvSpPr>
              <a:spLocks noEditPoints="1"/>
            </p:cNvSpPr>
            <p:nvPr/>
          </p:nvSpPr>
          <p:spPr bwMode="auto">
            <a:xfrm>
              <a:off x="1376" y="1625"/>
              <a:ext cx="253" cy="45"/>
            </a:xfrm>
            <a:custGeom>
              <a:avLst/>
              <a:gdLst/>
              <a:ahLst/>
              <a:cxnLst>
                <a:cxn ang="0">
                  <a:pos x="0" y="17"/>
                </a:cxn>
                <a:cxn ang="0">
                  <a:pos x="44" y="17"/>
                </a:cxn>
                <a:cxn ang="0">
                  <a:pos x="44" y="28"/>
                </a:cxn>
                <a:cxn ang="0">
                  <a:pos x="0" y="28"/>
                </a:cxn>
                <a:cxn ang="0">
                  <a:pos x="0" y="17"/>
                </a:cxn>
                <a:cxn ang="0">
                  <a:pos x="77" y="17"/>
                </a:cxn>
                <a:cxn ang="0">
                  <a:pos x="121" y="17"/>
                </a:cxn>
                <a:cxn ang="0">
                  <a:pos x="121" y="28"/>
                </a:cxn>
                <a:cxn ang="0">
                  <a:pos x="77" y="28"/>
                </a:cxn>
                <a:cxn ang="0">
                  <a:pos x="77" y="17"/>
                </a:cxn>
                <a:cxn ang="0">
                  <a:pos x="154" y="17"/>
                </a:cxn>
                <a:cxn ang="0">
                  <a:pos x="198" y="17"/>
                </a:cxn>
                <a:cxn ang="0">
                  <a:pos x="198" y="28"/>
                </a:cxn>
                <a:cxn ang="0">
                  <a:pos x="154" y="28"/>
                </a:cxn>
                <a:cxn ang="0">
                  <a:pos x="154" y="17"/>
                </a:cxn>
                <a:cxn ang="0">
                  <a:pos x="208" y="0"/>
                </a:cxn>
                <a:cxn ang="0">
                  <a:pos x="253" y="22"/>
                </a:cxn>
                <a:cxn ang="0">
                  <a:pos x="208" y="45"/>
                </a:cxn>
                <a:cxn ang="0">
                  <a:pos x="208" y="0"/>
                </a:cxn>
              </a:cxnLst>
              <a:rect l="0" t="0" r="r" b="b"/>
              <a:pathLst>
                <a:path w="253" h="45">
                  <a:moveTo>
                    <a:pt x="0" y="17"/>
                  </a:moveTo>
                  <a:lnTo>
                    <a:pt x="44" y="17"/>
                  </a:lnTo>
                  <a:lnTo>
                    <a:pt x="44" y="28"/>
                  </a:lnTo>
                  <a:lnTo>
                    <a:pt x="0" y="28"/>
                  </a:lnTo>
                  <a:lnTo>
                    <a:pt x="0" y="17"/>
                  </a:lnTo>
                  <a:close/>
                  <a:moveTo>
                    <a:pt x="77" y="17"/>
                  </a:moveTo>
                  <a:lnTo>
                    <a:pt x="121" y="17"/>
                  </a:lnTo>
                  <a:lnTo>
                    <a:pt x="121" y="28"/>
                  </a:lnTo>
                  <a:lnTo>
                    <a:pt x="77" y="28"/>
                  </a:lnTo>
                  <a:lnTo>
                    <a:pt x="77" y="17"/>
                  </a:lnTo>
                  <a:close/>
                  <a:moveTo>
                    <a:pt x="154" y="17"/>
                  </a:moveTo>
                  <a:lnTo>
                    <a:pt x="198" y="17"/>
                  </a:lnTo>
                  <a:lnTo>
                    <a:pt x="198" y="28"/>
                  </a:lnTo>
                  <a:lnTo>
                    <a:pt x="154" y="28"/>
                  </a:lnTo>
                  <a:lnTo>
                    <a:pt x="154" y="17"/>
                  </a:lnTo>
                  <a:close/>
                  <a:moveTo>
                    <a:pt x="208" y="0"/>
                  </a:moveTo>
                  <a:lnTo>
                    <a:pt x="253" y="22"/>
                  </a:lnTo>
                  <a:lnTo>
                    <a:pt x="208" y="45"/>
                  </a:lnTo>
                  <a:lnTo>
                    <a:pt x="208" y="0"/>
                  </a:lnTo>
                  <a:close/>
                </a:path>
              </a:pathLst>
            </a:custGeom>
            <a:solidFill>
              <a:srgbClr val="3366FF"/>
            </a:solidFill>
            <a:ln w="3" cap="flat">
              <a:solidFill>
                <a:srgbClr val="3366FF"/>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429" name="Freeform 245"/>
            <p:cNvSpPr>
              <a:spLocks noEditPoints="1"/>
            </p:cNvSpPr>
            <p:nvPr/>
          </p:nvSpPr>
          <p:spPr bwMode="auto">
            <a:xfrm>
              <a:off x="1375" y="1372"/>
              <a:ext cx="253" cy="44"/>
            </a:xfrm>
            <a:custGeom>
              <a:avLst/>
              <a:gdLst/>
              <a:ahLst/>
              <a:cxnLst>
                <a:cxn ang="0">
                  <a:pos x="0" y="16"/>
                </a:cxn>
                <a:cxn ang="0">
                  <a:pos x="44" y="16"/>
                </a:cxn>
                <a:cxn ang="0">
                  <a:pos x="44" y="27"/>
                </a:cxn>
                <a:cxn ang="0">
                  <a:pos x="0" y="27"/>
                </a:cxn>
                <a:cxn ang="0">
                  <a:pos x="0" y="16"/>
                </a:cxn>
                <a:cxn ang="0">
                  <a:pos x="77" y="16"/>
                </a:cxn>
                <a:cxn ang="0">
                  <a:pos x="121" y="16"/>
                </a:cxn>
                <a:cxn ang="0">
                  <a:pos x="121" y="27"/>
                </a:cxn>
                <a:cxn ang="0">
                  <a:pos x="77" y="27"/>
                </a:cxn>
                <a:cxn ang="0">
                  <a:pos x="77" y="16"/>
                </a:cxn>
                <a:cxn ang="0">
                  <a:pos x="154" y="16"/>
                </a:cxn>
                <a:cxn ang="0">
                  <a:pos x="199" y="16"/>
                </a:cxn>
                <a:cxn ang="0">
                  <a:pos x="199" y="27"/>
                </a:cxn>
                <a:cxn ang="0">
                  <a:pos x="154" y="27"/>
                </a:cxn>
                <a:cxn ang="0">
                  <a:pos x="154" y="16"/>
                </a:cxn>
                <a:cxn ang="0">
                  <a:pos x="209" y="0"/>
                </a:cxn>
                <a:cxn ang="0">
                  <a:pos x="253" y="22"/>
                </a:cxn>
                <a:cxn ang="0">
                  <a:pos x="209" y="44"/>
                </a:cxn>
                <a:cxn ang="0">
                  <a:pos x="209" y="0"/>
                </a:cxn>
              </a:cxnLst>
              <a:rect l="0" t="0" r="r" b="b"/>
              <a:pathLst>
                <a:path w="253" h="44">
                  <a:moveTo>
                    <a:pt x="0" y="16"/>
                  </a:moveTo>
                  <a:lnTo>
                    <a:pt x="44" y="16"/>
                  </a:lnTo>
                  <a:lnTo>
                    <a:pt x="44" y="27"/>
                  </a:lnTo>
                  <a:lnTo>
                    <a:pt x="0" y="27"/>
                  </a:lnTo>
                  <a:lnTo>
                    <a:pt x="0" y="16"/>
                  </a:lnTo>
                  <a:close/>
                  <a:moveTo>
                    <a:pt x="77" y="16"/>
                  </a:moveTo>
                  <a:lnTo>
                    <a:pt x="121" y="16"/>
                  </a:lnTo>
                  <a:lnTo>
                    <a:pt x="121" y="27"/>
                  </a:lnTo>
                  <a:lnTo>
                    <a:pt x="77" y="27"/>
                  </a:lnTo>
                  <a:lnTo>
                    <a:pt x="77" y="16"/>
                  </a:lnTo>
                  <a:close/>
                  <a:moveTo>
                    <a:pt x="154" y="16"/>
                  </a:moveTo>
                  <a:lnTo>
                    <a:pt x="199" y="16"/>
                  </a:lnTo>
                  <a:lnTo>
                    <a:pt x="199" y="27"/>
                  </a:lnTo>
                  <a:lnTo>
                    <a:pt x="154" y="27"/>
                  </a:lnTo>
                  <a:lnTo>
                    <a:pt x="154" y="16"/>
                  </a:lnTo>
                  <a:close/>
                  <a:moveTo>
                    <a:pt x="209" y="0"/>
                  </a:moveTo>
                  <a:lnTo>
                    <a:pt x="253" y="22"/>
                  </a:lnTo>
                  <a:lnTo>
                    <a:pt x="209" y="44"/>
                  </a:lnTo>
                  <a:lnTo>
                    <a:pt x="209" y="0"/>
                  </a:lnTo>
                  <a:close/>
                </a:path>
              </a:pathLst>
            </a:custGeom>
            <a:solidFill>
              <a:srgbClr val="3366FF"/>
            </a:solidFill>
            <a:ln w="3" cap="flat">
              <a:solidFill>
                <a:srgbClr val="3366FF"/>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432" name="Group 248"/>
            <p:cNvGrpSpPr>
              <a:grpSpLocks/>
            </p:cNvGrpSpPr>
            <p:nvPr/>
          </p:nvGrpSpPr>
          <p:grpSpPr bwMode="auto">
            <a:xfrm>
              <a:off x="1943" y="2754"/>
              <a:ext cx="339" cy="148"/>
              <a:chOff x="1943" y="2754"/>
              <a:chExt cx="339" cy="148"/>
            </a:xfrm>
          </p:grpSpPr>
          <p:sp>
            <p:nvSpPr>
              <p:cNvPr id="861430" name="Rectangle 246"/>
              <p:cNvSpPr>
                <a:spLocks noChangeArrowheads="1"/>
              </p:cNvSpPr>
              <p:nvPr/>
            </p:nvSpPr>
            <p:spPr bwMode="auto">
              <a:xfrm>
                <a:off x="1943" y="2754"/>
                <a:ext cx="339" cy="148"/>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431" name="Rectangle 247"/>
              <p:cNvSpPr>
                <a:spLocks noChangeArrowheads="1"/>
              </p:cNvSpPr>
              <p:nvPr/>
            </p:nvSpPr>
            <p:spPr bwMode="auto">
              <a:xfrm>
                <a:off x="1943" y="2754"/>
                <a:ext cx="339" cy="148"/>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433" name="Rectangle 249"/>
            <p:cNvSpPr>
              <a:spLocks noChangeArrowheads="1"/>
            </p:cNvSpPr>
            <p:nvPr/>
          </p:nvSpPr>
          <p:spPr bwMode="auto">
            <a:xfrm>
              <a:off x="1965" y="2788"/>
              <a:ext cx="36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SWITCH</a:t>
              </a:r>
              <a:endParaRPr kumimoji="0" lang="en-US" sz="1800" b="0" i="0" u="none" strike="noStrike" cap="none" normalizeH="0" baseline="0" smtClean="0">
                <a:ln>
                  <a:noFill/>
                </a:ln>
                <a:solidFill>
                  <a:schemeClr val="tx1"/>
                </a:solidFill>
                <a:effectLst/>
                <a:latin typeface="Arial" pitchFamily="34" charset="0"/>
              </a:endParaRPr>
            </a:p>
          </p:txBody>
        </p:sp>
        <p:grpSp>
          <p:nvGrpSpPr>
            <p:cNvPr id="861436" name="Group 252"/>
            <p:cNvGrpSpPr>
              <a:grpSpLocks/>
            </p:cNvGrpSpPr>
            <p:nvPr/>
          </p:nvGrpSpPr>
          <p:grpSpPr bwMode="auto">
            <a:xfrm>
              <a:off x="1546" y="2756"/>
              <a:ext cx="371" cy="148"/>
              <a:chOff x="1546" y="2756"/>
              <a:chExt cx="371" cy="148"/>
            </a:xfrm>
          </p:grpSpPr>
          <p:sp>
            <p:nvSpPr>
              <p:cNvPr id="861434" name="Rectangle 250"/>
              <p:cNvSpPr>
                <a:spLocks noChangeArrowheads="1"/>
              </p:cNvSpPr>
              <p:nvPr/>
            </p:nvSpPr>
            <p:spPr bwMode="auto">
              <a:xfrm>
                <a:off x="1546" y="2756"/>
                <a:ext cx="371" cy="148"/>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435" name="Rectangle 251"/>
              <p:cNvSpPr>
                <a:spLocks noChangeArrowheads="1"/>
              </p:cNvSpPr>
              <p:nvPr/>
            </p:nvSpPr>
            <p:spPr bwMode="auto">
              <a:xfrm>
                <a:off x="1546" y="2756"/>
                <a:ext cx="371" cy="148"/>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437" name="Rectangle 253"/>
            <p:cNvSpPr>
              <a:spLocks noChangeArrowheads="1"/>
            </p:cNvSpPr>
            <p:nvPr/>
          </p:nvSpPr>
          <p:spPr bwMode="auto">
            <a:xfrm>
              <a:off x="1583" y="2791"/>
              <a:ext cx="36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SWITCH</a:t>
              </a:r>
              <a:endParaRPr kumimoji="0" lang="en-US" sz="1800" b="0" i="0" u="none" strike="noStrike" cap="none" normalizeH="0" baseline="0" smtClean="0">
                <a:ln>
                  <a:noFill/>
                </a:ln>
                <a:solidFill>
                  <a:schemeClr val="tx1"/>
                </a:solidFill>
                <a:effectLst/>
                <a:latin typeface="Arial" pitchFamily="34" charset="0"/>
              </a:endParaRPr>
            </a:p>
          </p:txBody>
        </p:sp>
        <p:grpSp>
          <p:nvGrpSpPr>
            <p:cNvPr id="861440" name="Group 256"/>
            <p:cNvGrpSpPr>
              <a:grpSpLocks/>
            </p:cNvGrpSpPr>
            <p:nvPr/>
          </p:nvGrpSpPr>
          <p:grpSpPr bwMode="auto">
            <a:xfrm>
              <a:off x="2310" y="2754"/>
              <a:ext cx="371" cy="148"/>
              <a:chOff x="2310" y="2754"/>
              <a:chExt cx="371" cy="148"/>
            </a:xfrm>
          </p:grpSpPr>
          <p:sp>
            <p:nvSpPr>
              <p:cNvPr id="861438" name="Rectangle 254"/>
              <p:cNvSpPr>
                <a:spLocks noChangeArrowheads="1"/>
              </p:cNvSpPr>
              <p:nvPr/>
            </p:nvSpPr>
            <p:spPr bwMode="auto">
              <a:xfrm>
                <a:off x="2310" y="2754"/>
                <a:ext cx="371" cy="148"/>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439" name="Rectangle 255"/>
              <p:cNvSpPr>
                <a:spLocks noChangeArrowheads="1"/>
              </p:cNvSpPr>
              <p:nvPr/>
            </p:nvSpPr>
            <p:spPr bwMode="auto">
              <a:xfrm>
                <a:off x="2310" y="2754"/>
                <a:ext cx="371" cy="148"/>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441" name="Rectangle 257"/>
            <p:cNvSpPr>
              <a:spLocks noChangeArrowheads="1"/>
            </p:cNvSpPr>
            <p:nvPr/>
          </p:nvSpPr>
          <p:spPr bwMode="auto">
            <a:xfrm>
              <a:off x="2349" y="2788"/>
              <a:ext cx="36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SWITCH</a:t>
              </a:r>
              <a:endParaRPr kumimoji="0" lang="en-US" sz="1800" b="0" i="0" u="none" strike="noStrike" cap="none" normalizeH="0" baseline="0" smtClean="0">
                <a:ln>
                  <a:noFill/>
                </a:ln>
                <a:solidFill>
                  <a:schemeClr val="tx1"/>
                </a:solidFill>
                <a:effectLst/>
                <a:latin typeface="Arial" pitchFamily="34" charset="0"/>
              </a:endParaRPr>
            </a:p>
          </p:txBody>
        </p:sp>
        <p:grpSp>
          <p:nvGrpSpPr>
            <p:cNvPr id="861444" name="Group 260"/>
            <p:cNvGrpSpPr>
              <a:grpSpLocks/>
            </p:cNvGrpSpPr>
            <p:nvPr/>
          </p:nvGrpSpPr>
          <p:grpSpPr bwMode="auto">
            <a:xfrm>
              <a:off x="2709" y="2754"/>
              <a:ext cx="371" cy="148"/>
              <a:chOff x="2709" y="2754"/>
              <a:chExt cx="371" cy="148"/>
            </a:xfrm>
          </p:grpSpPr>
          <p:sp>
            <p:nvSpPr>
              <p:cNvPr id="861442" name="Rectangle 258"/>
              <p:cNvSpPr>
                <a:spLocks noChangeArrowheads="1"/>
              </p:cNvSpPr>
              <p:nvPr/>
            </p:nvSpPr>
            <p:spPr bwMode="auto">
              <a:xfrm>
                <a:off x="2709" y="2754"/>
                <a:ext cx="371" cy="148"/>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443" name="Rectangle 259"/>
              <p:cNvSpPr>
                <a:spLocks noChangeArrowheads="1"/>
              </p:cNvSpPr>
              <p:nvPr/>
            </p:nvSpPr>
            <p:spPr bwMode="auto">
              <a:xfrm>
                <a:off x="2709" y="2754"/>
                <a:ext cx="371" cy="148"/>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445" name="Rectangle 261"/>
            <p:cNvSpPr>
              <a:spLocks noChangeArrowheads="1"/>
            </p:cNvSpPr>
            <p:nvPr/>
          </p:nvSpPr>
          <p:spPr bwMode="auto">
            <a:xfrm>
              <a:off x="2746" y="2788"/>
              <a:ext cx="36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SWITCH</a:t>
              </a:r>
              <a:endParaRPr kumimoji="0" lang="en-US" sz="1800" b="0" i="0" u="none" strike="noStrike" cap="none" normalizeH="0" baseline="0" smtClean="0">
                <a:ln>
                  <a:noFill/>
                </a:ln>
                <a:solidFill>
                  <a:schemeClr val="tx1"/>
                </a:solidFill>
                <a:effectLst/>
                <a:latin typeface="Arial" pitchFamily="34" charset="0"/>
              </a:endParaRPr>
            </a:p>
          </p:txBody>
        </p:sp>
        <p:grpSp>
          <p:nvGrpSpPr>
            <p:cNvPr id="861448" name="Group 264"/>
            <p:cNvGrpSpPr>
              <a:grpSpLocks/>
            </p:cNvGrpSpPr>
            <p:nvPr/>
          </p:nvGrpSpPr>
          <p:grpSpPr bwMode="auto">
            <a:xfrm>
              <a:off x="3108" y="2754"/>
              <a:ext cx="371" cy="148"/>
              <a:chOff x="3108" y="2754"/>
              <a:chExt cx="371" cy="148"/>
            </a:xfrm>
          </p:grpSpPr>
          <p:sp>
            <p:nvSpPr>
              <p:cNvPr id="861446" name="Rectangle 262"/>
              <p:cNvSpPr>
                <a:spLocks noChangeArrowheads="1"/>
              </p:cNvSpPr>
              <p:nvPr/>
            </p:nvSpPr>
            <p:spPr bwMode="auto">
              <a:xfrm>
                <a:off x="3108" y="2754"/>
                <a:ext cx="371" cy="148"/>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447" name="Rectangle 263"/>
              <p:cNvSpPr>
                <a:spLocks noChangeArrowheads="1"/>
              </p:cNvSpPr>
              <p:nvPr/>
            </p:nvSpPr>
            <p:spPr bwMode="auto">
              <a:xfrm>
                <a:off x="3108" y="2754"/>
                <a:ext cx="371" cy="148"/>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449" name="Rectangle 265"/>
            <p:cNvSpPr>
              <a:spLocks noChangeArrowheads="1"/>
            </p:cNvSpPr>
            <p:nvPr/>
          </p:nvSpPr>
          <p:spPr bwMode="auto">
            <a:xfrm>
              <a:off x="3146" y="2788"/>
              <a:ext cx="36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SWITCH</a:t>
              </a:r>
              <a:endParaRPr kumimoji="0" lang="en-US" sz="1800" b="0" i="0" u="none" strike="noStrike" cap="none" normalizeH="0" baseline="0" smtClean="0">
                <a:ln>
                  <a:noFill/>
                </a:ln>
                <a:solidFill>
                  <a:schemeClr val="tx1"/>
                </a:solidFill>
                <a:effectLst/>
                <a:latin typeface="Arial" pitchFamily="34" charset="0"/>
              </a:endParaRPr>
            </a:p>
          </p:txBody>
        </p:sp>
        <p:grpSp>
          <p:nvGrpSpPr>
            <p:cNvPr id="861452" name="Group 268"/>
            <p:cNvGrpSpPr>
              <a:grpSpLocks/>
            </p:cNvGrpSpPr>
            <p:nvPr/>
          </p:nvGrpSpPr>
          <p:grpSpPr bwMode="auto">
            <a:xfrm>
              <a:off x="3507" y="2754"/>
              <a:ext cx="371" cy="148"/>
              <a:chOff x="3507" y="2754"/>
              <a:chExt cx="371" cy="148"/>
            </a:xfrm>
          </p:grpSpPr>
          <p:sp>
            <p:nvSpPr>
              <p:cNvPr id="861450" name="Rectangle 266"/>
              <p:cNvSpPr>
                <a:spLocks noChangeArrowheads="1"/>
              </p:cNvSpPr>
              <p:nvPr/>
            </p:nvSpPr>
            <p:spPr bwMode="auto">
              <a:xfrm>
                <a:off x="3507" y="2754"/>
                <a:ext cx="371" cy="148"/>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451" name="Rectangle 267"/>
              <p:cNvSpPr>
                <a:spLocks noChangeArrowheads="1"/>
              </p:cNvSpPr>
              <p:nvPr/>
            </p:nvSpPr>
            <p:spPr bwMode="auto">
              <a:xfrm>
                <a:off x="3507" y="2754"/>
                <a:ext cx="371" cy="148"/>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453" name="Rectangle 269"/>
            <p:cNvSpPr>
              <a:spLocks noChangeArrowheads="1"/>
            </p:cNvSpPr>
            <p:nvPr/>
          </p:nvSpPr>
          <p:spPr bwMode="auto">
            <a:xfrm>
              <a:off x="3546" y="2788"/>
              <a:ext cx="36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SWITCH</a:t>
              </a:r>
              <a:endParaRPr kumimoji="0" lang="en-US" sz="1800" b="0" i="0" u="none" strike="noStrike" cap="none" normalizeH="0" baseline="0" smtClean="0">
                <a:ln>
                  <a:noFill/>
                </a:ln>
                <a:solidFill>
                  <a:schemeClr val="tx1"/>
                </a:solidFill>
                <a:effectLst/>
                <a:latin typeface="Arial" pitchFamily="34" charset="0"/>
              </a:endParaRPr>
            </a:p>
          </p:txBody>
        </p:sp>
        <p:grpSp>
          <p:nvGrpSpPr>
            <p:cNvPr id="861456" name="Group 272"/>
            <p:cNvGrpSpPr>
              <a:grpSpLocks/>
            </p:cNvGrpSpPr>
            <p:nvPr/>
          </p:nvGrpSpPr>
          <p:grpSpPr bwMode="auto">
            <a:xfrm>
              <a:off x="2032" y="2135"/>
              <a:ext cx="1328" cy="210"/>
              <a:chOff x="2032" y="2135"/>
              <a:chExt cx="1328" cy="210"/>
            </a:xfrm>
          </p:grpSpPr>
          <p:sp>
            <p:nvSpPr>
              <p:cNvPr id="861454" name="Rectangle 270"/>
              <p:cNvSpPr>
                <a:spLocks noChangeArrowheads="1"/>
              </p:cNvSpPr>
              <p:nvPr/>
            </p:nvSpPr>
            <p:spPr bwMode="auto">
              <a:xfrm>
                <a:off x="2032" y="2135"/>
                <a:ext cx="1328" cy="210"/>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455" name="Rectangle 271"/>
              <p:cNvSpPr>
                <a:spLocks noChangeArrowheads="1"/>
              </p:cNvSpPr>
              <p:nvPr/>
            </p:nvSpPr>
            <p:spPr bwMode="auto">
              <a:xfrm>
                <a:off x="2032" y="2135"/>
                <a:ext cx="1328" cy="210"/>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457" name="Rectangle 273"/>
            <p:cNvSpPr>
              <a:spLocks noChangeArrowheads="1"/>
            </p:cNvSpPr>
            <p:nvPr/>
          </p:nvSpPr>
          <p:spPr bwMode="auto">
            <a:xfrm>
              <a:off x="2309" y="2200"/>
              <a:ext cx="876"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READOUT NETWORK</a:t>
              </a:r>
              <a:endParaRPr kumimoji="0" lang="en-US" sz="1800" b="0" i="0" u="none" strike="noStrike" cap="none" normalizeH="0" baseline="0" smtClean="0">
                <a:ln>
                  <a:noFill/>
                </a:ln>
                <a:solidFill>
                  <a:schemeClr val="tx1"/>
                </a:solidFill>
                <a:effectLst/>
                <a:latin typeface="Arial" pitchFamily="34" charset="0"/>
              </a:endParaRPr>
            </a:p>
          </p:txBody>
        </p:sp>
        <p:sp>
          <p:nvSpPr>
            <p:cNvPr id="861458" name="Freeform 274"/>
            <p:cNvSpPr>
              <a:spLocks noEditPoints="1"/>
            </p:cNvSpPr>
            <p:nvPr/>
          </p:nvSpPr>
          <p:spPr bwMode="auto">
            <a:xfrm>
              <a:off x="375" y="1264"/>
              <a:ext cx="505" cy="181"/>
            </a:xfrm>
            <a:custGeom>
              <a:avLst/>
              <a:gdLst/>
              <a:ahLst/>
              <a:cxnLst>
                <a:cxn ang="0">
                  <a:pos x="11" y="0"/>
                </a:cxn>
                <a:cxn ang="0">
                  <a:pos x="11" y="44"/>
                </a:cxn>
                <a:cxn ang="0">
                  <a:pos x="0" y="44"/>
                </a:cxn>
                <a:cxn ang="0">
                  <a:pos x="0" y="0"/>
                </a:cxn>
                <a:cxn ang="0">
                  <a:pos x="11" y="0"/>
                </a:cxn>
                <a:cxn ang="0">
                  <a:pos x="11" y="77"/>
                </a:cxn>
                <a:cxn ang="0">
                  <a:pos x="11" y="122"/>
                </a:cxn>
                <a:cxn ang="0">
                  <a:pos x="0" y="122"/>
                </a:cxn>
                <a:cxn ang="0">
                  <a:pos x="0" y="77"/>
                </a:cxn>
                <a:cxn ang="0">
                  <a:pos x="11" y="77"/>
                </a:cxn>
                <a:cxn ang="0">
                  <a:pos x="11" y="155"/>
                </a:cxn>
                <a:cxn ang="0">
                  <a:pos x="11" y="159"/>
                </a:cxn>
                <a:cxn ang="0">
                  <a:pos x="6" y="154"/>
                </a:cxn>
                <a:cxn ang="0">
                  <a:pos x="45" y="154"/>
                </a:cxn>
                <a:cxn ang="0">
                  <a:pos x="45" y="165"/>
                </a:cxn>
                <a:cxn ang="0">
                  <a:pos x="0" y="165"/>
                </a:cxn>
                <a:cxn ang="0">
                  <a:pos x="0" y="155"/>
                </a:cxn>
                <a:cxn ang="0">
                  <a:pos x="11" y="155"/>
                </a:cxn>
                <a:cxn ang="0">
                  <a:pos x="79" y="154"/>
                </a:cxn>
                <a:cxn ang="0">
                  <a:pos x="123" y="154"/>
                </a:cxn>
                <a:cxn ang="0">
                  <a:pos x="123" y="165"/>
                </a:cxn>
                <a:cxn ang="0">
                  <a:pos x="79" y="165"/>
                </a:cxn>
                <a:cxn ang="0">
                  <a:pos x="79" y="154"/>
                </a:cxn>
                <a:cxn ang="0">
                  <a:pos x="156" y="154"/>
                </a:cxn>
                <a:cxn ang="0">
                  <a:pos x="200" y="154"/>
                </a:cxn>
                <a:cxn ang="0">
                  <a:pos x="200" y="165"/>
                </a:cxn>
                <a:cxn ang="0">
                  <a:pos x="156" y="165"/>
                </a:cxn>
                <a:cxn ang="0">
                  <a:pos x="156" y="154"/>
                </a:cxn>
                <a:cxn ang="0">
                  <a:pos x="233" y="154"/>
                </a:cxn>
                <a:cxn ang="0">
                  <a:pos x="277" y="154"/>
                </a:cxn>
                <a:cxn ang="0">
                  <a:pos x="277" y="165"/>
                </a:cxn>
                <a:cxn ang="0">
                  <a:pos x="233" y="165"/>
                </a:cxn>
                <a:cxn ang="0">
                  <a:pos x="233" y="154"/>
                </a:cxn>
                <a:cxn ang="0">
                  <a:pos x="310" y="154"/>
                </a:cxn>
                <a:cxn ang="0">
                  <a:pos x="354" y="154"/>
                </a:cxn>
                <a:cxn ang="0">
                  <a:pos x="354" y="165"/>
                </a:cxn>
                <a:cxn ang="0">
                  <a:pos x="310" y="165"/>
                </a:cxn>
                <a:cxn ang="0">
                  <a:pos x="310" y="154"/>
                </a:cxn>
                <a:cxn ang="0">
                  <a:pos x="388" y="154"/>
                </a:cxn>
                <a:cxn ang="0">
                  <a:pos x="432" y="154"/>
                </a:cxn>
                <a:cxn ang="0">
                  <a:pos x="432" y="165"/>
                </a:cxn>
                <a:cxn ang="0">
                  <a:pos x="388" y="165"/>
                </a:cxn>
                <a:cxn ang="0">
                  <a:pos x="388" y="154"/>
                </a:cxn>
                <a:cxn ang="0">
                  <a:pos x="465" y="154"/>
                </a:cxn>
                <a:cxn ang="0">
                  <a:pos x="468" y="154"/>
                </a:cxn>
                <a:cxn ang="0">
                  <a:pos x="468" y="165"/>
                </a:cxn>
                <a:cxn ang="0">
                  <a:pos x="465" y="165"/>
                </a:cxn>
                <a:cxn ang="0">
                  <a:pos x="465" y="154"/>
                </a:cxn>
                <a:cxn ang="0">
                  <a:pos x="461" y="137"/>
                </a:cxn>
                <a:cxn ang="0">
                  <a:pos x="505" y="159"/>
                </a:cxn>
                <a:cxn ang="0">
                  <a:pos x="461" y="181"/>
                </a:cxn>
                <a:cxn ang="0">
                  <a:pos x="461" y="137"/>
                </a:cxn>
              </a:cxnLst>
              <a:rect l="0" t="0" r="r" b="b"/>
              <a:pathLst>
                <a:path w="505" h="181">
                  <a:moveTo>
                    <a:pt x="11" y="0"/>
                  </a:moveTo>
                  <a:lnTo>
                    <a:pt x="11" y="44"/>
                  </a:lnTo>
                  <a:lnTo>
                    <a:pt x="0" y="44"/>
                  </a:lnTo>
                  <a:lnTo>
                    <a:pt x="0" y="0"/>
                  </a:lnTo>
                  <a:lnTo>
                    <a:pt x="11" y="0"/>
                  </a:lnTo>
                  <a:close/>
                  <a:moveTo>
                    <a:pt x="11" y="77"/>
                  </a:moveTo>
                  <a:lnTo>
                    <a:pt x="11" y="122"/>
                  </a:lnTo>
                  <a:lnTo>
                    <a:pt x="0" y="122"/>
                  </a:lnTo>
                  <a:lnTo>
                    <a:pt x="0" y="77"/>
                  </a:lnTo>
                  <a:lnTo>
                    <a:pt x="11" y="77"/>
                  </a:lnTo>
                  <a:close/>
                  <a:moveTo>
                    <a:pt x="11" y="155"/>
                  </a:moveTo>
                  <a:lnTo>
                    <a:pt x="11" y="159"/>
                  </a:lnTo>
                  <a:lnTo>
                    <a:pt x="6" y="154"/>
                  </a:lnTo>
                  <a:lnTo>
                    <a:pt x="45" y="154"/>
                  </a:lnTo>
                  <a:lnTo>
                    <a:pt x="45" y="165"/>
                  </a:lnTo>
                  <a:lnTo>
                    <a:pt x="0" y="165"/>
                  </a:lnTo>
                  <a:lnTo>
                    <a:pt x="0" y="155"/>
                  </a:lnTo>
                  <a:lnTo>
                    <a:pt x="11" y="155"/>
                  </a:lnTo>
                  <a:close/>
                  <a:moveTo>
                    <a:pt x="79" y="154"/>
                  </a:moveTo>
                  <a:lnTo>
                    <a:pt x="123" y="154"/>
                  </a:lnTo>
                  <a:lnTo>
                    <a:pt x="123" y="165"/>
                  </a:lnTo>
                  <a:lnTo>
                    <a:pt x="79" y="165"/>
                  </a:lnTo>
                  <a:lnTo>
                    <a:pt x="79" y="154"/>
                  </a:lnTo>
                  <a:close/>
                  <a:moveTo>
                    <a:pt x="156" y="154"/>
                  </a:moveTo>
                  <a:lnTo>
                    <a:pt x="200" y="154"/>
                  </a:lnTo>
                  <a:lnTo>
                    <a:pt x="200" y="165"/>
                  </a:lnTo>
                  <a:lnTo>
                    <a:pt x="156" y="165"/>
                  </a:lnTo>
                  <a:lnTo>
                    <a:pt x="156" y="154"/>
                  </a:lnTo>
                  <a:close/>
                  <a:moveTo>
                    <a:pt x="233" y="154"/>
                  </a:moveTo>
                  <a:lnTo>
                    <a:pt x="277" y="154"/>
                  </a:lnTo>
                  <a:lnTo>
                    <a:pt x="277" y="165"/>
                  </a:lnTo>
                  <a:lnTo>
                    <a:pt x="233" y="165"/>
                  </a:lnTo>
                  <a:lnTo>
                    <a:pt x="233" y="154"/>
                  </a:lnTo>
                  <a:close/>
                  <a:moveTo>
                    <a:pt x="310" y="154"/>
                  </a:moveTo>
                  <a:lnTo>
                    <a:pt x="354" y="154"/>
                  </a:lnTo>
                  <a:lnTo>
                    <a:pt x="354" y="165"/>
                  </a:lnTo>
                  <a:lnTo>
                    <a:pt x="310" y="165"/>
                  </a:lnTo>
                  <a:lnTo>
                    <a:pt x="310" y="154"/>
                  </a:lnTo>
                  <a:close/>
                  <a:moveTo>
                    <a:pt x="388" y="154"/>
                  </a:moveTo>
                  <a:lnTo>
                    <a:pt x="432" y="154"/>
                  </a:lnTo>
                  <a:lnTo>
                    <a:pt x="432" y="165"/>
                  </a:lnTo>
                  <a:lnTo>
                    <a:pt x="388" y="165"/>
                  </a:lnTo>
                  <a:lnTo>
                    <a:pt x="388" y="154"/>
                  </a:lnTo>
                  <a:close/>
                  <a:moveTo>
                    <a:pt x="465" y="154"/>
                  </a:moveTo>
                  <a:lnTo>
                    <a:pt x="468" y="154"/>
                  </a:lnTo>
                  <a:lnTo>
                    <a:pt x="468" y="165"/>
                  </a:lnTo>
                  <a:lnTo>
                    <a:pt x="465" y="165"/>
                  </a:lnTo>
                  <a:lnTo>
                    <a:pt x="465" y="154"/>
                  </a:lnTo>
                  <a:close/>
                  <a:moveTo>
                    <a:pt x="461" y="137"/>
                  </a:moveTo>
                  <a:lnTo>
                    <a:pt x="505" y="159"/>
                  </a:lnTo>
                  <a:lnTo>
                    <a:pt x="461" y="181"/>
                  </a:lnTo>
                  <a:lnTo>
                    <a:pt x="461" y="137"/>
                  </a:lnTo>
                  <a:close/>
                </a:path>
              </a:pathLst>
            </a:custGeom>
            <a:solidFill>
              <a:srgbClr val="3366FF"/>
            </a:solidFill>
            <a:ln w="3" cap="flat">
              <a:solidFill>
                <a:srgbClr val="3366FF"/>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461" name="Rectangle 277"/>
            <p:cNvSpPr>
              <a:spLocks noChangeArrowheads="1"/>
            </p:cNvSpPr>
            <p:nvPr/>
          </p:nvSpPr>
          <p:spPr bwMode="auto">
            <a:xfrm>
              <a:off x="397" y="1422"/>
              <a:ext cx="453" cy="14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rgbClr val="000000"/>
                  </a:solidFill>
                  <a:effectLst/>
                  <a:latin typeface="Arial Narrow" pitchFamily="34" charset="0"/>
                </a:rPr>
                <a:t>LHC clock</a:t>
              </a:r>
              <a:endParaRPr kumimoji="0" lang="en-US" sz="1800" b="0" i="0" u="none" strike="noStrike" cap="none" normalizeH="0" baseline="0" smtClean="0">
                <a:ln>
                  <a:noFill/>
                </a:ln>
                <a:solidFill>
                  <a:schemeClr val="tx1"/>
                </a:solidFill>
                <a:effectLst/>
                <a:latin typeface="Arial" pitchFamily="34" charset="0"/>
              </a:endParaRPr>
            </a:p>
          </p:txBody>
        </p:sp>
        <p:sp>
          <p:nvSpPr>
            <p:cNvPr id="861462" name="Freeform 278"/>
            <p:cNvSpPr>
              <a:spLocks noEditPoints="1"/>
            </p:cNvSpPr>
            <p:nvPr/>
          </p:nvSpPr>
          <p:spPr bwMode="auto">
            <a:xfrm>
              <a:off x="1377" y="1676"/>
              <a:ext cx="258" cy="44"/>
            </a:xfrm>
            <a:custGeom>
              <a:avLst/>
              <a:gdLst/>
              <a:ahLst/>
              <a:cxnLst>
                <a:cxn ang="0">
                  <a:pos x="258" y="26"/>
                </a:cxn>
                <a:cxn ang="0">
                  <a:pos x="214" y="26"/>
                </a:cxn>
                <a:cxn ang="0">
                  <a:pos x="214" y="15"/>
                </a:cxn>
                <a:cxn ang="0">
                  <a:pos x="258" y="15"/>
                </a:cxn>
                <a:cxn ang="0">
                  <a:pos x="258" y="26"/>
                </a:cxn>
                <a:cxn ang="0">
                  <a:pos x="181" y="26"/>
                </a:cxn>
                <a:cxn ang="0">
                  <a:pos x="137" y="27"/>
                </a:cxn>
                <a:cxn ang="0">
                  <a:pos x="137" y="16"/>
                </a:cxn>
                <a:cxn ang="0">
                  <a:pos x="181" y="15"/>
                </a:cxn>
                <a:cxn ang="0">
                  <a:pos x="181" y="26"/>
                </a:cxn>
                <a:cxn ang="0">
                  <a:pos x="104" y="27"/>
                </a:cxn>
                <a:cxn ang="0">
                  <a:pos x="60" y="27"/>
                </a:cxn>
                <a:cxn ang="0">
                  <a:pos x="60" y="16"/>
                </a:cxn>
                <a:cxn ang="0">
                  <a:pos x="104" y="16"/>
                </a:cxn>
                <a:cxn ang="0">
                  <a:pos x="104" y="27"/>
                </a:cxn>
                <a:cxn ang="0">
                  <a:pos x="44" y="44"/>
                </a:cxn>
                <a:cxn ang="0">
                  <a:pos x="0" y="22"/>
                </a:cxn>
                <a:cxn ang="0">
                  <a:pos x="44" y="0"/>
                </a:cxn>
                <a:cxn ang="0">
                  <a:pos x="44" y="44"/>
                </a:cxn>
              </a:cxnLst>
              <a:rect l="0" t="0" r="r" b="b"/>
              <a:pathLst>
                <a:path w="258" h="44">
                  <a:moveTo>
                    <a:pt x="258" y="26"/>
                  </a:moveTo>
                  <a:lnTo>
                    <a:pt x="214" y="26"/>
                  </a:lnTo>
                  <a:lnTo>
                    <a:pt x="214" y="15"/>
                  </a:lnTo>
                  <a:lnTo>
                    <a:pt x="258" y="15"/>
                  </a:lnTo>
                  <a:lnTo>
                    <a:pt x="258" y="26"/>
                  </a:lnTo>
                  <a:close/>
                  <a:moveTo>
                    <a:pt x="181" y="26"/>
                  </a:moveTo>
                  <a:lnTo>
                    <a:pt x="137" y="27"/>
                  </a:lnTo>
                  <a:lnTo>
                    <a:pt x="137" y="16"/>
                  </a:lnTo>
                  <a:lnTo>
                    <a:pt x="181" y="15"/>
                  </a:lnTo>
                  <a:lnTo>
                    <a:pt x="181" y="26"/>
                  </a:lnTo>
                  <a:close/>
                  <a:moveTo>
                    <a:pt x="104" y="27"/>
                  </a:moveTo>
                  <a:lnTo>
                    <a:pt x="60" y="27"/>
                  </a:lnTo>
                  <a:lnTo>
                    <a:pt x="60" y="16"/>
                  </a:lnTo>
                  <a:lnTo>
                    <a:pt x="104" y="16"/>
                  </a:lnTo>
                  <a:lnTo>
                    <a:pt x="104" y="27"/>
                  </a:lnTo>
                  <a:close/>
                  <a:moveTo>
                    <a:pt x="44" y="44"/>
                  </a:moveTo>
                  <a:lnTo>
                    <a:pt x="0" y="22"/>
                  </a:lnTo>
                  <a:lnTo>
                    <a:pt x="44" y="0"/>
                  </a:lnTo>
                  <a:lnTo>
                    <a:pt x="44" y="44"/>
                  </a:lnTo>
                  <a:close/>
                </a:path>
              </a:pathLst>
            </a:custGeom>
            <a:solidFill>
              <a:srgbClr val="3366FF"/>
            </a:solidFill>
            <a:ln w="3" cap="flat">
              <a:solidFill>
                <a:srgbClr val="3366FF"/>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463" name="Oval 279"/>
            <p:cNvSpPr>
              <a:spLocks noChangeArrowheads="1"/>
            </p:cNvSpPr>
            <p:nvPr/>
          </p:nvSpPr>
          <p:spPr bwMode="auto">
            <a:xfrm>
              <a:off x="2997" y="2133"/>
              <a:ext cx="24" cy="11"/>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64" name="Oval 280"/>
            <p:cNvSpPr>
              <a:spLocks noChangeArrowheads="1"/>
            </p:cNvSpPr>
            <p:nvPr/>
          </p:nvSpPr>
          <p:spPr bwMode="auto">
            <a:xfrm>
              <a:off x="2649" y="2135"/>
              <a:ext cx="24" cy="11"/>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65" name="Oval 281"/>
            <p:cNvSpPr>
              <a:spLocks noChangeArrowheads="1"/>
            </p:cNvSpPr>
            <p:nvPr/>
          </p:nvSpPr>
          <p:spPr bwMode="auto">
            <a:xfrm>
              <a:off x="2315" y="2133"/>
              <a:ext cx="24" cy="11"/>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67" name="Rectangle 283"/>
            <p:cNvSpPr>
              <a:spLocks noChangeArrowheads="1"/>
            </p:cNvSpPr>
            <p:nvPr/>
          </p:nvSpPr>
          <p:spPr bwMode="auto">
            <a:xfrm>
              <a:off x="2359" y="2436"/>
              <a:ext cx="720" cy="16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rgbClr val="000000"/>
                  </a:solidFill>
                  <a:effectLst/>
                  <a:latin typeface="Arial Narrow" pitchFamily="34" charset="0"/>
                </a:rPr>
                <a:t>Event building</a:t>
              </a:r>
              <a:endParaRPr kumimoji="0" lang="en-US" sz="1800" b="0" i="0" u="none" strike="noStrike" cap="none" normalizeH="0" baseline="0" smtClean="0">
                <a:ln>
                  <a:noFill/>
                </a:ln>
                <a:solidFill>
                  <a:schemeClr val="tx1"/>
                </a:solidFill>
                <a:effectLst/>
                <a:latin typeface="Arial" pitchFamily="34" charset="0"/>
              </a:endParaRPr>
            </a:p>
          </p:txBody>
        </p:sp>
        <p:sp>
          <p:nvSpPr>
            <p:cNvPr id="861468" name="Rectangle 284"/>
            <p:cNvSpPr>
              <a:spLocks noChangeArrowheads="1"/>
            </p:cNvSpPr>
            <p:nvPr/>
          </p:nvSpPr>
          <p:spPr bwMode="auto">
            <a:xfrm>
              <a:off x="2473" y="1830"/>
              <a:ext cx="296" cy="16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rgbClr val="000000"/>
                  </a:solidFill>
                  <a:effectLst/>
                  <a:latin typeface="Arial Narrow" pitchFamily="34" charset="0"/>
                </a:rPr>
                <a:t>Front</a:t>
              </a:r>
              <a:endParaRPr kumimoji="0" lang="en-US" sz="1800" b="0" i="0" u="none" strike="noStrike" cap="none" normalizeH="0" baseline="0" smtClean="0">
                <a:ln>
                  <a:noFill/>
                </a:ln>
                <a:solidFill>
                  <a:schemeClr val="tx1"/>
                </a:solidFill>
                <a:effectLst/>
                <a:latin typeface="Arial" pitchFamily="34" charset="0"/>
              </a:endParaRPr>
            </a:p>
          </p:txBody>
        </p:sp>
        <p:sp>
          <p:nvSpPr>
            <p:cNvPr id="861469" name="Rectangle 285"/>
            <p:cNvSpPr>
              <a:spLocks noChangeArrowheads="1"/>
            </p:cNvSpPr>
            <p:nvPr/>
          </p:nvSpPr>
          <p:spPr bwMode="auto">
            <a:xfrm>
              <a:off x="2717" y="1830"/>
              <a:ext cx="79" cy="16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rgbClr val="000000"/>
                  </a:solidFill>
                  <a:effectLst/>
                  <a:latin typeface="Arial Narrow" pitchFamily="34" charset="0"/>
                </a:rPr>
                <a:t>-</a:t>
              </a:r>
              <a:endParaRPr kumimoji="0" lang="en-US" sz="1800" b="0" i="0" u="none" strike="noStrike" cap="none" normalizeH="0" baseline="0" smtClean="0">
                <a:ln>
                  <a:noFill/>
                </a:ln>
                <a:solidFill>
                  <a:schemeClr val="tx1"/>
                </a:solidFill>
                <a:effectLst/>
                <a:latin typeface="Arial" pitchFamily="34" charset="0"/>
              </a:endParaRPr>
            </a:p>
          </p:txBody>
        </p:sp>
        <p:sp>
          <p:nvSpPr>
            <p:cNvPr id="861470" name="Rectangle 286"/>
            <p:cNvSpPr>
              <a:spLocks noChangeArrowheads="1"/>
            </p:cNvSpPr>
            <p:nvPr/>
          </p:nvSpPr>
          <p:spPr bwMode="auto">
            <a:xfrm>
              <a:off x="2751" y="1830"/>
              <a:ext cx="233" cy="16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rgbClr val="000000"/>
                  </a:solidFill>
                  <a:effectLst/>
                  <a:latin typeface="Arial Narrow" pitchFamily="34" charset="0"/>
                </a:rPr>
                <a:t>End</a:t>
              </a:r>
              <a:endParaRPr kumimoji="0" lang="en-US" sz="1800" b="0" i="0" u="none" strike="noStrike" cap="none" normalizeH="0" baseline="0" smtClean="0">
                <a:ln>
                  <a:noFill/>
                </a:ln>
                <a:solidFill>
                  <a:schemeClr val="tx1"/>
                </a:solidFill>
                <a:effectLst/>
                <a:latin typeface="Arial" pitchFamily="34" charset="0"/>
              </a:endParaRPr>
            </a:p>
          </p:txBody>
        </p:sp>
        <p:grpSp>
          <p:nvGrpSpPr>
            <p:cNvPr id="861473" name="Group 289"/>
            <p:cNvGrpSpPr>
              <a:grpSpLocks/>
            </p:cNvGrpSpPr>
            <p:nvPr/>
          </p:nvGrpSpPr>
          <p:grpSpPr bwMode="auto">
            <a:xfrm>
              <a:off x="1551" y="3048"/>
              <a:ext cx="81" cy="311"/>
              <a:chOff x="1551" y="3048"/>
              <a:chExt cx="81" cy="311"/>
            </a:xfrm>
          </p:grpSpPr>
          <p:sp>
            <p:nvSpPr>
              <p:cNvPr id="861471" name="Rectangle 287"/>
              <p:cNvSpPr>
                <a:spLocks noChangeArrowheads="1"/>
              </p:cNvSpPr>
              <p:nvPr/>
            </p:nvSpPr>
            <p:spPr bwMode="auto">
              <a:xfrm>
                <a:off x="1551"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472" name="Rectangle 288"/>
              <p:cNvSpPr>
                <a:spLocks noChangeArrowheads="1"/>
              </p:cNvSpPr>
              <p:nvPr/>
            </p:nvSpPr>
            <p:spPr bwMode="auto">
              <a:xfrm>
                <a:off x="1551"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474" name="Rectangle 290"/>
            <p:cNvSpPr>
              <a:spLocks noChangeArrowheads="1"/>
            </p:cNvSpPr>
            <p:nvPr/>
          </p:nvSpPr>
          <p:spPr bwMode="auto">
            <a:xfrm>
              <a:off x="1568"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475" name="Rectangle 291"/>
            <p:cNvSpPr>
              <a:spLocks noChangeArrowheads="1"/>
            </p:cNvSpPr>
            <p:nvPr/>
          </p:nvSpPr>
          <p:spPr bwMode="auto">
            <a:xfrm>
              <a:off x="1568"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476" name="Rectangle 292"/>
            <p:cNvSpPr>
              <a:spLocks noChangeArrowheads="1"/>
            </p:cNvSpPr>
            <p:nvPr/>
          </p:nvSpPr>
          <p:spPr bwMode="auto">
            <a:xfrm>
              <a:off x="1568"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479" name="Group 295"/>
            <p:cNvGrpSpPr>
              <a:grpSpLocks/>
            </p:cNvGrpSpPr>
            <p:nvPr/>
          </p:nvGrpSpPr>
          <p:grpSpPr bwMode="auto">
            <a:xfrm>
              <a:off x="1640" y="3048"/>
              <a:ext cx="81" cy="311"/>
              <a:chOff x="1640" y="3048"/>
              <a:chExt cx="81" cy="311"/>
            </a:xfrm>
          </p:grpSpPr>
          <p:sp>
            <p:nvSpPr>
              <p:cNvPr id="861477" name="Rectangle 293"/>
              <p:cNvSpPr>
                <a:spLocks noChangeArrowheads="1"/>
              </p:cNvSpPr>
              <p:nvPr/>
            </p:nvSpPr>
            <p:spPr bwMode="auto">
              <a:xfrm>
                <a:off x="1640"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478" name="Rectangle 294"/>
              <p:cNvSpPr>
                <a:spLocks noChangeArrowheads="1"/>
              </p:cNvSpPr>
              <p:nvPr/>
            </p:nvSpPr>
            <p:spPr bwMode="auto">
              <a:xfrm>
                <a:off x="1640"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480" name="Rectangle 296"/>
            <p:cNvSpPr>
              <a:spLocks noChangeArrowheads="1"/>
            </p:cNvSpPr>
            <p:nvPr/>
          </p:nvSpPr>
          <p:spPr bwMode="auto">
            <a:xfrm>
              <a:off x="1655"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481" name="Rectangle 297"/>
            <p:cNvSpPr>
              <a:spLocks noChangeArrowheads="1"/>
            </p:cNvSpPr>
            <p:nvPr/>
          </p:nvSpPr>
          <p:spPr bwMode="auto">
            <a:xfrm>
              <a:off x="1655"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482" name="Rectangle 298"/>
            <p:cNvSpPr>
              <a:spLocks noChangeArrowheads="1"/>
            </p:cNvSpPr>
            <p:nvPr/>
          </p:nvSpPr>
          <p:spPr bwMode="auto">
            <a:xfrm>
              <a:off x="1655"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485" name="Group 301"/>
            <p:cNvGrpSpPr>
              <a:grpSpLocks/>
            </p:cNvGrpSpPr>
            <p:nvPr/>
          </p:nvGrpSpPr>
          <p:grpSpPr bwMode="auto">
            <a:xfrm>
              <a:off x="1723" y="3048"/>
              <a:ext cx="81" cy="311"/>
              <a:chOff x="1723" y="3048"/>
              <a:chExt cx="81" cy="311"/>
            </a:xfrm>
          </p:grpSpPr>
          <p:sp>
            <p:nvSpPr>
              <p:cNvPr id="861483" name="Rectangle 299"/>
              <p:cNvSpPr>
                <a:spLocks noChangeArrowheads="1"/>
              </p:cNvSpPr>
              <p:nvPr/>
            </p:nvSpPr>
            <p:spPr bwMode="auto">
              <a:xfrm>
                <a:off x="1723"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484" name="Rectangle 300"/>
              <p:cNvSpPr>
                <a:spLocks noChangeArrowheads="1"/>
              </p:cNvSpPr>
              <p:nvPr/>
            </p:nvSpPr>
            <p:spPr bwMode="auto">
              <a:xfrm>
                <a:off x="1723"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486" name="Rectangle 302"/>
            <p:cNvSpPr>
              <a:spLocks noChangeArrowheads="1"/>
            </p:cNvSpPr>
            <p:nvPr/>
          </p:nvSpPr>
          <p:spPr bwMode="auto">
            <a:xfrm>
              <a:off x="1740"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487" name="Rectangle 303"/>
            <p:cNvSpPr>
              <a:spLocks noChangeArrowheads="1"/>
            </p:cNvSpPr>
            <p:nvPr/>
          </p:nvSpPr>
          <p:spPr bwMode="auto">
            <a:xfrm>
              <a:off x="1740"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488" name="Rectangle 304"/>
            <p:cNvSpPr>
              <a:spLocks noChangeArrowheads="1"/>
            </p:cNvSpPr>
            <p:nvPr/>
          </p:nvSpPr>
          <p:spPr bwMode="auto">
            <a:xfrm>
              <a:off x="1740"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491" name="Group 307"/>
            <p:cNvGrpSpPr>
              <a:grpSpLocks/>
            </p:cNvGrpSpPr>
            <p:nvPr/>
          </p:nvGrpSpPr>
          <p:grpSpPr bwMode="auto">
            <a:xfrm>
              <a:off x="1807" y="3048"/>
              <a:ext cx="81" cy="311"/>
              <a:chOff x="1807" y="3048"/>
              <a:chExt cx="81" cy="311"/>
            </a:xfrm>
          </p:grpSpPr>
          <p:sp>
            <p:nvSpPr>
              <p:cNvPr id="861489" name="Rectangle 305"/>
              <p:cNvSpPr>
                <a:spLocks noChangeArrowheads="1"/>
              </p:cNvSpPr>
              <p:nvPr/>
            </p:nvSpPr>
            <p:spPr bwMode="auto">
              <a:xfrm>
                <a:off x="1807"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490" name="Rectangle 306"/>
              <p:cNvSpPr>
                <a:spLocks noChangeArrowheads="1"/>
              </p:cNvSpPr>
              <p:nvPr/>
            </p:nvSpPr>
            <p:spPr bwMode="auto">
              <a:xfrm>
                <a:off x="1807"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492" name="Rectangle 308"/>
            <p:cNvSpPr>
              <a:spLocks noChangeArrowheads="1"/>
            </p:cNvSpPr>
            <p:nvPr/>
          </p:nvSpPr>
          <p:spPr bwMode="auto">
            <a:xfrm>
              <a:off x="1822"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493" name="Rectangle 309"/>
            <p:cNvSpPr>
              <a:spLocks noChangeArrowheads="1"/>
            </p:cNvSpPr>
            <p:nvPr/>
          </p:nvSpPr>
          <p:spPr bwMode="auto">
            <a:xfrm>
              <a:off x="1822"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494" name="Rectangle 310"/>
            <p:cNvSpPr>
              <a:spLocks noChangeArrowheads="1"/>
            </p:cNvSpPr>
            <p:nvPr/>
          </p:nvSpPr>
          <p:spPr bwMode="auto">
            <a:xfrm>
              <a:off x="1822"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497" name="Group 313"/>
            <p:cNvGrpSpPr>
              <a:grpSpLocks/>
            </p:cNvGrpSpPr>
            <p:nvPr/>
          </p:nvGrpSpPr>
          <p:grpSpPr bwMode="auto">
            <a:xfrm>
              <a:off x="1929" y="3048"/>
              <a:ext cx="88" cy="311"/>
              <a:chOff x="1929" y="3048"/>
              <a:chExt cx="88" cy="311"/>
            </a:xfrm>
          </p:grpSpPr>
          <p:sp>
            <p:nvSpPr>
              <p:cNvPr id="861495" name="Rectangle 311"/>
              <p:cNvSpPr>
                <a:spLocks noChangeArrowheads="1"/>
              </p:cNvSpPr>
              <p:nvPr/>
            </p:nvSpPr>
            <p:spPr bwMode="auto">
              <a:xfrm>
                <a:off x="1929" y="3048"/>
                <a:ext cx="88"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496" name="Rectangle 312"/>
              <p:cNvSpPr>
                <a:spLocks noChangeArrowheads="1"/>
              </p:cNvSpPr>
              <p:nvPr/>
            </p:nvSpPr>
            <p:spPr bwMode="auto">
              <a:xfrm>
                <a:off x="1929" y="3048"/>
                <a:ext cx="88"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498" name="Rectangle 314"/>
            <p:cNvSpPr>
              <a:spLocks noChangeArrowheads="1"/>
            </p:cNvSpPr>
            <p:nvPr/>
          </p:nvSpPr>
          <p:spPr bwMode="auto">
            <a:xfrm>
              <a:off x="1952"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499" name="Rectangle 315"/>
            <p:cNvSpPr>
              <a:spLocks noChangeArrowheads="1"/>
            </p:cNvSpPr>
            <p:nvPr/>
          </p:nvSpPr>
          <p:spPr bwMode="auto">
            <a:xfrm>
              <a:off x="1952"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00" name="Rectangle 316"/>
            <p:cNvSpPr>
              <a:spLocks noChangeArrowheads="1"/>
            </p:cNvSpPr>
            <p:nvPr/>
          </p:nvSpPr>
          <p:spPr bwMode="auto">
            <a:xfrm>
              <a:off x="1952"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03" name="Group 319"/>
            <p:cNvGrpSpPr>
              <a:grpSpLocks/>
            </p:cNvGrpSpPr>
            <p:nvPr/>
          </p:nvGrpSpPr>
          <p:grpSpPr bwMode="auto">
            <a:xfrm>
              <a:off x="2024" y="3048"/>
              <a:ext cx="81" cy="311"/>
              <a:chOff x="2024" y="3048"/>
              <a:chExt cx="81" cy="311"/>
            </a:xfrm>
          </p:grpSpPr>
          <p:sp>
            <p:nvSpPr>
              <p:cNvPr id="861501" name="Rectangle 317"/>
              <p:cNvSpPr>
                <a:spLocks noChangeArrowheads="1"/>
              </p:cNvSpPr>
              <p:nvPr/>
            </p:nvSpPr>
            <p:spPr bwMode="auto">
              <a:xfrm>
                <a:off x="2024"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02" name="Rectangle 318"/>
              <p:cNvSpPr>
                <a:spLocks noChangeArrowheads="1"/>
              </p:cNvSpPr>
              <p:nvPr/>
            </p:nvSpPr>
            <p:spPr bwMode="auto">
              <a:xfrm>
                <a:off x="2024"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504" name="Rectangle 320"/>
            <p:cNvSpPr>
              <a:spLocks noChangeArrowheads="1"/>
            </p:cNvSpPr>
            <p:nvPr/>
          </p:nvSpPr>
          <p:spPr bwMode="auto">
            <a:xfrm>
              <a:off x="2039"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505" name="Rectangle 321"/>
            <p:cNvSpPr>
              <a:spLocks noChangeArrowheads="1"/>
            </p:cNvSpPr>
            <p:nvPr/>
          </p:nvSpPr>
          <p:spPr bwMode="auto">
            <a:xfrm>
              <a:off x="2039"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06" name="Rectangle 322"/>
            <p:cNvSpPr>
              <a:spLocks noChangeArrowheads="1"/>
            </p:cNvSpPr>
            <p:nvPr/>
          </p:nvSpPr>
          <p:spPr bwMode="auto">
            <a:xfrm>
              <a:off x="2039"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09" name="Group 325"/>
            <p:cNvGrpSpPr>
              <a:grpSpLocks/>
            </p:cNvGrpSpPr>
            <p:nvPr/>
          </p:nvGrpSpPr>
          <p:grpSpPr bwMode="auto">
            <a:xfrm>
              <a:off x="2108" y="3048"/>
              <a:ext cx="81" cy="311"/>
              <a:chOff x="2108" y="3048"/>
              <a:chExt cx="81" cy="311"/>
            </a:xfrm>
          </p:grpSpPr>
          <p:sp>
            <p:nvSpPr>
              <p:cNvPr id="861507" name="Rectangle 323"/>
              <p:cNvSpPr>
                <a:spLocks noChangeArrowheads="1"/>
              </p:cNvSpPr>
              <p:nvPr/>
            </p:nvSpPr>
            <p:spPr bwMode="auto">
              <a:xfrm>
                <a:off x="2108"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08" name="Rectangle 324"/>
              <p:cNvSpPr>
                <a:spLocks noChangeArrowheads="1"/>
              </p:cNvSpPr>
              <p:nvPr/>
            </p:nvSpPr>
            <p:spPr bwMode="auto">
              <a:xfrm>
                <a:off x="2108"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510" name="Rectangle 326"/>
            <p:cNvSpPr>
              <a:spLocks noChangeArrowheads="1"/>
            </p:cNvSpPr>
            <p:nvPr/>
          </p:nvSpPr>
          <p:spPr bwMode="auto">
            <a:xfrm>
              <a:off x="2124"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511" name="Rectangle 327"/>
            <p:cNvSpPr>
              <a:spLocks noChangeArrowheads="1"/>
            </p:cNvSpPr>
            <p:nvPr/>
          </p:nvSpPr>
          <p:spPr bwMode="auto">
            <a:xfrm>
              <a:off x="2124"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12" name="Rectangle 328"/>
            <p:cNvSpPr>
              <a:spLocks noChangeArrowheads="1"/>
            </p:cNvSpPr>
            <p:nvPr/>
          </p:nvSpPr>
          <p:spPr bwMode="auto">
            <a:xfrm>
              <a:off x="2124"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15" name="Group 331"/>
            <p:cNvGrpSpPr>
              <a:grpSpLocks/>
            </p:cNvGrpSpPr>
            <p:nvPr/>
          </p:nvGrpSpPr>
          <p:grpSpPr bwMode="auto">
            <a:xfrm>
              <a:off x="2191" y="3048"/>
              <a:ext cx="81" cy="311"/>
              <a:chOff x="2191" y="3048"/>
              <a:chExt cx="81" cy="311"/>
            </a:xfrm>
          </p:grpSpPr>
          <p:sp>
            <p:nvSpPr>
              <p:cNvPr id="861513" name="Rectangle 329"/>
              <p:cNvSpPr>
                <a:spLocks noChangeArrowheads="1"/>
              </p:cNvSpPr>
              <p:nvPr/>
            </p:nvSpPr>
            <p:spPr bwMode="auto">
              <a:xfrm>
                <a:off x="2191"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14" name="Rectangle 330"/>
              <p:cNvSpPr>
                <a:spLocks noChangeArrowheads="1"/>
              </p:cNvSpPr>
              <p:nvPr/>
            </p:nvSpPr>
            <p:spPr bwMode="auto">
              <a:xfrm>
                <a:off x="2191"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516" name="Rectangle 332"/>
            <p:cNvSpPr>
              <a:spLocks noChangeArrowheads="1"/>
            </p:cNvSpPr>
            <p:nvPr/>
          </p:nvSpPr>
          <p:spPr bwMode="auto">
            <a:xfrm>
              <a:off x="2206"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517" name="Rectangle 333"/>
            <p:cNvSpPr>
              <a:spLocks noChangeArrowheads="1"/>
            </p:cNvSpPr>
            <p:nvPr/>
          </p:nvSpPr>
          <p:spPr bwMode="auto">
            <a:xfrm>
              <a:off x="2206"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18" name="Rectangle 334"/>
            <p:cNvSpPr>
              <a:spLocks noChangeArrowheads="1"/>
            </p:cNvSpPr>
            <p:nvPr/>
          </p:nvSpPr>
          <p:spPr bwMode="auto">
            <a:xfrm>
              <a:off x="2206"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21" name="Group 337"/>
            <p:cNvGrpSpPr>
              <a:grpSpLocks/>
            </p:cNvGrpSpPr>
            <p:nvPr/>
          </p:nvGrpSpPr>
          <p:grpSpPr bwMode="auto">
            <a:xfrm>
              <a:off x="2328" y="3048"/>
              <a:ext cx="81" cy="311"/>
              <a:chOff x="2328" y="3048"/>
              <a:chExt cx="81" cy="311"/>
            </a:xfrm>
          </p:grpSpPr>
          <p:sp>
            <p:nvSpPr>
              <p:cNvPr id="861519" name="Rectangle 335"/>
              <p:cNvSpPr>
                <a:spLocks noChangeArrowheads="1"/>
              </p:cNvSpPr>
              <p:nvPr/>
            </p:nvSpPr>
            <p:spPr bwMode="auto">
              <a:xfrm>
                <a:off x="2328"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20" name="Rectangle 336"/>
              <p:cNvSpPr>
                <a:spLocks noChangeArrowheads="1"/>
              </p:cNvSpPr>
              <p:nvPr/>
            </p:nvSpPr>
            <p:spPr bwMode="auto">
              <a:xfrm>
                <a:off x="2328"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522" name="Rectangle 338"/>
            <p:cNvSpPr>
              <a:spLocks noChangeArrowheads="1"/>
            </p:cNvSpPr>
            <p:nvPr/>
          </p:nvSpPr>
          <p:spPr bwMode="auto">
            <a:xfrm>
              <a:off x="2343"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523" name="Rectangle 339"/>
            <p:cNvSpPr>
              <a:spLocks noChangeArrowheads="1"/>
            </p:cNvSpPr>
            <p:nvPr/>
          </p:nvSpPr>
          <p:spPr bwMode="auto">
            <a:xfrm>
              <a:off x="2343"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24" name="Rectangle 340"/>
            <p:cNvSpPr>
              <a:spLocks noChangeArrowheads="1"/>
            </p:cNvSpPr>
            <p:nvPr/>
          </p:nvSpPr>
          <p:spPr bwMode="auto">
            <a:xfrm>
              <a:off x="2343"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27" name="Group 343"/>
            <p:cNvGrpSpPr>
              <a:grpSpLocks/>
            </p:cNvGrpSpPr>
            <p:nvPr/>
          </p:nvGrpSpPr>
          <p:grpSpPr bwMode="auto">
            <a:xfrm>
              <a:off x="2417" y="3048"/>
              <a:ext cx="81" cy="311"/>
              <a:chOff x="2417" y="3048"/>
              <a:chExt cx="81" cy="311"/>
            </a:xfrm>
          </p:grpSpPr>
          <p:sp>
            <p:nvSpPr>
              <p:cNvPr id="861525" name="Rectangle 341"/>
              <p:cNvSpPr>
                <a:spLocks noChangeArrowheads="1"/>
              </p:cNvSpPr>
              <p:nvPr/>
            </p:nvSpPr>
            <p:spPr bwMode="auto">
              <a:xfrm>
                <a:off x="2417"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26" name="Rectangle 342"/>
              <p:cNvSpPr>
                <a:spLocks noChangeArrowheads="1"/>
              </p:cNvSpPr>
              <p:nvPr/>
            </p:nvSpPr>
            <p:spPr bwMode="auto">
              <a:xfrm>
                <a:off x="2417"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528" name="Rectangle 344"/>
            <p:cNvSpPr>
              <a:spLocks noChangeArrowheads="1"/>
            </p:cNvSpPr>
            <p:nvPr/>
          </p:nvSpPr>
          <p:spPr bwMode="auto">
            <a:xfrm>
              <a:off x="2431"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529" name="Rectangle 345"/>
            <p:cNvSpPr>
              <a:spLocks noChangeArrowheads="1"/>
            </p:cNvSpPr>
            <p:nvPr/>
          </p:nvSpPr>
          <p:spPr bwMode="auto">
            <a:xfrm>
              <a:off x="2431"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30" name="Rectangle 346"/>
            <p:cNvSpPr>
              <a:spLocks noChangeArrowheads="1"/>
            </p:cNvSpPr>
            <p:nvPr/>
          </p:nvSpPr>
          <p:spPr bwMode="auto">
            <a:xfrm>
              <a:off x="2431"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33" name="Group 349"/>
            <p:cNvGrpSpPr>
              <a:grpSpLocks/>
            </p:cNvGrpSpPr>
            <p:nvPr/>
          </p:nvGrpSpPr>
          <p:grpSpPr bwMode="auto">
            <a:xfrm>
              <a:off x="2500" y="3048"/>
              <a:ext cx="81" cy="311"/>
              <a:chOff x="2500" y="3048"/>
              <a:chExt cx="81" cy="311"/>
            </a:xfrm>
          </p:grpSpPr>
          <p:sp>
            <p:nvSpPr>
              <p:cNvPr id="861531" name="Rectangle 347"/>
              <p:cNvSpPr>
                <a:spLocks noChangeArrowheads="1"/>
              </p:cNvSpPr>
              <p:nvPr/>
            </p:nvSpPr>
            <p:spPr bwMode="auto">
              <a:xfrm>
                <a:off x="2500"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32" name="Rectangle 348"/>
              <p:cNvSpPr>
                <a:spLocks noChangeArrowheads="1"/>
              </p:cNvSpPr>
              <p:nvPr/>
            </p:nvSpPr>
            <p:spPr bwMode="auto">
              <a:xfrm>
                <a:off x="2500"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534" name="Rectangle 350"/>
            <p:cNvSpPr>
              <a:spLocks noChangeArrowheads="1"/>
            </p:cNvSpPr>
            <p:nvPr/>
          </p:nvSpPr>
          <p:spPr bwMode="auto">
            <a:xfrm>
              <a:off x="2516"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535" name="Rectangle 351"/>
            <p:cNvSpPr>
              <a:spLocks noChangeArrowheads="1"/>
            </p:cNvSpPr>
            <p:nvPr/>
          </p:nvSpPr>
          <p:spPr bwMode="auto">
            <a:xfrm>
              <a:off x="2516"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36" name="Rectangle 352"/>
            <p:cNvSpPr>
              <a:spLocks noChangeArrowheads="1"/>
            </p:cNvSpPr>
            <p:nvPr/>
          </p:nvSpPr>
          <p:spPr bwMode="auto">
            <a:xfrm>
              <a:off x="2516"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39" name="Group 355"/>
            <p:cNvGrpSpPr>
              <a:grpSpLocks/>
            </p:cNvGrpSpPr>
            <p:nvPr/>
          </p:nvGrpSpPr>
          <p:grpSpPr bwMode="auto">
            <a:xfrm>
              <a:off x="2584" y="3048"/>
              <a:ext cx="81" cy="311"/>
              <a:chOff x="2584" y="3048"/>
              <a:chExt cx="81" cy="311"/>
            </a:xfrm>
          </p:grpSpPr>
          <p:sp>
            <p:nvSpPr>
              <p:cNvPr id="861537" name="Rectangle 353"/>
              <p:cNvSpPr>
                <a:spLocks noChangeArrowheads="1"/>
              </p:cNvSpPr>
              <p:nvPr/>
            </p:nvSpPr>
            <p:spPr bwMode="auto">
              <a:xfrm>
                <a:off x="2584"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38" name="Rectangle 354"/>
              <p:cNvSpPr>
                <a:spLocks noChangeArrowheads="1"/>
              </p:cNvSpPr>
              <p:nvPr/>
            </p:nvSpPr>
            <p:spPr bwMode="auto">
              <a:xfrm>
                <a:off x="2584"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540" name="Rectangle 356"/>
            <p:cNvSpPr>
              <a:spLocks noChangeArrowheads="1"/>
            </p:cNvSpPr>
            <p:nvPr/>
          </p:nvSpPr>
          <p:spPr bwMode="auto">
            <a:xfrm>
              <a:off x="2600"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541" name="Rectangle 357"/>
            <p:cNvSpPr>
              <a:spLocks noChangeArrowheads="1"/>
            </p:cNvSpPr>
            <p:nvPr/>
          </p:nvSpPr>
          <p:spPr bwMode="auto">
            <a:xfrm>
              <a:off x="2600"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42" name="Rectangle 358"/>
            <p:cNvSpPr>
              <a:spLocks noChangeArrowheads="1"/>
            </p:cNvSpPr>
            <p:nvPr/>
          </p:nvSpPr>
          <p:spPr bwMode="auto">
            <a:xfrm>
              <a:off x="2600"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45" name="Group 361"/>
            <p:cNvGrpSpPr>
              <a:grpSpLocks/>
            </p:cNvGrpSpPr>
            <p:nvPr/>
          </p:nvGrpSpPr>
          <p:grpSpPr bwMode="auto">
            <a:xfrm>
              <a:off x="2727" y="3048"/>
              <a:ext cx="81" cy="311"/>
              <a:chOff x="2727" y="3048"/>
              <a:chExt cx="81" cy="311"/>
            </a:xfrm>
          </p:grpSpPr>
          <p:sp>
            <p:nvSpPr>
              <p:cNvPr id="861543" name="Rectangle 359"/>
              <p:cNvSpPr>
                <a:spLocks noChangeArrowheads="1"/>
              </p:cNvSpPr>
              <p:nvPr/>
            </p:nvSpPr>
            <p:spPr bwMode="auto">
              <a:xfrm>
                <a:off x="2727"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44" name="Rectangle 360"/>
              <p:cNvSpPr>
                <a:spLocks noChangeArrowheads="1"/>
              </p:cNvSpPr>
              <p:nvPr/>
            </p:nvSpPr>
            <p:spPr bwMode="auto">
              <a:xfrm>
                <a:off x="2727"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546" name="Rectangle 362"/>
            <p:cNvSpPr>
              <a:spLocks noChangeArrowheads="1"/>
            </p:cNvSpPr>
            <p:nvPr/>
          </p:nvSpPr>
          <p:spPr bwMode="auto">
            <a:xfrm>
              <a:off x="2743"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547" name="Rectangle 363"/>
            <p:cNvSpPr>
              <a:spLocks noChangeArrowheads="1"/>
            </p:cNvSpPr>
            <p:nvPr/>
          </p:nvSpPr>
          <p:spPr bwMode="auto">
            <a:xfrm>
              <a:off x="2743"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48" name="Rectangle 364"/>
            <p:cNvSpPr>
              <a:spLocks noChangeArrowheads="1"/>
            </p:cNvSpPr>
            <p:nvPr/>
          </p:nvSpPr>
          <p:spPr bwMode="auto">
            <a:xfrm>
              <a:off x="2743"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51" name="Group 367"/>
            <p:cNvGrpSpPr>
              <a:grpSpLocks/>
            </p:cNvGrpSpPr>
            <p:nvPr/>
          </p:nvGrpSpPr>
          <p:grpSpPr bwMode="auto">
            <a:xfrm>
              <a:off x="2816" y="3048"/>
              <a:ext cx="81" cy="311"/>
              <a:chOff x="2816" y="3048"/>
              <a:chExt cx="81" cy="311"/>
            </a:xfrm>
          </p:grpSpPr>
          <p:sp>
            <p:nvSpPr>
              <p:cNvPr id="861549" name="Rectangle 365"/>
              <p:cNvSpPr>
                <a:spLocks noChangeArrowheads="1"/>
              </p:cNvSpPr>
              <p:nvPr/>
            </p:nvSpPr>
            <p:spPr bwMode="auto">
              <a:xfrm>
                <a:off x="2816"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50" name="Rectangle 366"/>
              <p:cNvSpPr>
                <a:spLocks noChangeArrowheads="1"/>
              </p:cNvSpPr>
              <p:nvPr/>
            </p:nvSpPr>
            <p:spPr bwMode="auto">
              <a:xfrm>
                <a:off x="2816"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552" name="Rectangle 368"/>
            <p:cNvSpPr>
              <a:spLocks noChangeArrowheads="1"/>
            </p:cNvSpPr>
            <p:nvPr/>
          </p:nvSpPr>
          <p:spPr bwMode="auto">
            <a:xfrm>
              <a:off x="2831"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553" name="Rectangle 369"/>
            <p:cNvSpPr>
              <a:spLocks noChangeArrowheads="1"/>
            </p:cNvSpPr>
            <p:nvPr/>
          </p:nvSpPr>
          <p:spPr bwMode="auto">
            <a:xfrm>
              <a:off x="2831"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54" name="Rectangle 370"/>
            <p:cNvSpPr>
              <a:spLocks noChangeArrowheads="1"/>
            </p:cNvSpPr>
            <p:nvPr/>
          </p:nvSpPr>
          <p:spPr bwMode="auto">
            <a:xfrm>
              <a:off x="2831"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57" name="Group 373"/>
            <p:cNvGrpSpPr>
              <a:grpSpLocks/>
            </p:cNvGrpSpPr>
            <p:nvPr/>
          </p:nvGrpSpPr>
          <p:grpSpPr bwMode="auto">
            <a:xfrm>
              <a:off x="2899" y="3048"/>
              <a:ext cx="81" cy="311"/>
              <a:chOff x="2899" y="3048"/>
              <a:chExt cx="81" cy="311"/>
            </a:xfrm>
          </p:grpSpPr>
          <p:sp>
            <p:nvSpPr>
              <p:cNvPr id="861555" name="Rectangle 371"/>
              <p:cNvSpPr>
                <a:spLocks noChangeArrowheads="1"/>
              </p:cNvSpPr>
              <p:nvPr/>
            </p:nvSpPr>
            <p:spPr bwMode="auto">
              <a:xfrm>
                <a:off x="2899"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56" name="Rectangle 372"/>
              <p:cNvSpPr>
                <a:spLocks noChangeArrowheads="1"/>
              </p:cNvSpPr>
              <p:nvPr/>
            </p:nvSpPr>
            <p:spPr bwMode="auto">
              <a:xfrm>
                <a:off x="2899"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558" name="Rectangle 374"/>
            <p:cNvSpPr>
              <a:spLocks noChangeArrowheads="1"/>
            </p:cNvSpPr>
            <p:nvPr/>
          </p:nvSpPr>
          <p:spPr bwMode="auto">
            <a:xfrm>
              <a:off x="2915"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559" name="Rectangle 375"/>
            <p:cNvSpPr>
              <a:spLocks noChangeArrowheads="1"/>
            </p:cNvSpPr>
            <p:nvPr/>
          </p:nvSpPr>
          <p:spPr bwMode="auto">
            <a:xfrm>
              <a:off x="2915"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60" name="Rectangle 376"/>
            <p:cNvSpPr>
              <a:spLocks noChangeArrowheads="1"/>
            </p:cNvSpPr>
            <p:nvPr/>
          </p:nvSpPr>
          <p:spPr bwMode="auto">
            <a:xfrm>
              <a:off x="2915"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63" name="Group 379"/>
            <p:cNvGrpSpPr>
              <a:grpSpLocks/>
            </p:cNvGrpSpPr>
            <p:nvPr/>
          </p:nvGrpSpPr>
          <p:grpSpPr bwMode="auto">
            <a:xfrm>
              <a:off x="2983" y="3048"/>
              <a:ext cx="81" cy="311"/>
              <a:chOff x="2983" y="3048"/>
              <a:chExt cx="81" cy="311"/>
            </a:xfrm>
          </p:grpSpPr>
          <p:sp>
            <p:nvSpPr>
              <p:cNvPr id="861561" name="Rectangle 377"/>
              <p:cNvSpPr>
                <a:spLocks noChangeArrowheads="1"/>
              </p:cNvSpPr>
              <p:nvPr/>
            </p:nvSpPr>
            <p:spPr bwMode="auto">
              <a:xfrm>
                <a:off x="2983"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62" name="Rectangle 378"/>
              <p:cNvSpPr>
                <a:spLocks noChangeArrowheads="1"/>
              </p:cNvSpPr>
              <p:nvPr/>
            </p:nvSpPr>
            <p:spPr bwMode="auto">
              <a:xfrm>
                <a:off x="2983"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564" name="Rectangle 380"/>
            <p:cNvSpPr>
              <a:spLocks noChangeArrowheads="1"/>
            </p:cNvSpPr>
            <p:nvPr/>
          </p:nvSpPr>
          <p:spPr bwMode="auto">
            <a:xfrm>
              <a:off x="2998"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565" name="Rectangle 381"/>
            <p:cNvSpPr>
              <a:spLocks noChangeArrowheads="1"/>
            </p:cNvSpPr>
            <p:nvPr/>
          </p:nvSpPr>
          <p:spPr bwMode="auto">
            <a:xfrm>
              <a:off x="2998"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66" name="Rectangle 382"/>
            <p:cNvSpPr>
              <a:spLocks noChangeArrowheads="1"/>
            </p:cNvSpPr>
            <p:nvPr/>
          </p:nvSpPr>
          <p:spPr bwMode="auto">
            <a:xfrm>
              <a:off x="2998"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69" name="Group 385"/>
            <p:cNvGrpSpPr>
              <a:grpSpLocks/>
            </p:cNvGrpSpPr>
            <p:nvPr/>
          </p:nvGrpSpPr>
          <p:grpSpPr bwMode="auto">
            <a:xfrm>
              <a:off x="3126" y="3048"/>
              <a:ext cx="81" cy="311"/>
              <a:chOff x="3126" y="3048"/>
              <a:chExt cx="81" cy="311"/>
            </a:xfrm>
          </p:grpSpPr>
          <p:sp>
            <p:nvSpPr>
              <p:cNvPr id="861567" name="Rectangle 383"/>
              <p:cNvSpPr>
                <a:spLocks noChangeArrowheads="1"/>
              </p:cNvSpPr>
              <p:nvPr/>
            </p:nvSpPr>
            <p:spPr bwMode="auto">
              <a:xfrm>
                <a:off x="3126"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68" name="Rectangle 384"/>
              <p:cNvSpPr>
                <a:spLocks noChangeArrowheads="1"/>
              </p:cNvSpPr>
              <p:nvPr/>
            </p:nvSpPr>
            <p:spPr bwMode="auto">
              <a:xfrm>
                <a:off x="3126"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570" name="Rectangle 386"/>
            <p:cNvSpPr>
              <a:spLocks noChangeArrowheads="1"/>
            </p:cNvSpPr>
            <p:nvPr/>
          </p:nvSpPr>
          <p:spPr bwMode="auto">
            <a:xfrm>
              <a:off x="3141"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571" name="Rectangle 387"/>
            <p:cNvSpPr>
              <a:spLocks noChangeArrowheads="1"/>
            </p:cNvSpPr>
            <p:nvPr/>
          </p:nvSpPr>
          <p:spPr bwMode="auto">
            <a:xfrm>
              <a:off x="3141"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72" name="Rectangle 388"/>
            <p:cNvSpPr>
              <a:spLocks noChangeArrowheads="1"/>
            </p:cNvSpPr>
            <p:nvPr/>
          </p:nvSpPr>
          <p:spPr bwMode="auto">
            <a:xfrm>
              <a:off x="3141"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75" name="Group 391"/>
            <p:cNvGrpSpPr>
              <a:grpSpLocks/>
            </p:cNvGrpSpPr>
            <p:nvPr/>
          </p:nvGrpSpPr>
          <p:grpSpPr bwMode="auto">
            <a:xfrm>
              <a:off x="3215" y="3048"/>
              <a:ext cx="81" cy="311"/>
              <a:chOff x="3215" y="3048"/>
              <a:chExt cx="81" cy="311"/>
            </a:xfrm>
          </p:grpSpPr>
          <p:sp>
            <p:nvSpPr>
              <p:cNvPr id="861573" name="Rectangle 389"/>
              <p:cNvSpPr>
                <a:spLocks noChangeArrowheads="1"/>
              </p:cNvSpPr>
              <p:nvPr/>
            </p:nvSpPr>
            <p:spPr bwMode="auto">
              <a:xfrm>
                <a:off x="3215"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74" name="Rectangle 390"/>
              <p:cNvSpPr>
                <a:spLocks noChangeArrowheads="1"/>
              </p:cNvSpPr>
              <p:nvPr/>
            </p:nvSpPr>
            <p:spPr bwMode="auto">
              <a:xfrm>
                <a:off x="3215"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576" name="Rectangle 392"/>
            <p:cNvSpPr>
              <a:spLocks noChangeArrowheads="1"/>
            </p:cNvSpPr>
            <p:nvPr/>
          </p:nvSpPr>
          <p:spPr bwMode="auto">
            <a:xfrm>
              <a:off x="3231"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577" name="Rectangle 393"/>
            <p:cNvSpPr>
              <a:spLocks noChangeArrowheads="1"/>
            </p:cNvSpPr>
            <p:nvPr/>
          </p:nvSpPr>
          <p:spPr bwMode="auto">
            <a:xfrm>
              <a:off x="3231"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78" name="Rectangle 394"/>
            <p:cNvSpPr>
              <a:spLocks noChangeArrowheads="1"/>
            </p:cNvSpPr>
            <p:nvPr/>
          </p:nvSpPr>
          <p:spPr bwMode="auto">
            <a:xfrm>
              <a:off x="3231"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81" name="Group 397"/>
            <p:cNvGrpSpPr>
              <a:grpSpLocks/>
            </p:cNvGrpSpPr>
            <p:nvPr/>
          </p:nvGrpSpPr>
          <p:grpSpPr bwMode="auto">
            <a:xfrm>
              <a:off x="3298" y="3048"/>
              <a:ext cx="81" cy="311"/>
              <a:chOff x="3298" y="3048"/>
              <a:chExt cx="81" cy="311"/>
            </a:xfrm>
          </p:grpSpPr>
          <p:sp>
            <p:nvSpPr>
              <p:cNvPr id="861579" name="Rectangle 395"/>
              <p:cNvSpPr>
                <a:spLocks noChangeArrowheads="1"/>
              </p:cNvSpPr>
              <p:nvPr/>
            </p:nvSpPr>
            <p:spPr bwMode="auto">
              <a:xfrm>
                <a:off x="3298"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80" name="Rectangle 396"/>
              <p:cNvSpPr>
                <a:spLocks noChangeArrowheads="1"/>
              </p:cNvSpPr>
              <p:nvPr/>
            </p:nvSpPr>
            <p:spPr bwMode="auto">
              <a:xfrm>
                <a:off x="3298"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582" name="Rectangle 398"/>
            <p:cNvSpPr>
              <a:spLocks noChangeArrowheads="1"/>
            </p:cNvSpPr>
            <p:nvPr/>
          </p:nvSpPr>
          <p:spPr bwMode="auto">
            <a:xfrm>
              <a:off x="3313"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583" name="Rectangle 399"/>
            <p:cNvSpPr>
              <a:spLocks noChangeArrowheads="1"/>
            </p:cNvSpPr>
            <p:nvPr/>
          </p:nvSpPr>
          <p:spPr bwMode="auto">
            <a:xfrm>
              <a:off x="3313"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84" name="Rectangle 400"/>
            <p:cNvSpPr>
              <a:spLocks noChangeArrowheads="1"/>
            </p:cNvSpPr>
            <p:nvPr/>
          </p:nvSpPr>
          <p:spPr bwMode="auto">
            <a:xfrm>
              <a:off x="3313"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87" name="Group 403"/>
            <p:cNvGrpSpPr>
              <a:grpSpLocks/>
            </p:cNvGrpSpPr>
            <p:nvPr/>
          </p:nvGrpSpPr>
          <p:grpSpPr bwMode="auto">
            <a:xfrm>
              <a:off x="3382" y="3048"/>
              <a:ext cx="81" cy="311"/>
              <a:chOff x="3382" y="3048"/>
              <a:chExt cx="81" cy="311"/>
            </a:xfrm>
          </p:grpSpPr>
          <p:sp>
            <p:nvSpPr>
              <p:cNvPr id="861585" name="Rectangle 401"/>
              <p:cNvSpPr>
                <a:spLocks noChangeArrowheads="1"/>
              </p:cNvSpPr>
              <p:nvPr/>
            </p:nvSpPr>
            <p:spPr bwMode="auto">
              <a:xfrm>
                <a:off x="3382"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86" name="Rectangle 402"/>
              <p:cNvSpPr>
                <a:spLocks noChangeArrowheads="1"/>
              </p:cNvSpPr>
              <p:nvPr/>
            </p:nvSpPr>
            <p:spPr bwMode="auto">
              <a:xfrm>
                <a:off x="3382"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588" name="Rectangle 404"/>
            <p:cNvSpPr>
              <a:spLocks noChangeArrowheads="1"/>
            </p:cNvSpPr>
            <p:nvPr/>
          </p:nvSpPr>
          <p:spPr bwMode="auto">
            <a:xfrm>
              <a:off x="3397"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589" name="Rectangle 405"/>
            <p:cNvSpPr>
              <a:spLocks noChangeArrowheads="1"/>
            </p:cNvSpPr>
            <p:nvPr/>
          </p:nvSpPr>
          <p:spPr bwMode="auto">
            <a:xfrm>
              <a:off x="3397"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90" name="Rectangle 406"/>
            <p:cNvSpPr>
              <a:spLocks noChangeArrowheads="1"/>
            </p:cNvSpPr>
            <p:nvPr/>
          </p:nvSpPr>
          <p:spPr bwMode="auto">
            <a:xfrm>
              <a:off x="3397"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93" name="Group 409"/>
            <p:cNvGrpSpPr>
              <a:grpSpLocks/>
            </p:cNvGrpSpPr>
            <p:nvPr/>
          </p:nvGrpSpPr>
          <p:grpSpPr bwMode="auto">
            <a:xfrm>
              <a:off x="3532" y="3048"/>
              <a:ext cx="74" cy="311"/>
              <a:chOff x="3532" y="3048"/>
              <a:chExt cx="74" cy="311"/>
            </a:xfrm>
          </p:grpSpPr>
          <p:sp>
            <p:nvSpPr>
              <p:cNvPr id="861591" name="Rectangle 407"/>
              <p:cNvSpPr>
                <a:spLocks noChangeArrowheads="1"/>
              </p:cNvSpPr>
              <p:nvPr/>
            </p:nvSpPr>
            <p:spPr bwMode="auto">
              <a:xfrm>
                <a:off x="3532" y="3048"/>
                <a:ext cx="74"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92" name="Rectangle 408"/>
              <p:cNvSpPr>
                <a:spLocks noChangeArrowheads="1"/>
              </p:cNvSpPr>
              <p:nvPr/>
            </p:nvSpPr>
            <p:spPr bwMode="auto">
              <a:xfrm>
                <a:off x="3532" y="3048"/>
                <a:ext cx="74"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594" name="Rectangle 410"/>
            <p:cNvSpPr>
              <a:spLocks noChangeArrowheads="1"/>
            </p:cNvSpPr>
            <p:nvPr/>
          </p:nvSpPr>
          <p:spPr bwMode="auto">
            <a:xfrm>
              <a:off x="3546"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595" name="Rectangle 411"/>
            <p:cNvSpPr>
              <a:spLocks noChangeArrowheads="1"/>
            </p:cNvSpPr>
            <p:nvPr/>
          </p:nvSpPr>
          <p:spPr bwMode="auto">
            <a:xfrm>
              <a:off x="3546"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96" name="Rectangle 412"/>
            <p:cNvSpPr>
              <a:spLocks noChangeArrowheads="1"/>
            </p:cNvSpPr>
            <p:nvPr/>
          </p:nvSpPr>
          <p:spPr bwMode="auto">
            <a:xfrm>
              <a:off x="3546"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99" name="Group 415"/>
            <p:cNvGrpSpPr>
              <a:grpSpLocks/>
            </p:cNvGrpSpPr>
            <p:nvPr/>
          </p:nvGrpSpPr>
          <p:grpSpPr bwMode="auto">
            <a:xfrm>
              <a:off x="3607" y="3048"/>
              <a:ext cx="81" cy="311"/>
              <a:chOff x="3607" y="3048"/>
              <a:chExt cx="81" cy="311"/>
            </a:xfrm>
          </p:grpSpPr>
          <p:sp>
            <p:nvSpPr>
              <p:cNvPr id="861597" name="Rectangle 413"/>
              <p:cNvSpPr>
                <a:spLocks noChangeArrowheads="1"/>
              </p:cNvSpPr>
              <p:nvPr/>
            </p:nvSpPr>
            <p:spPr bwMode="auto">
              <a:xfrm>
                <a:off x="3607"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98" name="Rectangle 414"/>
              <p:cNvSpPr>
                <a:spLocks noChangeArrowheads="1"/>
              </p:cNvSpPr>
              <p:nvPr/>
            </p:nvSpPr>
            <p:spPr bwMode="auto">
              <a:xfrm>
                <a:off x="3607"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600" name="Rectangle 416"/>
            <p:cNvSpPr>
              <a:spLocks noChangeArrowheads="1"/>
            </p:cNvSpPr>
            <p:nvPr/>
          </p:nvSpPr>
          <p:spPr bwMode="auto">
            <a:xfrm>
              <a:off x="3622"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601" name="Rectangle 417"/>
            <p:cNvSpPr>
              <a:spLocks noChangeArrowheads="1"/>
            </p:cNvSpPr>
            <p:nvPr/>
          </p:nvSpPr>
          <p:spPr bwMode="auto">
            <a:xfrm>
              <a:off x="3622"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602" name="Rectangle 418"/>
            <p:cNvSpPr>
              <a:spLocks noChangeArrowheads="1"/>
            </p:cNvSpPr>
            <p:nvPr/>
          </p:nvSpPr>
          <p:spPr bwMode="auto">
            <a:xfrm>
              <a:off x="3622"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605" name="Group 421"/>
            <p:cNvGrpSpPr>
              <a:grpSpLocks/>
            </p:cNvGrpSpPr>
            <p:nvPr/>
          </p:nvGrpSpPr>
          <p:grpSpPr bwMode="auto">
            <a:xfrm>
              <a:off x="3691" y="3048"/>
              <a:ext cx="81" cy="311"/>
              <a:chOff x="3691" y="3048"/>
              <a:chExt cx="81" cy="311"/>
            </a:xfrm>
          </p:grpSpPr>
          <p:sp>
            <p:nvSpPr>
              <p:cNvPr id="861603" name="Rectangle 419"/>
              <p:cNvSpPr>
                <a:spLocks noChangeArrowheads="1"/>
              </p:cNvSpPr>
              <p:nvPr/>
            </p:nvSpPr>
            <p:spPr bwMode="auto">
              <a:xfrm>
                <a:off x="3691"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604" name="Rectangle 420"/>
              <p:cNvSpPr>
                <a:spLocks noChangeArrowheads="1"/>
              </p:cNvSpPr>
              <p:nvPr/>
            </p:nvSpPr>
            <p:spPr bwMode="auto">
              <a:xfrm>
                <a:off x="3691"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606" name="Rectangle 422"/>
            <p:cNvSpPr>
              <a:spLocks noChangeArrowheads="1"/>
            </p:cNvSpPr>
            <p:nvPr/>
          </p:nvSpPr>
          <p:spPr bwMode="auto">
            <a:xfrm>
              <a:off x="3707"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607" name="Rectangle 423"/>
            <p:cNvSpPr>
              <a:spLocks noChangeArrowheads="1"/>
            </p:cNvSpPr>
            <p:nvPr/>
          </p:nvSpPr>
          <p:spPr bwMode="auto">
            <a:xfrm>
              <a:off x="3707"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608" name="Rectangle 424"/>
            <p:cNvSpPr>
              <a:spLocks noChangeArrowheads="1"/>
            </p:cNvSpPr>
            <p:nvPr/>
          </p:nvSpPr>
          <p:spPr bwMode="auto">
            <a:xfrm>
              <a:off x="3707"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611" name="Group 427"/>
            <p:cNvGrpSpPr>
              <a:grpSpLocks/>
            </p:cNvGrpSpPr>
            <p:nvPr/>
          </p:nvGrpSpPr>
          <p:grpSpPr bwMode="auto">
            <a:xfrm>
              <a:off x="3775" y="3048"/>
              <a:ext cx="80" cy="311"/>
              <a:chOff x="3775" y="3048"/>
              <a:chExt cx="80" cy="311"/>
            </a:xfrm>
          </p:grpSpPr>
          <p:sp>
            <p:nvSpPr>
              <p:cNvPr id="861609" name="Rectangle 425"/>
              <p:cNvSpPr>
                <a:spLocks noChangeArrowheads="1"/>
              </p:cNvSpPr>
              <p:nvPr/>
            </p:nvSpPr>
            <p:spPr bwMode="auto">
              <a:xfrm>
                <a:off x="3775" y="3048"/>
                <a:ext cx="80"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610" name="Rectangle 426"/>
              <p:cNvSpPr>
                <a:spLocks noChangeArrowheads="1"/>
              </p:cNvSpPr>
              <p:nvPr/>
            </p:nvSpPr>
            <p:spPr bwMode="auto">
              <a:xfrm>
                <a:off x="3775" y="3048"/>
                <a:ext cx="80"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612" name="Rectangle 428"/>
            <p:cNvSpPr>
              <a:spLocks noChangeArrowheads="1"/>
            </p:cNvSpPr>
            <p:nvPr/>
          </p:nvSpPr>
          <p:spPr bwMode="auto">
            <a:xfrm>
              <a:off x="3789"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613" name="Rectangle 429"/>
            <p:cNvSpPr>
              <a:spLocks noChangeArrowheads="1"/>
            </p:cNvSpPr>
            <p:nvPr/>
          </p:nvSpPr>
          <p:spPr bwMode="auto">
            <a:xfrm>
              <a:off x="3789"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614" name="Rectangle 430"/>
            <p:cNvSpPr>
              <a:spLocks noChangeArrowheads="1"/>
            </p:cNvSpPr>
            <p:nvPr/>
          </p:nvSpPr>
          <p:spPr bwMode="auto">
            <a:xfrm>
              <a:off x="3789"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sp>
          <p:nvSpPr>
            <p:cNvPr id="861615" name="Freeform 431"/>
            <p:cNvSpPr>
              <a:spLocks noEditPoints="1"/>
            </p:cNvSpPr>
            <p:nvPr/>
          </p:nvSpPr>
          <p:spPr bwMode="auto">
            <a:xfrm>
              <a:off x="1683" y="1595"/>
              <a:ext cx="2471" cy="44"/>
            </a:xfrm>
            <a:custGeom>
              <a:avLst/>
              <a:gdLst/>
              <a:ahLst/>
              <a:cxnLst>
                <a:cxn ang="0">
                  <a:pos x="0" y="15"/>
                </a:cxn>
                <a:cxn ang="0">
                  <a:pos x="2435" y="15"/>
                </a:cxn>
                <a:cxn ang="0">
                  <a:pos x="2435" y="30"/>
                </a:cxn>
                <a:cxn ang="0">
                  <a:pos x="0" y="30"/>
                </a:cxn>
                <a:cxn ang="0">
                  <a:pos x="0" y="15"/>
                </a:cxn>
                <a:cxn ang="0">
                  <a:pos x="2427" y="0"/>
                </a:cxn>
                <a:cxn ang="0">
                  <a:pos x="2471" y="22"/>
                </a:cxn>
                <a:cxn ang="0">
                  <a:pos x="2427" y="44"/>
                </a:cxn>
                <a:cxn ang="0">
                  <a:pos x="2427" y="0"/>
                </a:cxn>
              </a:cxnLst>
              <a:rect l="0" t="0" r="r" b="b"/>
              <a:pathLst>
                <a:path w="2471" h="44">
                  <a:moveTo>
                    <a:pt x="0" y="15"/>
                  </a:moveTo>
                  <a:lnTo>
                    <a:pt x="2435" y="15"/>
                  </a:lnTo>
                  <a:lnTo>
                    <a:pt x="2435" y="30"/>
                  </a:lnTo>
                  <a:lnTo>
                    <a:pt x="0" y="30"/>
                  </a:lnTo>
                  <a:lnTo>
                    <a:pt x="0" y="15"/>
                  </a:lnTo>
                  <a:close/>
                  <a:moveTo>
                    <a:pt x="2427" y="0"/>
                  </a:moveTo>
                  <a:lnTo>
                    <a:pt x="2471" y="22"/>
                  </a:lnTo>
                  <a:lnTo>
                    <a:pt x="2427" y="44"/>
                  </a:lnTo>
                  <a:lnTo>
                    <a:pt x="2427" y="0"/>
                  </a:lnTo>
                  <a:close/>
                </a:path>
              </a:pathLst>
            </a:custGeom>
            <a:solidFill>
              <a:srgbClr val="00DA00"/>
            </a:solidFill>
            <a:ln w="3" cap="flat">
              <a:solidFill>
                <a:srgbClr val="00DA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616" name="Line 432"/>
            <p:cNvSpPr>
              <a:spLocks noChangeShapeType="1"/>
            </p:cNvSpPr>
            <p:nvPr/>
          </p:nvSpPr>
          <p:spPr bwMode="auto">
            <a:xfrm>
              <a:off x="1620" y="1652"/>
              <a:ext cx="2151" cy="1"/>
            </a:xfrm>
            <a:prstGeom prst="line">
              <a:avLst/>
            </a:prstGeom>
            <a:noFill/>
            <a:ln w="11"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17" name="Line 433"/>
            <p:cNvSpPr>
              <a:spLocks noChangeShapeType="1"/>
            </p:cNvSpPr>
            <p:nvPr/>
          </p:nvSpPr>
          <p:spPr bwMode="auto">
            <a:xfrm>
              <a:off x="1614" y="1696"/>
              <a:ext cx="2150" cy="1"/>
            </a:xfrm>
            <a:prstGeom prst="line">
              <a:avLst/>
            </a:prstGeom>
            <a:noFill/>
            <a:ln w="11"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18" name="Freeform 434"/>
            <p:cNvSpPr>
              <a:spLocks noEditPoints="1"/>
            </p:cNvSpPr>
            <p:nvPr/>
          </p:nvSpPr>
          <p:spPr bwMode="auto">
            <a:xfrm>
              <a:off x="1759" y="1465"/>
              <a:ext cx="44" cy="115"/>
            </a:xfrm>
            <a:custGeom>
              <a:avLst/>
              <a:gdLst/>
              <a:ahLst/>
              <a:cxnLst>
                <a:cxn ang="0">
                  <a:pos x="30" y="1"/>
                </a:cxn>
                <a:cxn ang="0">
                  <a:pos x="29" y="79"/>
                </a:cxn>
                <a:cxn ang="0">
                  <a:pos x="14" y="79"/>
                </a:cxn>
                <a:cxn ang="0">
                  <a:pos x="15" y="0"/>
                </a:cxn>
                <a:cxn ang="0">
                  <a:pos x="30" y="1"/>
                </a:cxn>
                <a:cxn ang="0">
                  <a:pos x="44" y="71"/>
                </a:cxn>
                <a:cxn ang="0">
                  <a:pos x="21" y="115"/>
                </a:cxn>
                <a:cxn ang="0">
                  <a:pos x="0" y="71"/>
                </a:cxn>
                <a:cxn ang="0">
                  <a:pos x="44" y="71"/>
                </a:cxn>
              </a:cxnLst>
              <a:rect l="0" t="0" r="r" b="b"/>
              <a:pathLst>
                <a:path w="44" h="115">
                  <a:moveTo>
                    <a:pt x="30" y="1"/>
                  </a:moveTo>
                  <a:lnTo>
                    <a:pt x="29" y="79"/>
                  </a:lnTo>
                  <a:lnTo>
                    <a:pt x="14" y="79"/>
                  </a:lnTo>
                  <a:lnTo>
                    <a:pt x="15" y="0"/>
                  </a:lnTo>
                  <a:lnTo>
                    <a:pt x="30" y="1"/>
                  </a:lnTo>
                  <a:close/>
                  <a:moveTo>
                    <a:pt x="44" y="71"/>
                  </a:moveTo>
                  <a:lnTo>
                    <a:pt x="21" y="115"/>
                  </a:lnTo>
                  <a:lnTo>
                    <a:pt x="0" y="71"/>
                  </a:lnTo>
                  <a:lnTo>
                    <a:pt x="44" y="71"/>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621" name="Group 437"/>
            <p:cNvGrpSpPr>
              <a:grpSpLocks/>
            </p:cNvGrpSpPr>
            <p:nvPr/>
          </p:nvGrpSpPr>
          <p:grpSpPr bwMode="auto">
            <a:xfrm>
              <a:off x="1632" y="1580"/>
              <a:ext cx="296" cy="148"/>
              <a:chOff x="1632" y="1580"/>
              <a:chExt cx="296" cy="148"/>
            </a:xfrm>
          </p:grpSpPr>
          <p:sp>
            <p:nvSpPr>
              <p:cNvPr id="861619" name="Rectangle 435"/>
              <p:cNvSpPr>
                <a:spLocks noChangeArrowheads="1"/>
              </p:cNvSpPr>
              <p:nvPr/>
            </p:nvSpPr>
            <p:spPr bwMode="auto">
              <a:xfrm>
                <a:off x="1632" y="1580"/>
                <a:ext cx="296" cy="14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620" name="Rectangle 436"/>
              <p:cNvSpPr>
                <a:spLocks noChangeArrowheads="1"/>
              </p:cNvSpPr>
              <p:nvPr/>
            </p:nvSpPr>
            <p:spPr bwMode="auto">
              <a:xfrm>
                <a:off x="1632" y="1580"/>
                <a:ext cx="296" cy="148"/>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622" name="Rectangle 438"/>
            <p:cNvSpPr>
              <a:spLocks noChangeArrowheads="1"/>
            </p:cNvSpPr>
            <p:nvPr/>
          </p:nvSpPr>
          <p:spPr bwMode="auto">
            <a:xfrm>
              <a:off x="1663" y="1587"/>
              <a:ext cx="310"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000000"/>
                  </a:solidFill>
                  <a:effectLst/>
                  <a:latin typeface="Arial Rounded MT Bold" pitchFamily="34" charset="0"/>
                </a:rPr>
                <a:t>Readout </a:t>
              </a:r>
              <a:endParaRPr kumimoji="0" lang="en-US" sz="1800" b="0" i="0" u="none" strike="noStrike" cap="none" normalizeH="0" baseline="0" smtClean="0">
                <a:ln>
                  <a:noFill/>
                </a:ln>
                <a:solidFill>
                  <a:schemeClr val="tx1"/>
                </a:solidFill>
                <a:effectLst/>
                <a:latin typeface="Arial" pitchFamily="34" charset="0"/>
              </a:endParaRPr>
            </a:p>
          </p:txBody>
        </p:sp>
        <p:sp>
          <p:nvSpPr>
            <p:cNvPr id="861623" name="Rectangle 439"/>
            <p:cNvSpPr>
              <a:spLocks noChangeArrowheads="1"/>
            </p:cNvSpPr>
            <p:nvPr/>
          </p:nvSpPr>
          <p:spPr bwMode="auto">
            <a:xfrm>
              <a:off x="1695" y="1659"/>
              <a:ext cx="222"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000000"/>
                  </a:solidFill>
                  <a:effectLst/>
                  <a:latin typeface="Arial Rounded MT Bold" pitchFamily="34" charset="0"/>
                </a:rPr>
                <a:t>Board</a:t>
              </a:r>
              <a:endParaRPr kumimoji="0" lang="en-US" sz="1800" b="0" i="0" u="none" strike="noStrike" cap="none" normalizeH="0" baseline="0" smtClean="0">
                <a:ln>
                  <a:noFill/>
                </a:ln>
                <a:solidFill>
                  <a:schemeClr val="tx1"/>
                </a:solidFill>
                <a:effectLst/>
                <a:latin typeface="Arial" pitchFamily="34" charset="0"/>
              </a:endParaRPr>
            </a:p>
          </p:txBody>
        </p:sp>
        <p:sp>
          <p:nvSpPr>
            <p:cNvPr id="861624" name="Rectangle 440"/>
            <p:cNvSpPr>
              <a:spLocks noChangeArrowheads="1"/>
            </p:cNvSpPr>
            <p:nvPr/>
          </p:nvSpPr>
          <p:spPr bwMode="auto">
            <a:xfrm rot="16200000">
              <a:off x="3356" y="2077"/>
              <a:ext cx="1843" cy="18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smtClean="0">
                  <a:ln>
                    <a:noFill/>
                  </a:ln>
                  <a:solidFill>
                    <a:srgbClr val="000000"/>
                  </a:solidFill>
                  <a:effectLst/>
                  <a:latin typeface="Arial Narrow" pitchFamily="34" charset="0"/>
                </a:rPr>
                <a:t>Experiment Control System (ECS)</a:t>
              </a:r>
              <a:endParaRPr kumimoji="0" lang="en-US" sz="1800" b="0" i="0" u="none" strike="noStrike" cap="none" normalizeH="0" baseline="0" smtClean="0">
                <a:ln>
                  <a:noFill/>
                </a:ln>
                <a:solidFill>
                  <a:schemeClr val="tx1"/>
                </a:solidFill>
                <a:effectLst/>
                <a:latin typeface="Arial" pitchFamily="34" charset="0"/>
              </a:endParaRPr>
            </a:p>
          </p:txBody>
        </p:sp>
        <p:sp>
          <p:nvSpPr>
            <p:cNvPr id="861625" name="Freeform 441"/>
            <p:cNvSpPr>
              <a:spLocks noEditPoints="1"/>
            </p:cNvSpPr>
            <p:nvPr/>
          </p:nvSpPr>
          <p:spPr bwMode="auto">
            <a:xfrm>
              <a:off x="1683" y="1331"/>
              <a:ext cx="2471" cy="44"/>
            </a:xfrm>
            <a:custGeom>
              <a:avLst/>
              <a:gdLst/>
              <a:ahLst/>
              <a:cxnLst>
                <a:cxn ang="0">
                  <a:pos x="0" y="14"/>
                </a:cxn>
                <a:cxn ang="0">
                  <a:pos x="2435" y="14"/>
                </a:cxn>
                <a:cxn ang="0">
                  <a:pos x="2435" y="29"/>
                </a:cxn>
                <a:cxn ang="0">
                  <a:pos x="0" y="29"/>
                </a:cxn>
                <a:cxn ang="0">
                  <a:pos x="0" y="14"/>
                </a:cxn>
                <a:cxn ang="0">
                  <a:pos x="2427" y="0"/>
                </a:cxn>
                <a:cxn ang="0">
                  <a:pos x="2471" y="22"/>
                </a:cxn>
                <a:cxn ang="0">
                  <a:pos x="2427" y="44"/>
                </a:cxn>
                <a:cxn ang="0">
                  <a:pos x="2427" y="0"/>
                </a:cxn>
              </a:cxnLst>
              <a:rect l="0" t="0" r="r" b="b"/>
              <a:pathLst>
                <a:path w="2471" h="44">
                  <a:moveTo>
                    <a:pt x="0" y="14"/>
                  </a:moveTo>
                  <a:lnTo>
                    <a:pt x="2435" y="14"/>
                  </a:lnTo>
                  <a:lnTo>
                    <a:pt x="2435" y="29"/>
                  </a:lnTo>
                  <a:lnTo>
                    <a:pt x="0" y="29"/>
                  </a:lnTo>
                  <a:lnTo>
                    <a:pt x="0" y="14"/>
                  </a:lnTo>
                  <a:close/>
                  <a:moveTo>
                    <a:pt x="2427" y="0"/>
                  </a:moveTo>
                  <a:lnTo>
                    <a:pt x="2471" y="22"/>
                  </a:lnTo>
                  <a:lnTo>
                    <a:pt x="2427" y="44"/>
                  </a:lnTo>
                  <a:lnTo>
                    <a:pt x="2427" y="0"/>
                  </a:lnTo>
                  <a:close/>
                </a:path>
              </a:pathLst>
            </a:custGeom>
            <a:solidFill>
              <a:srgbClr val="00DA00"/>
            </a:solidFill>
            <a:ln w="3" cap="flat">
              <a:solidFill>
                <a:srgbClr val="00DA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626" name="Line 442"/>
            <p:cNvSpPr>
              <a:spLocks noChangeShapeType="1"/>
            </p:cNvSpPr>
            <p:nvPr/>
          </p:nvSpPr>
          <p:spPr bwMode="auto">
            <a:xfrm>
              <a:off x="1609" y="1396"/>
              <a:ext cx="2151" cy="1"/>
            </a:xfrm>
            <a:prstGeom prst="line">
              <a:avLst/>
            </a:prstGeom>
            <a:noFill/>
            <a:ln w="11"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27" name="Freeform 443"/>
            <p:cNvSpPr>
              <a:spLocks noEditPoints="1"/>
            </p:cNvSpPr>
            <p:nvPr/>
          </p:nvSpPr>
          <p:spPr bwMode="auto">
            <a:xfrm>
              <a:off x="1683" y="934"/>
              <a:ext cx="2471" cy="44"/>
            </a:xfrm>
            <a:custGeom>
              <a:avLst/>
              <a:gdLst/>
              <a:ahLst/>
              <a:cxnLst>
                <a:cxn ang="0">
                  <a:pos x="0" y="14"/>
                </a:cxn>
                <a:cxn ang="0">
                  <a:pos x="2435" y="14"/>
                </a:cxn>
                <a:cxn ang="0">
                  <a:pos x="2435" y="29"/>
                </a:cxn>
                <a:cxn ang="0">
                  <a:pos x="0" y="29"/>
                </a:cxn>
                <a:cxn ang="0">
                  <a:pos x="0" y="14"/>
                </a:cxn>
                <a:cxn ang="0">
                  <a:pos x="2427" y="0"/>
                </a:cxn>
                <a:cxn ang="0">
                  <a:pos x="2471" y="22"/>
                </a:cxn>
                <a:cxn ang="0">
                  <a:pos x="2427" y="44"/>
                </a:cxn>
                <a:cxn ang="0">
                  <a:pos x="2427" y="0"/>
                </a:cxn>
              </a:cxnLst>
              <a:rect l="0" t="0" r="r" b="b"/>
              <a:pathLst>
                <a:path w="2471" h="44">
                  <a:moveTo>
                    <a:pt x="0" y="14"/>
                  </a:moveTo>
                  <a:lnTo>
                    <a:pt x="2435" y="14"/>
                  </a:lnTo>
                  <a:lnTo>
                    <a:pt x="2435" y="29"/>
                  </a:lnTo>
                  <a:lnTo>
                    <a:pt x="0" y="29"/>
                  </a:lnTo>
                  <a:lnTo>
                    <a:pt x="0" y="14"/>
                  </a:lnTo>
                  <a:close/>
                  <a:moveTo>
                    <a:pt x="2427" y="0"/>
                  </a:moveTo>
                  <a:lnTo>
                    <a:pt x="2471" y="22"/>
                  </a:lnTo>
                  <a:lnTo>
                    <a:pt x="2427" y="44"/>
                  </a:lnTo>
                  <a:lnTo>
                    <a:pt x="2427" y="0"/>
                  </a:lnTo>
                  <a:close/>
                </a:path>
              </a:pathLst>
            </a:custGeom>
            <a:solidFill>
              <a:srgbClr val="00DA00"/>
            </a:solidFill>
            <a:ln w="3" cap="flat">
              <a:solidFill>
                <a:srgbClr val="00DA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630" name="Group 446"/>
            <p:cNvGrpSpPr>
              <a:grpSpLocks/>
            </p:cNvGrpSpPr>
            <p:nvPr/>
          </p:nvGrpSpPr>
          <p:grpSpPr bwMode="auto">
            <a:xfrm>
              <a:off x="1644" y="883"/>
              <a:ext cx="271" cy="149"/>
              <a:chOff x="1644" y="883"/>
              <a:chExt cx="271" cy="149"/>
            </a:xfrm>
          </p:grpSpPr>
          <p:sp>
            <p:nvSpPr>
              <p:cNvPr id="861628" name="Rectangle 444"/>
              <p:cNvSpPr>
                <a:spLocks noChangeArrowheads="1"/>
              </p:cNvSpPr>
              <p:nvPr/>
            </p:nvSpPr>
            <p:spPr bwMode="auto">
              <a:xfrm>
                <a:off x="1644" y="883"/>
                <a:ext cx="271" cy="149"/>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629" name="Rectangle 445"/>
              <p:cNvSpPr>
                <a:spLocks noChangeArrowheads="1"/>
              </p:cNvSpPr>
              <p:nvPr/>
            </p:nvSpPr>
            <p:spPr bwMode="auto">
              <a:xfrm>
                <a:off x="1644" y="883"/>
                <a:ext cx="271" cy="149"/>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631" name="Rectangle 447"/>
            <p:cNvSpPr>
              <a:spLocks noChangeArrowheads="1"/>
            </p:cNvSpPr>
            <p:nvPr/>
          </p:nvSpPr>
          <p:spPr bwMode="auto">
            <a:xfrm>
              <a:off x="1684" y="920"/>
              <a:ext cx="246" cy="10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pitchFamily="34" charset="0"/>
                </a:rPr>
                <a:t>VELO</a:t>
              </a:r>
              <a:endParaRPr kumimoji="0" lang="en-US" sz="1800" b="0" i="0" u="none" strike="noStrike" cap="none" normalizeH="0" baseline="0" smtClean="0">
                <a:ln>
                  <a:noFill/>
                </a:ln>
                <a:solidFill>
                  <a:schemeClr val="tx1"/>
                </a:solidFill>
                <a:effectLst/>
                <a:latin typeface="Arial" pitchFamily="34" charset="0"/>
              </a:endParaRPr>
            </a:p>
          </p:txBody>
        </p:sp>
        <p:grpSp>
          <p:nvGrpSpPr>
            <p:cNvPr id="861634" name="Group 450"/>
            <p:cNvGrpSpPr>
              <a:grpSpLocks/>
            </p:cNvGrpSpPr>
            <p:nvPr/>
          </p:nvGrpSpPr>
          <p:grpSpPr bwMode="auto">
            <a:xfrm>
              <a:off x="1955" y="887"/>
              <a:ext cx="271" cy="148"/>
              <a:chOff x="1955" y="887"/>
              <a:chExt cx="271" cy="148"/>
            </a:xfrm>
          </p:grpSpPr>
          <p:sp>
            <p:nvSpPr>
              <p:cNvPr id="861632" name="Rectangle 448"/>
              <p:cNvSpPr>
                <a:spLocks noChangeArrowheads="1"/>
              </p:cNvSpPr>
              <p:nvPr/>
            </p:nvSpPr>
            <p:spPr bwMode="auto">
              <a:xfrm>
                <a:off x="1955" y="887"/>
                <a:ext cx="271" cy="148"/>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633" name="Rectangle 449"/>
              <p:cNvSpPr>
                <a:spLocks noChangeArrowheads="1"/>
              </p:cNvSpPr>
              <p:nvPr/>
            </p:nvSpPr>
            <p:spPr bwMode="auto">
              <a:xfrm>
                <a:off x="1955" y="887"/>
                <a:ext cx="271" cy="148"/>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635" name="Rectangle 451"/>
            <p:cNvSpPr>
              <a:spLocks noChangeArrowheads="1"/>
            </p:cNvSpPr>
            <p:nvPr/>
          </p:nvSpPr>
          <p:spPr bwMode="auto">
            <a:xfrm>
              <a:off x="2036" y="919"/>
              <a:ext cx="151"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Arial" pitchFamily="34" charset="0"/>
                </a:rPr>
                <a:t>ST</a:t>
              </a:r>
              <a:endParaRPr kumimoji="0" lang="en-US" sz="1800" b="0" i="0" u="none" strike="noStrike" cap="none" normalizeH="0" baseline="0" smtClean="0">
                <a:ln>
                  <a:noFill/>
                </a:ln>
                <a:solidFill>
                  <a:schemeClr val="tx1"/>
                </a:solidFill>
                <a:effectLst/>
                <a:latin typeface="Arial" pitchFamily="34" charset="0"/>
              </a:endParaRPr>
            </a:p>
          </p:txBody>
        </p:sp>
        <p:grpSp>
          <p:nvGrpSpPr>
            <p:cNvPr id="861638" name="Group 454"/>
            <p:cNvGrpSpPr>
              <a:grpSpLocks/>
            </p:cNvGrpSpPr>
            <p:nvPr/>
          </p:nvGrpSpPr>
          <p:grpSpPr bwMode="auto">
            <a:xfrm>
              <a:off x="2267" y="887"/>
              <a:ext cx="271" cy="148"/>
              <a:chOff x="2267" y="887"/>
              <a:chExt cx="271" cy="148"/>
            </a:xfrm>
          </p:grpSpPr>
          <p:sp>
            <p:nvSpPr>
              <p:cNvPr id="861636" name="Rectangle 452"/>
              <p:cNvSpPr>
                <a:spLocks noChangeArrowheads="1"/>
              </p:cNvSpPr>
              <p:nvPr/>
            </p:nvSpPr>
            <p:spPr bwMode="auto">
              <a:xfrm>
                <a:off x="2267" y="887"/>
                <a:ext cx="271" cy="148"/>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637" name="Rectangle 453"/>
              <p:cNvSpPr>
                <a:spLocks noChangeArrowheads="1"/>
              </p:cNvSpPr>
              <p:nvPr/>
            </p:nvSpPr>
            <p:spPr bwMode="auto">
              <a:xfrm>
                <a:off x="2267" y="887"/>
                <a:ext cx="271" cy="148"/>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639" name="Rectangle 455"/>
            <p:cNvSpPr>
              <a:spLocks noChangeArrowheads="1"/>
            </p:cNvSpPr>
            <p:nvPr/>
          </p:nvSpPr>
          <p:spPr bwMode="auto">
            <a:xfrm>
              <a:off x="2341" y="919"/>
              <a:ext cx="161"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Arial" pitchFamily="34" charset="0"/>
                </a:rPr>
                <a:t>OT</a:t>
              </a:r>
              <a:endParaRPr kumimoji="0" lang="en-US" sz="1800" b="0" i="0" u="none" strike="noStrike" cap="none" normalizeH="0" baseline="0" smtClean="0">
                <a:ln>
                  <a:noFill/>
                </a:ln>
                <a:solidFill>
                  <a:schemeClr val="tx1"/>
                </a:solidFill>
                <a:effectLst/>
                <a:latin typeface="Arial" pitchFamily="34" charset="0"/>
              </a:endParaRPr>
            </a:p>
          </p:txBody>
        </p:sp>
        <p:grpSp>
          <p:nvGrpSpPr>
            <p:cNvPr id="861642" name="Group 458"/>
            <p:cNvGrpSpPr>
              <a:grpSpLocks/>
            </p:cNvGrpSpPr>
            <p:nvPr/>
          </p:nvGrpSpPr>
          <p:grpSpPr bwMode="auto">
            <a:xfrm>
              <a:off x="2577" y="885"/>
              <a:ext cx="272" cy="149"/>
              <a:chOff x="2577" y="885"/>
              <a:chExt cx="272" cy="149"/>
            </a:xfrm>
          </p:grpSpPr>
          <p:sp>
            <p:nvSpPr>
              <p:cNvPr id="861640" name="Rectangle 456"/>
              <p:cNvSpPr>
                <a:spLocks noChangeArrowheads="1"/>
              </p:cNvSpPr>
              <p:nvPr/>
            </p:nvSpPr>
            <p:spPr bwMode="auto">
              <a:xfrm>
                <a:off x="2577" y="885"/>
                <a:ext cx="272" cy="149"/>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641" name="Rectangle 457"/>
              <p:cNvSpPr>
                <a:spLocks noChangeArrowheads="1"/>
              </p:cNvSpPr>
              <p:nvPr/>
            </p:nvSpPr>
            <p:spPr bwMode="auto">
              <a:xfrm>
                <a:off x="2577" y="885"/>
                <a:ext cx="272" cy="149"/>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643" name="Rectangle 459"/>
            <p:cNvSpPr>
              <a:spLocks noChangeArrowheads="1"/>
            </p:cNvSpPr>
            <p:nvPr/>
          </p:nvSpPr>
          <p:spPr bwMode="auto">
            <a:xfrm>
              <a:off x="2608" y="919"/>
              <a:ext cx="251"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Arial" pitchFamily="34" charset="0"/>
                </a:rPr>
                <a:t>RICH</a:t>
              </a:r>
              <a:endParaRPr kumimoji="0" lang="en-US" sz="1800" b="0" i="0" u="none" strike="noStrike" cap="none" normalizeH="0" baseline="0" smtClean="0">
                <a:ln>
                  <a:noFill/>
                </a:ln>
                <a:solidFill>
                  <a:schemeClr val="tx1"/>
                </a:solidFill>
                <a:effectLst/>
                <a:latin typeface="Arial" pitchFamily="34" charset="0"/>
              </a:endParaRPr>
            </a:p>
          </p:txBody>
        </p:sp>
        <p:grpSp>
          <p:nvGrpSpPr>
            <p:cNvPr id="861646" name="Group 462"/>
            <p:cNvGrpSpPr>
              <a:grpSpLocks/>
            </p:cNvGrpSpPr>
            <p:nvPr/>
          </p:nvGrpSpPr>
          <p:grpSpPr bwMode="auto">
            <a:xfrm>
              <a:off x="2888" y="883"/>
              <a:ext cx="272" cy="149"/>
              <a:chOff x="2888" y="883"/>
              <a:chExt cx="272" cy="149"/>
            </a:xfrm>
          </p:grpSpPr>
          <p:sp>
            <p:nvSpPr>
              <p:cNvPr id="861644" name="Rectangle 460"/>
              <p:cNvSpPr>
                <a:spLocks noChangeArrowheads="1"/>
              </p:cNvSpPr>
              <p:nvPr/>
            </p:nvSpPr>
            <p:spPr bwMode="auto">
              <a:xfrm>
                <a:off x="2888" y="883"/>
                <a:ext cx="272" cy="149"/>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645" name="Rectangle 461"/>
              <p:cNvSpPr>
                <a:spLocks noChangeArrowheads="1"/>
              </p:cNvSpPr>
              <p:nvPr/>
            </p:nvSpPr>
            <p:spPr bwMode="auto">
              <a:xfrm>
                <a:off x="2888" y="883"/>
                <a:ext cx="272" cy="149"/>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647" name="Rectangle 463"/>
            <p:cNvSpPr>
              <a:spLocks noChangeArrowheads="1"/>
            </p:cNvSpPr>
            <p:nvPr/>
          </p:nvSpPr>
          <p:spPr bwMode="auto">
            <a:xfrm>
              <a:off x="2931" y="917"/>
              <a:ext cx="228"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Arial" pitchFamily="34" charset="0"/>
                </a:rPr>
                <a:t>ECal</a:t>
              </a:r>
              <a:endParaRPr kumimoji="0" lang="en-US" sz="1800" b="0" i="0" u="none" strike="noStrike" cap="none" normalizeH="0" baseline="0" smtClean="0">
                <a:ln>
                  <a:noFill/>
                </a:ln>
                <a:solidFill>
                  <a:schemeClr val="tx1"/>
                </a:solidFill>
                <a:effectLst/>
                <a:latin typeface="Arial" pitchFamily="34" charset="0"/>
              </a:endParaRPr>
            </a:p>
          </p:txBody>
        </p:sp>
        <p:grpSp>
          <p:nvGrpSpPr>
            <p:cNvPr id="861650" name="Group 466"/>
            <p:cNvGrpSpPr>
              <a:grpSpLocks/>
            </p:cNvGrpSpPr>
            <p:nvPr/>
          </p:nvGrpSpPr>
          <p:grpSpPr bwMode="auto">
            <a:xfrm>
              <a:off x="3199" y="883"/>
              <a:ext cx="271" cy="149"/>
              <a:chOff x="3199" y="883"/>
              <a:chExt cx="271" cy="149"/>
            </a:xfrm>
          </p:grpSpPr>
          <p:sp>
            <p:nvSpPr>
              <p:cNvPr id="861648" name="Rectangle 464"/>
              <p:cNvSpPr>
                <a:spLocks noChangeArrowheads="1"/>
              </p:cNvSpPr>
              <p:nvPr/>
            </p:nvSpPr>
            <p:spPr bwMode="auto">
              <a:xfrm>
                <a:off x="3199" y="883"/>
                <a:ext cx="271" cy="149"/>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649" name="Rectangle 465"/>
              <p:cNvSpPr>
                <a:spLocks noChangeArrowheads="1"/>
              </p:cNvSpPr>
              <p:nvPr/>
            </p:nvSpPr>
            <p:spPr bwMode="auto">
              <a:xfrm>
                <a:off x="3199" y="883"/>
                <a:ext cx="271" cy="149"/>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651" name="Rectangle 467"/>
            <p:cNvSpPr>
              <a:spLocks noChangeArrowheads="1"/>
            </p:cNvSpPr>
            <p:nvPr/>
          </p:nvSpPr>
          <p:spPr bwMode="auto">
            <a:xfrm>
              <a:off x="3238" y="917"/>
              <a:ext cx="233"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Arial" pitchFamily="34" charset="0"/>
                </a:rPr>
                <a:t>HCal</a:t>
              </a:r>
              <a:endParaRPr kumimoji="0" lang="en-US" sz="1800" b="0" i="0" u="none" strike="noStrike" cap="none" normalizeH="0" baseline="0" smtClean="0">
                <a:ln>
                  <a:noFill/>
                </a:ln>
                <a:solidFill>
                  <a:schemeClr val="tx1"/>
                </a:solidFill>
                <a:effectLst/>
                <a:latin typeface="Arial" pitchFamily="34" charset="0"/>
              </a:endParaRPr>
            </a:p>
          </p:txBody>
        </p:sp>
        <p:grpSp>
          <p:nvGrpSpPr>
            <p:cNvPr id="861654" name="Group 470"/>
            <p:cNvGrpSpPr>
              <a:grpSpLocks/>
            </p:cNvGrpSpPr>
            <p:nvPr/>
          </p:nvGrpSpPr>
          <p:grpSpPr bwMode="auto">
            <a:xfrm>
              <a:off x="3510" y="883"/>
              <a:ext cx="271" cy="149"/>
              <a:chOff x="3510" y="883"/>
              <a:chExt cx="271" cy="149"/>
            </a:xfrm>
          </p:grpSpPr>
          <p:sp>
            <p:nvSpPr>
              <p:cNvPr id="861652" name="Rectangle 468"/>
              <p:cNvSpPr>
                <a:spLocks noChangeArrowheads="1"/>
              </p:cNvSpPr>
              <p:nvPr/>
            </p:nvSpPr>
            <p:spPr bwMode="auto">
              <a:xfrm>
                <a:off x="3510" y="883"/>
                <a:ext cx="271" cy="149"/>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653" name="Rectangle 469"/>
              <p:cNvSpPr>
                <a:spLocks noChangeArrowheads="1"/>
              </p:cNvSpPr>
              <p:nvPr/>
            </p:nvSpPr>
            <p:spPr bwMode="auto">
              <a:xfrm>
                <a:off x="3510" y="883"/>
                <a:ext cx="271" cy="149"/>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655" name="Rectangle 471"/>
            <p:cNvSpPr>
              <a:spLocks noChangeArrowheads="1"/>
            </p:cNvSpPr>
            <p:nvPr/>
          </p:nvSpPr>
          <p:spPr bwMode="auto">
            <a:xfrm>
              <a:off x="3538" y="917"/>
              <a:ext cx="254"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Arial" pitchFamily="34" charset="0"/>
                </a:rPr>
                <a:t>Muon</a:t>
              </a:r>
              <a:endParaRPr kumimoji="0" lang="en-US" sz="1800" b="0" i="0" u="none" strike="noStrike" cap="none" normalizeH="0" baseline="0" smtClean="0">
                <a:ln>
                  <a:noFill/>
                </a:ln>
                <a:solidFill>
                  <a:schemeClr val="tx1"/>
                </a:solidFill>
                <a:effectLst/>
                <a:latin typeface="Arial" pitchFamily="34" charset="0"/>
              </a:endParaRPr>
            </a:p>
          </p:txBody>
        </p:sp>
        <p:sp>
          <p:nvSpPr>
            <p:cNvPr id="861656" name="Freeform 472"/>
            <p:cNvSpPr>
              <a:spLocks noEditPoints="1"/>
            </p:cNvSpPr>
            <p:nvPr/>
          </p:nvSpPr>
          <p:spPr bwMode="auto">
            <a:xfrm>
              <a:off x="3360" y="2213"/>
              <a:ext cx="794" cy="44"/>
            </a:xfrm>
            <a:custGeom>
              <a:avLst/>
              <a:gdLst/>
              <a:ahLst/>
              <a:cxnLst>
                <a:cxn ang="0">
                  <a:pos x="37" y="14"/>
                </a:cxn>
                <a:cxn ang="0">
                  <a:pos x="758" y="14"/>
                </a:cxn>
                <a:cxn ang="0">
                  <a:pos x="758" y="29"/>
                </a:cxn>
                <a:cxn ang="0">
                  <a:pos x="37" y="29"/>
                </a:cxn>
                <a:cxn ang="0">
                  <a:pos x="37" y="14"/>
                </a:cxn>
                <a:cxn ang="0">
                  <a:pos x="44" y="44"/>
                </a:cxn>
                <a:cxn ang="0">
                  <a:pos x="0" y="22"/>
                </a:cxn>
                <a:cxn ang="0">
                  <a:pos x="44" y="0"/>
                </a:cxn>
                <a:cxn ang="0">
                  <a:pos x="44" y="44"/>
                </a:cxn>
                <a:cxn ang="0">
                  <a:pos x="750" y="0"/>
                </a:cxn>
                <a:cxn ang="0">
                  <a:pos x="794" y="22"/>
                </a:cxn>
                <a:cxn ang="0">
                  <a:pos x="750" y="44"/>
                </a:cxn>
                <a:cxn ang="0">
                  <a:pos x="750" y="0"/>
                </a:cxn>
              </a:cxnLst>
              <a:rect l="0" t="0" r="r" b="b"/>
              <a:pathLst>
                <a:path w="794" h="44">
                  <a:moveTo>
                    <a:pt x="37" y="14"/>
                  </a:moveTo>
                  <a:lnTo>
                    <a:pt x="758" y="14"/>
                  </a:lnTo>
                  <a:lnTo>
                    <a:pt x="758" y="29"/>
                  </a:lnTo>
                  <a:lnTo>
                    <a:pt x="37" y="29"/>
                  </a:lnTo>
                  <a:lnTo>
                    <a:pt x="37" y="14"/>
                  </a:lnTo>
                  <a:close/>
                  <a:moveTo>
                    <a:pt x="44" y="44"/>
                  </a:moveTo>
                  <a:lnTo>
                    <a:pt x="0" y="22"/>
                  </a:lnTo>
                  <a:lnTo>
                    <a:pt x="44" y="0"/>
                  </a:lnTo>
                  <a:lnTo>
                    <a:pt x="44" y="44"/>
                  </a:lnTo>
                  <a:close/>
                  <a:moveTo>
                    <a:pt x="750" y="0"/>
                  </a:moveTo>
                  <a:lnTo>
                    <a:pt x="794" y="22"/>
                  </a:lnTo>
                  <a:lnTo>
                    <a:pt x="750" y="44"/>
                  </a:lnTo>
                  <a:lnTo>
                    <a:pt x="750" y="0"/>
                  </a:lnTo>
                  <a:close/>
                </a:path>
              </a:pathLst>
            </a:custGeom>
            <a:solidFill>
              <a:srgbClr val="00DA00"/>
            </a:solidFill>
            <a:ln w="3" cap="flat">
              <a:solidFill>
                <a:srgbClr val="00DA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657" name="Freeform 473"/>
            <p:cNvSpPr>
              <a:spLocks noEditPoints="1"/>
            </p:cNvSpPr>
            <p:nvPr/>
          </p:nvSpPr>
          <p:spPr bwMode="auto">
            <a:xfrm>
              <a:off x="1374" y="1772"/>
              <a:ext cx="2780" cy="44"/>
            </a:xfrm>
            <a:custGeom>
              <a:avLst/>
              <a:gdLst/>
              <a:ahLst/>
              <a:cxnLst>
                <a:cxn ang="0">
                  <a:pos x="37" y="14"/>
                </a:cxn>
                <a:cxn ang="0">
                  <a:pos x="2744" y="14"/>
                </a:cxn>
                <a:cxn ang="0">
                  <a:pos x="2744" y="29"/>
                </a:cxn>
                <a:cxn ang="0">
                  <a:pos x="37" y="29"/>
                </a:cxn>
                <a:cxn ang="0">
                  <a:pos x="37" y="14"/>
                </a:cxn>
                <a:cxn ang="0">
                  <a:pos x="44" y="44"/>
                </a:cxn>
                <a:cxn ang="0">
                  <a:pos x="0" y="22"/>
                </a:cxn>
                <a:cxn ang="0">
                  <a:pos x="44" y="0"/>
                </a:cxn>
                <a:cxn ang="0">
                  <a:pos x="44" y="44"/>
                </a:cxn>
                <a:cxn ang="0">
                  <a:pos x="2736" y="0"/>
                </a:cxn>
                <a:cxn ang="0">
                  <a:pos x="2780" y="22"/>
                </a:cxn>
                <a:cxn ang="0">
                  <a:pos x="2736" y="44"/>
                </a:cxn>
                <a:cxn ang="0">
                  <a:pos x="2736" y="0"/>
                </a:cxn>
              </a:cxnLst>
              <a:rect l="0" t="0" r="r" b="b"/>
              <a:pathLst>
                <a:path w="2780" h="44">
                  <a:moveTo>
                    <a:pt x="37" y="14"/>
                  </a:moveTo>
                  <a:lnTo>
                    <a:pt x="2744" y="14"/>
                  </a:lnTo>
                  <a:lnTo>
                    <a:pt x="2744" y="29"/>
                  </a:lnTo>
                  <a:lnTo>
                    <a:pt x="37" y="29"/>
                  </a:lnTo>
                  <a:lnTo>
                    <a:pt x="37" y="14"/>
                  </a:lnTo>
                  <a:close/>
                  <a:moveTo>
                    <a:pt x="44" y="44"/>
                  </a:moveTo>
                  <a:lnTo>
                    <a:pt x="0" y="22"/>
                  </a:lnTo>
                  <a:lnTo>
                    <a:pt x="44" y="0"/>
                  </a:lnTo>
                  <a:lnTo>
                    <a:pt x="44" y="44"/>
                  </a:lnTo>
                  <a:close/>
                  <a:moveTo>
                    <a:pt x="2736" y="0"/>
                  </a:moveTo>
                  <a:lnTo>
                    <a:pt x="2780" y="22"/>
                  </a:lnTo>
                  <a:lnTo>
                    <a:pt x="2736" y="44"/>
                  </a:lnTo>
                  <a:lnTo>
                    <a:pt x="2736" y="0"/>
                  </a:lnTo>
                  <a:close/>
                </a:path>
              </a:pathLst>
            </a:custGeom>
            <a:solidFill>
              <a:srgbClr val="00DA00"/>
            </a:solidFill>
            <a:ln w="3" cap="flat">
              <a:solidFill>
                <a:srgbClr val="00DA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658" name="Freeform 474"/>
            <p:cNvSpPr>
              <a:spLocks noEditPoints="1"/>
            </p:cNvSpPr>
            <p:nvPr/>
          </p:nvSpPr>
          <p:spPr bwMode="auto">
            <a:xfrm>
              <a:off x="668" y="1066"/>
              <a:ext cx="3486" cy="44"/>
            </a:xfrm>
            <a:custGeom>
              <a:avLst/>
              <a:gdLst/>
              <a:ahLst/>
              <a:cxnLst>
                <a:cxn ang="0">
                  <a:pos x="37" y="15"/>
                </a:cxn>
                <a:cxn ang="0">
                  <a:pos x="3450" y="15"/>
                </a:cxn>
                <a:cxn ang="0">
                  <a:pos x="3450" y="29"/>
                </a:cxn>
                <a:cxn ang="0">
                  <a:pos x="37" y="29"/>
                </a:cxn>
                <a:cxn ang="0">
                  <a:pos x="37" y="15"/>
                </a:cxn>
                <a:cxn ang="0">
                  <a:pos x="44" y="44"/>
                </a:cxn>
                <a:cxn ang="0">
                  <a:pos x="0" y="22"/>
                </a:cxn>
                <a:cxn ang="0">
                  <a:pos x="44" y="0"/>
                </a:cxn>
                <a:cxn ang="0">
                  <a:pos x="44" y="44"/>
                </a:cxn>
                <a:cxn ang="0">
                  <a:pos x="3442" y="0"/>
                </a:cxn>
                <a:cxn ang="0">
                  <a:pos x="3486" y="22"/>
                </a:cxn>
                <a:cxn ang="0">
                  <a:pos x="3442" y="44"/>
                </a:cxn>
                <a:cxn ang="0">
                  <a:pos x="3442" y="0"/>
                </a:cxn>
              </a:cxnLst>
              <a:rect l="0" t="0" r="r" b="b"/>
              <a:pathLst>
                <a:path w="3486" h="44">
                  <a:moveTo>
                    <a:pt x="37" y="15"/>
                  </a:moveTo>
                  <a:lnTo>
                    <a:pt x="3450" y="15"/>
                  </a:lnTo>
                  <a:lnTo>
                    <a:pt x="3450" y="29"/>
                  </a:lnTo>
                  <a:lnTo>
                    <a:pt x="37" y="29"/>
                  </a:lnTo>
                  <a:lnTo>
                    <a:pt x="37" y="15"/>
                  </a:lnTo>
                  <a:close/>
                  <a:moveTo>
                    <a:pt x="44" y="44"/>
                  </a:moveTo>
                  <a:lnTo>
                    <a:pt x="0" y="22"/>
                  </a:lnTo>
                  <a:lnTo>
                    <a:pt x="44" y="0"/>
                  </a:lnTo>
                  <a:lnTo>
                    <a:pt x="44" y="44"/>
                  </a:lnTo>
                  <a:close/>
                  <a:moveTo>
                    <a:pt x="3442" y="0"/>
                  </a:moveTo>
                  <a:lnTo>
                    <a:pt x="3486" y="22"/>
                  </a:lnTo>
                  <a:lnTo>
                    <a:pt x="3442" y="44"/>
                  </a:lnTo>
                  <a:lnTo>
                    <a:pt x="3442" y="0"/>
                  </a:lnTo>
                  <a:close/>
                </a:path>
              </a:pathLst>
            </a:custGeom>
            <a:solidFill>
              <a:srgbClr val="00DA00"/>
            </a:solidFill>
            <a:ln w="3" cap="flat">
              <a:solidFill>
                <a:srgbClr val="00DA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691" name="Group 507"/>
            <p:cNvGrpSpPr>
              <a:grpSpLocks/>
            </p:cNvGrpSpPr>
            <p:nvPr/>
          </p:nvGrpSpPr>
          <p:grpSpPr bwMode="auto">
            <a:xfrm>
              <a:off x="4465" y="1709"/>
              <a:ext cx="651" cy="658"/>
              <a:chOff x="4465" y="1709"/>
              <a:chExt cx="651" cy="658"/>
            </a:xfrm>
          </p:grpSpPr>
          <p:sp>
            <p:nvSpPr>
              <p:cNvPr id="861659" name="Freeform 475"/>
              <p:cNvSpPr>
                <a:spLocks/>
              </p:cNvSpPr>
              <p:nvPr/>
            </p:nvSpPr>
            <p:spPr bwMode="auto">
              <a:xfrm>
                <a:off x="4465" y="1973"/>
                <a:ext cx="463" cy="269"/>
              </a:xfrm>
              <a:custGeom>
                <a:avLst/>
                <a:gdLst/>
                <a:ahLst/>
                <a:cxnLst>
                  <a:cxn ang="0">
                    <a:pos x="0" y="62"/>
                  </a:cxn>
                  <a:cxn ang="0">
                    <a:pos x="0" y="210"/>
                  </a:cxn>
                  <a:cxn ang="0">
                    <a:pos x="173" y="269"/>
                  </a:cxn>
                  <a:cxn ang="0">
                    <a:pos x="398" y="184"/>
                  </a:cxn>
                  <a:cxn ang="0">
                    <a:pos x="463" y="0"/>
                  </a:cxn>
                  <a:cxn ang="0">
                    <a:pos x="0" y="62"/>
                  </a:cxn>
                </a:cxnLst>
                <a:rect l="0" t="0" r="r" b="b"/>
                <a:pathLst>
                  <a:path w="463" h="269">
                    <a:moveTo>
                      <a:pt x="0" y="62"/>
                    </a:moveTo>
                    <a:lnTo>
                      <a:pt x="0" y="210"/>
                    </a:lnTo>
                    <a:lnTo>
                      <a:pt x="173" y="269"/>
                    </a:lnTo>
                    <a:lnTo>
                      <a:pt x="398" y="184"/>
                    </a:lnTo>
                    <a:lnTo>
                      <a:pt x="463" y="0"/>
                    </a:lnTo>
                    <a:lnTo>
                      <a:pt x="0" y="62"/>
                    </a:lnTo>
                    <a:close/>
                  </a:path>
                </a:pathLst>
              </a:custGeom>
              <a:solidFill>
                <a:srgbClr val="A5CEA5"/>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60" name="Freeform 476"/>
              <p:cNvSpPr>
                <a:spLocks/>
              </p:cNvSpPr>
              <p:nvPr/>
            </p:nvSpPr>
            <p:spPr bwMode="auto">
              <a:xfrm>
                <a:off x="4831" y="1764"/>
                <a:ext cx="195" cy="252"/>
              </a:xfrm>
              <a:custGeom>
                <a:avLst/>
                <a:gdLst/>
                <a:ahLst/>
                <a:cxnLst>
                  <a:cxn ang="0">
                    <a:pos x="153" y="125"/>
                  </a:cxn>
                  <a:cxn ang="0">
                    <a:pos x="156" y="106"/>
                  </a:cxn>
                  <a:cxn ang="0">
                    <a:pos x="156" y="86"/>
                  </a:cxn>
                  <a:cxn ang="0">
                    <a:pos x="153" y="68"/>
                  </a:cxn>
                  <a:cxn ang="0">
                    <a:pos x="147" y="50"/>
                  </a:cxn>
                  <a:cxn ang="0">
                    <a:pos x="138" y="35"/>
                  </a:cxn>
                  <a:cxn ang="0">
                    <a:pos x="128" y="22"/>
                  </a:cxn>
                  <a:cxn ang="0">
                    <a:pos x="115" y="12"/>
                  </a:cxn>
                  <a:cxn ang="0">
                    <a:pos x="102" y="4"/>
                  </a:cxn>
                  <a:cxn ang="0">
                    <a:pos x="86" y="0"/>
                  </a:cxn>
                  <a:cxn ang="0">
                    <a:pos x="70" y="0"/>
                  </a:cxn>
                  <a:cxn ang="0">
                    <a:pos x="55" y="4"/>
                  </a:cxn>
                  <a:cxn ang="0">
                    <a:pos x="41" y="12"/>
                  </a:cxn>
                  <a:cxn ang="0">
                    <a:pos x="29" y="22"/>
                  </a:cxn>
                  <a:cxn ang="0">
                    <a:pos x="18" y="35"/>
                  </a:cxn>
                  <a:cxn ang="0">
                    <a:pos x="10" y="50"/>
                  </a:cxn>
                  <a:cxn ang="0">
                    <a:pos x="4" y="68"/>
                  </a:cxn>
                  <a:cxn ang="0">
                    <a:pos x="0" y="86"/>
                  </a:cxn>
                  <a:cxn ang="0">
                    <a:pos x="0" y="106"/>
                  </a:cxn>
                  <a:cxn ang="0">
                    <a:pos x="3" y="125"/>
                  </a:cxn>
                  <a:cxn ang="0">
                    <a:pos x="9" y="142"/>
                  </a:cxn>
                  <a:cxn ang="0">
                    <a:pos x="17" y="158"/>
                  </a:cxn>
                  <a:cxn ang="0">
                    <a:pos x="26" y="171"/>
                  </a:cxn>
                  <a:cxn ang="0">
                    <a:pos x="38" y="181"/>
                  </a:cxn>
                  <a:cxn ang="0">
                    <a:pos x="52" y="189"/>
                  </a:cxn>
                  <a:cxn ang="0">
                    <a:pos x="67" y="192"/>
                  </a:cxn>
                  <a:cxn ang="0">
                    <a:pos x="76" y="193"/>
                  </a:cxn>
                  <a:cxn ang="0">
                    <a:pos x="80" y="193"/>
                  </a:cxn>
                  <a:cxn ang="0">
                    <a:pos x="84" y="192"/>
                  </a:cxn>
                  <a:cxn ang="0">
                    <a:pos x="87" y="191"/>
                  </a:cxn>
                  <a:cxn ang="0">
                    <a:pos x="80" y="224"/>
                  </a:cxn>
                  <a:cxn ang="0">
                    <a:pos x="82" y="226"/>
                  </a:cxn>
                  <a:cxn ang="0">
                    <a:pos x="90" y="233"/>
                  </a:cxn>
                  <a:cxn ang="0">
                    <a:pos x="103" y="241"/>
                  </a:cxn>
                  <a:cxn ang="0">
                    <a:pos x="118" y="249"/>
                  </a:cxn>
                  <a:cxn ang="0">
                    <a:pos x="127" y="252"/>
                  </a:cxn>
                  <a:cxn ang="0">
                    <a:pos x="136" y="252"/>
                  </a:cxn>
                  <a:cxn ang="0">
                    <a:pos x="145" y="250"/>
                  </a:cxn>
                  <a:cxn ang="0">
                    <a:pos x="153" y="247"/>
                  </a:cxn>
                  <a:cxn ang="0">
                    <a:pos x="161" y="244"/>
                  </a:cxn>
                  <a:cxn ang="0">
                    <a:pos x="168" y="240"/>
                  </a:cxn>
                  <a:cxn ang="0">
                    <a:pos x="173" y="237"/>
                  </a:cxn>
                  <a:cxn ang="0">
                    <a:pos x="178" y="235"/>
                  </a:cxn>
                  <a:cxn ang="0">
                    <a:pos x="184" y="230"/>
                  </a:cxn>
                  <a:cxn ang="0">
                    <a:pos x="190" y="222"/>
                  </a:cxn>
                  <a:cxn ang="0">
                    <a:pos x="193" y="214"/>
                  </a:cxn>
                  <a:cxn ang="0">
                    <a:pos x="195" y="210"/>
                  </a:cxn>
                </a:cxnLst>
                <a:rect l="0" t="0" r="r" b="b"/>
                <a:pathLst>
                  <a:path w="195" h="252">
                    <a:moveTo>
                      <a:pt x="150" y="134"/>
                    </a:moveTo>
                    <a:lnTo>
                      <a:pt x="153" y="125"/>
                    </a:lnTo>
                    <a:lnTo>
                      <a:pt x="155" y="116"/>
                    </a:lnTo>
                    <a:lnTo>
                      <a:pt x="156" y="106"/>
                    </a:lnTo>
                    <a:lnTo>
                      <a:pt x="156" y="96"/>
                    </a:lnTo>
                    <a:lnTo>
                      <a:pt x="156" y="86"/>
                    </a:lnTo>
                    <a:lnTo>
                      <a:pt x="155" y="77"/>
                    </a:lnTo>
                    <a:lnTo>
                      <a:pt x="153" y="68"/>
                    </a:lnTo>
                    <a:lnTo>
                      <a:pt x="150" y="59"/>
                    </a:lnTo>
                    <a:lnTo>
                      <a:pt x="147" y="50"/>
                    </a:lnTo>
                    <a:lnTo>
                      <a:pt x="143" y="42"/>
                    </a:lnTo>
                    <a:lnTo>
                      <a:pt x="138" y="35"/>
                    </a:lnTo>
                    <a:lnTo>
                      <a:pt x="133" y="28"/>
                    </a:lnTo>
                    <a:lnTo>
                      <a:pt x="128" y="22"/>
                    </a:lnTo>
                    <a:lnTo>
                      <a:pt x="122" y="17"/>
                    </a:lnTo>
                    <a:lnTo>
                      <a:pt x="115" y="12"/>
                    </a:lnTo>
                    <a:lnTo>
                      <a:pt x="109" y="8"/>
                    </a:lnTo>
                    <a:lnTo>
                      <a:pt x="102" y="4"/>
                    </a:lnTo>
                    <a:lnTo>
                      <a:pt x="94" y="2"/>
                    </a:lnTo>
                    <a:lnTo>
                      <a:pt x="86" y="0"/>
                    </a:lnTo>
                    <a:lnTo>
                      <a:pt x="78" y="0"/>
                    </a:lnTo>
                    <a:lnTo>
                      <a:pt x="70" y="0"/>
                    </a:lnTo>
                    <a:lnTo>
                      <a:pt x="63" y="2"/>
                    </a:lnTo>
                    <a:lnTo>
                      <a:pt x="55" y="4"/>
                    </a:lnTo>
                    <a:lnTo>
                      <a:pt x="48" y="8"/>
                    </a:lnTo>
                    <a:lnTo>
                      <a:pt x="41" y="12"/>
                    </a:lnTo>
                    <a:lnTo>
                      <a:pt x="35" y="17"/>
                    </a:lnTo>
                    <a:lnTo>
                      <a:pt x="29" y="22"/>
                    </a:lnTo>
                    <a:lnTo>
                      <a:pt x="23" y="28"/>
                    </a:lnTo>
                    <a:lnTo>
                      <a:pt x="18" y="35"/>
                    </a:lnTo>
                    <a:lnTo>
                      <a:pt x="13" y="42"/>
                    </a:lnTo>
                    <a:lnTo>
                      <a:pt x="10" y="50"/>
                    </a:lnTo>
                    <a:lnTo>
                      <a:pt x="6" y="59"/>
                    </a:lnTo>
                    <a:lnTo>
                      <a:pt x="4" y="68"/>
                    </a:lnTo>
                    <a:lnTo>
                      <a:pt x="2" y="77"/>
                    </a:lnTo>
                    <a:lnTo>
                      <a:pt x="0" y="86"/>
                    </a:lnTo>
                    <a:lnTo>
                      <a:pt x="0" y="96"/>
                    </a:lnTo>
                    <a:lnTo>
                      <a:pt x="0" y="106"/>
                    </a:lnTo>
                    <a:lnTo>
                      <a:pt x="1" y="116"/>
                    </a:lnTo>
                    <a:lnTo>
                      <a:pt x="3" y="125"/>
                    </a:lnTo>
                    <a:lnTo>
                      <a:pt x="6" y="134"/>
                    </a:lnTo>
                    <a:lnTo>
                      <a:pt x="9" y="142"/>
                    </a:lnTo>
                    <a:lnTo>
                      <a:pt x="12" y="150"/>
                    </a:lnTo>
                    <a:lnTo>
                      <a:pt x="17" y="158"/>
                    </a:lnTo>
                    <a:lnTo>
                      <a:pt x="21" y="164"/>
                    </a:lnTo>
                    <a:lnTo>
                      <a:pt x="26" y="171"/>
                    </a:lnTo>
                    <a:lnTo>
                      <a:pt x="32" y="176"/>
                    </a:lnTo>
                    <a:lnTo>
                      <a:pt x="38" y="181"/>
                    </a:lnTo>
                    <a:lnTo>
                      <a:pt x="45" y="185"/>
                    </a:lnTo>
                    <a:lnTo>
                      <a:pt x="52" y="189"/>
                    </a:lnTo>
                    <a:lnTo>
                      <a:pt x="59" y="191"/>
                    </a:lnTo>
                    <a:lnTo>
                      <a:pt x="67" y="192"/>
                    </a:lnTo>
                    <a:lnTo>
                      <a:pt x="75" y="193"/>
                    </a:lnTo>
                    <a:lnTo>
                      <a:pt x="76" y="193"/>
                    </a:lnTo>
                    <a:lnTo>
                      <a:pt x="78" y="193"/>
                    </a:lnTo>
                    <a:lnTo>
                      <a:pt x="80" y="193"/>
                    </a:lnTo>
                    <a:lnTo>
                      <a:pt x="82" y="192"/>
                    </a:lnTo>
                    <a:lnTo>
                      <a:pt x="84" y="192"/>
                    </a:lnTo>
                    <a:lnTo>
                      <a:pt x="85" y="192"/>
                    </a:lnTo>
                    <a:lnTo>
                      <a:pt x="87" y="191"/>
                    </a:lnTo>
                    <a:lnTo>
                      <a:pt x="89" y="191"/>
                    </a:lnTo>
                    <a:lnTo>
                      <a:pt x="80" y="224"/>
                    </a:lnTo>
                    <a:lnTo>
                      <a:pt x="80" y="225"/>
                    </a:lnTo>
                    <a:lnTo>
                      <a:pt x="82" y="226"/>
                    </a:lnTo>
                    <a:lnTo>
                      <a:pt x="86" y="229"/>
                    </a:lnTo>
                    <a:lnTo>
                      <a:pt x="90" y="233"/>
                    </a:lnTo>
                    <a:lnTo>
                      <a:pt x="96" y="237"/>
                    </a:lnTo>
                    <a:lnTo>
                      <a:pt x="103" y="241"/>
                    </a:lnTo>
                    <a:lnTo>
                      <a:pt x="110" y="245"/>
                    </a:lnTo>
                    <a:lnTo>
                      <a:pt x="118" y="249"/>
                    </a:lnTo>
                    <a:lnTo>
                      <a:pt x="122" y="251"/>
                    </a:lnTo>
                    <a:lnTo>
                      <a:pt x="127" y="252"/>
                    </a:lnTo>
                    <a:lnTo>
                      <a:pt x="131" y="252"/>
                    </a:lnTo>
                    <a:lnTo>
                      <a:pt x="136" y="252"/>
                    </a:lnTo>
                    <a:lnTo>
                      <a:pt x="140" y="251"/>
                    </a:lnTo>
                    <a:lnTo>
                      <a:pt x="145" y="250"/>
                    </a:lnTo>
                    <a:lnTo>
                      <a:pt x="149" y="249"/>
                    </a:lnTo>
                    <a:lnTo>
                      <a:pt x="153" y="247"/>
                    </a:lnTo>
                    <a:lnTo>
                      <a:pt x="157" y="246"/>
                    </a:lnTo>
                    <a:lnTo>
                      <a:pt x="161" y="244"/>
                    </a:lnTo>
                    <a:lnTo>
                      <a:pt x="165" y="242"/>
                    </a:lnTo>
                    <a:lnTo>
                      <a:pt x="168" y="240"/>
                    </a:lnTo>
                    <a:lnTo>
                      <a:pt x="171" y="238"/>
                    </a:lnTo>
                    <a:lnTo>
                      <a:pt x="173" y="237"/>
                    </a:lnTo>
                    <a:lnTo>
                      <a:pt x="176" y="236"/>
                    </a:lnTo>
                    <a:lnTo>
                      <a:pt x="178" y="235"/>
                    </a:lnTo>
                    <a:lnTo>
                      <a:pt x="181" y="233"/>
                    </a:lnTo>
                    <a:lnTo>
                      <a:pt x="184" y="230"/>
                    </a:lnTo>
                    <a:lnTo>
                      <a:pt x="187" y="226"/>
                    </a:lnTo>
                    <a:lnTo>
                      <a:pt x="190" y="222"/>
                    </a:lnTo>
                    <a:lnTo>
                      <a:pt x="192" y="217"/>
                    </a:lnTo>
                    <a:lnTo>
                      <a:pt x="193" y="214"/>
                    </a:lnTo>
                    <a:lnTo>
                      <a:pt x="194" y="211"/>
                    </a:lnTo>
                    <a:lnTo>
                      <a:pt x="195" y="210"/>
                    </a:lnTo>
                    <a:lnTo>
                      <a:pt x="150" y="134"/>
                    </a:lnTo>
                    <a:close/>
                  </a:path>
                </a:pathLst>
              </a:custGeom>
              <a:solidFill>
                <a:srgbClr val="F2CCB2"/>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61" name="Freeform 477"/>
              <p:cNvSpPr>
                <a:spLocks/>
              </p:cNvSpPr>
              <p:nvPr/>
            </p:nvSpPr>
            <p:spPr bwMode="auto">
              <a:xfrm>
                <a:off x="4833" y="1709"/>
                <a:ext cx="283" cy="230"/>
              </a:xfrm>
              <a:custGeom>
                <a:avLst/>
                <a:gdLst/>
                <a:ahLst/>
                <a:cxnLst>
                  <a:cxn ang="0">
                    <a:pos x="281" y="104"/>
                  </a:cxn>
                  <a:cxn ang="0">
                    <a:pos x="277" y="87"/>
                  </a:cxn>
                  <a:cxn ang="0">
                    <a:pos x="270" y="75"/>
                  </a:cxn>
                  <a:cxn ang="0">
                    <a:pos x="259" y="58"/>
                  </a:cxn>
                  <a:cxn ang="0">
                    <a:pos x="244" y="46"/>
                  </a:cxn>
                  <a:cxn ang="0">
                    <a:pos x="225" y="41"/>
                  </a:cxn>
                  <a:cxn ang="0">
                    <a:pos x="207" y="43"/>
                  </a:cxn>
                  <a:cxn ang="0">
                    <a:pos x="191" y="47"/>
                  </a:cxn>
                  <a:cxn ang="0">
                    <a:pos x="179" y="36"/>
                  </a:cxn>
                  <a:cxn ang="0">
                    <a:pos x="162" y="20"/>
                  </a:cxn>
                  <a:cxn ang="0">
                    <a:pos x="140" y="8"/>
                  </a:cxn>
                  <a:cxn ang="0">
                    <a:pos x="124" y="3"/>
                  </a:cxn>
                  <a:cxn ang="0">
                    <a:pos x="108" y="0"/>
                  </a:cxn>
                  <a:cxn ang="0">
                    <a:pos x="91" y="1"/>
                  </a:cxn>
                  <a:cxn ang="0">
                    <a:pos x="76" y="3"/>
                  </a:cxn>
                  <a:cxn ang="0">
                    <a:pos x="62" y="5"/>
                  </a:cxn>
                  <a:cxn ang="0">
                    <a:pos x="50" y="8"/>
                  </a:cxn>
                  <a:cxn ang="0">
                    <a:pos x="39" y="11"/>
                  </a:cxn>
                  <a:cxn ang="0">
                    <a:pos x="30" y="15"/>
                  </a:cxn>
                  <a:cxn ang="0">
                    <a:pos x="11" y="28"/>
                  </a:cxn>
                  <a:cxn ang="0">
                    <a:pos x="1" y="46"/>
                  </a:cxn>
                  <a:cxn ang="0">
                    <a:pos x="0" y="67"/>
                  </a:cxn>
                  <a:cxn ang="0">
                    <a:pos x="6" y="83"/>
                  </a:cxn>
                  <a:cxn ang="0">
                    <a:pos x="19" y="96"/>
                  </a:cxn>
                  <a:cxn ang="0">
                    <a:pos x="38" y="105"/>
                  </a:cxn>
                  <a:cxn ang="0">
                    <a:pos x="63" y="112"/>
                  </a:cxn>
                  <a:cxn ang="0">
                    <a:pos x="92" y="117"/>
                  </a:cxn>
                  <a:cxn ang="0">
                    <a:pos x="103" y="121"/>
                  </a:cxn>
                  <a:cxn ang="0">
                    <a:pos x="114" y="128"/>
                  </a:cxn>
                  <a:cxn ang="0">
                    <a:pos x="121" y="174"/>
                  </a:cxn>
                  <a:cxn ang="0">
                    <a:pos x="124" y="183"/>
                  </a:cxn>
                  <a:cxn ang="0">
                    <a:pos x="136" y="202"/>
                  </a:cxn>
                  <a:cxn ang="0">
                    <a:pos x="155" y="220"/>
                  </a:cxn>
                  <a:cxn ang="0">
                    <a:pos x="171" y="229"/>
                  </a:cxn>
                  <a:cxn ang="0">
                    <a:pos x="186" y="227"/>
                  </a:cxn>
                  <a:cxn ang="0">
                    <a:pos x="198" y="212"/>
                  </a:cxn>
                  <a:cxn ang="0">
                    <a:pos x="200" y="197"/>
                  </a:cxn>
                  <a:cxn ang="0">
                    <a:pos x="198" y="190"/>
                  </a:cxn>
                  <a:cxn ang="0">
                    <a:pos x="204" y="194"/>
                  </a:cxn>
                  <a:cxn ang="0">
                    <a:pos x="217" y="200"/>
                  </a:cxn>
                  <a:cxn ang="0">
                    <a:pos x="233" y="201"/>
                  </a:cxn>
                  <a:cxn ang="0">
                    <a:pos x="255" y="190"/>
                  </a:cxn>
                  <a:cxn ang="0">
                    <a:pos x="274" y="168"/>
                  </a:cxn>
                  <a:cxn ang="0">
                    <a:pos x="282" y="137"/>
                  </a:cxn>
                </a:cxnLst>
                <a:rect l="0" t="0" r="r" b="b"/>
                <a:pathLst>
                  <a:path w="283" h="230">
                    <a:moveTo>
                      <a:pt x="282" y="117"/>
                    </a:moveTo>
                    <a:lnTo>
                      <a:pt x="282" y="110"/>
                    </a:lnTo>
                    <a:lnTo>
                      <a:pt x="281" y="104"/>
                    </a:lnTo>
                    <a:lnTo>
                      <a:pt x="280" y="98"/>
                    </a:lnTo>
                    <a:lnTo>
                      <a:pt x="278" y="93"/>
                    </a:lnTo>
                    <a:lnTo>
                      <a:pt x="277" y="87"/>
                    </a:lnTo>
                    <a:lnTo>
                      <a:pt x="275" y="83"/>
                    </a:lnTo>
                    <a:lnTo>
                      <a:pt x="273" y="79"/>
                    </a:lnTo>
                    <a:lnTo>
                      <a:pt x="270" y="75"/>
                    </a:lnTo>
                    <a:lnTo>
                      <a:pt x="266" y="69"/>
                    </a:lnTo>
                    <a:lnTo>
                      <a:pt x="263" y="63"/>
                    </a:lnTo>
                    <a:lnTo>
                      <a:pt x="259" y="58"/>
                    </a:lnTo>
                    <a:lnTo>
                      <a:pt x="255" y="53"/>
                    </a:lnTo>
                    <a:lnTo>
                      <a:pt x="250" y="49"/>
                    </a:lnTo>
                    <a:lnTo>
                      <a:pt x="244" y="46"/>
                    </a:lnTo>
                    <a:lnTo>
                      <a:pt x="238" y="43"/>
                    </a:lnTo>
                    <a:lnTo>
                      <a:pt x="231" y="42"/>
                    </a:lnTo>
                    <a:lnTo>
                      <a:pt x="225" y="41"/>
                    </a:lnTo>
                    <a:lnTo>
                      <a:pt x="219" y="42"/>
                    </a:lnTo>
                    <a:lnTo>
                      <a:pt x="213" y="42"/>
                    </a:lnTo>
                    <a:lnTo>
                      <a:pt x="207" y="43"/>
                    </a:lnTo>
                    <a:lnTo>
                      <a:pt x="201" y="45"/>
                    </a:lnTo>
                    <a:lnTo>
                      <a:pt x="196" y="46"/>
                    </a:lnTo>
                    <a:lnTo>
                      <a:pt x="191" y="47"/>
                    </a:lnTo>
                    <a:lnTo>
                      <a:pt x="187" y="47"/>
                    </a:lnTo>
                    <a:lnTo>
                      <a:pt x="183" y="42"/>
                    </a:lnTo>
                    <a:lnTo>
                      <a:pt x="179" y="36"/>
                    </a:lnTo>
                    <a:lnTo>
                      <a:pt x="174" y="30"/>
                    </a:lnTo>
                    <a:lnTo>
                      <a:pt x="168" y="25"/>
                    </a:lnTo>
                    <a:lnTo>
                      <a:pt x="162" y="20"/>
                    </a:lnTo>
                    <a:lnTo>
                      <a:pt x="155" y="16"/>
                    </a:lnTo>
                    <a:lnTo>
                      <a:pt x="148" y="11"/>
                    </a:lnTo>
                    <a:lnTo>
                      <a:pt x="140" y="8"/>
                    </a:lnTo>
                    <a:lnTo>
                      <a:pt x="135" y="6"/>
                    </a:lnTo>
                    <a:lnTo>
                      <a:pt x="129" y="4"/>
                    </a:lnTo>
                    <a:lnTo>
                      <a:pt x="124" y="3"/>
                    </a:lnTo>
                    <a:lnTo>
                      <a:pt x="119" y="2"/>
                    </a:lnTo>
                    <a:lnTo>
                      <a:pt x="113" y="1"/>
                    </a:lnTo>
                    <a:lnTo>
                      <a:pt x="108" y="0"/>
                    </a:lnTo>
                    <a:lnTo>
                      <a:pt x="102" y="0"/>
                    </a:lnTo>
                    <a:lnTo>
                      <a:pt x="96" y="1"/>
                    </a:lnTo>
                    <a:lnTo>
                      <a:pt x="91" y="1"/>
                    </a:lnTo>
                    <a:lnTo>
                      <a:pt x="86" y="2"/>
                    </a:lnTo>
                    <a:lnTo>
                      <a:pt x="81" y="2"/>
                    </a:lnTo>
                    <a:lnTo>
                      <a:pt x="76" y="3"/>
                    </a:lnTo>
                    <a:lnTo>
                      <a:pt x="71" y="4"/>
                    </a:lnTo>
                    <a:lnTo>
                      <a:pt x="67" y="4"/>
                    </a:lnTo>
                    <a:lnTo>
                      <a:pt x="62" y="5"/>
                    </a:lnTo>
                    <a:lnTo>
                      <a:pt x="58" y="6"/>
                    </a:lnTo>
                    <a:lnTo>
                      <a:pt x="54" y="7"/>
                    </a:lnTo>
                    <a:lnTo>
                      <a:pt x="50" y="8"/>
                    </a:lnTo>
                    <a:lnTo>
                      <a:pt x="46" y="9"/>
                    </a:lnTo>
                    <a:lnTo>
                      <a:pt x="43" y="10"/>
                    </a:lnTo>
                    <a:lnTo>
                      <a:pt x="39" y="11"/>
                    </a:lnTo>
                    <a:lnTo>
                      <a:pt x="36" y="12"/>
                    </a:lnTo>
                    <a:lnTo>
                      <a:pt x="33" y="14"/>
                    </a:lnTo>
                    <a:lnTo>
                      <a:pt x="30" y="15"/>
                    </a:lnTo>
                    <a:lnTo>
                      <a:pt x="23" y="19"/>
                    </a:lnTo>
                    <a:lnTo>
                      <a:pt x="17" y="23"/>
                    </a:lnTo>
                    <a:lnTo>
                      <a:pt x="11" y="28"/>
                    </a:lnTo>
                    <a:lnTo>
                      <a:pt x="7" y="33"/>
                    </a:lnTo>
                    <a:lnTo>
                      <a:pt x="4" y="39"/>
                    </a:lnTo>
                    <a:lnTo>
                      <a:pt x="1" y="46"/>
                    </a:lnTo>
                    <a:lnTo>
                      <a:pt x="0" y="53"/>
                    </a:lnTo>
                    <a:lnTo>
                      <a:pt x="0" y="60"/>
                    </a:lnTo>
                    <a:lnTo>
                      <a:pt x="0" y="67"/>
                    </a:lnTo>
                    <a:lnTo>
                      <a:pt x="1" y="73"/>
                    </a:lnTo>
                    <a:lnTo>
                      <a:pt x="3" y="78"/>
                    </a:lnTo>
                    <a:lnTo>
                      <a:pt x="6" y="83"/>
                    </a:lnTo>
                    <a:lnTo>
                      <a:pt x="10" y="88"/>
                    </a:lnTo>
                    <a:lnTo>
                      <a:pt x="14" y="92"/>
                    </a:lnTo>
                    <a:lnTo>
                      <a:pt x="19" y="96"/>
                    </a:lnTo>
                    <a:lnTo>
                      <a:pt x="25" y="99"/>
                    </a:lnTo>
                    <a:lnTo>
                      <a:pt x="31" y="102"/>
                    </a:lnTo>
                    <a:lnTo>
                      <a:pt x="38" y="105"/>
                    </a:lnTo>
                    <a:lnTo>
                      <a:pt x="46" y="108"/>
                    </a:lnTo>
                    <a:lnTo>
                      <a:pt x="54" y="110"/>
                    </a:lnTo>
                    <a:lnTo>
                      <a:pt x="63" y="112"/>
                    </a:lnTo>
                    <a:lnTo>
                      <a:pt x="72" y="114"/>
                    </a:lnTo>
                    <a:lnTo>
                      <a:pt x="82" y="115"/>
                    </a:lnTo>
                    <a:lnTo>
                      <a:pt x="92" y="117"/>
                    </a:lnTo>
                    <a:lnTo>
                      <a:pt x="95" y="118"/>
                    </a:lnTo>
                    <a:lnTo>
                      <a:pt x="99" y="119"/>
                    </a:lnTo>
                    <a:lnTo>
                      <a:pt x="103" y="121"/>
                    </a:lnTo>
                    <a:lnTo>
                      <a:pt x="107" y="123"/>
                    </a:lnTo>
                    <a:lnTo>
                      <a:pt x="111" y="126"/>
                    </a:lnTo>
                    <a:lnTo>
                      <a:pt x="114" y="128"/>
                    </a:lnTo>
                    <a:lnTo>
                      <a:pt x="116" y="131"/>
                    </a:lnTo>
                    <a:lnTo>
                      <a:pt x="117" y="135"/>
                    </a:lnTo>
                    <a:lnTo>
                      <a:pt x="121" y="174"/>
                    </a:lnTo>
                    <a:lnTo>
                      <a:pt x="121" y="175"/>
                    </a:lnTo>
                    <a:lnTo>
                      <a:pt x="122" y="178"/>
                    </a:lnTo>
                    <a:lnTo>
                      <a:pt x="124" y="183"/>
                    </a:lnTo>
                    <a:lnTo>
                      <a:pt x="128" y="189"/>
                    </a:lnTo>
                    <a:lnTo>
                      <a:pt x="131" y="195"/>
                    </a:lnTo>
                    <a:lnTo>
                      <a:pt x="136" y="202"/>
                    </a:lnTo>
                    <a:lnTo>
                      <a:pt x="142" y="209"/>
                    </a:lnTo>
                    <a:lnTo>
                      <a:pt x="148" y="215"/>
                    </a:lnTo>
                    <a:lnTo>
                      <a:pt x="155" y="220"/>
                    </a:lnTo>
                    <a:lnTo>
                      <a:pt x="161" y="224"/>
                    </a:lnTo>
                    <a:lnTo>
                      <a:pt x="166" y="227"/>
                    </a:lnTo>
                    <a:lnTo>
                      <a:pt x="171" y="229"/>
                    </a:lnTo>
                    <a:lnTo>
                      <a:pt x="176" y="230"/>
                    </a:lnTo>
                    <a:lnTo>
                      <a:pt x="181" y="229"/>
                    </a:lnTo>
                    <a:lnTo>
                      <a:pt x="186" y="227"/>
                    </a:lnTo>
                    <a:lnTo>
                      <a:pt x="191" y="223"/>
                    </a:lnTo>
                    <a:lnTo>
                      <a:pt x="195" y="218"/>
                    </a:lnTo>
                    <a:lnTo>
                      <a:pt x="198" y="212"/>
                    </a:lnTo>
                    <a:lnTo>
                      <a:pt x="199" y="207"/>
                    </a:lnTo>
                    <a:lnTo>
                      <a:pt x="200" y="201"/>
                    </a:lnTo>
                    <a:lnTo>
                      <a:pt x="200" y="197"/>
                    </a:lnTo>
                    <a:lnTo>
                      <a:pt x="199" y="193"/>
                    </a:lnTo>
                    <a:lnTo>
                      <a:pt x="199" y="191"/>
                    </a:lnTo>
                    <a:lnTo>
                      <a:pt x="198" y="190"/>
                    </a:lnTo>
                    <a:lnTo>
                      <a:pt x="199" y="190"/>
                    </a:lnTo>
                    <a:lnTo>
                      <a:pt x="201" y="192"/>
                    </a:lnTo>
                    <a:lnTo>
                      <a:pt x="204" y="194"/>
                    </a:lnTo>
                    <a:lnTo>
                      <a:pt x="208" y="196"/>
                    </a:lnTo>
                    <a:lnTo>
                      <a:pt x="212" y="198"/>
                    </a:lnTo>
                    <a:lnTo>
                      <a:pt x="217" y="200"/>
                    </a:lnTo>
                    <a:lnTo>
                      <a:pt x="222" y="202"/>
                    </a:lnTo>
                    <a:lnTo>
                      <a:pt x="227" y="202"/>
                    </a:lnTo>
                    <a:lnTo>
                      <a:pt x="233" y="201"/>
                    </a:lnTo>
                    <a:lnTo>
                      <a:pt x="240" y="198"/>
                    </a:lnTo>
                    <a:lnTo>
                      <a:pt x="247" y="195"/>
                    </a:lnTo>
                    <a:lnTo>
                      <a:pt x="255" y="190"/>
                    </a:lnTo>
                    <a:lnTo>
                      <a:pt x="262" y="184"/>
                    </a:lnTo>
                    <a:lnTo>
                      <a:pt x="269" y="177"/>
                    </a:lnTo>
                    <a:lnTo>
                      <a:pt x="274" y="168"/>
                    </a:lnTo>
                    <a:lnTo>
                      <a:pt x="278" y="158"/>
                    </a:lnTo>
                    <a:lnTo>
                      <a:pt x="280" y="147"/>
                    </a:lnTo>
                    <a:lnTo>
                      <a:pt x="282" y="137"/>
                    </a:lnTo>
                    <a:lnTo>
                      <a:pt x="283" y="127"/>
                    </a:lnTo>
                    <a:lnTo>
                      <a:pt x="282" y="117"/>
                    </a:lnTo>
                    <a:close/>
                  </a:path>
                </a:pathLst>
              </a:custGeom>
              <a:solidFill>
                <a:srgbClr val="66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62" name="Freeform 478"/>
              <p:cNvSpPr>
                <a:spLocks/>
              </p:cNvSpPr>
              <p:nvPr/>
            </p:nvSpPr>
            <p:spPr bwMode="auto">
              <a:xfrm>
                <a:off x="4608" y="2234"/>
                <a:ext cx="389" cy="132"/>
              </a:xfrm>
              <a:custGeom>
                <a:avLst/>
                <a:gdLst/>
                <a:ahLst/>
                <a:cxnLst>
                  <a:cxn ang="0">
                    <a:pos x="5" y="132"/>
                  </a:cxn>
                  <a:cxn ang="0">
                    <a:pos x="389" y="132"/>
                  </a:cxn>
                  <a:cxn ang="0">
                    <a:pos x="304" y="24"/>
                  </a:cxn>
                  <a:cxn ang="0">
                    <a:pos x="304" y="24"/>
                  </a:cxn>
                  <a:cxn ang="0">
                    <a:pos x="302" y="23"/>
                  </a:cxn>
                  <a:cxn ang="0">
                    <a:pos x="300" y="23"/>
                  </a:cxn>
                  <a:cxn ang="0">
                    <a:pos x="297" y="22"/>
                  </a:cxn>
                  <a:cxn ang="0">
                    <a:pos x="293" y="21"/>
                  </a:cxn>
                  <a:cxn ang="0">
                    <a:pos x="288" y="21"/>
                  </a:cxn>
                  <a:cxn ang="0">
                    <a:pos x="283" y="19"/>
                  </a:cxn>
                  <a:cxn ang="0">
                    <a:pos x="277" y="18"/>
                  </a:cxn>
                  <a:cxn ang="0">
                    <a:pos x="271" y="17"/>
                  </a:cxn>
                  <a:cxn ang="0">
                    <a:pos x="264" y="16"/>
                  </a:cxn>
                  <a:cxn ang="0">
                    <a:pos x="257" y="15"/>
                  </a:cxn>
                  <a:cxn ang="0">
                    <a:pos x="249" y="13"/>
                  </a:cxn>
                  <a:cxn ang="0">
                    <a:pos x="240" y="12"/>
                  </a:cxn>
                  <a:cxn ang="0">
                    <a:pos x="232" y="11"/>
                  </a:cxn>
                  <a:cxn ang="0">
                    <a:pos x="223" y="9"/>
                  </a:cxn>
                  <a:cxn ang="0">
                    <a:pos x="214" y="8"/>
                  </a:cxn>
                  <a:cxn ang="0">
                    <a:pos x="205" y="7"/>
                  </a:cxn>
                  <a:cxn ang="0">
                    <a:pos x="196" y="5"/>
                  </a:cxn>
                  <a:cxn ang="0">
                    <a:pos x="186" y="4"/>
                  </a:cxn>
                  <a:cxn ang="0">
                    <a:pos x="177" y="3"/>
                  </a:cxn>
                  <a:cxn ang="0">
                    <a:pos x="168" y="2"/>
                  </a:cxn>
                  <a:cxn ang="0">
                    <a:pos x="158" y="2"/>
                  </a:cxn>
                  <a:cxn ang="0">
                    <a:pos x="149" y="1"/>
                  </a:cxn>
                  <a:cxn ang="0">
                    <a:pos x="140" y="0"/>
                  </a:cxn>
                  <a:cxn ang="0">
                    <a:pos x="132" y="0"/>
                  </a:cxn>
                  <a:cxn ang="0">
                    <a:pos x="124" y="0"/>
                  </a:cxn>
                  <a:cxn ang="0">
                    <a:pos x="116" y="0"/>
                  </a:cxn>
                  <a:cxn ang="0">
                    <a:pos x="108" y="0"/>
                  </a:cxn>
                  <a:cxn ang="0">
                    <a:pos x="101" y="1"/>
                  </a:cxn>
                  <a:cxn ang="0">
                    <a:pos x="95" y="1"/>
                  </a:cxn>
                  <a:cxn ang="0">
                    <a:pos x="89" y="2"/>
                  </a:cxn>
                  <a:cxn ang="0">
                    <a:pos x="83" y="4"/>
                  </a:cxn>
                  <a:cxn ang="0">
                    <a:pos x="79" y="5"/>
                  </a:cxn>
                  <a:cxn ang="0">
                    <a:pos x="75" y="6"/>
                  </a:cxn>
                  <a:cxn ang="0">
                    <a:pos x="71" y="8"/>
                  </a:cxn>
                  <a:cxn ang="0">
                    <a:pos x="66" y="10"/>
                  </a:cxn>
                  <a:cxn ang="0">
                    <a:pos x="62" y="12"/>
                  </a:cxn>
                  <a:cxn ang="0">
                    <a:pos x="57" y="14"/>
                  </a:cxn>
                  <a:cxn ang="0">
                    <a:pos x="52" y="17"/>
                  </a:cxn>
                  <a:cxn ang="0">
                    <a:pos x="47" y="20"/>
                  </a:cxn>
                  <a:cxn ang="0">
                    <a:pos x="42" y="23"/>
                  </a:cxn>
                  <a:cxn ang="0">
                    <a:pos x="38" y="26"/>
                  </a:cxn>
                  <a:cxn ang="0">
                    <a:pos x="33" y="29"/>
                  </a:cxn>
                  <a:cxn ang="0">
                    <a:pos x="28" y="33"/>
                  </a:cxn>
                  <a:cxn ang="0">
                    <a:pos x="24" y="37"/>
                  </a:cxn>
                  <a:cxn ang="0">
                    <a:pos x="20" y="41"/>
                  </a:cxn>
                  <a:cxn ang="0">
                    <a:pos x="16" y="45"/>
                  </a:cxn>
                  <a:cxn ang="0">
                    <a:pos x="13" y="50"/>
                  </a:cxn>
                  <a:cxn ang="0">
                    <a:pos x="5" y="64"/>
                  </a:cxn>
                  <a:cxn ang="0">
                    <a:pos x="1" y="78"/>
                  </a:cxn>
                  <a:cxn ang="0">
                    <a:pos x="0" y="92"/>
                  </a:cxn>
                  <a:cxn ang="0">
                    <a:pos x="0" y="105"/>
                  </a:cxn>
                  <a:cxn ang="0">
                    <a:pos x="1" y="116"/>
                  </a:cxn>
                  <a:cxn ang="0">
                    <a:pos x="3" y="124"/>
                  </a:cxn>
                  <a:cxn ang="0">
                    <a:pos x="5" y="130"/>
                  </a:cxn>
                  <a:cxn ang="0">
                    <a:pos x="5" y="132"/>
                  </a:cxn>
                </a:cxnLst>
                <a:rect l="0" t="0" r="r" b="b"/>
                <a:pathLst>
                  <a:path w="389" h="132">
                    <a:moveTo>
                      <a:pt x="5" y="132"/>
                    </a:moveTo>
                    <a:lnTo>
                      <a:pt x="389" y="132"/>
                    </a:lnTo>
                    <a:lnTo>
                      <a:pt x="304" y="24"/>
                    </a:lnTo>
                    <a:lnTo>
                      <a:pt x="304" y="24"/>
                    </a:lnTo>
                    <a:lnTo>
                      <a:pt x="302" y="23"/>
                    </a:lnTo>
                    <a:lnTo>
                      <a:pt x="300" y="23"/>
                    </a:lnTo>
                    <a:lnTo>
                      <a:pt x="297" y="22"/>
                    </a:lnTo>
                    <a:lnTo>
                      <a:pt x="293" y="21"/>
                    </a:lnTo>
                    <a:lnTo>
                      <a:pt x="288" y="21"/>
                    </a:lnTo>
                    <a:lnTo>
                      <a:pt x="283" y="19"/>
                    </a:lnTo>
                    <a:lnTo>
                      <a:pt x="277" y="18"/>
                    </a:lnTo>
                    <a:lnTo>
                      <a:pt x="271" y="17"/>
                    </a:lnTo>
                    <a:lnTo>
                      <a:pt x="264" y="16"/>
                    </a:lnTo>
                    <a:lnTo>
                      <a:pt x="257" y="15"/>
                    </a:lnTo>
                    <a:lnTo>
                      <a:pt x="249" y="13"/>
                    </a:lnTo>
                    <a:lnTo>
                      <a:pt x="240" y="12"/>
                    </a:lnTo>
                    <a:lnTo>
                      <a:pt x="232" y="11"/>
                    </a:lnTo>
                    <a:lnTo>
                      <a:pt x="223" y="9"/>
                    </a:lnTo>
                    <a:lnTo>
                      <a:pt x="214" y="8"/>
                    </a:lnTo>
                    <a:lnTo>
                      <a:pt x="205" y="7"/>
                    </a:lnTo>
                    <a:lnTo>
                      <a:pt x="196" y="5"/>
                    </a:lnTo>
                    <a:lnTo>
                      <a:pt x="186" y="4"/>
                    </a:lnTo>
                    <a:lnTo>
                      <a:pt x="177" y="3"/>
                    </a:lnTo>
                    <a:lnTo>
                      <a:pt x="168" y="2"/>
                    </a:lnTo>
                    <a:lnTo>
                      <a:pt x="158" y="2"/>
                    </a:lnTo>
                    <a:lnTo>
                      <a:pt x="149" y="1"/>
                    </a:lnTo>
                    <a:lnTo>
                      <a:pt x="140" y="0"/>
                    </a:lnTo>
                    <a:lnTo>
                      <a:pt x="132" y="0"/>
                    </a:lnTo>
                    <a:lnTo>
                      <a:pt x="124" y="0"/>
                    </a:lnTo>
                    <a:lnTo>
                      <a:pt x="116" y="0"/>
                    </a:lnTo>
                    <a:lnTo>
                      <a:pt x="108" y="0"/>
                    </a:lnTo>
                    <a:lnTo>
                      <a:pt x="101" y="1"/>
                    </a:lnTo>
                    <a:lnTo>
                      <a:pt x="95" y="1"/>
                    </a:lnTo>
                    <a:lnTo>
                      <a:pt x="89" y="2"/>
                    </a:lnTo>
                    <a:lnTo>
                      <a:pt x="83" y="4"/>
                    </a:lnTo>
                    <a:lnTo>
                      <a:pt x="79" y="5"/>
                    </a:lnTo>
                    <a:lnTo>
                      <a:pt x="75" y="6"/>
                    </a:lnTo>
                    <a:lnTo>
                      <a:pt x="71" y="8"/>
                    </a:lnTo>
                    <a:lnTo>
                      <a:pt x="66" y="10"/>
                    </a:lnTo>
                    <a:lnTo>
                      <a:pt x="62" y="12"/>
                    </a:lnTo>
                    <a:lnTo>
                      <a:pt x="57" y="14"/>
                    </a:lnTo>
                    <a:lnTo>
                      <a:pt x="52" y="17"/>
                    </a:lnTo>
                    <a:lnTo>
                      <a:pt x="47" y="20"/>
                    </a:lnTo>
                    <a:lnTo>
                      <a:pt x="42" y="23"/>
                    </a:lnTo>
                    <a:lnTo>
                      <a:pt x="38" y="26"/>
                    </a:lnTo>
                    <a:lnTo>
                      <a:pt x="33" y="29"/>
                    </a:lnTo>
                    <a:lnTo>
                      <a:pt x="28" y="33"/>
                    </a:lnTo>
                    <a:lnTo>
                      <a:pt x="24" y="37"/>
                    </a:lnTo>
                    <a:lnTo>
                      <a:pt x="20" y="41"/>
                    </a:lnTo>
                    <a:lnTo>
                      <a:pt x="16" y="45"/>
                    </a:lnTo>
                    <a:lnTo>
                      <a:pt x="13" y="50"/>
                    </a:lnTo>
                    <a:lnTo>
                      <a:pt x="5" y="64"/>
                    </a:lnTo>
                    <a:lnTo>
                      <a:pt x="1" y="78"/>
                    </a:lnTo>
                    <a:lnTo>
                      <a:pt x="0" y="92"/>
                    </a:lnTo>
                    <a:lnTo>
                      <a:pt x="0" y="105"/>
                    </a:lnTo>
                    <a:lnTo>
                      <a:pt x="1" y="116"/>
                    </a:lnTo>
                    <a:lnTo>
                      <a:pt x="3" y="124"/>
                    </a:lnTo>
                    <a:lnTo>
                      <a:pt x="5" y="130"/>
                    </a:lnTo>
                    <a:lnTo>
                      <a:pt x="5" y="132"/>
                    </a:lnTo>
                    <a:close/>
                  </a:path>
                </a:pathLst>
              </a:custGeom>
              <a:solidFill>
                <a:srgbClr val="0035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63" name="Freeform 479"/>
              <p:cNvSpPr>
                <a:spLocks/>
              </p:cNvSpPr>
              <p:nvPr/>
            </p:nvSpPr>
            <p:spPr bwMode="auto">
              <a:xfrm>
                <a:off x="4691" y="1966"/>
                <a:ext cx="396" cy="391"/>
              </a:xfrm>
              <a:custGeom>
                <a:avLst/>
                <a:gdLst/>
                <a:ahLst/>
                <a:cxnLst>
                  <a:cxn ang="0">
                    <a:pos x="220" y="13"/>
                  </a:cxn>
                  <a:cxn ang="0">
                    <a:pos x="208" y="16"/>
                  </a:cxn>
                  <a:cxn ang="0">
                    <a:pos x="190" y="22"/>
                  </a:cxn>
                  <a:cxn ang="0">
                    <a:pos x="170" y="32"/>
                  </a:cxn>
                  <a:cxn ang="0">
                    <a:pos x="151" y="47"/>
                  </a:cxn>
                  <a:cxn ang="0">
                    <a:pos x="136" y="69"/>
                  </a:cxn>
                  <a:cxn ang="0">
                    <a:pos x="125" y="97"/>
                  </a:cxn>
                  <a:cxn ang="0">
                    <a:pos x="118" y="132"/>
                  </a:cxn>
                  <a:cxn ang="0">
                    <a:pos x="112" y="180"/>
                  </a:cxn>
                  <a:cxn ang="0">
                    <a:pos x="107" y="218"/>
                  </a:cxn>
                  <a:cxn ang="0">
                    <a:pos x="91" y="237"/>
                  </a:cxn>
                  <a:cxn ang="0">
                    <a:pos x="67" y="223"/>
                  </a:cxn>
                  <a:cxn ang="0">
                    <a:pos x="52" y="197"/>
                  </a:cxn>
                  <a:cxn ang="0">
                    <a:pos x="0" y="215"/>
                  </a:cxn>
                  <a:cxn ang="0">
                    <a:pos x="2" y="223"/>
                  </a:cxn>
                  <a:cxn ang="0">
                    <a:pos x="9" y="245"/>
                  </a:cxn>
                  <a:cxn ang="0">
                    <a:pos x="18" y="269"/>
                  </a:cxn>
                  <a:cxn ang="0">
                    <a:pos x="28" y="285"/>
                  </a:cxn>
                  <a:cxn ang="0">
                    <a:pos x="41" y="301"/>
                  </a:cxn>
                  <a:cxn ang="0">
                    <a:pos x="56" y="314"/>
                  </a:cxn>
                  <a:cxn ang="0">
                    <a:pos x="70" y="324"/>
                  </a:cxn>
                  <a:cxn ang="0">
                    <a:pos x="82" y="328"/>
                  </a:cxn>
                  <a:cxn ang="0">
                    <a:pos x="95" y="330"/>
                  </a:cxn>
                  <a:cxn ang="0">
                    <a:pos x="104" y="328"/>
                  </a:cxn>
                  <a:cxn ang="0">
                    <a:pos x="120" y="325"/>
                  </a:cxn>
                  <a:cxn ang="0">
                    <a:pos x="126" y="329"/>
                  </a:cxn>
                  <a:cxn ang="0">
                    <a:pos x="131" y="338"/>
                  </a:cxn>
                  <a:cxn ang="0">
                    <a:pos x="137" y="350"/>
                  </a:cxn>
                  <a:cxn ang="0">
                    <a:pos x="150" y="364"/>
                  </a:cxn>
                  <a:cxn ang="0">
                    <a:pos x="174" y="377"/>
                  </a:cxn>
                  <a:cxn ang="0">
                    <a:pos x="212" y="388"/>
                  </a:cxn>
                  <a:cxn ang="0">
                    <a:pos x="246" y="391"/>
                  </a:cxn>
                  <a:cxn ang="0">
                    <a:pos x="275" y="388"/>
                  </a:cxn>
                  <a:cxn ang="0">
                    <a:pos x="297" y="383"/>
                  </a:cxn>
                  <a:cxn ang="0">
                    <a:pos x="309" y="378"/>
                  </a:cxn>
                  <a:cxn ang="0">
                    <a:pos x="315" y="367"/>
                  </a:cxn>
                  <a:cxn ang="0">
                    <a:pos x="332" y="324"/>
                  </a:cxn>
                  <a:cxn ang="0">
                    <a:pos x="354" y="262"/>
                  </a:cxn>
                  <a:cxn ang="0">
                    <a:pos x="377" y="198"/>
                  </a:cxn>
                  <a:cxn ang="0">
                    <a:pos x="392" y="147"/>
                  </a:cxn>
                  <a:cxn ang="0">
                    <a:pos x="396" y="117"/>
                  </a:cxn>
                  <a:cxn ang="0">
                    <a:pos x="393" y="84"/>
                  </a:cxn>
                  <a:cxn ang="0">
                    <a:pos x="384" y="54"/>
                  </a:cxn>
                  <a:cxn ang="0">
                    <a:pos x="371" y="34"/>
                  </a:cxn>
                  <a:cxn ang="0">
                    <a:pos x="346" y="9"/>
                  </a:cxn>
                  <a:cxn ang="0">
                    <a:pos x="329" y="1"/>
                  </a:cxn>
                  <a:cxn ang="0">
                    <a:pos x="304" y="28"/>
                  </a:cxn>
                  <a:cxn ang="0">
                    <a:pos x="277" y="36"/>
                  </a:cxn>
                  <a:cxn ang="0">
                    <a:pos x="252" y="31"/>
                  </a:cxn>
                  <a:cxn ang="0">
                    <a:pos x="233" y="21"/>
                  </a:cxn>
                  <a:cxn ang="0">
                    <a:pos x="223" y="13"/>
                  </a:cxn>
                </a:cxnLst>
                <a:rect l="0" t="0" r="r" b="b"/>
                <a:pathLst>
                  <a:path w="396" h="391">
                    <a:moveTo>
                      <a:pt x="222" y="13"/>
                    </a:moveTo>
                    <a:lnTo>
                      <a:pt x="222" y="13"/>
                    </a:lnTo>
                    <a:lnTo>
                      <a:pt x="220" y="13"/>
                    </a:lnTo>
                    <a:lnTo>
                      <a:pt x="217" y="14"/>
                    </a:lnTo>
                    <a:lnTo>
                      <a:pt x="213" y="15"/>
                    </a:lnTo>
                    <a:lnTo>
                      <a:pt x="208" y="16"/>
                    </a:lnTo>
                    <a:lnTo>
                      <a:pt x="202" y="18"/>
                    </a:lnTo>
                    <a:lnTo>
                      <a:pt x="196" y="20"/>
                    </a:lnTo>
                    <a:lnTo>
                      <a:pt x="190" y="22"/>
                    </a:lnTo>
                    <a:lnTo>
                      <a:pt x="183" y="25"/>
                    </a:lnTo>
                    <a:lnTo>
                      <a:pt x="177" y="28"/>
                    </a:lnTo>
                    <a:lnTo>
                      <a:pt x="170" y="32"/>
                    </a:lnTo>
                    <a:lnTo>
                      <a:pt x="163" y="36"/>
                    </a:lnTo>
                    <a:lnTo>
                      <a:pt x="157" y="41"/>
                    </a:lnTo>
                    <a:lnTo>
                      <a:pt x="151" y="47"/>
                    </a:lnTo>
                    <a:lnTo>
                      <a:pt x="146" y="52"/>
                    </a:lnTo>
                    <a:lnTo>
                      <a:pt x="142" y="59"/>
                    </a:lnTo>
                    <a:lnTo>
                      <a:pt x="136" y="69"/>
                    </a:lnTo>
                    <a:lnTo>
                      <a:pt x="131" y="78"/>
                    </a:lnTo>
                    <a:lnTo>
                      <a:pt x="128" y="88"/>
                    </a:lnTo>
                    <a:lnTo>
                      <a:pt x="125" y="97"/>
                    </a:lnTo>
                    <a:lnTo>
                      <a:pt x="122" y="107"/>
                    </a:lnTo>
                    <a:lnTo>
                      <a:pt x="120" y="119"/>
                    </a:lnTo>
                    <a:lnTo>
                      <a:pt x="118" y="132"/>
                    </a:lnTo>
                    <a:lnTo>
                      <a:pt x="115" y="148"/>
                    </a:lnTo>
                    <a:lnTo>
                      <a:pt x="113" y="164"/>
                    </a:lnTo>
                    <a:lnTo>
                      <a:pt x="112" y="180"/>
                    </a:lnTo>
                    <a:lnTo>
                      <a:pt x="111" y="195"/>
                    </a:lnTo>
                    <a:lnTo>
                      <a:pt x="109" y="208"/>
                    </a:lnTo>
                    <a:lnTo>
                      <a:pt x="107" y="218"/>
                    </a:lnTo>
                    <a:lnTo>
                      <a:pt x="103" y="227"/>
                    </a:lnTo>
                    <a:lnTo>
                      <a:pt x="98" y="234"/>
                    </a:lnTo>
                    <a:lnTo>
                      <a:pt x="91" y="237"/>
                    </a:lnTo>
                    <a:lnTo>
                      <a:pt x="82" y="236"/>
                    </a:lnTo>
                    <a:lnTo>
                      <a:pt x="74" y="231"/>
                    </a:lnTo>
                    <a:lnTo>
                      <a:pt x="67" y="223"/>
                    </a:lnTo>
                    <a:lnTo>
                      <a:pt x="61" y="214"/>
                    </a:lnTo>
                    <a:lnTo>
                      <a:pt x="56" y="205"/>
                    </a:lnTo>
                    <a:lnTo>
                      <a:pt x="52" y="197"/>
                    </a:lnTo>
                    <a:lnTo>
                      <a:pt x="50" y="191"/>
                    </a:lnTo>
                    <a:lnTo>
                      <a:pt x="49" y="189"/>
                    </a:lnTo>
                    <a:lnTo>
                      <a:pt x="0" y="215"/>
                    </a:lnTo>
                    <a:lnTo>
                      <a:pt x="0" y="216"/>
                    </a:lnTo>
                    <a:lnTo>
                      <a:pt x="1" y="219"/>
                    </a:lnTo>
                    <a:lnTo>
                      <a:pt x="2" y="223"/>
                    </a:lnTo>
                    <a:lnTo>
                      <a:pt x="4" y="229"/>
                    </a:lnTo>
                    <a:lnTo>
                      <a:pt x="6" y="236"/>
                    </a:lnTo>
                    <a:lnTo>
                      <a:pt x="9" y="245"/>
                    </a:lnTo>
                    <a:lnTo>
                      <a:pt x="12" y="254"/>
                    </a:lnTo>
                    <a:lnTo>
                      <a:pt x="16" y="264"/>
                    </a:lnTo>
                    <a:lnTo>
                      <a:pt x="18" y="269"/>
                    </a:lnTo>
                    <a:lnTo>
                      <a:pt x="21" y="275"/>
                    </a:lnTo>
                    <a:lnTo>
                      <a:pt x="24" y="280"/>
                    </a:lnTo>
                    <a:lnTo>
                      <a:pt x="28" y="285"/>
                    </a:lnTo>
                    <a:lnTo>
                      <a:pt x="32" y="291"/>
                    </a:lnTo>
                    <a:lnTo>
                      <a:pt x="37" y="296"/>
                    </a:lnTo>
                    <a:lnTo>
                      <a:pt x="41" y="301"/>
                    </a:lnTo>
                    <a:lnTo>
                      <a:pt x="46" y="306"/>
                    </a:lnTo>
                    <a:lnTo>
                      <a:pt x="51" y="310"/>
                    </a:lnTo>
                    <a:lnTo>
                      <a:pt x="56" y="314"/>
                    </a:lnTo>
                    <a:lnTo>
                      <a:pt x="60" y="318"/>
                    </a:lnTo>
                    <a:lnTo>
                      <a:pt x="65" y="321"/>
                    </a:lnTo>
                    <a:lnTo>
                      <a:pt x="70" y="324"/>
                    </a:lnTo>
                    <a:lnTo>
                      <a:pt x="74" y="326"/>
                    </a:lnTo>
                    <a:lnTo>
                      <a:pt x="78" y="327"/>
                    </a:lnTo>
                    <a:lnTo>
                      <a:pt x="82" y="328"/>
                    </a:lnTo>
                    <a:lnTo>
                      <a:pt x="88" y="329"/>
                    </a:lnTo>
                    <a:lnTo>
                      <a:pt x="92" y="330"/>
                    </a:lnTo>
                    <a:lnTo>
                      <a:pt x="95" y="330"/>
                    </a:lnTo>
                    <a:lnTo>
                      <a:pt x="97" y="330"/>
                    </a:lnTo>
                    <a:lnTo>
                      <a:pt x="100" y="329"/>
                    </a:lnTo>
                    <a:lnTo>
                      <a:pt x="104" y="328"/>
                    </a:lnTo>
                    <a:lnTo>
                      <a:pt x="109" y="327"/>
                    </a:lnTo>
                    <a:lnTo>
                      <a:pt x="117" y="325"/>
                    </a:lnTo>
                    <a:lnTo>
                      <a:pt x="120" y="325"/>
                    </a:lnTo>
                    <a:lnTo>
                      <a:pt x="123" y="326"/>
                    </a:lnTo>
                    <a:lnTo>
                      <a:pt x="125" y="327"/>
                    </a:lnTo>
                    <a:lnTo>
                      <a:pt x="126" y="329"/>
                    </a:lnTo>
                    <a:lnTo>
                      <a:pt x="128" y="331"/>
                    </a:lnTo>
                    <a:lnTo>
                      <a:pt x="129" y="334"/>
                    </a:lnTo>
                    <a:lnTo>
                      <a:pt x="131" y="338"/>
                    </a:lnTo>
                    <a:lnTo>
                      <a:pt x="132" y="342"/>
                    </a:lnTo>
                    <a:lnTo>
                      <a:pt x="135" y="346"/>
                    </a:lnTo>
                    <a:lnTo>
                      <a:pt x="137" y="350"/>
                    </a:lnTo>
                    <a:lnTo>
                      <a:pt x="141" y="355"/>
                    </a:lnTo>
                    <a:lnTo>
                      <a:pt x="145" y="359"/>
                    </a:lnTo>
                    <a:lnTo>
                      <a:pt x="150" y="364"/>
                    </a:lnTo>
                    <a:lnTo>
                      <a:pt x="157" y="369"/>
                    </a:lnTo>
                    <a:lnTo>
                      <a:pt x="165" y="373"/>
                    </a:lnTo>
                    <a:lnTo>
                      <a:pt x="174" y="377"/>
                    </a:lnTo>
                    <a:lnTo>
                      <a:pt x="187" y="382"/>
                    </a:lnTo>
                    <a:lnTo>
                      <a:pt x="199" y="386"/>
                    </a:lnTo>
                    <a:lnTo>
                      <a:pt x="212" y="388"/>
                    </a:lnTo>
                    <a:lnTo>
                      <a:pt x="224" y="390"/>
                    </a:lnTo>
                    <a:lnTo>
                      <a:pt x="235" y="391"/>
                    </a:lnTo>
                    <a:lnTo>
                      <a:pt x="246" y="391"/>
                    </a:lnTo>
                    <a:lnTo>
                      <a:pt x="256" y="390"/>
                    </a:lnTo>
                    <a:lnTo>
                      <a:pt x="266" y="389"/>
                    </a:lnTo>
                    <a:lnTo>
                      <a:pt x="275" y="388"/>
                    </a:lnTo>
                    <a:lnTo>
                      <a:pt x="283" y="386"/>
                    </a:lnTo>
                    <a:lnTo>
                      <a:pt x="291" y="385"/>
                    </a:lnTo>
                    <a:lnTo>
                      <a:pt x="297" y="383"/>
                    </a:lnTo>
                    <a:lnTo>
                      <a:pt x="302" y="381"/>
                    </a:lnTo>
                    <a:lnTo>
                      <a:pt x="306" y="379"/>
                    </a:lnTo>
                    <a:lnTo>
                      <a:pt x="309" y="378"/>
                    </a:lnTo>
                    <a:lnTo>
                      <a:pt x="310" y="377"/>
                    </a:lnTo>
                    <a:lnTo>
                      <a:pt x="312" y="375"/>
                    </a:lnTo>
                    <a:lnTo>
                      <a:pt x="315" y="367"/>
                    </a:lnTo>
                    <a:lnTo>
                      <a:pt x="320" y="356"/>
                    </a:lnTo>
                    <a:lnTo>
                      <a:pt x="325" y="341"/>
                    </a:lnTo>
                    <a:lnTo>
                      <a:pt x="332" y="324"/>
                    </a:lnTo>
                    <a:lnTo>
                      <a:pt x="339" y="305"/>
                    </a:lnTo>
                    <a:lnTo>
                      <a:pt x="347" y="284"/>
                    </a:lnTo>
                    <a:lnTo>
                      <a:pt x="354" y="262"/>
                    </a:lnTo>
                    <a:lnTo>
                      <a:pt x="362" y="240"/>
                    </a:lnTo>
                    <a:lnTo>
                      <a:pt x="370" y="218"/>
                    </a:lnTo>
                    <a:lnTo>
                      <a:pt x="377" y="198"/>
                    </a:lnTo>
                    <a:lnTo>
                      <a:pt x="382" y="178"/>
                    </a:lnTo>
                    <a:lnTo>
                      <a:pt x="388" y="161"/>
                    </a:lnTo>
                    <a:lnTo>
                      <a:pt x="392" y="147"/>
                    </a:lnTo>
                    <a:lnTo>
                      <a:pt x="395" y="135"/>
                    </a:lnTo>
                    <a:lnTo>
                      <a:pt x="396" y="128"/>
                    </a:lnTo>
                    <a:lnTo>
                      <a:pt x="396" y="117"/>
                    </a:lnTo>
                    <a:lnTo>
                      <a:pt x="396" y="106"/>
                    </a:lnTo>
                    <a:lnTo>
                      <a:pt x="395" y="95"/>
                    </a:lnTo>
                    <a:lnTo>
                      <a:pt x="393" y="84"/>
                    </a:lnTo>
                    <a:lnTo>
                      <a:pt x="391" y="73"/>
                    </a:lnTo>
                    <a:lnTo>
                      <a:pt x="388" y="63"/>
                    </a:lnTo>
                    <a:lnTo>
                      <a:pt x="384" y="54"/>
                    </a:lnTo>
                    <a:lnTo>
                      <a:pt x="381" y="47"/>
                    </a:lnTo>
                    <a:lnTo>
                      <a:pt x="377" y="42"/>
                    </a:lnTo>
                    <a:lnTo>
                      <a:pt x="371" y="34"/>
                    </a:lnTo>
                    <a:lnTo>
                      <a:pt x="363" y="25"/>
                    </a:lnTo>
                    <a:lnTo>
                      <a:pt x="355" y="17"/>
                    </a:lnTo>
                    <a:lnTo>
                      <a:pt x="346" y="9"/>
                    </a:lnTo>
                    <a:lnTo>
                      <a:pt x="338" y="3"/>
                    </a:lnTo>
                    <a:lnTo>
                      <a:pt x="333" y="0"/>
                    </a:lnTo>
                    <a:lnTo>
                      <a:pt x="329" y="1"/>
                    </a:lnTo>
                    <a:lnTo>
                      <a:pt x="321" y="12"/>
                    </a:lnTo>
                    <a:lnTo>
                      <a:pt x="313" y="21"/>
                    </a:lnTo>
                    <a:lnTo>
                      <a:pt x="304" y="28"/>
                    </a:lnTo>
                    <a:lnTo>
                      <a:pt x="295" y="32"/>
                    </a:lnTo>
                    <a:lnTo>
                      <a:pt x="285" y="35"/>
                    </a:lnTo>
                    <a:lnTo>
                      <a:pt x="277" y="36"/>
                    </a:lnTo>
                    <a:lnTo>
                      <a:pt x="268" y="35"/>
                    </a:lnTo>
                    <a:lnTo>
                      <a:pt x="260" y="33"/>
                    </a:lnTo>
                    <a:lnTo>
                      <a:pt x="252" y="31"/>
                    </a:lnTo>
                    <a:lnTo>
                      <a:pt x="245" y="28"/>
                    </a:lnTo>
                    <a:lnTo>
                      <a:pt x="239" y="24"/>
                    </a:lnTo>
                    <a:lnTo>
                      <a:pt x="233" y="21"/>
                    </a:lnTo>
                    <a:lnTo>
                      <a:pt x="229" y="18"/>
                    </a:lnTo>
                    <a:lnTo>
                      <a:pt x="225" y="15"/>
                    </a:lnTo>
                    <a:lnTo>
                      <a:pt x="223" y="13"/>
                    </a:lnTo>
                    <a:lnTo>
                      <a:pt x="222" y="13"/>
                    </a:lnTo>
                    <a:close/>
                  </a:path>
                </a:pathLst>
              </a:custGeom>
              <a:solidFill>
                <a:srgbClr val="D87C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64" name="Freeform 480"/>
              <p:cNvSpPr>
                <a:spLocks/>
              </p:cNvSpPr>
              <p:nvPr/>
            </p:nvSpPr>
            <p:spPr bwMode="auto">
              <a:xfrm>
                <a:off x="4501" y="1733"/>
                <a:ext cx="312" cy="381"/>
              </a:xfrm>
              <a:custGeom>
                <a:avLst/>
                <a:gdLst/>
                <a:ahLst/>
                <a:cxnLst>
                  <a:cxn ang="0">
                    <a:pos x="7" y="53"/>
                  </a:cxn>
                  <a:cxn ang="0">
                    <a:pos x="20" y="304"/>
                  </a:cxn>
                  <a:cxn ang="0">
                    <a:pos x="96" y="306"/>
                  </a:cxn>
                  <a:cxn ang="0">
                    <a:pos x="96" y="313"/>
                  </a:cxn>
                  <a:cxn ang="0">
                    <a:pos x="0" y="323"/>
                  </a:cxn>
                  <a:cxn ang="0">
                    <a:pos x="0" y="350"/>
                  </a:cxn>
                  <a:cxn ang="0">
                    <a:pos x="79" y="381"/>
                  </a:cxn>
                  <a:cxn ang="0">
                    <a:pos x="293" y="335"/>
                  </a:cxn>
                  <a:cxn ang="0">
                    <a:pos x="293" y="318"/>
                  </a:cxn>
                  <a:cxn ang="0">
                    <a:pos x="226" y="306"/>
                  </a:cxn>
                  <a:cxn ang="0">
                    <a:pos x="226" y="292"/>
                  </a:cxn>
                  <a:cxn ang="0">
                    <a:pos x="304" y="264"/>
                  </a:cxn>
                  <a:cxn ang="0">
                    <a:pos x="312" y="6"/>
                  </a:cxn>
                  <a:cxn ang="0">
                    <a:pos x="56" y="0"/>
                  </a:cxn>
                  <a:cxn ang="0">
                    <a:pos x="7" y="53"/>
                  </a:cxn>
                </a:cxnLst>
                <a:rect l="0" t="0" r="r" b="b"/>
                <a:pathLst>
                  <a:path w="312" h="381">
                    <a:moveTo>
                      <a:pt x="7" y="53"/>
                    </a:moveTo>
                    <a:lnTo>
                      <a:pt x="20" y="304"/>
                    </a:lnTo>
                    <a:lnTo>
                      <a:pt x="96" y="306"/>
                    </a:lnTo>
                    <a:lnTo>
                      <a:pt x="96" y="313"/>
                    </a:lnTo>
                    <a:lnTo>
                      <a:pt x="0" y="323"/>
                    </a:lnTo>
                    <a:lnTo>
                      <a:pt x="0" y="350"/>
                    </a:lnTo>
                    <a:lnTo>
                      <a:pt x="79" y="381"/>
                    </a:lnTo>
                    <a:lnTo>
                      <a:pt x="293" y="335"/>
                    </a:lnTo>
                    <a:lnTo>
                      <a:pt x="293" y="318"/>
                    </a:lnTo>
                    <a:lnTo>
                      <a:pt x="226" y="306"/>
                    </a:lnTo>
                    <a:lnTo>
                      <a:pt x="226" y="292"/>
                    </a:lnTo>
                    <a:lnTo>
                      <a:pt x="304" y="264"/>
                    </a:lnTo>
                    <a:lnTo>
                      <a:pt x="312" y="6"/>
                    </a:lnTo>
                    <a:lnTo>
                      <a:pt x="56" y="0"/>
                    </a:lnTo>
                    <a:lnTo>
                      <a:pt x="7" y="53"/>
                    </a:lnTo>
                    <a:close/>
                  </a:path>
                </a:pathLst>
              </a:custGeom>
              <a:solidFill>
                <a:srgbClr val="D8D8D8"/>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65" name="Freeform 481"/>
              <p:cNvSpPr>
                <a:spLocks/>
              </p:cNvSpPr>
              <p:nvPr/>
            </p:nvSpPr>
            <p:spPr bwMode="auto">
              <a:xfrm>
                <a:off x="4549" y="2062"/>
                <a:ext cx="274" cy="109"/>
              </a:xfrm>
              <a:custGeom>
                <a:avLst/>
                <a:gdLst/>
                <a:ahLst/>
                <a:cxnLst>
                  <a:cxn ang="0">
                    <a:pos x="1" y="43"/>
                  </a:cxn>
                  <a:cxn ang="0">
                    <a:pos x="0" y="64"/>
                  </a:cxn>
                  <a:cxn ang="0">
                    <a:pos x="106" y="109"/>
                  </a:cxn>
                  <a:cxn ang="0">
                    <a:pos x="268" y="61"/>
                  </a:cxn>
                  <a:cxn ang="0">
                    <a:pos x="274" y="12"/>
                  </a:cxn>
                  <a:cxn ang="0">
                    <a:pos x="238" y="0"/>
                  </a:cxn>
                  <a:cxn ang="0">
                    <a:pos x="1" y="43"/>
                  </a:cxn>
                </a:cxnLst>
                <a:rect l="0" t="0" r="r" b="b"/>
                <a:pathLst>
                  <a:path w="274" h="109">
                    <a:moveTo>
                      <a:pt x="1" y="43"/>
                    </a:moveTo>
                    <a:lnTo>
                      <a:pt x="0" y="64"/>
                    </a:lnTo>
                    <a:lnTo>
                      <a:pt x="106" y="109"/>
                    </a:lnTo>
                    <a:lnTo>
                      <a:pt x="268" y="61"/>
                    </a:lnTo>
                    <a:lnTo>
                      <a:pt x="274" y="12"/>
                    </a:lnTo>
                    <a:lnTo>
                      <a:pt x="238" y="0"/>
                    </a:lnTo>
                    <a:lnTo>
                      <a:pt x="1" y="43"/>
                    </a:lnTo>
                    <a:close/>
                  </a:path>
                </a:pathLst>
              </a:custGeom>
              <a:solidFill>
                <a:srgbClr val="BFBFB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66" name="Freeform 482"/>
              <p:cNvSpPr>
                <a:spLocks/>
              </p:cNvSpPr>
              <p:nvPr/>
            </p:nvSpPr>
            <p:spPr bwMode="auto">
              <a:xfrm>
                <a:off x="4770" y="2069"/>
                <a:ext cx="53" cy="72"/>
              </a:xfrm>
              <a:custGeom>
                <a:avLst/>
                <a:gdLst/>
                <a:ahLst/>
                <a:cxnLst>
                  <a:cxn ang="0">
                    <a:pos x="2" y="21"/>
                  </a:cxn>
                  <a:cxn ang="0">
                    <a:pos x="2" y="22"/>
                  </a:cxn>
                  <a:cxn ang="0">
                    <a:pos x="2" y="25"/>
                  </a:cxn>
                  <a:cxn ang="0">
                    <a:pos x="1" y="27"/>
                  </a:cxn>
                  <a:cxn ang="0">
                    <a:pos x="2" y="30"/>
                  </a:cxn>
                  <a:cxn ang="0">
                    <a:pos x="6" y="34"/>
                  </a:cxn>
                  <a:cxn ang="0">
                    <a:pos x="9" y="37"/>
                  </a:cxn>
                  <a:cxn ang="0">
                    <a:pos x="13" y="40"/>
                  </a:cxn>
                  <a:cxn ang="0">
                    <a:pos x="17" y="43"/>
                  </a:cxn>
                  <a:cxn ang="0">
                    <a:pos x="20" y="46"/>
                  </a:cxn>
                  <a:cxn ang="0">
                    <a:pos x="23" y="48"/>
                  </a:cxn>
                  <a:cxn ang="0">
                    <a:pos x="25" y="49"/>
                  </a:cxn>
                  <a:cxn ang="0">
                    <a:pos x="26" y="50"/>
                  </a:cxn>
                  <a:cxn ang="0">
                    <a:pos x="41" y="72"/>
                  </a:cxn>
                  <a:cxn ang="0">
                    <a:pos x="53" y="13"/>
                  </a:cxn>
                  <a:cxn ang="0">
                    <a:pos x="21" y="0"/>
                  </a:cxn>
                  <a:cxn ang="0">
                    <a:pos x="20" y="1"/>
                  </a:cxn>
                  <a:cxn ang="0">
                    <a:pos x="17" y="2"/>
                  </a:cxn>
                  <a:cxn ang="0">
                    <a:pos x="13" y="4"/>
                  </a:cxn>
                  <a:cxn ang="0">
                    <a:pos x="9" y="6"/>
                  </a:cxn>
                  <a:cxn ang="0">
                    <a:pos x="4" y="9"/>
                  </a:cxn>
                  <a:cxn ang="0">
                    <a:pos x="2" y="12"/>
                  </a:cxn>
                  <a:cxn ang="0">
                    <a:pos x="0" y="16"/>
                  </a:cxn>
                  <a:cxn ang="0">
                    <a:pos x="2" y="21"/>
                  </a:cxn>
                </a:cxnLst>
                <a:rect l="0" t="0" r="r" b="b"/>
                <a:pathLst>
                  <a:path w="53" h="72">
                    <a:moveTo>
                      <a:pt x="2" y="21"/>
                    </a:moveTo>
                    <a:lnTo>
                      <a:pt x="2" y="22"/>
                    </a:lnTo>
                    <a:lnTo>
                      <a:pt x="2" y="25"/>
                    </a:lnTo>
                    <a:lnTo>
                      <a:pt x="1" y="27"/>
                    </a:lnTo>
                    <a:lnTo>
                      <a:pt x="2" y="30"/>
                    </a:lnTo>
                    <a:lnTo>
                      <a:pt x="6" y="34"/>
                    </a:lnTo>
                    <a:lnTo>
                      <a:pt x="9" y="37"/>
                    </a:lnTo>
                    <a:lnTo>
                      <a:pt x="13" y="40"/>
                    </a:lnTo>
                    <a:lnTo>
                      <a:pt x="17" y="43"/>
                    </a:lnTo>
                    <a:lnTo>
                      <a:pt x="20" y="46"/>
                    </a:lnTo>
                    <a:lnTo>
                      <a:pt x="23" y="48"/>
                    </a:lnTo>
                    <a:lnTo>
                      <a:pt x="25" y="49"/>
                    </a:lnTo>
                    <a:lnTo>
                      <a:pt x="26" y="50"/>
                    </a:lnTo>
                    <a:lnTo>
                      <a:pt x="41" y="72"/>
                    </a:lnTo>
                    <a:lnTo>
                      <a:pt x="53" y="13"/>
                    </a:lnTo>
                    <a:lnTo>
                      <a:pt x="21" y="0"/>
                    </a:lnTo>
                    <a:lnTo>
                      <a:pt x="20" y="1"/>
                    </a:lnTo>
                    <a:lnTo>
                      <a:pt x="17" y="2"/>
                    </a:lnTo>
                    <a:lnTo>
                      <a:pt x="13" y="4"/>
                    </a:lnTo>
                    <a:lnTo>
                      <a:pt x="9" y="6"/>
                    </a:lnTo>
                    <a:lnTo>
                      <a:pt x="4" y="9"/>
                    </a:lnTo>
                    <a:lnTo>
                      <a:pt x="2" y="12"/>
                    </a:lnTo>
                    <a:lnTo>
                      <a:pt x="0" y="16"/>
                    </a:lnTo>
                    <a:lnTo>
                      <a:pt x="2" y="21"/>
                    </a:lnTo>
                    <a:close/>
                  </a:path>
                </a:pathLst>
              </a:custGeom>
              <a:solidFill>
                <a:srgbClr val="F2CCB2"/>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67" name="Freeform 483"/>
              <p:cNvSpPr>
                <a:spLocks/>
              </p:cNvSpPr>
              <p:nvPr/>
            </p:nvSpPr>
            <p:spPr bwMode="auto">
              <a:xfrm>
                <a:off x="4673" y="2085"/>
                <a:ext cx="83" cy="93"/>
              </a:xfrm>
              <a:custGeom>
                <a:avLst/>
                <a:gdLst/>
                <a:ahLst/>
                <a:cxnLst>
                  <a:cxn ang="0">
                    <a:pos x="3" y="22"/>
                  </a:cxn>
                  <a:cxn ang="0">
                    <a:pos x="8" y="36"/>
                  </a:cxn>
                  <a:cxn ang="0">
                    <a:pos x="9" y="49"/>
                  </a:cxn>
                  <a:cxn ang="0">
                    <a:pos x="9" y="62"/>
                  </a:cxn>
                  <a:cxn ang="0">
                    <a:pos x="9" y="76"/>
                  </a:cxn>
                  <a:cxn ang="0">
                    <a:pos x="14" y="88"/>
                  </a:cxn>
                  <a:cxn ang="0">
                    <a:pos x="24" y="93"/>
                  </a:cxn>
                  <a:cxn ang="0">
                    <a:pos x="40" y="88"/>
                  </a:cxn>
                  <a:cxn ang="0">
                    <a:pos x="55" y="78"/>
                  </a:cxn>
                  <a:cxn ang="0">
                    <a:pos x="65" y="70"/>
                  </a:cxn>
                  <a:cxn ang="0">
                    <a:pos x="67" y="68"/>
                  </a:cxn>
                  <a:cxn ang="0">
                    <a:pos x="71" y="60"/>
                  </a:cxn>
                  <a:cxn ang="0">
                    <a:pos x="77" y="50"/>
                  </a:cxn>
                  <a:cxn ang="0">
                    <a:pos x="82" y="40"/>
                  </a:cxn>
                  <a:cxn ang="0">
                    <a:pos x="83" y="30"/>
                  </a:cxn>
                  <a:cxn ang="0">
                    <a:pos x="79" y="7"/>
                  </a:cxn>
                  <a:cxn ang="0">
                    <a:pos x="71" y="1"/>
                  </a:cxn>
                  <a:cxn ang="0">
                    <a:pos x="66" y="6"/>
                  </a:cxn>
                  <a:cxn ang="0">
                    <a:pos x="64" y="13"/>
                  </a:cxn>
                  <a:cxn ang="0">
                    <a:pos x="63" y="19"/>
                  </a:cxn>
                  <a:cxn ang="0">
                    <a:pos x="63" y="19"/>
                  </a:cxn>
                  <a:cxn ang="0">
                    <a:pos x="60" y="15"/>
                  </a:cxn>
                  <a:cxn ang="0">
                    <a:pos x="57" y="8"/>
                  </a:cxn>
                  <a:cxn ang="0">
                    <a:pos x="54" y="3"/>
                  </a:cxn>
                  <a:cxn ang="0">
                    <a:pos x="51" y="1"/>
                  </a:cxn>
                  <a:cxn ang="0">
                    <a:pos x="46" y="1"/>
                  </a:cxn>
                  <a:cxn ang="0">
                    <a:pos x="38" y="2"/>
                  </a:cxn>
                  <a:cxn ang="0">
                    <a:pos x="29" y="4"/>
                  </a:cxn>
                  <a:cxn ang="0">
                    <a:pos x="19" y="6"/>
                  </a:cxn>
                  <a:cxn ang="0">
                    <a:pos x="10" y="9"/>
                  </a:cxn>
                  <a:cxn ang="0">
                    <a:pos x="3" y="12"/>
                  </a:cxn>
                  <a:cxn ang="0">
                    <a:pos x="0" y="15"/>
                  </a:cxn>
                </a:cxnLst>
                <a:rect l="0" t="0" r="r" b="b"/>
                <a:pathLst>
                  <a:path w="83" h="93">
                    <a:moveTo>
                      <a:pt x="0" y="17"/>
                    </a:moveTo>
                    <a:lnTo>
                      <a:pt x="3" y="22"/>
                    </a:lnTo>
                    <a:lnTo>
                      <a:pt x="6" y="29"/>
                    </a:lnTo>
                    <a:lnTo>
                      <a:pt x="8" y="36"/>
                    </a:lnTo>
                    <a:lnTo>
                      <a:pt x="9" y="44"/>
                    </a:lnTo>
                    <a:lnTo>
                      <a:pt x="9" y="49"/>
                    </a:lnTo>
                    <a:lnTo>
                      <a:pt x="9" y="56"/>
                    </a:lnTo>
                    <a:lnTo>
                      <a:pt x="9" y="62"/>
                    </a:lnTo>
                    <a:lnTo>
                      <a:pt x="9" y="70"/>
                    </a:lnTo>
                    <a:lnTo>
                      <a:pt x="9" y="76"/>
                    </a:lnTo>
                    <a:lnTo>
                      <a:pt x="11" y="83"/>
                    </a:lnTo>
                    <a:lnTo>
                      <a:pt x="14" y="88"/>
                    </a:lnTo>
                    <a:lnTo>
                      <a:pt x="18" y="92"/>
                    </a:lnTo>
                    <a:lnTo>
                      <a:pt x="24" y="93"/>
                    </a:lnTo>
                    <a:lnTo>
                      <a:pt x="32" y="91"/>
                    </a:lnTo>
                    <a:lnTo>
                      <a:pt x="40" y="88"/>
                    </a:lnTo>
                    <a:lnTo>
                      <a:pt x="48" y="83"/>
                    </a:lnTo>
                    <a:lnTo>
                      <a:pt x="55" y="78"/>
                    </a:lnTo>
                    <a:lnTo>
                      <a:pt x="61" y="73"/>
                    </a:lnTo>
                    <a:lnTo>
                      <a:pt x="65" y="70"/>
                    </a:lnTo>
                    <a:lnTo>
                      <a:pt x="66" y="69"/>
                    </a:lnTo>
                    <a:lnTo>
                      <a:pt x="67" y="68"/>
                    </a:lnTo>
                    <a:lnTo>
                      <a:pt x="69" y="65"/>
                    </a:lnTo>
                    <a:lnTo>
                      <a:pt x="71" y="60"/>
                    </a:lnTo>
                    <a:lnTo>
                      <a:pt x="74" y="55"/>
                    </a:lnTo>
                    <a:lnTo>
                      <a:pt x="77" y="50"/>
                    </a:lnTo>
                    <a:lnTo>
                      <a:pt x="80" y="45"/>
                    </a:lnTo>
                    <a:lnTo>
                      <a:pt x="82" y="40"/>
                    </a:lnTo>
                    <a:lnTo>
                      <a:pt x="83" y="38"/>
                    </a:lnTo>
                    <a:lnTo>
                      <a:pt x="83" y="30"/>
                    </a:lnTo>
                    <a:lnTo>
                      <a:pt x="82" y="18"/>
                    </a:lnTo>
                    <a:lnTo>
                      <a:pt x="79" y="7"/>
                    </a:lnTo>
                    <a:lnTo>
                      <a:pt x="74" y="1"/>
                    </a:lnTo>
                    <a:lnTo>
                      <a:pt x="71" y="1"/>
                    </a:lnTo>
                    <a:lnTo>
                      <a:pt x="68" y="3"/>
                    </a:lnTo>
                    <a:lnTo>
                      <a:pt x="66" y="6"/>
                    </a:lnTo>
                    <a:lnTo>
                      <a:pt x="65" y="10"/>
                    </a:lnTo>
                    <a:lnTo>
                      <a:pt x="64" y="13"/>
                    </a:lnTo>
                    <a:lnTo>
                      <a:pt x="63" y="17"/>
                    </a:lnTo>
                    <a:lnTo>
                      <a:pt x="63" y="19"/>
                    </a:lnTo>
                    <a:lnTo>
                      <a:pt x="63" y="20"/>
                    </a:lnTo>
                    <a:lnTo>
                      <a:pt x="63" y="19"/>
                    </a:lnTo>
                    <a:lnTo>
                      <a:pt x="62" y="17"/>
                    </a:lnTo>
                    <a:lnTo>
                      <a:pt x="60" y="15"/>
                    </a:lnTo>
                    <a:lnTo>
                      <a:pt x="59" y="12"/>
                    </a:lnTo>
                    <a:lnTo>
                      <a:pt x="57" y="8"/>
                    </a:lnTo>
                    <a:lnTo>
                      <a:pt x="55" y="5"/>
                    </a:lnTo>
                    <a:lnTo>
                      <a:pt x="54" y="3"/>
                    </a:lnTo>
                    <a:lnTo>
                      <a:pt x="52" y="1"/>
                    </a:lnTo>
                    <a:lnTo>
                      <a:pt x="51" y="1"/>
                    </a:lnTo>
                    <a:lnTo>
                      <a:pt x="49" y="0"/>
                    </a:lnTo>
                    <a:lnTo>
                      <a:pt x="46" y="1"/>
                    </a:lnTo>
                    <a:lnTo>
                      <a:pt x="42" y="1"/>
                    </a:lnTo>
                    <a:lnTo>
                      <a:pt x="38" y="2"/>
                    </a:lnTo>
                    <a:lnTo>
                      <a:pt x="33" y="3"/>
                    </a:lnTo>
                    <a:lnTo>
                      <a:pt x="29" y="4"/>
                    </a:lnTo>
                    <a:lnTo>
                      <a:pt x="24" y="5"/>
                    </a:lnTo>
                    <a:lnTo>
                      <a:pt x="19" y="6"/>
                    </a:lnTo>
                    <a:lnTo>
                      <a:pt x="14" y="8"/>
                    </a:lnTo>
                    <a:lnTo>
                      <a:pt x="10" y="9"/>
                    </a:lnTo>
                    <a:lnTo>
                      <a:pt x="6" y="11"/>
                    </a:lnTo>
                    <a:lnTo>
                      <a:pt x="3" y="12"/>
                    </a:lnTo>
                    <a:lnTo>
                      <a:pt x="1" y="14"/>
                    </a:lnTo>
                    <a:lnTo>
                      <a:pt x="0" y="15"/>
                    </a:lnTo>
                    <a:lnTo>
                      <a:pt x="0" y="17"/>
                    </a:lnTo>
                    <a:close/>
                  </a:path>
                </a:pathLst>
              </a:custGeom>
              <a:solidFill>
                <a:srgbClr val="F2CCB2"/>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68" name="Freeform 484"/>
              <p:cNvSpPr>
                <a:spLocks/>
              </p:cNvSpPr>
              <p:nvPr/>
            </p:nvSpPr>
            <p:spPr bwMode="auto">
              <a:xfrm>
                <a:off x="4881" y="2101"/>
                <a:ext cx="227" cy="218"/>
              </a:xfrm>
              <a:custGeom>
                <a:avLst/>
                <a:gdLst/>
                <a:ahLst/>
                <a:cxnLst>
                  <a:cxn ang="0">
                    <a:pos x="33" y="29"/>
                  </a:cxn>
                  <a:cxn ang="0">
                    <a:pos x="23" y="42"/>
                  </a:cxn>
                  <a:cxn ang="0">
                    <a:pos x="15" y="58"/>
                  </a:cxn>
                  <a:cxn ang="0">
                    <a:pos x="9" y="75"/>
                  </a:cxn>
                  <a:cxn ang="0">
                    <a:pos x="5" y="109"/>
                  </a:cxn>
                  <a:cxn ang="0">
                    <a:pos x="1" y="157"/>
                  </a:cxn>
                  <a:cxn ang="0">
                    <a:pos x="0" y="167"/>
                  </a:cxn>
                  <a:cxn ang="0">
                    <a:pos x="3" y="178"/>
                  </a:cxn>
                  <a:cxn ang="0">
                    <a:pos x="11" y="193"/>
                  </a:cxn>
                  <a:cxn ang="0">
                    <a:pos x="25" y="207"/>
                  </a:cxn>
                  <a:cxn ang="0">
                    <a:pos x="42" y="214"/>
                  </a:cxn>
                  <a:cxn ang="0">
                    <a:pos x="57" y="217"/>
                  </a:cxn>
                  <a:cxn ang="0">
                    <a:pos x="70" y="218"/>
                  </a:cxn>
                  <a:cxn ang="0">
                    <a:pos x="82" y="217"/>
                  </a:cxn>
                  <a:cxn ang="0">
                    <a:pos x="92" y="216"/>
                  </a:cxn>
                  <a:cxn ang="0">
                    <a:pos x="101" y="214"/>
                  </a:cxn>
                  <a:cxn ang="0">
                    <a:pos x="106" y="212"/>
                  </a:cxn>
                  <a:cxn ang="0">
                    <a:pos x="109" y="211"/>
                  </a:cxn>
                  <a:cxn ang="0">
                    <a:pos x="111" y="210"/>
                  </a:cxn>
                  <a:cxn ang="0">
                    <a:pos x="119" y="207"/>
                  </a:cxn>
                  <a:cxn ang="0">
                    <a:pos x="132" y="203"/>
                  </a:cxn>
                  <a:cxn ang="0">
                    <a:pos x="149" y="197"/>
                  </a:cxn>
                  <a:cxn ang="0">
                    <a:pos x="167" y="190"/>
                  </a:cxn>
                  <a:cxn ang="0">
                    <a:pos x="185" y="183"/>
                  </a:cxn>
                  <a:cxn ang="0">
                    <a:pos x="199" y="177"/>
                  </a:cxn>
                  <a:cxn ang="0">
                    <a:pos x="209" y="171"/>
                  </a:cxn>
                  <a:cxn ang="0">
                    <a:pos x="216" y="155"/>
                  </a:cxn>
                  <a:cxn ang="0">
                    <a:pos x="224" y="116"/>
                  </a:cxn>
                  <a:cxn ang="0">
                    <a:pos x="227" y="71"/>
                  </a:cxn>
                  <a:cxn ang="0">
                    <a:pos x="223" y="33"/>
                  </a:cxn>
                  <a:cxn ang="0">
                    <a:pos x="211" y="15"/>
                  </a:cxn>
                  <a:cxn ang="0">
                    <a:pos x="198" y="5"/>
                  </a:cxn>
                  <a:cxn ang="0">
                    <a:pos x="188" y="1"/>
                  </a:cxn>
                  <a:cxn ang="0">
                    <a:pos x="182" y="0"/>
                  </a:cxn>
                  <a:cxn ang="0">
                    <a:pos x="181" y="0"/>
                  </a:cxn>
                  <a:cxn ang="0">
                    <a:pos x="176" y="0"/>
                  </a:cxn>
                  <a:cxn ang="0">
                    <a:pos x="168" y="0"/>
                  </a:cxn>
                  <a:cxn ang="0">
                    <a:pos x="157" y="0"/>
                  </a:cxn>
                  <a:cxn ang="0">
                    <a:pos x="143" y="1"/>
                  </a:cxn>
                  <a:cxn ang="0">
                    <a:pos x="128" y="3"/>
                  </a:cxn>
                  <a:cxn ang="0">
                    <a:pos x="113" y="5"/>
                  </a:cxn>
                  <a:cxn ang="0">
                    <a:pos x="97" y="8"/>
                  </a:cxn>
                  <a:cxn ang="0">
                    <a:pos x="80" y="12"/>
                  </a:cxn>
                  <a:cxn ang="0">
                    <a:pos x="64" y="17"/>
                  </a:cxn>
                  <a:cxn ang="0">
                    <a:pos x="52" y="21"/>
                  </a:cxn>
                  <a:cxn ang="0">
                    <a:pos x="43" y="24"/>
                  </a:cxn>
                </a:cxnLst>
                <a:rect l="0" t="0" r="r" b="b"/>
                <a:pathLst>
                  <a:path w="227" h="218">
                    <a:moveTo>
                      <a:pt x="38" y="26"/>
                    </a:moveTo>
                    <a:lnTo>
                      <a:pt x="33" y="29"/>
                    </a:lnTo>
                    <a:lnTo>
                      <a:pt x="28" y="34"/>
                    </a:lnTo>
                    <a:lnTo>
                      <a:pt x="23" y="42"/>
                    </a:lnTo>
                    <a:lnTo>
                      <a:pt x="19" y="50"/>
                    </a:lnTo>
                    <a:lnTo>
                      <a:pt x="15" y="58"/>
                    </a:lnTo>
                    <a:lnTo>
                      <a:pt x="11" y="67"/>
                    </a:lnTo>
                    <a:lnTo>
                      <a:pt x="9" y="75"/>
                    </a:lnTo>
                    <a:lnTo>
                      <a:pt x="8" y="81"/>
                    </a:lnTo>
                    <a:lnTo>
                      <a:pt x="5" y="109"/>
                    </a:lnTo>
                    <a:lnTo>
                      <a:pt x="2" y="137"/>
                    </a:lnTo>
                    <a:lnTo>
                      <a:pt x="1" y="157"/>
                    </a:lnTo>
                    <a:lnTo>
                      <a:pt x="0" y="166"/>
                    </a:lnTo>
                    <a:lnTo>
                      <a:pt x="0" y="167"/>
                    </a:lnTo>
                    <a:lnTo>
                      <a:pt x="1" y="171"/>
                    </a:lnTo>
                    <a:lnTo>
                      <a:pt x="3" y="178"/>
                    </a:lnTo>
                    <a:lnTo>
                      <a:pt x="6" y="185"/>
                    </a:lnTo>
                    <a:lnTo>
                      <a:pt x="11" y="193"/>
                    </a:lnTo>
                    <a:lnTo>
                      <a:pt x="17" y="200"/>
                    </a:lnTo>
                    <a:lnTo>
                      <a:pt x="25" y="207"/>
                    </a:lnTo>
                    <a:lnTo>
                      <a:pt x="34" y="212"/>
                    </a:lnTo>
                    <a:lnTo>
                      <a:pt x="42" y="214"/>
                    </a:lnTo>
                    <a:lnTo>
                      <a:pt x="50" y="216"/>
                    </a:lnTo>
                    <a:lnTo>
                      <a:pt x="57" y="217"/>
                    </a:lnTo>
                    <a:lnTo>
                      <a:pt x="64" y="218"/>
                    </a:lnTo>
                    <a:lnTo>
                      <a:pt x="70" y="218"/>
                    </a:lnTo>
                    <a:lnTo>
                      <a:pt x="76" y="218"/>
                    </a:lnTo>
                    <a:lnTo>
                      <a:pt x="82" y="217"/>
                    </a:lnTo>
                    <a:lnTo>
                      <a:pt x="88" y="217"/>
                    </a:lnTo>
                    <a:lnTo>
                      <a:pt x="92" y="216"/>
                    </a:lnTo>
                    <a:lnTo>
                      <a:pt x="97" y="215"/>
                    </a:lnTo>
                    <a:lnTo>
                      <a:pt x="101" y="214"/>
                    </a:lnTo>
                    <a:lnTo>
                      <a:pt x="104" y="213"/>
                    </a:lnTo>
                    <a:lnTo>
                      <a:pt x="106" y="212"/>
                    </a:lnTo>
                    <a:lnTo>
                      <a:pt x="108" y="211"/>
                    </a:lnTo>
                    <a:lnTo>
                      <a:pt x="109" y="211"/>
                    </a:lnTo>
                    <a:lnTo>
                      <a:pt x="110" y="210"/>
                    </a:lnTo>
                    <a:lnTo>
                      <a:pt x="111" y="210"/>
                    </a:lnTo>
                    <a:lnTo>
                      <a:pt x="114" y="209"/>
                    </a:lnTo>
                    <a:lnTo>
                      <a:pt x="119" y="207"/>
                    </a:lnTo>
                    <a:lnTo>
                      <a:pt x="124" y="205"/>
                    </a:lnTo>
                    <a:lnTo>
                      <a:pt x="132" y="203"/>
                    </a:lnTo>
                    <a:lnTo>
                      <a:pt x="140" y="200"/>
                    </a:lnTo>
                    <a:lnTo>
                      <a:pt x="149" y="197"/>
                    </a:lnTo>
                    <a:lnTo>
                      <a:pt x="158" y="193"/>
                    </a:lnTo>
                    <a:lnTo>
                      <a:pt x="167" y="190"/>
                    </a:lnTo>
                    <a:lnTo>
                      <a:pt x="176" y="187"/>
                    </a:lnTo>
                    <a:lnTo>
                      <a:pt x="185" y="183"/>
                    </a:lnTo>
                    <a:lnTo>
                      <a:pt x="192" y="180"/>
                    </a:lnTo>
                    <a:lnTo>
                      <a:pt x="199" y="177"/>
                    </a:lnTo>
                    <a:lnTo>
                      <a:pt x="205" y="174"/>
                    </a:lnTo>
                    <a:lnTo>
                      <a:pt x="209" y="171"/>
                    </a:lnTo>
                    <a:lnTo>
                      <a:pt x="211" y="169"/>
                    </a:lnTo>
                    <a:lnTo>
                      <a:pt x="216" y="155"/>
                    </a:lnTo>
                    <a:lnTo>
                      <a:pt x="220" y="137"/>
                    </a:lnTo>
                    <a:lnTo>
                      <a:pt x="224" y="116"/>
                    </a:lnTo>
                    <a:lnTo>
                      <a:pt x="226" y="93"/>
                    </a:lnTo>
                    <a:lnTo>
                      <a:pt x="227" y="71"/>
                    </a:lnTo>
                    <a:lnTo>
                      <a:pt x="226" y="50"/>
                    </a:lnTo>
                    <a:lnTo>
                      <a:pt x="223" y="33"/>
                    </a:lnTo>
                    <a:lnTo>
                      <a:pt x="218" y="22"/>
                    </a:lnTo>
                    <a:lnTo>
                      <a:pt x="211" y="15"/>
                    </a:lnTo>
                    <a:lnTo>
                      <a:pt x="204" y="9"/>
                    </a:lnTo>
                    <a:lnTo>
                      <a:pt x="198" y="5"/>
                    </a:lnTo>
                    <a:lnTo>
                      <a:pt x="193" y="2"/>
                    </a:lnTo>
                    <a:lnTo>
                      <a:pt x="188" y="1"/>
                    </a:lnTo>
                    <a:lnTo>
                      <a:pt x="184" y="0"/>
                    </a:lnTo>
                    <a:lnTo>
                      <a:pt x="182" y="0"/>
                    </a:lnTo>
                    <a:lnTo>
                      <a:pt x="181" y="0"/>
                    </a:lnTo>
                    <a:lnTo>
                      <a:pt x="181" y="0"/>
                    </a:lnTo>
                    <a:lnTo>
                      <a:pt x="179" y="0"/>
                    </a:lnTo>
                    <a:lnTo>
                      <a:pt x="176" y="0"/>
                    </a:lnTo>
                    <a:lnTo>
                      <a:pt x="173" y="0"/>
                    </a:lnTo>
                    <a:lnTo>
                      <a:pt x="168" y="0"/>
                    </a:lnTo>
                    <a:lnTo>
                      <a:pt x="163" y="0"/>
                    </a:lnTo>
                    <a:lnTo>
                      <a:pt x="157" y="0"/>
                    </a:lnTo>
                    <a:lnTo>
                      <a:pt x="150" y="1"/>
                    </a:lnTo>
                    <a:lnTo>
                      <a:pt x="143" y="1"/>
                    </a:lnTo>
                    <a:lnTo>
                      <a:pt x="136" y="2"/>
                    </a:lnTo>
                    <a:lnTo>
                      <a:pt x="128" y="3"/>
                    </a:lnTo>
                    <a:lnTo>
                      <a:pt x="121" y="4"/>
                    </a:lnTo>
                    <a:lnTo>
                      <a:pt x="113" y="5"/>
                    </a:lnTo>
                    <a:lnTo>
                      <a:pt x="105" y="6"/>
                    </a:lnTo>
                    <a:lnTo>
                      <a:pt x="97" y="8"/>
                    </a:lnTo>
                    <a:lnTo>
                      <a:pt x="90" y="10"/>
                    </a:lnTo>
                    <a:lnTo>
                      <a:pt x="80" y="12"/>
                    </a:lnTo>
                    <a:lnTo>
                      <a:pt x="71" y="15"/>
                    </a:lnTo>
                    <a:lnTo>
                      <a:pt x="64" y="17"/>
                    </a:lnTo>
                    <a:lnTo>
                      <a:pt x="57" y="19"/>
                    </a:lnTo>
                    <a:lnTo>
                      <a:pt x="52" y="21"/>
                    </a:lnTo>
                    <a:lnTo>
                      <a:pt x="47" y="22"/>
                    </a:lnTo>
                    <a:lnTo>
                      <a:pt x="43" y="24"/>
                    </a:lnTo>
                    <a:lnTo>
                      <a:pt x="38" y="26"/>
                    </a:lnTo>
                    <a:close/>
                  </a:path>
                </a:pathLst>
              </a:custGeom>
              <a:solidFill>
                <a:srgbClr val="59A359"/>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71" name="Freeform 487"/>
              <p:cNvSpPr>
                <a:spLocks/>
              </p:cNvSpPr>
              <p:nvPr/>
            </p:nvSpPr>
            <p:spPr bwMode="auto">
              <a:xfrm>
                <a:off x="4875" y="1717"/>
                <a:ext cx="147" cy="44"/>
              </a:xfrm>
              <a:custGeom>
                <a:avLst/>
                <a:gdLst/>
                <a:ahLst/>
                <a:cxnLst>
                  <a:cxn ang="0">
                    <a:pos x="147" y="44"/>
                  </a:cxn>
                  <a:cxn ang="0">
                    <a:pos x="145" y="44"/>
                  </a:cxn>
                  <a:cxn ang="0">
                    <a:pos x="143" y="43"/>
                  </a:cxn>
                  <a:cxn ang="0">
                    <a:pos x="141" y="42"/>
                  </a:cxn>
                  <a:cxn ang="0">
                    <a:pos x="139" y="40"/>
                  </a:cxn>
                  <a:cxn ang="0">
                    <a:pos x="132" y="34"/>
                  </a:cxn>
                  <a:cxn ang="0">
                    <a:pos x="125" y="29"/>
                  </a:cxn>
                  <a:cxn ang="0">
                    <a:pos x="117" y="25"/>
                  </a:cxn>
                  <a:cxn ang="0">
                    <a:pos x="109" y="21"/>
                  </a:cxn>
                  <a:cxn ang="0">
                    <a:pos x="101" y="19"/>
                  </a:cxn>
                  <a:cxn ang="0">
                    <a:pos x="92" y="16"/>
                  </a:cxn>
                  <a:cxn ang="0">
                    <a:pos x="83" y="15"/>
                  </a:cxn>
                  <a:cxn ang="0">
                    <a:pos x="73" y="14"/>
                  </a:cxn>
                  <a:cxn ang="0">
                    <a:pos x="64" y="14"/>
                  </a:cxn>
                  <a:cxn ang="0">
                    <a:pos x="55" y="14"/>
                  </a:cxn>
                  <a:cxn ang="0">
                    <a:pos x="46" y="15"/>
                  </a:cxn>
                  <a:cxn ang="0">
                    <a:pos x="37" y="16"/>
                  </a:cxn>
                  <a:cxn ang="0">
                    <a:pos x="28" y="18"/>
                  </a:cxn>
                  <a:cxn ang="0">
                    <a:pos x="19" y="20"/>
                  </a:cxn>
                  <a:cxn ang="0">
                    <a:pos x="11" y="22"/>
                  </a:cxn>
                  <a:cxn ang="0">
                    <a:pos x="3" y="25"/>
                  </a:cxn>
                  <a:cxn ang="0">
                    <a:pos x="1" y="24"/>
                  </a:cxn>
                  <a:cxn ang="0">
                    <a:pos x="0" y="22"/>
                  </a:cxn>
                  <a:cxn ang="0">
                    <a:pos x="0" y="21"/>
                  </a:cxn>
                  <a:cxn ang="0">
                    <a:pos x="0" y="18"/>
                  </a:cxn>
                  <a:cxn ang="0">
                    <a:pos x="4" y="15"/>
                  </a:cxn>
                  <a:cxn ang="0">
                    <a:pos x="9" y="12"/>
                  </a:cxn>
                  <a:cxn ang="0">
                    <a:pos x="13" y="9"/>
                  </a:cxn>
                  <a:cxn ang="0">
                    <a:pos x="18" y="7"/>
                  </a:cxn>
                  <a:cxn ang="0">
                    <a:pos x="23" y="5"/>
                  </a:cxn>
                  <a:cxn ang="0">
                    <a:pos x="29" y="3"/>
                  </a:cxn>
                  <a:cxn ang="0">
                    <a:pos x="34" y="2"/>
                  </a:cxn>
                  <a:cxn ang="0">
                    <a:pos x="39" y="1"/>
                  </a:cxn>
                  <a:cxn ang="0">
                    <a:pos x="45" y="1"/>
                  </a:cxn>
                  <a:cxn ang="0">
                    <a:pos x="50" y="0"/>
                  </a:cxn>
                  <a:cxn ang="0">
                    <a:pos x="56" y="0"/>
                  </a:cxn>
                  <a:cxn ang="0">
                    <a:pos x="62" y="0"/>
                  </a:cxn>
                  <a:cxn ang="0">
                    <a:pos x="67" y="1"/>
                  </a:cxn>
                  <a:cxn ang="0">
                    <a:pos x="73" y="1"/>
                  </a:cxn>
                  <a:cxn ang="0">
                    <a:pos x="78" y="2"/>
                  </a:cxn>
                  <a:cxn ang="0">
                    <a:pos x="84" y="3"/>
                  </a:cxn>
                  <a:cxn ang="0">
                    <a:pos x="88" y="4"/>
                  </a:cxn>
                  <a:cxn ang="0">
                    <a:pos x="93" y="5"/>
                  </a:cxn>
                  <a:cxn ang="0">
                    <a:pos x="98" y="6"/>
                  </a:cxn>
                  <a:cxn ang="0">
                    <a:pos x="102" y="8"/>
                  </a:cxn>
                  <a:cxn ang="0">
                    <a:pos x="107" y="10"/>
                  </a:cxn>
                  <a:cxn ang="0">
                    <a:pos x="111" y="12"/>
                  </a:cxn>
                  <a:cxn ang="0">
                    <a:pos x="116" y="14"/>
                  </a:cxn>
                  <a:cxn ang="0">
                    <a:pos x="120" y="17"/>
                  </a:cxn>
                  <a:cxn ang="0">
                    <a:pos x="124" y="19"/>
                  </a:cxn>
                  <a:cxn ang="0">
                    <a:pos x="128" y="22"/>
                  </a:cxn>
                  <a:cxn ang="0">
                    <a:pos x="132" y="25"/>
                  </a:cxn>
                  <a:cxn ang="0">
                    <a:pos x="135" y="28"/>
                  </a:cxn>
                  <a:cxn ang="0">
                    <a:pos x="139" y="32"/>
                  </a:cxn>
                  <a:cxn ang="0">
                    <a:pos x="142" y="36"/>
                  </a:cxn>
                  <a:cxn ang="0">
                    <a:pos x="144" y="40"/>
                  </a:cxn>
                  <a:cxn ang="0">
                    <a:pos x="147" y="44"/>
                  </a:cxn>
                </a:cxnLst>
                <a:rect l="0" t="0" r="r" b="b"/>
                <a:pathLst>
                  <a:path w="147" h="44">
                    <a:moveTo>
                      <a:pt x="147" y="44"/>
                    </a:moveTo>
                    <a:lnTo>
                      <a:pt x="145" y="44"/>
                    </a:lnTo>
                    <a:lnTo>
                      <a:pt x="143" y="43"/>
                    </a:lnTo>
                    <a:lnTo>
                      <a:pt x="141" y="42"/>
                    </a:lnTo>
                    <a:lnTo>
                      <a:pt x="139" y="40"/>
                    </a:lnTo>
                    <a:lnTo>
                      <a:pt x="132" y="34"/>
                    </a:lnTo>
                    <a:lnTo>
                      <a:pt x="125" y="29"/>
                    </a:lnTo>
                    <a:lnTo>
                      <a:pt x="117" y="25"/>
                    </a:lnTo>
                    <a:lnTo>
                      <a:pt x="109" y="21"/>
                    </a:lnTo>
                    <a:lnTo>
                      <a:pt x="101" y="19"/>
                    </a:lnTo>
                    <a:lnTo>
                      <a:pt x="92" y="16"/>
                    </a:lnTo>
                    <a:lnTo>
                      <a:pt x="83" y="15"/>
                    </a:lnTo>
                    <a:lnTo>
                      <a:pt x="73" y="14"/>
                    </a:lnTo>
                    <a:lnTo>
                      <a:pt x="64" y="14"/>
                    </a:lnTo>
                    <a:lnTo>
                      <a:pt x="55" y="14"/>
                    </a:lnTo>
                    <a:lnTo>
                      <a:pt x="46" y="15"/>
                    </a:lnTo>
                    <a:lnTo>
                      <a:pt x="37" y="16"/>
                    </a:lnTo>
                    <a:lnTo>
                      <a:pt x="28" y="18"/>
                    </a:lnTo>
                    <a:lnTo>
                      <a:pt x="19" y="20"/>
                    </a:lnTo>
                    <a:lnTo>
                      <a:pt x="11" y="22"/>
                    </a:lnTo>
                    <a:lnTo>
                      <a:pt x="3" y="25"/>
                    </a:lnTo>
                    <a:lnTo>
                      <a:pt x="1" y="24"/>
                    </a:lnTo>
                    <a:lnTo>
                      <a:pt x="0" y="22"/>
                    </a:lnTo>
                    <a:lnTo>
                      <a:pt x="0" y="21"/>
                    </a:lnTo>
                    <a:lnTo>
                      <a:pt x="0" y="18"/>
                    </a:lnTo>
                    <a:lnTo>
                      <a:pt x="4" y="15"/>
                    </a:lnTo>
                    <a:lnTo>
                      <a:pt x="9" y="12"/>
                    </a:lnTo>
                    <a:lnTo>
                      <a:pt x="13" y="9"/>
                    </a:lnTo>
                    <a:lnTo>
                      <a:pt x="18" y="7"/>
                    </a:lnTo>
                    <a:lnTo>
                      <a:pt x="23" y="5"/>
                    </a:lnTo>
                    <a:lnTo>
                      <a:pt x="29" y="3"/>
                    </a:lnTo>
                    <a:lnTo>
                      <a:pt x="34" y="2"/>
                    </a:lnTo>
                    <a:lnTo>
                      <a:pt x="39" y="1"/>
                    </a:lnTo>
                    <a:lnTo>
                      <a:pt x="45" y="1"/>
                    </a:lnTo>
                    <a:lnTo>
                      <a:pt x="50" y="0"/>
                    </a:lnTo>
                    <a:lnTo>
                      <a:pt x="56" y="0"/>
                    </a:lnTo>
                    <a:lnTo>
                      <a:pt x="62" y="0"/>
                    </a:lnTo>
                    <a:lnTo>
                      <a:pt x="67" y="1"/>
                    </a:lnTo>
                    <a:lnTo>
                      <a:pt x="73" y="1"/>
                    </a:lnTo>
                    <a:lnTo>
                      <a:pt x="78" y="2"/>
                    </a:lnTo>
                    <a:lnTo>
                      <a:pt x="84" y="3"/>
                    </a:lnTo>
                    <a:lnTo>
                      <a:pt x="88" y="4"/>
                    </a:lnTo>
                    <a:lnTo>
                      <a:pt x="93" y="5"/>
                    </a:lnTo>
                    <a:lnTo>
                      <a:pt x="98" y="6"/>
                    </a:lnTo>
                    <a:lnTo>
                      <a:pt x="102" y="8"/>
                    </a:lnTo>
                    <a:lnTo>
                      <a:pt x="107" y="10"/>
                    </a:lnTo>
                    <a:lnTo>
                      <a:pt x="111" y="12"/>
                    </a:lnTo>
                    <a:lnTo>
                      <a:pt x="116" y="14"/>
                    </a:lnTo>
                    <a:lnTo>
                      <a:pt x="120" y="17"/>
                    </a:lnTo>
                    <a:lnTo>
                      <a:pt x="124" y="19"/>
                    </a:lnTo>
                    <a:lnTo>
                      <a:pt x="128" y="22"/>
                    </a:lnTo>
                    <a:lnTo>
                      <a:pt x="132" y="25"/>
                    </a:lnTo>
                    <a:lnTo>
                      <a:pt x="135" y="28"/>
                    </a:lnTo>
                    <a:lnTo>
                      <a:pt x="139" y="32"/>
                    </a:lnTo>
                    <a:lnTo>
                      <a:pt x="142" y="36"/>
                    </a:lnTo>
                    <a:lnTo>
                      <a:pt x="144" y="40"/>
                    </a:lnTo>
                    <a:lnTo>
                      <a:pt x="147" y="4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73" name="Freeform 489"/>
              <p:cNvSpPr>
                <a:spLocks/>
              </p:cNvSpPr>
              <p:nvPr/>
            </p:nvSpPr>
            <p:spPr bwMode="auto">
              <a:xfrm>
                <a:off x="4827" y="1743"/>
                <a:ext cx="195" cy="239"/>
              </a:xfrm>
              <a:custGeom>
                <a:avLst/>
                <a:gdLst/>
                <a:ahLst/>
                <a:cxnLst>
                  <a:cxn ang="0">
                    <a:pos x="171" y="234"/>
                  </a:cxn>
                  <a:cxn ang="0">
                    <a:pos x="163" y="219"/>
                  </a:cxn>
                  <a:cxn ang="0">
                    <a:pos x="152" y="185"/>
                  </a:cxn>
                  <a:cxn ang="0">
                    <a:pos x="138" y="161"/>
                  </a:cxn>
                  <a:cxn ang="0">
                    <a:pos x="121" y="145"/>
                  </a:cxn>
                  <a:cxn ang="0">
                    <a:pos x="104" y="138"/>
                  </a:cxn>
                  <a:cxn ang="0">
                    <a:pos x="102" y="133"/>
                  </a:cxn>
                  <a:cxn ang="0">
                    <a:pos x="110" y="134"/>
                  </a:cxn>
                  <a:cxn ang="0">
                    <a:pos x="122" y="115"/>
                  </a:cxn>
                  <a:cxn ang="0">
                    <a:pos x="118" y="99"/>
                  </a:cxn>
                  <a:cxn ang="0">
                    <a:pos x="102" y="90"/>
                  </a:cxn>
                  <a:cxn ang="0">
                    <a:pos x="77" y="86"/>
                  </a:cxn>
                  <a:cxn ang="0">
                    <a:pos x="53" y="79"/>
                  </a:cxn>
                  <a:cxn ang="0">
                    <a:pos x="33" y="80"/>
                  </a:cxn>
                  <a:cxn ang="0">
                    <a:pos x="30" y="141"/>
                  </a:cxn>
                  <a:cxn ang="0">
                    <a:pos x="46" y="183"/>
                  </a:cxn>
                  <a:cxn ang="0">
                    <a:pos x="72" y="205"/>
                  </a:cxn>
                  <a:cxn ang="0">
                    <a:pos x="81" y="202"/>
                  </a:cxn>
                  <a:cxn ang="0">
                    <a:pos x="81" y="206"/>
                  </a:cxn>
                  <a:cxn ang="0">
                    <a:pos x="70" y="208"/>
                  </a:cxn>
                  <a:cxn ang="0">
                    <a:pos x="44" y="193"/>
                  </a:cxn>
                  <a:cxn ang="0">
                    <a:pos x="25" y="166"/>
                  </a:cxn>
                  <a:cxn ang="0">
                    <a:pos x="16" y="133"/>
                  </a:cxn>
                  <a:cxn ang="0">
                    <a:pos x="11" y="95"/>
                  </a:cxn>
                  <a:cxn ang="0">
                    <a:pos x="1" y="92"/>
                  </a:cxn>
                  <a:cxn ang="0">
                    <a:pos x="21" y="63"/>
                  </a:cxn>
                  <a:cxn ang="0">
                    <a:pos x="17" y="41"/>
                  </a:cxn>
                  <a:cxn ang="0">
                    <a:pos x="20" y="19"/>
                  </a:cxn>
                  <a:cxn ang="0">
                    <a:pos x="33" y="4"/>
                  </a:cxn>
                  <a:cxn ang="0">
                    <a:pos x="41" y="7"/>
                  </a:cxn>
                  <a:cxn ang="0">
                    <a:pos x="32" y="16"/>
                  </a:cxn>
                  <a:cxn ang="0">
                    <a:pos x="40" y="53"/>
                  </a:cxn>
                  <a:cxn ang="0">
                    <a:pos x="67" y="70"/>
                  </a:cxn>
                  <a:cxn ang="0">
                    <a:pos x="99" y="78"/>
                  </a:cxn>
                  <a:cxn ang="0">
                    <a:pos x="128" y="91"/>
                  </a:cxn>
                  <a:cxn ang="0">
                    <a:pos x="148" y="100"/>
                  </a:cxn>
                  <a:cxn ang="0">
                    <a:pos x="156" y="118"/>
                  </a:cxn>
                  <a:cxn ang="0">
                    <a:pos x="145" y="122"/>
                  </a:cxn>
                  <a:cxn ang="0">
                    <a:pos x="138" y="116"/>
                  </a:cxn>
                  <a:cxn ang="0">
                    <a:pos x="147" y="118"/>
                  </a:cxn>
                  <a:cxn ang="0">
                    <a:pos x="144" y="108"/>
                  </a:cxn>
                  <a:cxn ang="0">
                    <a:pos x="131" y="100"/>
                  </a:cxn>
                  <a:cxn ang="0">
                    <a:pos x="133" y="127"/>
                  </a:cxn>
                  <a:cxn ang="0">
                    <a:pos x="147" y="157"/>
                  </a:cxn>
                  <a:cxn ang="0">
                    <a:pos x="171" y="175"/>
                  </a:cxn>
                  <a:cxn ang="0">
                    <a:pos x="186" y="173"/>
                  </a:cxn>
                  <a:cxn ang="0">
                    <a:pos x="182" y="168"/>
                  </a:cxn>
                  <a:cxn ang="0">
                    <a:pos x="193" y="168"/>
                  </a:cxn>
                  <a:cxn ang="0">
                    <a:pos x="192" y="181"/>
                  </a:cxn>
                  <a:cxn ang="0">
                    <a:pos x="174" y="185"/>
                  </a:cxn>
                  <a:cxn ang="0">
                    <a:pos x="158" y="177"/>
                  </a:cxn>
                  <a:cxn ang="0">
                    <a:pos x="171" y="208"/>
                  </a:cxn>
                </a:cxnLst>
                <a:rect l="0" t="0" r="r" b="b"/>
                <a:pathLst>
                  <a:path w="195" h="239">
                    <a:moveTo>
                      <a:pt x="177" y="239"/>
                    </a:moveTo>
                    <a:lnTo>
                      <a:pt x="175" y="238"/>
                    </a:lnTo>
                    <a:lnTo>
                      <a:pt x="174" y="237"/>
                    </a:lnTo>
                    <a:lnTo>
                      <a:pt x="172" y="236"/>
                    </a:lnTo>
                    <a:lnTo>
                      <a:pt x="171" y="234"/>
                    </a:lnTo>
                    <a:lnTo>
                      <a:pt x="170" y="232"/>
                    </a:lnTo>
                    <a:lnTo>
                      <a:pt x="169" y="230"/>
                    </a:lnTo>
                    <a:lnTo>
                      <a:pt x="167" y="228"/>
                    </a:lnTo>
                    <a:lnTo>
                      <a:pt x="166" y="226"/>
                    </a:lnTo>
                    <a:lnTo>
                      <a:pt x="163" y="219"/>
                    </a:lnTo>
                    <a:lnTo>
                      <a:pt x="160" y="213"/>
                    </a:lnTo>
                    <a:lnTo>
                      <a:pt x="157" y="206"/>
                    </a:lnTo>
                    <a:lnTo>
                      <a:pt x="155" y="199"/>
                    </a:lnTo>
                    <a:lnTo>
                      <a:pt x="154" y="192"/>
                    </a:lnTo>
                    <a:lnTo>
                      <a:pt x="152" y="185"/>
                    </a:lnTo>
                    <a:lnTo>
                      <a:pt x="151" y="177"/>
                    </a:lnTo>
                    <a:lnTo>
                      <a:pt x="149" y="170"/>
                    </a:lnTo>
                    <a:lnTo>
                      <a:pt x="146" y="167"/>
                    </a:lnTo>
                    <a:lnTo>
                      <a:pt x="142" y="164"/>
                    </a:lnTo>
                    <a:lnTo>
                      <a:pt x="138" y="161"/>
                    </a:lnTo>
                    <a:lnTo>
                      <a:pt x="134" y="158"/>
                    </a:lnTo>
                    <a:lnTo>
                      <a:pt x="131" y="155"/>
                    </a:lnTo>
                    <a:lnTo>
                      <a:pt x="127" y="152"/>
                    </a:lnTo>
                    <a:lnTo>
                      <a:pt x="124" y="148"/>
                    </a:lnTo>
                    <a:lnTo>
                      <a:pt x="121" y="145"/>
                    </a:lnTo>
                    <a:lnTo>
                      <a:pt x="118" y="145"/>
                    </a:lnTo>
                    <a:lnTo>
                      <a:pt x="114" y="144"/>
                    </a:lnTo>
                    <a:lnTo>
                      <a:pt x="110" y="142"/>
                    </a:lnTo>
                    <a:lnTo>
                      <a:pt x="107" y="140"/>
                    </a:lnTo>
                    <a:lnTo>
                      <a:pt x="104" y="138"/>
                    </a:lnTo>
                    <a:lnTo>
                      <a:pt x="101" y="136"/>
                    </a:lnTo>
                    <a:lnTo>
                      <a:pt x="100" y="134"/>
                    </a:lnTo>
                    <a:lnTo>
                      <a:pt x="99" y="133"/>
                    </a:lnTo>
                    <a:lnTo>
                      <a:pt x="101" y="133"/>
                    </a:lnTo>
                    <a:lnTo>
                      <a:pt x="102" y="133"/>
                    </a:lnTo>
                    <a:lnTo>
                      <a:pt x="104" y="134"/>
                    </a:lnTo>
                    <a:lnTo>
                      <a:pt x="105" y="134"/>
                    </a:lnTo>
                    <a:lnTo>
                      <a:pt x="107" y="134"/>
                    </a:lnTo>
                    <a:lnTo>
                      <a:pt x="109" y="134"/>
                    </a:lnTo>
                    <a:lnTo>
                      <a:pt x="110" y="134"/>
                    </a:lnTo>
                    <a:lnTo>
                      <a:pt x="112" y="133"/>
                    </a:lnTo>
                    <a:lnTo>
                      <a:pt x="117" y="129"/>
                    </a:lnTo>
                    <a:lnTo>
                      <a:pt x="120" y="125"/>
                    </a:lnTo>
                    <a:lnTo>
                      <a:pt x="121" y="120"/>
                    </a:lnTo>
                    <a:lnTo>
                      <a:pt x="122" y="115"/>
                    </a:lnTo>
                    <a:lnTo>
                      <a:pt x="121" y="112"/>
                    </a:lnTo>
                    <a:lnTo>
                      <a:pt x="121" y="108"/>
                    </a:lnTo>
                    <a:lnTo>
                      <a:pt x="120" y="105"/>
                    </a:lnTo>
                    <a:lnTo>
                      <a:pt x="119" y="102"/>
                    </a:lnTo>
                    <a:lnTo>
                      <a:pt x="118" y="99"/>
                    </a:lnTo>
                    <a:lnTo>
                      <a:pt x="116" y="97"/>
                    </a:lnTo>
                    <a:lnTo>
                      <a:pt x="114" y="94"/>
                    </a:lnTo>
                    <a:lnTo>
                      <a:pt x="112" y="93"/>
                    </a:lnTo>
                    <a:lnTo>
                      <a:pt x="107" y="91"/>
                    </a:lnTo>
                    <a:lnTo>
                      <a:pt x="102" y="90"/>
                    </a:lnTo>
                    <a:lnTo>
                      <a:pt x="97" y="89"/>
                    </a:lnTo>
                    <a:lnTo>
                      <a:pt x="92" y="89"/>
                    </a:lnTo>
                    <a:lnTo>
                      <a:pt x="87" y="88"/>
                    </a:lnTo>
                    <a:lnTo>
                      <a:pt x="82" y="87"/>
                    </a:lnTo>
                    <a:lnTo>
                      <a:pt x="77" y="86"/>
                    </a:lnTo>
                    <a:lnTo>
                      <a:pt x="72" y="85"/>
                    </a:lnTo>
                    <a:lnTo>
                      <a:pt x="67" y="83"/>
                    </a:lnTo>
                    <a:lnTo>
                      <a:pt x="63" y="82"/>
                    </a:lnTo>
                    <a:lnTo>
                      <a:pt x="58" y="81"/>
                    </a:lnTo>
                    <a:lnTo>
                      <a:pt x="53" y="79"/>
                    </a:lnTo>
                    <a:lnTo>
                      <a:pt x="49" y="77"/>
                    </a:lnTo>
                    <a:lnTo>
                      <a:pt x="44" y="74"/>
                    </a:lnTo>
                    <a:lnTo>
                      <a:pt x="40" y="72"/>
                    </a:lnTo>
                    <a:lnTo>
                      <a:pt x="36" y="69"/>
                    </a:lnTo>
                    <a:lnTo>
                      <a:pt x="33" y="80"/>
                    </a:lnTo>
                    <a:lnTo>
                      <a:pt x="31" y="92"/>
                    </a:lnTo>
                    <a:lnTo>
                      <a:pt x="29" y="104"/>
                    </a:lnTo>
                    <a:lnTo>
                      <a:pt x="28" y="116"/>
                    </a:lnTo>
                    <a:lnTo>
                      <a:pt x="28" y="128"/>
                    </a:lnTo>
                    <a:lnTo>
                      <a:pt x="30" y="141"/>
                    </a:lnTo>
                    <a:lnTo>
                      <a:pt x="32" y="153"/>
                    </a:lnTo>
                    <a:lnTo>
                      <a:pt x="35" y="165"/>
                    </a:lnTo>
                    <a:lnTo>
                      <a:pt x="39" y="171"/>
                    </a:lnTo>
                    <a:lnTo>
                      <a:pt x="42" y="177"/>
                    </a:lnTo>
                    <a:lnTo>
                      <a:pt x="46" y="183"/>
                    </a:lnTo>
                    <a:lnTo>
                      <a:pt x="50" y="189"/>
                    </a:lnTo>
                    <a:lnTo>
                      <a:pt x="54" y="194"/>
                    </a:lnTo>
                    <a:lnTo>
                      <a:pt x="60" y="199"/>
                    </a:lnTo>
                    <a:lnTo>
                      <a:pt x="65" y="202"/>
                    </a:lnTo>
                    <a:lnTo>
                      <a:pt x="72" y="205"/>
                    </a:lnTo>
                    <a:lnTo>
                      <a:pt x="74" y="205"/>
                    </a:lnTo>
                    <a:lnTo>
                      <a:pt x="76" y="204"/>
                    </a:lnTo>
                    <a:lnTo>
                      <a:pt x="78" y="204"/>
                    </a:lnTo>
                    <a:lnTo>
                      <a:pt x="79" y="203"/>
                    </a:lnTo>
                    <a:lnTo>
                      <a:pt x="81" y="202"/>
                    </a:lnTo>
                    <a:lnTo>
                      <a:pt x="83" y="202"/>
                    </a:lnTo>
                    <a:lnTo>
                      <a:pt x="84" y="203"/>
                    </a:lnTo>
                    <a:lnTo>
                      <a:pt x="85" y="204"/>
                    </a:lnTo>
                    <a:lnTo>
                      <a:pt x="83" y="205"/>
                    </a:lnTo>
                    <a:lnTo>
                      <a:pt x="81" y="206"/>
                    </a:lnTo>
                    <a:lnTo>
                      <a:pt x="79" y="207"/>
                    </a:lnTo>
                    <a:lnTo>
                      <a:pt x="77" y="208"/>
                    </a:lnTo>
                    <a:lnTo>
                      <a:pt x="75" y="208"/>
                    </a:lnTo>
                    <a:lnTo>
                      <a:pt x="72" y="209"/>
                    </a:lnTo>
                    <a:lnTo>
                      <a:pt x="70" y="208"/>
                    </a:lnTo>
                    <a:lnTo>
                      <a:pt x="68" y="208"/>
                    </a:lnTo>
                    <a:lnTo>
                      <a:pt x="61" y="205"/>
                    </a:lnTo>
                    <a:lnTo>
                      <a:pt x="55" y="201"/>
                    </a:lnTo>
                    <a:lnTo>
                      <a:pt x="49" y="198"/>
                    </a:lnTo>
                    <a:lnTo>
                      <a:pt x="44" y="193"/>
                    </a:lnTo>
                    <a:lnTo>
                      <a:pt x="40" y="189"/>
                    </a:lnTo>
                    <a:lnTo>
                      <a:pt x="35" y="184"/>
                    </a:lnTo>
                    <a:lnTo>
                      <a:pt x="31" y="178"/>
                    </a:lnTo>
                    <a:lnTo>
                      <a:pt x="28" y="172"/>
                    </a:lnTo>
                    <a:lnTo>
                      <a:pt x="25" y="166"/>
                    </a:lnTo>
                    <a:lnTo>
                      <a:pt x="22" y="160"/>
                    </a:lnTo>
                    <a:lnTo>
                      <a:pt x="20" y="154"/>
                    </a:lnTo>
                    <a:lnTo>
                      <a:pt x="18" y="147"/>
                    </a:lnTo>
                    <a:lnTo>
                      <a:pt x="17" y="140"/>
                    </a:lnTo>
                    <a:lnTo>
                      <a:pt x="16" y="133"/>
                    </a:lnTo>
                    <a:lnTo>
                      <a:pt x="15" y="126"/>
                    </a:lnTo>
                    <a:lnTo>
                      <a:pt x="15" y="119"/>
                    </a:lnTo>
                    <a:lnTo>
                      <a:pt x="15" y="95"/>
                    </a:lnTo>
                    <a:lnTo>
                      <a:pt x="13" y="95"/>
                    </a:lnTo>
                    <a:lnTo>
                      <a:pt x="11" y="95"/>
                    </a:lnTo>
                    <a:lnTo>
                      <a:pt x="9" y="95"/>
                    </a:lnTo>
                    <a:lnTo>
                      <a:pt x="6" y="95"/>
                    </a:lnTo>
                    <a:lnTo>
                      <a:pt x="4" y="94"/>
                    </a:lnTo>
                    <a:lnTo>
                      <a:pt x="3" y="93"/>
                    </a:lnTo>
                    <a:lnTo>
                      <a:pt x="1" y="92"/>
                    </a:lnTo>
                    <a:lnTo>
                      <a:pt x="0" y="91"/>
                    </a:lnTo>
                    <a:lnTo>
                      <a:pt x="16" y="85"/>
                    </a:lnTo>
                    <a:lnTo>
                      <a:pt x="18" y="78"/>
                    </a:lnTo>
                    <a:lnTo>
                      <a:pt x="19" y="70"/>
                    </a:lnTo>
                    <a:lnTo>
                      <a:pt x="21" y="63"/>
                    </a:lnTo>
                    <a:lnTo>
                      <a:pt x="25" y="57"/>
                    </a:lnTo>
                    <a:lnTo>
                      <a:pt x="23" y="53"/>
                    </a:lnTo>
                    <a:lnTo>
                      <a:pt x="21" y="50"/>
                    </a:lnTo>
                    <a:lnTo>
                      <a:pt x="19" y="45"/>
                    </a:lnTo>
                    <a:lnTo>
                      <a:pt x="17" y="41"/>
                    </a:lnTo>
                    <a:lnTo>
                      <a:pt x="16" y="37"/>
                    </a:lnTo>
                    <a:lnTo>
                      <a:pt x="16" y="32"/>
                    </a:lnTo>
                    <a:lnTo>
                      <a:pt x="17" y="27"/>
                    </a:lnTo>
                    <a:lnTo>
                      <a:pt x="18" y="23"/>
                    </a:lnTo>
                    <a:lnTo>
                      <a:pt x="20" y="19"/>
                    </a:lnTo>
                    <a:lnTo>
                      <a:pt x="22" y="16"/>
                    </a:lnTo>
                    <a:lnTo>
                      <a:pt x="25" y="12"/>
                    </a:lnTo>
                    <a:lnTo>
                      <a:pt x="27" y="9"/>
                    </a:lnTo>
                    <a:lnTo>
                      <a:pt x="30" y="7"/>
                    </a:lnTo>
                    <a:lnTo>
                      <a:pt x="33" y="4"/>
                    </a:lnTo>
                    <a:lnTo>
                      <a:pt x="36" y="2"/>
                    </a:lnTo>
                    <a:lnTo>
                      <a:pt x="40" y="0"/>
                    </a:lnTo>
                    <a:lnTo>
                      <a:pt x="42" y="3"/>
                    </a:lnTo>
                    <a:lnTo>
                      <a:pt x="42" y="5"/>
                    </a:lnTo>
                    <a:lnTo>
                      <a:pt x="41" y="7"/>
                    </a:lnTo>
                    <a:lnTo>
                      <a:pt x="39" y="8"/>
                    </a:lnTo>
                    <a:lnTo>
                      <a:pt x="37" y="10"/>
                    </a:lnTo>
                    <a:lnTo>
                      <a:pt x="35" y="12"/>
                    </a:lnTo>
                    <a:lnTo>
                      <a:pt x="33" y="14"/>
                    </a:lnTo>
                    <a:lnTo>
                      <a:pt x="32" y="16"/>
                    </a:lnTo>
                    <a:lnTo>
                      <a:pt x="30" y="24"/>
                    </a:lnTo>
                    <a:lnTo>
                      <a:pt x="30" y="33"/>
                    </a:lnTo>
                    <a:lnTo>
                      <a:pt x="32" y="41"/>
                    </a:lnTo>
                    <a:lnTo>
                      <a:pt x="35" y="48"/>
                    </a:lnTo>
                    <a:lnTo>
                      <a:pt x="40" y="53"/>
                    </a:lnTo>
                    <a:lnTo>
                      <a:pt x="44" y="58"/>
                    </a:lnTo>
                    <a:lnTo>
                      <a:pt x="50" y="62"/>
                    </a:lnTo>
                    <a:lnTo>
                      <a:pt x="55" y="65"/>
                    </a:lnTo>
                    <a:lnTo>
                      <a:pt x="61" y="68"/>
                    </a:lnTo>
                    <a:lnTo>
                      <a:pt x="67" y="70"/>
                    </a:lnTo>
                    <a:lnTo>
                      <a:pt x="73" y="72"/>
                    </a:lnTo>
                    <a:lnTo>
                      <a:pt x="80" y="74"/>
                    </a:lnTo>
                    <a:lnTo>
                      <a:pt x="86" y="75"/>
                    </a:lnTo>
                    <a:lnTo>
                      <a:pt x="92" y="77"/>
                    </a:lnTo>
                    <a:lnTo>
                      <a:pt x="99" y="78"/>
                    </a:lnTo>
                    <a:lnTo>
                      <a:pt x="105" y="80"/>
                    </a:lnTo>
                    <a:lnTo>
                      <a:pt x="111" y="82"/>
                    </a:lnTo>
                    <a:lnTo>
                      <a:pt x="117" y="85"/>
                    </a:lnTo>
                    <a:lnTo>
                      <a:pt x="122" y="87"/>
                    </a:lnTo>
                    <a:lnTo>
                      <a:pt x="128" y="91"/>
                    </a:lnTo>
                    <a:lnTo>
                      <a:pt x="132" y="92"/>
                    </a:lnTo>
                    <a:lnTo>
                      <a:pt x="137" y="93"/>
                    </a:lnTo>
                    <a:lnTo>
                      <a:pt x="141" y="95"/>
                    </a:lnTo>
                    <a:lnTo>
                      <a:pt x="144" y="97"/>
                    </a:lnTo>
                    <a:lnTo>
                      <a:pt x="148" y="100"/>
                    </a:lnTo>
                    <a:lnTo>
                      <a:pt x="151" y="104"/>
                    </a:lnTo>
                    <a:lnTo>
                      <a:pt x="153" y="107"/>
                    </a:lnTo>
                    <a:lnTo>
                      <a:pt x="155" y="111"/>
                    </a:lnTo>
                    <a:lnTo>
                      <a:pt x="156" y="114"/>
                    </a:lnTo>
                    <a:lnTo>
                      <a:pt x="156" y="118"/>
                    </a:lnTo>
                    <a:lnTo>
                      <a:pt x="154" y="121"/>
                    </a:lnTo>
                    <a:lnTo>
                      <a:pt x="151" y="124"/>
                    </a:lnTo>
                    <a:lnTo>
                      <a:pt x="149" y="124"/>
                    </a:lnTo>
                    <a:lnTo>
                      <a:pt x="147" y="123"/>
                    </a:lnTo>
                    <a:lnTo>
                      <a:pt x="145" y="122"/>
                    </a:lnTo>
                    <a:lnTo>
                      <a:pt x="143" y="120"/>
                    </a:lnTo>
                    <a:lnTo>
                      <a:pt x="141" y="119"/>
                    </a:lnTo>
                    <a:lnTo>
                      <a:pt x="139" y="117"/>
                    </a:lnTo>
                    <a:lnTo>
                      <a:pt x="138" y="116"/>
                    </a:lnTo>
                    <a:lnTo>
                      <a:pt x="138" y="116"/>
                    </a:lnTo>
                    <a:lnTo>
                      <a:pt x="140" y="117"/>
                    </a:lnTo>
                    <a:lnTo>
                      <a:pt x="142" y="118"/>
                    </a:lnTo>
                    <a:lnTo>
                      <a:pt x="143" y="119"/>
                    </a:lnTo>
                    <a:lnTo>
                      <a:pt x="146" y="119"/>
                    </a:lnTo>
                    <a:lnTo>
                      <a:pt x="147" y="118"/>
                    </a:lnTo>
                    <a:lnTo>
                      <a:pt x="148" y="116"/>
                    </a:lnTo>
                    <a:lnTo>
                      <a:pt x="149" y="114"/>
                    </a:lnTo>
                    <a:lnTo>
                      <a:pt x="149" y="112"/>
                    </a:lnTo>
                    <a:lnTo>
                      <a:pt x="146" y="110"/>
                    </a:lnTo>
                    <a:lnTo>
                      <a:pt x="144" y="108"/>
                    </a:lnTo>
                    <a:lnTo>
                      <a:pt x="142" y="106"/>
                    </a:lnTo>
                    <a:lnTo>
                      <a:pt x="139" y="104"/>
                    </a:lnTo>
                    <a:lnTo>
                      <a:pt x="137" y="102"/>
                    </a:lnTo>
                    <a:lnTo>
                      <a:pt x="134" y="101"/>
                    </a:lnTo>
                    <a:lnTo>
                      <a:pt x="131" y="100"/>
                    </a:lnTo>
                    <a:lnTo>
                      <a:pt x="129" y="100"/>
                    </a:lnTo>
                    <a:lnTo>
                      <a:pt x="131" y="106"/>
                    </a:lnTo>
                    <a:lnTo>
                      <a:pt x="132" y="113"/>
                    </a:lnTo>
                    <a:lnTo>
                      <a:pt x="132" y="120"/>
                    </a:lnTo>
                    <a:lnTo>
                      <a:pt x="133" y="127"/>
                    </a:lnTo>
                    <a:lnTo>
                      <a:pt x="133" y="134"/>
                    </a:lnTo>
                    <a:lnTo>
                      <a:pt x="135" y="141"/>
                    </a:lnTo>
                    <a:lnTo>
                      <a:pt x="138" y="147"/>
                    </a:lnTo>
                    <a:lnTo>
                      <a:pt x="143" y="153"/>
                    </a:lnTo>
                    <a:lnTo>
                      <a:pt x="147" y="157"/>
                    </a:lnTo>
                    <a:lnTo>
                      <a:pt x="151" y="161"/>
                    </a:lnTo>
                    <a:lnTo>
                      <a:pt x="155" y="166"/>
                    </a:lnTo>
                    <a:lnTo>
                      <a:pt x="160" y="170"/>
                    </a:lnTo>
                    <a:lnTo>
                      <a:pt x="165" y="173"/>
                    </a:lnTo>
                    <a:lnTo>
                      <a:pt x="171" y="175"/>
                    </a:lnTo>
                    <a:lnTo>
                      <a:pt x="176" y="176"/>
                    </a:lnTo>
                    <a:lnTo>
                      <a:pt x="182" y="176"/>
                    </a:lnTo>
                    <a:lnTo>
                      <a:pt x="183" y="175"/>
                    </a:lnTo>
                    <a:lnTo>
                      <a:pt x="185" y="174"/>
                    </a:lnTo>
                    <a:lnTo>
                      <a:pt x="186" y="173"/>
                    </a:lnTo>
                    <a:lnTo>
                      <a:pt x="187" y="172"/>
                    </a:lnTo>
                    <a:lnTo>
                      <a:pt x="186" y="171"/>
                    </a:lnTo>
                    <a:lnTo>
                      <a:pt x="184" y="170"/>
                    </a:lnTo>
                    <a:lnTo>
                      <a:pt x="183" y="170"/>
                    </a:lnTo>
                    <a:lnTo>
                      <a:pt x="182" y="168"/>
                    </a:lnTo>
                    <a:lnTo>
                      <a:pt x="184" y="167"/>
                    </a:lnTo>
                    <a:lnTo>
                      <a:pt x="186" y="166"/>
                    </a:lnTo>
                    <a:lnTo>
                      <a:pt x="189" y="166"/>
                    </a:lnTo>
                    <a:lnTo>
                      <a:pt x="191" y="166"/>
                    </a:lnTo>
                    <a:lnTo>
                      <a:pt x="193" y="168"/>
                    </a:lnTo>
                    <a:lnTo>
                      <a:pt x="194" y="171"/>
                    </a:lnTo>
                    <a:lnTo>
                      <a:pt x="195" y="173"/>
                    </a:lnTo>
                    <a:lnTo>
                      <a:pt x="194" y="175"/>
                    </a:lnTo>
                    <a:lnTo>
                      <a:pt x="194" y="178"/>
                    </a:lnTo>
                    <a:lnTo>
                      <a:pt x="192" y="181"/>
                    </a:lnTo>
                    <a:lnTo>
                      <a:pt x="189" y="183"/>
                    </a:lnTo>
                    <a:lnTo>
                      <a:pt x="186" y="185"/>
                    </a:lnTo>
                    <a:lnTo>
                      <a:pt x="181" y="186"/>
                    </a:lnTo>
                    <a:lnTo>
                      <a:pt x="177" y="185"/>
                    </a:lnTo>
                    <a:lnTo>
                      <a:pt x="174" y="185"/>
                    </a:lnTo>
                    <a:lnTo>
                      <a:pt x="170" y="184"/>
                    </a:lnTo>
                    <a:lnTo>
                      <a:pt x="166" y="182"/>
                    </a:lnTo>
                    <a:lnTo>
                      <a:pt x="163" y="181"/>
                    </a:lnTo>
                    <a:lnTo>
                      <a:pt x="160" y="179"/>
                    </a:lnTo>
                    <a:lnTo>
                      <a:pt x="158" y="177"/>
                    </a:lnTo>
                    <a:lnTo>
                      <a:pt x="160" y="183"/>
                    </a:lnTo>
                    <a:lnTo>
                      <a:pt x="162" y="190"/>
                    </a:lnTo>
                    <a:lnTo>
                      <a:pt x="165" y="196"/>
                    </a:lnTo>
                    <a:lnTo>
                      <a:pt x="168" y="202"/>
                    </a:lnTo>
                    <a:lnTo>
                      <a:pt x="171" y="208"/>
                    </a:lnTo>
                    <a:lnTo>
                      <a:pt x="174" y="214"/>
                    </a:lnTo>
                    <a:lnTo>
                      <a:pt x="178" y="220"/>
                    </a:lnTo>
                    <a:lnTo>
                      <a:pt x="182" y="226"/>
                    </a:lnTo>
                    <a:lnTo>
                      <a:pt x="177" y="23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74" name="Freeform 490"/>
              <p:cNvSpPr>
                <a:spLocks/>
              </p:cNvSpPr>
              <p:nvPr/>
            </p:nvSpPr>
            <p:spPr bwMode="auto">
              <a:xfrm>
                <a:off x="5031" y="1759"/>
                <a:ext cx="75" cy="144"/>
              </a:xfrm>
              <a:custGeom>
                <a:avLst/>
                <a:gdLst/>
                <a:ahLst/>
                <a:cxnLst>
                  <a:cxn ang="0">
                    <a:pos x="71" y="44"/>
                  </a:cxn>
                  <a:cxn ang="0">
                    <a:pos x="75" y="70"/>
                  </a:cxn>
                  <a:cxn ang="0">
                    <a:pos x="72" y="97"/>
                  </a:cxn>
                  <a:cxn ang="0">
                    <a:pos x="61" y="122"/>
                  </a:cxn>
                  <a:cxn ang="0">
                    <a:pos x="50" y="135"/>
                  </a:cxn>
                  <a:cxn ang="0">
                    <a:pos x="41" y="140"/>
                  </a:cxn>
                  <a:cxn ang="0">
                    <a:pos x="32" y="143"/>
                  </a:cxn>
                  <a:cxn ang="0">
                    <a:pos x="25" y="144"/>
                  </a:cxn>
                  <a:cxn ang="0">
                    <a:pos x="25" y="142"/>
                  </a:cxn>
                  <a:cxn ang="0">
                    <a:pos x="31" y="136"/>
                  </a:cxn>
                  <a:cxn ang="0">
                    <a:pos x="40" y="130"/>
                  </a:cxn>
                  <a:cxn ang="0">
                    <a:pos x="48" y="123"/>
                  </a:cxn>
                  <a:cxn ang="0">
                    <a:pos x="54" y="111"/>
                  </a:cxn>
                  <a:cxn ang="0">
                    <a:pos x="59" y="91"/>
                  </a:cxn>
                  <a:cxn ang="0">
                    <a:pos x="61" y="71"/>
                  </a:cxn>
                  <a:cxn ang="0">
                    <a:pos x="59" y="50"/>
                  </a:cxn>
                  <a:cxn ang="0">
                    <a:pos x="56" y="37"/>
                  </a:cxn>
                  <a:cxn ang="0">
                    <a:pos x="55" y="32"/>
                  </a:cxn>
                  <a:cxn ang="0">
                    <a:pos x="52" y="27"/>
                  </a:cxn>
                  <a:cxn ang="0">
                    <a:pos x="49" y="22"/>
                  </a:cxn>
                  <a:cxn ang="0">
                    <a:pos x="40" y="15"/>
                  </a:cxn>
                  <a:cxn ang="0">
                    <a:pos x="25" y="9"/>
                  </a:cxn>
                  <a:cxn ang="0">
                    <a:pos x="11" y="7"/>
                  </a:cxn>
                  <a:cxn ang="0">
                    <a:pos x="1" y="7"/>
                  </a:cxn>
                  <a:cxn ang="0">
                    <a:pos x="5" y="3"/>
                  </a:cxn>
                  <a:cxn ang="0">
                    <a:pos x="15" y="0"/>
                  </a:cxn>
                  <a:cxn ang="0">
                    <a:pos x="27" y="0"/>
                  </a:cxn>
                  <a:cxn ang="0">
                    <a:pos x="38" y="3"/>
                  </a:cxn>
                  <a:cxn ang="0">
                    <a:pos x="46" y="8"/>
                  </a:cxn>
                  <a:cxn ang="0">
                    <a:pos x="53" y="13"/>
                  </a:cxn>
                  <a:cxn ang="0">
                    <a:pos x="59" y="20"/>
                  </a:cxn>
                  <a:cxn ang="0">
                    <a:pos x="65" y="28"/>
                  </a:cxn>
                </a:cxnLst>
                <a:rect l="0" t="0" r="r" b="b"/>
                <a:pathLst>
                  <a:path w="75" h="144">
                    <a:moveTo>
                      <a:pt x="67" y="32"/>
                    </a:moveTo>
                    <a:lnTo>
                      <a:pt x="71" y="44"/>
                    </a:lnTo>
                    <a:lnTo>
                      <a:pt x="74" y="57"/>
                    </a:lnTo>
                    <a:lnTo>
                      <a:pt x="75" y="70"/>
                    </a:lnTo>
                    <a:lnTo>
                      <a:pt x="74" y="84"/>
                    </a:lnTo>
                    <a:lnTo>
                      <a:pt x="72" y="97"/>
                    </a:lnTo>
                    <a:lnTo>
                      <a:pt x="67" y="110"/>
                    </a:lnTo>
                    <a:lnTo>
                      <a:pt x="61" y="122"/>
                    </a:lnTo>
                    <a:lnTo>
                      <a:pt x="53" y="132"/>
                    </a:lnTo>
                    <a:lnTo>
                      <a:pt x="50" y="135"/>
                    </a:lnTo>
                    <a:lnTo>
                      <a:pt x="46" y="137"/>
                    </a:lnTo>
                    <a:lnTo>
                      <a:pt x="41" y="140"/>
                    </a:lnTo>
                    <a:lnTo>
                      <a:pt x="37" y="142"/>
                    </a:lnTo>
                    <a:lnTo>
                      <a:pt x="32" y="143"/>
                    </a:lnTo>
                    <a:lnTo>
                      <a:pt x="28" y="144"/>
                    </a:lnTo>
                    <a:lnTo>
                      <a:pt x="25" y="144"/>
                    </a:lnTo>
                    <a:lnTo>
                      <a:pt x="24" y="143"/>
                    </a:lnTo>
                    <a:lnTo>
                      <a:pt x="25" y="142"/>
                    </a:lnTo>
                    <a:lnTo>
                      <a:pt x="28" y="139"/>
                    </a:lnTo>
                    <a:lnTo>
                      <a:pt x="31" y="136"/>
                    </a:lnTo>
                    <a:lnTo>
                      <a:pt x="36" y="133"/>
                    </a:lnTo>
                    <a:lnTo>
                      <a:pt x="40" y="130"/>
                    </a:lnTo>
                    <a:lnTo>
                      <a:pt x="44" y="127"/>
                    </a:lnTo>
                    <a:lnTo>
                      <a:pt x="48" y="123"/>
                    </a:lnTo>
                    <a:lnTo>
                      <a:pt x="50" y="121"/>
                    </a:lnTo>
                    <a:lnTo>
                      <a:pt x="54" y="111"/>
                    </a:lnTo>
                    <a:lnTo>
                      <a:pt x="57" y="102"/>
                    </a:lnTo>
                    <a:lnTo>
                      <a:pt x="59" y="91"/>
                    </a:lnTo>
                    <a:lnTo>
                      <a:pt x="60" y="81"/>
                    </a:lnTo>
                    <a:lnTo>
                      <a:pt x="61" y="71"/>
                    </a:lnTo>
                    <a:lnTo>
                      <a:pt x="60" y="60"/>
                    </a:lnTo>
                    <a:lnTo>
                      <a:pt x="59" y="50"/>
                    </a:lnTo>
                    <a:lnTo>
                      <a:pt x="57" y="40"/>
                    </a:lnTo>
                    <a:lnTo>
                      <a:pt x="56" y="37"/>
                    </a:lnTo>
                    <a:lnTo>
                      <a:pt x="56" y="34"/>
                    </a:lnTo>
                    <a:lnTo>
                      <a:pt x="55" y="32"/>
                    </a:lnTo>
                    <a:lnTo>
                      <a:pt x="53" y="29"/>
                    </a:lnTo>
                    <a:lnTo>
                      <a:pt x="52" y="27"/>
                    </a:lnTo>
                    <a:lnTo>
                      <a:pt x="50" y="24"/>
                    </a:lnTo>
                    <a:lnTo>
                      <a:pt x="49" y="22"/>
                    </a:lnTo>
                    <a:lnTo>
                      <a:pt x="47" y="20"/>
                    </a:lnTo>
                    <a:lnTo>
                      <a:pt x="40" y="15"/>
                    </a:lnTo>
                    <a:lnTo>
                      <a:pt x="33" y="11"/>
                    </a:lnTo>
                    <a:lnTo>
                      <a:pt x="25" y="9"/>
                    </a:lnTo>
                    <a:lnTo>
                      <a:pt x="18" y="7"/>
                    </a:lnTo>
                    <a:lnTo>
                      <a:pt x="11" y="7"/>
                    </a:lnTo>
                    <a:lnTo>
                      <a:pt x="5" y="7"/>
                    </a:lnTo>
                    <a:lnTo>
                      <a:pt x="1" y="7"/>
                    </a:lnTo>
                    <a:lnTo>
                      <a:pt x="0" y="7"/>
                    </a:lnTo>
                    <a:lnTo>
                      <a:pt x="5" y="3"/>
                    </a:lnTo>
                    <a:lnTo>
                      <a:pt x="10" y="1"/>
                    </a:lnTo>
                    <a:lnTo>
                      <a:pt x="15" y="0"/>
                    </a:lnTo>
                    <a:lnTo>
                      <a:pt x="21" y="0"/>
                    </a:lnTo>
                    <a:lnTo>
                      <a:pt x="27" y="0"/>
                    </a:lnTo>
                    <a:lnTo>
                      <a:pt x="32" y="1"/>
                    </a:lnTo>
                    <a:lnTo>
                      <a:pt x="38" y="3"/>
                    </a:lnTo>
                    <a:lnTo>
                      <a:pt x="42" y="5"/>
                    </a:lnTo>
                    <a:lnTo>
                      <a:pt x="46" y="8"/>
                    </a:lnTo>
                    <a:lnTo>
                      <a:pt x="50" y="10"/>
                    </a:lnTo>
                    <a:lnTo>
                      <a:pt x="53" y="13"/>
                    </a:lnTo>
                    <a:lnTo>
                      <a:pt x="56" y="17"/>
                    </a:lnTo>
                    <a:lnTo>
                      <a:pt x="59" y="20"/>
                    </a:lnTo>
                    <a:lnTo>
                      <a:pt x="62" y="24"/>
                    </a:lnTo>
                    <a:lnTo>
                      <a:pt x="65" y="28"/>
                    </a:lnTo>
                    <a:lnTo>
                      <a:pt x="67" y="3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75" name="Freeform 491"/>
              <p:cNvSpPr>
                <a:spLocks/>
              </p:cNvSpPr>
              <p:nvPr/>
            </p:nvSpPr>
            <p:spPr bwMode="auto">
              <a:xfrm>
                <a:off x="4591" y="1776"/>
                <a:ext cx="185" cy="201"/>
              </a:xfrm>
              <a:custGeom>
                <a:avLst/>
                <a:gdLst/>
                <a:ahLst/>
                <a:cxnLst>
                  <a:cxn ang="0">
                    <a:pos x="185" y="1"/>
                  </a:cxn>
                  <a:cxn ang="0">
                    <a:pos x="185" y="30"/>
                  </a:cxn>
                  <a:cxn ang="0">
                    <a:pos x="185" y="96"/>
                  </a:cxn>
                  <a:cxn ang="0">
                    <a:pos x="184" y="162"/>
                  </a:cxn>
                  <a:cxn ang="0">
                    <a:pos x="181" y="192"/>
                  </a:cxn>
                  <a:cxn ang="0">
                    <a:pos x="179" y="192"/>
                  </a:cxn>
                  <a:cxn ang="0">
                    <a:pos x="175" y="192"/>
                  </a:cxn>
                  <a:cxn ang="0">
                    <a:pos x="168" y="193"/>
                  </a:cxn>
                  <a:cxn ang="0">
                    <a:pos x="158" y="193"/>
                  </a:cxn>
                  <a:cxn ang="0">
                    <a:pos x="147" y="194"/>
                  </a:cxn>
                  <a:cxn ang="0">
                    <a:pos x="134" y="195"/>
                  </a:cxn>
                  <a:cxn ang="0">
                    <a:pos x="121" y="196"/>
                  </a:cxn>
                  <a:cxn ang="0">
                    <a:pos x="106" y="196"/>
                  </a:cxn>
                  <a:cxn ang="0">
                    <a:pos x="91" y="197"/>
                  </a:cxn>
                  <a:cxn ang="0">
                    <a:pos x="77" y="198"/>
                  </a:cxn>
                  <a:cxn ang="0">
                    <a:pos x="62" y="199"/>
                  </a:cxn>
                  <a:cxn ang="0">
                    <a:pos x="49" y="200"/>
                  </a:cxn>
                  <a:cxn ang="0">
                    <a:pos x="36" y="200"/>
                  </a:cxn>
                  <a:cxn ang="0">
                    <a:pos x="25" y="200"/>
                  </a:cxn>
                  <a:cxn ang="0">
                    <a:pos x="16" y="201"/>
                  </a:cxn>
                  <a:cxn ang="0">
                    <a:pos x="10" y="201"/>
                  </a:cxn>
                  <a:cxn ang="0">
                    <a:pos x="0" y="0"/>
                  </a:cxn>
                  <a:cxn ang="0">
                    <a:pos x="185" y="1"/>
                  </a:cxn>
                </a:cxnLst>
                <a:rect l="0" t="0" r="r" b="b"/>
                <a:pathLst>
                  <a:path w="185" h="201">
                    <a:moveTo>
                      <a:pt x="185" y="1"/>
                    </a:moveTo>
                    <a:lnTo>
                      <a:pt x="185" y="30"/>
                    </a:lnTo>
                    <a:lnTo>
                      <a:pt x="185" y="96"/>
                    </a:lnTo>
                    <a:lnTo>
                      <a:pt x="184" y="162"/>
                    </a:lnTo>
                    <a:lnTo>
                      <a:pt x="181" y="192"/>
                    </a:lnTo>
                    <a:lnTo>
                      <a:pt x="179" y="192"/>
                    </a:lnTo>
                    <a:lnTo>
                      <a:pt x="175" y="192"/>
                    </a:lnTo>
                    <a:lnTo>
                      <a:pt x="168" y="193"/>
                    </a:lnTo>
                    <a:lnTo>
                      <a:pt x="158" y="193"/>
                    </a:lnTo>
                    <a:lnTo>
                      <a:pt x="147" y="194"/>
                    </a:lnTo>
                    <a:lnTo>
                      <a:pt x="134" y="195"/>
                    </a:lnTo>
                    <a:lnTo>
                      <a:pt x="121" y="196"/>
                    </a:lnTo>
                    <a:lnTo>
                      <a:pt x="106" y="196"/>
                    </a:lnTo>
                    <a:lnTo>
                      <a:pt x="91" y="197"/>
                    </a:lnTo>
                    <a:lnTo>
                      <a:pt x="77" y="198"/>
                    </a:lnTo>
                    <a:lnTo>
                      <a:pt x="62" y="199"/>
                    </a:lnTo>
                    <a:lnTo>
                      <a:pt x="49" y="200"/>
                    </a:lnTo>
                    <a:lnTo>
                      <a:pt x="36" y="200"/>
                    </a:lnTo>
                    <a:lnTo>
                      <a:pt x="25" y="200"/>
                    </a:lnTo>
                    <a:lnTo>
                      <a:pt x="16" y="201"/>
                    </a:lnTo>
                    <a:lnTo>
                      <a:pt x="10" y="201"/>
                    </a:lnTo>
                    <a:lnTo>
                      <a:pt x="0" y="0"/>
                    </a:lnTo>
                    <a:lnTo>
                      <a:pt x="185" y="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76" name="Freeform 492"/>
              <p:cNvSpPr>
                <a:spLocks/>
              </p:cNvSpPr>
              <p:nvPr/>
            </p:nvSpPr>
            <p:spPr bwMode="auto">
              <a:xfrm>
                <a:off x="5000" y="1774"/>
                <a:ext cx="67" cy="125"/>
              </a:xfrm>
              <a:custGeom>
                <a:avLst/>
                <a:gdLst/>
                <a:ahLst/>
                <a:cxnLst>
                  <a:cxn ang="0">
                    <a:pos x="39" y="51"/>
                  </a:cxn>
                  <a:cxn ang="0">
                    <a:pos x="35" y="65"/>
                  </a:cxn>
                  <a:cxn ang="0">
                    <a:pos x="26" y="76"/>
                  </a:cxn>
                  <a:cxn ang="0">
                    <a:pos x="21" y="78"/>
                  </a:cxn>
                  <a:cxn ang="0">
                    <a:pos x="15" y="79"/>
                  </a:cxn>
                  <a:cxn ang="0">
                    <a:pos x="10" y="80"/>
                  </a:cxn>
                  <a:cxn ang="0">
                    <a:pos x="15" y="83"/>
                  </a:cxn>
                  <a:cxn ang="0">
                    <a:pos x="21" y="85"/>
                  </a:cxn>
                  <a:cxn ang="0">
                    <a:pos x="28" y="85"/>
                  </a:cxn>
                  <a:cxn ang="0">
                    <a:pos x="37" y="84"/>
                  </a:cxn>
                  <a:cxn ang="0">
                    <a:pos x="42" y="86"/>
                  </a:cxn>
                  <a:cxn ang="0">
                    <a:pos x="40" y="98"/>
                  </a:cxn>
                  <a:cxn ang="0">
                    <a:pos x="32" y="109"/>
                  </a:cxn>
                  <a:cxn ang="0">
                    <a:pos x="28" y="115"/>
                  </a:cxn>
                  <a:cxn ang="0">
                    <a:pos x="37" y="115"/>
                  </a:cxn>
                  <a:cxn ang="0">
                    <a:pos x="45" y="112"/>
                  </a:cxn>
                  <a:cxn ang="0">
                    <a:pos x="52" y="107"/>
                  </a:cxn>
                  <a:cxn ang="0">
                    <a:pos x="57" y="100"/>
                  </a:cxn>
                  <a:cxn ang="0">
                    <a:pos x="65" y="94"/>
                  </a:cxn>
                  <a:cxn ang="0">
                    <a:pos x="67" y="103"/>
                  </a:cxn>
                  <a:cxn ang="0">
                    <a:pos x="60" y="114"/>
                  </a:cxn>
                  <a:cxn ang="0">
                    <a:pos x="46" y="121"/>
                  </a:cxn>
                  <a:cxn ang="0">
                    <a:pos x="31" y="125"/>
                  </a:cxn>
                  <a:cxn ang="0">
                    <a:pos x="24" y="122"/>
                  </a:cxn>
                  <a:cxn ang="0">
                    <a:pos x="17" y="118"/>
                  </a:cxn>
                  <a:cxn ang="0">
                    <a:pos x="14" y="113"/>
                  </a:cxn>
                  <a:cxn ang="0">
                    <a:pos x="17" y="111"/>
                  </a:cxn>
                  <a:cxn ang="0">
                    <a:pos x="22" y="110"/>
                  </a:cxn>
                  <a:cxn ang="0">
                    <a:pos x="30" y="103"/>
                  </a:cxn>
                  <a:cxn ang="0">
                    <a:pos x="30" y="96"/>
                  </a:cxn>
                  <a:cxn ang="0">
                    <a:pos x="19" y="94"/>
                  </a:cxn>
                  <a:cxn ang="0">
                    <a:pos x="10" y="89"/>
                  </a:cxn>
                  <a:cxn ang="0">
                    <a:pos x="1" y="75"/>
                  </a:cxn>
                  <a:cxn ang="0">
                    <a:pos x="4" y="62"/>
                  </a:cxn>
                  <a:cxn ang="0">
                    <a:pos x="6" y="68"/>
                  </a:cxn>
                  <a:cxn ang="0">
                    <a:pos x="9" y="73"/>
                  </a:cxn>
                  <a:cxn ang="0">
                    <a:pos x="15" y="74"/>
                  </a:cxn>
                  <a:cxn ang="0">
                    <a:pos x="19" y="73"/>
                  </a:cxn>
                  <a:cxn ang="0">
                    <a:pos x="23" y="71"/>
                  </a:cxn>
                  <a:cxn ang="0">
                    <a:pos x="25" y="42"/>
                  </a:cxn>
                  <a:cxn ang="0">
                    <a:pos x="19" y="14"/>
                  </a:cxn>
                  <a:cxn ang="0">
                    <a:pos x="34" y="4"/>
                  </a:cxn>
                  <a:cxn ang="0">
                    <a:pos x="38" y="42"/>
                  </a:cxn>
                </a:cxnLst>
                <a:rect l="0" t="0" r="r" b="b"/>
                <a:pathLst>
                  <a:path w="67" h="125">
                    <a:moveTo>
                      <a:pt x="38" y="42"/>
                    </a:moveTo>
                    <a:lnTo>
                      <a:pt x="39" y="47"/>
                    </a:lnTo>
                    <a:lnTo>
                      <a:pt x="39" y="51"/>
                    </a:lnTo>
                    <a:lnTo>
                      <a:pt x="39" y="56"/>
                    </a:lnTo>
                    <a:lnTo>
                      <a:pt x="37" y="60"/>
                    </a:lnTo>
                    <a:lnTo>
                      <a:pt x="35" y="65"/>
                    </a:lnTo>
                    <a:lnTo>
                      <a:pt x="33" y="69"/>
                    </a:lnTo>
                    <a:lnTo>
                      <a:pt x="30" y="73"/>
                    </a:lnTo>
                    <a:lnTo>
                      <a:pt x="26" y="76"/>
                    </a:lnTo>
                    <a:lnTo>
                      <a:pt x="25" y="77"/>
                    </a:lnTo>
                    <a:lnTo>
                      <a:pt x="23" y="78"/>
                    </a:lnTo>
                    <a:lnTo>
                      <a:pt x="21" y="78"/>
                    </a:lnTo>
                    <a:lnTo>
                      <a:pt x="19" y="79"/>
                    </a:lnTo>
                    <a:lnTo>
                      <a:pt x="17" y="79"/>
                    </a:lnTo>
                    <a:lnTo>
                      <a:pt x="15" y="79"/>
                    </a:lnTo>
                    <a:lnTo>
                      <a:pt x="12" y="79"/>
                    </a:lnTo>
                    <a:lnTo>
                      <a:pt x="9" y="78"/>
                    </a:lnTo>
                    <a:lnTo>
                      <a:pt x="10" y="80"/>
                    </a:lnTo>
                    <a:lnTo>
                      <a:pt x="11" y="81"/>
                    </a:lnTo>
                    <a:lnTo>
                      <a:pt x="13" y="82"/>
                    </a:lnTo>
                    <a:lnTo>
                      <a:pt x="15" y="83"/>
                    </a:lnTo>
                    <a:lnTo>
                      <a:pt x="17" y="84"/>
                    </a:lnTo>
                    <a:lnTo>
                      <a:pt x="19" y="85"/>
                    </a:lnTo>
                    <a:lnTo>
                      <a:pt x="21" y="85"/>
                    </a:lnTo>
                    <a:lnTo>
                      <a:pt x="23" y="86"/>
                    </a:lnTo>
                    <a:lnTo>
                      <a:pt x="25" y="85"/>
                    </a:lnTo>
                    <a:lnTo>
                      <a:pt x="28" y="85"/>
                    </a:lnTo>
                    <a:lnTo>
                      <a:pt x="31" y="84"/>
                    </a:lnTo>
                    <a:lnTo>
                      <a:pt x="34" y="84"/>
                    </a:lnTo>
                    <a:lnTo>
                      <a:pt x="37" y="84"/>
                    </a:lnTo>
                    <a:lnTo>
                      <a:pt x="39" y="84"/>
                    </a:lnTo>
                    <a:lnTo>
                      <a:pt x="41" y="85"/>
                    </a:lnTo>
                    <a:lnTo>
                      <a:pt x="42" y="86"/>
                    </a:lnTo>
                    <a:lnTo>
                      <a:pt x="42" y="90"/>
                    </a:lnTo>
                    <a:lnTo>
                      <a:pt x="41" y="94"/>
                    </a:lnTo>
                    <a:lnTo>
                      <a:pt x="40" y="98"/>
                    </a:lnTo>
                    <a:lnTo>
                      <a:pt x="38" y="102"/>
                    </a:lnTo>
                    <a:lnTo>
                      <a:pt x="35" y="106"/>
                    </a:lnTo>
                    <a:lnTo>
                      <a:pt x="32" y="109"/>
                    </a:lnTo>
                    <a:lnTo>
                      <a:pt x="29" y="111"/>
                    </a:lnTo>
                    <a:lnTo>
                      <a:pt x="26" y="114"/>
                    </a:lnTo>
                    <a:lnTo>
                      <a:pt x="28" y="115"/>
                    </a:lnTo>
                    <a:lnTo>
                      <a:pt x="31" y="115"/>
                    </a:lnTo>
                    <a:lnTo>
                      <a:pt x="34" y="115"/>
                    </a:lnTo>
                    <a:lnTo>
                      <a:pt x="37" y="115"/>
                    </a:lnTo>
                    <a:lnTo>
                      <a:pt x="40" y="114"/>
                    </a:lnTo>
                    <a:lnTo>
                      <a:pt x="43" y="113"/>
                    </a:lnTo>
                    <a:lnTo>
                      <a:pt x="45" y="112"/>
                    </a:lnTo>
                    <a:lnTo>
                      <a:pt x="48" y="110"/>
                    </a:lnTo>
                    <a:lnTo>
                      <a:pt x="50" y="109"/>
                    </a:lnTo>
                    <a:lnTo>
                      <a:pt x="52" y="107"/>
                    </a:lnTo>
                    <a:lnTo>
                      <a:pt x="54" y="104"/>
                    </a:lnTo>
                    <a:lnTo>
                      <a:pt x="55" y="102"/>
                    </a:lnTo>
                    <a:lnTo>
                      <a:pt x="57" y="100"/>
                    </a:lnTo>
                    <a:lnTo>
                      <a:pt x="59" y="97"/>
                    </a:lnTo>
                    <a:lnTo>
                      <a:pt x="62" y="96"/>
                    </a:lnTo>
                    <a:lnTo>
                      <a:pt x="65" y="94"/>
                    </a:lnTo>
                    <a:lnTo>
                      <a:pt x="66" y="97"/>
                    </a:lnTo>
                    <a:lnTo>
                      <a:pt x="67" y="100"/>
                    </a:lnTo>
                    <a:lnTo>
                      <a:pt x="67" y="103"/>
                    </a:lnTo>
                    <a:lnTo>
                      <a:pt x="66" y="106"/>
                    </a:lnTo>
                    <a:lnTo>
                      <a:pt x="63" y="110"/>
                    </a:lnTo>
                    <a:lnTo>
                      <a:pt x="60" y="114"/>
                    </a:lnTo>
                    <a:lnTo>
                      <a:pt x="56" y="117"/>
                    </a:lnTo>
                    <a:lnTo>
                      <a:pt x="51" y="119"/>
                    </a:lnTo>
                    <a:lnTo>
                      <a:pt x="46" y="121"/>
                    </a:lnTo>
                    <a:lnTo>
                      <a:pt x="41" y="123"/>
                    </a:lnTo>
                    <a:lnTo>
                      <a:pt x="36" y="124"/>
                    </a:lnTo>
                    <a:lnTo>
                      <a:pt x="31" y="125"/>
                    </a:lnTo>
                    <a:lnTo>
                      <a:pt x="29" y="124"/>
                    </a:lnTo>
                    <a:lnTo>
                      <a:pt x="27" y="123"/>
                    </a:lnTo>
                    <a:lnTo>
                      <a:pt x="24" y="122"/>
                    </a:lnTo>
                    <a:lnTo>
                      <a:pt x="22" y="121"/>
                    </a:lnTo>
                    <a:lnTo>
                      <a:pt x="19" y="120"/>
                    </a:lnTo>
                    <a:lnTo>
                      <a:pt x="17" y="118"/>
                    </a:lnTo>
                    <a:lnTo>
                      <a:pt x="15" y="116"/>
                    </a:lnTo>
                    <a:lnTo>
                      <a:pt x="13" y="114"/>
                    </a:lnTo>
                    <a:lnTo>
                      <a:pt x="14" y="113"/>
                    </a:lnTo>
                    <a:lnTo>
                      <a:pt x="15" y="112"/>
                    </a:lnTo>
                    <a:lnTo>
                      <a:pt x="16" y="111"/>
                    </a:lnTo>
                    <a:lnTo>
                      <a:pt x="17" y="111"/>
                    </a:lnTo>
                    <a:lnTo>
                      <a:pt x="19" y="111"/>
                    </a:lnTo>
                    <a:lnTo>
                      <a:pt x="21" y="110"/>
                    </a:lnTo>
                    <a:lnTo>
                      <a:pt x="22" y="110"/>
                    </a:lnTo>
                    <a:lnTo>
                      <a:pt x="23" y="109"/>
                    </a:lnTo>
                    <a:lnTo>
                      <a:pt x="27" y="106"/>
                    </a:lnTo>
                    <a:lnTo>
                      <a:pt x="30" y="103"/>
                    </a:lnTo>
                    <a:lnTo>
                      <a:pt x="32" y="99"/>
                    </a:lnTo>
                    <a:lnTo>
                      <a:pt x="33" y="95"/>
                    </a:lnTo>
                    <a:lnTo>
                      <a:pt x="30" y="96"/>
                    </a:lnTo>
                    <a:lnTo>
                      <a:pt x="26" y="96"/>
                    </a:lnTo>
                    <a:lnTo>
                      <a:pt x="23" y="96"/>
                    </a:lnTo>
                    <a:lnTo>
                      <a:pt x="19" y="94"/>
                    </a:lnTo>
                    <a:lnTo>
                      <a:pt x="16" y="93"/>
                    </a:lnTo>
                    <a:lnTo>
                      <a:pt x="13" y="91"/>
                    </a:lnTo>
                    <a:lnTo>
                      <a:pt x="10" y="89"/>
                    </a:lnTo>
                    <a:lnTo>
                      <a:pt x="7" y="86"/>
                    </a:lnTo>
                    <a:lnTo>
                      <a:pt x="3" y="81"/>
                    </a:lnTo>
                    <a:lnTo>
                      <a:pt x="1" y="75"/>
                    </a:lnTo>
                    <a:lnTo>
                      <a:pt x="0" y="68"/>
                    </a:lnTo>
                    <a:lnTo>
                      <a:pt x="2" y="62"/>
                    </a:lnTo>
                    <a:lnTo>
                      <a:pt x="4" y="62"/>
                    </a:lnTo>
                    <a:lnTo>
                      <a:pt x="4" y="64"/>
                    </a:lnTo>
                    <a:lnTo>
                      <a:pt x="5" y="66"/>
                    </a:lnTo>
                    <a:lnTo>
                      <a:pt x="6" y="68"/>
                    </a:lnTo>
                    <a:lnTo>
                      <a:pt x="6" y="70"/>
                    </a:lnTo>
                    <a:lnTo>
                      <a:pt x="8" y="72"/>
                    </a:lnTo>
                    <a:lnTo>
                      <a:pt x="9" y="73"/>
                    </a:lnTo>
                    <a:lnTo>
                      <a:pt x="12" y="74"/>
                    </a:lnTo>
                    <a:lnTo>
                      <a:pt x="14" y="74"/>
                    </a:lnTo>
                    <a:lnTo>
                      <a:pt x="15" y="74"/>
                    </a:lnTo>
                    <a:lnTo>
                      <a:pt x="16" y="74"/>
                    </a:lnTo>
                    <a:lnTo>
                      <a:pt x="18" y="74"/>
                    </a:lnTo>
                    <a:lnTo>
                      <a:pt x="19" y="73"/>
                    </a:lnTo>
                    <a:lnTo>
                      <a:pt x="21" y="73"/>
                    </a:lnTo>
                    <a:lnTo>
                      <a:pt x="22" y="72"/>
                    </a:lnTo>
                    <a:lnTo>
                      <a:pt x="23" y="71"/>
                    </a:lnTo>
                    <a:lnTo>
                      <a:pt x="28" y="62"/>
                    </a:lnTo>
                    <a:lnTo>
                      <a:pt x="28" y="52"/>
                    </a:lnTo>
                    <a:lnTo>
                      <a:pt x="25" y="42"/>
                    </a:lnTo>
                    <a:lnTo>
                      <a:pt x="21" y="32"/>
                    </a:lnTo>
                    <a:lnTo>
                      <a:pt x="19" y="23"/>
                    </a:lnTo>
                    <a:lnTo>
                      <a:pt x="19" y="14"/>
                    </a:lnTo>
                    <a:lnTo>
                      <a:pt x="23" y="6"/>
                    </a:lnTo>
                    <a:lnTo>
                      <a:pt x="33" y="0"/>
                    </a:lnTo>
                    <a:lnTo>
                      <a:pt x="34" y="4"/>
                    </a:lnTo>
                    <a:lnTo>
                      <a:pt x="35" y="16"/>
                    </a:lnTo>
                    <a:lnTo>
                      <a:pt x="37" y="30"/>
                    </a:lnTo>
                    <a:lnTo>
                      <a:pt x="38" y="4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77" name="Freeform 493"/>
              <p:cNvSpPr>
                <a:spLocks/>
              </p:cNvSpPr>
              <p:nvPr/>
            </p:nvSpPr>
            <p:spPr bwMode="auto">
              <a:xfrm>
                <a:off x="4601" y="1782"/>
                <a:ext cx="167" cy="188"/>
              </a:xfrm>
              <a:custGeom>
                <a:avLst/>
                <a:gdLst/>
                <a:ahLst/>
                <a:cxnLst>
                  <a:cxn ang="0">
                    <a:pos x="164" y="178"/>
                  </a:cxn>
                  <a:cxn ang="0">
                    <a:pos x="157" y="179"/>
                  </a:cxn>
                  <a:cxn ang="0">
                    <a:pos x="149" y="179"/>
                  </a:cxn>
                  <a:cxn ang="0">
                    <a:pos x="139" y="180"/>
                  </a:cxn>
                  <a:cxn ang="0">
                    <a:pos x="127" y="181"/>
                  </a:cxn>
                  <a:cxn ang="0">
                    <a:pos x="115" y="182"/>
                  </a:cxn>
                  <a:cxn ang="0">
                    <a:pos x="102" y="182"/>
                  </a:cxn>
                  <a:cxn ang="0">
                    <a:pos x="88" y="183"/>
                  </a:cxn>
                  <a:cxn ang="0">
                    <a:pos x="74" y="184"/>
                  </a:cxn>
                  <a:cxn ang="0">
                    <a:pos x="62" y="185"/>
                  </a:cxn>
                  <a:cxn ang="0">
                    <a:pos x="49" y="185"/>
                  </a:cxn>
                  <a:cxn ang="0">
                    <a:pos x="37" y="186"/>
                  </a:cxn>
                  <a:cxn ang="0">
                    <a:pos x="27" y="187"/>
                  </a:cxn>
                  <a:cxn ang="0">
                    <a:pos x="19" y="187"/>
                  </a:cxn>
                  <a:cxn ang="0">
                    <a:pos x="12" y="187"/>
                  </a:cxn>
                  <a:cxn ang="0">
                    <a:pos x="8" y="188"/>
                  </a:cxn>
                  <a:cxn ang="0">
                    <a:pos x="7" y="188"/>
                  </a:cxn>
                  <a:cxn ang="0">
                    <a:pos x="0" y="0"/>
                  </a:cxn>
                  <a:cxn ang="0">
                    <a:pos x="167" y="2"/>
                  </a:cxn>
                  <a:cxn ang="0">
                    <a:pos x="164" y="178"/>
                  </a:cxn>
                </a:cxnLst>
                <a:rect l="0" t="0" r="r" b="b"/>
                <a:pathLst>
                  <a:path w="167" h="188">
                    <a:moveTo>
                      <a:pt x="164" y="178"/>
                    </a:moveTo>
                    <a:lnTo>
                      <a:pt x="157" y="179"/>
                    </a:lnTo>
                    <a:lnTo>
                      <a:pt x="149" y="179"/>
                    </a:lnTo>
                    <a:lnTo>
                      <a:pt x="139" y="180"/>
                    </a:lnTo>
                    <a:lnTo>
                      <a:pt x="127" y="181"/>
                    </a:lnTo>
                    <a:lnTo>
                      <a:pt x="115" y="182"/>
                    </a:lnTo>
                    <a:lnTo>
                      <a:pt x="102" y="182"/>
                    </a:lnTo>
                    <a:lnTo>
                      <a:pt x="88" y="183"/>
                    </a:lnTo>
                    <a:lnTo>
                      <a:pt x="74" y="184"/>
                    </a:lnTo>
                    <a:lnTo>
                      <a:pt x="62" y="185"/>
                    </a:lnTo>
                    <a:lnTo>
                      <a:pt x="49" y="185"/>
                    </a:lnTo>
                    <a:lnTo>
                      <a:pt x="37" y="186"/>
                    </a:lnTo>
                    <a:lnTo>
                      <a:pt x="27" y="187"/>
                    </a:lnTo>
                    <a:lnTo>
                      <a:pt x="19" y="187"/>
                    </a:lnTo>
                    <a:lnTo>
                      <a:pt x="12" y="187"/>
                    </a:lnTo>
                    <a:lnTo>
                      <a:pt x="8" y="188"/>
                    </a:lnTo>
                    <a:lnTo>
                      <a:pt x="7" y="188"/>
                    </a:lnTo>
                    <a:lnTo>
                      <a:pt x="0" y="0"/>
                    </a:lnTo>
                    <a:lnTo>
                      <a:pt x="167" y="2"/>
                    </a:lnTo>
                    <a:lnTo>
                      <a:pt x="164" y="178"/>
                    </a:lnTo>
                    <a:close/>
                  </a:path>
                </a:pathLst>
              </a:custGeom>
              <a:solidFill>
                <a:srgbClr val="26ADE8"/>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78" name="Freeform 494"/>
              <p:cNvSpPr>
                <a:spLocks/>
              </p:cNvSpPr>
              <p:nvPr/>
            </p:nvSpPr>
            <p:spPr bwMode="auto">
              <a:xfrm>
                <a:off x="4577" y="1992"/>
                <a:ext cx="218" cy="65"/>
              </a:xfrm>
              <a:custGeom>
                <a:avLst/>
                <a:gdLst/>
                <a:ahLst/>
                <a:cxnLst>
                  <a:cxn ang="0">
                    <a:pos x="217" y="2"/>
                  </a:cxn>
                  <a:cxn ang="0">
                    <a:pos x="213" y="4"/>
                  </a:cxn>
                  <a:cxn ang="0">
                    <a:pos x="206" y="7"/>
                  </a:cxn>
                  <a:cxn ang="0">
                    <a:pos x="196" y="12"/>
                  </a:cxn>
                  <a:cxn ang="0">
                    <a:pos x="185" y="17"/>
                  </a:cxn>
                  <a:cxn ang="0">
                    <a:pos x="173" y="21"/>
                  </a:cxn>
                  <a:cxn ang="0">
                    <a:pos x="161" y="24"/>
                  </a:cxn>
                  <a:cxn ang="0">
                    <a:pos x="149" y="26"/>
                  </a:cxn>
                  <a:cxn ang="0">
                    <a:pos x="140" y="36"/>
                  </a:cxn>
                  <a:cxn ang="0">
                    <a:pos x="137" y="60"/>
                  </a:cxn>
                  <a:cxn ang="0">
                    <a:pos x="132" y="59"/>
                  </a:cxn>
                  <a:cxn ang="0">
                    <a:pos x="130" y="43"/>
                  </a:cxn>
                  <a:cxn ang="0">
                    <a:pos x="132" y="33"/>
                  </a:cxn>
                  <a:cxn ang="0">
                    <a:pos x="134" y="29"/>
                  </a:cxn>
                  <a:cxn ang="0">
                    <a:pos x="137" y="25"/>
                  </a:cxn>
                  <a:cxn ang="0">
                    <a:pos x="140" y="23"/>
                  </a:cxn>
                  <a:cxn ang="0">
                    <a:pos x="145" y="22"/>
                  </a:cxn>
                  <a:cxn ang="0">
                    <a:pos x="156" y="20"/>
                  </a:cxn>
                  <a:cxn ang="0">
                    <a:pos x="170" y="15"/>
                  </a:cxn>
                  <a:cxn ang="0">
                    <a:pos x="183" y="11"/>
                  </a:cxn>
                  <a:cxn ang="0">
                    <a:pos x="183" y="9"/>
                  </a:cxn>
                  <a:cxn ang="0">
                    <a:pos x="165" y="10"/>
                  </a:cxn>
                  <a:cxn ang="0">
                    <a:pos x="139" y="11"/>
                  </a:cxn>
                  <a:cxn ang="0">
                    <a:pos x="108" y="13"/>
                  </a:cxn>
                  <a:cxn ang="0">
                    <a:pos x="76" y="16"/>
                  </a:cxn>
                  <a:cxn ang="0">
                    <a:pos x="46" y="18"/>
                  </a:cxn>
                  <a:cxn ang="0">
                    <a:pos x="21" y="20"/>
                  </a:cxn>
                  <a:cxn ang="0">
                    <a:pos x="4" y="21"/>
                  </a:cxn>
                  <a:cxn ang="0">
                    <a:pos x="0" y="20"/>
                  </a:cxn>
                  <a:cxn ang="0">
                    <a:pos x="2" y="17"/>
                  </a:cxn>
                  <a:cxn ang="0">
                    <a:pos x="4" y="14"/>
                  </a:cxn>
                  <a:cxn ang="0">
                    <a:pos x="10" y="14"/>
                  </a:cxn>
                  <a:cxn ang="0">
                    <a:pos x="20" y="13"/>
                  </a:cxn>
                  <a:cxn ang="0">
                    <a:pos x="33" y="12"/>
                  </a:cxn>
                  <a:cxn ang="0">
                    <a:pos x="48" y="10"/>
                  </a:cxn>
                  <a:cxn ang="0">
                    <a:pos x="65" y="9"/>
                  </a:cxn>
                  <a:cxn ang="0">
                    <a:pos x="83" y="7"/>
                  </a:cxn>
                  <a:cxn ang="0">
                    <a:pos x="102" y="6"/>
                  </a:cxn>
                  <a:cxn ang="0">
                    <a:pos x="121" y="4"/>
                  </a:cxn>
                  <a:cxn ang="0">
                    <a:pos x="140" y="3"/>
                  </a:cxn>
                  <a:cxn ang="0">
                    <a:pos x="158" y="2"/>
                  </a:cxn>
                  <a:cxn ang="0">
                    <a:pos x="174" y="1"/>
                  </a:cxn>
                  <a:cxn ang="0">
                    <a:pos x="189" y="0"/>
                  </a:cxn>
                  <a:cxn ang="0">
                    <a:pos x="201" y="0"/>
                  </a:cxn>
                  <a:cxn ang="0">
                    <a:pos x="210" y="0"/>
                  </a:cxn>
                  <a:cxn ang="0">
                    <a:pos x="216" y="1"/>
                  </a:cxn>
                </a:cxnLst>
                <a:rect l="0" t="0" r="r" b="b"/>
                <a:pathLst>
                  <a:path w="218" h="65">
                    <a:moveTo>
                      <a:pt x="218" y="1"/>
                    </a:moveTo>
                    <a:lnTo>
                      <a:pt x="217" y="2"/>
                    </a:lnTo>
                    <a:lnTo>
                      <a:pt x="216" y="2"/>
                    </a:lnTo>
                    <a:lnTo>
                      <a:pt x="213" y="4"/>
                    </a:lnTo>
                    <a:lnTo>
                      <a:pt x="210" y="5"/>
                    </a:lnTo>
                    <a:lnTo>
                      <a:pt x="206" y="7"/>
                    </a:lnTo>
                    <a:lnTo>
                      <a:pt x="201" y="10"/>
                    </a:lnTo>
                    <a:lnTo>
                      <a:pt x="196" y="12"/>
                    </a:lnTo>
                    <a:lnTo>
                      <a:pt x="191" y="14"/>
                    </a:lnTo>
                    <a:lnTo>
                      <a:pt x="185" y="17"/>
                    </a:lnTo>
                    <a:lnTo>
                      <a:pt x="179" y="19"/>
                    </a:lnTo>
                    <a:lnTo>
                      <a:pt x="173" y="21"/>
                    </a:lnTo>
                    <a:lnTo>
                      <a:pt x="167" y="23"/>
                    </a:lnTo>
                    <a:lnTo>
                      <a:pt x="161" y="24"/>
                    </a:lnTo>
                    <a:lnTo>
                      <a:pt x="155" y="25"/>
                    </a:lnTo>
                    <a:lnTo>
                      <a:pt x="149" y="26"/>
                    </a:lnTo>
                    <a:lnTo>
                      <a:pt x="144" y="26"/>
                    </a:lnTo>
                    <a:lnTo>
                      <a:pt x="140" y="36"/>
                    </a:lnTo>
                    <a:lnTo>
                      <a:pt x="138" y="49"/>
                    </a:lnTo>
                    <a:lnTo>
                      <a:pt x="137" y="60"/>
                    </a:lnTo>
                    <a:lnTo>
                      <a:pt x="137" y="65"/>
                    </a:lnTo>
                    <a:lnTo>
                      <a:pt x="132" y="59"/>
                    </a:lnTo>
                    <a:lnTo>
                      <a:pt x="130" y="51"/>
                    </a:lnTo>
                    <a:lnTo>
                      <a:pt x="130" y="43"/>
                    </a:lnTo>
                    <a:lnTo>
                      <a:pt x="132" y="35"/>
                    </a:lnTo>
                    <a:lnTo>
                      <a:pt x="132" y="33"/>
                    </a:lnTo>
                    <a:lnTo>
                      <a:pt x="133" y="31"/>
                    </a:lnTo>
                    <a:lnTo>
                      <a:pt x="134" y="29"/>
                    </a:lnTo>
                    <a:lnTo>
                      <a:pt x="135" y="27"/>
                    </a:lnTo>
                    <a:lnTo>
                      <a:pt x="137" y="25"/>
                    </a:lnTo>
                    <a:lnTo>
                      <a:pt x="139" y="24"/>
                    </a:lnTo>
                    <a:lnTo>
                      <a:pt x="140" y="23"/>
                    </a:lnTo>
                    <a:lnTo>
                      <a:pt x="143" y="22"/>
                    </a:lnTo>
                    <a:lnTo>
                      <a:pt x="145" y="22"/>
                    </a:lnTo>
                    <a:lnTo>
                      <a:pt x="150" y="21"/>
                    </a:lnTo>
                    <a:lnTo>
                      <a:pt x="156" y="20"/>
                    </a:lnTo>
                    <a:lnTo>
                      <a:pt x="162" y="18"/>
                    </a:lnTo>
                    <a:lnTo>
                      <a:pt x="170" y="15"/>
                    </a:lnTo>
                    <a:lnTo>
                      <a:pt x="177" y="13"/>
                    </a:lnTo>
                    <a:lnTo>
                      <a:pt x="183" y="11"/>
                    </a:lnTo>
                    <a:lnTo>
                      <a:pt x="188" y="9"/>
                    </a:lnTo>
                    <a:lnTo>
                      <a:pt x="183" y="9"/>
                    </a:lnTo>
                    <a:lnTo>
                      <a:pt x="175" y="9"/>
                    </a:lnTo>
                    <a:lnTo>
                      <a:pt x="165" y="10"/>
                    </a:lnTo>
                    <a:lnTo>
                      <a:pt x="153" y="10"/>
                    </a:lnTo>
                    <a:lnTo>
                      <a:pt x="139" y="11"/>
                    </a:lnTo>
                    <a:lnTo>
                      <a:pt x="124" y="12"/>
                    </a:lnTo>
                    <a:lnTo>
                      <a:pt x="108" y="13"/>
                    </a:lnTo>
                    <a:lnTo>
                      <a:pt x="92" y="15"/>
                    </a:lnTo>
                    <a:lnTo>
                      <a:pt x="76" y="16"/>
                    </a:lnTo>
                    <a:lnTo>
                      <a:pt x="60" y="17"/>
                    </a:lnTo>
                    <a:lnTo>
                      <a:pt x="46" y="18"/>
                    </a:lnTo>
                    <a:lnTo>
                      <a:pt x="32" y="19"/>
                    </a:lnTo>
                    <a:lnTo>
                      <a:pt x="21" y="20"/>
                    </a:lnTo>
                    <a:lnTo>
                      <a:pt x="11" y="21"/>
                    </a:lnTo>
                    <a:lnTo>
                      <a:pt x="4" y="21"/>
                    </a:lnTo>
                    <a:lnTo>
                      <a:pt x="0" y="21"/>
                    </a:lnTo>
                    <a:lnTo>
                      <a:pt x="0" y="20"/>
                    </a:lnTo>
                    <a:lnTo>
                      <a:pt x="1" y="18"/>
                    </a:lnTo>
                    <a:lnTo>
                      <a:pt x="2" y="17"/>
                    </a:lnTo>
                    <a:lnTo>
                      <a:pt x="2" y="15"/>
                    </a:lnTo>
                    <a:lnTo>
                      <a:pt x="4" y="14"/>
                    </a:lnTo>
                    <a:lnTo>
                      <a:pt x="7" y="14"/>
                    </a:lnTo>
                    <a:lnTo>
                      <a:pt x="10" y="14"/>
                    </a:lnTo>
                    <a:lnTo>
                      <a:pt x="15" y="13"/>
                    </a:lnTo>
                    <a:lnTo>
                      <a:pt x="20" y="13"/>
                    </a:lnTo>
                    <a:lnTo>
                      <a:pt x="26" y="12"/>
                    </a:lnTo>
                    <a:lnTo>
                      <a:pt x="33" y="12"/>
                    </a:lnTo>
                    <a:lnTo>
                      <a:pt x="40" y="11"/>
                    </a:lnTo>
                    <a:lnTo>
                      <a:pt x="48" y="10"/>
                    </a:lnTo>
                    <a:lnTo>
                      <a:pt x="56" y="10"/>
                    </a:lnTo>
                    <a:lnTo>
                      <a:pt x="65" y="9"/>
                    </a:lnTo>
                    <a:lnTo>
                      <a:pt x="74" y="8"/>
                    </a:lnTo>
                    <a:lnTo>
                      <a:pt x="83" y="7"/>
                    </a:lnTo>
                    <a:lnTo>
                      <a:pt x="92" y="6"/>
                    </a:lnTo>
                    <a:lnTo>
                      <a:pt x="102" y="6"/>
                    </a:lnTo>
                    <a:lnTo>
                      <a:pt x="111" y="5"/>
                    </a:lnTo>
                    <a:lnTo>
                      <a:pt x="121" y="4"/>
                    </a:lnTo>
                    <a:lnTo>
                      <a:pt x="130" y="3"/>
                    </a:lnTo>
                    <a:lnTo>
                      <a:pt x="140" y="3"/>
                    </a:lnTo>
                    <a:lnTo>
                      <a:pt x="149" y="2"/>
                    </a:lnTo>
                    <a:lnTo>
                      <a:pt x="158" y="2"/>
                    </a:lnTo>
                    <a:lnTo>
                      <a:pt x="166" y="1"/>
                    </a:lnTo>
                    <a:lnTo>
                      <a:pt x="174" y="1"/>
                    </a:lnTo>
                    <a:lnTo>
                      <a:pt x="182" y="0"/>
                    </a:lnTo>
                    <a:lnTo>
                      <a:pt x="189" y="0"/>
                    </a:lnTo>
                    <a:lnTo>
                      <a:pt x="195" y="0"/>
                    </a:lnTo>
                    <a:lnTo>
                      <a:pt x="201" y="0"/>
                    </a:lnTo>
                    <a:lnTo>
                      <a:pt x="206" y="0"/>
                    </a:lnTo>
                    <a:lnTo>
                      <a:pt x="210" y="0"/>
                    </a:lnTo>
                    <a:lnTo>
                      <a:pt x="214" y="0"/>
                    </a:lnTo>
                    <a:lnTo>
                      <a:pt x="216" y="1"/>
                    </a:lnTo>
                    <a:lnTo>
                      <a:pt x="218" y="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79" name="Freeform 495"/>
              <p:cNvSpPr>
                <a:spLocks/>
              </p:cNvSpPr>
              <p:nvPr/>
            </p:nvSpPr>
            <p:spPr bwMode="auto">
              <a:xfrm>
                <a:off x="4505" y="2025"/>
                <a:ext cx="286" cy="65"/>
              </a:xfrm>
              <a:custGeom>
                <a:avLst/>
                <a:gdLst/>
                <a:ahLst/>
                <a:cxnLst>
                  <a:cxn ang="0">
                    <a:pos x="84" y="64"/>
                  </a:cxn>
                  <a:cxn ang="0">
                    <a:pos x="68" y="61"/>
                  </a:cxn>
                  <a:cxn ang="0">
                    <a:pos x="45" y="55"/>
                  </a:cxn>
                  <a:cxn ang="0">
                    <a:pos x="22" y="49"/>
                  </a:cxn>
                  <a:cxn ang="0">
                    <a:pos x="5" y="44"/>
                  </a:cxn>
                  <a:cxn ang="0">
                    <a:pos x="1" y="41"/>
                  </a:cxn>
                  <a:cxn ang="0">
                    <a:pos x="4" y="37"/>
                  </a:cxn>
                  <a:cxn ang="0">
                    <a:pos x="97" y="21"/>
                  </a:cxn>
                  <a:cxn ang="0">
                    <a:pos x="95" y="7"/>
                  </a:cxn>
                  <a:cxn ang="0">
                    <a:pos x="89" y="8"/>
                  </a:cxn>
                  <a:cxn ang="0">
                    <a:pos x="75" y="9"/>
                  </a:cxn>
                  <a:cxn ang="0">
                    <a:pos x="57" y="11"/>
                  </a:cxn>
                  <a:cxn ang="0">
                    <a:pos x="40" y="13"/>
                  </a:cxn>
                  <a:cxn ang="0">
                    <a:pos x="30" y="14"/>
                  </a:cxn>
                  <a:cxn ang="0">
                    <a:pos x="29" y="12"/>
                  </a:cxn>
                  <a:cxn ang="0">
                    <a:pos x="33" y="9"/>
                  </a:cxn>
                  <a:cxn ang="0">
                    <a:pos x="46" y="7"/>
                  </a:cxn>
                  <a:cxn ang="0">
                    <a:pos x="59" y="5"/>
                  </a:cxn>
                  <a:cxn ang="0">
                    <a:pos x="73" y="4"/>
                  </a:cxn>
                  <a:cxn ang="0">
                    <a:pos x="86" y="2"/>
                  </a:cxn>
                  <a:cxn ang="0">
                    <a:pos x="99" y="0"/>
                  </a:cxn>
                  <a:cxn ang="0">
                    <a:pos x="105" y="14"/>
                  </a:cxn>
                  <a:cxn ang="0">
                    <a:pos x="106" y="28"/>
                  </a:cxn>
                  <a:cxn ang="0">
                    <a:pos x="95" y="38"/>
                  </a:cxn>
                  <a:cxn ang="0">
                    <a:pos x="85" y="34"/>
                  </a:cxn>
                  <a:cxn ang="0">
                    <a:pos x="71" y="35"/>
                  </a:cxn>
                  <a:cxn ang="0">
                    <a:pos x="57" y="37"/>
                  </a:cxn>
                  <a:cxn ang="0">
                    <a:pos x="44" y="39"/>
                  </a:cxn>
                  <a:cxn ang="0">
                    <a:pos x="31" y="41"/>
                  </a:cxn>
                  <a:cxn ang="0">
                    <a:pos x="26" y="43"/>
                  </a:cxn>
                  <a:cxn ang="0">
                    <a:pos x="39" y="46"/>
                  </a:cxn>
                  <a:cxn ang="0">
                    <a:pos x="51" y="49"/>
                  </a:cxn>
                  <a:cxn ang="0">
                    <a:pos x="64" y="52"/>
                  </a:cxn>
                  <a:cxn ang="0">
                    <a:pos x="76" y="55"/>
                  </a:cxn>
                  <a:cxn ang="0">
                    <a:pos x="89" y="58"/>
                  </a:cxn>
                  <a:cxn ang="0">
                    <a:pos x="102" y="56"/>
                  </a:cxn>
                  <a:cxn ang="0">
                    <a:pos x="134" y="51"/>
                  </a:cxn>
                  <a:cxn ang="0">
                    <a:pos x="176" y="44"/>
                  </a:cxn>
                  <a:cxn ang="0">
                    <a:pos x="218" y="38"/>
                  </a:cxn>
                  <a:cxn ang="0">
                    <a:pos x="250" y="32"/>
                  </a:cxn>
                  <a:cxn ang="0">
                    <a:pos x="214" y="25"/>
                  </a:cxn>
                  <a:cxn ang="0">
                    <a:pos x="217" y="20"/>
                  </a:cxn>
                </a:cxnLst>
                <a:rect l="0" t="0" r="r" b="b"/>
                <a:pathLst>
                  <a:path w="286" h="65">
                    <a:moveTo>
                      <a:pt x="87" y="65"/>
                    </a:moveTo>
                    <a:lnTo>
                      <a:pt x="86" y="65"/>
                    </a:lnTo>
                    <a:lnTo>
                      <a:pt x="84" y="64"/>
                    </a:lnTo>
                    <a:lnTo>
                      <a:pt x="80" y="63"/>
                    </a:lnTo>
                    <a:lnTo>
                      <a:pt x="74" y="62"/>
                    </a:lnTo>
                    <a:lnTo>
                      <a:pt x="68" y="61"/>
                    </a:lnTo>
                    <a:lnTo>
                      <a:pt x="61" y="59"/>
                    </a:lnTo>
                    <a:lnTo>
                      <a:pt x="53" y="57"/>
                    </a:lnTo>
                    <a:lnTo>
                      <a:pt x="45" y="55"/>
                    </a:lnTo>
                    <a:lnTo>
                      <a:pt x="37" y="53"/>
                    </a:lnTo>
                    <a:lnTo>
                      <a:pt x="30" y="51"/>
                    </a:lnTo>
                    <a:lnTo>
                      <a:pt x="22" y="49"/>
                    </a:lnTo>
                    <a:lnTo>
                      <a:pt x="16" y="47"/>
                    </a:lnTo>
                    <a:lnTo>
                      <a:pt x="10" y="45"/>
                    </a:lnTo>
                    <a:lnTo>
                      <a:pt x="5" y="44"/>
                    </a:lnTo>
                    <a:lnTo>
                      <a:pt x="2" y="43"/>
                    </a:lnTo>
                    <a:lnTo>
                      <a:pt x="0" y="42"/>
                    </a:lnTo>
                    <a:lnTo>
                      <a:pt x="1" y="41"/>
                    </a:lnTo>
                    <a:lnTo>
                      <a:pt x="2" y="40"/>
                    </a:lnTo>
                    <a:lnTo>
                      <a:pt x="3" y="39"/>
                    </a:lnTo>
                    <a:lnTo>
                      <a:pt x="4" y="37"/>
                    </a:lnTo>
                    <a:lnTo>
                      <a:pt x="96" y="25"/>
                    </a:lnTo>
                    <a:lnTo>
                      <a:pt x="96" y="25"/>
                    </a:lnTo>
                    <a:lnTo>
                      <a:pt x="97" y="21"/>
                    </a:lnTo>
                    <a:lnTo>
                      <a:pt x="97" y="16"/>
                    </a:lnTo>
                    <a:lnTo>
                      <a:pt x="97" y="11"/>
                    </a:lnTo>
                    <a:lnTo>
                      <a:pt x="95" y="7"/>
                    </a:lnTo>
                    <a:lnTo>
                      <a:pt x="94" y="7"/>
                    </a:lnTo>
                    <a:lnTo>
                      <a:pt x="92" y="8"/>
                    </a:lnTo>
                    <a:lnTo>
                      <a:pt x="89" y="8"/>
                    </a:lnTo>
                    <a:lnTo>
                      <a:pt x="85" y="8"/>
                    </a:lnTo>
                    <a:lnTo>
                      <a:pt x="80" y="9"/>
                    </a:lnTo>
                    <a:lnTo>
                      <a:pt x="75" y="9"/>
                    </a:lnTo>
                    <a:lnTo>
                      <a:pt x="69" y="10"/>
                    </a:lnTo>
                    <a:lnTo>
                      <a:pt x="63" y="10"/>
                    </a:lnTo>
                    <a:lnTo>
                      <a:pt x="57" y="11"/>
                    </a:lnTo>
                    <a:lnTo>
                      <a:pt x="51" y="12"/>
                    </a:lnTo>
                    <a:lnTo>
                      <a:pt x="45" y="12"/>
                    </a:lnTo>
                    <a:lnTo>
                      <a:pt x="40" y="13"/>
                    </a:lnTo>
                    <a:lnTo>
                      <a:pt x="36" y="13"/>
                    </a:lnTo>
                    <a:lnTo>
                      <a:pt x="32" y="13"/>
                    </a:lnTo>
                    <a:lnTo>
                      <a:pt x="30" y="14"/>
                    </a:lnTo>
                    <a:lnTo>
                      <a:pt x="29" y="14"/>
                    </a:lnTo>
                    <a:lnTo>
                      <a:pt x="29" y="13"/>
                    </a:lnTo>
                    <a:lnTo>
                      <a:pt x="29" y="12"/>
                    </a:lnTo>
                    <a:lnTo>
                      <a:pt x="29" y="11"/>
                    </a:lnTo>
                    <a:lnTo>
                      <a:pt x="29" y="10"/>
                    </a:lnTo>
                    <a:lnTo>
                      <a:pt x="33" y="9"/>
                    </a:lnTo>
                    <a:lnTo>
                      <a:pt x="37" y="8"/>
                    </a:lnTo>
                    <a:lnTo>
                      <a:pt x="42" y="8"/>
                    </a:lnTo>
                    <a:lnTo>
                      <a:pt x="46" y="7"/>
                    </a:lnTo>
                    <a:lnTo>
                      <a:pt x="50" y="7"/>
                    </a:lnTo>
                    <a:lnTo>
                      <a:pt x="55" y="6"/>
                    </a:lnTo>
                    <a:lnTo>
                      <a:pt x="59" y="5"/>
                    </a:lnTo>
                    <a:lnTo>
                      <a:pt x="64" y="5"/>
                    </a:lnTo>
                    <a:lnTo>
                      <a:pt x="68" y="4"/>
                    </a:lnTo>
                    <a:lnTo>
                      <a:pt x="73" y="4"/>
                    </a:lnTo>
                    <a:lnTo>
                      <a:pt x="77" y="3"/>
                    </a:lnTo>
                    <a:lnTo>
                      <a:pt x="82" y="3"/>
                    </a:lnTo>
                    <a:lnTo>
                      <a:pt x="86" y="2"/>
                    </a:lnTo>
                    <a:lnTo>
                      <a:pt x="90" y="2"/>
                    </a:lnTo>
                    <a:lnTo>
                      <a:pt x="95" y="1"/>
                    </a:lnTo>
                    <a:lnTo>
                      <a:pt x="99" y="0"/>
                    </a:lnTo>
                    <a:lnTo>
                      <a:pt x="102" y="4"/>
                    </a:lnTo>
                    <a:lnTo>
                      <a:pt x="104" y="9"/>
                    </a:lnTo>
                    <a:lnTo>
                      <a:pt x="105" y="14"/>
                    </a:lnTo>
                    <a:lnTo>
                      <a:pt x="106" y="18"/>
                    </a:lnTo>
                    <a:lnTo>
                      <a:pt x="107" y="23"/>
                    </a:lnTo>
                    <a:lnTo>
                      <a:pt x="106" y="28"/>
                    </a:lnTo>
                    <a:lnTo>
                      <a:pt x="104" y="33"/>
                    </a:lnTo>
                    <a:lnTo>
                      <a:pt x="102" y="37"/>
                    </a:lnTo>
                    <a:lnTo>
                      <a:pt x="95" y="38"/>
                    </a:lnTo>
                    <a:lnTo>
                      <a:pt x="94" y="33"/>
                    </a:lnTo>
                    <a:lnTo>
                      <a:pt x="89" y="33"/>
                    </a:lnTo>
                    <a:lnTo>
                      <a:pt x="85" y="34"/>
                    </a:lnTo>
                    <a:lnTo>
                      <a:pt x="80" y="34"/>
                    </a:lnTo>
                    <a:lnTo>
                      <a:pt x="76" y="35"/>
                    </a:lnTo>
                    <a:lnTo>
                      <a:pt x="71" y="35"/>
                    </a:lnTo>
                    <a:lnTo>
                      <a:pt x="66" y="36"/>
                    </a:lnTo>
                    <a:lnTo>
                      <a:pt x="62" y="36"/>
                    </a:lnTo>
                    <a:lnTo>
                      <a:pt x="57" y="37"/>
                    </a:lnTo>
                    <a:lnTo>
                      <a:pt x="53" y="38"/>
                    </a:lnTo>
                    <a:lnTo>
                      <a:pt x="49" y="38"/>
                    </a:lnTo>
                    <a:lnTo>
                      <a:pt x="44" y="39"/>
                    </a:lnTo>
                    <a:lnTo>
                      <a:pt x="40" y="40"/>
                    </a:lnTo>
                    <a:lnTo>
                      <a:pt x="35" y="41"/>
                    </a:lnTo>
                    <a:lnTo>
                      <a:pt x="31" y="41"/>
                    </a:lnTo>
                    <a:lnTo>
                      <a:pt x="26" y="42"/>
                    </a:lnTo>
                    <a:lnTo>
                      <a:pt x="22" y="43"/>
                    </a:lnTo>
                    <a:lnTo>
                      <a:pt x="26" y="43"/>
                    </a:lnTo>
                    <a:lnTo>
                      <a:pt x="30" y="44"/>
                    </a:lnTo>
                    <a:lnTo>
                      <a:pt x="34" y="45"/>
                    </a:lnTo>
                    <a:lnTo>
                      <a:pt x="39" y="46"/>
                    </a:lnTo>
                    <a:lnTo>
                      <a:pt x="43" y="47"/>
                    </a:lnTo>
                    <a:lnTo>
                      <a:pt x="47" y="48"/>
                    </a:lnTo>
                    <a:lnTo>
                      <a:pt x="51" y="49"/>
                    </a:lnTo>
                    <a:lnTo>
                      <a:pt x="55" y="50"/>
                    </a:lnTo>
                    <a:lnTo>
                      <a:pt x="59" y="51"/>
                    </a:lnTo>
                    <a:lnTo>
                      <a:pt x="64" y="52"/>
                    </a:lnTo>
                    <a:lnTo>
                      <a:pt x="68" y="53"/>
                    </a:lnTo>
                    <a:lnTo>
                      <a:pt x="72" y="54"/>
                    </a:lnTo>
                    <a:lnTo>
                      <a:pt x="76" y="55"/>
                    </a:lnTo>
                    <a:lnTo>
                      <a:pt x="80" y="56"/>
                    </a:lnTo>
                    <a:lnTo>
                      <a:pt x="85" y="57"/>
                    </a:lnTo>
                    <a:lnTo>
                      <a:pt x="89" y="58"/>
                    </a:lnTo>
                    <a:lnTo>
                      <a:pt x="91" y="57"/>
                    </a:lnTo>
                    <a:lnTo>
                      <a:pt x="95" y="57"/>
                    </a:lnTo>
                    <a:lnTo>
                      <a:pt x="102" y="56"/>
                    </a:lnTo>
                    <a:lnTo>
                      <a:pt x="111" y="54"/>
                    </a:lnTo>
                    <a:lnTo>
                      <a:pt x="122" y="53"/>
                    </a:lnTo>
                    <a:lnTo>
                      <a:pt x="134" y="51"/>
                    </a:lnTo>
                    <a:lnTo>
                      <a:pt x="148" y="49"/>
                    </a:lnTo>
                    <a:lnTo>
                      <a:pt x="162" y="46"/>
                    </a:lnTo>
                    <a:lnTo>
                      <a:pt x="176" y="44"/>
                    </a:lnTo>
                    <a:lnTo>
                      <a:pt x="190" y="42"/>
                    </a:lnTo>
                    <a:lnTo>
                      <a:pt x="205" y="40"/>
                    </a:lnTo>
                    <a:lnTo>
                      <a:pt x="218" y="38"/>
                    </a:lnTo>
                    <a:lnTo>
                      <a:pt x="231" y="36"/>
                    </a:lnTo>
                    <a:lnTo>
                      <a:pt x="241" y="34"/>
                    </a:lnTo>
                    <a:lnTo>
                      <a:pt x="250" y="32"/>
                    </a:lnTo>
                    <a:lnTo>
                      <a:pt x="257" y="31"/>
                    </a:lnTo>
                    <a:lnTo>
                      <a:pt x="215" y="26"/>
                    </a:lnTo>
                    <a:lnTo>
                      <a:pt x="214" y="25"/>
                    </a:lnTo>
                    <a:lnTo>
                      <a:pt x="215" y="23"/>
                    </a:lnTo>
                    <a:lnTo>
                      <a:pt x="216" y="21"/>
                    </a:lnTo>
                    <a:lnTo>
                      <a:pt x="217" y="20"/>
                    </a:lnTo>
                    <a:lnTo>
                      <a:pt x="286" y="31"/>
                    </a:lnTo>
                    <a:lnTo>
                      <a:pt x="87" y="65"/>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80" name="Freeform 496"/>
              <p:cNvSpPr>
                <a:spLocks/>
              </p:cNvSpPr>
              <p:nvPr/>
            </p:nvSpPr>
            <p:spPr bwMode="auto">
              <a:xfrm>
                <a:off x="4711" y="2090"/>
                <a:ext cx="15" cy="36"/>
              </a:xfrm>
              <a:custGeom>
                <a:avLst/>
                <a:gdLst/>
                <a:ahLst/>
                <a:cxnLst>
                  <a:cxn ang="0">
                    <a:pos x="4" y="0"/>
                  </a:cxn>
                  <a:cxn ang="0">
                    <a:pos x="6" y="4"/>
                  </a:cxn>
                  <a:cxn ang="0">
                    <a:pos x="8" y="9"/>
                  </a:cxn>
                  <a:cxn ang="0">
                    <a:pos x="9" y="13"/>
                  </a:cxn>
                  <a:cxn ang="0">
                    <a:pos x="11" y="17"/>
                  </a:cxn>
                  <a:cxn ang="0">
                    <a:pos x="12" y="21"/>
                  </a:cxn>
                  <a:cxn ang="0">
                    <a:pos x="13" y="25"/>
                  </a:cxn>
                  <a:cxn ang="0">
                    <a:pos x="14" y="30"/>
                  </a:cxn>
                  <a:cxn ang="0">
                    <a:pos x="15" y="34"/>
                  </a:cxn>
                  <a:cxn ang="0">
                    <a:pos x="11" y="36"/>
                  </a:cxn>
                  <a:cxn ang="0">
                    <a:pos x="9" y="32"/>
                  </a:cxn>
                  <a:cxn ang="0">
                    <a:pos x="8" y="27"/>
                  </a:cxn>
                  <a:cxn ang="0">
                    <a:pos x="8" y="23"/>
                  </a:cxn>
                  <a:cxn ang="0">
                    <a:pos x="6" y="19"/>
                  </a:cxn>
                  <a:cxn ang="0">
                    <a:pos x="0" y="2"/>
                  </a:cxn>
                  <a:cxn ang="0">
                    <a:pos x="1" y="1"/>
                  </a:cxn>
                  <a:cxn ang="0">
                    <a:pos x="2" y="0"/>
                  </a:cxn>
                  <a:cxn ang="0">
                    <a:pos x="3" y="0"/>
                  </a:cxn>
                  <a:cxn ang="0">
                    <a:pos x="4" y="0"/>
                  </a:cxn>
                </a:cxnLst>
                <a:rect l="0" t="0" r="r" b="b"/>
                <a:pathLst>
                  <a:path w="15" h="36">
                    <a:moveTo>
                      <a:pt x="4" y="0"/>
                    </a:moveTo>
                    <a:lnTo>
                      <a:pt x="6" y="4"/>
                    </a:lnTo>
                    <a:lnTo>
                      <a:pt x="8" y="9"/>
                    </a:lnTo>
                    <a:lnTo>
                      <a:pt x="9" y="13"/>
                    </a:lnTo>
                    <a:lnTo>
                      <a:pt x="11" y="17"/>
                    </a:lnTo>
                    <a:lnTo>
                      <a:pt x="12" y="21"/>
                    </a:lnTo>
                    <a:lnTo>
                      <a:pt x="13" y="25"/>
                    </a:lnTo>
                    <a:lnTo>
                      <a:pt x="14" y="30"/>
                    </a:lnTo>
                    <a:lnTo>
                      <a:pt x="15" y="34"/>
                    </a:lnTo>
                    <a:lnTo>
                      <a:pt x="11" y="36"/>
                    </a:lnTo>
                    <a:lnTo>
                      <a:pt x="9" y="32"/>
                    </a:lnTo>
                    <a:lnTo>
                      <a:pt x="8" y="27"/>
                    </a:lnTo>
                    <a:lnTo>
                      <a:pt x="8" y="23"/>
                    </a:lnTo>
                    <a:lnTo>
                      <a:pt x="6" y="19"/>
                    </a:lnTo>
                    <a:lnTo>
                      <a:pt x="0" y="2"/>
                    </a:lnTo>
                    <a:lnTo>
                      <a:pt x="1" y="1"/>
                    </a:lnTo>
                    <a:lnTo>
                      <a:pt x="2" y="0"/>
                    </a:lnTo>
                    <a:lnTo>
                      <a:pt x="3" y="0"/>
                    </a:lnTo>
                    <a:lnTo>
                      <a:pt x="4"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81" name="Freeform 497"/>
              <p:cNvSpPr>
                <a:spLocks/>
              </p:cNvSpPr>
              <p:nvPr/>
            </p:nvSpPr>
            <p:spPr bwMode="auto">
              <a:xfrm>
                <a:off x="4698" y="2090"/>
                <a:ext cx="17" cy="32"/>
              </a:xfrm>
              <a:custGeom>
                <a:avLst/>
                <a:gdLst/>
                <a:ahLst/>
                <a:cxnLst>
                  <a:cxn ang="0">
                    <a:pos x="4" y="0"/>
                  </a:cxn>
                  <a:cxn ang="0">
                    <a:pos x="6" y="4"/>
                  </a:cxn>
                  <a:cxn ang="0">
                    <a:pos x="8" y="8"/>
                  </a:cxn>
                  <a:cxn ang="0">
                    <a:pos x="10" y="11"/>
                  </a:cxn>
                  <a:cxn ang="0">
                    <a:pos x="12" y="15"/>
                  </a:cxn>
                  <a:cxn ang="0">
                    <a:pos x="13" y="19"/>
                  </a:cxn>
                  <a:cxn ang="0">
                    <a:pos x="15" y="23"/>
                  </a:cxn>
                  <a:cxn ang="0">
                    <a:pos x="16" y="27"/>
                  </a:cxn>
                  <a:cxn ang="0">
                    <a:pos x="17" y="31"/>
                  </a:cxn>
                  <a:cxn ang="0">
                    <a:pos x="16" y="31"/>
                  </a:cxn>
                  <a:cxn ang="0">
                    <a:pos x="15" y="32"/>
                  </a:cxn>
                  <a:cxn ang="0">
                    <a:pos x="14" y="32"/>
                  </a:cxn>
                  <a:cxn ang="0">
                    <a:pos x="13" y="32"/>
                  </a:cxn>
                  <a:cxn ang="0">
                    <a:pos x="11" y="29"/>
                  </a:cxn>
                  <a:cxn ang="0">
                    <a:pos x="10" y="25"/>
                  </a:cxn>
                  <a:cxn ang="0">
                    <a:pos x="9" y="21"/>
                  </a:cxn>
                  <a:cxn ang="0">
                    <a:pos x="8" y="17"/>
                  </a:cxn>
                  <a:cxn ang="0">
                    <a:pos x="7" y="13"/>
                  </a:cxn>
                  <a:cxn ang="0">
                    <a:pos x="5" y="10"/>
                  </a:cxn>
                  <a:cxn ang="0">
                    <a:pos x="3" y="6"/>
                  </a:cxn>
                  <a:cxn ang="0">
                    <a:pos x="0" y="3"/>
                  </a:cxn>
                  <a:cxn ang="0">
                    <a:pos x="1" y="2"/>
                  </a:cxn>
                  <a:cxn ang="0">
                    <a:pos x="2" y="1"/>
                  </a:cxn>
                  <a:cxn ang="0">
                    <a:pos x="3" y="0"/>
                  </a:cxn>
                  <a:cxn ang="0">
                    <a:pos x="4" y="0"/>
                  </a:cxn>
                </a:cxnLst>
                <a:rect l="0" t="0" r="r" b="b"/>
                <a:pathLst>
                  <a:path w="17" h="32">
                    <a:moveTo>
                      <a:pt x="4" y="0"/>
                    </a:moveTo>
                    <a:lnTo>
                      <a:pt x="6" y="4"/>
                    </a:lnTo>
                    <a:lnTo>
                      <a:pt x="8" y="8"/>
                    </a:lnTo>
                    <a:lnTo>
                      <a:pt x="10" y="11"/>
                    </a:lnTo>
                    <a:lnTo>
                      <a:pt x="12" y="15"/>
                    </a:lnTo>
                    <a:lnTo>
                      <a:pt x="13" y="19"/>
                    </a:lnTo>
                    <a:lnTo>
                      <a:pt x="15" y="23"/>
                    </a:lnTo>
                    <a:lnTo>
                      <a:pt x="16" y="27"/>
                    </a:lnTo>
                    <a:lnTo>
                      <a:pt x="17" y="31"/>
                    </a:lnTo>
                    <a:lnTo>
                      <a:pt x="16" y="31"/>
                    </a:lnTo>
                    <a:lnTo>
                      <a:pt x="15" y="32"/>
                    </a:lnTo>
                    <a:lnTo>
                      <a:pt x="14" y="32"/>
                    </a:lnTo>
                    <a:lnTo>
                      <a:pt x="13" y="32"/>
                    </a:lnTo>
                    <a:lnTo>
                      <a:pt x="11" y="29"/>
                    </a:lnTo>
                    <a:lnTo>
                      <a:pt x="10" y="25"/>
                    </a:lnTo>
                    <a:lnTo>
                      <a:pt x="9" y="21"/>
                    </a:lnTo>
                    <a:lnTo>
                      <a:pt x="8" y="17"/>
                    </a:lnTo>
                    <a:lnTo>
                      <a:pt x="7" y="13"/>
                    </a:lnTo>
                    <a:lnTo>
                      <a:pt x="5" y="10"/>
                    </a:lnTo>
                    <a:lnTo>
                      <a:pt x="3" y="6"/>
                    </a:lnTo>
                    <a:lnTo>
                      <a:pt x="0" y="3"/>
                    </a:lnTo>
                    <a:lnTo>
                      <a:pt x="1" y="2"/>
                    </a:lnTo>
                    <a:lnTo>
                      <a:pt x="2" y="1"/>
                    </a:lnTo>
                    <a:lnTo>
                      <a:pt x="3" y="0"/>
                    </a:lnTo>
                    <a:lnTo>
                      <a:pt x="4"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82" name="Freeform 498"/>
              <p:cNvSpPr>
                <a:spLocks/>
              </p:cNvSpPr>
              <p:nvPr/>
            </p:nvSpPr>
            <p:spPr bwMode="auto">
              <a:xfrm>
                <a:off x="4685" y="2093"/>
                <a:ext cx="19" cy="32"/>
              </a:xfrm>
              <a:custGeom>
                <a:avLst/>
                <a:gdLst/>
                <a:ahLst/>
                <a:cxnLst>
                  <a:cxn ang="0">
                    <a:pos x="4" y="0"/>
                  </a:cxn>
                  <a:cxn ang="0">
                    <a:pos x="7" y="4"/>
                  </a:cxn>
                  <a:cxn ang="0">
                    <a:pos x="10" y="7"/>
                  </a:cxn>
                  <a:cxn ang="0">
                    <a:pos x="13" y="11"/>
                  </a:cxn>
                  <a:cxn ang="0">
                    <a:pos x="15" y="14"/>
                  </a:cxn>
                  <a:cxn ang="0">
                    <a:pos x="17" y="18"/>
                  </a:cxn>
                  <a:cxn ang="0">
                    <a:pos x="18" y="23"/>
                  </a:cxn>
                  <a:cxn ang="0">
                    <a:pos x="19" y="27"/>
                  </a:cxn>
                  <a:cxn ang="0">
                    <a:pos x="19" y="31"/>
                  </a:cxn>
                  <a:cxn ang="0">
                    <a:pos x="18" y="31"/>
                  </a:cxn>
                  <a:cxn ang="0">
                    <a:pos x="17" y="32"/>
                  </a:cxn>
                  <a:cxn ang="0">
                    <a:pos x="16" y="32"/>
                  </a:cxn>
                  <a:cxn ang="0">
                    <a:pos x="15" y="32"/>
                  </a:cxn>
                  <a:cxn ang="0">
                    <a:pos x="14" y="28"/>
                  </a:cxn>
                  <a:cxn ang="0">
                    <a:pos x="12" y="24"/>
                  </a:cxn>
                  <a:cxn ang="0">
                    <a:pos x="11" y="20"/>
                  </a:cxn>
                  <a:cxn ang="0">
                    <a:pos x="10" y="16"/>
                  </a:cxn>
                  <a:cxn ang="0">
                    <a:pos x="8" y="12"/>
                  </a:cxn>
                  <a:cxn ang="0">
                    <a:pos x="6" y="8"/>
                  </a:cxn>
                  <a:cxn ang="0">
                    <a:pos x="4" y="5"/>
                  </a:cxn>
                  <a:cxn ang="0">
                    <a:pos x="0" y="2"/>
                  </a:cxn>
                  <a:cxn ang="0">
                    <a:pos x="0" y="0"/>
                  </a:cxn>
                  <a:cxn ang="0">
                    <a:pos x="4" y="0"/>
                  </a:cxn>
                </a:cxnLst>
                <a:rect l="0" t="0" r="r" b="b"/>
                <a:pathLst>
                  <a:path w="19" h="32">
                    <a:moveTo>
                      <a:pt x="4" y="0"/>
                    </a:moveTo>
                    <a:lnTo>
                      <a:pt x="7" y="4"/>
                    </a:lnTo>
                    <a:lnTo>
                      <a:pt x="10" y="7"/>
                    </a:lnTo>
                    <a:lnTo>
                      <a:pt x="13" y="11"/>
                    </a:lnTo>
                    <a:lnTo>
                      <a:pt x="15" y="14"/>
                    </a:lnTo>
                    <a:lnTo>
                      <a:pt x="17" y="18"/>
                    </a:lnTo>
                    <a:lnTo>
                      <a:pt x="18" y="23"/>
                    </a:lnTo>
                    <a:lnTo>
                      <a:pt x="19" y="27"/>
                    </a:lnTo>
                    <a:lnTo>
                      <a:pt x="19" y="31"/>
                    </a:lnTo>
                    <a:lnTo>
                      <a:pt x="18" y="31"/>
                    </a:lnTo>
                    <a:lnTo>
                      <a:pt x="17" y="32"/>
                    </a:lnTo>
                    <a:lnTo>
                      <a:pt x="16" y="32"/>
                    </a:lnTo>
                    <a:lnTo>
                      <a:pt x="15" y="32"/>
                    </a:lnTo>
                    <a:lnTo>
                      <a:pt x="14" y="28"/>
                    </a:lnTo>
                    <a:lnTo>
                      <a:pt x="12" y="24"/>
                    </a:lnTo>
                    <a:lnTo>
                      <a:pt x="11" y="20"/>
                    </a:lnTo>
                    <a:lnTo>
                      <a:pt x="10" y="16"/>
                    </a:lnTo>
                    <a:lnTo>
                      <a:pt x="8" y="12"/>
                    </a:lnTo>
                    <a:lnTo>
                      <a:pt x="6" y="8"/>
                    </a:lnTo>
                    <a:lnTo>
                      <a:pt x="4" y="5"/>
                    </a:lnTo>
                    <a:lnTo>
                      <a:pt x="0" y="2"/>
                    </a:lnTo>
                    <a:lnTo>
                      <a:pt x="0" y="0"/>
                    </a:lnTo>
                    <a:lnTo>
                      <a:pt x="4"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83" name="Freeform 499"/>
              <p:cNvSpPr>
                <a:spLocks/>
              </p:cNvSpPr>
              <p:nvPr/>
            </p:nvSpPr>
            <p:spPr bwMode="auto">
              <a:xfrm>
                <a:off x="4556" y="2100"/>
                <a:ext cx="147" cy="69"/>
              </a:xfrm>
              <a:custGeom>
                <a:avLst/>
                <a:gdLst/>
                <a:ahLst/>
                <a:cxnLst>
                  <a:cxn ang="0">
                    <a:pos x="133" y="12"/>
                  </a:cxn>
                  <a:cxn ang="0">
                    <a:pos x="136" y="18"/>
                  </a:cxn>
                  <a:cxn ang="0">
                    <a:pos x="139" y="25"/>
                  </a:cxn>
                  <a:cxn ang="0">
                    <a:pos x="141" y="32"/>
                  </a:cxn>
                  <a:cxn ang="0">
                    <a:pos x="143" y="39"/>
                  </a:cxn>
                  <a:cxn ang="0">
                    <a:pos x="144" y="46"/>
                  </a:cxn>
                  <a:cxn ang="0">
                    <a:pos x="145" y="53"/>
                  </a:cxn>
                  <a:cxn ang="0">
                    <a:pos x="146" y="60"/>
                  </a:cxn>
                  <a:cxn ang="0">
                    <a:pos x="147" y="67"/>
                  </a:cxn>
                  <a:cxn ang="0">
                    <a:pos x="145" y="68"/>
                  </a:cxn>
                  <a:cxn ang="0">
                    <a:pos x="143" y="69"/>
                  </a:cxn>
                  <a:cxn ang="0">
                    <a:pos x="141" y="69"/>
                  </a:cxn>
                  <a:cxn ang="0">
                    <a:pos x="139" y="69"/>
                  </a:cxn>
                  <a:cxn ang="0">
                    <a:pos x="138" y="68"/>
                  </a:cxn>
                  <a:cxn ang="0">
                    <a:pos x="137" y="66"/>
                  </a:cxn>
                  <a:cxn ang="0">
                    <a:pos x="136" y="65"/>
                  </a:cxn>
                  <a:cxn ang="0">
                    <a:pos x="135" y="63"/>
                  </a:cxn>
                  <a:cxn ang="0">
                    <a:pos x="134" y="61"/>
                  </a:cxn>
                  <a:cxn ang="0">
                    <a:pos x="134" y="59"/>
                  </a:cxn>
                  <a:cxn ang="0">
                    <a:pos x="133" y="57"/>
                  </a:cxn>
                  <a:cxn ang="0">
                    <a:pos x="133" y="54"/>
                  </a:cxn>
                  <a:cxn ang="0">
                    <a:pos x="129" y="55"/>
                  </a:cxn>
                  <a:cxn ang="0">
                    <a:pos x="125" y="55"/>
                  </a:cxn>
                  <a:cxn ang="0">
                    <a:pos x="120" y="56"/>
                  </a:cxn>
                  <a:cxn ang="0">
                    <a:pos x="115" y="57"/>
                  </a:cxn>
                  <a:cxn ang="0">
                    <a:pos x="111" y="58"/>
                  </a:cxn>
                  <a:cxn ang="0">
                    <a:pos x="105" y="60"/>
                  </a:cxn>
                  <a:cxn ang="0">
                    <a:pos x="100" y="61"/>
                  </a:cxn>
                  <a:cxn ang="0">
                    <a:pos x="94" y="62"/>
                  </a:cxn>
                  <a:cxn ang="0">
                    <a:pos x="0" y="23"/>
                  </a:cxn>
                  <a:cxn ang="0">
                    <a:pos x="2" y="22"/>
                  </a:cxn>
                  <a:cxn ang="0">
                    <a:pos x="2" y="20"/>
                  </a:cxn>
                  <a:cxn ang="0">
                    <a:pos x="2" y="18"/>
                  </a:cxn>
                  <a:cxn ang="0">
                    <a:pos x="2" y="17"/>
                  </a:cxn>
                  <a:cxn ang="0">
                    <a:pos x="95" y="55"/>
                  </a:cxn>
                  <a:cxn ang="0">
                    <a:pos x="100" y="54"/>
                  </a:cxn>
                  <a:cxn ang="0">
                    <a:pos x="105" y="53"/>
                  </a:cxn>
                  <a:cxn ang="0">
                    <a:pos x="110" y="52"/>
                  </a:cxn>
                  <a:cxn ang="0">
                    <a:pos x="115" y="51"/>
                  </a:cxn>
                  <a:cxn ang="0">
                    <a:pos x="119" y="49"/>
                  </a:cxn>
                  <a:cxn ang="0">
                    <a:pos x="124" y="48"/>
                  </a:cxn>
                  <a:cxn ang="0">
                    <a:pos x="129" y="47"/>
                  </a:cxn>
                  <a:cxn ang="0">
                    <a:pos x="133" y="45"/>
                  </a:cxn>
                  <a:cxn ang="0">
                    <a:pos x="133" y="38"/>
                  </a:cxn>
                  <a:cxn ang="0">
                    <a:pos x="132" y="31"/>
                  </a:cxn>
                  <a:cxn ang="0">
                    <a:pos x="130" y="24"/>
                  </a:cxn>
                  <a:cxn ang="0">
                    <a:pos x="128" y="17"/>
                  </a:cxn>
                  <a:cxn ang="0">
                    <a:pos x="126" y="10"/>
                  </a:cxn>
                  <a:cxn ang="0">
                    <a:pos x="124" y="5"/>
                  </a:cxn>
                  <a:cxn ang="0">
                    <a:pos x="123" y="1"/>
                  </a:cxn>
                  <a:cxn ang="0">
                    <a:pos x="122" y="0"/>
                  </a:cxn>
                  <a:cxn ang="0">
                    <a:pos x="125" y="0"/>
                  </a:cxn>
                  <a:cxn ang="0">
                    <a:pos x="126" y="1"/>
                  </a:cxn>
                  <a:cxn ang="0">
                    <a:pos x="128" y="3"/>
                  </a:cxn>
                  <a:cxn ang="0">
                    <a:pos x="129" y="4"/>
                  </a:cxn>
                  <a:cxn ang="0">
                    <a:pos x="130" y="6"/>
                  </a:cxn>
                  <a:cxn ang="0">
                    <a:pos x="131" y="8"/>
                  </a:cxn>
                  <a:cxn ang="0">
                    <a:pos x="132" y="10"/>
                  </a:cxn>
                  <a:cxn ang="0">
                    <a:pos x="133" y="12"/>
                  </a:cxn>
                </a:cxnLst>
                <a:rect l="0" t="0" r="r" b="b"/>
                <a:pathLst>
                  <a:path w="147" h="69">
                    <a:moveTo>
                      <a:pt x="133" y="12"/>
                    </a:moveTo>
                    <a:lnTo>
                      <a:pt x="136" y="18"/>
                    </a:lnTo>
                    <a:lnTo>
                      <a:pt x="139" y="25"/>
                    </a:lnTo>
                    <a:lnTo>
                      <a:pt x="141" y="32"/>
                    </a:lnTo>
                    <a:lnTo>
                      <a:pt x="143" y="39"/>
                    </a:lnTo>
                    <a:lnTo>
                      <a:pt x="144" y="46"/>
                    </a:lnTo>
                    <a:lnTo>
                      <a:pt x="145" y="53"/>
                    </a:lnTo>
                    <a:lnTo>
                      <a:pt x="146" y="60"/>
                    </a:lnTo>
                    <a:lnTo>
                      <a:pt x="147" y="67"/>
                    </a:lnTo>
                    <a:lnTo>
                      <a:pt x="145" y="68"/>
                    </a:lnTo>
                    <a:lnTo>
                      <a:pt x="143" y="69"/>
                    </a:lnTo>
                    <a:lnTo>
                      <a:pt x="141" y="69"/>
                    </a:lnTo>
                    <a:lnTo>
                      <a:pt x="139" y="69"/>
                    </a:lnTo>
                    <a:lnTo>
                      <a:pt x="138" y="68"/>
                    </a:lnTo>
                    <a:lnTo>
                      <a:pt x="137" y="66"/>
                    </a:lnTo>
                    <a:lnTo>
                      <a:pt x="136" y="65"/>
                    </a:lnTo>
                    <a:lnTo>
                      <a:pt x="135" y="63"/>
                    </a:lnTo>
                    <a:lnTo>
                      <a:pt x="134" y="61"/>
                    </a:lnTo>
                    <a:lnTo>
                      <a:pt x="134" y="59"/>
                    </a:lnTo>
                    <a:lnTo>
                      <a:pt x="133" y="57"/>
                    </a:lnTo>
                    <a:lnTo>
                      <a:pt x="133" y="54"/>
                    </a:lnTo>
                    <a:lnTo>
                      <a:pt x="129" y="55"/>
                    </a:lnTo>
                    <a:lnTo>
                      <a:pt x="125" y="55"/>
                    </a:lnTo>
                    <a:lnTo>
                      <a:pt x="120" y="56"/>
                    </a:lnTo>
                    <a:lnTo>
                      <a:pt x="115" y="57"/>
                    </a:lnTo>
                    <a:lnTo>
                      <a:pt x="111" y="58"/>
                    </a:lnTo>
                    <a:lnTo>
                      <a:pt x="105" y="60"/>
                    </a:lnTo>
                    <a:lnTo>
                      <a:pt x="100" y="61"/>
                    </a:lnTo>
                    <a:lnTo>
                      <a:pt x="94" y="62"/>
                    </a:lnTo>
                    <a:lnTo>
                      <a:pt x="0" y="23"/>
                    </a:lnTo>
                    <a:lnTo>
                      <a:pt x="2" y="22"/>
                    </a:lnTo>
                    <a:lnTo>
                      <a:pt x="2" y="20"/>
                    </a:lnTo>
                    <a:lnTo>
                      <a:pt x="2" y="18"/>
                    </a:lnTo>
                    <a:lnTo>
                      <a:pt x="2" y="17"/>
                    </a:lnTo>
                    <a:lnTo>
                      <a:pt x="95" y="55"/>
                    </a:lnTo>
                    <a:lnTo>
                      <a:pt x="100" y="54"/>
                    </a:lnTo>
                    <a:lnTo>
                      <a:pt x="105" y="53"/>
                    </a:lnTo>
                    <a:lnTo>
                      <a:pt x="110" y="52"/>
                    </a:lnTo>
                    <a:lnTo>
                      <a:pt x="115" y="51"/>
                    </a:lnTo>
                    <a:lnTo>
                      <a:pt x="119" y="49"/>
                    </a:lnTo>
                    <a:lnTo>
                      <a:pt x="124" y="48"/>
                    </a:lnTo>
                    <a:lnTo>
                      <a:pt x="129" y="47"/>
                    </a:lnTo>
                    <a:lnTo>
                      <a:pt x="133" y="45"/>
                    </a:lnTo>
                    <a:lnTo>
                      <a:pt x="133" y="38"/>
                    </a:lnTo>
                    <a:lnTo>
                      <a:pt x="132" y="31"/>
                    </a:lnTo>
                    <a:lnTo>
                      <a:pt x="130" y="24"/>
                    </a:lnTo>
                    <a:lnTo>
                      <a:pt x="128" y="17"/>
                    </a:lnTo>
                    <a:lnTo>
                      <a:pt x="126" y="10"/>
                    </a:lnTo>
                    <a:lnTo>
                      <a:pt x="124" y="5"/>
                    </a:lnTo>
                    <a:lnTo>
                      <a:pt x="123" y="1"/>
                    </a:lnTo>
                    <a:lnTo>
                      <a:pt x="122" y="0"/>
                    </a:lnTo>
                    <a:lnTo>
                      <a:pt x="125" y="0"/>
                    </a:lnTo>
                    <a:lnTo>
                      <a:pt x="126" y="1"/>
                    </a:lnTo>
                    <a:lnTo>
                      <a:pt x="128" y="3"/>
                    </a:lnTo>
                    <a:lnTo>
                      <a:pt x="129" y="4"/>
                    </a:lnTo>
                    <a:lnTo>
                      <a:pt x="130" y="6"/>
                    </a:lnTo>
                    <a:lnTo>
                      <a:pt x="131" y="8"/>
                    </a:lnTo>
                    <a:lnTo>
                      <a:pt x="132" y="10"/>
                    </a:lnTo>
                    <a:lnTo>
                      <a:pt x="133" y="1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85" name="Freeform 501"/>
              <p:cNvSpPr>
                <a:spLocks/>
              </p:cNvSpPr>
              <p:nvPr/>
            </p:nvSpPr>
            <p:spPr bwMode="auto">
              <a:xfrm>
                <a:off x="4891" y="2107"/>
                <a:ext cx="208" cy="260"/>
              </a:xfrm>
              <a:custGeom>
                <a:avLst/>
                <a:gdLst/>
                <a:ahLst/>
                <a:cxnLst>
                  <a:cxn ang="0">
                    <a:pos x="98" y="233"/>
                  </a:cxn>
                  <a:cxn ang="0">
                    <a:pos x="117" y="104"/>
                  </a:cxn>
                  <a:cxn ang="0">
                    <a:pos x="139" y="57"/>
                  </a:cxn>
                  <a:cxn ang="0">
                    <a:pos x="165" y="54"/>
                  </a:cxn>
                  <a:cxn ang="0">
                    <a:pos x="165" y="160"/>
                  </a:cxn>
                  <a:cxn ang="0">
                    <a:pos x="185" y="147"/>
                  </a:cxn>
                  <a:cxn ang="0">
                    <a:pos x="195" y="124"/>
                  </a:cxn>
                  <a:cxn ang="0">
                    <a:pos x="201" y="52"/>
                  </a:cxn>
                  <a:cxn ang="0">
                    <a:pos x="195" y="28"/>
                  </a:cxn>
                  <a:cxn ang="0">
                    <a:pos x="175" y="11"/>
                  </a:cxn>
                  <a:cxn ang="0">
                    <a:pos x="143" y="9"/>
                  </a:cxn>
                  <a:cxn ang="0">
                    <a:pos x="111" y="13"/>
                  </a:cxn>
                  <a:cxn ang="0">
                    <a:pos x="81" y="21"/>
                  </a:cxn>
                  <a:cxn ang="0">
                    <a:pos x="49" y="36"/>
                  </a:cxn>
                  <a:cxn ang="0">
                    <a:pos x="28" y="61"/>
                  </a:cxn>
                  <a:cxn ang="0">
                    <a:pos x="13" y="134"/>
                  </a:cxn>
                  <a:cxn ang="0">
                    <a:pos x="16" y="163"/>
                  </a:cxn>
                  <a:cxn ang="0">
                    <a:pos x="32" y="184"/>
                  </a:cxn>
                  <a:cxn ang="0">
                    <a:pos x="50" y="190"/>
                  </a:cxn>
                  <a:cxn ang="0">
                    <a:pos x="65" y="192"/>
                  </a:cxn>
                  <a:cxn ang="0">
                    <a:pos x="79" y="191"/>
                  </a:cxn>
                  <a:cxn ang="0">
                    <a:pos x="95" y="187"/>
                  </a:cxn>
                  <a:cxn ang="0">
                    <a:pos x="95" y="195"/>
                  </a:cxn>
                  <a:cxn ang="0">
                    <a:pos x="79" y="199"/>
                  </a:cxn>
                  <a:cxn ang="0">
                    <a:pos x="65" y="201"/>
                  </a:cxn>
                  <a:cxn ang="0">
                    <a:pos x="50" y="201"/>
                  </a:cxn>
                  <a:cxn ang="0">
                    <a:pos x="35" y="197"/>
                  </a:cxn>
                  <a:cxn ang="0">
                    <a:pos x="16" y="187"/>
                  </a:cxn>
                  <a:cxn ang="0">
                    <a:pos x="3" y="169"/>
                  </a:cxn>
                  <a:cxn ang="0">
                    <a:pos x="2" y="105"/>
                  </a:cxn>
                  <a:cxn ang="0">
                    <a:pos x="18" y="45"/>
                  </a:cxn>
                  <a:cxn ang="0">
                    <a:pos x="28" y="31"/>
                  </a:cxn>
                  <a:cxn ang="0">
                    <a:pos x="41" y="22"/>
                  </a:cxn>
                  <a:cxn ang="0">
                    <a:pos x="57" y="17"/>
                  </a:cxn>
                  <a:cxn ang="0">
                    <a:pos x="78" y="11"/>
                  </a:cxn>
                  <a:cxn ang="0">
                    <a:pos x="87" y="10"/>
                  </a:cxn>
                  <a:cxn ang="0">
                    <a:pos x="108" y="6"/>
                  </a:cxn>
                  <a:cxn ang="0">
                    <a:pos x="132" y="2"/>
                  </a:cxn>
                  <a:cxn ang="0">
                    <a:pos x="153" y="0"/>
                  </a:cxn>
                  <a:cxn ang="0">
                    <a:pos x="181" y="4"/>
                  </a:cxn>
                  <a:cxn ang="0">
                    <a:pos x="201" y="20"/>
                  </a:cxn>
                  <a:cxn ang="0">
                    <a:pos x="208" y="60"/>
                  </a:cxn>
                  <a:cxn ang="0">
                    <a:pos x="207" y="104"/>
                  </a:cxn>
                  <a:cxn ang="0">
                    <a:pos x="204" y="135"/>
                  </a:cxn>
                  <a:cxn ang="0">
                    <a:pos x="187" y="160"/>
                  </a:cxn>
                  <a:cxn ang="0">
                    <a:pos x="173" y="168"/>
                  </a:cxn>
                  <a:cxn ang="0">
                    <a:pos x="159" y="175"/>
                  </a:cxn>
                  <a:cxn ang="0">
                    <a:pos x="166" y="61"/>
                  </a:cxn>
                  <a:cxn ang="0">
                    <a:pos x="144" y="65"/>
                  </a:cxn>
                  <a:cxn ang="0">
                    <a:pos x="102" y="260"/>
                  </a:cxn>
                </a:cxnLst>
                <a:rect l="0" t="0" r="r" b="b"/>
                <a:pathLst>
                  <a:path w="208" h="260">
                    <a:moveTo>
                      <a:pt x="102" y="260"/>
                    </a:moveTo>
                    <a:lnTo>
                      <a:pt x="94" y="260"/>
                    </a:lnTo>
                    <a:lnTo>
                      <a:pt x="95" y="252"/>
                    </a:lnTo>
                    <a:lnTo>
                      <a:pt x="98" y="233"/>
                    </a:lnTo>
                    <a:lnTo>
                      <a:pt x="102" y="204"/>
                    </a:lnTo>
                    <a:lnTo>
                      <a:pt x="107" y="171"/>
                    </a:lnTo>
                    <a:lnTo>
                      <a:pt x="112" y="136"/>
                    </a:lnTo>
                    <a:lnTo>
                      <a:pt x="117" y="104"/>
                    </a:lnTo>
                    <a:lnTo>
                      <a:pt x="123" y="78"/>
                    </a:lnTo>
                    <a:lnTo>
                      <a:pt x="128" y="62"/>
                    </a:lnTo>
                    <a:lnTo>
                      <a:pt x="133" y="60"/>
                    </a:lnTo>
                    <a:lnTo>
                      <a:pt x="139" y="57"/>
                    </a:lnTo>
                    <a:lnTo>
                      <a:pt x="146" y="56"/>
                    </a:lnTo>
                    <a:lnTo>
                      <a:pt x="152" y="54"/>
                    </a:lnTo>
                    <a:lnTo>
                      <a:pt x="158" y="54"/>
                    </a:lnTo>
                    <a:lnTo>
                      <a:pt x="165" y="54"/>
                    </a:lnTo>
                    <a:lnTo>
                      <a:pt x="171" y="56"/>
                    </a:lnTo>
                    <a:lnTo>
                      <a:pt x="177" y="58"/>
                    </a:lnTo>
                    <a:lnTo>
                      <a:pt x="161" y="161"/>
                    </a:lnTo>
                    <a:lnTo>
                      <a:pt x="165" y="160"/>
                    </a:lnTo>
                    <a:lnTo>
                      <a:pt x="170" y="157"/>
                    </a:lnTo>
                    <a:lnTo>
                      <a:pt x="175" y="155"/>
                    </a:lnTo>
                    <a:lnTo>
                      <a:pt x="180" y="151"/>
                    </a:lnTo>
                    <a:lnTo>
                      <a:pt x="185" y="147"/>
                    </a:lnTo>
                    <a:lnTo>
                      <a:pt x="189" y="143"/>
                    </a:lnTo>
                    <a:lnTo>
                      <a:pt x="192" y="139"/>
                    </a:lnTo>
                    <a:lnTo>
                      <a:pt x="194" y="134"/>
                    </a:lnTo>
                    <a:lnTo>
                      <a:pt x="195" y="124"/>
                    </a:lnTo>
                    <a:lnTo>
                      <a:pt x="198" y="100"/>
                    </a:lnTo>
                    <a:lnTo>
                      <a:pt x="200" y="74"/>
                    </a:lnTo>
                    <a:lnTo>
                      <a:pt x="201" y="57"/>
                    </a:lnTo>
                    <a:lnTo>
                      <a:pt x="201" y="52"/>
                    </a:lnTo>
                    <a:lnTo>
                      <a:pt x="200" y="46"/>
                    </a:lnTo>
                    <a:lnTo>
                      <a:pt x="199" y="40"/>
                    </a:lnTo>
                    <a:lnTo>
                      <a:pt x="197" y="34"/>
                    </a:lnTo>
                    <a:lnTo>
                      <a:pt x="195" y="28"/>
                    </a:lnTo>
                    <a:lnTo>
                      <a:pt x="192" y="22"/>
                    </a:lnTo>
                    <a:lnTo>
                      <a:pt x="188" y="17"/>
                    </a:lnTo>
                    <a:lnTo>
                      <a:pt x="183" y="13"/>
                    </a:lnTo>
                    <a:lnTo>
                      <a:pt x="175" y="11"/>
                    </a:lnTo>
                    <a:lnTo>
                      <a:pt x="167" y="10"/>
                    </a:lnTo>
                    <a:lnTo>
                      <a:pt x="159" y="9"/>
                    </a:lnTo>
                    <a:lnTo>
                      <a:pt x="151" y="9"/>
                    </a:lnTo>
                    <a:lnTo>
                      <a:pt x="143" y="9"/>
                    </a:lnTo>
                    <a:lnTo>
                      <a:pt x="135" y="9"/>
                    </a:lnTo>
                    <a:lnTo>
                      <a:pt x="127" y="10"/>
                    </a:lnTo>
                    <a:lnTo>
                      <a:pt x="119" y="11"/>
                    </a:lnTo>
                    <a:lnTo>
                      <a:pt x="111" y="13"/>
                    </a:lnTo>
                    <a:lnTo>
                      <a:pt x="104" y="14"/>
                    </a:lnTo>
                    <a:lnTo>
                      <a:pt x="96" y="16"/>
                    </a:lnTo>
                    <a:lnTo>
                      <a:pt x="88" y="19"/>
                    </a:lnTo>
                    <a:lnTo>
                      <a:pt x="81" y="21"/>
                    </a:lnTo>
                    <a:lnTo>
                      <a:pt x="73" y="24"/>
                    </a:lnTo>
                    <a:lnTo>
                      <a:pt x="66" y="27"/>
                    </a:lnTo>
                    <a:lnTo>
                      <a:pt x="59" y="30"/>
                    </a:lnTo>
                    <a:lnTo>
                      <a:pt x="49" y="36"/>
                    </a:lnTo>
                    <a:lnTo>
                      <a:pt x="41" y="42"/>
                    </a:lnTo>
                    <a:lnTo>
                      <a:pt x="35" y="48"/>
                    </a:lnTo>
                    <a:lnTo>
                      <a:pt x="31" y="54"/>
                    </a:lnTo>
                    <a:lnTo>
                      <a:pt x="28" y="61"/>
                    </a:lnTo>
                    <a:lnTo>
                      <a:pt x="26" y="68"/>
                    </a:lnTo>
                    <a:lnTo>
                      <a:pt x="24" y="74"/>
                    </a:lnTo>
                    <a:lnTo>
                      <a:pt x="21" y="82"/>
                    </a:lnTo>
                    <a:lnTo>
                      <a:pt x="13" y="134"/>
                    </a:lnTo>
                    <a:lnTo>
                      <a:pt x="13" y="141"/>
                    </a:lnTo>
                    <a:lnTo>
                      <a:pt x="14" y="148"/>
                    </a:lnTo>
                    <a:lnTo>
                      <a:pt x="15" y="156"/>
                    </a:lnTo>
                    <a:lnTo>
                      <a:pt x="16" y="163"/>
                    </a:lnTo>
                    <a:lnTo>
                      <a:pt x="18" y="169"/>
                    </a:lnTo>
                    <a:lnTo>
                      <a:pt x="22" y="175"/>
                    </a:lnTo>
                    <a:lnTo>
                      <a:pt x="26" y="180"/>
                    </a:lnTo>
                    <a:lnTo>
                      <a:pt x="32" y="184"/>
                    </a:lnTo>
                    <a:lnTo>
                      <a:pt x="37" y="186"/>
                    </a:lnTo>
                    <a:lnTo>
                      <a:pt x="41" y="188"/>
                    </a:lnTo>
                    <a:lnTo>
                      <a:pt x="46" y="189"/>
                    </a:lnTo>
                    <a:lnTo>
                      <a:pt x="50" y="190"/>
                    </a:lnTo>
                    <a:lnTo>
                      <a:pt x="54" y="191"/>
                    </a:lnTo>
                    <a:lnTo>
                      <a:pt x="58" y="192"/>
                    </a:lnTo>
                    <a:lnTo>
                      <a:pt x="61" y="192"/>
                    </a:lnTo>
                    <a:lnTo>
                      <a:pt x="65" y="192"/>
                    </a:lnTo>
                    <a:lnTo>
                      <a:pt x="68" y="192"/>
                    </a:lnTo>
                    <a:lnTo>
                      <a:pt x="72" y="192"/>
                    </a:lnTo>
                    <a:lnTo>
                      <a:pt x="75" y="192"/>
                    </a:lnTo>
                    <a:lnTo>
                      <a:pt x="79" y="191"/>
                    </a:lnTo>
                    <a:lnTo>
                      <a:pt x="83" y="190"/>
                    </a:lnTo>
                    <a:lnTo>
                      <a:pt x="86" y="189"/>
                    </a:lnTo>
                    <a:lnTo>
                      <a:pt x="90" y="188"/>
                    </a:lnTo>
                    <a:lnTo>
                      <a:pt x="95" y="187"/>
                    </a:lnTo>
                    <a:lnTo>
                      <a:pt x="96" y="189"/>
                    </a:lnTo>
                    <a:lnTo>
                      <a:pt x="96" y="191"/>
                    </a:lnTo>
                    <a:lnTo>
                      <a:pt x="95" y="193"/>
                    </a:lnTo>
                    <a:lnTo>
                      <a:pt x="95" y="195"/>
                    </a:lnTo>
                    <a:lnTo>
                      <a:pt x="91" y="196"/>
                    </a:lnTo>
                    <a:lnTo>
                      <a:pt x="87" y="197"/>
                    </a:lnTo>
                    <a:lnTo>
                      <a:pt x="83" y="198"/>
                    </a:lnTo>
                    <a:lnTo>
                      <a:pt x="79" y="199"/>
                    </a:lnTo>
                    <a:lnTo>
                      <a:pt x="76" y="200"/>
                    </a:lnTo>
                    <a:lnTo>
                      <a:pt x="72" y="200"/>
                    </a:lnTo>
                    <a:lnTo>
                      <a:pt x="68" y="201"/>
                    </a:lnTo>
                    <a:lnTo>
                      <a:pt x="65" y="201"/>
                    </a:lnTo>
                    <a:lnTo>
                      <a:pt x="61" y="201"/>
                    </a:lnTo>
                    <a:lnTo>
                      <a:pt x="58" y="201"/>
                    </a:lnTo>
                    <a:lnTo>
                      <a:pt x="54" y="201"/>
                    </a:lnTo>
                    <a:lnTo>
                      <a:pt x="50" y="201"/>
                    </a:lnTo>
                    <a:lnTo>
                      <a:pt x="47" y="200"/>
                    </a:lnTo>
                    <a:lnTo>
                      <a:pt x="43" y="199"/>
                    </a:lnTo>
                    <a:lnTo>
                      <a:pt x="39" y="198"/>
                    </a:lnTo>
                    <a:lnTo>
                      <a:pt x="35" y="197"/>
                    </a:lnTo>
                    <a:lnTo>
                      <a:pt x="30" y="195"/>
                    </a:lnTo>
                    <a:lnTo>
                      <a:pt x="25" y="193"/>
                    </a:lnTo>
                    <a:lnTo>
                      <a:pt x="20" y="190"/>
                    </a:lnTo>
                    <a:lnTo>
                      <a:pt x="16" y="187"/>
                    </a:lnTo>
                    <a:lnTo>
                      <a:pt x="11" y="183"/>
                    </a:lnTo>
                    <a:lnTo>
                      <a:pt x="8" y="179"/>
                    </a:lnTo>
                    <a:lnTo>
                      <a:pt x="5" y="174"/>
                    </a:lnTo>
                    <a:lnTo>
                      <a:pt x="3" y="169"/>
                    </a:lnTo>
                    <a:lnTo>
                      <a:pt x="0" y="153"/>
                    </a:lnTo>
                    <a:lnTo>
                      <a:pt x="0" y="137"/>
                    </a:lnTo>
                    <a:lnTo>
                      <a:pt x="0" y="121"/>
                    </a:lnTo>
                    <a:lnTo>
                      <a:pt x="2" y="105"/>
                    </a:lnTo>
                    <a:lnTo>
                      <a:pt x="4" y="89"/>
                    </a:lnTo>
                    <a:lnTo>
                      <a:pt x="8" y="74"/>
                    </a:lnTo>
                    <a:lnTo>
                      <a:pt x="12" y="59"/>
                    </a:lnTo>
                    <a:lnTo>
                      <a:pt x="18" y="45"/>
                    </a:lnTo>
                    <a:lnTo>
                      <a:pt x="20" y="41"/>
                    </a:lnTo>
                    <a:lnTo>
                      <a:pt x="23" y="37"/>
                    </a:lnTo>
                    <a:lnTo>
                      <a:pt x="26" y="34"/>
                    </a:lnTo>
                    <a:lnTo>
                      <a:pt x="28" y="31"/>
                    </a:lnTo>
                    <a:lnTo>
                      <a:pt x="31" y="28"/>
                    </a:lnTo>
                    <a:lnTo>
                      <a:pt x="34" y="26"/>
                    </a:lnTo>
                    <a:lnTo>
                      <a:pt x="38" y="24"/>
                    </a:lnTo>
                    <a:lnTo>
                      <a:pt x="41" y="22"/>
                    </a:lnTo>
                    <a:lnTo>
                      <a:pt x="45" y="21"/>
                    </a:lnTo>
                    <a:lnTo>
                      <a:pt x="48" y="19"/>
                    </a:lnTo>
                    <a:lnTo>
                      <a:pt x="52" y="18"/>
                    </a:lnTo>
                    <a:lnTo>
                      <a:pt x="57" y="17"/>
                    </a:lnTo>
                    <a:lnTo>
                      <a:pt x="62" y="16"/>
                    </a:lnTo>
                    <a:lnTo>
                      <a:pt x="67" y="14"/>
                    </a:lnTo>
                    <a:lnTo>
                      <a:pt x="72" y="13"/>
                    </a:lnTo>
                    <a:lnTo>
                      <a:pt x="78" y="11"/>
                    </a:lnTo>
                    <a:lnTo>
                      <a:pt x="79" y="11"/>
                    </a:lnTo>
                    <a:lnTo>
                      <a:pt x="81" y="11"/>
                    </a:lnTo>
                    <a:lnTo>
                      <a:pt x="83" y="10"/>
                    </a:lnTo>
                    <a:lnTo>
                      <a:pt x="87" y="10"/>
                    </a:lnTo>
                    <a:lnTo>
                      <a:pt x="92" y="9"/>
                    </a:lnTo>
                    <a:lnTo>
                      <a:pt x="97" y="8"/>
                    </a:lnTo>
                    <a:lnTo>
                      <a:pt x="102" y="7"/>
                    </a:lnTo>
                    <a:lnTo>
                      <a:pt x="108" y="6"/>
                    </a:lnTo>
                    <a:lnTo>
                      <a:pt x="114" y="5"/>
                    </a:lnTo>
                    <a:lnTo>
                      <a:pt x="120" y="4"/>
                    </a:lnTo>
                    <a:lnTo>
                      <a:pt x="126" y="3"/>
                    </a:lnTo>
                    <a:lnTo>
                      <a:pt x="132" y="2"/>
                    </a:lnTo>
                    <a:lnTo>
                      <a:pt x="138" y="1"/>
                    </a:lnTo>
                    <a:lnTo>
                      <a:pt x="144" y="0"/>
                    </a:lnTo>
                    <a:lnTo>
                      <a:pt x="148" y="0"/>
                    </a:lnTo>
                    <a:lnTo>
                      <a:pt x="153" y="0"/>
                    </a:lnTo>
                    <a:lnTo>
                      <a:pt x="160" y="0"/>
                    </a:lnTo>
                    <a:lnTo>
                      <a:pt x="167" y="1"/>
                    </a:lnTo>
                    <a:lnTo>
                      <a:pt x="174" y="2"/>
                    </a:lnTo>
                    <a:lnTo>
                      <a:pt x="181" y="4"/>
                    </a:lnTo>
                    <a:lnTo>
                      <a:pt x="187" y="6"/>
                    </a:lnTo>
                    <a:lnTo>
                      <a:pt x="192" y="10"/>
                    </a:lnTo>
                    <a:lnTo>
                      <a:pt x="197" y="14"/>
                    </a:lnTo>
                    <a:lnTo>
                      <a:pt x="201" y="20"/>
                    </a:lnTo>
                    <a:lnTo>
                      <a:pt x="204" y="28"/>
                    </a:lnTo>
                    <a:lnTo>
                      <a:pt x="206" y="38"/>
                    </a:lnTo>
                    <a:lnTo>
                      <a:pt x="207" y="49"/>
                    </a:lnTo>
                    <a:lnTo>
                      <a:pt x="208" y="60"/>
                    </a:lnTo>
                    <a:lnTo>
                      <a:pt x="208" y="71"/>
                    </a:lnTo>
                    <a:lnTo>
                      <a:pt x="207" y="83"/>
                    </a:lnTo>
                    <a:lnTo>
                      <a:pt x="207" y="94"/>
                    </a:lnTo>
                    <a:lnTo>
                      <a:pt x="207" y="104"/>
                    </a:lnTo>
                    <a:lnTo>
                      <a:pt x="206" y="112"/>
                    </a:lnTo>
                    <a:lnTo>
                      <a:pt x="206" y="120"/>
                    </a:lnTo>
                    <a:lnTo>
                      <a:pt x="205" y="128"/>
                    </a:lnTo>
                    <a:lnTo>
                      <a:pt x="204" y="135"/>
                    </a:lnTo>
                    <a:lnTo>
                      <a:pt x="201" y="142"/>
                    </a:lnTo>
                    <a:lnTo>
                      <a:pt x="198" y="148"/>
                    </a:lnTo>
                    <a:lnTo>
                      <a:pt x="193" y="154"/>
                    </a:lnTo>
                    <a:lnTo>
                      <a:pt x="187" y="160"/>
                    </a:lnTo>
                    <a:lnTo>
                      <a:pt x="183" y="162"/>
                    </a:lnTo>
                    <a:lnTo>
                      <a:pt x="180" y="164"/>
                    </a:lnTo>
                    <a:lnTo>
                      <a:pt x="177" y="166"/>
                    </a:lnTo>
                    <a:lnTo>
                      <a:pt x="173" y="168"/>
                    </a:lnTo>
                    <a:lnTo>
                      <a:pt x="170" y="170"/>
                    </a:lnTo>
                    <a:lnTo>
                      <a:pt x="166" y="172"/>
                    </a:lnTo>
                    <a:lnTo>
                      <a:pt x="163" y="174"/>
                    </a:lnTo>
                    <a:lnTo>
                      <a:pt x="159" y="175"/>
                    </a:lnTo>
                    <a:lnTo>
                      <a:pt x="145" y="260"/>
                    </a:lnTo>
                    <a:lnTo>
                      <a:pt x="137" y="260"/>
                    </a:lnTo>
                    <a:lnTo>
                      <a:pt x="169" y="62"/>
                    </a:lnTo>
                    <a:lnTo>
                      <a:pt x="166" y="61"/>
                    </a:lnTo>
                    <a:lnTo>
                      <a:pt x="161" y="61"/>
                    </a:lnTo>
                    <a:lnTo>
                      <a:pt x="156" y="62"/>
                    </a:lnTo>
                    <a:lnTo>
                      <a:pt x="150" y="63"/>
                    </a:lnTo>
                    <a:lnTo>
                      <a:pt x="144" y="65"/>
                    </a:lnTo>
                    <a:lnTo>
                      <a:pt x="138" y="66"/>
                    </a:lnTo>
                    <a:lnTo>
                      <a:pt x="134" y="68"/>
                    </a:lnTo>
                    <a:lnTo>
                      <a:pt x="130" y="69"/>
                    </a:lnTo>
                    <a:lnTo>
                      <a:pt x="102" y="26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86" name="Freeform 502"/>
              <p:cNvSpPr>
                <a:spLocks/>
              </p:cNvSpPr>
              <p:nvPr/>
            </p:nvSpPr>
            <p:spPr bwMode="auto">
              <a:xfrm>
                <a:off x="4923" y="2126"/>
                <a:ext cx="123" cy="151"/>
              </a:xfrm>
              <a:custGeom>
                <a:avLst/>
                <a:gdLst/>
                <a:ahLst/>
                <a:cxnLst>
                  <a:cxn ang="0">
                    <a:pos x="117" y="1"/>
                  </a:cxn>
                  <a:cxn ang="0">
                    <a:pos x="106" y="5"/>
                  </a:cxn>
                  <a:cxn ang="0">
                    <a:pos x="95" y="8"/>
                  </a:cxn>
                  <a:cxn ang="0">
                    <a:pos x="85" y="12"/>
                  </a:cxn>
                  <a:cxn ang="0">
                    <a:pos x="75" y="15"/>
                  </a:cxn>
                  <a:cxn ang="0">
                    <a:pos x="65" y="19"/>
                  </a:cxn>
                  <a:cxn ang="0">
                    <a:pos x="55" y="22"/>
                  </a:cxn>
                  <a:cxn ang="0">
                    <a:pos x="45" y="26"/>
                  </a:cxn>
                  <a:cxn ang="0">
                    <a:pos x="33" y="33"/>
                  </a:cxn>
                  <a:cxn ang="0">
                    <a:pos x="22" y="48"/>
                  </a:cxn>
                  <a:cxn ang="0">
                    <a:pos x="16" y="65"/>
                  </a:cxn>
                  <a:cxn ang="0">
                    <a:pos x="13" y="84"/>
                  </a:cxn>
                  <a:cxn ang="0">
                    <a:pos x="10" y="151"/>
                  </a:cxn>
                  <a:cxn ang="0">
                    <a:pos x="8" y="151"/>
                  </a:cxn>
                  <a:cxn ang="0">
                    <a:pos x="5" y="151"/>
                  </a:cxn>
                  <a:cxn ang="0">
                    <a:pos x="2" y="150"/>
                  </a:cxn>
                  <a:cxn ang="0">
                    <a:pos x="0" y="149"/>
                  </a:cxn>
                  <a:cxn ang="0">
                    <a:pos x="0" y="118"/>
                  </a:cxn>
                  <a:cxn ang="0">
                    <a:pos x="2" y="88"/>
                  </a:cxn>
                  <a:cxn ang="0">
                    <a:pos x="9" y="59"/>
                  </a:cxn>
                  <a:cxn ang="0">
                    <a:pos x="22" y="33"/>
                  </a:cxn>
                  <a:cxn ang="0">
                    <a:pos x="31" y="27"/>
                  </a:cxn>
                  <a:cxn ang="0">
                    <a:pos x="41" y="22"/>
                  </a:cxn>
                  <a:cxn ang="0">
                    <a:pos x="52" y="17"/>
                  </a:cxn>
                  <a:cxn ang="0">
                    <a:pos x="62" y="14"/>
                  </a:cxn>
                  <a:cxn ang="0">
                    <a:pos x="73" y="10"/>
                  </a:cxn>
                  <a:cxn ang="0">
                    <a:pos x="84" y="7"/>
                  </a:cxn>
                  <a:cxn ang="0">
                    <a:pos x="95" y="4"/>
                  </a:cxn>
                  <a:cxn ang="0">
                    <a:pos x="106" y="2"/>
                  </a:cxn>
                  <a:cxn ang="0">
                    <a:pos x="110" y="1"/>
                  </a:cxn>
                  <a:cxn ang="0">
                    <a:pos x="115" y="1"/>
                  </a:cxn>
                  <a:cxn ang="0">
                    <a:pos x="119" y="0"/>
                  </a:cxn>
                  <a:cxn ang="0">
                    <a:pos x="123" y="0"/>
                  </a:cxn>
                </a:cxnLst>
                <a:rect l="0" t="0" r="r" b="b"/>
                <a:pathLst>
                  <a:path w="123" h="151">
                    <a:moveTo>
                      <a:pt x="123" y="0"/>
                    </a:moveTo>
                    <a:lnTo>
                      <a:pt x="117" y="1"/>
                    </a:lnTo>
                    <a:lnTo>
                      <a:pt x="112" y="3"/>
                    </a:lnTo>
                    <a:lnTo>
                      <a:pt x="106" y="5"/>
                    </a:lnTo>
                    <a:lnTo>
                      <a:pt x="100" y="6"/>
                    </a:lnTo>
                    <a:lnTo>
                      <a:pt x="95" y="8"/>
                    </a:lnTo>
                    <a:lnTo>
                      <a:pt x="90" y="10"/>
                    </a:lnTo>
                    <a:lnTo>
                      <a:pt x="85" y="12"/>
                    </a:lnTo>
                    <a:lnTo>
                      <a:pt x="80" y="13"/>
                    </a:lnTo>
                    <a:lnTo>
                      <a:pt x="75" y="15"/>
                    </a:lnTo>
                    <a:lnTo>
                      <a:pt x="70" y="17"/>
                    </a:lnTo>
                    <a:lnTo>
                      <a:pt x="65" y="19"/>
                    </a:lnTo>
                    <a:lnTo>
                      <a:pt x="60" y="20"/>
                    </a:lnTo>
                    <a:lnTo>
                      <a:pt x="55" y="22"/>
                    </a:lnTo>
                    <a:lnTo>
                      <a:pt x="50" y="24"/>
                    </a:lnTo>
                    <a:lnTo>
                      <a:pt x="45" y="26"/>
                    </a:lnTo>
                    <a:lnTo>
                      <a:pt x="41" y="28"/>
                    </a:lnTo>
                    <a:lnTo>
                      <a:pt x="33" y="33"/>
                    </a:lnTo>
                    <a:lnTo>
                      <a:pt x="27" y="40"/>
                    </a:lnTo>
                    <a:lnTo>
                      <a:pt x="22" y="48"/>
                    </a:lnTo>
                    <a:lnTo>
                      <a:pt x="19" y="56"/>
                    </a:lnTo>
                    <a:lnTo>
                      <a:pt x="16" y="65"/>
                    </a:lnTo>
                    <a:lnTo>
                      <a:pt x="14" y="75"/>
                    </a:lnTo>
                    <a:lnTo>
                      <a:pt x="13" y="84"/>
                    </a:lnTo>
                    <a:lnTo>
                      <a:pt x="11" y="93"/>
                    </a:lnTo>
                    <a:lnTo>
                      <a:pt x="10" y="151"/>
                    </a:lnTo>
                    <a:lnTo>
                      <a:pt x="9" y="151"/>
                    </a:lnTo>
                    <a:lnTo>
                      <a:pt x="8" y="151"/>
                    </a:lnTo>
                    <a:lnTo>
                      <a:pt x="6" y="151"/>
                    </a:lnTo>
                    <a:lnTo>
                      <a:pt x="5" y="151"/>
                    </a:lnTo>
                    <a:lnTo>
                      <a:pt x="3" y="150"/>
                    </a:lnTo>
                    <a:lnTo>
                      <a:pt x="2" y="150"/>
                    </a:lnTo>
                    <a:lnTo>
                      <a:pt x="1" y="149"/>
                    </a:lnTo>
                    <a:lnTo>
                      <a:pt x="0" y="149"/>
                    </a:lnTo>
                    <a:lnTo>
                      <a:pt x="0" y="134"/>
                    </a:lnTo>
                    <a:lnTo>
                      <a:pt x="0" y="118"/>
                    </a:lnTo>
                    <a:lnTo>
                      <a:pt x="1" y="103"/>
                    </a:lnTo>
                    <a:lnTo>
                      <a:pt x="2" y="88"/>
                    </a:lnTo>
                    <a:lnTo>
                      <a:pt x="5" y="73"/>
                    </a:lnTo>
                    <a:lnTo>
                      <a:pt x="9" y="59"/>
                    </a:lnTo>
                    <a:lnTo>
                      <a:pt x="14" y="46"/>
                    </a:lnTo>
                    <a:lnTo>
                      <a:pt x="22" y="33"/>
                    </a:lnTo>
                    <a:lnTo>
                      <a:pt x="26" y="30"/>
                    </a:lnTo>
                    <a:lnTo>
                      <a:pt x="31" y="27"/>
                    </a:lnTo>
                    <a:lnTo>
                      <a:pt x="36" y="24"/>
                    </a:lnTo>
                    <a:lnTo>
                      <a:pt x="41" y="22"/>
                    </a:lnTo>
                    <a:lnTo>
                      <a:pt x="46" y="20"/>
                    </a:lnTo>
                    <a:lnTo>
                      <a:pt x="52" y="17"/>
                    </a:lnTo>
                    <a:lnTo>
                      <a:pt x="57" y="15"/>
                    </a:lnTo>
                    <a:lnTo>
                      <a:pt x="62" y="14"/>
                    </a:lnTo>
                    <a:lnTo>
                      <a:pt x="68" y="12"/>
                    </a:lnTo>
                    <a:lnTo>
                      <a:pt x="73" y="10"/>
                    </a:lnTo>
                    <a:lnTo>
                      <a:pt x="78" y="9"/>
                    </a:lnTo>
                    <a:lnTo>
                      <a:pt x="84" y="7"/>
                    </a:lnTo>
                    <a:lnTo>
                      <a:pt x="89" y="6"/>
                    </a:lnTo>
                    <a:lnTo>
                      <a:pt x="95" y="4"/>
                    </a:lnTo>
                    <a:lnTo>
                      <a:pt x="100" y="3"/>
                    </a:lnTo>
                    <a:lnTo>
                      <a:pt x="106" y="2"/>
                    </a:lnTo>
                    <a:lnTo>
                      <a:pt x="108" y="1"/>
                    </a:lnTo>
                    <a:lnTo>
                      <a:pt x="110" y="1"/>
                    </a:lnTo>
                    <a:lnTo>
                      <a:pt x="112" y="1"/>
                    </a:lnTo>
                    <a:lnTo>
                      <a:pt x="115" y="1"/>
                    </a:lnTo>
                    <a:lnTo>
                      <a:pt x="117" y="0"/>
                    </a:lnTo>
                    <a:lnTo>
                      <a:pt x="119" y="0"/>
                    </a:lnTo>
                    <a:lnTo>
                      <a:pt x="121" y="0"/>
                    </a:lnTo>
                    <a:lnTo>
                      <a:pt x="123"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87" name="Freeform 503"/>
              <p:cNvSpPr>
                <a:spLocks/>
              </p:cNvSpPr>
              <p:nvPr/>
            </p:nvSpPr>
            <p:spPr bwMode="auto">
              <a:xfrm>
                <a:off x="4999" y="2176"/>
                <a:ext cx="36" cy="190"/>
              </a:xfrm>
              <a:custGeom>
                <a:avLst/>
                <a:gdLst/>
                <a:ahLst/>
                <a:cxnLst>
                  <a:cxn ang="0">
                    <a:pos x="0" y="190"/>
                  </a:cxn>
                  <a:cxn ang="0">
                    <a:pos x="21" y="62"/>
                  </a:cxn>
                  <a:cxn ang="0">
                    <a:pos x="32" y="2"/>
                  </a:cxn>
                  <a:cxn ang="0">
                    <a:pos x="32" y="1"/>
                  </a:cxn>
                  <a:cxn ang="0">
                    <a:pos x="33" y="0"/>
                  </a:cxn>
                  <a:cxn ang="0">
                    <a:pos x="35" y="0"/>
                  </a:cxn>
                  <a:cxn ang="0">
                    <a:pos x="36" y="0"/>
                  </a:cxn>
                  <a:cxn ang="0">
                    <a:pos x="26" y="64"/>
                  </a:cxn>
                  <a:cxn ang="0">
                    <a:pos x="5" y="190"/>
                  </a:cxn>
                  <a:cxn ang="0">
                    <a:pos x="0" y="190"/>
                  </a:cxn>
                </a:cxnLst>
                <a:rect l="0" t="0" r="r" b="b"/>
                <a:pathLst>
                  <a:path w="36" h="190">
                    <a:moveTo>
                      <a:pt x="0" y="190"/>
                    </a:moveTo>
                    <a:lnTo>
                      <a:pt x="21" y="62"/>
                    </a:lnTo>
                    <a:lnTo>
                      <a:pt x="32" y="2"/>
                    </a:lnTo>
                    <a:lnTo>
                      <a:pt x="32" y="1"/>
                    </a:lnTo>
                    <a:lnTo>
                      <a:pt x="33" y="0"/>
                    </a:lnTo>
                    <a:lnTo>
                      <a:pt x="35" y="0"/>
                    </a:lnTo>
                    <a:lnTo>
                      <a:pt x="36" y="0"/>
                    </a:lnTo>
                    <a:lnTo>
                      <a:pt x="26" y="64"/>
                    </a:lnTo>
                    <a:lnTo>
                      <a:pt x="5" y="190"/>
                    </a:lnTo>
                    <a:lnTo>
                      <a:pt x="0" y="19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88" name="Freeform 504"/>
              <p:cNvSpPr>
                <a:spLocks/>
              </p:cNvSpPr>
              <p:nvPr/>
            </p:nvSpPr>
            <p:spPr bwMode="auto">
              <a:xfrm>
                <a:off x="4627" y="1847"/>
                <a:ext cx="26" cy="114"/>
              </a:xfrm>
              <a:custGeom>
                <a:avLst/>
                <a:gdLst/>
                <a:ahLst/>
                <a:cxnLst>
                  <a:cxn ang="0">
                    <a:pos x="26" y="113"/>
                  </a:cxn>
                  <a:cxn ang="0">
                    <a:pos x="23" y="0"/>
                  </a:cxn>
                  <a:cxn ang="0">
                    <a:pos x="0" y="1"/>
                  </a:cxn>
                  <a:cxn ang="0">
                    <a:pos x="3" y="114"/>
                  </a:cxn>
                  <a:cxn ang="0">
                    <a:pos x="26" y="113"/>
                  </a:cxn>
                </a:cxnLst>
                <a:rect l="0" t="0" r="r" b="b"/>
                <a:pathLst>
                  <a:path w="26" h="114">
                    <a:moveTo>
                      <a:pt x="26" y="113"/>
                    </a:moveTo>
                    <a:lnTo>
                      <a:pt x="23" y="0"/>
                    </a:lnTo>
                    <a:lnTo>
                      <a:pt x="0" y="1"/>
                    </a:lnTo>
                    <a:lnTo>
                      <a:pt x="3" y="114"/>
                    </a:lnTo>
                    <a:lnTo>
                      <a:pt x="26" y="113"/>
                    </a:lnTo>
                    <a:close/>
                  </a:path>
                </a:pathLst>
              </a:custGeom>
              <a:solidFill>
                <a:srgbClr val="9EE8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89" name="Freeform 505"/>
              <p:cNvSpPr>
                <a:spLocks/>
              </p:cNvSpPr>
              <p:nvPr/>
            </p:nvSpPr>
            <p:spPr bwMode="auto">
              <a:xfrm>
                <a:off x="4660" y="1803"/>
                <a:ext cx="25" cy="156"/>
              </a:xfrm>
              <a:custGeom>
                <a:avLst/>
                <a:gdLst/>
                <a:ahLst/>
                <a:cxnLst>
                  <a:cxn ang="0">
                    <a:pos x="25" y="156"/>
                  </a:cxn>
                  <a:cxn ang="0">
                    <a:pos x="22" y="0"/>
                  </a:cxn>
                  <a:cxn ang="0">
                    <a:pos x="0" y="0"/>
                  </a:cxn>
                  <a:cxn ang="0">
                    <a:pos x="2" y="156"/>
                  </a:cxn>
                  <a:cxn ang="0">
                    <a:pos x="25" y="156"/>
                  </a:cxn>
                </a:cxnLst>
                <a:rect l="0" t="0" r="r" b="b"/>
                <a:pathLst>
                  <a:path w="25" h="156">
                    <a:moveTo>
                      <a:pt x="25" y="156"/>
                    </a:moveTo>
                    <a:lnTo>
                      <a:pt x="22" y="0"/>
                    </a:lnTo>
                    <a:lnTo>
                      <a:pt x="0" y="0"/>
                    </a:lnTo>
                    <a:lnTo>
                      <a:pt x="2" y="156"/>
                    </a:lnTo>
                    <a:lnTo>
                      <a:pt x="25" y="156"/>
                    </a:lnTo>
                    <a:close/>
                  </a:path>
                </a:pathLst>
              </a:custGeom>
              <a:solidFill>
                <a:srgbClr val="9EE8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90" name="Freeform 506"/>
              <p:cNvSpPr>
                <a:spLocks/>
              </p:cNvSpPr>
              <p:nvPr/>
            </p:nvSpPr>
            <p:spPr bwMode="auto">
              <a:xfrm>
                <a:off x="4692" y="1829"/>
                <a:ext cx="26" cy="129"/>
              </a:xfrm>
              <a:custGeom>
                <a:avLst/>
                <a:gdLst/>
                <a:ahLst/>
                <a:cxnLst>
                  <a:cxn ang="0">
                    <a:pos x="26" y="129"/>
                  </a:cxn>
                  <a:cxn ang="0">
                    <a:pos x="23" y="0"/>
                  </a:cxn>
                  <a:cxn ang="0">
                    <a:pos x="0" y="0"/>
                  </a:cxn>
                  <a:cxn ang="0">
                    <a:pos x="2" y="129"/>
                  </a:cxn>
                  <a:cxn ang="0">
                    <a:pos x="26" y="129"/>
                  </a:cxn>
                </a:cxnLst>
                <a:rect l="0" t="0" r="r" b="b"/>
                <a:pathLst>
                  <a:path w="26" h="129">
                    <a:moveTo>
                      <a:pt x="26" y="129"/>
                    </a:moveTo>
                    <a:lnTo>
                      <a:pt x="23" y="0"/>
                    </a:lnTo>
                    <a:lnTo>
                      <a:pt x="0" y="0"/>
                    </a:lnTo>
                    <a:lnTo>
                      <a:pt x="2" y="129"/>
                    </a:lnTo>
                    <a:lnTo>
                      <a:pt x="26" y="129"/>
                    </a:lnTo>
                    <a:close/>
                  </a:path>
                </a:pathLst>
              </a:custGeom>
              <a:solidFill>
                <a:srgbClr val="9EE8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692" name="Freeform 508"/>
            <p:cNvSpPr>
              <a:spLocks noEditPoints="1"/>
            </p:cNvSpPr>
            <p:nvPr/>
          </p:nvSpPr>
          <p:spPr bwMode="auto">
            <a:xfrm>
              <a:off x="4375" y="2036"/>
              <a:ext cx="177" cy="44"/>
            </a:xfrm>
            <a:custGeom>
              <a:avLst/>
              <a:gdLst/>
              <a:ahLst/>
              <a:cxnLst>
                <a:cxn ang="0">
                  <a:pos x="37" y="15"/>
                </a:cxn>
                <a:cxn ang="0">
                  <a:pos x="140" y="15"/>
                </a:cxn>
                <a:cxn ang="0">
                  <a:pos x="140" y="30"/>
                </a:cxn>
                <a:cxn ang="0">
                  <a:pos x="37" y="30"/>
                </a:cxn>
                <a:cxn ang="0">
                  <a:pos x="37" y="15"/>
                </a:cxn>
                <a:cxn ang="0">
                  <a:pos x="44" y="44"/>
                </a:cxn>
                <a:cxn ang="0">
                  <a:pos x="0" y="22"/>
                </a:cxn>
                <a:cxn ang="0">
                  <a:pos x="44" y="0"/>
                </a:cxn>
                <a:cxn ang="0">
                  <a:pos x="44" y="44"/>
                </a:cxn>
                <a:cxn ang="0">
                  <a:pos x="132" y="0"/>
                </a:cxn>
                <a:cxn ang="0">
                  <a:pos x="177" y="22"/>
                </a:cxn>
                <a:cxn ang="0">
                  <a:pos x="132" y="44"/>
                </a:cxn>
                <a:cxn ang="0">
                  <a:pos x="132" y="0"/>
                </a:cxn>
              </a:cxnLst>
              <a:rect l="0" t="0" r="r" b="b"/>
              <a:pathLst>
                <a:path w="177" h="44">
                  <a:moveTo>
                    <a:pt x="37" y="15"/>
                  </a:moveTo>
                  <a:lnTo>
                    <a:pt x="140" y="15"/>
                  </a:lnTo>
                  <a:lnTo>
                    <a:pt x="140" y="30"/>
                  </a:lnTo>
                  <a:lnTo>
                    <a:pt x="37" y="30"/>
                  </a:lnTo>
                  <a:lnTo>
                    <a:pt x="37" y="15"/>
                  </a:lnTo>
                  <a:close/>
                  <a:moveTo>
                    <a:pt x="44" y="44"/>
                  </a:moveTo>
                  <a:lnTo>
                    <a:pt x="0" y="22"/>
                  </a:lnTo>
                  <a:lnTo>
                    <a:pt x="44" y="0"/>
                  </a:lnTo>
                  <a:lnTo>
                    <a:pt x="44" y="44"/>
                  </a:lnTo>
                  <a:close/>
                  <a:moveTo>
                    <a:pt x="132" y="0"/>
                  </a:moveTo>
                  <a:lnTo>
                    <a:pt x="177" y="22"/>
                  </a:lnTo>
                  <a:lnTo>
                    <a:pt x="132" y="44"/>
                  </a:lnTo>
                  <a:lnTo>
                    <a:pt x="132" y="0"/>
                  </a:lnTo>
                  <a:close/>
                </a:path>
              </a:pathLst>
            </a:custGeom>
            <a:solidFill>
              <a:srgbClr val="008080"/>
            </a:solidFill>
            <a:ln w="3" cap="flat">
              <a:solidFill>
                <a:srgbClr val="00808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694" name="Rectangle 510"/>
            <p:cNvSpPr>
              <a:spLocks noChangeArrowheads="1"/>
            </p:cNvSpPr>
            <p:nvPr/>
          </p:nvSpPr>
          <p:spPr bwMode="auto">
            <a:xfrm>
              <a:off x="310" y="981"/>
              <a:ext cx="131"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000000"/>
                  </a:solidFill>
                  <a:effectLst/>
                  <a:latin typeface="Arial Narrow" pitchFamily="34" charset="0"/>
                </a:rPr>
                <a:t>L1</a:t>
              </a:r>
              <a:endParaRPr kumimoji="0" lang="en-US" sz="1800" b="0" i="0" u="none" strike="noStrike" cap="none" normalizeH="0" baseline="0" dirty="0" smtClean="0">
                <a:ln>
                  <a:noFill/>
                </a:ln>
                <a:solidFill>
                  <a:schemeClr val="tx1"/>
                </a:solidFill>
                <a:effectLst/>
                <a:latin typeface="Arial" pitchFamily="34" charset="0"/>
              </a:endParaRPr>
            </a:p>
          </p:txBody>
        </p:sp>
        <p:sp>
          <p:nvSpPr>
            <p:cNvPr id="861695" name="Rectangle 511"/>
            <p:cNvSpPr>
              <a:spLocks noChangeArrowheads="1"/>
            </p:cNvSpPr>
            <p:nvPr/>
          </p:nvSpPr>
          <p:spPr bwMode="auto">
            <a:xfrm>
              <a:off x="188" y="1076"/>
              <a:ext cx="437" cy="18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000000"/>
                  </a:solidFill>
                  <a:effectLst/>
                  <a:latin typeface="Arial Narrow" pitchFamily="34" charset="0"/>
                </a:rPr>
                <a:t>Trigger</a:t>
              </a:r>
              <a:endParaRPr kumimoji="0" lang="en-US" sz="1800" b="0" i="0" u="none" strike="noStrike" cap="none" normalizeH="0" baseline="0" dirty="0" smtClean="0">
                <a:ln>
                  <a:noFill/>
                </a:ln>
                <a:solidFill>
                  <a:schemeClr val="tx1"/>
                </a:solidFill>
                <a:effectLst/>
                <a:latin typeface="Arial" pitchFamily="34" charset="0"/>
              </a:endParaRPr>
            </a:p>
          </p:txBody>
        </p:sp>
        <p:sp>
          <p:nvSpPr>
            <p:cNvPr id="861702" name="Oval 518"/>
            <p:cNvSpPr>
              <a:spLocks noChangeArrowheads="1"/>
            </p:cNvSpPr>
            <p:nvPr/>
          </p:nvSpPr>
          <p:spPr bwMode="auto">
            <a:xfrm>
              <a:off x="1163" y="2834"/>
              <a:ext cx="6" cy="4"/>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703" name="Oval 519"/>
            <p:cNvSpPr>
              <a:spLocks noChangeArrowheads="1"/>
            </p:cNvSpPr>
            <p:nvPr/>
          </p:nvSpPr>
          <p:spPr bwMode="auto">
            <a:xfrm>
              <a:off x="1067" y="2835"/>
              <a:ext cx="5" cy="4"/>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704" name="Freeform 520"/>
            <p:cNvSpPr>
              <a:spLocks noEditPoints="1"/>
            </p:cNvSpPr>
            <p:nvPr/>
          </p:nvSpPr>
          <p:spPr bwMode="auto">
            <a:xfrm>
              <a:off x="1046" y="2836"/>
              <a:ext cx="44" cy="94"/>
            </a:xfrm>
            <a:custGeom>
              <a:avLst/>
              <a:gdLst/>
              <a:ahLst/>
              <a:cxnLst>
                <a:cxn ang="0">
                  <a:pos x="28" y="0"/>
                </a:cxn>
                <a:cxn ang="0">
                  <a:pos x="30" y="58"/>
                </a:cxn>
                <a:cxn ang="0">
                  <a:pos x="15" y="58"/>
                </a:cxn>
                <a:cxn ang="0">
                  <a:pos x="13" y="0"/>
                </a:cxn>
                <a:cxn ang="0">
                  <a:pos x="28" y="0"/>
                </a:cxn>
                <a:cxn ang="0">
                  <a:pos x="44" y="50"/>
                </a:cxn>
                <a:cxn ang="0">
                  <a:pos x="24" y="94"/>
                </a:cxn>
                <a:cxn ang="0">
                  <a:pos x="0" y="51"/>
                </a:cxn>
                <a:cxn ang="0">
                  <a:pos x="44" y="50"/>
                </a:cxn>
              </a:cxnLst>
              <a:rect l="0" t="0" r="r" b="b"/>
              <a:pathLst>
                <a:path w="44" h="94">
                  <a:moveTo>
                    <a:pt x="28" y="0"/>
                  </a:moveTo>
                  <a:lnTo>
                    <a:pt x="30" y="58"/>
                  </a:lnTo>
                  <a:lnTo>
                    <a:pt x="15" y="58"/>
                  </a:lnTo>
                  <a:lnTo>
                    <a:pt x="13" y="0"/>
                  </a:lnTo>
                  <a:lnTo>
                    <a:pt x="28" y="0"/>
                  </a:lnTo>
                  <a:close/>
                  <a:moveTo>
                    <a:pt x="44" y="50"/>
                  </a:moveTo>
                  <a:lnTo>
                    <a:pt x="24" y="94"/>
                  </a:lnTo>
                  <a:lnTo>
                    <a:pt x="0" y="51"/>
                  </a:lnTo>
                  <a:lnTo>
                    <a:pt x="44" y="50"/>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708" name="Group 524"/>
            <p:cNvGrpSpPr>
              <a:grpSpLocks/>
            </p:cNvGrpSpPr>
            <p:nvPr/>
          </p:nvGrpSpPr>
          <p:grpSpPr bwMode="auto">
            <a:xfrm>
              <a:off x="1027" y="2926"/>
              <a:ext cx="8" cy="10"/>
              <a:chOff x="1027" y="2926"/>
              <a:chExt cx="8" cy="10"/>
            </a:xfrm>
          </p:grpSpPr>
          <p:sp>
            <p:nvSpPr>
              <p:cNvPr id="861705" name="Rectangle 521"/>
              <p:cNvSpPr>
                <a:spLocks noChangeArrowheads="1"/>
              </p:cNvSpPr>
              <p:nvPr/>
            </p:nvSpPr>
            <p:spPr bwMode="auto">
              <a:xfrm>
                <a:off x="1027" y="2926"/>
                <a:ext cx="8" cy="10"/>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706" name="Oval 522"/>
              <p:cNvSpPr>
                <a:spLocks noChangeArrowheads="1"/>
              </p:cNvSpPr>
              <p:nvPr/>
            </p:nvSpPr>
            <p:spPr bwMode="auto">
              <a:xfrm>
                <a:off x="1028" y="2926"/>
                <a:ext cx="5" cy="6"/>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707" name="Rectangle 523"/>
              <p:cNvSpPr>
                <a:spLocks noChangeArrowheads="1"/>
              </p:cNvSpPr>
              <p:nvPr/>
            </p:nvSpPr>
            <p:spPr bwMode="auto">
              <a:xfrm>
                <a:off x="1027" y="2926"/>
                <a:ext cx="8" cy="10"/>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709" name="Oval 525"/>
            <p:cNvSpPr>
              <a:spLocks noChangeArrowheads="1"/>
            </p:cNvSpPr>
            <p:nvPr/>
          </p:nvSpPr>
          <p:spPr bwMode="auto">
            <a:xfrm>
              <a:off x="949" y="2928"/>
              <a:ext cx="5" cy="6"/>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710" name="Oval 526"/>
            <p:cNvSpPr>
              <a:spLocks noChangeArrowheads="1"/>
            </p:cNvSpPr>
            <p:nvPr/>
          </p:nvSpPr>
          <p:spPr bwMode="auto">
            <a:xfrm>
              <a:off x="1172" y="2927"/>
              <a:ext cx="5" cy="7"/>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711" name="Oval 527"/>
            <p:cNvSpPr>
              <a:spLocks noChangeArrowheads="1"/>
            </p:cNvSpPr>
            <p:nvPr/>
          </p:nvSpPr>
          <p:spPr bwMode="auto">
            <a:xfrm>
              <a:off x="1094" y="2929"/>
              <a:ext cx="5" cy="6"/>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712" name="Oval 528"/>
            <p:cNvSpPr>
              <a:spLocks noChangeArrowheads="1"/>
            </p:cNvSpPr>
            <p:nvPr/>
          </p:nvSpPr>
          <p:spPr bwMode="auto">
            <a:xfrm>
              <a:off x="1020" y="3043"/>
              <a:ext cx="5"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713" name="Oval 529"/>
            <p:cNvSpPr>
              <a:spLocks noChangeArrowheads="1"/>
            </p:cNvSpPr>
            <p:nvPr/>
          </p:nvSpPr>
          <p:spPr bwMode="auto">
            <a:xfrm>
              <a:off x="941" y="3045"/>
              <a:ext cx="5" cy="7"/>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714" name="Oval 530"/>
            <p:cNvSpPr>
              <a:spLocks noChangeArrowheads="1"/>
            </p:cNvSpPr>
            <p:nvPr/>
          </p:nvSpPr>
          <p:spPr bwMode="auto">
            <a:xfrm>
              <a:off x="1060" y="3043"/>
              <a:ext cx="6"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715" name="Oval 531"/>
            <p:cNvSpPr>
              <a:spLocks noChangeArrowheads="1"/>
            </p:cNvSpPr>
            <p:nvPr/>
          </p:nvSpPr>
          <p:spPr bwMode="auto">
            <a:xfrm>
              <a:off x="981" y="3045"/>
              <a:ext cx="6" cy="7"/>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716" name="Oval 532"/>
            <p:cNvSpPr>
              <a:spLocks noChangeArrowheads="1"/>
            </p:cNvSpPr>
            <p:nvPr/>
          </p:nvSpPr>
          <p:spPr bwMode="auto">
            <a:xfrm>
              <a:off x="1183" y="3044"/>
              <a:ext cx="5"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717" name="Oval 533"/>
            <p:cNvSpPr>
              <a:spLocks noChangeArrowheads="1"/>
            </p:cNvSpPr>
            <p:nvPr/>
          </p:nvSpPr>
          <p:spPr bwMode="auto">
            <a:xfrm>
              <a:off x="1104" y="3046"/>
              <a:ext cx="5" cy="7"/>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718" name="Oval 534"/>
            <p:cNvSpPr>
              <a:spLocks noChangeArrowheads="1"/>
            </p:cNvSpPr>
            <p:nvPr/>
          </p:nvSpPr>
          <p:spPr bwMode="auto">
            <a:xfrm>
              <a:off x="1144" y="3045"/>
              <a:ext cx="6" cy="7"/>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728" name="Freeform 544"/>
            <p:cNvSpPr>
              <a:spLocks noEditPoints="1"/>
            </p:cNvSpPr>
            <p:nvPr/>
          </p:nvSpPr>
          <p:spPr bwMode="auto">
            <a:xfrm>
              <a:off x="933" y="3359"/>
              <a:ext cx="3221" cy="45"/>
            </a:xfrm>
            <a:custGeom>
              <a:avLst/>
              <a:gdLst/>
              <a:ahLst/>
              <a:cxnLst>
                <a:cxn ang="0">
                  <a:pos x="0" y="15"/>
                </a:cxn>
                <a:cxn ang="0">
                  <a:pos x="3185" y="15"/>
                </a:cxn>
                <a:cxn ang="0">
                  <a:pos x="3185" y="30"/>
                </a:cxn>
                <a:cxn ang="0">
                  <a:pos x="0" y="30"/>
                </a:cxn>
                <a:cxn ang="0">
                  <a:pos x="0" y="15"/>
                </a:cxn>
                <a:cxn ang="0">
                  <a:pos x="3177" y="0"/>
                </a:cxn>
                <a:cxn ang="0">
                  <a:pos x="3221" y="23"/>
                </a:cxn>
                <a:cxn ang="0">
                  <a:pos x="3177" y="45"/>
                </a:cxn>
                <a:cxn ang="0">
                  <a:pos x="3177" y="0"/>
                </a:cxn>
              </a:cxnLst>
              <a:rect l="0" t="0" r="r" b="b"/>
              <a:pathLst>
                <a:path w="3221" h="45">
                  <a:moveTo>
                    <a:pt x="0" y="15"/>
                  </a:moveTo>
                  <a:lnTo>
                    <a:pt x="3185" y="15"/>
                  </a:lnTo>
                  <a:lnTo>
                    <a:pt x="3185" y="30"/>
                  </a:lnTo>
                  <a:lnTo>
                    <a:pt x="0" y="30"/>
                  </a:lnTo>
                  <a:lnTo>
                    <a:pt x="0" y="15"/>
                  </a:lnTo>
                  <a:close/>
                  <a:moveTo>
                    <a:pt x="3177" y="0"/>
                  </a:moveTo>
                  <a:lnTo>
                    <a:pt x="3221" y="23"/>
                  </a:lnTo>
                  <a:lnTo>
                    <a:pt x="3177" y="45"/>
                  </a:lnTo>
                  <a:lnTo>
                    <a:pt x="3177" y="0"/>
                  </a:lnTo>
                  <a:close/>
                </a:path>
              </a:pathLst>
            </a:custGeom>
            <a:solidFill>
              <a:srgbClr val="00DA00"/>
            </a:solidFill>
            <a:ln w="3" cap="flat">
              <a:solidFill>
                <a:srgbClr val="00DA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731" name="Group 547"/>
            <p:cNvGrpSpPr>
              <a:grpSpLocks/>
            </p:cNvGrpSpPr>
            <p:nvPr/>
          </p:nvGrpSpPr>
          <p:grpSpPr bwMode="auto">
            <a:xfrm>
              <a:off x="912" y="3168"/>
              <a:ext cx="75" cy="252"/>
              <a:chOff x="912" y="3168"/>
              <a:chExt cx="75" cy="252"/>
            </a:xfrm>
          </p:grpSpPr>
          <p:sp>
            <p:nvSpPr>
              <p:cNvPr id="861729" name="Rectangle 545"/>
              <p:cNvSpPr>
                <a:spLocks noChangeArrowheads="1"/>
              </p:cNvSpPr>
              <p:nvPr/>
            </p:nvSpPr>
            <p:spPr bwMode="auto">
              <a:xfrm>
                <a:off x="912" y="3168"/>
                <a:ext cx="75" cy="252"/>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730" name="Rectangle 546"/>
              <p:cNvSpPr>
                <a:spLocks noChangeArrowheads="1"/>
              </p:cNvSpPr>
              <p:nvPr/>
            </p:nvSpPr>
            <p:spPr bwMode="auto">
              <a:xfrm>
                <a:off x="912" y="3168"/>
                <a:ext cx="75" cy="252"/>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861734" name="Group 550"/>
            <p:cNvGrpSpPr>
              <a:grpSpLocks/>
            </p:cNvGrpSpPr>
            <p:nvPr/>
          </p:nvGrpSpPr>
          <p:grpSpPr bwMode="auto">
            <a:xfrm>
              <a:off x="990" y="3168"/>
              <a:ext cx="69" cy="252"/>
              <a:chOff x="990" y="3168"/>
              <a:chExt cx="69" cy="252"/>
            </a:xfrm>
          </p:grpSpPr>
          <p:sp>
            <p:nvSpPr>
              <p:cNvPr id="861732" name="Rectangle 548"/>
              <p:cNvSpPr>
                <a:spLocks noChangeArrowheads="1"/>
              </p:cNvSpPr>
              <p:nvPr/>
            </p:nvSpPr>
            <p:spPr bwMode="auto">
              <a:xfrm>
                <a:off x="990" y="3168"/>
                <a:ext cx="69" cy="252"/>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733" name="Rectangle 549"/>
              <p:cNvSpPr>
                <a:spLocks noChangeArrowheads="1"/>
              </p:cNvSpPr>
              <p:nvPr/>
            </p:nvSpPr>
            <p:spPr bwMode="auto">
              <a:xfrm>
                <a:off x="990" y="3168"/>
                <a:ext cx="69" cy="252"/>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735" name="Rectangle 551"/>
            <p:cNvSpPr>
              <a:spLocks noChangeArrowheads="1"/>
            </p:cNvSpPr>
            <p:nvPr/>
          </p:nvSpPr>
          <p:spPr bwMode="auto">
            <a:xfrm>
              <a:off x="929" y="3186"/>
              <a:ext cx="87" cy="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736" name="Rectangle 552"/>
            <p:cNvSpPr>
              <a:spLocks noChangeArrowheads="1"/>
            </p:cNvSpPr>
            <p:nvPr/>
          </p:nvSpPr>
          <p:spPr bwMode="auto">
            <a:xfrm>
              <a:off x="929" y="3254"/>
              <a:ext cx="82" cy="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738" name="Rectangle 554"/>
            <p:cNvSpPr>
              <a:spLocks noChangeArrowheads="1"/>
            </p:cNvSpPr>
            <p:nvPr/>
          </p:nvSpPr>
          <p:spPr bwMode="auto">
            <a:xfrm>
              <a:off x="1063" y="3168"/>
              <a:ext cx="69" cy="252"/>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741" name="Rectangle 557"/>
            <p:cNvSpPr>
              <a:spLocks noChangeArrowheads="1"/>
            </p:cNvSpPr>
            <p:nvPr/>
          </p:nvSpPr>
          <p:spPr bwMode="auto">
            <a:xfrm>
              <a:off x="1137" y="3168"/>
              <a:ext cx="69" cy="252"/>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744" name="Rectangle 560"/>
            <p:cNvSpPr>
              <a:spLocks noChangeArrowheads="1"/>
            </p:cNvSpPr>
            <p:nvPr/>
          </p:nvSpPr>
          <p:spPr bwMode="auto">
            <a:xfrm>
              <a:off x="1001" y="3186"/>
              <a:ext cx="87" cy="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00"/>
                  </a:solidFill>
                  <a:effectLst/>
                  <a:latin typeface="Arial Rounded MT Bold" pitchFamily="34" charset="0"/>
                </a:rPr>
                <a:t>C</a:t>
              </a:r>
              <a:endParaRPr kumimoji="0" lang="en-US" sz="1800" b="0" i="0" u="none" strike="noStrike" cap="none" normalizeH="0" baseline="0" dirty="0" smtClean="0">
                <a:ln>
                  <a:noFill/>
                </a:ln>
                <a:solidFill>
                  <a:schemeClr val="tx1"/>
                </a:solidFill>
                <a:effectLst/>
                <a:latin typeface="Arial" pitchFamily="34" charset="0"/>
              </a:endParaRPr>
            </a:p>
          </p:txBody>
        </p:sp>
        <p:sp>
          <p:nvSpPr>
            <p:cNvPr id="861745" name="Rectangle 561"/>
            <p:cNvSpPr>
              <a:spLocks noChangeArrowheads="1"/>
            </p:cNvSpPr>
            <p:nvPr/>
          </p:nvSpPr>
          <p:spPr bwMode="auto">
            <a:xfrm>
              <a:off x="1001" y="3254"/>
              <a:ext cx="82" cy="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746" name="Rectangle 562"/>
            <p:cNvSpPr>
              <a:spLocks noChangeArrowheads="1"/>
            </p:cNvSpPr>
            <p:nvPr/>
          </p:nvSpPr>
          <p:spPr bwMode="auto">
            <a:xfrm>
              <a:off x="1001" y="3326"/>
              <a:ext cx="87" cy="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sp>
          <p:nvSpPr>
            <p:cNvPr id="861747" name="Rectangle 563"/>
            <p:cNvSpPr>
              <a:spLocks noChangeArrowheads="1"/>
            </p:cNvSpPr>
            <p:nvPr/>
          </p:nvSpPr>
          <p:spPr bwMode="auto">
            <a:xfrm>
              <a:off x="1078" y="3186"/>
              <a:ext cx="0"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861748" name="Rectangle 564"/>
            <p:cNvSpPr>
              <a:spLocks noChangeArrowheads="1"/>
            </p:cNvSpPr>
            <p:nvPr/>
          </p:nvSpPr>
          <p:spPr bwMode="auto">
            <a:xfrm>
              <a:off x="1078" y="3254"/>
              <a:ext cx="82" cy="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00"/>
                  </a:solidFill>
                  <a:effectLst/>
                  <a:latin typeface="Arial Rounded MT Bold" pitchFamily="34" charset="0"/>
                </a:rPr>
                <a:t>P</a:t>
              </a:r>
              <a:endParaRPr kumimoji="0" lang="en-US" sz="1800" b="0" i="0" u="none" strike="noStrike" cap="none" normalizeH="0" baseline="0" dirty="0" smtClean="0">
                <a:ln>
                  <a:noFill/>
                </a:ln>
                <a:solidFill>
                  <a:schemeClr val="tx1"/>
                </a:solidFill>
                <a:effectLst/>
                <a:latin typeface="Arial" pitchFamily="34" charset="0"/>
              </a:endParaRPr>
            </a:p>
          </p:txBody>
        </p:sp>
        <p:sp>
          <p:nvSpPr>
            <p:cNvPr id="861749" name="Rectangle 565"/>
            <p:cNvSpPr>
              <a:spLocks noChangeArrowheads="1"/>
            </p:cNvSpPr>
            <p:nvPr/>
          </p:nvSpPr>
          <p:spPr bwMode="auto">
            <a:xfrm>
              <a:off x="1078" y="3326"/>
              <a:ext cx="87" cy="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sp>
          <p:nvSpPr>
            <p:cNvPr id="861750" name="Rectangle 566"/>
            <p:cNvSpPr>
              <a:spLocks noChangeArrowheads="1"/>
            </p:cNvSpPr>
            <p:nvPr/>
          </p:nvSpPr>
          <p:spPr bwMode="auto">
            <a:xfrm>
              <a:off x="1152" y="3186"/>
              <a:ext cx="87" cy="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751" name="Rectangle 567"/>
            <p:cNvSpPr>
              <a:spLocks noChangeArrowheads="1"/>
            </p:cNvSpPr>
            <p:nvPr/>
          </p:nvSpPr>
          <p:spPr bwMode="auto">
            <a:xfrm>
              <a:off x="1152" y="3254"/>
              <a:ext cx="82" cy="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752" name="Rectangle 568"/>
            <p:cNvSpPr>
              <a:spLocks noChangeArrowheads="1"/>
            </p:cNvSpPr>
            <p:nvPr/>
          </p:nvSpPr>
          <p:spPr bwMode="auto">
            <a:xfrm>
              <a:off x="1152" y="3326"/>
              <a:ext cx="87" cy="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sp>
          <p:nvSpPr>
            <p:cNvPr id="861753" name="Freeform 569"/>
            <p:cNvSpPr>
              <a:spLocks noEditPoints="1"/>
            </p:cNvSpPr>
            <p:nvPr/>
          </p:nvSpPr>
          <p:spPr bwMode="auto">
            <a:xfrm>
              <a:off x="2069" y="1465"/>
              <a:ext cx="44" cy="115"/>
            </a:xfrm>
            <a:custGeom>
              <a:avLst/>
              <a:gdLst/>
              <a:ahLst/>
              <a:cxnLst>
                <a:cxn ang="0">
                  <a:pos x="30" y="0"/>
                </a:cxn>
                <a:cxn ang="0">
                  <a:pos x="30" y="79"/>
                </a:cxn>
                <a:cxn ang="0">
                  <a:pos x="15" y="79"/>
                </a:cxn>
                <a:cxn ang="0">
                  <a:pos x="15" y="0"/>
                </a:cxn>
                <a:cxn ang="0">
                  <a:pos x="30" y="0"/>
                </a:cxn>
                <a:cxn ang="0">
                  <a:pos x="44" y="71"/>
                </a:cxn>
                <a:cxn ang="0">
                  <a:pos x="22" y="115"/>
                </a:cxn>
                <a:cxn ang="0">
                  <a:pos x="0" y="71"/>
                </a:cxn>
                <a:cxn ang="0">
                  <a:pos x="44" y="71"/>
                </a:cxn>
              </a:cxnLst>
              <a:rect l="0" t="0" r="r" b="b"/>
              <a:pathLst>
                <a:path w="44" h="115">
                  <a:moveTo>
                    <a:pt x="30" y="0"/>
                  </a:moveTo>
                  <a:lnTo>
                    <a:pt x="30" y="79"/>
                  </a:lnTo>
                  <a:lnTo>
                    <a:pt x="15" y="79"/>
                  </a:lnTo>
                  <a:lnTo>
                    <a:pt x="15" y="0"/>
                  </a:lnTo>
                  <a:lnTo>
                    <a:pt x="30" y="0"/>
                  </a:lnTo>
                  <a:close/>
                  <a:moveTo>
                    <a:pt x="44" y="71"/>
                  </a:moveTo>
                  <a:lnTo>
                    <a:pt x="22" y="115"/>
                  </a:lnTo>
                  <a:lnTo>
                    <a:pt x="0" y="71"/>
                  </a:lnTo>
                  <a:lnTo>
                    <a:pt x="44" y="71"/>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756" name="Group 572"/>
            <p:cNvGrpSpPr>
              <a:grpSpLocks/>
            </p:cNvGrpSpPr>
            <p:nvPr/>
          </p:nvGrpSpPr>
          <p:grpSpPr bwMode="auto">
            <a:xfrm>
              <a:off x="1943" y="1580"/>
              <a:ext cx="296" cy="148"/>
              <a:chOff x="1943" y="1580"/>
              <a:chExt cx="296" cy="148"/>
            </a:xfrm>
          </p:grpSpPr>
          <p:sp>
            <p:nvSpPr>
              <p:cNvPr id="861754" name="Rectangle 570"/>
              <p:cNvSpPr>
                <a:spLocks noChangeArrowheads="1"/>
              </p:cNvSpPr>
              <p:nvPr/>
            </p:nvSpPr>
            <p:spPr bwMode="auto">
              <a:xfrm>
                <a:off x="1943" y="1580"/>
                <a:ext cx="296" cy="14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755" name="Rectangle 571"/>
              <p:cNvSpPr>
                <a:spLocks noChangeArrowheads="1"/>
              </p:cNvSpPr>
              <p:nvPr/>
            </p:nvSpPr>
            <p:spPr bwMode="auto">
              <a:xfrm>
                <a:off x="1943" y="1580"/>
                <a:ext cx="296" cy="148"/>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757" name="Rectangle 573"/>
            <p:cNvSpPr>
              <a:spLocks noChangeArrowheads="1"/>
            </p:cNvSpPr>
            <p:nvPr/>
          </p:nvSpPr>
          <p:spPr bwMode="auto">
            <a:xfrm>
              <a:off x="1973" y="1587"/>
              <a:ext cx="310"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000000"/>
                  </a:solidFill>
                  <a:effectLst/>
                  <a:latin typeface="Arial Rounded MT Bold" pitchFamily="34" charset="0"/>
                </a:rPr>
                <a:t>Readout </a:t>
              </a:r>
              <a:endParaRPr kumimoji="0" lang="en-US" sz="1800" b="0" i="0" u="none" strike="noStrike" cap="none" normalizeH="0" baseline="0" smtClean="0">
                <a:ln>
                  <a:noFill/>
                </a:ln>
                <a:solidFill>
                  <a:schemeClr val="tx1"/>
                </a:solidFill>
                <a:effectLst/>
                <a:latin typeface="Arial" pitchFamily="34" charset="0"/>
              </a:endParaRPr>
            </a:p>
          </p:txBody>
        </p:sp>
        <p:sp>
          <p:nvSpPr>
            <p:cNvPr id="861758" name="Rectangle 574"/>
            <p:cNvSpPr>
              <a:spLocks noChangeArrowheads="1"/>
            </p:cNvSpPr>
            <p:nvPr/>
          </p:nvSpPr>
          <p:spPr bwMode="auto">
            <a:xfrm>
              <a:off x="2005" y="1659"/>
              <a:ext cx="222"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000000"/>
                  </a:solidFill>
                  <a:effectLst/>
                  <a:latin typeface="Arial Rounded MT Bold" pitchFamily="34" charset="0"/>
                </a:rPr>
                <a:t>Board</a:t>
              </a:r>
              <a:endParaRPr kumimoji="0" lang="en-US" sz="1800" b="0" i="0" u="none" strike="noStrike" cap="none" normalizeH="0" baseline="0" smtClean="0">
                <a:ln>
                  <a:noFill/>
                </a:ln>
                <a:solidFill>
                  <a:schemeClr val="tx1"/>
                </a:solidFill>
                <a:effectLst/>
                <a:latin typeface="Arial" pitchFamily="34" charset="0"/>
              </a:endParaRPr>
            </a:p>
          </p:txBody>
        </p:sp>
        <p:sp>
          <p:nvSpPr>
            <p:cNvPr id="861759" name="Freeform 575"/>
            <p:cNvSpPr>
              <a:spLocks noEditPoints="1"/>
            </p:cNvSpPr>
            <p:nvPr/>
          </p:nvSpPr>
          <p:spPr bwMode="auto">
            <a:xfrm>
              <a:off x="2381" y="1465"/>
              <a:ext cx="44" cy="115"/>
            </a:xfrm>
            <a:custGeom>
              <a:avLst/>
              <a:gdLst/>
              <a:ahLst/>
              <a:cxnLst>
                <a:cxn ang="0">
                  <a:pos x="29" y="0"/>
                </a:cxn>
                <a:cxn ang="0">
                  <a:pos x="29" y="79"/>
                </a:cxn>
                <a:cxn ang="0">
                  <a:pos x="14" y="79"/>
                </a:cxn>
                <a:cxn ang="0">
                  <a:pos x="14" y="0"/>
                </a:cxn>
                <a:cxn ang="0">
                  <a:pos x="29" y="0"/>
                </a:cxn>
                <a:cxn ang="0">
                  <a:pos x="44" y="71"/>
                </a:cxn>
                <a:cxn ang="0">
                  <a:pos x="22" y="115"/>
                </a:cxn>
                <a:cxn ang="0">
                  <a:pos x="0" y="71"/>
                </a:cxn>
                <a:cxn ang="0">
                  <a:pos x="44" y="71"/>
                </a:cxn>
              </a:cxnLst>
              <a:rect l="0" t="0" r="r" b="b"/>
              <a:pathLst>
                <a:path w="44" h="115">
                  <a:moveTo>
                    <a:pt x="29" y="0"/>
                  </a:moveTo>
                  <a:lnTo>
                    <a:pt x="29" y="79"/>
                  </a:lnTo>
                  <a:lnTo>
                    <a:pt x="14" y="79"/>
                  </a:lnTo>
                  <a:lnTo>
                    <a:pt x="14" y="0"/>
                  </a:lnTo>
                  <a:lnTo>
                    <a:pt x="29" y="0"/>
                  </a:lnTo>
                  <a:close/>
                  <a:moveTo>
                    <a:pt x="44" y="71"/>
                  </a:moveTo>
                  <a:lnTo>
                    <a:pt x="22" y="115"/>
                  </a:lnTo>
                  <a:lnTo>
                    <a:pt x="0" y="71"/>
                  </a:lnTo>
                  <a:lnTo>
                    <a:pt x="44" y="71"/>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762" name="Group 578"/>
            <p:cNvGrpSpPr>
              <a:grpSpLocks/>
            </p:cNvGrpSpPr>
            <p:nvPr/>
          </p:nvGrpSpPr>
          <p:grpSpPr bwMode="auto">
            <a:xfrm>
              <a:off x="2255" y="1580"/>
              <a:ext cx="296" cy="148"/>
              <a:chOff x="2255" y="1580"/>
              <a:chExt cx="296" cy="148"/>
            </a:xfrm>
          </p:grpSpPr>
          <p:sp>
            <p:nvSpPr>
              <p:cNvPr id="861760" name="Rectangle 576"/>
              <p:cNvSpPr>
                <a:spLocks noChangeArrowheads="1"/>
              </p:cNvSpPr>
              <p:nvPr/>
            </p:nvSpPr>
            <p:spPr bwMode="auto">
              <a:xfrm>
                <a:off x="2255" y="1580"/>
                <a:ext cx="296" cy="14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761" name="Rectangle 577"/>
              <p:cNvSpPr>
                <a:spLocks noChangeArrowheads="1"/>
              </p:cNvSpPr>
              <p:nvPr/>
            </p:nvSpPr>
            <p:spPr bwMode="auto">
              <a:xfrm>
                <a:off x="2255" y="1580"/>
                <a:ext cx="296" cy="148"/>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763" name="Rectangle 579"/>
            <p:cNvSpPr>
              <a:spLocks noChangeArrowheads="1"/>
            </p:cNvSpPr>
            <p:nvPr/>
          </p:nvSpPr>
          <p:spPr bwMode="auto">
            <a:xfrm>
              <a:off x="2285" y="1587"/>
              <a:ext cx="310"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000000"/>
                  </a:solidFill>
                  <a:effectLst/>
                  <a:latin typeface="Arial Rounded MT Bold" pitchFamily="34" charset="0"/>
                </a:rPr>
                <a:t>Readout </a:t>
              </a:r>
              <a:endParaRPr kumimoji="0" lang="en-US" sz="1800" b="0" i="0" u="none" strike="noStrike" cap="none" normalizeH="0" baseline="0" smtClean="0">
                <a:ln>
                  <a:noFill/>
                </a:ln>
                <a:solidFill>
                  <a:schemeClr val="tx1"/>
                </a:solidFill>
                <a:effectLst/>
                <a:latin typeface="Arial" pitchFamily="34" charset="0"/>
              </a:endParaRPr>
            </a:p>
          </p:txBody>
        </p:sp>
        <p:sp>
          <p:nvSpPr>
            <p:cNvPr id="861764" name="Rectangle 580"/>
            <p:cNvSpPr>
              <a:spLocks noChangeArrowheads="1"/>
            </p:cNvSpPr>
            <p:nvPr/>
          </p:nvSpPr>
          <p:spPr bwMode="auto">
            <a:xfrm>
              <a:off x="2317" y="1659"/>
              <a:ext cx="222"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000000"/>
                  </a:solidFill>
                  <a:effectLst/>
                  <a:latin typeface="Arial Rounded MT Bold" pitchFamily="34" charset="0"/>
                </a:rPr>
                <a:t>Board</a:t>
              </a:r>
              <a:endParaRPr kumimoji="0" lang="en-US" sz="1800" b="0" i="0" u="none" strike="noStrike" cap="none" normalizeH="0" baseline="0" smtClean="0">
                <a:ln>
                  <a:noFill/>
                </a:ln>
                <a:solidFill>
                  <a:schemeClr val="tx1"/>
                </a:solidFill>
                <a:effectLst/>
                <a:latin typeface="Arial" pitchFamily="34" charset="0"/>
              </a:endParaRPr>
            </a:p>
          </p:txBody>
        </p:sp>
        <p:sp>
          <p:nvSpPr>
            <p:cNvPr id="861765" name="Freeform 581"/>
            <p:cNvSpPr>
              <a:spLocks noEditPoints="1"/>
            </p:cNvSpPr>
            <p:nvPr/>
          </p:nvSpPr>
          <p:spPr bwMode="auto">
            <a:xfrm>
              <a:off x="2691" y="1465"/>
              <a:ext cx="45" cy="115"/>
            </a:xfrm>
            <a:custGeom>
              <a:avLst/>
              <a:gdLst/>
              <a:ahLst/>
              <a:cxnLst>
                <a:cxn ang="0">
                  <a:pos x="30" y="0"/>
                </a:cxn>
                <a:cxn ang="0">
                  <a:pos x="30" y="79"/>
                </a:cxn>
                <a:cxn ang="0">
                  <a:pos x="15" y="79"/>
                </a:cxn>
                <a:cxn ang="0">
                  <a:pos x="15" y="0"/>
                </a:cxn>
                <a:cxn ang="0">
                  <a:pos x="30" y="0"/>
                </a:cxn>
                <a:cxn ang="0">
                  <a:pos x="45" y="71"/>
                </a:cxn>
                <a:cxn ang="0">
                  <a:pos x="23" y="115"/>
                </a:cxn>
                <a:cxn ang="0">
                  <a:pos x="0" y="71"/>
                </a:cxn>
                <a:cxn ang="0">
                  <a:pos x="45" y="71"/>
                </a:cxn>
              </a:cxnLst>
              <a:rect l="0" t="0" r="r" b="b"/>
              <a:pathLst>
                <a:path w="45" h="115">
                  <a:moveTo>
                    <a:pt x="30" y="0"/>
                  </a:moveTo>
                  <a:lnTo>
                    <a:pt x="30" y="79"/>
                  </a:lnTo>
                  <a:lnTo>
                    <a:pt x="15" y="79"/>
                  </a:lnTo>
                  <a:lnTo>
                    <a:pt x="15" y="0"/>
                  </a:lnTo>
                  <a:lnTo>
                    <a:pt x="30" y="0"/>
                  </a:lnTo>
                  <a:close/>
                  <a:moveTo>
                    <a:pt x="45" y="71"/>
                  </a:moveTo>
                  <a:lnTo>
                    <a:pt x="23" y="115"/>
                  </a:lnTo>
                  <a:lnTo>
                    <a:pt x="0" y="71"/>
                  </a:lnTo>
                  <a:lnTo>
                    <a:pt x="45" y="71"/>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768" name="Group 584"/>
            <p:cNvGrpSpPr>
              <a:grpSpLocks/>
            </p:cNvGrpSpPr>
            <p:nvPr/>
          </p:nvGrpSpPr>
          <p:grpSpPr bwMode="auto">
            <a:xfrm>
              <a:off x="2566" y="1580"/>
              <a:ext cx="296" cy="148"/>
              <a:chOff x="2566" y="1580"/>
              <a:chExt cx="296" cy="148"/>
            </a:xfrm>
          </p:grpSpPr>
          <p:sp>
            <p:nvSpPr>
              <p:cNvPr id="861766" name="Rectangle 582"/>
              <p:cNvSpPr>
                <a:spLocks noChangeArrowheads="1"/>
              </p:cNvSpPr>
              <p:nvPr/>
            </p:nvSpPr>
            <p:spPr bwMode="auto">
              <a:xfrm>
                <a:off x="2566" y="1580"/>
                <a:ext cx="296" cy="14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767" name="Rectangle 583"/>
              <p:cNvSpPr>
                <a:spLocks noChangeArrowheads="1"/>
              </p:cNvSpPr>
              <p:nvPr/>
            </p:nvSpPr>
            <p:spPr bwMode="auto">
              <a:xfrm>
                <a:off x="2566" y="1580"/>
                <a:ext cx="296" cy="148"/>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769" name="Rectangle 585"/>
            <p:cNvSpPr>
              <a:spLocks noChangeArrowheads="1"/>
            </p:cNvSpPr>
            <p:nvPr/>
          </p:nvSpPr>
          <p:spPr bwMode="auto">
            <a:xfrm>
              <a:off x="2595" y="1587"/>
              <a:ext cx="310"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000000"/>
                  </a:solidFill>
                  <a:effectLst/>
                  <a:latin typeface="Arial Rounded MT Bold" pitchFamily="34" charset="0"/>
                </a:rPr>
                <a:t>Readout </a:t>
              </a:r>
              <a:endParaRPr kumimoji="0" lang="en-US" sz="1800" b="0" i="0" u="none" strike="noStrike" cap="none" normalizeH="0" baseline="0" smtClean="0">
                <a:ln>
                  <a:noFill/>
                </a:ln>
                <a:solidFill>
                  <a:schemeClr val="tx1"/>
                </a:solidFill>
                <a:effectLst/>
                <a:latin typeface="Arial" pitchFamily="34" charset="0"/>
              </a:endParaRPr>
            </a:p>
          </p:txBody>
        </p:sp>
        <p:sp>
          <p:nvSpPr>
            <p:cNvPr id="861770" name="Rectangle 586"/>
            <p:cNvSpPr>
              <a:spLocks noChangeArrowheads="1"/>
            </p:cNvSpPr>
            <p:nvPr/>
          </p:nvSpPr>
          <p:spPr bwMode="auto">
            <a:xfrm>
              <a:off x="2627" y="1659"/>
              <a:ext cx="222"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000000"/>
                  </a:solidFill>
                  <a:effectLst/>
                  <a:latin typeface="Arial Rounded MT Bold" pitchFamily="34" charset="0"/>
                </a:rPr>
                <a:t>Board</a:t>
              </a:r>
              <a:endParaRPr kumimoji="0" lang="en-US" sz="1800" b="0" i="0" u="none" strike="noStrike" cap="none" normalizeH="0" baseline="0" smtClean="0">
                <a:ln>
                  <a:noFill/>
                </a:ln>
                <a:solidFill>
                  <a:schemeClr val="tx1"/>
                </a:solidFill>
                <a:effectLst/>
                <a:latin typeface="Arial" pitchFamily="34" charset="0"/>
              </a:endParaRPr>
            </a:p>
          </p:txBody>
        </p:sp>
        <p:sp>
          <p:nvSpPr>
            <p:cNvPr id="861771" name="Freeform 587"/>
            <p:cNvSpPr>
              <a:spLocks noEditPoints="1"/>
            </p:cNvSpPr>
            <p:nvPr/>
          </p:nvSpPr>
          <p:spPr bwMode="auto">
            <a:xfrm>
              <a:off x="3002" y="1465"/>
              <a:ext cx="44" cy="115"/>
            </a:xfrm>
            <a:custGeom>
              <a:avLst/>
              <a:gdLst/>
              <a:ahLst/>
              <a:cxnLst>
                <a:cxn ang="0">
                  <a:pos x="30" y="0"/>
                </a:cxn>
                <a:cxn ang="0">
                  <a:pos x="30" y="79"/>
                </a:cxn>
                <a:cxn ang="0">
                  <a:pos x="15" y="79"/>
                </a:cxn>
                <a:cxn ang="0">
                  <a:pos x="15" y="0"/>
                </a:cxn>
                <a:cxn ang="0">
                  <a:pos x="30" y="0"/>
                </a:cxn>
                <a:cxn ang="0">
                  <a:pos x="44" y="71"/>
                </a:cxn>
                <a:cxn ang="0">
                  <a:pos x="22" y="115"/>
                </a:cxn>
                <a:cxn ang="0">
                  <a:pos x="0" y="71"/>
                </a:cxn>
                <a:cxn ang="0">
                  <a:pos x="44" y="71"/>
                </a:cxn>
              </a:cxnLst>
              <a:rect l="0" t="0" r="r" b="b"/>
              <a:pathLst>
                <a:path w="44" h="115">
                  <a:moveTo>
                    <a:pt x="30" y="0"/>
                  </a:moveTo>
                  <a:lnTo>
                    <a:pt x="30" y="79"/>
                  </a:lnTo>
                  <a:lnTo>
                    <a:pt x="15" y="79"/>
                  </a:lnTo>
                  <a:lnTo>
                    <a:pt x="15" y="0"/>
                  </a:lnTo>
                  <a:lnTo>
                    <a:pt x="30" y="0"/>
                  </a:lnTo>
                  <a:close/>
                  <a:moveTo>
                    <a:pt x="44" y="71"/>
                  </a:moveTo>
                  <a:lnTo>
                    <a:pt x="22" y="115"/>
                  </a:lnTo>
                  <a:lnTo>
                    <a:pt x="0" y="71"/>
                  </a:lnTo>
                  <a:lnTo>
                    <a:pt x="44" y="71"/>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774" name="Group 590"/>
            <p:cNvGrpSpPr>
              <a:grpSpLocks/>
            </p:cNvGrpSpPr>
            <p:nvPr/>
          </p:nvGrpSpPr>
          <p:grpSpPr bwMode="auto">
            <a:xfrm>
              <a:off x="2876" y="1580"/>
              <a:ext cx="296" cy="148"/>
              <a:chOff x="2876" y="1580"/>
              <a:chExt cx="296" cy="148"/>
            </a:xfrm>
          </p:grpSpPr>
          <p:sp>
            <p:nvSpPr>
              <p:cNvPr id="861772" name="Rectangle 588"/>
              <p:cNvSpPr>
                <a:spLocks noChangeArrowheads="1"/>
              </p:cNvSpPr>
              <p:nvPr/>
            </p:nvSpPr>
            <p:spPr bwMode="auto">
              <a:xfrm>
                <a:off x="2876" y="1580"/>
                <a:ext cx="296" cy="14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773" name="Rectangle 589"/>
              <p:cNvSpPr>
                <a:spLocks noChangeArrowheads="1"/>
              </p:cNvSpPr>
              <p:nvPr/>
            </p:nvSpPr>
            <p:spPr bwMode="auto">
              <a:xfrm>
                <a:off x="2876" y="1580"/>
                <a:ext cx="296" cy="148"/>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775" name="Rectangle 591"/>
            <p:cNvSpPr>
              <a:spLocks noChangeArrowheads="1"/>
            </p:cNvSpPr>
            <p:nvPr/>
          </p:nvSpPr>
          <p:spPr bwMode="auto">
            <a:xfrm>
              <a:off x="2907" y="1587"/>
              <a:ext cx="310"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000000"/>
                  </a:solidFill>
                  <a:effectLst/>
                  <a:latin typeface="Arial Rounded MT Bold" pitchFamily="34" charset="0"/>
                </a:rPr>
                <a:t>Readout </a:t>
              </a:r>
              <a:endParaRPr kumimoji="0" lang="en-US" sz="1800" b="0" i="0" u="none" strike="noStrike" cap="none" normalizeH="0" baseline="0" smtClean="0">
                <a:ln>
                  <a:noFill/>
                </a:ln>
                <a:solidFill>
                  <a:schemeClr val="tx1"/>
                </a:solidFill>
                <a:effectLst/>
                <a:latin typeface="Arial" pitchFamily="34" charset="0"/>
              </a:endParaRPr>
            </a:p>
          </p:txBody>
        </p:sp>
        <p:sp>
          <p:nvSpPr>
            <p:cNvPr id="861776" name="Rectangle 592"/>
            <p:cNvSpPr>
              <a:spLocks noChangeArrowheads="1"/>
            </p:cNvSpPr>
            <p:nvPr/>
          </p:nvSpPr>
          <p:spPr bwMode="auto">
            <a:xfrm>
              <a:off x="2939" y="1659"/>
              <a:ext cx="222"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000000"/>
                  </a:solidFill>
                  <a:effectLst/>
                  <a:latin typeface="Arial Rounded MT Bold" pitchFamily="34" charset="0"/>
                </a:rPr>
                <a:t>Board</a:t>
              </a:r>
              <a:endParaRPr kumimoji="0" lang="en-US" sz="1800" b="0" i="0" u="none" strike="noStrike" cap="none" normalizeH="0" baseline="0" smtClean="0">
                <a:ln>
                  <a:noFill/>
                </a:ln>
                <a:solidFill>
                  <a:schemeClr val="tx1"/>
                </a:solidFill>
                <a:effectLst/>
                <a:latin typeface="Arial" pitchFamily="34" charset="0"/>
              </a:endParaRPr>
            </a:p>
          </p:txBody>
        </p:sp>
        <p:sp>
          <p:nvSpPr>
            <p:cNvPr id="861777" name="Freeform 593"/>
            <p:cNvSpPr>
              <a:spLocks noEditPoints="1"/>
            </p:cNvSpPr>
            <p:nvPr/>
          </p:nvSpPr>
          <p:spPr bwMode="auto">
            <a:xfrm>
              <a:off x="3313" y="1465"/>
              <a:ext cx="44" cy="115"/>
            </a:xfrm>
            <a:custGeom>
              <a:avLst/>
              <a:gdLst/>
              <a:ahLst/>
              <a:cxnLst>
                <a:cxn ang="0">
                  <a:pos x="29" y="0"/>
                </a:cxn>
                <a:cxn ang="0">
                  <a:pos x="29" y="79"/>
                </a:cxn>
                <a:cxn ang="0">
                  <a:pos x="15" y="79"/>
                </a:cxn>
                <a:cxn ang="0">
                  <a:pos x="15" y="0"/>
                </a:cxn>
                <a:cxn ang="0">
                  <a:pos x="29" y="0"/>
                </a:cxn>
                <a:cxn ang="0">
                  <a:pos x="44" y="71"/>
                </a:cxn>
                <a:cxn ang="0">
                  <a:pos x="22" y="115"/>
                </a:cxn>
                <a:cxn ang="0">
                  <a:pos x="0" y="71"/>
                </a:cxn>
                <a:cxn ang="0">
                  <a:pos x="44" y="71"/>
                </a:cxn>
              </a:cxnLst>
              <a:rect l="0" t="0" r="r" b="b"/>
              <a:pathLst>
                <a:path w="44" h="115">
                  <a:moveTo>
                    <a:pt x="29" y="0"/>
                  </a:moveTo>
                  <a:lnTo>
                    <a:pt x="29" y="79"/>
                  </a:lnTo>
                  <a:lnTo>
                    <a:pt x="15" y="79"/>
                  </a:lnTo>
                  <a:lnTo>
                    <a:pt x="15" y="0"/>
                  </a:lnTo>
                  <a:lnTo>
                    <a:pt x="29" y="0"/>
                  </a:lnTo>
                  <a:close/>
                  <a:moveTo>
                    <a:pt x="44" y="71"/>
                  </a:moveTo>
                  <a:lnTo>
                    <a:pt x="22" y="115"/>
                  </a:lnTo>
                  <a:lnTo>
                    <a:pt x="0" y="71"/>
                  </a:lnTo>
                  <a:lnTo>
                    <a:pt x="44" y="71"/>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780" name="Group 596"/>
            <p:cNvGrpSpPr>
              <a:grpSpLocks/>
            </p:cNvGrpSpPr>
            <p:nvPr/>
          </p:nvGrpSpPr>
          <p:grpSpPr bwMode="auto">
            <a:xfrm>
              <a:off x="3187" y="1580"/>
              <a:ext cx="296" cy="148"/>
              <a:chOff x="3187" y="1580"/>
              <a:chExt cx="296" cy="148"/>
            </a:xfrm>
          </p:grpSpPr>
          <p:sp>
            <p:nvSpPr>
              <p:cNvPr id="861778" name="Rectangle 594"/>
              <p:cNvSpPr>
                <a:spLocks noChangeArrowheads="1"/>
              </p:cNvSpPr>
              <p:nvPr/>
            </p:nvSpPr>
            <p:spPr bwMode="auto">
              <a:xfrm>
                <a:off x="3187" y="1580"/>
                <a:ext cx="296" cy="14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779" name="Rectangle 595"/>
              <p:cNvSpPr>
                <a:spLocks noChangeArrowheads="1"/>
              </p:cNvSpPr>
              <p:nvPr/>
            </p:nvSpPr>
            <p:spPr bwMode="auto">
              <a:xfrm>
                <a:off x="3187" y="1580"/>
                <a:ext cx="296" cy="148"/>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781" name="Rectangle 597"/>
            <p:cNvSpPr>
              <a:spLocks noChangeArrowheads="1"/>
            </p:cNvSpPr>
            <p:nvPr/>
          </p:nvSpPr>
          <p:spPr bwMode="auto">
            <a:xfrm>
              <a:off x="3217" y="1587"/>
              <a:ext cx="310"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000000"/>
                  </a:solidFill>
                  <a:effectLst/>
                  <a:latin typeface="Arial Rounded MT Bold" pitchFamily="34" charset="0"/>
                </a:rPr>
                <a:t>Readout </a:t>
              </a:r>
              <a:endParaRPr kumimoji="0" lang="en-US" sz="1800" b="0" i="0" u="none" strike="noStrike" cap="none" normalizeH="0" baseline="0" smtClean="0">
                <a:ln>
                  <a:noFill/>
                </a:ln>
                <a:solidFill>
                  <a:schemeClr val="tx1"/>
                </a:solidFill>
                <a:effectLst/>
                <a:latin typeface="Arial" pitchFamily="34" charset="0"/>
              </a:endParaRPr>
            </a:p>
          </p:txBody>
        </p:sp>
        <p:sp>
          <p:nvSpPr>
            <p:cNvPr id="861782" name="Rectangle 598"/>
            <p:cNvSpPr>
              <a:spLocks noChangeArrowheads="1"/>
            </p:cNvSpPr>
            <p:nvPr/>
          </p:nvSpPr>
          <p:spPr bwMode="auto">
            <a:xfrm>
              <a:off x="3249" y="1659"/>
              <a:ext cx="222"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000000"/>
                  </a:solidFill>
                  <a:effectLst/>
                  <a:latin typeface="Arial Rounded MT Bold" pitchFamily="34" charset="0"/>
                </a:rPr>
                <a:t>Board</a:t>
              </a:r>
              <a:endParaRPr kumimoji="0" lang="en-US" sz="1800" b="0" i="0" u="none" strike="noStrike" cap="none" normalizeH="0" baseline="0" smtClean="0">
                <a:ln>
                  <a:noFill/>
                </a:ln>
                <a:solidFill>
                  <a:schemeClr val="tx1"/>
                </a:solidFill>
                <a:effectLst/>
                <a:latin typeface="Arial" pitchFamily="34" charset="0"/>
              </a:endParaRPr>
            </a:p>
          </p:txBody>
        </p:sp>
        <p:sp>
          <p:nvSpPr>
            <p:cNvPr id="861783" name="Freeform 599"/>
            <p:cNvSpPr>
              <a:spLocks noEditPoints="1"/>
            </p:cNvSpPr>
            <p:nvPr/>
          </p:nvSpPr>
          <p:spPr bwMode="auto">
            <a:xfrm>
              <a:off x="3624" y="1465"/>
              <a:ext cx="44" cy="115"/>
            </a:xfrm>
            <a:custGeom>
              <a:avLst/>
              <a:gdLst/>
              <a:ahLst/>
              <a:cxnLst>
                <a:cxn ang="0">
                  <a:pos x="29" y="0"/>
                </a:cxn>
                <a:cxn ang="0">
                  <a:pos x="29" y="79"/>
                </a:cxn>
                <a:cxn ang="0">
                  <a:pos x="14" y="79"/>
                </a:cxn>
                <a:cxn ang="0">
                  <a:pos x="14" y="0"/>
                </a:cxn>
                <a:cxn ang="0">
                  <a:pos x="29" y="0"/>
                </a:cxn>
                <a:cxn ang="0">
                  <a:pos x="44" y="71"/>
                </a:cxn>
                <a:cxn ang="0">
                  <a:pos x="22" y="115"/>
                </a:cxn>
                <a:cxn ang="0">
                  <a:pos x="0" y="71"/>
                </a:cxn>
                <a:cxn ang="0">
                  <a:pos x="44" y="71"/>
                </a:cxn>
              </a:cxnLst>
              <a:rect l="0" t="0" r="r" b="b"/>
              <a:pathLst>
                <a:path w="44" h="115">
                  <a:moveTo>
                    <a:pt x="29" y="0"/>
                  </a:moveTo>
                  <a:lnTo>
                    <a:pt x="29" y="79"/>
                  </a:lnTo>
                  <a:lnTo>
                    <a:pt x="14" y="79"/>
                  </a:lnTo>
                  <a:lnTo>
                    <a:pt x="14" y="0"/>
                  </a:lnTo>
                  <a:lnTo>
                    <a:pt x="29" y="0"/>
                  </a:lnTo>
                  <a:close/>
                  <a:moveTo>
                    <a:pt x="44" y="71"/>
                  </a:moveTo>
                  <a:lnTo>
                    <a:pt x="22" y="115"/>
                  </a:lnTo>
                  <a:lnTo>
                    <a:pt x="0" y="71"/>
                  </a:lnTo>
                  <a:lnTo>
                    <a:pt x="44" y="71"/>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786" name="Group 602"/>
            <p:cNvGrpSpPr>
              <a:grpSpLocks/>
            </p:cNvGrpSpPr>
            <p:nvPr/>
          </p:nvGrpSpPr>
          <p:grpSpPr bwMode="auto">
            <a:xfrm>
              <a:off x="3498" y="1580"/>
              <a:ext cx="296" cy="148"/>
              <a:chOff x="3498" y="1580"/>
              <a:chExt cx="296" cy="148"/>
            </a:xfrm>
          </p:grpSpPr>
          <p:sp>
            <p:nvSpPr>
              <p:cNvPr id="861784" name="Rectangle 600"/>
              <p:cNvSpPr>
                <a:spLocks noChangeArrowheads="1"/>
              </p:cNvSpPr>
              <p:nvPr/>
            </p:nvSpPr>
            <p:spPr bwMode="auto">
              <a:xfrm>
                <a:off x="3498" y="1580"/>
                <a:ext cx="296" cy="14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785" name="Rectangle 601"/>
              <p:cNvSpPr>
                <a:spLocks noChangeArrowheads="1"/>
              </p:cNvSpPr>
              <p:nvPr/>
            </p:nvSpPr>
            <p:spPr bwMode="auto">
              <a:xfrm>
                <a:off x="3498" y="1580"/>
                <a:ext cx="296" cy="148"/>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787" name="Rectangle 603"/>
            <p:cNvSpPr>
              <a:spLocks noChangeArrowheads="1"/>
            </p:cNvSpPr>
            <p:nvPr/>
          </p:nvSpPr>
          <p:spPr bwMode="auto">
            <a:xfrm>
              <a:off x="3527" y="1587"/>
              <a:ext cx="310"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000000"/>
                  </a:solidFill>
                  <a:effectLst/>
                  <a:latin typeface="Arial Rounded MT Bold" pitchFamily="34" charset="0"/>
                </a:rPr>
                <a:t>Readout </a:t>
              </a:r>
              <a:endParaRPr kumimoji="0" lang="en-US" sz="1800" b="0" i="0" u="none" strike="noStrike" cap="none" normalizeH="0" baseline="0" smtClean="0">
                <a:ln>
                  <a:noFill/>
                </a:ln>
                <a:solidFill>
                  <a:schemeClr val="tx1"/>
                </a:solidFill>
                <a:effectLst/>
                <a:latin typeface="Arial" pitchFamily="34" charset="0"/>
              </a:endParaRPr>
            </a:p>
          </p:txBody>
        </p:sp>
        <p:sp>
          <p:nvSpPr>
            <p:cNvPr id="861788" name="Rectangle 604"/>
            <p:cNvSpPr>
              <a:spLocks noChangeArrowheads="1"/>
            </p:cNvSpPr>
            <p:nvPr/>
          </p:nvSpPr>
          <p:spPr bwMode="auto">
            <a:xfrm>
              <a:off x="3559" y="1659"/>
              <a:ext cx="222"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000000"/>
                  </a:solidFill>
                  <a:effectLst/>
                  <a:latin typeface="Arial Rounded MT Bold" pitchFamily="34" charset="0"/>
                </a:rPr>
                <a:t>Board</a:t>
              </a:r>
              <a:endParaRPr kumimoji="0" lang="en-US" sz="1800" b="0" i="0" u="none" strike="noStrike" cap="none" normalizeH="0" baseline="0" smtClean="0">
                <a:ln>
                  <a:noFill/>
                </a:ln>
                <a:solidFill>
                  <a:schemeClr val="tx1"/>
                </a:solidFill>
                <a:effectLst/>
                <a:latin typeface="Arial" pitchFamily="34" charset="0"/>
              </a:endParaRPr>
            </a:p>
          </p:txBody>
        </p:sp>
        <p:sp>
          <p:nvSpPr>
            <p:cNvPr id="861789" name="Freeform 605"/>
            <p:cNvSpPr>
              <a:spLocks noEditPoints="1"/>
            </p:cNvSpPr>
            <p:nvPr/>
          </p:nvSpPr>
          <p:spPr bwMode="auto">
            <a:xfrm>
              <a:off x="1759" y="1032"/>
              <a:ext cx="44" cy="290"/>
            </a:xfrm>
            <a:custGeom>
              <a:avLst/>
              <a:gdLst/>
              <a:ahLst/>
              <a:cxnLst>
                <a:cxn ang="0">
                  <a:pos x="29" y="0"/>
                </a:cxn>
                <a:cxn ang="0">
                  <a:pos x="30" y="253"/>
                </a:cxn>
                <a:cxn ang="0">
                  <a:pos x="15" y="254"/>
                </a:cxn>
                <a:cxn ang="0">
                  <a:pos x="14" y="0"/>
                </a:cxn>
                <a:cxn ang="0">
                  <a:pos x="29" y="0"/>
                </a:cxn>
                <a:cxn ang="0">
                  <a:pos x="44" y="246"/>
                </a:cxn>
                <a:cxn ang="0">
                  <a:pos x="22" y="290"/>
                </a:cxn>
                <a:cxn ang="0">
                  <a:pos x="0" y="246"/>
                </a:cxn>
                <a:cxn ang="0">
                  <a:pos x="44" y="246"/>
                </a:cxn>
              </a:cxnLst>
              <a:rect l="0" t="0" r="r" b="b"/>
              <a:pathLst>
                <a:path w="44" h="290">
                  <a:moveTo>
                    <a:pt x="29" y="0"/>
                  </a:moveTo>
                  <a:lnTo>
                    <a:pt x="30" y="253"/>
                  </a:lnTo>
                  <a:lnTo>
                    <a:pt x="15" y="254"/>
                  </a:lnTo>
                  <a:lnTo>
                    <a:pt x="14" y="0"/>
                  </a:lnTo>
                  <a:lnTo>
                    <a:pt x="29" y="0"/>
                  </a:lnTo>
                  <a:close/>
                  <a:moveTo>
                    <a:pt x="44" y="246"/>
                  </a:moveTo>
                  <a:lnTo>
                    <a:pt x="22" y="290"/>
                  </a:lnTo>
                  <a:lnTo>
                    <a:pt x="0" y="246"/>
                  </a:lnTo>
                  <a:lnTo>
                    <a:pt x="44" y="246"/>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792" name="Group 608"/>
            <p:cNvGrpSpPr>
              <a:grpSpLocks/>
            </p:cNvGrpSpPr>
            <p:nvPr/>
          </p:nvGrpSpPr>
          <p:grpSpPr bwMode="auto">
            <a:xfrm>
              <a:off x="1635" y="1322"/>
              <a:ext cx="292" cy="143"/>
              <a:chOff x="1635" y="1322"/>
              <a:chExt cx="292" cy="143"/>
            </a:xfrm>
          </p:grpSpPr>
          <p:sp>
            <p:nvSpPr>
              <p:cNvPr id="861790" name="Rectangle 606"/>
              <p:cNvSpPr>
                <a:spLocks noChangeArrowheads="1"/>
              </p:cNvSpPr>
              <p:nvPr/>
            </p:nvSpPr>
            <p:spPr bwMode="auto">
              <a:xfrm>
                <a:off x="1635" y="1322"/>
                <a:ext cx="292" cy="14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791" name="Rectangle 607"/>
              <p:cNvSpPr>
                <a:spLocks noChangeArrowheads="1"/>
              </p:cNvSpPr>
              <p:nvPr/>
            </p:nvSpPr>
            <p:spPr bwMode="auto">
              <a:xfrm>
                <a:off x="1635" y="1322"/>
                <a:ext cx="292" cy="143"/>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793" name="Rectangle 609"/>
            <p:cNvSpPr>
              <a:spLocks noChangeArrowheads="1"/>
            </p:cNvSpPr>
            <p:nvPr/>
          </p:nvSpPr>
          <p:spPr bwMode="auto">
            <a:xfrm>
              <a:off x="1750" y="1337"/>
              <a:ext cx="98" cy="7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000000"/>
                  </a:solidFill>
                  <a:effectLst/>
                  <a:latin typeface="Arial Rounded MT Bold" pitchFamily="34" charset="0"/>
                </a:rPr>
                <a:t>FE</a:t>
              </a:r>
              <a:endParaRPr kumimoji="0" lang="en-US" sz="1800" b="0" i="0" u="none" strike="noStrike" cap="none" normalizeH="0" baseline="0" smtClean="0">
                <a:ln>
                  <a:noFill/>
                </a:ln>
                <a:solidFill>
                  <a:schemeClr val="tx1"/>
                </a:solidFill>
                <a:effectLst/>
                <a:latin typeface="Arial" pitchFamily="34" charset="0"/>
              </a:endParaRPr>
            </a:p>
          </p:txBody>
        </p:sp>
        <p:sp>
          <p:nvSpPr>
            <p:cNvPr id="861794" name="Rectangle 610"/>
            <p:cNvSpPr>
              <a:spLocks noChangeArrowheads="1"/>
            </p:cNvSpPr>
            <p:nvPr/>
          </p:nvSpPr>
          <p:spPr bwMode="auto">
            <a:xfrm>
              <a:off x="1642" y="1398"/>
              <a:ext cx="334" cy="7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000000"/>
                  </a:solidFill>
                  <a:effectLst/>
                  <a:latin typeface="Arial Rounded MT Bold" pitchFamily="34" charset="0"/>
                </a:rPr>
                <a:t>Electronics</a:t>
              </a:r>
              <a:endParaRPr kumimoji="0" lang="en-US" sz="1800" b="0" i="0" u="none" strike="noStrike" cap="none" normalizeH="0" baseline="0" smtClean="0">
                <a:ln>
                  <a:noFill/>
                </a:ln>
                <a:solidFill>
                  <a:schemeClr val="tx1"/>
                </a:solidFill>
                <a:effectLst/>
                <a:latin typeface="Arial" pitchFamily="34" charset="0"/>
              </a:endParaRPr>
            </a:p>
          </p:txBody>
        </p:sp>
        <p:sp>
          <p:nvSpPr>
            <p:cNvPr id="861795" name="Freeform 611"/>
            <p:cNvSpPr>
              <a:spLocks noEditPoints="1"/>
            </p:cNvSpPr>
            <p:nvPr/>
          </p:nvSpPr>
          <p:spPr bwMode="auto">
            <a:xfrm>
              <a:off x="2069" y="1035"/>
              <a:ext cx="44" cy="287"/>
            </a:xfrm>
            <a:custGeom>
              <a:avLst/>
              <a:gdLst/>
              <a:ahLst/>
              <a:cxnLst>
                <a:cxn ang="0">
                  <a:pos x="30" y="0"/>
                </a:cxn>
                <a:cxn ang="0">
                  <a:pos x="30" y="251"/>
                </a:cxn>
                <a:cxn ang="0">
                  <a:pos x="15" y="251"/>
                </a:cxn>
                <a:cxn ang="0">
                  <a:pos x="15" y="0"/>
                </a:cxn>
                <a:cxn ang="0">
                  <a:pos x="30" y="0"/>
                </a:cxn>
                <a:cxn ang="0">
                  <a:pos x="44" y="243"/>
                </a:cxn>
                <a:cxn ang="0">
                  <a:pos x="22" y="287"/>
                </a:cxn>
                <a:cxn ang="0">
                  <a:pos x="0" y="243"/>
                </a:cxn>
                <a:cxn ang="0">
                  <a:pos x="44" y="243"/>
                </a:cxn>
              </a:cxnLst>
              <a:rect l="0" t="0" r="r" b="b"/>
              <a:pathLst>
                <a:path w="44" h="287">
                  <a:moveTo>
                    <a:pt x="30" y="0"/>
                  </a:moveTo>
                  <a:lnTo>
                    <a:pt x="30" y="251"/>
                  </a:lnTo>
                  <a:lnTo>
                    <a:pt x="15" y="251"/>
                  </a:lnTo>
                  <a:lnTo>
                    <a:pt x="15" y="0"/>
                  </a:lnTo>
                  <a:lnTo>
                    <a:pt x="30" y="0"/>
                  </a:lnTo>
                  <a:close/>
                  <a:moveTo>
                    <a:pt x="44" y="243"/>
                  </a:moveTo>
                  <a:lnTo>
                    <a:pt x="22" y="287"/>
                  </a:lnTo>
                  <a:lnTo>
                    <a:pt x="0" y="243"/>
                  </a:lnTo>
                  <a:lnTo>
                    <a:pt x="44" y="243"/>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798" name="Group 614"/>
            <p:cNvGrpSpPr>
              <a:grpSpLocks/>
            </p:cNvGrpSpPr>
            <p:nvPr/>
          </p:nvGrpSpPr>
          <p:grpSpPr bwMode="auto">
            <a:xfrm>
              <a:off x="1945" y="1322"/>
              <a:ext cx="291" cy="143"/>
              <a:chOff x="1945" y="1322"/>
              <a:chExt cx="291" cy="143"/>
            </a:xfrm>
          </p:grpSpPr>
          <p:sp>
            <p:nvSpPr>
              <p:cNvPr id="861796" name="Rectangle 612"/>
              <p:cNvSpPr>
                <a:spLocks noChangeArrowheads="1"/>
              </p:cNvSpPr>
              <p:nvPr/>
            </p:nvSpPr>
            <p:spPr bwMode="auto">
              <a:xfrm>
                <a:off x="1945" y="1322"/>
                <a:ext cx="291" cy="14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797" name="Rectangle 613"/>
              <p:cNvSpPr>
                <a:spLocks noChangeArrowheads="1"/>
              </p:cNvSpPr>
              <p:nvPr/>
            </p:nvSpPr>
            <p:spPr bwMode="auto">
              <a:xfrm>
                <a:off x="1945" y="1322"/>
                <a:ext cx="291" cy="143"/>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799" name="Rectangle 615"/>
            <p:cNvSpPr>
              <a:spLocks noChangeArrowheads="1"/>
            </p:cNvSpPr>
            <p:nvPr/>
          </p:nvSpPr>
          <p:spPr bwMode="auto">
            <a:xfrm>
              <a:off x="2060" y="1337"/>
              <a:ext cx="98" cy="7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000000"/>
                  </a:solidFill>
                  <a:effectLst/>
                  <a:latin typeface="Arial Rounded MT Bold" pitchFamily="34" charset="0"/>
                </a:rPr>
                <a:t>FE</a:t>
              </a:r>
              <a:endParaRPr kumimoji="0" lang="en-US" sz="1800" b="0" i="0" u="none" strike="noStrike" cap="none" normalizeH="0" baseline="0" smtClean="0">
                <a:ln>
                  <a:noFill/>
                </a:ln>
                <a:solidFill>
                  <a:schemeClr val="tx1"/>
                </a:solidFill>
                <a:effectLst/>
                <a:latin typeface="Arial" pitchFamily="34" charset="0"/>
              </a:endParaRPr>
            </a:p>
          </p:txBody>
        </p:sp>
        <p:sp>
          <p:nvSpPr>
            <p:cNvPr id="861800" name="Rectangle 616"/>
            <p:cNvSpPr>
              <a:spLocks noChangeArrowheads="1"/>
            </p:cNvSpPr>
            <p:nvPr/>
          </p:nvSpPr>
          <p:spPr bwMode="auto">
            <a:xfrm>
              <a:off x="1952" y="1398"/>
              <a:ext cx="334" cy="7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000000"/>
                  </a:solidFill>
                  <a:effectLst/>
                  <a:latin typeface="Arial Rounded MT Bold" pitchFamily="34" charset="0"/>
                </a:rPr>
                <a:t>Electronics</a:t>
              </a:r>
              <a:endParaRPr kumimoji="0" lang="en-US" sz="1800" b="0" i="0" u="none" strike="noStrike" cap="none" normalizeH="0" baseline="0" smtClean="0">
                <a:ln>
                  <a:noFill/>
                </a:ln>
                <a:solidFill>
                  <a:schemeClr val="tx1"/>
                </a:solidFill>
                <a:effectLst/>
                <a:latin typeface="Arial" pitchFamily="34" charset="0"/>
              </a:endParaRPr>
            </a:p>
          </p:txBody>
        </p:sp>
        <p:sp>
          <p:nvSpPr>
            <p:cNvPr id="861801" name="Freeform 617"/>
            <p:cNvSpPr>
              <a:spLocks noEditPoints="1"/>
            </p:cNvSpPr>
            <p:nvPr/>
          </p:nvSpPr>
          <p:spPr bwMode="auto">
            <a:xfrm>
              <a:off x="2381" y="1035"/>
              <a:ext cx="44" cy="287"/>
            </a:xfrm>
            <a:custGeom>
              <a:avLst/>
              <a:gdLst/>
              <a:ahLst/>
              <a:cxnLst>
                <a:cxn ang="0">
                  <a:pos x="29" y="0"/>
                </a:cxn>
                <a:cxn ang="0">
                  <a:pos x="29" y="251"/>
                </a:cxn>
                <a:cxn ang="0">
                  <a:pos x="14" y="251"/>
                </a:cxn>
                <a:cxn ang="0">
                  <a:pos x="14" y="0"/>
                </a:cxn>
                <a:cxn ang="0">
                  <a:pos x="29" y="0"/>
                </a:cxn>
                <a:cxn ang="0">
                  <a:pos x="44" y="243"/>
                </a:cxn>
                <a:cxn ang="0">
                  <a:pos x="22" y="287"/>
                </a:cxn>
                <a:cxn ang="0">
                  <a:pos x="0" y="243"/>
                </a:cxn>
                <a:cxn ang="0">
                  <a:pos x="44" y="243"/>
                </a:cxn>
              </a:cxnLst>
              <a:rect l="0" t="0" r="r" b="b"/>
              <a:pathLst>
                <a:path w="44" h="287">
                  <a:moveTo>
                    <a:pt x="29" y="0"/>
                  </a:moveTo>
                  <a:lnTo>
                    <a:pt x="29" y="251"/>
                  </a:lnTo>
                  <a:lnTo>
                    <a:pt x="14" y="251"/>
                  </a:lnTo>
                  <a:lnTo>
                    <a:pt x="14" y="0"/>
                  </a:lnTo>
                  <a:lnTo>
                    <a:pt x="29" y="0"/>
                  </a:lnTo>
                  <a:close/>
                  <a:moveTo>
                    <a:pt x="44" y="243"/>
                  </a:moveTo>
                  <a:lnTo>
                    <a:pt x="22" y="287"/>
                  </a:lnTo>
                  <a:lnTo>
                    <a:pt x="0" y="243"/>
                  </a:lnTo>
                  <a:lnTo>
                    <a:pt x="44" y="243"/>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804" name="Group 620"/>
            <p:cNvGrpSpPr>
              <a:grpSpLocks/>
            </p:cNvGrpSpPr>
            <p:nvPr/>
          </p:nvGrpSpPr>
          <p:grpSpPr bwMode="auto">
            <a:xfrm>
              <a:off x="2257" y="1322"/>
              <a:ext cx="291" cy="143"/>
              <a:chOff x="2257" y="1322"/>
              <a:chExt cx="291" cy="143"/>
            </a:xfrm>
          </p:grpSpPr>
          <p:sp>
            <p:nvSpPr>
              <p:cNvPr id="861802" name="Rectangle 618"/>
              <p:cNvSpPr>
                <a:spLocks noChangeArrowheads="1"/>
              </p:cNvSpPr>
              <p:nvPr/>
            </p:nvSpPr>
            <p:spPr bwMode="auto">
              <a:xfrm>
                <a:off x="2257" y="1322"/>
                <a:ext cx="291" cy="14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803" name="Rectangle 619"/>
              <p:cNvSpPr>
                <a:spLocks noChangeArrowheads="1"/>
              </p:cNvSpPr>
              <p:nvPr/>
            </p:nvSpPr>
            <p:spPr bwMode="auto">
              <a:xfrm>
                <a:off x="2257" y="1322"/>
                <a:ext cx="291" cy="143"/>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805" name="Rectangle 621"/>
            <p:cNvSpPr>
              <a:spLocks noChangeArrowheads="1"/>
            </p:cNvSpPr>
            <p:nvPr/>
          </p:nvSpPr>
          <p:spPr bwMode="auto">
            <a:xfrm>
              <a:off x="2373" y="1337"/>
              <a:ext cx="98" cy="7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000000"/>
                  </a:solidFill>
                  <a:effectLst/>
                  <a:latin typeface="Arial Rounded MT Bold" pitchFamily="34" charset="0"/>
                </a:rPr>
                <a:t>FE</a:t>
              </a:r>
              <a:endParaRPr kumimoji="0" lang="en-US" sz="1800" b="0" i="0" u="none" strike="noStrike" cap="none" normalizeH="0" baseline="0" smtClean="0">
                <a:ln>
                  <a:noFill/>
                </a:ln>
                <a:solidFill>
                  <a:schemeClr val="tx1"/>
                </a:solidFill>
                <a:effectLst/>
                <a:latin typeface="Arial" pitchFamily="34" charset="0"/>
              </a:endParaRPr>
            </a:p>
          </p:txBody>
        </p:sp>
        <p:sp>
          <p:nvSpPr>
            <p:cNvPr id="861806" name="Rectangle 622"/>
            <p:cNvSpPr>
              <a:spLocks noChangeArrowheads="1"/>
            </p:cNvSpPr>
            <p:nvPr/>
          </p:nvSpPr>
          <p:spPr bwMode="auto">
            <a:xfrm>
              <a:off x="2264" y="1398"/>
              <a:ext cx="334" cy="7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000000"/>
                  </a:solidFill>
                  <a:effectLst/>
                  <a:latin typeface="Arial Rounded MT Bold" pitchFamily="34" charset="0"/>
                </a:rPr>
                <a:t>Electronics</a:t>
              </a:r>
              <a:endParaRPr kumimoji="0" lang="en-US" sz="1800" b="0" i="0" u="none" strike="noStrike" cap="none" normalizeH="0" baseline="0" smtClean="0">
                <a:ln>
                  <a:noFill/>
                </a:ln>
                <a:solidFill>
                  <a:schemeClr val="tx1"/>
                </a:solidFill>
                <a:effectLst/>
                <a:latin typeface="Arial" pitchFamily="34" charset="0"/>
              </a:endParaRPr>
            </a:p>
          </p:txBody>
        </p:sp>
        <p:sp>
          <p:nvSpPr>
            <p:cNvPr id="861807" name="Freeform 623"/>
            <p:cNvSpPr>
              <a:spLocks noEditPoints="1"/>
            </p:cNvSpPr>
            <p:nvPr/>
          </p:nvSpPr>
          <p:spPr bwMode="auto">
            <a:xfrm>
              <a:off x="2691" y="1034"/>
              <a:ext cx="45" cy="288"/>
            </a:xfrm>
            <a:custGeom>
              <a:avLst/>
              <a:gdLst/>
              <a:ahLst/>
              <a:cxnLst>
                <a:cxn ang="0">
                  <a:pos x="30" y="0"/>
                </a:cxn>
                <a:cxn ang="0">
                  <a:pos x="30" y="252"/>
                </a:cxn>
                <a:cxn ang="0">
                  <a:pos x="15" y="252"/>
                </a:cxn>
                <a:cxn ang="0">
                  <a:pos x="15" y="0"/>
                </a:cxn>
                <a:cxn ang="0">
                  <a:pos x="30" y="0"/>
                </a:cxn>
                <a:cxn ang="0">
                  <a:pos x="45" y="244"/>
                </a:cxn>
                <a:cxn ang="0">
                  <a:pos x="23" y="288"/>
                </a:cxn>
                <a:cxn ang="0">
                  <a:pos x="0" y="244"/>
                </a:cxn>
                <a:cxn ang="0">
                  <a:pos x="45" y="244"/>
                </a:cxn>
              </a:cxnLst>
              <a:rect l="0" t="0" r="r" b="b"/>
              <a:pathLst>
                <a:path w="45" h="288">
                  <a:moveTo>
                    <a:pt x="30" y="0"/>
                  </a:moveTo>
                  <a:lnTo>
                    <a:pt x="30" y="252"/>
                  </a:lnTo>
                  <a:lnTo>
                    <a:pt x="15" y="252"/>
                  </a:lnTo>
                  <a:lnTo>
                    <a:pt x="15" y="0"/>
                  </a:lnTo>
                  <a:lnTo>
                    <a:pt x="30" y="0"/>
                  </a:lnTo>
                  <a:close/>
                  <a:moveTo>
                    <a:pt x="45" y="244"/>
                  </a:moveTo>
                  <a:lnTo>
                    <a:pt x="23" y="288"/>
                  </a:lnTo>
                  <a:lnTo>
                    <a:pt x="0" y="244"/>
                  </a:lnTo>
                  <a:lnTo>
                    <a:pt x="45" y="244"/>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810" name="Group 626"/>
            <p:cNvGrpSpPr>
              <a:grpSpLocks/>
            </p:cNvGrpSpPr>
            <p:nvPr/>
          </p:nvGrpSpPr>
          <p:grpSpPr bwMode="auto">
            <a:xfrm>
              <a:off x="2567" y="1322"/>
              <a:ext cx="292" cy="143"/>
              <a:chOff x="2567" y="1322"/>
              <a:chExt cx="292" cy="143"/>
            </a:xfrm>
          </p:grpSpPr>
          <p:sp>
            <p:nvSpPr>
              <p:cNvPr id="861808" name="Rectangle 624"/>
              <p:cNvSpPr>
                <a:spLocks noChangeArrowheads="1"/>
              </p:cNvSpPr>
              <p:nvPr/>
            </p:nvSpPr>
            <p:spPr bwMode="auto">
              <a:xfrm>
                <a:off x="2567" y="1322"/>
                <a:ext cx="292" cy="14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809" name="Rectangle 625"/>
              <p:cNvSpPr>
                <a:spLocks noChangeArrowheads="1"/>
              </p:cNvSpPr>
              <p:nvPr/>
            </p:nvSpPr>
            <p:spPr bwMode="auto">
              <a:xfrm>
                <a:off x="2567" y="1322"/>
                <a:ext cx="292" cy="143"/>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811" name="Rectangle 627"/>
            <p:cNvSpPr>
              <a:spLocks noChangeArrowheads="1"/>
            </p:cNvSpPr>
            <p:nvPr/>
          </p:nvSpPr>
          <p:spPr bwMode="auto">
            <a:xfrm>
              <a:off x="2682" y="1337"/>
              <a:ext cx="98" cy="7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000000"/>
                  </a:solidFill>
                  <a:effectLst/>
                  <a:latin typeface="Arial Rounded MT Bold" pitchFamily="34" charset="0"/>
                </a:rPr>
                <a:t>FE</a:t>
              </a:r>
              <a:endParaRPr kumimoji="0" lang="en-US" sz="1800" b="0" i="0" u="none" strike="noStrike" cap="none" normalizeH="0" baseline="0" smtClean="0">
                <a:ln>
                  <a:noFill/>
                </a:ln>
                <a:solidFill>
                  <a:schemeClr val="tx1"/>
                </a:solidFill>
                <a:effectLst/>
                <a:latin typeface="Arial" pitchFamily="34" charset="0"/>
              </a:endParaRPr>
            </a:p>
          </p:txBody>
        </p:sp>
        <p:sp>
          <p:nvSpPr>
            <p:cNvPr id="861812" name="Rectangle 628"/>
            <p:cNvSpPr>
              <a:spLocks noChangeArrowheads="1"/>
            </p:cNvSpPr>
            <p:nvPr/>
          </p:nvSpPr>
          <p:spPr bwMode="auto">
            <a:xfrm>
              <a:off x="2574" y="1398"/>
              <a:ext cx="334" cy="7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000000"/>
                  </a:solidFill>
                  <a:effectLst/>
                  <a:latin typeface="Arial Rounded MT Bold" pitchFamily="34" charset="0"/>
                </a:rPr>
                <a:t>Electronics</a:t>
              </a:r>
              <a:endParaRPr kumimoji="0" lang="en-US" sz="1800" b="0" i="0" u="none" strike="noStrike" cap="none" normalizeH="0" baseline="0" smtClean="0">
                <a:ln>
                  <a:noFill/>
                </a:ln>
                <a:solidFill>
                  <a:schemeClr val="tx1"/>
                </a:solidFill>
                <a:effectLst/>
                <a:latin typeface="Arial" pitchFamily="34" charset="0"/>
              </a:endParaRPr>
            </a:p>
          </p:txBody>
        </p:sp>
        <p:sp>
          <p:nvSpPr>
            <p:cNvPr id="861813" name="Freeform 629"/>
            <p:cNvSpPr>
              <a:spLocks noEditPoints="1"/>
            </p:cNvSpPr>
            <p:nvPr/>
          </p:nvSpPr>
          <p:spPr bwMode="auto">
            <a:xfrm>
              <a:off x="3002" y="1032"/>
              <a:ext cx="44" cy="290"/>
            </a:xfrm>
            <a:custGeom>
              <a:avLst/>
              <a:gdLst/>
              <a:ahLst/>
              <a:cxnLst>
                <a:cxn ang="0">
                  <a:pos x="30" y="0"/>
                </a:cxn>
                <a:cxn ang="0">
                  <a:pos x="30" y="254"/>
                </a:cxn>
                <a:cxn ang="0">
                  <a:pos x="15" y="254"/>
                </a:cxn>
                <a:cxn ang="0">
                  <a:pos x="15" y="0"/>
                </a:cxn>
                <a:cxn ang="0">
                  <a:pos x="30" y="0"/>
                </a:cxn>
                <a:cxn ang="0">
                  <a:pos x="44" y="246"/>
                </a:cxn>
                <a:cxn ang="0">
                  <a:pos x="22" y="290"/>
                </a:cxn>
                <a:cxn ang="0">
                  <a:pos x="0" y="246"/>
                </a:cxn>
                <a:cxn ang="0">
                  <a:pos x="44" y="246"/>
                </a:cxn>
              </a:cxnLst>
              <a:rect l="0" t="0" r="r" b="b"/>
              <a:pathLst>
                <a:path w="44" h="290">
                  <a:moveTo>
                    <a:pt x="30" y="0"/>
                  </a:moveTo>
                  <a:lnTo>
                    <a:pt x="30" y="254"/>
                  </a:lnTo>
                  <a:lnTo>
                    <a:pt x="15" y="254"/>
                  </a:lnTo>
                  <a:lnTo>
                    <a:pt x="15" y="0"/>
                  </a:lnTo>
                  <a:lnTo>
                    <a:pt x="30" y="0"/>
                  </a:lnTo>
                  <a:close/>
                  <a:moveTo>
                    <a:pt x="44" y="246"/>
                  </a:moveTo>
                  <a:lnTo>
                    <a:pt x="22" y="290"/>
                  </a:lnTo>
                  <a:lnTo>
                    <a:pt x="0" y="246"/>
                  </a:lnTo>
                  <a:lnTo>
                    <a:pt x="44" y="246"/>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816" name="Group 632"/>
            <p:cNvGrpSpPr>
              <a:grpSpLocks/>
            </p:cNvGrpSpPr>
            <p:nvPr/>
          </p:nvGrpSpPr>
          <p:grpSpPr bwMode="auto">
            <a:xfrm>
              <a:off x="2878" y="1322"/>
              <a:ext cx="292" cy="143"/>
              <a:chOff x="2878" y="1322"/>
              <a:chExt cx="292" cy="143"/>
            </a:xfrm>
          </p:grpSpPr>
          <p:sp>
            <p:nvSpPr>
              <p:cNvPr id="861814" name="Rectangle 630"/>
              <p:cNvSpPr>
                <a:spLocks noChangeArrowheads="1"/>
              </p:cNvSpPr>
              <p:nvPr/>
            </p:nvSpPr>
            <p:spPr bwMode="auto">
              <a:xfrm>
                <a:off x="2878" y="1322"/>
                <a:ext cx="292" cy="14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815" name="Rectangle 631"/>
              <p:cNvSpPr>
                <a:spLocks noChangeArrowheads="1"/>
              </p:cNvSpPr>
              <p:nvPr/>
            </p:nvSpPr>
            <p:spPr bwMode="auto">
              <a:xfrm>
                <a:off x="2878" y="1322"/>
                <a:ext cx="292" cy="143"/>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817" name="Rectangle 633"/>
            <p:cNvSpPr>
              <a:spLocks noChangeArrowheads="1"/>
            </p:cNvSpPr>
            <p:nvPr/>
          </p:nvSpPr>
          <p:spPr bwMode="auto">
            <a:xfrm>
              <a:off x="2992" y="1337"/>
              <a:ext cx="98" cy="7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000000"/>
                  </a:solidFill>
                  <a:effectLst/>
                  <a:latin typeface="Arial Rounded MT Bold" pitchFamily="34" charset="0"/>
                </a:rPr>
                <a:t>FE</a:t>
              </a:r>
              <a:endParaRPr kumimoji="0" lang="en-US" sz="1800" b="0" i="0" u="none" strike="noStrike" cap="none" normalizeH="0" baseline="0" smtClean="0">
                <a:ln>
                  <a:noFill/>
                </a:ln>
                <a:solidFill>
                  <a:schemeClr val="tx1"/>
                </a:solidFill>
                <a:effectLst/>
                <a:latin typeface="Arial" pitchFamily="34" charset="0"/>
              </a:endParaRPr>
            </a:p>
          </p:txBody>
        </p:sp>
        <p:sp>
          <p:nvSpPr>
            <p:cNvPr id="861818" name="Rectangle 634"/>
            <p:cNvSpPr>
              <a:spLocks noChangeArrowheads="1"/>
            </p:cNvSpPr>
            <p:nvPr/>
          </p:nvSpPr>
          <p:spPr bwMode="auto">
            <a:xfrm>
              <a:off x="2884" y="1398"/>
              <a:ext cx="334" cy="7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000000"/>
                  </a:solidFill>
                  <a:effectLst/>
                  <a:latin typeface="Arial Rounded MT Bold" pitchFamily="34" charset="0"/>
                </a:rPr>
                <a:t>Electronics</a:t>
              </a:r>
              <a:endParaRPr kumimoji="0" lang="en-US" sz="1800" b="0" i="0" u="none" strike="noStrike" cap="none" normalizeH="0" baseline="0" smtClean="0">
                <a:ln>
                  <a:noFill/>
                </a:ln>
                <a:solidFill>
                  <a:schemeClr val="tx1"/>
                </a:solidFill>
                <a:effectLst/>
                <a:latin typeface="Arial" pitchFamily="34" charset="0"/>
              </a:endParaRPr>
            </a:p>
          </p:txBody>
        </p:sp>
        <p:sp>
          <p:nvSpPr>
            <p:cNvPr id="861819" name="Freeform 635"/>
            <p:cNvSpPr>
              <a:spLocks noEditPoints="1"/>
            </p:cNvSpPr>
            <p:nvPr/>
          </p:nvSpPr>
          <p:spPr bwMode="auto">
            <a:xfrm>
              <a:off x="3313" y="1032"/>
              <a:ext cx="44" cy="290"/>
            </a:xfrm>
            <a:custGeom>
              <a:avLst/>
              <a:gdLst/>
              <a:ahLst/>
              <a:cxnLst>
                <a:cxn ang="0">
                  <a:pos x="29" y="0"/>
                </a:cxn>
                <a:cxn ang="0">
                  <a:pos x="29" y="254"/>
                </a:cxn>
                <a:cxn ang="0">
                  <a:pos x="15" y="254"/>
                </a:cxn>
                <a:cxn ang="0">
                  <a:pos x="15" y="0"/>
                </a:cxn>
                <a:cxn ang="0">
                  <a:pos x="29" y="0"/>
                </a:cxn>
                <a:cxn ang="0">
                  <a:pos x="44" y="246"/>
                </a:cxn>
                <a:cxn ang="0">
                  <a:pos x="22" y="290"/>
                </a:cxn>
                <a:cxn ang="0">
                  <a:pos x="0" y="246"/>
                </a:cxn>
                <a:cxn ang="0">
                  <a:pos x="44" y="246"/>
                </a:cxn>
              </a:cxnLst>
              <a:rect l="0" t="0" r="r" b="b"/>
              <a:pathLst>
                <a:path w="44" h="290">
                  <a:moveTo>
                    <a:pt x="29" y="0"/>
                  </a:moveTo>
                  <a:lnTo>
                    <a:pt x="29" y="254"/>
                  </a:lnTo>
                  <a:lnTo>
                    <a:pt x="15" y="254"/>
                  </a:lnTo>
                  <a:lnTo>
                    <a:pt x="15" y="0"/>
                  </a:lnTo>
                  <a:lnTo>
                    <a:pt x="29" y="0"/>
                  </a:lnTo>
                  <a:close/>
                  <a:moveTo>
                    <a:pt x="44" y="246"/>
                  </a:moveTo>
                  <a:lnTo>
                    <a:pt x="22" y="290"/>
                  </a:lnTo>
                  <a:lnTo>
                    <a:pt x="0" y="246"/>
                  </a:lnTo>
                  <a:lnTo>
                    <a:pt x="44" y="246"/>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822" name="Group 638"/>
            <p:cNvGrpSpPr>
              <a:grpSpLocks/>
            </p:cNvGrpSpPr>
            <p:nvPr/>
          </p:nvGrpSpPr>
          <p:grpSpPr bwMode="auto">
            <a:xfrm>
              <a:off x="3189" y="1322"/>
              <a:ext cx="291" cy="143"/>
              <a:chOff x="3189" y="1322"/>
              <a:chExt cx="291" cy="143"/>
            </a:xfrm>
          </p:grpSpPr>
          <p:sp>
            <p:nvSpPr>
              <p:cNvPr id="861820" name="Rectangle 636"/>
              <p:cNvSpPr>
                <a:spLocks noChangeArrowheads="1"/>
              </p:cNvSpPr>
              <p:nvPr/>
            </p:nvSpPr>
            <p:spPr bwMode="auto">
              <a:xfrm>
                <a:off x="3189" y="1322"/>
                <a:ext cx="291" cy="14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821" name="Rectangle 637"/>
              <p:cNvSpPr>
                <a:spLocks noChangeArrowheads="1"/>
              </p:cNvSpPr>
              <p:nvPr/>
            </p:nvSpPr>
            <p:spPr bwMode="auto">
              <a:xfrm>
                <a:off x="3189" y="1322"/>
                <a:ext cx="291" cy="143"/>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823" name="Rectangle 639"/>
            <p:cNvSpPr>
              <a:spLocks noChangeArrowheads="1"/>
            </p:cNvSpPr>
            <p:nvPr/>
          </p:nvSpPr>
          <p:spPr bwMode="auto">
            <a:xfrm>
              <a:off x="3305" y="1337"/>
              <a:ext cx="98" cy="7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000000"/>
                  </a:solidFill>
                  <a:effectLst/>
                  <a:latin typeface="Arial Rounded MT Bold" pitchFamily="34" charset="0"/>
                </a:rPr>
                <a:t>FE</a:t>
              </a:r>
              <a:endParaRPr kumimoji="0" lang="en-US" sz="1800" b="0" i="0" u="none" strike="noStrike" cap="none" normalizeH="0" baseline="0" smtClean="0">
                <a:ln>
                  <a:noFill/>
                </a:ln>
                <a:solidFill>
                  <a:schemeClr val="tx1"/>
                </a:solidFill>
                <a:effectLst/>
                <a:latin typeface="Arial" pitchFamily="34" charset="0"/>
              </a:endParaRPr>
            </a:p>
          </p:txBody>
        </p:sp>
        <p:sp>
          <p:nvSpPr>
            <p:cNvPr id="861824" name="Rectangle 640"/>
            <p:cNvSpPr>
              <a:spLocks noChangeArrowheads="1"/>
            </p:cNvSpPr>
            <p:nvPr/>
          </p:nvSpPr>
          <p:spPr bwMode="auto">
            <a:xfrm>
              <a:off x="3196" y="1398"/>
              <a:ext cx="334" cy="7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000000"/>
                  </a:solidFill>
                  <a:effectLst/>
                  <a:latin typeface="Arial Rounded MT Bold" pitchFamily="34" charset="0"/>
                </a:rPr>
                <a:t>Electronics</a:t>
              </a:r>
              <a:endParaRPr kumimoji="0" lang="en-US" sz="1800" b="0" i="0" u="none" strike="noStrike" cap="none" normalizeH="0" baseline="0" smtClean="0">
                <a:ln>
                  <a:noFill/>
                </a:ln>
                <a:solidFill>
                  <a:schemeClr val="tx1"/>
                </a:solidFill>
                <a:effectLst/>
                <a:latin typeface="Arial" pitchFamily="34" charset="0"/>
              </a:endParaRPr>
            </a:p>
          </p:txBody>
        </p:sp>
        <p:sp>
          <p:nvSpPr>
            <p:cNvPr id="861825" name="Freeform 641"/>
            <p:cNvSpPr>
              <a:spLocks noEditPoints="1"/>
            </p:cNvSpPr>
            <p:nvPr/>
          </p:nvSpPr>
          <p:spPr bwMode="auto">
            <a:xfrm>
              <a:off x="3624" y="1032"/>
              <a:ext cx="44" cy="290"/>
            </a:xfrm>
            <a:custGeom>
              <a:avLst/>
              <a:gdLst/>
              <a:ahLst/>
              <a:cxnLst>
                <a:cxn ang="0">
                  <a:pos x="29" y="0"/>
                </a:cxn>
                <a:cxn ang="0">
                  <a:pos x="29" y="254"/>
                </a:cxn>
                <a:cxn ang="0">
                  <a:pos x="14" y="254"/>
                </a:cxn>
                <a:cxn ang="0">
                  <a:pos x="14" y="0"/>
                </a:cxn>
                <a:cxn ang="0">
                  <a:pos x="29" y="0"/>
                </a:cxn>
                <a:cxn ang="0">
                  <a:pos x="44" y="246"/>
                </a:cxn>
                <a:cxn ang="0">
                  <a:pos x="22" y="290"/>
                </a:cxn>
                <a:cxn ang="0">
                  <a:pos x="0" y="246"/>
                </a:cxn>
                <a:cxn ang="0">
                  <a:pos x="44" y="246"/>
                </a:cxn>
              </a:cxnLst>
              <a:rect l="0" t="0" r="r" b="b"/>
              <a:pathLst>
                <a:path w="44" h="290">
                  <a:moveTo>
                    <a:pt x="29" y="0"/>
                  </a:moveTo>
                  <a:lnTo>
                    <a:pt x="29" y="254"/>
                  </a:lnTo>
                  <a:lnTo>
                    <a:pt x="14" y="254"/>
                  </a:lnTo>
                  <a:lnTo>
                    <a:pt x="14" y="0"/>
                  </a:lnTo>
                  <a:lnTo>
                    <a:pt x="29" y="0"/>
                  </a:lnTo>
                  <a:close/>
                  <a:moveTo>
                    <a:pt x="44" y="246"/>
                  </a:moveTo>
                  <a:lnTo>
                    <a:pt x="22" y="290"/>
                  </a:lnTo>
                  <a:lnTo>
                    <a:pt x="0" y="246"/>
                  </a:lnTo>
                  <a:lnTo>
                    <a:pt x="44" y="246"/>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828" name="Group 644"/>
            <p:cNvGrpSpPr>
              <a:grpSpLocks/>
            </p:cNvGrpSpPr>
            <p:nvPr/>
          </p:nvGrpSpPr>
          <p:grpSpPr bwMode="auto">
            <a:xfrm>
              <a:off x="3500" y="1322"/>
              <a:ext cx="291" cy="143"/>
              <a:chOff x="3500" y="1322"/>
              <a:chExt cx="291" cy="143"/>
            </a:xfrm>
          </p:grpSpPr>
          <p:sp>
            <p:nvSpPr>
              <p:cNvPr id="861826" name="Rectangle 642"/>
              <p:cNvSpPr>
                <a:spLocks noChangeArrowheads="1"/>
              </p:cNvSpPr>
              <p:nvPr/>
            </p:nvSpPr>
            <p:spPr bwMode="auto">
              <a:xfrm>
                <a:off x="3500" y="1322"/>
                <a:ext cx="291" cy="14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827" name="Rectangle 643"/>
              <p:cNvSpPr>
                <a:spLocks noChangeArrowheads="1"/>
              </p:cNvSpPr>
              <p:nvPr/>
            </p:nvSpPr>
            <p:spPr bwMode="auto">
              <a:xfrm>
                <a:off x="3500" y="1322"/>
                <a:ext cx="291" cy="143"/>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829" name="Rectangle 645"/>
            <p:cNvSpPr>
              <a:spLocks noChangeArrowheads="1"/>
            </p:cNvSpPr>
            <p:nvPr/>
          </p:nvSpPr>
          <p:spPr bwMode="auto">
            <a:xfrm>
              <a:off x="3614" y="1337"/>
              <a:ext cx="98" cy="7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000000"/>
                  </a:solidFill>
                  <a:effectLst/>
                  <a:latin typeface="Arial Rounded MT Bold" pitchFamily="34" charset="0"/>
                </a:rPr>
                <a:t>FE</a:t>
              </a:r>
              <a:endParaRPr kumimoji="0" lang="en-US" sz="1800" b="0" i="0" u="none" strike="noStrike" cap="none" normalizeH="0" baseline="0" smtClean="0">
                <a:ln>
                  <a:noFill/>
                </a:ln>
                <a:solidFill>
                  <a:schemeClr val="tx1"/>
                </a:solidFill>
                <a:effectLst/>
                <a:latin typeface="Arial" pitchFamily="34" charset="0"/>
              </a:endParaRPr>
            </a:p>
          </p:txBody>
        </p:sp>
        <p:sp>
          <p:nvSpPr>
            <p:cNvPr id="861830" name="Rectangle 646"/>
            <p:cNvSpPr>
              <a:spLocks noChangeArrowheads="1"/>
            </p:cNvSpPr>
            <p:nvPr/>
          </p:nvSpPr>
          <p:spPr bwMode="auto">
            <a:xfrm>
              <a:off x="3506" y="1398"/>
              <a:ext cx="334" cy="7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000000"/>
                  </a:solidFill>
                  <a:effectLst/>
                  <a:latin typeface="Arial Rounded MT Bold" pitchFamily="34" charset="0"/>
                </a:rPr>
                <a:t>Electronics</a:t>
              </a:r>
              <a:endParaRPr kumimoji="0" lang="en-US" sz="1800" b="0" i="0" u="none" strike="noStrike" cap="none" normalizeH="0" baseline="0" smtClean="0">
                <a:ln>
                  <a:noFill/>
                </a:ln>
                <a:solidFill>
                  <a:schemeClr val="tx1"/>
                </a:solidFill>
                <a:effectLst/>
                <a:latin typeface="Arial" pitchFamily="34" charset="0"/>
              </a:endParaRPr>
            </a:p>
          </p:txBody>
        </p:sp>
      </p:grpSp>
      <p:grpSp>
        <p:nvGrpSpPr>
          <p:cNvPr id="657" name="Group 656"/>
          <p:cNvGrpSpPr/>
          <p:nvPr/>
        </p:nvGrpSpPr>
        <p:grpSpPr>
          <a:xfrm>
            <a:off x="1389413" y="4037610"/>
            <a:ext cx="7350826" cy="1864426"/>
            <a:chOff x="1389413" y="4037610"/>
            <a:chExt cx="7350826" cy="1864426"/>
          </a:xfrm>
        </p:grpSpPr>
        <p:sp>
          <p:nvSpPr>
            <p:cNvPr id="653" name="Oval 652"/>
            <p:cNvSpPr/>
            <p:nvPr/>
          </p:nvSpPr>
          <p:spPr>
            <a:xfrm>
              <a:off x="1389413" y="4037610"/>
              <a:ext cx="5973288" cy="1864426"/>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endParaRPr lang="en-GB" dirty="0" smtClean="0"/>
            </a:p>
          </p:txBody>
        </p:sp>
        <p:sp>
          <p:nvSpPr>
            <p:cNvPr id="654" name="TextBox 653"/>
            <p:cNvSpPr txBox="1"/>
            <p:nvPr/>
          </p:nvSpPr>
          <p:spPr>
            <a:xfrm>
              <a:off x="7600208" y="4500748"/>
              <a:ext cx="1140031" cy="724395"/>
            </a:xfrm>
            <a:prstGeom prst="rect">
              <a:avLst/>
            </a:prstGeom>
            <a:noFill/>
          </p:spPr>
          <p:txBody>
            <a:bodyPr wrap="square" rtlCol="0">
              <a:normAutofit/>
            </a:bodyPr>
            <a:lstStyle/>
            <a:p>
              <a:r>
                <a:rPr lang="en-US" sz="2400" b="1" dirty="0" smtClean="0">
                  <a:solidFill>
                    <a:srgbClr val="FF0000"/>
                  </a:solidFill>
                </a:rPr>
                <a:t>HERE</a:t>
              </a:r>
              <a:endParaRPr lang="en-GB" sz="2400" b="1" dirty="0" smtClean="0">
                <a:solidFill>
                  <a:srgbClr val="FF0000"/>
                </a:solidFill>
              </a:endParaRPr>
            </a:p>
          </p:txBody>
        </p:sp>
        <p:cxnSp>
          <p:nvCxnSpPr>
            <p:cNvPr id="656" name="Straight Connector 655"/>
            <p:cNvCxnSpPr>
              <a:stCxn id="654" idx="1"/>
              <a:endCxn id="653" idx="6"/>
            </p:cNvCxnSpPr>
            <p:nvPr/>
          </p:nvCxnSpPr>
          <p:spPr>
            <a:xfrm rot="10800000" flipV="1">
              <a:off x="7362702" y="4862945"/>
              <a:ext cx="237507" cy="106877"/>
            </a:xfrm>
            <a:prstGeom prst="line">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
        <p:nvSpPr>
          <p:cNvPr id="625" name="TextBox 624"/>
          <p:cNvSpPr txBox="1"/>
          <p:nvPr/>
        </p:nvSpPr>
        <p:spPr>
          <a:xfrm>
            <a:off x="430025" y="5943600"/>
            <a:ext cx="4797631" cy="914400"/>
          </a:xfrm>
          <a:prstGeom prst="rect">
            <a:avLst/>
          </a:prstGeom>
          <a:noFill/>
        </p:spPr>
        <p:txBody>
          <a:bodyPr wrap="none" rtlCol="0">
            <a:normAutofit/>
          </a:bodyPr>
          <a:lstStyle/>
          <a:p>
            <a:r>
              <a:rPr lang="en-US" sz="3200" b="1" dirty="0" smtClean="0">
                <a:solidFill>
                  <a:srgbClr val="FF0000"/>
                </a:solidFill>
              </a:rPr>
              <a:t>The question is: How </a:t>
            </a:r>
            <a:r>
              <a:rPr lang="en-US" sz="3200" b="1" dirty="0" smtClean="0">
                <a:solidFill>
                  <a:srgbClr val="FF0000"/>
                </a:solidFill>
              </a:rPr>
              <a:t>do we get the data in?</a:t>
            </a:r>
            <a:endParaRPr lang="en-GB" sz="3200" b="1" dirty="0" smtClean="0">
              <a:solidFill>
                <a:srgbClr val="FF0000"/>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57"/>
                                        </p:tgtEl>
                                        <p:attrNameLst>
                                          <p:attrName>style.visibility</p:attrName>
                                        </p:attrNameLst>
                                      </p:cBhvr>
                                      <p:to>
                                        <p:strVal val="visible"/>
                                      </p:to>
                                    </p:set>
                                    <p:animEffect transition="in" filter="wipe(down)">
                                      <p:cBhvr>
                                        <p:cTn id="7" dur="1000"/>
                                        <p:tgtEl>
                                          <p:spTgt spid="65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6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5"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ctrTitle"/>
          </p:nvPr>
        </p:nvSpPr>
        <p:spPr/>
        <p:txBody>
          <a:bodyPr/>
          <a:lstStyle/>
          <a:p>
            <a:pPr eaLnBrk="1" hangingPunct="1"/>
            <a:r>
              <a:rPr lang="en-US" dirty="0" smtClean="0"/>
              <a:t>Event Building</a:t>
            </a:r>
            <a:br>
              <a:rPr lang="en-US" dirty="0" smtClean="0"/>
            </a:br>
            <a:r>
              <a:rPr lang="en-US" sz="2800" dirty="0" smtClean="0"/>
              <a:t>(</a:t>
            </a:r>
            <a:r>
              <a:rPr lang="en-US" sz="2400" dirty="0" smtClean="0"/>
              <a:t>providing the data for the High Level Trigger</a:t>
            </a:r>
            <a:r>
              <a:rPr lang="en-US" sz="2800" dirty="0" smtClean="0"/>
              <a:t>)</a:t>
            </a:r>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bare minimum</a:t>
            </a:r>
            <a:endParaRPr lang="en-GB" dirty="0"/>
          </a:p>
        </p:txBody>
      </p:sp>
      <p:sp>
        <p:nvSpPr>
          <p:cNvPr id="3" name="Content Placeholder 2"/>
          <p:cNvSpPr>
            <a:spLocks noGrp="1"/>
          </p:cNvSpPr>
          <p:nvPr>
            <p:ph idx="1"/>
          </p:nvPr>
        </p:nvSpPr>
        <p:spPr>
          <a:xfrm>
            <a:off x="457200" y="1419021"/>
            <a:ext cx="4887157" cy="4525963"/>
          </a:xfrm>
        </p:spPr>
        <p:txBody>
          <a:bodyPr>
            <a:normAutofit fontScale="92500"/>
          </a:bodyPr>
          <a:lstStyle/>
          <a:p>
            <a:r>
              <a:rPr lang="en-US" dirty="0" smtClean="0"/>
              <a:t>From Maxwell’s equations derive:</a:t>
            </a:r>
          </a:p>
          <a:p>
            <a:r>
              <a:rPr lang="en-US" dirty="0" smtClean="0"/>
              <a:t>Ohm’s law and power</a:t>
            </a:r>
          </a:p>
          <a:p>
            <a:r>
              <a:rPr lang="en-US" dirty="0" smtClean="0"/>
              <a:t>The IV characteristics of a capacitance</a:t>
            </a:r>
          </a:p>
          <a:p>
            <a:r>
              <a:rPr lang="en-US" dirty="0" smtClean="0"/>
              <a:t>Kirchhoff’s laws</a:t>
            </a:r>
          </a:p>
          <a:p>
            <a:r>
              <a:rPr lang="en-US" sz="2400" dirty="0" smtClean="0"/>
              <a:t>where: </a:t>
            </a:r>
            <a:r>
              <a:rPr lang="en-US" sz="2400" i="1" dirty="0" smtClean="0"/>
              <a:t>Q</a:t>
            </a:r>
            <a:r>
              <a:rPr lang="en-US" sz="2400" dirty="0" smtClean="0"/>
              <a:t> = charge (Coulomb), </a:t>
            </a:r>
            <a:r>
              <a:rPr lang="en-US" sz="2400" i="1" dirty="0" smtClean="0"/>
              <a:t>C</a:t>
            </a:r>
            <a:r>
              <a:rPr lang="en-US" sz="2400" dirty="0" smtClean="0"/>
              <a:t> = Capacitance (Farad), </a:t>
            </a:r>
            <a:r>
              <a:rPr lang="en-US" sz="2400" i="1" dirty="0" smtClean="0"/>
              <a:t>U = V </a:t>
            </a:r>
            <a:r>
              <a:rPr lang="en-US" sz="2400" dirty="0" smtClean="0"/>
              <a:t>= Voltage (Volt), </a:t>
            </a:r>
            <a:r>
              <a:rPr lang="en-US" sz="2400" i="1" dirty="0" smtClean="0"/>
              <a:t>P</a:t>
            </a:r>
            <a:r>
              <a:rPr lang="en-US" sz="2400" dirty="0" smtClean="0"/>
              <a:t> = Power (Watt), </a:t>
            </a:r>
            <a:r>
              <a:rPr lang="en-US" sz="2400" i="1" dirty="0" smtClean="0"/>
              <a:t>I</a:t>
            </a:r>
            <a:r>
              <a:rPr lang="en-US" sz="2400" dirty="0" smtClean="0"/>
              <a:t> = Current (Ampere)</a:t>
            </a:r>
          </a:p>
          <a:p>
            <a:endParaRPr lang="en-US" dirty="0" smtClean="0"/>
          </a:p>
        </p:txBody>
      </p:sp>
      <p:sp>
        <p:nvSpPr>
          <p:cNvPr id="4" name="Footer Placeholder 3"/>
          <p:cNvSpPr>
            <a:spLocks noGrp="1"/>
          </p:cNvSpPr>
          <p:nvPr>
            <p:ph type="ftr" sz="quarter" idx="10"/>
          </p:nvPr>
        </p:nvSpPr>
        <p:spPr/>
        <p:txBody>
          <a:bodyPr/>
          <a:lstStyle/>
          <a:p>
            <a:r>
              <a:rPr lang="en-US" smtClean="0"/>
              <a:t>Electronics, Trigger, DAQ Summer Student Lectures 2011,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11</a:t>
            </a:fld>
            <a:endParaRPr lang="en-US"/>
          </a:p>
        </p:txBody>
      </p:sp>
      <p:graphicFrame>
        <p:nvGraphicFramePr>
          <p:cNvPr id="6" name="Object 5"/>
          <p:cNvGraphicFramePr>
            <a:graphicFrameLocks noChangeAspect="1"/>
          </p:cNvGraphicFramePr>
          <p:nvPr/>
        </p:nvGraphicFramePr>
        <p:xfrm>
          <a:off x="5472158" y="1862070"/>
          <a:ext cx="813232" cy="851394"/>
        </p:xfrm>
        <a:graphic>
          <a:graphicData uri="http://schemas.openxmlformats.org/presentationml/2006/ole">
            <mc:AlternateContent xmlns:mc="http://schemas.openxmlformats.org/markup-compatibility/2006">
              <mc:Choice xmlns:v="urn:schemas-microsoft-com:vml" Requires="v">
                <p:oleObj spid="_x0000_s494601" name="Equation" r:id="rId3" imgW="419040" imgH="393480" progId="Equation.3">
                  <p:embed/>
                </p:oleObj>
              </mc:Choice>
              <mc:Fallback>
                <p:oleObj name="Equation" r:id="rId3" imgW="419040" imgH="39348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72158" y="1862070"/>
                        <a:ext cx="813232" cy="85139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6"/>
          <p:cNvGraphicFramePr>
            <a:graphicFrameLocks noChangeAspect="1"/>
          </p:cNvGraphicFramePr>
          <p:nvPr/>
        </p:nvGraphicFramePr>
        <p:xfrm>
          <a:off x="6673048" y="2029082"/>
          <a:ext cx="1521042" cy="443637"/>
        </p:xfrm>
        <a:graphic>
          <a:graphicData uri="http://schemas.openxmlformats.org/presentationml/2006/ole">
            <mc:AlternateContent xmlns:mc="http://schemas.openxmlformats.org/markup-compatibility/2006">
              <mc:Choice xmlns:v="urn:schemas-microsoft-com:vml" Requires="v">
                <p:oleObj spid="_x0000_s494602" name="Equation" r:id="rId5" imgW="609480" imgH="177480" progId="Equation.3">
                  <p:embed/>
                </p:oleObj>
              </mc:Choice>
              <mc:Fallback>
                <p:oleObj name="Equation" r:id="rId5" imgW="609480" imgH="17748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73048" y="2029082"/>
                        <a:ext cx="1521042" cy="4436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7"/>
          <p:cNvGraphicFramePr>
            <a:graphicFrameLocks noChangeAspect="1"/>
          </p:cNvGraphicFramePr>
          <p:nvPr/>
        </p:nvGraphicFramePr>
        <p:xfrm>
          <a:off x="5443227" y="2514321"/>
          <a:ext cx="1674813" cy="909638"/>
        </p:xfrm>
        <a:graphic>
          <a:graphicData uri="http://schemas.openxmlformats.org/presentationml/2006/ole">
            <mc:AlternateContent xmlns:mc="http://schemas.openxmlformats.org/markup-compatibility/2006">
              <mc:Choice xmlns:v="urn:schemas-microsoft-com:vml" Requires="v">
                <p:oleObj spid="_x0000_s494603" name="Equation" r:id="rId7" imgW="723600" imgH="393480" progId="Equation.3">
                  <p:embed/>
                </p:oleObj>
              </mc:Choice>
              <mc:Fallback>
                <p:oleObj name="Equation" r:id="rId7" imgW="723600" imgH="39348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43227" y="2514321"/>
                        <a:ext cx="1674813" cy="9096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philosophies</a:t>
            </a:r>
            <a:endParaRPr lang="en-GB" dirty="0"/>
          </a:p>
        </p:txBody>
      </p:sp>
      <p:sp>
        <p:nvSpPr>
          <p:cNvPr id="3" name="Content Placeholder 2"/>
          <p:cNvSpPr>
            <a:spLocks noGrp="1"/>
          </p:cNvSpPr>
          <p:nvPr>
            <p:ph sz="half" idx="1"/>
          </p:nvPr>
        </p:nvSpPr>
        <p:spPr>
          <a:xfrm>
            <a:off x="457200" y="1246910"/>
            <a:ext cx="2998519" cy="5082638"/>
          </a:xfrm>
        </p:spPr>
        <p:txBody>
          <a:bodyPr>
            <a:normAutofit fontScale="92500" lnSpcReduction="20000"/>
          </a:bodyPr>
          <a:lstStyle/>
          <a:p>
            <a:r>
              <a:rPr lang="en-US" dirty="0" smtClean="0"/>
              <a:t>Send everything, ask questions later (ALICE, CMS, LHCb)</a:t>
            </a:r>
          </a:p>
          <a:p>
            <a:endParaRPr lang="en-US" dirty="0" smtClean="0"/>
          </a:p>
          <a:p>
            <a:endParaRPr lang="en-US" dirty="0" smtClean="0"/>
          </a:p>
          <a:p>
            <a:r>
              <a:rPr lang="en-US" dirty="0" smtClean="0"/>
              <a:t>Send a part first, get better question</a:t>
            </a:r>
            <a:br>
              <a:rPr lang="en-US" dirty="0" smtClean="0"/>
            </a:br>
            <a:r>
              <a:rPr lang="en-US" dirty="0" smtClean="0"/>
              <a:t>Send everything only if interesting (ATLAS)</a:t>
            </a:r>
          </a:p>
          <a:p>
            <a:endParaRPr lang="en-US" dirty="0" smtClean="0"/>
          </a:p>
          <a:p>
            <a:endParaRPr lang="en-GB" dirty="0"/>
          </a:p>
        </p:txBody>
      </p:sp>
      <p:sp>
        <p:nvSpPr>
          <p:cNvPr id="5" name="Footer Placeholder 4"/>
          <p:cNvSpPr>
            <a:spLocks noGrp="1"/>
          </p:cNvSpPr>
          <p:nvPr>
            <p:ph type="ftr" sz="quarter" idx="10"/>
          </p:nvPr>
        </p:nvSpPr>
        <p:spPr/>
        <p:txBody>
          <a:bodyPr/>
          <a:lstStyle/>
          <a:p>
            <a:r>
              <a:rPr lang="en-US" smtClean="0"/>
              <a:t>Electronics, Trigger, DAQ Summer Student Lectures 2011, N. Neufeld CERN/PH</a:t>
            </a:r>
            <a:endParaRPr lang="en-US"/>
          </a:p>
        </p:txBody>
      </p:sp>
      <p:sp>
        <p:nvSpPr>
          <p:cNvPr id="6" name="Slide Number Placeholder 5"/>
          <p:cNvSpPr>
            <a:spLocks noGrp="1"/>
          </p:cNvSpPr>
          <p:nvPr>
            <p:ph type="sldNum" sz="quarter" idx="11"/>
          </p:nvPr>
        </p:nvSpPr>
        <p:spPr/>
        <p:txBody>
          <a:bodyPr/>
          <a:lstStyle/>
          <a:p>
            <a:fld id="{07D54875-01C8-447A-8F3C-36A5E597D9D0}" type="slidenum">
              <a:rPr lang="en-US" smtClean="0"/>
              <a:pPr/>
              <a:t>110</a:t>
            </a:fld>
            <a:endParaRPr lang="en-US" dirty="0"/>
          </a:p>
        </p:txBody>
      </p:sp>
      <p:pic>
        <p:nvPicPr>
          <p:cNvPr id="862210" name="Picture 2"/>
          <p:cNvPicPr>
            <a:picLocks noGrp="1" noChangeAspect="1" noChangeArrowheads="1"/>
          </p:cNvPicPr>
          <p:nvPr>
            <p:ph sz="half" idx="2"/>
          </p:nvPr>
        </p:nvPicPr>
        <p:blipFill>
          <a:blip r:embed="rId2"/>
          <a:srcRect/>
          <a:stretch>
            <a:fillRect/>
          </a:stretch>
        </p:blipFill>
        <p:spPr bwMode="auto">
          <a:xfrm>
            <a:off x="3704927" y="1068779"/>
            <a:ext cx="4981873" cy="2372956"/>
          </a:xfrm>
          <a:prstGeom prst="rect">
            <a:avLst/>
          </a:prstGeom>
          <a:noFill/>
          <a:ln w="9525">
            <a:noFill/>
            <a:miter lim="800000"/>
            <a:headEnd/>
            <a:tailEnd/>
          </a:ln>
        </p:spPr>
      </p:pic>
      <p:pic>
        <p:nvPicPr>
          <p:cNvPr id="16" name="Picture 15" descr="atlas-daq-strategy.png"/>
          <p:cNvPicPr>
            <a:picLocks noChangeAspect="1"/>
          </p:cNvPicPr>
          <p:nvPr/>
        </p:nvPicPr>
        <p:blipFill>
          <a:blip r:embed="rId3">
            <a:clrChange>
              <a:clrFrom>
                <a:srgbClr val="FFFFFF"/>
              </a:clrFrom>
              <a:clrTo>
                <a:srgbClr val="FFFFFF">
                  <a:alpha val="0"/>
                </a:srgbClr>
              </a:clrTo>
            </a:clrChange>
          </a:blip>
          <a:stretch>
            <a:fillRect/>
          </a:stretch>
        </p:blipFill>
        <p:spPr>
          <a:xfrm>
            <a:off x="3669474" y="3648654"/>
            <a:ext cx="5474525" cy="2645075"/>
          </a:xfrm>
          <a:prstGeom prst="rect">
            <a:avLst/>
          </a:prstGeom>
        </p:spPr>
      </p:pic>
      <p:sp>
        <p:nvSpPr>
          <p:cNvPr id="17" name="Rectangle 16"/>
          <p:cNvSpPr/>
          <p:nvPr/>
        </p:nvSpPr>
        <p:spPr>
          <a:xfrm>
            <a:off x="8716488" y="5949538"/>
            <a:ext cx="427512" cy="368135"/>
          </a:xfrm>
          <a:prstGeom prst="rect">
            <a:avLst/>
          </a:prstGeom>
          <a:solidFill>
            <a:schemeClr val="bg2">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endParaRPr lang="en-GB" dirty="0" smtClean="0"/>
          </a:p>
        </p:txBody>
      </p:sp>
    </p:spTree>
  </p:cSld>
  <p:clrMapOvr>
    <a:masterClrMapping/>
  </p:clrMapOvr>
  <p:timing>
    <p:tnLst>
      <p:par>
        <p:cTn xmlns:p14="http://schemas.microsoft.com/office/powerpoint/2010/mai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50" name="Slide Number Placeholder 2"/>
          <p:cNvSpPr>
            <a:spLocks noGrp="1"/>
          </p:cNvSpPr>
          <p:nvPr>
            <p:ph type="sldNum" sz="quarter" idx="11"/>
          </p:nvPr>
        </p:nvSpPr>
        <p:spPr>
          <a:noFill/>
        </p:spPr>
        <p:txBody>
          <a:bodyPr/>
          <a:lstStyle/>
          <a:p>
            <a:fld id="{F95CAF5C-2FC8-4E2A-B2F9-B69EEC402CC4}" type="slidenum">
              <a:rPr lang="en-US"/>
              <a:pPr/>
              <a:t>111</a:t>
            </a:fld>
            <a:endParaRPr lang="en-US"/>
          </a:p>
        </p:txBody>
      </p:sp>
      <p:sp>
        <p:nvSpPr>
          <p:cNvPr id="138251" name="AutoShape 1026"/>
          <p:cNvSpPr>
            <a:spLocks noChangeArrowheads="1"/>
          </p:cNvSpPr>
          <p:nvPr/>
        </p:nvSpPr>
        <p:spPr bwMode="auto">
          <a:xfrm>
            <a:off x="1600200" y="3886200"/>
            <a:ext cx="2438400" cy="381000"/>
          </a:xfrm>
          <a:prstGeom prst="rightArrow">
            <a:avLst>
              <a:gd name="adj1" fmla="val 39583"/>
              <a:gd name="adj2" fmla="val 56474"/>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38252" name="AutoShape 1027"/>
          <p:cNvSpPr>
            <a:spLocks noChangeArrowheads="1"/>
          </p:cNvSpPr>
          <p:nvPr/>
        </p:nvSpPr>
        <p:spPr bwMode="auto">
          <a:xfrm>
            <a:off x="1752600" y="3429000"/>
            <a:ext cx="2286000" cy="381000"/>
          </a:xfrm>
          <a:prstGeom prst="rightArrow">
            <a:avLst>
              <a:gd name="adj1" fmla="val 39583"/>
              <a:gd name="adj2" fmla="val 52944"/>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38253" name="AutoShape 1028"/>
          <p:cNvSpPr>
            <a:spLocks noChangeArrowheads="1"/>
          </p:cNvSpPr>
          <p:nvPr/>
        </p:nvSpPr>
        <p:spPr bwMode="auto">
          <a:xfrm>
            <a:off x="1905000" y="2971800"/>
            <a:ext cx="2133600" cy="381000"/>
          </a:xfrm>
          <a:prstGeom prst="rightArrow">
            <a:avLst>
              <a:gd name="adj1" fmla="val 39583"/>
              <a:gd name="adj2" fmla="val 49415"/>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38254" name="AutoShape 1029"/>
          <p:cNvSpPr>
            <a:spLocks noChangeArrowheads="1"/>
          </p:cNvSpPr>
          <p:nvPr/>
        </p:nvSpPr>
        <p:spPr bwMode="auto">
          <a:xfrm>
            <a:off x="2057400" y="2514600"/>
            <a:ext cx="1981200" cy="381000"/>
          </a:xfrm>
          <a:prstGeom prst="rightArrow">
            <a:avLst>
              <a:gd name="adj1" fmla="val 39583"/>
              <a:gd name="adj2" fmla="val 45885"/>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38255" name="AutoShape 1030"/>
          <p:cNvSpPr>
            <a:spLocks noChangeArrowheads="1"/>
          </p:cNvSpPr>
          <p:nvPr/>
        </p:nvSpPr>
        <p:spPr bwMode="auto">
          <a:xfrm rot="751635">
            <a:off x="5557838" y="3074988"/>
            <a:ext cx="1100137" cy="377825"/>
          </a:xfrm>
          <a:prstGeom prst="rightArrow">
            <a:avLst>
              <a:gd name="adj1" fmla="val 39583"/>
              <a:gd name="adj2" fmla="val 25694"/>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38256" name="AutoShape 1031"/>
          <p:cNvSpPr>
            <a:spLocks noChangeArrowheads="1"/>
          </p:cNvSpPr>
          <p:nvPr/>
        </p:nvSpPr>
        <p:spPr bwMode="auto">
          <a:xfrm rot="-768452">
            <a:off x="5573713" y="2471738"/>
            <a:ext cx="1201737" cy="377825"/>
          </a:xfrm>
          <a:prstGeom prst="rightArrow">
            <a:avLst>
              <a:gd name="adj1" fmla="val 39583"/>
              <a:gd name="adj2" fmla="val 28066"/>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38257" name="AutoShape 1032"/>
          <p:cNvSpPr>
            <a:spLocks noChangeArrowheads="1"/>
          </p:cNvSpPr>
          <p:nvPr/>
        </p:nvSpPr>
        <p:spPr bwMode="auto">
          <a:xfrm rot="1654418">
            <a:off x="5399088" y="3617913"/>
            <a:ext cx="1387475" cy="371475"/>
          </a:xfrm>
          <a:prstGeom prst="rightArrow">
            <a:avLst>
              <a:gd name="adj1" fmla="val 39583"/>
              <a:gd name="adj2" fmla="val 32958"/>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200713" name="AutoShape 1033"/>
          <p:cNvSpPr>
            <a:spLocks noChangeArrowheads="1"/>
          </p:cNvSpPr>
          <p:nvPr/>
        </p:nvSpPr>
        <p:spPr bwMode="auto">
          <a:xfrm>
            <a:off x="7696200" y="1457325"/>
            <a:ext cx="1333500" cy="371475"/>
          </a:xfrm>
          <a:prstGeom prst="rightArrow">
            <a:avLst>
              <a:gd name="adj1" fmla="val 39583"/>
              <a:gd name="adj2" fmla="val 31676"/>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38259" name="Rectangle 1037"/>
          <p:cNvSpPr>
            <a:spLocks noGrp="1" noChangeArrowheads="1"/>
          </p:cNvSpPr>
          <p:nvPr>
            <p:ph type="title" sz="quarter" idx="4294967295"/>
          </p:nvPr>
        </p:nvSpPr>
        <p:spPr>
          <a:xfrm>
            <a:off x="0" y="0"/>
            <a:ext cx="8229600" cy="1143000"/>
          </a:xfrm>
          <a:noFill/>
        </p:spPr>
        <p:txBody>
          <a:bodyPr/>
          <a:lstStyle/>
          <a:p>
            <a:pPr eaLnBrk="1" hangingPunct="1"/>
            <a:r>
              <a:rPr lang="en-US" smtClean="0"/>
              <a:t>Event Building</a:t>
            </a:r>
          </a:p>
        </p:txBody>
      </p:sp>
      <p:graphicFrame>
        <p:nvGraphicFramePr>
          <p:cNvPr id="138242" name="Object 2"/>
          <p:cNvGraphicFramePr>
            <a:graphicFrameLocks noGrp="1" noChangeAspect="1"/>
          </p:cNvGraphicFramePr>
          <p:nvPr>
            <p:ph sz="quarter" idx="4294967295"/>
          </p:nvPr>
        </p:nvGraphicFramePr>
        <p:xfrm>
          <a:off x="4260850" y="2598738"/>
          <a:ext cx="1066800" cy="930275"/>
        </p:xfrm>
        <a:graphic>
          <a:graphicData uri="http://schemas.openxmlformats.org/presentationml/2006/ole">
            <mc:AlternateContent xmlns:mc="http://schemas.openxmlformats.org/markup-compatibility/2006">
              <mc:Choice xmlns:v="urn:schemas-microsoft-com:vml" Requires="v">
                <p:oleObj spid="_x0000_s138259" name="Visio" r:id="rId4" imgW="1415796" imgH="1235710" progId="Visio.Drawing.11">
                  <p:embed/>
                </p:oleObj>
              </mc:Choice>
              <mc:Fallback>
                <p:oleObj name="Visio" r:id="rId4" imgW="1415796" imgH="1235710" progId="Visio.Drawing.11">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0850" y="2598738"/>
                        <a:ext cx="1066800" cy="930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38260" name="Text Box 1039"/>
          <p:cNvSpPr txBox="1">
            <a:spLocks noChangeArrowheads="1"/>
          </p:cNvSpPr>
          <p:nvPr/>
        </p:nvSpPr>
        <p:spPr bwMode="auto">
          <a:xfrm>
            <a:off x="4035425" y="3505200"/>
            <a:ext cx="1587500" cy="517525"/>
          </a:xfrm>
          <a:prstGeom prst="rect">
            <a:avLst/>
          </a:prstGeom>
          <a:noFill/>
          <a:ln w="9525">
            <a:noFill/>
            <a:miter lim="800000"/>
            <a:headEnd/>
            <a:tailEnd/>
          </a:ln>
        </p:spPr>
        <p:txBody>
          <a:bodyPr wrap="none">
            <a:spAutoFit/>
          </a:bodyPr>
          <a:lstStyle/>
          <a:p>
            <a:pPr algn="ctr"/>
            <a:r>
              <a:rPr lang="en-US" sz="1400" b="1">
                <a:latin typeface="Arial" charset="0"/>
              </a:rPr>
              <a:t>Data Acquisition</a:t>
            </a:r>
          </a:p>
          <a:p>
            <a:pPr algn="ctr"/>
            <a:r>
              <a:rPr lang="en-US" sz="1400" b="1">
                <a:latin typeface="Arial" charset="0"/>
              </a:rPr>
              <a:t>Switch</a:t>
            </a:r>
          </a:p>
        </p:txBody>
      </p:sp>
      <p:grpSp>
        <p:nvGrpSpPr>
          <p:cNvPr id="2" name="Group 1046"/>
          <p:cNvGrpSpPr>
            <a:grpSpLocks/>
          </p:cNvGrpSpPr>
          <p:nvPr/>
        </p:nvGrpSpPr>
        <p:grpSpPr bwMode="auto">
          <a:xfrm>
            <a:off x="6781800" y="1017588"/>
            <a:ext cx="668338" cy="582612"/>
            <a:chOff x="2784" y="864"/>
            <a:chExt cx="421" cy="367"/>
          </a:xfrm>
        </p:grpSpPr>
        <p:pic>
          <p:nvPicPr>
            <p:cNvPr id="138292" name="Picture 1047"/>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784" y="1056"/>
              <a:ext cx="288" cy="175"/>
            </a:xfrm>
            <a:prstGeom prst="rect">
              <a:avLst/>
            </a:prstGeom>
            <a:noFill/>
            <a:ln w="9525">
              <a:noFill/>
              <a:miter lim="800000"/>
              <a:headEnd/>
              <a:tailEnd/>
            </a:ln>
          </p:spPr>
        </p:pic>
        <p:pic>
          <p:nvPicPr>
            <p:cNvPr id="138293" name="Picture 1048"/>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2832" y="864"/>
              <a:ext cx="180" cy="282"/>
            </a:xfrm>
            <a:prstGeom prst="rect">
              <a:avLst/>
            </a:prstGeom>
            <a:noFill/>
            <a:ln w="9525">
              <a:noFill/>
              <a:miter lim="800000"/>
              <a:headEnd/>
              <a:tailEnd/>
            </a:ln>
          </p:spPr>
        </p:pic>
        <p:pic>
          <p:nvPicPr>
            <p:cNvPr id="138294" name="Picture 1049"/>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2936" y="864"/>
              <a:ext cx="269" cy="226"/>
            </a:xfrm>
            <a:prstGeom prst="rect">
              <a:avLst/>
            </a:prstGeom>
            <a:noFill/>
            <a:ln w="9525">
              <a:noFill/>
              <a:miter lim="800000"/>
              <a:headEnd/>
              <a:tailEnd/>
            </a:ln>
          </p:spPr>
        </p:pic>
        <p:pic>
          <p:nvPicPr>
            <p:cNvPr id="138295" name="Picture 1050"/>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2976" y="992"/>
              <a:ext cx="184" cy="236"/>
            </a:xfrm>
            <a:prstGeom prst="rect">
              <a:avLst/>
            </a:prstGeom>
            <a:noFill/>
            <a:ln w="9525">
              <a:noFill/>
              <a:miter lim="800000"/>
              <a:headEnd/>
              <a:tailEnd/>
            </a:ln>
          </p:spPr>
        </p:pic>
      </p:grpSp>
      <p:sp>
        <p:nvSpPr>
          <p:cNvPr id="200731" name="Text Box 1051"/>
          <p:cNvSpPr txBox="1">
            <a:spLocks noChangeArrowheads="1"/>
          </p:cNvSpPr>
          <p:nvPr/>
        </p:nvSpPr>
        <p:spPr bwMode="auto">
          <a:xfrm>
            <a:off x="7639050" y="1701800"/>
            <a:ext cx="989013" cy="457200"/>
          </a:xfrm>
          <a:prstGeom prst="rect">
            <a:avLst/>
          </a:prstGeom>
          <a:noFill/>
          <a:ln w="9525">
            <a:noFill/>
            <a:miter lim="800000"/>
            <a:headEnd/>
            <a:tailEnd/>
          </a:ln>
        </p:spPr>
        <p:txBody>
          <a:bodyPr wrap="none">
            <a:spAutoFit/>
          </a:bodyPr>
          <a:lstStyle/>
          <a:p>
            <a:r>
              <a:rPr lang="en-US" sz="1200" b="1">
                <a:latin typeface="Arial" charset="0"/>
              </a:rPr>
              <a:t>To Trigger </a:t>
            </a:r>
          </a:p>
          <a:p>
            <a:r>
              <a:rPr lang="en-US" sz="1200" b="1">
                <a:latin typeface="Arial" charset="0"/>
              </a:rPr>
              <a:t>Algorithms</a:t>
            </a:r>
          </a:p>
        </p:txBody>
      </p:sp>
      <p:grpSp>
        <p:nvGrpSpPr>
          <p:cNvPr id="3" name="Group 1052"/>
          <p:cNvGrpSpPr>
            <a:grpSpLocks/>
          </p:cNvGrpSpPr>
          <p:nvPr/>
        </p:nvGrpSpPr>
        <p:grpSpPr bwMode="auto">
          <a:xfrm>
            <a:off x="-76200" y="5403850"/>
            <a:ext cx="2667000" cy="1433513"/>
            <a:chOff x="2736" y="3192"/>
            <a:chExt cx="1680" cy="903"/>
          </a:xfrm>
        </p:grpSpPr>
        <p:sp>
          <p:nvSpPr>
            <p:cNvPr id="138290" name="Text Box 1053"/>
            <p:cNvSpPr txBox="1">
              <a:spLocks noChangeArrowheads="1"/>
            </p:cNvSpPr>
            <p:nvPr/>
          </p:nvSpPr>
          <p:spPr bwMode="auto">
            <a:xfrm>
              <a:off x="2736" y="3192"/>
              <a:ext cx="508" cy="903"/>
            </a:xfrm>
            <a:prstGeom prst="rect">
              <a:avLst/>
            </a:prstGeom>
            <a:noFill/>
            <a:ln w="9525">
              <a:noFill/>
              <a:miter lim="800000"/>
              <a:headEnd/>
              <a:tailEnd/>
            </a:ln>
          </p:spPr>
          <p:txBody>
            <a:bodyPr wrap="none">
              <a:spAutoFit/>
            </a:bodyPr>
            <a:lstStyle/>
            <a:p>
              <a:r>
                <a:rPr lang="en-US" sz="8800" b="1" i="1">
                  <a:solidFill>
                    <a:schemeClr val="accent1"/>
                  </a:solidFill>
                  <a:latin typeface="Arial" charset="0"/>
                </a:rPr>
                <a:t>1</a:t>
              </a:r>
            </a:p>
          </p:txBody>
        </p:sp>
        <p:sp>
          <p:nvSpPr>
            <p:cNvPr id="138291" name="Text Box 1054"/>
            <p:cNvSpPr txBox="1">
              <a:spLocks noChangeArrowheads="1"/>
            </p:cNvSpPr>
            <p:nvPr/>
          </p:nvSpPr>
          <p:spPr bwMode="auto">
            <a:xfrm>
              <a:off x="3158" y="3335"/>
              <a:ext cx="1258" cy="460"/>
            </a:xfrm>
            <a:prstGeom prst="rect">
              <a:avLst/>
            </a:prstGeom>
            <a:noFill/>
            <a:ln w="9525">
              <a:noFill/>
              <a:miter lim="800000"/>
              <a:headEnd/>
              <a:tailEnd/>
            </a:ln>
          </p:spPr>
          <p:txBody>
            <a:bodyPr>
              <a:spAutoFit/>
            </a:bodyPr>
            <a:lstStyle/>
            <a:p>
              <a:r>
                <a:rPr lang="en-US" sz="1400" b="1">
                  <a:latin typeface="Arial" charset="0"/>
                </a:rPr>
                <a:t>Event fragments are received from detector front-end</a:t>
              </a:r>
            </a:p>
          </p:txBody>
        </p:sp>
      </p:grpSp>
      <p:graphicFrame>
        <p:nvGraphicFramePr>
          <p:cNvPr id="138243" name="Object 3"/>
          <p:cNvGraphicFramePr>
            <a:graphicFrameLocks noChangeAspect="1"/>
          </p:cNvGraphicFramePr>
          <p:nvPr/>
        </p:nvGraphicFramePr>
        <p:xfrm>
          <a:off x="1752600" y="1447800"/>
          <a:ext cx="371475" cy="1447800"/>
        </p:xfrm>
        <a:graphic>
          <a:graphicData uri="http://schemas.openxmlformats.org/presentationml/2006/ole">
            <mc:AlternateContent xmlns:mc="http://schemas.openxmlformats.org/markup-compatibility/2006">
              <mc:Choice xmlns:v="urn:schemas-microsoft-com:vml" Requires="v">
                <p:oleObj spid="_x0000_s138260" name="Visio" r:id="rId10" imgW="371094" imgH="4067810" progId="Visio.Drawing.11">
                  <p:embed/>
                </p:oleObj>
              </mc:Choice>
              <mc:Fallback>
                <p:oleObj name="Visio" r:id="rId10" imgW="371094" imgH="4067810" progId="Visio.Drawing.11">
                  <p:embed/>
                  <p:pic>
                    <p:nvPicPr>
                      <p:cNvPr id="0" name="Picture 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752600" y="1447800"/>
                        <a:ext cx="371475"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138244" name="Object 4"/>
          <p:cNvGraphicFramePr>
            <a:graphicFrameLocks noChangeAspect="1"/>
          </p:cNvGraphicFramePr>
          <p:nvPr/>
        </p:nvGraphicFramePr>
        <p:xfrm>
          <a:off x="1600200" y="1905000"/>
          <a:ext cx="371475" cy="1447800"/>
        </p:xfrm>
        <a:graphic>
          <a:graphicData uri="http://schemas.openxmlformats.org/presentationml/2006/ole">
            <mc:AlternateContent xmlns:mc="http://schemas.openxmlformats.org/markup-compatibility/2006">
              <mc:Choice xmlns:v="urn:schemas-microsoft-com:vml" Requires="v">
                <p:oleObj spid="_x0000_s138261" name="Visio" r:id="rId12" imgW="371094" imgH="4067810" progId="Visio.Drawing.11">
                  <p:embed/>
                </p:oleObj>
              </mc:Choice>
              <mc:Fallback>
                <p:oleObj name="Visio" r:id="rId12" imgW="371094" imgH="4067810" progId="Visio.Drawing.11">
                  <p:embed/>
                  <p:pic>
                    <p:nvPicPr>
                      <p:cNvPr id="0" name="Picture 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600200" y="1905000"/>
                        <a:ext cx="371475"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138245" name="Object 5"/>
          <p:cNvGraphicFramePr>
            <a:graphicFrameLocks noChangeAspect="1"/>
          </p:cNvGraphicFramePr>
          <p:nvPr/>
        </p:nvGraphicFramePr>
        <p:xfrm>
          <a:off x="1447800" y="2362200"/>
          <a:ext cx="371475" cy="1447800"/>
        </p:xfrm>
        <a:graphic>
          <a:graphicData uri="http://schemas.openxmlformats.org/presentationml/2006/ole">
            <mc:AlternateContent xmlns:mc="http://schemas.openxmlformats.org/markup-compatibility/2006">
              <mc:Choice xmlns:v="urn:schemas-microsoft-com:vml" Requires="v">
                <p:oleObj spid="_x0000_s138262" name="Visio" r:id="rId13" imgW="371094" imgH="4067810" progId="Visio.Drawing.11">
                  <p:embed/>
                </p:oleObj>
              </mc:Choice>
              <mc:Fallback>
                <p:oleObj name="Visio" r:id="rId13" imgW="371094" imgH="4067810" progId="Visio.Drawing.11">
                  <p:embed/>
                  <p:pic>
                    <p:nvPicPr>
                      <p:cNvPr id="0"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447800" y="2362200"/>
                        <a:ext cx="371475"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138246" name="Object 6"/>
          <p:cNvGraphicFramePr>
            <a:graphicFrameLocks noChangeAspect="1"/>
          </p:cNvGraphicFramePr>
          <p:nvPr/>
        </p:nvGraphicFramePr>
        <p:xfrm>
          <a:off x="1295400" y="2819400"/>
          <a:ext cx="371475" cy="1447800"/>
        </p:xfrm>
        <a:graphic>
          <a:graphicData uri="http://schemas.openxmlformats.org/presentationml/2006/ole">
            <mc:AlternateContent xmlns:mc="http://schemas.openxmlformats.org/markup-compatibility/2006">
              <mc:Choice xmlns:v="urn:schemas-microsoft-com:vml" Requires="v">
                <p:oleObj spid="_x0000_s138263" name="Visio" r:id="rId14" imgW="371094" imgH="4067810" progId="Visio.Drawing.11">
                  <p:embed/>
                </p:oleObj>
              </mc:Choice>
              <mc:Fallback>
                <p:oleObj name="Visio" r:id="rId14" imgW="371094" imgH="4067810" progId="Visio.Drawing.11">
                  <p:embed/>
                  <p:pic>
                    <p:nvPicPr>
                      <p:cNvPr id="0" name="Picture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295400" y="2819400"/>
                        <a:ext cx="371475"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pic>
        <p:nvPicPr>
          <p:cNvPr id="200739" name="Picture 105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676400" y="3886200"/>
            <a:ext cx="457200" cy="277813"/>
          </a:xfrm>
          <a:prstGeom prst="rect">
            <a:avLst/>
          </a:prstGeom>
          <a:noFill/>
          <a:ln w="9525">
            <a:noFill/>
            <a:miter lim="800000"/>
            <a:headEnd/>
            <a:tailEnd/>
          </a:ln>
        </p:spPr>
      </p:pic>
      <p:pic>
        <p:nvPicPr>
          <p:cNvPr id="200740" name="Picture 1060"/>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1771650" y="3352800"/>
            <a:ext cx="285750" cy="447675"/>
          </a:xfrm>
          <a:prstGeom prst="rect">
            <a:avLst/>
          </a:prstGeom>
          <a:noFill/>
          <a:ln w="9525">
            <a:noFill/>
            <a:miter lim="800000"/>
            <a:headEnd/>
            <a:tailEnd/>
          </a:ln>
        </p:spPr>
      </p:pic>
      <p:pic>
        <p:nvPicPr>
          <p:cNvPr id="200741" name="Picture 1061"/>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1828800" y="2917825"/>
            <a:ext cx="427038" cy="358775"/>
          </a:xfrm>
          <a:prstGeom prst="rect">
            <a:avLst/>
          </a:prstGeom>
          <a:noFill/>
          <a:ln w="9525">
            <a:noFill/>
            <a:miter lim="800000"/>
            <a:headEnd/>
            <a:tailEnd/>
          </a:ln>
        </p:spPr>
      </p:pic>
      <p:pic>
        <p:nvPicPr>
          <p:cNvPr id="200742" name="Picture 1062"/>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2057400" y="2438400"/>
            <a:ext cx="292100" cy="374650"/>
          </a:xfrm>
          <a:prstGeom prst="rect">
            <a:avLst/>
          </a:prstGeom>
          <a:noFill/>
          <a:ln w="9525">
            <a:noFill/>
            <a:miter lim="800000"/>
            <a:headEnd/>
            <a:tailEnd/>
          </a:ln>
        </p:spPr>
      </p:pic>
      <p:grpSp>
        <p:nvGrpSpPr>
          <p:cNvPr id="4" name="Group 1063"/>
          <p:cNvGrpSpPr>
            <a:grpSpLocks/>
          </p:cNvGrpSpPr>
          <p:nvPr/>
        </p:nvGrpSpPr>
        <p:grpSpPr bwMode="auto">
          <a:xfrm>
            <a:off x="2133600" y="5410200"/>
            <a:ext cx="2667000" cy="1433513"/>
            <a:chOff x="2736" y="3192"/>
            <a:chExt cx="1680" cy="903"/>
          </a:xfrm>
        </p:grpSpPr>
        <p:sp>
          <p:nvSpPr>
            <p:cNvPr id="138288" name="Text Box 1064"/>
            <p:cNvSpPr txBox="1">
              <a:spLocks noChangeArrowheads="1"/>
            </p:cNvSpPr>
            <p:nvPr/>
          </p:nvSpPr>
          <p:spPr bwMode="auto">
            <a:xfrm>
              <a:off x="2736" y="3192"/>
              <a:ext cx="508" cy="903"/>
            </a:xfrm>
            <a:prstGeom prst="rect">
              <a:avLst/>
            </a:prstGeom>
            <a:noFill/>
            <a:ln w="9525">
              <a:noFill/>
              <a:miter lim="800000"/>
              <a:headEnd/>
              <a:tailEnd/>
            </a:ln>
          </p:spPr>
          <p:txBody>
            <a:bodyPr wrap="none">
              <a:spAutoFit/>
            </a:bodyPr>
            <a:lstStyle/>
            <a:p>
              <a:r>
                <a:rPr lang="en-US" sz="8800" b="1" i="1">
                  <a:solidFill>
                    <a:schemeClr val="accent1"/>
                  </a:solidFill>
                  <a:latin typeface="Arial" charset="0"/>
                </a:rPr>
                <a:t>2</a:t>
              </a:r>
            </a:p>
          </p:txBody>
        </p:sp>
        <p:sp>
          <p:nvSpPr>
            <p:cNvPr id="138289" name="Text Box 1065"/>
            <p:cNvSpPr txBox="1">
              <a:spLocks noChangeArrowheads="1"/>
            </p:cNvSpPr>
            <p:nvPr/>
          </p:nvSpPr>
          <p:spPr bwMode="auto">
            <a:xfrm>
              <a:off x="3158" y="3335"/>
              <a:ext cx="1258" cy="594"/>
            </a:xfrm>
            <a:prstGeom prst="rect">
              <a:avLst/>
            </a:prstGeom>
            <a:noFill/>
            <a:ln w="9525">
              <a:noFill/>
              <a:miter lim="800000"/>
              <a:headEnd/>
              <a:tailEnd/>
            </a:ln>
          </p:spPr>
          <p:txBody>
            <a:bodyPr>
              <a:spAutoFit/>
            </a:bodyPr>
            <a:lstStyle/>
            <a:p>
              <a:r>
                <a:rPr lang="en-US" sz="1400" b="1">
                  <a:latin typeface="Arial" charset="0"/>
                </a:rPr>
                <a:t>Event fragments are read out over a network to an event builder</a:t>
              </a:r>
            </a:p>
          </p:txBody>
        </p:sp>
      </p:grpSp>
      <p:grpSp>
        <p:nvGrpSpPr>
          <p:cNvPr id="5" name="Group 1066"/>
          <p:cNvGrpSpPr>
            <a:grpSpLocks/>
          </p:cNvGrpSpPr>
          <p:nvPr/>
        </p:nvGrpSpPr>
        <p:grpSpPr bwMode="auto">
          <a:xfrm>
            <a:off x="4191000" y="5424488"/>
            <a:ext cx="2667000" cy="1433512"/>
            <a:chOff x="2736" y="3192"/>
            <a:chExt cx="1680" cy="903"/>
          </a:xfrm>
        </p:grpSpPr>
        <p:sp>
          <p:nvSpPr>
            <p:cNvPr id="138286" name="Text Box 1067"/>
            <p:cNvSpPr txBox="1">
              <a:spLocks noChangeArrowheads="1"/>
            </p:cNvSpPr>
            <p:nvPr/>
          </p:nvSpPr>
          <p:spPr bwMode="auto">
            <a:xfrm>
              <a:off x="2736" y="3192"/>
              <a:ext cx="508" cy="903"/>
            </a:xfrm>
            <a:prstGeom prst="rect">
              <a:avLst/>
            </a:prstGeom>
            <a:noFill/>
            <a:ln w="9525">
              <a:noFill/>
              <a:miter lim="800000"/>
              <a:headEnd/>
              <a:tailEnd/>
            </a:ln>
          </p:spPr>
          <p:txBody>
            <a:bodyPr wrap="none">
              <a:spAutoFit/>
            </a:bodyPr>
            <a:lstStyle/>
            <a:p>
              <a:r>
                <a:rPr lang="en-US" sz="8800" b="1" i="1">
                  <a:solidFill>
                    <a:schemeClr val="accent1"/>
                  </a:solidFill>
                  <a:latin typeface="Arial" charset="0"/>
                </a:rPr>
                <a:t>3</a:t>
              </a:r>
            </a:p>
          </p:txBody>
        </p:sp>
        <p:sp>
          <p:nvSpPr>
            <p:cNvPr id="138287" name="Text Box 1068"/>
            <p:cNvSpPr txBox="1">
              <a:spLocks noChangeArrowheads="1"/>
            </p:cNvSpPr>
            <p:nvPr/>
          </p:nvSpPr>
          <p:spPr bwMode="auto">
            <a:xfrm>
              <a:off x="3158" y="3335"/>
              <a:ext cx="1258" cy="594"/>
            </a:xfrm>
            <a:prstGeom prst="rect">
              <a:avLst/>
            </a:prstGeom>
            <a:noFill/>
            <a:ln w="9525">
              <a:noFill/>
              <a:miter lim="800000"/>
              <a:headEnd/>
              <a:tailEnd/>
            </a:ln>
          </p:spPr>
          <p:txBody>
            <a:bodyPr>
              <a:spAutoFit/>
            </a:bodyPr>
            <a:lstStyle/>
            <a:p>
              <a:r>
                <a:rPr lang="en-US" sz="1400" b="1">
                  <a:latin typeface="Arial" charset="0"/>
                </a:rPr>
                <a:t>Event builder assembles fragments into a complete event</a:t>
              </a:r>
            </a:p>
          </p:txBody>
        </p:sp>
      </p:grpSp>
      <p:grpSp>
        <p:nvGrpSpPr>
          <p:cNvPr id="6" name="Group 1069"/>
          <p:cNvGrpSpPr>
            <a:grpSpLocks/>
          </p:cNvGrpSpPr>
          <p:nvPr/>
        </p:nvGrpSpPr>
        <p:grpSpPr bwMode="auto">
          <a:xfrm>
            <a:off x="6324600" y="5424488"/>
            <a:ext cx="2667000" cy="1433512"/>
            <a:chOff x="2736" y="3192"/>
            <a:chExt cx="1680" cy="903"/>
          </a:xfrm>
        </p:grpSpPr>
        <p:sp>
          <p:nvSpPr>
            <p:cNvPr id="138284" name="Text Box 1070"/>
            <p:cNvSpPr txBox="1">
              <a:spLocks noChangeArrowheads="1"/>
            </p:cNvSpPr>
            <p:nvPr/>
          </p:nvSpPr>
          <p:spPr bwMode="auto">
            <a:xfrm>
              <a:off x="2736" y="3192"/>
              <a:ext cx="508" cy="903"/>
            </a:xfrm>
            <a:prstGeom prst="rect">
              <a:avLst/>
            </a:prstGeom>
            <a:noFill/>
            <a:ln w="9525">
              <a:noFill/>
              <a:miter lim="800000"/>
              <a:headEnd/>
              <a:tailEnd/>
            </a:ln>
          </p:spPr>
          <p:txBody>
            <a:bodyPr wrap="none">
              <a:spAutoFit/>
            </a:bodyPr>
            <a:lstStyle/>
            <a:p>
              <a:r>
                <a:rPr lang="en-US" sz="8800" b="1" i="1">
                  <a:solidFill>
                    <a:schemeClr val="accent1"/>
                  </a:solidFill>
                  <a:latin typeface="Arial" charset="0"/>
                </a:rPr>
                <a:t>4</a:t>
              </a:r>
            </a:p>
          </p:txBody>
        </p:sp>
        <p:sp>
          <p:nvSpPr>
            <p:cNvPr id="138285" name="Text Box 1071"/>
            <p:cNvSpPr txBox="1">
              <a:spLocks noChangeArrowheads="1"/>
            </p:cNvSpPr>
            <p:nvPr/>
          </p:nvSpPr>
          <p:spPr bwMode="auto">
            <a:xfrm>
              <a:off x="3158" y="3335"/>
              <a:ext cx="1258" cy="460"/>
            </a:xfrm>
            <a:prstGeom prst="rect">
              <a:avLst/>
            </a:prstGeom>
            <a:noFill/>
            <a:ln w="9525">
              <a:noFill/>
              <a:miter lim="800000"/>
              <a:headEnd/>
              <a:tailEnd/>
            </a:ln>
          </p:spPr>
          <p:txBody>
            <a:bodyPr>
              <a:spAutoFit/>
            </a:bodyPr>
            <a:lstStyle/>
            <a:p>
              <a:r>
                <a:rPr lang="en-US" sz="1400" b="1">
                  <a:latin typeface="Arial" charset="0"/>
                </a:rPr>
                <a:t>Complete events are processed by trigger algorithms</a:t>
              </a:r>
            </a:p>
          </p:txBody>
        </p:sp>
      </p:grpSp>
      <p:grpSp>
        <p:nvGrpSpPr>
          <p:cNvPr id="7" name="Group 1072"/>
          <p:cNvGrpSpPr>
            <a:grpSpLocks/>
          </p:cNvGrpSpPr>
          <p:nvPr/>
        </p:nvGrpSpPr>
        <p:grpSpPr bwMode="auto">
          <a:xfrm>
            <a:off x="-1295400" y="1600200"/>
            <a:ext cx="1295400" cy="1828800"/>
            <a:chOff x="-624" y="960"/>
            <a:chExt cx="816" cy="1152"/>
          </a:xfrm>
        </p:grpSpPr>
        <p:sp>
          <p:nvSpPr>
            <p:cNvPr id="138276" name="AutoShape 1073"/>
            <p:cNvSpPr>
              <a:spLocks noChangeArrowheads="1"/>
            </p:cNvSpPr>
            <p:nvPr/>
          </p:nvSpPr>
          <p:spPr bwMode="auto">
            <a:xfrm rot="10800000">
              <a:off x="-288" y="960"/>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38277" name="AutoShape 1074"/>
            <p:cNvSpPr>
              <a:spLocks noChangeArrowheads="1"/>
            </p:cNvSpPr>
            <p:nvPr/>
          </p:nvSpPr>
          <p:spPr bwMode="auto">
            <a:xfrm rot="10800000">
              <a:off x="-432" y="1248"/>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38278" name="AutoShape 1075"/>
            <p:cNvSpPr>
              <a:spLocks noChangeArrowheads="1"/>
            </p:cNvSpPr>
            <p:nvPr/>
          </p:nvSpPr>
          <p:spPr bwMode="auto">
            <a:xfrm rot="10800000">
              <a:off x="-528" y="1536"/>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38279" name="AutoShape 1076"/>
            <p:cNvSpPr>
              <a:spLocks noChangeArrowheads="1"/>
            </p:cNvSpPr>
            <p:nvPr/>
          </p:nvSpPr>
          <p:spPr bwMode="auto">
            <a:xfrm rot="10800000">
              <a:off x="-624" y="1824"/>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pic>
          <p:nvPicPr>
            <p:cNvPr id="138280" name="Picture 1077"/>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576" y="1872"/>
              <a:ext cx="288" cy="175"/>
            </a:xfrm>
            <a:prstGeom prst="rect">
              <a:avLst/>
            </a:prstGeom>
            <a:noFill/>
            <a:ln w="9525">
              <a:noFill/>
              <a:miter lim="800000"/>
              <a:headEnd/>
              <a:tailEnd/>
            </a:ln>
          </p:spPr>
        </p:pic>
        <p:pic>
          <p:nvPicPr>
            <p:cNvPr id="138281" name="Picture 1078"/>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420" y="1542"/>
              <a:ext cx="180" cy="282"/>
            </a:xfrm>
            <a:prstGeom prst="rect">
              <a:avLst/>
            </a:prstGeom>
            <a:noFill/>
            <a:ln w="9525">
              <a:noFill/>
              <a:miter lim="800000"/>
              <a:headEnd/>
              <a:tailEnd/>
            </a:ln>
          </p:spPr>
        </p:pic>
        <p:pic>
          <p:nvPicPr>
            <p:cNvPr id="138282" name="Picture 1079"/>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365" y="1248"/>
              <a:ext cx="269" cy="226"/>
            </a:xfrm>
            <a:prstGeom prst="rect">
              <a:avLst/>
            </a:prstGeom>
            <a:noFill/>
            <a:ln w="9525">
              <a:noFill/>
              <a:miter lim="800000"/>
              <a:headEnd/>
              <a:tailEnd/>
            </a:ln>
          </p:spPr>
        </p:pic>
        <p:pic>
          <p:nvPicPr>
            <p:cNvPr id="138283" name="Picture 1080"/>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184" y="964"/>
              <a:ext cx="184" cy="236"/>
            </a:xfrm>
            <a:prstGeom prst="rect">
              <a:avLst/>
            </a:prstGeom>
            <a:noFill/>
            <a:ln w="9525">
              <a:noFill/>
              <a:miter lim="800000"/>
              <a:headEnd/>
              <a:tailEnd/>
            </a:ln>
          </p:spPr>
        </p:pic>
      </p:grpSp>
      <p:graphicFrame>
        <p:nvGraphicFramePr>
          <p:cNvPr id="138247" name="Object 7"/>
          <p:cNvGraphicFramePr>
            <a:graphicFrameLocks noChangeAspect="1"/>
          </p:cNvGraphicFramePr>
          <p:nvPr/>
        </p:nvGraphicFramePr>
        <p:xfrm>
          <a:off x="6935788" y="3976688"/>
          <a:ext cx="552450" cy="723900"/>
        </p:xfrm>
        <a:graphic>
          <a:graphicData uri="http://schemas.openxmlformats.org/presentationml/2006/ole">
            <mc:AlternateContent xmlns:mc="http://schemas.openxmlformats.org/markup-compatibility/2006">
              <mc:Choice xmlns:v="urn:schemas-microsoft-com:vml" Requires="v">
                <p:oleObj spid="_x0000_s138264" name="Visio" r:id="rId15" imgW="733120" imgH="961954" progId="Visio.Drawing.11">
                  <p:embed/>
                </p:oleObj>
              </mc:Choice>
              <mc:Fallback>
                <p:oleObj name="Visio" r:id="rId15" imgW="733120" imgH="961954" progId="Visio.Drawing.11">
                  <p:embed/>
                  <p:pic>
                    <p:nvPicPr>
                      <p:cNvPr id="0" name="Picture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935788" y="3976688"/>
                        <a:ext cx="552450" cy="72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38272" name="Text Box 1087"/>
          <p:cNvSpPr txBox="1">
            <a:spLocks noChangeArrowheads="1"/>
          </p:cNvSpPr>
          <p:nvPr/>
        </p:nvSpPr>
        <p:spPr bwMode="auto">
          <a:xfrm>
            <a:off x="7497763" y="4144963"/>
            <a:ext cx="1293812" cy="274637"/>
          </a:xfrm>
          <a:prstGeom prst="rect">
            <a:avLst/>
          </a:prstGeom>
          <a:noFill/>
          <a:ln w="9525">
            <a:noFill/>
            <a:miter lim="800000"/>
            <a:headEnd/>
            <a:tailEnd/>
          </a:ln>
        </p:spPr>
        <p:txBody>
          <a:bodyPr wrap="none">
            <a:spAutoFit/>
          </a:bodyPr>
          <a:lstStyle/>
          <a:p>
            <a:r>
              <a:rPr lang="en-US" sz="1200" b="1">
                <a:latin typeface="Arial" charset="0"/>
              </a:rPr>
              <a:t>Event Builder 3</a:t>
            </a:r>
            <a:endParaRPr lang="en-US"/>
          </a:p>
        </p:txBody>
      </p:sp>
      <p:graphicFrame>
        <p:nvGraphicFramePr>
          <p:cNvPr id="138248" name="Object 8"/>
          <p:cNvGraphicFramePr>
            <a:graphicFrameLocks noChangeAspect="1"/>
          </p:cNvGraphicFramePr>
          <p:nvPr/>
        </p:nvGraphicFramePr>
        <p:xfrm>
          <a:off x="6978650" y="3082925"/>
          <a:ext cx="552450" cy="723900"/>
        </p:xfrm>
        <a:graphic>
          <a:graphicData uri="http://schemas.openxmlformats.org/presentationml/2006/ole">
            <mc:AlternateContent xmlns:mc="http://schemas.openxmlformats.org/markup-compatibility/2006">
              <mc:Choice xmlns:v="urn:schemas-microsoft-com:vml" Requires="v">
                <p:oleObj spid="_x0000_s138265" name="Visio" r:id="rId17" imgW="733120" imgH="961954" progId="Visio.Drawing.11">
                  <p:embed/>
                </p:oleObj>
              </mc:Choice>
              <mc:Fallback>
                <p:oleObj name="Visio" r:id="rId17" imgW="733120" imgH="961954" progId="Visio.Drawing.11">
                  <p:embed/>
                  <p:pic>
                    <p:nvPicPr>
                      <p:cNvPr id="0" name="Picture 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978650" y="3082925"/>
                        <a:ext cx="552450" cy="72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38273" name="Text Box 1089"/>
          <p:cNvSpPr txBox="1">
            <a:spLocks noChangeArrowheads="1"/>
          </p:cNvSpPr>
          <p:nvPr/>
        </p:nvSpPr>
        <p:spPr bwMode="auto">
          <a:xfrm>
            <a:off x="7604125" y="3263900"/>
            <a:ext cx="1293813" cy="274638"/>
          </a:xfrm>
          <a:prstGeom prst="rect">
            <a:avLst/>
          </a:prstGeom>
          <a:noFill/>
          <a:ln w="9525">
            <a:noFill/>
            <a:miter lim="800000"/>
            <a:headEnd/>
            <a:tailEnd/>
          </a:ln>
        </p:spPr>
        <p:txBody>
          <a:bodyPr wrap="none">
            <a:spAutoFit/>
          </a:bodyPr>
          <a:lstStyle/>
          <a:p>
            <a:r>
              <a:rPr lang="en-US" sz="1200" b="1">
                <a:latin typeface="Arial" charset="0"/>
              </a:rPr>
              <a:t>Event Builder 3</a:t>
            </a:r>
            <a:endParaRPr lang="en-US"/>
          </a:p>
        </p:txBody>
      </p:sp>
      <p:graphicFrame>
        <p:nvGraphicFramePr>
          <p:cNvPr id="138249" name="Object 9"/>
          <p:cNvGraphicFramePr>
            <a:graphicFrameLocks noChangeAspect="1"/>
          </p:cNvGraphicFramePr>
          <p:nvPr/>
        </p:nvGraphicFramePr>
        <p:xfrm>
          <a:off x="6978650" y="2160588"/>
          <a:ext cx="552450" cy="723900"/>
        </p:xfrm>
        <a:graphic>
          <a:graphicData uri="http://schemas.openxmlformats.org/presentationml/2006/ole">
            <mc:AlternateContent xmlns:mc="http://schemas.openxmlformats.org/markup-compatibility/2006">
              <mc:Choice xmlns:v="urn:schemas-microsoft-com:vml" Requires="v">
                <p:oleObj spid="_x0000_s138266" name="Visio" r:id="rId18" imgW="733120" imgH="961954" progId="Visio.Drawing.11">
                  <p:embed/>
                </p:oleObj>
              </mc:Choice>
              <mc:Fallback>
                <p:oleObj name="Visio" r:id="rId18" imgW="733120" imgH="961954" progId="Visio.Drawing.11">
                  <p:embed/>
                  <p:pic>
                    <p:nvPicPr>
                      <p:cNvPr id="0" name="Picture 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978650" y="2160588"/>
                        <a:ext cx="552450" cy="72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38274" name="Text Box 1091"/>
          <p:cNvSpPr txBox="1">
            <a:spLocks noChangeArrowheads="1"/>
          </p:cNvSpPr>
          <p:nvPr/>
        </p:nvSpPr>
        <p:spPr bwMode="auto">
          <a:xfrm>
            <a:off x="7545388" y="2470150"/>
            <a:ext cx="1293812" cy="274638"/>
          </a:xfrm>
          <a:prstGeom prst="rect">
            <a:avLst/>
          </a:prstGeom>
          <a:noFill/>
          <a:ln w="9525">
            <a:noFill/>
            <a:miter lim="800000"/>
            <a:headEnd/>
            <a:tailEnd/>
          </a:ln>
        </p:spPr>
        <p:txBody>
          <a:bodyPr wrap="none">
            <a:spAutoFit/>
          </a:bodyPr>
          <a:lstStyle/>
          <a:p>
            <a:r>
              <a:rPr lang="en-US" sz="1200" b="1">
                <a:latin typeface="Arial" charset="0"/>
              </a:rPr>
              <a:t>Event Builder 3</a:t>
            </a:r>
            <a:endParaRPr lang="en-US"/>
          </a:p>
        </p:txBody>
      </p:sp>
      <p:sp>
        <p:nvSpPr>
          <p:cNvPr id="138275" name="Footer Placeholder 55"/>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par>
                          <p:cTn id="8" fill="hold">
                            <p:stCondLst>
                              <p:cond delay="2000"/>
                            </p:stCondLst>
                            <p:childTnLst>
                              <p:par>
                                <p:cTn id="9" presetID="0" presetClass="path" presetSubtype="0" accel="50000" decel="50000" fill="hold" nodeType="afterEffect">
                                  <p:stCondLst>
                                    <p:cond delay="0"/>
                                  </p:stCondLst>
                                  <p:childTnLst>
                                    <p:animMotion origin="layout" path="M -0.05417 3.33333E-6 L 0.1875 3.33333E-6 " pathEditMode="relative" rAng="0" ptsTypes="AA">
                                      <p:cBhvr>
                                        <p:cTn id="10" dur="2000" fill="hold"/>
                                        <p:tgtEl>
                                          <p:spTgt spid="7"/>
                                        </p:tgtEl>
                                        <p:attrNameLst>
                                          <p:attrName>ppt_x</p:attrName>
                                          <p:attrName>ppt_y</p:attrName>
                                        </p:attrNameLst>
                                      </p:cBhvr>
                                      <p:rCtr x="121" y="0"/>
                                    </p:animMotion>
                                  </p:childTnLst>
                                </p:cTn>
                              </p:par>
                            </p:childTnLst>
                          </p:cTn>
                        </p:par>
                        <p:par>
                          <p:cTn id="11" fill="hold">
                            <p:stCondLst>
                              <p:cond delay="4000"/>
                            </p:stCondLst>
                            <p:childTnLst>
                              <p:par>
                                <p:cTn id="12" presetID="0" presetClass="path" presetSubtype="0" accel="50000" decel="50000" fill="hold" nodeType="afterEffect">
                                  <p:stCondLst>
                                    <p:cond delay="0"/>
                                  </p:stCondLst>
                                  <p:childTnLst>
                                    <p:animMotion origin="layout" path="M 0.1875 3.33333E-6 L 0.2375 3.33333E-6 " pathEditMode="relative" rAng="0" ptsTypes="AA">
                                      <p:cBhvr>
                                        <p:cTn id="13" dur="2000" fill="hold"/>
                                        <p:tgtEl>
                                          <p:spTgt spid="7"/>
                                        </p:tgtEl>
                                        <p:attrNameLst>
                                          <p:attrName>ppt_x</p:attrName>
                                          <p:attrName>ppt_y</p:attrName>
                                        </p:attrNameLst>
                                      </p:cBhvr>
                                      <p:rCtr x="25" y="0"/>
                                    </p:animMotion>
                                  </p:childTnLst>
                                </p:cTn>
                              </p:par>
                              <p:par>
                                <p:cTn id="14" presetID="10" presetClass="exit" presetSubtype="0" fill="hold" nodeType="withEffect">
                                  <p:stCondLst>
                                    <p:cond delay="0"/>
                                  </p:stCondLst>
                                  <p:childTnLst>
                                    <p:animEffect transition="out" filter="fade">
                                      <p:cBhvr>
                                        <p:cTn id="15" dur="2000"/>
                                        <p:tgtEl>
                                          <p:spTgt spid="7"/>
                                        </p:tgtEl>
                                      </p:cBhvr>
                                    </p:animEffect>
                                    <p:set>
                                      <p:cBhvr>
                                        <p:cTn id="16" dur="1" fill="hold">
                                          <p:stCondLst>
                                            <p:cond delay="1999"/>
                                          </p:stCondLst>
                                        </p:cTn>
                                        <p:tgtEl>
                                          <p:spTgt spid="7"/>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nodeType="clickEffect">
                                  <p:stCondLst>
                                    <p:cond delay="0"/>
                                  </p:stCondLst>
                                  <p:childTnLst>
                                    <p:animEffect transition="out" filter="fade">
                                      <p:cBhvr>
                                        <p:cTn id="20" dur="2000"/>
                                        <p:tgtEl>
                                          <p:spTgt spid="3"/>
                                        </p:tgtEl>
                                      </p:cBhvr>
                                    </p:animEffect>
                                    <p:set>
                                      <p:cBhvr>
                                        <p:cTn id="21" dur="1" fill="hold">
                                          <p:stCondLst>
                                            <p:cond delay="1999"/>
                                          </p:stCondLst>
                                        </p:cTn>
                                        <p:tgtEl>
                                          <p:spTgt spid="3"/>
                                        </p:tgtEl>
                                        <p:attrNameLst>
                                          <p:attrName>style.visibility</p:attrName>
                                        </p:attrNameLst>
                                      </p:cBhvr>
                                      <p:to>
                                        <p:strVal val="hidden"/>
                                      </p:to>
                                    </p:set>
                                  </p:childTnLst>
                                </p:cTn>
                              </p:par>
                              <p:par>
                                <p:cTn id="22" presetID="10" presetClass="entr" presetSubtype="0" fill="hold"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2000"/>
                                        <p:tgtEl>
                                          <p:spTgt spid="4"/>
                                        </p:tgtEl>
                                      </p:cBhvr>
                                    </p:animEffect>
                                  </p:childTnLst>
                                </p:cTn>
                              </p:par>
                              <p:par>
                                <p:cTn id="25" presetID="10" presetClass="entr" presetSubtype="0" fill="hold" nodeType="withEffect">
                                  <p:stCondLst>
                                    <p:cond delay="0"/>
                                  </p:stCondLst>
                                  <p:childTnLst>
                                    <p:set>
                                      <p:cBhvr>
                                        <p:cTn id="26" dur="1" fill="hold">
                                          <p:stCondLst>
                                            <p:cond delay="0"/>
                                          </p:stCondLst>
                                        </p:cTn>
                                        <p:tgtEl>
                                          <p:spTgt spid="200739"/>
                                        </p:tgtEl>
                                        <p:attrNameLst>
                                          <p:attrName>style.visibility</p:attrName>
                                        </p:attrNameLst>
                                      </p:cBhvr>
                                      <p:to>
                                        <p:strVal val="visible"/>
                                      </p:to>
                                    </p:set>
                                    <p:animEffect transition="in" filter="fade">
                                      <p:cBhvr>
                                        <p:cTn id="27" dur="2000"/>
                                        <p:tgtEl>
                                          <p:spTgt spid="200739"/>
                                        </p:tgtEl>
                                      </p:cBhvr>
                                    </p:animEffect>
                                  </p:childTnLst>
                                </p:cTn>
                              </p:par>
                              <p:par>
                                <p:cTn id="28" presetID="10" presetClass="entr" presetSubtype="0" fill="hold" nodeType="withEffect">
                                  <p:stCondLst>
                                    <p:cond delay="0"/>
                                  </p:stCondLst>
                                  <p:childTnLst>
                                    <p:set>
                                      <p:cBhvr>
                                        <p:cTn id="29" dur="1" fill="hold">
                                          <p:stCondLst>
                                            <p:cond delay="0"/>
                                          </p:stCondLst>
                                        </p:cTn>
                                        <p:tgtEl>
                                          <p:spTgt spid="200740"/>
                                        </p:tgtEl>
                                        <p:attrNameLst>
                                          <p:attrName>style.visibility</p:attrName>
                                        </p:attrNameLst>
                                      </p:cBhvr>
                                      <p:to>
                                        <p:strVal val="visible"/>
                                      </p:to>
                                    </p:set>
                                    <p:animEffect transition="in" filter="fade">
                                      <p:cBhvr>
                                        <p:cTn id="30" dur="2000"/>
                                        <p:tgtEl>
                                          <p:spTgt spid="200740"/>
                                        </p:tgtEl>
                                      </p:cBhvr>
                                    </p:animEffect>
                                  </p:childTnLst>
                                </p:cTn>
                              </p:par>
                              <p:par>
                                <p:cTn id="31" presetID="10" presetClass="entr" presetSubtype="0" fill="hold" nodeType="withEffect">
                                  <p:stCondLst>
                                    <p:cond delay="0"/>
                                  </p:stCondLst>
                                  <p:childTnLst>
                                    <p:set>
                                      <p:cBhvr>
                                        <p:cTn id="32" dur="1" fill="hold">
                                          <p:stCondLst>
                                            <p:cond delay="0"/>
                                          </p:stCondLst>
                                        </p:cTn>
                                        <p:tgtEl>
                                          <p:spTgt spid="200741"/>
                                        </p:tgtEl>
                                        <p:attrNameLst>
                                          <p:attrName>style.visibility</p:attrName>
                                        </p:attrNameLst>
                                      </p:cBhvr>
                                      <p:to>
                                        <p:strVal val="visible"/>
                                      </p:to>
                                    </p:set>
                                    <p:animEffect transition="in" filter="fade">
                                      <p:cBhvr>
                                        <p:cTn id="33" dur="2000"/>
                                        <p:tgtEl>
                                          <p:spTgt spid="200741"/>
                                        </p:tgtEl>
                                      </p:cBhvr>
                                    </p:animEffect>
                                  </p:childTnLst>
                                </p:cTn>
                              </p:par>
                              <p:par>
                                <p:cTn id="34" presetID="10" presetClass="entr" presetSubtype="0" fill="hold" nodeType="withEffect">
                                  <p:stCondLst>
                                    <p:cond delay="0"/>
                                  </p:stCondLst>
                                  <p:childTnLst>
                                    <p:set>
                                      <p:cBhvr>
                                        <p:cTn id="35" dur="1" fill="hold">
                                          <p:stCondLst>
                                            <p:cond delay="0"/>
                                          </p:stCondLst>
                                        </p:cTn>
                                        <p:tgtEl>
                                          <p:spTgt spid="200742"/>
                                        </p:tgtEl>
                                        <p:attrNameLst>
                                          <p:attrName>style.visibility</p:attrName>
                                        </p:attrNameLst>
                                      </p:cBhvr>
                                      <p:to>
                                        <p:strVal val="visible"/>
                                      </p:to>
                                    </p:set>
                                    <p:animEffect transition="in" filter="fade">
                                      <p:cBhvr>
                                        <p:cTn id="36" dur="2000"/>
                                        <p:tgtEl>
                                          <p:spTgt spid="200742"/>
                                        </p:tgtEl>
                                      </p:cBhvr>
                                    </p:animEffect>
                                  </p:childTnLst>
                                </p:cTn>
                              </p:par>
                            </p:childTnLst>
                          </p:cTn>
                        </p:par>
                        <p:par>
                          <p:cTn id="37" fill="hold">
                            <p:stCondLst>
                              <p:cond delay="2000"/>
                            </p:stCondLst>
                            <p:childTnLst>
                              <p:par>
                                <p:cTn id="38" presetID="0" presetClass="path" presetSubtype="0" accel="50000" decel="50000" fill="hold" nodeType="afterEffect">
                                  <p:stCondLst>
                                    <p:cond delay="0"/>
                                  </p:stCondLst>
                                  <p:childTnLst>
                                    <p:animMotion origin="layout" path="M 1.11111E-6 -7.40741E-7 C 0.07188 0.00972 0.14393 0.01967 0.19445 -0.00186 C 0.24497 -0.02338 0.28038 -0.08866 0.30278 -0.12963 C 0.32518 -0.17061 0.32709 -0.20949 0.32917 -0.24815 " pathEditMode="relative" ptsTypes="aaaA">
                                      <p:cBhvr>
                                        <p:cTn id="39" dur="2000" fill="hold"/>
                                        <p:tgtEl>
                                          <p:spTgt spid="200739"/>
                                        </p:tgtEl>
                                        <p:attrNameLst>
                                          <p:attrName>ppt_x</p:attrName>
                                          <p:attrName>ppt_y</p:attrName>
                                        </p:attrNameLst>
                                      </p:cBhvr>
                                    </p:animMotion>
                                  </p:childTnLst>
                                </p:cTn>
                              </p:par>
                              <p:par>
                                <p:cTn id="40" presetID="0" presetClass="path" presetSubtype="0" accel="50000" decel="50000" fill="hold" nodeType="withEffect">
                                  <p:stCondLst>
                                    <p:cond delay="0"/>
                                  </p:stCondLst>
                                  <p:childTnLst>
                                    <p:animMotion origin="layout" path="M 9.44444E-6 -6.2963E-6 C 0.08942 0.01273 0.179 0.02569 0.23056 0.00185 C 0.28212 -0.022 0.29098 -0.11112 0.30973 -0.1426 C 0.32848 -0.17408 0.33768 -0.17987 0.34306 -0.18704 " pathEditMode="relative" ptsTypes="aaaA">
                                      <p:cBhvr>
                                        <p:cTn id="41" dur="2000" fill="hold"/>
                                        <p:tgtEl>
                                          <p:spTgt spid="200740"/>
                                        </p:tgtEl>
                                        <p:attrNameLst>
                                          <p:attrName>ppt_x</p:attrName>
                                          <p:attrName>ppt_y</p:attrName>
                                        </p:attrNameLst>
                                      </p:cBhvr>
                                    </p:animMotion>
                                  </p:childTnLst>
                                </p:cTn>
                              </p:par>
                              <p:par>
                                <p:cTn id="42" presetID="0" presetClass="path" presetSubtype="0" accel="50000" decel="50000" fill="hold" nodeType="withEffect">
                                  <p:stCondLst>
                                    <p:cond delay="0"/>
                                  </p:stCondLst>
                                  <p:childTnLst>
                                    <p:animMotion origin="layout" path="M 7.22222E-6 3.7037E-7 C 0.08143 0.00556 0.16303 0.01134 0.20973 0.0037 C 0.25643 -0.00394 0.26806 -0.02662 0.28056 -0.0463 C 0.29306 -0.06597 0.2889 -0.09051 0.28473 -0.11481 " pathEditMode="relative" ptsTypes="aaaA">
                                      <p:cBhvr>
                                        <p:cTn id="43" dur="2000" fill="hold"/>
                                        <p:tgtEl>
                                          <p:spTgt spid="200741"/>
                                        </p:tgtEl>
                                        <p:attrNameLst>
                                          <p:attrName>ppt_x</p:attrName>
                                          <p:attrName>ppt_y</p:attrName>
                                        </p:attrNameLst>
                                      </p:cBhvr>
                                    </p:animMotion>
                                  </p:childTnLst>
                                </p:cTn>
                              </p:par>
                              <p:par>
                                <p:cTn id="44" presetID="0" presetClass="path" presetSubtype="0" accel="50000" decel="50000" fill="hold" nodeType="withEffect">
                                  <p:stCondLst>
                                    <p:cond delay="0"/>
                                  </p:stCondLst>
                                  <p:childTnLst>
                                    <p:animMotion origin="layout" path="M 2.22222E-6 -3.7037E-7 C 0.09306 -0.00139 0.18628 -0.00255 0.24861 -3.7037E-7 C 0.31094 0.00255 0.32066 0.025 0.37361 0.01482 C 0.42656 0.00463 0.53351 -0.03241 0.56667 -0.06111 C 0.59983 -0.08981 0.58594 -0.12361 0.57222 -0.15741 " pathEditMode="relative" ptsTypes="aaaaA">
                                      <p:cBhvr>
                                        <p:cTn id="45" dur="2000" fill="hold"/>
                                        <p:tgtEl>
                                          <p:spTgt spid="200742"/>
                                        </p:tgtEl>
                                        <p:attrNameLst>
                                          <p:attrName>ppt_x</p:attrName>
                                          <p:attrName>ppt_y</p:attrName>
                                        </p:attrNameLst>
                                      </p:cBhvr>
                                    </p:animMotion>
                                  </p:childTnLst>
                                </p:cTn>
                              </p:par>
                            </p:childTnLst>
                          </p:cTn>
                        </p:par>
                        <p:par>
                          <p:cTn id="46" fill="hold">
                            <p:stCondLst>
                              <p:cond delay="4000"/>
                            </p:stCondLst>
                            <p:childTnLst>
                              <p:par>
                                <p:cTn id="47" presetID="0" presetClass="path" presetSubtype="0" accel="50000" decel="50000" fill="hold" nodeType="afterEffect">
                                  <p:stCondLst>
                                    <p:cond delay="0"/>
                                  </p:stCondLst>
                                  <p:childTnLst>
                                    <p:animMotion origin="layout" path="M 0.31424 -0.11296 C 0.32726 -0.08981 0.34046 -0.06666 0.37813 -0.06296 C 0.4158 -0.05925 0.50504 -0.07662 0.54063 -0.09074 C 0.57622 -0.10486 0.58594 -0.13032 0.59202 -0.14814 C 0.5981 -0.16597 0.58733 -0.18217 0.57674 -0.19814 " pathEditMode="relative" ptsTypes="aaaaA">
                                      <p:cBhvr>
                                        <p:cTn id="48" dur="2000" fill="hold"/>
                                        <p:tgtEl>
                                          <p:spTgt spid="200741"/>
                                        </p:tgtEl>
                                        <p:attrNameLst>
                                          <p:attrName>ppt_x</p:attrName>
                                          <p:attrName>ppt_y</p:attrName>
                                        </p:attrNameLst>
                                      </p:cBhvr>
                                    </p:animMotion>
                                  </p:childTnLst>
                                </p:cTn>
                              </p:par>
                            </p:childTnLst>
                          </p:cTn>
                        </p:par>
                        <p:par>
                          <p:cTn id="49" fill="hold">
                            <p:stCondLst>
                              <p:cond delay="6000"/>
                            </p:stCondLst>
                            <p:childTnLst>
                              <p:par>
                                <p:cTn id="50" presetID="0" presetClass="path" presetSubtype="0" accel="50000" decel="50000" fill="hold" nodeType="afterEffect">
                                  <p:stCondLst>
                                    <p:cond delay="0"/>
                                  </p:stCondLst>
                                  <p:childTnLst>
                                    <p:animMotion origin="layout" path="M 0.32813 -0.18287 C 0.32987 -0.16759 0.3316 -0.15208 0.37258 -0.15695 C 0.41355 -0.16181 0.53525 -0.18912 0.57397 -0.2125 C 0.61268 -0.23588 0.604 -0.27847 0.60452 -0.29769 C 0.60504 -0.3169 0.59081 -0.32222 0.57674 -0.32732 " pathEditMode="relative" ptsTypes="aaaaA">
                                      <p:cBhvr>
                                        <p:cTn id="51" dur="2000" fill="hold"/>
                                        <p:tgtEl>
                                          <p:spTgt spid="200740"/>
                                        </p:tgtEl>
                                        <p:attrNameLst>
                                          <p:attrName>ppt_x</p:attrName>
                                          <p:attrName>ppt_y</p:attrName>
                                        </p:attrNameLst>
                                      </p:cBhvr>
                                    </p:animMotion>
                                  </p:childTnLst>
                                </p:cTn>
                              </p:par>
                            </p:childTnLst>
                          </p:cTn>
                        </p:par>
                        <p:par>
                          <p:cTn id="52" fill="hold">
                            <p:stCondLst>
                              <p:cond delay="8000"/>
                            </p:stCondLst>
                            <p:childTnLst>
                              <p:par>
                                <p:cTn id="53" presetID="0" presetClass="path" presetSubtype="0" accel="50000" decel="50000" fill="hold" nodeType="afterEffect">
                                  <p:stCondLst>
                                    <p:cond delay="0"/>
                                  </p:stCondLst>
                                  <p:childTnLst>
                                    <p:animMotion origin="layout" path="M 0.3441 -0.25232 C 0.35556 -0.22107 0.36719 -0.18959 0.40521 -0.18751 C 0.44323 -0.18542 0.53629 -0.2169 0.57188 -0.23936 C 0.60747 -0.26181 0.61719 -0.30394 0.6191 -0.32269 C 0.62101 -0.34144 0.60191 -0.347 0.58299 -0.35232 " pathEditMode="relative" ptsTypes="aaaaA">
                                      <p:cBhvr>
                                        <p:cTn id="54" dur="2000" fill="hold"/>
                                        <p:tgtEl>
                                          <p:spTgt spid="200739"/>
                                        </p:tgtEl>
                                        <p:attrNameLst>
                                          <p:attrName>ppt_x</p:attrName>
                                          <p:attrName>ppt_y</p:attrName>
                                        </p:attrNameLst>
                                      </p:cBhvr>
                                    </p:animMotion>
                                  </p:childTnLst>
                                </p:cTn>
                              </p:par>
                            </p:childTnLst>
                          </p:cTn>
                        </p:par>
                      </p:childTnLst>
                    </p:cTn>
                  </p:par>
                  <p:par>
                    <p:cTn id="55" fill="hold">
                      <p:stCondLst>
                        <p:cond delay="indefinite"/>
                      </p:stCondLst>
                      <p:childTnLst>
                        <p:par>
                          <p:cTn id="56" fill="hold">
                            <p:stCondLst>
                              <p:cond delay="0"/>
                            </p:stCondLst>
                            <p:childTnLst>
                              <p:par>
                                <p:cTn id="57" presetID="10" presetClass="exit" presetSubtype="0" fill="hold" nodeType="clickEffect">
                                  <p:stCondLst>
                                    <p:cond delay="0"/>
                                  </p:stCondLst>
                                  <p:childTnLst>
                                    <p:animEffect transition="out" filter="fade">
                                      <p:cBhvr>
                                        <p:cTn id="58" dur="2000"/>
                                        <p:tgtEl>
                                          <p:spTgt spid="4"/>
                                        </p:tgtEl>
                                      </p:cBhvr>
                                    </p:animEffect>
                                    <p:set>
                                      <p:cBhvr>
                                        <p:cTn id="59" dur="1" fill="hold">
                                          <p:stCondLst>
                                            <p:cond delay="1999"/>
                                          </p:stCondLst>
                                        </p:cTn>
                                        <p:tgtEl>
                                          <p:spTgt spid="4"/>
                                        </p:tgtEl>
                                        <p:attrNameLst>
                                          <p:attrName>style.visibility</p:attrName>
                                        </p:attrNameLst>
                                      </p:cBhvr>
                                      <p:to>
                                        <p:strVal val="hidden"/>
                                      </p:to>
                                    </p:set>
                                  </p:childTnLst>
                                </p:cTn>
                              </p:par>
                              <p:par>
                                <p:cTn id="60" presetID="10" presetClass="entr" presetSubtype="0" fill="hold" nodeType="withEffect">
                                  <p:stCondLst>
                                    <p:cond delay="0"/>
                                  </p:stCondLst>
                                  <p:childTnLst>
                                    <p:set>
                                      <p:cBhvr>
                                        <p:cTn id="61" dur="1" fill="hold">
                                          <p:stCondLst>
                                            <p:cond delay="0"/>
                                          </p:stCondLst>
                                        </p:cTn>
                                        <p:tgtEl>
                                          <p:spTgt spid="5"/>
                                        </p:tgtEl>
                                        <p:attrNameLst>
                                          <p:attrName>style.visibility</p:attrName>
                                        </p:attrNameLst>
                                      </p:cBhvr>
                                      <p:to>
                                        <p:strVal val="visible"/>
                                      </p:to>
                                    </p:set>
                                    <p:animEffect transition="in" filter="fade">
                                      <p:cBhvr>
                                        <p:cTn id="62" dur="2000"/>
                                        <p:tgtEl>
                                          <p:spTgt spid="5"/>
                                        </p:tgtEl>
                                      </p:cBhvr>
                                    </p:animEffect>
                                  </p:childTnLst>
                                </p:cTn>
                              </p:par>
                              <p:par>
                                <p:cTn id="63" presetID="10" presetClass="exit" presetSubtype="0" fill="hold" nodeType="withEffect">
                                  <p:stCondLst>
                                    <p:cond delay="0"/>
                                  </p:stCondLst>
                                  <p:childTnLst>
                                    <p:animEffect transition="out" filter="fade">
                                      <p:cBhvr>
                                        <p:cTn id="64" dur="2000"/>
                                        <p:tgtEl>
                                          <p:spTgt spid="200739"/>
                                        </p:tgtEl>
                                      </p:cBhvr>
                                    </p:animEffect>
                                    <p:set>
                                      <p:cBhvr>
                                        <p:cTn id="65" dur="1" fill="hold">
                                          <p:stCondLst>
                                            <p:cond delay="1999"/>
                                          </p:stCondLst>
                                        </p:cTn>
                                        <p:tgtEl>
                                          <p:spTgt spid="200739"/>
                                        </p:tgtEl>
                                        <p:attrNameLst>
                                          <p:attrName>style.visibility</p:attrName>
                                        </p:attrNameLst>
                                      </p:cBhvr>
                                      <p:to>
                                        <p:strVal val="hidden"/>
                                      </p:to>
                                    </p:set>
                                  </p:childTnLst>
                                </p:cTn>
                              </p:par>
                              <p:par>
                                <p:cTn id="66" presetID="10" presetClass="exit" presetSubtype="0" fill="hold" nodeType="withEffect">
                                  <p:stCondLst>
                                    <p:cond delay="0"/>
                                  </p:stCondLst>
                                  <p:childTnLst>
                                    <p:animEffect transition="out" filter="fade">
                                      <p:cBhvr>
                                        <p:cTn id="67" dur="2000"/>
                                        <p:tgtEl>
                                          <p:spTgt spid="200740"/>
                                        </p:tgtEl>
                                      </p:cBhvr>
                                    </p:animEffect>
                                    <p:set>
                                      <p:cBhvr>
                                        <p:cTn id="68" dur="1" fill="hold">
                                          <p:stCondLst>
                                            <p:cond delay="1999"/>
                                          </p:stCondLst>
                                        </p:cTn>
                                        <p:tgtEl>
                                          <p:spTgt spid="200740"/>
                                        </p:tgtEl>
                                        <p:attrNameLst>
                                          <p:attrName>style.visibility</p:attrName>
                                        </p:attrNameLst>
                                      </p:cBhvr>
                                      <p:to>
                                        <p:strVal val="hidden"/>
                                      </p:to>
                                    </p:set>
                                  </p:childTnLst>
                                </p:cTn>
                              </p:par>
                              <p:par>
                                <p:cTn id="69" presetID="10" presetClass="exit" presetSubtype="0" fill="hold" nodeType="withEffect">
                                  <p:stCondLst>
                                    <p:cond delay="0"/>
                                  </p:stCondLst>
                                  <p:childTnLst>
                                    <p:animEffect transition="out" filter="fade">
                                      <p:cBhvr>
                                        <p:cTn id="70" dur="2000"/>
                                        <p:tgtEl>
                                          <p:spTgt spid="200741"/>
                                        </p:tgtEl>
                                      </p:cBhvr>
                                    </p:animEffect>
                                    <p:set>
                                      <p:cBhvr>
                                        <p:cTn id="71" dur="1" fill="hold">
                                          <p:stCondLst>
                                            <p:cond delay="1999"/>
                                          </p:stCondLst>
                                        </p:cTn>
                                        <p:tgtEl>
                                          <p:spTgt spid="200741"/>
                                        </p:tgtEl>
                                        <p:attrNameLst>
                                          <p:attrName>style.visibility</p:attrName>
                                        </p:attrNameLst>
                                      </p:cBhvr>
                                      <p:to>
                                        <p:strVal val="hidden"/>
                                      </p:to>
                                    </p:set>
                                  </p:childTnLst>
                                </p:cTn>
                              </p:par>
                              <p:par>
                                <p:cTn id="72" presetID="10" presetClass="exit" presetSubtype="0" fill="hold" nodeType="withEffect">
                                  <p:stCondLst>
                                    <p:cond delay="0"/>
                                  </p:stCondLst>
                                  <p:childTnLst>
                                    <p:animEffect transition="out" filter="fade">
                                      <p:cBhvr>
                                        <p:cTn id="73" dur="2000"/>
                                        <p:tgtEl>
                                          <p:spTgt spid="200742"/>
                                        </p:tgtEl>
                                      </p:cBhvr>
                                    </p:animEffect>
                                    <p:set>
                                      <p:cBhvr>
                                        <p:cTn id="74" dur="1" fill="hold">
                                          <p:stCondLst>
                                            <p:cond delay="1999"/>
                                          </p:stCondLst>
                                        </p:cTn>
                                        <p:tgtEl>
                                          <p:spTgt spid="200742"/>
                                        </p:tgtEl>
                                        <p:attrNameLst>
                                          <p:attrName>style.visibility</p:attrName>
                                        </p:attrNameLst>
                                      </p:cBhvr>
                                      <p:to>
                                        <p:strVal val="hidden"/>
                                      </p:to>
                                    </p:set>
                                  </p:childTnLst>
                                </p:cTn>
                              </p:par>
                            </p:childTnLst>
                          </p:cTn>
                        </p:par>
                        <p:par>
                          <p:cTn id="75" fill="hold">
                            <p:stCondLst>
                              <p:cond delay="2000"/>
                            </p:stCondLst>
                            <p:childTnLst>
                              <p:par>
                                <p:cTn id="76" presetID="5" presetClass="entr" presetSubtype="10" fill="hold" nodeType="afterEffect">
                                  <p:stCondLst>
                                    <p:cond delay="0"/>
                                  </p:stCondLst>
                                  <p:childTnLst>
                                    <p:set>
                                      <p:cBhvr>
                                        <p:cTn id="77" dur="1" fill="hold">
                                          <p:stCondLst>
                                            <p:cond delay="0"/>
                                          </p:stCondLst>
                                        </p:cTn>
                                        <p:tgtEl>
                                          <p:spTgt spid="2"/>
                                        </p:tgtEl>
                                        <p:attrNameLst>
                                          <p:attrName>style.visibility</p:attrName>
                                        </p:attrNameLst>
                                      </p:cBhvr>
                                      <p:to>
                                        <p:strVal val="visible"/>
                                      </p:to>
                                    </p:set>
                                    <p:animEffect transition="in" filter="checkerboard(across)">
                                      <p:cBhvr>
                                        <p:cTn id="78" dur="500"/>
                                        <p:tgtEl>
                                          <p:spTgt spid="2"/>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xit" presetSubtype="0" fill="hold" nodeType="clickEffect">
                                  <p:stCondLst>
                                    <p:cond delay="0"/>
                                  </p:stCondLst>
                                  <p:childTnLst>
                                    <p:animEffect transition="out" filter="fade">
                                      <p:cBhvr>
                                        <p:cTn id="82" dur="2000"/>
                                        <p:tgtEl>
                                          <p:spTgt spid="5"/>
                                        </p:tgtEl>
                                      </p:cBhvr>
                                    </p:animEffect>
                                    <p:set>
                                      <p:cBhvr>
                                        <p:cTn id="83" dur="1" fill="hold">
                                          <p:stCondLst>
                                            <p:cond delay="1999"/>
                                          </p:stCondLst>
                                        </p:cTn>
                                        <p:tgtEl>
                                          <p:spTgt spid="5"/>
                                        </p:tgtEl>
                                        <p:attrNameLst>
                                          <p:attrName>style.visibility</p:attrName>
                                        </p:attrNameLst>
                                      </p:cBhvr>
                                      <p:to>
                                        <p:strVal val="hidden"/>
                                      </p:to>
                                    </p:set>
                                  </p:childTnLst>
                                </p:cTn>
                              </p:par>
                              <p:par>
                                <p:cTn id="84" presetID="10" presetClass="entr" presetSubtype="0" fill="hold" nodeType="withEffect">
                                  <p:stCondLst>
                                    <p:cond delay="0"/>
                                  </p:stCondLst>
                                  <p:childTnLst>
                                    <p:set>
                                      <p:cBhvr>
                                        <p:cTn id="85" dur="1" fill="hold">
                                          <p:stCondLst>
                                            <p:cond delay="0"/>
                                          </p:stCondLst>
                                        </p:cTn>
                                        <p:tgtEl>
                                          <p:spTgt spid="6"/>
                                        </p:tgtEl>
                                        <p:attrNameLst>
                                          <p:attrName>style.visibility</p:attrName>
                                        </p:attrNameLst>
                                      </p:cBhvr>
                                      <p:to>
                                        <p:strVal val="visible"/>
                                      </p:to>
                                    </p:set>
                                    <p:animEffect transition="in" filter="fade">
                                      <p:cBhvr>
                                        <p:cTn id="86" dur="2000"/>
                                        <p:tgtEl>
                                          <p:spTgt spid="6"/>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200713"/>
                                        </p:tgtEl>
                                        <p:attrNameLst>
                                          <p:attrName>style.visibility</p:attrName>
                                        </p:attrNameLst>
                                      </p:cBhvr>
                                      <p:to>
                                        <p:strVal val="visible"/>
                                      </p:to>
                                    </p:set>
                                    <p:animEffect transition="in" filter="fade">
                                      <p:cBhvr>
                                        <p:cTn id="89" dur="2000"/>
                                        <p:tgtEl>
                                          <p:spTgt spid="200713"/>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200731"/>
                                        </p:tgtEl>
                                        <p:attrNameLst>
                                          <p:attrName>style.visibility</p:attrName>
                                        </p:attrNameLst>
                                      </p:cBhvr>
                                      <p:to>
                                        <p:strVal val="visible"/>
                                      </p:to>
                                    </p:set>
                                    <p:animEffect transition="in" filter="fade">
                                      <p:cBhvr>
                                        <p:cTn id="92" dur="2000"/>
                                        <p:tgtEl>
                                          <p:spTgt spid="200731"/>
                                        </p:tgtEl>
                                      </p:cBhvr>
                                    </p:animEffect>
                                  </p:childTnLst>
                                </p:cTn>
                              </p:par>
                            </p:childTnLst>
                          </p:cTn>
                        </p:par>
                        <p:par>
                          <p:cTn id="93" fill="hold">
                            <p:stCondLst>
                              <p:cond delay="2000"/>
                            </p:stCondLst>
                            <p:childTnLst>
                              <p:par>
                                <p:cTn id="94" presetID="0" presetClass="path" presetSubtype="0" accel="50000" decel="50000" fill="hold" nodeType="afterEffect">
                                  <p:stCondLst>
                                    <p:cond delay="0"/>
                                  </p:stCondLst>
                                  <p:childTnLst>
                                    <p:animMotion origin="layout" path="M 5.55556E-7 1.11111E-6 C 0.05035 -0.0088 0.10087 -0.01759 0.13056 -0.01296 C 0.16025 -0.00833 0.17987 0.01574 0.17778 0.02778 C 0.1757 0.03981 0.13056 0.06018 0.11806 0.05926 C 0.10556 0.05833 0.09671 0.03079 0.10278 0.02222 C 0.10886 0.01366 0.13143 0.00995 0.15417 0.00741 C 0.17691 0.00486 0.21389 0.00718 0.23889 0.00741 C 0.26389 0.00764 0.28976 0.00926 0.30417 0.00926 C 0.31858 0.00926 0.32171 0.00833 0.325 0.00741 " pathEditMode="relative" ptsTypes="aaaaaaaaA">
                                      <p:cBhvr>
                                        <p:cTn id="95" dur="2000" fill="hold"/>
                                        <p:tgtEl>
                                          <p:spTgt spid="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713" grpId="0" animBg="1"/>
      <p:bldP spid="200731" grpId="0"/>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8" name="Slide Number Placeholder 2"/>
          <p:cNvSpPr>
            <a:spLocks noGrp="1"/>
          </p:cNvSpPr>
          <p:nvPr>
            <p:ph type="sldNum" sz="quarter" idx="11"/>
          </p:nvPr>
        </p:nvSpPr>
        <p:spPr>
          <a:noFill/>
        </p:spPr>
        <p:txBody>
          <a:bodyPr/>
          <a:lstStyle/>
          <a:p>
            <a:fld id="{93B3E2AF-7D25-4A36-A51B-DC0A944BBB29}" type="slidenum">
              <a:rPr lang="en-US"/>
              <a:pPr/>
              <a:t>112</a:t>
            </a:fld>
            <a:endParaRPr lang="en-US"/>
          </a:p>
        </p:txBody>
      </p:sp>
      <p:sp>
        <p:nvSpPr>
          <p:cNvPr id="201730" name="AutoShape 1026"/>
          <p:cNvSpPr>
            <a:spLocks noChangeArrowheads="1"/>
          </p:cNvSpPr>
          <p:nvPr/>
        </p:nvSpPr>
        <p:spPr bwMode="auto">
          <a:xfrm>
            <a:off x="4038600" y="1447800"/>
            <a:ext cx="1600200" cy="9906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sz="1200" b="1">
                <a:latin typeface="Arial" charset="0"/>
              </a:rPr>
              <a:t>Switch Buffer</a:t>
            </a:r>
          </a:p>
          <a:p>
            <a:pPr algn="ctr"/>
            <a:endParaRPr lang="en-US" sz="1200" b="1">
              <a:latin typeface="Arial" charset="0"/>
            </a:endParaRPr>
          </a:p>
          <a:p>
            <a:pPr algn="ctr"/>
            <a:endParaRPr lang="en-US" sz="1200" b="1">
              <a:latin typeface="Arial" charset="0"/>
            </a:endParaRPr>
          </a:p>
          <a:p>
            <a:pPr algn="ctr"/>
            <a:endParaRPr lang="en-US" sz="1200" b="1">
              <a:latin typeface="Arial" charset="0"/>
            </a:endParaRPr>
          </a:p>
          <a:p>
            <a:pPr algn="ctr"/>
            <a:endParaRPr lang="en-US" sz="1200" b="1">
              <a:latin typeface="Arial" charset="0"/>
            </a:endParaRPr>
          </a:p>
        </p:txBody>
      </p:sp>
      <p:sp>
        <p:nvSpPr>
          <p:cNvPr id="201731" name="AutoShape 1027"/>
          <p:cNvSpPr>
            <a:spLocks noChangeArrowheads="1"/>
          </p:cNvSpPr>
          <p:nvPr/>
        </p:nvSpPr>
        <p:spPr bwMode="auto">
          <a:xfrm>
            <a:off x="1143000" y="4191000"/>
            <a:ext cx="685800" cy="685800"/>
          </a:xfrm>
          <a:prstGeom prst="upArrow">
            <a:avLst>
              <a:gd name="adj1" fmla="val 50000"/>
              <a:gd name="adj2" fmla="val 25000"/>
            </a:avLst>
          </a:prstGeom>
          <a:gradFill rotWithShape="1">
            <a:gsLst>
              <a:gs pos="0">
                <a:schemeClr val="accent1">
                  <a:gamma/>
                  <a:shade val="46275"/>
                  <a:invGamma/>
                </a:schemeClr>
              </a:gs>
              <a:gs pos="100000">
                <a:schemeClr val="accent1"/>
              </a:gs>
            </a:gsLst>
            <a:lin ang="5400000" scaled="1"/>
          </a:gradFill>
          <a:ln w="9525">
            <a:noFill/>
            <a:miter lim="800000"/>
            <a:headEnd/>
            <a:tailEnd/>
          </a:ln>
          <a:effectLst/>
        </p:spPr>
        <p:txBody>
          <a:bodyPr vert="eaVert" wrap="none" anchor="ctr"/>
          <a:lstStyle/>
          <a:p>
            <a:endParaRPr lang="en-GB"/>
          </a:p>
        </p:txBody>
      </p:sp>
      <p:sp>
        <p:nvSpPr>
          <p:cNvPr id="140301" name="AutoShape 1028"/>
          <p:cNvSpPr>
            <a:spLocks noChangeArrowheads="1"/>
          </p:cNvSpPr>
          <p:nvPr/>
        </p:nvSpPr>
        <p:spPr bwMode="auto">
          <a:xfrm>
            <a:off x="1600200" y="3657600"/>
            <a:ext cx="2438400" cy="381000"/>
          </a:xfrm>
          <a:prstGeom prst="rightArrow">
            <a:avLst>
              <a:gd name="adj1" fmla="val 39583"/>
              <a:gd name="adj2" fmla="val 56474"/>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40302" name="AutoShape 1029"/>
          <p:cNvSpPr>
            <a:spLocks noChangeArrowheads="1"/>
          </p:cNvSpPr>
          <p:nvPr/>
        </p:nvSpPr>
        <p:spPr bwMode="auto">
          <a:xfrm>
            <a:off x="1752600" y="3200400"/>
            <a:ext cx="2286000" cy="381000"/>
          </a:xfrm>
          <a:prstGeom prst="rightArrow">
            <a:avLst>
              <a:gd name="adj1" fmla="val 39583"/>
              <a:gd name="adj2" fmla="val 52944"/>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40303" name="AutoShape 1030"/>
          <p:cNvSpPr>
            <a:spLocks noChangeArrowheads="1"/>
          </p:cNvSpPr>
          <p:nvPr/>
        </p:nvSpPr>
        <p:spPr bwMode="auto">
          <a:xfrm>
            <a:off x="1905000" y="2743200"/>
            <a:ext cx="2133600" cy="381000"/>
          </a:xfrm>
          <a:prstGeom prst="rightArrow">
            <a:avLst>
              <a:gd name="adj1" fmla="val 39583"/>
              <a:gd name="adj2" fmla="val 49415"/>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40304" name="AutoShape 1031"/>
          <p:cNvSpPr>
            <a:spLocks noChangeArrowheads="1"/>
          </p:cNvSpPr>
          <p:nvPr/>
        </p:nvSpPr>
        <p:spPr bwMode="auto">
          <a:xfrm>
            <a:off x="2057400" y="2286000"/>
            <a:ext cx="1981200" cy="381000"/>
          </a:xfrm>
          <a:prstGeom prst="rightArrow">
            <a:avLst>
              <a:gd name="adj1" fmla="val 39583"/>
              <a:gd name="adj2" fmla="val 45885"/>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40305" name="AutoShape 1032"/>
          <p:cNvSpPr>
            <a:spLocks noChangeArrowheads="1"/>
          </p:cNvSpPr>
          <p:nvPr/>
        </p:nvSpPr>
        <p:spPr bwMode="auto">
          <a:xfrm rot="751635">
            <a:off x="5557838" y="3082925"/>
            <a:ext cx="1171575" cy="377825"/>
          </a:xfrm>
          <a:prstGeom prst="rightArrow">
            <a:avLst>
              <a:gd name="adj1" fmla="val 39583"/>
              <a:gd name="adj2" fmla="val 27362"/>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40306" name="AutoShape 1033"/>
          <p:cNvSpPr>
            <a:spLocks noChangeArrowheads="1"/>
          </p:cNvSpPr>
          <p:nvPr/>
        </p:nvSpPr>
        <p:spPr bwMode="auto">
          <a:xfrm rot="-768452">
            <a:off x="5573713" y="2473325"/>
            <a:ext cx="1181100" cy="377825"/>
          </a:xfrm>
          <a:prstGeom prst="rightArrow">
            <a:avLst>
              <a:gd name="adj1" fmla="val 39583"/>
              <a:gd name="adj2" fmla="val 27585"/>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40307" name="Rectangle 1037"/>
          <p:cNvSpPr>
            <a:spLocks noGrp="1" noChangeArrowheads="1"/>
          </p:cNvSpPr>
          <p:nvPr>
            <p:ph type="title" idx="4294967295"/>
          </p:nvPr>
        </p:nvSpPr>
        <p:spPr>
          <a:xfrm>
            <a:off x="0" y="0"/>
            <a:ext cx="8229600" cy="1143000"/>
          </a:xfrm>
          <a:noFill/>
        </p:spPr>
        <p:txBody>
          <a:bodyPr/>
          <a:lstStyle/>
          <a:p>
            <a:pPr eaLnBrk="1" hangingPunct="1"/>
            <a:r>
              <a:rPr lang="en-US" smtClean="0"/>
              <a:t>Push-Based Event Building</a:t>
            </a:r>
          </a:p>
        </p:txBody>
      </p:sp>
      <p:graphicFrame>
        <p:nvGraphicFramePr>
          <p:cNvPr id="140290" name="Object 2"/>
          <p:cNvGraphicFramePr>
            <a:graphicFrameLocks noGrp="1" noChangeAspect="1"/>
          </p:cNvGraphicFramePr>
          <p:nvPr>
            <p:ph sz="half" idx="4294967295"/>
          </p:nvPr>
        </p:nvGraphicFramePr>
        <p:xfrm>
          <a:off x="4119563" y="2374900"/>
          <a:ext cx="1416050" cy="1235075"/>
        </p:xfrm>
        <a:graphic>
          <a:graphicData uri="http://schemas.openxmlformats.org/presentationml/2006/ole">
            <mc:AlternateContent xmlns:mc="http://schemas.openxmlformats.org/markup-compatibility/2006">
              <mc:Choice xmlns:v="urn:schemas-microsoft-com:vml" Requires="v">
                <p:oleObj spid="_x0000_s140307" name="Visio" r:id="rId4" imgW="1415796" imgH="1235710" progId="Visio.Drawing.11">
                  <p:embed/>
                </p:oleObj>
              </mc:Choice>
              <mc:Fallback>
                <p:oleObj name="Visio" r:id="rId4" imgW="1415796" imgH="1235710" progId="Visio.Drawing.11">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19563" y="2374900"/>
                        <a:ext cx="1416050" cy="123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40308" name="Text Box 1039"/>
          <p:cNvSpPr txBox="1">
            <a:spLocks noChangeArrowheads="1"/>
          </p:cNvSpPr>
          <p:nvPr/>
        </p:nvSpPr>
        <p:spPr bwMode="auto">
          <a:xfrm>
            <a:off x="4035425" y="3505200"/>
            <a:ext cx="1587500" cy="517525"/>
          </a:xfrm>
          <a:prstGeom prst="rect">
            <a:avLst/>
          </a:prstGeom>
          <a:noFill/>
          <a:ln w="9525">
            <a:noFill/>
            <a:miter lim="800000"/>
            <a:headEnd/>
            <a:tailEnd/>
          </a:ln>
        </p:spPr>
        <p:txBody>
          <a:bodyPr wrap="none">
            <a:spAutoFit/>
          </a:bodyPr>
          <a:lstStyle/>
          <a:p>
            <a:pPr algn="ctr"/>
            <a:r>
              <a:rPr lang="en-US" sz="1400" b="1">
                <a:latin typeface="Arial" charset="0"/>
              </a:rPr>
              <a:t>Data Acquisition</a:t>
            </a:r>
          </a:p>
          <a:p>
            <a:pPr algn="ctr"/>
            <a:r>
              <a:rPr lang="en-US" sz="1400" b="1">
                <a:latin typeface="Arial" charset="0"/>
              </a:rPr>
              <a:t>Switch</a:t>
            </a:r>
          </a:p>
        </p:txBody>
      </p:sp>
      <p:grpSp>
        <p:nvGrpSpPr>
          <p:cNvPr id="2" name="Group 1043"/>
          <p:cNvGrpSpPr>
            <a:grpSpLocks/>
          </p:cNvGrpSpPr>
          <p:nvPr/>
        </p:nvGrpSpPr>
        <p:grpSpPr bwMode="auto">
          <a:xfrm>
            <a:off x="-76200" y="5403850"/>
            <a:ext cx="2667000" cy="1433513"/>
            <a:chOff x="2736" y="3192"/>
            <a:chExt cx="1680" cy="903"/>
          </a:xfrm>
        </p:grpSpPr>
        <p:sp>
          <p:nvSpPr>
            <p:cNvPr id="140357" name="Text Box 1044"/>
            <p:cNvSpPr txBox="1">
              <a:spLocks noChangeArrowheads="1"/>
            </p:cNvSpPr>
            <p:nvPr/>
          </p:nvSpPr>
          <p:spPr bwMode="auto">
            <a:xfrm>
              <a:off x="2736" y="3192"/>
              <a:ext cx="508" cy="903"/>
            </a:xfrm>
            <a:prstGeom prst="rect">
              <a:avLst/>
            </a:prstGeom>
            <a:noFill/>
            <a:ln w="9525">
              <a:noFill/>
              <a:miter lim="800000"/>
              <a:headEnd/>
              <a:tailEnd/>
            </a:ln>
          </p:spPr>
          <p:txBody>
            <a:bodyPr wrap="none">
              <a:spAutoFit/>
            </a:bodyPr>
            <a:lstStyle/>
            <a:p>
              <a:r>
                <a:rPr lang="en-US" sz="8800" b="1" i="1">
                  <a:solidFill>
                    <a:schemeClr val="accent1"/>
                  </a:solidFill>
                  <a:latin typeface="Arial" charset="0"/>
                </a:rPr>
                <a:t>1</a:t>
              </a:r>
            </a:p>
          </p:txBody>
        </p:sp>
        <p:sp>
          <p:nvSpPr>
            <p:cNvPr id="140358" name="Text Box 1045"/>
            <p:cNvSpPr txBox="1">
              <a:spLocks noChangeArrowheads="1"/>
            </p:cNvSpPr>
            <p:nvPr/>
          </p:nvSpPr>
          <p:spPr bwMode="auto">
            <a:xfrm>
              <a:off x="3158" y="3335"/>
              <a:ext cx="1258" cy="594"/>
            </a:xfrm>
            <a:prstGeom prst="rect">
              <a:avLst/>
            </a:prstGeom>
            <a:noFill/>
            <a:ln w="9525">
              <a:noFill/>
              <a:miter lim="800000"/>
              <a:headEnd/>
              <a:tailEnd/>
            </a:ln>
          </p:spPr>
          <p:txBody>
            <a:bodyPr>
              <a:spAutoFit/>
            </a:bodyPr>
            <a:lstStyle/>
            <a:p>
              <a:r>
                <a:rPr lang="en-US" sz="1400" b="1">
                  <a:latin typeface="Arial" charset="0"/>
                </a:rPr>
                <a:t>Readout Supervisor tells readout boards where events must be sent (round-robin)</a:t>
              </a:r>
            </a:p>
          </p:txBody>
        </p:sp>
      </p:grpSp>
      <p:graphicFrame>
        <p:nvGraphicFramePr>
          <p:cNvPr id="140291" name="Object 3"/>
          <p:cNvGraphicFramePr>
            <a:graphicFrameLocks noChangeAspect="1"/>
          </p:cNvGraphicFramePr>
          <p:nvPr/>
        </p:nvGraphicFramePr>
        <p:xfrm>
          <a:off x="1752600" y="1219200"/>
          <a:ext cx="371475" cy="1447800"/>
        </p:xfrm>
        <a:graphic>
          <a:graphicData uri="http://schemas.openxmlformats.org/presentationml/2006/ole">
            <mc:AlternateContent xmlns:mc="http://schemas.openxmlformats.org/markup-compatibility/2006">
              <mc:Choice xmlns:v="urn:schemas-microsoft-com:vml" Requires="v">
                <p:oleObj spid="_x0000_s140308" name="Visio" r:id="rId6" imgW="371094" imgH="4067810" progId="Visio.Drawing.11">
                  <p:embed/>
                </p:oleObj>
              </mc:Choice>
              <mc:Fallback>
                <p:oleObj name="Visio" r:id="rId6" imgW="371094" imgH="4067810" progId="Visio.Drawing.11">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52600" y="1219200"/>
                        <a:ext cx="371475"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140292" name="Object 4"/>
          <p:cNvGraphicFramePr>
            <a:graphicFrameLocks noChangeAspect="1"/>
          </p:cNvGraphicFramePr>
          <p:nvPr/>
        </p:nvGraphicFramePr>
        <p:xfrm>
          <a:off x="1600200" y="1676400"/>
          <a:ext cx="371475" cy="1447800"/>
        </p:xfrm>
        <a:graphic>
          <a:graphicData uri="http://schemas.openxmlformats.org/presentationml/2006/ole">
            <mc:AlternateContent xmlns:mc="http://schemas.openxmlformats.org/markup-compatibility/2006">
              <mc:Choice xmlns:v="urn:schemas-microsoft-com:vml" Requires="v">
                <p:oleObj spid="_x0000_s140309" name="Visio" r:id="rId8" imgW="371094" imgH="4067810" progId="Visio.Drawing.11">
                  <p:embed/>
                </p:oleObj>
              </mc:Choice>
              <mc:Fallback>
                <p:oleObj name="Visio" r:id="rId8" imgW="371094" imgH="4067810" progId="Visio.Drawing.11">
                  <p:embed/>
                  <p:pic>
                    <p:nvPicPr>
                      <p:cNvPr id="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00200" y="1676400"/>
                        <a:ext cx="371475"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140293" name="Object 5"/>
          <p:cNvGraphicFramePr>
            <a:graphicFrameLocks noChangeAspect="1"/>
          </p:cNvGraphicFramePr>
          <p:nvPr/>
        </p:nvGraphicFramePr>
        <p:xfrm>
          <a:off x="1447800" y="2133600"/>
          <a:ext cx="371475" cy="1447800"/>
        </p:xfrm>
        <a:graphic>
          <a:graphicData uri="http://schemas.openxmlformats.org/presentationml/2006/ole">
            <mc:AlternateContent xmlns:mc="http://schemas.openxmlformats.org/markup-compatibility/2006">
              <mc:Choice xmlns:v="urn:schemas-microsoft-com:vml" Requires="v">
                <p:oleObj spid="_x0000_s140310" name="Visio" r:id="rId9" imgW="371094" imgH="4067810" progId="Visio.Drawing.11">
                  <p:embed/>
                </p:oleObj>
              </mc:Choice>
              <mc:Fallback>
                <p:oleObj name="Visio" r:id="rId9" imgW="371094" imgH="4067810" progId="Visio.Drawing.11">
                  <p:embed/>
                  <p:pic>
                    <p:nvPicPr>
                      <p:cNvPr id="0"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47800" y="2133600"/>
                        <a:ext cx="371475"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140294" name="Object 6"/>
          <p:cNvGraphicFramePr>
            <a:graphicFrameLocks noChangeAspect="1"/>
          </p:cNvGraphicFramePr>
          <p:nvPr/>
        </p:nvGraphicFramePr>
        <p:xfrm>
          <a:off x="1295400" y="2590800"/>
          <a:ext cx="371475" cy="1447800"/>
        </p:xfrm>
        <a:graphic>
          <a:graphicData uri="http://schemas.openxmlformats.org/presentationml/2006/ole">
            <mc:AlternateContent xmlns:mc="http://schemas.openxmlformats.org/markup-compatibility/2006">
              <mc:Choice xmlns:v="urn:schemas-microsoft-com:vml" Requires="v">
                <p:oleObj spid="_x0000_s140311" name="Visio" r:id="rId10" imgW="371094" imgH="4067810" progId="Visio.Drawing.11">
                  <p:embed/>
                </p:oleObj>
              </mc:Choice>
              <mc:Fallback>
                <p:oleObj name="Visio" r:id="rId10" imgW="371094" imgH="4067810" progId="Visio.Drawing.11">
                  <p:embed/>
                  <p:pic>
                    <p:nvPicPr>
                      <p:cNvPr id="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95400" y="2590800"/>
                        <a:ext cx="371475"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pic>
        <p:nvPicPr>
          <p:cNvPr id="201754" name="Picture 1050"/>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1676400" y="3657600"/>
            <a:ext cx="457200" cy="277813"/>
          </a:xfrm>
          <a:prstGeom prst="rect">
            <a:avLst/>
          </a:prstGeom>
          <a:noFill/>
          <a:ln w="9525">
            <a:noFill/>
            <a:miter lim="800000"/>
            <a:headEnd/>
            <a:tailEnd/>
          </a:ln>
        </p:spPr>
      </p:pic>
      <p:pic>
        <p:nvPicPr>
          <p:cNvPr id="201755" name="Picture 1051"/>
          <p:cNvPicPr>
            <a:picLocks noChangeAspect="1" noChangeArrowheads="1"/>
          </p:cNvPicPr>
          <p:nvPr/>
        </p:nvPicPr>
        <p:blipFill>
          <a:blip r:embed="rId12">
            <a:clrChange>
              <a:clrFrom>
                <a:srgbClr val="FFFFFF"/>
              </a:clrFrom>
              <a:clrTo>
                <a:srgbClr val="FFFFFF">
                  <a:alpha val="0"/>
                </a:srgbClr>
              </a:clrTo>
            </a:clrChange>
          </a:blip>
          <a:srcRect/>
          <a:stretch>
            <a:fillRect/>
          </a:stretch>
        </p:blipFill>
        <p:spPr bwMode="auto">
          <a:xfrm>
            <a:off x="1771650" y="3124200"/>
            <a:ext cx="285750" cy="447675"/>
          </a:xfrm>
          <a:prstGeom prst="rect">
            <a:avLst/>
          </a:prstGeom>
          <a:noFill/>
          <a:ln w="9525">
            <a:noFill/>
            <a:miter lim="800000"/>
            <a:headEnd/>
            <a:tailEnd/>
          </a:ln>
        </p:spPr>
      </p:pic>
      <p:pic>
        <p:nvPicPr>
          <p:cNvPr id="201756" name="Picture 1052"/>
          <p:cNvPicPr>
            <a:picLocks noChangeAspect="1" noChangeArrowheads="1"/>
          </p:cNvPicPr>
          <p:nvPr/>
        </p:nvPicPr>
        <p:blipFill>
          <a:blip r:embed="rId13">
            <a:clrChange>
              <a:clrFrom>
                <a:srgbClr val="FFFFFF"/>
              </a:clrFrom>
              <a:clrTo>
                <a:srgbClr val="FFFFFF">
                  <a:alpha val="0"/>
                </a:srgbClr>
              </a:clrTo>
            </a:clrChange>
          </a:blip>
          <a:srcRect/>
          <a:stretch>
            <a:fillRect/>
          </a:stretch>
        </p:blipFill>
        <p:spPr bwMode="auto">
          <a:xfrm>
            <a:off x="1828800" y="2689225"/>
            <a:ext cx="427038" cy="358775"/>
          </a:xfrm>
          <a:prstGeom prst="rect">
            <a:avLst/>
          </a:prstGeom>
          <a:noFill/>
          <a:ln w="9525">
            <a:noFill/>
            <a:miter lim="800000"/>
            <a:headEnd/>
            <a:tailEnd/>
          </a:ln>
        </p:spPr>
      </p:pic>
      <p:pic>
        <p:nvPicPr>
          <p:cNvPr id="201757" name="Picture 1053"/>
          <p:cNvPicPr>
            <a:picLocks noChangeAspect="1" noChangeArrowheads="1"/>
          </p:cNvPicPr>
          <p:nvPr/>
        </p:nvPicPr>
        <p:blipFill>
          <a:blip r:embed="rId14">
            <a:clrChange>
              <a:clrFrom>
                <a:srgbClr val="FFFFFF"/>
              </a:clrFrom>
              <a:clrTo>
                <a:srgbClr val="FFFFFF">
                  <a:alpha val="0"/>
                </a:srgbClr>
              </a:clrTo>
            </a:clrChange>
          </a:blip>
          <a:srcRect/>
          <a:stretch>
            <a:fillRect/>
          </a:stretch>
        </p:blipFill>
        <p:spPr bwMode="auto">
          <a:xfrm>
            <a:off x="2057400" y="2209800"/>
            <a:ext cx="292100" cy="374650"/>
          </a:xfrm>
          <a:prstGeom prst="rect">
            <a:avLst/>
          </a:prstGeom>
          <a:noFill/>
          <a:ln w="9525">
            <a:noFill/>
            <a:miter lim="800000"/>
            <a:headEnd/>
            <a:tailEnd/>
          </a:ln>
        </p:spPr>
      </p:pic>
      <p:grpSp>
        <p:nvGrpSpPr>
          <p:cNvPr id="3" name="Group 1054"/>
          <p:cNvGrpSpPr>
            <a:grpSpLocks/>
          </p:cNvGrpSpPr>
          <p:nvPr/>
        </p:nvGrpSpPr>
        <p:grpSpPr bwMode="auto">
          <a:xfrm>
            <a:off x="3200400" y="5410200"/>
            <a:ext cx="2667000" cy="1433513"/>
            <a:chOff x="2736" y="3192"/>
            <a:chExt cx="1680" cy="903"/>
          </a:xfrm>
        </p:grpSpPr>
        <p:sp>
          <p:nvSpPr>
            <p:cNvPr id="140355" name="Text Box 1055"/>
            <p:cNvSpPr txBox="1">
              <a:spLocks noChangeArrowheads="1"/>
            </p:cNvSpPr>
            <p:nvPr/>
          </p:nvSpPr>
          <p:spPr bwMode="auto">
            <a:xfrm>
              <a:off x="2736" y="3192"/>
              <a:ext cx="508" cy="903"/>
            </a:xfrm>
            <a:prstGeom prst="rect">
              <a:avLst/>
            </a:prstGeom>
            <a:noFill/>
            <a:ln w="9525">
              <a:noFill/>
              <a:miter lim="800000"/>
              <a:headEnd/>
              <a:tailEnd/>
            </a:ln>
          </p:spPr>
          <p:txBody>
            <a:bodyPr wrap="none">
              <a:spAutoFit/>
            </a:bodyPr>
            <a:lstStyle/>
            <a:p>
              <a:r>
                <a:rPr lang="en-US" sz="8800" b="1" i="1">
                  <a:solidFill>
                    <a:schemeClr val="accent1"/>
                  </a:solidFill>
                  <a:latin typeface="Arial" charset="0"/>
                </a:rPr>
                <a:t>2</a:t>
              </a:r>
            </a:p>
          </p:txBody>
        </p:sp>
        <p:sp>
          <p:nvSpPr>
            <p:cNvPr id="140356" name="Text Box 1056"/>
            <p:cNvSpPr txBox="1">
              <a:spLocks noChangeArrowheads="1"/>
            </p:cNvSpPr>
            <p:nvPr/>
          </p:nvSpPr>
          <p:spPr bwMode="auto">
            <a:xfrm>
              <a:off x="3158" y="3335"/>
              <a:ext cx="1258" cy="460"/>
            </a:xfrm>
            <a:prstGeom prst="rect">
              <a:avLst/>
            </a:prstGeom>
            <a:noFill/>
            <a:ln w="9525">
              <a:noFill/>
              <a:miter lim="800000"/>
              <a:headEnd/>
              <a:tailEnd/>
            </a:ln>
          </p:spPr>
          <p:txBody>
            <a:bodyPr>
              <a:spAutoFit/>
            </a:bodyPr>
            <a:lstStyle/>
            <a:p>
              <a:r>
                <a:rPr lang="en-US" sz="1400" b="1">
                  <a:latin typeface="Arial" charset="0"/>
                </a:rPr>
                <a:t>Readout boards do not buffer, so switch must</a:t>
              </a:r>
            </a:p>
          </p:txBody>
        </p:sp>
      </p:grpSp>
      <p:grpSp>
        <p:nvGrpSpPr>
          <p:cNvPr id="4" name="Group 1057"/>
          <p:cNvGrpSpPr>
            <a:grpSpLocks/>
          </p:cNvGrpSpPr>
          <p:nvPr/>
        </p:nvGrpSpPr>
        <p:grpSpPr bwMode="auto">
          <a:xfrm>
            <a:off x="6096000" y="5424488"/>
            <a:ext cx="2667000" cy="1433512"/>
            <a:chOff x="2736" y="3192"/>
            <a:chExt cx="1680" cy="903"/>
          </a:xfrm>
        </p:grpSpPr>
        <p:sp>
          <p:nvSpPr>
            <p:cNvPr id="140353" name="Text Box 1058"/>
            <p:cNvSpPr txBox="1">
              <a:spLocks noChangeArrowheads="1"/>
            </p:cNvSpPr>
            <p:nvPr/>
          </p:nvSpPr>
          <p:spPr bwMode="auto">
            <a:xfrm>
              <a:off x="2736" y="3192"/>
              <a:ext cx="508" cy="903"/>
            </a:xfrm>
            <a:prstGeom prst="rect">
              <a:avLst/>
            </a:prstGeom>
            <a:noFill/>
            <a:ln w="9525">
              <a:noFill/>
              <a:miter lim="800000"/>
              <a:headEnd/>
              <a:tailEnd/>
            </a:ln>
          </p:spPr>
          <p:txBody>
            <a:bodyPr wrap="none">
              <a:spAutoFit/>
            </a:bodyPr>
            <a:lstStyle/>
            <a:p>
              <a:r>
                <a:rPr lang="en-US" sz="8800" b="1" i="1">
                  <a:solidFill>
                    <a:schemeClr val="accent1"/>
                  </a:solidFill>
                  <a:latin typeface="Arial" charset="0"/>
                </a:rPr>
                <a:t>3</a:t>
              </a:r>
            </a:p>
          </p:txBody>
        </p:sp>
        <p:sp>
          <p:nvSpPr>
            <p:cNvPr id="140354" name="Text Box 1059"/>
            <p:cNvSpPr txBox="1">
              <a:spLocks noChangeArrowheads="1"/>
            </p:cNvSpPr>
            <p:nvPr/>
          </p:nvSpPr>
          <p:spPr bwMode="auto">
            <a:xfrm>
              <a:off x="3158" y="3335"/>
              <a:ext cx="1258" cy="460"/>
            </a:xfrm>
            <a:prstGeom prst="rect">
              <a:avLst/>
            </a:prstGeom>
            <a:noFill/>
            <a:ln w="9525">
              <a:noFill/>
              <a:miter lim="800000"/>
              <a:headEnd/>
              <a:tailEnd/>
            </a:ln>
          </p:spPr>
          <p:txBody>
            <a:bodyPr>
              <a:spAutoFit/>
            </a:bodyPr>
            <a:lstStyle/>
            <a:p>
              <a:r>
                <a:rPr lang="en-US" sz="1400" b="1">
                  <a:latin typeface="Arial" charset="0"/>
                </a:rPr>
                <a:t>No feedback from Event Builders to Readout system</a:t>
              </a:r>
            </a:p>
          </p:txBody>
        </p:sp>
      </p:grpSp>
      <p:grpSp>
        <p:nvGrpSpPr>
          <p:cNvPr id="5" name="Group 1060"/>
          <p:cNvGrpSpPr>
            <a:grpSpLocks/>
          </p:cNvGrpSpPr>
          <p:nvPr/>
        </p:nvGrpSpPr>
        <p:grpSpPr bwMode="auto">
          <a:xfrm>
            <a:off x="-1295400" y="1219200"/>
            <a:ext cx="1295400" cy="1828800"/>
            <a:chOff x="-624" y="960"/>
            <a:chExt cx="816" cy="1152"/>
          </a:xfrm>
        </p:grpSpPr>
        <p:sp>
          <p:nvSpPr>
            <p:cNvPr id="140345" name="AutoShape 1061"/>
            <p:cNvSpPr>
              <a:spLocks noChangeArrowheads="1"/>
            </p:cNvSpPr>
            <p:nvPr/>
          </p:nvSpPr>
          <p:spPr bwMode="auto">
            <a:xfrm rot="10800000">
              <a:off x="-288" y="960"/>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40346" name="AutoShape 1062"/>
            <p:cNvSpPr>
              <a:spLocks noChangeArrowheads="1"/>
            </p:cNvSpPr>
            <p:nvPr/>
          </p:nvSpPr>
          <p:spPr bwMode="auto">
            <a:xfrm rot="10800000">
              <a:off x="-432" y="1248"/>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40347" name="AutoShape 1063"/>
            <p:cNvSpPr>
              <a:spLocks noChangeArrowheads="1"/>
            </p:cNvSpPr>
            <p:nvPr/>
          </p:nvSpPr>
          <p:spPr bwMode="auto">
            <a:xfrm rot="10800000">
              <a:off x="-528" y="1536"/>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40348" name="AutoShape 1064"/>
            <p:cNvSpPr>
              <a:spLocks noChangeArrowheads="1"/>
            </p:cNvSpPr>
            <p:nvPr/>
          </p:nvSpPr>
          <p:spPr bwMode="auto">
            <a:xfrm rot="10800000">
              <a:off x="-624" y="1824"/>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pic>
          <p:nvPicPr>
            <p:cNvPr id="140349" name="Picture 1065"/>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576" y="1872"/>
              <a:ext cx="288" cy="175"/>
            </a:xfrm>
            <a:prstGeom prst="rect">
              <a:avLst/>
            </a:prstGeom>
            <a:noFill/>
            <a:ln w="9525">
              <a:noFill/>
              <a:miter lim="800000"/>
              <a:headEnd/>
              <a:tailEnd/>
            </a:ln>
          </p:spPr>
        </p:pic>
        <p:pic>
          <p:nvPicPr>
            <p:cNvPr id="140350" name="Picture 1066"/>
            <p:cNvPicPr>
              <a:picLocks noChangeAspect="1" noChangeArrowheads="1"/>
            </p:cNvPicPr>
            <p:nvPr/>
          </p:nvPicPr>
          <p:blipFill>
            <a:blip r:embed="rId12">
              <a:clrChange>
                <a:clrFrom>
                  <a:srgbClr val="FFFFFF"/>
                </a:clrFrom>
                <a:clrTo>
                  <a:srgbClr val="FFFFFF">
                    <a:alpha val="0"/>
                  </a:srgbClr>
                </a:clrTo>
              </a:clrChange>
            </a:blip>
            <a:srcRect/>
            <a:stretch>
              <a:fillRect/>
            </a:stretch>
          </p:blipFill>
          <p:spPr bwMode="auto">
            <a:xfrm>
              <a:off x="-420" y="1542"/>
              <a:ext cx="180" cy="282"/>
            </a:xfrm>
            <a:prstGeom prst="rect">
              <a:avLst/>
            </a:prstGeom>
            <a:noFill/>
            <a:ln w="9525">
              <a:noFill/>
              <a:miter lim="800000"/>
              <a:headEnd/>
              <a:tailEnd/>
            </a:ln>
          </p:spPr>
        </p:pic>
        <p:pic>
          <p:nvPicPr>
            <p:cNvPr id="140351" name="Picture 1067"/>
            <p:cNvPicPr>
              <a:picLocks noChangeAspect="1" noChangeArrowheads="1"/>
            </p:cNvPicPr>
            <p:nvPr/>
          </p:nvPicPr>
          <p:blipFill>
            <a:blip r:embed="rId13">
              <a:clrChange>
                <a:clrFrom>
                  <a:srgbClr val="FFFFFF"/>
                </a:clrFrom>
                <a:clrTo>
                  <a:srgbClr val="FFFFFF">
                    <a:alpha val="0"/>
                  </a:srgbClr>
                </a:clrTo>
              </a:clrChange>
            </a:blip>
            <a:srcRect/>
            <a:stretch>
              <a:fillRect/>
            </a:stretch>
          </p:blipFill>
          <p:spPr bwMode="auto">
            <a:xfrm>
              <a:off x="-365" y="1248"/>
              <a:ext cx="269" cy="226"/>
            </a:xfrm>
            <a:prstGeom prst="rect">
              <a:avLst/>
            </a:prstGeom>
            <a:noFill/>
            <a:ln w="9525">
              <a:noFill/>
              <a:miter lim="800000"/>
              <a:headEnd/>
              <a:tailEnd/>
            </a:ln>
          </p:spPr>
        </p:pic>
        <p:pic>
          <p:nvPicPr>
            <p:cNvPr id="140352" name="Picture 1068"/>
            <p:cNvPicPr>
              <a:picLocks noChangeAspect="1" noChangeArrowheads="1"/>
            </p:cNvPicPr>
            <p:nvPr/>
          </p:nvPicPr>
          <p:blipFill>
            <a:blip r:embed="rId14">
              <a:clrChange>
                <a:clrFrom>
                  <a:srgbClr val="FFFFFF"/>
                </a:clrFrom>
                <a:clrTo>
                  <a:srgbClr val="FFFFFF">
                    <a:alpha val="0"/>
                  </a:srgbClr>
                </a:clrTo>
              </a:clrChange>
            </a:blip>
            <a:srcRect/>
            <a:stretch>
              <a:fillRect/>
            </a:stretch>
          </p:blipFill>
          <p:spPr bwMode="auto">
            <a:xfrm>
              <a:off x="-184" y="964"/>
              <a:ext cx="184" cy="236"/>
            </a:xfrm>
            <a:prstGeom prst="rect">
              <a:avLst/>
            </a:prstGeom>
            <a:noFill/>
            <a:ln w="9525">
              <a:noFill/>
              <a:miter lim="800000"/>
              <a:headEnd/>
              <a:tailEnd/>
            </a:ln>
          </p:spPr>
        </p:pic>
      </p:grpSp>
      <p:sp>
        <p:nvSpPr>
          <p:cNvPr id="201776" name="AutoShape 1072"/>
          <p:cNvSpPr>
            <a:spLocks noChangeArrowheads="1"/>
          </p:cNvSpPr>
          <p:nvPr/>
        </p:nvSpPr>
        <p:spPr bwMode="auto">
          <a:xfrm>
            <a:off x="3962400" y="4191000"/>
            <a:ext cx="1447800" cy="914400"/>
          </a:xfrm>
          <a:prstGeom prst="wedgeEllipseCallout">
            <a:avLst>
              <a:gd name="adj1" fmla="val -98134"/>
              <a:gd name="adj2" fmla="val 11634"/>
            </a:avLst>
          </a:prstGeom>
          <a:solidFill>
            <a:schemeClr val="accent1"/>
          </a:solidFill>
          <a:ln w="9525">
            <a:solidFill>
              <a:schemeClr val="tx1"/>
            </a:solidFill>
            <a:miter lim="800000"/>
            <a:headEnd/>
            <a:tailEnd/>
          </a:ln>
        </p:spPr>
        <p:txBody>
          <a:bodyPr/>
          <a:lstStyle/>
          <a:p>
            <a:pPr algn="ctr"/>
            <a:r>
              <a:rPr lang="en-US" sz="1400" i="1">
                <a:latin typeface="Arial" charset="0"/>
              </a:rPr>
              <a:t>“Send next event to </a:t>
            </a:r>
            <a:r>
              <a:rPr lang="en-US" sz="1400" b="1" i="1">
                <a:latin typeface="Arial" charset="0"/>
              </a:rPr>
              <a:t>EB1</a:t>
            </a:r>
            <a:r>
              <a:rPr lang="en-US" sz="1400" i="1">
                <a:latin typeface="Arial" charset="0"/>
              </a:rPr>
              <a:t>”</a:t>
            </a:r>
          </a:p>
        </p:txBody>
      </p:sp>
      <p:grpSp>
        <p:nvGrpSpPr>
          <p:cNvPr id="6" name="Group 1073"/>
          <p:cNvGrpSpPr>
            <a:grpSpLocks/>
          </p:cNvGrpSpPr>
          <p:nvPr/>
        </p:nvGrpSpPr>
        <p:grpSpPr bwMode="auto">
          <a:xfrm>
            <a:off x="-1371600" y="1295400"/>
            <a:ext cx="1295400" cy="1828800"/>
            <a:chOff x="-624" y="960"/>
            <a:chExt cx="816" cy="1152"/>
          </a:xfrm>
        </p:grpSpPr>
        <p:sp>
          <p:nvSpPr>
            <p:cNvPr id="140337" name="AutoShape 1074"/>
            <p:cNvSpPr>
              <a:spLocks noChangeArrowheads="1"/>
            </p:cNvSpPr>
            <p:nvPr/>
          </p:nvSpPr>
          <p:spPr bwMode="auto">
            <a:xfrm rot="10800000">
              <a:off x="-288" y="960"/>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40338" name="AutoShape 1075"/>
            <p:cNvSpPr>
              <a:spLocks noChangeArrowheads="1"/>
            </p:cNvSpPr>
            <p:nvPr/>
          </p:nvSpPr>
          <p:spPr bwMode="auto">
            <a:xfrm rot="10800000">
              <a:off x="-432" y="1248"/>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40339" name="AutoShape 1076"/>
            <p:cNvSpPr>
              <a:spLocks noChangeArrowheads="1"/>
            </p:cNvSpPr>
            <p:nvPr/>
          </p:nvSpPr>
          <p:spPr bwMode="auto">
            <a:xfrm rot="10800000">
              <a:off x="-528" y="1536"/>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40340" name="AutoShape 1077"/>
            <p:cNvSpPr>
              <a:spLocks noChangeArrowheads="1"/>
            </p:cNvSpPr>
            <p:nvPr/>
          </p:nvSpPr>
          <p:spPr bwMode="auto">
            <a:xfrm rot="10800000">
              <a:off x="-624" y="1824"/>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pic>
          <p:nvPicPr>
            <p:cNvPr id="140341" name="Picture 1078"/>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576" y="1872"/>
              <a:ext cx="288" cy="175"/>
            </a:xfrm>
            <a:prstGeom prst="rect">
              <a:avLst/>
            </a:prstGeom>
            <a:noFill/>
            <a:ln w="9525">
              <a:noFill/>
              <a:miter lim="800000"/>
              <a:headEnd/>
              <a:tailEnd/>
            </a:ln>
          </p:spPr>
        </p:pic>
        <p:pic>
          <p:nvPicPr>
            <p:cNvPr id="140342" name="Picture 1079"/>
            <p:cNvPicPr>
              <a:picLocks noChangeAspect="1" noChangeArrowheads="1"/>
            </p:cNvPicPr>
            <p:nvPr/>
          </p:nvPicPr>
          <p:blipFill>
            <a:blip r:embed="rId12">
              <a:clrChange>
                <a:clrFrom>
                  <a:srgbClr val="FFFFFF"/>
                </a:clrFrom>
                <a:clrTo>
                  <a:srgbClr val="FFFFFF">
                    <a:alpha val="0"/>
                  </a:srgbClr>
                </a:clrTo>
              </a:clrChange>
            </a:blip>
            <a:srcRect/>
            <a:stretch>
              <a:fillRect/>
            </a:stretch>
          </p:blipFill>
          <p:spPr bwMode="auto">
            <a:xfrm>
              <a:off x="-420" y="1542"/>
              <a:ext cx="180" cy="282"/>
            </a:xfrm>
            <a:prstGeom prst="rect">
              <a:avLst/>
            </a:prstGeom>
            <a:noFill/>
            <a:ln w="9525">
              <a:noFill/>
              <a:miter lim="800000"/>
              <a:headEnd/>
              <a:tailEnd/>
            </a:ln>
          </p:spPr>
        </p:pic>
        <p:pic>
          <p:nvPicPr>
            <p:cNvPr id="140343" name="Picture 1080"/>
            <p:cNvPicPr>
              <a:picLocks noChangeAspect="1" noChangeArrowheads="1"/>
            </p:cNvPicPr>
            <p:nvPr/>
          </p:nvPicPr>
          <p:blipFill>
            <a:blip r:embed="rId13">
              <a:clrChange>
                <a:clrFrom>
                  <a:srgbClr val="FFFFFF"/>
                </a:clrFrom>
                <a:clrTo>
                  <a:srgbClr val="FFFFFF">
                    <a:alpha val="0"/>
                  </a:srgbClr>
                </a:clrTo>
              </a:clrChange>
            </a:blip>
            <a:srcRect/>
            <a:stretch>
              <a:fillRect/>
            </a:stretch>
          </p:blipFill>
          <p:spPr bwMode="auto">
            <a:xfrm>
              <a:off x="-365" y="1248"/>
              <a:ext cx="269" cy="226"/>
            </a:xfrm>
            <a:prstGeom prst="rect">
              <a:avLst/>
            </a:prstGeom>
            <a:noFill/>
            <a:ln w="9525">
              <a:noFill/>
              <a:miter lim="800000"/>
              <a:headEnd/>
              <a:tailEnd/>
            </a:ln>
          </p:spPr>
        </p:pic>
        <p:pic>
          <p:nvPicPr>
            <p:cNvPr id="140344" name="Picture 1081"/>
            <p:cNvPicPr>
              <a:picLocks noChangeAspect="1" noChangeArrowheads="1"/>
            </p:cNvPicPr>
            <p:nvPr/>
          </p:nvPicPr>
          <p:blipFill>
            <a:blip r:embed="rId14">
              <a:clrChange>
                <a:clrFrom>
                  <a:srgbClr val="FFFFFF"/>
                </a:clrFrom>
                <a:clrTo>
                  <a:srgbClr val="FFFFFF">
                    <a:alpha val="0"/>
                  </a:srgbClr>
                </a:clrTo>
              </a:clrChange>
            </a:blip>
            <a:srcRect/>
            <a:stretch>
              <a:fillRect/>
            </a:stretch>
          </p:blipFill>
          <p:spPr bwMode="auto">
            <a:xfrm>
              <a:off x="-184" y="964"/>
              <a:ext cx="184" cy="236"/>
            </a:xfrm>
            <a:prstGeom prst="rect">
              <a:avLst/>
            </a:prstGeom>
            <a:noFill/>
            <a:ln w="9525">
              <a:noFill/>
              <a:miter lim="800000"/>
              <a:headEnd/>
              <a:tailEnd/>
            </a:ln>
          </p:spPr>
        </p:pic>
      </p:grpSp>
      <p:pic>
        <p:nvPicPr>
          <p:cNvPr id="201786" name="Picture 1082"/>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2133600" y="3711575"/>
            <a:ext cx="457200" cy="277813"/>
          </a:xfrm>
          <a:prstGeom prst="rect">
            <a:avLst/>
          </a:prstGeom>
          <a:noFill/>
          <a:ln w="9525">
            <a:noFill/>
            <a:miter lim="800000"/>
            <a:headEnd/>
            <a:tailEnd/>
          </a:ln>
        </p:spPr>
      </p:pic>
      <p:pic>
        <p:nvPicPr>
          <p:cNvPr id="201787" name="Picture 1083"/>
          <p:cNvPicPr>
            <a:picLocks noChangeAspect="1" noChangeArrowheads="1"/>
          </p:cNvPicPr>
          <p:nvPr/>
        </p:nvPicPr>
        <p:blipFill>
          <a:blip r:embed="rId12">
            <a:clrChange>
              <a:clrFrom>
                <a:srgbClr val="FFFFFF"/>
              </a:clrFrom>
              <a:clrTo>
                <a:srgbClr val="FFFFFF">
                  <a:alpha val="0"/>
                </a:srgbClr>
              </a:clrTo>
            </a:clrChange>
          </a:blip>
          <a:srcRect/>
          <a:stretch>
            <a:fillRect/>
          </a:stretch>
        </p:blipFill>
        <p:spPr bwMode="auto">
          <a:xfrm>
            <a:off x="2209800" y="3200400"/>
            <a:ext cx="285750" cy="447675"/>
          </a:xfrm>
          <a:prstGeom prst="rect">
            <a:avLst/>
          </a:prstGeom>
          <a:noFill/>
          <a:ln w="9525">
            <a:noFill/>
            <a:miter lim="800000"/>
            <a:headEnd/>
            <a:tailEnd/>
          </a:ln>
        </p:spPr>
      </p:pic>
      <p:pic>
        <p:nvPicPr>
          <p:cNvPr id="201788" name="Picture 1084"/>
          <p:cNvPicPr>
            <a:picLocks noChangeAspect="1" noChangeArrowheads="1"/>
          </p:cNvPicPr>
          <p:nvPr/>
        </p:nvPicPr>
        <p:blipFill>
          <a:blip r:embed="rId13">
            <a:clrChange>
              <a:clrFrom>
                <a:srgbClr val="FFFFFF"/>
              </a:clrFrom>
              <a:clrTo>
                <a:srgbClr val="FFFFFF">
                  <a:alpha val="0"/>
                </a:srgbClr>
              </a:clrTo>
            </a:clrChange>
          </a:blip>
          <a:srcRect/>
          <a:stretch>
            <a:fillRect/>
          </a:stretch>
        </p:blipFill>
        <p:spPr bwMode="auto">
          <a:xfrm>
            <a:off x="2286000" y="2743200"/>
            <a:ext cx="427038" cy="358775"/>
          </a:xfrm>
          <a:prstGeom prst="rect">
            <a:avLst/>
          </a:prstGeom>
          <a:noFill/>
          <a:ln w="9525">
            <a:noFill/>
            <a:miter lim="800000"/>
            <a:headEnd/>
            <a:tailEnd/>
          </a:ln>
        </p:spPr>
      </p:pic>
      <p:pic>
        <p:nvPicPr>
          <p:cNvPr id="201789" name="Picture 1085"/>
          <p:cNvPicPr>
            <a:picLocks noChangeAspect="1" noChangeArrowheads="1"/>
          </p:cNvPicPr>
          <p:nvPr/>
        </p:nvPicPr>
        <p:blipFill>
          <a:blip r:embed="rId14">
            <a:clrChange>
              <a:clrFrom>
                <a:srgbClr val="FFFFFF"/>
              </a:clrFrom>
              <a:clrTo>
                <a:srgbClr val="FFFFFF">
                  <a:alpha val="0"/>
                </a:srgbClr>
              </a:clrTo>
            </a:clrChange>
          </a:blip>
          <a:srcRect/>
          <a:stretch>
            <a:fillRect/>
          </a:stretch>
        </p:blipFill>
        <p:spPr bwMode="auto">
          <a:xfrm>
            <a:off x="2514600" y="2263775"/>
            <a:ext cx="292100" cy="374650"/>
          </a:xfrm>
          <a:prstGeom prst="rect">
            <a:avLst/>
          </a:prstGeom>
          <a:noFill/>
          <a:ln w="9525">
            <a:noFill/>
            <a:miter lim="800000"/>
            <a:headEnd/>
            <a:tailEnd/>
          </a:ln>
        </p:spPr>
      </p:pic>
      <p:sp>
        <p:nvSpPr>
          <p:cNvPr id="201790" name="AutoShape 1086"/>
          <p:cNvSpPr>
            <a:spLocks noChangeArrowheads="1"/>
          </p:cNvSpPr>
          <p:nvPr/>
        </p:nvSpPr>
        <p:spPr bwMode="auto">
          <a:xfrm>
            <a:off x="4267200" y="4343400"/>
            <a:ext cx="1447800" cy="914400"/>
          </a:xfrm>
          <a:prstGeom prst="wedgeEllipseCallout">
            <a:avLst>
              <a:gd name="adj1" fmla="val -98134"/>
              <a:gd name="adj2" fmla="val 11634"/>
            </a:avLst>
          </a:prstGeom>
          <a:solidFill>
            <a:schemeClr val="accent1"/>
          </a:solidFill>
          <a:ln w="9525">
            <a:solidFill>
              <a:schemeClr val="tx1"/>
            </a:solidFill>
            <a:miter lim="800000"/>
            <a:headEnd/>
            <a:tailEnd/>
          </a:ln>
        </p:spPr>
        <p:txBody>
          <a:bodyPr/>
          <a:lstStyle/>
          <a:p>
            <a:pPr algn="ctr"/>
            <a:r>
              <a:rPr lang="en-US" sz="1400" i="1">
                <a:latin typeface="Arial" charset="0"/>
              </a:rPr>
              <a:t>“Send next event to </a:t>
            </a:r>
            <a:r>
              <a:rPr lang="en-US" sz="1400" b="1" i="1">
                <a:latin typeface="Arial" charset="0"/>
              </a:rPr>
              <a:t>EB2</a:t>
            </a:r>
            <a:r>
              <a:rPr lang="en-US" sz="1400" i="1">
                <a:latin typeface="Arial" charset="0"/>
              </a:rPr>
              <a:t>”</a:t>
            </a:r>
          </a:p>
        </p:txBody>
      </p:sp>
      <p:grpSp>
        <p:nvGrpSpPr>
          <p:cNvPr id="7" name="Group 1087"/>
          <p:cNvGrpSpPr>
            <a:grpSpLocks/>
          </p:cNvGrpSpPr>
          <p:nvPr/>
        </p:nvGrpSpPr>
        <p:grpSpPr bwMode="auto">
          <a:xfrm>
            <a:off x="-1371600" y="1447800"/>
            <a:ext cx="1295400" cy="1828800"/>
            <a:chOff x="-624" y="960"/>
            <a:chExt cx="816" cy="1152"/>
          </a:xfrm>
        </p:grpSpPr>
        <p:sp>
          <p:nvSpPr>
            <p:cNvPr id="140329" name="AutoShape 1088"/>
            <p:cNvSpPr>
              <a:spLocks noChangeArrowheads="1"/>
            </p:cNvSpPr>
            <p:nvPr/>
          </p:nvSpPr>
          <p:spPr bwMode="auto">
            <a:xfrm rot="10800000">
              <a:off x="-288" y="960"/>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40330" name="AutoShape 1089"/>
            <p:cNvSpPr>
              <a:spLocks noChangeArrowheads="1"/>
            </p:cNvSpPr>
            <p:nvPr/>
          </p:nvSpPr>
          <p:spPr bwMode="auto">
            <a:xfrm rot="10800000">
              <a:off x="-432" y="1248"/>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40331" name="AutoShape 1090"/>
            <p:cNvSpPr>
              <a:spLocks noChangeArrowheads="1"/>
            </p:cNvSpPr>
            <p:nvPr/>
          </p:nvSpPr>
          <p:spPr bwMode="auto">
            <a:xfrm rot="10800000">
              <a:off x="-528" y="1536"/>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40332" name="AutoShape 1091"/>
            <p:cNvSpPr>
              <a:spLocks noChangeArrowheads="1"/>
            </p:cNvSpPr>
            <p:nvPr/>
          </p:nvSpPr>
          <p:spPr bwMode="auto">
            <a:xfrm rot="10800000">
              <a:off x="-624" y="1824"/>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pic>
          <p:nvPicPr>
            <p:cNvPr id="140333" name="Picture 1092"/>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576" y="1872"/>
              <a:ext cx="288" cy="175"/>
            </a:xfrm>
            <a:prstGeom prst="rect">
              <a:avLst/>
            </a:prstGeom>
            <a:noFill/>
            <a:ln w="9525">
              <a:noFill/>
              <a:miter lim="800000"/>
              <a:headEnd/>
              <a:tailEnd/>
            </a:ln>
          </p:spPr>
        </p:pic>
        <p:pic>
          <p:nvPicPr>
            <p:cNvPr id="140334" name="Picture 1093"/>
            <p:cNvPicPr>
              <a:picLocks noChangeAspect="1" noChangeArrowheads="1"/>
            </p:cNvPicPr>
            <p:nvPr/>
          </p:nvPicPr>
          <p:blipFill>
            <a:blip r:embed="rId12">
              <a:clrChange>
                <a:clrFrom>
                  <a:srgbClr val="FFFFFF"/>
                </a:clrFrom>
                <a:clrTo>
                  <a:srgbClr val="FFFFFF">
                    <a:alpha val="0"/>
                  </a:srgbClr>
                </a:clrTo>
              </a:clrChange>
            </a:blip>
            <a:srcRect/>
            <a:stretch>
              <a:fillRect/>
            </a:stretch>
          </p:blipFill>
          <p:spPr bwMode="auto">
            <a:xfrm>
              <a:off x="-420" y="1542"/>
              <a:ext cx="180" cy="282"/>
            </a:xfrm>
            <a:prstGeom prst="rect">
              <a:avLst/>
            </a:prstGeom>
            <a:noFill/>
            <a:ln w="9525">
              <a:noFill/>
              <a:miter lim="800000"/>
              <a:headEnd/>
              <a:tailEnd/>
            </a:ln>
          </p:spPr>
        </p:pic>
        <p:pic>
          <p:nvPicPr>
            <p:cNvPr id="140335" name="Picture 1094"/>
            <p:cNvPicPr>
              <a:picLocks noChangeAspect="1" noChangeArrowheads="1"/>
            </p:cNvPicPr>
            <p:nvPr/>
          </p:nvPicPr>
          <p:blipFill>
            <a:blip r:embed="rId13">
              <a:clrChange>
                <a:clrFrom>
                  <a:srgbClr val="FFFFFF"/>
                </a:clrFrom>
                <a:clrTo>
                  <a:srgbClr val="FFFFFF">
                    <a:alpha val="0"/>
                  </a:srgbClr>
                </a:clrTo>
              </a:clrChange>
            </a:blip>
            <a:srcRect/>
            <a:stretch>
              <a:fillRect/>
            </a:stretch>
          </p:blipFill>
          <p:spPr bwMode="auto">
            <a:xfrm>
              <a:off x="-365" y="1248"/>
              <a:ext cx="269" cy="226"/>
            </a:xfrm>
            <a:prstGeom prst="rect">
              <a:avLst/>
            </a:prstGeom>
            <a:noFill/>
            <a:ln w="9525">
              <a:noFill/>
              <a:miter lim="800000"/>
              <a:headEnd/>
              <a:tailEnd/>
            </a:ln>
          </p:spPr>
        </p:pic>
        <p:pic>
          <p:nvPicPr>
            <p:cNvPr id="140336" name="Picture 1095"/>
            <p:cNvPicPr>
              <a:picLocks noChangeAspect="1" noChangeArrowheads="1"/>
            </p:cNvPicPr>
            <p:nvPr/>
          </p:nvPicPr>
          <p:blipFill>
            <a:blip r:embed="rId14">
              <a:clrChange>
                <a:clrFrom>
                  <a:srgbClr val="FFFFFF"/>
                </a:clrFrom>
                <a:clrTo>
                  <a:srgbClr val="FFFFFF">
                    <a:alpha val="0"/>
                  </a:srgbClr>
                </a:clrTo>
              </a:clrChange>
            </a:blip>
            <a:srcRect/>
            <a:stretch>
              <a:fillRect/>
            </a:stretch>
          </p:blipFill>
          <p:spPr bwMode="auto">
            <a:xfrm>
              <a:off x="-184" y="964"/>
              <a:ext cx="184" cy="236"/>
            </a:xfrm>
            <a:prstGeom prst="rect">
              <a:avLst/>
            </a:prstGeom>
            <a:noFill/>
            <a:ln w="9525">
              <a:noFill/>
              <a:miter lim="800000"/>
              <a:headEnd/>
              <a:tailEnd/>
            </a:ln>
          </p:spPr>
        </p:pic>
      </p:grpSp>
      <p:graphicFrame>
        <p:nvGraphicFramePr>
          <p:cNvPr id="140295" name="Object 7"/>
          <p:cNvGraphicFramePr>
            <a:graphicFrameLocks noChangeAspect="1"/>
          </p:cNvGraphicFramePr>
          <p:nvPr/>
        </p:nvGraphicFramePr>
        <p:xfrm>
          <a:off x="6910388" y="3122613"/>
          <a:ext cx="552450" cy="723900"/>
        </p:xfrm>
        <a:graphic>
          <a:graphicData uri="http://schemas.openxmlformats.org/presentationml/2006/ole">
            <mc:AlternateContent xmlns:mc="http://schemas.openxmlformats.org/markup-compatibility/2006">
              <mc:Choice xmlns:v="urn:schemas-microsoft-com:vml" Requires="v">
                <p:oleObj spid="_x0000_s140312" name="Visio" r:id="rId15" imgW="733120" imgH="961954" progId="Visio.Drawing.11">
                  <p:embed/>
                </p:oleObj>
              </mc:Choice>
              <mc:Fallback>
                <p:oleObj name="Visio" r:id="rId15" imgW="733120" imgH="961954" progId="Visio.Drawing.11">
                  <p:embed/>
                  <p:pic>
                    <p:nvPicPr>
                      <p:cNvPr id="0" name="Picture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910388" y="3122613"/>
                        <a:ext cx="552450" cy="72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40325" name="Text Box 1108"/>
          <p:cNvSpPr txBox="1">
            <a:spLocks noChangeArrowheads="1"/>
          </p:cNvSpPr>
          <p:nvPr/>
        </p:nvSpPr>
        <p:spPr bwMode="auto">
          <a:xfrm>
            <a:off x="7472363" y="3290888"/>
            <a:ext cx="1293812" cy="274637"/>
          </a:xfrm>
          <a:prstGeom prst="rect">
            <a:avLst/>
          </a:prstGeom>
          <a:noFill/>
          <a:ln w="9525">
            <a:noFill/>
            <a:miter lim="800000"/>
            <a:headEnd/>
            <a:tailEnd/>
          </a:ln>
        </p:spPr>
        <p:txBody>
          <a:bodyPr wrap="none">
            <a:spAutoFit/>
          </a:bodyPr>
          <a:lstStyle/>
          <a:p>
            <a:r>
              <a:rPr lang="en-US" sz="1200" b="1">
                <a:latin typeface="Arial" charset="0"/>
              </a:rPr>
              <a:t>Event Builder 2</a:t>
            </a:r>
            <a:endParaRPr lang="en-US"/>
          </a:p>
        </p:txBody>
      </p:sp>
      <p:graphicFrame>
        <p:nvGraphicFramePr>
          <p:cNvPr id="140296" name="Object 8"/>
          <p:cNvGraphicFramePr>
            <a:graphicFrameLocks noChangeAspect="1"/>
          </p:cNvGraphicFramePr>
          <p:nvPr/>
        </p:nvGraphicFramePr>
        <p:xfrm>
          <a:off x="6899275" y="2220913"/>
          <a:ext cx="552450" cy="723900"/>
        </p:xfrm>
        <a:graphic>
          <a:graphicData uri="http://schemas.openxmlformats.org/presentationml/2006/ole">
            <mc:AlternateContent xmlns:mc="http://schemas.openxmlformats.org/markup-compatibility/2006">
              <mc:Choice xmlns:v="urn:schemas-microsoft-com:vml" Requires="v">
                <p:oleObj spid="_x0000_s140313" name="Visio" r:id="rId17" imgW="733120" imgH="961954" progId="Visio.Drawing.11">
                  <p:embed/>
                </p:oleObj>
              </mc:Choice>
              <mc:Fallback>
                <p:oleObj name="Visio" r:id="rId17" imgW="733120" imgH="961954" progId="Visio.Drawing.11">
                  <p:embed/>
                  <p:pic>
                    <p:nvPicPr>
                      <p:cNvPr id="0" name="Picture 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899275" y="2220913"/>
                        <a:ext cx="552450" cy="72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40326" name="Text Box 1110"/>
          <p:cNvSpPr txBox="1">
            <a:spLocks noChangeArrowheads="1"/>
          </p:cNvSpPr>
          <p:nvPr/>
        </p:nvSpPr>
        <p:spPr bwMode="auto">
          <a:xfrm>
            <a:off x="7461250" y="2389188"/>
            <a:ext cx="1293813" cy="274637"/>
          </a:xfrm>
          <a:prstGeom prst="rect">
            <a:avLst/>
          </a:prstGeom>
          <a:noFill/>
          <a:ln w="9525">
            <a:noFill/>
            <a:miter lim="800000"/>
            <a:headEnd/>
            <a:tailEnd/>
          </a:ln>
        </p:spPr>
        <p:txBody>
          <a:bodyPr wrap="none">
            <a:spAutoFit/>
          </a:bodyPr>
          <a:lstStyle/>
          <a:p>
            <a:r>
              <a:rPr lang="en-US" sz="1200" b="1">
                <a:latin typeface="Arial" charset="0"/>
              </a:rPr>
              <a:t>Event Builder 1</a:t>
            </a:r>
            <a:endParaRPr lang="en-US"/>
          </a:p>
        </p:txBody>
      </p:sp>
      <p:graphicFrame>
        <p:nvGraphicFramePr>
          <p:cNvPr id="140297" name="Object 9"/>
          <p:cNvGraphicFramePr>
            <a:graphicFrameLocks noChangeAspect="1"/>
          </p:cNvGraphicFramePr>
          <p:nvPr/>
        </p:nvGraphicFramePr>
        <p:xfrm>
          <a:off x="2020888" y="4184650"/>
          <a:ext cx="552450" cy="723900"/>
        </p:xfrm>
        <a:graphic>
          <a:graphicData uri="http://schemas.openxmlformats.org/presentationml/2006/ole">
            <mc:AlternateContent xmlns:mc="http://schemas.openxmlformats.org/markup-compatibility/2006">
              <mc:Choice xmlns:v="urn:schemas-microsoft-com:vml" Requires="v">
                <p:oleObj spid="_x0000_s140314" name="Visio" r:id="rId18" imgW="733120" imgH="961954" progId="Visio.Drawing.11">
                  <p:embed/>
                </p:oleObj>
              </mc:Choice>
              <mc:Fallback>
                <p:oleObj name="Visio" r:id="rId18" imgW="733120" imgH="961954" progId="Visio.Drawing.11">
                  <p:embed/>
                  <p:pic>
                    <p:nvPicPr>
                      <p:cNvPr id="0" name="Picture 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020888" y="4184650"/>
                        <a:ext cx="552450" cy="72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40327" name="Text Box 1112"/>
          <p:cNvSpPr txBox="1">
            <a:spLocks noChangeArrowheads="1"/>
          </p:cNvSpPr>
          <p:nvPr/>
        </p:nvSpPr>
        <p:spPr bwMode="auto">
          <a:xfrm>
            <a:off x="2582863" y="4352925"/>
            <a:ext cx="979487" cy="457200"/>
          </a:xfrm>
          <a:prstGeom prst="rect">
            <a:avLst/>
          </a:prstGeom>
          <a:noFill/>
          <a:ln w="9525">
            <a:noFill/>
            <a:miter lim="800000"/>
            <a:headEnd/>
            <a:tailEnd/>
          </a:ln>
        </p:spPr>
        <p:txBody>
          <a:bodyPr wrap="none">
            <a:spAutoFit/>
          </a:bodyPr>
          <a:lstStyle/>
          <a:p>
            <a:r>
              <a:rPr lang="en-US" sz="1200" b="1">
                <a:latin typeface="Arial" charset="0"/>
              </a:rPr>
              <a:t>Readout</a:t>
            </a:r>
          </a:p>
          <a:p>
            <a:r>
              <a:rPr lang="en-US" sz="1200" b="1">
                <a:latin typeface="Arial" charset="0"/>
              </a:rPr>
              <a:t>Supervisor</a:t>
            </a:r>
            <a:endParaRPr lang="en-US"/>
          </a:p>
        </p:txBody>
      </p:sp>
      <p:sp>
        <p:nvSpPr>
          <p:cNvPr id="140328" name="Footer Placeholder 70"/>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1776"/>
                                        </p:tgtEl>
                                        <p:attrNameLst>
                                          <p:attrName>style.visibility</p:attrName>
                                        </p:attrNameLst>
                                      </p:cBhvr>
                                      <p:to>
                                        <p:strVal val="visible"/>
                                      </p:to>
                                    </p:set>
                                    <p:animEffect transition="in" filter="fade">
                                      <p:cBhvr>
                                        <p:cTn id="7" dur="2000"/>
                                        <p:tgtEl>
                                          <p:spTgt spid="201776"/>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2000"/>
                                        <p:tgtEl>
                                          <p:spTgt spid="2"/>
                                        </p:tgtEl>
                                      </p:cBhvr>
                                    </p:animEffect>
                                  </p:childTnLst>
                                </p:cTn>
                              </p:par>
                            </p:childTnLst>
                          </p:cTn>
                        </p:par>
                        <p:par>
                          <p:cTn id="12" fill="hold">
                            <p:stCondLst>
                              <p:cond delay="4000"/>
                            </p:stCondLst>
                            <p:childTnLst>
                              <p:par>
                                <p:cTn id="13" presetID="0" presetClass="path" presetSubtype="0" accel="50000" decel="50000" fill="hold" nodeType="afterEffect">
                                  <p:stCondLst>
                                    <p:cond delay="0"/>
                                  </p:stCondLst>
                                  <p:childTnLst>
                                    <p:animMotion origin="layout" path="M -0.05417 3.33333E-6 L 0.1875 3.33333E-6 " pathEditMode="relative" rAng="0" ptsTypes="AA">
                                      <p:cBhvr>
                                        <p:cTn id="14" dur="2000" fill="hold"/>
                                        <p:tgtEl>
                                          <p:spTgt spid="5"/>
                                        </p:tgtEl>
                                        <p:attrNameLst>
                                          <p:attrName>ppt_x</p:attrName>
                                          <p:attrName>ppt_y</p:attrName>
                                        </p:attrNameLst>
                                      </p:cBhvr>
                                      <p:rCtr x="121" y="0"/>
                                    </p:animMotion>
                                  </p:childTnLst>
                                </p:cTn>
                              </p:par>
                            </p:childTnLst>
                          </p:cTn>
                        </p:par>
                        <p:par>
                          <p:cTn id="15" fill="hold">
                            <p:stCondLst>
                              <p:cond delay="6000"/>
                            </p:stCondLst>
                            <p:childTnLst>
                              <p:par>
                                <p:cTn id="16" presetID="0" presetClass="path" presetSubtype="0" accel="50000" decel="50000" fill="hold" nodeType="afterEffect">
                                  <p:stCondLst>
                                    <p:cond delay="0"/>
                                  </p:stCondLst>
                                  <p:childTnLst>
                                    <p:animMotion origin="layout" path="M 0.1875 3.33333E-6 L 0.2375 3.33333E-6 " pathEditMode="relative" rAng="0" ptsTypes="AA">
                                      <p:cBhvr>
                                        <p:cTn id="17" dur="2000" fill="hold"/>
                                        <p:tgtEl>
                                          <p:spTgt spid="5"/>
                                        </p:tgtEl>
                                        <p:attrNameLst>
                                          <p:attrName>ppt_x</p:attrName>
                                          <p:attrName>ppt_y</p:attrName>
                                        </p:attrNameLst>
                                      </p:cBhvr>
                                      <p:rCtr x="25" y="0"/>
                                    </p:animMotion>
                                  </p:childTnLst>
                                </p:cTn>
                              </p:par>
                              <p:par>
                                <p:cTn id="18" presetID="10" presetClass="exit" presetSubtype="0" fill="hold" nodeType="withEffect">
                                  <p:stCondLst>
                                    <p:cond delay="0"/>
                                  </p:stCondLst>
                                  <p:childTnLst>
                                    <p:animEffect transition="out" filter="fade">
                                      <p:cBhvr>
                                        <p:cTn id="19" dur="2000"/>
                                        <p:tgtEl>
                                          <p:spTgt spid="5"/>
                                        </p:tgtEl>
                                      </p:cBhvr>
                                    </p:animEffect>
                                    <p:set>
                                      <p:cBhvr>
                                        <p:cTn id="20" dur="1" fill="hold">
                                          <p:stCondLst>
                                            <p:cond delay="1999"/>
                                          </p:stCondLst>
                                        </p:cTn>
                                        <p:tgtEl>
                                          <p:spTgt spid="5"/>
                                        </p:tgtEl>
                                        <p:attrNameLst>
                                          <p:attrName>style.visibility</p:attrName>
                                        </p:attrNameLst>
                                      </p:cBhvr>
                                      <p:to>
                                        <p:strVal val="hidden"/>
                                      </p:to>
                                    </p:set>
                                  </p:childTnLst>
                                </p:cTn>
                              </p:par>
                            </p:childTnLst>
                          </p:cTn>
                        </p:par>
                        <p:par>
                          <p:cTn id="21" fill="hold">
                            <p:stCondLst>
                              <p:cond delay="8000"/>
                            </p:stCondLst>
                            <p:childTnLst>
                              <p:par>
                                <p:cTn id="22" presetID="10" presetClass="exit" presetSubtype="0" fill="hold" nodeType="afterEffect">
                                  <p:stCondLst>
                                    <p:cond delay="0"/>
                                  </p:stCondLst>
                                  <p:childTnLst>
                                    <p:animEffect transition="out" filter="fade">
                                      <p:cBhvr>
                                        <p:cTn id="23" dur="2000"/>
                                        <p:tgtEl>
                                          <p:spTgt spid="2"/>
                                        </p:tgtEl>
                                      </p:cBhvr>
                                    </p:animEffect>
                                    <p:set>
                                      <p:cBhvr>
                                        <p:cTn id="24" dur="1" fill="hold">
                                          <p:stCondLst>
                                            <p:cond delay="1999"/>
                                          </p:stCondLst>
                                        </p:cTn>
                                        <p:tgtEl>
                                          <p:spTgt spid="2"/>
                                        </p:tgtEl>
                                        <p:attrNameLst>
                                          <p:attrName>style.visibility</p:attrName>
                                        </p:attrNameLst>
                                      </p:cBhvr>
                                      <p:to>
                                        <p:strVal val="hidden"/>
                                      </p:to>
                                    </p:set>
                                  </p:childTnLst>
                                </p:cTn>
                              </p:par>
                              <p:par>
                                <p:cTn id="25" presetID="10" presetClass="exit" presetSubtype="0" fill="hold" grpId="1" nodeType="withEffect">
                                  <p:stCondLst>
                                    <p:cond delay="0"/>
                                  </p:stCondLst>
                                  <p:childTnLst>
                                    <p:animEffect transition="out" filter="fade">
                                      <p:cBhvr>
                                        <p:cTn id="26" dur="2000"/>
                                        <p:tgtEl>
                                          <p:spTgt spid="201776"/>
                                        </p:tgtEl>
                                      </p:cBhvr>
                                    </p:animEffect>
                                    <p:set>
                                      <p:cBhvr>
                                        <p:cTn id="27" dur="1" fill="hold">
                                          <p:stCondLst>
                                            <p:cond delay="1999"/>
                                          </p:stCondLst>
                                        </p:cTn>
                                        <p:tgtEl>
                                          <p:spTgt spid="201776"/>
                                        </p:tgtEl>
                                        <p:attrNameLst>
                                          <p:attrName>style.visibility</p:attrName>
                                        </p:attrNameLst>
                                      </p:cBhvr>
                                      <p:to>
                                        <p:strVal val="hidden"/>
                                      </p:to>
                                    </p:set>
                                  </p:childTnLst>
                                </p:cTn>
                              </p:par>
                              <p:par>
                                <p:cTn id="28" presetID="10" presetClass="entr" presetSubtype="0" fill="hold" grpId="0" nodeType="withEffect">
                                  <p:stCondLst>
                                    <p:cond delay="0"/>
                                  </p:stCondLst>
                                  <p:childTnLst>
                                    <p:set>
                                      <p:cBhvr>
                                        <p:cTn id="29" dur="1" fill="hold">
                                          <p:stCondLst>
                                            <p:cond delay="0"/>
                                          </p:stCondLst>
                                        </p:cTn>
                                        <p:tgtEl>
                                          <p:spTgt spid="201790"/>
                                        </p:tgtEl>
                                        <p:attrNameLst>
                                          <p:attrName>style.visibility</p:attrName>
                                        </p:attrNameLst>
                                      </p:cBhvr>
                                      <p:to>
                                        <p:strVal val="visible"/>
                                      </p:to>
                                    </p:set>
                                    <p:animEffect transition="in" filter="fade">
                                      <p:cBhvr>
                                        <p:cTn id="30" dur="2000"/>
                                        <p:tgtEl>
                                          <p:spTgt spid="201790"/>
                                        </p:tgtEl>
                                      </p:cBhvr>
                                    </p:animEffec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2000"/>
                                        <p:tgtEl>
                                          <p:spTgt spid="3"/>
                                        </p:tgtEl>
                                      </p:cBhvr>
                                    </p:animEffect>
                                  </p:childTnLst>
                                </p:cTn>
                              </p:par>
                              <p:par>
                                <p:cTn id="34" presetID="10" presetClass="entr" presetSubtype="0" fill="hold" nodeType="withEffect">
                                  <p:stCondLst>
                                    <p:cond delay="0"/>
                                  </p:stCondLst>
                                  <p:childTnLst>
                                    <p:set>
                                      <p:cBhvr>
                                        <p:cTn id="35" dur="1" fill="hold">
                                          <p:stCondLst>
                                            <p:cond delay="0"/>
                                          </p:stCondLst>
                                        </p:cTn>
                                        <p:tgtEl>
                                          <p:spTgt spid="201754"/>
                                        </p:tgtEl>
                                        <p:attrNameLst>
                                          <p:attrName>style.visibility</p:attrName>
                                        </p:attrNameLst>
                                      </p:cBhvr>
                                      <p:to>
                                        <p:strVal val="visible"/>
                                      </p:to>
                                    </p:set>
                                    <p:animEffect transition="in" filter="fade">
                                      <p:cBhvr>
                                        <p:cTn id="36" dur="2000"/>
                                        <p:tgtEl>
                                          <p:spTgt spid="201754"/>
                                        </p:tgtEl>
                                      </p:cBhvr>
                                    </p:animEffect>
                                  </p:childTnLst>
                                </p:cTn>
                              </p:par>
                              <p:par>
                                <p:cTn id="37" presetID="10" presetClass="entr" presetSubtype="0" fill="hold" nodeType="withEffect">
                                  <p:stCondLst>
                                    <p:cond delay="0"/>
                                  </p:stCondLst>
                                  <p:childTnLst>
                                    <p:set>
                                      <p:cBhvr>
                                        <p:cTn id="38" dur="1" fill="hold">
                                          <p:stCondLst>
                                            <p:cond delay="0"/>
                                          </p:stCondLst>
                                        </p:cTn>
                                        <p:tgtEl>
                                          <p:spTgt spid="201755"/>
                                        </p:tgtEl>
                                        <p:attrNameLst>
                                          <p:attrName>style.visibility</p:attrName>
                                        </p:attrNameLst>
                                      </p:cBhvr>
                                      <p:to>
                                        <p:strVal val="visible"/>
                                      </p:to>
                                    </p:set>
                                    <p:animEffect transition="in" filter="fade">
                                      <p:cBhvr>
                                        <p:cTn id="39" dur="2000"/>
                                        <p:tgtEl>
                                          <p:spTgt spid="201755"/>
                                        </p:tgtEl>
                                      </p:cBhvr>
                                    </p:animEffect>
                                  </p:childTnLst>
                                </p:cTn>
                              </p:par>
                              <p:par>
                                <p:cTn id="40" presetID="10" presetClass="entr" presetSubtype="0" fill="hold" nodeType="withEffect">
                                  <p:stCondLst>
                                    <p:cond delay="0"/>
                                  </p:stCondLst>
                                  <p:childTnLst>
                                    <p:set>
                                      <p:cBhvr>
                                        <p:cTn id="41" dur="1" fill="hold">
                                          <p:stCondLst>
                                            <p:cond delay="0"/>
                                          </p:stCondLst>
                                        </p:cTn>
                                        <p:tgtEl>
                                          <p:spTgt spid="201756"/>
                                        </p:tgtEl>
                                        <p:attrNameLst>
                                          <p:attrName>style.visibility</p:attrName>
                                        </p:attrNameLst>
                                      </p:cBhvr>
                                      <p:to>
                                        <p:strVal val="visible"/>
                                      </p:to>
                                    </p:set>
                                    <p:animEffect transition="in" filter="fade">
                                      <p:cBhvr>
                                        <p:cTn id="42" dur="2000"/>
                                        <p:tgtEl>
                                          <p:spTgt spid="201756"/>
                                        </p:tgtEl>
                                      </p:cBhvr>
                                    </p:animEffect>
                                  </p:childTnLst>
                                </p:cTn>
                              </p:par>
                              <p:par>
                                <p:cTn id="43" presetID="10" presetClass="entr" presetSubtype="0" fill="hold" nodeType="withEffect">
                                  <p:stCondLst>
                                    <p:cond delay="0"/>
                                  </p:stCondLst>
                                  <p:childTnLst>
                                    <p:set>
                                      <p:cBhvr>
                                        <p:cTn id="44" dur="1" fill="hold">
                                          <p:stCondLst>
                                            <p:cond delay="0"/>
                                          </p:stCondLst>
                                        </p:cTn>
                                        <p:tgtEl>
                                          <p:spTgt spid="201757"/>
                                        </p:tgtEl>
                                        <p:attrNameLst>
                                          <p:attrName>style.visibility</p:attrName>
                                        </p:attrNameLst>
                                      </p:cBhvr>
                                      <p:to>
                                        <p:strVal val="visible"/>
                                      </p:to>
                                    </p:set>
                                    <p:animEffect transition="in" filter="fade">
                                      <p:cBhvr>
                                        <p:cTn id="45" dur="2000"/>
                                        <p:tgtEl>
                                          <p:spTgt spid="201757"/>
                                        </p:tgtEl>
                                      </p:cBhvr>
                                    </p:animEffect>
                                  </p:childTnLst>
                                </p:cTn>
                              </p:par>
                            </p:childTnLst>
                          </p:cTn>
                        </p:par>
                        <p:par>
                          <p:cTn id="46" fill="hold">
                            <p:stCondLst>
                              <p:cond delay="10000"/>
                            </p:stCondLst>
                            <p:childTnLst>
                              <p:par>
                                <p:cTn id="47" presetID="0" presetClass="path" presetSubtype="0" accel="50000" decel="50000" fill="hold" nodeType="afterEffect">
                                  <p:stCondLst>
                                    <p:cond delay="0"/>
                                  </p:stCondLst>
                                  <p:childTnLst>
                                    <p:animMotion origin="layout" path="M -3.33333E-6 -0.00649 C 0.07188 0.00324 0.14393 0.01319 0.19445 -0.00834 C 0.24497 -0.02987 0.28039 -0.09514 0.30278 -0.13612 C 0.32518 -0.17709 0.32709 -0.21598 0.32917 -0.25463 " pathEditMode="relative" rAng="0" ptsTypes="aaaA">
                                      <p:cBhvr>
                                        <p:cTn id="48" dur="2000" fill="hold"/>
                                        <p:tgtEl>
                                          <p:spTgt spid="201754"/>
                                        </p:tgtEl>
                                        <p:attrNameLst>
                                          <p:attrName>ppt_x</p:attrName>
                                          <p:attrName>ppt_y</p:attrName>
                                        </p:attrNameLst>
                                      </p:cBhvr>
                                      <p:rCtr x="165" y="-114"/>
                                    </p:animMotion>
                                  </p:childTnLst>
                                </p:cTn>
                              </p:par>
                              <p:par>
                                <p:cTn id="49" presetID="10" presetClass="entr" presetSubtype="0" fill="hold" grpId="0" nodeType="withEffect">
                                  <p:stCondLst>
                                    <p:cond delay="0"/>
                                  </p:stCondLst>
                                  <p:childTnLst>
                                    <p:set>
                                      <p:cBhvr>
                                        <p:cTn id="50" dur="1" fill="hold">
                                          <p:stCondLst>
                                            <p:cond delay="0"/>
                                          </p:stCondLst>
                                        </p:cTn>
                                        <p:tgtEl>
                                          <p:spTgt spid="201730"/>
                                        </p:tgtEl>
                                        <p:attrNameLst>
                                          <p:attrName>style.visibility</p:attrName>
                                        </p:attrNameLst>
                                      </p:cBhvr>
                                      <p:to>
                                        <p:strVal val="visible"/>
                                      </p:to>
                                    </p:set>
                                    <p:animEffect transition="in" filter="fade">
                                      <p:cBhvr>
                                        <p:cTn id="51" dur="2000"/>
                                        <p:tgtEl>
                                          <p:spTgt spid="201730"/>
                                        </p:tgtEl>
                                      </p:cBhvr>
                                    </p:animEffect>
                                  </p:childTnLst>
                                </p:cTn>
                              </p:par>
                              <p:par>
                                <p:cTn id="52" presetID="0" presetClass="path" presetSubtype="0" accel="50000" decel="50000" fill="hold" nodeType="withEffect">
                                  <p:stCondLst>
                                    <p:cond delay="0"/>
                                  </p:stCondLst>
                                  <p:childTnLst>
                                    <p:animMotion origin="layout" path="M 9.44444E-6 -6.2963E-6 C 0.08942 0.01273 0.179 0.02569 0.23056 0.00185 C 0.28212 -0.022 0.29098 -0.11112 0.30973 -0.1426 C 0.32848 -0.17408 0.33768 -0.17987 0.34306 -0.18704 " pathEditMode="relative" ptsTypes="aaaA">
                                      <p:cBhvr>
                                        <p:cTn id="53" dur="2000" fill="hold"/>
                                        <p:tgtEl>
                                          <p:spTgt spid="201755"/>
                                        </p:tgtEl>
                                        <p:attrNameLst>
                                          <p:attrName>ppt_x</p:attrName>
                                          <p:attrName>ppt_y</p:attrName>
                                        </p:attrNameLst>
                                      </p:cBhvr>
                                    </p:animMotion>
                                  </p:childTnLst>
                                </p:cTn>
                              </p:par>
                              <p:par>
                                <p:cTn id="54" presetID="0" presetClass="path" presetSubtype="0" accel="50000" decel="50000" fill="hold" nodeType="withEffect">
                                  <p:stCondLst>
                                    <p:cond delay="0"/>
                                  </p:stCondLst>
                                  <p:childTnLst>
                                    <p:animMotion origin="layout" path="M 7.22222E-6 3.7037E-7 C 0.08143 0.00556 0.16303 0.01134 0.20973 0.0037 C 0.25643 -0.00394 0.26806 -0.02662 0.28056 -0.0463 C 0.29306 -0.06597 0.2889 -0.09051 0.28473 -0.11481 " pathEditMode="relative" ptsTypes="aaaA">
                                      <p:cBhvr>
                                        <p:cTn id="55" dur="2000" fill="hold"/>
                                        <p:tgtEl>
                                          <p:spTgt spid="201756"/>
                                        </p:tgtEl>
                                        <p:attrNameLst>
                                          <p:attrName>ppt_x</p:attrName>
                                          <p:attrName>ppt_y</p:attrName>
                                        </p:attrNameLst>
                                      </p:cBhvr>
                                    </p:animMotion>
                                  </p:childTnLst>
                                </p:cTn>
                              </p:par>
                              <p:par>
                                <p:cTn id="56" presetID="0" presetClass="path" presetSubtype="0" accel="50000" decel="50000" fill="hold" nodeType="withEffect">
                                  <p:stCondLst>
                                    <p:cond delay="0"/>
                                  </p:stCondLst>
                                  <p:childTnLst>
                                    <p:animMotion origin="layout" path="M -2.22222E-6 2.96296E-6 C 0.04271 -0.00741 0.19479 -0.03889 0.25625 -0.04398 C 0.31771 -0.04908 0.31702 -0.02824 0.36875 -0.03102 C 0.42049 -0.0338 0.53281 -0.04005 0.56667 -0.06111 C 0.60052 -0.08218 0.58594 -0.12361 0.57222 -0.15741 " pathEditMode="relative" rAng="0" ptsTypes="aaaaa">
                                      <p:cBhvr>
                                        <p:cTn id="57" dur="2000" fill="hold"/>
                                        <p:tgtEl>
                                          <p:spTgt spid="201757"/>
                                        </p:tgtEl>
                                        <p:attrNameLst>
                                          <p:attrName>ppt_x</p:attrName>
                                          <p:attrName>ppt_y</p:attrName>
                                        </p:attrNameLst>
                                      </p:cBhvr>
                                      <p:rCtr x="300" y="-79"/>
                                    </p:animMotion>
                                  </p:childTnLst>
                                </p:cTn>
                              </p:par>
                              <p:par>
                                <p:cTn id="58" presetID="0" presetClass="path" presetSubtype="0" accel="50000" decel="50000" fill="hold" nodeType="withEffect">
                                  <p:stCondLst>
                                    <p:cond delay="0"/>
                                  </p:stCondLst>
                                  <p:childTnLst>
                                    <p:animMotion origin="layout" path="M -0.05417 3.33333E-6 L 0.1875 3.33333E-6 " pathEditMode="relative" rAng="0" ptsTypes="AA">
                                      <p:cBhvr>
                                        <p:cTn id="59" dur="2000" fill="hold"/>
                                        <p:tgtEl>
                                          <p:spTgt spid="6"/>
                                        </p:tgtEl>
                                        <p:attrNameLst>
                                          <p:attrName>ppt_x</p:attrName>
                                          <p:attrName>ppt_y</p:attrName>
                                        </p:attrNameLst>
                                      </p:cBhvr>
                                      <p:rCtr x="121" y="0"/>
                                    </p:animMotion>
                                  </p:childTnLst>
                                </p:cTn>
                              </p:par>
                            </p:childTnLst>
                          </p:cTn>
                        </p:par>
                        <p:par>
                          <p:cTn id="60" fill="hold">
                            <p:stCondLst>
                              <p:cond delay="12000"/>
                            </p:stCondLst>
                            <p:childTnLst>
                              <p:par>
                                <p:cTn id="61" presetID="0" presetClass="path" presetSubtype="0" accel="50000" decel="50000" fill="hold" nodeType="afterEffect">
                                  <p:stCondLst>
                                    <p:cond delay="0"/>
                                  </p:stCondLst>
                                  <p:childTnLst>
                                    <p:animMotion origin="layout" path="M 0.1875 3.33333E-6 L 0.2375 3.33333E-6 " pathEditMode="relative" rAng="0" ptsTypes="AA">
                                      <p:cBhvr>
                                        <p:cTn id="62" dur="2000" fill="hold"/>
                                        <p:tgtEl>
                                          <p:spTgt spid="6"/>
                                        </p:tgtEl>
                                        <p:attrNameLst>
                                          <p:attrName>ppt_x</p:attrName>
                                          <p:attrName>ppt_y</p:attrName>
                                        </p:attrNameLst>
                                      </p:cBhvr>
                                      <p:rCtr x="25" y="0"/>
                                    </p:animMotion>
                                  </p:childTnLst>
                                </p:cTn>
                              </p:par>
                            </p:childTnLst>
                          </p:cTn>
                        </p:par>
                        <p:par>
                          <p:cTn id="63" fill="hold">
                            <p:stCondLst>
                              <p:cond delay="14000"/>
                            </p:stCondLst>
                            <p:childTnLst>
                              <p:par>
                                <p:cTn id="64" presetID="10" presetClass="exit" presetSubtype="0" fill="hold" nodeType="afterEffect">
                                  <p:stCondLst>
                                    <p:cond delay="0"/>
                                  </p:stCondLst>
                                  <p:childTnLst>
                                    <p:animEffect transition="out" filter="fade">
                                      <p:cBhvr>
                                        <p:cTn id="65" dur="2000"/>
                                        <p:tgtEl>
                                          <p:spTgt spid="6"/>
                                        </p:tgtEl>
                                      </p:cBhvr>
                                    </p:animEffect>
                                    <p:set>
                                      <p:cBhvr>
                                        <p:cTn id="66" dur="1" fill="hold">
                                          <p:stCondLst>
                                            <p:cond delay="1999"/>
                                          </p:stCondLst>
                                        </p:cTn>
                                        <p:tgtEl>
                                          <p:spTgt spid="6"/>
                                        </p:tgtEl>
                                        <p:attrNameLst>
                                          <p:attrName>style.visibility</p:attrName>
                                        </p:attrNameLst>
                                      </p:cBhvr>
                                      <p:to>
                                        <p:strVal val="hidden"/>
                                      </p:to>
                                    </p:set>
                                  </p:childTnLst>
                                </p:cTn>
                              </p:par>
                              <p:par>
                                <p:cTn id="67" presetID="10" presetClass="entr" presetSubtype="0" fill="hold" nodeType="withEffect">
                                  <p:stCondLst>
                                    <p:cond delay="0"/>
                                  </p:stCondLst>
                                  <p:childTnLst>
                                    <p:set>
                                      <p:cBhvr>
                                        <p:cTn id="68" dur="1" fill="hold">
                                          <p:stCondLst>
                                            <p:cond delay="0"/>
                                          </p:stCondLst>
                                        </p:cTn>
                                        <p:tgtEl>
                                          <p:spTgt spid="201786"/>
                                        </p:tgtEl>
                                        <p:attrNameLst>
                                          <p:attrName>style.visibility</p:attrName>
                                        </p:attrNameLst>
                                      </p:cBhvr>
                                      <p:to>
                                        <p:strVal val="visible"/>
                                      </p:to>
                                    </p:set>
                                    <p:animEffect transition="in" filter="fade">
                                      <p:cBhvr>
                                        <p:cTn id="69" dur="2000"/>
                                        <p:tgtEl>
                                          <p:spTgt spid="201786"/>
                                        </p:tgtEl>
                                      </p:cBhvr>
                                    </p:animEffect>
                                  </p:childTnLst>
                                </p:cTn>
                              </p:par>
                              <p:par>
                                <p:cTn id="70" presetID="10" presetClass="entr" presetSubtype="0" fill="hold" nodeType="withEffect">
                                  <p:stCondLst>
                                    <p:cond delay="0"/>
                                  </p:stCondLst>
                                  <p:childTnLst>
                                    <p:set>
                                      <p:cBhvr>
                                        <p:cTn id="71" dur="1" fill="hold">
                                          <p:stCondLst>
                                            <p:cond delay="0"/>
                                          </p:stCondLst>
                                        </p:cTn>
                                        <p:tgtEl>
                                          <p:spTgt spid="201787"/>
                                        </p:tgtEl>
                                        <p:attrNameLst>
                                          <p:attrName>style.visibility</p:attrName>
                                        </p:attrNameLst>
                                      </p:cBhvr>
                                      <p:to>
                                        <p:strVal val="visible"/>
                                      </p:to>
                                    </p:set>
                                    <p:animEffect transition="in" filter="fade">
                                      <p:cBhvr>
                                        <p:cTn id="72" dur="2000"/>
                                        <p:tgtEl>
                                          <p:spTgt spid="201787"/>
                                        </p:tgtEl>
                                      </p:cBhvr>
                                    </p:animEffect>
                                  </p:childTnLst>
                                </p:cTn>
                              </p:par>
                              <p:par>
                                <p:cTn id="73" presetID="10" presetClass="entr" presetSubtype="0" fill="hold" nodeType="withEffect">
                                  <p:stCondLst>
                                    <p:cond delay="0"/>
                                  </p:stCondLst>
                                  <p:childTnLst>
                                    <p:set>
                                      <p:cBhvr>
                                        <p:cTn id="74" dur="1" fill="hold">
                                          <p:stCondLst>
                                            <p:cond delay="0"/>
                                          </p:stCondLst>
                                        </p:cTn>
                                        <p:tgtEl>
                                          <p:spTgt spid="201788"/>
                                        </p:tgtEl>
                                        <p:attrNameLst>
                                          <p:attrName>style.visibility</p:attrName>
                                        </p:attrNameLst>
                                      </p:cBhvr>
                                      <p:to>
                                        <p:strVal val="visible"/>
                                      </p:to>
                                    </p:set>
                                    <p:animEffect transition="in" filter="fade">
                                      <p:cBhvr>
                                        <p:cTn id="75" dur="2000"/>
                                        <p:tgtEl>
                                          <p:spTgt spid="201788"/>
                                        </p:tgtEl>
                                      </p:cBhvr>
                                    </p:animEffect>
                                  </p:childTnLst>
                                </p:cTn>
                              </p:par>
                              <p:par>
                                <p:cTn id="76" presetID="10" presetClass="entr" presetSubtype="0" fill="hold" nodeType="withEffect">
                                  <p:stCondLst>
                                    <p:cond delay="0"/>
                                  </p:stCondLst>
                                  <p:childTnLst>
                                    <p:set>
                                      <p:cBhvr>
                                        <p:cTn id="77" dur="1" fill="hold">
                                          <p:stCondLst>
                                            <p:cond delay="0"/>
                                          </p:stCondLst>
                                        </p:cTn>
                                        <p:tgtEl>
                                          <p:spTgt spid="201789"/>
                                        </p:tgtEl>
                                        <p:attrNameLst>
                                          <p:attrName>style.visibility</p:attrName>
                                        </p:attrNameLst>
                                      </p:cBhvr>
                                      <p:to>
                                        <p:strVal val="visible"/>
                                      </p:to>
                                    </p:set>
                                    <p:animEffect transition="in" filter="fade">
                                      <p:cBhvr>
                                        <p:cTn id="78" dur="2000"/>
                                        <p:tgtEl>
                                          <p:spTgt spid="201789"/>
                                        </p:tgtEl>
                                      </p:cBhvr>
                                    </p:animEffect>
                                  </p:childTnLst>
                                </p:cTn>
                              </p:par>
                            </p:childTnLst>
                          </p:cTn>
                        </p:par>
                        <p:par>
                          <p:cTn id="79" fill="hold">
                            <p:stCondLst>
                              <p:cond delay="16000"/>
                            </p:stCondLst>
                            <p:childTnLst>
                              <p:par>
                                <p:cTn id="80" presetID="0" presetClass="path" presetSubtype="0" accel="50000" decel="50000" fill="hold" nodeType="afterEffect">
                                  <p:stCondLst>
                                    <p:cond delay="0"/>
                                  </p:stCondLst>
                                  <p:childTnLst>
                                    <p:animMotion origin="layout" path="M -2.22222E-6 2.59259E-6 C 0.07188 0.00972 0.14375 0.01944 0.18334 0.00555 C 0.22292 -0.00834 0.23733 -0.06736 0.2375 -0.08334 C 0.23768 -0.09931 0.19514 -0.08912 0.18403 -0.09074 " pathEditMode="relative" rAng="0" ptsTypes="aaaa">
                                      <p:cBhvr>
                                        <p:cTn id="81" dur="2000" fill="hold"/>
                                        <p:tgtEl>
                                          <p:spTgt spid="201789"/>
                                        </p:tgtEl>
                                        <p:attrNameLst>
                                          <p:attrName>ppt_x</p:attrName>
                                          <p:attrName>ppt_y</p:attrName>
                                        </p:attrNameLst>
                                      </p:cBhvr>
                                      <p:rCtr x="119" y="-40"/>
                                    </p:animMotion>
                                  </p:childTnLst>
                                </p:cTn>
                              </p:par>
                              <p:par>
                                <p:cTn id="82" presetID="0" presetClass="path" presetSubtype="0" accel="50000" decel="50000" fill="hold" nodeType="withEffect">
                                  <p:stCondLst>
                                    <p:cond delay="0"/>
                                  </p:stCondLst>
                                  <p:childTnLst>
                                    <p:animMotion origin="layout" path="M 5E-6 -4.81481E-6 C 0.07188 0.00973 0.14376 0.01945 0.18334 0.00556 C 0.22292 -0.00833 0.23438 -0.04953 0.23751 -0.08333 C 0.24063 -0.11712 0.20921 -0.17407 0.20174 -0.19791 " pathEditMode="relative" rAng="0" ptsTypes="aaaa">
                                      <p:cBhvr>
                                        <p:cTn id="83" dur="2000" fill="hold"/>
                                        <p:tgtEl>
                                          <p:spTgt spid="201787"/>
                                        </p:tgtEl>
                                        <p:attrNameLst>
                                          <p:attrName>ppt_x</p:attrName>
                                          <p:attrName>ppt_y</p:attrName>
                                        </p:attrNameLst>
                                      </p:cBhvr>
                                      <p:rCtr x="120" y="-89"/>
                                    </p:animMotion>
                                  </p:childTnLst>
                                </p:cTn>
                              </p:par>
                              <p:par>
                                <p:cTn id="84" presetID="0" presetClass="path" presetSubtype="0" accel="50000" decel="50000" fill="hold" nodeType="withEffect">
                                  <p:stCondLst>
                                    <p:cond delay="0"/>
                                  </p:stCondLst>
                                  <p:childTnLst>
                                    <p:animMotion origin="layout" path="M 0 0 C 0.07188 0.00972 0.14375 0.01944 0.18334 0.00555 C 0.22292 -0.00834 0.23455 -0.05834 0.2375 -0.08334 C 0.24045 -0.10834 0.20747 -0.13426 0.20139 -0.14445 " pathEditMode="relative" ptsTypes="aaaA">
                                      <p:cBhvr>
                                        <p:cTn id="85" dur="2000" fill="hold"/>
                                        <p:tgtEl>
                                          <p:spTgt spid="201788"/>
                                        </p:tgtEl>
                                        <p:attrNameLst>
                                          <p:attrName>ppt_x</p:attrName>
                                          <p:attrName>ppt_y</p:attrName>
                                        </p:attrNameLst>
                                      </p:cBhvr>
                                    </p:animMotion>
                                  </p:childTnLst>
                                </p:cTn>
                              </p:par>
                              <p:par>
                                <p:cTn id="86" presetID="0" presetClass="path" presetSubtype="0" accel="50000" decel="50000" fill="hold" nodeType="withEffect">
                                  <p:stCondLst>
                                    <p:cond delay="0"/>
                                  </p:stCondLst>
                                  <p:childTnLst>
                                    <p:animMotion origin="layout" path="M 2.22222E-6 2.22222E-6 C 0.06042 0.00949 0.12101 0.01921 0.1625 -0.00926 C 0.20399 -0.03773 0.24236 -0.12222 0.24861 -0.17037 C 0.25486 -0.21852 0.22743 -0.25833 0.2 -0.29815 " pathEditMode="relative" ptsTypes="aaaA">
                                      <p:cBhvr>
                                        <p:cTn id="87" dur="2000" fill="hold"/>
                                        <p:tgtEl>
                                          <p:spTgt spid="201786"/>
                                        </p:tgtEl>
                                        <p:attrNameLst>
                                          <p:attrName>ppt_x</p:attrName>
                                          <p:attrName>ppt_y</p:attrName>
                                        </p:attrNameLst>
                                      </p:cBhvr>
                                    </p:animMotion>
                                  </p:childTnLst>
                                </p:cTn>
                              </p:par>
                              <p:par>
                                <p:cTn id="88" presetID="0" presetClass="path" presetSubtype="0" accel="50000" decel="50000" fill="hold" nodeType="withEffect">
                                  <p:stCondLst>
                                    <p:cond delay="0"/>
                                  </p:stCondLst>
                                  <p:childTnLst>
                                    <p:animMotion origin="layout" path="M 0.31424 -0.11296 C 0.32726 -0.08981 0.34046 -0.06666 0.37813 -0.06296 C 0.4158 -0.05925 0.50504 -0.07662 0.54063 -0.09074 C 0.57622 -0.10486 0.58594 -0.13032 0.59202 -0.14814 C 0.5981 -0.16597 0.58733 -0.18217 0.57674 -0.19814 " pathEditMode="relative" ptsTypes="aaaaA">
                                      <p:cBhvr>
                                        <p:cTn id="89" dur="2000" fill="hold"/>
                                        <p:tgtEl>
                                          <p:spTgt spid="201756"/>
                                        </p:tgtEl>
                                        <p:attrNameLst>
                                          <p:attrName>ppt_x</p:attrName>
                                          <p:attrName>ppt_y</p:attrName>
                                        </p:attrNameLst>
                                      </p:cBhvr>
                                    </p:animMotion>
                                  </p:childTnLst>
                                </p:cTn>
                              </p:par>
                            </p:childTnLst>
                          </p:cTn>
                        </p:par>
                        <p:par>
                          <p:cTn id="90" fill="hold">
                            <p:stCondLst>
                              <p:cond delay="18000"/>
                            </p:stCondLst>
                            <p:childTnLst>
                              <p:par>
                                <p:cTn id="91" presetID="0" presetClass="path" presetSubtype="0" accel="50000" decel="50000" fill="hold" nodeType="afterEffect">
                                  <p:stCondLst>
                                    <p:cond delay="0"/>
                                  </p:stCondLst>
                                  <p:childTnLst>
                                    <p:animMotion origin="layout" path="M 0.17014 -0.05926 C 0.2 -0.00509 0.23003 0.04907 0.26458 0.08703 C 0.29913 0.125 0.32587 0.16481 0.37708 0.16852 C 0.4283 0.17222 0.49982 0.14074 0.57153 0.10926 " pathEditMode="relative" ptsTypes="aaaA">
                                      <p:cBhvr>
                                        <p:cTn id="92" dur="2000" fill="hold"/>
                                        <p:tgtEl>
                                          <p:spTgt spid="201789"/>
                                        </p:tgtEl>
                                        <p:attrNameLst>
                                          <p:attrName>ppt_x</p:attrName>
                                          <p:attrName>ppt_y</p:attrName>
                                        </p:attrNameLst>
                                      </p:cBhvr>
                                    </p:animMotion>
                                  </p:childTnLst>
                                </p:cTn>
                              </p:par>
                              <p:par>
                                <p:cTn id="93" presetID="0" presetClass="path" presetSubtype="0" accel="50000" decel="50000" fill="hold" nodeType="withEffect">
                                  <p:stCondLst>
                                    <p:cond delay="0"/>
                                  </p:stCondLst>
                                  <p:childTnLst>
                                    <p:animMotion origin="layout" path="M 0.32813 -0.18287 C 0.32987 -0.16759 0.3316 -0.15208 0.37258 -0.15695 C 0.41355 -0.16181 0.53525 -0.18912 0.57397 -0.2125 C 0.61268 -0.23588 0.604 -0.27847 0.60452 -0.29769 C 0.60504 -0.3169 0.59081 -0.32222 0.57674 -0.32732 " pathEditMode="relative" ptsTypes="aaaaA">
                                      <p:cBhvr>
                                        <p:cTn id="94" dur="2000" fill="hold"/>
                                        <p:tgtEl>
                                          <p:spTgt spid="201755"/>
                                        </p:tgtEl>
                                        <p:attrNameLst>
                                          <p:attrName>ppt_x</p:attrName>
                                          <p:attrName>ppt_y</p:attrName>
                                        </p:attrNameLst>
                                      </p:cBhvr>
                                    </p:animMotion>
                                  </p:childTnLst>
                                </p:cTn>
                              </p:par>
                              <p:par>
                                <p:cTn id="95" presetID="0" presetClass="path" presetSubtype="0" accel="50000" decel="50000" fill="hold" nodeType="withEffect">
                                  <p:stCondLst>
                                    <p:cond delay="0"/>
                                  </p:stCondLst>
                                  <p:childTnLst>
                                    <p:animMotion origin="layout" path="M -0.05417 3.33333E-6 L 0.1875 3.33333E-6 " pathEditMode="relative" rAng="0" ptsTypes="AA">
                                      <p:cBhvr>
                                        <p:cTn id="96" dur="2000" fill="hold"/>
                                        <p:tgtEl>
                                          <p:spTgt spid="7"/>
                                        </p:tgtEl>
                                        <p:attrNameLst>
                                          <p:attrName>ppt_x</p:attrName>
                                          <p:attrName>ppt_y</p:attrName>
                                        </p:attrNameLst>
                                      </p:cBhvr>
                                      <p:rCtr x="121" y="0"/>
                                    </p:animMotion>
                                  </p:childTnLst>
                                </p:cTn>
                              </p:par>
                            </p:childTnLst>
                          </p:cTn>
                        </p:par>
                        <p:par>
                          <p:cTn id="97" fill="hold">
                            <p:stCondLst>
                              <p:cond delay="20000"/>
                            </p:stCondLst>
                            <p:childTnLst>
                              <p:par>
                                <p:cTn id="98" presetID="0" presetClass="path" presetSubtype="0" accel="50000" decel="50000" fill="hold" nodeType="afterEffect">
                                  <p:stCondLst>
                                    <p:cond delay="0"/>
                                  </p:stCondLst>
                                  <p:childTnLst>
                                    <p:animMotion origin="layout" path="M 0.1875 3.33333E-6 L 0.2375 3.33333E-6 " pathEditMode="relative" rAng="0" ptsTypes="AA">
                                      <p:cBhvr>
                                        <p:cTn id="99" dur="2000" fill="hold"/>
                                        <p:tgtEl>
                                          <p:spTgt spid="7"/>
                                        </p:tgtEl>
                                        <p:attrNameLst>
                                          <p:attrName>ppt_x</p:attrName>
                                          <p:attrName>ppt_y</p:attrName>
                                        </p:attrNameLst>
                                      </p:cBhvr>
                                      <p:rCtr x="25" y="0"/>
                                    </p:animMotion>
                                  </p:childTnLst>
                                </p:cTn>
                              </p:par>
                              <p:par>
                                <p:cTn id="100" presetID="10" presetClass="exit" presetSubtype="0" fill="hold" nodeType="withEffect">
                                  <p:stCondLst>
                                    <p:cond delay="0"/>
                                  </p:stCondLst>
                                  <p:childTnLst>
                                    <p:animEffect transition="out" filter="fade">
                                      <p:cBhvr>
                                        <p:cTn id="101" dur="2000"/>
                                        <p:tgtEl>
                                          <p:spTgt spid="7"/>
                                        </p:tgtEl>
                                      </p:cBhvr>
                                    </p:animEffect>
                                    <p:set>
                                      <p:cBhvr>
                                        <p:cTn id="102" dur="1" fill="hold">
                                          <p:stCondLst>
                                            <p:cond delay="1999"/>
                                          </p:stCondLst>
                                        </p:cTn>
                                        <p:tgtEl>
                                          <p:spTgt spid="7"/>
                                        </p:tgtEl>
                                        <p:attrNameLst>
                                          <p:attrName>style.visibility</p:attrName>
                                        </p:attrNameLst>
                                      </p:cBhvr>
                                      <p:to>
                                        <p:strVal val="hidden"/>
                                      </p:to>
                                    </p:set>
                                  </p:childTnLst>
                                </p:cTn>
                              </p:par>
                            </p:childTnLst>
                          </p:cTn>
                        </p:par>
                        <p:par>
                          <p:cTn id="103" fill="hold">
                            <p:stCondLst>
                              <p:cond delay="22000"/>
                            </p:stCondLst>
                            <p:childTnLst>
                              <p:par>
                                <p:cTn id="104" presetID="0" presetClass="path" presetSubtype="0" accel="50000" decel="50000" fill="hold" nodeType="afterEffect">
                                  <p:stCondLst>
                                    <p:cond delay="0"/>
                                  </p:stCondLst>
                                  <p:childTnLst>
                                    <p:animMotion origin="layout" path="M 0.3441 -0.25232 C 0.35556 -0.22107 0.36719 -0.18959 0.40521 -0.18751 C 0.44323 -0.18542 0.53629 -0.2169 0.57188 -0.23936 C 0.60747 -0.26181 0.61719 -0.30394 0.6191 -0.32269 C 0.62101 -0.34144 0.60191 -0.347 0.58299 -0.35232 " pathEditMode="relative" ptsTypes="aaaaA">
                                      <p:cBhvr>
                                        <p:cTn id="105" dur="2000" fill="hold"/>
                                        <p:tgtEl>
                                          <p:spTgt spid="201754"/>
                                        </p:tgtEl>
                                        <p:attrNameLst>
                                          <p:attrName>ppt_x</p:attrName>
                                          <p:attrName>ppt_y</p:attrName>
                                        </p:attrNameLst>
                                      </p:cBhvr>
                                    </p:animMotion>
                                  </p:childTnLst>
                                </p:cTn>
                              </p:par>
                              <p:par>
                                <p:cTn id="106" presetID="0" presetClass="path" presetSubtype="0" accel="50000" decel="50000" fill="hold" nodeType="withEffect">
                                  <p:stCondLst>
                                    <p:cond delay="0"/>
                                  </p:stCondLst>
                                  <p:childTnLst>
                                    <p:animMotion origin="layout" path="M 0.18785 -0.12801 C 0.2007 -0.10278 0.21355 -0.07732 0.23785 -0.04468 C 0.26216 -0.01204 0.28646 0.04166 0.33369 0.06828 C 0.38091 0.0949 0.47553 0.11018 0.52119 0.11458 C 0.56685 0.11898 0.58698 0.10648 0.6073 0.09421 " pathEditMode="relative" ptsTypes="aaaaA">
                                      <p:cBhvr>
                                        <p:cTn id="107" dur="2000" fill="hold"/>
                                        <p:tgtEl>
                                          <p:spTgt spid="201788"/>
                                        </p:tgtEl>
                                        <p:attrNameLst>
                                          <p:attrName>ppt_x</p:attrName>
                                          <p:attrName>ppt_y</p:attrName>
                                        </p:attrNameLst>
                                      </p:cBhvr>
                                    </p:animMotion>
                                  </p:childTnLst>
                                </p:cTn>
                              </p:par>
                            </p:childTnLst>
                          </p:cTn>
                        </p:par>
                        <p:par>
                          <p:cTn id="108" fill="hold">
                            <p:stCondLst>
                              <p:cond delay="24000"/>
                            </p:stCondLst>
                            <p:childTnLst>
                              <p:par>
                                <p:cTn id="109" presetID="0" presetClass="path" presetSubtype="0" accel="50000" decel="50000" fill="hold" nodeType="afterEffect">
                                  <p:stCondLst>
                                    <p:cond delay="0"/>
                                  </p:stCondLst>
                                  <p:childTnLst>
                                    <p:animMotion origin="layout" path="M 0.20174 -0.19791 C 0.21754 -0.12013 0.23351 -0.04213 0.2948 -0.00347 C 0.35608 0.03519 0.51285 0.03473 0.5698 0.03357 C 0.62674 0.03241 0.6316 0.01065 0.63646 -0.01088 " pathEditMode="relative" ptsTypes="aaaA">
                                      <p:cBhvr>
                                        <p:cTn id="110" dur="2000" fill="hold"/>
                                        <p:tgtEl>
                                          <p:spTgt spid="201787"/>
                                        </p:tgtEl>
                                        <p:attrNameLst>
                                          <p:attrName>ppt_x</p:attrName>
                                          <p:attrName>ppt_y</p:attrName>
                                        </p:attrNameLst>
                                      </p:cBhvr>
                                    </p:animMotion>
                                  </p:childTnLst>
                                </p:cTn>
                              </p:par>
                            </p:childTnLst>
                          </p:cTn>
                        </p:par>
                        <p:par>
                          <p:cTn id="111" fill="hold">
                            <p:stCondLst>
                              <p:cond delay="26000"/>
                            </p:stCondLst>
                            <p:childTnLst>
                              <p:par>
                                <p:cTn id="112" presetID="0" presetClass="path" presetSubtype="0" accel="50000" decel="50000" fill="hold" nodeType="afterEffect">
                                  <p:stCondLst>
                                    <p:cond delay="0"/>
                                  </p:stCondLst>
                                  <p:childTnLst>
                                    <p:animMotion origin="layout" path="M 0.20278 -0.2632 C 0.20521 -0.20996 0.20781 -0.15648 0.26528 -0.11875 C 0.32274 -0.08102 0.48594 -0.04097 0.54722 -0.03727 C 0.60851 -0.03357 0.61875 -0.08658 0.63333 -0.09653 " pathEditMode="relative" ptsTypes="aaaA">
                                      <p:cBhvr>
                                        <p:cTn id="113" dur="2000" fill="hold"/>
                                        <p:tgtEl>
                                          <p:spTgt spid="201786"/>
                                        </p:tgtEl>
                                        <p:attrNameLst>
                                          <p:attrName>ppt_x</p:attrName>
                                          <p:attrName>ppt_y</p:attrName>
                                        </p:attrNameLst>
                                      </p:cBhvr>
                                    </p:animMotion>
                                  </p:childTnLst>
                                </p:cTn>
                              </p:par>
                            </p:childTnLst>
                          </p:cTn>
                        </p:par>
                      </p:childTnLst>
                    </p:cTn>
                  </p:par>
                  <p:par>
                    <p:cTn id="114" fill="hold">
                      <p:stCondLst>
                        <p:cond delay="indefinite"/>
                      </p:stCondLst>
                      <p:childTnLst>
                        <p:par>
                          <p:cTn id="115" fill="hold">
                            <p:stCondLst>
                              <p:cond delay="0"/>
                            </p:stCondLst>
                            <p:childTnLst>
                              <p:par>
                                <p:cTn id="116" presetID="10" presetClass="exit" presetSubtype="0" fill="hold" nodeType="clickEffect">
                                  <p:stCondLst>
                                    <p:cond delay="0"/>
                                  </p:stCondLst>
                                  <p:childTnLst>
                                    <p:animEffect transition="out" filter="fade">
                                      <p:cBhvr>
                                        <p:cTn id="117" dur="2000"/>
                                        <p:tgtEl>
                                          <p:spTgt spid="3"/>
                                        </p:tgtEl>
                                      </p:cBhvr>
                                    </p:animEffect>
                                    <p:set>
                                      <p:cBhvr>
                                        <p:cTn id="118" dur="1" fill="hold">
                                          <p:stCondLst>
                                            <p:cond delay="1999"/>
                                          </p:stCondLst>
                                        </p:cTn>
                                        <p:tgtEl>
                                          <p:spTgt spid="3"/>
                                        </p:tgtEl>
                                        <p:attrNameLst>
                                          <p:attrName>style.visibility</p:attrName>
                                        </p:attrNameLst>
                                      </p:cBhvr>
                                      <p:to>
                                        <p:strVal val="hidden"/>
                                      </p:to>
                                    </p:set>
                                  </p:childTnLst>
                                </p:cTn>
                              </p:par>
                              <p:par>
                                <p:cTn id="119" presetID="10" presetClass="entr" presetSubtype="0" fill="hold" nodeType="withEffect">
                                  <p:stCondLst>
                                    <p:cond delay="0"/>
                                  </p:stCondLst>
                                  <p:childTnLst>
                                    <p:set>
                                      <p:cBhvr>
                                        <p:cTn id="120" dur="1" fill="hold">
                                          <p:stCondLst>
                                            <p:cond delay="0"/>
                                          </p:stCondLst>
                                        </p:cTn>
                                        <p:tgtEl>
                                          <p:spTgt spid="4"/>
                                        </p:tgtEl>
                                        <p:attrNameLst>
                                          <p:attrName>style.visibility</p:attrName>
                                        </p:attrNameLst>
                                      </p:cBhvr>
                                      <p:to>
                                        <p:strVal val="visible"/>
                                      </p:to>
                                    </p:set>
                                    <p:animEffect transition="in" filter="fade">
                                      <p:cBhvr>
                                        <p:cTn id="12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730" grpId="0" animBg="1"/>
      <p:bldP spid="201776" grpId="0" animBg="1"/>
      <p:bldP spid="201776" grpId="1" animBg="1"/>
      <p:bldP spid="201790" grpId="0" animBg="1"/>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9" name="Slide Number Placeholder 4"/>
          <p:cNvSpPr>
            <a:spLocks noGrp="1"/>
          </p:cNvSpPr>
          <p:nvPr>
            <p:ph type="sldNum" sz="quarter" idx="11"/>
          </p:nvPr>
        </p:nvSpPr>
        <p:spPr>
          <a:noFill/>
        </p:spPr>
        <p:txBody>
          <a:bodyPr/>
          <a:lstStyle/>
          <a:p>
            <a:fld id="{056DE408-C439-4728-A61B-8051A5597358}" type="slidenum">
              <a:rPr lang="en-US"/>
              <a:pPr/>
              <a:t>113</a:t>
            </a:fld>
            <a:endParaRPr lang="en-US"/>
          </a:p>
        </p:txBody>
      </p:sp>
      <p:sp>
        <p:nvSpPr>
          <p:cNvPr id="142340" name="Rectangle 2"/>
          <p:cNvSpPr>
            <a:spLocks noGrp="1" noChangeArrowheads="1"/>
          </p:cNvSpPr>
          <p:nvPr>
            <p:ph type="title"/>
          </p:nvPr>
        </p:nvSpPr>
        <p:spPr/>
        <p:txBody>
          <a:bodyPr/>
          <a:lstStyle/>
          <a:p>
            <a:pPr eaLnBrk="1" hangingPunct="1"/>
            <a:r>
              <a:rPr lang="en-US" smtClean="0"/>
              <a:t>Congestion</a:t>
            </a:r>
          </a:p>
        </p:txBody>
      </p:sp>
      <p:sp>
        <p:nvSpPr>
          <p:cNvPr id="142341" name="Rectangle 6"/>
          <p:cNvSpPr>
            <a:spLocks noChangeArrowheads="1"/>
          </p:cNvSpPr>
          <p:nvPr/>
        </p:nvSpPr>
        <p:spPr bwMode="auto">
          <a:xfrm>
            <a:off x="3352800" y="5791200"/>
            <a:ext cx="685800" cy="609600"/>
          </a:xfrm>
          <a:prstGeom prst="rect">
            <a:avLst/>
          </a:prstGeom>
          <a:solidFill>
            <a:srgbClr val="CCFFFF"/>
          </a:solidFill>
          <a:ln w="9525">
            <a:solidFill>
              <a:schemeClr val="tx1"/>
            </a:solidFill>
            <a:miter lim="800000"/>
            <a:headEnd/>
            <a:tailEnd/>
          </a:ln>
        </p:spPr>
        <p:txBody>
          <a:bodyPr wrap="none" anchor="ctr"/>
          <a:lstStyle/>
          <a:p>
            <a:pPr algn="ctr" eaLnBrk="0" hangingPunct="0"/>
            <a:r>
              <a:rPr lang="en-US" sz="2400">
                <a:latin typeface="Times" charset="0"/>
              </a:rPr>
              <a:t>2</a:t>
            </a:r>
          </a:p>
        </p:txBody>
      </p:sp>
      <p:cxnSp>
        <p:nvCxnSpPr>
          <p:cNvPr id="142342" name="AutoShape 7"/>
          <p:cNvCxnSpPr>
            <a:cxnSpLocks noChangeShapeType="1"/>
            <a:endCxn id="142341" idx="1"/>
          </p:cNvCxnSpPr>
          <p:nvPr/>
        </p:nvCxnSpPr>
        <p:spPr bwMode="auto">
          <a:xfrm rot="16200000" flipH="1">
            <a:off x="2078832" y="4822031"/>
            <a:ext cx="1312862" cy="1235075"/>
          </a:xfrm>
          <a:prstGeom prst="bentConnector2">
            <a:avLst/>
          </a:prstGeom>
          <a:noFill/>
          <a:ln w="9525">
            <a:solidFill>
              <a:schemeClr val="tx1"/>
            </a:solidFill>
            <a:miter lim="800000"/>
            <a:headEnd/>
            <a:tailEnd type="triangle" w="med" len="med"/>
          </a:ln>
        </p:spPr>
      </p:cxnSp>
      <p:sp>
        <p:nvSpPr>
          <p:cNvPr id="142343" name="Oval 8"/>
          <p:cNvSpPr>
            <a:spLocks noChangeArrowheads="1"/>
          </p:cNvSpPr>
          <p:nvPr/>
        </p:nvSpPr>
        <p:spPr bwMode="auto">
          <a:xfrm>
            <a:off x="1295400" y="2514600"/>
            <a:ext cx="152400" cy="15240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42344" name="Oval 9"/>
          <p:cNvSpPr>
            <a:spLocks noChangeArrowheads="1"/>
          </p:cNvSpPr>
          <p:nvPr/>
        </p:nvSpPr>
        <p:spPr bwMode="auto">
          <a:xfrm>
            <a:off x="2819400" y="2514600"/>
            <a:ext cx="152400" cy="15240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42345" name="Rectangle 10"/>
          <p:cNvSpPr>
            <a:spLocks noChangeArrowheads="1"/>
          </p:cNvSpPr>
          <p:nvPr/>
        </p:nvSpPr>
        <p:spPr bwMode="auto">
          <a:xfrm>
            <a:off x="1050925" y="1371600"/>
            <a:ext cx="685800" cy="609600"/>
          </a:xfrm>
          <a:prstGeom prst="rect">
            <a:avLst/>
          </a:prstGeom>
          <a:solidFill>
            <a:srgbClr val="CCFFFF"/>
          </a:solidFill>
          <a:ln w="9525">
            <a:solidFill>
              <a:schemeClr val="tx1"/>
            </a:solidFill>
            <a:miter lim="800000"/>
            <a:headEnd/>
            <a:tailEnd/>
          </a:ln>
        </p:spPr>
        <p:txBody>
          <a:bodyPr wrap="none" anchor="ctr"/>
          <a:lstStyle/>
          <a:p>
            <a:pPr algn="ctr" eaLnBrk="0" hangingPunct="0"/>
            <a:r>
              <a:rPr lang="en-US" sz="2400">
                <a:latin typeface="Times" charset="0"/>
              </a:rPr>
              <a:t>1</a:t>
            </a:r>
          </a:p>
        </p:txBody>
      </p:sp>
      <p:sp>
        <p:nvSpPr>
          <p:cNvPr id="142346" name="Rectangle 11"/>
          <p:cNvSpPr>
            <a:spLocks noChangeArrowheads="1"/>
          </p:cNvSpPr>
          <p:nvPr/>
        </p:nvSpPr>
        <p:spPr bwMode="auto">
          <a:xfrm>
            <a:off x="2546350" y="1371600"/>
            <a:ext cx="685800" cy="609600"/>
          </a:xfrm>
          <a:prstGeom prst="rect">
            <a:avLst/>
          </a:prstGeom>
          <a:solidFill>
            <a:srgbClr val="CCFFFF"/>
          </a:solidFill>
          <a:ln w="9525">
            <a:solidFill>
              <a:schemeClr val="tx1"/>
            </a:solidFill>
            <a:miter lim="800000"/>
            <a:headEnd/>
            <a:tailEnd/>
          </a:ln>
        </p:spPr>
        <p:txBody>
          <a:bodyPr wrap="none" anchor="ctr"/>
          <a:lstStyle/>
          <a:p>
            <a:pPr algn="ctr" eaLnBrk="0" hangingPunct="0"/>
            <a:r>
              <a:rPr lang="en-US" sz="2400">
                <a:latin typeface="Times" charset="0"/>
              </a:rPr>
              <a:t>3</a:t>
            </a:r>
          </a:p>
        </p:txBody>
      </p:sp>
      <p:cxnSp>
        <p:nvCxnSpPr>
          <p:cNvPr id="142347" name="AutoShape 12"/>
          <p:cNvCxnSpPr>
            <a:cxnSpLocks noChangeShapeType="1"/>
            <a:stCxn id="142345" idx="2"/>
            <a:endCxn id="142343" idx="0"/>
          </p:cNvCxnSpPr>
          <p:nvPr/>
        </p:nvCxnSpPr>
        <p:spPr bwMode="auto">
          <a:xfrm flipH="1">
            <a:off x="1371600" y="1981200"/>
            <a:ext cx="22225" cy="533400"/>
          </a:xfrm>
          <a:prstGeom prst="straightConnector1">
            <a:avLst/>
          </a:prstGeom>
          <a:noFill/>
          <a:ln w="9525">
            <a:solidFill>
              <a:schemeClr val="tx1"/>
            </a:solidFill>
            <a:round/>
            <a:headEnd/>
            <a:tailEnd type="triangle" w="med" len="med"/>
          </a:ln>
        </p:spPr>
      </p:cxnSp>
      <p:cxnSp>
        <p:nvCxnSpPr>
          <p:cNvPr id="142348" name="AutoShape 13"/>
          <p:cNvCxnSpPr>
            <a:cxnSpLocks noChangeShapeType="1"/>
            <a:stCxn id="142346" idx="2"/>
            <a:endCxn id="142344" idx="0"/>
          </p:cNvCxnSpPr>
          <p:nvPr/>
        </p:nvCxnSpPr>
        <p:spPr bwMode="auto">
          <a:xfrm>
            <a:off x="2889250" y="1981200"/>
            <a:ext cx="6350" cy="533400"/>
          </a:xfrm>
          <a:prstGeom prst="straightConnector1">
            <a:avLst/>
          </a:prstGeom>
          <a:noFill/>
          <a:ln w="9525">
            <a:solidFill>
              <a:schemeClr val="tx1"/>
            </a:solidFill>
            <a:round/>
            <a:headEnd/>
            <a:tailEnd type="triangle" w="med" len="med"/>
          </a:ln>
        </p:spPr>
      </p:cxnSp>
      <p:sp>
        <p:nvSpPr>
          <p:cNvPr id="117774" name="Rectangle 14"/>
          <p:cNvSpPr>
            <a:spLocks noChangeArrowheads="1"/>
          </p:cNvSpPr>
          <p:nvPr/>
        </p:nvSpPr>
        <p:spPr bwMode="auto">
          <a:xfrm>
            <a:off x="1285875" y="1628775"/>
            <a:ext cx="225425" cy="495300"/>
          </a:xfrm>
          <a:prstGeom prst="rect">
            <a:avLst/>
          </a:prstGeom>
          <a:noFill/>
          <a:ln w="12700">
            <a:solidFill>
              <a:schemeClr val="tx1"/>
            </a:solidFill>
            <a:miter lim="800000"/>
            <a:headEnd/>
            <a:tailEnd/>
          </a:ln>
        </p:spPr>
        <p:txBody>
          <a:bodyPr wrap="none" anchor="ctr"/>
          <a:lstStyle/>
          <a:p>
            <a:pPr algn="ctr" eaLnBrk="0" hangingPunct="0"/>
            <a:r>
              <a:rPr lang="en-US" sz="2400">
                <a:latin typeface="Times" charset="0"/>
              </a:rPr>
              <a:t>2</a:t>
            </a:r>
          </a:p>
        </p:txBody>
      </p:sp>
      <p:sp>
        <p:nvSpPr>
          <p:cNvPr id="117775" name="Rectangle 15"/>
          <p:cNvSpPr>
            <a:spLocks noChangeArrowheads="1"/>
          </p:cNvSpPr>
          <p:nvPr/>
        </p:nvSpPr>
        <p:spPr bwMode="auto">
          <a:xfrm>
            <a:off x="2771775" y="1628775"/>
            <a:ext cx="225425" cy="495300"/>
          </a:xfrm>
          <a:prstGeom prst="rect">
            <a:avLst/>
          </a:prstGeom>
          <a:noFill/>
          <a:ln w="12700">
            <a:solidFill>
              <a:schemeClr val="tx1"/>
            </a:solidFill>
            <a:miter lim="800000"/>
            <a:headEnd/>
            <a:tailEnd/>
          </a:ln>
        </p:spPr>
        <p:txBody>
          <a:bodyPr wrap="none" anchor="ctr"/>
          <a:lstStyle/>
          <a:p>
            <a:pPr algn="ctr" eaLnBrk="0" hangingPunct="0"/>
            <a:r>
              <a:rPr lang="en-US" sz="2400">
                <a:latin typeface="Times" charset="0"/>
              </a:rPr>
              <a:t>2</a:t>
            </a:r>
          </a:p>
        </p:txBody>
      </p:sp>
      <p:sp>
        <p:nvSpPr>
          <p:cNvPr id="117776" name="AutoShape 16"/>
          <p:cNvSpPr>
            <a:spLocks noChangeArrowheads="1"/>
          </p:cNvSpPr>
          <p:nvPr/>
        </p:nvSpPr>
        <p:spPr bwMode="auto">
          <a:xfrm>
            <a:off x="1781175" y="4329113"/>
            <a:ext cx="914400" cy="914400"/>
          </a:xfrm>
          <a:prstGeom prst="irregularSeal1">
            <a:avLst/>
          </a:prstGeom>
          <a:solidFill>
            <a:srgbClr val="FFFF00"/>
          </a:solidFill>
          <a:ln w="9525">
            <a:solidFill>
              <a:schemeClr val="tx1"/>
            </a:solidFill>
            <a:miter lim="800000"/>
            <a:headEnd/>
            <a:tailEnd/>
          </a:ln>
        </p:spPr>
        <p:txBody>
          <a:bodyPr wrap="none" anchor="ctr"/>
          <a:lstStyle/>
          <a:p>
            <a:pPr algn="ctr" eaLnBrk="0" hangingPunct="0"/>
            <a:r>
              <a:rPr lang="en-US" sz="2400">
                <a:latin typeface="Times" charset="0"/>
              </a:rPr>
              <a:t>Bang</a:t>
            </a:r>
          </a:p>
        </p:txBody>
      </p:sp>
      <p:sp>
        <p:nvSpPr>
          <p:cNvPr id="117777" name="Rectangle 17"/>
          <p:cNvSpPr>
            <a:spLocks noGrp="1" noChangeArrowheads="1"/>
          </p:cNvSpPr>
          <p:nvPr>
            <p:ph type="body" idx="1"/>
          </p:nvPr>
        </p:nvSpPr>
        <p:spPr>
          <a:xfrm>
            <a:off x="4572000" y="1284288"/>
            <a:ext cx="4291013" cy="5114925"/>
          </a:xfrm>
          <a:effectLst>
            <a:outerShdw blurRad="63500" dist="25399" dir="2700000" algn="ctr" rotWithShape="0">
              <a:srgbClr val="FFFFFF">
                <a:alpha val="99962"/>
              </a:srgbClr>
            </a:outerShdw>
          </a:effectLst>
        </p:spPr>
        <p:txBody>
          <a:bodyPr/>
          <a:lstStyle/>
          <a:p>
            <a:pPr eaLnBrk="1" hangingPunct="1">
              <a:lnSpc>
                <a:spcPct val="80000"/>
              </a:lnSpc>
            </a:pPr>
            <a:r>
              <a:rPr lang="en-US" sz="2400" smtClean="0"/>
              <a:t>"Bang" translates into random, uncontrolled packet-loss</a:t>
            </a:r>
          </a:p>
          <a:p>
            <a:pPr eaLnBrk="1" hangingPunct="1">
              <a:lnSpc>
                <a:spcPct val="80000"/>
              </a:lnSpc>
            </a:pPr>
            <a:r>
              <a:rPr lang="en-US" sz="2400" smtClean="0"/>
              <a:t>In Ethernet this is perfectly valid behavior and implemented by very cheap devices</a:t>
            </a:r>
          </a:p>
          <a:p>
            <a:pPr eaLnBrk="1" hangingPunct="1">
              <a:lnSpc>
                <a:spcPct val="80000"/>
              </a:lnSpc>
            </a:pPr>
            <a:r>
              <a:rPr lang="en-US" sz="2400" smtClean="0"/>
              <a:t>Higher Level protocols are supposed to handle the packet loss due to </a:t>
            </a:r>
            <a:r>
              <a:rPr lang="en-US" sz="2400" i="1" smtClean="0">
                <a:solidFill>
                  <a:srgbClr val="FF0000"/>
                </a:solidFill>
              </a:rPr>
              <a:t>lack of buffering</a:t>
            </a:r>
          </a:p>
          <a:p>
            <a:pPr eaLnBrk="1" hangingPunct="1">
              <a:lnSpc>
                <a:spcPct val="80000"/>
              </a:lnSpc>
            </a:pPr>
            <a:r>
              <a:rPr lang="en-US" sz="2400" smtClean="0">
                <a:solidFill>
                  <a:srgbClr val="FF0000"/>
                </a:solidFill>
              </a:rPr>
              <a:t>This problem comes from </a:t>
            </a:r>
            <a:r>
              <a:rPr lang="en-US" sz="2400" b="1" i="1" smtClean="0">
                <a:solidFill>
                  <a:srgbClr val="FF0000"/>
                </a:solidFill>
              </a:rPr>
              <a:t>synchronized</a:t>
            </a:r>
            <a:r>
              <a:rPr lang="en-US" sz="2400" smtClean="0">
                <a:solidFill>
                  <a:srgbClr val="FF0000"/>
                </a:solidFill>
              </a:rPr>
              <a:t> sources </a:t>
            </a:r>
            <a:r>
              <a:rPr lang="en-US" sz="2400" b="1" i="1" smtClean="0">
                <a:solidFill>
                  <a:srgbClr val="FF0000"/>
                </a:solidFill>
              </a:rPr>
              <a:t>sending</a:t>
            </a:r>
            <a:r>
              <a:rPr lang="en-US" sz="2400" smtClean="0">
                <a:solidFill>
                  <a:srgbClr val="FF0000"/>
                </a:solidFill>
              </a:rPr>
              <a:t> to the same destination at the </a:t>
            </a:r>
            <a:r>
              <a:rPr lang="en-US" sz="2400" b="1" i="1" smtClean="0">
                <a:solidFill>
                  <a:srgbClr val="FF0000"/>
                </a:solidFill>
              </a:rPr>
              <a:t>same time</a:t>
            </a:r>
          </a:p>
        </p:txBody>
      </p:sp>
      <p:sp>
        <p:nvSpPr>
          <p:cNvPr id="142353" name="Footer Placeholder 17"/>
          <p:cNvSpPr>
            <a:spLocks noGrp="1"/>
          </p:cNvSpPr>
          <p:nvPr>
            <p:ph type="ftr" sz="quarter" idx="10"/>
          </p:nvPr>
        </p:nvSpPr>
        <p:spPr>
          <a:noFill/>
        </p:spPr>
        <p:txBody>
          <a:bodyPr/>
          <a:lstStyle/>
          <a:p>
            <a:r>
              <a:rPr lang="en-US" smtClean="0"/>
              <a:t>Electronics, Trigger, DAQ Summer Student Lectures 2011, N. Neufeld CERN/PH</a:t>
            </a:r>
            <a:endParaRPr lang="en-US"/>
          </a:p>
        </p:txBody>
      </p:sp>
      <p:graphicFrame>
        <p:nvGraphicFramePr>
          <p:cNvPr id="142338" name="Object 2"/>
          <p:cNvGraphicFramePr>
            <a:graphicFrameLocks noChangeAspect="1"/>
          </p:cNvGraphicFramePr>
          <p:nvPr/>
        </p:nvGraphicFramePr>
        <p:xfrm>
          <a:off x="914400" y="2230438"/>
          <a:ext cx="2500313" cy="2179637"/>
        </p:xfrm>
        <a:graphic>
          <a:graphicData uri="http://schemas.openxmlformats.org/presentationml/2006/ole">
            <mc:AlternateContent xmlns:mc="http://schemas.openxmlformats.org/markup-compatibility/2006">
              <mc:Choice xmlns:v="urn:schemas-microsoft-com:vml" Requires="v">
                <p:oleObj spid="_x0000_s142341" name="Visio" r:id="rId4" imgW="1415796" imgH="1235710" progId="Visio.Drawing.11">
                  <p:embed/>
                </p:oleObj>
              </mc:Choice>
              <mc:Fallback>
                <p:oleObj name="Visio" r:id="rId4" imgW="1415796" imgH="1235710" progId="Visio.Drawing.11">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2230438"/>
                        <a:ext cx="2500313" cy="2179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777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777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42" presetClass="path" presetSubtype="0" accel="50000" decel="50000" fill="hold" grpId="1" nodeType="clickEffect">
                                  <p:stCondLst>
                                    <p:cond delay="0"/>
                                  </p:stCondLst>
                                  <p:childTnLst>
                                    <p:animMotion origin="layout" path="M -8.33333E-7 2.39593E-6 L -8.33333E-7 0.28608 " pathEditMode="relative" rAng="0" ptsTypes="AA">
                                      <p:cBhvr>
                                        <p:cTn id="12" dur="2000" fill="hold"/>
                                        <p:tgtEl>
                                          <p:spTgt spid="117774"/>
                                        </p:tgtEl>
                                        <p:attrNameLst>
                                          <p:attrName>ppt_x</p:attrName>
                                          <p:attrName>ppt_y</p:attrName>
                                        </p:attrNameLst>
                                      </p:cBhvr>
                                      <p:rCtr x="0" y="143"/>
                                    </p:animMotion>
                                  </p:childTnLst>
                                </p:cTn>
                              </p:par>
                              <p:par>
                                <p:cTn id="13" presetID="42" presetClass="path" presetSubtype="0" accel="50000" decel="50000" fill="hold" grpId="1" nodeType="withEffect">
                                  <p:stCondLst>
                                    <p:cond delay="0"/>
                                  </p:stCondLst>
                                  <p:childTnLst>
                                    <p:animMotion origin="layout" path="M -3.05556E-6 4.09806E-6 L 0.00139 0.27035 " pathEditMode="relative" rAng="0" ptsTypes="AA">
                                      <p:cBhvr>
                                        <p:cTn id="14" dur="2000" fill="hold"/>
                                        <p:tgtEl>
                                          <p:spTgt spid="117775"/>
                                        </p:tgtEl>
                                        <p:attrNameLst>
                                          <p:attrName>ppt_x</p:attrName>
                                          <p:attrName>ppt_y</p:attrName>
                                        </p:attrNameLst>
                                      </p:cBhvr>
                                      <p:rCtr x="1" y="135"/>
                                    </p:animMotion>
                                  </p:childTnLst>
                                </p:cTn>
                              </p:par>
                            </p:childTnLst>
                          </p:cTn>
                        </p:par>
                      </p:childTnLst>
                    </p:cTn>
                  </p:par>
                  <p:par>
                    <p:cTn id="15" fill="hold">
                      <p:stCondLst>
                        <p:cond delay="indefinite"/>
                      </p:stCondLst>
                      <p:childTnLst>
                        <p:par>
                          <p:cTn id="16" fill="hold">
                            <p:stCondLst>
                              <p:cond delay="0"/>
                            </p:stCondLst>
                            <p:childTnLst>
                              <p:par>
                                <p:cTn id="17" presetID="49" presetClass="path" presetSubtype="0" accel="50000" decel="50000" fill="hold" grpId="2" nodeType="clickEffect">
                                  <p:stCondLst>
                                    <p:cond delay="0"/>
                                  </p:stCondLst>
                                  <p:childTnLst>
                                    <p:animMotion origin="layout" path="M -0.00243 0.26411 L 0.08125 0.42946 " pathEditMode="relative" rAng="0" ptsTypes="AA">
                                      <p:cBhvr>
                                        <p:cTn id="18" dur="2000" fill="hold"/>
                                        <p:tgtEl>
                                          <p:spTgt spid="117774"/>
                                        </p:tgtEl>
                                        <p:attrNameLst>
                                          <p:attrName>ppt_x</p:attrName>
                                          <p:attrName>ppt_y</p:attrName>
                                        </p:attrNameLst>
                                      </p:cBhvr>
                                      <p:rCtr x="42" y="83"/>
                                    </p:animMotion>
                                  </p:childTnLst>
                                </p:cTn>
                              </p:par>
                              <p:par>
                                <p:cTn id="19" presetID="49" presetClass="path" presetSubtype="0" accel="50000" decel="50000" fill="hold" grpId="2" nodeType="withEffect">
                                  <p:stCondLst>
                                    <p:cond delay="0"/>
                                  </p:stCondLst>
                                  <p:childTnLst>
                                    <p:animMotion origin="layout" path="M 0.00243 0.25902 L -0.08125 0.41628 " pathEditMode="relative" rAng="0" ptsTypes="AA">
                                      <p:cBhvr>
                                        <p:cTn id="20" dur="2000" fill="hold"/>
                                        <p:tgtEl>
                                          <p:spTgt spid="117775"/>
                                        </p:tgtEl>
                                        <p:attrNameLst>
                                          <p:attrName>ppt_x</p:attrName>
                                          <p:attrName>ppt_y</p:attrName>
                                        </p:attrNameLst>
                                      </p:cBhvr>
                                      <p:rCtr x="-42" y="79"/>
                                    </p:animMotion>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7776"/>
                                        </p:tgtEl>
                                        <p:attrNameLst>
                                          <p:attrName>style.visibility</p:attrName>
                                        </p:attrNameLst>
                                      </p:cBhvr>
                                      <p:to>
                                        <p:strVal val="visible"/>
                                      </p:to>
                                    </p:set>
                                  </p:childTnLst>
                                </p:cTn>
                              </p:par>
                            </p:childTnLst>
                          </p:cTn>
                        </p:par>
                        <p:par>
                          <p:cTn id="25" fill="hold">
                            <p:stCondLst>
                              <p:cond delay="0"/>
                            </p:stCondLst>
                            <p:childTnLst>
                              <p:par>
                                <p:cTn id="26" presetID="3" presetClass="entr" presetSubtype="10" fill="hold" nodeType="afterEffect">
                                  <p:stCondLst>
                                    <p:cond delay="0"/>
                                  </p:stCondLst>
                                  <p:childTnLst>
                                    <p:set>
                                      <p:cBhvr>
                                        <p:cTn id="27" dur="1" fill="hold">
                                          <p:stCondLst>
                                            <p:cond delay="0"/>
                                          </p:stCondLst>
                                        </p:cTn>
                                        <p:tgtEl>
                                          <p:spTgt spid="117777">
                                            <p:txEl>
                                              <p:pRg st="0" end="0"/>
                                            </p:txEl>
                                          </p:spTgt>
                                        </p:tgtEl>
                                        <p:attrNameLst>
                                          <p:attrName>style.visibility</p:attrName>
                                        </p:attrNameLst>
                                      </p:cBhvr>
                                      <p:to>
                                        <p:strVal val="visible"/>
                                      </p:to>
                                    </p:set>
                                    <p:animEffect transition="in" filter="blinds(horizontal)">
                                      <p:cBhvr>
                                        <p:cTn id="28" dur="1000"/>
                                        <p:tgtEl>
                                          <p:spTgt spid="117777">
                                            <p:txEl>
                                              <p:pRg st="0" end="0"/>
                                            </p:txEl>
                                          </p:spTgt>
                                        </p:tgtEl>
                                      </p:cBhvr>
                                    </p:animEffect>
                                  </p:childTnLst>
                                </p:cTn>
                              </p:par>
                            </p:childTnLst>
                          </p:cTn>
                        </p:par>
                        <p:par>
                          <p:cTn id="29" fill="hold">
                            <p:stCondLst>
                              <p:cond delay="1000"/>
                            </p:stCondLst>
                            <p:childTnLst>
                              <p:par>
                                <p:cTn id="30" presetID="3" presetClass="entr" presetSubtype="10" fill="hold" nodeType="afterEffect">
                                  <p:stCondLst>
                                    <p:cond delay="0"/>
                                  </p:stCondLst>
                                  <p:childTnLst>
                                    <p:set>
                                      <p:cBhvr>
                                        <p:cTn id="31" dur="1" fill="hold">
                                          <p:stCondLst>
                                            <p:cond delay="0"/>
                                          </p:stCondLst>
                                        </p:cTn>
                                        <p:tgtEl>
                                          <p:spTgt spid="117777">
                                            <p:txEl>
                                              <p:pRg st="1" end="1"/>
                                            </p:txEl>
                                          </p:spTgt>
                                        </p:tgtEl>
                                        <p:attrNameLst>
                                          <p:attrName>style.visibility</p:attrName>
                                        </p:attrNameLst>
                                      </p:cBhvr>
                                      <p:to>
                                        <p:strVal val="visible"/>
                                      </p:to>
                                    </p:set>
                                    <p:animEffect transition="in" filter="blinds(horizontal)">
                                      <p:cBhvr>
                                        <p:cTn id="32" dur="2000"/>
                                        <p:tgtEl>
                                          <p:spTgt spid="117777">
                                            <p:txEl>
                                              <p:pRg st="1" end="1"/>
                                            </p:txEl>
                                          </p:spTgt>
                                        </p:tgtEl>
                                      </p:cBhvr>
                                    </p:animEffect>
                                  </p:childTnLst>
                                </p:cTn>
                              </p:par>
                            </p:childTnLst>
                          </p:cTn>
                        </p:par>
                        <p:par>
                          <p:cTn id="33" fill="hold">
                            <p:stCondLst>
                              <p:cond delay="3000"/>
                            </p:stCondLst>
                            <p:childTnLst>
                              <p:par>
                                <p:cTn id="34" presetID="3" presetClass="entr" presetSubtype="10" fill="hold" nodeType="afterEffect">
                                  <p:stCondLst>
                                    <p:cond delay="0"/>
                                  </p:stCondLst>
                                  <p:childTnLst>
                                    <p:set>
                                      <p:cBhvr>
                                        <p:cTn id="35" dur="1" fill="hold">
                                          <p:stCondLst>
                                            <p:cond delay="0"/>
                                          </p:stCondLst>
                                        </p:cTn>
                                        <p:tgtEl>
                                          <p:spTgt spid="117777">
                                            <p:txEl>
                                              <p:pRg st="2" end="2"/>
                                            </p:txEl>
                                          </p:spTgt>
                                        </p:tgtEl>
                                        <p:attrNameLst>
                                          <p:attrName>style.visibility</p:attrName>
                                        </p:attrNameLst>
                                      </p:cBhvr>
                                      <p:to>
                                        <p:strVal val="visible"/>
                                      </p:to>
                                    </p:set>
                                    <p:animEffect transition="in" filter="blinds(horizontal)">
                                      <p:cBhvr>
                                        <p:cTn id="36" dur="2000"/>
                                        <p:tgtEl>
                                          <p:spTgt spid="117777">
                                            <p:txEl>
                                              <p:pRg st="2" end="2"/>
                                            </p:txEl>
                                          </p:spTgt>
                                        </p:tgtEl>
                                      </p:cBhvr>
                                    </p:animEffect>
                                  </p:childTnLst>
                                </p:cTn>
                              </p:par>
                            </p:childTnLst>
                          </p:cTn>
                        </p:par>
                        <p:par>
                          <p:cTn id="37" fill="hold">
                            <p:stCondLst>
                              <p:cond delay="5000"/>
                            </p:stCondLst>
                            <p:childTnLst>
                              <p:par>
                                <p:cTn id="38" presetID="3" presetClass="entr" presetSubtype="10" fill="hold" nodeType="afterEffect">
                                  <p:stCondLst>
                                    <p:cond delay="0"/>
                                  </p:stCondLst>
                                  <p:childTnLst>
                                    <p:set>
                                      <p:cBhvr>
                                        <p:cTn id="39" dur="1" fill="hold">
                                          <p:stCondLst>
                                            <p:cond delay="0"/>
                                          </p:stCondLst>
                                        </p:cTn>
                                        <p:tgtEl>
                                          <p:spTgt spid="117777">
                                            <p:txEl>
                                              <p:pRg st="3" end="3"/>
                                            </p:txEl>
                                          </p:spTgt>
                                        </p:tgtEl>
                                        <p:attrNameLst>
                                          <p:attrName>style.visibility</p:attrName>
                                        </p:attrNameLst>
                                      </p:cBhvr>
                                      <p:to>
                                        <p:strVal val="visible"/>
                                      </p:to>
                                    </p:set>
                                    <p:animEffect transition="in" filter="blinds(horizontal)">
                                      <p:cBhvr>
                                        <p:cTn id="40" dur="2000"/>
                                        <p:tgtEl>
                                          <p:spTgt spid="11777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74" grpId="0" animBg="1"/>
      <p:bldP spid="117774" grpId="1" animBg="1"/>
      <p:bldP spid="117774" grpId="2" animBg="1"/>
      <p:bldP spid="117775" grpId="0" animBg="1"/>
      <p:bldP spid="117775" grpId="1" animBg="1"/>
      <p:bldP spid="117775" grpId="2" animBg="1"/>
      <p:bldP spid="117776" grpId="0" animBg="1"/>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40" name="Slide Number Placeholder 2"/>
          <p:cNvSpPr>
            <a:spLocks noGrp="1"/>
          </p:cNvSpPr>
          <p:nvPr>
            <p:ph type="sldNum" sz="quarter" idx="11"/>
          </p:nvPr>
        </p:nvSpPr>
        <p:spPr>
          <a:noFill/>
        </p:spPr>
        <p:txBody>
          <a:bodyPr/>
          <a:lstStyle/>
          <a:p>
            <a:fld id="{236592C1-D58E-45B7-A434-7DB475A325D0}" type="slidenum">
              <a:rPr lang="en-US"/>
              <a:pPr/>
              <a:t>114</a:t>
            </a:fld>
            <a:endParaRPr lang="en-US"/>
          </a:p>
        </p:txBody>
      </p:sp>
      <p:sp>
        <p:nvSpPr>
          <p:cNvPr id="202754" name="AutoShape 1026"/>
          <p:cNvSpPr>
            <a:spLocks noChangeArrowheads="1"/>
          </p:cNvSpPr>
          <p:nvPr/>
        </p:nvSpPr>
        <p:spPr bwMode="auto">
          <a:xfrm>
            <a:off x="1143000" y="4191000"/>
            <a:ext cx="685800" cy="685800"/>
          </a:xfrm>
          <a:prstGeom prst="upArrow">
            <a:avLst>
              <a:gd name="adj1" fmla="val 50000"/>
              <a:gd name="adj2" fmla="val 25000"/>
            </a:avLst>
          </a:prstGeom>
          <a:gradFill rotWithShape="1">
            <a:gsLst>
              <a:gs pos="0">
                <a:schemeClr val="accent1">
                  <a:gamma/>
                  <a:shade val="46275"/>
                  <a:invGamma/>
                </a:schemeClr>
              </a:gs>
              <a:gs pos="100000">
                <a:schemeClr val="accent1"/>
              </a:gs>
            </a:gsLst>
            <a:lin ang="5400000" scaled="1"/>
          </a:gradFill>
          <a:ln w="9525">
            <a:noFill/>
            <a:miter lim="800000"/>
            <a:headEnd/>
            <a:tailEnd/>
          </a:ln>
          <a:effectLst/>
        </p:spPr>
        <p:txBody>
          <a:bodyPr vert="eaVert" wrap="none" anchor="ctr"/>
          <a:lstStyle/>
          <a:p>
            <a:endParaRPr lang="en-GB"/>
          </a:p>
        </p:txBody>
      </p:sp>
      <p:sp>
        <p:nvSpPr>
          <p:cNvPr id="150542" name="AutoShape 1027"/>
          <p:cNvSpPr>
            <a:spLocks noChangeArrowheads="1"/>
          </p:cNvSpPr>
          <p:nvPr/>
        </p:nvSpPr>
        <p:spPr bwMode="auto">
          <a:xfrm>
            <a:off x="1600200" y="3657600"/>
            <a:ext cx="2438400" cy="381000"/>
          </a:xfrm>
          <a:prstGeom prst="rightArrow">
            <a:avLst>
              <a:gd name="adj1" fmla="val 39583"/>
              <a:gd name="adj2" fmla="val 56474"/>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50543" name="AutoShape 1028"/>
          <p:cNvSpPr>
            <a:spLocks noChangeArrowheads="1"/>
          </p:cNvSpPr>
          <p:nvPr/>
        </p:nvSpPr>
        <p:spPr bwMode="auto">
          <a:xfrm>
            <a:off x="1752600" y="3200400"/>
            <a:ext cx="2286000" cy="381000"/>
          </a:xfrm>
          <a:prstGeom prst="rightArrow">
            <a:avLst>
              <a:gd name="adj1" fmla="val 39583"/>
              <a:gd name="adj2" fmla="val 52944"/>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50544" name="AutoShape 1029"/>
          <p:cNvSpPr>
            <a:spLocks noChangeArrowheads="1"/>
          </p:cNvSpPr>
          <p:nvPr/>
        </p:nvSpPr>
        <p:spPr bwMode="auto">
          <a:xfrm>
            <a:off x="1905000" y="2743200"/>
            <a:ext cx="2133600" cy="381000"/>
          </a:xfrm>
          <a:prstGeom prst="rightArrow">
            <a:avLst>
              <a:gd name="adj1" fmla="val 39583"/>
              <a:gd name="adj2" fmla="val 49415"/>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50545" name="AutoShape 1030"/>
          <p:cNvSpPr>
            <a:spLocks noChangeArrowheads="1"/>
          </p:cNvSpPr>
          <p:nvPr/>
        </p:nvSpPr>
        <p:spPr bwMode="auto">
          <a:xfrm>
            <a:off x="2057400" y="2286000"/>
            <a:ext cx="1981200" cy="381000"/>
          </a:xfrm>
          <a:prstGeom prst="rightArrow">
            <a:avLst>
              <a:gd name="adj1" fmla="val 39583"/>
              <a:gd name="adj2" fmla="val 45885"/>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50546" name="AutoShape 1031"/>
          <p:cNvSpPr>
            <a:spLocks noChangeArrowheads="1"/>
          </p:cNvSpPr>
          <p:nvPr/>
        </p:nvSpPr>
        <p:spPr bwMode="auto">
          <a:xfrm rot="751635">
            <a:off x="5557838" y="3082925"/>
            <a:ext cx="1171575" cy="377825"/>
          </a:xfrm>
          <a:prstGeom prst="rightArrow">
            <a:avLst>
              <a:gd name="adj1" fmla="val 39583"/>
              <a:gd name="adj2" fmla="val 27362"/>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50547" name="AutoShape 1032"/>
          <p:cNvSpPr>
            <a:spLocks noChangeArrowheads="1"/>
          </p:cNvSpPr>
          <p:nvPr/>
        </p:nvSpPr>
        <p:spPr bwMode="auto">
          <a:xfrm rot="-768452">
            <a:off x="5573713" y="2473325"/>
            <a:ext cx="1181100" cy="377825"/>
          </a:xfrm>
          <a:prstGeom prst="rightArrow">
            <a:avLst>
              <a:gd name="adj1" fmla="val 39583"/>
              <a:gd name="adj2" fmla="val 27585"/>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grpSp>
        <p:nvGrpSpPr>
          <p:cNvPr id="150548" name="Group 1033"/>
          <p:cNvGrpSpPr>
            <a:grpSpLocks/>
          </p:cNvGrpSpPr>
          <p:nvPr/>
        </p:nvGrpSpPr>
        <p:grpSpPr bwMode="auto">
          <a:xfrm>
            <a:off x="8529638" y="552450"/>
            <a:ext cx="614362" cy="4637088"/>
            <a:chOff x="-107221" y="1344"/>
            <a:chExt cx="107989" cy="1508"/>
          </a:xfrm>
        </p:grpSpPr>
        <p:sp>
          <p:nvSpPr>
            <p:cNvPr id="150613" name="Text Box 1034"/>
            <p:cNvSpPr txBox="1">
              <a:spLocks noChangeArrowheads="1"/>
            </p:cNvSpPr>
            <p:nvPr/>
          </p:nvSpPr>
          <p:spPr bwMode="auto">
            <a:xfrm>
              <a:off x="-107221" y="1785"/>
              <a:ext cx="32369" cy="1067"/>
            </a:xfrm>
            <a:prstGeom prst="rect">
              <a:avLst/>
            </a:prstGeom>
            <a:noFill/>
            <a:ln w="9525">
              <a:noFill/>
              <a:miter lim="800000"/>
              <a:headEnd/>
              <a:tailEnd/>
            </a:ln>
          </p:spPr>
          <p:txBody>
            <a:bodyPr>
              <a:spAutoFit/>
            </a:bodyPr>
            <a:lstStyle/>
            <a:p>
              <a:r>
                <a:rPr lang="en-US" altLang="zh-TW" sz="1400" b="1">
                  <a:latin typeface="Arial" charset="0"/>
                  <a:ea typeface="新細明體" charset="-120"/>
                </a:rPr>
                <a:t>Event Builder 1</a:t>
              </a:r>
            </a:p>
          </p:txBody>
        </p:sp>
        <p:graphicFrame>
          <p:nvGraphicFramePr>
            <p:cNvPr id="150539" name="Object 11"/>
            <p:cNvGraphicFramePr>
              <a:graphicFrameLocks noChangeAspect="1"/>
            </p:cNvGraphicFramePr>
            <p:nvPr/>
          </p:nvGraphicFramePr>
          <p:xfrm>
            <a:off x="441" y="1344"/>
            <a:ext cx="327" cy="453"/>
          </p:xfrm>
          <a:graphic>
            <a:graphicData uri="http://schemas.openxmlformats.org/presentationml/2006/ole">
              <mc:AlternateContent xmlns:mc="http://schemas.openxmlformats.org/markup-compatibility/2006">
                <mc:Choice xmlns:v="urn:schemas-microsoft-com:vml" Requires="v">
                  <p:oleObj spid="_x0000_s150551" name="Visio" r:id="rId4" imgW="738378" imgH="941388" progId="Visio.Drawing.11">
                    <p:embed/>
                  </p:oleObj>
                </mc:Choice>
                <mc:Fallback>
                  <p:oleObj name="Visio" r:id="rId4" imgW="738378" imgH="941388" progId="Visio.Drawing.11">
                    <p:embed/>
                    <p:pic>
                      <p:nvPicPr>
                        <p:cNvPr id="0"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 y="1344"/>
                          <a:ext cx="327" cy="4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pSp>
      <p:sp>
        <p:nvSpPr>
          <p:cNvPr id="150549" name="Rectangle 1036"/>
          <p:cNvSpPr>
            <a:spLocks noGrp="1" noChangeArrowheads="1"/>
          </p:cNvSpPr>
          <p:nvPr>
            <p:ph type="title" sz="quarter" idx="4294967295"/>
          </p:nvPr>
        </p:nvSpPr>
        <p:spPr>
          <a:xfrm>
            <a:off x="0" y="0"/>
            <a:ext cx="8229600" cy="1143000"/>
          </a:xfrm>
          <a:noFill/>
        </p:spPr>
        <p:txBody>
          <a:bodyPr/>
          <a:lstStyle/>
          <a:p>
            <a:pPr eaLnBrk="1" hangingPunct="1"/>
            <a:r>
              <a:rPr lang="en-US" smtClean="0"/>
              <a:t>Pull-Based Event Building</a:t>
            </a:r>
          </a:p>
        </p:txBody>
      </p:sp>
      <p:graphicFrame>
        <p:nvGraphicFramePr>
          <p:cNvPr id="150530" name="Object 2"/>
          <p:cNvGraphicFramePr>
            <a:graphicFrameLocks noChangeAspect="1"/>
          </p:cNvGraphicFramePr>
          <p:nvPr/>
        </p:nvGraphicFramePr>
        <p:xfrm>
          <a:off x="4191000" y="2590800"/>
          <a:ext cx="1066800" cy="930275"/>
        </p:xfrm>
        <a:graphic>
          <a:graphicData uri="http://schemas.openxmlformats.org/presentationml/2006/ole">
            <mc:AlternateContent xmlns:mc="http://schemas.openxmlformats.org/markup-compatibility/2006">
              <mc:Choice xmlns:v="urn:schemas-microsoft-com:vml" Requires="v">
                <p:oleObj spid="_x0000_s150552" name="Visio" r:id="rId6" imgW="1415796" imgH="1235710" progId="Visio.Drawing.11">
                  <p:embed/>
                </p:oleObj>
              </mc:Choice>
              <mc:Fallback>
                <p:oleObj name="Visio" r:id="rId6" imgW="1415796" imgH="1235710" progId="Visio.Drawing.11">
                  <p:embed/>
                  <p:pic>
                    <p:nvPicPr>
                      <p:cNvPr id="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91000" y="2590800"/>
                        <a:ext cx="1066800" cy="930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50550" name="Text Box 1038"/>
          <p:cNvSpPr txBox="1">
            <a:spLocks noChangeArrowheads="1"/>
          </p:cNvSpPr>
          <p:nvPr/>
        </p:nvSpPr>
        <p:spPr bwMode="auto">
          <a:xfrm>
            <a:off x="4035425" y="3505200"/>
            <a:ext cx="1587500" cy="517525"/>
          </a:xfrm>
          <a:prstGeom prst="rect">
            <a:avLst/>
          </a:prstGeom>
          <a:noFill/>
          <a:ln w="9525">
            <a:noFill/>
            <a:miter lim="800000"/>
            <a:headEnd/>
            <a:tailEnd/>
          </a:ln>
        </p:spPr>
        <p:txBody>
          <a:bodyPr wrap="none">
            <a:spAutoFit/>
          </a:bodyPr>
          <a:lstStyle/>
          <a:p>
            <a:pPr algn="ctr"/>
            <a:r>
              <a:rPr lang="en-US" sz="1400" b="1">
                <a:latin typeface="Arial" charset="0"/>
              </a:rPr>
              <a:t>Data Acquisition</a:t>
            </a:r>
          </a:p>
          <a:p>
            <a:pPr algn="ctr"/>
            <a:r>
              <a:rPr lang="en-US" sz="1400" b="1">
                <a:latin typeface="Arial" charset="0"/>
              </a:rPr>
              <a:t>Switch</a:t>
            </a:r>
          </a:p>
        </p:txBody>
      </p:sp>
      <p:grpSp>
        <p:nvGrpSpPr>
          <p:cNvPr id="3" name="Group 1042"/>
          <p:cNvGrpSpPr>
            <a:grpSpLocks/>
          </p:cNvGrpSpPr>
          <p:nvPr/>
        </p:nvGrpSpPr>
        <p:grpSpPr bwMode="auto">
          <a:xfrm>
            <a:off x="-76200" y="5403850"/>
            <a:ext cx="2667000" cy="1433513"/>
            <a:chOff x="2736" y="3192"/>
            <a:chExt cx="1680" cy="903"/>
          </a:xfrm>
        </p:grpSpPr>
        <p:sp>
          <p:nvSpPr>
            <p:cNvPr id="150611" name="Text Box 1043"/>
            <p:cNvSpPr txBox="1">
              <a:spLocks noChangeArrowheads="1"/>
            </p:cNvSpPr>
            <p:nvPr/>
          </p:nvSpPr>
          <p:spPr bwMode="auto">
            <a:xfrm>
              <a:off x="2736" y="3192"/>
              <a:ext cx="508" cy="903"/>
            </a:xfrm>
            <a:prstGeom prst="rect">
              <a:avLst/>
            </a:prstGeom>
            <a:noFill/>
            <a:ln w="9525">
              <a:noFill/>
              <a:miter lim="800000"/>
              <a:headEnd/>
              <a:tailEnd/>
            </a:ln>
          </p:spPr>
          <p:txBody>
            <a:bodyPr wrap="none">
              <a:spAutoFit/>
            </a:bodyPr>
            <a:lstStyle/>
            <a:p>
              <a:r>
                <a:rPr lang="en-US" sz="8800" b="1" i="1">
                  <a:solidFill>
                    <a:schemeClr val="accent1"/>
                  </a:solidFill>
                  <a:latin typeface="Arial" charset="0"/>
                </a:rPr>
                <a:t>1</a:t>
              </a:r>
            </a:p>
          </p:txBody>
        </p:sp>
        <p:sp>
          <p:nvSpPr>
            <p:cNvPr id="150612" name="Text Box 1044"/>
            <p:cNvSpPr txBox="1">
              <a:spLocks noChangeArrowheads="1"/>
            </p:cNvSpPr>
            <p:nvPr/>
          </p:nvSpPr>
          <p:spPr bwMode="auto">
            <a:xfrm>
              <a:off x="3158" y="3335"/>
              <a:ext cx="1258" cy="460"/>
            </a:xfrm>
            <a:prstGeom prst="rect">
              <a:avLst/>
            </a:prstGeom>
            <a:noFill/>
            <a:ln w="9525">
              <a:noFill/>
              <a:miter lim="800000"/>
              <a:headEnd/>
              <a:tailEnd/>
            </a:ln>
          </p:spPr>
          <p:txBody>
            <a:bodyPr>
              <a:spAutoFit/>
            </a:bodyPr>
            <a:lstStyle/>
            <a:p>
              <a:r>
                <a:rPr lang="en-US" sz="1400" b="1">
                  <a:latin typeface="Arial" charset="0"/>
                </a:rPr>
                <a:t>Event Builders notify Readout Supervisor of available capacity</a:t>
              </a:r>
            </a:p>
          </p:txBody>
        </p:sp>
      </p:grpSp>
      <p:graphicFrame>
        <p:nvGraphicFramePr>
          <p:cNvPr id="150531" name="Object 3"/>
          <p:cNvGraphicFramePr>
            <a:graphicFrameLocks noChangeAspect="1"/>
          </p:cNvGraphicFramePr>
          <p:nvPr/>
        </p:nvGraphicFramePr>
        <p:xfrm>
          <a:off x="1752600" y="1219200"/>
          <a:ext cx="371475" cy="1447800"/>
        </p:xfrm>
        <a:graphic>
          <a:graphicData uri="http://schemas.openxmlformats.org/presentationml/2006/ole">
            <mc:AlternateContent xmlns:mc="http://schemas.openxmlformats.org/markup-compatibility/2006">
              <mc:Choice xmlns:v="urn:schemas-microsoft-com:vml" Requires="v">
                <p:oleObj spid="_x0000_s150553" name="Visio" r:id="rId8" imgW="371094" imgH="4067810" progId="Visio.Drawing.11">
                  <p:embed/>
                </p:oleObj>
              </mc:Choice>
              <mc:Fallback>
                <p:oleObj name="Visio" r:id="rId8" imgW="371094" imgH="4067810" progId="Visio.Drawing.11">
                  <p:embed/>
                  <p:pic>
                    <p:nvPicPr>
                      <p:cNvPr id="0"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52600" y="1219200"/>
                        <a:ext cx="371475"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150532" name="Object 4"/>
          <p:cNvGraphicFramePr>
            <a:graphicFrameLocks noChangeAspect="1"/>
          </p:cNvGraphicFramePr>
          <p:nvPr/>
        </p:nvGraphicFramePr>
        <p:xfrm>
          <a:off x="1600200" y="1676400"/>
          <a:ext cx="371475" cy="1447800"/>
        </p:xfrm>
        <a:graphic>
          <a:graphicData uri="http://schemas.openxmlformats.org/presentationml/2006/ole">
            <mc:AlternateContent xmlns:mc="http://schemas.openxmlformats.org/markup-compatibility/2006">
              <mc:Choice xmlns:v="urn:schemas-microsoft-com:vml" Requires="v">
                <p:oleObj spid="_x0000_s150554" name="Visio" r:id="rId10" imgW="371094" imgH="4067810" progId="Visio.Drawing.11">
                  <p:embed/>
                </p:oleObj>
              </mc:Choice>
              <mc:Fallback>
                <p:oleObj name="Visio" r:id="rId10" imgW="371094" imgH="4067810" progId="Visio.Drawing.11">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00200" y="1676400"/>
                        <a:ext cx="371475"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150533" name="Object 5"/>
          <p:cNvGraphicFramePr>
            <a:graphicFrameLocks noChangeAspect="1"/>
          </p:cNvGraphicFramePr>
          <p:nvPr/>
        </p:nvGraphicFramePr>
        <p:xfrm>
          <a:off x="1447800" y="2133600"/>
          <a:ext cx="371475" cy="1447800"/>
        </p:xfrm>
        <a:graphic>
          <a:graphicData uri="http://schemas.openxmlformats.org/presentationml/2006/ole">
            <mc:AlternateContent xmlns:mc="http://schemas.openxmlformats.org/markup-compatibility/2006">
              <mc:Choice xmlns:v="urn:schemas-microsoft-com:vml" Requires="v">
                <p:oleObj spid="_x0000_s150555" name="Visio" r:id="rId11" imgW="371094" imgH="4067810" progId="Visio.Drawing.11">
                  <p:embed/>
                </p:oleObj>
              </mc:Choice>
              <mc:Fallback>
                <p:oleObj name="Visio" r:id="rId11" imgW="371094" imgH="4067810" progId="Visio.Drawing.11">
                  <p:embed/>
                  <p:pic>
                    <p:nvPicPr>
                      <p:cNvPr id="0"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447800" y="2133600"/>
                        <a:ext cx="371475"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150534" name="Object 6"/>
          <p:cNvGraphicFramePr>
            <a:graphicFrameLocks noChangeAspect="1"/>
          </p:cNvGraphicFramePr>
          <p:nvPr/>
        </p:nvGraphicFramePr>
        <p:xfrm>
          <a:off x="1295400" y="2590800"/>
          <a:ext cx="371475" cy="1447800"/>
        </p:xfrm>
        <a:graphic>
          <a:graphicData uri="http://schemas.openxmlformats.org/presentationml/2006/ole">
            <mc:AlternateContent xmlns:mc="http://schemas.openxmlformats.org/markup-compatibility/2006">
              <mc:Choice xmlns:v="urn:schemas-microsoft-com:vml" Requires="v">
                <p:oleObj spid="_x0000_s150556" name="Visio" r:id="rId12" imgW="371094" imgH="4067810" progId="Visio.Drawing.11">
                  <p:embed/>
                </p:oleObj>
              </mc:Choice>
              <mc:Fallback>
                <p:oleObj name="Visio" r:id="rId12" imgW="371094" imgH="4067810" progId="Visio.Drawing.11">
                  <p:embed/>
                  <p:pic>
                    <p:nvPicPr>
                      <p:cNvPr id="0" name="Picture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95400" y="2590800"/>
                        <a:ext cx="371475"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pic>
        <p:nvPicPr>
          <p:cNvPr id="202777" name="Picture 1049"/>
          <p:cNvPicPr>
            <a:picLocks noChangeAspect="1" noChangeArrowheads="1"/>
          </p:cNvPicPr>
          <p:nvPr/>
        </p:nvPicPr>
        <p:blipFill>
          <a:blip r:embed="rId13">
            <a:clrChange>
              <a:clrFrom>
                <a:srgbClr val="FFFFFF"/>
              </a:clrFrom>
              <a:clrTo>
                <a:srgbClr val="FFFFFF">
                  <a:alpha val="0"/>
                </a:srgbClr>
              </a:clrTo>
            </a:clrChange>
          </a:blip>
          <a:srcRect/>
          <a:stretch>
            <a:fillRect/>
          </a:stretch>
        </p:blipFill>
        <p:spPr bwMode="auto">
          <a:xfrm>
            <a:off x="1676400" y="3657600"/>
            <a:ext cx="457200" cy="277813"/>
          </a:xfrm>
          <a:prstGeom prst="rect">
            <a:avLst/>
          </a:prstGeom>
          <a:noFill/>
          <a:ln w="9525">
            <a:noFill/>
            <a:miter lim="800000"/>
            <a:headEnd/>
            <a:tailEnd/>
          </a:ln>
        </p:spPr>
      </p:pic>
      <p:pic>
        <p:nvPicPr>
          <p:cNvPr id="202778" name="Picture 1050"/>
          <p:cNvPicPr>
            <a:picLocks noChangeAspect="1" noChangeArrowheads="1"/>
          </p:cNvPicPr>
          <p:nvPr/>
        </p:nvPicPr>
        <p:blipFill>
          <a:blip r:embed="rId14">
            <a:clrChange>
              <a:clrFrom>
                <a:srgbClr val="FFFFFF"/>
              </a:clrFrom>
              <a:clrTo>
                <a:srgbClr val="FFFFFF">
                  <a:alpha val="0"/>
                </a:srgbClr>
              </a:clrTo>
            </a:clrChange>
          </a:blip>
          <a:srcRect/>
          <a:stretch>
            <a:fillRect/>
          </a:stretch>
        </p:blipFill>
        <p:spPr bwMode="auto">
          <a:xfrm>
            <a:off x="1771650" y="3124200"/>
            <a:ext cx="285750" cy="447675"/>
          </a:xfrm>
          <a:prstGeom prst="rect">
            <a:avLst/>
          </a:prstGeom>
          <a:noFill/>
          <a:ln w="9525">
            <a:noFill/>
            <a:miter lim="800000"/>
            <a:headEnd/>
            <a:tailEnd/>
          </a:ln>
        </p:spPr>
      </p:pic>
      <p:pic>
        <p:nvPicPr>
          <p:cNvPr id="202779" name="Picture 1051"/>
          <p:cNvPicPr>
            <a:picLocks noChangeAspect="1" noChangeArrowheads="1"/>
          </p:cNvPicPr>
          <p:nvPr/>
        </p:nvPicPr>
        <p:blipFill>
          <a:blip r:embed="rId15">
            <a:clrChange>
              <a:clrFrom>
                <a:srgbClr val="FFFFFF"/>
              </a:clrFrom>
              <a:clrTo>
                <a:srgbClr val="FFFFFF">
                  <a:alpha val="0"/>
                </a:srgbClr>
              </a:clrTo>
            </a:clrChange>
          </a:blip>
          <a:srcRect/>
          <a:stretch>
            <a:fillRect/>
          </a:stretch>
        </p:blipFill>
        <p:spPr bwMode="auto">
          <a:xfrm>
            <a:off x="1828800" y="2689225"/>
            <a:ext cx="427038" cy="358775"/>
          </a:xfrm>
          <a:prstGeom prst="rect">
            <a:avLst/>
          </a:prstGeom>
          <a:noFill/>
          <a:ln w="9525">
            <a:noFill/>
            <a:miter lim="800000"/>
            <a:headEnd/>
            <a:tailEnd/>
          </a:ln>
        </p:spPr>
      </p:pic>
      <p:pic>
        <p:nvPicPr>
          <p:cNvPr id="202780" name="Picture 1052"/>
          <p:cNvPicPr>
            <a:picLocks noChangeAspect="1" noChangeArrowheads="1"/>
          </p:cNvPicPr>
          <p:nvPr/>
        </p:nvPicPr>
        <p:blipFill>
          <a:blip r:embed="rId16">
            <a:clrChange>
              <a:clrFrom>
                <a:srgbClr val="FFFFFF"/>
              </a:clrFrom>
              <a:clrTo>
                <a:srgbClr val="FFFFFF">
                  <a:alpha val="0"/>
                </a:srgbClr>
              </a:clrTo>
            </a:clrChange>
          </a:blip>
          <a:srcRect/>
          <a:stretch>
            <a:fillRect/>
          </a:stretch>
        </p:blipFill>
        <p:spPr bwMode="auto">
          <a:xfrm>
            <a:off x="2057400" y="2209800"/>
            <a:ext cx="292100" cy="374650"/>
          </a:xfrm>
          <a:prstGeom prst="rect">
            <a:avLst/>
          </a:prstGeom>
          <a:noFill/>
          <a:ln w="9525">
            <a:noFill/>
            <a:miter lim="800000"/>
            <a:headEnd/>
            <a:tailEnd/>
          </a:ln>
        </p:spPr>
      </p:pic>
      <p:grpSp>
        <p:nvGrpSpPr>
          <p:cNvPr id="4" name="Group 1053"/>
          <p:cNvGrpSpPr>
            <a:grpSpLocks/>
          </p:cNvGrpSpPr>
          <p:nvPr/>
        </p:nvGrpSpPr>
        <p:grpSpPr bwMode="auto">
          <a:xfrm>
            <a:off x="3200400" y="5410200"/>
            <a:ext cx="2914650" cy="1433513"/>
            <a:chOff x="2736" y="3192"/>
            <a:chExt cx="1680" cy="903"/>
          </a:xfrm>
        </p:grpSpPr>
        <p:sp>
          <p:nvSpPr>
            <p:cNvPr id="150609" name="Text Box 1054"/>
            <p:cNvSpPr txBox="1">
              <a:spLocks noChangeArrowheads="1"/>
            </p:cNvSpPr>
            <p:nvPr/>
          </p:nvSpPr>
          <p:spPr bwMode="auto">
            <a:xfrm>
              <a:off x="2736" y="3192"/>
              <a:ext cx="465" cy="903"/>
            </a:xfrm>
            <a:prstGeom prst="rect">
              <a:avLst/>
            </a:prstGeom>
            <a:noFill/>
            <a:ln w="9525">
              <a:noFill/>
              <a:miter lim="800000"/>
              <a:headEnd/>
              <a:tailEnd/>
            </a:ln>
          </p:spPr>
          <p:txBody>
            <a:bodyPr wrap="none">
              <a:spAutoFit/>
            </a:bodyPr>
            <a:lstStyle/>
            <a:p>
              <a:r>
                <a:rPr lang="en-US" sz="8800" b="1" i="1">
                  <a:solidFill>
                    <a:schemeClr val="accent1"/>
                  </a:solidFill>
                  <a:latin typeface="Arial" charset="0"/>
                </a:rPr>
                <a:t>2</a:t>
              </a:r>
            </a:p>
          </p:txBody>
        </p:sp>
        <p:sp>
          <p:nvSpPr>
            <p:cNvPr id="150610" name="Text Box 1055"/>
            <p:cNvSpPr txBox="1">
              <a:spLocks noChangeArrowheads="1"/>
            </p:cNvSpPr>
            <p:nvPr/>
          </p:nvSpPr>
          <p:spPr bwMode="auto">
            <a:xfrm>
              <a:off x="3158" y="3335"/>
              <a:ext cx="1258" cy="594"/>
            </a:xfrm>
            <a:prstGeom prst="rect">
              <a:avLst/>
            </a:prstGeom>
            <a:noFill/>
            <a:ln w="9525">
              <a:noFill/>
              <a:miter lim="800000"/>
              <a:headEnd/>
              <a:tailEnd/>
            </a:ln>
          </p:spPr>
          <p:txBody>
            <a:bodyPr>
              <a:spAutoFit/>
            </a:bodyPr>
            <a:lstStyle/>
            <a:p>
              <a:r>
                <a:rPr lang="en-US" sz="1400" b="1">
                  <a:latin typeface="Arial" charset="0"/>
                </a:rPr>
                <a:t>Readout Supervisor ensures that data are sent only to nodes with available capacity</a:t>
              </a:r>
            </a:p>
          </p:txBody>
        </p:sp>
      </p:grpSp>
      <p:grpSp>
        <p:nvGrpSpPr>
          <p:cNvPr id="5" name="Group 1056"/>
          <p:cNvGrpSpPr>
            <a:grpSpLocks/>
          </p:cNvGrpSpPr>
          <p:nvPr/>
        </p:nvGrpSpPr>
        <p:grpSpPr bwMode="auto">
          <a:xfrm>
            <a:off x="6096000" y="5424488"/>
            <a:ext cx="2667000" cy="1433512"/>
            <a:chOff x="2736" y="3192"/>
            <a:chExt cx="1680" cy="903"/>
          </a:xfrm>
        </p:grpSpPr>
        <p:sp>
          <p:nvSpPr>
            <p:cNvPr id="150607" name="Text Box 1057"/>
            <p:cNvSpPr txBox="1">
              <a:spLocks noChangeArrowheads="1"/>
            </p:cNvSpPr>
            <p:nvPr/>
          </p:nvSpPr>
          <p:spPr bwMode="auto">
            <a:xfrm>
              <a:off x="2736" y="3192"/>
              <a:ext cx="508" cy="903"/>
            </a:xfrm>
            <a:prstGeom prst="rect">
              <a:avLst/>
            </a:prstGeom>
            <a:noFill/>
            <a:ln w="9525">
              <a:noFill/>
              <a:miter lim="800000"/>
              <a:headEnd/>
              <a:tailEnd/>
            </a:ln>
          </p:spPr>
          <p:txBody>
            <a:bodyPr wrap="none">
              <a:spAutoFit/>
            </a:bodyPr>
            <a:lstStyle/>
            <a:p>
              <a:r>
                <a:rPr lang="en-US" sz="8800" b="1" i="1">
                  <a:solidFill>
                    <a:schemeClr val="accent1"/>
                  </a:solidFill>
                  <a:latin typeface="Arial" charset="0"/>
                </a:rPr>
                <a:t>3</a:t>
              </a:r>
            </a:p>
          </p:txBody>
        </p:sp>
        <p:sp>
          <p:nvSpPr>
            <p:cNvPr id="150608" name="Text Box 1058"/>
            <p:cNvSpPr txBox="1">
              <a:spLocks noChangeArrowheads="1"/>
            </p:cNvSpPr>
            <p:nvPr/>
          </p:nvSpPr>
          <p:spPr bwMode="auto">
            <a:xfrm>
              <a:off x="3158" y="3335"/>
              <a:ext cx="1258" cy="460"/>
            </a:xfrm>
            <a:prstGeom prst="rect">
              <a:avLst/>
            </a:prstGeom>
            <a:noFill/>
            <a:ln w="9525">
              <a:noFill/>
              <a:miter lim="800000"/>
              <a:headEnd/>
              <a:tailEnd/>
            </a:ln>
          </p:spPr>
          <p:txBody>
            <a:bodyPr>
              <a:spAutoFit/>
            </a:bodyPr>
            <a:lstStyle/>
            <a:p>
              <a:r>
                <a:rPr lang="en-US" sz="1400" b="1">
                  <a:latin typeface="Arial" charset="0"/>
                </a:rPr>
                <a:t>Readout system relies on feedback from Event Builders</a:t>
              </a:r>
            </a:p>
          </p:txBody>
        </p:sp>
      </p:grpSp>
      <p:grpSp>
        <p:nvGrpSpPr>
          <p:cNvPr id="6" name="Group 1059"/>
          <p:cNvGrpSpPr>
            <a:grpSpLocks/>
          </p:cNvGrpSpPr>
          <p:nvPr/>
        </p:nvGrpSpPr>
        <p:grpSpPr bwMode="auto">
          <a:xfrm>
            <a:off x="-1295400" y="1219200"/>
            <a:ext cx="1295400" cy="1828800"/>
            <a:chOff x="-624" y="960"/>
            <a:chExt cx="816" cy="1152"/>
          </a:xfrm>
        </p:grpSpPr>
        <p:sp>
          <p:nvSpPr>
            <p:cNvPr id="150599" name="AutoShape 1060"/>
            <p:cNvSpPr>
              <a:spLocks noChangeArrowheads="1"/>
            </p:cNvSpPr>
            <p:nvPr/>
          </p:nvSpPr>
          <p:spPr bwMode="auto">
            <a:xfrm rot="10800000">
              <a:off x="-288" y="960"/>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50600" name="AutoShape 1061"/>
            <p:cNvSpPr>
              <a:spLocks noChangeArrowheads="1"/>
            </p:cNvSpPr>
            <p:nvPr/>
          </p:nvSpPr>
          <p:spPr bwMode="auto">
            <a:xfrm rot="10800000">
              <a:off x="-432" y="1248"/>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50601" name="AutoShape 1062"/>
            <p:cNvSpPr>
              <a:spLocks noChangeArrowheads="1"/>
            </p:cNvSpPr>
            <p:nvPr/>
          </p:nvSpPr>
          <p:spPr bwMode="auto">
            <a:xfrm rot="10800000">
              <a:off x="-528" y="1536"/>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50602" name="AutoShape 1063"/>
            <p:cNvSpPr>
              <a:spLocks noChangeArrowheads="1"/>
            </p:cNvSpPr>
            <p:nvPr/>
          </p:nvSpPr>
          <p:spPr bwMode="auto">
            <a:xfrm rot="10800000">
              <a:off x="-624" y="1824"/>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pic>
          <p:nvPicPr>
            <p:cNvPr id="150603" name="Picture 1064"/>
            <p:cNvPicPr>
              <a:picLocks noChangeAspect="1" noChangeArrowheads="1"/>
            </p:cNvPicPr>
            <p:nvPr/>
          </p:nvPicPr>
          <p:blipFill>
            <a:blip r:embed="rId13">
              <a:clrChange>
                <a:clrFrom>
                  <a:srgbClr val="FFFFFF"/>
                </a:clrFrom>
                <a:clrTo>
                  <a:srgbClr val="FFFFFF">
                    <a:alpha val="0"/>
                  </a:srgbClr>
                </a:clrTo>
              </a:clrChange>
            </a:blip>
            <a:srcRect/>
            <a:stretch>
              <a:fillRect/>
            </a:stretch>
          </p:blipFill>
          <p:spPr bwMode="auto">
            <a:xfrm>
              <a:off x="-576" y="1872"/>
              <a:ext cx="288" cy="175"/>
            </a:xfrm>
            <a:prstGeom prst="rect">
              <a:avLst/>
            </a:prstGeom>
            <a:noFill/>
            <a:ln w="9525">
              <a:noFill/>
              <a:miter lim="800000"/>
              <a:headEnd/>
              <a:tailEnd/>
            </a:ln>
          </p:spPr>
        </p:pic>
        <p:pic>
          <p:nvPicPr>
            <p:cNvPr id="150604" name="Picture 1065"/>
            <p:cNvPicPr>
              <a:picLocks noChangeAspect="1" noChangeArrowheads="1"/>
            </p:cNvPicPr>
            <p:nvPr/>
          </p:nvPicPr>
          <p:blipFill>
            <a:blip r:embed="rId14">
              <a:clrChange>
                <a:clrFrom>
                  <a:srgbClr val="FFFFFF"/>
                </a:clrFrom>
                <a:clrTo>
                  <a:srgbClr val="FFFFFF">
                    <a:alpha val="0"/>
                  </a:srgbClr>
                </a:clrTo>
              </a:clrChange>
            </a:blip>
            <a:srcRect/>
            <a:stretch>
              <a:fillRect/>
            </a:stretch>
          </p:blipFill>
          <p:spPr bwMode="auto">
            <a:xfrm>
              <a:off x="-420" y="1542"/>
              <a:ext cx="180" cy="282"/>
            </a:xfrm>
            <a:prstGeom prst="rect">
              <a:avLst/>
            </a:prstGeom>
            <a:noFill/>
            <a:ln w="9525">
              <a:noFill/>
              <a:miter lim="800000"/>
              <a:headEnd/>
              <a:tailEnd/>
            </a:ln>
          </p:spPr>
        </p:pic>
        <p:pic>
          <p:nvPicPr>
            <p:cNvPr id="150605" name="Picture 1066"/>
            <p:cNvPicPr>
              <a:picLocks noChangeAspect="1" noChangeArrowheads="1"/>
            </p:cNvPicPr>
            <p:nvPr/>
          </p:nvPicPr>
          <p:blipFill>
            <a:blip r:embed="rId15">
              <a:clrChange>
                <a:clrFrom>
                  <a:srgbClr val="FFFFFF"/>
                </a:clrFrom>
                <a:clrTo>
                  <a:srgbClr val="FFFFFF">
                    <a:alpha val="0"/>
                  </a:srgbClr>
                </a:clrTo>
              </a:clrChange>
            </a:blip>
            <a:srcRect/>
            <a:stretch>
              <a:fillRect/>
            </a:stretch>
          </p:blipFill>
          <p:spPr bwMode="auto">
            <a:xfrm>
              <a:off x="-365" y="1248"/>
              <a:ext cx="269" cy="226"/>
            </a:xfrm>
            <a:prstGeom prst="rect">
              <a:avLst/>
            </a:prstGeom>
            <a:noFill/>
            <a:ln w="9525">
              <a:noFill/>
              <a:miter lim="800000"/>
              <a:headEnd/>
              <a:tailEnd/>
            </a:ln>
          </p:spPr>
        </p:pic>
        <p:pic>
          <p:nvPicPr>
            <p:cNvPr id="150606" name="Picture 1067"/>
            <p:cNvPicPr>
              <a:picLocks noChangeAspect="1" noChangeArrowheads="1"/>
            </p:cNvPicPr>
            <p:nvPr/>
          </p:nvPicPr>
          <p:blipFill>
            <a:blip r:embed="rId16">
              <a:clrChange>
                <a:clrFrom>
                  <a:srgbClr val="FFFFFF"/>
                </a:clrFrom>
                <a:clrTo>
                  <a:srgbClr val="FFFFFF">
                    <a:alpha val="0"/>
                  </a:srgbClr>
                </a:clrTo>
              </a:clrChange>
            </a:blip>
            <a:srcRect/>
            <a:stretch>
              <a:fillRect/>
            </a:stretch>
          </p:blipFill>
          <p:spPr bwMode="auto">
            <a:xfrm>
              <a:off x="-184" y="964"/>
              <a:ext cx="184" cy="236"/>
            </a:xfrm>
            <a:prstGeom prst="rect">
              <a:avLst/>
            </a:prstGeom>
            <a:noFill/>
            <a:ln w="9525">
              <a:noFill/>
              <a:miter lim="800000"/>
              <a:headEnd/>
              <a:tailEnd/>
            </a:ln>
          </p:spPr>
        </p:pic>
      </p:grpSp>
      <p:sp>
        <p:nvSpPr>
          <p:cNvPr id="202799" name="AutoShape 1071"/>
          <p:cNvSpPr>
            <a:spLocks noChangeArrowheads="1"/>
          </p:cNvSpPr>
          <p:nvPr/>
        </p:nvSpPr>
        <p:spPr bwMode="auto">
          <a:xfrm>
            <a:off x="3962400" y="4191000"/>
            <a:ext cx="1447800" cy="914400"/>
          </a:xfrm>
          <a:prstGeom prst="wedgeEllipseCallout">
            <a:avLst>
              <a:gd name="adj1" fmla="val -98134"/>
              <a:gd name="adj2" fmla="val 11634"/>
            </a:avLst>
          </a:prstGeom>
          <a:solidFill>
            <a:schemeClr val="accent1"/>
          </a:solidFill>
          <a:ln w="9525">
            <a:solidFill>
              <a:schemeClr val="tx1"/>
            </a:solidFill>
            <a:miter lim="800000"/>
            <a:headEnd/>
            <a:tailEnd/>
          </a:ln>
        </p:spPr>
        <p:txBody>
          <a:bodyPr/>
          <a:lstStyle/>
          <a:p>
            <a:pPr algn="ctr"/>
            <a:r>
              <a:rPr lang="en-US" sz="1400" i="1">
                <a:latin typeface="Arial" charset="0"/>
              </a:rPr>
              <a:t>“Send next event to </a:t>
            </a:r>
            <a:r>
              <a:rPr lang="en-US" sz="1400" b="1" i="1">
                <a:latin typeface="Arial" charset="0"/>
              </a:rPr>
              <a:t>EB1</a:t>
            </a:r>
            <a:r>
              <a:rPr lang="en-US" sz="1400" i="1">
                <a:latin typeface="Arial" charset="0"/>
              </a:rPr>
              <a:t>”</a:t>
            </a:r>
          </a:p>
        </p:txBody>
      </p:sp>
      <p:grpSp>
        <p:nvGrpSpPr>
          <p:cNvPr id="7" name="Group 1072"/>
          <p:cNvGrpSpPr>
            <a:grpSpLocks/>
          </p:cNvGrpSpPr>
          <p:nvPr/>
        </p:nvGrpSpPr>
        <p:grpSpPr bwMode="auto">
          <a:xfrm>
            <a:off x="-1371600" y="1295400"/>
            <a:ext cx="1295400" cy="1828800"/>
            <a:chOff x="-624" y="960"/>
            <a:chExt cx="816" cy="1152"/>
          </a:xfrm>
        </p:grpSpPr>
        <p:sp>
          <p:nvSpPr>
            <p:cNvPr id="150591" name="AutoShape 1073"/>
            <p:cNvSpPr>
              <a:spLocks noChangeArrowheads="1"/>
            </p:cNvSpPr>
            <p:nvPr/>
          </p:nvSpPr>
          <p:spPr bwMode="auto">
            <a:xfrm rot="10800000">
              <a:off x="-288" y="960"/>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50592" name="AutoShape 1074"/>
            <p:cNvSpPr>
              <a:spLocks noChangeArrowheads="1"/>
            </p:cNvSpPr>
            <p:nvPr/>
          </p:nvSpPr>
          <p:spPr bwMode="auto">
            <a:xfrm rot="10800000">
              <a:off x="-432" y="1248"/>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50593" name="AutoShape 1075"/>
            <p:cNvSpPr>
              <a:spLocks noChangeArrowheads="1"/>
            </p:cNvSpPr>
            <p:nvPr/>
          </p:nvSpPr>
          <p:spPr bwMode="auto">
            <a:xfrm rot="10800000">
              <a:off x="-528" y="1536"/>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50594" name="AutoShape 1076"/>
            <p:cNvSpPr>
              <a:spLocks noChangeArrowheads="1"/>
            </p:cNvSpPr>
            <p:nvPr/>
          </p:nvSpPr>
          <p:spPr bwMode="auto">
            <a:xfrm rot="10800000">
              <a:off x="-624" y="1824"/>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pic>
          <p:nvPicPr>
            <p:cNvPr id="150595" name="Picture 1077"/>
            <p:cNvPicPr>
              <a:picLocks noChangeAspect="1" noChangeArrowheads="1"/>
            </p:cNvPicPr>
            <p:nvPr/>
          </p:nvPicPr>
          <p:blipFill>
            <a:blip r:embed="rId13">
              <a:clrChange>
                <a:clrFrom>
                  <a:srgbClr val="FFFFFF"/>
                </a:clrFrom>
                <a:clrTo>
                  <a:srgbClr val="FFFFFF">
                    <a:alpha val="0"/>
                  </a:srgbClr>
                </a:clrTo>
              </a:clrChange>
            </a:blip>
            <a:srcRect/>
            <a:stretch>
              <a:fillRect/>
            </a:stretch>
          </p:blipFill>
          <p:spPr bwMode="auto">
            <a:xfrm>
              <a:off x="-576" y="1872"/>
              <a:ext cx="288" cy="175"/>
            </a:xfrm>
            <a:prstGeom prst="rect">
              <a:avLst/>
            </a:prstGeom>
            <a:noFill/>
            <a:ln w="9525">
              <a:noFill/>
              <a:miter lim="800000"/>
              <a:headEnd/>
              <a:tailEnd/>
            </a:ln>
          </p:spPr>
        </p:pic>
        <p:pic>
          <p:nvPicPr>
            <p:cNvPr id="150596" name="Picture 1078"/>
            <p:cNvPicPr>
              <a:picLocks noChangeAspect="1" noChangeArrowheads="1"/>
            </p:cNvPicPr>
            <p:nvPr/>
          </p:nvPicPr>
          <p:blipFill>
            <a:blip r:embed="rId14">
              <a:clrChange>
                <a:clrFrom>
                  <a:srgbClr val="FFFFFF"/>
                </a:clrFrom>
                <a:clrTo>
                  <a:srgbClr val="FFFFFF">
                    <a:alpha val="0"/>
                  </a:srgbClr>
                </a:clrTo>
              </a:clrChange>
            </a:blip>
            <a:srcRect/>
            <a:stretch>
              <a:fillRect/>
            </a:stretch>
          </p:blipFill>
          <p:spPr bwMode="auto">
            <a:xfrm>
              <a:off x="-420" y="1542"/>
              <a:ext cx="180" cy="282"/>
            </a:xfrm>
            <a:prstGeom prst="rect">
              <a:avLst/>
            </a:prstGeom>
            <a:noFill/>
            <a:ln w="9525">
              <a:noFill/>
              <a:miter lim="800000"/>
              <a:headEnd/>
              <a:tailEnd/>
            </a:ln>
          </p:spPr>
        </p:pic>
        <p:pic>
          <p:nvPicPr>
            <p:cNvPr id="150597" name="Picture 1079"/>
            <p:cNvPicPr>
              <a:picLocks noChangeAspect="1" noChangeArrowheads="1"/>
            </p:cNvPicPr>
            <p:nvPr/>
          </p:nvPicPr>
          <p:blipFill>
            <a:blip r:embed="rId15">
              <a:clrChange>
                <a:clrFrom>
                  <a:srgbClr val="FFFFFF"/>
                </a:clrFrom>
                <a:clrTo>
                  <a:srgbClr val="FFFFFF">
                    <a:alpha val="0"/>
                  </a:srgbClr>
                </a:clrTo>
              </a:clrChange>
            </a:blip>
            <a:srcRect/>
            <a:stretch>
              <a:fillRect/>
            </a:stretch>
          </p:blipFill>
          <p:spPr bwMode="auto">
            <a:xfrm>
              <a:off x="-365" y="1248"/>
              <a:ext cx="269" cy="226"/>
            </a:xfrm>
            <a:prstGeom prst="rect">
              <a:avLst/>
            </a:prstGeom>
            <a:noFill/>
            <a:ln w="9525">
              <a:noFill/>
              <a:miter lim="800000"/>
              <a:headEnd/>
              <a:tailEnd/>
            </a:ln>
          </p:spPr>
        </p:pic>
        <p:pic>
          <p:nvPicPr>
            <p:cNvPr id="150598" name="Picture 1080"/>
            <p:cNvPicPr>
              <a:picLocks noChangeAspect="1" noChangeArrowheads="1"/>
            </p:cNvPicPr>
            <p:nvPr/>
          </p:nvPicPr>
          <p:blipFill>
            <a:blip r:embed="rId16">
              <a:clrChange>
                <a:clrFrom>
                  <a:srgbClr val="FFFFFF"/>
                </a:clrFrom>
                <a:clrTo>
                  <a:srgbClr val="FFFFFF">
                    <a:alpha val="0"/>
                  </a:srgbClr>
                </a:clrTo>
              </a:clrChange>
            </a:blip>
            <a:srcRect/>
            <a:stretch>
              <a:fillRect/>
            </a:stretch>
          </p:blipFill>
          <p:spPr bwMode="auto">
            <a:xfrm>
              <a:off x="-184" y="964"/>
              <a:ext cx="184" cy="236"/>
            </a:xfrm>
            <a:prstGeom prst="rect">
              <a:avLst/>
            </a:prstGeom>
            <a:noFill/>
            <a:ln w="9525">
              <a:noFill/>
              <a:miter lim="800000"/>
              <a:headEnd/>
              <a:tailEnd/>
            </a:ln>
          </p:spPr>
        </p:pic>
      </p:grpSp>
      <p:pic>
        <p:nvPicPr>
          <p:cNvPr id="202809" name="Picture 1081"/>
          <p:cNvPicPr>
            <a:picLocks noChangeAspect="1" noChangeArrowheads="1"/>
          </p:cNvPicPr>
          <p:nvPr/>
        </p:nvPicPr>
        <p:blipFill>
          <a:blip r:embed="rId13">
            <a:clrChange>
              <a:clrFrom>
                <a:srgbClr val="FFFFFF"/>
              </a:clrFrom>
              <a:clrTo>
                <a:srgbClr val="FFFFFF">
                  <a:alpha val="0"/>
                </a:srgbClr>
              </a:clrTo>
            </a:clrChange>
          </a:blip>
          <a:srcRect/>
          <a:stretch>
            <a:fillRect/>
          </a:stretch>
        </p:blipFill>
        <p:spPr bwMode="auto">
          <a:xfrm>
            <a:off x="2133600" y="3711575"/>
            <a:ext cx="457200" cy="277813"/>
          </a:xfrm>
          <a:prstGeom prst="rect">
            <a:avLst/>
          </a:prstGeom>
          <a:noFill/>
          <a:ln w="9525">
            <a:noFill/>
            <a:miter lim="800000"/>
            <a:headEnd/>
            <a:tailEnd/>
          </a:ln>
        </p:spPr>
      </p:pic>
      <p:pic>
        <p:nvPicPr>
          <p:cNvPr id="202810" name="Picture 1082"/>
          <p:cNvPicPr>
            <a:picLocks noChangeAspect="1" noChangeArrowheads="1"/>
          </p:cNvPicPr>
          <p:nvPr/>
        </p:nvPicPr>
        <p:blipFill>
          <a:blip r:embed="rId14">
            <a:clrChange>
              <a:clrFrom>
                <a:srgbClr val="FFFFFF"/>
              </a:clrFrom>
              <a:clrTo>
                <a:srgbClr val="FFFFFF">
                  <a:alpha val="0"/>
                </a:srgbClr>
              </a:clrTo>
            </a:clrChange>
          </a:blip>
          <a:srcRect/>
          <a:stretch>
            <a:fillRect/>
          </a:stretch>
        </p:blipFill>
        <p:spPr bwMode="auto">
          <a:xfrm>
            <a:off x="2209800" y="3200400"/>
            <a:ext cx="285750" cy="447675"/>
          </a:xfrm>
          <a:prstGeom prst="rect">
            <a:avLst/>
          </a:prstGeom>
          <a:noFill/>
          <a:ln w="9525">
            <a:noFill/>
            <a:miter lim="800000"/>
            <a:headEnd/>
            <a:tailEnd/>
          </a:ln>
        </p:spPr>
      </p:pic>
      <p:pic>
        <p:nvPicPr>
          <p:cNvPr id="202811" name="Picture 1083"/>
          <p:cNvPicPr>
            <a:picLocks noChangeAspect="1" noChangeArrowheads="1"/>
          </p:cNvPicPr>
          <p:nvPr/>
        </p:nvPicPr>
        <p:blipFill>
          <a:blip r:embed="rId15">
            <a:clrChange>
              <a:clrFrom>
                <a:srgbClr val="FFFFFF"/>
              </a:clrFrom>
              <a:clrTo>
                <a:srgbClr val="FFFFFF">
                  <a:alpha val="0"/>
                </a:srgbClr>
              </a:clrTo>
            </a:clrChange>
          </a:blip>
          <a:srcRect/>
          <a:stretch>
            <a:fillRect/>
          </a:stretch>
        </p:blipFill>
        <p:spPr bwMode="auto">
          <a:xfrm>
            <a:off x="2286000" y="2743200"/>
            <a:ext cx="427038" cy="358775"/>
          </a:xfrm>
          <a:prstGeom prst="rect">
            <a:avLst/>
          </a:prstGeom>
          <a:noFill/>
          <a:ln w="9525">
            <a:noFill/>
            <a:miter lim="800000"/>
            <a:headEnd/>
            <a:tailEnd/>
          </a:ln>
        </p:spPr>
      </p:pic>
      <p:pic>
        <p:nvPicPr>
          <p:cNvPr id="202812" name="Picture 1084"/>
          <p:cNvPicPr>
            <a:picLocks noChangeAspect="1" noChangeArrowheads="1"/>
          </p:cNvPicPr>
          <p:nvPr/>
        </p:nvPicPr>
        <p:blipFill>
          <a:blip r:embed="rId16">
            <a:clrChange>
              <a:clrFrom>
                <a:srgbClr val="FFFFFF"/>
              </a:clrFrom>
              <a:clrTo>
                <a:srgbClr val="FFFFFF">
                  <a:alpha val="0"/>
                </a:srgbClr>
              </a:clrTo>
            </a:clrChange>
          </a:blip>
          <a:srcRect/>
          <a:stretch>
            <a:fillRect/>
          </a:stretch>
        </p:blipFill>
        <p:spPr bwMode="auto">
          <a:xfrm>
            <a:off x="2514600" y="2263775"/>
            <a:ext cx="292100" cy="374650"/>
          </a:xfrm>
          <a:prstGeom prst="rect">
            <a:avLst/>
          </a:prstGeom>
          <a:noFill/>
          <a:ln w="9525">
            <a:noFill/>
            <a:miter lim="800000"/>
            <a:headEnd/>
            <a:tailEnd/>
          </a:ln>
        </p:spPr>
      </p:pic>
      <p:sp>
        <p:nvSpPr>
          <p:cNvPr id="202813" name="AutoShape 1085"/>
          <p:cNvSpPr>
            <a:spLocks noChangeArrowheads="1"/>
          </p:cNvSpPr>
          <p:nvPr/>
        </p:nvSpPr>
        <p:spPr bwMode="auto">
          <a:xfrm>
            <a:off x="4191000" y="4343400"/>
            <a:ext cx="1447800" cy="914400"/>
          </a:xfrm>
          <a:prstGeom prst="wedgeEllipseCallout">
            <a:avLst>
              <a:gd name="adj1" fmla="val -98134"/>
              <a:gd name="adj2" fmla="val 11634"/>
            </a:avLst>
          </a:prstGeom>
          <a:solidFill>
            <a:schemeClr val="accent1"/>
          </a:solidFill>
          <a:ln w="9525">
            <a:solidFill>
              <a:schemeClr val="tx1"/>
            </a:solidFill>
            <a:miter lim="800000"/>
            <a:headEnd/>
            <a:tailEnd/>
          </a:ln>
        </p:spPr>
        <p:txBody>
          <a:bodyPr/>
          <a:lstStyle/>
          <a:p>
            <a:pPr algn="ctr"/>
            <a:r>
              <a:rPr lang="en-US" sz="1400" i="1">
                <a:latin typeface="Arial" charset="0"/>
              </a:rPr>
              <a:t>“Send next event to </a:t>
            </a:r>
            <a:r>
              <a:rPr lang="en-US" sz="1400" b="1" i="1">
                <a:latin typeface="Arial" charset="0"/>
              </a:rPr>
              <a:t>EB2</a:t>
            </a:r>
            <a:r>
              <a:rPr lang="en-US" sz="1400" i="1">
                <a:latin typeface="Arial" charset="0"/>
              </a:rPr>
              <a:t>”</a:t>
            </a:r>
          </a:p>
        </p:txBody>
      </p:sp>
      <p:grpSp>
        <p:nvGrpSpPr>
          <p:cNvPr id="8" name="Group 1086"/>
          <p:cNvGrpSpPr>
            <a:grpSpLocks/>
          </p:cNvGrpSpPr>
          <p:nvPr/>
        </p:nvGrpSpPr>
        <p:grpSpPr bwMode="auto">
          <a:xfrm>
            <a:off x="-1371600" y="1447800"/>
            <a:ext cx="1295400" cy="1828800"/>
            <a:chOff x="-624" y="960"/>
            <a:chExt cx="816" cy="1152"/>
          </a:xfrm>
        </p:grpSpPr>
        <p:sp>
          <p:nvSpPr>
            <p:cNvPr id="150583" name="AutoShape 1087"/>
            <p:cNvSpPr>
              <a:spLocks noChangeArrowheads="1"/>
            </p:cNvSpPr>
            <p:nvPr/>
          </p:nvSpPr>
          <p:spPr bwMode="auto">
            <a:xfrm rot="10800000">
              <a:off x="-288" y="960"/>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50584" name="AutoShape 1088"/>
            <p:cNvSpPr>
              <a:spLocks noChangeArrowheads="1"/>
            </p:cNvSpPr>
            <p:nvPr/>
          </p:nvSpPr>
          <p:spPr bwMode="auto">
            <a:xfrm rot="10800000">
              <a:off x="-432" y="1248"/>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50585" name="AutoShape 1089"/>
            <p:cNvSpPr>
              <a:spLocks noChangeArrowheads="1"/>
            </p:cNvSpPr>
            <p:nvPr/>
          </p:nvSpPr>
          <p:spPr bwMode="auto">
            <a:xfrm rot="10800000">
              <a:off x="-528" y="1536"/>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50586" name="AutoShape 1090"/>
            <p:cNvSpPr>
              <a:spLocks noChangeArrowheads="1"/>
            </p:cNvSpPr>
            <p:nvPr/>
          </p:nvSpPr>
          <p:spPr bwMode="auto">
            <a:xfrm rot="10800000">
              <a:off x="-624" y="1824"/>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pic>
          <p:nvPicPr>
            <p:cNvPr id="150587" name="Picture 1091"/>
            <p:cNvPicPr>
              <a:picLocks noChangeAspect="1" noChangeArrowheads="1"/>
            </p:cNvPicPr>
            <p:nvPr/>
          </p:nvPicPr>
          <p:blipFill>
            <a:blip r:embed="rId13">
              <a:clrChange>
                <a:clrFrom>
                  <a:srgbClr val="FFFFFF"/>
                </a:clrFrom>
                <a:clrTo>
                  <a:srgbClr val="FFFFFF">
                    <a:alpha val="0"/>
                  </a:srgbClr>
                </a:clrTo>
              </a:clrChange>
            </a:blip>
            <a:srcRect/>
            <a:stretch>
              <a:fillRect/>
            </a:stretch>
          </p:blipFill>
          <p:spPr bwMode="auto">
            <a:xfrm>
              <a:off x="-576" y="1872"/>
              <a:ext cx="288" cy="175"/>
            </a:xfrm>
            <a:prstGeom prst="rect">
              <a:avLst/>
            </a:prstGeom>
            <a:noFill/>
            <a:ln w="9525">
              <a:noFill/>
              <a:miter lim="800000"/>
              <a:headEnd/>
              <a:tailEnd/>
            </a:ln>
          </p:spPr>
        </p:pic>
        <p:pic>
          <p:nvPicPr>
            <p:cNvPr id="150588" name="Picture 1092"/>
            <p:cNvPicPr>
              <a:picLocks noChangeAspect="1" noChangeArrowheads="1"/>
            </p:cNvPicPr>
            <p:nvPr/>
          </p:nvPicPr>
          <p:blipFill>
            <a:blip r:embed="rId14">
              <a:clrChange>
                <a:clrFrom>
                  <a:srgbClr val="FFFFFF"/>
                </a:clrFrom>
                <a:clrTo>
                  <a:srgbClr val="FFFFFF">
                    <a:alpha val="0"/>
                  </a:srgbClr>
                </a:clrTo>
              </a:clrChange>
            </a:blip>
            <a:srcRect/>
            <a:stretch>
              <a:fillRect/>
            </a:stretch>
          </p:blipFill>
          <p:spPr bwMode="auto">
            <a:xfrm>
              <a:off x="-420" y="1542"/>
              <a:ext cx="180" cy="282"/>
            </a:xfrm>
            <a:prstGeom prst="rect">
              <a:avLst/>
            </a:prstGeom>
            <a:noFill/>
            <a:ln w="9525">
              <a:noFill/>
              <a:miter lim="800000"/>
              <a:headEnd/>
              <a:tailEnd/>
            </a:ln>
          </p:spPr>
        </p:pic>
        <p:pic>
          <p:nvPicPr>
            <p:cNvPr id="150589" name="Picture 1093"/>
            <p:cNvPicPr>
              <a:picLocks noChangeAspect="1" noChangeArrowheads="1"/>
            </p:cNvPicPr>
            <p:nvPr/>
          </p:nvPicPr>
          <p:blipFill>
            <a:blip r:embed="rId15">
              <a:clrChange>
                <a:clrFrom>
                  <a:srgbClr val="FFFFFF"/>
                </a:clrFrom>
                <a:clrTo>
                  <a:srgbClr val="FFFFFF">
                    <a:alpha val="0"/>
                  </a:srgbClr>
                </a:clrTo>
              </a:clrChange>
            </a:blip>
            <a:srcRect/>
            <a:stretch>
              <a:fillRect/>
            </a:stretch>
          </p:blipFill>
          <p:spPr bwMode="auto">
            <a:xfrm>
              <a:off x="-365" y="1248"/>
              <a:ext cx="269" cy="226"/>
            </a:xfrm>
            <a:prstGeom prst="rect">
              <a:avLst/>
            </a:prstGeom>
            <a:noFill/>
            <a:ln w="9525">
              <a:noFill/>
              <a:miter lim="800000"/>
              <a:headEnd/>
              <a:tailEnd/>
            </a:ln>
          </p:spPr>
        </p:pic>
        <p:pic>
          <p:nvPicPr>
            <p:cNvPr id="150590" name="Picture 1094"/>
            <p:cNvPicPr>
              <a:picLocks noChangeAspect="1" noChangeArrowheads="1"/>
            </p:cNvPicPr>
            <p:nvPr/>
          </p:nvPicPr>
          <p:blipFill>
            <a:blip r:embed="rId16">
              <a:clrChange>
                <a:clrFrom>
                  <a:srgbClr val="FFFFFF"/>
                </a:clrFrom>
                <a:clrTo>
                  <a:srgbClr val="FFFFFF">
                    <a:alpha val="0"/>
                  </a:srgbClr>
                </a:clrTo>
              </a:clrChange>
            </a:blip>
            <a:srcRect/>
            <a:stretch>
              <a:fillRect/>
            </a:stretch>
          </p:blipFill>
          <p:spPr bwMode="auto">
            <a:xfrm>
              <a:off x="-184" y="964"/>
              <a:ext cx="184" cy="236"/>
            </a:xfrm>
            <a:prstGeom prst="rect">
              <a:avLst/>
            </a:prstGeom>
            <a:noFill/>
            <a:ln w="9525">
              <a:noFill/>
              <a:miter lim="800000"/>
              <a:headEnd/>
              <a:tailEnd/>
            </a:ln>
          </p:spPr>
        </p:pic>
      </p:grpSp>
      <p:sp>
        <p:nvSpPr>
          <p:cNvPr id="150567" name="Text Box 1095"/>
          <p:cNvSpPr txBox="1">
            <a:spLocks noChangeArrowheads="1"/>
          </p:cNvSpPr>
          <p:nvPr/>
        </p:nvSpPr>
        <p:spPr bwMode="auto">
          <a:xfrm>
            <a:off x="228600" y="4191000"/>
            <a:ext cx="603250" cy="730250"/>
          </a:xfrm>
          <a:prstGeom prst="rect">
            <a:avLst/>
          </a:prstGeom>
          <a:noFill/>
          <a:ln w="9525">
            <a:noFill/>
            <a:miter lim="800000"/>
            <a:headEnd/>
            <a:tailEnd/>
          </a:ln>
        </p:spPr>
        <p:txBody>
          <a:bodyPr>
            <a:spAutoFit/>
          </a:bodyPr>
          <a:lstStyle/>
          <a:p>
            <a:r>
              <a:rPr lang="en-US" sz="1400" b="1">
                <a:latin typeface="Arial" charset="0"/>
              </a:rPr>
              <a:t>EB1: </a:t>
            </a:r>
          </a:p>
          <a:p>
            <a:r>
              <a:rPr lang="en-US" sz="1400" b="1">
                <a:latin typeface="Arial" charset="0"/>
              </a:rPr>
              <a:t>EB2:</a:t>
            </a:r>
          </a:p>
          <a:p>
            <a:r>
              <a:rPr lang="en-US" sz="1400" b="1">
                <a:latin typeface="Arial" charset="0"/>
              </a:rPr>
              <a:t>EB3:</a:t>
            </a:r>
          </a:p>
        </p:txBody>
      </p:sp>
      <p:sp>
        <p:nvSpPr>
          <p:cNvPr id="202824" name="Text Box 1096"/>
          <p:cNvSpPr txBox="1">
            <a:spLocks noChangeArrowheads="1"/>
          </p:cNvSpPr>
          <p:nvPr/>
        </p:nvSpPr>
        <p:spPr bwMode="auto">
          <a:xfrm>
            <a:off x="762000" y="4191000"/>
            <a:ext cx="304800" cy="730250"/>
          </a:xfrm>
          <a:prstGeom prst="rect">
            <a:avLst/>
          </a:prstGeom>
          <a:noFill/>
          <a:ln w="9525">
            <a:noFill/>
            <a:miter lim="800000"/>
            <a:headEnd/>
            <a:tailEnd/>
          </a:ln>
        </p:spPr>
        <p:txBody>
          <a:bodyPr>
            <a:spAutoFit/>
          </a:bodyPr>
          <a:lstStyle/>
          <a:p>
            <a:r>
              <a:rPr lang="en-US" sz="1400" b="1">
                <a:latin typeface="Arial" charset="0"/>
              </a:rPr>
              <a:t>0 </a:t>
            </a:r>
          </a:p>
          <a:p>
            <a:r>
              <a:rPr lang="en-US" sz="1400" b="1">
                <a:latin typeface="Arial" charset="0"/>
              </a:rPr>
              <a:t>0</a:t>
            </a:r>
          </a:p>
          <a:p>
            <a:r>
              <a:rPr lang="en-US" sz="1400" b="1">
                <a:latin typeface="Arial" charset="0"/>
              </a:rPr>
              <a:t>0</a:t>
            </a:r>
          </a:p>
        </p:txBody>
      </p:sp>
      <p:sp>
        <p:nvSpPr>
          <p:cNvPr id="202825" name="Oval 1097"/>
          <p:cNvSpPr>
            <a:spLocks noChangeArrowheads="1"/>
          </p:cNvSpPr>
          <p:nvPr/>
        </p:nvSpPr>
        <p:spPr bwMode="auto">
          <a:xfrm>
            <a:off x="7848600" y="1600200"/>
            <a:ext cx="1219200" cy="685800"/>
          </a:xfrm>
          <a:prstGeom prst="ellipse">
            <a:avLst/>
          </a:prstGeom>
          <a:solidFill>
            <a:schemeClr val="accent1"/>
          </a:solidFill>
          <a:ln w="9525">
            <a:solidFill>
              <a:schemeClr val="tx1"/>
            </a:solidFill>
            <a:round/>
            <a:headEnd/>
            <a:tailEnd/>
          </a:ln>
        </p:spPr>
        <p:txBody>
          <a:bodyPr wrap="none" anchor="ctr"/>
          <a:lstStyle/>
          <a:p>
            <a:pPr algn="ctr"/>
            <a:r>
              <a:rPr lang="en-US" sz="1400" b="1">
                <a:latin typeface="Arial" charset="0"/>
              </a:rPr>
              <a:t>“Send me</a:t>
            </a:r>
          </a:p>
          <a:p>
            <a:pPr algn="ctr"/>
            <a:r>
              <a:rPr lang="en-US" sz="1400" b="1">
                <a:latin typeface="Arial" charset="0"/>
              </a:rPr>
              <a:t> an event!”</a:t>
            </a:r>
          </a:p>
        </p:txBody>
      </p:sp>
      <p:sp>
        <p:nvSpPr>
          <p:cNvPr id="202826" name="Oval 1098"/>
          <p:cNvSpPr>
            <a:spLocks noChangeArrowheads="1"/>
          </p:cNvSpPr>
          <p:nvPr/>
        </p:nvSpPr>
        <p:spPr bwMode="auto">
          <a:xfrm>
            <a:off x="7848600" y="3048000"/>
            <a:ext cx="1219200" cy="685800"/>
          </a:xfrm>
          <a:prstGeom prst="ellipse">
            <a:avLst/>
          </a:prstGeom>
          <a:solidFill>
            <a:schemeClr val="accent1"/>
          </a:solidFill>
          <a:ln w="9525">
            <a:solidFill>
              <a:schemeClr val="tx1"/>
            </a:solidFill>
            <a:round/>
            <a:headEnd/>
            <a:tailEnd/>
          </a:ln>
        </p:spPr>
        <p:txBody>
          <a:bodyPr wrap="none" anchor="ctr"/>
          <a:lstStyle/>
          <a:p>
            <a:pPr algn="ctr"/>
            <a:r>
              <a:rPr lang="en-US" sz="1400" b="1">
                <a:latin typeface="Arial" charset="0"/>
              </a:rPr>
              <a:t>“Send me</a:t>
            </a:r>
          </a:p>
          <a:p>
            <a:pPr algn="ctr"/>
            <a:r>
              <a:rPr lang="en-US" sz="1400" b="1">
                <a:latin typeface="Arial" charset="0"/>
              </a:rPr>
              <a:t> an event!”</a:t>
            </a:r>
          </a:p>
        </p:txBody>
      </p:sp>
      <p:sp>
        <p:nvSpPr>
          <p:cNvPr id="202827" name="Text Box 1099"/>
          <p:cNvSpPr txBox="1">
            <a:spLocks noChangeArrowheads="1"/>
          </p:cNvSpPr>
          <p:nvPr/>
        </p:nvSpPr>
        <p:spPr bwMode="auto">
          <a:xfrm>
            <a:off x="762000" y="4191000"/>
            <a:ext cx="304800" cy="730250"/>
          </a:xfrm>
          <a:prstGeom prst="rect">
            <a:avLst/>
          </a:prstGeom>
          <a:noFill/>
          <a:ln w="9525">
            <a:noFill/>
            <a:miter lim="800000"/>
            <a:headEnd/>
            <a:tailEnd/>
          </a:ln>
        </p:spPr>
        <p:txBody>
          <a:bodyPr>
            <a:spAutoFit/>
          </a:bodyPr>
          <a:lstStyle/>
          <a:p>
            <a:r>
              <a:rPr lang="en-US" sz="1400" b="1">
                <a:latin typeface="Arial" charset="0"/>
              </a:rPr>
              <a:t>1 </a:t>
            </a:r>
          </a:p>
          <a:p>
            <a:r>
              <a:rPr lang="en-US" sz="1400" b="1">
                <a:latin typeface="Arial" charset="0"/>
              </a:rPr>
              <a:t>1</a:t>
            </a:r>
          </a:p>
          <a:p>
            <a:r>
              <a:rPr lang="en-US" sz="1400" b="1">
                <a:latin typeface="Arial" charset="0"/>
              </a:rPr>
              <a:t>1</a:t>
            </a:r>
          </a:p>
        </p:txBody>
      </p:sp>
      <p:sp>
        <p:nvSpPr>
          <p:cNvPr id="150572" name="AutoShape 1100"/>
          <p:cNvSpPr>
            <a:spLocks noChangeArrowheads="1"/>
          </p:cNvSpPr>
          <p:nvPr/>
        </p:nvSpPr>
        <p:spPr bwMode="auto">
          <a:xfrm rot="751635">
            <a:off x="5486400" y="3810000"/>
            <a:ext cx="1171575" cy="377825"/>
          </a:xfrm>
          <a:prstGeom prst="rightArrow">
            <a:avLst>
              <a:gd name="adj1" fmla="val 39583"/>
              <a:gd name="adj2" fmla="val 27362"/>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202832" name="Oval 1104"/>
          <p:cNvSpPr>
            <a:spLocks noChangeArrowheads="1"/>
          </p:cNvSpPr>
          <p:nvPr/>
        </p:nvSpPr>
        <p:spPr bwMode="auto">
          <a:xfrm>
            <a:off x="7924800" y="3962400"/>
            <a:ext cx="1219200" cy="685800"/>
          </a:xfrm>
          <a:prstGeom prst="ellipse">
            <a:avLst/>
          </a:prstGeom>
          <a:solidFill>
            <a:schemeClr val="accent1"/>
          </a:solidFill>
          <a:ln w="9525">
            <a:solidFill>
              <a:schemeClr val="tx1"/>
            </a:solidFill>
            <a:round/>
            <a:headEnd/>
            <a:tailEnd/>
          </a:ln>
        </p:spPr>
        <p:txBody>
          <a:bodyPr wrap="none" anchor="ctr"/>
          <a:lstStyle/>
          <a:p>
            <a:pPr algn="ctr"/>
            <a:r>
              <a:rPr lang="en-US" sz="1400" b="1">
                <a:latin typeface="Arial" charset="0"/>
              </a:rPr>
              <a:t>“Send me</a:t>
            </a:r>
          </a:p>
          <a:p>
            <a:pPr algn="ctr"/>
            <a:r>
              <a:rPr lang="en-US" sz="1400" b="1">
                <a:latin typeface="Arial" charset="0"/>
              </a:rPr>
              <a:t> an event!”</a:t>
            </a:r>
          </a:p>
        </p:txBody>
      </p:sp>
      <p:sp>
        <p:nvSpPr>
          <p:cNvPr id="202833" name="Oval 1105"/>
          <p:cNvSpPr>
            <a:spLocks noChangeArrowheads="1"/>
          </p:cNvSpPr>
          <p:nvPr/>
        </p:nvSpPr>
        <p:spPr bwMode="auto">
          <a:xfrm>
            <a:off x="7924800" y="1524000"/>
            <a:ext cx="1219200" cy="685800"/>
          </a:xfrm>
          <a:prstGeom prst="ellipse">
            <a:avLst/>
          </a:prstGeom>
          <a:solidFill>
            <a:schemeClr val="accent1"/>
          </a:solidFill>
          <a:ln w="9525">
            <a:solidFill>
              <a:schemeClr val="tx1"/>
            </a:solidFill>
            <a:round/>
            <a:headEnd/>
            <a:tailEnd/>
          </a:ln>
        </p:spPr>
        <p:txBody>
          <a:bodyPr wrap="none" anchor="ctr"/>
          <a:lstStyle/>
          <a:p>
            <a:pPr algn="ctr"/>
            <a:r>
              <a:rPr lang="en-US" sz="1400" b="1">
                <a:latin typeface="Arial" charset="0"/>
              </a:rPr>
              <a:t>“Send me</a:t>
            </a:r>
          </a:p>
          <a:p>
            <a:pPr algn="ctr"/>
            <a:r>
              <a:rPr lang="en-US" sz="1400" b="1">
                <a:latin typeface="Arial" charset="0"/>
              </a:rPr>
              <a:t> an event!”</a:t>
            </a:r>
          </a:p>
        </p:txBody>
      </p:sp>
      <p:sp>
        <p:nvSpPr>
          <p:cNvPr id="202834" name="Text Box 1106"/>
          <p:cNvSpPr txBox="1">
            <a:spLocks noChangeArrowheads="1"/>
          </p:cNvSpPr>
          <p:nvPr/>
        </p:nvSpPr>
        <p:spPr bwMode="auto">
          <a:xfrm>
            <a:off x="762000" y="4191000"/>
            <a:ext cx="304800" cy="730250"/>
          </a:xfrm>
          <a:prstGeom prst="rect">
            <a:avLst/>
          </a:prstGeom>
          <a:noFill/>
          <a:ln w="9525">
            <a:noFill/>
            <a:miter lim="800000"/>
            <a:headEnd/>
            <a:tailEnd/>
          </a:ln>
        </p:spPr>
        <p:txBody>
          <a:bodyPr>
            <a:spAutoFit/>
          </a:bodyPr>
          <a:lstStyle/>
          <a:p>
            <a:r>
              <a:rPr lang="en-US" sz="1400" b="1">
                <a:latin typeface="Arial" charset="0"/>
              </a:rPr>
              <a:t>0 </a:t>
            </a:r>
          </a:p>
          <a:p>
            <a:r>
              <a:rPr lang="en-US" sz="1400" b="1">
                <a:latin typeface="Arial" charset="0"/>
              </a:rPr>
              <a:t>1</a:t>
            </a:r>
          </a:p>
          <a:p>
            <a:r>
              <a:rPr lang="en-US" sz="1400" b="1">
                <a:latin typeface="Arial" charset="0"/>
              </a:rPr>
              <a:t>1</a:t>
            </a:r>
          </a:p>
        </p:txBody>
      </p:sp>
      <p:sp>
        <p:nvSpPr>
          <p:cNvPr id="202835" name="Text Box 1107"/>
          <p:cNvSpPr txBox="1">
            <a:spLocks noChangeArrowheads="1"/>
          </p:cNvSpPr>
          <p:nvPr/>
        </p:nvSpPr>
        <p:spPr bwMode="auto">
          <a:xfrm>
            <a:off x="762000" y="4191000"/>
            <a:ext cx="304800" cy="730250"/>
          </a:xfrm>
          <a:prstGeom prst="rect">
            <a:avLst/>
          </a:prstGeom>
          <a:noFill/>
          <a:ln w="9525">
            <a:noFill/>
            <a:miter lim="800000"/>
            <a:headEnd/>
            <a:tailEnd/>
          </a:ln>
        </p:spPr>
        <p:txBody>
          <a:bodyPr>
            <a:spAutoFit/>
          </a:bodyPr>
          <a:lstStyle/>
          <a:p>
            <a:r>
              <a:rPr lang="en-US" sz="1400" b="1">
                <a:latin typeface="Arial" charset="0"/>
              </a:rPr>
              <a:t>0 </a:t>
            </a:r>
          </a:p>
          <a:p>
            <a:r>
              <a:rPr lang="en-US" sz="1400" b="1">
                <a:latin typeface="Arial" charset="0"/>
              </a:rPr>
              <a:t>0</a:t>
            </a:r>
          </a:p>
          <a:p>
            <a:r>
              <a:rPr lang="en-US" sz="1400" b="1">
                <a:latin typeface="Arial" charset="0"/>
              </a:rPr>
              <a:t>1</a:t>
            </a:r>
          </a:p>
        </p:txBody>
      </p:sp>
      <p:sp>
        <p:nvSpPr>
          <p:cNvPr id="202836" name="AutoShape 1108"/>
          <p:cNvSpPr>
            <a:spLocks noChangeArrowheads="1"/>
          </p:cNvSpPr>
          <p:nvPr/>
        </p:nvSpPr>
        <p:spPr bwMode="auto">
          <a:xfrm>
            <a:off x="4267200" y="4495800"/>
            <a:ext cx="1447800" cy="914400"/>
          </a:xfrm>
          <a:prstGeom prst="wedgeEllipseCallout">
            <a:avLst>
              <a:gd name="adj1" fmla="val -98134"/>
              <a:gd name="adj2" fmla="val 11634"/>
            </a:avLst>
          </a:prstGeom>
          <a:solidFill>
            <a:schemeClr val="accent1"/>
          </a:solidFill>
          <a:ln w="9525">
            <a:solidFill>
              <a:schemeClr val="tx1"/>
            </a:solidFill>
            <a:miter lim="800000"/>
            <a:headEnd/>
            <a:tailEnd/>
          </a:ln>
        </p:spPr>
        <p:txBody>
          <a:bodyPr/>
          <a:lstStyle/>
          <a:p>
            <a:pPr algn="ctr"/>
            <a:r>
              <a:rPr lang="en-US" sz="1400" i="1">
                <a:latin typeface="Arial" charset="0"/>
              </a:rPr>
              <a:t>“Send next event to </a:t>
            </a:r>
            <a:r>
              <a:rPr lang="en-US" sz="1400" b="1" i="1">
                <a:latin typeface="Arial" charset="0"/>
              </a:rPr>
              <a:t>EB3</a:t>
            </a:r>
            <a:r>
              <a:rPr lang="en-US" sz="1400" i="1">
                <a:latin typeface="Arial" charset="0"/>
              </a:rPr>
              <a:t>”</a:t>
            </a:r>
          </a:p>
        </p:txBody>
      </p:sp>
      <p:sp>
        <p:nvSpPr>
          <p:cNvPr id="202837" name="Text Box 1109"/>
          <p:cNvSpPr txBox="1">
            <a:spLocks noChangeArrowheads="1"/>
          </p:cNvSpPr>
          <p:nvPr/>
        </p:nvSpPr>
        <p:spPr bwMode="auto">
          <a:xfrm>
            <a:off x="762000" y="4191000"/>
            <a:ext cx="304800" cy="730250"/>
          </a:xfrm>
          <a:prstGeom prst="rect">
            <a:avLst/>
          </a:prstGeom>
          <a:noFill/>
          <a:ln w="9525">
            <a:noFill/>
            <a:miter lim="800000"/>
            <a:headEnd/>
            <a:tailEnd/>
          </a:ln>
        </p:spPr>
        <p:txBody>
          <a:bodyPr>
            <a:spAutoFit/>
          </a:bodyPr>
          <a:lstStyle/>
          <a:p>
            <a:r>
              <a:rPr lang="en-US" sz="1400" b="1">
                <a:latin typeface="Arial" charset="0"/>
              </a:rPr>
              <a:t>1 </a:t>
            </a:r>
          </a:p>
          <a:p>
            <a:r>
              <a:rPr lang="en-US" sz="1400" b="1">
                <a:latin typeface="Arial" charset="0"/>
              </a:rPr>
              <a:t>0</a:t>
            </a:r>
          </a:p>
          <a:p>
            <a:r>
              <a:rPr lang="en-US" sz="1400" b="1">
                <a:latin typeface="Arial" charset="0"/>
              </a:rPr>
              <a:t>1</a:t>
            </a:r>
          </a:p>
        </p:txBody>
      </p:sp>
      <p:graphicFrame>
        <p:nvGraphicFramePr>
          <p:cNvPr id="150535" name="Object 7"/>
          <p:cNvGraphicFramePr>
            <a:graphicFrameLocks noChangeAspect="1"/>
          </p:cNvGraphicFramePr>
          <p:nvPr/>
        </p:nvGraphicFramePr>
        <p:xfrm>
          <a:off x="6813550" y="2185988"/>
          <a:ext cx="552450" cy="723900"/>
        </p:xfrm>
        <a:graphic>
          <a:graphicData uri="http://schemas.openxmlformats.org/presentationml/2006/ole">
            <mc:AlternateContent xmlns:mc="http://schemas.openxmlformats.org/markup-compatibility/2006">
              <mc:Choice xmlns:v="urn:schemas-microsoft-com:vml" Requires="v">
                <p:oleObj spid="_x0000_s150557" name="Visio" r:id="rId17" imgW="733120" imgH="961954" progId="Visio.Drawing.11">
                  <p:embed/>
                </p:oleObj>
              </mc:Choice>
              <mc:Fallback>
                <p:oleObj name="Visio" r:id="rId17" imgW="733120" imgH="961954" progId="Visio.Drawing.11">
                  <p:embed/>
                  <p:pic>
                    <p:nvPicPr>
                      <p:cNvPr id="0" name="Picture 7"/>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813550" y="2185988"/>
                        <a:ext cx="552450" cy="72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50579" name="Text Box 1111"/>
          <p:cNvSpPr txBox="1">
            <a:spLocks noChangeArrowheads="1"/>
          </p:cNvSpPr>
          <p:nvPr/>
        </p:nvSpPr>
        <p:spPr bwMode="auto">
          <a:xfrm>
            <a:off x="7375525" y="2354263"/>
            <a:ext cx="1293813" cy="274637"/>
          </a:xfrm>
          <a:prstGeom prst="rect">
            <a:avLst/>
          </a:prstGeom>
          <a:noFill/>
          <a:ln w="9525">
            <a:noFill/>
            <a:miter lim="800000"/>
            <a:headEnd/>
            <a:tailEnd/>
          </a:ln>
        </p:spPr>
        <p:txBody>
          <a:bodyPr wrap="none">
            <a:spAutoFit/>
          </a:bodyPr>
          <a:lstStyle/>
          <a:p>
            <a:r>
              <a:rPr lang="en-US" sz="1200" b="1">
                <a:latin typeface="Arial" charset="0"/>
              </a:rPr>
              <a:t>Event Builder 1</a:t>
            </a:r>
            <a:endParaRPr lang="en-US"/>
          </a:p>
        </p:txBody>
      </p:sp>
      <p:graphicFrame>
        <p:nvGraphicFramePr>
          <p:cNvPr id="150536" name="Object 8"/>
          <p:cNvGraphicFramePr>
            <a:graphicFrameLocks noChangeAspect="1"/>
          </p:cNvGraphicFramePr>
          <p:nvPr/>
        </p:nvGraphicFramePr>
        <p:xfrm>
          <a:off x="6788150" y="3014663"/>
          <a:ext cx="552450" cy="723900"/>
        </p:xfrm>
        <a:graphic>
          <a:graphicData uri="http://schemas.openxmlformats.org/presentationml/2006/ole">
            <mc:AlternateContent xmlns:mc="http://schemas.openxmlformats.org/markup-compatibility/2006">
              <mc:Choice xmlns:v="urn:schemas-microsoft-com:vml" Requires="v">
                <p:oleObj spid="_x0000_s150558" name="Visio" r:id="rId19" imgW="733120" imgH="961954" progId="Visio.Drawing.11">
                  <p:embed/>
                </p:oleObj>
              </mc:Choice>
              <mc:Fallback>
                <p:oleObj name="Visio" r:id="rId19" imgW="733120" imgH="961954" progId="Visio.Drawing.11">
                  <p:embed/>
                  <p:pic>
                    <p:nvPicPr>
                      <p:cNvPr id="0" name="Picture 8"/>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788150" y="3014663"/>
                        <a:ext cx="552450" cy="72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50580" name="Text Box 1113"/>
          <p:cNvSpPr txBox="1">
            <a:spLocks noChangeArrowheads="1"/>
          </p:cNvSpPr>
          <p:nvPr/>
        </p:nvSpPr>
        <p:spPr bwMode="auto">
          <a:xfrm>
            <a:off x="7350125" y="3182938"/>
            <a:ext cx="1293813" cy="274637"/>
          </a:xfrm>
          <a:prstGeom prst="rect">
            <a:avLst/>
          </a:prstGeom>
          <a:noFill/>
          <a:ln w="9525">
            <a:noFill/>
            <a:miter lim="800000"/>
            <a:headEnd/>
            <a:tailEnd/>
          </a:ln>
        </p:spPr>
        <p:txBody>
          <a:bodyPr wrap="none">
            <a:spAutoFit/>
          </a:bodyPr>
          <a:lstStyle/>
          <a:p>
            <a:r>
              <a:rPr lang="en-US" sz="1200" b="1">
                <a:latin typeface="Arial" charset="0"/>
              </a:rPr>
              <a:t>Event Builder 2</a:t>
            </a:r>
            <a:endParaRPr lang="en-US"/>
          </a:p>
        </p:txBody>
      </p:sp>
      <p:graphicFrame>
        <p:nvGraphicFramePr>
          <p:cNvPr id="150537" name="Object 9"/>
          <p:cNvGraphicFramePr>
            <a:graphicFrameLocks noChangeAspect="1"/>
          </p:cNvGraphicFramePr>
          <p:nvPr/>
        </p:nvGraphicFramePr>
        <p:xfrm>
          <a:off x="6788150" y="3817938"/>
          <a:ext cx="552450" cy="723900"/>
        </p:xfrm>
        <a:graphic>
          <a:graphicData uri="http://schemas.openxmlformats.org/presentationml/2006/ole">
            <mc:AlternateContent xmlns:mc="http://schemas.openxmlformats.org/markup-compatibility/2006">
              <mc:Choice xmlns:v="urn:schemas-microsoft-com:vml" Requires="v">
                <p:oleObj spid="_x0000_s150559" name="Visio" r:id="rId20" imgW="733120" imgH="961954" progId="Visio.Drawing.11">
                  <p:embed/>
                </p:oleObj>
              </mc:Choice>
              <mc:Fallback>
                <p:oleObj name="Visio" r:id="rId20" imgW="733120" imgH="961954" progId="Visio.Drawing.11">
                  <p:embed/>
                  <p:pic>
                    <p:nvPicPr>
                      <p:cNvPr id="0" name="Picture 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788150" y="3817938"/>
                        <a:ext cx="552450" cy="72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50581" name="Text Box 1115"/>
          <p:cNvSpPr txBox="1">
            <a:spLocks noChangeArrowheads="1"/>
          </p:cNvSpPr>
          <p:nvPr/>
        </p:nvSpPr>
        <p:spPr bwMode="auto">
          <a:xfrm>
            <a:off x="7350125" y="3986213"/>
            <a:ext cx="1293813" cy="274637"/>
          </a:xfrm>
          <a:prstGeom prst="rect">
            <a:avLst/>
          </a:prstGeom>
          <a:noFill/>
          <a:ln w="9525">
            <a:noFill/>
            <a:miter lim="800000"/>
            <a:headEnd/>
            <a:tailEnd/>
          </a:ln>
        </p:spPr>
        <p:txBody>
          <a:bodyPr wrap="none">
            <a:spAutoFit/>
          </a:bodyPr>
          <a:lstStyle/>
          <a:p>
            <a:r>
              <a:rPr lang="en-US" sz="1200" b="1">
                <a:latin typeface="Arial" charset="0"/>
              </a:rPr>
              <a:t>Event Builder 3</a:t>
            </a:r>
            <a:endParaRPr lang="en-US"/>
          </a:p>
        </p:txBody>
      </p:sp>
      <p:graphicFrame>
        <p:nvGraphicFramePr>
          <p:cNvPr id="150538" name="Object 10"/>
          <p:cNvGraphicFramePr>
            <a:graphicFrameLocks noChangeAspect="1"/>
          </p:cNvGraphicFramePr>
          <p:nvPr/>
        </p:nvGraphicFramePr>
        <p:xfrm>
          <a:off x="2020888" y="4184650"/>
          <a:ext cx="552450" cy="723900"/>
        </p:xfrm>
        <a:graphic>
          <a:graphicData uri="http://schemas.openxmlformats.org/presentationml/2006/ole">
            <mc:AlternateContent xmlns:mc="http://schemas.openxmlformats.org/markup-compatibility/2006">
              <mc:Choice xmlns:v="urn:schemas-microsoft-com:vml" Requires="v">
                <p:oleObj spid="_x0000_s150560" name="Visio" r:id="rId21" imgW="733120" imgH="961954" progId="Visio.Drawing.11">
                  <p:embed/>
                </p:oleObj>
              </mc:Choice>
              <mc:Fallback>
                <p:oleObj name="Visio" r:id="rId21" imgW="733120" imgH="961954" progId="Visio.Drawing.11">
                  <p:embed/>
                  <p:pic>
                    <p:nvPicPr>
                      <p:cNvPr id="0" name="Picture 10"/>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020888" y="4184650"/>
                        <a:ext cx="552450" cy="72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50582" name="Footer Placeholder 85"/>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02825"/>
                                        </p:tgtEl>
                                        <p:attrNameLst>
                                          <p:attrName>style.visibility</p:attrName>
                                        </p:attrNameLst>
                                      </p:cBhvr>
                                      <p:to>
                                        <p:strVal val="visible"/>
                                      </p:to>
                                    </p:set>
                                    <p:animEffect transition="in" filter="fade">
                                      <p:cBhvr>
                                        <p:cTn id="11" dur="2000"/>
                                        <p:tgtEl>
                                          <p:spTgt spid="20282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02826"/>
                                        </p:tgtEl>
                                        <p:attrNameLst>
                                          <p:attrName>style.visibility</p:attrName>
                                        </p:attrNameLst>
                                      </p:cBhvr>
                                      <p:to>
                                        <p:strVal val="visible"/>
                                      </p:to>
                                    </p:set>
                                    <p:animEffect transition="in" filter="fade">
                                      <p:cBhvr>
                                        <p:cTn id="14" dur="2000"/>
                                        <p:tgtEl>
                                          <p:spTgt spid="20282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02832"/>
                                        </p:tgtEl>
                                        <p:attrNameLst>
                                          <p:attrName>style.visibility</p:attrName>
                                        </p:attrNameLst>
                                      </p:cBhvr>
                                      <p:to>
                                        <p:strVal val="visible"/>
                                      </p:to>
                                    </p:set>
                                    <p:animEffect transition="in" filter="fade">
                                      <p:cBhvr>
                                        <p:cTn id="17" dur="2000"/>
                                        <p:tgtEl>
                                          <p:spTgt spid="202832"/>
                                        </p:tgtEl>
                                      </p:cBhvr>
                                    </p:animEffect>
                                  </p:childTnLst>
                                </p:cTn>
                              </p:par>
                            </p:childTnLst>
                          </p:cTn>
                        </p:par>
                        <p:par>
                          <p:cTn id="18" fill="hold">
                            <p:stCondLst>
                              <p:cond delay="4000"/>
                            </p:stCondLst>
                            <p:childTnLst>
                              <p:par>
                                <p:cTn id="19" presetID="0" presetClass="path" presetSubtype="0" accel="50000" decel="50000" fill="hold" grpId="1" nodeType="afterEffect">
                                  <p:stCondLst>
                                    <p:cond delay="0"/>
                                  </p:stCondLst>
                                  <p:childTnLst>
                                    <p:animMotion origin="layout" path="M 0 0 C -0.00035 0.05764 -0.00069 0.11551 -0.00972 0.14445 C -0.01875 0.17338 0.04809 0.16829 -0.05417 0.17408 C -0.15642 0.17987 -0.50417 0.17477 -0.62361 0.17963 C -0.74305 0.1845 -0.75694 0.19399 -0.77083 0.20371 " pathEditMode="relative" ptsTypes="aaaaA">
                                      <p:cBhvr>
                                        <p:cTn id="20" dur="2000" fill="hold"/>
                                        <p:tgtEl>
                                          <p:spTgt spid="202826"/>
                                        </p:tgtEl>
                                        <p:attrNameLst>
                                          <p:attrName>ppt_x</p:attrName>
                                          <p:attrName>ppt_y</p:attrName>
                                        </p:attrNameLst>
                                      </p:cBhvr>
                                    </p:animMotion>
                                  </p:childTnLst>
                                </p:cTn>
                              </p:par>
                              <p:par>
                                <p:cTn id="21" presetID="0" presetClass="path" presetSubtype="0" accel="50000" decel="50000" fill="hold" grpId="1" nodeType="withEffect">
                                  <p:stCondLst>
                                    <p:cond delay="0"/>
                                  </p:stCondLst>
                                  <p:childTnLst>
                                    <p:animMotion origin="layout" path="M -0.00034 2.22222E-6 C -0.00069 0.02037 -0.00104 0.04074 -0.01007 0.05116 C -0.01909 0.06134 0.04809 0.05949 -0.05468 0.06157 C -0.15746 0.06366 -0.50711 0.0618 -0.62708 0.06366 C -0.74722 0.06528 -0.76111 0.06875 -0.775 0.07222 " pathEditMode="relative" rAng="0" ptsTypes="aaaaA">
                                      <p:cBhvr>
                                        <p:cTn id="22" dur="2000" fill="hold"/>
                                        <p:tgtEl>
                                          <p:spTgt spid="202832"/>
                                        </p:tgtEl>
                                        <p:attrNameLst>
                                          <p:attrName>ppt_x</p:attrName>
                                          <p:attrName>ppt_y</p:attrName>
                                        </p:attrNameLst>
                                      </p:cBhvr>
                                      <p:rCtr x="-363" y="36"/>
                                    </p:animMotion>
                                  </p:childTnLst>
                                </p:cTn>
                              </p:par>
                              <p:par>
                                <p:cTn id="23" presetID="0" presetClass="path" presetSubtype="0" accel="50000" decel="50000" fill="hold" grpId="1" nodeType="withEffect">
                                  <p:stCondLst>
                                    <p:cond delay="0"/>
                                  </p:stCondLst>
                                  <p:childTnLst>
                                    <p:animMotion origin="layout" path="M 0 0 C 0.025 0.14143 0.05 0.2831 0.01111 0.34815 C -0.02778 0.41319 -0.13889 0.38796 -0.23334 0.39074 C -0.32778 0.39352 -0.46337 0.3618 -0.55556 0.36481 C -0.64775 0.36782 -0.71702 0.38843 -0.78611 0.40926 " pathEditMode="relative" ptsTypes="aaaaA">
                                      <p:cBhvr>
                                        <p:cTn id="24" dur="2000" fill="hold"/>
                                        <p:tgtEl>
                                          <p:spTgt spid="202825"/>
                                        </p:tgtEl>
                                        <p:attrNameLst>
                                          <p:attrName>ppt_x</p:attrName>
                                          <p:attrName>ppt_y</p:attrName>
                                        </p:attrNameLst>
                                      </p:cBhvr>
                                    </p:animMotion>
                                  </p:childTnLst>
                                </p:cTn>
                              </p:par>
                            </p:childTnLst>
                          </p:cTn>
                        </p:par>
                        <p:par>
                          <p:cTn id="25" fill="hold">
                            <p:stCondLst>
                              <p:cond delay="6000"/>
                            </p:stCondLst>
                            <p:childTnLst>
                              <p:par>
                                <p:cTn id="26" presetID="10" presetClass="exit" presetSubtype="0" fill="hold" grpId="2" nodeType="afterEffect">
                                  <p:stCondLst>
                                    <p:cond delay="0"/>
                                  </p:stCondLst>
                                  <p:childTnLst>
                                    <p:animEffect transition="out" filter="fade">
                                      <p:cBhvr>
                                        <p:cTn id="27" dur="500"/>
                                        <p:tgtEl>
                                          <p:spTgt spid="202832"/>
                                        </p:tgtEl>
                                      </p:cBhvr>
                                    </p:animEffect>
                                    <p:set>
                                      <p:cBhvr>
                                        <p:cTn id="28" dur="1" fill="hold">
                                          <p:stCondLst>
                                            <p:cond delay="499"/>
                                          </p:stCondLst>
                                        </p:cTn>
                                        <p:tgtEl>
                                          <p:spTgt spid="202832"/>
                                        </p:tgtEl>
                                        <p:attrNameLst>
                                          <p:attrName>style.visibility</p:attrName>
                                        </p:attrNameLst>
                                      </p:cBhvr>
                                      <p:to>
                                        <p:strVal val="hidden"/>
                                      </p:to>
                                    </p:set>
                                  </p:childTnLst>
                                </p:cTn>
                              </p:par>
                              <p:par>
                                <p:cTn id="29" presetID="10" presetClass="exit" presetSubtype="0" fill="hold" grpId="2" nodeType="withEffect">
                                  <p:stCondLst>
                                    <p:cond delay="0"/>
                                  </p:stCondLst>
                                  <p:childTnLst>
                                    <p:animEffect transition="out" filter="fade">
                                      <p:cBhvr>
                                        <p:cTn id="30" dur="500"/>
                                        <p:tgtEl>
                                          <p:spTgt spid="202825"/>
                                        </p:tgtEl>
                                      </p:cBhvr>
                                    </p:animEffect>
                                    <p:set>
                                      <p:cBhvr>
                                        <p:cTn id="31" dur="1" fill="hold">
                                          <p:stCondLst>
                                            <p:cond delay="499"/>
                                          </p:stCondLst>
                                        </p:cTn>
                                        <p:tgtEl>
                                          <p:spTgt spid="202825"/>
                                        </p:tgtEl>
                                        <p:attrNameLst>
                                          <p:attrName>style.visibility</p:attrName>
                                        </p:attrNameLst>
                                      </p:cBhvr>
                                      <p:to>
                                        <p:strVal val="hidden"/>
                                      </p:to>
                                    </p:set>
                                  </p:childTnLst>
                                </p:cTn>
                              </p:par>
                              <p:par>
                                <p:cTn id="32" presetID="10" presetClass="exit" presetSubtype="0" fill="hold" grpId="2" nodeType="withEffect">
                                  <p:stCondLst>
                                    <p:cond delay="0"/>
                                  </p:stCondLst>
                                  <p:childTnLst>
                                    <p:animEffect transition="out" filter="fade">
                                      <p:cBhvr>
                                        <p:cTn id="33" dur="500"/>
                                        <p:tgtEl>
                                          <p:spTgt spid="202826"/>
                                        </p:tgtEl>
                                      </p:cBhvr>
                                    </p:animEffect>
                                    <p:set>
                                      <p:cBhvr>
                                        <p:cTn id="34" dur="1" fill="hold">
                                          <p:stCondLst>
                                            <p:cond delay="499"/>
                                          </p:stCondLst>
                                        </p:cTn>
                                        <p:tgtEl>
                                          <p:spTgt spid="202826"/>
                                        </p:tgtEl>
                                        <p:attrNameLst>
                                          <p:attrName>style.visibility</p:attrName>
                                        </p:attrNameLst>
                                      </p:cBhvr>
                                      <p:to>
                                        <p:strVal val="hidden"/>
                                      </p:to>
                                    </p:set>
                                  </p:childTnLst>
                                </p:cTn>
                              </p:par>
                            </p:childTnLst>
                          </p:cTn>
                        </p:par>
                        <p:par>
                          <p:cTn id="35" fill="hold">
                            <p:stCondLst>
                              <p:cond delay="6500"/>
                            </p:stCondLst>
                            <p:childTnLst>
                              <p:par>
                                <p:cTn id="36" presetID="10" presetClass="exit" presetSubtype="0" fill="hold" grpId="0" nodeType="afterEffect">
                                  <p:stCondLst>
                                    <p:cond delay="0"/>
                                  </p:stCondLst>
                                  <p:childTnLst>
                                    <p:animEffect transition="out" filter="fade">
                                      <p:cBhvr>
                                        <p:cTn id="37" dur="500"/>
                                        <p:tgtEl>
                                          <p:spTgt spid="202824"/>
                                        </p:tgtEl>
                                      </p:cBhvr>
                                    </p:animEffect>
                                    <p:set>
                                      <p:cBhvr>
                                        <p:cTn id="38" dur="1" fill="hold">
                                          <p:stCondLst>
                                            <p:cond delay="499"/>
                                          </p:stCondLst>
                                        </p:cTn>
                                        <p:tgtEl>
                                          <p:spTgt spid="202824"/>
                                        </p:tgtEl>
                                        <p:attrNameLst>
                                          <p:attrName>style.visibility</p:attrName>
                                        </p:attrNameLst>
                                      </p:cBhvr>
                                      <p:to>
                                        <p:strVal val="hidden"/>
                                      </p:to>
                                    </p:set>
                                  </p:childTnLst>
                                </p:cTn>
                              </p:par>
                              <p:par>
                                <p:cTn id="39" presetID="10" presetClass="entr" presetSubtype="0" fill="hold" grpId="0" nodeType="withEffect">
                                  <p:stCondLst>
                                    <p:cond delay="0"/>
                                  </p:stCondLst>
                                  <p:childTnLst>
                                    <p:set>
                                      <p:cBhvr>
                                        <p:cTn id="40" dur="1" fill="hold">
                                          <p:stCondLst>
                                            <p:cond delay="0"/>
                                          </p:stCondLst>
                                        </p:cTn>
                                        <p:tgtEl>
                                          <p:spTgt spid="202827"/>
                                        </p:tgtEl>
                                        <p:attrNameLst>
                                          <p:attrName>style.visibility</p:attrName>
                                        </p:attrNameLst>
                                      </p:cBhvr>
                                      <p:to>
                                        <p:strVal val="visible"/>
                                      </p:to>
                                    </p:set>
                                    <p:animEffect transition="in" filter="fade">
                                      <p:cBhvr>
                                        <p:cTn id="41" dur="500"/>
                                        <p:tgtEl>
                                          <p:spTgt spid="202827"/>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202799"/>
                                        </p:tgtEl>
                                        <p:attrNameLst>
                                          <p:attrName>style.visibility</p:attrName>
                                        </p:attrNameLst>
                                      </p:cBhvr>
                                      <p:to>
                                        <p:strVal val="visible"/>
                                      </p:to>
                                    </p:set>
                                    <p:animEffect transition="in" filter="fade">
                                      <p:cBhvr>
                                        <p:cTn id="46" dur="2000"/>
                                        <p:tgtEl>
                                          <p:spTgt spid="202799"/>
                                        </p:tgtEl>
                                      </p:cBhvr>
                                    </p:animEffect>
                                  </p:childTnLst>
                                </p:cTn>
                              </p:par>
                            </p:childTnLst>
                          </p:cTn>
                        </p:par>
                        <p:par>
                          <p:cTn id="47" fill="hold">
                            <p:stCondLst>
                              <p:cond delay="4000"/>
                            </p:stCondLst>
                            <p:childTnLst>
                              <p:par>
                                <p:cTn id="48" presetID="0" presetClass="path" presetSubtype="0" accel="50000" decel="50000" fill="hold" nodeType="afterEffect">
                                  <p:stCondLst>
                                    <p:cond delay="0"/>
                                  </p:stCondLst>
                                  <p:childTnLst>
                                    <p:animMotion origin="layout" path="M -0.05417 3.33333E-6 L 0.1875 3.33333E-6 " pathEditMode="relative" rAng="0" ptsTypes="AA">
                                      <p:cBhvr>
                                        <p:cTn id="49" dur="2000" fill="hold"/>
                                        <p:tgtEl>
                                          <p:spTgt spid="6"/>
                                        </p:tgtEl>
                                        <p:attrNameLst>
                                          <p:attrName>ppt_x</p:attrName>
                                          <p:attrName>ppt_y</p:attrName>
                                        </p:attrNameLst>
                                      </p:cBhvr>
                                      <p:rCtr x="121" y="0"/>
                                    </p:animMotion>
                                  </p:childTnLst>
                                </p:cTn>
                              </p:par>
                            </p:childTnLst>
                          </p:cTn>
                        </p:par>
                        <p:par>
                          <p:cTn id="50" fill="hold">
                            <p:stCondLst>
                              <p:cond delay="6000"/>
                            </p:stCondLst>
                            <p:childTnLst>
                              <p:par>
                                <p:cTn id="51" presetID="0" presetClass="path" presetSubtype="0" accel="50000" decel="50000" fill="hold" nodeType="afterEffect">
                                  <p:stCondLst>
                                    <p:cond delay="0"/>
                                  </p:stCondLst>
                                  <p:childTnLst>
                                    <p:animMotion origin="layout" path="M 0.1875 3.33333E-6 L 0.2375 3.33333E-6 " pathEditMode="relative" rAng="0" ptsTypes="AA">
                                      <p:cBhvr>
                                        <p:cTn id="52" dur="2000" fill="hold"/>
                                        <p:tgtEl>
                                          <p:spTgt spid="6"/>
                                        </p:tgtEl>
                                        <p:attrNameLst>
                                          <p:attrName>ppt_x</p:attrName>
                                          <p:attrName>ppt_y</p:attrName>
                                        </p:attrNameLst>
                                      </p:cBhvr>
                                      <p:rCtr x="25" y="0"/>
                                    </p:animMotion>
                                  </p:childTnLst>
                                </p:cTn>
                              </p:par>
                              <p:par>
                                <p:cTn id="53" presetID="10" presetClass="exit" presetSubtype="0" fill="hold" nodeType="withEffect">
                                  <p:stCondLst>
                                    <p:cond delay="0"/>
                                  </p:stCondLst>
                                  <p:childTnLst>
                                    <p:animEffect transition="out" filter="fade">
                                      <p:cBhvr>
                                        <p:cTn id="54" dur="2000"/>
                                        <p:tgtEl>
                                          <p:spTgt spid="6"/>
                                        </p:tgtEl>
                                      </p:cBhvr>
                                    </p:animEffect>
                                    <p:set>
                                      <p:cBhvr>
                                        <p:cTn id="55" dur="1" fill="hold">
                                          <p:stCondLst>
                                            <p:cond delay="1999"/>
                                          </p:stCondLst>
                                        </p:cTn>
                                        <p:tgtEl>
                                          <p:spTgt spid="6"/>
                                        </p:tgtEl>
                                        <p:attrNameLst>
                                          <p:attrName>style.visibility</p:attrName>
                                        </p:attrNameLst>
                                      </p:cBhvr>
                                      <p:to>
                                        <p:strVal val="hidden"/>
                                      </p:to>
                                    </p:set>
                                  </p:childTnLst>
                                </p:cTn>
                              </p:par>
                              <p:par>
                                <p:cTn id="56" presetID="10" presetClass="exit" presetSubtype="0" fill="hold" grpId="1" nodeType="withEffect">
                                  <p:stCondLst>
                                    <p:cond delay="0"/>
                                  </p:stCondLst>
                                  <p:childTnLst>
                                    <p:animEffect transition="out" filter="fade">
                                      <p:cBhvr>
                                        <p:cTn id="57" dur="500"/>
                                        <p:tgtEl>
                                          <p:spTgt spid="202827"/>
                                        </p:tgtEl>
                                      </p:cBhvr>
                                    </p:animEffect>
                                    <p:set>
                                      <p:cBhvr>
                                        <p:cTn id="58" dur="1" fill="hold">
                                          <p:stCondLst>
                                            <p:cond delay="499"/>
                                          </p:stCondLst>
                                        </p:cTn>
                                        <p:tgtEl>
                                          <p:spTgt spid="202827"/>
                                        </p:tgtEl>
                                        <p:attrNameLst>
                                          <p:attrName>style.visibility</p:attrName>
                                        </p:attrNameLst>
                                      </p:cBhvr>
                                      <p:to>
                                        <p:strVal val="hidden"/>
                                      </p:to>
                                    </p:set>
                                  </p:childTnLst>
                                </p:cTn>
                              </p:par>
                              <p:par>
                                <p:cTn id="59" presetID="10" presetClass="entr" presetSubtype="0" fill="hold" grpId="0" nodeType="withEffect">
                                  <p:stCondLst>
                                    <p:cond delay="0"/>
                                  </p:stCondLst>
                                  <p:childTnLst>
                                    <p:set>
                                      <p:cBhvr>
                                        <p:cTn id="60" dur="1" fill="hold">
                                          <p:stCondLst>
                                            <p:cond delay="0"/>
                                          </p:stCondLst>
                                        </p:cTn>
                                        <p:tgtEl>
                                          <p:spTgt spid="202834"/>
                                        </p:tgtEl>
                                        <p:attrNameLst>
                                          <p:attrName>style.visibility</p:attrName>
                                        </p:attrNameLst>
                                      </p:cBhvr>
                                      <p:to>
                                        <p:strVal val="visible"/>
                                      </p:to>
                                    </p:set>
                                    <p:animEffect transition="in" filter="fade">
                                      <p:cBhvr>
                                        <p:cTn id="61" dur="500"/>
                                        <p:tgtEl>
                                          <p:spTgt spid="202834"/>
                                        </p:tgtEl>
                                      </p:cBhvr>
                                    </p:animEffect>
                                  </p:childTnLst>
                                </p:cTn>
                              </p:par>
                            </p:childTnLst>
                          </p:cTn>
                        </p:par>
                        <p:par>
                          <p:cTn id="62" fill="hold">
                            <p:stCondLst>
                              <p:cond delay="8000"/>
                            </p:stCondLst>
                            <p:childTnLst>
                              <p:par>
                                <p:cTn id="63" presetID="10" presetClass="exit" presetSubtype="0" fill="hold" nodeType="afterEffect">
                                  <p:stCondLst>
                                    <p:cond delay="0"/>
                                  </p:stCondLst>
                                  <p:childTnLst>
                                    <p:animEffect transition="out" filter="fade">
                                      <p:cBhvr>
                                        <p:cTn id="64" dur="2000"/>
                                        <p:tgtEl>
                                          <p:spTgt spid="3"/>
                                        </p:tgtEl>
                                      </p:cBhvr>
                                    </p:animEffect>
                                    <p:set>
                                      <p:cBhvr>
                                        <p:cTn id="65" dur="1" fill="hold">
                                          <p:stCondLst>
                                            <p:cond delay="1999"/>
                                          </p:stCondLst>
                                        </p:cTn>
                                        <p:tgtEl>
                                          <p:spTgt spid="3"/>
                                        </p:tgtEl>
                                        <p:attrNameLst>
                                          <p:attrName>style.visibility</p:attrName>
                                        </p:attrNameLst>
                                      </p:cBhvr>
                                      <p:to>
                                        <p:strVal val="hidden"/>
                                      </p:to>
                                    </p:set>
                                  </p:childTnLst>
                                </p:cTn>
                              </p:par>
                              <p:par>
                                <p:cTn id="66" presetID="10" presetClass="exit" presetSubtype="0" fill="hold" grpId="1" nodeType="withEffect">
                                  <p:stCondLst>
                                    <p:cond delay="0"/>
                                  </p:stCondLst>
                                  <p:childTnLst>
                                    <p:animEffect transition="out" filter="fade">
                                      <p:cBhvr>
                                        <p:cTn id="67" dur="2000"/>
                                        <p:tgtEl>
                                          <p:spTgt spid="202799"/>
                                        </p:tgtEl>
                                      </p:cBhvr>
                                    </p:animEffect>
                                    <p:set>
                                      <p:cBhvr>
                                        <p:cTn id="68" dur="1" fill="hold">
                                          <p:stCondLst>
                                            <p:cond delay="1999"/>
                                          </p:stCondLst>
                                        </p:cTn>
                                        <p:tgtEl>
                                          <p:spTgt spid="202799"/>
                                        </p:tgtEl>
                                        <p:attrNameLst>
                                          <p:attrName>style.visibility</p:attrName>
                                        </p:attrNameLst>
                                      </p:cBhvr>
                                      <p:to>
                                        <p:strVal val="hidden"/>
                                      </p:to>
                                    </p:set>
                                  </p:childTnLst>
                                </p:cTn>
                              </p:par>
                              <p:par>
                                <p:cTn id="69" presetID="10" presetClass="entr" presetSubtype="0" fill="hold" grpId="0" nodeType="withEffect">
                                  <p:stCondLst>
                                    <p:cond delay="0"/>
                                  </p:stCondLst>
                                  <p:childTnLst>
                                    <p:set>
                                      <p:cBhvr>
                                        <p:cTn id="70" dur="1" fill="hold">
                                          <p:stCondLst>
                                            <p:cond delay="0"/>
                                          </p:stCondLst>
                                        </p:cTn>
                                        <p:tgtEl>
                                          <p:spTgt spid="202813"/>
                                        </p:tgtEl>
                                        <p:attrNameLst>
                                          <p:attrName>style.visibility</p:attrName>
                                        </p:attrNameLst>
                                      </p:cBhvr>
                                      <p:to>
                                        <p:strVal val="visible"/>
                                      </p:to>
                                    </p:set>
                                    <p:animEffect transition="in" filter="fade">
                                      <p:cBhvr>
                                        <p:cTn id="71" dur="2000"/>
                                        <p:tgtEl>
                                          <p:spTgt spid="202813"/>
                                        </p:tgtEl>
                                      </p:cBhvr>
                                    </p:animEffect>
                                  </p:childTnLst>
                                </p:cTn>
                              </p:par>
                              <p:par>
                                <p:cTn id="72" presetID="10" presetClass="entr" presetSubtype="0" fill="hold" nodeType="withEffect">
                                  <p:stCondLst>
                                    <p:cond delay="0"/>
                                  </p:stCondLst>
                                  <p:childTnLst>
                                    <p:set>
                                      <p:cBhvr>
                                        <p:cTn id="73" dur="1" fill="hold">
                                          <p:stCondLst>
                                            <p:cond delay="0"/>
                                          </p:stCondLst>
                                        </p:cTn>
                                        <p:tgtEl>
                                          <p:spTgt spid="4"/>
                                        </p:tgtEl>
                                        <p:attrNameLst>
                                          <p:attrName>style.visibility</p:attrName>
                                        </p:attrNameLst>
                                      </p:cBhvr>
                                      <p:to>
                                        <p:strVal val="visible"/>
                                      </p:to>
                                    </p:set>
                                    <p:animEffect transition="in" filter="fade">
                                      <p:cBhvr>
                                        <p:cTn id="74" dur="2000"/>
                                        <p:tgtEl>
                                          <p:spTgt spid="4"/>
                                        </p:tgtEl>
                                      </p:cBhvr>
                                    </p:animEffect>
                                  </p:childTnLst>
                                </p:cTn>
                              </p:par>
                              <p:par>
                                <p:cTn id="75" presetID="10" presetClass="entr" presetSubtype="0" fill="hold" nodeType="withEffect">
                                  <p:stCondLst>
                                    <p:cond delay="0"/>
                                  </p:stCondLst>
                                  <p:childTnLst>
                                    <p:set>
                                      <p:cBhvr>
                                        <p:cTn id="76" dur="1" fill="hold">
                                          <p:stCondLst>
                                            <p:cond delay="0"/>
                                          </p:stCondLst>
                                        </p:cTn>
                                        <p:tgtEl>
                                          <p:spTgt spid="202777"/>
                                        </p:tgtEl>
                                        <p:attrNameLst>
                                          <p:attrName>style.visibility</p:attrName>
                                        </p:attrNameLst>
                                      </p:cBhvr>
                                      <p:to>
                                        <p:strVal val="visible"/>
                                      </p:to>
                                    </p:set>
                                    <p:animEffect transition="in" filter="fade">
                                      <p:cBhvr>
                                        <p:cTn id="77" dur="2000"/>
                                        <p:tgtEl>
                                          <p:spTgt spid="202777"/>
                                        </p:tgtEl>
                                      </p:cBhvr>
                                    </p:animEffect>
                                  </p:childTnLst>
                                </p:cTn>
                              </p:par>
                              <p:par>
                                <p:cTn id="78" presetID="10" presetClass="entr" presetSubtype="0" fill="hold" nodeType="withEffect">
                                  <p:stCondLst>
                                    <p:cond delay="0"/>
                                  </p:stCondLst>
                                  <p:childTnLst>
                                    <p:set>
                                      <p:cBhvr>
                                        <p:cTn id="79" dur="1" fill="hold">
                                          <p:stCondLst>
                                            <p:cond delay="0"/>
                                          </p:stCondLst>
                                        </p:cTn>
                                        <p:tgtEl>
                                          <p:spTgt spid="202778"/>
                                        </p:tgtEl>
                                        <p:attrNameLst>
                                          <p:attrName>style.visibility</p:attrName>
                                        </p:attrNameLst>
                                      </p:cBhvr>
                                      <p:to>
                                        <p:strVal val="visible"/>
                                      </p:to>
                                    </p:set>
                                    <p:animEffect transition="in" filter="fade">
                                      <p:cBhvr>
                                        <p:cTn id="80" dur="2000"/>
                                        <p:tgtEl>
                                          <p:spTgt spid="202778"/>
                                        </p:tgtEl>
                                      </p:cBhvr>
                                    </p:animEffect>
                                  </p:childTnLst>
                                </p:cTn>
                              </p:par>
                              <p:par>
                                <p:cTn id="81" presetID="10" presetClass="entr" presetSubtype="0" fill="hold" nodeType="withEffect">
                                  <p:stCondLst>
                                    <p:cond delay="0"/>
                                  </p:stCondLst>
                                  <p:childTnLst>
                                    <p:set>
                                      <p:cBhvr>
                                        <p:cTn id="82" dur="1" fill="hold">
                                          <p:stCondLst>
                                            <p:cond delay="0"/>
                                          </p:stCondLst>
                                        </p:cTn>
                                        <p:tgtEl>
                                          <p:spTgt spid="202779"/>
                                        </p:tgtEl>
                                        <p:attrNameLst>
                                          <p:attrName>style.visibility</p:attrName>
                                        </p:attrNameLst>
                                      </p:cBhvr>
                                      <p:to>
                                        <p:strVal val="visible"/>
                                      </p:to>
                                    </p:set>
                                    <p:animEffect transition="in" filter="fade">
                                      <p:cBhvr>
                                        <p:cTn id="83" dur="2000"/>
                                        <p:tgtEl>
                                          <p:spTgt spid="202779"/>
                                        </p:tgtEl>
                                      </p:cBhvr>
                                    </p:animEffect>
                                  </p:childTnLst>
                                </p:cTn>
                              </p:par>
                              <p:par>
                                <p:cTn id="84" presetID="10" presetClass="entr" presetSubtype="0" fill="hold" nodeType="withEffect">
                                  <p:stCondLst>
                                    <p:cond delay="0"/>
                                  </p:stCondLst>
                                  <p:childTnLst>
                                    <p:set>
                                      <p:cBhvr>
                                        <p:cTn id="85" dur="1" fill="hold">
                                          <p:stCondLst>
                                            <p:cond delay="0"/>
                                          </p:stCondLst>
                                        </p:cTn>
                                        <p:tgtEl>
                                          <p:spTgt spid="202780"/>
                                        </p:tgtEl>
                                        <p:attrNameLst>
                                          <p:attrName>style.visibility</p:attrName>
                                        </p:attrNameLst>
                                      </p:cBhvr>
                                      <p:to>
                                        <p:strVal val="visible"/>
                                      </p:to>
                                    </p:set>
                                    <p:animEffect transition="in" filter="fade">
                                      <p:cBhvr>
                                        <p:cTn id="86" dur="2000"/>
                                        <p:tgtEl>
                                          <p:spTgt spid="202780"/>
                                        </p:tgtEl>
                                      </p:cBhvr>
                                    </p:animEffect>
                                  </p:childTnLst>
                                </p:cTn>
                              </p:par>
                            </p:childTnLst>
                          </p:cTn>
                        </p:par>
                        <p:par>
                          <p:cTn id="87" fill="hold">
                            <p:stCondLst>
                              <p:cond delay="10000"/>
                            </p:stCondLst>
                            <p:childTnLst>
                              <p:par>
                                <p:cTn id="88" presetID="0" presetClass="path" presetSubtype="0" accel="50000" decel="50000" fill="hold" nodeType="afterEffect">
                                  <p:stCondLst>
                                    <p:cond delay="0"/>
                                  </p:stCondLst>
                                  <p:childTnLst>
                                    <p:animMotion origin="layout" path="M -3.33333E-6 -0.00649 C 0.07188 0.00324 0.14393 0.01319 0.19445 -0.00834 C 0.24497 -0.02987 0.28039 -0.09514 0.30278 -0.13612 C 0.32518 -0.17709 0.32709 -0.21598 0.32917 -0.25463 " pathEditMode="relative" rAng="0" ptsTypes="aaaA">
                                      <p:cBhvr>
                                        <p:cTn id="89" dur="2000" fill="hold"/>
                                        <p:tgtEl>
                                          <p:spTgt spid="202777"/>
                                        </p:tgtEl>
                                        <p:attrNameLst>
                                          <p:attrName>ppt_x</p:attrName>
                                          <p:attrName>ppt_y</p:attrName>
                                        </p:attrNameLst>
                                      </p:cBhvr>
                                      <p:rCtr x="165" y="-114"/>
                                    </p:animMotion>
                                  </p:childTnLst>
                                </p:cTn>
                              </p:par>
                              <p:par>
                                <p:cTn id="90" presetID="0" presetClass="path" presetSubtype="0" accel="50000" decel="50000" fill="hold" nodeType="withEffect">
                                  <p:stCondLst>
                                    <p:cond delay="0"/>
                                  </p:stCondLst>
                                  <p:childTnLst>
                                    <p:animMotion origin="layout" path="M 9.44444E-6 -6.2963E-6 C 0.08942 0.01273 0.179 0.02569 0.23056 0.00185 C 0.28212 -0.022 0.29098 -0.11112 0.30973 -0.1426 C 0.32848 -0.17408 0.33768 -0.17987 0.34306 -0.18704 " pathEditMode="relative" ptsTypes="aaaA">
                                      <p:cBhvr>
                                        <p:cTn id="91" dur="2000" fill="hold"/>
                                        <p:tgtEl>
                                          <p:spTgt spid="202778"/>
                                        </p:tgtEl>
                                        <p:attrNameLst>
                                          <p:attrName>ppt_x</p:attrName>
                                          <p:attrName>ppt_y</p:attrName>
                                        </p:attrNameLst>
                                      </p:cBhvr>
                                    </p:animMotion>
                                  </p:childTnLst>
                                </p:cTn>
                              </p:par>
                              <p:par>
                                <p:cTn id="92" presetID="0" presetClass="path" presetSubtype="0" accel="50000" decel="50000" fill="hold" nodeType="withEffect">
                                  <p:stCondLst>
                                    <p:cond delay="0"/>
                                  </p:stCondLst>
                                  <p:childTnLst>
                                    <p:animMotion origin="layout" path="M 7.22222E-6 3.7037E-7 C 0.08143 0.00556 0.16303 0.01134 0.20973 0.0037 C 0.25643 -0.00394 0.26806 -0.02662 0.28056 -0.0463 C 0.29306 -0.06597 0.2889 -0.09051 0.28473 -0.11481 " pathEditMode="relative" ptsTypes="aaaA">
                                      <p:cBhvr>
                                        <p:cTn id="93" dur="2000" fill="hold"/>
                                        <p:tgtEl>
                                          <p:spTgt spid="202779"/>
                                        </p:tgtEl>
                                        <p:attrNameLst>
                                          <p:attrName>ppt_x</p:attrName>
                                          <p:attrName>ppt_y</p:attrName>
                                        </p:attrNameLst>
                                      </p:cBhvr>
                                    </p:animMotion>
                                  </p:childTnLst>
                                </p:cTn>
                              </p:par>
                              <p:par>
                                <p:cTn id="94" presetID="0" presetClass="path" presetSubtype="0" accel="50000" decel="50000" fill="hold" nodeType="withEffect">
                                  <p:stCondLst>
                                    <p:cond delay="0"/>
                                  </p:stCondLst>
                                  <p:childTnLst>
                                    <p:animMotion origin="layout" path="M -2.22222E-6 2.96296E-6 C 0.04271 -0.00741 0.19479 -0.03889 0.25625 -0.04398 C 0.31771 -0.04908 0.31702 -0.02824 0.36875 -0.03102 C 0.42049 -0.0338 0.53281 -0.04005 0.56667 -0.06111 C 0.60052 -0.08218 0.58594 -0.12361 0.57222 -0.15741 " pathEditMode="relative" rAng="0" ptsTypes="aaaaa">
                                      <p:cBhvr>
                                        <p:cTn id="95" dur="2000" fill="hold"/>
                                        <p:tgtEl>
                                          <p:spTgt spid="202780"/>
                                        </p:tgtEl>
                                        <p:attrNameLst>
                                          <p:attrName>ppt_x</p:attrName>
                                          <p:attrName>ppt_y</p:attrName>
                                        </p:attrNameLst>
                                      </p:cBhvr>
                                      <p:rCtr x="300" y="-79"/>
                                    </p:animMotion>
                                  </p:childTnLst>
                                </p:cTn>
                              </p:par>
                              <p:par>
                                <p:cTn id="96" presetID="0" presetClass="path" presetSubtype="0" accel="50000" decel="50000" fill="hold" nodeType="withEffect">
                                  <p:stCondLst>
                                    <p:cond delay="0"/>
                                  </p:stCondLst>
                                  <p:childTnLst>
                                    <p:animMotion origin="layout" path="M -0.05417 3.33333E-6 L 0.1875 3.33333E-6 " pathEditMode="relative" rAng="0" ptsTypes="AA">
                                      <p:cBhvr>
                                        <p:cTn id="97" dur="2000" fill="hold"/>
                                        <p:tgtEl>
                                          <p:spTgt spid="7"/>
                                        </p:tgtEl>
                                        <p:attrNameLst>
                                          <p:attrName>ppt_x</p:attrName>
                                          <p:attrName>ppt_y</p:attrName>
                                        </p:attrNameLst>
                                      </p:cBhvr>
                                      <p:rCtr x="121" y="0"/>
                                    </p:animMotion>
                                  </p:childTnLst>
                                </p:cTn>
                              </p:par>
                            </p:childTnLst>
                          </p:cTn>
                        </p:par>
                        <p:par>
                          <p:cTn id="98" fill="hold">
                            <p:stCondLst>
                              <p:cond delay="12000"/>
                            </p:stCondLst>
                            <p:childTnLst>
                              <p:par>
                                <p:cTn id="99" presetID="0" presetClass="path" presetSubtype="0" accel="50000" decel="50000" fill="hold" nodeType="afterEffect">
                                  <p:stCondLst>
                                    <p:cond delay="0"/>
                                  </p:stCondLst>
                                  <p:childTnLst>
                                    <p:animMotion origin="layout" path="M 0.1875 3.33333E-6 L 0.2375 3.33333E-6 " pathEditMode="relative" rAng="0" ptsTypes="AA">
                                      <p:cBhvr>
                                        <p:cTn id="100" dur="2000" fill="hold"/>
                                        <p:tgtEl>
                                          <p:spTgt spid="7"/>
                                        </p:tgtEl>
                                        <p:attrNameLst>
                                          <p:attrName>ppt_x</p:attrName>
                                          <p:attrName>ppt_y</p:attrName>
                                        </p:attrNameLst>
                                      </p:cBhvr>
                                      <p:rCtr x="25" y="0"/>
                                    </p:animMotion>
                                  </p:childTnLst>
                                </p:cTn>
                              </p:par>
                            </p:childTnLst>
                          </p:cTn>
                        </p:par>
                        <p:par>
                          <p:cTn id="101" fill="hold">
                            <p:stCondLst>
                              <p:cond delay="14000"/>
                            </p:stCondLst>
                            <p:childTnLst>
                              <p:par>
                                <p:cTn id="102" presetID="10" presetClass="exit" presetSubtype="0" fill="hold" nodeType="afterEffect">
                                  <p:stCondLst>
                                    <p:cond delay="0"/>
                                  </p:stCondLst>
                                  <p:childTnLst>
                                    <p:animEffect transition="out" filter="fade">
                                      <p:cBhvr>
                                        <p:cTn id="103" dur="2000"/>
                                        <p:tgtEl>
                                          <p:spTgt spid="7"/>
                                        </p:tgtEl>
                                      </p:cBhvr>
                                    </p:animEffect>
                                    <p:set>
                                      <p:cBhvr>
                                        <p:cTn id="104" dur="1" fill="hold">
                                          <p:stCondLst>
                                            <p:cond delay="1999"/>
                                          </p:stCondLst>
                                        </p:cTn>
                                        <p:tgtEl>
                                          <p:spTgt spid="7"/>
                                        </p:tgtEl>
                                        <p:attrNameLst>
                                          <p:attrName>style.visibility</p:attrName>
                                        </p:attrNameLst>
                                      </p:cBhvr>
                                      <p:to>
                                        <p:strVal val="hidden"/>
                                      </p:to>
                                    </p:set>
                                  </p:childTnLst>
                                </p:cTn>
                              </p:par>
                              <p:par>
                                <p:cTn id="105" presetID="10" presetClass="entr" presetSubtype="0" fill="hold" nodeType="withEffect">
                                  <p:stCondLst>
                                    <p:cond delay="0"/>
                                  </p:stCondLst>
                                  <p:childTnLst>
                                    <p:set>
                                      <p:cBhvr>
                                        <p:cTn id="106" dur="1" fill="hold">
                                          <p:stCondLst>
                                            <p:cond delay="0"/>
                                          </p:stCondLst>
                                        </p:cTn>
                                        <p:tgtEl>
                                          <p:spTgt spid="202809"/>
                                        </p:tgtEl>
                                        <p:attrNameLst>
                                          <p:attrName>style.visibility</p:attrName>
                                        </p:attrNameLst>
                                      </p:cBhvr>
                                      <p:to>
                                        <p:strVal val="visible"/>
                                      </p:to>
                                    </p:set>
                                    <p:animEffect transition="in" filter="fade">
                                      <p:cBhvr>
                                        <p:cTn id="107" dur="2000"/>
                                        <p:tgtEl>
                                          <p:spTgt spid="202809"/>
                                        </p:tgtEl>
                                      </p:cBhvr>
                                    </p:animEffect>
                                  </p:childTnLst>
                                </p:cTn>
                              </p:par>
                              <p:par>
                                <p:cTn id="108" presetID="10" presetClass="entr" presetSubtype="0" fill="hold" nodeType="withEffect">
                                  <p:stCondLst>
                                    <p:cond delay="0"/>
                                  </p:stCondLst>
                                  <p:childTnLst>
                                    <p:set>
                                      <p:cBhvr>
                                        <p:cTn id="109" dur="1" fill="hold">
                                          <p:stCondLst>
                                            <p:cond delay="0"/>
                                          </p:stCondLst>
                                        </p:cTn>
                                        <p:tgtEl>
                                          <p:spTgt spid="202810"/>
                                        </p:tgtEl>
                                        <p:attrNameLst>
                                          <p:attrName>style.visibility</p:attrName>
                                        </p:attrNameLst>
                                      </p:cBhvr>
                                      <p:to>
                                        <p:strVal val="visible"/>
                                      </p:to>
                                    </p:set>
                                    <p:animEffect transition="in" filter="fade">
                                      <p:cBhvr>
                                        <p:cTn id="110" dur="2000"/>
                                        <p:tgtEl>
                                          <p:spTgt spid="202810"/>
                                        </p:tgtEl>
                                      </p:cBhvr>
                                    </p:animEffect>
                                  </p:childTnLst>
                                </p:cTn>
                              </p:par>
                              <p:par>
                                <p:cTn id="111" presetID="10" presetClass="entr" presetSubtype="0" fill="hold" nodeType="withEffect">
                                  <p:stCondLst>
                                    <p:cond delay="0"/>
                                  </p:stCondLst>
                                  <p:childTnLst>
                                    <p:set>
                                      <p:cBhvr>
                                        <p:cTn id="112" dur="1" fill="hold">
                                          <p:stCondLst>
                                            <p:cond delay="0"/>
                                          </p:stCondLst>
                                        </p:cTn>
                                        <p:tgtEl>
                                          <p:spTgt spid="202811"/>
                                        </p:tgtEl>
                                        <p:attrNameLst>
                                          <p:attrName>style.visibility</p:attrName>
                                        </p:attrNameLst>
                                      </p:cBhvr>
                                      <p:to>
                                        <p:strVal val="visible"/>
                                      </p:to>
                                    </p:set>
                                    <p:animEffect transition="in" filter="fade">
                                      <p:cBhvr>
                                        <p:cTn id="113" dur="2000"/>
                                        <p:tgtEl>
                                          <p:spTgt spid="202811"/>
                                        </p:tgtEl>
                                      </p:cBhvr>
                                    </p:animEffect>
                                  </p:childTnLst>
                                </p:cTn>
                              </p:par>
                              <p:par>
                                <p:cTn id="114" presetID="10" presetClass="entr" presetSubtype="0" fill="hold" nodeType="withEffect">
                                  <p:stCondLst>
                                    <p:cond delay="0"/>
                                  </p:stCondLst>
                                  <p:childTnLst>
                                    <p:set>
                                      <p:cBhvr>
                                        <p:cTn id="115" dur="1" fill="hold">
                                          <p:stCondLst>
                                            <p:cond delay="0"/>
                                          </p:stCondLst>
                                        </p:cTn>
                                        <p:tgtEl>
                                          <p:spTgt spid="202812"/>
                                        </p:tgtEl>
                                        <p:attrNameLst>
                                          <p:attrName>style.visibility</p:attrName>
                                        </p:attrNameLst>
                                      </p:cBhvr>
                                      <p:to>
                                        <p:strVal val="visible"/>
                                      </p:to>
                                    </p:set>
                                    <p:animEffect transition="in" filter="fade">
                                      <p:cBhvr>
                                        <p:cTn id="116" dur="2000"/>
                                        <p:tgtEl>
                                          <p:spTgt spid="202812"/>
                                        </p:tgtEl>
                                      </p:cBhvr>
                                    </p:animEffect>
                                  </p:childTnLst>
                                </p:cTn>
                              </p:par>
                              <p:par>
                                <p:cTn id="117" presetID="10" presetClass="exit" presetSubtype="0" fill="hold" grpId="1" nodeType="withEffect">
                                  <p:stCondLst>
                                    <p:cond delay="0"/>
                                  </p:stCondLst>
                                  <p:childTnLst>
                                    <p:animEffect transition="out" filter="fade">
                                      <p:cBhvr>
                                        <p:cTn id="118" dur="500"/>
                                        <p:tgtEl>
                                          <p:spTgt spid="202834"/>
                                        </p:tgtEl>
                                      </p:cBhvr>
                                    </p:animEffect>
                                    <p:set>
                                      <p:cBhvr>
                                        <p:cTn id="119" dur="1" fill="hold">
                                          <p:stCondLst>
                                            <p:cond delay="499"/>
                                          </p:stCondLst>
                                        </p:cTn>
                                        <p:tgtEl>
                                          <p:spTgt spid="202834"/>
                                        </p:tgtEl>
                                        <p:attrNameLst>
                                          <p:attrName>style.visibility</p:attrName>
                                        </p:attrNameLst>
                                      </p:cBhvr>
                                      <p:to>
                                        <p:strVal val="hidden"/>
                                      </p:to>
                                    </p:set>
                                  </p:childTnLst>
                                </p:cTn>
                              </p:par>
                              <p:par>
                                <p:cTn id="120" presetID="10" presetClass="entr" presetSubtype="0" fill="hold" grpId="0" nodeType="withEffect">
                                  <p:stCondLst>
                                    <p:cond delay="0"/>
                                  </p:stCondLst>
                                  <p:childTnLst>
                                    <p:set>
                                      <p:cBhvr>
                                        <p:cTn id="121" dur="1" fill="hold">
                                          <p:stCondLst>
                                            <p:cond delay="0"/>
                                          </p:stCondLst>
                                        </p:cTn>
                                        <p:tgtEl>
                                          <p:spTgt spid="202835"/>
                                        </p:tgtEl>
                                        <p:attrNameLst>
                                          <p:attrName>style.visibility</p:attrName>
                                        </p:attrNameLst>
                                      </p:cBhvr>
                                      <p:to>
                                        <p:strVal val="visible"/>
                                      </p:to>
                                    </p:set>
                                    <p:animEffect transition="in" filter="fade">
                                      <p:cBhvr>
                                        <p:cTn id="122" dur="500"/>
                                        <p:tgtEl>
                                          <p:spTgt spid="202835"/>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202836"/>
                                        </p:tgtEl>
                                        <p:attrNameLst>
                                          <p:attrName>style.visibility</p:attrName>
                                        </p:attrNameLst>
                                      </p:cBhvr>
                                      <p:to>
                                        <p:strVal val="visible"/>
                                      </p:to>
                                    </p:set>
                                    <p:animEffect transition="in" filter="fade">
                                      <p:cBhvr>
                                        <p:cTn id="125" dur="2000"/>
                                        <p:tgtEl>
                                          <p:spTgt spid="202836"/>
                                        </p:tgtEl>
                                      </p:cBhvr>
                                    </p:animEffect>
                                  </p:childTnLst>
                                </p:cTn>
                              </p:par>
                              <p:par>
                                <p:cTn id="126" presetID="10" presetClass="exit" presetSubtype="0" fill="hold" grpId="1" nodeType="withEffect">
                                  <p:stCondLst>
                                    <p:cond delay="0"/>
                                  </p:stCondLst>
                                  <p:childTnLst>
                                    <p:animEffect transition="out" filter="fade">
                                      <p:cBhvr>
                                        <p:cTn id="127" dur="2000"/>
                                        <p:tgtEl>
                                          <p:spTgt spid="202813"/>
                                        </p:tgtEl>
                                      </p:cBhvr>
                                    </p:animEffect>
                                    <p:set>
                                      <p:cBhvr>
                                        <p:cTn id="128" dur="1" fill="hold">
                                          <p:stCondLst>
                                            <p:cond delay="1999"/>
                                          </p:stCondLst>
                                        </p:cTn>
                                        <p:tgtEl>
                                          <p:spTgt spid="202813"/>
                                        </p:tgtEl>
                                        <p:attrNameLst>
                                          <p:attrName>style.visibility</p:attrName>
                                        </p:attrNameLst>
                                      </p:cBhvr>
                                      <p:to>
                                        <p:strVal val="hidden"/>
                                      </p:to>
                                    </p:set>
                                  </p:childTnLst>
                                </p:cTn>
                              </p:par>
                              <p:par>
                                <p:cTn id="129" presetID="10" presetClass="entr" presetSubtype="0" fill="hold" grpId="1" nodeType="withEffect">
                                  <p:stCondLst>
                                    <p:cond delay="0"/>
                                  </p:stCondLst>
                                  <p:childTnLst>
                                    <p:set>
                                      <p:cBhvr>
                                        <p:cTn id="130" dur="1" fill="hold">
                                          <p:stCondLst>
                                            <p:cond delay="0"/>
                                          </p:stCondLst>
                                        </p:cTn>
                                        <p:tgtEl>
                                          <p:spTgt spid="202836"/>
                                        </p:tgtEl>
                                        <p:attrNameLst>
                                          <p:attrName>style.visibility</p:attrName>
                                        </p:attrNameLst>
                                      </p:cBhvr>
                                      <p:to>
                                        <p:strVal val="visible"/>
                                      </p:to>
                                    </p:set>
                                    <p:animEffect transition="in" filter="fade">
                                      <p:cBhvr>
                                        <p:cTn id="131" dur="2000"/>
                                        <p:tgtEl>
                                          <p:spTgt spid="202836"/>
                                        </p:tgtEl>
                                      </p:cBhvr>
                                    </p:animEffect>
                                  </p:childTnLst>
                                </p:cTn>
                              </p:par>
                            </p:childTnLst>
                          </p:cTn>
                        </p:par>
                        <p:par>
                          <p:cTn id="132" fill="hold">
                            <p:stCondLst>
                              <p:cond delay="16000"/>
                            </p:stCondLst>
                            <p:childTnLst>
                              <p:par>
                                <p:cTn id="133" presetID="0" presetClass="path" presetSubtype="0" accel="50000" decel="50000" fill="hold" nodeType="afterEffect">
                                  <p:stCondLst>
                                    <p:cond delay="0"/>
                                  </p:stCondLst>
                                  <p:childTnLst>
                                    <p:animMotion origin="layout" path="M -2.22222E-6 2.59259E-6 C 0.07188 0.00972 0.14375 0.01944 0.18334 0.00555 C 0.22292 -0.00834 0.23733 -0.06736 0.2375 -0.08334 C 0.23768 -0.09931 0.19514 -0.08912 0.18403 -0.09074 " pathEditMode="relative" rAng="0" ptsTypes="aaaa">
                                      <p:cBhvr>
                                        <p:cTn id="134" dur="2000" fill="hold"/>
                                        <p:tgtEl>
                                          <p:spTgt spid="202812"/>
                                        </p:tgtEl>
                                        <p:attrNameLst>
                                          <p:attrName>ppt_x</p:attrName>
                                          <p:attrName>ppt_y</p:attrName>
                                        </p:attrNameLst>
                                      </p:cBhvr>
                                      <p:rCtr x="119" y="-40"/>
                                    </p:animMotion>
                                  </p:childTnLst>
                                </p:cTn>
                              </p:par>
                              <p:par>
                                <p:cTn id="135" presetID="0" presetClass="path" presetSubtype="0" accel="50000" decel="50000" fill="hold" nodeType="withEffect">
                                  <p:stCondLst>
                                    <p:cond delay="0"/>
                                  </p:stCondLst>
                                  <p:childTnLst>
                                    <p:animMotion origin="layout" path="M 5E-6 -4.81481E-6 C 0.07188 0.00973 0.14376 0.01945 0.18334 0.00556 C 0.22292 -0.00833 0.23438 -0.04953 0.23751 -0.08333 C 0.24063 -0.11712 0.20921 -0.17407 0.20174 -0.19791 " pathEditMode="relative" rAng="0" ptsTypes="aaaa">
                                      <p:cBhvr>
                                        <p:cTn id="136" dur="2000" fill="hold"/>
                                        <p:tgtEl>
                                          <p:spTgt spid="202810"/>
                                        </p:tgtEl>
                                        <p:attrNameLst>
                                          <p:attrName>ppt_x</p:attrName>
                                          <p:attrName>ppt_y</p:attrName>
                                        </p:attrNameLst>
                                      </p:cBhvr>
                                      <p:rCtr x="120" y="-89"/>
                                    </p:animMotion>
                                  </p:childTnLst>
                                </p:cTn>
                              </p:par>
                              <p:par>
                                <p:cTn id="137" presetID="0" presetClass="path" presetSubtype="0" accel="50000" decel="50000" fill="hold" nodeType="withEffect">
                                  <p:stCondLst>
                                    <p:cond delay="0"/>
                                  </p:stCondLst>
                                  <p:childTnLst>
                                    <p:animMotion origin="layout" path="M 0 0 C 0.07188 0.00972 0.14375 0.01944 0.18334 0.00555 C 0.22292 -0.00834 0.23455 -0.05834 0.2375 -0.08334 C 0.24045 -0.10834 0.20747 -0.13426 0.20139 -0.14445 " pathEditMode="relative" ptsTypes="aaaA">
                                      <p:cBhvr>
                                        <p:cTn id="138" dur="2000" fill="hold"/>
                                        <p:tgtEl>
                                          <p:spTgt spid="202811"/>
                                        </p:tgtEl>
                                        <p:attrNameLst>
                                          <p:attrName>ppt_x</p:attrName>
                                          <p:attrName>ppt_y</p:attrName>
                                        </p:attrNameLst>
                                      </p:cBhvr>
                                    </p:animMotion>
                                  </p:childTnLst>
                                </p:cTn>
                              </p:par>
                              <p:par>
                                <p:cTn id="139" presetID="0" presetClass="path" presetSubtype="0" accel="50000" decel="50000" fill="hold" nodeType="withEffect">
                                  <p:stCondLst>
                                    <p:cond delay="0"/>
                                  </p:stCondLst>
                                  <p:childTnLst>
                                    <p:animMotion origin="layout" path="M 2.22222E-6 2.22222E-6 C 0.06042 0.00949 0.12101 0.01921 0.1625 -0.00926 C 0.20399 -0.03773 0.24236 -0.12222 0.24861 -0.17037 C 0.25486 -0.21852 0.22743 -0.25833 0.2 -0.29815 " pathEditMode="relative" ptsTypes="aaaA">
                                      <p:cBhvr>
                                        <p:cTn id="140" dur="2000" fill="hold"/>
                                        <p:tgtEl>
                                          <p:spTgt spid="202809"/>
                                        </p:tgtEl>
                                        <p:attrNameLst>
                                          <p:attrName>ppt_x</p:attrName>
                                          <p:attrName>ppt_y</p:attrName>
                                        </p:attrNameLst>
                                      </p:cBhvr>
                                    </p:animMotion>
                                  </p:childTnLst>
                                </p:cTn>
                              </p:par>
                              <p:par>
                                <p:cTn id="141" presetID="0" presetClass="path" presetSubtype="0" accel="50000" decel="50000" fill="hold" nodeType="withEffect">
                                  <p:stCondLst>
                                    <p:cond delay="0"/>
                                  </p:stCondLst>
                                  <p:childTnLst>
                                    <p:animMotion origin="layout" path="M 0.31424 -0.11296 C 0.32726 -0.08981 0.34046 -0.06666 0.37813 -0.06296 C 0.4158 -0.05925 0.50504 -0.07662 0.54063 -0.09074 C 0.57622 -0.10486 0.58594 -0.13032 0.59202 -0.14814 C 0.5981 -0.16597 0.58733 -0.18217 0.57674 -0.19814 " pathEditMode="relative" ptsTypes="aaaaA">
                                      <p:cBhvr>
                                        <p:cTn id="142" dur="2000" fill="hold"/>
                                        <p:tgtEl>
                                          <p:spTgt spid="202779"/>
                                        </p:tgtEl>
                                        <p:attrNameLst>
                                          <p:attrName>ppt_x</p:attrName>
                                          <p:attrName>ppt_y</p:attrName>
                                        </p:attrNameLst>
                                      </p:cBhvr>
                                    </p:animMotion>
                                  </p:childTnLst>
                                </p:cTn>
                              </p:par>
                            </p:childTnLst>
                          </p:cTn>
                        </p:par>
                        <p:par>
                          <p:cTn id="143" fill="hold">
                            <p:stCondLst>
                              <p:cond delay="18000"/>
                            </p:stCondLst>
                            <p:childTnLst>
                              <p:par>
                                <p:cTn id="144" presetID="0" presetClass="path" presetSubtype="0" accel="50000" decel="50000" fill="hold" nodeType="afterEffect">
                                  <p:stCondLst>
                                    <p:cond delay="0"/>
                                  </p:stCondLst>
                                  <p:childTnLst>
                                    <p:animMotion origin="layout" path="M 0.17014 -0.05926 C 0.2 -0.00509 0.23003 0.04907 0.26458 0.08703 C 0.29913 0.125 0.32587 0.16481 0.37708 0.16852 C 0.4283 0.17222 0.49982 0.14074 0.57153 0.10926 " pathEditMode="relative" ptsTypes="aaaA">
                                      <p:cBhvr>
                                        <p:cTn id="145" dur="2000" fill="hold"/>
                                        <p:tgtEl>
                                          <p:spTgt spid="202812"/>
                                        </p:tgtEl>
                                        <p:attrNameLst>
                                          <p:attrName>ppt_x</p:attrName>
                                          <p:attrName>ppt_y</p:attrName>
                                        </p:attrNameLst>
                                      </p:cBhvr>
                                    </p:animMotion>
                                  </p:childTnLst>
                                </p:cTn>
                              </p:par>
                              <p:par>
                                <p:cTn id="146" presetID="0" presetClass="path" presetSubtype="0" accel="50000" decel="50000" fill="hold" nodeType="withEffect">
                                  <p:stCondLst>
                                    <p:cond delay="0"/>
                                  </p:stCondLst>
                                  <p:childTnLst>
                                    <p:animMotion origin="layout" path="M 0.32813 -0.18287 C 0.32987 -0.16759 0.3316 -0.15208 0.37258 -0.15695 C 0.41355 -0.16181 0.53525 -0.18912 0.57397 -0.2125 C 0.61268 -0.23588 0.604 -0.27847 0.60452 -0.29769 C 0.60504 -0.3169 0.59081 -0.32222 0.57674 -0.32732 " pathEditMode="relative" ptsTypes="aaaaA">
                                      <p:cBhvr>
                                        <p:cTn id="147" dur="2000" fill="hold"/>
                                        <p:tgtEl>
                                          <p:spTgt spid="202778"/>
                                        </p:tgtEl>
                                        <p:attrNameLst>
                                          <p:attrName>ppt_x</p:attrName>
                                          <p:attrName>ppt_y</p:attrName>
                                        </p:attrNameLst>
                                      </p:cBhvr>
                                    </p:animMotion>
                                  </p:childTnLst>
                                </p:cTn>
                              </p:par>
                              <p:par>
                                <p:cTn id="148" presetID="0" presetClass="path" presetSubtype="0" accel="50000" decel="50000" fill="hold" nodeType="withEffect">
                                  <p:stCondLst>
                                    <p:cond delay="0"/>
                                  </p:stCondLst>
                                  <p:childTnLst>
                                    <p:animMotion origin="layout" path="M -0.05417 3.33333E-6 L 0.1875 3.33333E-6 " pathEditMode="relative" rAng="0" ptsTypes="AA">
                                      <p:cBhvr>
                                        <p:cTn id="149" dur="2000" fill="hold"/>
                                        <p:tgtEl>
                                          <p:spTgt spid="8"/>
                                        </p:tgtEl>
                                        <p:attrNameLst>
                                          <p:attrName>ppt_x</p:attrName>
                                          <p:attrName>ppt_y</p:attrName>
                                        </p:attrNameLst>
                                      </p:cBhvr>
                                      <p:rCtr x="121" y="0"/>
                                    </p:animMotion>
                                  </p:childTnLst>
                                </p:cTn>
                              </p:par>
                            </p:childTnLst>
                          </p:cTn>
                        </p:par>
                        <p:par>
                          <p:cTn id="150" fill="hold">
                            <p:stCondLst>
                              <p:cond delay="20000"/>
                            </p:stCondLst>
                            <p:childTnLst>
                              <p:par>
                                <p:cTn id="151" presetID="0" presetClass="path" presetSubtype="0" accel="50000" decel="50000" fill="hold" nodeType="afterEffect">
                                  <p:stCondLst>
                                    <p:cond delay="0"/>
                                  </p:stCondLst>
                                  <p:childTnLst>
                                    <p:animMotion origin="layout" path="M 0.1875 3.33333E-6 L 0.2375 3.33333E-6 " pathEditMode="relative" rAng="0" ptsTypes="AA">
                                      <p:cBhvr>
                                        <p:cTn id="152" dur="2000" fill="hold"/>
                                        <p:tgtEl>
                                          <p:spTgt spid="8"/>
                                        </p:tgtEl>
                                        <p:attrNameLst>
                                          <p:attrName>ppt_x</p:attrName>
                                          <p:attrName>ppt_y</p:attrName>
                                        </p:attrNameLst>
                                      </p:cBhvr>
                                      <p:rCtr x="25" y="0"/>
                                    </p:animMotion>
                                  </p:childTnLst>
                                </p:cTn>
                              </p:par>
                              <p:par>
                                <p:cTn id="153" presetID="10" presetClass="exit" presetSubtype="0" fill="hold" nodeType="withEffect">
                                  <p:stCondLst>
                                    <p:cond delay="0"/>
                                  </p:stCondLst>
                                  <p:childTnLst>
                                    <p:animEffect transition="out" filter="fade">
                                      <p:cBhvr>
                                        <p:cTn id="154" dur="2000"/>
                                        <p:tgtEl>
                                          <p:spTgt spid="8"/>
                                        </p:tgtEl>
                                      </p:cBhvr>
                                    </p:animEffect>
                                    <p:set>
                                      <p:cBhvr>
                                        <p:cTn id="155" dur="1" fill="hold">
                                          <p:stCondLst>
                                            <p:cond delay="1999"/>
                                          </p:stCondLst>
                                        </p:cTn>
                                        <p:tgtEl>
                                          <p:spTgt spid="8"/>
                                        </p:tgtEl>
                                        <p:attrNameLst>
                                          <p:attrName>style.visibility</p:attrName>
                                        </p:attrNameLst>
                                      </p:cBhvr>
                                      <p:to>
                                        <p:strVal val="hidden"/>
                                      </p:to>
                                    </p:set>
                                  </p:childTnLst>
                                </p:cTn>
                              </p:par>
                            </p:childTnLst>
                          </p:cTn>
                        </p:par>
                        <p:par>
                          <p:cTn id="156" fill="hold">
                            <p:stCondLst>
                              <p:cond delay="22000"/>
                            </p:stCondLst>
                            <p:childTnLst>
                              <p:par>
                                <p:cTn id="157" presetID="0" presetClass="path" presetSubtype="0" accel="50000" decel="50000" fill="hold" nodeType="afterEffect">
                                  <p:stCondLst>
                                    <p:cond delay="0"/>
                                  </p:stCondLst>
                                  <p:childTnLst>
                                    <p:animMotion origin="layout" path="M 0.3441 -0.25232 C 0.35556 -0.22107 0.36719 -0.18959 0.40521 -0.18751 C 0.44323 -0.18542 0.53629 -0.2169 0.57188 -0.23936 C 0.60747 -0.26181 0.61719 -0.30394 0.6191 -0.32269 C 0.62101 -0.34144 0.60191 -0.347 0.58299 -0.35232 " pathEditMode="relative" ptsTypes="aaaaA">
                                      <p:cBhvr>
                                        <p:cTn id="158" dur="2000" fill="hold"/>
                                        <p:tgtEl>
                                          <p:spTgt spid="202777"/>
                                        </p:tgtEl>
                                        <p:attrNameLst>
                                          <p:attrName>ppt_x</p:attrName>
                                          <p:attrName>ppt_y</p:attrName>
                                        </p:attrNameLst>
                                      </p:cBhvr>
                                    </p:animMotion>
                                  </p:childTnLst>
                                </p:cTn>
                              </p:par>
                            </p:childTnLst>
                          </p:cTn>
                        </p:par>
                        <p:par>
                          <p:cTn id="159" fill="hold">
                            <p:stCondLst>
                              <p:cond delay="24000"/>
                            </p:stCondLst>
                            <p:childTnLst>
                              <p:par>
                                <p:cTn id="160" presetID="10" presetClass="entr" presetSubtype="0" fill="hold" grpId="0" nodeType="afterEffect">
                                  <p:stCondLst>
                                    <p:cond delay="0"/>
                                  </p:stCondLst>
                                  <p:childTnLst>
                                    <p:set>
                                      <p:cBhvr>
                                        <p:cTn id="161" dur="1" fill="hold">
                                          <p:stCondLst>
                                            <p:cond delay="0"/>
                                          </p:stCondLst>
                                        </p:cTn>
                                        <p:tgtEl>
                                          <p:spTgt spid="202833"/>
                                        </p:tgtEl>
                                        <p:attrNameLst>
                                          <p:attrName>style.visibility</p:attrName>
                                        </p:attrNameLst>
                                      </p:cBhvr>
                                      <p:to>
                                        <p:strVal val="visible"/>
                                      </p:to>
                                    </p:set>
                                    <p:animEffect transition="in" filter="fade">
                                      <p:cBhvr>
                                        <p:cTn id="162" dur="2000"/>
                                        <p:tgtEl>
                                          <p:spTgt spid="202833"/>
                                        </p:tgtEl>
                                      </p:cBhvr>
                                    </p:animEffect>
                                  </p:childTnLst>
                                </p:cTn>
                              </p:par>
                              <p:par>
                                <p:cTn id="163" presetID="0" presetClass="path" presetSubtype="0" accel="50000" decel="50000" fill="hold" nodeType="withEffect">
                                  <p:stCondLst>
                                    <p:cond delay="0"/>
                                  </p:stCondLst>
                                  <p:childTnLst>
                                    <p:animMotion origin="layout" path="M 0.18785 -0.12801 C 0.2007 -0.10278 0.21355 -0.07732 0.23785 -0.04468 C 0.26216 -0.01204 0.28646 0.04166 0.33369 0.06828 C 0.38091 0.0949 0.47553 0.11018 0.52119 0.11458 C 0.56685 0.11898 0.58698 0.10648 0.6073 0.09421 " pathEditMode="relative" ptsTypes="aaaaA">
                                      <p:cBhvr>
                                        <p:cTn id="164" dur="2000" fill="hold"/>
                                        <p:tgtEl>
                                          <p:spTgt spid="202811"/>
                                        </p:tgtEl>
                                        <p:attrNameLst>
                                          <p:attrName>ppt_x</p:attrName>
                                          <p:attrName>ppt_y</p:attrName>
                                        </p:attrNameLst>
                                      </p:cBhvr>
                                    </p:animMotion>
                                  </p:childTnLst>
                                </p:cTn>
                              </p:par>
                              <p:par>
                                <p:cTn id="165" presetID="0" presetClass="path" presetSubtype="0" accel="50000" decel="50000" fill="hold" grpId="1" nodeType="withEffect">
                                  <p:stCondLst>
                                    <p:cond delay="0"/>
                                  </p:stCondLst>
                                  <p:childTnLst>
                                    <p:animMotion origin="layout" path="M 0 0 C 0.025 0.14143 0.05 0.2831 0.01111 0.34815 C -0.02778 0.41319 -0.13889 0.38796 -0.23334 0.39074 C -0.32778 0.39352 -0.46337 0.3618 -0.55556 0.36481 C -0.64775 0.36782 -0.71702 0.38843 -0.78611 0.40926 " pathEditMode="relative" ptsTypes="aaaaA">
                                      <p:cBhvr>
                                        <p:cTn id="166" dur="2000" fill="hold"/>
                                        <p:tgtEl>
                                          <p:spTgt spid="202833"/>
                                        </p:tgtEl>
                                        <p:attrNameLst>
                                          <p:attrName>ppt_x</p:attrName>
                                          <p:attrName>ppt_y</p:attrName>
                                        </p:attrNameLst>
                                      </p:cBhvr>
                                    </p:animMotion>
                                  </p:childTnLst>
                                </p:cTn>
                              </p:par>
                            </p:childTnLst>
                          </p:cTn>
                        </p:par>
                        <p:par>
                          <p:cTn id="167" fill="hold">
                            <p:stCondLst>
                              <p:cond delay="26000"/>
                            </p:stCondLst>
                            <p:childTnLst>
                              <p:par>
                                <p:cTn id="168" presetID="10" presetClass="exit" presetSubtype="0" fill="hold" grpId="2" nodeType="afterEffect">
                                  <p:stCondLst>
                                    <p:cond delay="0"/>
                                  </p:stCondLst>
                                  <p:childTnLst>
                                    <p:animEffect transition="out" filter="fade">
                                      <p:cBhvr>
                                        <p:cTn id="169" dur="500"/>
                                        <p:tgtEl>
                                          <p:spTgt spid="202833"/>
                                        </p:tgtEl>
                                      </p:cBhvr>
                                    </p:animEffect>
                                    <p:set>
                                      <p:cBhvr>
                                        <p:cTn id="170" dur="1" fill="hold">
                                          <p:stCondLst>
                                            <p:cond delay="499"/>
                                          </p:stCondLst>
                                        </p:cTn>
                                        <p:tgtEl>
                                          <p:spTgt spid="202833"/>
                                        </p:tgtEl>
                                        <p:attrNameLst>
                                          <p:attrName>style.visibility</p:attrName>
                                        </p:attrNameLst>
                                      </p:cBhvr>
                                      <p:to>
                                        <p:strVal val="hidden"/>
                                      </p:to>
                                    </p:set>
                                  </p:childTnLst>
                                </p:cTn>
                              </p:par>
                              <p:par>
                                <p:cTn id="171" presetID="10" presetClass="exit" presetSubtype="0" fill="hold" grpId="1" nodeType="withEffect">
                                  <p:stCondLst>
                                    <p:cond delay="0"/>
                                  </p:stCondLst>
                                  <p:childTnLst>
                                    <p:animEffect transition="out" filter="fade">
                                      <p:cBhvr>
                                        <p:cTn id="172" dur="500"/>
                                        <p:tgtEl>
                                          <p:spTgt spid="202835"/>
                                        </p:tgtEl>
                                      </p:cBhvr>
                                    </p:animEffect>
                                    <p:set>
                                      <p:cBhvr>
                                        <p:cTn id="173" dur="1" fill="hold">
                                          <p:stCondLst>
                                            <p:cond delay="499"/>
                                          </p:stCondLst>
                                        </p:cTn>
                                        <p:tgtEl>
                                          <p:spTgt spid="202835"/>
                                        </p:tgtEl>
                                        <p:attrNameLst>
                                          <p:attrName>style.visibility</p:attrName>
                                        </p:attrNameLst>
                                      </p:cBhvr>
                                      <p:to>
                                        <p:strVal val="hidden"/>
                                      </p:to>
                                    </p:set>
                                  </p:childTnLst>
                                </p:cTn>
                              </p:par>
                              <p:par>
                                <p:cTn id="174" presetID="10" presetClass="entr" presetSubtype="0" fill="hold" grpId="1" nodeType="withEffect">
                                  <p:stCondLst>
                                    <p:cond delay="0"/>
                                  </p:stCondLst>
                                  <p:childTnLst>
                                    <p:set>
                                      <p:cBhvr>
                                        <p:cTn id="175" dur="1" fill="hold">
                                          <p:stCondLst>
                                            <p:cond delay="0"/>
                                          </p:stCondLst>
                                        </p:cTn>
                                        <p:tgtEl>
                                          <p:spTgt spid="202837"/>
                                        </p:tgtEl>
                                        <p:attrNameLst>
                                          <p:attrName>style.visibility</p:attrName>
                                        </p:attrNameLst>
                                      </p:cBhvr>
                                      <p:to>
                                        <p:strVal val="visible"/>
                                      </p:to>
                                    </p:set>
                                    <p:animEffect transition="in" filter="fade">
                                      <p:cBhvr>
                                        <p:cTn id="176" dur="500"/>
                                        <p:tgtEl>
                                          <p:spTgt spid="202837"/>
                                        </p:tgtEl>
                                      </p:cBhvr>
                                    </p:animEffect>
                                  </p:childTnLst>
                                </p:cTn>
                              </p:par>
                            </p:childTnLst>
                          </p:cTn>
                        </p:par>
                        <p:par>
                          <p:cTn id="177" fill="hold">
                            <p:stCondLst>
                              <p:cond delay="26500"/>
                            </p:stCondLst>
                            <p:childTnLst>
                              <p:par>
                                <p:cTn id="178" presetID="0" presetClass="path" presetSubtype="0" accel="50000" decel="50000" fill="hold" nodeType="afterEffect">
                                  <p:stCondLst>
                                    <p:cond delay="0"/>
                                  </p:stCondLst>
                                  <p:childTnLst>
                                    <p:animMotion origin="layout" path="M 0.20174 -0.19791 C 0.21754 -0.12013 0.23351 -0.04213 0.2948 -0.00347 C 0.35608 0.03519 0.51285 0.03473 0.5698 0.03357 C 0.62674 0.03241 0.6316 0.01065 0.63646 -0.01088 " pathEditMode="relative" ptsTypes="aaaA">
                                      <p:cBhvr>
                                        <p:cTn id="179" dur="2000" fill="hold"/>
                                        <p:tgtEl>
                                          <p:spTgt spid="202810"/>
                                        </p:tgtEl>
                                        <p:attrNameLst>
                                          <p:attrName>ppt_x</p:attrName>
                                          <p:attrName>ppt_y</p:attrName>
                                        </p:attrNameLst>
                                      </p:cBhvr>
                                    </p:animMotion>
                                  </p:childTnLst>
                                </p:cTn>
                              </p:par>
                            </p:childTnLst>
                          </p:cTn>
                        </p:par>
                        <p:par>
                          <p:cTn id="180" fill="hold">
                            <p:stCondLst>
                              <p:cond delay="28500"/>
                            </p:stCondLst>
                            <p:childTnLst>
                              <p:par>
                                <p:cTn id="181" presetID="0" presetClass="path" presetSubtype="0" accel="50000" decel="50000" fill="hold" nodeType="afterEffect">
                                  <p:stCondLst>
                                    <p:cond delay="0"/>
                                  </p:stCondLst>
                                  <p:childTnLst>
                                    <p:animMotion origin="layout" path="M 0.20278 -0.2632 C 0.20521 -0.20996 0.20781 -0.15648 0.26528 -0.11875 C 0.32274 -0.08102 0.48594 -0.04097 0.54722 -0.03727 C 0.60851 -0.03357 0.61875 -0.08658 0.63333 -0.09653 " pathEditMode="relative" ptsTypes="aaaA">
                                      <p:cBhvr>
                                        <p:cTn id="182" dur="2000" fill="hold"/>
                                        <p:tgtEl>
                                          <p:spTgt spid="202809"/>
                                        </p:tgtEl>
                                        <p:attrNameLst>
                                          <p:attrName>ppt_x</p:attrName>
                                          <p:attrName>ppt_y</p:attrName>
                                        </p:attrNameLst>
                                      </p:cBhvr>
                                    </p:animMotion>
                                  </p:childTnLst>
                                </p:cTn>
                              </p:par>
                            </p:childTnLst>
                          </p:cTn>
                        </p:par>
                      </p:childTnLst>
                    </p:cTn>
                  </p:par>
                  <p:par>
                    <p:cTn id="183" fill="hold">
                      <p:stCondLst>
                        <p:cond delay="indefinite"/>
                      </p:stCondLst>
                      <p:childTnLst>
                        <p:par>
                          <p:cTn id="184" fill="hold">
                            <p:stCondLst>
                              <p:cond delay="0"/>
                            </p:stCondLst>
                            <p:childTnLst>
                              <p:par>
                                <p:cTn id="185" presetID="10" presetClass="exit" presetSubtype="0" fill="hold" nodeType="clickEffect">
                                  <p:stCondLst>
                                    <p:cond delay="0"/>
                                  </p:stCondLst>
                                  <p:childTnLst>
                                    <p:animEffect transition="out" filter="fade">
                                      <p:cBhvr>
                                        <p:cTn id="186" dur="2000"/>
                                        <p:tgtEl>
                                          <p:spTgt spid="4"/>
                                        </p:tgtEl>
                                      </p:cBhvr>
                                    </p:animEffect>
                                    <p:set>
                                      <p:cBhvr>
                                        <p:cTn id="187" dur="1" fill="hold">
                                          <p:stCondLst>
                                            <p:cond delay="1999"/>
                                          </p:stCondLst>
                                        </p:cTn>
                                        <p:tgtEl>
                                          <p:spTgt spid="4"/>
                                        </p:tgtEl>
                                        <p:attrNameLst>
                                          <p:attrName>style.visibility</p:attrName>
                                        </p:attrNameLst>
                                      </p:cBhvr>
                                      <p:to>
                                        <p:strVal val="hidden"/>
                                      </p:to>
                                    </p:set>
                                  </p:childTnLst>
                                </p:cTn>
                              </p:par>
                              <p:par>
                                <p:cTn id="188" presetID="10" presetClass="entr" presetSubtype="0" fill="hold" nodeType="withEffect">
                                  <p:stCondLst>
                                    <p:cond delay="0"/>
                                  </p:stCondLst>
                                  <p:childTnLst>
                                    <p:set>
                                      <p:cBhvr>
                                        <p:cTn id="189" dur="1" fill="hold">
                                          <p:stCondLst>
                                            <p:cond delay="0"/>
                                          </p:stCondLst>
                                        </p:cTn>
                                        <p:tgtEl>
                                          <p:spTgt spid="5"/>
                                        </p:tgtEl>
                                        <p:attrNameLst>
                                          <p:attrName>style.visibility</p:attrName>
                                        </p:attrNameLst>
                                      </p:cBhvr>
                                      <p:to>
                                        <p:strVal val="visible"/>
                                      </p:to>
                                    </p:set>
                                    <p:animEffect transition="in" filter="fade">
                                      <p:cBhvr>
                                        <p:cTn id="190" dur="2000"/>
                                        <p:tgtEl>
                                          <p:spTgt spid="5"/>
                                        </p:tgtEl>
                                      </p:cBhvr>
                                    </p:animEffect>
                                  </p:childTnLst>
                                </p:cTn>
                              </p:par>
                              <p:par>
                                <p:cTn id="191" presetID="10" presetClass="entr" presetSubtype="0" fill="hold" grpId="0" nodeType="withEffect">
                                  <p:stCondLst>
                                    <p:cond delay="0"/>
                                  </p:stCondLst>
                                  <p:childTnLst>
                                    <p:set>
                                      <p:cBhvr>
                                        <p:cTn id="192" dur="1" fill="hold">
                                          <p:stCondLst>
                                            <p:cond delay="0"/>
                                          </p:stCondLst>
                                        </p:cTn>
                                        <p:tgtEl>
                                          <p:spTgt spid="202837"/>
                                        </p:tgtEl>
                                        <p:attrNameLst>
                                          <p:attrName>style.visibility</p:attrName>
                                        </p:attrNameLst>
                                      </p:cBhvr>
                                      <p:to>
                                        <p:strVal val="visible"/>
                                      </p:to>
                                    </p:set>
                                    <p:animEffect transition="in" filter="fade">
                                      <p:cBhvr>
                                        <p:cTn id="193" dur="500"/>
                                        <p:tgtEl>
                                          <p:spTgt spid="2028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99" grpId="0" animBg="1"/>
      <p:bldP spid="202799" grpId="1" animBg="1"/>
      <p:bldP spid="202813" grpId="0" animBg="1"/>
      <p:bldP spid="202813" grpId="1" animBg="1"/>
      <p:bldP spid="202824" grpId="0"/>
      <p:bldP spid="202825" grpId="0" animBg="1"/>
      <p:bldP spid="202825" grpId="1" animBg="1"/>
      <p:bldP spid="202825" grpId="2" animBg="1"/>
      <p:bldP spid="202826" grpId="0" animBg="1"/>
      <p:bldP spid="202826" grpId="1" animBg="1"/>
      <p:bldP spid="202826" grpId="2" animBg="1"/>
      <p:bldP spid="202827" grpId="0"/>
      <p:bldP spid="202827" grpId="1"/>
      <p:bldP spid="202832" grpId="0" animBg="1"/>
      <p:bldP spid="202832" grpId="1" animBg="1"/>
      <p:bldP spid="202832" grpId="2" animBg="1"/>
      <p:bldP spid="202833" grpId="0" animBg="1"/>
      <p:bldP spid="202833" grpId="1" animBg="1"/>
      <p:bldP spid="202833" grpId="2" animBg="1"/>
      <p:bldP spid="202834" grpId="0"/>
      <p:bldP spid="202834" grpId="1"/>
      <p:bldP spid="202835" grpId="0"/>
      <p:bldP spid="202835" grpId="1"/>
      <p:bldP spid="202836" grpId="0" animBg="1"/>
      <p:bldP spid="202836" grpId="1" animBg="1"/>
      <p:bldP spid="202837" grpId="0"/>
      <p:bldP spid="202837" grpId="1"/>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ctrTitle"/>
          </p:nvPr>
        </p:nvSpPr>
        <p:spPr/>
        <p:txBody>
          <a:bodyPr/>
          <a:lstStyle/>
          <a:p>
            <a:pPr eaLnBrk="1" hangingPunct="1"/>
            <a:r>
              <a:rPr lang="en-US" smtClean="0"/>
              <a:t>AACL</a:t>
            </a:r>
          </a:p>
        </p:txBody>
      </p:sp>
      <p:sp>
        <p:nvSpPr>
          <p:cNvPr id="152579" name="Rectangle 4"/>
          <p:cNvSpPr>
            <a:spLocks noGrp="1" noChangeArrowheads="1"/>
          </p:cNvSpPr>
          <p:nvPr>
            <p:ph type="subTitle" idx="1"/>
          </p:nvPr>
        </p:nvSpPr>
        <p:spPr/>
        <p:txBody>
          <a:bodyPr/>
          <a:lstStyle/>
          <a:p>
            <a:pPr eaLnBrk="1" hangingPunct="1"/>
            <a:r>
              <a:rPr lang="en-US" smtClean="0"/>
              <a:t>ALICE, ATLAS, CMS, LHCb</a:t>
            </a:r>
          </a:p>
          <a:p>
            <a:pPr eaLnBrk="1" hangingPunct="1"/>
            <a:r>
              <a:rPr lang="en-US" smtClean="0"/>
              <a:t>DAQs in 4 slides</a:t>
            </a:r>
          </a:p>
        </p:txBody>
      </p:sp>
    </p:spTree>
  </p:cSld>
  <p:clrMapOvr>
    <a:masterClrMapping/>
  </p:clrMapOvr>
  <p:timing>
    <p:tnLst>
      <p:par>
        <p:cTn xmlns:p14="http://schemas.microsoft.com/office/powerpoint/2010/mai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Number Placeholder 3"/>
          <p:cNvSpPr>
            <a:spLocks noGrp="1"/>
          </p:cNvSpPr>
          <p:nvPr>
            <p:ph type="sldNum" sz="quarter" idx="11"/>
          </p:nvPr>
        </p:nvSpPr>
        <p:spPr>
          <a:noFill/>
        </p:spPr>
        <p:txBody>
          <a:bodyPr/>
          <a:lstStyle/>
          <a:p>
            <a:fld id="{A88C4506-FB38-4309-B382-B1128AEE7850}" type="slidenum">
              <a:rPr lang="en-US"/>
              <a:pPr/>
              <a:t>116</a:t>
            </a:fld>
            <a:endParaRPr lang="en-US"/>
          </a:p>
        </p:txBody>
      </p:sp>
      <p:cxnSp>
        <p:nvCxnSpPr>
          <p:cNvPr id="154627" name="AutoShape 2"/>
          <p:cNvCxnSpPr>
            <a:cxnSpLocks noChangeShapeType="1"/>
            <a:stCxn id="154631" idx="1"/>
            <a:endCxn id="154696" idx="2"/>
          </p:cNvCxnSpPr>
          <p:nvPr/>
        </p:nvCxnSpPr>
        <p:spPr bwMode="auto">
          <a:xfrm rot="10800000">
            <a:off x="434975" y="4552950"/>
            <a:ext cx="1319213" cy="419100"/>
          </a:xfrm>
          <a:prstGeom prst="bentConnector2">
            <a:avLst/>
          </a:prstGeom>
          <a:noFill/>
          <a:ln w="9525">
            <a:solidFill>
              <a:schemeClr val="tx1"/>
            </a:solidFill>
            <a:miter lim="800000"/>
            <a:headEnd/>
            <a:tailEnd type="triangle" w="med" len="med"/>
          </a:ln>
        </p:spPr>
      </p:cxnSp>
      <p:sp>
        <p:nvSpPr>
          <p:cNvPr id="154628" name="AutoShape 3"/>
          <p:cNvSpPr>
            <a:spLocks noChangeArrowheads="1"/>
          </p:cNvSpPr>
          <p:nvPr/>
        </p:nvSpPr>
        <p:spPr bwMode="auto">
          <a:xfrm>
            <a:off x="2114550" y="2563813"/>
            <a:ext cx="533400" cy="255587"/>
          </a:xfrm>
          <a:prstGeom prst="roundRect">
            <a:avLst>
              <a:gd name="adj" fmla="val 16667"/>
            </a:avLst>
          </a:prstGeom>
          <a:solidFill>
            <a:srgbClr val="66CCFF"/>
          </a:solidFill>
          <a:ln w="9525">
            <a:solidFill>
              <a:schemeClr val="tx1"/>
            </a:solidFill>
            <a:round/>
            <a:headEnd/>
            <a:tailEnd/>
          </a:ln>
        </p:spPr>
        <p:txBody>
          <a:bodyPr wrap="none" anchor="ctr"/>
          <a:lstStyle/>
          <a:p>
            <a:pPr algn="ctr" eaLnBrk="0" hangingPunct="0"/>
            <a:endParaRPr lang="en-GB" sz="1400" b="1">
              <a:latin typeface="Arial" charset="0"/>
            </a:endParaRPr>
          </a:p>
        </p:txBody>
      </p:sp>
      <p:sp>
        <p:nvSpPr>
          <p:cNvPr id="154629" name="AutoShape 4"/>
          <p:cNvSpPr>
            <a:spLocks noChangeArrowheads="1"/>
          </p:cNvSpPr>
          <p:nvPr/>
        </p:nvSpPr>
        <p:spPr bwMode="auto">
          <a:xfrm>
            <a:off x="1504950" y="2563813"/>
            <a:ext cx="533400" cy="255587"/>
          </a:xfrm>
          <a:prstGeom prst="roundRect">
            <a:avLst>
              <a:gd name="adj" fmla="val 16667"/>
            </a:avLst>
          </a:prstGeom>
          <a:solidFill>
            <a:srgbClr val="66CCFF"/>
          </a:solidFill>
          <a:ln w="9525">
            <a:solidFill>
              <a:schemeClr val="tx1"/>
            </a:solidFill>
            <a:round/>
            <a:headEnd/>
            <a:tailEnd/>
          </a:ln>
        </p:spPr>
        <p:txBody>
          <a:bodyPr wrap="none" anchor="ctr"/>
          <a:lstStyle/>
          <a:p>
            <a:pPr algn="ctr" eaLnBrk="0" hangingPunct="0"/>
            <a:endParaRPr lang="en-GB" sz="1400" b="1">
              <a:latin typeface="Arial" charset="0"/>
            </a:endParaRPr>
          </a:p>
        </p:txBody>
      </p:sp>
      <p:cxnSp>
        <p:nvCxnSpPr>
          <p:cNvPr id="154630" name="AutoShape 5"/>
          <p:cNvCxnSpPr>
            <a:cxnSpLocks noChangeShapeType="1"/>
            <a:stCxn id="154632" idx="2"/>
            <a:endCxn id="154631" idx="0"/>
          </p:cNvCxnSpPr>
          <p:nvPr/>
        </p:nvCxnSpPr>
        <p:spPr bwMode="auto">
          <a:xfrm rot="5400000">
            <a:off x="1896269" y="4641057"/>
            <a:ext cx="280987" cy="0"/>
          </a:xfrm>
          <a:prstGeom prst="straightConnector1">
            <a:avLst/>
          </a:prstGeom>
          <a:noFill/>
          <a:ln w="19050">
            <a:solidFill>
              <a:srgbClr val="00CC99"/>
            </a:solidFill>
            <a:round/>
            <a:headEnd/>
            <a:tailEnd type="triangle" w="med" len="med"/>
          </a:ln>
        </p:spPr>
      </p:cxnSp>
      <p:sp>
        <p:nvSpPr>
          <p:cNvPr id="154631" name="AutoShape 6"/>
          <p:cNvSpPr>
            <a:spLocks noChangeArrowheads="1"/>
          </p:cNvSpPr>
          <p:nvPr/>
        </p:nvSpPr>
        <p:spPr bwMode="auto">
          <a:xfrm>
            <a:off x="1754188" y="4781550"/>
            <a:ext cx="565150" cy="381000"/>
          </a:xfrm>
          <a:prstGeom prst="roundRect">
            <a:avLst>
              <a:gd name="adj" fmla="val 16667"/>
            </a:avLst>
          </a:prstGeom>
          <a:solidFill>
            <a:srgbClr val="99FF99"/>
          </a:solidFill>
          <a:ln w="9525">
            <a:solidFill>
              <a:schemeClr val="tx1"/>
            </a:solidFill>
            <a:round/>
            <a:headEnd/>
            <a:tailEnd/>
          </a:ln>
        </p:spPr>
        <p:txBody>
          <a:bodyPr wrap="none" anchor="ctr"/>
          <a:lstStyle/>
          <a:p>
            <a:pPr algn="ctr" eaLnBrk="0" hangingPunct="0"/>
            <a:r>
              <a:rPr lang="en-GB" sz="1400" b="1">
                <a:latin typeface="Arial" charset="0"/>
              </a:rPr>
              <a:t>GDC</a:t>
            </a:r>
          </a:p>
        </p:txBody>
      </p:sp>
      <p:sp>
        <p:nvSpPr>
          <p:cNvPr id="154632" name="Rectangle 7"/>
          <p:cNvSpPr>
            <a:spLocks noChangeArrowheads="1"/>
          </p:cNvSpPr>
          <p:nvPr/>
        </p:nvSpPr>
        <p:spPr bwMode="auto">
          <a:xfrm>
            <a:off x="1941513" y="4144963"/>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cxnSp>
        <p:nvCxnSpPr>
          <p:cNvPr id="154633" name="AutoShape 8"/>
          <p:cNvCxnSpPr>
            <a:cxnSpLocks noChangeShapeType="1"/>
            <a:stCxn id="154631" idx="2"/>
            <a:endCxn id="154634" idx="0"/>
          </p:cNvCxnSpPr>
          <p:nvPr/>
        </p:nvCxnSpPr>
        <p:spPr bwMode="auto">
          <a:xfrm rot="5400000">
            <a:off x="1888331" y="5310982"/>
            <a:ext cx="296863" cy="0"/>
          </a:xfrm>
          <a:prstGeom prst="straightConnector1">
            <a:avLst/>
          </a:prstGeom>
          <a:noFill/>
          <a:ln w="19050">
            <a:solidFill>
              <a:srgbClr val="00CC99"/>
            </a:solidFill>
            <a:round/>
            <a:headEnd/>
            <a:tailEnd type="triangle" w="med" len="med"/>
          </a:ln>
        </p:spPr>
      </p:cxnSp>
      <p:sp>
        <p:nvSpPr>
          <p:cNvPr id="154634" name="Rectangle 9"/>
          <p:cNvSpPr>
            <a:spLocks noChangeArrowheads="1"/>
          </p:cNvSpPr>
          <p:nvPr/>
        </p:nvSpPr>
        <p:spPr bwMode="auto">
          <a:xfrm>
            <a:off x="1941513" y="5459413"/>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cxnSp>
        <p:nvCxnSpPr>
          <p:cNvPr id="154635" name="AutoShape 10"/>
          <p:cNvCxnSpPr>
            <a:cxnSpLocks noChangeShapeType="1"/>
            <a:stCxn id="154637" idx="2"/>
            <a:endCxn id="154636" idx="0"/>
          </p:cNvCxnSpPr>
          <p:nvPr/>
        </p:nvCxnSpPr>
        <p:spPr bwMode="auto">
          <a:xfrm rot="5400000">
            <a:off x="5172869" y="4644232"/>
            <a:ext cx="280987" cy="0"/>
          </a:xfrm>
          <a:prstGeom prst="straightConnector1">
            <a:avLst/>
          </a:prstGeom>
          <a:noFill/>
          <a:ln w="19050">
            <a:solidFill>
              <a:srgbClr val="00CC99"/>
            </a:solidFill>
            <a:round/>
            <a:headEnd/>
            <a:tailEnd type="triangle" w="med" len="med"/>
          </a:ln>
        </p:spPr>
      </p:cxnSp>
      <p:sp>
        <p:nvSpPr>
          <p:cNvPr id="154636" name="AutoShape 11"/>
          <p:cNvSpPr>
            <a:spLocks noChangeArrowheads="1"/>
          </p:cNvSpPr>
          <p:nvPr/>
        </p:nvSpPr>
        <p:spPr bwMode="auto">
          <a:xfrm>
            <a:off x="5030788" y="4784725"/>
            <a:ext cx="565150" cy="381000"/>
          </a:xfrm>
          <a:prstGeom prst="roundRect">
            <a:avLst>
              <a:gd name="adj" fmla="val 16667"/>
            </a:avLst>
          </a:prstGeom>
          <a:solidFill>
            <a:srgbClr val="99FF99"/>
          </a:solidFill>
          <a:ln w="9525">
            <a:solidFill>
              <a:schemeClr val="tx1"/>
            </a:solidFill>
            <a:round/>
            <a:headEnd/>
            <a:tailEnd/>
          </a:ln>
        </p:spPr>
        <p:txBody>
          <a:bodyPr wrap="none" anchor="ctr"/>
          <a:lstStyle/>
          <a:p>
            <a:pPr algn="ctr" eaLnBrk="0" hangingPunct="0"/>
            <a:r>
              <a:rPr lang="en-GB" sz="1400" b="1">
                <a:latin typeface="Arial" charset="0"/>
              </a:rPr>
              <a:t>GDC</a:t>
            </a:r>
          </a:p>
        </p:txBody>
      </p:sp>
      <p:sp>
        <p:nvSpPr>
          <p:cNvPr id="154637" name="Rectangle 12"/>
          <p:cNvSpPr>
            <a:spLocks noChangeArrowheads="1"/>
          </p:cNvSpPr>
          <p:nvPr/>
        </p:nvSpPr>
        <p:spPr bwMode="auto">
          <a:xfrm>
            <a:off x="5218113" y="4148138"/>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cxnSp>
        <p:nvCxnSpPr>
          <p:cNvPr id="154638" name="AutoShape 13"/>
          <p:cNvCxnSpPr>
            <a:cxnSpLocks noChangeShapeType="1"/>
            <a:stCxn id="154636" idx="2"/>
            <a:endCxn id="154639" idx="0"/>
          </p:cNvCxnSpPr>
          <p:nvPr/>
        </p:nvCxnSpPr>
        <p:spPr bwMode="auto">
          <a:xfrm rot="5400000">
            <a:off x="5164931" y="5314157"/>
            <a:ext cx="296863" cy="0"/>
          </a:xfrm>
          <a:prstGeom prst="straightConnector1">
            <a:avLst/>
          </a:prstGeom>
          <a:noFill/>
          <a:ln w="19050">
            <a:solidFill>
              <a:srgbClr val="00CC99"/>
            </a:solidFill>
            <a:round/>
            <a:headEnd/>
            <a:tailEnd type="triangle" w="med" len="med"/>
          </a:ln>
        </p:spPr>
      </p:cxnSp>
      <p:sp>
        <p:nvSpPr>
          <p:cNvPr id="154639" name="Rectangle 14"/>
          <p:cNvSpPr>
            <a:spLocks noChangeArrowheads="1"/>
          </p:cNvSpPr>
          <p:nvPr/>
        </p:nvSpPr>
        <p:spPr bwMode="auto">
          <a:xfrm>
            <a:off x="5218113" y="5462588"/>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cxnSp>
        <p:nvCxnSpPr>
          <p:cNvPr id="154640" name="AutoShape 15"/>
          <p:cNvCxnSpPr>
            <a:cxnSpLocks noChangeShapeType="1"/>
            <a:stCxn id="154642" idx="2"/>
            <a:endCxn id="154641" idx="0"/>
          </p:cNvCxnSpPr>
          <p:nvPr/>
        </p:nvCxnSpPr>
        <p:spPr bwMode="auto">
          <a:xfrm rot="5400000">
            <a:off x="4080669" y="4647407"/>
            <a:ext cx="280987" cy="0"/>
          </a:xfrm>
          <a:prstGeom prst="straightConnector1">
            <a:avLst/>
          </a:prstGeom>
          <a:noFill/>
          <a:ln w="19050">
            <a:solidFill>
              <a:srgbClr val="00CC99"/>
            </a:solidFill>
            <a:round/>
            <a:headEnd/>
            <a:tailEnd type="triangle" w="med" len="med"/>
          </a:ln>
        </p:spPr>
      </p:cxnSp>
      <p:sp>
        <p:nvSpPr>
          <p:cNvPr id="154641" name="AutoShape 16"/>
          <p:cNvSpPr>
            <a:spLocks noChangeArrowheads="1"/>
          </p:cNvSpPr>
          <p:nvPr/>
        </p:nvSpPr>
        <p:spPr bwMode="auto">
          <a:xfrm>
            <a:off x="3938588" y="4787900"/>
            <a:ext cx="565150" cy="381000"/>
          </a:xfrm>
          <a:prstGeom prst="roundRect">
            <a:avLst>
              <a:gd name="adj" fmla="val 16667"/>
            </a:avLst>
          </a:prstGeom>
          <a:solidFill>
            <a:srgbClr val="99FF99"/>
          </a:solidFill>
          <a:ln w="9525">
            <a:solidFill>
              <a:schemeClr val="tx1"/>
            </a:solidFill>
            <a:round/>
            <a:headEnd/>
            <a:tailEnd/>
          </a:ln>
        </p:spPr>
        <p:txBody>
          <a:bodyPr wrap="none" anchor="ctr"/>
          <a:lstStyle/>
          <a:p>
            <a:pPr algn="ctr" eaLnBrk="0" hangingPunct="0"/>
            <a:r>
              <a:rPr lang="en-GB" sz="1400" b="1">
                <a:latin typeface="Arial" charset="0"/>
              </a:rPr>
              <a:t>GDC</a:t>
            </a:r>
          </a:p>
        </p:txBody>
      </p:sp>
      <p:sp>
        <p:nvSpPr>
          <p:cNvPr id="154642" name="Rectangle 17"/>
          <p:cNvSpPr>
            <a:spLocks noChangeArrowheads="1"/>
          </p:cNvSpPr>
          <p:nvPr/>
        </p:nvSpPr>
        <p:spPr bwMode="auto">
          <a:xfrm>
            <a:off x="4125913" y="4151313"/>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cxnSp>
        <p:nvCxnSpPr>
          <p:cNvPr id="154643" name="AutoShape 18"/>
          <p:cNvCxnSpPr>
            <a:cxnSpLocks noChangeShapeType="1"/>
            <a:stCxn id="154641" idx="2"/>
            <a:endCxn id="154644" idx="0"/>
          </p:cNvCxnSpPr>
          <p:nvPr/>
        </p:nvCxnSpPr>
        <p:spPr bwMode="auto">
          <a:xfrm rot="5400000">
            <a:off x="4072731" y="5317332"/>
            <a:ext cx="296863" cy="0"/>
          </a:xfrm>
          <a:prstGeom prst="straightConnector1">
            <a:avLst/>
          </a:prstGeom>
          <a:noFill/>
          <a:ln w="19050">
            <a:solidFill>
              <a:srgbClr val="00CC99"/>
            </a:solidFill>
            <a:round/>
            <a:headEnd/>
            <a:tailEnd type="triangle" w="med" len="med"/>
          </a:ln>
        </p:spPr>
      </p:cxnSp>
      <p:sp>
        <p:nvSpPr>
          <p:cNvPr id="154644" name="Rectangle 19"/>
          <p:cNvSpPr>
            <a:spLocks noChangeArrowheads="1"/>
          </p:cNvSpPr>
          <p:nvPr/>
        </p:nvSpPr>
        <p:spPr bwMode="auto">
          <a:xfrm>
            <a:off x="4125913" y="5465763"/>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cxnSp>
        <p:nvCxnSpPr>
          <p:cNvPr id="154645" name="AutoShape 20"/>
          <p:cNvCxnSpPr>
            <a:cxnSpLocks noChangeShapeType="1"/>
            <a:stCxn id="154647" idx="2"/>
            <a:endCxn id="154646" idx="0"/>
          </p:cNvCxnSpPr>
          <p:nvPr/>
        </p:nvCxnSpPr>
        <p:spPr bwMode="auto">
          <a:xfrm rot="5400000">
            <a:off x="2988469" y="4642644"/>
            <a:ext cx="280988" cy="0"/>
          </a:xfrm>
          <a:prstGeom prst="straightConnector1">
            <a:avLst/>
          </a:prstGeom>
          <a:noFill/>
          <a:ln w="19050">
            <a:solidFill>
              <a:srgbClr val="00CC99"/>
            </a:solidFill>
            <a:round/>
            <a:headEnd/>
            <a:tailEnd type="triangle" w="med" len="med"/>
          </a:ln>
        </p:spPr>
      </p:cxnSp>
      <p:sp>
        <p:nvSpPr>
          <p:cNvPr id="154646" name="AutoShape 21"/>
          <p:cNvSpPr>
            <a:spLocks noChangeArrowheads="1"/>
          </p:cNvSpPr>
          <p:nvPr/>
        </p:nvSpPr>
        <p:spPr bwMode="auto">
          <a:xfrm>
            <a:off x="2846388" y="4783138"/>
            <a:ext cx="565150" cy="381000"/>
          </a:xfrm>
          <a:prstGeom prst="roundRect">
            <a:avLst>
              <a:gd name="adj" fmla="val 16667"/>
            </a:avLst>
          </a:prstGeom>
          <a:solidFill>
            <a:srgbClr val="99FF99"/>
          </a:solidFill>
          <a:ln w="9525">
            <a:solidFill>
              <a:schemeClr val="tx1"/>
            </a:solidFill>
            <a:round/>
            <a:headEnd/>
            <a:tailEnd/>
          </a:ln>
        </p:spPr>
        <p:txBody>
          <a:bodyPr wrap="none" anchor="ctr"/>
          <a:lstStyle/>
          <a:p>
            <a:pPr algn="ctr" eaLnBrk="0" hangingPunct="0"/>
            <a:r>
              <a:rPr lang="en-GB" sz="1400" b="1">
                <a:latin typeface="Arial" charset="0"/>
              </a:rPr>
              <a:t>GDC</a:t>
            </a:r>
          </a:p>
        </p:txBody>
      </p:sp>
      <p:sp>
        <p:nvSpPr>
          <p:cNvPr id="154647" name="Rectangle 22"/>
          <p:cNvSpPr>
            <a:spLocks noChangeArrowheads="1"/>
          </p:cNvSpPr>
          <p:nvPr/>
        </p:nvSpPr>
        <p:spPr bwMode="auto">
          <a:xfrm>
            <a:off x="3033713" y="4146550"/>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cxnSp>
        <p:nvCxnSpPr>
          <p:cNvPr id="154648" name="AutoShape 23"/>
          <p:cNvCxnSpPr>
            <a:cxnSpLocks noChangeShapeType="1"/>
            <a:stCxn id="154646" idx="2"/>
            <a:endCxn id="154649" idx="0"/>
          </p:cNvCxnSpPr>
          <p:nvPr/>
        </p:nvCxnSpPr>
        <p:spPr bwMode="auto">
          <a:xfrm rot="5400000">
            <a:off x="2980532" y="5312569"/>
            <a:ext cx="296862" cy="0"/>
          </a:xfrm>
          <a:prstGeom prst="straightConnector1">
            <a:avLst/>
          </a:prstGeom>
          <a:noFill/>
          <a:ln w="19050">
            <a:solidFill>
              <a:srgbClr val="00CC99"/>
            </a:solidFill>
            <a:round/>
            <a:headEnd/>
            <a:tailEnd type="triangle" w="med" len="med"/>
          </a:ln>
        </p:spPr>
      </p:cxnSp>
      <p:sp>
        <p:nvSpPr>
          <p:cNvPr id="154649" name="Rectangle 24"/>
          <p:cNvSpPr>
            <a:spLocks noChangeArrowheads="1"/>
          </p:cNvSpPr>
          <p:nvPr/>
        </p:nvSpPr>
        <p:spPr bwMode="auto">
          <a:xfrm>
            <a:off x="3033713" y="5461000"/>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sp>
        <p:nvSpPr>
          <p:cNvPr id="154650" name="Rectangle 25"/>
          <p:cNvSpPr>
            <a:spLocks noGrp="1" noChangeArrowheads="1"/>
          </p:cNvSpPr>
          <p:nvPr>
            <p:ph type="title"/>
          </p:nvPr>
        </p:nvSpPr>
        <p:spPr>
          <a:xfrm>
            <a:off x="530225" y="0"/>
            <a:ext cx="8156575" cy="989013"/>
          </a:xfrm>
        </p:spPr>
        <p:txBody>
          <a:bodyPr/>
          <a:lstStyle/>
          <a:p>
            <a:pPr eaLnBrk="1" hangingPunct="1"/>
            <a:r>
              <a:rPr lang="en-US" sz="4000" smtClean="0"/>
              <a:t>ALICE DAQ</a:t>
            </a:r>
          </a:p>
        </p:txBody>
      </p:sp>
      <p:sp>
        <p:nvSpPr>
          <p:cNvPr id="154651" name="Rectangle 26"/>
          <p:cNvSpPr>
            <a:spLocks noChangeArrowheads="1"/>
          </p:cNvSpPr>
          <p:nvPr/>
        </p:nvSpPr>
        <p:spPr bwMode="auto">
          <a:xfrm>
            <a:off x="1781175" y="1035050"/>
            <a:ext cx="533400" cy="254000"/>
          </a:xfrm>
          <a:prstGeom prst="rect">
            <a:avLst/>
          </a:prstGeom>
          <a:solidFill>
            <a:schemeClr val="hlink"/>
          </a:solidFill>
          <a:ln w="9525">
            <a:solidFill>
              <a:schemeClr val="tx1"/>
            </a:solidFill>
            <a:miter lim="800000"/>
            <a:headEnd/>
            <a:tailEnd/>
          </a:ln>
        </p:spPr>
        <p:txBody>
          <a:bodyPr wrap="none" anchor="ctr"/>
          <a:lstStyle/>
          <a:p>
            <a:pPr algn="ctr" eaLnBrk="0" hangingPunct="0"/>
            <a:r>
              <a:rPr lang="en-US" sz="1400" b="1">
                <a:latin typeface="Arial" charset="0"/>
              </a:rPr>
              <a:t>CTP</a:t>
            </a:r>
          </a:p>
        </p:txBody>
      </p:sp>
      <p:sp>
        <p:nvSpPr>
          <p:cNvPr id="154652" name="Rectangle 27"/>
          <p:cNvSpPr>
            <a:spLocks noChangeArrowheads="1"/>
          </p:cNvSpPr>
          <p:nvPr/>
        </p:nvSpPr>
        <p:spPr bwMode="auto">
          <a:xfrm>
            <a:off x="1781175" y="1566863"/>
            <a:ext cx="533400" cy="254000"/>
          </a:xfrm>
          <a:prstGeom prst="rect">
            <a:avLst/>
          </a:prstGeom>
          <a:solidFill>
            <a:schemeClr val="hlink"/>
          </a:solidFill>
          <a:ln w="9525">
            <a:solidFill>
              <a:schemeClr val="tx1"/>
            </a:solidFill>
            <a:miter lim="800000"/>
            <a:headEnd/>
            <a:tailEnd/>
          </a:ln>
        </p:spPr>
        <p:txBody>
          <a:bodyPr wrap="none" anchor="ctr"/>
          <a:lstStyle/>
          <a:p>
            <a:pPr algn="ctr" eaLnBrk="0" hangingPunct="0"/>
            <a:r>
              <a:rPr lang="en-US" sz="1400" b="1">
                <a:latin typeface="Arial" charset="0"/>
              </a:rPr>
              <a:t>LTU</a:t>
            </a:r>
          </a:p>
        </p:txBody>
      </p:sp>
      <p:cxnSp>
        <p:nvCxnSpPr>
          <p:cNvPr id="154653" name="AutoShape 28"/>
          <p:cNvCxnSpPr>
            <a:cxnSpLocks noChangeShapeType="1"/>
            <a:stCxn id="154651" idx="2"/>
            <a:endCxn id="154652" idx="0"/>
          </p:cNvCxnSpPr>
          <p:nvPr/>
        </p:nvCxnSpPr>
        <p:spPr bwMode="auto">
          <a:xfrm rot="5400000">
            <a:off x="1908968" y="1427957"/>
            <a:ext cx="277813" cy="0"/>
          </a:xfrm>
          <a:prstGeom prst="straightConnector1">
            <a:avLst/>
          </a:prstGeom>
          <a:noFill/>
          <a:ln w="9525">
            <a:solidFill>
              <a:schemeClr val="tx1"/>
            </a:solidFill>
            <a:round/>
            <a:headEnd type="triangle" w="med" len="med"/>
            <a:tailEnd type="triangle" w="med" len="med"/>
          </a:ln>
        </p:spPr>
      </p:cxnSp>
      <p:sp>
        <p:nvSpPr>
          <p:cNvPr id="154654" name="Rectangle 29"/>
          <p:cNvSpPr>
            <a:spLocks noChangeArrowheads="1"/>
          </p:cNvSpPr>
          <p:nvPr/>
        </p:nvSpPr>
        <p:spPr bwMode="auto">
          <a:xfrm>
            <a:off x="1781175" y="2076450"/>
            <a:ext cx="533400" cy="254000"/>
          </a:xfrm>
          <a:prstGeom prst="rect">
            <a:avLst/>
          </a:prstGeom>
          <a:solidFill>
            <a:schemeClr val="hlink"/>
          </a:solidFill>
          <a:ln w="9525">
            <a:solidFill>
              <a:schemeClr val="tx1"/>
            </a:solidFill>
            <a:miter lim="800000"/>
            <a:headEnd/>
            <a:tailEnd/>
          </a:ln>
        </p:spPr>
        <p:txBody>
          <a:bodyPr wrap="none" anchor="ctr"/>
          <a:lstStyle/>
          <a:p>
            <a:pPr algn="ctr" eaLnBrk="0" hangingPunct="0"/>
            <a:r>
              <a:rPr lang="en-US" sz="1400" b="1">
                <a:latin typeface="Arial" charset="0"/>
              </a:rPr>
              <a:t>TTC</a:t>
            </a:r>
          </a:p>
        </p:txBody>
      </p:sp>
      <p:cxnSp>
        <p:nvCxnSpPr>
          <p:cNvPr id="154655" name="AutoShape 30"/>
          <p:cNvCxnSpPr>
            <a:cxnSpLocks noChangeShapeType="1"/>
            <a:stCxn id="154652" idx="2"/>
            <a:endCxn id="154654" idx="0"/>
          </p:cNvCxnSpPr>
          <p:nvPr/>
        </p:nvCxnSpPr>
        <p:spPr bwMode="auto">
          <a:xfrm rot="5400000">
            <a:off x="1920081" y="1948657"/>
            <a:ext cx="255587" cy="0"/>
          </a:xfrm>
          <a:prstGeom prst="straightConnector1">
            <a:avLst/>
          </a:prstGeom>
          <a:noFill/>
          <a:ln w="9525">
            <a:solidFill>
              <a:schemeClr val="tx1"/>
            </a:solidFill>
            <a:round/>
            <a:headEnd/>
            <a:tailEnd type="triangle" w="med" len="med"/>
          </a:ln>
        </p:spPr>
      </p:cxnSp>
      <p:sp>
        <p:nvSpPr>
          <p:cNvPr id="154656" name="AutoShape 31"/>
          <p:cNvSpPr>
            <a:spLocks noChangeArrowheads="1"/>
          </p:cNvSpPr>
          <p:nvPr/>
        </p:nvSpPr>
        <p:spPr bwMode="auto">
          <a:xfrm>
            <a:off x="1462088" y="2620963"/>
            <a:ext cx="533400" cy="255587"/>
          </a:xfrm>
          <a:prstGeom prst="roundRect">
            <a:avLst>
              <a:gd name="adj" fmla="val 16667"/>
            </a:avLst>
          </a:prstGeom>
          <a:solidFill>
            <a:srgbClr val="66CCFF"/>
          </a:solidFill>
          <a:ln w="9525">
            <a:solidFill>
              <a:schemeClr val="tx1"/>
            </a:solidFill>
            <a:round/>
            <a:headEnd/>
            <a:tailEnd/>
          </a:ln>
        </p:spPr>
        <p:txBody>
          <a:bodyPr wrap="none" anchor="ctr"/>
          <a:lstStyle/>
          <a:p>
            <a:pPr algn="ctr" eaLnBrk="0" hangingPunct="0"/>
            <a:r>
              <a:rPr lang="en-US" sz="1400" b="1">
                <a:latin typeface="Arial" charset="0"/>
              </a:rPr>
              <a:t>FERO</a:t>
            </a:r>
          </a:p>
        </p:txBody>
      </p:sp>
      <p:cxnSp>
        <p:nvCxnSpPr>
          <p:cNvPr id="154657" name="AutoShape 32"/>
          <p:cNvCxnSpPr>
            <a:cxnSpLocks noChangeShapeType="1"/>
            <a:stCxn id="154654" idx="2"/>
            <a:endCxn id="154656" idx="0"/>
          </p:cNvCxnSpPr>
          <p:nvPr/>
        </p:nvCxnSpPr>
        <p:spPr bwMode="auto">
          <a:xfrm rot="5400000">
            <a:off x="1743075" y="2316163"/>
            <a:ext cx="290513" cy="319087"/>
          </a:xfrm>
          <a:prstGeom prst="bentConnector3">
            <a:avLst>
              <a:gd name="adj1" fmla="val 49727"/>
            </a:avLst>
          </a:prstGeom>
          <a:noFill/>
          <a:ln w="9525">
            <a:solidFill>
              <a:schemeClr val="tx1"/>
            </a:solidFill>
            <a:miter lim="800000"/>
            <a:headEnd/>
            <a:tailEnd type="triangle" w="med" len="med"/>
          </a:ln>
        </p:spPr>
      </p:cxnSp>
      <p:sp>
        <p:nvSpPr>
          <p:cNvPr id="154658" name="AutoShape 33"/>
          <p:cNvSpPr>
            <a:spLocks noChangeArrowheads="1"/>
          </p:cNvSpPr>
          <p:nvPr/>
        </p:nvSpPr>
        <p:spPr bwMode="auto">
          <a:xfrm>
            <a:off x="2071688" y="2620963"/>
            <a:ext cx="533400" cy="255587"/>
          </a:xfrm>
          <a:prstGeom prst="roundRect">
            <a:avLst>
              <a:gd name="adj" fmla="val 16667"/>
            </a:avLst>
          </a:prstGeom>
          <a:solidFill>
            <a:srgbClr val="66CCFF"/>
          </a:solidFill>
          <a:ln w="9525">
            <a:solidFill>
              <a:schemeClr val="tx1"/>
            </a:solidFill>
            <a:round/>
            <a:headEnd/>
            <a:tailEnd/>
          </a:ln>
        </p:spPr>
        <p:txBody>
          <a:bodyPr wrap="none" anchor="ctr"/>
          <a:lstStyle/>
          <a:p>
            <a:pPr algn="ctr" eaLnBrk="0" hangingPunct="0"/>
            <a:r>
              <a:rPr lang="en-US" sz="1400" b="1">
                <a:latin typeface="Arial" charset="0"/>
              </a:rPr>
              <a:t>FERO</a:t>
            </a:r>
          </a:p>
        </p:txBody>
      </p:sp>
      <p:cxnSp>
        <p:nvCxnSpPr>
          <p:cNvPr id="154659" name="AutoShape 34"/>
          <p:cNvCxnSpPr>
            <a:cxnSpLocks noChangeShapeType="1"/>
            <a:stCxn id="154654" idx="2"/>
            <a:endCxn id="154658" idx="0"/>
          </p:cNvCxnSpPr>
          <p:nvPr/>
        </p:nvCxnSpPr>
        <p:spPr bwMode="auto">
          <a:xfrm rot="16200000" flipH="1">
            <a:off x="2047875" y="2330450"/>
            <a:ext cx="290513" cy="290513"/>
          </a:xfrm>
          <a:prstGeom prst="bentConnector3">
            <a:avLst>
              <a:gd name="adj1" fmla="val 49727"/>
            </a:avLst>
          </a:prstGeom>
          <a:noFill/>
          <a:ln w="9525">
            <a:solidFill>
              <a:schemeClr val="tx1"/>
            </a:solidFill>
            <a:miter lim="800000"/>
            <a:headEnd/>
            <a:tailEnd type="triangle" w="med" len="med"/>
          </a:ln>
        </p:spPr>
      </p:cxnSp>
      <p:sp>
        <p:nvSpPr>
          <p:cNvPr id="154660" name="Rectangle 35"/>
          <p:cNvSpPr>
            <a:spLocks noChangeArrowheads="1"/>
          </p:cNvSpPr>
          <p:nvPr/>
        </p:nvSpPr>
        <p:spPr bwMode="auto">
          <a:xfrm>
            <a:off x="1939925" y="4144963"/>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cxnSp>
        <p:nvCxnSpPr>
          <p:cNvPr id="154661" name="AutoShape 36"/>
          <p:cNvCxnSpPr>
            <a:cxnSpLocks noChangeShapeType="1"/>
            <a:stCxn id="154700" idx="2"/>
            <a:endCxn id="154660" idx="0"/>
          </p:cNvCxnSpPr>
          <p:nvPr/>
        </p:nvCxnSpPr>
        <p:spPr bwMode="auto">
          <a:xfrm rot="16200000" flipH="1">
            <a:off x="1881982" y="3991769"/>
            <a:ext cx="304800" cy="1587"/>
          </a:xfrm>
          <a:prstGeom prst="bentConnector3">
            <a:avLst>
              <a:gd name="adj1" fmla="val 50000"/>
            </a:avLst>
          </a:prstGeom>
          <a:noFill/>
          <a:ln w="19050">
            <a:solidFill>
              <a:srgbClr val="00CC99"/>
            </a:solidFill>
            <a:miter lim="800000"/>
            <a:headEnd/>
            <a:tailEnd type="triangle" w="med" len="med"/>
          </a:ln>
        </p:spPr>
      </p:cxnSp>
      <p:sp>
        <p:nvSpPr>
          <p:cNvPr id="154662" name="Rectangle 37"/>
          <p:cNvSpPr>
            <a:spLocks noChangeArrowheads="1"/>
          </p:cNvSpPr>
          <p:nvPr/>
        </p:nvSpPr>
        <p:spPr bwMode="auto">
          <a:xfrm>
            <a:off x="5291138" y="1568450"/>
            <a:ext cx="533400" cy="254000"/>
          </a:xfrm>
          <a:prstGeom prst="rect">
            <a:avLst/>
          </a:prstGeom>
          <a:solidFill>
            <a:schemeClr val="hlink"/>
          </a:solidFill>
          <a:ln w="9525">
            <a:solidFill>
              <a:schemeClr val="tx1"/>
            </a:solidFill>
            <a:miter lim="800000"/>
            <a:headEnd/>
            <a:tailEnd/>
          </a:ln>
        </p:spPr>
        <p:txBody>
          <a:bodyPr wrap="none" anchor="ctr"/>
          <a:lstStyle/>
          <a:p>
            <a:pPr algn="ctr" eaLnBrk="0" hangingPunct="0"/>
            <a:r>
              <a:rPr lang="en-US" sz="1400" b="1">
                <a:latin typeface="Arial" charset="0"/>
              </a:rPr>
              <a:t>LTU</a:t>
            </a:r>
          </a:p>
        </p:txBody>
      </p:sp>
      <p:sp>
        <p:nvSpPr>
          <p:cNvPr id="154663" name="Rectangle 38"/>
          <p:cNvSpPr>
            <a:spLocks noChangeArrowheads="1"/>
          </p:cNvSpPr>
          <p:nvPr/>
        </p:nvSpPr>
        <p:spPr bwMode="auto">
          <a:xfrm>
            <a:off x="5291138" y="2078038"/>
            <a:ext cx="533400" cy="254000"/>
          </a:xfrm>
          <a:prstGeom prst="rect">
            <a:avLst/>
          </a:prstGeom>
          <a:solidFill>
            <a:schemeClr val="hlink"/>
          </a:solidFill>
          <a:ln w="9525">
            <a:solidFill>
              <a:schemeClr val="tx1"/>
            </a:solidFill>
            <a:miter lim="800000"/>
            <a:headEnd/>
            <a:tailEnd/>
          </a:ln>
        </p:spPr>
        <p:txBody>
          <a:bodyPr wrap="none" anchor="ctr"/>
          <a:lstStyle/>
          <a:p>
            <a:pPr algn="ctr" eaLnBrk="0" hangingPunct="0"/>
            <a:r>
              <a:rPr lang="en-US" sz="1400" b="1">
                <a:latin typeface="Arial" charset="0"/>
              </a:rPr>
              <a:t>TTC</a:t>
            </a:r>
          </a:p>
        </p:txBody>
      </p:sp>
      <p:cxnSp>
        <p:nvCxnSpPr>
          <p:cNvPr id="154664" name="AutoShape 39"/>
          <p:cNvCxnSpPr>
            <a:cxnSpLocks noChangeShapeType="1"/>
            <a:stCxn id="154662" idx="2"/>
            <a:endCxn id="154663" idx="0"/>
          </p:cNvCxnSpPr>
          <p:nvPr/>
        </p:nvCxnSpPr>
        <p:spPr bwMode="auto">
          <a:xfrm rot="5400000">
            <a:off x="5430044" y="1950244"/>
            <a:ext cx="255588" cy="0"/>
          </a:xfrm>
          <a:prstGeom prst="straightConnector1">
            <a:avLst/>
          </a:prstGeom>
          <a:noFill/>
          <a:ln w="9525">
            <a:solidFill>
              <a:schemeClr val="tx1"/>
            </a:solidFill>
            <a:round/>
            <a:headEnd/>
            <a:tailEnd type="triangle" w="med" len="med"/>
          </a:ln>
        </p:spPr>
      </p:cxnSp>
      <p:sp>
        <p:nvSpPr>
          <p:cNvPr id="154665" name="AutoShape 40"/>
          <p:cNvSpPr>
            <a:spLocks noChangeArrowheads="1"/>
          </p:cNvSpPr>
          <p:nvPr/>
        </p:nvSpPr>
        <p:spPr bwMode="auto">
          <a:xfrm>
            <a:off x="4986338" y="2622550"/>
            <a:ext cx="533400" cy="255588"/>
          </a:xfrm>
          <a:prstGeom prst="roundRect">
            <a:avLst>
              <a:gd name="adj" fmla="val 16667"/>
            </a:avLst>
          </a:prstGeom>
          <a:solidFill>
            <a:srgbClr val="66CCFF"/>
          </a:solidFill>
          <a:ln w="9525">
            <a:solidFill>
              <a:schemeClr val="tx1"/>
            </a:solidFill>
            <a:round/>
            <a:headEnd/>
            <a:tailEnd/>
          </a:ln>
        </p:spPr>
        <p:txBody>
          <a:bodyPr wrap="none" anchor="ctr"/>
          <a:lstStyle/>
          <a:p>
            <a:pPr algn="ctr" eaLnBrk="0" hangingPunct="0"/>
            <a:r>
              <a:rPr lang="en-US" sz="1400" b="1">
                <a:latin typeface="Arial" charset="0"/>
              </a:rPr>
              <a:t>FERO</a:t>
            </a:r>
          </a:p>
        </p:txBody>
      </p:sp>
      <p:sp>
        <p:nvSpPr>
          <p:cNvPr id="154666" name="AutoShape 41"/>
          <p:cNvSpPr>
            <a:spLocks noChangeArrowheads="1"/>
          </p:cNvSpPr>
          <p:nvPr/>
        </p:nvSpPr>
        <p:spPr bwMode="auto">
          <a:xfrm>
            <a:off x="5595938" y="2622550"/>
            <a:ext cx="533400" cy="255588"/>
          </a:xfrm>
          <a:prstGeom prst="roundRect">
            <a:avLst>
              <a:gd name="adj" fmla="val 16667"/>
            </a:avLst>
          </a:prstGeom>
          <a:solidFill>
            <a:srgbClr val="66CCFF"/>
          </a:solidFill>
          <a:ln w="9525">
            <a:solidFill>
              <a:schemeClr val="tx1"/>
            </a:solidFill>
            <a:round/>
            <a:headEnd/>
            <a:tailEnd/>
          </a:ln>
        </p:spPr>
        <p:txBody>
          <a:bodyPr wrap="none" anchor="ctr"/>
          <a:lstStyle/>
          <a:p>
            <a:pPr algn="ctr" eaLnBrk="0" hangingPunct="0"/>
            <a:r>
              <a:rPr lang="en-US" sz="1400" b="1">
                <a:latin typeface="Arial" charset="0"/>
              </a:rPr>
              <a:t>FERO</a:t>
            </a:r>
          </a:p>
        </p:txBody>
      </p:sp>
      <p:cxnSp>
        <p:nvCxnSpPr>
          <p:cNvPr id="154667" name="AutoShape 42"/>
          <p:cNvCxnSpPr>
            <a:cxnSpLocks noChangeShapeType="1"/>
            <a:stCxn id="154663" idx="2"/>
            <a:endCxn id="154665" idx="0"/>
          </p:cNvCxnSpPr>
          <p:nvPr/>
        </p:nvCxnSpPr>
        <p:spPr bwMode="auto">
          <a:xfrm rot="5400000">
            <a:off x="5260182" y="2324894"/>
            <a:ext cx="290512" cy="304800"/>
          </a:xfrm>
          <a:prstGeom prst="bentConnector3">
            <a:avLst>
              <a:gd name="adj1" fmla="val 49727"/>
            </a:avLst>
          </a:prstGeom>
          <a:noFill/>
          <a:ln w="9525">
            <a:solidFill>
              <a:schemeClr val="tx1"/>
            </a:solidFill>
            <a:miter lim="800000"/>
            <a:headEnd/>
            <a:tailEnd type="triangle" w="med" len="med"/>
          </a:ln>
        </p:spPr>
      </p:cxnSp>
      <p:cxnSp>
        <p:nvCxnSpPr>
          <p:cNvPr id="154668" name="AutoShape 43"/>
          <p:cNvCxnSpPr>
            <a:cxnSpLocks noChangeShapeType="1"/>
            <a:stCxn id="154663" idx="2"/>
            <a:endCxn id="154666" idx="0"/>
          </p:cNvCxnSpPr>
          <p:nvPr/>
        </p:nvCxnSpPr>
        <p:spPr bwMode="auto">
          <a:xfrm rot="16200000" flipH="1">
            <a:off x="5564982" y="2324894"/>
            <a:ext cx="290512" cy="304800"/>
          </a:xfrm>
          <a:prstGeom prst="bentConnector3">
            <a:avLst>
              <a:gd name="adj1" fmla="val 49727"/>
            </a:avLst>
          </a:prstGeom>
          <a:noFill/>
          <a:ln w="9525">
            <a:solidFill>
              <a:schemeClr val="tx1"/>
            </a:solidFill>
            <a:miter lim="800000"/>
            <a:headEnd/>
            <a:tailEnd type="triangle" w="med" len="med"/>
          </a:ln>
        </p:spPr>
      </p:cxnSp>
      <p:sp>
        <p:nvSpPr>
          <p:cNvPr id="154669" name="Rectangle 44"/>
          <p:cNvSpPr>
            <a:spLocks noChangeArrowheads="1"/>
          </p:cNvSpPr>
          <p:nvPr/>
        </p:nvSpPr>
        <p:spPr bwMode="auto">
          <a:xfrm>
            <a:off x="5767388" y="4144963"/>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cxnSp>
        <p:nvCxnSpPr>
          <p:cNvPr id="154670" name="AutoShape 45"/>
          <p:cNvCxnSpPr>
            <a:cxnSpLocks noChangeShapeType="1"/>
            <a:endCxn id="154669" idx="0"/>
          </p:cNvCxnSpPr>
          <p:nvPr/>
        </p:nvCxnSpPr>
        <p:spPr bwMode="auto">
          <a:xfrm rot="5400000">
            <a:off x="5708650" y="3986213"/>
            <a:ext cx="312738" cy="4762"/>
          </a:xfrm>
          <a:prstGeom prst="bentConnector3">
            <a:avLst>
              <a:gd name="adj1" fmla="val 49745"/>
            </a:avLst>
          </a:prstGeom>
          <a:noFill/>
          <a:ln w="19050">
            <a:solidFill>
              <a:srgbClr val="00CC99"/>
            </a:solidFill>
            <a:miter lim="800000"/>
            <a:headEnd/>
            <a:tailEnd type="triangle" w="med" len="med"/>
          </a:ln>
        </p:spPr>
      </p:cxnSp>
      <p:sp>
        <p:nvSpPr>
          <p:cNvPr id="154671" name="AutoShape 46"/>
          <p:cNvSpPr>
            <a:spLocks noChangeArrowheads="1"/>
          </p:cNvSpPr>
          <p:nvPr/>
        </p:nvSpPr>
        <p:spPr bwMode="auto">
          <a:xfrm>
            <a:off x="5595938" y="3460750"/>
            <a:ext cx="533400" cy="381000"/>
          </a:xfrm>
          <a:prstGeom prst="roundRect">
            <a:avLst>
              <a:gd name="adj" fmla="val 16667"/>
            </a:avLst>
          </a:prstGeom>
          <a:solidFill>
            <a:srgbClr val="66FF66"/>
          </a:solidFill>
          <a:ln w="9525">
            <a:solidFill>
              <a:schemeClr val="tx1"/>
            </a:solidFill>
            <a:round/>
            <a:headEnd/>
            <a:tailEnd/>
          </a:ln>
        </p:spPr>
        <p:txBody>
          <a:bodyPr wrap="none" anchor="ctr"/>
          <a:lstStyle/>
          <a:p>
            <a:pPr algn="ctr" eaLnBrk="0" hangingPunct="0"/>
            <a:r>
              <a:rPr lang="en-GB" sz="1400" b="1">
                <a:latin typeface="Arial" charset="0"/>
              </a:rPr>
              <a:t>LDC</a:t>
            </a:r>
          </a:p>
        </p:txBody>
      </p:sp>
      <p:cxnSp>
        <p:nvCxnSpPr>
          <p:cNvPr id="154672" name="AutoShape 47"/>
          <p:cNvCxnSpPr>
            <a:cxnSpLocks noChangeShapeType="1"/>
          </p:cNvCxnSpPr>
          <p:nvPr/>
        </p:nvCxnSpPr>
        <p:spPr bwMode="auto">
          <a:xfrm rot="5400000">
            <a:off x="5006975" y="3052763"/>
            <a:ext cx="350837" cy="1588"/>
          </a:xfrm>
          <a:prstGeom prst="bentConnector3">
            <a:avLst>
              <a:gd name="adj1" fmla="val 49773"/>
            </a:avLst>
          </a:prstGeom>
          <a:noFill/>
          <a:ln w="19050">
            <a:solidFill>
              <a:srgbClr val="FF6600"/>
            </a:solidFill>
            <a:miter lim="800000"/>
            <a:headEnd/>
            <a:tailEnd type="triangle" w="med" len="med"/>
          </a:ln>
        </p:spPr>
      </p:cxnSp>
      <p:cxnSp>
        <p:nvCxnSpPr>
          <p:cNvPr id="154673" name="AutoShape 48"/>
          <p:cNvCxnSpPr>
            <a:cxnSpLocks noChangeShapeType="1"/>
          </p:cNvCxnSpPr>
          <p:nvPr/>
        </p:nvCxnSpPr>
        <p:spPr bwMode="auto">
          <a:xfrm rot="5400000">
            <a:off x="5618163" y="3051175"/>
            <a:ext cx="347662" cy="1588"/>
          </a:xfrm>
          <a:prstGeom prst="bentConnector3">
            <a:avLst>
              <a:gd name="adj1" fmla="val 49773"/>
            </a:avLst>
          </a:prstGeom>
          <a:noFill/>
          <a:ln w="19050">
            <a:solidFill>
              <a:srgbClr val="FF6600"/>
            </a:solidFill>
            <a:miter lim="800000"/>
            <a:headEnd/>
            <a:tailEnd type="triangle" w="med" len="med"/>
          </a:ln>
        </p:spPr>
      </p:cxnSp>
      <p:sp>
        <p:nvSpPr>
          <p:cNvPr id="154674" name="Rectangle 49"/>
          <p:cNvSpPr>
            <a:spLocks noChangeArrowheads="1"/>
          </p:cNvSpPr>
          <p:nvPr/>
        </p:nvSpPr>
        <p:spPr bwMode="auto">
          <a:xfrm>
            <a:off x="5160963" y="4144963"/>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sp>
        <p:nvSpPr>
          <p:cNvPr id="154675" name="AutoShape 50"/>
          <p:cNvSpPr>
            <a:spLocks noChangeArrowheads="1"/>
          </p:cNvSpPr>
          <p:nvPr/>
        </p:nvSpPr>
        <p:spPr bwMode="auto">
          <a:xfrm>
            <a:off x="4986338" y="3459163"/>
            <a:ext cx="533400" cy="381000"/>
          </a:xfrm>
          <a:prstGeom prst="roundRect">
            <a:avLst>
              <a:gd name="adj" fmla="val 16667"/>
            </a:avLst>
          </a:prstGeom>
          <a:solidFill>
            <a:srgbClr val="66FF66"/>
          </a:solidFill>
          <a:ln w="9525">
            <a:solidFill>
              <a:schemeClr val="tx1"/>
            </a:solidFill>
            <a:round/>
            <a:headEnd/>
            <a:tailEnd/>
          </a:ln>
        </p:spPr>
        <p:txBody>
          <a:bodyPr wrap="none" anchor="ctr"/>
          <a:lstStyle/>
          <a:p>
            <a:pPr algn="ctr" eaLnBrk="0" hangingPunct="0"/>
            <a:r>
              <a:rPr lang="en-GB" sz="1400" b="1">
                <a:latin typeface="Arial" charset="0"/>
              </a:rPr>
              <a:t>LDC</a:t>
            </a:r>
          </a:p>
        </p:txBody>
      </p:sp>
      <p:cxnSp>
        <p:nvCxnSpPr>
          <p:cNvPr id="154676" name="AutoShape 51"/>
          <p:cNvCxnSpPr>
            <a:cxnSpLocks noChangeShapeType="1"/>
            <a:stCxn id="154675" idx="2"/>
            <a:endCxn id="154674" idx="0"/>
          </p:cNvCxnSpPr>
          <p:nvPr/>
        </p:nvCxnSpPr>
        <p:spPr bwMode="auto">
          <a:xfrm rot="16200000" flipH="1">
            <a:off x="5102226" y="3990975"/>
            <a:ext cx="304800" cy="3175"/>
          </a:xfrm>
          <a:prstGeom prst="bentConnector3">
            <a:avLst>
              <a:gd name="adj1" fmla="val 50000"/>
            </a:avLst>
          </a:prstGeom>
          <a:noFill/>
          <a:ln w="19050">
            <a:solidFill>
              <a:srgbClr val="00CC99"/>
            </a:solidFill>
            <a:miter lim="800000"/>
            <a:headEnd/>
            <a:tailEnd type="triangle" w="med" len="med"/>
          </a:ln>
        </p:spPr>
      </p:cxnSp>
      <p:sp>
        <p:nvSpPr>
          <p:cNvPr id="154677" name="Rectangle 52"/>
          <p:cNvSpPr>
            <a:spLocks noChangeArrowheads="1"/>
          </p:cNvSpPr>
          <p:nvPr/>
        </p:nvSpPr>
        <p:spPr bwMode="auto">
          <a:xfrm>
            <a:off x="6373813" y="4144963"/>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sp>
        <p:nvSpPr>
          <p:cNvPr id="154678" name="Rectangle 53"/>
          <p:cNvSpPr>
            <a:spLocks noChangeArrowheads="1"/>
          </p:cNvSpPr>
          <p:nvPr/>
        </p:nvSpPr>
        <p:spPr bwMode="auto">
          <a:xfrm>
            <a:off x="2876550" y="4144963"/>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cxnSp>
        <p:nvCxnSpPr>
          <p:cNvPr id="154679" name="AutoShape 54"/>
          <p:cNvCxnSpPr>
            <a:cxnSpLocks noChangeShapeType="1"/>
            <a:stCxn id="154662" idx="1"/>
            <a:endCxn id="154701" idx="1"/>
          </p:cNvCxnSpPr>
          <p:nvPr/>
        </p:nvCxnSpPr>
        <p:spPr bwMode="auto">
          <a:xfrm rot="10800000" flipV="1">
            <a:off x="4984750" y="1695450"/>
            <a:ext cx="306388" cy="1647825"/>
          </a:xfrm>
          <a:prstGeom prst="bentConnector3">
            <a:avLst>
              <a:gd name="adj1" fmla="val 174611"/>
            </a:avLst>
          </a:prstGeom>
          <a:noFill/>
          <a:ln w="9525">
            <a:solidFill>
              <a:schemeClr val="tx1"/>
            </a:solidFill>
            <a:miter lim="800000"/>
            <a:headEnd type="triangle" w="med" len="med"/>
            <a:tailEnd/>
          </a:ln>
        </p:spPr>
      </p:cxnSp>
      <p:cxnSp>
        <p:nvCxnSpPr>
          <p:cNvPr id="154680" name="AutoShape 55"/>
          <p:cNvCxnSpPr>
            <a:cxnSpLocks noChangeShapeType="1"/>
            <a:stCxn id="154656" idx="1"/>
            <a:endCxn id="154652" idx="1"/>
          </p:cNvCxnSpPr>
          <p:nvPr/>
        </p:nvCxnSpPr>
        <p:spPr bwMode="auto">
          <a:xfrm rot="10800000" flipH="1">
            <a:off x="1462088" y="1693863"/>
            <a:ext cx="319087" cy="1055687"/>
          </a:xfrm>
          <a:prstGeom prst="bentConnector3">
            <a:avLst>
              <a:gd name="adj1" fmla="val -71644"/>
            </a:avLst>
          </a:prstGeom>
          <a:noFill/>
          <a:ln w="9525">
            <a:solidFill>
              <a:schemeClr val="tx1"/>
            </a:solidFill>
            <a:miter lim="800000"/>
            <a:headEnd/>
            <a:tailEnd type="triangle" w="med" len="med"/>
          </a:ln>
        </p:spPr>
      </p:cxnSp>
      <p:sp>
        <p:nvSpPr>
          <p:cNvPr id="154681" name="Text Box 56"/>
          <p:cNvSpPr txBox="1">
            <a:spLocks noChangeArrowheads="1"/>
          </p:cNvSpPr>
          <p:nvPr/>
        </p:nvSpPr>
        <p:spPr bwMode="auto">
          <a:xfrm>
            <a:off x="1149350" y="1450975"/>
            <a:ext cx="669925" cy="304800"/>
          </a:xfrm>
          <a:prstGeom prst="rect">
            <a:avLst/>
          </a:prstGeom>
          <a:noFill/>
          <a:ln w="9525">
            <a:noFill/>
            <a:miter lim="800000"/>
            <a:headEnd/>
            <a:tailEnd/>
          </a:ln>
        </p:spPr>
        <p:txBody>
          <a:bodyPr wrap="none">
            <a:spAutoFit/>
          </a:bodyPr>
          <a:lstStyle/>
          <a:p>
            <a:r>
              <a:rPr lang="en-US" sz="1400" i="1">
                <a:latin typeface="Arial" charset="0"/>
              </a:rPr>
              <a:t>BUSY</a:t>
            </a:r>
          </a:p>
        </p:txBody>
      </p:sp>
      <p:sp>
        <p:nvSpPr>
          <p:cNvPr id="154682" name="Text Box 57"/>
          <p:cNvSpPr txBox="1">
            <a:spLocks noChangeArrowheads="1"/>
          </p:cNvSpPr>
          <p:nvPr/>
        </p:nvSpPr>
        <p:spPr bwMode="auto">
          <a:xfrm>
            <a:off x="4657725" y="1449388"/>
            <a:ext cx="669925" cy="304800"/>
          </a:xfrm>
          <a:prstGeom prst="rect">
            <a:avLst/>
          </a:prstGeom>
          <a:noFill/>
          <a:ln w="9525">
            <a:noFill/>
            <a:miter lim="800000"/>
            <a:headEnd/>
            <a:tailEnd/>
          </a:ln>
        </p:spPr>
        <p:txBody>
          <a:bodyPr wrap="none">
            <a:spAutoFit/>
          </a:bodyPr>
          <a:lstStyle/>
          <a:p>
            <a:r>
              <a:rPr lang="en-US" sz="1400" i="1">
                <a:latin typeface="Arial" charset="0"/>
              </a:rPr>
              <a:t>BUSY</a:t>
            </a:r>
          </a:p>
        </p:txBody>
      </p:sp>
      <p:cxnSp>
        <p:nvCxnSpPr>
          <p:cNvPr id="154683" name="AutoShape 58"/>
          <p:cNvCxnSpPr>
            <a:cxnSpLocks noChangeShapeType="1"/>
            <a:stCxn id="154699" idx="1"/>
            <a:endCxn id="154651" idx="1"/>
          </p:cNvCxnSpPr>
          <p:nvPr/>
        </p:nvCxnSpPr>
        <p:spPr bwMode="auto">
          <a:xfrm rot="10800000" flipH="1">
            <a:off x="1457325" y="1162050"/>
            <a:ext cx="323850" cy="2389188"/>
          </a:xfrm>
          <a:prstGeom prst="bentConnector3">
            <a:avLst>
              <a:gd name="adj1" fmla="val -70588"/>
            </a:avLst>
          </a:prstGeom>
          <a:noFill/>
          <a:ln w="9525">
            <a:solidFill>
              <a:schemeClr val="tx1"/>
            </a:solidFill>
            <a:miter lim="800000"/>
            <a:headEnd/>
            <a:tailEnd type="triangle" w="med" len="med"/>
          </a:ln>
        </p:spPr>
      </p:cxnSp>
      <p:sp>
        <p:nvSpPr>
          <p:cNvPr id="154684" name="Text Box 59"/>
          <p:cNvSpPr txBox="1">
            <a:spLocks noChangeArrowheads="1"/>
          </p:cNvSpPr>
          <p:nvPr/>
        </p:nvSpPr>
        <p:spPr bwMode="auto">
          <a:xfrm>
            <a:off x="935038" y="906463"/>
            <a:ext cx="971550" cy="304800"/>
          </a:xfrm>
          <a:prstGeom prst="rect">
            <a:avLst/>
          </a:prstGeom>
          <a:noFill/>
          <a:ln w="9525">
            <a:noFill/>
            <a:miter lim="800000"/>
            <a:headEnd/>
            <a:tailEnd/>
          </a:ln>
        </p:spPr>
        <p:txBody>
          <a:bodyPr>
            <a:spAutoFit/>
          </a:bodyPr>
          <a:lstStyle/>
          <a:p>
            <a:r>
              <a:rPr lang="en-US" sz="1400" i="1">
                <a:latin typeface="Arial" charset="0"/>
              </a:rPr>
              <a:t>Rare/All</a:t>
            </a:r>
          </a:p>
        </p:txBody>
      </p:sp>
      <p:cxnSp>
        <p:nvCxnSpPr>
          <p:cNvPr id="154685" name="AutoShape 60"/>
          <p:cNvCxnSpPr>
            <a:cxnSpLocks noChangeShapeType="1"/>
            <a:stCxn id="154651" idx="3"/>
            <a:endCxn id="154662" idx="0"/>
          </p:cNvCxnSpPr>
          <p:nvPr/>
        </p:nvCxnSpPr>
        <p:spPr bwMode="auto">
          <a:xfrm>
            <a:off x="2314575" y="1162050"/>
            <a:ext cx="3243263" cy="406400"/>
          </a:xfrm>
          <a:prstGeom prst="bentConnector2">
            <a:avLst/>
          </a:prstGeom>
          <a:noFill/>
          <a:ln w="9525">
            <a:solidFill>
              <a:schemeClr val="tx1"/>
            </a:solidFill>
            <a:miter lim="800000"/>
            <a:headEnd type="triangle" w="med" len="med"/>
            <a:tailEnd type="triangle" w="med" len="med"/>
          </a:ln>
        </p:spPr>
      </p:cxnSp>
      <p:sp>
        <p:nvSpPr>
          <p:cNvPr id="154686" name="Text Box 61"/>
          <p:cNvSpPr txBox="1">
            <a:spLocks noChangeArrowheads="1"/>
          </p:cNvSpPr>
          <p:nvPr/>
        </p:nvSpPr>
        <p:spPr bwMode="auto">
          <a:xfrm>
            <a:off x="652463" y="2744788"/>
            <a:ext cx="1039812" cy="3001962"/>
          </a:xfrm>
          <a:prstGeom prst="rect">
            <a:avLst/>
          </a:prstGeom>
          <a:noFill/>
          <a:ln w="9525">
            <a:noFill/>
            <a:miter lim="800000"/>
            <a:headEnd/>
            <a:tailEnd/>
          </a:ln>
        </p:spPr>
        <p:txBody>
          <a:bodyPr wrap="none">
            <a:spAutoFit/>
          </a:bodyPr>
          <a:lstStyle/>
          <a:p>
            <a:pPr algn="ctr" eaLnBrk="0" hangingPunct="0">
              <a:lnSpc>
                <a:spcPct val="105000"/>
              </a:lnSpc>
            </a:pPr>
            <a:r>
              <a:rPr lang="en-US" sz="1400" b="1" i="1">
                <a:latin typeface="Arial" charset="0"/>
              </a:rPr>
              <a:t>Event </a:t>
            </a:r>
          </a:p>
          <a:p>
            <a:pPr algn="ctr" eaLnBrk="0" hangingPunct="0">
              <a:lnSpc>
                <a:spcPct val="105000"/>
              </a:lnSpc>
            </a:pPr>
            <a:r>
              <a:rPr lang="en-US" sz="1400" b="1" i="1">
                <a:latin typeface="Arial" charset="0"/>
              </a:rPr>
              <a:t>Fragment</a:t>
            </a:r>
          </a:p>
          <a:p>
            <a:pPr algn="ctr" eaLnBrk="0" hangingPunct="0">
              <a:lnSpc>
                <a:spcPct val="105000"/>
              </a:lnSpc>
            </a:pPr>
            <a:endParaRPr lang="en-US" sz="1400" b="1" i="1">
              <a:latin typeface="Arial" charset="0"/>
            </a:endParaRPr>
          </a:p>
          <a:p>
            <a:pPr algn="ctr" eaLnBrk="0" hangingPunct="0">
              <a:lnSpc>
                <a:spcPct val="105000"/>
              </a:lnSpc>
            </a:pPr>
            <a:endParaRPr lang="en-US" sz="1400" b="1" i="1">
              <a:latin typeface="Arial" charset="0"/>
            </a:endParaRPr>
          </a:p>
          <a:p>
            <a:pPr algn="ctr" eaLnBrk="0" hangingPunct="0">
              <a:lnSpc>
                <a:spcPct val="105000"/>
              </a:lnSpc>
            </a:pPr>
            <a:endParaRPr lang="en-US" sz="1400" b="1" i="1">
              <a:latin typeface="Arial" charset="0"/>
            </a:endParaRPr>
          </a:p>
          <a:p>
            <a:pPr algn="ctr" eaLnBrk="0" hangingPunct="0">
              <a:lnSpc>
                <a:spcPct val="105000"/>
              </a:lnSpc>
            </a:pPr>
            <a:r>
              <a:rPr lang="en-US" sz="1400" b="1" i="1">
                <a:latin typeface="Arial" charset="0"/>
              </a:rPr>
              <a:t>Sub-event</a:t>
            </a:r>
          </a:p>
          <a:p>
            <a:pPr algn="ctr" eaLnBrk="0" hangingPunct="0">
              <a:lnSpc>
                <a:spcPct val="105000"/>
              </a:lnSpc>
            </a:pPr>
            <a:endParaRPr lang="en-US" sz="1400" b="1" i="1">
              <a:latin typeface="Arial" charset="0"/>
            </a:endParaRPr>
          </a:p>
          <a:p>
            <a:pPr algn="ctr" eaLnBrk="0" hangingPunct="0">
              <a:lnSpc>
                <a:spcPct val="105000"/>
              </a:lnSpc>
            </a:pPr>
            <a:endParaRPr lang="en-US" sz="1400" b="1" i="1">
              <a:latin typeface="Arial" charset="0"/>
            </a:endParaRPr>
          </a:p>
          <a:p>
            <a:pPr algn="ctr" eaLnBrk="0" hangingPunct="0">
              <a:lnSpc>
                <a:spcPct val="105000"/>
              </a:lnSpc>
            </a:pPr>
            <a:r>
              <a:rPr lang="en-US" sz="1400" b="1" i="1">
                <a:latin typeface="Arial" charset="0"/>
              </a:rPr>
              <a:t>Event</a:t>
            </a:r>
          </a:p>
          <a:p>
            <a:pPr algn="ctr" eaLnBrk="0" hangingPunct="0">
              <a:lnSpc>
                <a:spcPct val="105000"/>
              </a:lnSpc>
            </a:pPr>
            <a:endParaRPr lang="en-US" sz="1400" b="1" i="1">
              <a:latin typeface="Arial" charset="0"/>
            </a:endParaRPr>
          </a:p>
          <a:p>
            <a:pPr algn="ctr" eaLnBrk="0" hangingPunct="0">
              <a:lnSpc>
                <a:spcPct val="105000"/>
              </a:lnSpc>
            </a:pPr>
            <a:endParaRPr lang="en-US" sz="1400" b="1" i="1">
              <a:latin typeface="Arial" charset="0"/>
            </a:endParaRPr>
          </a:p>
          <a:p>
            <a:pPr algn="ctr" eaLnBrk="0" hangingPunct="0">
              <a:lnSpc>
                <a:spcPct val="105000"/>
              </a:lnSpc>
            </a:pPr>
            <a:r>
              <a:rPr lang="en-US" sz="1400" b="1" i="1">
                <a:latin typeface="Arial" charset="0"/>
              </a:rPr>
              <a:t>File</a:t>
            </a:r>
          </a:p>
          <a:p>
            <a:pPr algn="ctr" eaLnBrk="0" hangingPunct="0">
              <a:lnSpc>
                <a:spcPct val="105000"/>
              </a:lnSpc>
            </a:pPr>
            <a:endParaRPr lang="en-US" sz="1400" b="1" i="1">
              <a:latin typeface="Arial" charset="0"/>
            </a:endParaRPr>
          </a:p>
        </p:txBody>
      </p:sp>
      <p:sp>
        <p:nvSpPr>
          <p:cNvPr id="154687" name="AutoShape 62"/>
          <p:cNvSpPr>
            <a:spLocks noChangeArrowheads="1"/>
          </p:cNvSpPr>
          <p:nvPr/>
        </p:nvSpPr>
        <p:spPr bwMode="auto">
          <a:xfrm>
            <a:off x="871538" y="5459413"/>
            <a:ext cx="6196012" cy="381000"/>
          </a:xfrm>
          <a:prstGeom prst="roundRect">
            <a:avLst>
              <a:gd name="adj" fmla="val 16667"/>
            </a:avLst>
          </a:prstGeom>
          <a:solidFill>
            <a:srgbClr val="FFFF99"/>
          </a:solidFill>
          <a:ln w="9525">
            <a:solidFill>
              <a:schemeClr val="tx1"/>
            </a:solidFill>
            <a:round/>
            <a:headEnd/>
            <a:tailEnd/>
          </a:ln>
        </p:spPr>
        <p:txBody>
          <a:bodyPr wrap="none" anchor="ctr"/>
          <a:lstStyle/>
          <a:p>
            <a:pPr algn="ctr" eaLnBrk="0" hangingPunct="0"/>
            <a:r>
              <a:rPr lang="en-GB" b="1">
                <a:latin typeface="Arial" charset="0"/>
              </a:rPr>
              <a:t>Storage Network   1250 MB/s</a:t>
            </a:r>
          </a:p>
        </p:txBody>
      </p:sp>
      <p:grpSp>
        <p:nvGrpSpPr>
          <p:cNvPr id="154688" name="Group 63"/>
          <p:cNvGrpSpPr>
            <a:grpSpLocks/>
          </p:cNvGrpSpPr>
          <p:nvPr/>
        </p:nvGrpSpPr>
        <p:grpSpPr bwMode="auto">
          <a:xfrm>
            <a:off x="2870200" y="6145213"/>
            <a:ext cx="2043113" cy="381000"/>
            <a:chOff x="2045" y="3840"/>
            <a:chExt cx="1287" cy="288"/>
          </a:xfrm>
        </p:grpSpPr>
        <p:sp>
          <p:nvSpPr>
            <p:cNvPr id="154752" name="AutoShape 64"/>
            <p:cNvSpPr>
              <a:spLocks noChangeArrowheads="1"/>
            </p:cNvSpPr>
            <p:nvPr/>
          </p:nvSpPr>
          <p:spPr bwMode="auto">
            <a:xfrm>
              <a:off x="2045" y="3840"/>
              <a:ext cx="1287" cy="288"/>
            </a:xfrm>
            <a:prstGeom prst="roundRect">
              <a:avLst>
                <a:gd name="adj" fmla="val 16667"/>
              </a:avLst>
            </a:prstGeom>
            <a:solidFill>
              <a:srgbClr val="FFFF99"/>
            </a:solidFill>
            <a:ln w="9525">
              <a:solidFill>
                <a:schemeClr val="tx1"/>
              </a:solidFill>
              <a:round/>
              <a:headEnd/>
              <a:tailEnd/>
            </a:ln>
          </p:spPr>
          <p:txBody>
            <a:bodyPr wrap="none" anchor="ctr"/>
            <a:lstStyle/>
            <a:p>
              <a:pPr algn="ctr" eaLnBrk="0" hangingPunct="0"/>
              <a:r>
                <a:rPr lang="en-GB" b="1">
                  <a:latin typeface="Arial" charset="0"/>
                </a:rPr>
                <a:t>TDS</a:t>
              </a:r>
            </a:p>
          </p:txBody>
        </p:sp>
        <p:sp>
          <p:nvSpPr>
            <p:cNvPr id="154753" name="AutoShape 65"/>
            <p:cNvSpPr>
              <a:spLocks noChangeArrowheads="1"/>
            </p:cNvSpPr>
            <p:nvPr/>
          </p:nvSpPr>
          <p:spPr bwMode="auto">
            <a:xfrm>
              <a:off x="2966" y="3852"/>
              <a:ext cx="279" cy="258"/>
            </a:xfrm>
            <a:prstGeom prst="flowChartMagneticDisk">
              <a:avLst/>
            </a:prstGeom>
            <a:solidFill>
              <a:srgbClr val="FFFF99"/>
            </a:solidFill>
            <a:ln w="9525">
              <a:solidFill>
                <a:srgbClr val="000000"/>
              </a:solidFill>
              <a:round/>
              <a:headEnd/>
              <a:tailEnd/>
            </a:ln>
          </p:spPr>
          <p:txBody>
            <a:bodyPr wrap="none" anchor="ctr"/>
            <a:lstStyle/>
            <a:p>
              <a:endParaRPr lang="en-GB"/>
            </a:p>
          </p:txBody>
        </p:sp>
      </p:grpSp>
      <p:grpSp>
        <p:nvGrpSpPr>
          <p:cNvPr id="154689" name="Group 66"/>
          <p:cNvGrpSpPr>
            <a:grpSpLocks/>
          </p:cNvGrpSpPr>
          <p:nvPr/>
        </p:nvGrpSpPr>
        <p:grpSpPr bwMode="auto">
          <a:xfrm>
            <a:off x="8332788" y="5345113"/>
            <a:ext cx="654050" cy="609600"/>
            <a:chOff x="5249" y="3468"/>
            <a:chExt cx="412" cy="384"/>
          </a:xfrm>
        </p:grpSpPr>
        <p:sp>
          <p:nvSpPr>
            <p:cNvPr id="154750" name="AutoShape 67"/>
            <p:cNvSpPr>
              <a:spLocks noChangeArrowheads="1"/>
            </p:cNvSpPr>
            <p:nvPr/>
          </p:nvSpPr>
          <p:spPr bwMode="auto">
            <a:xfrm>
              <a:off x="5258" y="3468"/>
              <a:ext cx="393" cy="384"/>
            </a:xfrm>
            <a:prstGeom prst="flowChartMagneticTape">
              <a:avLst/>
            </a:prstGeom>
            <a:solidFill>
              <a:srgbClr val="FFFF99"/>
            </a:solidFill>
            <a:ln w="9525">
              <a:solidFill>
                <a:schemeClr val="tx1"/>
              </a:solidFill>
              <a:miter lim="800000"/>
              <a:headEnd/>
              <a:tailEnd/>
            </a:ln>
          </p:spPr>
          <p:txBody>
            <a:bodyPr wrap="none" anchor="ctr"/>
            <a:lstStyle/>
            <a:p>
              <a:pPr algn="ctr" eaLnBrk="0" hangingPunct="0"/>
              <a:endParaRPr lang="en-GB" b="1">
                <a:latin typeface="Arial" charset="0"/>
              </a:endParaRPr>
            </a:p>
          </p:txBody>
        </p:sp>
        <p:sp>
          <p:nvSpPr>
            <p:cNvPr id="154751" name="Text Box 68"/>
            <p:cNvSpPr txBox="1">
              <a:spLocks noChangeArrowheads="1"/>
            </p:cNvSpPr>
            <p:nvPr/>
          </p:nvSpPr>
          <p:spPr bwMode="auto">
            <a:xfrm>
              <a:off x="5249" y="3544"/>
              <a:ext cx="412" cy="231"/>
            </a:xfrm>
            <a:prstGeom prst="rect">
              <a:avLst/>
            </a:prstGeom>
            <a:noFill/>
            <a:ln w="9525">
              <a:noFill/>
              <a:miter lim="800000"/>
              <a:headEnd/>
              <a:tailEnd/>
            </a:ln>
          </p:spPr>
          <p:txBody>
            <a:bodyPr wrap="none">
              <a:spAutoFit/>
            </a:bodyPr>
            <a:lstStyle/>
            <a:p>
              <a:r>
                <a:rPr lang="en-US" b="1">
                  <a:latin typeface="Arial" charset="0"/>
                </a:rPr>
                <a:t>PDS</a:t>
              </a:r>
            </a:p>
          </p:txBody>
        </p:sp>
      </p:grpSp>
      <p:cxnSp>
        <p:nvCxnSpPr>
          <p:cNvPr id="154690" name="AutoShape 69"/>
          <p:cNvCxnSpPr>
            <a:cxnSpLocks noChangeShapeType="1"/>
            <a:stCxn id="154687" idx="3"/>
            <a:endCxn id="154750" idx="1"/>
          </p:cNvCxnSpPr>
          <p:nvPr/>
        </p:nvCxnSpPr>
        <p:spPr bwMode="auto">
          <a:xfrm>
            <a:off x="7067550" y="5649913"/>
            <a:ext cx="1279525" cy="0"/>
          </a:xfrm>
          <a:prstGeom prst="straightConnector1">
            <a:avLst/>
          </a:prstGeom>
          <a:noFill/>
          <a:ln w="9525">
            <a:solidFill>
              <a:schemeClr val="tx1"/>
            </a:solidFill>
            <a:round/>
            <a:headEnd type="triangle" w="med" len="med"/>
            <a:tailEnd type="triangle" w="med" len="med"/>
          </a:ln>
        </p:spPr>
      </p:cxnSp>
      <p:sp>
        <p:nvSpPr>
          <p:cNvPr id="154691" name="Text Box 70"/>
          <p:cNvSpPr txBox="1">
            <a:spLocks noChangeArrowheads="1"/>
          </p:cNvSpPr>
          <p:nvPr/>
        </p:nvSpPr>
        <p:spPr bwMode="auto">
          <a:xfrm>
            <a:off x="2222500" y="1293813"/>
            <a:ext cx="1098550" cy="304800"/>
          </a:xfrm>
          <a:prstGeom prst="rect">
            <a:avLst/>
          </a:prstGeom>
          <a:noFill/>
          <a:ln w="9525">
            <a:noFill/>
            <a:miter lim="800000"/>
            <a:headEnd/>
            <a:tailEnd/>
          </a:ln>
        </p:spPr>
        <p:txBody>
          <a:bodyPr wrap="none">
            <a:spAutoFit/>
          </a:bodyPr>
          <a:lstStyle/>
          <a:p>
            <a:r>
              <a:rPr lang="en-US" sz="1400" b="1" i="1">
                <a:latin typeface="Arial" charset="0"/>
              </a:rPr>
              <a:t>L0, L1a, L2</a:t>
            </a:r>
          </a:p>
        </p:txBody>
      </p:sp>
      <p:sp>
        <p:nvSpPr>
          <p:cNvPr id="154692" name="Text Box 71"/>
          <p:cNvSpPr txBox="1">
            <a:spLocks noChangeArrowheads="1"/>
          </p:cNvSpPr>
          <p:nvPr/>
        </p:nvSpPr>
        <p:spPr bwMode="auto">
          <a:xfrm>
            <a:off x="2238375" y="1816100"/>
            <a:ext cx="1098550" cy="304800"/>
          </a:xfrm>
          <a:prstGeom prst="rect">
            <a:avLst/>
          </a:prstGeom>
          <a:noFill/>
          <a:ln w="9525">
            <a:noFill/>
            <a:miter lim="800000"/>
            <a:headEnd/>
            <a:tailEnd/>
          </a:ln>
        </p:spPr>
        <p:txBody>
          <a:bodyPr wrap="none">
            <a:spAutoFit/>
          </a:bodyPr>
          <a:lstStyle/>
          <a:p>
            <a:r>
              <a:rPr lang="en-US" sz="1400" b="1" i="1">
                <a:latin typeface="Arial" charset="0"/>
              </a:rPr>
              <a:t>L0, L1a, L2</a:t>
            </a:r>
          </a:p>
        </p:txBody>
      </p:sp>
      <p:sp>
        <p:nvSpPr>
          <p:cNvPr id="154693" name="Text Box 72"/>
          <p:cNvSpPr txBox="1">
            <a:spLocks noChangeArrowheads="1"/>
          </p:cNvSpPr>
          <p:nvPr/>
        </p:nvSpPr>
        <p:spPr bwMode="auto">
          <a:xfrm>
            <a:off x="3124200" y="2897188"/>
            <a:ext cx="1676400" cy="261937"/>
          </a:xfrm>
          <a:prstGeom prst="rect">
            <a:avLst/>
          </a:prstGeom>
          <a:noFill/>
          <a:ln w="9525">
            <a:noFill/>
            <a:miter lim="800000"/>
            <a:headEnd/>
            <a:tailEnd/>
          </a:ln>
        </p:spPr>
        <p:txBody>
          <a:bodyPr>
            <a:spAutoFit/>
          </a:bodyPr>
          <a:lstStyle/>
          <a:p>
            <a:pPr algn="r">
              <a:lnSpc>
                <a:spcPct val="80000"/>
              </a:lnSpc>
            </a:pPr>
            <a:r>
              <a:rPr lang="en-US" sz="1400" b="1">
                <a:latin typeface="Arial" charset="0"/>
              </a:rPr>
              <a:t> 342 DDLs</a:t>
            </a:r>
          </a:p>
        </p:txBody>
      </p:sp>
      <p:sp>
        <p:nvSpPr>
          <p:cNvPr id="154694" name="AutoShape 73"/>
          <p:cNvSpPr>
            <a:spLocks noChangeArrowheads="1"/>
          </p:cNvSpPr>
          <p:nvPr/>
        </p:nvSpPr>
        <p:spPr bwMode="auto">
          <a:xfrm>
            <a:off x="2071688" y="3228975"/>
            <a:ext cx="533400" cy="228600"/>
          </a:xfrm>
          <a:prstGeom prst="roundRect">
            <a:avLst>
              <a:gd name="adj" fmla="val 16667"/>
            </a:avLst>
          </a:prstGeom>
          <a:solidFill>
            <a:srgbClr val="33CC33"/>
          </a:solidFill>
          <a:ln w="9525">
            <a:solidFill>
              <a:schemeClr val="tx1"/>
            </a:solidFill>
            <a:round/>
            <a:headEnd/>
            <a:tailEnd/>
          </a:ln>
        </p:spPr>
        <p:txBody>
          <a:bodyPr wrap="none" anchor="ctr"/>
          <a:lstStyle/>
          <a:p>
            <a:pPr algn="ctr"/>
            <a:endParaRPr lang="en-GB" sz="1400" b="1">
              <a:latin typeface="Arial" charset="0"/>
            </a:endParaRPr>
          </a:p>
        </p:txBody>
      </p:sp>
      <p:sp>
        <p:nvSpPr>
          <p:cNvPr id="154695" name="AutoShape 74"/>
          <p:cNvSpPr>
            <a:spLocks noChangeArrowheads="1"/>
          </p:cNvSpPr>
          <p:nvPr/>
        </p:nvSpPr>
        <p:spPr bwMode="auto">
          <a:xfrm>
            <a:off x="1462088" y="3225800"/>
            <a:ext cx="533400" cy="228600"/>
          </a:xfrm>
          <a:prstGeom prst="roundRect">
            <a:avLst>
              <a:gd name="adj" fmla="val 16667"/>
            </a:avLst>
          </a:prstGeom>
          <a:solidFill>
            <a:srgbClr val="33CC33"/>
          </a:solidFill>
          <a:ln w="9525">
            <a:solidFill>
              <a:schemeClr val="tx1"/>
            </a:solidFill>
            <a:round/>
            <a:headEnd/>
            <a:tailEnd/>
          </a:ln>
        </p:spPr>
        <p:txBody>
          <a:bodyPr wrap="none" anchor="ctr"/>
          <a:lstStyle/>
          <a:p>
            <a:pPr algn="ctr"/>
            <a:endParaRPr lang="en-GB" sz="1400" b="1">
              <a:latin typeface="Arial" charset="0"/>
            </a:endParaRPr>
          </a:p>
        </p:txBody>
      </p:sp>
      <p:sp>
        <p:nvSpPr>
          <p:cNvPr id="154696" name="AutoShape 75"/>
          <p:cNvSpPr>
            <a:spLocks noChangeArrowheads="1"/>
          </p:cNvSpPr>
          <p:nvPr/>
        </p:nvSpPr>
        <p:spPr bwMode="auto">
          <a:xfrm>
            <a:off x="152400" y="4171950"/>
            <a:ext cx="565150" cy="381000"/>
          </a:xfrm>
          <a:prstGeom prst="roundRect">
            <a:avLst>
              <a:gd name="adj" fmla="val 16667"/>
            </a:avLst>
          </a:prstGeom>
          <a:solidFill>
            <a:schemeClr val="accent1"/>
          </a:solidFill>
          <a:ln w="9525">
            <a:solidFill>
              <a:schemeClr val="tx1"/>
            </a:solidFill>
            <a:round/>
            <a:headEnd/>
            <a:tailEnd/>
          </a:ln>
        </p:spPr>
        <p:txBody>
          <a:bodyPr wrap="none" anchor="ctr"/>
          <a:lstStyle/>
          <a:p>
            <a:pPr algn="ctr" eaLnBrk="0" hangingPunct="0"/>
            <a:r>
              <a:rPr lang="en-GB" sz="1400" b="1">
                <a:latin typeface="Arial" charset="0"/>
              </a:rPr>
              <a:t>EDM</a:t>
            </a:r>
          </a:p>
        </p:txBody>
      </p:sp>
      <p:sp>
        <p:nvSpPr>
          <p:cNvPr id="154697" name="Rectangle 76"/>
          <p:cNvSpPr>
            <a:spLocks noChangeArrowheads="1"/>
          </p:cNvSpPr>
          <p:nvPr/>
        </p:nvSpPr>
        <p:spPr bwMode="auto">
          <a:xfrm>
            <a:off x="1465263" y="3694113"/>
            <a:ext cx="100012" cy="80962"/>
          </a:xfrm>
          <a:prstGeom prst="rect">
            <a:avLst/>
          </a:prstGeom>
          <a:solidFill>
            <a:schemeClr val="accent1"/>
          </a:solidFill>
          <a:ln w="9525">
            <a:solidFill>
              <a:schemeClr val="tx1"/>
            </a:solidFill>
            <a:miter lim="800000"/>
            <a:headEnd/>
            <a:tailEnd/>
          </a:ln>
        </p:spPr>
        <p:txBody>
          <a:bodyPr wrap="none" anchor="ctr"/>
          <a:lstStyle/>
          <a:p>
            <a:endParaRPr lang="en-GB"/>
          </a:p>
        </p:txBody>
      </p:sp>
      <p:cxnSp>
        <p:nvCxnSpPr>
          <p:cNvPr id="154698" name="AutoShape 77"/>
          <p:cNvCxnSpPr>
            <a:cxnSpLocks noChangeShapeType="1"/>
            <a:stCxn id="154696" idx="0"/>
            <a:endCxn id="154697" idx="1"/>
          </p:cNvCxnSpPr>
          <p:nvPr/>
        </p:nvCxnSpPr>
        <p:spPr bwMode="auto">
          <a:xfrm rot="-5400000">
            <a:off x="731838" y="3438525"/>
            <a:ext cx="436562" cy="1030288"/>
          </a:xfrm>
          <a:prstGeom prst="bentConnector2">
            <a:avLst/>
          </a:prstGeom>
          <a:noFill/>
          <a:ln w="9525">
            <a:solidFill>
              <a:schemeClr val="tx1"/>
            </a:solidFill>
            <a:miter lim="800000"/>
            <a:headEnd/>
            <a:tailEnd type="triangle" w="med" len="med"/>
          </a:ln>
        </p:spPr>
      </p:cxnSp>
      <p:sp>
        <p:nvSpPr>
          <p:cNvPr id="154699" name="Rectangle 78"/>
          <p:cNvSpPr>
            <a:spLocks noChangeArrowheads="1"/>
          </p:cNvSpPr>
          <p:nvPr/>
        </p:nvSpPr>
        <p:spPr bwMode="auto">
          <a:xfrm>
            <a:off x="1457325" y="3509963"/>
            <a:ext cx="100013" cy="80962"/>
          </a:xfrm>
          <a:prstGeom prst="rect">
            <a:avLst/>
          </a:prstGeom>
          <a:solidFill>
            <a:schemeClr val="accent1"/>
          </a:solidFill>
          <a:ln w="9525">
            <a:solidFill>
              <a:schemeClr val="tx1"/>
            </a:solidFill>
            <a:miter lim="800000"/>
            <a:headEnd/>
            <a:tailEnd/>
          </a:ln>
        </p:spPr>
        <p:txBody>
          <a:bodyPr wrap="none" anchor="ctr"/>
          <a:lstStyle/>
          <a:p>
            <a:endParaRPr lang="en-GB"/>
          </a:p>
        </p:txBody>
      </p:sp>
      <p:sp>
        <p:nvSpPr>
          <p:cNvPr id="154700" name="AutoShape 79"/>
          <p:cNvSpPr>
            <a:spLocks noChangeArrowheads="1"/>
          </p:cNvSpPr>
          <p:nvPr/>
        </p:nvSpPr>
        <p:spPr bwMode="auto">
          <a:xfrm>
            <a:off x="1462088" y="3459163"/>
            <a:ext cx="1143000" cy="381000"/>
          </a:xfrm>
          <a:prstGeom prst="roundRect">
            <a:avLst>
              <a:gd name="adj" fmla="val 16667"/>
            </a:avLst>
          </a:prstGeom>
          <a:solidFill>
            <a:srgbClr val="66FF66"/>
          </a:solidFill>
          <a:ln w="9525">
            <a:solidFill>
              <a:schemeClr val="tx1"/>
            </a:solidFill>
            <a:round/>
            <a:headEnd/>
            <a:tailEnd/>
          </a:ln>
        </p:spPr>
        <p:txBody>
          <a:bodyPr wrap="none" anchor="ctr"/>
          <a:lstStyle/>
          <a:p>
            <a:pPr algn="ctr" eaLnBrk="0" hangingPunct="0"/>
            <a:r>
              <a:rPr lang="en-GB" sz="1400" b="1">
                <a:latin typeface="Arial" charset="0"/>
              </a:rPr>
              <a:t>LDC</a:t>
            </a:r>
          </a:p>
        </p:txBody>
      </p:sp>
      <p:sp>
        <p:nvSpPr>
          <p:cNvPr id="154701" name="AutoShape 80"/>
          <p:cNvSpPr>
            <a:spLocks noChangeArrowheads="1"/>
          </p:cNvSpPr>
          <p:nvPr/>
        </p:nvSpPr>
        <p:spPr bwMode="auto">
          <a:xfrm>
            <a:off x="4984750" y="3228975"/>
            <a:ext cx="533400" cy="228600"/>
          </a:xfrm>
          <a:prstGeom prst="roundRect">
            <a:avLst>
              <a:gd name="adj" fmla="val 16667"/>
            </a:avLst>
          </a:prstGeom>
          <a:solidFill>
            <a:srgbClr val="33CC33"/>
          </a:solidFill>
          <a:ln w="9525">
            <a:solidFill>
              <a:schemeClr val="tx1"/>
            </a:solidFill>
            <a:round/>
            <a:headEnd/>
            <a:tailEnd/>
          </a:ln>
        </p:spPr>
        <p:txBody>
          <a:bodyPr wrap="none" anchor="ctr"/>
          <a:lstStyle/>
          <a:p>
            <a:pPr algn="ctr"/>
            <a:endParaRPr lang="en-GB" sz="1400" b="1">
              <a:latin typeface="Arial" charset="0"/>
            </a:endParaRPr>
          </a:p>
        </p:txBody>
      </p:sp>
      <p:sp>
        <p:nvSpPr>
          <p:cNvPr id="154702" name="AutoShape 81"/>
          <p:cNvSpPr>
            <a:spLocks noChangeArrowheads="1"/>
          </p:cNvSpPr>
          <p:nvPr/>
        </p:nvSpPr>
        <p:spPr bwMode="auto">
          <a:xfrm>
            <a:off x="5594350" y="3225800"/>
            <a:ext cx="533400" cy="228600"/>
          </a:xfrm>
          <a:prstGeom prst="roundRect">
            <a:avLst>
              <a:gd name="adj" fmla="val 16667"/>
            </a:avLst>
          </a:prstGeom>
          <a:solidFill>
            <a:srgbClr val="33CC33"/>
          </a:solidFill>
          <a:ln w="9525">
            <a:solidFill>
              <a:schemeClr val="tx1"/>
            </a:solidFill>
            <a:round/>
            <a:headEnd/>
            <a:tailEnd/>
          </a:ln>
        </p:spPr>
        <p:txBody>
          <a:bodyPr wrap="none" anchor="ctr"/>
          <a:lstStyle/>
          <a:p>
            <a:pPr algn="ctr"/>
            <a:endParaRPr lang="en-GB" sz="1400" b="1">
              <a:latin typeface="Arial" charset="0"/>
            </a:endParaRPr>
          </a:p>
        </p:txBody>
      </p:sp>
      <p:sp>
        <p:nvSpPr>
          <p:cNvPr id="154703" name="Text Box 82"/>
          <p:cNvSpPr txBox="1">
            <a:spLocks noChangeArrowheads="1"/>
          </p:cNvSpPr>
          <p:nvPr/>
        </p:nvSpPr>
        <p:spPr bwMode="auto">
          <a:xfrm>
            <a:off x="333375" y="3498850"/>
            <a:ext cx="933450" cy="304800"/>
          </a:xfrm>
          <a:prstGeom prst="rect">
            <a:avLst/>
          </a:prstGeom>
          <a:noFill/>
          <a:ln w="9525">
            <a:noFill/>
            <a:miter lim="800000"/>
            <a:headEnd/>
            <a:tailEnd/>
          </a:ln>
        </p:spPr>
        <p:txBody>
          <a:bodyPr wrap="none">
            <a:spAutoFit/>
          </a:bodyPr>
          <a:lstStyle/>
          <a:p>
            <a:r>
              <a:rPr lang="en-US" sz="1400" i="1">
                <a:latin typeface="Arial" charset="0"/>
              </a:rPr>
              <a:t>Load Bal.</a:t>
            </a:r>
          </a:p>
        </p:txBody>
      </p:sp>
      <p:cxnSp>
        <p:nvCxnSpPr>
          <p:cNvPr id="154704" name="AutoShape 83"/>
          <p:cNvCxnSpPr>
            <a:cxnSpLocks noChangeShapeType="1"/>
          </p:cNvCxnSpPr>
          <p:nvPr/>
        </p:nvCxnSpPr>
        <p:spPr bwMode="auto">
          <a:xfrm rot="5400000">
            <a:off x="1481137" y="3052763"/>
            <a:ext cx="352425" cy="0"/>
          </a:xfrm>
          <a:prstGeom prst="straightConnector1">
            <a:avLst/>
          </a:prstGeom>
          <a:noFill/>
          <a:ln w="19050">
            <a:solidFill>
              <a:srgbClr val="FF6600"/>
            </a:solidFill>
            <a:round/>
            <a:headEnd/>
            <a:tailEnd type="triangle" w="med" len="med"/>
          </a:ln>
        </p:spPr>
      </p:cxnSp>
      <p:cxnSp>
        <p:nvCxnSpPr>
          <p:cNvPr id="154705" name="AutoShape 84"/>
          <p:cNvCxnSpPr>
            <a:cxnSpLocks noChangeShapeType="1"/>
          </p:cNvCxnSpPr>
          <p:nvPr/>
        </p:nvCxnSpPr>
        <p:spPr bwMode="auto">
          <a:xfrm rot="5400000">
            <a:off x="1633537" y="3044826"/>
            <a:ext cx="352425" cy="0"/>
          </a:xfrm>
          <a:prstGeom prst="straightConnector1">
            <a:avLst/>
          </a:prstGeom>
          <a:noFill/>
          <a:ln w="19050">
            <a:solidFill>
              <a:srgbClr val="FF6600"/>
            </a:solidFill>
            <a:round/>
            <a:headEnd/>
            <a:tailEnd type="triangle" w="med" len="med"/>
          </a:ln>
        </p:spPr>
      </p:cxnSp>
      <p:cxnSp>
        <p:nvCxnSpPr>
          <p:cNvPr id="154706" name="AutoShape 85"/>
          <p:cNvCxnSpPr>
            <a:cxnSpLocks noChangeShapeType="1"/>
          </p:cNvCxnSpPr>
          <p:nvPr/>
        </p:nvCxnSpPr>
        <p:spPr bwMode="auto">
          <a:xfrm rot="5400000">
            <a:off x="2095500" y="3052763"/>
            <a:ext cx="352425" cy="0"/>
          </a:xfrm>
          <a:prstGeom prst="straightConnector1">
            <a:avLst/>
          </a:prstGeom>
          <a:noFill/>
          <a:ln w="19050">
            <a:solidFill>
              <a:srgbClr val="FF6600"/>
            </a:solidFill>
            <a:round/>
            <a:headEnd/>
            <a:tailEnd type="triangle" w="med" len="med"/>
          </a:ln>
        </p:spPr>
      </p:cxnSp>
      <p:cxnSp>
        <p:nvCxnSpPr>
          <p:cNvPr id="154707" name="AutoShape 86"/>
          <p:cNvCxnSpPr>
            <a:cxnSpLocks noChangeShapeType="1"/>
          </p:cNvCxnSpPr>
          <p:nvPr/>
        </p:nvCxnSpPr>
        <p:spPr bwMode="auto">
          <a:xfrm rot="5400000">
            <a:off x="2247900" y="3044826"/>
            <a:ext cx="352425" cy="0"/>
          </a:xfrm>
          <a:prstGeom prst="straightConnector1">
            <a:avLst/>
          </a:prstGeom>
          <a:noFill/>
          <a:ln w="19050">
            <a:solidFill>
              <a:srgbClr val="FF6600"/>
            </a:solidFill>
            <a:round/>
            <a:headEnd/>
            <a:tailEnd type="triangle" w="med" len="med"/>
          </a:ln>
        </p:spPr>
      </p:cxnSp>
      <p:cxnSp>
        <p:nvCxnSpPr>
          <p:cNvPr id="154708" name="AutoShape 87"/>
          <p:cNvCxnSpPr>
            <a:cxnSpLocks noChangeShapeType="1"/>
            <a:endCxn id="154726" idx="0"/>
          </p:cNvCxnSpPr>
          <p:nvPr/>
        </p:nvCxnSpPr>
        <p:spPr bwMode="auto">
          <a:xfrm flipV="1">
            <a:off x="5334000" y="1909763"/>
            <a:ext cx="3314700" cy="1035050"/>
          </a:xfrm>
          <a:prstGeom prst="bentConnector4">
            <a:avLst>
              <a:gd name="adj1" fmla="val 36634"/>
              <a:gd name="adj2" fmla="val 140644"/>
            </a:avLst>
          </a:prstGeom>
          <a:noFill/>
          <a:ln w="19050">
            <a:solidFill>
              <a:srgbClr val="FF6600"/>
            </a:solidFill>
            <a:miter lim="800000"/>
            <a:headEnd/>
            <a:tailEnd type="triangle" w="med" len="med"/>
          </a:ln>
        </p:spPr>
      </p:cxnSp>
      <p:sp>
        <p:nvSpPr>
          <p:cNvPr id="154709" name="Rectangle 88"/>
          <p:cNvSpPr>
            <a:spLocks noChangeArrowheads="1"/>
          </p:cNvSpPr>
          <p:nvPr/>
        </p:nvSpPr>
        <p:spPr bwMode="auto">
          <a:xfrm>
            <a:off x="7562850" y="4144963"/>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cxnSp>
        <p:nvCxnSpPr>
          <p:cNvPr id="154710" name="AutoShape 89"/>
          <p:cNvCxnSpPr>
            <a:cxnSpLocks noChangeShapeType="1"/>
            <a:stCxn id="154711" idx="2"/>
            <a:endCxn id="154728" idx="0"/>
          </p:cNvCxnSpPr>
          <p:nvPr/>
        </p:nvCxnSpPr>
        <p:spPr bwMode="auto">
          <a:xfrm rot="5400000">
            <a:off x="7935118" y="3993357"/>
            <a:ext cx="303213" cy="0"/>
          </a:xfrm>
          <a:prstGeom prst="straightConnector1">
            <a:avLst/>
          </a:prstGeom>
          <a:noFill/>
          <a:ln w="19050">
            <a:solidFill>
              <a:srgbClr val="00CC99"/>
            </a:solidFill>
            <a:round/>
            <a:headEnd/>
            <a:tailEnd type="triangle" w="med" len="med"/>
          </a:ln>
        </p:spPr>
      </p:cxnSp>
      <p:sp>
        <p:nvSpPr>
          <p:cNvPr id="154711" name="AutoShape 90"/>
          <p:cNvSpPr>
            <a:spLocks noChangeArrowheads="1"/>
          </p:cNvSpPr>
          <p:nvPr/>
        </p:nvSpPr>
        <p:spPr bwMode="auto">
          <a:xfrm>
            <a:off x="7820025" y="3460750"/>
            <a:ext cx="533400" cy="381000"/>
          </a:xfrm>
          <a:prstGeom prst="roundRect">
            <a:avLst>
              <a:gd name="adj" fmla="val 16667"/>
            </a:avLst>
          </a:prstGeom>
          <a:solidFill>
            <a:srgbClr val="66FF66"/>
          </a:solidFill>
          <a:ln w="9525">
            <a:solidFill>
              <a:schemeClr val="tx1"/>
            </a:solidFill>
            <a:round/>
            <a:headEnd/>
            <a:tailEnd/>
          </a:ln>
        </p:spPr>
        <p:txBody>
          <a:bodyPr wrap="none" anchor="ctr"/>
          <a:lstStyle/>
          <a:p>
            <a:pPr algn="ctr" eaLnBrk="0" hangingPunct="0"/>
            <a:r>
              <a:rPr lang="en-GB" sz="1400" b="1">
                <a:latin typeface="Arial" charset="0"/>
              </a:rPr>
              <a:t>LDC</a:t>
            </a:r>
          </a:p>
        </p:txBody>
      </p:sp>
      <p:cxnSp>
        <p:nvCxnSpPr>
          <p:cNvPr id="154712" name="AutoShape 91"/>
          <p:cNvCxnSpPr>
            <a:cxnSpLocks noChangeShapeType="1"/>
            <a:endCxn id="154717" idx="0"/>
          </p:cNvCxnSpPr>
          <p:nvPr/>
        </p:nvCxnSpPr>
        <p:spPr bwMode="auto">
          <a:xfrm rot="5400000">
            <a:off x="7912101" y="3051175"/>
            <a:ext cx="347662" cy="1587"/>
          </a:xfrm>
          <a:prstGeom prst="bentConnector3">
            <a:avLst>
              <a:gd name="adj1" fmla="val 49773"/>
            </a:avLst>
          </a:prstGeom>
          <a:noFill/>
          <a:ln w="19050">
            <a:solidFill>
              <a:srgbClr val="FF6600"/>
            </a:solidFill>
            <a:miter lim="800000"/>
            <a:headEnd/>
            <a:tailEnd type="triangle" w="med" len="med"/>
          </a:ln>
        </p:spPr>
      </p:cxnSp>
      <p:cxnSp>
        <p:nvCxnSpPr>
          <p:cNvPr id="154713" name="AutoShape 92"/>
          <p:cNvCxnSpPr>
            <a:cxnSpLocks noChangeShapeType="1"/>
          </p:cNvCxnSpPr>
          <p:nvPr/>
        </p:nvCxnSpPr>
        <p:spPr bwMode="auto">
          <a:xfrm rot="5400000">
            <a:off x="8451851" y="3051175"/>
            <a:ext cx="347662" cy="1587"/>
          </a:xfrm>
          <a:prstGeom prst="bentConnector3">
            <a:avLst>
              <a:gd name="adj1" fmla="val 49773"/>
            </a:avLst>
          </a:prstGeom>
          <a:noFill/>
          <a:ln w="19050">
            <a:solidFill>
              <a:srgbClr val="FF6600"/>
            </a:solidFill>
            <a:miter lim="800000"/>
            <a:headEnd/>
            <a:tailEnd type="triangle" w="med" len="med"/>
          </a:ln>
        </p:spPr>
      </p:cxnSp>
      <p:sp>
        <p:nvSpPr>
          <p:cNvPr id="154714" name="Rectangle 93"/>
          <p:cNvSpPr>
            <a:spLocks noChangeArrowheads="1"/>
          </p:cNvSpPr>
          <p:nvPr/>
        </p:nvSpPr>
        <p:spPr bwMode="auto">
          <a:xfrm>
            <a:off x="8601075" y="4144963"/>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sp>
        <p:nvSpPr>
          <p:cNvPr id="154715" name="AutoShape 94"/>
          <p:cNvSpPr>
            <a:spLocks noChangeArrowheads="1"/>
          </p:cNvSpPr>
          <p:nvPr/>
        </p:nvSpPr>
        <p:spPr bwMode="auto">
          <a:xfrm>
            <a:off x="8429625" y="3459163"/>
            <a:ext cx="533400" cy="381000"/>
          </a:xfrm>
          <a:prstGeom prst="roundRect">
            <a:avLst>
              <a:gd name="adj" fmla="val 16667"/>
            </a:avLst>
          </a:prstGeom>
          <a:solidFill>
            <a:srgbClr val="66FF66"/>
          </a:solidFill>
          <a:ln w="9525">
            <a:solidFill>
              <a:schemeClr val="tx1"/>
            </a:solidFill>
            <a:round/>
            <a:headEnd/>
            <a:tailEnd/>
          </a:ln>
        </p:spPr>
        <p:txBody>
          <a:bodyPr wrap="none" anchor="ctr"/>
          <a:lstStyle/>
          <a:p>
            <a:pPr algn="ctr" eaLnBrk="0" hangingPunct="0"/>
            <a:r>
              <a:rPr lang="en-GB" sz="1400" b="1">
                <a:latin typeface="Arial" charset="0"/>
              </a:rPr>
              <a:t>LDC</a:t>
            </a:r>
          </a:p>
        </p:txBody>
      </p:sp>
      <p:cxnSp>
        <p:nvCxnSpPr>
          <p:cNvPr id="154716" name="AutoShape 95"/>
          <p:cNvCxnSpPr>
            <a:cxnSpLocks noChangeShapeType="1"/>
            <a:stCxn id="154715" idx="2"/>
            <a:endCxn id="154714" idx="0"/>
          </p:cNvCxnSpPr>
          <p:nvPr/>
        </p:nvCxnSpPr>
        <p:spPr bwMode="auto">
          <a:xfrm rot="5400000">
            <a:off x="8543925" y="3992563"/>
            <a:ext cx="304800" cy="0"/>
          </a:xfrm>
          <a:prstGeom prst="straightConnector1">
            <a:avLst/>
          </a:prstGeom>
          <a:noFill/>
          <a:ln w="19050">
            <a:solidFill>
              <a:srgbClr val="00CC99"/>
            </a:solidFill>
            <a:round/>
            <a:headEnd/>
            <a:tailEnd type="triangle" w="med" len="med"/>
          </a:ln>
        </p:spPr>
      </p:cxnSp>
      <p:sp>
        <p:nvSpPr>
          <p:cNvPr id="154717" name="AutoShape 96"/>
          <p:cNvSpPr>
            <a:spLocks noChangeArrowheads="1"/>
          </p:cNvSpPr>
          <p:nvPr/>
        </p:nvSpPr>
        <p:spPr bwMode="auto">
          <a:xfrm>
            <a:off x="7818438" y="3225800"/>
            <a:ext cx="533400" cy="228600"/>
          </a:xfrm>
          <a:prstGeom prst="roundRect">
            <a:avLst>
              <a:gd name="adj" fmla="val 16667"/>
            </a:avLst>
          </a:prstGeom>
          <a:solidFill>
            <a:srgbClr val="33CC33"/>
          </a:solidFill>
          <a:ln w="9525">
            <a:solidFill>
              <a:schemeClr val="tx1"/>
            </a:solidFill>
            <a:round/>
            <a:headEnd/>
            <a:tailEnd/>
          </a:ln>
        </p:spPr>
        <p:txBody>
          <a:bodyPr wrap="none" anchor="ctr"/>
          <a:lstStyle/>
          <a:p>
            <a:pPr algn="ctr"/>
            <a:endParaRPr lang="en-GB" sz="1400" b="1">
              <a:latin typeface="Arial" charset="0"/>
            </a:endParaRPr>
          </a:p>
        </p:txBody>
      </p:sp>
      <p:sp>
        <p:nvSpPr>
          <p:cNvPr id="154718" name="AutoShape 97"/>
          <p:cNvSpPr>
            <a:spLocks noChangeArrowheads="1"/>
          </p:cNvSpPr>
          <p:nvPr/>
        </p:nvSpPr>
        <p:spPr bwMode="auto">
          <a:xfrm>
            <a:off x="8428038" y="3225800"/>
            <a:ext cx="533400" cy="228600"/>
          </a:xfrm>
          <a:prstGeom prst="roundRect">
            <a:avLst>
              <a:gd name="adj" fmla="val 16667"/>
            </a:avLst>
          </a:prstGeom>
          <a:solidFill>
            <a:srgbClr val="33CC33"/>
          </a:solidFill>
          <a:ln w="9525">
            <a:solidFill>
              <a:schemeClr val="tx1"/>
            </a:solidFill>
            <a:round/>
            <a:headEnd/>
            <a:tailEnd/>
          </a:ln>
        </p:spPr>
        <p:txBody>
          <a:bodyPr wrap="none" anchor="ctr"/>
          <a:lstStyle/>
          <a:p>
            <a:pPr algn="ctr"/>
            <a:endParaRPr lang="en-GB" sz="1400" b="1">
              <a:latin typeface="Arial" charset="0"/>
            </a:endParaRPr>
          </a:p>
        </p:txBody>
      </p:sp>
      <p:cxnSp>
        <p:nvCxnSpPr>
          <p:cNvPr id="154719" name="AutoShape 98"/>
          <p:cNvCxnSpPr>
            <a:cxnSpLocks noChangeShapeType="1"/>
          </p:cNvCxnSpPr>
          <p:nvPr/>
        </p:nvCxnSpPr>
        <p:spPr bwMode="auto">
          <a:xfrm flipV="1">
            <a:off x="5937250" y="3025775"/>
            <a:ext cx="234950" cy="214313"/>
          </a:xfrm>
          <a:prstGeom prst="bentConnector3">
            <a:avLst>
              <a:gd name="adj1" fmla="val -2704"/>
            </a:avLst>
          </a:prstGeom>
          <a:noFill/>
          <a:ln w="19050">
            <a:solidFill>
              <a:srgbClr val="FF6600"/>
            </a:solidFill>
            <a:miter lim="800000"/>
            <a:headEnd/>
            <a:tailEnd type="triangle" w="med" len="med"/>
          </a:ln>
        </p:spPr>
      </p:cxnSp>
      <p:cxnSp>
        <p:nvCxnSpPr>
          <p:cNvPr id="154720" name="AutoShape 99"/>
          <p:cNvCxnSpPr>
            <a:cxnSpLocks noChangeShapeType="1"/>
          </p:cNvCxnSpPr>
          <p:nvPr/>
        </p:nvCxnSpPr>
        <p:spPr bwMode="auto">
          <a:xfrm rot="-5400000">
            <a:off x="5312569" y="2956719"/>
            <a:ext cx="309562" cy="285750"/>
          </a:xfrm>
          <a:prstGeom prst="bentConnector3">
            <a:avLst>
              <a:gd name="adj1" fmla="val 102051"/>
            </a:avLst>
          </a:prstGeom>
          <a:noFill/>
          <a:ln w="19050">
            <a:solidFill>
              <a:srgbClr val="FF6600"/>
            </a:solidFill>
            <a:miter lim="800000"/>
            <a:headEnd/>
            <a:tailEnd type="triangle" w="med" len="med"/>
          </a:ln>
        </p:spPr>
      </p:cxnSp>
      <p:cxnSp>
        <p:nvCxnSpPr>
          <p:cNvPr id="154721" name="AutoShape 100"/>
          <p:cNvCxnSpPr>
            <a:cxnSpLocks noChangeShapeType="1"/>
            <a:endCxn id="154725" idx="0"/>
          </p:cNvCxnSpPr>
          <p:nvPr/>
        </p:nvCxnSpPr>
        <p:spPr bwMode="auto">
          <a:xfrm flipV="1">
            <a:off x="6096000" y="1909763"/>
            <a:ext cx="1943100" cy="1111250"/>
          </a:xfrm>
          <a:prstGeom prst="bentConnector4">
            <a:avLst>
              <a:gd name="adj1" fmla="val 28593"/>
              <a:gd name="adj2" fmla="val 130713"/>
            </a:avLst>
          </a:prstGeom>
          <a:noFill/>
          <a:ln w="19050">
            <a:solidFill>
              <a:srgbClr val="FF6600"/>
            </a:solidFill>
            <a:miter lim="800000"/>
            <a:headEnd/>
            <a:tailEnd type="triangle" w="med" len="med"/>
          </a:ln>
        </p:spPr>
      </p:cxnSp>
      <p:sp>
        <p:nvSpPr>
          <p:cNvPr id="154722" name="AutoShape 101"/>
          <p:cNvSpPr>
            <a:spLocks noChangeArrowheads="1"/>
          </p:cNvSpPr>
          <p:nvPr/>
        </p:nvSpPr>
        <p:spPr bwMode="auto">
          <a:xfrm>
            <a:off x="7667625" y="1909763"/>
            <a:ext cx="1323975" cy="971550"/>
          </a:xfrm>
          <a:prstGeom prst="roundRect">
            <a:avLst>
              <a:gd name="adj" fmla="val 16667"/>
            </a:avLst>
          </a:prstGeom>
          <a:solidFill>
            <a:srgbClr val="FF9999"/>
          </a:solidFill>
          <a:ln w="9525">
            <a:solidFill>
              <a:schemeClr val="tx1"/>
            </a:solidFill>
            <a:round/>
            <a:headEnd/>
            <a:tailEnd/>
          </a:ln>
        </p:spPr>
        <p:txBody>
          <a:bodyPr wrap="none" anchor="ctr"/>
          <a:lstStyle/>
          <a:p>
            <a:pPr algn="ctr"/>
            <a:endParaRPr lang="en-US" sz="1400" b="1">
              <a:latin typeface="Arial" charset="0"/>
            </a:endParaRPr>
          </a:p>
          <a:p>
            <a:pPr algn="ctr"/>
            <a:endParaRPr lang="en-US" sz="1400" b="1">
              <a:latin typeface="Arial" charset="0"/>
            </a:endParaRPr>
          </a:p>
          <a:p>
            <a:pPr algn="ctr"/>
            <a:r>
              <a:rPr lang="en-US" sz="1400" b="1">
                <a:latin typeface="Arial" charset="0"/>
              </a:rPr>
              <a:t>HLT Farm</a:t>
            </a:r>
          </a:p>
        </p:txBody>
      </p:sp>
      <p:sp>
        <p:nvSpPr>
          <p:cNvPr id="154723" name="AutoShape 102"/>
          <p:cNvSpPr>
            <a:spLocks noChangeArrowheads="1"/>
          </p:cNvSpPr>
          <p:nvPr/>
        </p:nvSpPr>
        <p:spPr bwMode="auto">
          <a:xfrm>
            <a:off x="8382000" y="2138363"/>
            <a:ext cx="533400" cy="381000"/>
          </a:xfrm>
          <a:prstGeom prst="roundRect">
            <a:avLst>
              <a:gd name="adj" fmla="val 16667"/>
            </a:avLst>
          </a:prstGeom>
          <a:solidFill>
            <a:schemeClr val="accent1"/>
          </a:solidFill>
          <a:ln w="9525">
            <a:solidFill>
              <a:schemeClr val="tx1"/>
            </a:solidFill>
            <a:round/>
            <a:headEnd/>
            <a:tailEnd/>
          </a:ln>
        </p:spPr>
        <p:txBody>
          <a:bodyPr wrap="none" anchor="ctr"/>
          <a:lstStyle/>
          <a:p>
            <a:pPr algn="ctr" eaLnBrk="0" hangingPunct="0"/>
            <a:r>
              <a:rPr lang="en-GB" sz="1400" b="1">
                <a:latin typeface="Arial" charset="0"/>
              </a:rPr>
              <a:t>FEP</a:t>
            </a:r>
          </a:p>
        </p:txBody>
      </p:sp>
      <p:sp>
        <p:nvSpPr>
          <p:cNvPr id="154724" name="AutoShape 103"/>
          <p:cNvSpPr>
            <a:spLocks noChangeArrowheads="1"/>
          </p:cNvSpPr>
          <p:nvPr/>
        </p:nvSpPr>
        <p:spPr bwMode="auto">
          <a:xfrm>
            <a:off x="7772400" y="2138363"/>
            <a:ext cx="533400" cy="381000"/>
          </a:xfrm>
          <a:prstGeom prst="roundRect">
            <a:avLst>
              <a:gd name="adj" fmla="val 16667"/>
            </a:avLst>
          </a:prstGeom>
          <a:solidFill>
            <a:schemeClr val="accent1"/>
          </a:solidFill>
          <a:ln w="9525">
            <a:solidFill>
              <a:schemeClr val="tx1"/>
            </a:solidFill>
            <a:round/>
            <a:headEnd/>
            <a:tailEnd/>
          </a:ln>
        </p:spPr>
        <p:txBody>
          <a:bodyPr wrap="none" anchor="ctr"/>
          <a:lstStyle/>
          <a:p>
            <a:pPr algn="ctr" eaLnBrk="0" hangingPunct="0"/>
            <a:r>
              <a:rPr lang="en-GB" sz="1400" b="1">
                <a:latin typeface="Arial" charset="0"/>
              </a:rPr>
              <a:t>FEP</a:t>
            </a:r>
          </a:p>
        </p:txBody>
      </p:sp>
      <p:sp>
        <p:nvSpPr>
          <p:cNvPr id="154725" name="AutoShape 104"/>
          <p:cNvSpPr>
            <a:spLocks noChangeArrowheads="1"/>
          </p:cNvSpPr>
          <p:nvPr/>
        </p:nvSpPr>
        <p:spPr bwMode="auto">
          <a:xfrm>
            <a:off x="7772400" y="1909763"/>
            <a:ext cx="533400" cy="228600"/>
          </a:xfrm>
          <a:prstGeom prst="roundRect">
            <a:avLst>
              <a:gd name="adj" fmla="val 16667"/>
            </a:avLst>
          </a:prstGeom>
          <a:solidFill>
            <a:srgbClr val="FF0000"/>
          </a:solidFill>
          <a:ln w="9525">
            <a:solidFill>
              <a:schemeClr val="tx1"/>
            </a:solidFill>
            <a:round/>
            <a:headEnd/>
            <a:tailEnd/>
          </a:ln>
        </p:spPr>
        <p:txBody>
          <a:bodyPr wrap="none" anchor="ctr"/>
          <a:lstStyle/>
          <a:p>
            <a:pPr algn="ctr"/>
            <a:endParaRPr lang="en-GB" sz="1400" b="1">
              <a:latin typeface="Arial" charset="0"/>
            </a:endParaRPr>
          </a:p>
        </p:txBody>
      </p:sp>
      <p:sp>
        <p:nvSpPr>
          <p:cNvPr id="154726" name="AutoShape 105"/>
          <p:cNvSpPr>
            <a:spLocks noChangeArrowheads="1"/>
          </p:cNvSpPr>
          <p:nvPr/>
        </p:nvSpPr>
        <p:spPr bwMode="auto">
          <a:xfrm>
            <a:off x="8382000" y="1909763"/>
            <a:ext cx="533400" cy="228600"/>
          </a:xfrm>
          <a:prstGeom prst="roundRect">
            <a:avLst>
              <a:gd name="adj" fmla="val 16667"/>
            </a:avLst>
          </a:prstGeom>
          <a:solidFill>
            <a:srgbClr val="FF0000"/>
          </a:solidFill>
          <a:ln w="9525">
            <a:solidFill>
              <a:schemeClr val="tx1"/>
            </a:solidFill>
            <a:round/>
            <a:headEnd/>
            <a:tailEnd/>
          </a:ln>
        </p:spPr>
        <p:txBody>
          <a:bodyPr wrap="none" anchor="ctr"/>
          <a:lstStyle/>
          <a:p>
            <a:pPr algn="ctr"/>
            <a:endParaRPr lang="en-GB" sz="1400" b="1">
              <a:latin typeface="Arial" charset="0"/>
            </a:endParaRPr>
          </a:p>
        </p:txBody>
      </p:sp>
      <p:sp>
        <p:nvSpPr>
          <p:cNvPr id="154727" name="Text Box 106"/>
          <p:cNvSpPr txBox="1">
            <a:spLocks noChangeArrowheads="1"/>
          </p:cNvSpPr>
          <p:nvPr/>
        </p:nvSpPr>
        <p:spPr bwMode="auto">
          <a:xfrm>
            <a:off x="6800850" y="1570038"/>
            <a:ext cx="895350" cy="601662"/>
          </a:xfrm>
          <a:prstGeom prst="rect">
            <a:avLst/>
          </a:prstGeom>
          <a:noFill/>
          <a:ln w="9525">
            <a:noFill/>
            <a:miter lim="800000"/>
            <a:headEnd/>
            <a:tailEnd/>
          </a:ln>
        </p:spPr>
        <p:txBody>
          <a:bodyPr>
            <a:spAutoFit/>
          </a:bodyPr>
          <a:lstStyle/>
          <a:p>
            <a:pPr algn="r">
              <a:lnSpc>
                <a:spcPct val="80000"/>
              </a:lnSpc>
            </a:pPr>
            <a:r>
              <a:rPr lang="en-US" sz="1400" b="1">
                <a:latin typeface="Arial" charset="0"/>
              </a:rPr>
              <a:t>DDL</a:t>
            </a:r>
          </a:p>
          <a:p>
            <a:pPr algn="r">
              <a:lnSpc>
                <a:spcPct val="80000"/>
              </a:lnSpc>
            </a:pPr>
            <a:endParaRPr lang="en-US" sz="1400" b="1">
              <a:latin typeface="Arial" charset="0"/>
            </a:endParaRPr>
          </a:p>
          <a:p>
            <a:pPr algn="r">
              <a:lnSpc>
                <a:spcPct val="80000"/>
              </a:lnSpc>
            </a:pPr>
            <a:r>
              <a:rPr lang="en-US" sz="1400" b="1">
                <a:latin typeface="Arial" charset="0"/>
              </a:rPr>
              <a:t>H-RORC</a:t>
            </a:r>
          </a:p>
        </p:txBody>
      </p:sp>
      <p:sp>
        <p:nvSpPr>
          <p:cNvPr id="154728" name="Rectangle 107"/>
          <p:cNvSpPr>
            <a:spLocks noChangeArrowheads="1"/>
          </p:cNvSpPr>
          <p:nvPr/>
        </p:nvSpPr>
        <p:spPr bwMode="auto">
          <a:xfrm>
            <a:off x="7991475" y="4144963"/>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sp>
        <p:nvSpPr>
          <p:cNvPr id="154729" name="Text Box 108"/>
          <p:cNvSpPr txBox="1">
            <a:spLocks noChangeArrowheads="1"/>
          </p:cNvSpPr>
          <p:nvPr/>
        </p:nvSpPr>
        <p:spPr bwMode="auto">
          <a:xfrm>
            <a:off x="6248400" y="2868613"/>
            <a:ext cx="1447800" cy="941387"/>
          </a:xfrm>
          <a:prstGeom prst="rect">
            <a:avLst/>
          </a:prstGeom>
          <a:noFill/>
          <a:ln w="9525">
            <a:noFill/>
            <a:miter lim="800000"/>
            <a:headEnd/>
            <a:tailEnd/>
          </a:ln>
        </p:spPr>
        <p:txBody>
          <a:bodyPr>
            <a:spAutoFit/>
          </a:bodyPr>
          <a:lstStyle/>
          <a:p>
            <a:pPr algn="r">
              <a:lnSpc>
                <a:spcPct val="80000"/>
              </a:lnSpc>
            </a:pPr>
            <a:r>
              <a:rPr lang="en-US" sz="1400" b="1">
                <a:latin typeface="Arial" charset="0"/>
              </a:rPr>
              <a:t>10 DDLs</a:t>
            </a:r>
          </a:p>
          <a:p>
            <a:pPr algn="r">
              <a:lnSpc>
                <a:spcPct val="80000"/>
              </a:lnSpc>
            </a:pPr>
            <a:endParaRPr lang="en-US" sz="1400" b="1">
              <a:latin typeface="Arial" charset="0"/>
            </a:endParaRPr>
          </a:p>
          <a:p>
            <a:pPr algn="r">
              <a:lnSpc>
                <a:spcPct val="80000"/>
              </a:lnSpc>
            </a:pPr>
            <a:r>
              <a:rPr lang="en-US" sz="1400" b="1">
                <a:latin typeface="Arial" charset="0"/>
              </a:rPr>
              <a:t>10 D-RORC</a:t>
            </a:r>
          </a:p>
          <a:p>
            <a:pPr algn="r">
              <a:lnSpc>
                <a:spcPct val="80000"/>
              </a:lnSpc>
            </a:pPr>
            <a:endParaRPr lang="en-US" sz="1400" b="1">
              <a:latin typeface="Arial" charset="0"/>
            </a:endParaRPr>
          </a:p>
          <a:p>
            <a:pPr algn="r">
              <a:lnSpc>
                <a:spcPct val="80000"/>
              </a:lnSpc>
            </a:pPr>
            <a:r>
              <a:rPr lang="en-US" sz="1400" b="1">
                <a:latin typeface="Arial" charset="0"/>
              </a:rPr>
              <a:t> 10 HLT LDC</a:t>
            </a:r>
          </a:p>
        </p:txBody>
      </p:sp>
      <p:sp>
        <p:nvSpPr>
          <p:cNvPr id="154730" name="Text Box 109"/>
          <p:cNvSpPr txBox="1">
            <a:spLocks noChangeArrowheads="1"/>
          </p:cNvSpPr>
          <p:nvPr/>
        </p:nvSpPr>
        <p:spPr bwMode="auto">
          <a:xfrm>
            <a:off x="2362200" y="2897188"/>
            <a:ext cx="1447800" cy="261937"/>
          </a:xfrm>
          <a:prstGeom prst="rect">
            <a:avLst/>
          </a:prstGeom>
          <a:noFill/>
          <a:ln w="9525">
            <a:noFill/>
            <a:miter lim="800000"/>
            <a:headEnd/>
            <a:tailEnd/>
          </a:ln>
        </p:spPr>
        <p:txBody>
          <a:bodyPr>
            <a:spAutoFit/>
          </a:bodyPr>
          <a:lstStyle/>
          <a:p>
            <a:pPr>
              <a:lnSpc>
                <a:spcPct val="80000"/>
              </a:lnSpc>
            </a:pPr>
            <a:r>
              <a:rPr lang="en-US" sz="1400" b="1">
                <a:latin typeface="Arial" charset="0"/>
              </a:rPr>
              <a:t> 144 DDLs</a:t>
            </a:r>
          </a:p>
        </p:txBody>
      </p:sp>
      <p:grpSp>
        <p:nvGrpSpPr>
          <p:cNvPr id="154731" name="Group 110"/>
          <p:cNvGrpSpPr>
            <a:grpSpLocks/>
          </p:cNvGrpSpPr>
          <p:nvPr/>
        </p:nvGrpSpPr>
        <p:grpSpPr bwMode="auto">
          <a:xfrm>
            <a:off x="5019675" y="6145213"/>
            <a:ext cx="2043113" cy="381000"/>
            <a:chOff x="2045" y="3840"/>
            <a:chExt cx="1287" cy="288"/>
          </a:xfrm>
        </p:grpSpPr>
        <p:sp>
          <p:nvSpPr>
            <p:cNvPr id="154748" name="AutoShape 111"/>
            <p:cNvSpPr>
              <a:spLocks noChangeArrowheads="1"/>
            </p:cNvSpPr>
            <p:nvPr/>
          </p:nvSpPr>
          <p:spPr bwMode="auto">
            <a:xfrm>
              <a:off x="2045" y="3840"/>
              <a:ext cx="1287" cy="288"/>
            </a:xfrm>
            <a:prstGeom prst="roundRect">
              <a:avLst>
                <a:gd name="adj" fmla="val 16667"/>
              </a:avLst>
            </a:prstGeom>
            <a:solidFill>
              <a:srgbClr val="FFFF99"/>
            </a:solidFill>
            <a:ln w="9525">
              <a:solidFill>
                <a:schemeClr val="tx1"/>
              </a:solidFill>
              <a:round/>
              <a:headEnd/>
              <a:tailEnd/>
            </a:ln>
          </p:spPr>
          <p:txBody>
            <a:bodyPr wrap="none" anchor="ctr"/>
            <a:lstStyle/>
            <a:p>
              <a:pPr algn="ctr" eaLnBrk="0" hangingPunct="0"/>
              <a:r>
                <a:rPr lang="en-GB" b="1">
                  <a:latin typeface="Arial" charset="0"/>
                </a:rPr>
                <a:t>TDS</a:t>
              </a:r>
            </a:p>
          </p:txBody>
        </p:sp>
        <p:sp>
          <p:nvSpPr>
            <p:cNvPr id="154749" name="AutoShape 112"/>
            <p:cNvSpPr>
              <a:spLocks noChangeArrowheads="1"/>
            </p:cNvSpPr>
            <p:nvPr/>
          </p:nvSpPr>
          <p:spPr bwMode="auto">
            <a:xfrm>
              <a:off x="2966" y="3852"/>
              <a:ext cx="279" cy="258"/>
            </a:xfrm>
            <a:prstGeom prst="flowChartMagneticDisk">
              <a:avLst/>
            </a:prstGeom>
            <a:solidFill>
              <a:srgbClr val="FFFF99"/>
            </a:solidFill>
            <a:ln w="9525">
              <a:solidFill>
                <a:srgbClr val="000000"/>
              </a:solidFill>
              <a:round/>
              <a:headEnd/>
              <a:tailEnd/>
            </a:ln>
          </p:spPr>
          <p:txBody>
            <a:bodyPr wrap="none" anchor="ctr"/>
            <a:lstStyle/>
            <a:p>
              <a:endParaRPr lang="en-GB"/>
            </a:p>
          </p:txBody>
        </p:sp>
      </p:grpSp>
      <p:cxnSp>
        <p:nvCxnSpPr>
          <p:cNvPr id="154732" name="AutoShape 113"/>
          <p:cNvCxnSpPr>
            <a:cxnSpLocks noChangeShapeType="1"/>
            <a:endCxn id="154748" idx="0"/>
          </p:cNvCxnSpPr>
          <p:nvPr/>
        </p:nvCxnSpPr>
        <p:spPr bwMode="auto">
          <a:xfrm rot="5400000">
            <a:off x="5889625" y="5992813"/>
            <a:ext cx="304800" cy="0"/>
          </a:xfrm>
          <a:prstGeom prst="straightConnector1">
            <a:avLst/>
          </a:prstGeom>
          <a:noFill/>
          <a:ln w="9525">
            <a:solidFill>
              <a:srgbClr val="33CC33"/>
            </a:solidFill>
            <a:round/>
            <a:headEnd type="triangle" w="med" len="med"/>
            <a:tailEnd type="triangle" w="med" len="med"/>
          </a:ln>
        </p:spPr>
      </p:cxnSp>
      <p:cxnSp>
        <p:nvCxnSpPr>
          <p:cNvPr id="154733" name="AutoShape 114"/>
          <p:cNvCxnSpPr>
            <a:cxnSpLocks noChangeShapeType="1"/>
          </p:cNvCxnSpPr>
          <p:nvPr/>
        </p:nvCxnSpPr>
        <p:spPr bwMode="auto">
          <a:xfrm rot="5400000">
            <a:off x="3736975" y="5992813"/>
            <a:ext cx="304800" cy="0"/>
          </a:xfrm>
          <a:prstGeom prst="straightConnector1">
            <a:avLst/>
          </a:prstGeom>
          <a:noFill/>
          <a:ln w="9525">
            <a:solidFill>
              <a:srgbClr val="33CC33"/>
            </a:solidFill>
            <a:round/>
            <a:headEnd type="triangle" w="med" len="med"/>
            <a:tailEnd type="triangle" w="med" len="med"/>
          </a:ln>
        </p:spPr>
      </p:cxnSp>
      <p:sp>
        <p:nvSpPr>
          <p:cNvPr id="154734" name="AutoShape 115"/>
          <p:cNvSpPr>
            <a:spLocks noChangeArrowheads="1"/>
          </p:cNvSpPr>
          <p:nvPr/>
        </p:nvSpPr>
        <p:spPr bwMode="auto">
          <a:xfrm>
            <a:off x="7054850" y="4784725"/>
            <a:ext cx="565150" cy="381000"/>
          </a:xfrm>
          <a:prstGeom prst="roundRect">
            <a:avLst>
              <a:gd name="adj" fmla="val 16667"/>
            </a:avLst>
          </a:prstGeom>
          <a:solidFill>
            <a:srgbClr val="F3F905"/>
          </a:solidFill>
          <a:ln w="9525">
            <a:solidFill>
              <a:schemeClr val="tx1"/>
            </a:solidFill>
            <a:round/>
            <a:headEnd/>
            <a:tailEnd/>
          </a:ln>
        </p:spPr>
        <p:txBody>
          <a:bodyPr wrap="none" anchor="ctr"/>
          <a:lstStyle/>
          <a:p>
            <a:pPr algn="ctr" eaLnBrk="0" hangingPunct="0"/>
            <a:r>
              <a:rPr lang="en-GB" sz="1400" b="1">
                <a:latin typeface="Arial" charset="0"/>
              </a:rPr>
              <a:t>DS</a:t>
            </a:r>
          </a:p>
        </p:txBody>
      </p:sp>
      <p:sp>
        <p:nvSpPr>
          <p:cNvPr id="154735" name="AutoShape 116"/>
          <p:cNvSpPr>
            <a:spLocks noChangeArrowheads="1"/>
          </p:cNvSpPr>
          <p:nvPr/>
        </p:nvSpPr>
        <p:spPr bwMode="auto">
          <a:xfrm>
            <a:off x="7816850" y="4784725"/>
            <a:ext cx="565150" cy="381000"/>
          </a:xfrm>
          <a:prstGeom prst="roundRect">
            <a:avLst>
              <a:gd name="adj" fmla="val 16667"/>
            </a:avLst>
          </a:prstGeom>
          <a:solidFill>
            <a:srgbClr val="F3F905"/>
          </a:solidFill>
          <a:ln w="9525">
            <a:solidFill>
              <a:schemeClr val="tx1"/>
            </a:solidFill>
            <a:round/>
            <a:headEnd/>
            <a:tailEnd/>
          </a:ln>
        </p:spPr>
        <p:txBody>
          <a:bodyPr wrap="none" anchor="ctr"/>
          <a:lstStyle/>
          <a:p>
            <a:pPr algn="ctr" eaLnBrk="0" hangingPunct="0"/>
            <a:r>
              <a:rPr lang="en-GB" sz="1400" b="1">
                <a:latin typeface="Arial" charset="0"/>
              </a:rPr>
              <a:t>DS</a:t>
            </a:r>
          </a:p>
        </p:txBody>
      </p:sp>
      <p:cxnSp>
        <p:nvCxnSpPr>
          <p:cNvPr id="154736" name="AutoShape 117"/>
          <p:cNvCxnSpPr>
            <a:cxnSpLocks noChangeShapeType="1"/>
            <a:stCxn id="154734" idx="0"/>
            <a:endCxn id="154738" idx="2"/>
          </p:cNvCxnSpPr>
          <p:nvPr/>
        </p:nvCxnSpPr>
        <p:spPr bwMode="auto">
          <a:xfrm flipV="1">
            <a:off x="7337425" y="4525963"/>
            <a:ext cx="7938" cy="258762"/>
          </a:xfrm>
          <a:prstGeom prst="straightConnector1">
            <a:avLst/>
          </a:prstGeom>
          <a:noFill/>
          <a:ln w="9525">
            <a:solidFill>
              <a:schemeClr val="tx1"/>
            </a:solidFill>
            <a:round/>
            <a:headEnd type="triangle" w="med" len="med"/>
            <a:tailEnd type="triangle" w="med" len="med"/>
          </a:ln>
        </p:spPr>
      </p:cxnSp>
      <p:cxnSp>
        <p:nvCxnSpPr>
          <p:cNvPr id="154737" name="AutoShape 118"/>
          <p:cNvCxnSpPr>
            <a:cxnSpLocks noChangeShapeType="1"/>
            <a:stCxn id="154735" idx="0"/>
            <a:endCxn id="154739" idx="2"/>
          </p:cNvCxnSpPr>
          <p:nvPr/>
        </p:nvCxnSpPr>
        <p:spPr bwMode="auto">
          <a:xfrm flipH="1" flipV="1">
            <a:off x="8096250" y="4525963"/>
            <a:ext cx="3175" cy="258762"/>
          </a:xfrm>
          <a:prstGeom prst="straightConnector1">
            <a:avLst/>
          </a:prstGeom>
          <a:noFill/>
          <a:ln w="9525">
            <a:solidFill>
              <a:schemeClr val="tx1"/>
            </a:solidFill>
            <a:round/>
            <a:headEnd type="triangle" w="med" len="med"/>
            <a:tailEnd type="triangle" w="med" len="med"/>
          </a:ln>
        </p:spPr>
      </p:cxnSp>
      <p:sp>
        <p:nvSpPr>
          <p:cNvPr id="154738" name="Rectangle 119"/>
          <p:cNvSpPr>
            <a:spLocks noChangeArrowheads="1"/>
          </p:cNvSpPr>
          <p:nvPr/>
        </p:nvSpPr>
        <p:spPr bwMode="auto">
          <a:xfrm>
            <a:off x="7250113" y="4170363"/>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sp>
        <p:nvSpPr>
          <p:cNvPr id="154739" name="Rectangle 120"/>
          <p:cNvSpPr>
            <a:spLocks noChangeArrowheads="1"/>
          </p:cNvSpPr>
          <p:nvPr/>
        </p:nvSpPr>
        <p:spPr bwMode="auto">
          <a:xfrm>
            <a:off x="8001000" y="4170363"/>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sp>
        <p:nvSpPr>
          <p:cNvPr id="154740" name="AutoShape 121"/>
          <p:cNvSpPr>
            <a:spLocks noChangeArrowheads="1"/>
          </p:cNvSpPr>
          <p:nvPr/>
        </p:nvSpPr>
        <p:spPr bwMode="auto">
          <a:xfrm>
            <a:off x="847725" y="4144963"/>
            <a:ext cx="8115300" cy="381000"/>
          </a:xfrm>
          <a:prstGeom prst="roundRect">
            <a:avLst>
              <a:gd name="adj" fmla="val 16667"/>
            </a:avLst>
          </a:prstGeom>
          <a:solidFill>
            <a:srgbClr val="66FFFF"/>
          </a:solidFill>
          <a:ln w="9525">
            <a:solidFill>
              <a:schemeClr val="tx1"/>
            </a:solidFill>
            <a:round/>
            <a:headEnd/>
            <a:tailEnd/>
          </a:ln>
        </p:spPr>
        <p:txBody>
          <a:bodyPr wrap="none" anchor="ctr"/>
          <a:lstStyle/>
          <a:p>
            <a:pPr algn="ctr" eaLnBrk="0" hangingPunct="0"/>
            <a:r>
              <a:rPr lang="en-GB" b="1">
                <a:latin typeface="Arial" charset="0"/>
              </a:rPr>
              <a:t>Event Building Network   2500 MB/s</a:t>
            </a:r>
          </a:p>
        </p:txBody>
      </p:sp>
      <p:sp>
        <p:nvSpPr>
          <p:cNvPr id="154741" name="Text Box 122"/>
          <p:cNvSpPr txBox="1">
            <a:spLocks noChangeArrowheads="1"/>
          </p:cNvSpPr>
          <p:nvPr/>
        </p:nvSpPr>
        <p:spPr bwMode="auto">
          <a:xfrm>
            <a:off x="2886075" y="3124200"/>
            <a:ext cx="1662113" cy="942975"/>
          </a:xfrm>
          <a:prstGeom prst="rect">
            <a:avLst/>
          </a:prstGeom>
          <a:noFill/>
          <a:ln w="9525">
            <a:noFill/>
            <a:miter lim="800000"/>
            <a:headEnd/>
            <a:tailEnd/>
          </a:ln>
        </p:spPr>
        <p:txBody>
          <a:bodyPr wrap="none">
            <a:spAutoFit/>
          </a:bodyPr>
          <a:lstStyle/>
          <a:p>
            <a:pPr algn="ctr"/>
            <a:r>
              <a:rPr lang="en-US" sz="1400" b="1">
                <a:latin typeface="Arial" charset="0"/>
              </a:rPr>
              <a:t>416 D-RORC</a:t>
            </a:r>
          </a:p>
          <a:p>
            <a:pPr algn="ctr"/>
            <a:endParaRPr lang="en-US" sz="1400" b="1">
              <a:latin typeface="Arial" charset="0"/>
            </a:endParaRPr>
          </a:p>
          <a:p>
            <a:pPr algn="ctr"/>
            <a:r>
              <a:rPr lang="en-US" sz="1400" b="1">
                <a:latin typeface="Arial" charset="0"/>
              </a:rPr>
              <a:t>194 Detector LDC</a:t>
            </a:r>
          </a:p>
          <a:p>
            <a:pPr algn="ctr"/>
            <a:endParaRPr lang="en-US" sz="1400">
              <a:latin typeface="Arial" charset="0"/>
            </a:endParaRPr>
          </a:p>
        </p:txBody>
      </p:sp>
      <p:sp>
        <p:nvSpPr>
          <p:cNvPr id="154742" name="Text Box 123"/>
          <p:cNvSpPr txBox="1">
            <a:spLocks noChangeArrowheads="1"/>
          </p:cNvSpPr>
          <p:nvPr/>
        </p:nvSpPr>
        <p:spPr bwMode="auto">
          <a:xfrm>
            <a:off x="5956300" y="4724400"/>
            <a:ext cx="825500" cy="517525"/>
          </a:xfrm>
          <a:prstGeom prst="rect">
            <a:avLst/>
          </a:prstGeom>
          <a:noFill/>
          <a:ln w="9525">
            <a:noFill/>
            <a:miter lim="800000"/>
            <a:headEnd/>
            <a:tailEnd/>
          </a:ln>
        </p:spPr>
        <p:txBody>
          <a:bodyPr wrap="none">
            <a:spAutoFit/>
          </a:bodyPr>
          <a:lstStyle/>
          <a:p>
            <a:pPr algn="ctr"/>
            <a:r>
              <a:rPr lang="en-US" sz="1400" b="1">
                <a:latin typeface="Arial" charset="0"/>
              </a:rPr>
              <a:t>50 GDC</a:t>
            </a:r>
          </a:p>
          <a:p>
            <a:pPr algn="ctr"/>
            <a:r>
              <a:rPr lang="en-US" sz="1400" b="1">
                <a:latin typeface="Arial" charset="0"/>
              </a:rPr>
              <a:t>25 TDS</a:t>
            </a:r>
            <a:endParaRPr lang="en-US" sz="1400">
              <a:latin typeface="Arial" charset="0"/>
            </a:endParaRPr>
          </a:p>
        </p:txBody>
      </p:sp>
      <p:sp>
        <p:nvSpPr>
          <p:cNvPr id="154743" name="Text Box 124"/>
          <p:cNvSpPr txBox="1">
            <a:spLocks noChangeArrowheads="1"/>
          </p:cNvSpPr>
          <p:nvPr/>
        </p:nvSpPr>
        <p:spPr bwMode="auto">
          <a:xfrm>
            <a:off x="8351838" y="4819650"/>
            <a:ext cx="698500" cy="304800"/>
          </a:xfrm>
          <a:prstGeom prst="rect">
            <a:avLst/>
          </a:prstGeom>
          <a:noFill/>
          <a:ln w="9525">
            <a:noFill/>
            <a:miter lim="800000"/>
            <a:headEnd/>
            <a:tailEnd/>
          </a:ln>
        </p:spPr>
        <p:txBody>
          <a:bodyPr wrap="none">
            <a:spAutoFit/>
          </a:bodyPr>
          <a:lstStyle/>
          <a:p>
            <a:pPr algn="ctr"/>
            <a:r>
              <a:rPr lang="en-US" sz="1400" b="1">
                <a:latin typeface="Arial" charset="0"/>
              </a:rPr>
              <a:t>5 DSS</a:t>
            </a:r>
            <a:endParaRPr lang="en-US" sz="1400">
              <a:latin typeface="Arial" charset="0"/>
            </a:endParaRPr>
          </a:p>
        </p:txBody>
      </p:sp>
      <p:sp>
        <p:nvSpPr>
          <p:cNvPr id="154744" name="Text Box 125"/>
          <p:cNvSpPr txBox="1">
            <a:spLocks noChangeArrowheads="1"/>
          </p:cNvSpPr>
          <p:nvPr/>
        </p:nvSpPr>
        <p:spPr bwMode="auto">
          <a:xfrm>
            <a:off x="288925" y="5884863"/>
            <a:ext cx="2957513" cy="942975"/>
          </a:xfrm>
          <a:prstGeom prst="rect">
            <a:avLst/>
          </a:prstGeom>
          <a:noFill/>
          <a:ln w="9525">
            <a:noFill/>
            <a:miter lim="800000"/>
            <a:headEnd/>
            <a:tailEnd/>
          </a:ln>
        </p:spPr>
        <p:txBody>
          <a:bodyPr>
            <a:spAutoFit/>
          </a:bodyPr>
          <a:lstStyle/>
          <a:p>
            <a:pPr>
              <a:buFontTx/>
              <a:buChar char="•"/>
            </a:pPr>
            <a:r>
              <a:rPr lang="en-US" sz="1400">
                <a:latin typeface="Arial" charset="0"/>
              </a:rPr>
              <a:t>Two stage hardware trigger L0 + L1</a:t>
            </a:r>
          </a:p>
          <a:p>
            <a:pPr>
              <a:buFontTx/>
              <a:buChar char="•"/>
            </a:pPr>
            <a:r>
              <a:rPr lang="en-US" sz="1400">
                <a:latin typeface="Arial" charset="0"/>
              </a:rPr>
              <a:t>High Level Trigger (HLT) on separate farm</a:t>
            </a:r>
          </a:p>
        </p:txBody>
      </p:sp>
      <p:pic>
        <p:nvPicPr>
          <p:cNvPr id="154745" name="Picture 126" descr="AliceRed72big"/>
          <p:cNvPicPr>
            <a:picLocks noChangeAspect="1" noChangeArrowheads="1"/>
          </p:cNvPicPr>
          <p:nvPr/>
        </p:nvPicPr>
        <p:blipFill>
          <a:blip r:embed="rId2"/>
          <a:srcRect/>
          <a:stretch>
            <a:fillRect/>
          </a:stretch>
        </p:blipFill>
        <p:spPr bwMode="auto">
          <a:xfrm>
            <a:off x="0" y="0"/>
            <a:ext cx="1101725" cy="1082675"/>
          </a:xfrm>
          <a:prstGeom prst="rect">
            <a:avLst/>
          </a:prstGeom>
          <a:noFill/>
          <a:ln w="9525">
            <a:noFill/>
            <a:miter lim="800000"/>
            <a:headEnd/>
            <a:tailEnd/>
          </a:ln>
        </p:spPr>
      </p:pic>
      <p:pic>
        <p:nvPicPr>
          <p:cNvPr id="232575" name="Picture 127" descr="alice-logo"/>
          <p:cNvPicPr>
            <a:picLocks noChangeAspect="1" noChangeArrowheads="1"/>
          </p:cNvPicPr>
          <p:nvPr/>
        </p:nvPicPr>
        <p:blipFill>
          <a:blip r:embed="rId3"/>
          <a:srcRect/>
          <a:stretch>
            <a:fillRect/>
          </a:stretch>
        </p:blipFill>
        <p:spPr bwMode="auto">
          <a:xfrm>
            <a:off x="0" y="0"/>
            <a:ext cx="1092200" cy="1079500"/>
          </a:xfrm>
          <a:prstGeom prst="rect">
            <a:avLst/>
          </a:prstGeom>
          <a:noFill/>
          <a:ln w="9525">
            <a:noFill/>
            <a:miter lim="800000"/>
            <a:headEnd/>
            <a:tailEnd/>
          </a:ln>
        </p:spPr>
      </p:pic>
      <p:sp>
        <p:nvSpPr>
          <p:cNvPr id="154747" name="Footer Placeholder 129"/>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232575"/>
                                        </p:tgtEl>
                                      </p:cBhvr>
                                    </p:animEffect>
                                    <p:animScale>
                                      <p:cBhvr>
                                        <p:cTn id="7" dur="250" autoRev="1" fill="hold"/>
                                        <p:tgtEl>
                                          <p:spTgt spid="23257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Number Placeholder 2"/>
          <p:cNvSpPr>
            <a:spLocks noGrp="1"/>
          </p:cNvSpPr>
          <p:nvPr>
            <p:ph type="sldNum" sz="quarter" idx="11"/>
          </p:nvPr>
        </p:nvSpPr>
        <p:spPr>
          <a:noFill/>
        </p:spPr>
        <p:txBody>
          <a:bodyPr/>
          <a:lstStyle/>
          <a:p>
            <a:fld id="{4D80715B-4E6C-4968-A879-724D3BFD3D17}" type="slidenum">
              <a:rPr lang="en-US"/>
              <a:pPr/>
              <a:t>117</a:t>
            </a:fld>
            <a:endParaRPr lang="en-US"/>
          </a:p>
        </p:txBody>
      </p:sp>
      <p:sp>
        <p:nvSpPr>
          <p:cNvPr id="9" name="Slide Number Placeholder 2"/>
          <p:cNvSpPr txBox="1">
            <a:spLocks noGrp="1"/>
          </p:cNvSpPr>
          <p:nvPr/>
        </p:nvSpPr>
        <p:spPr bwMode="auto">
          <a:xfrm>
            <a:off x="7170738" y="6494463"/>
            <a:ext cx="1905000" cy="304800"/>
          </a:xfrm>
          <a:prstGeom prst="rect">
            <a:avLst/>
          </a:prstGeom>
          <a:noFill/>
          <a:ln>
            <a:miter lim="800000"/>
            <a:headEnd/>
            <a:tailEnd/>
          </a:ln>
        </p:spPr>
        <p:txBody>
          <a:bodyPr>
            <a:spAutoFit/>
          </a:bodyPr>
          <a:lstStyle/>
          <a:p>
            <a:pPr algn="r" eaLnBrk="0" hangingPunct="0"/>
            <a:fld id="{995F14BD-9A60-40C1-9584-B90A7698AE36}" type="slidenum">
              <a:rPr lang="en-US" sz="1400">
                <a:solidFill>
                  <a:srgbClr val="004EFF"/>
                </a:solidFill>
                <a:effectLst>
                  <a:outerShdw blurRad="38100" dist="38100" dir="2700000" algn="tl">
                    <a:srgbClr val="C0C0C0"/>
                  </a:outerShdw>
                </a:effectLst>
                <a:latin typeface="Tahoma" charset="0"/>
              </a:rPr>
              <a:pPr algn="r" eaLnBrk="0" hangingPunct="0"/>
              <a:t>117</a:t>
            </a:fld>
            <a:endParaRPr lang="en-US" sz="1400">
              <a:latin typeface="Tahoma" charset="0"/>
            </a:endParaRPr>
          </a:p>
        </p:txBody>
      </p:sp>
      <p:sp>
        <p:nvSpPr>
          <p:cNvPr id="1707010" name="Rectangle 2"/>
          <p:cNvSpPr>
            <a:spLocks noGrp="1" noChangeArrowheads="1"/>
          </p:cNvSpPr>
          <p:nvPr>
            <p:ph type="title" idx="4294967295"/>
          </p:nvPr>
        </p:nvSpPr>
        <p:spPr/>
        <p:txBody>
          <a:bodyPr/>
          <a:lstStyle/>
          <a:p>
            <a:pPr eaLnBrk="1" hangingPunct="1"/>
            <a:r>
              <a:rPr lang="en-US" smtClean="0">
                <a:effectLst>
                  <a:outerShdw blurRad="38100" dist="38100" dir="2700000" algn="tl">
                    <a:srgbClr val="C0C0C0"/>
                  </a:outerShdw>
                </a:effectLst>
              </a:rPr>
              <a:t>ATLAS DAQ</a:t>
            </a:r>
          </a:p>
        </p:txBody>
      </p:sp>
      <p:grpSp>
        <p:nvGrpSpPr>
          <p:cNvPr id="155653" name="Group 11"/>
          <p:cNvGrpSpPr>
            <a:grpSpLocks/>
          </p:cNvGrpSpPr>
          <p:nvPr/>
        </p:nvGrpSpPr>
        <p:grpSpPr bwMode="auto">
          <a:xfrm>
            <a:off x="7524750" y="188913"/>
            <a:ext cx="1338263" cy="1309687"/>
            <a:chOff x="4740" y="119"/>
            <a:chExt cx="843" cy="825"/>
          </a:xfrm>
        </p:grpSpPr>
        <p:pic>
          <p:nvPicPr>
            <p:cNvPr id="155657" name="Picture 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745" y="348"/>
              <a:ext cx="838" cy="596"/>
            </a:xfrm>
            <a:prstGeom prst="rect">
              <a:avLst/>
            </a:prstGeom>
            <a:noFill/>
            <a:ln w="9525">
              <a:noFill/>
              <a:miter lim="800000"/>
              <a:headEnd/>
              <a:tailEnd/>
            </a:ln>
          </p:spPr>
        </p:pic>
        <p:sp>
          <p:nvSpPr>
            <p:cNvPr id="155658" name="Rectangle 5"/>
            <p:cNvSpPr>
              <a:spLocks noChangeArrowheads="1"/>
            </p:cNvSpPr>
            <p:nvPr/>
          </p:nvSpPr>
          <p:spPr bwMode="auto">
            <a:xfrm>
              <a:off x="4740" y="119"/>
              <a:ext cx="527" cy="212"/>
            </a:xfrm>
            <a:prstGeom prst="rect">
              <a:avLst/>
            </a:prstGeom>
            <a:noFill/>
            <a:ln w="12700">
              <a:noFill/>
              <a:miter lim="800000"/>
              <a:headEnd/>
              <a:tailEnd/>
            </a:ln>
          </p:spPr>
          <p:txBody>
            <a:bodyPr wrap="none">
              <a:spAutoFit/>
            </a:bodyPr>
            <a:lstStyle/>
            <a:p>
              <a:pPr eaLnBrk="0" hangingPunct="0"/>
              <a:r>
                <a:rPr lang="en-US" sz="1600">
                  <a:latin typeface="Times New Roman" charset="0"/>
                </a:rPr>
                <a:t>ATLAS</a:t>
              </a:r>
            </a:p>
          </p:txBody>
        </p:sp>
      </p:grpSp>
      <p:pic>
        <p:nvPicPr>
          <p:cNvPr id="155654" name="Picture 6"/>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673475" y="1268413"/>
            <a:ext cx="5110163" cy="4922837"/>
          </a:xfrm>
          <a:prstGeom prst="rect">
            <a:avLst/>
          </a:prstGeom>
          <a:noFill/>
          <a:ln w="9525">
            <a:noFill/>
            <a:miter lim="800000"/>
            <a:headEnd/>
            <a:tailEnd/>
          </a:ln>
        </p:spPr>
      </p:pic>
      <p:sp>
        <p:nvSpPr>
          <p:cNvPr id="155655" name="Text Box 10"/>
          <p:cNvSpPr txBox="1">
            <a:spLocks noChangeArrowheads="1"/>
          </p:cNvSpPr>
          <p:nvPr/>
        </p:nvSpPr>
        <p:spPr bwMode="auto">
          <a:xfrm>
            <a:off x="304800" y="1031875"/>
            <a:ext cx="3651250" cy="5203825"/>
          </a:xfrm>
          <a:prstGeom prst="rect">
            <a:avLst/>
          </a:prstGeom>
          <a:noFill/>
          <a:ln w="9525">
            <a:noFill/>
            <a:miter lim="800000"/>
            <a:headEnd/>
            <a:tailEnd/>
          </a:ln>
        </p:spPr>
        <p:txBody>
          <a:bodyPr>
            <a:spAutoFit/>
          </a:bodyPr>
          <a:lstStyle/>
          <a:p>
            <a:pPr>
              <a:buFontTx/>
              <a:buChar char="•"/>
            </a:pPr>
            <a:r>
              <a:rPr lang="en-US" sz="2400"/>
              <a:t>L1 selects events at 100 kHz and  defines </a:t>
            </a:r>
            <a:r>
              <a:rPr lang="en-US" sz="2400" i="1">
                <a:solidFill>
                  <a:srgbClr val="FF0000"/>
                </a:solidFill>
              </a:rPr>
              <a:t>regions of interest</a:t>
            </a:r>
          </a:p>
          <a:p>
            <a:pPr>
              <a:buFontTx/>
              <a:buChar char="•"/>
            </a:pPr>
            <a:r>
              <a:rPr lang="en-US" sz="2400"/>
              <a:t>L2 pulls data from the region of interest and processes the data in a farm of processors</a:t>
            </a:r>
            <a:br>
              <a:rPr lang="en-US" sz="2400"/>
            </a:br>
            <a:r>
              <a:rPr lang="en-US" sz="2400"/>
              <a:t>L2 accepts data at ~ 1</a:t>
            </a:r>
            <a:r>
              <a:rPr lang="en-US" sz="2400">
                <a:cs typeface="Arial" charset="0"/>
              </a:rPr>
              <a:t> </a:t>
            </a:r>
            <a:r>
              <a:rPr lang="en-US" sz="2400"/>
              <a:t>kHz</a:t>
            </a:r>
          </a:p>
          <a:p>
            <a:pPr>
              <a:buFontTx/>
              <a:buChar char="•"/>
            </a:pPr>
            <a:r>
              <a:rPr lang="en-US" sz="2400"/>
              <a:t>Event Filter reads the entire detector (pull), processes the events in a farm and accepts at 100 Hz</a:t>
            </a:r>
          </a:p>
        </p:txBody>
      </p:sp>
      <p:sp>
        <p:nvSpPr>
          <p:cNvPr id="155656" name="Footer Placeholder 11"/>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7698" name="Picture 8" descr="03-06a"/>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85813" y="928688"/>
            <a:ext cx="7543800" cy="5657850"/>
          </a:xfrm>
          <a:prstGeom prst="rect">
            <a:avLst/>
          </a:prstGeom>
          <a:noFill/>
          <a:ln w="9525">
            <a:noFill/>
            <a:miter lim="800000"/>
            <a:headEnd/>
            <a:tailEnd/>
          </a:ln>
        </p:spPr>
      </p:pic>
      <p:sp>
        <p:nvSpPr>
          <p:cNvPr id="157699" name="Title 1"/>
          <p:cNvSpPr>
            <a:spLocks noGrp="1"/>
          </p:cNvSpPr>
          <p:nvPr>
            <p:ph type="title"/>
          </p:nvPr>
        </p:nvSpPr>
        <p:spPr>
          <a:xfrm>
            <a:off x="425450" y="-71438"/>
            <a:ext cx="8229600" cy="1143001"/>
          </a:xfrm>
        </p:spPr>
        <p:txBody>
          <a:bodyPr/>
          <a:lstStyle/>
          <a:p>
            <a:pPr eaLnBrk="1" hangingPunct="1"/>
            <a:r>
              <a:rPr lang="en-US" dirty="0" smtClean="0"/>
              <a:t>CMS DAQ</a:t>
            </a:r>
          </a:p>
        </p:txBody>
      </p:sp>
      <p:sp>
        <p:nvSpPr>
          <p:cNvPr id="157700" name="Slide Number Placeholder 3"/>
          <p:cNvSpPr>
            <a:spLocks noGrp="1"/>
          </p:cNvSpPr>
          <p:nvPr>
            <p:ph type="sldNum" sz="quarter" idx="11"/>
          </p:nvPr>
        </p:nvSpPr>
        <p:spPr>
          <a:noFill/>
        </p:spPr>
        <p:txBody>
          <a:bodyPr/>
          <a:lstStyle/>
          <a:p>
            <a:fld id="{E22702B4-B37A-46BD-85AA-697BE9358EF7}" type="slidenum">
              <a:rPr lang="en-US"/>
              <a:pPr/>
              <a:t>118</a:t>
            </a:fld>
            <a:endParaRPr lang="en-US"/>
          </a:p>
        </p:txBody>
      </p:sp>
      <p:sp>
        <p:nvSpPr>
          <p:cNvPr id="157702" name="Footer Placeholder 6"/>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Slide Number Placeholder 4"/>
          <p:cNvSpPr>
            <a:spLocks noGrp="1"/>
          </p:cNvSpPr>
          <p:nvPr>
            <p:ph type="sldNum" sz="quarter" idx="11"/>
          </p:nvPr>
        </p:nvSpPr>
        <p:spPr>
          <a:noFill/>
        </p:spPr>
        <p:txBody>
          <a:bodyPr/>
          <a:lstStyle/>
          <a:p>
            <a:fld id="{FB9BA4BF-33CB-4622-9BCB-A62B28FFACA4}" type="slidenum">
              <a:rPr lang="en-US"/>
              <a:pPr/>
              <a:t>119</a:t>
            </a:fld>
            <a:endParaRPr lang="en-US"/>
          </a:p>
        </p:txBody>
      </p:sp>
      <p:sp>
        <p:nvSpPr>
          <p:cNvPr id="159747" name="Rectangle 2"/>
          <p:cNvSpPr>
            <a:spLocks noGrp="1" noChangeArrowheads="1"/>
          </p:cNvSpPr>
          <p:nvPr>
            <p:ph type="title"/>
          </p:nvPr>
        </p:nvSpPr>
        <p:spPr>
          <a:xfrm>
            <a:off x="457200" y="0"/>
            <a:ext cx="8229600" cy="1143000"/>
          </a:xfrm>
        </p:spPr>
        <p:txBody>
          <a:bodyPr/>
          <a:lstStyle/>
          <a:p>
            <a:pPr eaLnBrk="1" hangingPunct="1"/>
            <a:r>
              <a:rPr lang="en-US" smtClean="0"/>
              <a:t>LHCb DAQ</a:t>
            </a:r>
          </a:p>
        </p:txBody>
      </p:sp>
      <p:pic>
        <p:nvPicPr>
          <p:cNvPr id="159748" name="Picture 4"/>
          <p:cNvPicPr>
            <a:picLocks noChangeAspect="1" noChangeArrowheads="1"/>
          </p:cNvPicPr>
          <p:nvPr/>
        </p:nvPicPr>
        <p:blipFill>
          <a:blip r:embed="rId2"/>
          <a:srcRect/>
          <a:stretch>
            <a:fillRect/>
          </a:stretch>
        </p:blipFill>
        <p:spPr bwMode="auto">
          <a:xfrm>
            <a:off x="0" y="1098550"/>
            <a:ext cx="8121650" cy="5197475"/>
          </a:xfrm>
          <a:prstGeom prst="rect">
            <a:avLst/>
          </a:prstGeom>
          <a:noFill/>
          <a:ln w="9525">
            <a:noFill/>
            <a:miter lim="800000"/>
            <a:headEnd/>
            <a:tailEnd/>
          </a:ln>
        </p:spPr>
      </p:pic>
      <p:sp>
        <p:nvSpPr>
          <p:cNvPr id="159749" name="Text Box 5"/>
          <p:cNvSpPr txBox="1">
            <a:spLocks noChangeArrowheads="1"/>
          </p:cNvSpPr>
          <p:nvPr/>
        </p:nvSpPr>
        <p:spPr bwMode="auto">
          <a:xfrm>
            <a:off x="2100263" y="3559175"/>
            <a:ext cx="1009650" cy="366713"/>
          </a:xfrm>
          <a:prstGeom prst="rect">
            <a:avLst/>
          </a:prstGeom>
          <a:noFill/>
          <a:ln w="9525">
            <a:noFill/>
            <a:miter lim="800000"/>
            <a:headEnd/>
            <a:tailEnd/>
          </a:ln>
        </p:spPr>
        <p:txBody>
          <a:bodyPr wrap="none">
            <a:spAutoFit/>
          </a:bodyPr>
          <a:lstStyle/>
          <a:p>
            <a:r>
              <a:rPr lang="en-US">
                <a:latin typeface="Arial" charset="0"/>
              </a:rPr>
              <a:t>40 GB/s</a:t>
            </a:r>
          </a:p>
        </p:txBody>
      </p:sp>
      <p:sp>
        <p:nvSpPr>
          <p:cNvPr id="159750" name="Text Box 6"/>
          <p:cNvSpPr txBox="1">
            <a:spLocks noChangeArrowheads="1"/>
          </p:cNvSpPr>
          <p:nvPr/>
        </p:nvSpPr>
        <p:spPr bwMode="auto">
          <a:xfrm>
            <a:off x="1209675" y="4062413"/>
            <a:ext cx="1022350" cy="366712"/>
          </a:xfrm>
          <a:prstGeom prst="rect">
            <a:avLst/>
          </a:prstGeom>
          <a:noFill/>
          <a:ln w="9525">
            <a:noFill/>
            <a:miter lim="800000"/>
            <a:headEnd/>
            <a:tailEnd/>
          </a:ln>
        </p:spPr>
        <p:txBody>
          <a:bodyPr wrap="none">
            <a:spAutoFit/>
          </a:bodyPr>
          <a:lstStyle/>
          <a:p>
            <a:r>
              <a:rPr lang="en-US">
                <a:latin typeface="Arial" charset="0"/>
              </a:rPr>
              <a:t>80 MB/s</a:t>
            </a:r>
          </a:p>
        </p:txBody>
      </p:sp>
      <p:sp>
        <p:nvSpPr>
          <p:cNvPr id="159751" name="Text Box 7"/>
          <p:cNvSpPr txBox="1">
            <a:spLocks noChangeArrowheads="1"/>
          </p:cNvSpPr>
          <p:nvPr/>
        </p:nvSpPr>
        <p:spPr bwMode="auto">
          <a:xfrm>
            <a:off x="5259388" y="5605463"/>
            <a:ext cx="3414712" cy="1069975"/>
          </a:xfrm>
          <a:prstGeom prst="rect">
            <a:avLst/>
          </a:prstGeom>
          <a:noFill/>
          <a:ln w="9525">
            <a:noFill/>
            <a:miter lim="800000"/>
            <a:headEnd/>
            <a:tailEnd/>
          </a:ln>
        </p:spPr>
        <p:txBody>
          <a:bodyPr>
            <a:spAutoFit/>
          </a:bodyPr>
          <a:lstStyle/>
          <a:p>
            <a:r>
              <a:rPr lang="en-US" sz="1600"/>
              <a:t>Average event size 40 kB</a:t>
            </a:r>
          </a:p>
          <a:p>
            <a:r>
              <a:rPr lang="en-US" sz="1600"/>
              <a:t>Average rate into farm 1 MHz</a:t>
            </a:r>
          </a:p>
          <a:p>
            <a:r>
              <a:rPr lang="en-US" sz="1600"/>
              <a:t>Average rate to tape 2 kHz</a:t>
            </a:r>
          </a:p>
          <a:p>
            <a:endParaRPr lang="en-US" sz="1600"/>
          </a:p>
        </p:txBody>
      </p:sp>
      <p:sp>
        <p:nvSpPr>
          <p:cNvPr id="159752" name="Footer Placeholder 8"/>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ctrTitle"/>
          </p:nvPr>
        </p:nvSpPr>
        <p:spPr/>
        <p:txBody>
          <a:bodyPr/>
          <a:lstStyle/>
          <a:p>
            <a:pPr eaLnBrk="1" hangingPunct="1"/>
            <a:r>
              <a:rPr lang="en-GB" dirty="0" smtClean="0"/>
              <a:t>Detector Frontend Electronics (FEE)</a:t>
            </a:r>
          </a:p>
        </p:txBody>
      </p:sp>
    </p:spTree>
  </p:cSld>
  <p:clrMapOvr>
    <a:masterClrMapping/>
  </p:clrMapOvr>
  <p:timing>
    <p:tnLst>
      <p:par>
        <p:cTn xmlns:p14="http://schemas.microsoft.com/office/powerpoint/2010/mai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r>
              <a:rPr lang="en-US" smtClean="0">
                <a:effectLst>
                  <a:outerShdw blurRad="38100" dist="38100" dir="2700000" algn="tl">
                    <a:srgbClr val="C0C0C0"/>
                  </a:outerShdw>
                </a:effectLst>
              </a:rPr>
              <a:t>Trigger/DAQ parameters</a:t>
            </a:r>
          </a:p>
        </p:txBody>
      </p:sp>
      <p:pic>
        <p:nvPicPr>
          <p:cNvPr id="160771" name="Picture 7"/>
          <p:cNvPicPr>
            <a:picLocks noChangeAspect="1" noChangeArrowheads="1"/>
          </p:cNvPicPr>
          <p:nvPr/>
        </p:nvPicPr>
        <p:blipFill>
          <a:blip r:embed="rId3"/>
          <a:srcRect/>
          <a:stretch>
            <a:fillRect/>
          </a:stretch>
        </p:blipFill>
        <p:spPr bwMode="auto">
          <a:xfrm>
            <a:off x="244475" y="2571750"/>
            <a:ext cx="1889125" cy="1341438"/>
          </a:xfrm>
          <a:prstGeom prst="rect">
            <a:avLst/>
          </a:prstGeom>
          <a:noFill/>
          <a:ln w="9525">
            <a:noFill/>
            <a:miter lim="800000"/>
            <a:headEnd/>
            <a:tailEnd/>
          </a:ln>
        </p:spPr>
      </p:pic>
      <p:pic>
        <p:nvPicPr>
          <p:cNvPr id="160772" name="Picture 8"/>
          <p:cNvPicPr>
            <a:picLocks noChangeAspect="1" noChangeArrowheads="1"/>
          </p:cNvPicPr>
          <p:nvPr/>
        </p:nvPicPr>
        <p:blipFill>
          <a:blip r:embed="rId4"/>
          <a:srcRect/>
          <a:stretch>
            <a:fillRect/>
          </a:stretch>
        </p:blipFill>
        <p:spPr bwMode="auto">
          <a:xfrm>
            <a:off x="228600" y="3886200"/>
            <a:ext cx="1547813" cy="1122363"/>
          </a:xfrm>
          <a:prstGeom prst="rect">
            <a:avLst/>
          </a:prstGeom>
          <a:noFill/>
          <a:ln w="9525">
            <a:noFill/>
            <a:miter lim="800000"/>
            <a:headEnd/>
            <a:tailEnd/>
          </a:ln>
        </p:spPr>
      </p:pic>
      <p:pic>
        <p:nvPicPr>
          <p:cNvPr id="160773" name="Picture 10"/>
          <p:cNvPicPr>
            <a:picLocks noChangeAspect="1" noChangeArrowheads="1"/>
          </p:cNvPicPr>
          <p:nvPr/>
        </p:nvPicPr>
        <p:blipFill>
          <a:blip r:embed="rId5"/>
          <a:srcRect/>
          <a:stretch>
            <a:fillRect/>
          </a:stretch>
        </p:blipFill>
        <p:spPr bwMode="auto">
          <a:xfrm>
            <a:off x="415925" y="1468438"/>
            <a:ext cx="1717675" cy="1046162"/>
          </a:xfrm>
          <a:prstGeom prst="rect">
            <a:avLst/>
          </a:prstGeom>
          <a:noFill/>
          <a:ln w="9525">
            <a:noFill/>
            <a:miter lim="800000"/>
            <a:headEnd/>
            <a:tailEnd/>
          </a:ln>
        </p:spPr>
      </p:pic>
      <p:sp>
        <p:nvSpPr>
          <p:cNvPr id="160774" name="Text Box 12"/>
          <p:cNvSpPr txBox="1">
            <a:spLocks noChangeArrowheads="1"/>
          </p:cNvSpPr>
          <p:nvPr/>
        </p:nvSpPr>
        <p:spPr bwMode="auto">
          <a:xfrm>
            <a:off x="1928813" y="990600"/>
            <a:ext cx="7454900" cy="5108575"/>
          </a:xfrm>
          <a:prstGeom prst="rect">
            <a:avLst/>
          </a:prstGeom>
          <a:noFill/>
          <a:ln w="12700">
            <a:noFill/>
            <a:miter lim="800000"/>
            <a:headEnd/>
            <a:tailEnd/>
          </a:ln>
        </p:spPr>
        <p:txBody>
          <a:bodyPr wrap="none">
            <a:spAutoFit/>
          </a:bodyPr>
          <a:lstStyle/>
          <a:p>
            <a:pPr>
              <a:tabLst>
                <a:tab pos="1136650" algn="l"/>
                <a:tab pos="1520825" algn="l"/>
                <a:tab pos="3044825" algn="l"/>
                <a:tab pos="4287838" algn="l"/>
                <a:tab pos="5715000" algn="l"/>
              </a:tabLst>
            </a:pPr>
            <a:r>
              <a:rPr lang="en-US" sz="2000" b="1">
                <a:latin typeface="Arial" charset="0"/>
              </a:rPr>
              <a:t>No.Levels	Level-0,1,2	Event 	Readout	HLT Out</a:t>
            </a:r>
          </a:p>
          <a:p>
            <a:pPr>
              <a:tabLst>
                <a:tab pos="1136650" algn="l"/>
                <a:tab pos="1520825" algn="l"/>
                <a:tab pos="3044825" algn="l"/>
                <a:tab pos="4287838" algn="l"/>
                <a:tab pos="5715000" algn="l"/>
              </a:tabLst>
            </a:pPr>
            <a:r>
              <a:rPr lang="en-US" sz="1400">
                <a:latin typeface="Arial" charset="0"/>
              </a:rPr>
              <a:t>Trigger		Rate (Hz)	Size (Byte) 	Bandw.(GB/s)	MB/s (Event/s)</a:t>
            </a:r>
          </a:p>
          <a:p>
            <a:pPr>
              <a:tabLst>
                <a:tab pos="1136650" algn="l"/>
                <a:tab pos="1520825" algn="l"/>
                <a:tab pos="3044825" algn="l"/>
                <a:tab pos="4287838" algn="l"/>
                <a:tab pos="5715000" algn="l"/>
              </a:tabLst>
            </a:pPr>
            <a:endParaRPr lang="en-US" sz="2000" b="1">
              <a:latin typeface="Arial" charset="0"/>
            </a:endParaRPr>
          </a:p>
          <a:p>
            <a:pPr>
              <a:tabLst>
                <a:tab pos="1136650" algn="l"/>
                <a:tab pos="1520825" algn="l"/>
                <a:tab pos="3044825" algn="l"/>
                <a:tab pos="4287838" algn="l"/>
                <a:tab pos="5715000" algn="l"/>
              </a:tabLst>
            </a:pPr>
            <a:r>
              <a:rPr lang="en-US" sz="2000" b="1">
                <a:latin typeface="Arial" charset="0"/>
              </a:rPr>
              <a:t>   4	</a:t>
            </a:r>
            <a:r>
              <a:rPr lang="en-US" sz="1000" b="1">
                <a:latin typeface="Arial" charset="0"/>
              </a:rPr>
              <a:t>Pb-Pb</a:t>
            </a:r>
            <a:r>
              <a:rPr lang="en-US" sz="2000" b="1">
                <a:latin typeface="Arial" charset="0"/>
              </a:rPr>
              <a:t> 500	5x10</a:t>
            </a:r>
            <a:r>
              <a:rPr lang="en-US" sz="2000" b="1" baseline="30000">
                <a:latin typeface="Arial" charset="0"/>
              </a:rPr>
              <a:t>7</a:t>
            </a:r>
            <a:r>
              <a:rPr lang="en-US" sz="2000" b="1">
                <a:latin typeface="Arial" charset="0"/>
              </a:rPr>
              <a:t>	25	1250 </a:t>
            </a:r>
            <a:r>
              <a:rPr lang="en-US" sz="2000">
                <a:latin typeface="Arial" charset="0"/>
              </a:rPr>
              <a:t>(10</a:t>
            </a:r>
            <a:r>
              <a:rPr lang="en-US" sz="2000" baseline="30000">
                <a:latin typeface="Arial" charset="0"/>
              </a:rPr>
              <a:t>2</a:t>
            </a:r>
            <a:r>
              <a:rPr lang="en-US" sz="2000">
                <a:latin typeface="Arial" charset="0"/>
              </a:rPr>
              <a:t>)</a:t>
            </a:r>
          </a:p>
          <a:p>
            <a:pPr>
              <a:tabLst>
                <a:tab pos="1136650" algn="l"/>
                <a:tab pos="1520825" algn="l"/>
                <a:tab pos="3044825" algn="l"/>
                <a:tab pos="4287838" algn="l"/>
                <a:tab pos="5715000" algn="l"/>
              </a:tabLst>
            </a:pPr>
            <a:r>
              <a:rPr lang="en-US" sz="2000" b="1">
                <a:latin typeface="Arial" charset="0"/>
              </a:rPr>
              <a:t> 	</a:t>
            </a:r>
            <a:r>
              <a:rPr lang="en-US" sz="1000" b="1">
                <a:latin typeface="Arial" charset="0"/>
              </a:rPr>
              <a:t>p-p</a:t>
            </a:r>
            <a:r>
              <a:rPr lang="en-US" sz="2000" b="1">
                <a:latin typeface="Arial" charset="0"/>
              </a:rPr>
              <a:t>    10</a:t>
            </a:r>
            <a:r>
              <a:rPr lang="en-US" sz="2000" b="1" baseline="30000">
                <a:latin typeface="Arial" charset="0"/>
              </a:rPr>
              <a:t>3</a:t>
            </a:r>
            <a:r>
              <a:rPr lang="en-US" sz="2000" b="1">
                <a:latin typeface="Arial" charset="0"/>
              </a:rPr>
              <a:t>	2x10</a:t>
            </a:r>
            <a:r>
              <a:rPr lang="en-US" sz="2000" b="1" baseline="30000">
                <a:latin typeface="Arial" charset="0"/>
              </a:rPr>
              <a:t>6</a:t>
            </a:r>
            <a:r>
              <a:rPr lang="en-US" sz="2000" b="1">
                <a:latin typeface="Arial" charset="0"/>
              </a:rPr>
              <a:t>		200   </a:t>
            </a:r>
            <a:r>
              <a:rPr lang="en-US" sz="2000">
                <a:latin typeface="Arial" charset="0"/>
              </a:rPr>
              <a:t>(10</a:t>
            </a:r>
            <a:r>
              <a:rPr lang="en-US" sz="2000" baseline="30000">
                <a:latin typeface="Arial" charset="0"/>
              </a:rPr>
              <a:t>2</a:t>
            </a:r>
            <a:r>
              <a:rPr lang="en-US" sz="2000">
                <a:latin typeface="Arial" charset="0"/>
              </a:rPr>
              <a:t>)</a:t>
            </a:r>
          </a:p>
          <a:p>
            <a:pPr>
              <a:tabLst>
                <a:tab pos="1136650" algn="l"/>
                <a:tab pos="1520825" algn="l"/>
                <a:tab pos="3044825" algn="l"/>
                <a:tab pos="4287838" algn="l"/>
                <a:tab pos="5715000" algn="l"/>
              </a:tabLst>
            </a:pPr>
            <a:endParaRPr lang="en-US" sz="2000" b="1">
              <a:latin typeface="Arial" charset="0"/>
            </a:endParaRPr>
          </a:p>
          <a:p>
            <a:pPr>
              <a:tabLst>
                <a:tab pos="1136650" algn="l"/>
                <a:tab pos="1520825" algn="l"/>
                <a:tab pos="3044825" algn="l"/>
                <a:tab pos="4287838" algn="l"/>
                <a:tab pos="5715000" algn="l"/>
              </a:tabLst>
            </a:pPr>
            <a:endParaRPr lang="en-US" sz="2000" b="1">
              <a:latin typeface="Arial" charset="0"/>
            </a:endParaRPr>
          </a:p>
          <a:p>
            <a:pPr>
              <a:tabLst>
                <a:tab pos="1136650" algn="l"/>
                <a:tab pos="1520825" algn="l"/>
                <a:tab pos="3044825" algn="l"/>
                <a:tab pos="4287838" algn="l"/>
                <a:tab pos="5715000" algn="l"/>
              </a:tabLst>
            </a:pPr>
            <a:r>
              <a:rPr lang="en-US" sz="2000" b="1">
                <a:latin typeface="Arial" charset="0"/>
              </a:rPr>
              <a:t>   3	 </a:t>
            </a:r>
            <a:r>
              <a:rPr lang="en-US" sz="1000" b="1">
                <a:latin typeface="Arial" charset="0"/>
              </a:rPr>
              <a:t>LV-1 </a:t>
            </a:r>
            <a:r>
              <a:rPr lang="en-US" sz="2000" b="1">
                <a:latin typeface="Arial" charset="0"/>
              </a:rPr>
              <a:t>10</a:t>
            </a:r>
            <a:r>
              <a:rPr lang="en-US" sz="2000" b="1" baseline="30000">
                <a:latin typeface="Arial" charset="0"/>
              </a:rPr>
              <a:t>5</a:t>
            </a:r>
            <a:r>
              <a:rPr lang="en-US" sz="2000" b="1">
                <a:latin typeface="Arial" charset="0"/>
              </a:rPr>
              <a:t>	1.5x10</a:t>
            </a:r>
            <a:r>
              <a:rPr lang="en-US" sz="2000" b="1" baseline="30000">
                <a:latin typeface="Arial" charset="0"/>
              </a:rPr>
              <a:t>6</a:t>
            </a:r>
            <a:r>
              <a:rPr lang="en-US" sz="2000" b="1">
                <a:latin typeface="Arial" charset="0"/>
              </a:rPr>
              <a:t>	4.5 	300</a:t>
            </a:r>
            <a:r>
              <a:rPr lang="en-US">
                <a:latin typeface="Arial" charset="0"/>
              </a:rPr>
              <a:t> (2x10</a:t>
            </a:r>
            <a:r>
              <a:rPr lang="en-US" baseline="30000">
                <a:latin typeface="Arial" charset="0"/>
              </a:rPr>
              <a:t>2</a:t>
            </a:r>
            <a:r>
              <a:rPr lang="en-US">
                <a:latin typeface="Arial" charset="0"/>
              </a:rPr>
              <a:t>)</a:t>
            </a:r>
            <a:endParaRPr lang="en-US" baseline="30000">
              <a:latin typeface="Arial" charset="0"/>
            </a:endParaRPr>
          </a:p>
          <a:p>
            <a:pPr>
              <a:tabLst>
                <a:tab pos="1136650" algn="l"/>
                <a:tab pos="1520825" algn="l"/>
                <a:tab pos="3044825" algn="l"/>
                <a:tab pos="4287838" algn="l"/>
                <a:tab pos="5715000" algn="l"/>
              </a:tabLst>
            </a:pPr>
            <a:r>
              <a:rPr lang="en-US" sz="2000" b="1">
                <a:latin typeface="Arial" charset="0"/>
              </a:rPr>
              <a:t>	 </a:t>
            </a:r>
            <a:r>
              <a:rPr lang="en-US" sz="1000" b="1">
                <a:latin typeface="Arial" charset="0"/>
              </a:rPr>
              <a:t>LV-2</a:t>
            </a:r>
            <a:r>
              <a:rPr lang="en-US" sz="2000" b="1">
                <a:latin typeface="Arial" charset="0"/>
              </a:rPr>
              <a:t> 3x10</a:t>
            </a:r>
            <a:r>
              <a:rPr lang="en-US" sz="2000" b="1" baseline="30000">
                <a:latin typeface="Arial" charset="0"/>
              </a:rPr>
              <a:t>3</a:t>
            </a:r>
            <a:r>
              <a:rPr lang="en-US" sz="2000" b="1">
                <a:latin typeface="Arial" charset="0"/>
              </a:rPr>
              <a:t> 	</a:t>
            </a:r>
          </a:p>
          <a:p>
            <a:pPr>
              <a:tabLst>
                <a:tab pos="1136650" algn="l"/>
                <a:tab pos="1520825" algn="l"/>
                <a:tab pos="3044825" algn="l"/>
                <a:tab pos="4287838" algn="l"/>
                <a:tab pos="5715000" algn="l"/>
              </a:tabLst>
            </a:pPr>
            <a:endParaRPr lang="en-US" sz="2000" b="1">
              <a:latin typeface="Arial" charset="0"/>
            </a:endParaRPr>
          </a:p>
          <a:p>
            <a:pPr>
              <a:tabLst>
                <a:tab pos="1136650" algn="l"/>
                <a:tab pos="1520825" algn="l"/>
                <a:tab pos="3044825" algn="l"/>
                <a:tab pos="4287838" algn="l"/>
                <a:tab pos="5715000" algn="l"/>
              </a:tabLst>
            </a:pPr>
            <a:endParaRPr lang="en-US" sz="2000" b="1">
              <a:latin typeface="Arial" charset="0"/>
            </a:endParaRPr>
          </a:p>
          <a:p>
            <a:pPr>
              <a:tabLst>
                <a:tab pos="1136650" algn="l"/>
                <a:tab pos="1520825" algn="l"/>
                <a:tab pos="3044825" algn="l"/>
                <a:tab pos="4287838" algn="l"/>
                <a:tab pos="5715000" algn="l"/>
              </a:tabLst>
            </a:pPr>
            <a:r>
              <a:rPr lang="en-US" sz="2000" b="1">
                <a:latin typeface="Arial" charset="0"/>
              </a:rPr>
              <a:t>   2	 </a:t>
            </a:r>
            <a:r>
              <a:rPr lang="en-US" sz="1000" b="1">
                <a:latin typeface="Arial" charset="0"/>
              </a:rPr>
              <a:t>LV-1</a:t>
            </a:r>
            <a:r>
              <a:rPr lang="en-US" sz="2000" b="1">
                <a:latin typeface="Arial" charset="0"/>
              </a:rPr>
              <a:t> 10</a:t>
            </a:r>
            <a:r>
              <a:rPr lang="en-US" sz="2000" b="1" baseline="30000">
                <a:latin typeface="Arial" charset="0"/>
              </a:rPr>
              <a:t>5</a:t>
            </a:r>
            <a:r>
              <a:rPr lang="en-US" sz="2000" b="1">
                <a:latin typeface="Arial" charset="0"/>
              </a:rPr>
              <a:t>	10</a:t>
            </a:r>
            <a:r>
              <a:rPr lang="en-US" sz="2000" b="1" baseline="30000">
                <a:latin typeface="Arial" charset="0"/>
              </a:rPr>
              <a:t>6</a:t>
            </a:r>
            <a:r>
              <a:rPr lang="en-US" sz="2000" b="1">
                <a:latin typeface="Arial" charset="0"/>
              </a:rPr>
              <a:t>	100	~1000</a:t>
            </a:r>
            <a:r>
              <a:rPr lang="en-US" b="1">
                <a:latin typeface="Arial" charset="0"/>
              </a:rPr>
              <a:t> </a:t>
            </a:r>
            <a:r>
              <a:rPr lang="en-US">
                <a:latin typeface="Arial" charset="0"/>
              </a:rPr>
              <a:t>(10</a:t>
            </a:r>
            <a:r>
              <a:rPr lang="en-US" baseline="30000">
                <a:latin typeface="Arial" charset="0"/>
              </a:rPr>
              <a:t>2</a:t>
            </a:r>
            <a:r>
              <a:rPr lang="en-US">
                <a:latin typeface="Arial" charset="0"/>
              </a:rPr>
              <a:t>)</a:t>
            </a:r>
            <a:endParaRPr lang="en-US" sz="2000" b="1" baseline="30000">
              <a:latin typeface="Arial" charset="0"/>
            </a:endParaRPr>
          </a:p>
          <a:p>
            <a:pPr>
              <a:tabLst>
                <a:tab pos="1136650" algn="l"/>
                <a:tab pos="1520825" algn="l"/>
                <a:tab pos="3044825" algn="l"/>
                <a:tab pos="4287838" algn="l"/>
                <a:tab pos="5715000" algn="l"/>
              </a:tabLst>
            </a:pPr>
            <a:r>
              <a:rPr lang="en-US" sz="2000" b="1" baseline="30000">
                <a:latin typeface="Arial" charset="0"/>
              </a:rPr>
              <a:t> 					</a:t>
            </a:r>
            <a:endParaRPr lang="en-US" sz="1400" b="1">
              <a:latin typeface="Arial" charset="0"/>
            </a:endParaRPr>
          </a:p>
          <a:p>
            <a:pPr>
              <a:tabLst>
                <a:tab pos="1136650" algn="l"/>
                <a:tab pos="1520825" algn="l"/>
                <a:tab pos="3044825" algn="l"/>
                <a:tab pos="4287838" algn="l"/>
                <a:tab pos="5715000" algn="l"/>
              </a:tabLst>
            </a:pPr>
            <a:endParaRPr lang="en-US" sz="2000" b="1">
              <a:latin typeface="Arial" charset="0"/>
            </a:endParaRPr>
          </a:p>
          <a:p>
            <a:pPr>
              <a:tabLst>
                <a:tab pos="1136650" algn="l"/>
                <a:tab pos="1520825" algn="l"/>
                <a:tab pos="3044825" algn="l"/>
                <a:tab pos="4287838" algn="l"/>
                <a:tab pos="5715000" algn="l"/>
              </a:tabLst>
            </a:pPr>
            <a:endParaRPr lang="en-US" sz="2000" b="1">
              <a:latin typeface="Arial" charset="0"/>
            </a:endParaRPr>
          </a:p>
          <a:p>
            <a:pPr>
              <a:tabLst>
                <a:tab pos="1136650" algn="l"/>
                <a:tab pos="1520825" algn="l"/>
                <a:tab pos="3044825" algn="l"/>
                <a:tab pos="4287838" algn="l"/>
                <a:tab pos="5715000" algn="l"/>
              </a:tabLst>
            </a:pPr>
            <a:r>
              <a:rPr lang="en-US" sz="2000" b="1">
                <a:latin typeface="Arial" charset="0"/>
              </a:rPr>
              <a:t>   2	</a:t>
            </a:r>
            <a:r>
              <a:rPr lang="en-US" sz="1000" b="1">
                <a:latin typeface="Arial" charset="0"/>
              </a:rPr>
              <a:t>LV-0</a:t>
            </a:r>
            <a:r>
              <a:rPr lang="en-US" sz="2000" b="1">
                <a:latin typeface="Arial" charset="0"/>
              </a:rPr>
              <a:t>  10</a:t>
            </a:r>
            <a:r>
              <a:rPr lang="en-US" sz="2000" b="1" baseline="30000">
                <a:latin typeface="Arial" charset="0"/>
              </a:rPr>
              <a:t>6</a:t>
            </a:r>
            <a:r>
              <a:rPr lang="en-US" sz="2000" b="1">
                <a:latin typeface="Arial" charset="0"/>
              </a:rPr>
              <a:t>	3.5x10</a:t>
            </a:r>
            <a:r>
              <a:rPr lang="en-US" sz="2000" b="1" baseline="30000">
                <a:latin typeface="Arial" charset="0"/>
              </a:rPr>
              <a:t>4</a:t>
            </a:r>
            <a:r>
              <a:rPr lang="en-US" sz="2000" b="1">
                <a:latin typeface="Arial" charset="0"/>
              </a:rPr>
              <a:t>	35	70 </a:t>
            </a:r>
            <a:r>
              <a:rPr lang="en-US">
                <a:latin typeface="Arial" charset="0"/>
              </a:rPr>
              <a:t>(2x10</a:t>
            </a:r>
            <a:r>
              <a:rPr lang="en-US" baseline="30000">
                <a:latin typeface="Arial" charset="0"/>
              </a:rPr>
              <a:t>3</a:t>
            </a:r>
            <a:r>
              <a:rPr lang="en-US">
                <a:latin typeface="Arial" charset="0"/>
              </a:rPr>
              <a:t>)</a:t>
            </a:r>
            <a:br>
              <a:rPr lang="en-US">
                <a:latin typeface="Arial" charset="0"/>
              </a:rPr>
            </a:br>
            <a:endParaRPr lang="en-US" baseline="30000">
              <a:latin typeface="Arial" charset="0"/>
            </a:endParaRPr>
          </a:p>
        </p:txBody>
      </p:sp>
      <p:pic>
        <p:nvPicPr>
          <p:cNvPr id="160775" name="Picture 7" descr="lhcbicon.gif"/>
          <p:cNvPicPr>
            <a:picLocks noChangeAspect="1"/>
          </p:cNvPicPr>
          <p:nvPr/>
        </p:nvPicPr>
        <p:blipFill>
          <a:blip r:embed="rId6"/>
          <a:srcRect/>
          <a:stretch>
            <a:fillRect/>
          </a:stretch>
        </p:blipFill>
        <p:spPr bwMode="auto">
          <a:xfrm>
            <a:off x="214313" y="5143500"/>
            <a:ext cx="1785937" cy="1381125"/>
          </a:xfrm>
          <a:prstGeom prst="rect">
            <a:avLst/>
          </a:prstGeom>
          <a:noFill/>
          <a:ln w="9525">
            <a:noFill/>
            <a:miter lim="800000"/>
            <a:headEnd/>
            <a:tailEnd/>
          </a:ln>
        </p:spPr>
      </p:pic>
      <p:sp>
        <p:nvSpPr>
          <p:cNvPr id="160776" name="TextBox 8"/>
          <p:cNvSpPr txBox="1">
            <a:spLocks noChangeArrowheads="1"/>
          </p:cNvSpPr>
          <p:nvPr/>
        </p:nvSpPr>
        <p:spPr bwMode="auto">
          <a:xfrm rot="-5400000">
            <a:off x="-227806" y="1751806"/>
            <a:ext cx="825500" cy="369888"/>
          </a:xfrm>
          <a:prstGeom prst="rect">
            <a:avLst/>
          </a:prstGeom>
          <a:noFill/>
          <a:ln w="9525">
            <a:noFill/>
            <a:miter lim="800000"/>
            <a:headEnd/>
            <a:tailEnd/>
          </a:ln>
        </p:spPr>
        <p:txBody>
          <a:bodyPr wrap="none">
            <a:spAutoFit/>
          </a:bodyPr>
          <a:lstStyle/>
          <a:p>
            <a:r>
              <a:rPr lang="en-GB"/>
              <a:t>ALICE</a:t>
            </a:r>
          </a:p>
        </p:txBody>
      </p:sp>
      <p:sp>
        <p:nvSpPr>
          <p:cNvPr id="160777" name="TextBox 9"/>
          <p:cNvSpPr txBox="1">
            <a:spLocks noChangeArrowheads="1"/>
          </p:cNvSpPr>
          <p:nvPr/>
        </p:nvSpPr>
        <p:spPr bwMode="auto">
          <a:xfrm rot="-5400000">
            <a:off x="-228600" y="2971800"/>
            <a:ext cx="827088" cy="369888"/>
          </a:xfrm>
          <a:prstGeom prst="rect">
            <a:avLst/>
          </a:prstGeom>
          <a:noFill/>
          <a:ln w="9525">
            <a:noFill/>
            <a:miter lim="800000"/>
            <a:headEnd/>
            <a:tailEnd/>
          </a:ln>
        </p:spPr>
        <p:txBody>
          <a:bodyPr wrap="none">
            <a:spAutoFit/>
          </a:bodyPr>
          <a:lstStyle/>
          <a:p>
            <a:r>
              <a:rPr lang="en-GB"/>
              <a:t>ATLAS</a:t>
            </a:r>
          </a:p>
        </p:txBody>
      </p:sp>
      <p:sp>
        <p:nvSpPr>
          <p:cNvPr id="160778" name="TextBox 10"/>
          <p:cNvSpPr txBox="1">
            <a:spLocks noChangeArrowheads="1"/>
          </p:cNvSpPr>
          <p:nvPr/>
        </p:nvSpPr>
        <p:spPr bwMode="auto">
          <a:xfrm rot="-5400000">
            <a:off x="-165100" y="4127500"/>
            <a:ext cx="700088" cy="369888"/>
          </a:xfrm>
          <a:prstGeom prst="rect">
            <a:avLst/>
          </a:prstGeom>
          <a:noFill/>
          <a:ln w="9525">
            <a:noFill/>
            <a:miter lim="800000"/>
            <a:headEnd/>
            <a:tailEnd/>
          </a:ln>
        </p:spPr>
        <p:txBody>
          <a:bodyPr wrap="none">
            <a:spAutoFit/>
          </a:bodyPr>
          <a:lstStyle/>
          <a:p>
            <a:r>
              <a:rPr lang="en-GB"/>
              <a:t>CMS</a:t>
            </a:r>
          </a:p>
        </p:txBody>
      </p:sp>
      <p:sp>
        <p:nvSpPr>
          <p:cNvPr id="160779" name="TextBox 11"/>
          <p:cNvSpPr txBox="1">
            <a:spLocks noChangeArrowheads="1"/>
          </p:cNvSpPr>
          <p:nvPr/>
        </p:nvSpPr>
        <p:spPr bwMode="auto">
          <a:xfrm rot="-5400000">
            <a:off x="-211931" y="5622131"/>
            <a:ext cx="793750" cy="369888"/>
          </a:xfrm>
          <a:prstGeom prst="rect">
            <a:avLst/>
          </a:prstGeom>
          <a:noFill/>
          <a:ln w="9525">
            <a:noFill/>
            <a:miter lim="800000"/>
            <a:headEnd/>
            <a:tailEnd/>
          </a:ln>
        </p:spPr>
        <p:txBody>
          <a:bodyPr wrap="none">
            <a:spAutoFit/>
          </a:bodyPr>
          <a:lstStyle/>
          <a:p>
            <a:r>
              <a:rPr lang="en-GB"/>
              <a:t>LHCb</a:t>
            </a:r>
          </a:p>
        </p:txBody>
      </p:sp>
      <p:sp>
        <p:nvSpPr>
          <p:cNvPr id="160780" name="Slide Number Placeholder 12"/>
          <p:cNvSpPr>
            <a:spLocks noGrp="1"/>
          </p:cNvSpPr>
          <p:nvPr>
            <p:ph type="sldNum" sz="quarter" idx="11"/>
          </p:nvPr>
        </p:nvSpPr>
        <p:spPr>
          <a:noFill/>
        </p:spPr>
        <p:txBody>
          <a:bodyPr/>
          <a:lstStyle/>
          <a:p>
            <a:fld id="{DDA50AFF-8CAA-4B9C-AC47-F7C09593778B}" type="slidenum">
              <a:rPr lang="en-US"/>
              <a:pPr/>
              <a:t>120</a:t>
            </a:fld>
            <a:endParaRPr lang="en-US"/>
          </a:p>
        </p:txBody>
      </p:sp>
      <p:sp>
        <p:nvSpPr>
          <p:cNvPr id="160781" name="Footer Placeholder 14"/>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end</a:t>
            </a:r>
            <a:endParaRPr lang="en-GB" dirty="0"/>
          </a:p>
        </p:txBody>
      </p:sp>
      <p:sp>
        <p:nvSpPr>
          <p:cNvPr id="3" name="Subtitle 2"/>
          <p:cNvSpPr>
            <a:spLocks noGrp="1"/>
          </p:cNvSpPr>
          <p:nvPr>
            <p:ph type="subTitle" idx="1"/>
          </p:nvPr>
        </p:nvSpPr>
        <p:spPr/>
        <p:txBody>
          <a:bodyPr/>
          <a:lstStyle/>
          <a:p>
            <a:endParaRPr lang="en-GB" dirty="0"/>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Slide Number Placeholder 5"/>
          <p:cNvSpPr>
            <a:spLocks noGrp="1"/>
          </p:cNvSpPr>
          <p:nvPr>
            <p:ph type="sldNum" sz="quarter" idx="11"/>
          </p:nvPr>
        </p:nvSpPr>
        <p:spPr>
          <a:noFill/>
        </p:spPr>
        <p:txBody>
          <a:bodyPr/>
          <a:lstStyle/>
          <a:p>
            <a:fld id="{C3FE26CF-5D86-4BFD-8C5B-D6026AE0E720}" type="slidenum">
              <a:rPr lang="en-US"/>
              <a:pPr/>
              <a:t>122</a:t>
            </a:fld>
            <a:endParaRPr lang="en-US"/>
          </a:p>
        </p:txBody>
      </p:sp>
      <p:sp>
        <p:nvSpPr>
          <p:cNvPr id="163843" name="Rectangle 2"/>
          <p:cNvSpPr>
            <a:spLocks noGrp="1" noChangeArrowheads="1"/>
          </p:cNvSpPr>
          <p:nvPr>
            <p:ph type="title"/>
          </p:nvPr>
        </p:nvSpPr>
        <p:spPr/>
        <p:txBody>
          <a:bodyPr/>
          <a:lstStyle/>
          <a:p>
            <a:pPr eaLnBrk="1" hangingPunct="1"/>
            <a:r>
              <a:rPr lang="en-US" smtClean="0"/>
              <a:t>Further Reading</a:t>
            </a:r>
          </a:p>
        </p:txBody>
      </p:sp>
      <p:sp>
        <p:nvSpPr>
          <p:cNvPr id="163844" name="Rectangle 3"/>
          <p:cNvSpPr>
            <a:spLocks noGrp="1" noChangeArrowheads="1"/>
          </p:cNvSpPr>
          <p:nvPr>
            <p:ph type="body" sz="half" idx="1"/>
          </p:nvPr>
        </p:nvSpPr>
        <p:spPr>
          <a:xfrm>
            <a:off x="457200" y="1511300"/>
            <a:ext cx="4033838" cy="4525963"/>
          </a:xfrm>
        </p:spPr>
        <p:txBody>
          <a:bodyPr/>
          <a:lstStyle/>
          <a:p>
            <a:pPr eaLnBrk="1" hangingPunct="1">
              <a:lnSpc>
                <a:spcPct val="80000"/>
              </a:lnSpc>
            </a:pPr>
            <a:r>
              <a:rPr lang="en-US" sz="1600" smtClean="0"/>
              <a:t>Electronics</a:t>
            </a:r>
          </a:p>
          <a:p>
            <a:pPr lvl="1" eaLnBrk="1" hangingPunct="1">
              <a:lnSpc>
                <a:spcPct val="80000"/>
              </a:lnSpc>
            </a:pPr>
            <a:r>
              <a:rPr lang="en-US" sz="1200" smtClean="0"/>
              <a:t>Helmut </a:t>
            </a:r>
            <a:r>
              <a:rPr lang="en-US" sz="1200" err="1" smtClean="0"/>
              <a:t>Spielers</a:t>
            </a:r>
            <a:r>
              <a:rPr lang="en-US" sz="1200" smtClean="0"/>
              <a:t> web-site: http://www-physics.lbl.gov/~spieler/</a:t>
            </a:r>
          </a:p>
          <a:p>
            <a:pPr eaLnBrk="1" hangingPunct="1">
              <a:lnSpc>
                <a:spcPct val="80000"/>
              </a:lnSpc>
            </a:pPr>
            <a:r>
              <a:rPr lang="en-US" sz="1600" smtClean="0"/>
              <a:t>Buses</a:t>
            </a:r>
          </a:p>
          <a:p>
            <a:pPr lvl="1" eaLnBrk="1" hangingPunct="1">
              <a:lnSpc>
                <a:spcPct val="80000"/>
              </a:lnSpc>
            </a:pPr>
            <a:r>
              <a:rPr lang="en-US" sz="1400" smtClean="0"/>
              <a:t>VME: </a:t>
            </a:r>
            <a:r>
              <a:rPr lang="en-US" sz="1400" smtClean="0">
                <a:hlinkClick r:id="rId3"/>
              </a:rPr>
              <a:t>http://www.vita.com/</a:t>
            </a:r>
            <a:endParaRPr lang="en-US" sz="1400" smtClean="0"/>
          </a:p>
          <a:p>
            <a:pPr lvl="1" eaLnBrk="1" hangingPunct="1">
              <a:lnSpc>
                <a:spcPct val="80000"/>
              </a:lnSpc>
            </a:pPr>
            <a:r>
              <a:rPr lang="en-US" sz="1400" smtClean="0"/>
              <a:t>PCI</a:t>
            </a:r>
            <a:br>
              <a:rPr lang="en-US" sz="1400" smtClean="0"/>
            </a:br>
            <a:r>
              <a:rPr lang="en-US" sz="1400" smtClean="0">
                <a:hlinkClick r:id="rId4"/>
              </a:rPr>
              <a:t>http://www.pcisig.com/</a:t>
            </a:r>
            <a:endParaRPr lang="en-US" sz="1400" smtClean="0"/>
          </a:p>
          <a:p>
            <a:pPr eaLnBrk="1" hangingPunct="1">
              <a:lnSpc>
                <a:spcPct val="80000"/>
              </a:lnSpc>
            </a:pPr>
            <a:r>
              <a:rPr lang="en-US" sz="1600" smtClean="0"/>
              <a:t>Network and Protocols</a:t>
            </a:r>
          </a:p>
          <a:p>
            <a:pPr lvl="1" eaLnBrk="1" hangingPunct="1">
              <a:lnSpc>
                <a:spcPct val="80000"/>
              </a:lnSpc>
            </a:pPr>
            <a:r>
              <a:rPr lang="en-US" sz="1400" smtClean="0"/>
              <a:t>Ethernet</a:t>
            </a:r>
            <a:br>
              <a:rPr lang="en-US" sz="1400" smtClean="0"/>
            </a:br>
            <a:r>
              <a:rPr lang="en-US" sz="1400" smtClean="0"/>
              <a:t>“Ethernet: The Definitive Guide”, O’Reilly, C. Spurgeon </a:t>
            </a:r>
          </a:p>
          <a:p>
            <a:pPr lvl="1" eaLnBrk="1" hangingPunct="1">
              <a:lnSpc>
                <a:spcPct val="80000"/>
              </a:lnSpc>
            </a:pPr>
            <a:r>
              <a:rPr lang="en-US" sz="1400" smtClean="0"/>
              <a:t>TCP/IP</a:t>
            </a:r>
            <a:br>
              <a:rPr lang="en-US" sz="1400" smtClean="0"/>
            </a:br>
            <a:r>
              <a:rPr lang="en-US" sz="1400" smtClean="0"/>
              <a:t>“TCP/IP Illustrated”, W. R. Stevens </a:t>
            </a:r>
          </a:p>
          <a:p>
            <a:pPr lvl="1" eaLnBrk="1" hangingPunct="1">
              <a:lnSpc>
                <a:spcPct val="80000"/>
              </a:lnSpc>
            </a:pPr>
            <a:r>
              <a:rPr lang="en-US" sz="1400" smtClean="0"/>
              <a:t>Protocols: RFCs</a:t>
            </a:r>
            <a:br>
              <a:rPr lang="en-US" sz="1400" smtClean="0"/>
            </a:br>
            <a:r>
              <a:rPr lang="en-US" sz="1400" smtClean="0">
                <a:hlinkClick r:id="rId5"/>
              </a:rPr>
              <a:t>www.ietf.org</a:t>
            </a:r>
            <a:r>
              <a:rPr lang="en-US" sz="1400" smtClean="0"/>
              <a:t/>
            </a:r>
            <a:br>
              <a:rPr lang="en-US" sz="1400" smtClean="0"/>
            </a:br>
            <a:r>
              <a:rPr lang="en-US" sz="1400" smtClean="0"/>
              <a:t>in particular RFC1925 </a:t>
            </a:r>
            <a:r>
              <a:rPr lang="en-US" sz="1400" smtClean="0">
                <a:hlinkClick r:id="rId6"/>
              </a:rPr>
              <a:t>http://www.ietf.org/rfc/rfc1925.txt</a:t>
            </a:r>
            <a:r>
              <a:rPr lang="en-US" sz="1400" smtClean="0"/>
              <a:t/>
            </a:r>
            <a:br>
              <a:rPr lang="en-US" sz="1400" smtClean="0"/>
            </a:br>
            <a:r>
              <a:rPr lang="en-US" sz="1400" smtClean="0"/>
              <a:t>“The 12 networking truths” is required reading</a:t>
            </a:r>
          </a:p>
          <a:p>
            <a:pPr eaLnBrk="1" hangingPunct="1">
              <a:lnSpc>
                <a:spcPct val="80000"/>
              </a:lnSpc>
            </a:pPr>
            <a:r>
              <a:rPr lang="en-US" sz="1600" smtClean="0"/>
              <a:t>Wikipedia (!!!) and references therein – for all computing related stuff this is usually excellent</a:t>
            </a:r>
          </a:p>
          <a:p>
            <a:pPr eaLnBrk="1" hangingPunct="1">
              <a:lnSpc>
                <a:spcPct val="80000"/>
              </a:lnSpc>
            </a:pPr>
            <a:endParaRPr lang="en-US" sz="1600" smtClean="0"/>
          </a:p>
          <a:p>
            <a:pPr eaLnBrk="1" hangingPunct="1">
              <a:lnSpc>
                <a:spcPct val="80000"/>
              </a:lnSpc>
              <a:buFontTx/>
              <a:buNone/>
            </a:pPr>
            <a:endParaRPr lang="en-US" sz="1600" smtClean="0"/>
          </a:p>
          <a:p>
            <a:pPr eaLnBrk="1" hangingPunct="1">
              <a:lnSpc>
                <a:spcPct val="80000"/>
              </a:lnSpc>
              <a:buFontTx/>
              <a:buNone/>
            </a:pPr>
            <a:endParaRPr lang="en-US" sz="1600" smtClean="0"/>
          </a:p>
          <a:p>
            <a:pPr eaLnBrk="1" hangingPunct="1">
              <a:lnSpc>
                <a:spcPct val="80000"/>
              </a:lnSpc>
            </a:pPr>
            <a:endParaRPr lang="en-US" sz="1600" smtClean="0"/>
          </a:p>
        </p:txBody>
      </p:sp>
      <p:sp>
        <p:nvSpPr>
          <p:cNvPr id="163845" name="Rectangle 4"/>
          <p:cNvSpPr>
            <a:spLocks noGrp="1" noChangeArrowheads="1"/>
          </p:cNvSpPr>
          <p:nvPr>
            <p:ph type="body" sz="half" idx="2"/>
          </p:nvPr>
        </p:nvSpPr>
        <p:spPr>
          <a:xfrm>
            <a:off x="4652963" y="1511300"/>
            <a:ext cx="4033837" cy="4525963"/>
          </a:xfrm>
        </p:spPr>
        <p:txBody>
          <a:bodyPr/>
          <a:lstStyle/>
          <a:p>
            <a:pPr eaLnBrk="1" hangingPunct="1">
              <a:lnSpc>
                <a:spcPct val="80000"/>
              </a:lnSpc>
            </a:pPr>
            <a:r>
              <a:rPr lang="en-GB" sz="1600" smtClean="0"/>
              <a:t>Conferences</a:t>
            </a:r>
          </a:p>
          <a:p>
            <a:pPr lvl="1" eaLnBrk="1" hangingPunct="1">
              <a:lnSpc>
                <a:spcPct val="80000"/>
              </a:lnSpc>
            </a:pPr>
            <a:r>
              <a:rPr lang="en-GB" sz="1400" smtClean="0"/>
              <a:t>IEEE Realtime</a:t>
            </a:r>
          </a:p>
          <a:p>
            <a:pPr lvl="1" eaLnBrk="1" hangingPunct="1">
              <a:lnSpc>
                <a:spcPct val="80000"/>
              </a:lnSpc>
            </a:pPr>
            <a:r>
              <a:rPr lang="en-GB" sz="1400" smtClean="0"/>
              <a:t>ICALEPCS</a:t>
            </a:r>
          </a:p>
          <a:p>
            <a:pPr lvl="1" eaLnBrk="1" hangingPunct="1">
              <a:lnSpc>
                <a:spcPct val="80000"/>
              </a:lnSpc>
            </a:pPr>
            <a:r>
              <a:rPr lang="en-GB" sz="1400" smtClean="0"/>
              <a:t>CHEP</a:t>
            </a:r>
          </a:p>
          <a:p>
            <a:pPr lvl="1" eaLnBrk="1" hangingPunct="1">
              <a:lnSpc>
                <a:spcPct val="80000"/>
              </a:lnSpc>
            </a:pPr>
            <a:r>
              <a:rPr lang="en-GB" sz="1400" smtClean="0"/>
              <a:t>IEEE NSS-MIC</a:t>
            </a:r>
          </a:p>
          <a:p>
            <a:pPr eaLnBrk="1" hangingPunct="1">
              <a:lnSpc>
                <a:spcPct val="80000"/>
              </a:lnSpc>
            </a:pPr>
            <a:r>
              <a:rPr lang="en-GB" sz="1600" smtClean="0"/>
              <a:t> Journals</a:t>
            </a:r>
          </a:p>
          <a:p>
            <a:pPr lvl="1" eaLnBrk="1" hangingPunct="1">
              <a:lnSpc>
                <a:spcPct val="80000"/>
              </a:lnSpc>
            </a:pPr>
            <a:r>
              <a:rPr lang="en-GB" sz="1400" smtClean="0"/>
              <a:t>IEEE Transactions on Nuclear Science, in particular the proceedings of the IEEE Realtime conferences</a:t>
            </a:r>
          </a:p>
          <a:p>
            <a:pPr lvl="1" eaLnBrk="1" hangingPunct="1">
              <a:lnSpc>
                <a:spcPct val="80000"/>
              </a:lnSpc>
            </a:pPr>
            <a:r>
              <a:rPr lang="en-GB" sz="1400" smtClean="0"/>
              <a:t>IEEE Transactions on Communications</a:t>
            </a:r>
          </a:p>
          <a:p>
            <a:pPr eaLnBrk="1" hangingPunct="1">
              <a:lnSpc>
                <a:spcPct val="80000"/>
              </a:lnSpc>
            </a:pPr>
            <a:endParaRPr lang="en-GB" sz="1600" smtClean="0"/>
          </a:p>
        </p:txBody>
      </p:sp>
      <p:sp>
        <p:nvSpPr>
          <p:cNvPr id="163846" name="Footer Placeholder 6"/>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Title 1"/>
          <p:cNvSpPr>
            <a:spLocks noGrp="1"/>
          </p:cNvSpPr>
          <p:nvPr>
            <p:ph type="ctrTitle"/>
          </p:nvPr>
        </p:nvSpPr>
        <p:spPr/>
        <p:txBody>
          <a:bodyPr/>
          <a:lstStyle/>
          <a:p>
            <a:pPr eaLnBrk="1" hangingPunct="1"/>
            <a:r>
              <a:rPr lang="en-GB" smtClean="0"/>
              <a:t>More Stuff</a:t>
            </a:r>
          </a:p>
        </p:txBody>
      </p:sp>
      <p:sp>
        <p:nvSpPr>
          <p:cNvPr id="165891" name="Subtitle 2"/>
          <p:cNvSpPr>
            <a:spLocks noGrp="1"/>
          </p:cNvSpPr>
          <p:nvPr>
            <p:ph type="subTitle" idx="1"/>
          </p:nvPr>
        </p:nvSpPr>
        <p:spPr/>
        <p:txBody>
          <a:bodyPr/>
          <a:lstStyle/>
          <a:p>
            <a:pPr eaLnBrk="1" hangingPunct="1"/>
            <a:r>
              <a:rPr lang="en-GB" smtClean="0"/>
              <a:t>Data format, DIY DAQ, run-control</a:t>
            </a: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Number Placeholder 4"/>
          <p:cNvSpPr>
            <a:spLocks noGrp="1"/>
          </p:cNvSpPr>
          <p:nvPr>
            <p:ph type="sldNum" sz="quarter" idx="11"/>
          </p:nvPr>
        </p:nvSpPr>
        <p:spPr>
          <a:noFill/>
        </p:spPr>
        <p:txBody>
          <a:bodyPr/>
          <a:lstStyle/>
          <a:p>
            <a:fld id="{EBD50CE1-52D3-4D1C-9850-0D22FFBCC2BE}" type="slidenum">
              <a:rPr lang="en-US"/>
              <a:pPr/>
              <a:t>124</a:t>
            </a:fld>
            <a:endParaRPr lang="en-US"/>
          </a:p>
        </p:txBody>
      </p:sp>
      <p:sp>
        <p:nvSpPr>
          <p:cNvPr id="144387" name="Rectangle 2"/>
          <p:cNvSpPr>
            <a:spLocks noGrp="1" noChangeArrowheads="1"/>
          </p:cNvSpPr>
          <p:nvPr>
            <p:ph type="title"/>
          </p:nvPr>
        </p:nvSpPr>
        <p:spPr>
          <a:xfrm>
            <a:off x="654050" y="96838"/>
            <a:ext cx="7772400" cy="990600"/>
          </a:xfrm>
        </p:spPr>
        <p:txBody>
          <a:bodyPr/>
          <a:lstStyle/>
          <a:p>
            <a:pPr eaLnBrk="1" hangingPunct="1"/>
            <a:r>
              <a:rPr lang="en-US" smtClean="0"/>
              <a:t>Overcoming Congestion:</a:t>
            </a:r>
            <a:br>
              <a:rPr lang="en-US" smtClean="0"/>
            </a:br>
            <a:r>
              <a:rPr lang="en-US" smtClean="0"/>
              <a:t>Queuing at the Input</a:t>
            </a:r>
          </a:p>
        </p:txBody>
      </p:sp>
      <p:sp>
        <p:nvSpPr>
          <p:cNvPr id="118787" name="Rectangle 3"/>
          <p:cNvSpPr>
            <a:spLocks noGrp="1" noChangeArrowheads="1"/>
          </p:cNvSpPr>
          <p:nvPr>
            <p:ph type="body" idx="1"/>
          </p:nvPr>
        </p:nvSpPr>
        <p:spPr>
          <a:xfrm>
            <a:off x="4572000" y="1511300"/>
            <a:ext cx="4114800" cy="4525963"/>
          </a:xfrm>
        </p:spPr>
        <p:txBody>
          <a:bodyPr/>
          <a:lstStyle/>
          <a:p>
            <a:pPr eaLnBrk="1" hangingPunct="1">
              <a:lnSpc>
                <a:spcPct val="90000"/>
              </a:lnSpc>
            </a:pPr>
            <a:r>
              <a:rPr lang="en-US" sz="2800" smtClean="0"/>
              <a:t>Two frames destined to the same destination arrive</a:t>
            </a:r>
          </a:p>
          <a:p>
            <a:pPr eaLnBrk="1" hangingPunct="1">
              <a:lnSpc>
                <a:spcPct val="90000"/>
              </a:lnSpc>
            </a:pPr>
            <a:r>
              <a:rPr lang="en-US" sz="2800" smtClean="0"/>
              <a:t>While one is switched through the other is waiting at the input port</a:t>
            </a:r>
          </a:p>
          <a:p>
            <a:pPr eaLnBrk="1" hangingPunct="1">
              <a:lnSpc>
                <a:spcPct val="90000"/>
              </a:lnSpc>
            </a:pPr>
            <a:r>
              <a:rPr lang="en-US" sz="2800" smtClean="0"/>
              <a:t>When the output port is free the queued packet is sent</a:t>
            </a:r>
          </a:p>
        </p:txBody>
      </p:sp>
      <p:sp>
        <p:nvSpPr>
          <p:cNvPr id="144389" name="Rectangle 5"/>
          <p:cNvSpPr>
            <a:spLocks noChangeArrowheads="1"/>
          </p:cNvSpPr>
          <p:nvPr/>
        </p:nvSpPr>
        <p:spPr bwMode="auto">
          <a:xfrm>
            <a:off x="3352800" y="5969000"/>
            <a:ext cx="685800" cy="609600"/>
          </a:xfrm>
          <a:prstGeom prst="rect">
            <a:avLst/>
          </a:prstGeom>
          <a:solidFill>
            <a:srgbClr val="CCFFFF"/>
          </a:solidFill>
          <a:ln w="9525">
            <a:solidFill>
              <a:schemeClr val="tx1"/>
            </a:solidFill>
            <a:miter lim="800000"/>
            <a:headEnd/>
            <a:tailEnd/>
          </a:ln>
        </p:spPr>
        <p:txBody>
          <a:bodyPr wrap="none" anchor="ctr"/>
          <a:lstStyle/>
          <a:p>
            <a:pPr algn="ctr" eaLnBrk="0" hangingPunct="0"/>
            <a:r>
              <a:rPr lang="en-US" sz="2400">
                <a:latin typeface="Times" charset="0"/>
              </a:rPr>
              <a:t>2</a:t>
            </a:r>
          </a:p>
        </p:txBody>
      </p:sp>
      <p:cxnSp>
        <p:nvCxnSpPr>
          <p:cNvPr id="144390" name="AutoShape 6"/>
          <p:cNvCxnSpPr>
            <a:cxnSpLocks noChangeShapeType="1"/>
            <a:endCxn id="144389" idx="1"/>
          </p:cNvCxnSpPr>
          <p:nvPr/>
        </p:nvCxnSpPr>
        <p:spPr bwMode="auto">
          <a:xfrm rot="16200000" flipH="1">
            <a:off x="2078832" y="4999831"/>
            <a:ext cx="1312862" cy="1235075"/>
          </a:xfrm>
          <a:prstGeom prst="bentConnector2">
            <a:avLst/>
          </a:prstGeom>
          <a:noFill/>
          <a:ln w="9525">
            <a:solidFill>
              <a:schemeClr val="tx1"/>
            </a:solidFill>
            <a:miter lim="800000"/>
            <a:headEnd/>
            <a:tailEnd type="triangle" w="med" len="med"/>
          </a:ln>
        </p:spPr>
      </p:cxnSp>
      <p:sp>
        <p:nvSpPr>
          <p:cNvPr id="144391" name="Oval 7"/>
          <p:cNvSpPr>
            <a:spLocks noChangeArrowheads="1"/>
          </p:cNvSpPr>
          <p:nvPr/>
        </p:nvSpPr>
        <p:spPr bwMode="auto">
          <a:xfrm>
            <a:off x="1295400" y="2692400"/>
            <a:ext cx="152400" cy="15240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44392" name="Oval 8"/>
          <p:cNvSpPr>
            <a:spLocks noChangeArrowheads="1"/>
          </p:cNvSpPr>
          <p:nvPr/>
        </p:nvSpPr>
        <p:spPr bwMode="auto">
          <a:xfrm>
            <a:off x="2819400" y="2692400"/>
            <a:ext cx="152400" cy="15240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44393" name="Rectangle 9"/>
          <p:cNvSpPr>
            <a:spLocks noChangeArrowheads="1"/>
          </p:cNvSpPr>
          <p:nvPr/>
        </p:nvSpPr>
        <p:spPr bwMode="auto">
          <a:xfrm>
            <a:off x="1050925" y="1549400"/>
            <a:ext cx="685800" cy="609600"/>
          </a:xfrm>
          <a:prstGeom prst="rect">
            <a:avLst/>
          </a:prstGeom>
          <a:solidFill>
            <a:srgbClr val="CCFFFF"/>
          </a:solidFill>
          <a:ln w="9525">
            <a:solidFill>
              <a:schemeClr val="tx1"/>
            </a:solidFill>
            <a:miter lim="800000"/>
            <a:headEnd/>
            <a:tailEnd/>
          </a:ln>
        </p:spPr>
        <p:txBody>
          <a:bodyPr wrap="none" anchor="ctr"/>
          <a:lstStyle/>
          <a:p>
            <a:pPr algn="ctr" eaLnBrk="0" hangingPunct="0"/>
            <a:r>
              <a:rPr lang="en-US" sz="2400">
                <a:latin typeface="Times" charset="0"/>
              </a:rPr>
              <a:t>1</a:t>
            </a:r>
          </a:p>
        </p:txBody>
      </p:sp>
      <p:sp>
        <p:nvSpPr>
          <p:cNvPr id="144394" name="Rectangle 10"/>
          <p:cNvSpPr>
            <a:spLocks noChangeArrowheads="1"/>
          </p:cNvSpPr>
          <p:nvPr/>
        </p:nvSpPr>
        <p:spPr bwMode="auto">
          <a:xfrm>
            <a:off x="2532063" y="1549400"/>
            <a:ext cx="685800" cy="609600"/>
          </a:xfrm>
          <a:prstGeom prst="rect">
            <a:avLst/>
          </a:prstGeom>
          <a:solidFill>
            <a:srgbClr val="CCFFFF"/>
          </a:solidFill>
          <a:ln w="9525">
            <a:solidFill>
              <a:schemeClr val="tx1"/>
            </a:solidFill>
            <a:miter lim="800000"/>
            <a:headEnd/>
            <a:tailEnd/>
          </a:ln>
        </p:spPr>
        <p:txBody>
          <a:bodyPr wrap="none" anchor="ctr"/>
          <a:lstStyle/>
          <a:p>
            <a:pPr algn="ctr" eaLnBrk="0" hangingPunct="0"/>
            <a:r>
              <a:rPr lang="en-US" sz="2400">
                <a:latin typeface="Times" charset="0"/>
              </a:rPr>
              <a:t>3</a:t>
            </a:r>
          </a:p>
        </p:txBody>
      </p:sp>
      <p:cxnSp>
        <p:nvCxnSpPr>
          <p:cNvPr id="144395" name="AutoShape 11"/>
          <p:cNvCxnSpPr>
            <a:cxnSpLocks noChangeShapeType="1"/>
            <a:stCxn id="144393" idx="2"/>
            <a:endCxn id="144391" idx="0"/>
          </p:cNvCxnSpPr>
          <p:nvPr/>
        </p:nvCxnSpPr>
        <p:spPr bwMode="auto">
          <a:xfrm flipH="1">
            <a:off x="1371600" y="2159000"/>
            <a:ext cx="22225" cy="533400"/>
          </a:xfrm>
          <a:prstGeom prst="straightConnector1">
            <a:avLst/>
          </a:prstGeom>
          <a:noFill/>
          <a:ln w="9525">
            <a:solidFill>
              <a:schemeClr val="tx1"/>
            </a:solidFill>
            <a:round/>
            <a:headEnd/>
            <a:tailEnd type="triangle" w="med" len="med"/>
          </a:ln>
        </p:spPr>
      </p:cxnSp>
      <p:cxnSp>
        <p:nvCxnSpPr>
          <p:cNvPr id="144396" name="AutoShape 12"/>
          <p:cNvCxnSpPr>
            <a:cxnSpLocks noChangeShapeType="1"/>
            <a:stCxn id="144394" idx="2"/>
            <a:endCxn id="144392" idx="0"/>
          </p:cNvCxnSpPr>
          <p:nvPr/>
        </p:nvCxnSpPr>
        <p:spPr bwMode="auto">
          <a:xfrm>
            <a:off x="2874963" y="2159000"/>
            <a:ext cx="20637" cy="533400"/>
          </a:xfrm>
          <a:prstGeom prst="straightConnector1">
            <a:avLst/>
          </a:prstGeom>
          <a:noFill/>
          <a:ln w="9525">
            <a:solidFill>
              <a:schemeClr val="tx1"/>
            </a:solidFill>
            <a:round/>
            <a:headEnd/>
            <a:tailEnd type="triangle" w="med" len="med"/>
          </a:ln>
        </p:spPr>
      </p:cxnSp>
      <p:sp>
        <p:nvSpPr>
          <p:cNvPr id="118797" name="Rectangle 13"/>
          <p:cNvSpPr>
            <a:spLocks noChangeArrowheads="1"/>
          </p:cNvSpPr>
          <p:nvPr/>
        </p:nvSpPr>
        <p:spPr bwMode="auto">
          <a:xfrm>
            <a:off x="1285875" y="1806575"/>
            <a:ext cx="225425" cy="495300"/>
          </a:xfrm>
          <a:prstGeom prst="rect">
            <a:avLst/>
          </a:prstGeom>
          <a:noFill/>
          <a:ln w="12700">
            <a:solidFill>
              <a:schemeClr val="tx1"/>
            </a:solidFill>
            <a:miter lim="800000"/>
            <a:headEnd/>
            <a:tailEnd/>
          </a:ln>
        </p:spPr>
        <p:txBody>
          <a:bodyPr wrap="none" anchor="ctr"/>
          <a:lstStyle/>
          <a:p>
            <a:pPr algn="ctr" eaLnBrk="0" hangingPunct="0"/>
            <a:r>
              <a:rPr lang="en-US" sz="2400">
                <a:latin typeface="Times" charset="0"/>
              </a:rPr>
              <a:t>2</a:t>
            </a:r>
          </a:p>
        </p:txBody>
      </p:sp>
      <p:sp>
        <p:nvSpPr>
          <p:cNvPr id="118798" name="Rectangle 14"/>
          <p:cNvSpPr>
            <a:spLocks noChangeArrowheads="1"/>
          </p:cNvSpPr>
          <p:nvPr/>
        </p:nvSpPr>
        <p:spPr bwMode="auto">
          <a:xfrm>
            <a:off x="2771775" y="1806575"/>
            <a:ext cx="225425" cy="495300"/>
          </a:xfrm>
          <a:prstGeom prst="rect">
            <a:avLst/>
          </a:prstGeom>
          <a:noFill/>
          <a:ln w="12700">
            <a:solidFill>
              <a:schemeClr val="tx1"/>
            </a:solidFill>
            <a:miter lim="800000"/>
            <a:headEnd/>
            <a:tailEnd/>
          </a:ln>
        </p:spPr>
        <p:txBody>
          <a:bodyPr wrap="none" anchor="ctr"/>
          <a:lstStyle/>
          <a:p>
            <a:pPr algn="ctr" eaLnBrk="0" hangingPunct="0"/>
            <a:r>
              <a:rPr lang="en-US" sz="2400">
                <a:latin typeface="Times" charset="0"/>
              </a:rPr>
              <a:t>2</a:t>
            </a:r>
          </a:p>
        </p:txBody>
      </p:sp>
      <p:sp>
        <p:nvSpPr>
          <p:cNvPr id="144399" name="Footer Placeholder 16"/>
          <p:cNvSpPr>
            <a:spLocks noGrp="1"/>
          </p:cNvSpPr>
          <p:nvPr>
            <p:ph type="ftr" sz="quarter" idx="10"/>
          </p:nvPr>
        </p:nvSpPr>
        <p:spPr>
          <a:noFill/>
        </p:spPr>
        <p:txBody>
          <a:bodyPr/>
          <a:lstStyle/>
          <a:p>
            <a:r>
              <a:rPr lang="en-US" smtClean="0"/>
              <a:t>Electronics, Trigger, DAQ Summer Student Lectures 2011, N. Neufeld CERN/PH</a:t>
            </a:r>
            <a:endParaRPr lang="en-US"/>
          </a:p>
        </p:txBody>
      </p:sp>
      <p:pic>
        <p:nvPicPr>
          <p:cNvPr id="144400" name="Picture 16"/>
          <p:cNvPicPr>
            <a:picLocks noChangeAspect="1" noChangeArrowheads="1"/>
          </p:cNvPicPr>
          <p:nvPr/>
        </p:nvPicPr>
        <p:blipFill>
          <a:blip r:embed="rId3"/>
          <a:srcRect/>
          <a:stretch>
            <a:fillRect/>
          </a:stretch>
        </p:blipFill>
        <p:spPr bwMode="auto">
          <a:xfrm>
            <a:off x="760413" y="2390775"/>
            <a:ext cx="2759075" cy="262255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879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879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42" presetClass="path" presetSubtype="0" accel="50000" decel="50000" fill="hold" grpId="1" nodeType="clickEffect">
                                  <p:stCondLst>
                                    <p:cond delay="0"/>
                                  </p:stCondLst>
                                  <p:childTnLst>
                                    <p:animMotion origin="layout" path="M -1.38889E-6 2.96296E-6 L -1.38889E-6 0.15787 " pathEditMode="relative" rAng="0" ptsTypes="AA">
                                      <p:cBhvr>
                                        <p:cTn id="12" dur="2000" fill="hold"/>
                                        <p:tgtEl>
                                          <p:spTgt spid="118797"/>
                                        </p:tgtEl>
                                        <p:attrNameLst>
                                          <p:attrName>ppt_x</p:attrName>
                                          <p:attrName>ppt_y</p:attrName>
                                        </p:attrNameLst>
                                      </p:cBhvr>
                                      <p:rCtr x="0" y="79"/>
                                    </p:animMotion>
                                  </p:childTnLst>
                                </p:cTn>
                              </p:par>
                              <p:par>
                                <p:cTn id="13" presetID="42" presetClass="path" presetSubtype="0" accel="50000" decel="50000" fill="hold" grpId="1" nodeType="withEffect">
                                  <p:stCondLst>
                                    <p:cond delay="0"/>
                                  </p:stCondLst>
                                  <p:childTnLst>
                                    <p:animMotion origin="layout" path="M 4.16667E-6 -2.22222E-6 L 0.00173 0.16134 " pathEditMode="relative" rAng="0" ptsTypes="AA">
                                      <p:cBhvr>
                                        <p:cTn id="14" dur="2000" fill="hold"/>
                                        <p:tgtEl>
                                          <p:spTgt spid="118798"/>
                                        </p:tgtEl>
                                        <p:attrNameLst>
                                          <p:attrName>ppt_x</p:attrName>
                                          <p:attrName>ppt_y</p:attrName>
                                        </p:attrNameLst>
                                      </p:cBhvr>
                                      <p:rCtr x="1" y="81"/>
                                    </p:animMotion>
                                  </p:childTnLst>
                                </p:cTn>
                              </p:par>
                              <p:par>
                                <p:cTn id="15" presetID="4" presetClass="entr" presetSubtype="16" fill="hold" nodeType="withEffect">
                                  <p:stCondLst>
                                    <p:cond delay="0"/>
                                  </p:stCondLst>
                                  <p:childTnLst>
                                    <p:set>
                                      <p:cBhvr>
                                        <p:cTn id="16" dur="1" fill="hold">
                                          <p:stCondLst>
                                            <p:cond delay="0"/>
                                          </p:stCondLst>
                                        </p:cTn>
                                        <p:tgtEl>
                                          <p:spTgt spid="118787">
                                            <p:txEl>
                                              <p:pRg st="0" end="0"/>
                                            </p:txEl>
                                          </p:spTgt>
                                        </p:tgtEl>
                                        <p:attrNameLst>
                                          <p:attrName>style.visibility</p:attrName>
                                        </p:attrNameLst>
                                      </p:cBhvr>
                                      <p:to>
                                        <p:strVal val="visible"/>
                                      </p:to>
                                    </p:set>
                                    <p:animEffect transition="in" filter="box(in)">
                                      <p:cBhvr>
                                        <p:cTn id="17" dur="500"/>
                                        <p:tgtEl>
                                          <p:spTgt spid="11878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9" presetClass="path" presetSubtype="0" accel="50000" decel="50000" fill="hold" grpId="2" nodeType="clickEffect">
                                  <p:stCondLst>
                                    <p:cond delay="0"/>
                                  </p:stCondLst>
                                  <p:childTnLst>
                                    <p:animMotion origin="layout" path="M -2.22222E-6 0.15787 L 0.08698 0.43658 " pathEditMode="relative" rAng="0" ptsTypes="AA">
                                      <p:cBhvr>
                                        <p:cTn id="21" dur="2000" fill="hold"/>
                                        <p:tgtEl>
                                          <p:spTgt spid="118797"/>
                                        </p:tgtEl>
                                        <p:attrNameLst>
                                          <p:attrName>ppt_x</p:attrName>
                                          <p:attrName>ppt_y</p:attrName>
                                        </p:attrNameLst>
                                      </p:cBhvr>
                                      <p:rCtr x="43" y="139"/>
                                    </p:animMotion>
                                  </p:childTnLst>
                                </p:cTn>
                              </p:par>
                            </p:childTnLst>
                          </p:cTn>
                        </p:par>
                      </p:childTnLst>
                    </p:cTn>
                  </p:par>
                  <p:par>
                    <p:cTn id="22" fill="hold">
                      <p:stCondLst>
                        <p:cond delay="indefinite"/>
                      </p:stCondLst>
                      <p:childTnLst>
                        <p:par>
                          <p:cTn id="23" fill="hold">
                            <p:stCondLst>
                              <p:cond delay="0"/>
                            </p:stCondLst>
                            <p:childTnLst>
                              <p:par>
                                <p:cTn id="24" presetID="57" presetClass="path" presetSubtype="0" accel="50000" decel="50000" fill="hold" grpId="3" nodeType="clickEffect">
                                  <p:stCondLst>
                                    <p:cond delay="0"/>
                                  </p:stCondLst>
                                  <p:childTnLst>
                                    <p:animMotion origin="layout" path="M 0.08125 0.42946 L 0.08125 0.52428 C 0.08125 0.56684 0.11788 0.6198 0.14774 0.6198 L 0.21424 0.6198 " pathEditMode="relative" rAng="0" ptsTypes="FfFF">
                                      <p:cBhvr>
                                        <p:cTn id="25" dur="2000" fill="hold"/>
                                        <p:tgtEl>
                                          <p:spTgt spid="118797"/>
                                        </p:tgtEl>
                                        <p:attrNameLst>
                                          <p:attrName>ppt_x</p:attrName>
                                          <p:attrName>ppt_y</p:attrName>
                                        </p:attrNameLst>
                                      </p:cBhvr>
                                      <p:rCtr x="66" y="95"/>
                                    </p:animMotion>
                                  </p:childTnLst>
                                </p:cTn>
                              </p:par>
                              <p:par>
                                <p:cTn id="26" presetID="3" presetClass="entr" presetSubtype="10" fill="hold" nodeType="withEffect">
                                  <p:stCondLst>
                                    <p:cond delay="0"/>
                                  </p:stCondLst>
                                  <p:childTnLst>
                                    <p:set>
                                      <p:cBhvr>
                                        <p:cTn id="27" dur="1" fill="hold">
                                          <p:stCondLst>
                                            <p:cond delay="0"/>
                                          </p:stCondLst>
                                        </p:cTn>
                                        <p:tgtEl>
                                          <p:spTgt spid="118787">
                                            <p:txEl>
                                              <p:pRg st="1" end="1"/>
                                            </p:txEl>
                                          </p:spTgt>
                                        </p:tgtEl>
                                        <p:attrNameLst>
                                          <p:attrName>style.visibility</p:attrName>
                                        </p:attrNameLst>
                                      </p:cBhvr>
                                      <p:to>
                                        <p:strVal val="visible"/>
                                      </p:to>
                                    </p:set>
                                    <p:animEffect transition="in" filter="blinds(horizontal)">
                                      <p:cBhvr>
                                        <p:cTn id="28" dur="500"/>
                                        <p:tgtEl>
                                          <p:spTgt spid="118787">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49" presetClass="path" presetSubtype="0" accel="50000" decel="50000" fill="hold" grpId="2" nodeType="clickEffect">
                                  <p:stCondLst>
                                    <p:cond delay="0"/>
                                  </p:stCondLst>
                                  <p:childTnLst>
                                    <p:animMotion origin="layout" path="M 0.00174 0.16134 L -0.08698 0.44282 " pathEditMode="relative" rAng="0" ptsTypes="AA">
                                      <p:cBhvr>
                                        <p:cTn id="32" dur="2000" fill="hold"/>
                                        <p:tgtEl>
                                          <p:spTgt spid="118798"/>
                                        </p:tgtEl>
                                        <p:attrNameLst>
                                          <p:attrName>ppt_x</p:attrName>
                                          <p:attrName>ppt_y</p:attrName>
                                        </p:attrNameLst>
                                      </p:cBhvr>
                                      <p:rCtr x="-44" y="141"/>
                                    </p:animMotion>
                                  </p:childTnLst>
                                </p:cTn>
                              </p:par>
                              <p:par>
                                <p:cTn id="33" presetID="3" presetClass="entr" presetSubtype="10" fill="hold" nodeType="withEffect">
                                  <p:stCondLst>
                                    <p:cond delay="0"/>
                                  </p:stCondLst>
                                  <p:childTnLst>
                                    <p:set>
                                      <p:cBhvr>
                                        <p:cTn id="34" dur="1" fill="hold">
                                          <p:stCondLst>
                                            <p:cond delay="0"/>
                                          </p:stCondLst>
                                        </p:cTn>
                                        <p:tgtEl>
                                          <p:spTgt spid="118787">
                                            <p:txEl>
                                              <p:pRg st="2" end="2"/>
                                            </p:txEl>
                                          </p:spTgt>
                                        </p:tgtEl>
                                        <p:attrNameLst>
                                          <p:attrName>style.visibility</p:attrName>
                                        </p:attrNameLst>
                                      </p:cBhvr>
                                      <p:to>
                                        <p:strVal val="visible"/>
                                      </p:to>
                                    </p:set>
                                    <p:animEffect transition="in" filter="blinds(horizontal)">
                                      <p:cBhvr>
                                        <p:cTn id="35" dur="500"/>
                                        <p:tgtEl>
                                          <p:spTgt spid="118787">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7" presetClass="path" presetSubtype="0" accel="50000" decel="50000" fill="hold" grpId="3" nodeType="clickEffect">
                                  <p:stCondLst>
                                    <p:cond delay="0"/>
                                  </p:stCondLst>
                                  <p:childTnLst>
                                    <p:animMotion origin="layout" path="M -0.08125 0.42946 L -0.08125 0.52451 C -0.08125 0.5673 -0.04601 0.6198 -0.01736 0.6198 L 0.0467 0.6198 " pathEditMode="relative" rAng="0" ptsTypes="FfFF">
                                      <p:cBhvr>
                                        <p:cTn id="39" dur="2000" fill="hold"/>
                                        <p:tgtEl>
                                          <p:spTgt spid="118798"/>
                                        </p:tgtEl>
                                        <p:attrNameLst>
                                          <p:attrName>ppt_x</p:attrName>
                                          <p:attrName>ppt_y</p:attrName>
                                        </p:attrNameLst>
                                      </p:cBhvr>
                                      <p:rCtr x="64" y="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97" grpId="0" animBg="1"/>
      <p:bldP spid="118797" grpId="1" animBg="1"/>
      <p:bldP spid="118797" grpId="2" animBg="1"/>
      <p:bldP spid="118797" grpId="3" animBg="1"/>
      <p:bldP spid="118798" grpId="0" animBg="1"/>
      <p:bldP spid="118798" grpId="1" animBg="1"/>
      <p:bldP spid="118798" grpId="2" animBg="1"/>
      <p:bldP spid="118798" grpId="3" animBg="1"/>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Number Placeholder 4"/>
          <p:cNvSpPr>
            <a:spLocks noGrp="1"/>
          </p:cNvSpPr>
          <p:nvPr>
            <p:ph type="sldNum" sz="quarter" idx="11"/>
          </p:nvPr>
        </p:nvSpPr>
        <p:spPr>
          <a:noFill/>
        </p:spPr>
        <p:txBody>
          <a:bodyPr/>
          <a:lstStyle/>
          <a:p>
            <a:fld id="{76AE63BE-AE4F-4DBD-B466-36A2D7738D27}" type="slidenum">
              <a:rPr lang="en-US"/>
              <a:pPr/>
              <a:t>125</a:t>
            </a:fld>
            <a:endParaRPr lang="en-US"/>
          </a:p>
        </p:txBody>
      </p:sp>
      <p:sp>
        <p:nvSpPr>
          <p:cNvPr id="146435" name="Rectangle 2"/>
          <p:cNvSpPr>
            <a:spLocks noGrp="1" noChangeArrowheads="1"/>
          </p:cNvSpPr>
          <p:nvPr>
            <p:ph type="title"/>
          </p:nvPr>
        </p:nvSpPr>
        <p:spPr/>
        <p:txBody>
          <a:bodyPr/>
          <a:lstStyle/>
          <a:p>
            <a:pPr eaLnBrk="1" hangingPunct="1"/>
            <a:r>
              <a:rPr lang="en-US" smtClean="0"/>
              <a:t>Head of Line Blocking</a:t>
            </a:r>
          </a:p>
        </p:txBody>
      </p:sp>
      <p:sp>
        <p:nvSpPr>
          <p:cNvPr id="146436" name="Rectangle 5"/>
          <p:cNvSpPr>
            <a:spLocks noChangeArrowheads="1"/>
          </p:cNvSpPr>
          <p:nvPr/>
        </p:nvSpPr>
        <p:spPr bwMode="auto">
          <a:xfrm>
            <a:off x="3605213" y="5303838"/>
            <a:ext cx="685800" cy="609600"/>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sz="2400">
                <a:latin typeface="Times" charset="0"/>
              </a:rPr>
              <a:t>2</a:t>
            </a:r>
          </a:p>
        </p:txBody>
      </p:sp>
      <p:cxnSp>
        <p:nvCxnSpPr>
          <p:cNvPr id="146437" name="AutoShape 6"/>
          <p:cNvCxnSpPr>
            <a:cxnSpLocks noChangeShapeType="1"/>
            <a:stCxn id="146447" idx="4"/>
          </p:cNvCxnSpPr>
          <p:nvPr/>
        </p:nvCxnSpPr>
        <p:spPr bwMode="auto">
          <a:xfrm rot="16200000" flipH="1">
            <a:off x="2882107" y="4885531"/>
            <a:ext cx="827088" cy="619125"/>
          </a:xfrm>
          <a:prstGeom prst="bentConnector2">
            <a:avLst/>
          </a:prstGeom>
          <a:noFill/>
          <a:ln w="9525">
            <a:solidFill>
              <a:schemeClr val="tx1"/>
            </a:solidFill>
            <a:miter lim="800000"/>
            <a:headEnd/>
            <a:tailEnd type="triangle" w="med" len="med"/>
          </a:ln>
        </p:spPr>
      </p:cxnSp>
      <p:sp>
        <p:nvSpPr>
          <p:cNvPr id="146438" name="Oval 7"/>
          <p:cNvSpPr>
            <a:spLocks noChangeArrowheads="1"/>
          </p:cNvSpPr>
          <p:nvPr/>
        </p:nvSpPr>
        <p:spPr bwMode="auto">
          <a:xfrm>
            <a:off x="1433513" y="2692400"/>
            <a:ext cx="152400" cy="15240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46439" name="Oval 8"/>
          <p:cNvSpPr>
            <a:spLocks noChangeArrowheads="1"/>
          </p:cNvSpPr>
          <p:nvPr/>
        </p:nvSpPr>
        <p:spPr bwMode="auto">
          <a:xfrm>
            <a:off x="2957513" y="2692400"/>
            <a:ext cx="152400" cy="15240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46440" name="Rectangle 9"/>
          <p:cNvSpPr>
            <a:spLocks noChangeArrowheads="1"/>
          </p:cNvSpPr>
          <p:nvPr/>
        </p:nvSpPr>
        <p:spPr bwMode="auto">
          <a:xfrm>
            <a:off x="1189038" y="1549400"/>
            <a:ext cx="685800" cy="609600"/>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sz="2400">
                <a:latin typeface="Times" charset="0"/>
              </a:rPr>
              <a:t>1</a:t>
            </a:r>
          </a:p>
        </p:txBody>
      </p:sp>
      <p:sp>
        <p:nvSpPr>
          <p:cNvPr id="146441" name="Rectangle 10"/>
          <p:cNvSpPr>
            <a:spLocks noChangeArrowheads="1"/>
          </p:cNvSpPr>
          <p:nvPr/>
        </p:nvSpPr>
        <p:spPr bwMode="auto">
          <a:xfrm>
            <a:off x="2684463" y="1549400"/>
            <a:ext cx="685800" cy="609600"/>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sz="2400">
                <a:latin typeface="Times" charset="0"/>
              </a:rPr>
              <a:t>3</a:t>
            </a:r>
          </a:p>
        </p:txBody>
      </p:sp>
      <p:cxnSp>
        <p:nvCxnSpPr>
          <p:cNvPr id="146442" name="AutoShape 11"/>
          <p:cNvCxnSpPr>
            <a:cxnSpLocks noChangeShapeType="1"/>
            <a:stCxn id="146440" idx="2"/>
            <a:endCxn id="146438" idx="0"/>
          </p:cNvCxnSpPr>
          <p:nvPr/>
        </p:nvCxnSpPr>
        <p:spPr bwMode="auto">
          <a:xfrm flipH="1">
            <a:off x="1509713" y="2159000"/>
            <a:ext cx="22225" cy="533400"/>
          </a:xfrm>
          <a:prstGeom prst="straightConnector1">
            <a:avLst/>
          </a:prstGeom>
          <a:noFill/>
          <a:ln w="9525">
            <a:solidFill>
              <a:schemeClr val="tx1"/>
            </a:solidFill>
            <a:round/>
            <a:headEnd/>
            <a:tailEnd type="triangle" w="med" len="med"/>
          </a:ln>
        </p:spPr>
      </p:cxnSp>
      <p:cxnSp>
        <p:nvCxnSpPr>
          <p:cNvPr id="146443" name="AutoShape 12"/>
          <p:cNvCxnSpPr>
            <a:cxnSpLocks noChangeShapeType="1"/>
            <a:stCxn id="146441" idx="2"/>
            <a:endCxn id="146439" idx="0"/>
          </p:cNvCxnSpPr>
          <p:nvPr/>
        </p:nvCxnSpPr>
        <p:spPr bwMode="auto">
          <a:xfrm>
            <a:off x="3027363" y="2159000"/>
            <a:ext cx="6350" cy="533400"/>
          </a:xfrm>
          <a:prstGeom prst="straightConnector1">
            <a:avLst/>
          </a:prstGeom>
          <a:noFill/>
          <a:ln w="9525">
            <a:solidFill>
              <a:schemeClr val="tx1"/>
            </a:solidFill>
            <a:round/>
            <a:headEnd/>
            <a:tailEnd type="triangle" w="med" len="med"/>
          </a:ln>
        </p:spPr>
      </p:cxnSp>
      <p:sp>
        <p:nvSpPr>
          <p:cNvPr id="30733" name="Rectangle 13"/>
          <p:cNvSpPr>
            <a:spLocks noChangeArrowheads="1"/>
          </p:cNvSpPr>
          <p:nvPr/>
        </p:nvSpPr>
        <p:spPr bwMode="auto">
          <a:xfrm>
            <a:off x="1423988" y="1806575"/>
            <a:ext cx="225425" cy="495300"/>
          </a:xfrm>
          <a:prstGeom prst="rect">
            <a:avLst/>
          </a:prstGeom>
          <a:noFill/>
          <a:ln w="12700">
            <a:solidFill>
              <a:schemeClr val="tx1"/>
            </a:solidFill>
            <a:miter lim="800000"/>
            <a:headEnd/>
            <a:tailEnd/>
          </a:ln>
        </p:spPr>
        <p:txBody>
          <a:bodyPr wrap="none" anchor="ctr"/>
          <a:lstStyle/>
          <a:p>
            <a:pPr algn="ctr" eaLnBrk="0" hangingPunct="0"/>
            <a:r>
              <a:rPr lang="en-US" sz="2400">
                <a:latin typeface="Times" charset="0"/>
              </a:rPr>
              <a:t>2</a:t>
            </a:r>
          </a:p>
        </p:txBody>
      </p:sp>
      <p:sp>
        <p:nvSpPr>
          <p:cNvPr id="30734" name="Rectangle 14"/>
          <p:cNvSpPr>
            <a:spLocks noChangeArrowheads="1"/>
          </p:cNvSpPr>
          <p:nvPr/>
        </p:nvSpPr>
        <p:spPr bwMode="auto">
          <a:xfrm>
            <a:off x="2909888" y="1806575"/>
            <a:ext cx="225425" cy="495300"/>
          </a:xfrm>
          <a:prstGeom prst="rect">
            <a:avLst/>
          </a:prstGeom>
          <a:noFill/>
          <a:ln w="12700">
            <a:solidFill>
              <a:schemeClr val="tx1"/>
            </a:solidFill>
            <a:miter lim="800000"/>
            <a:headEnd/>
            <a:tailEnd/>
          </a:ln>
        </p:spPr>
        <p:txBody>
          <a:bodyPr wrap="none" anchor="ctr"/>
          <a:lstStyle/>
          <a:p>
            <a:pPr algn="ctr" eaLnBrk="0" hangingPunct="0"/>
            <a:r>
              <a:rPr lang="en-US" sz="2400">
                <a:latin typeface="Times" charset="0"/>
              </a:rPr>
              <a:t>2</a:t>
            </a:r>
          </a:p>
        </p:txBody>
      </p:sp>
      <p:sp>
        <p:nvSpPr>
          <p:cNvPr id="146446" name="Oval 15"/>
          <p:cNvSpPr>
            <a:spLocks noChangeArrowheads="1"/>
          </p:cNvSpPr>
          <p:nvPr/>
        </p:nvSpPr>
        <p:spPr bwMode="auto">
          <a:xfrm>
            <a:off x="1379538" y="4708525"/>
            <a:ext cx="152400" cy="15240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46447" name="Oval 16"/>
          <p:cNvSpPr>
            <a:spLocks noChangeArrowheads="1"/>
          </p:cNvSpPr>
          <p:nvPr/>
        </p:nvSpPr>
        <p:spPr bwMode="auto">
          <a:xfrm>
            <a:off x="2909888" y="4629150"/>
            <a:ext cx="152400" cy="15240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46448" name="Rectangle 17"/>
          <p:cNvSpPr>
            <a:spLocks noChangeArrowheads="1"/>
          </p:cNvSpPr>
          <p:nvPr/>
        </p:nvSpPr>
        <p:spPr bwMode="auto">
          <a:xfrm>
            <a:off x="427038" y="5626100"/>
            <a:ext cx="685800" cy="609600"/>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sz="2400">
                <a:latin typeface="Times" charset="0"/>
              </a:rPr>
              <a:t>4</a:t>
            </a:r>
          </a:p>
        </p:txBody>
      </p:sp>
      <p:sp>
        <p:nvSpPr>
          <p:cNvPr id="30738" name="Rectangle 18"/>
          <p:cNvSpPr>
            <a:spLocks noChangeArrowheads="1"/>
          </p:cNvSpPr>
          <p:nvPr/>
        </p:nvSpPr>
        <p:spPr bwMode="auto">
          <a:xfrm>
            <a:off x="2909888" y="1808163"/>
            <a:ext cx="225425" cy="495300"/>
          </a:xfrm>
          <a:prstGeom prst="rect">
            <a:avLst/>
          </a:prstGeom>
          <a:noFill/>
          <a:ln w="12700">
            <a:solidFill>
              <a:schemeClr val="tx1"/>
            </a:solidFill>
            <a:miter lim="800000"/>
            <a:headEnd/>
            <a:tailEnd/>
          </a:ln>
        </p:spPr>
        <p:txBody>
          <a:bodyPr wrap="none" anchor="ctr"/>
          <a:lstStyle/>
          <a:p>
            <a:pPr algn="ctr" eaLnBrk="0" hangingPunct="0"/>
            <a:r>
              <a:rPr lang="en-US" sz="2400">
                <a:latin typeface="Times" charset="0"/>
              </a:rPr>
              <a:t>4</a:t>
            </a:r>
          </a:p>
        </p:txBody>
      </p:sp>
      <p:cxnSp>
        <p:nvCxnSpPr>
          <p:cNvPr id="146450" name="AutoShape 19"/>
          <p:cNvCxnSpPr>
            <a:cxnSpLocks noChangeShapeType="1"/>
            <a:stCxn id="146448" idx="3"/>
            <a:endCxn id="146446" idx="4"/>
          </p:cNvCxnSpPr>
          <p:nvPr/>
        </p:nvCxnSpPr>
        <p:spPr bwMode="auto">
          <a:xfrm flipV="1">
            <a:off x="1112838" y="4860925"/>
            <a:ext cx="342900" cy="1069975"/>
          </a:xfrm>
          <a:prstGeom prst="bentConnector2">
            <a:avLst/>
          </a:prstGeom>
          <a:noFill/>
          <a:ln w="9525">
            <a:solidFill>
              <a:schemeClr val="tx1"/>
            </a:solidFill>
            <a:miter lim="800000"/>
            <a:headEnd/>
            <a:tailEnd/>
          </a:ln>
        </p:spPr>
      </p:cxnSp>
      <p:grpSp>
        <p:nvGrpSpPr>
          <p:cNvPr id="2" name="Group 22"/>
          <p:cNvGrpSpPr>
            <a:grpSpLocks/>
          </p:cNvGrpSpPr>
          <p:nvPr/>
        </p:nvGrpSpPr>
        <p:grpSpPr bwMode="auto">
          <a:xfrm>
            <a:off x="3851275" y="3108325"/>
            <a:ext cx="5086350" cy="641350"/>
            <a:chOff x="2426" y="1958"/>
            <a:chExt cx="3204" cy="404"/>
          </a:xfrm>
        </p:grpSpPr>
        <p:sp>
          <p:nvSpPr>
            <p:cNvPr id="146456" name="AutoShape 20"/>
            <p:cNvSpPr>
              <a:spLocks noChangeArrowheads="1"/>
            </p:cNvSpPr>
            <p:nvPr/>
          </p:nvSpPr>
          <p:spPr bwMode="auto">
            <a:xfrm>
              <a:off x="2426" y="2007"/>
              <a:ext cx="615" cy="306"/>
            </a:xfrm>
            <a:prstGeom prst="leftArrow">
              <a:avLst>
                <a:gd name="adj1" fmla="val 50000"/>
                <a:gd name="adj2" fmla="val 50245"/>
              </a:avLst>
            </a:prstGeom>
            <a:solidFill>
              <a:srgbClr val="FFFF00"/>
            </a:solidFill>
            <a:ln w="9525">
              <a:solidFill>
                <a:schemeClr val="tx1"/>
              </a:solidFill>
              <a:miter lim="800000"/>
              <a:headEnd/>
              <a:tailEnd/>
            </a:ln>
          </p:spPr>
          <p:txBody>
            <a:bodyPr wrap="none" anchor="ctr"/>
            <a:lstStyle/>
            <a:p>
              <a:endParaRPr lang="en-GB"/>
            </a:p>
          </p:txBody>
        </p:sp>
        <p:sp>
          <p:nvSpPr>
            <p:cNvPr id="146457" name="Text Box 21"/>
            <p:cNvSpPr txBox="1">
              <a:spLocks noChangeArrowheads="1"/>
            </p:cNvSpPr>
            <p:nvPr/>
          </p:nvSpPr>
          <p:spPr bwMode="auto">
            <a:xfrm>
              <a:off x="3135" y="1958"/>
              <a:ext cx="2495" cy="404"/>
            </a:xfrm>
            <a:prstGeom prst="rect">
              <a:avLst/>
            </a:prstGeom>
            <a:noFill/>
            <a:ln w="9525">
              <a:noFill/>
              <a:miter lim="800000"/>
              <a:headEnd/>
              <a:tailEnd/>
            </a:ln>
          </p:spPr>
          <p:txBody>
            <a:bodyPr wrap="none">
              <a:spAutoFit/>
            </a:bodyPr>
            <a:lstStyle/>
            <a:p>
              <a:pPr eaLnBrk="0" hangingPunct="0"/>
              <a:r>
                <a:rPr lang="en-US"/>
                <a:t>Packet to node 4 must wait</a:t>
              </a:r>
            </a:p>
            <a:p>
              <a:pPr eaLnBrk="0" hangingPunct="0"/>
              <a:r>
                <a:rPr lang="en-US"/>
                <a:t>even though port to node 4 is free</a:t>
              </a:r>
            </a:p>
          </p:txBody>
        </p:sp>
      </p:grpSp>
      <p:sp>
        <p:nvSpPr>
          <p:cNvPr id="30743" name="Rectangle 23"/>
          <p:cNvSpPr>
            <a:spLocks noGrp="1" noChangeArrowheads="1"/>
          </p:cNvSpPr>
          <p:nvPr>
            <p:ph type="body" idx="1"/>
          </p:nvPr>
        </p:nvSpPr>
        <p:spPr>
          <a:xfrm>
            <a:off x="4257675" y="1600200"/>
            <a:ext cx="4454525" cy="4843463"/>
          </a:xfrm>
        </p:spPr>
        <p:txBody>
          <a:bodyPr/>
          <a:lstStyle/>
          <a:p>
            <a:pPr eaLnBrk="1" hangingPunct="1">
              <a:lnSpc>
                <a:spcPct val="90000"/>
              </a:lnSpc>
            </a:pPr>
            <a:r>
              <a:rPr lang="en-US" sz="2400" smtClean="0"/>
              <a:t>The reason for this is the First in First Out (FIFO) structure of the input buffer</a:t>
            </a:r>
          </a:p>
          <a:p>
            <a:pPr eaLnBrk="1" hangingPunct="1">
              <a:lnSpc>
                <a:spcPct val="90000"/>
              </a:lnSpc>
            </a:pPr>
            <a:r>
              <a:rPr lang="en-US" sz="2400" smtClean="0"/>
              <a:t>Queuing theory tells us* that for random traffic </a:t>
            </a:r>
            <a:r>
              <a:rPr lang="en-US" sz="2000" smtClean="0"/>
              <a:t>(and infinitely many switch ports)</a:t>
            </a:r>
            <a:r>
              <a:rPr lang="en-US" sz="2400" smtClean="0"/>
              <a:t> the throughput of the switch will go down to 58.6% </a:t>
            </a:r>
            <a:r>
              <a:rPr lang="en-US" sz="2400" smtClean="0">
                <a:sym typeface="Wingdings" charset="2"/>
              </a:rPr>
              <a:t> that means on 100 MBit/s network the nodes will "see" effectively only ~ 58 MBit/s</a:t>
            </a:r>
            <a:endParaRPr lang="en-US" sz="2400" smtClean="0"/>
          </a:p>
        </p:txBody>
      </p:sp>
      <p:sp>
        <p:nvSpPr>
          <p:cNvPr id="30744" name="Text Box 24"/>
          <p:cNvSpPr txBox="1">
            <a:spLocks noChangeArrowheads="1"/>
          </p:cNvSpPr>
          <p:nvPr/>
        </p:nvSpPr>
        <p:spPr bwMode="auto">
          <a:xfrm>
            <a:off x="5111750" y="5949950"/>
            <a:ext cx="3871913" cy="639763"/>
          </a:xfrm>
          <a:prstGeom prst="rect">
            <a:avLst/>
          </a:prstGeom>
          <a:noFill/>
          <a:ln w="9525">
            <a:noFill/>
            <a:miter lim="800000"/>
            <a:headEnd/>
            <a:tailEnd/>
          </a:ln>
        </p:spPr>
        <p:txBody>
          <a:bodyPr>
            <a:spAutoFit/>
          </a:bodyPr>
          <a:lstStyle/>
          <a:p>
            <a:pPr eaLnBrk="0" hangingPunct="0"/>
            <a:r>
              <a:rPr lang="en-US" sz="1200"/>
              <a:t>*) "Input Versus Output Queueing on a Space-Division Packet Switch"; Karol, M. et al. ; IEEE Trans. Comm., 35/12</a:t>
            </a:r>
          </a:p>
        </p:txBody>
      </p:sp>
      <p:sp>
        <p:nvSpPr>
          <p:cNvPr id="146454" name="Footer Placeholder 25"/>
          <p:cNvSpPr>
            <a:spLocks noGrp="1"/>
          </p:cNvSpPr>
          <p:nvPr>
            <p:ph type="ftr" sz="quarter" idx="10"/>
          </p:nvPr>
        </p:nvSpPr>
        <p:spPr>
          <a:noFill/>
        </p:spPr>
        <p:txBody>
          <a:bodyPr/>
          <a:lstStyle/>
          <a:p>
            <a:r>
              <a:rPr lang="en-US" smtClean="0"/>
              <a:t>Electronics, Trigger, DAQ Summer Student Lectures 2011, N. Neufeld CERN/PH</a:t>
            </a:r>
            <a:endParaRPr lang="en-US"/>
          </a:p>
        </p:txBody>
      </p:sp>
      <p:pic>
        <p:nvPicPr>
          <p:cNvPr id="146455" name="Picture 25"/>
          <p:cNvPicPr>
            <a:picLocks noChangeAspect="1" noChangeArrowheads="1"/>
          </p:cNvPicPr>
          <p:nvPr/>
        </p:nvPicPr>
        <p:blipFill>
          <a:blip r:embed="rId3"/>
          <a:srcRect/>
          <a:stretch>
            <a:fillRect/>
          </a:stretch>
        </p:blipFill>
        <p:spPr bwMode="auto">
          <a:xfrm>
            <a:off x="630238" y="2455863"/>
            <a:ext cx="3070225" cy="277495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3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73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42" presetClass="path" presetSubtype="0" accel="50000" decel="50000" fill="hold" grpId="1" nodeType="clickEffect">
                                  <p:stCondLst>
                                    <p:cond delay="0"/>
                                  </p:stCondLst>
                                  <p:childTnLst>
                                    <p:animMotion origin="layout" path="M 0.00035 -0.00162 L -0.00243 0.26411 " pathEditMode="relative" rAng="0" ptsTypes="AA">
                                      <p:cBhvr>
                                        <p:cTn id="12" dur="2000" fill="hold"/>
                                        <p:tgtEl>
                                          <p:spTgt spid="30733"/>
                                        </p:tgtEl>
                                        <p:attrNameLst>
                                          <p:attrName>ppt_x</p:attrName>
                                          <p:attrName>ppt_y</p:attrName>
                                        </p:attrNameLst>
                                      </p:cBhvr>
                                      <p:rCtr x="-1" y="133"/>
                                    </p:animMotion>
                                  </p:childTnLst>
                                </p:cTn>
                              </p:par>
                              <p:par>
                                <p:cTn id="13" presetID="42" presetClass="path" presetSubtype="0" accel="50000" decel="50000" fill="hold" grpId="1" nodeType="withEffect">
                                  <p:stCondLst>
                                    <p:cond delay="0"/>
                                  </p:stCondLst>
                                  <p:childTnLst>
                                    <p:animMotion origin="layout" path="M 1.11111E-6 1.97965E-6 L 0.00035 0.30134 " pathEditMode="relative" rAng="0" ptsTypes="AA">
                                      <p:cBhvr>
                                        <p:cTn id="14" dur="2000" fill="hold"/>
                                        <p:tgtEl>
                                          <p:spTgt spid="30734"/>
                                        </p:tgtEl>
                                        <p:attrNameLst>
                                          <p:attrName>ppt_x</p:attrName>
                                          <p:attrName>ppt_y</p:attrName>
                                        </p:attrNameLst>
                                      </p:cBhvr>
                                      <p:rCtr x="0" y="151"/>
                                    </p:animMotion>
                                  </p:childTnLst>
                                </p:cTn>
                              </p:par>
                            </p:childTnLst>
                          </p:cTn>
                        </p:par>
                      </p:childTnLst>
                    </p:cTn>
                  </p:par>
                  <p:par>
                    <p:cTn id="15" fill="hold">
                      <p:stCondLst>
                        <p:cond delay="indefinite"/>
                      </p:stCondLst>
                      <p:childTnLst>
                        <p:par>
                          <p:cTn id="16" fill="hold">
                            <p:stCondLst>
                              <p:cond delay="0"/>
                            </p:stCondLst>
                            <p:childTnLst>
                              <p:par>
                                <p:cTn id="17" presetID="49" presetClass="path" presetSubtype="0" accel="50000" decel="50000" fill="hold" grpId="2" nodeType="clickEffect">
                                  <p:stCondLst>
                                    <p:cond delay="0"/>
                                  </p:stCondLst>
                                  <p:childTnLst>
                                    <p:animMotion origin="layout" path="M -0.00243 0.26411 L 0.16007 0.42969 " pathEditMode="relative" rAng="0" ptsTypes="AA">
                                      <p:cBhvr>
                                        <p:cTn id="18" dur="2000" fill="hold"/>
                                        <p:tgtEl>
                                          <p:spTgt spid="30733"/>
                                        </p:tgtEl>
                                        <p:attrNameLst>
                                          <p:attrName>ppt_x</p:attrName>
                                          <p:attrName>ppt_y</p:attrName>
                                        </p:attrNameLst>
                                      </p:cBhvr>
                                      <p:rCtr x="81" y="83"/>
                                    </p:animMotion>
                                  </p:childTnLst>
                                </p:cTn>
                              </p:par>
                              <p:par>
                                <p:cTn id="19" presetID="1" presetClass="entr" presetSubtype="0" fill="hold" grpId="0" nodeType="withEffect">
                                  <p:stCondLst>
                                    <p:cond delay="0"/>
                                  </p:stCondLst>
                                  <p:childTnLst>
                                    <p:set>
                                      <p:cBhvr>
                                        <p:cTn id="20" dur="1" fill="hold">
                                          <p:stCondLst>
                                            <p:cond delay="0"/>
                                          </p:stCondLst>
                                        </p:cTn>
                                        <p:tgtEl>
                                          <p:spTgt spid="30738"/>
                                        </p:tgtEl>
                                        <p:attrNameLst>
                                          <p:attrName>style.visibility</p:attrName>
                                        </p:attrNameLst>
                                      </p:cBhvr>
                                      <p:to>
                                        <p:strVal val="visible"/>
                                      </p:to>
                                    </p:set>
                                  </p:childTnLst>
                                </p:cTn>
                              </p:par>
                              <p:par>
                                <p:cTn id="21" presetID="42" presetClass="path" presetSubtype="0" accel="50000" decel="50000" fill="hold" grpId="1" nodeType="withEffect">
                                  <p:stCondLst>
                                    <p:cond delay="500"/>
                                  </p:stCondLst>
                                  <p:childTnLst>
                                    <p:animMotion origin="layout" path="M 1.11111E-6 1.97965E-6 L 0.00035 0.20976 " pathEditMode="relative" rAng="0" ptsTypes="AA">
                                      <p:cBhvr>
                                        <p:cTn id="22" dur="2000" fill="hold"/>
                                        <p:tgtEl>
                                          <p:spTgt spid="30738"/>
                                        </p:tgtEl>
                                        <p:attrNameLst>
                                          <p:attrName>ppt_x</p:attrName>
                                          <p:attrName>ppt_y</p:attrName>
                                        </p:attrNameLst>
                                      </p:cBhvr>
                                      <p:rCtr x="0" y="105"/>
                                    </p:animMotion>
                                  </p:childTnLst>
                                </p:cTn>
                              </p:par>
                            </p:childTnLst>
                          </p:cTn>
                        </p:par>
                        <p:par>
                          <p:cTn id="23" fill="hold">
                            <p:stCondLst>
                              <p:cond delay="2500"/>
                            </p:stCondLst>
                            <p:childTnLst>
                              <p:par>
                                <p:cTn id="24" presetID="1" presetClass="entr" presetSubtype="0"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57" presetClass="path" presetSubtype="0" accel="50000" decel="50000" fill="hold" nodeType="clickEffect">
                                  <p:stCondLst>
                                    <p:cond delay="0"/>
                                  </p:stCondLst>
                                  <p:childTnLst>
                                    <p:animMotion origin="layout" path="M 0.16007 0.42969 L 0.16007 0.49399 C 0.16007 0.5229 0.17621 0.5592 0.18958 0.5592 L 0.21927 0.5592 " pathEditMode="relative" rAng="0" ptsTypes="FfFF">
                                      <p:cBhvr>
                                        <p:cTn id="29" dur="2000" fill="hold"/>
                                        <p:tgtEl>
                                          <p:spTgt spid="30733"/>
                                        </p:tgtEl>
                                        <p:attrNameLst>
                                          <p:attrName>ppt_x</p:attrName>
                                          <p:attrName>ppt_y</p:attrName>
                                        </p:attrNameLst>
                                      </p:cBhvr>
                                      <p:rCtr x="30" y="65"/>
                                    </p:animMotion>
                                  </p:childTnLst>
                                </p:cTn>
                              </p:par>
                            </p:childTnLst>
                          </p:cTn>
                        </p:par>
                        <p:par>
                          <p:cTn id="30" fill="hold">
                            <p:stCondLst>
                              <p:cond delay="2000"/>
                            </p:stCondLst>
                            <p:childTnLst>
                              <p:par>
                                <p:cTn id="31" presetID="4" presetClass="exit" presetSubtype="16" fill="hold" grpId="3" nodeType="afterEffect">
                                  <p:stCondLst>
                                    <p:cond delay="0"/>
                                  </p:stCondLst>
                                  <p:childTnLst>
                                    <p:animEffect transition="out" filter="box(in)">
                                      <p:cBhvr>
                                        <p:cTn id="32" dur="500"/>
                                        <p:tgtEl>
                                          <p:spTgt spid="30733"/>
                                        </p:tgtEl>
                                      </p:cBhvr>
                                    </p:animEffect>
                                    <p:set>
                                      <p:cBhvr>
                                        <p:cTn id="33" dur="1" fill="hold">
                                          <p:stCondLst>
                                            <p:cond delay="499"/>
                                          </p:stCondLst>
                                        </p:cTn>
                                        <p:tgtEl>
                                          <p:spTgt spid="30733"/>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49" presetClass="path" presetSubtype="0" accel="50000" decel="50000" fill="hold" grpId="2" nodeType="clickEffect">
                                  <p:stCondLst>
                                    <p:cond delay="0"/>
                                  </p:stCondLst>
                                  <p:childTnLst>
                                    <p:animMotion origin="layout" path="M 0.00034 0.30134 L -0.00278 0.4364 " pathEditMode="relative" rAng="0" ptsTypes="AA">
                                      <p:cBhvr>
                                        <p:cTn id="37" dur="2000" fill="hold"/>
                                        <p:tgtEl>
                                          <p:spTgt spid="30734"/>
                                        </p:tgtEl>
                                        <p:attrNameLst>
                                          <p:attrName>ppt_x</p:attrName>
                                          <p:attrName>ppt_y</p:attrName>
                                        </p:attrNameLst>
                                      </p:cBhvr>
                                      <p:rCtr x="-2" y="68"/>
                                    </p:animMotion>
                                  </p:childTnLst>
                                </p:cTn>
                              </p:par>
                              <p:par>
                                <p:cTn id="38" presetID="49" presetClass="path" presetSubtype="0" accel="50000" decel="50000" fill="hold" grpId="2" nodeType="withEffect">
                                  <p:stCondLst>
                                    <p:cond delay="0"/>
                                  </p:stCondLst>
                                  <p:childTnLst>
                                    <p:animMotion origin="layout" path="M 0.00035 0.20976 L -0.17014 0.44542 " pathEditMode="relative" rAng="0" ptsTypes="AA">
                                      <p:cBhvr>
                                        <p:cTn id="39" dur="2000" fill="hold"/>
                                        <p:tgtEl>
                                          <p:spTgt spid="30738"/>
                                        </p:tgtEl>
                                        <p:attrNameLst>
                                          <p:attrName>ppt_x</p:attrName>
                                          <p:attrName>ppt_y</p:attrName>
                                        </p:attrNameLst>
                                      </p:cBhvr>
                                      <p:rCtr x="-85" y="118"/>
                                    </p:animMotion>
                                  </p:childTnLst>
                                </p:cTn>
                              </p:par>
                            </p:childTnLst>
                          </p:cTn>
                        </p:par>
                      </p:childTnLst>
                    </p:cTn>
                  </p:par>
                  <p:par>
                    <p:cTn id="40" fill="hold">
                      <p:stCondLst>
                        <p:cond delay="indefinite"/>
                      </p:stCondLst>
                      <p:childTnLst>
                        <p:par>
                          <p:cTn id="41" fill="hold">
                            <p:stCondLst>
                              <p:cond delay="0"/>
                            </p:stCondLst>
                            <p:childTnLst>
                              <p:par>
                                <p:cTn id="42" presetID="57" presetClass="path" presetSubtype="0" accel="50000" decel="50000" fill="hold" grpId="3" nodeType="clickEffect">
                                  <p:stCondLst>
                                    <p:cond delay="0"/>
                                  </p:stCondLst>
                                  <p:childTnLst>
                                    <p:animMotion origin="layout" path="M -0.00243 0.42969 L -0.00243 0.49191 C -0.00243 0.51989 0.01493 0.55458 0.02916 0.55458 L 0.06111 0.55458 " pathEditMode="relative" rAng="0" ptsTypes="FfFF">
                                      <p:cBhvr>
                                        <p:cTn id="43" dur="2000" fill="hold"/>
                                        <p:tgtEl>
                                          <p:spTgt spid="30734"/>
                                        </p:tgtEl>
                                        <p:attrNameLst>
                                          <p:attrName>ppt_x</p:attrName>
                                          <p:attrName>ppt_y</p:attrName>
                                        </p:attrNameLst>
                                      </p:cBhvr>
                                      <p:rCtr x="32" y="62"/>
                                    </p:animMotion>
                                  </p:childTnLst>
                                </p:cTn>
                              </p:par>
                              <p:par>
                                <p:cTn id="44" presetID="57" presetClass="path" presetSubtype="0" accel="50000" decel="50000" fill="hold" nodeType="withEffect">
                                  <p:stCondLst>
                                    <p:cond delay="0"/>
                                  </p:stCondLst>
                                  <p:childTnLst>
                                    <p:animMotion origin="layout" path="M -0.17014 0.44542 L -0.17014 0.51734 C -0.17014 0.54972 -0.18004 0.58996 -0.1875 0.58996 L -0.20469 0.58996 " pathEditMode="relative" rAng="0" ptsTypes="FfFF">
                                      <p:cBhvr>
                                        <p:cTn id="45" dur="2000" fill="hold"/>
                                        <p:tgtEl>
                                          <p:spTgt spid="30738"/>
                                        </p:tgtEl>
                                        <p:attrNameLst>
                                          <p:attrName>ppt_x</p:attrName>
                                          <p:attrName>ppt_y</p:attrName>
                                        </p:attrNameLst>
                                      </p:cBhvr>
                                      <p:rCtr x="-17" y="72"/>
                                    </p:animMotion>
                                  </p:childTnLst>
                                </p:cTn>
                              </p:par>
                            </p:childTnLst>
                          </p:cTn>
                        </p:par>
                        <p:par>
                          <p:cTn id="46" fill="hold">
                            <p:stCondLst>
                              <p:cond delay="2000"/>
                            </p:stCondLst>
                            <p:childTnLst>
                              <p:par>
                                <p:cTn id="47" presetID="4" presetClass="exit" presetSubtype="16" fill="hold" nodeType="afterEffect">
                                  <p:stCondLst>
                                    <p:cond delay="0"/>
                                  </p:stCondLst>
                                  <p:childTnLst>
                                    <p:animEffect transition="out" filter="box(in)">
                                      <p:cBhvr>
                                        <p:cTn id="48" dur="500"/>
                                        <p:tgtEl>
                                          <p:spTgt spid="2"/>
                                        </p:tgtEl>
                                      </p:cBhvr>
                                    </p:animEffect>
                                    <p:set>
                                      <p:cBhvr>
                                        <p:cTn id="49" dur="1" fill="hold">
                                          <p:stCondLst>
                                            <p:cond delay="499"/>
                                          </p:stCondLst>
                                        </p:cTn>
                                        <p:tgtEl>
                                          <p:spTgt spid="2"/>
                                        </p:tgtEl>
                                        <p:attrNameLst>
                                          <p:attrName>style.visibility</p:attrName>
                                        </p:attrNameLst>
                                      </p:cBhvr>
                                      <p:to>
                                        <p:strVal val="hidden"/>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30743">
                                            <p:txEl>
                                              <p:pRg st="0" end="0"/>
                                            </p:txEl>
                                          </p:spTgt>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30743">
                                            <p:txEl>
                                              <p:pRg st="1" end="1"/>
                                            </p:txEl>
                                          </p:spTgt>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307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3" grpId="0" animBg="1"/>
      <p:bldP spid="30733" grpId="1" animBg="1"/>
      <p:bldP spid="30733" grpId="2" animBg="1"/>
      <p:bldP spid="30733" grpId="3" animBg="1"/>
      <p:bldP spid="30734" grpId="0" animBg="1"/>
      <p:bldP spid="30734" grpId="1" animBg="1"/>
      <p:bldP spid="30734" grpId="2" animBg="1"/>
      <p:bldP spid="30734" grpId="3" animBg="1"/>
      <p:bldP spid="30738" grpId="0" animBg="1"/>
      <p:bldP spid="30738" grpId="1" animBg="1"/>
      <p:bldP spid="30738" grpId="2" animBg="1"/>
      <p:bldP spid="30743" grpId="0" build="p"/>
      <p:bldP spid="30744" grpId="0"/>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Number Placeholder 4"/>
          <p:cNvSpPr>
            <a:spLocks noGrp="1"/>
          </p:cNvSpPr>
          <p:nvPr>
            <p:ph type="sldNum" sz="quarter" idx="11"/>
          </p:nvPr>
        </p:nvSpPr>
        <p:spPr>
          <a:noFill/>
        </p:spPr>
        <p:txBody>
          <a:bodyPr/>
          <a:lstStyle/>
          <a:p>
            <a:fld id="{EC8BDE19-661F-4EA0-9AED-476CDDAAB549}" type="slidenum">
              <a:rPr lang="en-US"/>
              <a:pPr/>
              <a:t>126</a:t>
            </a:fld>
            <a:endParaRPr lang="en-US"/>
          </a:p>
        </p:txBody>
      </p:sp>
      <p:sp>
        <p:nvSpPr>
          <p:cNvPr id="148483" name="Rectangle 2"/>
          <p:cNvSpPr>
            <a:spLocks noGrp="1" noChangeArrowheads="1"/>
          </p:cNvSpPr>
          <p:nvPr>
            <p:ph type="title"/>
          </p:nvPr>
        </p:nvSpPr>
        <p:spPr>
          <a:xfrm>
            <a:off x="685800" y="190500"/>
            <a:ext cx="7772400" cy="990600"/>
          </a:xfrm>
        </p:spPr>
        <p:txBody>
          <a:bodyPr/>
          <a:lstStyle/>
          <a:p>
            <a:pPr eaLnBrk="1" hangingPunct="1"/>
            <a:r>
              <a:rPr lang="en-US" smtClean="0"/>
              <a:t>Output Queuing</a:t>
            </a:r>
          </a:p>
        </p:txBody>
      </p:sp>
      <p:sp>
        <p:nvSpPr>
          <p:cNvPr id="119811" name="Rectangle 3"/>
          <p:cNvSpPr>
            <a:spLocks noGrp="1" noChangeArrowheads="1"/>
          </p:cNvSpPr>
          <p:nvPr>
            <p:ph type="body" idx="1"/>
          </p:nvPr>
        </p:nvSpPr>
        <p:spPr>
          <a:xfrm>
            <a:off x="4797425" y="1358900"/>
            <a:ext cx="3944938" cy="4495800"/>
          </a:xfrm>
        </p:spPr>
        <p:txBody>
          <a:bodyPr/>
          <a:lstStyle/>
          <a:p>
            <a:pPr eaLnBrk="1" hangingPunct="1">
              <a:lnSpc>
                <a:spcPct val="90000"/>
              </a:lnSpc>
            </a:pPr>
            <a:r>
              <a:rPr lang="en-US" sz="2400" smtClean="0"/>
              <a:t>In practice virtual output queueing is used: at each input there is a queue </a:t>
            </a:r>
            <a:r>
              <a:rPr lang="en-US" sz="2400" smtClean="0">
                <a:sym typeface="Wingdings" charset="2"/>
              </a:rPr>
              <a:t> for </a:t>
            </a:r>
            <a:r>
              <a:rPr lang="en-US" sz="2400" i="1" smtClean="0">
                <a:sym typeface="Wingdings" charset="2"/>
              </a:rPr>
              <a:t>n</a:t>
            </a:r>
            <a:r>
              <a:rPr lang="en-US" sz="2400" smtClean="0">
                <a:sym typeface="Wingdings" charset="2"/>
              </a:rPr>
              <a:t> ports O(</a:t>
            </a:r>
            <a:r>
              <a:rPr lang="en-US" sz="2400" i="1" smtClean="0">
                <a:sym typeface="Wingdings" charset="2"/>
              </a:rPr>
              <a:t>n</a:t>
            </a:r>
            <a:r>
              <a:rPr lang="en-US" sz="2400" baseline="30000" smtClean="0">
                <a:sym typeface="Wingdings" charset="2"/>
              </a:rPr>
              <a:t>2</a:t>
            </a:r>
            <a:r>
              <a:rPr lang="en-US" sz="2400" smtClean="0">
                <a:sym typeface="Wingdings" charset="2"/>
              </a:rPr>
              <a:t>) queues must be managed</a:t>
            </a:r>
          </a:p>
          <a:p>
            <a:pPr eaLnBrk="1" hangingPunct="1">
              <a:lnSpc>
                <a:spcPct val="90000"/>
              </a:lnSpc>
            </a:pPr>
            <a:r>
              <a:rPr lang="en-US" sz="2400" smtClean="0">
                <a:sym typeface="Wingdings" charset="2"/>
              </a:rPr>
              <a:t>Assuming the buffers are large enough(!) such a switch will sustain random traffic at 100% nominal link load</a:t>
            </a:r>
          </a:p>
          <a:p>
            <a:pPr eaLnBrk="1" hangingPunct="1">
              <a:lnSpc>
                <a:spcPct val="90000"/>
              </a:lnSpc>
            </a:pPr>
            <a:endParaRPr lang="en-US" sz="2400" baseline="30000" smtClean="0"/>
          </a:p>
        </p:txBody>
      </p:sp>
      <p:sp>
        <p:nvSpPr>
          <p:cNvPr id="148485" name="Rectangle 4"/>
          <p:cNvSpPr>
            <a:spLocks noChangeArrowheads="1"/>
          </p:cNvSpPr>
          <p:nvPr/>
        </p:nvSpPr>
        <p:spPr bwMode="auto">
          <a:xfrm>
            <a:off x="884238" y="2751138"/>
            <a:ext cx="2743200" cy="2209800"/>
          </a:xfrm>
          <a:prstGeom prst="rect">
            <a:avLst/>
          </a:prstGeom>
          <a:solidFill>
            <a:schemeClr val="accent1"/>
          </a:solidFill>
          <a:ln w="9525">
            <a:solidFill>
              <a:schemeClr val="tx1"/>
            </a:solidFill>
            <a:miter lim="800000"/>
            <a:headEnd/>
            <a:tailEnd/>
          </a:ln>
        </p:spPr>
        <p:txBody>
          <a:bodyPr wrap="none" anchor="ctr"/>
          <a:lstStyle/>
          <a:p>
            <a:endParaRPr lang="en-GB"/>
          </a:p>
        </p:txBody>
      </p:sp>
      <p:sp>
        <p:nvSpPr>
          <p:cNvPr id="148486" name="Rectangle 5"/>
          <p:cNvSpPr>
            <a:spLocks noChangeArrowheads="1"/>
          </p:cNvSpPr>
          <p:nvPr/>
        </p:nvSpPr>
        <p:spPr bwMode="auto">
          <a:xfrm>
            <a:off x="3594100" y="5567363"/>
            <a:ext cx="685800" cy="609600"/>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sz="2400">
                <a:latin typeface="Times" charset="0"/>
              </a:rPr>
              <a:t>2</a:t>
            </a:r>
          </a:p>
        </p:txBody>
      </p:sp>
      <p:cxnSp>
        <p:nvCxnSpPr>
          <p:cNvPr id="148487" name="AutoShape 6"/>
          <p:cNvCxnSpPr>
            <a:cxnSpLocks noChangeShapeType="1"/>
            <a:stCxn id="148497" idx="4"/>
            <a:endCxn id="148486" idx="1"/>
          </p:cNvCxnSpPr>
          <p:nvPr/>
        </p:nvCxnSpPr>
        <p:spPr bwMode="auto">
          <a:xfrm rot="16200000" flipH="1">
            <a:off x="2864644" y="5142707"/>
            <a:ext cx="850900" cy="608012"/>
          </a:xfrm>
          <a:prstGeom prst="bentConnector2">
            <a:avLst/>
          </a:prstGeom>
          <a:noFill/>
          <a:ln w="9525">
            <a:solidFill>
              <a:schemeClr val="tx1"/>
            </a:solidFill>
            <a:miter lim="800000"/>
            <a:headEnd/>
            <a:tailEnd type="triangle" w="med" len="med"/>
          </a:ln>
        </p:spPr>
      </p:cxnSp>
      <p:sp>
        <p:nvSpPr>
          <p:cNvPr id="148488" name="Oval 7"/>
          <p:cNvSpPr>
            <a:spLocks noChangeArrowheads="1"/>
          </p:cNvSpPr>
          <p:nvPr/>
        </p:nvSpPr>
        <p:spPr bwMode="auto">
          <a:xfrm>
            <a:off x="1433513" y="2692400"/>
            <a:ext cx="152400" cy="15240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48489" name="Oval 8"/>
          <p:cNvSpPr>
            <a:spLocks noChangeArrowheads="1"/>
          </p:cNvSpPr>
          <p:nvPr/>
        </p:nvSpPr>
        <p:spPr bwMode="auto">
          <a:xfrm>
            <a:off x="2957513" y="2692400"/>
            <a:ext cx="152400" cy="15240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48490" name="Rectangle 9"/>
          <p:cNvSpPr>
            <a:spLocks noChangeArrowheads="1"/>
          </p:cNvSpPr>
          <p:nvPr/>
        </p:nvSpPr>
        <p:spPr bwMode="auto">
          <a:xfrm>
            <a:off x="1189038" y="1549400"/>
            <a:ext cx="685800" cy="609600"/>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sz="2400">
                <a:latin typeface="Times" charset="0"/>
              </a:rPr>
              <a:t>1</a:t>
            </a:r>
          </a:p>
        </p:txBody>
      </p:sp>
      <p:sp>
        <p:nvSpPr>
          <p:cNvPr id="148491" name="Rectangle 10"/>
          <p:cNvSpPr>
            <a:spLocks noChangeArrowheads="1"/>
          </p:cNvSpPr>
          <p:nvPr/>
        </p:nvSpPr>
        <p:spPr bwMode="auto">
          <a:xfrm>
            <a:off x="2684463" y="1549400"/>
            <a:ext cx="685800" cy="609600"/>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sz="2400">
                <a:latin typeface="Times" charset="0"/>
              </a:rPr>
              <a:t>3</a:t>
            </a:r>
          </a:p>
        </p:txBody>
      </p:sp>
      <p:cxnSp>
        <p:nvCxnSpPr>
          <p:cNvPr id="148492" name="AutoShape 11"/>
          <p:cNvCxnSpPr>
            <a:cxnSpLocks noChangeShapeType="1"/>
            <a:stCxn id="148490" idx="2"/>
            <a:endCxn id="148488" idx="0"/>
          </p:cNvCxnSpPr>
          <p:nvPr/>
        </p:nvCxnSpPr>
        <p:spPr bwMode="auto">
          <a:xfrm flipH="1">
            <a:off x="1509713" y="2159000"/>
            <a:ext cx="22225" cy="533400"/>
          </a:xfrm>
          <a:prstGeom prst="straightConnector1">
            <a:avLst/>
          </a:prstGeom>
          <a:noFill/>
          <a:ln w="9525">
            <a:solidFill>
              <a:schemeClr val="tx1"/>
            </a:solidFill>
            <a:round/>
            <a:headEnd/>
            <a:tailEnd type="triangle" w="med" len="med"/>
          </a:ln>
        </p:spPr>
      </p:cxnSp>
      <p:cxnSp>
        <p:nvCxnSpPr>
          <p:cNvPr id="148493" name="AutoShape 12"/>
          <p:cNvCxnSpPr>
            <a:cxnSpLocks noChangeShapeType="1"/>
            <a:stCxn id="148491" idx="2"/>
            <a:endCxn id="148489" idx="0"/>
          </p:cNvCxnSpPr>
          <p:nvPr/>
        </p:nvCxnSpPr>
        <p:spPr bwMode="auto">
          <a:xfrm>
            <a:off x="3027363" y="2159000"/>
            <a:ext cx="6350" cy="533400"/>
          </a:xfrm>
          <a:prstGeom prst="straightConnector1">
            <a:avLst/>
          </a:prstGeom>
          <a:noFill/>
          <a:ln w="9525">
            <a:solidFill>
              <a:schemeClr val="tx1"/>
            </a:solidFill>
            <a:round/>
            <a:headEnd/>
            <a:tailEnd type="triangle" w="med" len="med"/>
          </a:ln>
        </p:spPr>
      </p:cxnSp>
      <p:sp>
        <p:nvSpPr>
          <p:cNvPr id="119821" name="Rectangle 13"/>
          <p:cNvSpPr>
            <a:spLocks noChangeArrowheads="1"/>
          </p:cNvSpPr>
          <p:nvPr/>
        </p:nvSpPr>
        <p:spPr bwMode="auto">
          <a:xfrm>
            <a:off x="1423988" y="1806575"/>
            <a:ext cx="225425" cy="495300"/>
          </a:xfrm>
          <a:prstGeom prst="rect">
            <a:avLst/>
          </a:prstGeom>
          <a:noFill/>
          <a:ln w="12700">
            <a:solidFill>
              <a:schemeClr val="tx1"/>
            </a:solidFill>
            <a:miter lim="800000"/>
            <a:headEnd/>
            <a:tailEnd/>
          </a:ln>
        </p:spPr>
        <p:txBody>
          <a:bodyPr wrap="none" anchor="ctr"/>
          <a:lstStyle/>
          <a:p>
            <a:pPr algn="ctr" eaLnBrk="0" hangingPunct="0"/>
            <a:r>
              <a:rPr lang="en-US" sz="2400">
                <a:latin typeface="Times" charset="0"/>
              </a:rPr>
              <a:t>2</a:t>
            </a:r>
          </a:p>
        </p:txBody>
      </p:sp>
      <p:sp>
        <p:nvSpPr>
          <p:cNvPr id="119822" name="Rectangle 14"/>
          <p:cNvSpPr>
            <a:spLocks noChangeArrowheads="1"/>
          </p:cNvSpPr>
          <p:nvPr/>
        </p:nvSpPr>
        <p:spPr bwMode="auto">
          <a:xfrm>
            <a:off x="2909888" y="1806575"/>
            <a:ext cx="225425" cy="495300"/>
          </a:xfrm>
          <a:prstGeom prst="rect">
            <a:avLst/>
          </a:prstGeom>
          <a:noFill/>
          <a:ln w="12700">
            <a:solidFill>
              <a:schemeClr val="tx1"/>
            </a:solidFill>
            <a:miter lim="800000"/>
            <a:headEnd/>
            <a:tailEnd/>
          </a:ln>
        </p:spPr>
        <p:txBody>
          <a:bodyPr wrap="none" anchor="ctr"/>
          <a:lstStyle/>
          <a:p>
            <a:pPr algn="ctr" eaLnBrk="0" hangingPunct="0"/>
            <a:r>
              <a:rPr lang="en-US" sz="2400">
                <a:latin typeface="Times" charset="0"/>
              </a:rPr>
              <a:t>2</a:t>
            </a:r>
          </a:p>
        </p:txBody>
      </p:sp>
      <p:sp>
        <p:nvSpPr>
          <p:cNvPr id="148496" name="Oval 15"/>
          <p:cNvSpPr>
            <a:spLocks noChangeArrowheads="1"/>
          </p:cNvSpPr>
          <p:nvPr/>
        </p:nvSpPr>
        <p:spPr bwMode="auto">
          <a:xfrm>
            <a:off x="1379538" y="4868863"/>
            <a:ext cx="152400" cy="15240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48497" name="Oval 16"/>
          <p:cNvSpPr>
            <a:spLocks noChangeArrowheads="1"/>
          </p:cNvSpPr>
          <p:nvPr/>
        </p:nvSpPr>
        <p:spPr bwMode="auto">
          <a:xfrm>
            <a:off x="2909888" y="4868863"/>
            <a:ext cx="152400" cy="15240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48498" name="Rectangle 17"/>
          <p:cNvSpPr>
            <a:spLocks noChangeArrowheads="1"/>
          </p:cNvSpPr>
          <p:nvPr/>
        </p:nvSpPr>
        <p:spPr bwMode="auto">
          <a:xfrm>
            <a:off x="488950" y="5567363"/>
            <a:ext cx="685800" cy="609600"/>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sz="2400">
                <a:latin typeface="Times" charset="0"/>
              </a:rPr>
              <a:t>4</a:t>
            </a:r>
          </a:p>
        </p:txBody>
      </p:sp>
      <p:sp>
        <p:nvSpPr>
          <p:cNvPr id="119826" name="Rectangle 18"/>
          <p:cNvSpPr>
            <a:spLocks noChangeArrowheads="1"/>
          </p:cNvSpPr>
          <p:nvPr/>
        </p:nvSpPr>
        <p:spPr bwMode="auto">
          <a:xfrm>
            <a:off x="2909888" y="1808163"/>
            <a:ext cx="225425" cy="495300"/>
          </a:xfrm>
          <a:prstGeom prst="rect">
            <a:avLst/>
          </a:prstGeom>
          <a:noFill/>
          <a:ln w="12700">
            <a:solidFill>
              <a:schemeClr val="tx1"/>
            </a:solidFill>
            <a:miter lim="800000"/>
            <a:headEnd/>
            <a:tailEnd/>
          </a:ln>
        </p:spPr>
        <p:txBody>
          <a:bodyPr wrap="none" anchor="ctr"/>
          <a:lstStyle/>
          <a:p>
            <a:pPr algn="ctr" eaLnBrk="0" hangingPunct="0"/>
            <a:r>
              <a:rPr lang="en-US" sz="2400">
                <a:latin typeface="Times" charset="0"/>
              </a:rPr>
              <a:t>4</a:t>
            </a:r>
          </a:p>
        </p:txBody>
      </p:sp>
      <p:cxnSp>
        <p:nvCxnSpPr>
          <p:cNvPr id="148500" name="AutoShape 19"/>
          <p:cNvCxnSpPr>
            <a:cxnSpLocks noChangeShapeType="1"/>
            <a:stCxn id="148498" idx="3"/>
            <a:endCxn id="148496" idx="4"/>
          </p:cNvCxnSpPr>
          <p:nvPr/>
        </p:nvCxnSpPr>
        <p:spPr bwMode="auto">
          <a:xfrm flipV="1">
            <a:off x="1174750" y="5021263"/>
            <a:ext cx="280988" cy="850900"/>
          </a:xfrm>
          <a:prstGeom prst="bentConnector2">
            <a:avLst/>
          </a:prstGeom>
          <a:noFill/>
          <a:ln w="9525">
            <a:solidFill>
              <a:schemeClr val="tx1"/>
            </a:solidFill>
            <a:miter lim="800000"/>
            <a:headEnd/>
            <a:tailEnd/>
          </a:ln>
        </p:spPr>
      </p:cxnSp>
      <p:grpSp>
        <p:nvGrpSpPr>
          <p:cNvPr id="2" name="Group 20"/>
          <p:cNvGrpSpPr>
            <a:grpSpLocks/>
          </p:cNvGrpSpPr>
          <p:nvPr/>
        </p:nvGrpSpPr>
        <p:grpSpPr bwMode="auto">
          <a:xfrm>
            <a:off x="3736975" y="3933825"/>
            <a:ext cx="5238750" cy="641350"/>
            <a:chOff x="2426" y="1958"/>
            <a:chExt cx="3300" cy="404"/>
          </a:xfrm>
        </p:grpSpPr>
        <p:sp>
          <p:nvSpPr>
            <p:cNvPr id="148503" name="AutoShape 21"/>
            <p:cNvSpPr>
              <a:spLocks noChangeArrowheads="1"/>
            </p:cNvSpPr>
            <p:nvPr/>
          </p:nvSpPr>
          <p:spPr bwMode="auto">
            <a:xfrm>
              <a:off x="2426" y="2007"/>
              <a:ext cx="615" cy="306"/>
            </a:xfrm>
            <a:prstGeom prst="leftArrow">
              <a:avLst>
                <a:gd name="adj1" fmla="val 50000"/>
                <a:gd name="adj2" fmla="val 50245"/>
              </a:avLst>
            </a:prstGeom>
            <a:solidFill>
              <a:srgbClr val="FFFF00"/>
            </a:solidFill>
            <a:ln w="9525">
              <a:solidFill>
                <a:schemeClr val="tx1"/>
              </a:solidFill>
              <a:miter lim="800000"/>
              <a:headEnd/>
              <a:tailEnd/>
            </a:ln>
          </p:spPr>
          <p:txBody>
            <a:bodyPr wrap="none" anchor="ctr"/>
            <a:lstStyle/>
            <a:p>
              <a:endParaRPr lang="en-GB"/>
            </a:p>
          </p:txBody>
        </p:sp>
        <p:sp>
          <p:nvSpPr>
            <p:cNvPr id="148504" name="Text Box 22"/>
            <p:cNvSpPr txBox="1">
              <a:spLocks noChangeArrowheads="1"/>
            </p:cNvSpPr>
            <p:nvPr/>
          </p:nvSpPr>
          <p:spPr bwMode="auto">
            <a:xfrm>
              <a:off x="3135" y="1958"/>
              <a:ext cx="2591" cy="404"/>
            </a:xfrm>
            <a:prstGeom prst="rect">
              <a:avLst/>
            </a:prstGeom>
            <a:noFill/>
            <a:ln w="9525">
              <a:noFill/>
              <a:miter lim="800000"/>
              <a:headEnd/>
              <a:tailEnd/>
            </a:ln>
          </p:spPr>
          <p:txBody>
            <a:bodyPr wrap="none">
              <a:spAutoFit/>
            </a:bodyPr>
            <a:lstStyle/>
            <a:p>
              <a:pPr eaLnBrk="0" hangingPunct="0"/>
              <a:r>
                <a:rPr lang="en-US"/>
                <a:t>Packet to node 2 waits at output to</a:t>
              </a:r>
            </a:p>
            <a:p>
              <a:pPr eaLnBrk="0" hangingPunct="0"/>
              <a:r>
                <a:rPr lang="en-US"/>
                <a:t>port 2. Way to node 4 is free</a:t>
              </a:r>
            </a:p>
          </p:txBody>
        </p:sp>
      </p:grpSp>
      <p:sp>
        <p:nvSpPr>
          <p:cNvPr id="148502" name="Footer Placeholder 24"/>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982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982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42" presetClass="path" presetSubtype="0" accel="50000" decel="50000" fill="hold" grpId="1" nodeType="clickEffect">
                                  <p:stCondLst>
                                    <p:cond delay="0"/>
                                  </p:stCondLst>
                                  <p:childTnLst>
                                    <p:animMotion origin="layout" path="M 4.44444E-6 2.96296E-6 L -0.00278 0.20046 " pathEditMode="relative" rAng="0" ptsTypes="AA">
                                      <p:cBhvr>
                                        <p:cTn id="12" dur="2000" fill="hold"/>
                                        <p:tgtEl>
                                          <p:spTgt spid="119821"/>
                                        </p:tgtEl>
                                        <p:attrNameLst>
                                          <p:attrName>ppt_x</p:attrName>
                                          <p:attrName>ppt_y</p:attrName>
                                        </p:attrNameLst>
                                      </p:cBhvr>
                                      <p:rCtr x="-1" y="100"/>
                                    </p:animMotion>
                                  </p:childTnLst>
                                </p:cTn>
                              </p:par>
                              <p:par>
                                <p:cTn id="13" presetID="42" presetClass="path" presetSubtype="0" accel="50000" decel="50000" fill="hold" nodeType="withEffect">
                                  <p:stCondLst>
                                    <p:cond delay="0"/>
                                  </p:stCondLst>
                                  <p:childTnLst>
                                    <p:animMotion origin="layout" path="M 4.44444E-6 0.00949 L 0.00034 0.20995 " pathEditMode="relative" rAng="0" ptsTypes="AA">
                                      <p:cBhvr>
                                        <p:cTn id="14" dur="2000" fill="hold"/>
                                        <p:tgtEl>
                                          <p:spTgt spid="119822"/>
                                        </p:tgtEl>
                                        <p:attrNameLst>
                                          <p:attrName>ppt_x</p:attrName>
                                          <p:attrName>ppt_y</p:attrName>
                                        </p:attrNameLst>
                                      </p:cBhvr>
                                      <p:rCtr x="0" y="100"/>
                                    </p:animMotion>
                                  </p:childTnLst>
                                </p:cTn>
                              </p:par>
                            </p:childTnLst>
                          </p:cTn>
                        </p:par>
                      </p:childTnLst>
                    </p:cTn>
                  </p:par>
                  <p:par>
                    <p:cTn id="15" fill="hold">
                      <p:stCondLst>
                        <p:cond delay="indefinite"/>
                      </p:stCondLst>
                      <p:childTnLst>
                        <p:par>
                          <p:cTn id="16" fill="hold">
                            <p:stCondLst>
                              <p:cond delay="0"/>
                            </p:stCondLst>
                            <p:childTnLst>
                              <p:par>
                                <p:cTn id="17" presetID="49" presetClass="path" presetSubtype="0" accel="50000" decel="50000" fill="hold" grpId="2" nodeType="clickEffect">
                                  <p:stCondLst>
                                    <p:cond delay="0"/>
                                  </p:stCondLst>
                                  <p:childTnLst>
                                    <p:animMotion origin="layout" path="M -0.00277 0.20046 L 0.15834 0.42106 " pathEditMode="relative" rAng="0" ptsTypes="AA">
                                      <p:cBhvr>
                                        <p:cTn id="18" dur="2000" fill="hold"/>
                                        <p:tgtEl>
                                          <p:spTgt spid="119821"/>
                                        </p:tgtEl>
                                        <p:attrNameLst>
                                          <p:attrName>ppt_x</p:attrName>
                                          <p:attrName>ppt_y</p:attrName>
                                        </p:attrNameLst>
                                      </p:cBhvr>
                                      <p:rCtr x="81" y="110"/>
                                    </p:animMotion>
                                  </p:childTnLst>
                                </p:cTn>
                              </p:par>
                              <p:par>
                                <p:cTn id="19" presetID="49" presetClass="path" presetSubtype="0" accel="50000" decel="50000" fill="hold" grpId="0" nodeType="withEffect">
                                  <p:stCondLst>
                                    <p:cond delay="0"/>
                                  </p:stCondLst>
                                  <p:childTnLst>
                                    <p:animMotion origin="layout" path="M 0.00034 0.20995 L 4.44444E-6 0.3449 " pathEditMode="relative" rAng="0" ptsTypes="AA">
                                      <p:cBhvr>
                                        <p:cTn id="20" dur="2000" fill="hold"/>
                                        <p:tgtEl>
                                          <p:spTgt spid="119822"/>
                                        </p:tgtEl>
                                        <p:attrNameLst>
                                          <p:attrName>ppt_x</p:attrName>
                                          <p:attrName>ppt_y</p:attrName>
                                        </p:attrNameLst>
                                      </p:cBhvr>
                                      <p:rCtr x="0" y="67"/>
                                    </p:animMotion>
                                  </p:childTnLst>
                                </p:cTn>
                              </p:par>
                              <p:par>
                                <p:cTn id="21" presetID="1" presetClass="entr" presetSubtype="0" fill="hold" nodeType="withEffect">
                                  <p:stCondLst>
                                    <p:cond delay="0"/>
                                  </p:stCondLst>
                                  <p:childTnLst>
                                    <p:set>
                                      <p:cBhvr>
                                        <p:cTn id="22" dur="1" fill="hold">
                                          <p:stCondLst>
                                            <p:cond delay="0"/>
                                          </p:stCondLst>
                                        </p:cTn>
                                        <p:tgtEl>
                                          <p:spTgt spid="119826"/>
                                        </p:tgtEl>
                                        <p:attrNameLst>
                                          <p:attrName>style.visibility</p:attrName>
                                        </p:attrNameLst>
                                      </p:cBhvr>
                                      <p:to>
                                        <p:strVal val="visible"/>
                                      </p:to>
                                    </p:set>
                                  </p:childTnLst>
                                </p:cTn>
                              </p:par>
                              <p:par>
                                <p:cTn id="23" presetID="0" presetClass="path" presetSubtype="0" accel="50000" decel="50000" fill="hold" nodeType="withEffect">
                                  <p:stCondLst>
                                    <p:cond delay="0"/>
                                  </p:stCondLst>
                                  <p:childTnLst>
                                    <p:animMotion origin="layout" path="M -8.05556E-6 2.59259E-6 C -0.00452 0.01875 -8.05556E-6 -0.00232 -8.05556E-6 0.04375 C -8.05556E-6 0.09583 -0.00053 0.14791 -0.0014 0.2 C -0.00157 0.20578 -0.00209 0.21203 -0.00435 0.21713 C -0.00799 0.22546 -0.01858 0.22013 -0.0257 0.22106 C -0.02709 0.22662 -0.02726 0.23263 -0.02865 0.23819 C -0.03056 0.2456 -0.03143 0.24282 -0.03577 0.24583 C -0.04584 0.25277 -0.0382 0.25254 -0.05278 0.25532 C -0.05799 0.26203 -0.05643 0.2699 -0.0514 0.27615 C -0.05574 0.27801 -0.06424 0.28194 -0.06424 0.28194 C -0.07015 0.28935 -0.06442 0.29351 -0.07292 0.29722 C -0.07987 0.30347 -0.07587 0.2993 -0.08421 0.31041 C -0.08473 0.31111 -0.09237 0.31388 -0.09289 0.31435 C -0.09723 0.31713 -0.10035 0.32222 -0.10435 0.32569 C -0.10765 0.33495 -0.10973 0.34328 -0.11719 0.34676 C -0.12327 0.35902 -0.1316 0.36782 -0.13855 0.37916 C -0.14549 0.39074 -0.15053 0.40324 -0.16008 0.41134 C -0.1606 0.41574 -0.16146 0.42476 -0.16146 0.42476 L -0.17292 0.42291 " pathEditMode="relative" ptsTypes="fffffffffffffffffAA">
                                      <p:cBhvr>
                                        <p:cTn id="24" dur="2000" fill="hold"/>
                                        <p:tgtEl>
                                          <p:spTgt spid="119826"/>
                                        </p:tgtEl>
                                        <p:attrNameLst>
                                          <p:attrName>ppt_x</p:attrName>
                                          <p:attrName>ppt_y</p:attrName>
                                        </p:attrNameLst>
                                      </p:cBhvr>
                                    </p:animMotion>
                                  </p:childTnLst>
                                </p:cTn>
                              </p:par>
                            </p:childTnLst>
                          </p:cTn>
                        </p:par>
                        <p:par>
                          <p:cTn id="25" fill="hold">
                            <p:stCondLst>
                              <p:cond delay="2000"/>
                            </p:stCondLst>
                            <p:childTnLst>
                              <p:par>
                                <p:cTn id="26" presetID="1" presetClass="entr" presetSubtype="0"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57" presetClass="path" presetSubtype="0" accel="50000" decel="50000" fill="hold" nodeType="clickEffect">
                                  <p:stCondLst>
                                    <p:cond delay="0"/>
                                  </p:stCondLst>
                                  <p:childTnLst>
                                    <p:animMotion origin="layout" path="M 0.15834 0.42113 L 0.15834 0.48381 C 0.15834 0.51202 0.17448 0.54741 0.18785 0.54741 L 0.21754 0.54741 " pathEditMode="relative" rAng="0" ptsTypes="FfFF">
                                      <p:cBhvr>
                                        <p:cTn id="31" dur="2000" fill="hold"/>
                                        <p:tgtEl>
                                          <p:spTgt spid="119821"/>
                                        </p:tgtEl>
                                        <p:attrNameLst>
                                          <p:attrName>ppt_x</p:attrName>
                                          <p:attrName>ppt_y</p:attrName>
                                        </p:attrNameLst>
                                      </p:cBhvr>
                                      <p:rCtr x="30" y="63"/>
                                    </p:animMotion>
                                  </p:childTnLst>
                                </p:cTn>
                              </p:par>
                              <p:par>
                                <p:cTn id="32" presetID="57" presetClass="path" presetSubtype="0" accel="50000" decel="50000" fill="hold" nodeType="withEffect">
                                  <p:stCondLst>
                                    <p:cond delay="0"/>
                                  </p:stCondLst>
                                  <p:childTnLst>
                                    <p:animMotion origin="layout" path="M -0.17291 0.42299 L -0.17291 0.48959 C -0.17291 0.51966 -0.18142 0.55689 -0.18767 0.55689 L -0.20208 0.55689 " pathEditMode="relative" rAng="0" ptsTypes="FfFF">
                                      <p:cBhvr>
                                        <p:cTn id="33" dur="2000" fill="hold"/>
                                        <p:tgtEl>
                                          <p:spTgt spid="119826"/>
                                        </p:tgtEl>
                                        <p:attrNameLst>
                                          <p:attrName>ppt_x</p:attrName>
                                          <p:attrName>ppt_y</p:attrName>
                                        </p:attrNameLst>
                                      </p:cBhvr>
                                      <p:rCtr x="-15" y="67"/>
                                    </p:animMotion>
                                  </p:childTnLst>
                                </p:cTn>
                              </p:par>
                            </p:childTnLst>
                          </p:cTn>
                        </p:par>
                        <p:par>
                          <p:cTn id="34" fill="hold">
                            <p:stCondLst>
                              <p:cond delay="2000"/>
                            </p:stCondLst>
                            <p:childTnLst>
                              <p:par>
                                <p:cTn id="35" presetID="4" presetClass="exit" presetSubtype="16" fill="hold" grpId="3" nodeType="afterEffect">
                                  <p:stCondLst>
                                    <p:cond delay="0"/>
                                  </p:stCondLst>
                                  <p:childTnLst>
                                    <p:animEffect transition="out" filter="box(in)">
                                      <p:cBhvr>
                                        <p:cTn id="36" dur="500"/>
                                        <p:tgtEl>
                                          <p:spTgt spid="119821"/>
                                        </p:tgtEl>
                                      </p:cBhvr>
                                    </p:animEffect>
                                    <p:set>
                                      <p:cBhvr>
                                        <p:cTn id="37" dur="1" fill="hold">
                                          <p:stCondLst>
                                            <p:cond delay="499"/>
                                          </p:stCondLst>
                                        </p:cTn>
                                        <p:tgtEl>
                                          <p:spTgt spid="119821"/>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57" presetClass="path" presetSubtype="0" accel="50000" decel="50000" fill="hold" grpId="1" nodeType="clickEffect">
                                  <p:stCondLst>
                                    <p:cond delay="0"/>
                                  </p:stCondLst>
                                  <p:childTnLst>
                                    <p:animMotion origin="layout" path="M -0.00416 0.42113 L -0.00416 0.48335 C -0.00416 0.51133 0.0132 0.54602 0.02743 0.54602 L 0.05938 0.54602 " pathEditMode="relative" rAng="0" ptsTypes="FfFF">
                                      <p:cBhvr>
                                        <p:cTn id="41" dur="2000" fill="hold"/>
                                        <p:tgtEl>
                                          <p:spTgt spid="119822"/>
                                        </p:tgtEl>
                                        <p:attrNameLst>
                                          <p:attrName>ppt_x</p:attrName>
                                          <p:attrName>ppt_y</p:attrName>
                                        </p:attrNameLst>
                                      </p:cBhvr>
                                      <p:rCtr x="32" y="62"/>
                                    </p:animMotion>
                                  </p:childTnLst>
                                </p:cTn>
                              </p:par>
                            </p:childTnLst>
                          </p:cTn>
                        </p:par>
                        <p:par>
                          <p:cTn id="42" fill="hold">
                            <p:stCondLst>
                              <p:cond delay="2000"/>
                            </p:stCondLst>
                            <p:childTnLst>
                              <p:par>
                                <p:cTn id="43" presetID="4" presetClass="exit" presetSubtype="16" fill="hold" nodeType="afterEffect">
                                  <p:stCondLst>
                                    <p:cond delay="0"/>
                                  </p:stCondLst>
                                  <p:childTnLst>
                                    <p:animEffect transition="out" filter="box(in)">
                                      <p:cBhvr>
                                        <p:cTn id="44" dur="500"/>
                                        <p:tgtEl>
                                          <p:spTgt spid="2"/>
                                        </p:tgtEl>
                                      </p:cBhvr>
                                    </p:animEffect>
                                    <p:set>
                                      <p:cBhvr>
                                        <p:cTn id="45" dur="1" fill="hold">
                                          <p:stCondLst>
                                            <p:cond delay="499"/>
                                          </p:stCondLst>
                                        </p:cTn>
                                        <p:tgtEl>
                                          <p:spTgt spid="2"/>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119811">
                                            <p:txEl>
                                              <p:pRg st="0" end="0"/>
                                            </p:txEl>
                                          </p:spTgt>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11981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11" grpId="0" build="p"/>
      <p:bldP spid="119821" grpId="0" animBg="1"/>
      <p:bldP spid="119821" grpId="1" animBg="1"/>
      <p:bldP spid="119821" grpId="2" animBg="1"/>
      <p:bldP spid="119821" grpId="3" animBg="1"/>
      <p:bldP spid="119822" grpId="0" animBg="1"/>
      <p:bldP spid="119822" grpId="1" animBg="1"/>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Title 1"/>
          <p:cNvSpPr>
            <a:spLocks noGrp="1"/>
          </p:cNvSpPr>
          <p:nvPr>
            <p:ph type="title"/>
          </p:nvPr>
        </p:nvSpPr>
        <p:spPr/>
        <p:txBody>
          <a:bodyPr/>
          <a:lstStyle/>
          <a:p>
            <a:pPr eaLnBrk="1" hangingPunct="1"/>
            <a:r>
              <a:rPr lang="en-US" smtClean="0"/>
              <a:t>Binary vs Text</a:t>
            </a:r>
          </a:p>
        </p:txBody>
      </p:sp>
      <p:sp>
        <p:nvSpPr>
          <p:cNvPr id="167939" name="Content Placeholder 2"/>
          <p:cNvSpPr>
            <a:spLocks noGrp="1"/>
          </p:cNvSpPr>
          <p:nvPr>
            <p:ph sz="half" idx="1"/>
          </p:nvPr>
        </p:nvSpPr>
        <p:spPr/>
        <p:txBody>
          <a:bodyPr/>
          <a:lstStyle/>
          <a:p>
            <a:pPr eaLnBrk="1" hangingPunct="1">
              <a:lnSpc>
                <a:spcPct val="90000"/>
              </a:lnSpc>
            </a:pPr>
            <a:r>
              <a:rPr lang="en-US" sz="2400" smtClean="0"/>
              <a:t>11010110 Pros:</a:t>
            </a:r>
          </a:p>
          <a:p>
            <a:pPr lvl="1" eaLnBrk="1" hangingPunct="1">
              <a:lnSpc>
                <a:spcPct val="90000"/>
              </a:lnSpc>
            </a:pPr>
            <a:r>
              <a:rPr lang="en-US" sz="2000" smtClean="0"/>
              <a:t>compact</a:t>
            </a:r>
          </a:p>
          <a:p>
            <a:pPr lvl="1" eaLnBrk="1" hangingPunct="1">
              <a:lnSpc>
                <a:spcPct val="90000"/>
              </a:lnSpc>
            </a:pPr>
            <a:r>
              <a:rPr lang="en-US" sz="2000" smtClean="0"/>
              <a:t>quick to write &amp; read (no conversion)</a:t>
            </a:r>
          </a:p>
          <a:p>
            <a:pPr eaLnBrk="1" hangingPunct="1">
              <a:lnSpc>
                <a:spcPct val="90000"/>
              </a:lnSpc>
            </a:pPr>
            <a:r>
              <a:rPr lang="en-US" sz="2400" smtClean="0"/>
              <a:t>Cons:</a:t>
            </a:r>
          </a:p>
          <a:p>
            <a:pPr lvl="1" eaLnBrk="1" hangingPunct="1">
              <a:lnSpc>
                <a:spcPct val="90000"/>
              </a:lnSpc>
            </a:pPr>
            <a:r>
              <a:rPr lang="en-US" sz="2000" smtClean="0"/>
              <a:t>opaque (humans need tool to read it)</a:t>
            </a:r>
          </a:p>
          <a:p>
            <a:pPr lvl="1" eaLnBrk="1" hangingPunct="1">
              <a:lnSpc>
                <a:spcPct val="90000"/>
              </a:lnSpc>
            </a:pPr>
            <a:r>
              <a:rPr lang="en-US" sz="2000" smtClean="0"/>
              <a:t>depends on the machine architecture (endinaness, floating point format)</a:t>
            </a:r>
          </a:p>
          <a:p>
            <a:pPr lvl="1" eaLnBrk="1" hangingPunct="1">
              <a:lnSpc>
                <a:spcPct val="90000"/>
              </a:lnSpc>
            </a:pPr>
            <a:r>
              <a:rPr lang="en-US" sz="2000" smtClean="0"/>
              <a:t>life-time bound to availability of software which can read it</a:t>
            </a:r>
          </a:p>
          <a:p>
            <a:pPr lvl="1" eaLnBrk="1" hangingPunct="1">
              <a:lnSpc>
                <a:spcPct val="90000"/>
              </a:lnSpc>
            </a:pPr>
            <a:endParaRPr lang="en-US" sz="2000" smtClean="0"/>
          </a:p>
          <a:p>
            <a:pPr lvl="1" eaLnBrk="1" hangingPunct="1">
              <a:lnSpc>
                <a:spcPct val="90000"/>
              </a:lnSpc>
              <a:buFontTx/>
              <a:buNone/>
            </a:pPr>
            <a:endParaRPr lang="en-US" sz="2000" smtClean="0"/>
          </a:p>
        </p:txBody>
      </p:sp>
      <p:sp>
        <p:nvSpPr>
          <p:cNvPr id="167940" name="Content Placeholder 3"/>
          <p:cNvSpPr>
            <a:spLocks noGrp="1"/>
          </p:cNvSpPr>
          <p:nvPr>
            <p:ph sz="half" idx="2"/>
          </p:nvPr>
        </p:nvSpPr>
        <p:spPr/>
        <p:txBody>
          <a:bodyPr/>
          <a:lstStyle/>
          <a:p>
            <a:pPr eaLnBrk="1" hangingPunct="1">
              <a:lnSpc>
                <a:spcPct val="90000"/>
              </a:lnSpc>
            </a:pPr>
            <a:r>
              <a:rPr lang="en-US" sz="2400" smtClean="0"/>
              <a:t>&lt;TEXT&gt;&lt;/TEXT&gt; Pros:</a:t>
            </a:r>
          </a:p>
          <a:p>
            <a:pPr lvl="1" eaLnBrk="1" hangingPunct="1">
              <a:lnSpc>
                <a:spcPct val="90000"/>
              </a:lnSpc>
            </a:pPr>
            <a:r>
              <a:rPr lang="en-US" sz="2000" smtClean="0"/>
              <a:t>universally readable</a:t>
            </a:r>
          </a:p>
          <a:p>
            <a:pPr lvl="1" eaLnBrk="1" hangingPunct="1">
              <a:lnSpc>
                <a:spcPct val="90000"/>
              </a:lnSpc>
            </a:pPr>
            <a:r>
              <a:rPr lang="en-US" sz="2000" smtClean="0"/>
              <a:t>can be parsed and edited equally easily by humans and machines</a:t>
            </a:r>
          </a:p>
          <a:p>
            <a:pPr lvl="1" eaLnBrk="1" hangingPunct="1">
              <a:lnSpc>
                <a:spcPct val="90000"/>
              </a:lnSpc>
            </a:pPr>
            <a:r>
              <a:rPr lang="en-US" sz="2000" smtClean="0"/>
              <a:t>long-lived (ASCII has not changed over decades)</a:t>
            </a:r>
          </a:p>
          <a:p>
            <a:pPr lvl="1" eaLnBrk="1" hangingPunct="1">
              <a:lnSpc>
                <a:spcPct val="90000"/>
              </a:lnSpc>
            </a:pPr>
            <a:r>
              <a:rPr lang="en-US" sz="2000" smtClean="0"/>
              <a:t>machine independent</a:t>
            </a:r>
          </a:p>
          <a:p>
            <a:pPr eaLnBrk="1" hangingPunct="1">
              <a:lnSpc>
                <a:spcPct val="90000"/>
              </a:lnSpc>
            </a:pPr>
            <a:r>
              <a:rPr lang="en-US" sz="2400" smtClean="0"/>
              <a:t>Cons: </a:t>
            </a:r>
          </a:p>
          <a:p>
            <a:pPr lvl="1" eaLnBrk="1" hangingPunct="1">
              <a:lnSpc>
                <a:spcPct val="90000"/>
              </a:lnSpc>
            </a:pPr>
            <a:r>
              <a:rPr lang="en-US" sz="2000" smtClean="0"/>
              <a:t>slow to read/write</a:t>
            </a:r>
          </a:p>
          <a:p>
            <a:pPr lvl="1" eaLnBrk="1" hangingPunct="1">
              <a:lnSpc>
                <a:spcPct val="90000"/>
              </a:lnSpc>
            </a:pPr>
            <a:r>
              <a:rPr lang="en-US" sz="2000" smtClean="0"/>
              <a:t>low information density (can be improved by compression)</a:t>
            </a:r>
          </a:p>
        </p:txBody>
      </p:sp>
      <p:sp>
        <p:nvSpPr>
          <p:cNvPr id="167941" name="Slide Number Placeholder 5"/>
          <p:cNvSpPr>
            <a:spLocks noGrp="1"/>
          </p:cNvSpPr>
          <p:nvPr>
            <p:ph type="sldNum" sz="quarter" idx="11"/>
          </p:nvPr>
        </p:nvSpPr>
        <p:spPr>
          <a:noFill/>
        </p:spPr>
        <p:txBody>
          <a:bodyPr/>
          <a:lstStyle/>
          <a:p>
            <a:fld id="{B1D1855A-177A-4819-BFC4-D9F2A99498C9}" type="slidenum">
              <a:rPr lang="en-US"/>
              <a:pPr/>
              <a:t>127</a:t>
            </a:fld>
            <a:endParaRPr lang="en-US"/>
          </a:p>
        </p:txBody>
      </p:sp>
      <p:sp>
        <p:nvSpPr>
          <p:cNvPr id="167942" name="Footer Placeholder 6"/>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3" name="Title 1"/>
          <p:cNvSpPr>
            <a:spLocks noGrp="1"/>
          </p:cNvSpPr>
          <p:nvPr>
            <p:ph type="title"/>
          </p:nvPr>
        </p:nvSpPr>
        <p:spPr/>
        <p:txBody>
          <a:bodyPr/>
          <a:lstStyle/>
          <a:p>
            <a:pPr eaLnBrk="1" hangingPunct="1"/>
            <a:r>
              <a:rPr lang="en-US" smtClean="0"/>
              <a:t>A little checklist for your DAQ</a:t>
            </a:r>
          </a:p>
        </p:txBody>
      </p:sp>
      <p:graphicFrame>
        <p:nvGraphicFramePr>
          <p:cNvPr id="168962" name="Object 2"/>
          <p:cNvGraphicFramePr>
            <a:graphicFrameLocks noChangeAspect="1"/>
          </p:cNvGraphicFramePr>
          <p:nvPr/>
        </p:nvGraphicFramePr>
        <p:xfrm>
          <a:off x="539750" y="1123950"/>
          <a:ext cx="8239125" cy="5327650"/>
        </p:xfrm>
        <a:graphic>
          <a:graphicData uri="http://schemas.openxmlformats.org/presentationml/2006/ole">
            <mc:AlternateContent xmlns:mc="http://schemas.openxmlformats.org/markup-compatibility/2006">
              <mc:Choice xmlns:v="urn:schemas-microsoft-com:vml" Requires="v">
                <p:oleObj spid="_x0000_s168965" name="Visio" r:id="rId3" imgW="8242554" imgH="5330342" progId="Visio.Drawing.11">
                  <p:embed/>
                </p:oleObj>
              </mc:Choice>
              <mc:Fallback>
                <p:oleObj name="Visio" r:id="rId3" imgW="8242554" imgH="5330342" progId="Visio.Drawing.11">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750" y="1123950"/>
                        <a:ext cx="8239125" cy="532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68964" name="TextBox 6"/>
          <p:cNvSpPr txBox="1">
            <a:spLocks noChangeArrowheads="1"/>
          </p:cNvSpPr>
          <p:nvPr/>
        </p:nvSpPr>
        <p:spPr bwMode="auto">
          <a:xfrm>
            <a:off x="7024688" y="4759325"/>
            <a:ext cx="184150" cy="368300"/>
          </a:xfrm>
          <a:prstGeom prst="rect">
            <a:avLst/>
          </a:prstGeom>
          <a:noFill/>
          <a:ln w="9525">
            <a:noFill/>
            <a:miter lim="800000"/>
            <a:headEnd/>
            <a:tailEnd/>
          </a:ln>
        </p:spPr>
        <p:txBody>
          <a:bodyPr wrap="none">
            <a:spAutoFit/>
          </a:bodyPr>
          <a:lstStyle/>
          <a:p>
            <a:endParaRPr lang="en-GB"/>
          </a:p>
        </p:txBody>
      </p:sp>
      <p:sp>
        <p:nvSpPr>
          <p:cNvPr id="8" name="TextBox 7"/>
          <p:cNvSpPr txBox="1"/>
          <p:nvPr/>
        </p:nvSpPr>
        <p:spPr>
          <a:xfrm>
            <a:off x="6920346" y="4457700"/>
            <a:ext cx="1938351" cy="892552"/>
          </a:xfrm>
          <a:prstGeom prst="rect">
            <a:avLst/>
          </a:prstGeom>
          <a:solidFill>
            <a:srgbClr val="FFFF00"/>
          </a:solidFill>
          <a:scene3d>
            <a:camera prst="orthographicFront"/>
            <a:lightRig rig="threePt" dir="t"/>
          </a:scene3d>
          <a:sp3d prstMaterial="dkEdge">
            <a:bevelT/>
          </a:sp3d>
        </p:spPr>
        <p:txBody>
          <a:bodyPr wrap="none">
            <a:spAutoFit/>
          </a:bodyPr>
          <a:lstStyle/>
          <a:p>
            <a:pPr algn="ctr"/>
            <a:r>
              <a:rPr lang="en-US" sz="2400"/>
              <a:t>Remember:</a:t>
            </a:r>
          </a:p>
          <a:p>
            <a:pPr algn="ctr"/>
            <a:r>
              <a:rPr lang="en-US" sz="2800" b="1"/>
              <a:t>YMMV</a:t>
            </a:r>
          </a:p>
        </p:txBody>
      </p:sp>
      <p:sp>
        <p:nvSpPr>
          <p:cNvPr id="168968" name="Slide Number Placeholder 8"/>
          <p:cNvSpPr>
            <a:spLocks noGrp="1"/>
          </p:cNvSpPr>
          <p:nvPr>
            <p:ph type="sldNum" sz="quarter" idx="11"/>
          </p:nvPr>
        </p:nvSpPr>
        <p:spPr>
          <a:noFill/>
        </p:spPr>
        <p:txBody>
          <a:bodyPr/>
          <a:lstStyle/>
          <a:p>
            <a:fld id="{C4B9C24D-DE7E-4D7D-B708-664F6FDF0370}" type="slidenum">
              <a:rPr lang="en-US"/>
              <a:pPr/>
              <a:t>128</a:t>
            </a:fld>
            <a:endParaRPr lang="en-US"/>
          </a:p>
        </p:txBody>
      </p:sp>
      <p:sp>
        <p:nvSpPr>
          <p:cNvPr id="168969" name="Footer Placeholder 8"/>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70" decel="100000"/>
                                        <p:tgtEl>
                                          <p:spTgt spid="8"/>
                                        </p:tgtEl>
                                      </p:cBhvr>
                                    </p:animEffect>
                                    <p:animScale>
                                      <p:cBhvr>
                                        <p:cTn id="8" dur="770" decel="100000"/>
                                        <p:tgtEl>
                                          <p:spTgt spid="8"/>
                                        </p:tgtEl>
                                      </p:cBhvr>
                                      <p:from x="10000" y="10000"/>
                                      <p:to x="200000" y="450000"/>
                                    </p:animScale>
                                    <p:animScale>
                                      <p:cBhvr>
                                        <p:cTn id="9" dur="1230" accel="100000" fill="hold">
                                          <p:stCondLst>
                                            <p:cond delay="770"/>
                                          </p:stCondLst>
                                        </p:cTn>
                                        <p:tgtEl>
                                          <p:spTgt spid="8"/>
                                        </p:tgtEl>
                                      </p:cBhvr>
                                      <p:from x="200000" y="450000"/>
                                      <p:to x="100000" y="100000"/>
                                    </p:animScale>
                                    <p:set>
                                      <p:cBhvr>
                                        <p:cTn id="10" dur="770" fill="hold"/>
                                        <p:tgtEl>
                                          <p:spTgt spid="8"/>
                                        </p:tgtEl>
                                        <p:attrNameLst>
                                          <p:attrName>ppt_x</p:attrName>
                                        </p:attrNameLst>
                                      </p:cBhvr>
                                      <p:to>
                                        <p:strVal val="(0.5)"/>
                                      </p:to>
                                    </p:set>
                                    <p:anim from="(0.5)" to="(#ppt_x)" calcmode="lin" valueType="num">
                                      <p:cBhvr>
                                        <p:cTn id="11" dur="1230" accel="100000" fill="hold">
                                          <p:stCondLst>
                                            <p:cond delay="770"/>
                                          </p:stCondLst>
                                        </p:cTn>
                                        <p:tgtEl>
                                          <p:spTgt spid="8"/>
                                        </p:tgtEl>
                                        <p:attrNameLst>
                                          <p:attrName>ppt_x</p:attrName>
                                        </p:attrNameLst>
                                      </p:cBhvr>
                                    </p:anim>
                                    <p:set>
                                      <p:cBhvr>
                                        <p:cTn id="12" dur="770" fill="hold"/>
                                        <p:tgtEl>
                                          <p:spTgt spid="8"/>
                                        </p:tgtEl>
                                        <p:attrNameLst>
                                          <p:attrName>ppt_y</p:attrName>
                                        </p:attrNameLst>
                                      </p:cBhvr>
                                      <p:to>
                                        <p:strVal val="(#ppt_y+0.4)"/>
                                      </p:to>
                                    </p:set>
                                    <p:anim from="(#ppt_y+0.4)" to="(#ppt_y)" calcmode="lin" valueType="num">
                                      <p:cBhvr>
                                        <p:cTn id="13" dur="1230" accel="100000" fill="hold">
                                          <p:stCondLst>
                                            <p:cond delay="770"/>
                                          </p:stCondLst>
                                        </p:cTn>
                                        <p:tgtEl>
                                          <p:spTgt spid="8"/>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Title 6"/>
          <p:cNvSpPr>
            <a:spLocks noGrp="1"/>
          </p:cNvSpPr>
          <p:nvPr>
            <p:ph type="ctrTitle"/>
          </p:nvPr>
        </p:nvSpPr>
        <p:spPr>
          <a:xfrm>
            <a:off x="838200" y="609600"/>
            <a:ext cx="7772400" cy="1470025"/>
          </a:xfrm>
        </p:spPr>
        <p:txBody>
          <a:bodyPr/>
          <a:lstStyle/>
          <a:p>
            <a:pPr eaLnBrk="1" hangingPunct="1"/>
            <a:r>
              <a:rPr lang="en-GB" sz="5400" smtClean="0"/>
              <a:t>Runcontrol</a:t>
            </a:r>
          </a:p>
        </p:txBody>
      </p:sp>
      <p:pic>
        <p:nvPicPr>
          <p:cNvPr id="169987" name="Picture 8" descr="coyote-5.jpg"/>
          <p:cNvPicPr>
            <a:picLocks noChangeAspect="1"/>
          </p:cNvPicPr>
          <p:nvPr/>
        </p:nvPicPr>
        <p:blipFill>
          <a:blip r:embed="rId3"/>
          <a:srcRect/>
          <a:stretch>
            <a:fillRect/>
          </a:stretch>
        </p:blipFill>
        <p:spPr bwMode="auto">
          <a:xfrm>
            <a:off x="1828800" y="2209800"/>
            <a:ext cx="5259388" cy="3962400"/>
          </a:xfrm>
          <a:prstGeom prst="rect">
            <a:avLst/>
          </a:prstGeom>
          <a:noFill/>
          <a:ln w="9525">
            <a:noFill/>
            <a:miter lim="800000"/>
            <a:headEnd/>
            <a:tailEnd/>
          </a:ln>
        </p:spPr>
      </p:pic>
      <p:sp>
        <p:nvSpPr>
          <p:cNvPr id="169988" name="TextBox 9"/>
          <p:cNvSpPr txBox="1">
            <a:spLocks noChangeArrowheads="1"/>
          </p:cNvSpPr>
          <p:nvPr/>
        </p:nvSpPr>
        <p:spPr bwMode="auto">
          <a:xfrm rot="-5400000">
            <a:off x="6375400" y="5054600"/>
            <a:ext cx="1792288" cy="369888"/>
          </a:xfrm>
          <a:prstGeom prst="rect">
            <a:avLst/>
          </a:prstGeom>
          <a:noFill/>
          <a:ln w="9525">
            <a:noFill/>
            <a:miter lim="800000"/>
            <a:headEnd/>
            <a:tailEnd/>
          </a:ln>
        </p:spPr>
        <p:txBody>
          <a:bodyPr wrap="none">
            <a:spAutoFit/>
          </a:bodyPr>
          <a:lstStyle/>
          <a:p>
            <a:r>
              <a:rPr lang="en-GB"/>
              <a:t>© Warner Bros.</a:t>
            </a: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Seeing the data</a:t>
            </a:r>
            <a:endParaRPr lang="en-GB" dirty="0"/>
          </a:p>
        </p:txBody>
      </p:sp>
      <p:sp>
        <p:nvSpPr>
          <p:cNvPr id="3" name="Footer Placeholder 2"/>
          <p:cNvSpPr>
            <a:spLocks noGrp="1"/>
          </p:cNvSpPr>
          <p:nvPr>
            <p:ph type="ftr" sz="quarter" idx="10"/>
          </p:nvPr>
        </p:nvSpPr>
        <p:spPr/>
        <p:txBody>
          <a:bodyPr/>
          <a:lstStyle/>
          <a:p>
            <a:r>
              <a:rPr lang="en-US" smtClean="0"/>
              <a:t>Intro to Detector Readout ISOTDAQ  2011, N. Neufeld CERN/PH</a:t>
            </a:r>
            <a:endParaRPr lang="en-US"/>
          </a:p>
        </p:txBody>
      </p:sp>
      <p:sp>
        <p:nvSpPr>
          <p:cNvPr id="4" name="Slide Number Placeholder 3"/>
          <p:cNvSpPr>
            <a:spLocks noGrp="1"/>
          </p:cNvSpPr>
          <p:nvPr>
            <p:ph type="sldNum" sz="quarter" idx="11"/>
          </p:nvPr>
        </p:nvSpPr>
        <p:spPr/>
        <p:txBody>
          <a:bodyPr/>
          <a:lstStyle/>
          <a:p>
            <a:fld id="{ABA9A3DD-692D-4565-833F-9AB531AF0A92}" type="slidenum">
              <a:rPr lang="en-US" smtClean="0"/>
              <a:pPr/>
              <a:t>13</a:t>
            </a:fld>
            <a:endParaRPr lang="en-US"/>
          </a:p>
        </p:txBody>
      </p:sp>
      <p:pic>
        <p:nvPicPr>
          <p:cNvPr id="5" name="Picture 4" descr="large_hadron_collider.png"/>
          <p:cNvPicPr>
            <a:picLocks noChangeAspect="1"/>
          </p:cNvPicPr>
          <p:nvPr/>
        </p:nvPicPr>
        <p:blipFill>
          <a:blip r:embed="rId3"/>
          <a:stretch>
            <a:fillRect/>
          </a:stretch>
        </p:blipFill>
        <p:spPr>
          <a:xfrm>
            <a:off x="1228303" y="939924"/>
            <a:ext cx="6196082" cy="5543062"/>
          </a:xfrm>
          <a:prstGeom prst="rect">
            <a:avLst/>
          </a:prstGeom>
        </p:spPr>
      </p:pic>
      <p:sp>
        <p:nvSpPr>
          <p:cNvPr id="6" name="Oval 5"/>
          <p:cNvSpPr/>
          <p:nvPr/>
        </p:nvSpPr>
        <p:spPr>
          <a:xfrm>
            <a:off x="2033516" y="4544703"/>
            <a:ext cx="532263" cy="436728"/>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normAutofit fontScale="92500" lnSpcReduction="20000"/>
          </a:bodyPr>
          <a:lstStyle/>
          <a:p>
            <a:pPr algn="ctr"/>
            <a:endParaRPr lang="en-GB" dirty="0"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70" decel="100000"/>
                                        <p:tgtEl>
                                          <p:spTgt spid="6"/>
                                        </p:tgtEl>
                                      </p:cBhvr>
                                    </p:animEffect>
                                    <p:animScale>
                                      <p:cBhvr>
                                        <p:cTn id="8" dur="770" decel="100000"/>
                                        <p:tgtEl>
                                          <p:spTgt spid="6"/>
                                        </p:tgtEl>
                                      </p:cBhvr>
                                      <p:from x="10000" y="10000"/>
                                      <p:to x="200000" y="450000"/>
                                    </p:animScale>
                                    <p:animScale>
                                      <p:cBhvr>
                                        <p:cTn id="9" dur="1230" accel="100000" fill="hold">
                                          <p:stCondLst>
                                            <p:cond delay="770"/>
                                          </p:stCondLst>
                                        </p:cTn>
                                        <p:tgtEl>
                                          <p:spTgt spid="6"/>
                                        </p:tgtEl>
                                      </p:cBhvr>
                                      <p:from x="200000" y="450000"/>
                                      <p:to x="100000" y="100000"/>
                                    </p:animScale>
                                    <p:set>
                                      <p:cBhvr>
                                        <p:cTn id="10" dur="770" fill="hold"/>
                                        <p:tgtEl>
                                          <p:spTgt spid="6"/>
                                        </p:tgtEl>
                                        <p:attrNameLst>
                                          <p:attrName>ppt_x</p:attrName>
                                        </p:attrNameLst>
                                      </p:cBhvr>
                                      <p:to>
                                        <p:strVal val="(0.5)"/>
                                      </p:to>
                                    </p:set>
                                    <p:anim from="(0.5)" to="(#ppt_x)" calcmode="lin" valueType="num">
                                      <p:cBhvr>
                                        <p:cTn id="11" dur="1230" accel="100000" fill="hold">
                                          <p:stCondLst>
                                            <p:cond delay="770"/>
                                          </p:stCondLst>
                                        </p:cTn>
                                        <p:tgtEl>
                                          <p:spTgt spid="6"/>
                                        </p:tgtEl>
                                        <p:attrNameLst>
                                          <p:attrName>ppt_x</p:attrName>
                                        </p:attrNameLst>
                                      </p:cBhvr>
                                    </p:anim>
                                    <p:set>
                                      <p:cBhvr>
                                        <p:cTn id="12" dur="770" fill="hold"/>
                                        <p:tgtEl>
                                          <p:spTgt spid="6"/>
                                        </p:tgtEl>
                                        <p:attrNameLst>
                                          <p:attrName>ppt_y</p:attrName>
                                        </p:attrNameLst>
                                      </p:cBhvr>
                                      <p:to>
                                        <p:strVal val="(#ppt_y+0.4)"/>
                                      </p:to>
                                    </p:set>
                                    <p:anim from="(#ppt_y+0.4)" to="(#ppt_y)" calcmode="lin" valueType="num">
                                      <p:cBhvr>
                                        <p:cTn id="13" dur="1230" accel="100000" fill="hold">
                                          <p:stCondLst>
                                            <p:cond delay="770"/>
                                          </p:stCondLst>
                                        </p:cTn>
                                        <p:tgtEl>
                                          <p:spTgt spid="6"/>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Number Placeholder 4"/>
          <p:cNvSpPr>
            <a:spLocks noGrp="1"/>
          </p:cNvSpPr>
          <p:nvPr>
            <p:ph type="sldNum" sz="quarter" idx="11"/>
          </p:nvPr>
        </p:nvSpPr>
        <p:spPr>
          <a:noFill/>
        </p:spPr>
        <p:txBody>
          <a:bodyPr/>
          <a:lstStyle/>
          <a:p>
            <a:fld id="{ABF4A5B4-2B9E-476D-A9E0-EFAA0B8891A2}" type="slidenum">
              <a:rPr lang="en-US"/>
              <a:pPr/>
              <a:t>130</a:t>
            </a:fld>
            <a:endParaRPr lang="en-US"/>
          </a:p>
        </p:txBody>
      </p:sp>
      <p:sp>
        <p:nvSpPr>
          <p:cNvPr id="172035" name="Rectangle 2"/>
          <p:cNvSpPr>
            <a:spLocks noGrp="1" noChangeArrowheads="1"/>
          </p:cNvSpPr>
          <p:nvPr>
            <p:ph type="title"/>
          </p:nvPr>
        </p:nvSpPr>
        <p:spPr>
          <a:noFill/>
        </p:spPr>
        <p:txBody>
          <a:bodyPr/>
          <a:lstStyle/>
          <a:p>
            <a:pPr eaLnBrk="1" hangingPunct="1"/>
            <a:r>
              <a:rPr lang="en-US" smtClean="0"/>
              <a:t>Run Control</a:t>
            </a:r>
          </a:p>
        </p:txBody>
      </p:sp>
      <p:sp>
        <p:nvSpPr>
          <p:cNvPr id="95235" name="Rectangle 3"/>
          <p:cNvSpPr>
            <a:spLocks noGrp="1" noChangeArrowheads="1"/>
          </p:cNvSpPr>
          <p:nvPr>
            <p:ph type="body" idx="1"/>
          </p:nvPr>
        </p:nvSpPr>
        <p:spPr>
          <a:xfrm>
            <a:off x="533400" y="1158875"/>
            <a:ext cx="8229600" cy="2217738"/>
          </a:xfrm>
        </p:spPr>
        <p:txBody>
          <a:bodyPr>
            <a:normAutofit/>
          </a:bodyPr>
          <a:lstStyle/>
          <a:p>
            <a:pPr eaLnBrk="1" hangingPunct="1">
              <a:lnSpc>
                <a:spcPct val="80000"/>
              </a:lnSpc>
            </a:pPr>
            <a:r>
              <a:rPr lang="en-US" sz="2000" smtClean="0"/>
              <a:t>The run controller provides the control of the trigger and data acquisition system. It is the application that interacts with the operator in charge of running the experiment.</a:t>
            </a:r>
          </a:p>
          <a:p>
            <a:pPr eaLnBrk="1" hangingPunct="1">
              <a:lnSpc>
                <a:spcPct val="80000"/>
              </a:lnSpc>
            </a:pPr>
            <a:r>
              <a:rPr lang="en-US" sz="2000" smtClean="0"/>
              <a:t>The operator is not always an expert on T/DAQ. The </a:t>
            </a:r>
            <a:r>
              <a:rPr lang="en-US" sz="2000" b="1" smtClean="0"/>
              <a:t>user interface</a:t>
            </a:r>
            <a:r>
              <a:rPr lang="en-US" sz="2000" smtClean="0"/>
              <a:t> on the Run Controller plays an important role.</a:t>
            </a:r>
          </a:p>
          <a:p>
            <a:pPr eaLnBrk="1" hangingPunct="1">
              <a:lnSpc>
                <a:spcPct val="80000"/>
              </a:lnSpc>
            </a:pPr>
            <a:r>
              <a:rPr lang="en-US" sz="2000" smtClean="0"/>
              <a:t>The complete system is modeled as a </a:t>
            </a:r>
            <a:r>
              <a:rPr lang="en-US" sz="2000" b="1" smtClean="0"/>
              <a:t>finite state machine</a:t>
            </a:r>
            <a:r>
              <a:rPr lang="en-US" sz="2000" smtClean="0"/>
              <a:t>. The commands that run controller offers to the operator are state transitions.</a:t>
            </a:r>
          </a:p>
        </p:txBody>
      </p:sp>
      <p:sp>
        <p:nvSpPr>
          <p:cNvPr id="172037" name="Rectangle 51"/>
          <p:cNvSpPr>
            <a:spLocks noChangeArrowheads="1"/>
          </p:cNvSpPr>
          <p:nvPr/>
        </p:nvSpPr>
        <p:spPr bwMode="auto">
          <a:xfrm>
            <a:off x="528638" y="6054725"/>
            <a:ext cx="6997700" cy="369888"/>
          </a:xfrm>
          <a:prstGeom prst="rect">
            <a:avLst/>
          </a:prstGeom>
          <a:noFill/>
          <a:ln w="9525">
            <a:noFill/>
            <a:miter lim="800000"/>
            <a:headEnd/>
            <a:tailEnd/>
          </a:ln>
        </p:spPr>
        <p:txBody>
          <a:bodyPr wrap="none" lIns="92075" tIns="46038" rIns="92075" bIns="46038">
            <a:spAutoFit/>
          </a:bodyPr>
          <a:lstStyle/>
          <a:p>
            <a:r>
              <a:rPr lang="en-US"/>
              <a:t>LHCb DAQ /Trigger  Finite State Machine diagram (simplified)</a:t>
            </a:r>
          </a:p>
        </p:txBody>
      </p:sp>
      <p:sp>
        <p:nvSpPr>
          <p:cNvPr id="172038" name="Footer Placeholder 53"/>
          <p:cNvSpPr>
            <a:spLocks noGrp="1"/>
          </p:cNvSpPr>
          <p:nvPr>
            <p:ph type="ftr" sz="quarter" idx="10"/>
          </p:nvPr>
        </p:nvSpPr>
        <p:spPr>
          <a:noFill/>
        </p:spPr>
        <p:txBody>
          <a:bodyPr/>
          <a:lstStyle/>
          <a:p>
            <a:r>
              <a:rPr lang="en-US" smtClean="0"/>
              <a:t>Electronics, Trigger, DAQ Summer Student Lectures 2011, N. Neufeld CERN/PH</a:t>
            </a:r>
            <a:endParaRPr lang="en-US"/>
          </a:p>
        </p:txBody>
      </p:sp>
      <p:pic>
        <p:nvPicPr>
          <p:cNvPr id="172039" name="Picture 55"/>
          <p:cNvPicPr>
            <a:picLocks noChangeAspect="1"/>
          </p:cNvPicPr>
          <p:nvPr/>
        </p:nvPicPr>
        <p:blipFill>
          <a:blip r:embed="rId2">
            <a:clrChange>
              <a:clrFrom>
                <a:srgbClr val="FFFFFF"/>
              </a:clrFrom>
              <a:clrTo>
                <a:srgbClr val="FFFFFF">
                  <a:alpha val="0"/>
                </a:srgbClr>
              </a:clrTo>
            </a:clrChange>
          </a:blip>
          <a:srcRect/>
          <a:stretch>
            <a:fillRect/>
          </a:stretch>
        </p:blipFill>
        <p:spPr bwMode="auto">
          <a:xfrm>
            <a:off x="1912938" y="3240088"/>
            <a:ext cx="4419600" cy="2578100"/>
          </a:xfrm>
          <a:prstGeom prst="rect">
            <a:avLst/>
          </a:prstGeom>
          <a:noFill/>
          <a:ln w="9525">
            <a:noFill/>
            <a:miter lim="800000"/>
            <a:headEnd/>
            <a:tailEnd/>
          </a:ln>
        </p:spPr>
      </p:pic>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ooter Placeholder 3"/>
          <p:cNvSpPr>
            <a:spLocks noGrp="1"/>
          </p:cNvSpPr>
          <p:nvPr>
            <p:ph type="ftr" sz="quarter" idx="10"/>
          </p:nvPr>
        </p:nvSpPr>
        <p:spPr/>
        <p:txBody>
          <a:bodyPr/>
          <a:lstStyle/>
          <a:p>
            <a:r>
              <a:rPr lang="en-US" smtClean="0"/>
              <a:t>Electronics, Trigger, DAQ Summer Student Lectures 2011, N. Neufeld CERN/PH</a:t>
            </a:r>
            <a:endParaRPr lang="en-US"/>
          </a:p>
        </p:txBody>
      </p:sp>
      <p:sp>
        <p:nvSpPr>
          <p:cNvPr id="32" name="Slide Number Placeholder 4"/>
          <p:cNvSpPr>
            <a:spLocks noGrp="1"/>
          </p:cNvSpPr>
          <p:nvPr>
            <p:ph type="sldNum" sz="quarter" idx="11"/>
          </p:nvPr>
        </p:nvSpPr>
        <p:spPr/>
        <p:txBody>
          <a:bodyPr/>
          <a:lstStyle/>
          <a:p>
            <a:fld id="{2EDA2F6F-BD29-4B13-89DB-FEF983469F2D}" type="slidenum">
              <a:rPr lang="en-US"/>
              <a:pPr/>
              <a:t>131</a:t>
            </a:fld>
            <a:endParaRPr lang="en-US"/>
          </a:p>
        </p:txBody>
      </p:sp>
      <p:sp>
        <p:nvSpPr>
          <p:cNvPr id="96258" name="Rectangle 2"/>
          <p:cNvSpPr>
            <a:spLocks noGrp="1" noChangeArrowheads="1"/>
          </p:cNvSpPr>
          <p:nvPr>
            <p:ph type="title"/>
          </p:nvPr>
        </p:nvSpPr>
        <p:spPr/>
        <p:txBody>
          <a:bodyPr/>
          <a:lstStyle/>
          <a:p>
            <a:pPr eaLnBrk="1" hangingPunct="1"/>
            <a:r>
              <a:rPr lang="en-US" smtClean="0"/>
              <a:t>Finite State Machine</a:t>
            </a:r>
          </a:p>
        </p:txBody>
      </p:sp>
      <p:grpSp>
        <p:nvGrpSpPr>
          <p:cNvPr id="173061" name="Group 5"/>
          <p:cNvGrpSpPr>
            <a:grpSpLocks/>
          </p:cNvGrpSpPr>
          <p:nvPr/>
        </p:nvGrpSpPr>
        <p:grpSpPr bwMode="auto">
          <a:xfrm>
            <a:off x="1625600" y="3006725"/>
            <a:ext cx="1201738" cy="320675"/>
            <a:chOff x="1108" y="2740"/>
            <a:chExt cx="568" cy="291"/>
          </a:xfrm>
        </p:grpSpPr>
        <p:sp>
          <p:nvSpPr>
            <p:cNvPr id="96259" name="AutoShape 3"/>
            <p:cNvSpPr>
              <a:spLocks noChangeArrowheads="1"/>
            </p:cNvSpPr>
            <p:nvPr/>
          </p:nvSpPr>
          <p:spPr bwMode="auto">
            <a:xfrm>
              <a:off x="1108" y="2740"/>
              <a:ext cx="568" cy="232"/>
            </a:xfrm>
            <a:prstGeom prst="roundRect">
              <a:avLst>
                <a:gd name="adj" fmla="val 29144"/>
              </a:avLst>
            </a:prstGeom>
            <a:solidFill>
              <a:srgbClr val="FFCC99"/>
            </a:solidFill>
            <a:ln w="12699">
              <a:solidFill>
                <a:schemeClr val="tx1"/>
              </a:solidFill>
              <a:round/>
              <a:headEnd/>
              <a:tailEnd/>
            </a:ln>
            <a:effectLst/>
          </p:spPr>
          <p:txBody>
            <a:bodyPr wrap="none" anchor="ctr"/>
            <a:lstStyle/>
            <a:p>
              <a:endParaRPr lang="en-GB"/>
            </a:p>
          </p:txBody>
        </p:sp>
        <p:sp>
          <p:nvSpPr>
            <p:cNvPr id="96260" name="Rectangle 4"/>
            <p:cNvSpPr>
              <a:spLocks noChangeArrowheads="1"/>
            </p:cNvSpPr>
            <p:nvPr/>
          </p:nvSpPr>
          <p:spPr bwMode="auto">
            <a:xfrm>
              <a:off x="1127" y="2750"/>
              <a:ext cx="387" cy="281"/>
            </a:xfrm>
            <a:prstGeom prst="rect">
              <a:avLst/>
            </a:prstGeom>
            <a:noFill/>
            <a:ln w="9525">
              <a:noFill/>
              <a:miter lim="800000"/>
              <a:headEnd/>
              <a:tailEnd/>
            </a:ln>
            <a:effectLst/>
          </p:spPr>
          <p:txBody>
            <a:bodyPr wrap="none" lIns="92075" tIns="46038" rIns="92075" bIns="46038">
              <a:spAutoFit/>
            </a:bodyPr>
            <a:lstStyle/>
            <a:p>
              <a:pPr algn="ctr"/>
              <a:r>
                <a:rPr lang="en-US" sz="1400"/>
                <a:t>State A</a:t>
              </a:r>
            </a:p>
          </p:txBody>
        </p:sp>
      </p:grpSp>
      <p:sp>
        <p:nvSpPr>
          <p:cNvPr id="96262" name="Rectangle 6"/>
          <p:cNvSpPr>
            <a:spLocks noGrp="1" noChangeArrowheads="1"/>
          </p:cNvSpPr>
          <p:nvPr>
            <p:ph type="body" idx="1"/>
          </p:nvPr>
        </p:nvSpPr>
        <p:spPr>
          <a:xfrm>
            <a:off x="533400" y="1158875"/>
            <a:ext cx="8229600" cy="1689100"/>
          </a:xfrm>
        </p:spPr>
        <p:txBody>
          <a:bodyPr>
            <a:normAutofit/>
          </a:bodyPr>
          <a:lstStyle/>
          <a:p>
            <a:pPr eaLnBrk="1" hangingPunct="1">
              <a:lnSpc>
                <a:spcPct val="80000"/>
              </a:lnSpc>
            </a:pPr>
            <a:r>
              <a:rPr lang="en-US" sz="2000" smtClean="0"/>
              <a:t>Each component, sub-component of the system is modeled as a </a:t>
            </a:r>
            <a:r>
              <a:rPr lang="en-US" sz="2000" i="1" smtClean="0"/>
              <a:t>Finite State Machine</a:t>
            </a:r>
            <a:r>
              <a:rPr lang="en-US" sz="2000" smtClean="0"/>
              <a:t>. This abstraction facilitates the description of each component behavior without going into detail</a:t>
            </a:r>
          </a:p>
          <a:p>
            <a:pPr eaLnBrk="1" hangingPunct="1">
              <a:lnSpc>
                <a:spcPct val="80000"/>
              </a:lnSpc>
            </a:pPr>
            <a:r>
              <a:rPr lang="en-US" sz="2000" smtClean="0"/>
              <a:t>The control of the system is realized by inducing transitions on remote components due to a transition on a local component</a:t>
            </a:r>
          </a:p>
        </p:txBody>
      </p:sp>
      <p:sp>
        <p:nvSpPr>
          <p:cNvPr id="96263" name="Rectangle 7"/>
          <p:cNvSpPr>
            <a:spLocks noChangeArrowheads="1"/>
          </p:cNvSpPr>
          <p:nvPr/>
        </p:nvSpPr>
        <p:spPr bwMode="auto">
          <a:xfrm>
            <a:off x="431800" y="4378325"/>
            <a:ext cx="8229600" cy="1847850"/>
          </a:xfrm>
          <a:prstGeom prst="rect">
            <a:avLst/>
          </a:prstGeom>
          <a:noFill/>
          <a:ln w="9525">
            <a:noFill/>
            <a:miter lim="800000"/>
            <a:headEnd/>
            <a:tailEnd/>
          </a:ln>
          <a:effectLst/>
        </p:spPr>
        <p:txBody>
          <a:bodyPr lIns="92075" tIns="46038" rIns="92075" bIns="46038">
            <a:normAutofit/>
          </a:bodyPr>
          <a:lstStyle/>
          <a:p>
            <a:pPr marL="342900" indent="-342900">
              <a:spcBef>
                <a:spcPct val="20000"/>
              </a:spcBef>
              <a:buSzPct val="100000"/>
              <a:buFont typeface="Arial" charset="0"/>
              <a:buChar char="•"/>
            </a:pPr>
            <a:r>
              <a:rPr lang="en-US" sz="2000"/>
              <a:t>Each transition may have actions associated. The action consist of code which needs to be executed in order to bring the component to its new state</a:t>
            </a:r>
          </a:p>
          <a:p>
            <a:pPr marL="342900" indent="-342900">
              <a:spcBef>
                <a:spcPct val="20000"/>
              </a:spcBef>
              <a:buSzPct val="100000"/>
              <a:buFont typeface="Arial" charset="0"/>
              <a:buChar char="•"/>
            </a:pPr>
            <a:r>
              <a:rPr lang="en-US" sz="2000"/>
              <a:t>The functionality of the FSM and state propagation is available in special software packages such as SMI</a:t>
            </a:r>
          </a:p>
        </p:txBody>
      </p:sp>
      <p:sp>
        <p:nvSpPr>
          <p:cNvPr id="96264" name="Oval 8"/>
          <p:cNvSpPr>
            <a:spLocks noChangeArrowheads="1"/>
          </p:cNvSpPr>
          <p:nvPr/>
        </p:nvSpPr>
        <p:spPr bwMode="auto">
          <a:xfrm>
            <a:off x="1320800" y="2847975"/>
            <a:ext cx="1811338" cy="1152525"/>
          </a:xfrm>
          <a:prstGeom prst="ellipse">
            <a:avLst/>
          </a:prstGeom>
          <a:noFill/>
          <a:ln w="12699">
            <a:solidFill>
              <a:schemeClr val="tx1"/>
            </a:solidFill>
            <a:round/>
            <a:headEnd/>
            <a:tailEnd/>
          </a:ln>
          <a:effectLst/>
        </p:spPr>
        <p:txBody>
          <a:bodyPr wrap="none" anchor="ctr"/>
          <a:lstStyle/>
          <a:p>
            <a:endParaRPr lang="en-GB"/>
          </a:p>
        </p:txBody>
      </p:sp>
      <p:grpSp>
        <p:nvGrpSpPr>
          <p:cNvPr id="173065" name="Group 11"/>
          <p:cNvGrpSpPr>
            <a:grpSpLocks/>
          </p:cNvGrpSpPr>
          <p:nvPr/>
        </p:nvGrpSpPr>
        <p:grpSpPr bwMode="auto">
          <a:xfrm>
            <a:off x="1625600" y="3587750"/>
            <a:ext cx="1201738" cy="319088"/>
            <a:chOff x="1108" y="3268"/>
            <a:chExt cx="568" cy="291"/>
          </a:xfrm>
        </p:grpSpPr>
        <p:sp>
          <p:nvSpPr>
            <p:cNvPr id="96265" name="AutoShape 9"/>
            <p:cNvSpPr>
              <a:spLocks noChangeArrowheads="1"/>
            </p:cNvSpPr>
            <p:nvPr/>
          </p:nvSpPr>
          <p:spPr bwMode="auto">
            <a:xfrm>
              <a:off x="1108" y="3268"/>
              <a:ext cx="568" cy="232"/>
            </a:xfrm>
            <a:prstGeom prst="roundRect">
              <a:avLst>
                <a:gd name="adj" fmla="val 29144"/>
              </a:avLst>
            </a:prstGeom>
            <a:solidFill>
              <a:srgbClr val="FFCC99"/>
            </a:solidFill>
            <a:ln w="12699">
              <a:solidFill>
                <a:schemeClr val="tx1"/>
              </a:solidFill>
              <a:round/>
              <a:headEnd/>
              <a:tailEnd/>
            </a:ln>
            <a:effectLst/>
          </p:spPr>
          <p:txBody>
            <a:bodyPr wrap="none" anchor="ctr"/>
            <a:lstStyle/>
            <a:p>
              <a:endParaRPr lang="en-GB"/>
            </a:p>
          </p:txBody>
        </p:sp>
        <p:sp>
          <p:nvSpPr>
            <p:cNvPr id="96266" name="Rectangle 10"/>
            <p:cNvSpPr>
              <a:spLocks noChangeArrowheads="1"/>
            </p:cNvSpPr>
            <p:nvPr/>
          </p:nvSpPr>
          <p:spPr bwMode="auto">
            <a:xfrm>
              <a:off x="1133" y="3278"/>
              <a:ext cx="373" cy="281"/>
            </a:xfrm>
            <a:prstGeom prst="rect">
              <a:avLst/>
            </a:prstGeom>
            <a:noFill/>
            <a:ln w="9525">
              <a:noFill/>
              <a:miter lim="800000"/>
              <a:headEnd/>
              <a:tailEnd/>
            </a:ln>
            <a:effectLst/>
          </p:spPr>
          <p:txBody>
            <a:bodyPr wrap="none" lIns="92075" tIns="46038" rIns="92075" bIns="46038">
              <a:spAutoFit/>
            </a:bodyPr>
            <a:lstStyle/>
            <a:p>
              <a:pPr algn="ctr"/>
              <a:r>
                <a:rPr lang="en-US" sz="1400"/>
                <a:t>State B</a:t>
              </a:r>
            </a:p>
          </p:txBody>
        </p:sp>
      </p:grpSp>
      <p:sp>
        <p:nvSpPr>
          <p:cNvPr id="96268" name="Line 12"/>
          <p:cNvSpPr>
            <a:spLocks noChangeShapeType="1"/>
          </p:cNvSpPr>
          <p:nvPr/>
        </p:nvSpPr>
        <p:spPr bwMode="auto">
          <a:xfrm>
            <a:off x="2125663" y="3267075"/>
            <a:ext cx="0" cy="157163"/>
          </a:xfrm>
          <a:prstGeom prst="line">
            <a:avLst/>
          </a:prstGeom>
          <a:noFill/>
          <a:ln w="12699">
            <a:solidFill>
              <a:schemeClr val="tx1"/>
            </a:solidFill>
            <a:round/>
            <a:headEnd type="none" w="sm" len="sm"/>
            <a:tailEnd type="stealth" w="med" len="med"/>
          </a:ln>
          <a:effectLst/>
        </p:spPr>
        <p:txBody>
          <a:bodyPr wrap="none" anchor="ctr"/>
          <a:lstStyle/>
          <a:p>
            <a:pPr>
              <a:defRPr/>
            </a:pPr>
            <a:endParaRPr lang="en-GB">
              <a:latin typeface="+mn-lt"/>
              <a:cs typeface="MS Pゴシック" pitchFamily="-92" charset="-128"/>
            </a:endParaRPr>
          </a:p>
        </p:txBody>
      </p:sp>
      <p:sp>
        <p:nvSpPr>
          <p:cNvPr id="96269" name="Line 13"/>
          <p:cNvSpPr>
            <a:spLocks noChangeShapeType="1"/>
          </p:cNvSpPr>
          <p:nvPr/>
        </p:nvSpPr>
        <p:spPr bwMode="auto">
          <a:xfrm>
            <a:off x="2024063" y="3424238"/>
            <a:ext cx="406400" cy="0"/>
          </a:xfrm>
          <a:prstGeom prst="line">
            <a:avLst/>
          </a:prstGeom>
          <a:noFill/>
          <a:ln w="25399">
            <a:solidFill>
              <a:schemeClr val="tx1"/>
            </a:solidFill>
            <a:round/>
            <a:headEnd type="none" w="sm" len="sm"/>
            <a:tailEnd type="none" w="sm" len="sm"/>
          </a:ln>
          <a:effectLst/>
        </p:spPr>
        <p:txBody>
          <a:bodyPr wrap="none" anchor="ctr"/>
          <a:lstStyle/>
          <a:p>
            <a:pPr>
              <a:defRPr/>
            </a:pPr>
            <a:endParaRPr lang="en-GB">
              <a:latin typeface="+mn-lt"/>
              <a:cs typeface="MS Pゴシック" pitchFamily="-92" charset="-128"/>
            </a:endParaRPr>
          </a:p>
        </p:txBody>
      </p:sp>
      <p:sp>
        <p:nvSpPr>
          <p:cNvPr id="96270" name="Line 14"/>
          <p:cNvSpPr>
            <a:spLocks noChangeShapeType="1"/>
          </p:cNvSpPr>
          <p:nvPr/>
        </p:nvSpPr>
        <p:spPr bwMode="auto">
          <a:xfrm>
            <a:off x="2227263" y="3424238"/>
            <a:ext cx="0" cy="158750"/>
          </a:xfrm>
          <a:prstGeom prst="line">
            <a:avLst/>
          </a:prstGeom>
          <a:noFill/>
          <a:ln w="12699">
            <a:solidFill>
              <a:schemeClr val="tx1"/>
            </a:solidFill>
            <a:round/>
            <a:headEnd type="none" w="sm" len="sm"/>
            <a:tailEnd type="stealth" w="med" len="med"/>
          </a:ln>
          <a:effectLst/>
        </p:spPr>
        <p:txBody>
          <a:bodyPr wrap="none" anchor="ctr"/>
          <a:lstStyle/>
          <a:p>
            <a:pPr>
              <a:defRPr/>
            </a:pPr>
            <a:endParaRPr lang="en-GB">
              <a:latin typeface="+mn-lt"/>
              <a:cs typeface="MS Pゴシック" pitchFamily="-92" charset="-128"/>
            </a:endParaRPr>
          </a:p>
        </p:txBody>
      </p:sp>
      <p:grpSp>
        <p:nvGrpSpPr>
          <p:cNvPr id="173069" name="Group 17"/>
          <p:cNvGrpSpPr>
            <a:grpSpLocks/>
          </p:cNvGrpSpPr>
          <p:nvPr/>
        </p:nvGrpSpPr>
        <p:grpSpPr bwMode="auto">
          <a:xfrm>
            <a:off x="4165600" y="3006725"/>
            <a:ext cx="1201738" cy="320675"/>
            <a:chOff x="2308" y="2740"/>
            <a:chExt cx="568" cy="291"/>
          </a:xfrm>
        </p:grpSpPr>
        <p:sp>
          <p:nvSpPr>
            <p:cNvPr id="96271" name="AutoShape 15"/>
            <p:cNvSpPr>
              <a:spLocks noChangeArrowheads="1"/>
            </p:cNvSpPr>
            <p:nvPr/>
          </p:nvSpPr>
          <p:spPr bwMode="auto">
            <a:xfrm>
              <a:off x="2308" y="2740"/>
              <a:ext cx="568" cy="232"/>
            </a:xfrm>
            <a:prstGeom prst="roundRect">
              <a:avLst>
                <a:gd name="adj" fmla="val 29144"/>
              </a:avLst>
            </a:prstGeom>
            <a:solidFill>
              <a:srgbClr val="FFCC99"/>
            </a:solidFill>
            <a:ln w="12699">
              <a:solidFill>
                <a:schemeClr val="tx1"/>
              </a:solidFill>
              <a:round/>
              <a:headEnd/>
              <a:tailEnd/>
            </a:ln>
            <a:effectLst/>
          </p:spPr>
          <p:txBody>
            <a:bodyPr wrap="none" anchor="ctr"/>
            <a:lstStyle/>
            <a:p>
              <a:endParaRPr lang="en-GB"/>
            </a:p>
          </p:txBody>
        </p:sp>
        <p:sp>
          <p:nvSpPr>
            <p:cNvPr id="96272" name="Rectangle 16"/>
            <p:cNvSpPr>
              <a:spLocks noChangeArrowheads="1"/>
            </p:cNvSpPr>
            <p:nvPr/>
          </p:nvSpPr>
          <p:spPr bwMode="auto">
            <a:xfrm>
              <a:off x="2335" y="2750"/>
              <a:ext cx="393" cy="281"/>
            </a:xfrm>
            <a:prstGeom prst="rect">
              <a:avLst/>
            </a:prstGeom>
            <a:noFill/>
            <a:ln w="9525">
              <a:noFill/>
              <a:miter lim="800000"/>
              <a:headEnd/>
              <a:tailEnd/>
            </a:ln>
            <a:effectLst/>
          </p:spPr>
          <p:txBody>
            <a:bodyPr wrap="none" lIns="92075" tIns="46038" rIns="92075" bIns="46038">
              <a:spAutoFit/>
            </a:bodyPr>
            <a:lstStyle/>
            <a:p>
              <a:pPr algn="ctr"/>
              <a:r>
                <a:rPr lang="en-US" sz="1400"/>
                <a:t>State C</a:t>
              </a:r>
            </a:p>
          </p:txBody>
        </p:sp>
      </p:grpSp>
      <p:sp>
        <p:nvSpPr>
          <p:cNvPr id="96274" name="Oval 18"/>
          <p:cNvSpPr>
            <a:spLocks noChangeArrowheads="1"/>
          </p:cNvSpPr>
          <p:nvPr/>
        </p:nvSpPr>
        <p:spPr bwMode="auto">
          <a:xfrm>
            <a:off x="3860800" y="2847975"/>
            <a:ext cx="1811338" cy="1152525"/>
          </a:xfrm>
          <a:prstGeom prst="ellipse">
            <a:avLst/>
          </a:prstGeom>
          <a:noFill/>
          <a:ln w="12699">
            <a:solidFill>
              <a:schemeClr val="tx1"/>
            </a:solidFill>
            <a:round/>
            <a:headEnd/>
            <a:tailEnd/>
          </a:ln>
          <a:effectLst/>
        </p:spPr>
        <p:txBody>
          <a:bodyPr wrap="none" anchor="ctr"/>
          <a:lstStyle/>
          <a:p>
            <a:endParaRPr lang="en-GB"/>
          </a:p>
        </p:txBody>
      </p:sp>
      <p:grpSp>
        <p:nvGrpSpPr>
          <p:cNvPr id="173071" name="Group 21"/>
          <p:cNvGrpSpPr>
            <a:grpSpLocks/>
          </p:cNvGrpSpPr>
          <p:nvPr/>
        </p:nvGrpSpPr>
        <p:grpSpPr bwMode="auto">
          <a:xfrm>
            <a:off x="4165600" y="3587750"/>
            <a:ext cx="1201738" cy="319088"/>
            <a:chOff x="2308" y="3268"/>
            <a:chExt cx="568" cy="291"/>
          </a:xfrm>
        </p:grpSpPr>
        <p:sp>
          <p:nvSpPr>
            <p:cNvPr id="96275" name="AutoShape 19"/>
            <p:cNvSpPr>
              <a:spLocks noChangeArrowheads="1"/>
            </p:cNvSpPr>
            <p:nvPr/>
          </p:nvSpPr>
          <p:spPr bwMode="auto">
            <a:xfrm>
              <a:off x="2308" y="3268"/>
              <a:ext cx="568" cy="232"/>
            </a:xfrm>
            <a:prstGeom prst="roundRect">
              <a:avLst>
                <a:gd name="adj" fmla="val 29144"/>
              </a:avLst>
            </a:prstGeom>
            <a:solidFill>
              <a:srgbClr val="FFCC99"/>
            </a:solidFill>
            <a:ln w="12699">
              <a:solidFill>
                <a:schemeClr val="tx1"/>
              </a:solidFill>
              <a:round/>
              <a:headEnd/>
              <a:tailEnd/>
            </a:ln>
            <a:effectLst/>
          </p:spPr>
          <p:txBody>
            <a:bodyPr wrap="none" anchor="ctr"/>
            <a:lstStyle/>
            <a:p>
              <a:endParaRPr lang="en-GB"/>
            </a:p>
          </p:txBody>
        </p:sp>
        <p:sp>
          <p:nvSpPr>
            <p:cNvPr id="96276" name="Rectangle 20"/>
            <p:cNvSpPr>
              <a:spLocks noChangeArrowheads="1"/>
            </p:cNvSpPr>
            <p:nvPr/>
          </p:nvSpPr>
          <p:spPr bwMode="auto">
            <a:xfrm>
              <a:off x="2328" y="3278"/>
              <a:ext cx="386" cy="281"/>
            </a:xfrm>
            <a:prstGeom prst="rect">
              <a:avLst/>
            </a:prstGeom>
            <a:noFill/>
            <a:ln w="9525">
              <a:noFill/>
              <a:miter lim="800000"/>
              <a:headEnd/>
              <a:tailEnd/>
            </a:ln>
            <a:effectLst/>
          </p:spPr>
          <p:txBody>
            <a:bodyPr wrap="none" lIns="92075" tIns="46038" rIns="92075" bIns="46038">
              <a:spAutoFit/>
            </a:bodyPr>
            <a:lstStyle/>
            <a:p>
              <a:pPr algn="ctr"/>
              <a:r>
                <a:rPr lang="en-US" sz="1400"/>
                <a:t>State D</a:t>
              </a:r>
            </a:p>
          </p:txBody>
        </p:sp>
      </p:grpSp>
      <p:sp>
        <p:nvSpPr>
          <p:cNvPr id="96278" name="Line 22"/>
          <p:cNvSpPr>
            <a:spLocks noChangeShapeType="1"/>
          </p:cNvSpPr>
          <p:nvPr/>
        </p:nvSpPr>
        <p:spPr bwMode="auto">
          <a:xfrm>
            <a:off x="4767263" y="3267075"/>
            <a:ext cx="0" cy="157163"/>
          </a:xfrm>
          <a:prstGeom prst="line">
            <a:avLst/>
          </a:prstGeom>
          <a:noFill/>
          <a:ln w="12699">
            <a:solidFill>
              <a:schemeClr val="tx1"/>
            </a:solidFill>
            <a:round/>
            <a:headEnd type="none" w="sm" len="sm"/>
            <a:tailEnd type="stealth" w="med" len="med"/>
          </a:ln>
          <a:effectLst/>
        </p:spPr>
        <p:txBody>
          <a:bodyPr wrap="none" anchor="ctr"/>
          <a:lstStyle/>
          <a:p>
            <a:pPr>
              <a:defRPr/>
            </a:pPr>
            <a:endParaRPr lang="en-GB">
              <a:latin typeface="+mn-lt"/>
              <a:cs typeface="MS Pゴシック" pitchFamily="-92" charset="-128"/>
            </a:endParaRPr>
          </a:p>
        </p:txBody>
      </p:sp>
      <p:sp>
        <p:nvSpPr>
          <p:cNvPr id="96279" name="Line 23"/>
          <p:cNvSpPr>
            <a:spLocks noChangeShapeType="1"/>
          </p:cNvSpPr>
          <p:nvPr/>
        </p:nvSpPr>
        <p:spPr bwMode="auto">
          <a:xfrm>
            <a:off x="4564063" y="3424238"/>
            <a:ext cx="406400" cy="0"/>
          </a:xfrm>
          <a:prstGeom prst="line">
            <a:avLst/>
          </a:prstGeom>
          <a:noFill/>
          <a:ln w="25399">
            <a:solidFill>
              <a:schemeClr val="tx1"/>
            </a:solidFill>
            <a:round/>
            <a:headEnd type="none" w="sm" len="sm"/>
            <a:tailEnd type="none" w="sm" len="sm"/>
          </a:ln>
          <a:effectLst/>
        </p:spPr>
        <p:txBody>
          <a:bodyPr wrap="none" anchor="ctr"/>
          <a:lstStyle/>
          <a:p>
            <a:pPr>
              <a:defRPr/>
            </a:pPr>
            <a:endParaRPr lang="en-GB">
              <a:latin typeface="+mn-lt"/>
              <a:cs typeface="MS Pゴシック" pitchFamily="-92" charset="-128"/>
            </a:endParaRPr>
          </a:p>
        </p:txBody>
      </p:sp>
      <p:sp>
        <p:nvSpPr>
          <p:cNvPr id="96280" name="Line 24"/>
          <p:cNvSpPr>
            <a:spLocks noChangeShapeType="1"/>
          </p:cNvSpPr>
          <p:nvPr/>
        </p:nvSpPr>
        <p:spPr bwMode="auto">
          <a:xfrm>
            <a:off x="4868863" y="3424238"/>
            <a:ext cx="0" cy="158750"/>
          </a:xfrm>
          <a:prstGeom prst="line">
            <a:avLst/>
          </a:prstGeom>
          <a:noFill/>
          <a:ln w="12699">
            <a:solidFill>
              <a:schemeClr val="tx1"/>
            </a:solidFill>
            <a:round/>
            <a:headEnd type="none" w="sm" len="sm"/>
            <a:tailEnd type="stealth" w="med" len="med"/>
          </a:ln>
          <a:effectLst/>
        </p:spPr>
        <p:txBody>
          <a:bodyPr wrap="none" anchor="ctr"/>
          <a:lstStyle/>
          <a:p>
            <a:pPr>
              <a:defRPr/>
            </a:pPr>
            <a:endParaRPr lang="en-GB">
              <a:latin typeface="+mn-lt"/>
              <a:cs typeface="MS Pゴシック" pitchFamily="-92" charset="-128"/>
            </a:endParaRPr>
          </a:p>
        </p:txBody>
      </p:sp>
      <p:sp>
        <p:nvSpPr>
          <p:cNvPr id="96281" name="Line 25"/>
          <p:cNvSpPr>
            <a:spLocks noChangeShapeType="1"/>
          </p:cNvSpPr>
          <p:nvPr/>
        </p:nvSpPr>
        <p:spPr bwMode="auto">
          <a:xfrm>
            <a:off x="4665663" y="3424238"/>
            <a:ext cx="0" cy="52387"/>
          </a:xfrm>
          <a:prstGeom prst="line">
            <a:avLst/>
          </a:prstGeom>
          <a:noFill/>
          <a:ln w="12699">
            <a:solidFill>
              <a:schemeClr val="tx1"/>
            </a:solidFill>
            <a:round/>
            <a:headEnd type="none" w="sm" len="sm"/>
            <a:tailEnd type="none" w="sm" len="sm"/>
          </a:ln>
          <a:effectLst/>
        </p:spPr>
        <p:txBody>
          <a:bodyPr wrap="none" anchor="ctr"/>
          <a:lstStyle/>
          <a:p>
            <a:pPr>
              <a:defRPr/>
            </a:pPr>
            <a:endParaRPr lang="en-GB">
              <a:latin typeface="+mn-lt"/>
              <a:cs typeface="MS Pゴシック" pitchFamily="-92" charset="-128"/>
            </a:endParaRPr>
          </a:p>
        </p:txBody>
      </p:sp>
      <p:sp>
        <p:nvSpPr>
          <p:cNvPr id="96282" name="Line 26"/>
          <p:cNvSpPr>
            <a:spLocks noChangeShapeType="1"/>
          </p:cNvSpPr>
          <p:nvPr/>
        </p:nvSpPr>
        <p:spPr bwMode="auto">
          <a:xfrm flipH="1" flipV="1">
            <a:off x="2328863" y="3319463"/>
            <a:ext cx="2336800" cy="157162"/>
          </a:xfrm>
          <a:prstGeom prst="line">
            <a:avLst/>
          </a:prstGeom>
          <a:noFill/>
          <a:ln w="12699">
            <a:solidFill>
              <a:schemeClr val="tx1"/>
            </a:solidFill>
            <a:round/>
            <a:headEnd type="none" w="sm" len="sm"/>
            <a:tailEnd type="none" w="sm" len="sm"/>
          </a:ln>
          <a:effectLst/>
        </p:spPr>
        <p:txBody>
          <a:bodyPr wrap="none" anchor="ctr"/>
          <a:lstStyle/>
          <a:p>
            <a:pPr>
              <a:defRPr/>
            </a:pPr>
            <a:endParaRPr lang="en-GB">
              <a:latin typeface="+mn-lt"/>
              <a:cs typeface="MS Pゴシック" pitchFamily="-92" charset="-128"/>
            </a:endParaRPr>
          </a:p>
        </p:txBody>
      </p:sp>
      <p:sp>
        <p:nvSpPr>
          <p:cNvPr id="96283" name="Line 27"/>
          <p:cNvSpPr>
            <a:spLocks noChangeShapeType="1"/>
          </p:cNvSpPr>
          <p:nvPr/>
        </p:nvSpPr>
        <p:spPr bwMode="auto">
          <a:xfrm>
            <a:off x="2328863" y="3319463"/>
            <a:ext cx="0" cy="104775"/>
          </a:xfrm>
          <a:prstGeom prst="line">
            <a:avLst/>
          </a:prstGeom>
          <a:noFill/>
          <a:ln w="12699">
            <a:solidFill>
              <a:schemeClr val="tx1"/>
            </a:solidFill>
            <a:round/>
            <a:headEnd type="none" w="sm" len="sm"/>
            <a:tailEnd type="stealth" w="med" len="med"/>
          </a:ln>
          <a:effectLst/>
        </p:spPr>
        <p:txBody>
          <a:bodyPr wrap="none" anchor="ctr"/>
          <a:lstStyle/>
          <a:p>
            <a:pPr>
              <a:defRPr/>
            </a:pPr>
            <a:endParaRPr lang="en-GB">
              <a:latin typeface="+mn-lt"/>
              <a:cs typeface="MS Pゴシック" pitchFamily="-92" charset="-128"/>
            </a:endParaRPr>
          </a:p>
        </p:txBody>
      </p:sp>
      <p:sp>
        <p:nvSpPr>
          <p:cNvPr id="96284" name="Rectangle 28"/>
          <p:cNvSpPr>
            <a:spLocks noChangeArrowheads="1"/>
          </p:cNvSpPr>
          <p:nvPr/>
        </p:nvSpPr>
        <p:spPr bwMode="auto">
          <a:xfrm>
            <a:off x="1493838" y="3984625"/>
            <a:ext cx="1403350" cy="307975"/>
          </a:xfrm>
          <a:prstGeom prst="rect">
            <a:avLst/>
          </a:prstGeom>
          <a:noFill/>
          <a:ln w="9525">
            <a:noFill/>
            <a:miter lim="800000"/>
            <a:headEnd/>
            <a:tailEnd/>
          </a:ln>
          <a:effectLst/>
        </p:spPr>
        <p:txBody>
          <a:bodyPr wrap="none" lIns="92075" tIns="46038" rIns="92075" bIns="46038">
            <a:spAutoFit/>
          </a:bodyPr>
          <a:lstStyle/>
          <a:p>
            <a:r>
              <a:rPr lang="en-US" sz="1400"/>
              <a:t>Component 1</a:t>
            </a:r>
          </a:p>
        </p:txBody>
      </p:sp>
      <p:sp>
        <p:nvSpPr>
          <p:cNvPr id="96285" name="Rectangle 29"/>
          <p:cNvSpPr>
            <a:spLocks noChangeArrowheads="1"/>
          </p:cNvSpPr>
          <p:nvPr/>
        </p:nvSpPr>
        <p:spPr bwMode="auto">
          <a:xfrm>
            <a:off x="4033838" y="3984625"/>
            <a:ext cx="1403350" cy="307975"/>
          </a:xfrm>
          <a:prstGeom prst="rect">
            <a:avLst/>
          </a:prstGeom>
          <a:noFill/>
          <a:ln w="9525">
            <a:noFill/>
            <a:miter lim="800000"/>
            <a:headEnd/>
            <a:tailEnd/>
          </a:ln>
          <a:effectLst/>
        </p:spPr>
        <p:txBody>
          <a:bodyPr wrap="none" lIns="92075" tIns="46038" rIns="92075" bIns="46038">
            <a:spAutoFit/>
          </a:bodyPr>
          <a:lstStyle/>
          <a:p>
            <a:r>
              <a:rPr lang="en-US" sz="1400"/>
              <a:t>Component 2</a:t>
            </a:r>
          </a:p>
        </p:txBody>
      </p:sp>
      <p:sp>
        <p:nvSpPr>
          <p:cNvPr id="96286" name="Rectangle 30"/>
          <p:cNvSpPr>
            <a:spLocks noChangeArrowheads="1"/>
          </p:cNvSpPr>
          <p:nvPr/>
        </p:nvSpPr>
        <p:spPr bwMode="auto">
          <a:xfrm>
            <a:off x="5689600" y="3165475"/>
            <a:ext cx="2432050" cy="954088"/>
          </a:xfrm>
          <a:prstGeom prst="rect">
            <a:avLst/>
          </a:prstGeom>
          <a:noFill/>
          <a:ln w="9525">
            <a:noFill/>
            <a:miter lim="800000"/>
            <a:headEnd/>
            <a:tailEnd/>
          </a:ln>
          <a:effectLst/>
        </p:spPr>
        <p:txBody>
          <a:bodyPr wrap="none" lIns="92075" tIns="46038" rIns="92075" bIns="46038">
            <a:spAutoFit/>
          </a:bodyPr>
          <a:lstStyle/>
          <a:p>
            <a:r>
              <a:rPr lang="en-US" sz="1400"/>
              <a:t>Component 1 can only</a:t>
            </a:r>
          </a:p>
          <a:p>
            <a:r>
              <a:rPr lang="en-US" sz="1400"/>
              <a:t>complete the transition to</a:t>
            </a:r>
          </a:p>
          <a:p>
            <a:r>
              <a:rPr lang="en-US" sz="1400"/>
              <a:t>State B if Component 2 is</a:t>
            </a:r>
          </a:p>
          <a:p>
            <a:r>
              <a:rPr lang="en-US" sz="1400"/>
              <a:t>in state D.</a:t>
            </a: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Footer Placeholder 3"/>
          <p:cNvSpPr>
            <a:spLocks noGrp="1"/>
          </p:cNvSpPr>
          <p:nvPr>
            <p:ph type="ftr" sz="quarter" idx="10"/>
          </p:nvPr>
        </p:nvSpPr>
        <p:spPr>
          <a:noFill/>
        </p:spPr>
        <p:txBody>
          <a:bodyPr/>
          <a:lstStyle/>
          <a:p>
            <a:r>
              <a:rPr lang="en-US" smtClean="0"/>
              <a:t>Electronics, Trigger, DAQ Summer Student Lectures 2011, N. Neufeld CERN/PH</a:t>
            </a:r>
            <a:endParaRPr lang="en-US"/>
          </a:p>
        </p:txBody>
      </p:sp>
      <p:sp>
        <p:nvSpPr>
          <p:cNvPr id="174083" name="Slide Number Placeholder 4"/>
          <p:cNvSpPr>
            <a:spLocks noGrp="1"/>
          </p:cNvSpPr>
          <p:nvPr>
            <p:ph type="sldNum" sz="quarter" idx="11"/>
          </p:nvPr>
        </p:nvSpPr>
        <p:spPr>
          <a:noFill/>
        </p:spPr>
        <p:txBody>
          <a:bodyPr/>
          <a:lstStyle/>
          <a:p>
            <a:fld id="{78607DD8-CE2C-4A6C-8BC4-A92232F8D39B}" type="slidenum">
              <a:rPr lang="en-US"/>
              <a:pPr/>
              <a:t>132</a:t>
            </a:fld>
            <a:endParaRPr lang="en-US"/>
          </a:p>
        </p:txBody>
      </p:sp>
      <p:sp>
        <p:nvSpPr>
          <p:cNvPr id="174084" name="Rectangle 2"/>
          <p:cNvSpPr>
            <a:spLocks noGrp="1" noChangeArrowheads="1"/>
          </p:cNvSpPr>
          <p:nvPr>
            <p:ph type="title"/>
          </p:nvPr>
        </p:nvSpPr>
        <p:spPr>
          <a:noFill/>
        </p:spPr>
        <p:txBody>
          <a:bodyPr/>
          <a:lstStyle/>
          <a:p>
            <a:pPr eaLnBrk="1" hangingPunct="1"/>
            <a:r>
              <a:rPr lang="en-US" smtClean="0"/>
              <a:t>Detector Control </a:t>
            </a:r>
          </a:p>
        </p:txBody>
      </p:sp>
      <p:sp>
        <p:nvSpPr>
          <p:cNvPr id="98307" name="Rectangle 3"/>
          <p:cNvSpPr>
            <a:spLocks noGrp="1" noChangeArrowheads="1"/>
          </p:cNvSpPr>
          <p:nvPr>
            <p:ph type="body" idx="1"/>
          </p:nvPr>
        </p:nvSpPr>
        <p:spPr>
          <a:xfrm>
            <a:off x="533400" y="1158875"/>
            <a:ext cx="8229600" cy="2322513"/>
          </a:xfrm>
        </p:spPr>
        <p:txBody>
          <a:bodyPr>
            <a:normAutofit/>
          </a:bodyPr>
          <a:lstStyle/>
          <a:p>
            <a:pPr eaLnBrk="1" hangingPunct="1">
              <a:lnSpc>
                <a:spcPct val="80000"/>
              </a:lnSpc>
              <a:buClr>
                <a:schemeClr val="accent2"/>
              </a:buClr>
              <a:buSzPct val="75000"/>
            </a:pPr>
            <a:r>
              <a:rPr lang="en-US" sz="2500" smtClean="0"/>
              <a:t>The detector control system (DCS) (also Slow Control) provides the monitoring and control of the detector equipment and the experiment infrastructure. </a:t>
            </a:r>
          </a:p>
          <a:p>
            <a:pPr eaLnBrk="1" hangingPunct="1">
              <a:lnSpc>
                <a:spcPct val="80000"/>
              </a:lnSpc>
              <a:buClr>
                <a:schemeClr val="accent2"/>
              </a:buClr>
              <a:buSzPct val="75000"/>
            </a:pPr>
            <a:r>
              <a:rPr lang="en-US" sz="2500" smtClean="0"/>
              <a:t>Due to the scale of the current and future experiments is becoming more demanding: for the LHC Experiments: </a:t>
            </a:r>
            <a:r>
              <a:rPr lang="en-US" sz="2500" smtClean="0">
                <a:latin typeface="Symbol" charset="2"/>
              </a:rPr>
              <a:t>» </a:t>
            </a:r>
            <a:r>
              <a:rPr lang="en-US" sz="2500" smtClean="0"/>
              <a:t>100000 parameters</a:t>
            </a:r>
          </a:p>
        </p:txBody>
      </p:sp>
      <p:sp>
        <p:nvSpPr>
          <p:cNvPr id="98308" name="AutoShape 4"/>
          <p:cNvSpPr>
            <a:spLocks noChangeArrowheads="1"/>
          </p:cNvSpPr>
          <p:nvPr/>
        </p:nvSpPr>
        <p:spPr bwMode="auto">
          <a:xfrm>
            <a:off x="3170238" y="4219575"/>
            <a:ext cx="1962150" cy="573088"/>
          </a:xfrm>
          <a:prstGeom prst="roundRect">
            <a:avLst>
              <a:gd name="adj" fmla="val 21245"/>
            </a:avLst>
          </a:prstGeom>
          <a:solidFill>
            <a:srgbClr val="CCFF66"/>
          </a:solidFill>
          <a:ln w="25399">
            <a:solidFill>
              <a:schemeClr val="tx1"/>
            </a:solidFill>
            <a:round/>
            <a:headEnd/>
            <a:tailEnd/>
          </a:ln>
          <a:effectLst/>
        </p:spPr>
        <p:txBody>
          <a:bodyPr wrap="none" anchor="ctr"/>
          <a:lstStyle/>
          <a:p>
            <a:endParaRPr lang="en-GB"/>
          </a:p>
        </p:txBody>
      </p:sp>
      <p:sp>
        <p:nvSpPr>
          <p:cNvPr id="98309" name="Rectangle 5"/>
          <p:cNvSpPr>
            <a:spLocks noChangeArrowheads="1"/>
          </p:cNvSpPr>
          <p:nvPr/>
        </p:nvSpPr>
        <p:spPr bwMode="auto">
          <a:xfrm>
            <a:off x="3386138" y="4256088"/>
            <a:ext cx="1289050" cy="585787"/>
          </a:xfrm>
          <a:prstGeom prst="rect">
            <a:avLst/>
          </a:prstGeom>
          <a:noFill/>
          <a:ln w="9525">
            <a:noFill/>
            <a:miter lim="800000"/>
            <a:headEnd/>
            <a:tailEnd/>
          </a:ln>
          <a:effectLst/>
        </p:spPr>
        <p:txBody>
          <a:bodyPr wrap="none" lIns="92075" tIns="46038" rIns="92075" bIns="46038">
            <a:spAutoFit/>
          </a:bodyPr>
          <a:lstStyle/>
          <a:p>
            <a:pPr algn="ctr"/>
            <a:r>
              <a:rPr lang="en-US" sz="1600"/>
              <a:t>Experiment</a:t>
            </a:r>
          </a:p>
          <a:p>
            <a:pPr algn="ctr"/>
            <a:r>
              <a:rPr lang="en-US" sz="1600"/>
              <a:t>Control</a:t>
            </a:r>
          </a:p>
        </p:txBody>
      </p:sp>
      <p:sp>
        <p:nvSpPr>
          <p:cNvPr id="98310" name="AutoShape 6"/>
          <p:cNvSpPr>
            <a:spLocks noChangeArrowheads="1"/>
          </p:cNvSpPr>
          <p:nvPr/>
        </p:nvSpPr>
        <p:spPr bwMode="auto">
          <a:xfrm>
            <a:off x="1979613" y="5180013"/>
            <a:ext cx="1933575" cy="581025"/>
          </a:xfrm>
          <a:prstGeom prst="roundRect">
            <a:avLst>
              <a:gd name="adj" fmla="val 21245"/>
            </a:avLst>
          </a:prstGeom>
          <a:solidFill>
            <a:srgbClr val="CCFF66"/>
          </a:solidFill>
          <a:ln w="25399">
            <a:solidFill>
              <a:schemeClr val="tx1"/>
            </a:solidFill>
            <a:round/>
            <a:headEnd/>
            <a:tailEnd/>
          </a:ln>
          <a:effectLst/>
        </p:spPr>
        <p:txBody>
          <a:bodyPr wrap="none" anchor="ctr"/>
          <a:lstStyle/>
          <a:p>
            <a:endParaRPr lang="en-GB"/>
          </a:p>
        </p:txBody>
      </p:sp>
      <p:sp>
        <p:nvSpPr>
          <p:cNvPr id="98311" name="Rectangle 7"/>
          <p:cNvSpPr>
            <a:spLocks noChangeArrowheads="1"/>
          </p:cNvSpPr>
          <p:nvPr/>
        </p:nvSpPr>
        <p:spPr bwMode="auto">
          <a:xfrm>
            <a:off x="2354263" y="5222875"/>
            <a:ext cx="1246187" cy="585788"/>
          </a:xfrm>
          <a:prstGeom prst="rect">
            <a:avLst/>
          </a:prstGeom>
          <a:noFill/>
          <a:ln w="9525">
            <a:noFill/>
            <a:miter lim="800000"/>
            <a:headEnd/>
            <a:tailEnd/>
          </a:ln>
          <a:effectLst/>
        </p:spPr>
        <p:txBody>
          <a:bodyPr wrap="none" lIns="92075" tIns="46038" rIns="92075" bIns="46038">
            <a:spAutoFit/>
          </a:bodyPr>
          <a:lstStyle/>
          <a:p>
            <a:pPr algn="ctr"/>
            <a:r>
              <a:rPr lang="en-US" sz="1600"/>
              <a:t>Run / DAQ</a:t>
            </a:r>
          </a:p>
          <a:p>
            <a:pPr algn="ctr"/>
            <a:r>
              <a:rPr lang="en-US" sz="1600"/>
              <a:t>Control</a:t>
            </a:r>
          </a:p>
        </p:txBody>
      </p:sp>
      <p:sp>
        <p:nvSpPr>
          <p:cNvPr id="98312" name="AutoShape 8"/>
          <p:cNvSpPr>
            <a:spLocks noChangeArrowheads="1"/>
          </p:cNvSpPr>
          <p:nvPr/>
        </p:nvSpPr>
        <p:spPr bwMode="auto">
          <a:xfrm>
            <a:off x="4530725" y="5180013"/>
            <a:ext cx="1922463" cy="639762"/>
          </a:xfrm>
          <a:prstGeom prst="roundRect">
            <a:avLst>
              <a:gd name="adj" fmla="val 21245"/>
            </a:avLst>
          </a:prstGeom>
          <a:solidFill>
            <a:srgbClr val="CCFF66"/>
          </a:solidFill>
          <a:ln w="25399">
            <a:solidFill>
              <a:schemeClr val="tx1"/>
            </a:solidFill>
            <a:round/>
            <a:headEnd/>
            <a:tailEnd/>
          </a:ln>
          <a:effectLst/>
        </p:spPr>
        <p:txBody>
          <a:bodyPr wrap="none" anchor="ctr"/>
          <a:lstStyle/>
          <a:p>
            <a:endParaRPr lang="en-GB"/>
          </a:p>
        </p:txBody>
      </p:sp>
      <p:sp>
        <p:nvSpPr>
          <p:cNvPr id="98313" name="Rectangle 9"/>
          <p:cNvSpPr>
            <a:spLocks noChangeArrowheads="1"/>
          </p:cNvSpPr>
          <p:nvPr/>
        </p:nvSpPr>
        <p:spPr bwMode="auto">
          <a:xfrm>
            <a:off x="4775200" y="5222875"/>
            <a:ext cx="1063625" cy="585788"/>
          </a:xfrm>
          <a:prstGeom prst="rect">
            <a:avLst/>
          </a:prstGeom>
          <a:noFill/>
          <a:ln w="9525">
            <a:noFill/>
            <a:miter lim="800000"/>
            <a:headEnd/>
            <a:tailEnd/>
          </a:ln>
          <a:effectLst/>
        </p:spPr>
        <p:txBody>
          <a:bodyPr wrap="none" lIns="92075" tIns="46038" rIns="92075" bIns="46038">
            <a:spAutoFit/>
          </a:bodyPr>
          <a:lstStyle/>
          <a:p>
            <a:pPr algn="ctr"/>
            <a:r>
              <a:rPr lang="en-US" sz="1600"/>
              <a:t>Detector</a:t>
            </a:r>
          </a:p>
          <a:p>
            <a:pPr algn="ctr"/>
            <a:r>
              <a:rPr lang="en-US" sz="1600"/>
              <a:t>Control</a:t>
            </a:r>
          </a:p>
        </p:txBody>
      </p:sp>
      <p:sp>
        <p:nvSpPr>
          <p:cNvPr id="98314" name="Line 10"/>
          <p:cNvSpPr>
            <a:spLocks noChangeShapeType="1"/>
          </p:cNvSpPr>
          <p:nvPr/>
        </p:nvSpPr>
        <p:spPr bwMode="auto">
          <a:xfrm flipH="1">
            <a:off x="3219450" y="4802188"/>
            <a:ext cx="711200" cy="368300"/>
          </a:xfrm>
          <a:prstGeom prst="line">
            <a:avLst/>
          </a:prstGeom>
          <a:noFill/>
          <a:ln w="25399">
            <a:solidFill>
              <a:schemeClr val="tx1"/>
            </a:solidFill>
            <a:prstDash val="dash"/>
            <a:round/>
            <a:headEnd type="none" w="sm" len="sm"/>
            <a:tailEnd type="none" w="sm" len="sm"/>
          </a:ln>
          <a:effectLst/>
        </p:spPr>
        <p:txBody>
          <a:bodyPr wrap="none" anchor="ctr"/>
          <a:lstStyle/>
          <a:p>
            <a:pPr>
              <a:defRPr/>
            </a:pPr>
            <a:endParaRPr lang="en-GB">
              <a:latin typeface="+mn-lt"/>
              <a:cs typeface="MS Pゴシック" pitchFamily="-92" charset="-128"/>
            </a:endParaRPr>
          </a:p>
        </p:txBody>
      </p:sp>
      <p:sp>
        <p:nvSpPr>
          <p:cNvPr id="98315" name="Line 11"/>
          <p:cNvSpPr>
            <a:spLocks noChangeShapeType="1"/>
          </p:cNvSpPr>
          <p:nvPr/>
        </p:nvSpPr>
        <p:spPr bwMode="auto">
          <a:xfrm>
            <a:off x="4337050" y="4802188"/>
            <a:ext cx="812800" cy="368300"/>
          </a:xfrm>
          <a:prstGeom prst="line">
            <a:avLst/>
          </a:prstGeom>
          <a:noFill/>
          <a:ln w="25399">
            <a:solidFill>
              <a:schemeClr val="tx1"/>
            </a:solidFill>
            <a:prstDash val="dash"/>
            <a:round/>
            <a:headEnd type="none" w="sm" len="sm"/>
            <a:tailEnd type="none" w="sm" len="sm"/>
          </a:ln>
          <a:effectLst/>
        </p:spPr>
        <p:txBody>
          <a:bodyPr wrap="none" anchor="ctr"/>
          <a:lstStyle/>
          <a:p>
            <a:pPr>
              <a:defRPr/>
            </a:pPr>
            <a:endParaRPr lang="en-GB">
              <a:latin typeface="+mn-lt"/>
              <a:cs typeface="MS Pゴシック" pitchFamily="-92" charset="-128"/>
            </a:endParaRPr>
          </a:p>
        </p:txBody>
      </p:sp>
      <p:sp>
        <p:nvSpPr>
          <p:cNvPr id="98316" name="Rectangle 12"/>
          <p:cNvSpPr>
            <a:spLocks noChangeArrowheads="1"/>
          </p:cNvSpPr>
          <p:nvPr/>
        </p:nvSpPr>
        <p:spPr bwMode="auto">
          <a:xfrm>
            <a:off x="2844800" y="3744913"/>
            <a:ext cx="2333625" cy="401637"/>
          </a:xfrm>
          <a:prstGeom prst="rect">
            <a:avLst/>
          </a:prstGeom>
          <a:noFill/>
          <a:ln w="9525">
            <a:noFill/>
            <a:miter lim="800000"/>
            <a:headEnd/>
            <a:tailEnd/>
          </a:ln>
          <a:effectLst/>
        </p:spPr>
        <p:txBody>
          <a:bodyPr wrap="none" lIns="92075" tIns="46038" rIns="92075" bIns="46038">
            <a:spAutoFit/>
          </a:bodyPr>
          <a:lstStyle/>
          <a:p>
            <a:r>
              <a:rPr lang="en-US" sz="2000"/>
              <a:t>Control hierarchy</a:t>
            </a: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Title 1"/>
          <p:cNvSpPr>
            <a:spLocks noGrp="1"/>
          </p:cNvSpPr>
          <p:nvPr>
            <p:ph type="title"/>
          </p:nvPr>
        </p:nvSpPr>
        <p:spPr>
          <a:xfrm>
            <a:off x="425450" y="-71438"/>
            <a:ext cx="8229600" cy="1143001"/>
          </a:xfrm>
        </p:spPr>
        <p:txBody>
          <a:bodyPr/>
          <a:lstStyle/>
          <a:p>
            <a:pPr eaLnBrk="1" hangingPunct="1"/>
            <a:r>
              <a:rPr lang="en-US" smtClean="0"/>
              <a:t>Run Control GUI</a:t>
            </a:r>
          </a:p>
        </p:txBody>
      </p:sp>
      <p:sp>
        <p:nvSpPr>
          <p:cNvPr id="175107" name="Slide Number Placeholder 3"/>
          <p:cNvSpPr>
            <a:spLocks noGrp="1"/>
          </p:cNvSpPr>
          <p:nvPr>
            <p:ph type="sldNum" sz="quarter" idx="11"/>
          </p:nvPr>
        </p:nvSpPr>
        <p:spPr>
          <a:noFill/>
        </p:spPr>
        <p:txBody>
          <a:bodyPr/>
          <a:lstStyle/>
          <a:p>
            <a:fld id="{8E95D2CC-BF89-40C4-B1BC-3DC9F5548422}" type="slidenum">
              <a:rPr lang="en-US"/>
              <a:pPr/>
              <a:t>133</a:t>
            </a:fld>
            <a:endParaRPr lang="en-US"/>
          </a:p>
        </p:txBody>
      </p:sp>
      <p:pic>
        <p:nvPicPr>
          <p:cNvPr id="175108" name="Picture 4" descr="run_control_green.jpg"/>
          <p:cNvPicPr>
            <a:picLocks noChangeAspect="1"/>
          </p:cNvPicPr>
          <p:nvPr/>
        </p:nvPicPr>
        <p:blipFill>
          <a:blip r:embed="rId3"/>
          <a:srcRect/>
          <a:stretch>
            <a:fillRect/>
          </a:stretch>
        </p:blipFill>
        <p:spPr bwMode="auto">
          <a:xfrm>
            <a:off x="612775" y="857250"/>
            <a:ext cx="5816600" cy="5929313"/>
          </a:xfrm>
          <a:prstGeom prst="rect">
            <a:avLst/>
          </a:prstGeom>
          <a:noFill/>
          <a:ln w="9525">
            <a:noFill/>
            <a:miter lim="800000"/>
            <a:headEnd/>
            <a:tailEnd/>
          </a:ln>
        </p:spPr>
      </p:pic>
      <p:sp>
        <p:nvSpPr>
          <p:cNvPr id="175109" name="TextBox 5"/>
          <p:cNvSpPr txBox="1">
            <a:spLocks noChangeArrowheads="1"/>
          </p:cNvSpPr>
          <p:nvPr/>
        </p:nvSpPr>
        <p:spPr bwMode="auto">
          <a:xfrm>
            <a:off x="6572250" y="5429250"/>
            <a:ext cx="2571750" cy="1143000"/>
          </a:xfrm>
          <a:prstGeom prst="rect">
            <a:avLst/>
          </a:prstGeom>
          <a:noFill/>
          <a:ln w="9525">
            <a:noFill/>
            <a:miter lim="800000"/>
            <a:headEnd/>
            <a:tailEnd/>
          </a:ln>
        </p:spPr>
        <p:txBody>
          <a:bodyPr/>
          <a:lstStyle/>
          <a:p>
            <a:r>
              <a:rPr lang="en-US"/>
              <a:t>Main panel of the LHCb run-control</a:t>
            </a:r>
          </a:p>
          <a:p>
            <a:r>
              <a:rPr lang="en-US"/>
              <a:t>(PVSS II)</a:t>
            </a:r>
          </a:p>
          <a:p>
            <a:endParaRPr lang="en-US"/>
          </a:p>
        </p:txBody>
      </p:sp>
      <p:sp>
        <p:nvSpPr>
          <p:cNvPr id="175110" name="Footer Placeholder 6"/>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ChangeArrowheads="1"/>
          </p:cNvSpPr>
          <p:nvPr>
            <p:ph type="title"/>
          </p:nvPr>
        </p:nvSpPr>
        <p:spPr/>
        <p:txBody>
          <a:bodyPr/>
          <a:lstStyle/>
          <a:p>
            <a:r>
              <a:rPr lang="en-US"/>
              <a:t>Control and monitoring</a:t>
            </a:r>
          </a:p>
        </p:txBody>
      </p:sp>
      <p:sp>
        <p:nvSpPr>
          <p:cNvPr id="202755" name="Rectangle 3"/>
          <p:cNvSpPr>
            <a:spLocks noGrp="1" noChangeArrowheads="1"/>
          </p:cNvSpPr>
          <p:nvPr>
            <p:ph idx="1"/>
          </p:nvPr>
        </p:nvSpPr>
        <p:spPr>
          <a:xfrm>
            <a:off x="457200" y="1419021"/>
            <a:ext cx="4839195" cy="4525963"/>
          </a:xfrm>
        </p:spPr>
        <p:txBody>
          <a:bodyPr>
            <a:normAutofit fontScale="70000" lnSpcReduction="20000"/>
          </a:bodyPr>
          <a:lstStyle/>
          <a:p>
            <a:pPr>
              <a:lnSpc>
                <a:spcPct val="90000"/>
              </a:lnSpc>
            </a:pPr>
            <a:r>
              <a:rPr lang="en-US" dirty="0"/>
              <a:t>Access to setup registers (must have read-back)</a:t>
            </a:r>
          </a:p>
          <a:p>
            <a:pPr>
              <a:lnSpc>
                <a:spcPct val="90000"/>
              </a:lnSpc>
            </a:pPr>
            <a:r>
              <a:rPr lang="en-US" dirty="0"/>
              <a:t>Access to local monitoring functions</a:t>
            </a:r>
          </a:p>
          <a:p>
            <a:pPr lvl="1">
              <a:lnSpc>
                <a:spcPct val="90000"/>
              </a:lnSpc>
            </a:pPr>
            <a:r>
              <a:rPr lang="en-US" dirty="0"/>
              <a:t>Temperatures, power supply levels, errors, etc.</a:t>
            </a:r>
          </a:p>
          <a:p>
            <a:pPr>
              <a:lnSpc>
                <a:spcPct val="90000"/>
              </a:lnSpc>
            </a:pPr>
            <a:r>
              <a:rPr lang="en-US" dirty="0"/>
              <a:t>Bidirectional with addressing capability (module, chip, register)</a:t>
            </a:r>
          </a:p>
          <a:p>
            <a:pPr>
              <a:lnSpc>
                <a:spcPct val="90000"/>
              </a:lnSpc>
            </a:pPr>
            <a:r>
              <a:rPr lang="en-US" dirty="0"/>
              <a:t>Speed not critical and does not need to be synchronous</a:t>
            </a:r>
          </a:p>
          <a:p>
            <a:pPr lvl="1">
              <a:lnSpc>
                <a:spcPct val="90000"/>
              </a:lnSpc>
            </a:pPr>
            <a:r>
              <a:rPr lang="en-US" dirty="0"/>
              <a:t>Low speed serial bus: I</a:t>
            </a:r>
            <a:r>
              <a:rPr lang="en-US" baseline="30000" dirty="0"/>
              <a:t>2</a:t>
            </a:r>
            <a:r>
              <a:rPr lang="en-US" dirty="0"/>
              <a:t>C, JTAG, SPI</a:t>
            </a:r>
          </a:p>
          <a:p>
            <a:pPr>
              <a:lnSpc>
                <a:spcPct val="90000"/>
              </a:lnSpc>
            </a:pPr>
            <a:r>
              <a:rPr lang="en-US" dirty="0"/>
              <a:t>Must be reasonably reliable (read-back to check correct download and re-write when needed)</a:t>
            </a:r>
          </a:p>
          <a:p>
            <a:pPr>
              <a:lnSpc>
                <a:spcPct val="90000"/>
              </a:lnSpc>
            </a:pPr>
            <a:endParaRPr lang="en-US" dirty="0"/>
          </a:p>
        </p:txBody>
      </p:sp>
      <p:sp>
        <p:nvSpPr>
          <p:cNvPr id="9" name="Footer Placeholder 4"/>
          <p:cNvSpPr>
            <a:spLocks noGrp="1"/>
          </p:cNvSpPr>
          <p:nvPr>
            <p:ph type="ftr" sz="quarter" idx="10"/>
          </p:nvPr>
        </p:nvSpPr>
        <p:spPr/>
        <p:txBody>
          <a:bodyPr/>
          <a:lstStyle/>
          <a:p>
            <a:r>
              <a:rPr lang="en-US" smtClean="0"/>
              <a:t>Electronics, Trigger, DAQ Summer Student Lectures 2011, N. Neufeld CERN/PH</a:t>
            </a:r>
            <a:endParaRPr lang="en-US"/>
          </a:p>
        </p:txBody>
      </p:sp>
      <p:sp>
        <p:nvSpPr>
          <p:cNvPr id="10" name="Slide Number Placeholder 9"/>
          <p:cNvSpPr>
            <a:spLocks noGrp="1"/>
          </p:cNvSpPr>
          <p:nvPr>
            <p:ph type="sldNum" sz="quarter" idx="11"/>
          </p:nvPr>
        </p:nvSpPr>
        <p:spPr/>
        <p:txBody>
          <a:bodyPr/>
          <a:lstStyle/>
          <a:p>
            <a:fld id="{9ECC0FC1-A78D-46C6-BB12-B0D98A81EE04}" type="slidenum">
              <a:rPr lang="en-US" smtClean="0"/>
              <a:pPr/>
              <a:t>134</a:t>
            </a:fld>
            <a:endParaRPr lang="en-US"/>
          </a:p>
        </p:txBody>
      </p:sp>
      <p:sp>
        <p:nvSpPr>
          <p:cNvPr id="202756" name="Text Box 4"/>
          <p:cNvSpPr txBox="1">
            <a:spLocks noChangeArrowheads="1"/>
          </p:cNvSpPr>
          <p:nvPr/>
        </p:nvSpPr>
        <p:spPr bwMode="auto">
          <a:xfrm>
            <a:off x="6013450" y="2563813"/>
            <a:ext cx="700088" cy="274637"/>
          </a:xfrm>
          <a:prstGeom prst="rect">
            <a:avLst/>
          </a:prstGeom>
          <a:noFill/>
          <a:ln w="9525" algn="ctr">
            <a:noFill/>
            <a:miter lim="800000"/>
            <a:headEnd/>
            <a:tailEnd/>
          </a:ln>
          <a:effectLst/>
        </p:spPr>
        <p:txBody>
          <a:bodyPr wrap="none">
            <a:spAutoFit/>
          </a:bodyPr>
          <a:lstStyle/>
          <a:p>
            <a:r>
              <a:rPr lang="en-US"/>
              <a:t>SPECS</a:t>
            </a:r>
          </a:p>
        </p:txBody>
      </p:sp>
      <p:pic>
        <p:nvPicPr>
          <p:cNvPr id="202760" name="Picture 8" descr="ELMB128Power"/>
          <p:cNvPicPr>
            <a:picLocks noChangeAspect="1" noChangeArrowheads="1"/>
          </p:cNvPicPr>
          <p:nvPr/>
        </p:nvPicPr>
        <p:blipFill>
          <a:blip r:embed="rId2"/>
          <a:srcRect/>
          <a:stretch>
            <a:fillRect/>
          </a:stretch>
        </p:blipFill>
        <p:spPr bwMode="auto">
          <a:xfrm>
            <a:off x="5037634" y="819397"/>
            <a:ext cx="3495179" cy="2346078"/>
          </a:xfrm>
          <a:prstGeom prst="rect">
            <a:avLst/>
          </a:prstGeom>
          <a:noFill/>
          <a:ln w="9525">
            <a:noFill/>
            <a:miter lim="800000"/>
            <a:headEnd/>
            <a:tailEnd/>
          </a:ln>
        </p:spPr>
      </p:pic>
      <p:pic>
        <p:nvPicPr>
          <p:cNvPr id="202759" name="Picture 7" descr="elmb128af1"/>
          <p:cNvPicPr>
            <a:picLocks noChangeAspect="1" noChangeArrowheads="1"/>
          </p:cNvPicPr>
          <p:nvPr/>
        </p:nvPicPr>
        <p:blipFill>
          <a:blip r:embed="rId3"/>
          <a:srcRect/>
          <a:stretch>
            <a:fillRect/>
          </a:stretch>
        </p:blipFill>
        <p:spPr bwMode="auto">
          <a:xfrm>
            <a:off x="5403273" y="3284537"/>
            <a:ext cx="3093027" cy="2345919"/>
          </a:xfrm>
          <a:prstGeom prst="rect">
            <a:avLst/>
          </a:prstGeom>
          <a:noFill/>
        </p:spPr>
      </p:pic>
      <p:sp>
        <p:nvSpPr>
          <p:cNvPr id="202761" name="Text Box 9"/>
          <p:cNvSpPr txBox="1">
            <a:spLocks noChangeArrowheads="1"/>
          </p:cNvSpPr>
          <p:nvPr/>
        </p:nvSpPr>
        <p:spPr bwMode="auto">
          <a:xfrm>
            <a:off x="5832475" y="6109938"/>
            <a:ext cx="1274763" cy="274637"/>
          </a:xfrm>
          <a:prstGeom prst="rect">
            <a:avLst/>
          </a:prstGeom>
          <a:noFill/>
          <a:ln w="9525" algn="ctr">
            <a:noFill/>
            <a:miter lim="800000"/>
            <a:headEnd/>
            <a:tailEnd/>
          </a:ln>
          <a:effectLst/>
        </p:spPr>
        <p:txBody>
          <a:bodyPr wrap="none">
            <a:spAutoFit/>
          </a:bodyPr>
          <a:lstStyle/>
          <a:p>
            <a:r>
              <a:rPr lang="en-US" dirty="0"/>
              <a:t>Example: ELMB</a:t>
            </a:r>
          </a:p>
        </p:txBody>
      </p:sp>
    </p:spTree>
  </p:cSld>
  <p:clrMapOvr>
    <a:masterClrMapping/>
  </p:clrMapOvr>
  <p:timing>
    <p:tnLst>
      <p:par>
        <p:cTn xmlns:p14="http://schemas.microsoft.com/office/powerpoint/2010/mai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lide Number Placeholder 3"/>
          <p:cNvSpPr>
            <a:spLocks noGrp="1"/>
          </p:cNvSpPr>
          <p:nvPr>
            <p:ph type="sldNum" sz="quarter" idx="11"/>
          </p:nvPr>
        </p:nvSpPr>
        <p:spPr>
          <a:noFill/>
        </p:spPr>
        <p:txBody>
          <a:bodyPr/>
          <a:lstStyle/>
          <a:p>
            <a:fld id="{CC48210F-07CB-4281-9E34-49282D9360C4}" type="slidenum">
              <a:rPr lang="en-US"/>
              <a:pPr/>
              <a:t>135</a:t>
            </a:fld>
            <a:endParaRPr lang="en-US"/>
          </a:p>
        </p:txBody>
      </p:sp>
      <p:grpSp>
        <p:nvGrpSpPr>
          <p:cNvPr id="3" name="Group 6"/>
          <p:cNvGrpSpPr>
            <a:grpSpLocks/>
          </p:cNvGrpSpPr>
          <p:nvPr/>
        </p:nvGrpSpPr>
        <p:grpSpPr bwMode="auto">
          <a:xfrm>
            <a:off x="214313" y="1285875"/>
            <a:ext cx="6286500" cy="5143500"/>
            <a:chOff x="214282" y="1285860"/>
            <a:chExt cx="6286544" cy="5143536"/>
          </a:xfrm>
        </p:grpSpPr>
        <p:pic>
          <p:nvPicPr>
            <p:cNvPr id="177166" name="Picture 4" descr="cms-filterfarm.JPG"/>
            <p:cNvPicPr>
              <a:picLocks noChangeAspect="1"/>
            </p:cNvPicPr>
            <p:nvPr/>
          </p:nvPicPr>
          <p:blipFill>
            <a:blip r:embed="rId3"/>
            <a:srcRect/>
            <a:stretch>
              <a:fillRect/>
            </a:stretch>
          </p:blipFill>
          <p:spPr bwMode="auto">
            <a:xfrm>
              <a:off x="214282" y="1714488"/>
              <a:ext cx="6286544" cy="4714908"/>
            </a:xfrm>
            <a:prstGeom prst="rect">
              <a:avLst/>
            </a:prstGeom>
            <a:noFill/>
            <a:ln w="9525">
              <a:noFill/>
              <a:miter lim="800000"/>
              <a:headEnd/>
              <a:tailEnd/>
            </a:ln>
          </p:spPr>
        </p:pic>
        <p:sp>
          <p:nvSpPr>
            <p:cNvPr id="177167" name="TextBox 5"/>
            <p:cNvSpPr txBox="1">
              <a:spLocks noChangeArrowheads="1"/>
            </p:cNvSpPr>
            <p:nvPr/>
          </p:nvSpPr>
          <p:spPr bwMode="auto">
            <a:xfrm>
              <a:off x="714348" y="1285860"/>
              <a:ext cx="4758034" cy="461665"/>
            </a:xfrm>
            <a:prstGeom prst="rect">
              <a:avLst/>
            </a:prstGeom>
            <a:noFill/>
            <a:ln w="9525">
              <a:noFill/>
              <a:miter lim="800000"/>
              <a:headEnd/>
              <a:tailEnd/>
            </a:ln>
          </p:spPr>
          <p:txBody>
            <a:bodyPr wrap="none">
              <a:spAutoFit/>
            </a:bodyPr>
            <a:lstStyle/>
            <a:p>
              <a:r>
                <a:rPr lang="en-US" sz="2400"/>
                <a:t>CMS on-line computing center</a:t>
              </a:r>
            </a:p>
          </p:txBody>
        </p:sp>
      </p:grpSp>
      <p:sp>
        <p:nvSpPr>
          <p:cNvPr id="177156" name="TextBox 8"/>
          <p:cNvSpPr txBox="1">
            <a:spLocks noChangeArrowheads="1"/>
          </p:cNvSpPr>
          <p:nvPr/>
        </p:nvSpPr>
        <p:spPr bwMode="auto">
          <a:xfrm flipH="1">
            <a:off x="4143375" y="1214438"/>
            <a:ext cx="71438" cy="369887"/>
          </a:xfrm>
          <a:prstGeom prst="rect">
            <a:avLst/>
          </a:prstGeom>
          <a:noFill/>
          <a:ln w="9525">
            <a:noFill/>
            <a:miter lim="800000"/>
            <a:headEnd/>
            <a:tailEnd/>
          </a:ln>
        </p:spPr>
        <p:txBody>
          <a:bodyPr>
            <a:spAutoFit/>
          </a:bodyPr>
          <a:lstStyle/>
          <a:p>
            <a:endParaRPr lang="en-US"/>
          </a:p>
        </p:txBody>
      </p:sp>
      <p:grpSp>
        <p:nvGrpSpPr>
          <p:cNvPr id="7" name="Group 10"/>
          <p:cNvGrpSpPr>
            <a:grpSpLocks/>
          </p:cNvGrpSpPr>
          <p:nvPr/>
        </p:nvGrpSpPr>
        <p:grpSpPr bwMode="auto">
          <a:xfrm>
            <a:off x="1204913" y="838200"/>
            <a:ext cx="7939087" cy="5143500"/>
            <a:chOff x="1204325" y="1071546"/>
            <a:chExt cx="7939675" cy="5143536"/>
          </a:xfrm>
        </p:grpSpPr>
        <p:pic>
          <p:nvPicPr>
            <p:cNvPr id="177164" name="Picture 7" descr="network-atlas.png"/>
            <p:cNvPicPr>
              <a:picLocks noChangeAspect="1"/>
            </p:cNvPicPr>
            <p:nvPr/>
          </p:nvPicPr>
          <p:blipFill>
            <a:blip r:embed="rId4"/>
            <a:srcRect/>
            <a:stretch>
              <a:fillRect/>
            </a:stretch>
          </p:blipFill>
          <p:spPr bwMode="auto">
            <a:xfrm>
              <a:off x="1204325" y="1571612"/>
              <a:ext cx="7939675" cy="4643470"/>
            </a:xfrm>
            <a:prstGeom prst="rect">
              <a:avLst/>
            </a:prstGeom>
            <a:noFill/>
            <a:ln w="9525">
              <a:noFill/>
              <a:miter lim="800000"/>
              <a:headEnd/>
              <a:tailEnd/>
            </a:ln>
          </p:spPr>
        </p:pic>
        <p:sp>
          <p:nvSpPr>
            <p:cNvPr id="177165" name="TextBox 9"/>
            <p:cNvSpPr txBox="1">
              <a:spLocks noChangeArrowheads="1"/>
            </p:cNvSpPr>
            <p:nvPr/>
          </p:nvSpPr>
          <p:spPr bwMode="auto">
            <a:xfrm>
              <a:off x="2928926" y="1071546"/>
              <a:ext cx="5469767" cy="461665"/>
            </a:xfrm>
            <a:prstGeom prst="rect">
              <a:avLst/>
            </a:prstGeom>
            <a:noFill/>
            <a:ln w="9525">
              <a:noFill/>
              <a:miter lim="800000"/>
              <a:headEnd/>
              <a:tailEnd/>
            </a:ln>
          </p:spPr>
          <p:txBody>
            <a:bodyPr wrap="none">
              <a:spAutoFit/>
            </a:bodyPr>
            <a:lstStyle/>
            <a:p>
              <a:r>
                <a:rPr lang="en-US" sz="2400"/>
                <a:t>ATLAS Online Network Infrastructure</a:t>
              </a:r>
            </a:p>
          </p:txBody>
        </p:sp>
      </p:grpSp>
      <p:grpSp>
        <p:nvGrpSpPr>
          <p:cNvPr id="11" name="Group 14"/>
          <p:cNvGrpSpPr>
            <a:grpSpLocks/>
          </p:cNvGrpSpPr>
          <p:nvPr/>
        </p:nvGrpSpPr>
        <p:grpSpPr bwMode="auto">
          <a:xfrm>
            <a:off x="381000" y="533400"/>
            <a:ext cx="3733800" cy="6019800"/>
            <a:chOff x="3505200" y="533400"/>
            <a:chExt cx="3541483" cy="5827332"/>
          </a:xfrm>
        </p:grpSpPr>
        <p:pic>
          <p:nvPicPr>
            <p:cNvPr id="177161" name="Picture 11" descr="alice-storage.png"/>
            <p:cNvPicPr>
              <a:picLocks noChangeAspect="1"/>
            </p:cNvPicPr>
            <p:nvPr/>
          </p:nvPicPr>
          <p:blipFill>
            <a:blip r:embed="rId5"/>
            <a:srcRect/>
            <a:stretch>
              <a:fillRect/>
            </a:stretch>
          </p:blipFill>
          <p:spPr bwMode="auto">
            <a:xfrm>
              <a:off x="3505200" y="990600"/>
              <a:ext cx="3541483" cy="5370132"/>
            </a:xfrm>
            <a:prstGeom prst="rect">
              <a:avLst/>
            </a:prstGeom>
            <a:noFill/>
            <a:ln w="9525">
              <a:noFill/>
              <a:miter lim="800000"/>
              <a:headEnd/>
              <a:tailEnd/>
            </a:ln>
          </p:spPr>
        </p:pic>
        <p:pic>
          <p:nvPicPr>
            <p:cNvPr id="177162" name="Picture 12" descr="alicelogo.png"/>
            <p:cNvPicPr>
              <a:picLocks noChangeAspect="1"/>
            </p:cNvPicPr>
            <p:nvPr/>
          </p:nvPicPr>
          <p:blipFill>
            <a:blip r:embed="rId6"/>
            <a:srcRect/>
            <a:stretch>
              <a:fillRect/>
            </a:stretch>
          </p:blipFill>
          <p:spPr bwMode="auto">
            <a:xfrm>
              <a:off x="4343400" y="4724400"/>
              <a:ext cx="1383678" cy="810701"/>
            </a:xfrm>
            <a:prstGeom prst="rect">
              <a:avLst/>
            </a:prstGeom>
            <a:noFill/>
            <a:ln w="9525">
              <a:noFill/>
              <a:miter lim="800000"/>
              <a:headEnd/>
              <a:tailEnd/>
            </a:ln>
          </p:spPr>
        </p:pic>
        <p:sp>
          <p:nvSpPr>
            <p:cNvPr id="14" name="TextBox 13"/>
            <p:cNvSpPr txBox="1"/>
            <p:nvPr/>
          </p:nvSpPr>
          <p:spPr>
            <a:xfrm>
              <a:off x="3581993" y="533400"/>
              <a:ext cx="3408979" cy="461023"/>
            </a:xfrm>
            <a:prstGeom prst="rect">
              <a:avLst/>
            </a:prstGeom>
            <a:solidFill>
              <a:schemeClr val="bg1">
                <a:lumMod val="95000"/>
              </a:schemeClr>
            </a:solidFill>
          </p:spPr>
          <p:txBody>
            <a:bodyPr wrap="none">
              <a:spAutoFit/>
            </a:bodyPr>
            <a:lstStyle/>
            <a:p>
              <a:r>
                <a:rPr lang="en-GB" sz="2400"/>
                <a:t>ALICE Storage System</a:t>
              </a:r>
            </a:p>
          </p:txBody>
        </p:sp>
      </p:grpSp>
      <p:sp>
        <p:nvSpPr>
          <p:cNvPr id="177159" name="Title 1"/>
          <p:cNvSpPr>
            <a:spLocks noGrp="1"/>
          </p:cNvSpPr>
          <p:nvPr>
            <p:ph type="title"/>
          </p:nvPr>
        </p:nvSpPr>
        <p:spPr>
          <a:xfrm>
            <a:off x="457200" y="0"/>
            <a:ext cx="8229600" cy="838200"/>
          </a:xfrm>
        </p:spPr>
        <p:txBody>
          <a:bodyPr/>
          <a:lstStyle/>
          <a:p>
            <a:pPr eaLnBrk="1" hangingPunct="1"/>
            <a:r>
              <a:rPr lang="en-US" smtClean="0"/>
              <a:t>Gallery</a:t>
            </a:r>
          </a:p>
        </p:txBody>
      </p:sp>
      <p:sp>
        <p:nvSpPr>
          <p:cNvPr id="177160" name="Footer Placeholder 15"/>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amond(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diamond(in)">
                                      <p:cBhvr>
                                        <p:cTn id="1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Even more stuff</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Transistors</a:t>
            </a:r>
            <a:endParaRPr lang="en-GB" dirty="0"/>
          </a:p>
        </p:txBody>
      </p:sp>
      <p:pic>
        <p:nvPicPr>
          <p:cNvPr id="6" name="Content Placeholder 5" descr="500px-NPN_BJT_Basic_Operation_(Active).svg.png"/>
          <p:cNvPicPr>
            <a:picLocks noGrp="1" noChangeAspect="1"/>
          </p:cNvPicPr>
          <p:nvPr>
            <p:ph sz="half" idx="1"/>
          </p:nvPr>
        </p:nvPicPr>
        <p:blipFill>
          <a:blip r:embed="rId2"/>
          <a:stretch>
            <a:fillRect/>
          </a:stretch>
        </p:blipFill>
        <p:spPr>
          <a:xfrm>
            <a:off x="457200" y="2817133"/>
            <a:ext cx="4038600" cy="1914296"/>
          </a:xfrm>
        </p:spPr>
      </p:pic>
      <p:sp>
        <p:nvSpPr>
          <p:cNvPr id="7" name="Content Placeholder 6"/>
          <p:cNvSpPr>
            <a:spLocks noGrp="1"/>
          </p:cNvSpPr>
          <p:nvPr>
            <p:ph sz="half" idx="2"/>
          </p:nvPr>
        </p:nvSpPr>
        <p:spPr>
          <a:xfrm>
            <a:off x="4168239" y="1163782"/>
            <a:ext cx="4518561" cy="4873481"/>
          </a:xfrm>
        </p:spPr>
        <p:txBody>
          <a:bodyPr>
            <a:normAutofit fontScale="77500" lnSpcReduction="20000"/>
          </a:bodyPr>
          <a:lstStyle/>
          <a:p>
            <a:r>
              <a:rPr lang="en-US" dirty="0" err="1" smtClean="0"/>
              <a:t>Exampe</a:t>
            </a:r>
            <a:r>
              <a:rPr lang="en-US" dirty="0" smtClean="0"/>
              <a:t>: bi-polar transistor of the NPN type</a:t>
            </a:r>
          </a:p>
          <a:p>
            <a:r>
              <a:rPr lang="en-US" dirty="0" smtClean="0"/>
              <a:t>C collector, E emitter, B Base</a:t>
            </a:r>
          </a:p>
          <a:p>
            <a:r>
              <a:rPr lang="en-US" dirty="0" smtClean="0"/>
              <a:t>EB diode is in forward bias: holes flow towards </a:t>
            </a:r>
            <a:r>
              <a:rPr lang="en-US" dirty="0" err="1" smtClean="0"/>
              <a:t>np</a:t>
            </a:r>
            <a:r>
              <a:rPr lang="en-US" dirty="0" smtClean="0"/>
              <a:t> boundary and into n  region </a:t>
            </a:r>
          </a:p>
          <a:p>
            <a:r>
              <a:rPr lang="en-US" dirty="0" smtClean="0"/>
              <a:t>BC diode is in reverse bias: electrons flow AWAY from </a:t>
            </a:r>
            <a:r>
              <a:rPr lang="en-US" dirty="0" err="1" smtClean="0"/>
              <a:t>pn</a:t>
            </a:r>
            <a:r>
              <a:rPr lang="en-US" dirty="0" smtClean="0"/>
              <a:t> boundary</a:t>
            </a:r>
          </a:p>
          <a:p>
            <a:r>
              <a:rPr lang="en-US" dirty="0" smtClean="0"/>
              <a:t>p layer must be thinner than diffusion length of electrons so that they can go through from E to C without much recombination </a:t>
            </a:r>
          </a:p>
          <a:p>
            <a:endParaRPr lang="en-GB" dirty="0"/>
          </a:p>
        </p:txBody>
      </p:sp>
      <p:sp>
        <p:nvSpPr>
          <p:cNvPr id="4" name="Footer Placeholder 3"/>
          <p:cNvSpPr>
            <a:spLocks noGrp="1"/>
          </p:cNvSpPr>
          <p:nvPr>
            <p:ph type="ftr" sz="quarter" idx="10"/>
          </p:nvPr>
        </p:nvSpPr>
        <p:spPr/>
        <p:txBody>
          <a:bodyPr/>
          <a:lstStyle/>
          <a:p>
            <a:r>
              <a:rPr lang="en-US" smtClean="0"/>
              <a:t>Electronics, Trigger, DAQ Summer Student Lectures 2011,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137</a:t>
            </a:fld>
            <a:endParaRPr lang="en-US"/>
          </a:p>
        </p:txBody>
      </p:sp>
      <p:sp>
        <p:nvSpPr>
          <p:cNvPr id="8" name="TextBox 7"/>
          <p:cNvSpPr txBox="1"/>
          <p:nvPr/>
        </p:nvSpPr>
        <p:spPr>
          <a:xfrm>
            <a:off x="463138" y="4738255"/>
            <a:ext cx="914400" cy="914400"/>
          </a:xfrm>
          <a:prstGeom prst="rect">
            <a:avLst/>
          </a:prstGeom>
          <a:noFill/>
        </p:spPr>
        <p:txBody>
          <a:bodyPr wrap="none" rtlCol="0">
            <a:normAutofit/>
          </a:bodyPr>
          <a:lstStyle/>
          <a:p>
            <a:r>
              <a:rPr lang="en-US" dirty="0" smtClean="0"/>
              <a:t>from Wikipedia</a:t>
            </a:r>
            <a:endParaRPr lang="en-GB" dirty="0" smtClean="0"/>
          </a:p>
        </p:txBody>
      </p:sp>
    </p:spTree>
  </p:cSld>
  <p:clrMapOvr>
    <a:masterClrMapping/>
  </p:clrMapOvr>
  <p:timing>
    <p:tnLst>
      <p:par>
        <p:cTn xmlns:p14="http://schemas.microsoft.com/office/powerpoint/2010/mai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Footer Placeholder 4"/>
          <p:cNvSpPr>
            <a:spLocks noGrp="1"/>
          </p:cNvSpPr>
          <p:nvPr>
            <p:ph type="ftr" sz="quarter" idx="11"/>
          </p:nvPr>
        </p:nvSpPr>
        <p:spPr/>
        <p:txBody>
          <a:bodyPr/>
          <a:lstStyle/>
          <a:p>
            <a:r>
              <a:rPr lang="en-US" smtClean="0"/>
              <a:t>Electronics, Trigger, DAQ Summer Student Lectures 2011, N. Neufeld CERN/PH</a:t>
            </a:r>
            <a:endParaRPr lang="en-US"/>
          </a:p>
        </p:txBody>
      </p:sp>
      <p:sp>
        <p:nvSpPr>
          <p:cNvPr id="517122" name="Rectangle 2"/>
          <p:cNvSpPr>
            <a:spLocks noGrp="1" noChangeArrowheads="1"/>
          </p:cNvSpPr>
          <p:nvPr>
            <p:ph type="title"/>
          </p:nvPr>
        </p:nvSpPr>
        <p:spPr/>
        <p:txBody>
          <a:bodyPr/>
          <a:lstStyle/>
          <a:p>
            <a:r>
              <a:rPr lang="en-US"/>
              <a:t>Multilevel triggering</a:t>
            </a:r>
          </a:p>
        </p:txBody>
      </p:sp>
      <p:sp>
        <p:nvSpPr>
          <p:cNvPr id="517123" name="Rectangle 3"/>
          <p:cNvSpPr>
            <a:spLocks noGrp="1" noChangeArrowheads="1"/>
          </p:cNvSpPr>
          <p:nvPr>
            <p:ph type="body" idx="1"/>
          </p:nvPr>
        </p:nvSpPr>
        <p:spPr>
          <a:xfrm>
            <a:off x="215900" y="981075"/>
            <a:ext cx="5651500" cy="3635375"/>
          </a:xfrm>
        </p:spPr>
        <p:txBody>
          <a:bodyPr/>
          <a:lstStyle/>
          <a:p>
            <a:pPr>
              <a:lnSpc>
                <a:spcPct val="90000"/>
              </a:lnSpc>
            </a:pPr>
            <a:r>
              <a:rPr lang="en-US" sz="1800"/>
              <a:t>First level triggering.</a:t>
            </a:r>
          </a:p>
          <a:p>
            <a:pPr lvl="1">
              <a:lnSpc>
                <a:spcPct val="90000"/>
              </a:lnSpc>
            </a:pPr>
            <a:r>
              <a:rPr lang="en-US" sz="1400"/>
              <a:t>Hardwired trigger system to make trigger decision with short latency.</a:t>
            </a:r>
          </a:p>
          <a:p>
            <a:pPr lvl="1">
              <a:lnSpc>
                <a:spcPct val="90000"/>
              </a:lnSpc>
            </a:pPr>
            <a:r>
              <a:rPr lang="en-US" sz="1400"/>
              <a:t>Constant latency buffers in the front-ends</a:t>
            </a:r>
          </a:p>
          <a:p>
            <a:pPr>
              <a:lnSpc>
                <a:spcPct val="90000"/>
              </a:lnSpc>
            </a:pPr>
            <a:r>
              <a:rPr lang="en-US" sz="1800"/>
              <a:t>Second level triggering in DAQ interface</a:t>
            </a:r>
          </a:p>
          <a:p>
            <a:pPr lvl="1">
              <a:lnSpc>
                <a:spcPct val="90000"/>
              </a:lnSpc>
            </a:pPr>
            <a:r>
              <a:rPr lang="en-US" sz="1400"/>
              <a:t>Processor based (standard CPU’s or dedicated custom/DSP/FPGA processing)</a:t>
            </a:r>
          </a:p>
          <a:p>
            <a:pPr lvl="1">
              <a:lnSpc>
                <a:spcPct val="90000"/>
              </a:lnSpc>
            </a:pPr>
            <a:r>
              <a:rPr lang="en-US" sz="1400"/>
              <a:t>FIFO buffers with each event getting accept/reject in sequential order</a:t>
            </a:r>
          </a:p>
          <a:p>
            <a:pPr lvl="1">
              <a:lnSpc>
                <a:spcPct val="90000"/>
              </a:lnSpc>
            </a:pPr>
            <a:r>
              <a:rPr lang="en-US" sz="1400"/>
              <a:t>Circular buffer using event ID to extracted accepted events</a:t>
            </a:r>
          </a:p>
          <a:p>
            <a:pPr lvl="2">
              <a:lnSpc>
                <a:spcPct val="90000"/>
              </a:lnSpc>
            </a:pPr>
            <a:r>
              <a:rPr lang="en-US" sz="1000"/>
              <a:t>Non accepted events stays and gets overwritten by new events</a:t>
            </a:r>
          </a:p>
          <a:p>
            <a:pPr>
              <a:lnSpc>
                <a:spcPct val="90000"/>
              </a:lnSpc>
            </a:pPr>
            <a:r>
              <a:rPr lang="en-US" sz="1800"/>
              <a:t>High level triggering in the DAQ systems made with farms of CPU’s: hundreds – thousands.</a:t>
            </a:r>
            <a:br>
              <a:rPr lang="en-US" sz="1800"/>
            </a:br>
            <a:r>
              <a:rPr lang="en-US" sz="1800"/>
              <a:t>(separate lectures on this)</a:t>
            </a:r>
          </a:p>
        </p:txBody>
      </p:sp>
      <p:pic>
        <p:nvPicPr>
          <p:cNvPr id="517161" name="Picture 41"/>
          <p:cNvPicPr>
            <a:picLocks noChangeAspect="1" noChangeArrowheads="1"/>
          </p:cNvPicPr>
          <p:nvPr/>
        </p:nvPicPr>
        <p:blipFill>
          <a:blip r:embed="rId2"/>
          <a:srcRect/>
          <a:stretch>
            <a:fillRect/>
          </a:stretch>
        </p:blipFill>
        <p:spPr bwMode="auto">
          <a:xfrm>
            <a:off x="5976938" y="1052513"/>
            <a:ext cx="2987675" cy="2339975"/>
          </a:xfrm>
          <a:prstGeom prst="rect">
            <a:avLst/>
          </a:prstGeom>
          <a:noFill/>
          <a:ln w="9525">
            <a:noFill/>
            <a:miter lim="800000"/>
            <a:headEnd/>
            <a:tailEnd/>
          </a:ln>
          <a:effectLst/>
        </p:spPr>
      </p:pic>
      <p:sp>
        <p:nvSpPr>
          <p:cNvPr id="517162" name="Rectangle 42"/>
          <p:cNvSpPr>
            <a:spLocks noChangeArrowheads="1"/>
          </p:cNvSpPr>
          <p:nvPr/>
        </p:nvSpPr>
        <p:spPr bwMode="auto">
          <a:xfrm>
            <a:off x="1619250" y="4868863"/>
            <a:ext cx="3581400" cy="1447800"/>
          </a:xfrm>
          <a:prstGeom prst="rect">
            <a:avLst/>
          </a:prstGeom>
          <a:solidFill>
            <a:srgbClr val="CCECFF"/>
          </a:solidFill>
          <a:ln w="9525">
            <a:solidFill>
              <a:schemeClr val="tx1"/>
            </a:solidFill>
            <a:miter lim="800000"/>
            <a:headEnd/>
            <a:tailEnd/>
          </a:ln>
          <a:effectLst/>
        </p:spPr>
        <p:txBody>
          <a:bodyPr wrap="none" anchor="ctr"/>
          <a:lstStyle/>
          <a:p>
            <a:endParaRPr lang="en-US"/>
          </a:p>
        </p:txBody>
      </p:sp>
      <p:sp>
        <p:nvSpPr>
          <p:cNvPr id="517163" name="Rectangle 43"/>
          <p:cNvSpPr>
            <a:spLocks noChangeArrowheads="1"/>
          </p:cNvSpPr>
          <p:nvPr/>
        </p:nvSpPr>
        <p:spPr bwMode="auto">
          <a:xfrm>
            <a:off x="5657850" y="4868863"/>
            <a:ext cx="2438400" cy="1447800"/>
          </a:xfrm>
          <a:prstGeom prst="rect">
            <a:avLst/>
          </a:prstGeom>
          <a:solidFill>
            <a:srgbClr val="FFCC66"/>
          </a:solidFill>
          <a:ln w="9525">
            <a:solidFill>
              <a:schemeClr val="tx1"/>
            </a:solidFill>
            <a:miter lim="800000"/>
            <a:headEnd/>
            <a:tailEnd/>
          </a:ln>
          <a:effectLst/>
        </p:spPr>
        <p:txBody>
          <a:bodyPr wrap="none" anchor="ctr"/>
          <a:lstStyle/>
          <a:p>
            <a:endParaRPr lang="en-US"/>
          </a:p>
        </p:txBody>
      </p:sp>
      <p:grpSp>
        <p:nvGrpSpPr>
          <p:cNvPr id="2" name="Group 44"/>
          <p:cNvGrpSpPr>
            <a:grpSpLocks/>
          </p:cNvGrpSpPr>
          <p:nvPr/>
        </p:nvGrpSpPr>
        <p:grpSpPr bwMode="auto">
          <a:xfrm>
            <a:off x="6953250" y="5478463"/>
            <a:ext cx="685800" cy="457200"/>
            <a:chOff x="4128" y="2304"/>
            <a:chExt cx="432" cy="240"/>
          </a:xfrm>
        </p:grpSpPr>
        <p:sp>
          <p:nvSpPr>
            <p:cNvPr id="517165" name="Rectangle 45"/>
            <p:cNvSpPr>
              <a:spLocks noChangeArrowheads="1"/>
            </p:cNvSpPr>
            <p:nvPr/>
          </p:nvSpPr>
          <p:spPr bwMode="auto">
            <a:xfrm>
              <a:off x="4128" y="2304"/>
              <a:ext cx="432" cy="240"/>
            </a:xfrm>
            <a:prstGeom prst="rect">
              <a:avLst/>
            </a:prstGeom>
            <a:solidFill>
              <a:srgbClr val="FFFF99"/>
            </a:solidFill>
            <a:ln w="9525">
              <a:solidFill>
                <a:schemeClr val="tx1"/>
              </a:solidFill>
              <a:miter lim="800000"/>
              <a:headEnd/>
              <a:tailEnd/>
            </a:ln>
            <a:effectLst/>
          </p:spPr>
          <p:txBody>
            <a:bodyPr wrap="none" anchor="ctr"/>
            <a:lstStyle/>
            <a:p>
              <a:endParaRPr lang="en-US"/>
            </a:p>
          </p:txBody>
        </p:sp>
        <p:sp>
          <p:nvSpPr>
            <p:cNvPr id="517166" name="Line 46"/>
            <p:cNvSpPr>
              <a:spLocks noChangeShapeType="1"/>
            </p:cNvSpPr>
            <p:nvPr/>
          </p:nvSpPr>
          <p:spPr bwMode="auto">
            <a:xfrm>
              <a:off x="4176" y="2304"/>
              <a:ext cx="0" cy="240"/>
            </a:xfrm>
            <a:prstGeom prst="line">
              <a:avLst/>
            </a:prstGeom>
            <a:noFill/>
            <a:ln w="9525">
              <a:solidFill>
                <a:schemeClr val="tx1"/>
              </a:solidFill>
              <a:round/>
              <a:headEnd/>
              <a:tailEnd/>
            </a:ln>
            <a:effectLst/>
          </p:spPr>
          <p:txBody>
            <a:bodyPr/>
            <a:lstStyle/>
            <a:p>
              <a:endParaRPr lang="en-US"/>
            </a:p>
          </p:txBody>
        </p:sp>
        <p:sp>
          <p:nvSpPr>
            <p:cNvPr id="517167" name="Line 47"/>
            <p:cNvSpPr>
              <a:spLocks noChangeShapeType="1"/>
            </p:cNvSpPr>
            <p:nvPr/>
          </p:nvSpPr>
          <p:spPr bwMode="auto">
            <a:xfrm>
              <a:off x="4224" y="2304"/>
              <a:ext cx="0" cy="240"/>
            </a:xfrm>
            <a:prstGeom prst="line">
              <a:avLst/>
            </a:prstGeom>
            <a:noFill/>
            <a:ln w="9525">
              <a:solidFill>
                <a:schemeClr val="tx1"/>
              </a:solidFill>
              <a:round/>
              <a:headEnd/>
              <a:tailEnd/>
            </a:ln>
            <a:effectLst/>
          </p:spPr>
          <p:txBody>
            <a:bodyPr/>
            <a:lstStyle/>
            <a:p>
              <a:endParaRPr lang="en-US"/>
            </a:p>
          </p:txBody>
        </p:sp>
        <p:sp>
          <p:nvSpPr>
            <p:cNvPr id="517168" name="Line 48"/>
            <p:cNvSpPr>
              <a:spLocks noChangeShapeType="1"/>
            </p:cNvSpPr>
            <p:nvPr/>
          </p:nvSpPr>
          <p:spPr bwMode="auto">
            <a:xfrm>
              <a:off x="4272" y="2304"/>
              <a:ext cx="0" cy="240"/>
            </a:xfrm>
            <a:prstGeom prst="line">
              <a:avLst/>
            </a:prstGeom>
            <a:noFill/>
            <a:ln w="9525">
              <a:solidFill>
                <a:schemeClr val="tx1"/>
              </a:solidFill>
              <a:round/>
              <a:headEnd/>
              <a:tailEnd/>
            </a:ln>
            <a:effectLst/>
          </p:spPr>
          <p:txBody>
            <a:bodyPr/>
            <a:lstStyle/>
            <a:p>
              <a:endParaRPr lang="en-US"/>
            </a:p>
          </p:txBody>
        </p:sp>
        <p:sp>
          <p:nvSpPr>
            <p:cNvPr id="517169" name="Line 49"/>
            <p:cNvSpPr>
              <a:spLocks noChangeShapeType="1"/>
            </p:cNvSpPr>
            <p:nvPr/>
          </p:nvSpPr>
          <p:spPr bwMode="auto">
            <a:xfrm>
              <a:off x="4320" y="2304"/>
              <a:ext cx="0" cy="240"/>
            </a:xfrm>
            <a:prstGeom prst="line">
              <a:avLst/>
            </a:prstGeom>
            <a:noFill/>
            <a:ln w="9525">
              <a:solidFill>
                <a:schemeClr val="tx1"/>
              </a:solidFill>
              <a:round/>
              <a:headEnd/>
              <a:tailEnd/>
            </a:ln>
            <a:effectLst/>
          </p:spPr>
          <p:txBody>
            <a:bodyPr/>
            <a:lstStyle/>
            <a:p>
              <a:endParaRPr lang="en-US"/>
            </a:p>
          </p:txBody>
        </p:sp>
        <p:sp>
          <p:nvSpPr>
            <p:cNvPr id="517170" name="Line 50"/>
            <p:cNvSpPr>
              <a:spLocks noChangeShapeType="1"/>
            </p:cNvSpPr>
            <p:nvPr/>
          </p:nvSpPr>
          <p:spPr bwMode="auto">
            <a:xfrm>
              <a:off x="4368" y="2304"/>
              <a:ext cx="0" cy="240"/>
            </a:xfrm>
            <a:prstGeom prst="line">
              <a:avLst/>
            </a:prstGeom>
            <a:noFill/>
            <a:ln w="9525">
              <a:solidFill>
                <a:schemeClr val="tx1"/>
              </a:solidFill>
              <a:round/>
              <a:headEnd/>
              <a:tailEnd/>
            </a:ln>
            <a:effectLst/>
          </p:spPr>
          <p:txBody>
            <a:bodyPr/>
            <a:lstStyle/>
            <a:p>
              <a:endParaRPr lang="en-US"/>
            </a:p>
          </p:txBody>
        </p:sp>
        <p:sp>
          <p:nvSpPr>
            <p:cNvPr id="517171" name="Line 51"/>
            <p:cNvSpPr>
              <a:spLocks noChangeShapeType="1"/>
            </p:cNvSpPr>
            <p:nvPr/>
          </p:nvSpPr>
          <p:spPr bwMode="auto">
            <a:xfrm>
              <a:off x="4416" y="2304"/>
              <a:ext cx="0" cy="240"/>
            </a:xfrm>
            <a:prstGeom prst="line">
              <a:avLst/>
            </a:prstGeom>
            <a:noFill/>
            <a:ln w="9525">
              <a:solidFill>
                <a:schemeClr val="tx1"/>
              </a:solidFill>
              <a:round/>
              <a:headEnd/>
              <a:tailEnd/>
            </a:ln>
            <a:effectLst/>
          </p:spPr>
          <p:txBody>
            <a:bodyPr/>
            <a:lstStyle/>
            <a:p>
              <a:endParaRPr lang="en-US"/>
            </a:p>
          </p:txBody>
        </p:sp>
        <p:sp>
          <p:nvSpPr>
            <p:cNvPr id="517172" name="Line 52"/>
            <p:cNvSpPr>
              <a:spLocks noChangeShapeType="1"/>
            </p:cNvSpPr>
            <p:nvPr/>
          </p:nvSpPr>
          <p:spPr bwMode="auto">
            <a:xfrm>
              <a:off x="4464" y="2304"/>
              <a:ext cx="0" cy="240"/>
            </a:xfrm>
            <a:prstGeom prst="line">
              <a:avLst/>
            </a:prstGeom>
            <a:noFill/>
            <a:ln w="9525">
              <a:solidFill>
                <a:schemeClr val="tx1"/>
              </a:solidFill>
              <a:round/>
              <a:headEnd/>
              <a:tailEnd/>
            </a:ln>
            <a:effectLst/>
          </p:spPr>
          <p:txBody>
            <a:bodyPr/>
            <a:lstStyle/>
            <a:p>
              <a:endParaRPr lang="en-US"/>
            </a:p>
          </p:txBody>
        </p:sp>
        <p:sp>
          <p:nvSpPr>
            <p:cNvPr id="517173" name="Line 53"/>
            <p:cNvSpPr>
              <a:spLocks noChangeShapeType="1"/>
            </p:cNvSpPr>
            <p:nvPr/>
          </p:nvSpPr>
          <p:spPr bwMode="auto">
            <a:xfrm>
              <a:off x="4512" y="2304"/>
              <a:ext cx="0" cy="240"/>
            </a:xfrm>
            <a:prstGeom prst="line">
              <a:avLst/>
            </a:prstGeom>
            <a:noFill/>
            <a:ln w="9525">
              <a:solidFill>
                <a:schemeClr val="tx1"/>
              </a:solidFill>
              <a:round/>
              <a:headEnd/>
              <a:tailEnd/>
            </a:ln>
            <a:effectLst/>
          </p:spPr>
          <p:txBody>
            <a:bodyPr/>
            <a:lstStyle/>
            <a:p>
              <a:endParaRPr lang="en-US"/>
            </a:p>
          </p:txBody>
        </p:sp>
      </p:grpSp>
      <p:sp>
        <p:nvSpPr>
          <p:cNvPr id="517174" name="Oval 54"/>
          <p:cNvSpPr>
            <a:spLocks noChangeArrowheads="1"/>
          </p:cNvSpPr>
          <p:nvPr/>
        </p:nvSpPr>
        <p:spPr bwMode="auto">
          <a:xfrm>
            <a:off x="6648450" y="5630863"/>
            <a:ext cx="152400" cy="1524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17175" name="Line 55"/>
          <p:cNvSpPr>
            <a:spLocks noChangeShapeType="1"/>
          </p:cNvSpPr>
          <p:nvPr/>
        </p:nvSpPr>
        <p:spPr bwMode="auto">
          <a:xfrm flipH="1">
            <a:off x="6800850" y="57070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176" name="Line 56"/>
          <p:cNvSpPr>
            <a:spLocks noChangeShapeType="1"/>
          </p:cNvSpPr>
          <p:nvPr/>
        </p:nvSpPr>
        <p:spPr bwMode="auto">
          <a:xfrm flipH="1">
            <a:off x="6496050" y="57070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177" name="Line 57"/>
          <p:cNvSpPr>
            <a:spLocks noChangeShapeType="1"/>
          </p:cNvSpPr>
          <p:nvPr/>
        </p:nvSpPr>
        <p:spPr bwMode="auto">
          <a:xfrm flipV="1">
            <a:off x="6724650" y="5783263"/>
            <a:ext cx="0" cy="228600"/>
          </a:xfrm>
          <a:prstGeom prst="line">
            <a:avLst/>
          </a:prstGeom>
          <a:noFill/>
          <a:ln w="9525">
            <a:solidFill>
              <a:schemeClr val="tx1"/>
            </a:solidFill>
            <a:round/>
            <a:headEnd/>
            <a:tailEnd type="triangle" w="med" len="med"/>
          </a:ln>
          <a:effectLst/>
        </p:spPr>
        <p:txBody>
          <a:bodyPr/>
          <a:lstStyle/>
          <a:p>
            <a:endParaRPr lang="en-US"/>
          </a:p>
        </p:txBody>
      </p:sp>
      <p:sp>
        <p:nvSpPr>
          <p:cNvPr id="517178" name="AutoShape 58"/>
          <p:cNvSpPr>
            <a:spLocks noChangeArrowheads="1"/>
          </p:cNvSpPr>
          <p:nvPr/>
        </p:nvSpPr>
        <p:spPr bwMode="auto">
          <a:xfrm rot="-5400000">
            <a:off x="7753350" y="5592763"/>
            <a:ext cx="304800" cy="228600"/>
          </a:xfrm>
          <a:prstGeom prst="triangle">
            <a:avLst>
              <a:gd name="adj" fmla="val 50000"/>
            </a:avLst>
          </a:prstGeom>
          <a:solidFill>
            <a:schemeClr val="accent1"/>
          </a:solidFill>
          <a:ln w="9525">
            <a:solidFill>
              <a:schemeClr val="tx1"/>
            </a:solidFill>
            <a:miter lim="800000"/>
            <a:headEnd/>
            <a:tailEnd/>
          </a:ln>
          <a:effectLst/>
        </p:spPr>
        <p:txBody>
          <a:bodyPr wrap="none" anchor="ctr"/>
          <a:lstStyle/>
          <a:p>
            <a:endParaRPr lang="en-US"/>
          </a:p>
        </p:txBody>
      </p:sp>
      <p:sp>
        <p:nvSpPr>
          <p:cNvPr id="517179" name="Line 59"/>
          <p:cNvSpPr>
            <a:spLocks noChangeShapeType="1"/>
          </p:cNvSpPr>
          <p:nvPr/>
        </p:nvSpPr>
        <p:spPr bwMode="auto">
          <a:xfrm flipH="1">
            <a:off x="7639050" y="5707063"/>
            <a:ext cx="152400" cy="0"/>
          </a:xfrm>
          <a:prstGeom prst="line">
            <a:avLst/>
          </a:prstGeom>
          <a:noFill/>
          <a:ln w="9525">
            <a:solidFill>
              <a:schemeClr val="tx1"/>
            </a:solidFill>
            <a:round/>
            <a:headEnd/>
            <a:tailEnd/>
          </a:ln>
          <a:effectLst/>
        </p:spPr>
        <p:txBody>
          <a:bodyPr/>
          <a:lstStyle/>
          <a:p>
            <a:endParaRPr lang="en-US"/>
          </a:p>
        </p:txBody>
      </p:sp>
      <p:sp>
        <p:nvSpPr>
          <p:cNvPr id="517180" name="Line 60"/>
          <p:cNvSpPr>
            <a:spLocks noChangeShapeType="1"/>
          </p:cNvSpPr>
          <p:nvPr/>
        </p:nvSpPr>
        <p:spPr bwMode="auto">
          <a:xfrm>
            <a:off x="8020050" y="5707063"/>
            <a:ext cx="228600" cy="0"/>
          </a:xfrm>
          <a:prstGeom prst="line">
            <a:avLst/>
          </a:prstGeom>
          <a:noFill/>
          <a:ln w="9525">
            <a:solidFill>
              <a:schemeClr val="tx1"/>
            </a:solidFill>
            <a:round/>
            <a:headEnd/>
            <a:tailEnd/>
          </a:ln>
          <a:effectLst/>
        </p:spPr>
        <p:txBody>
          <a:bodyPr/>
          <a:lstStyle/>
          <a:p>
            <a:endParaRPr lang="en-US"/>
          </a:p>
        </p:txBody>
      </p:sp>
      <p:sp>
        <p:nvSpPr>
          <p:cNvPr id="517181" name="Text Box 61"/>
          <p:cNvSpPr txBox="1">
            <a:spLocks noChangeArrowheads="1"/>
          </p:cNvSpPr>
          <p:nvPr/>
        </p:nvSpPr>
        <p:spPr bwMode="auto">
          <a:xfrm>
            <a:off x="6343650" y="6011863"/>
            <a:ext cx="876300" cy="274637"/>
          </a:xfrm>
          <a:prstGeom prst="rect">
            <a:avLst/>
          </a:prstGeom>
          <a:noFill/>
          <a:ln w="9525">
            <a:noFill/>
            <a:miter lim="800000"/>
            <a:headEnd/>
            <a:tailEnd/>
          </a:ln>
          <a:effectLst/>
        </p:spPr>
        <p:txBody>
          <a:bodyPr wrap="none">
            <a:spAutoFit/>
          </a:bodyPr>
          <a:lstStyle/>
          <a:p>
            <a:pPr algn="l"/>
            <a:r>
              <a:rPr lang="en-US"/>
              <a:t>Trigger L1</a:t>
            </a:r>
          </a:p>
        </p:txBody>
      </p:sp>
      <p:grpSp>
        <p:nvGrpSpPr>
          <p:cNvPr id="3" name="Group 62"/>
          <p:cNvGrpSpPr>
            <a:grpSpLocks/>
          </p:cNvGrpSpPr>
          <p:nvPr/>
        </p:nvGrpSpPr>
        <p:grpSpPr bwMode="auto">
          <a:xfrm>
            <a:off x="4438650" y="5249863"/>
            <a:ext cx="685800" cy="457200"/>
            <a:chOff x="4128" y="2304"/>
            <a:chExt cx="432" cy="240"/>
          </a:xfrm>
        </p:grpSpPr>
        <p:sp>
          <p:nvSpPr>
            <p:cNvPr id="517183" name="Rectangle 63"/>
            <p:cNvSpPr>
              <a:spLocks noChangeArrowheads="1"/>
            </p:cNvSpPr>
            <p:nvPr/>
          </p:nvSpPr>
          <p:spPr bwMode="auto">
            <a:xfrm>
              <a:off x="4128" y="2304"/>
              <a:ext cx="432" cy="240"/>
            </a:xfrm>
            <a:prstGeom prst="rect">
              <a:avLst/>
            </a:prstGeom>
            <a:solidFill>
              <a:srgbClr val="FFFF99"/>
            </a:solidFill>
            <a:ln w="9525">
              <a:solidFill>
                <a:schemeClr val="tx1"/>
              </a:solidFill>
              <a:miter lim="800000"/>
              <a:headEnd/>
              <a:tailEnd/>
            </a:ln>
            <a:effectLst/>
          </p:spPr>
          <p:txBody>
            <a:bodyPr wrap="none" anchor="ctr"/>
            <a:lstStyle/>
            <a:p>
              <a:endParaRPr lang="en-US"/>
            </a:p>
          </p:txBody>
        </p:sp>
        <p:sp>
          <p:nvSpPr>
            <p:cNvPr id="517184" name="Line 64"/>
            <p:cNvSpPr>
              <a:spLocks noChangeShapeType="1"/>
            </p:cNvSpPr>
            <p:nvPr/>
          </p:nvSpPr>
          <p:spPr bwMode="auto">
            <a:xfrm>
              <a:off x="4176" y="2304"/>
              <a:ext cx="0" cy="240"/>
            </a:xfrm>
            <a:prstGeom prst="line">
              <a:avLst/>
            </a:prstGeom>
            <a:noFill/>
            <a:ln w="9525">
              <a:solidFill>
                <a:schemeClr val="tx1"/>
              </a:solidFill>
              <a:round/>
              <a:headEnd/>
              <a:tailEnd/>
            </a:ln>
            <a:effectLst/>
          </p:spPr>
          <p:txBody>
            <a:bodyPr/>
            <a:lstStyle/>
            <a:p>
              <a:endParaRPr lang="en-US"/>
            </a:p>
          </p:txBody>
        </p:sp>
        <p:sp>
          <p:nvSpPr>
            <p:cNvPr id="517185" name="Line 65"/>
            <p:cNvSpPr>
              <a:spLocks noChangeShapeType="1"/>
            </p:cNvSpPr>
            <p:nvPr/>
          </p:nvSpPr>
          <p:spPr bwMode="auto">
            <a:xfrm>
              <a:off x="4224" y="2304"/>
              <a:ext cx="0" cy="240"/>
            </a:xfrm>
            <a:prstGeom prst="line">
              <a:avLst/>
            </a:prstGeom>
            <a:noFill/>
            <a:ln w="9525">
              <a:solidFill>
                <a:schemeClr val="tx1"/>
              </a:solidFill>
              <a:round/>
              <a:headEnd/>
              <a:tailEnd/>
            </a:ln>
            <a:effectLst/>
          </p:spPr>
          <p:txBody>
            <a:bodyPr/>
            <a:lstStyle/>
            <a:p>
              <a:endParaRPr lang="en-US"/>
            </a:p>
          </p:txBody>
        </p:sp>
        <p:sp>
          <p:nvSpPr>
            <p:cNvPr id="517186" name="Line 66"/>
            <p:cNvSpPr>
              <a:spLocks noChangeShapeType="1"/>
            </p:cNvSpPr>
            <p:nvPr/>
          </p:nvSpPr>
          <p:spPr bwMode="auto">
            <a:xfrm>
              <a:off x="4272" y="2304"/>
              <a:ext cx="0" cy="240"/>
            </a:xfrm>
            <a:prstGeom prst="line">
              <a:avLst/>
            </a:prstGeom>
            <a:noFill/>
            <a:ln w="9525">
              <a:solidFill>
                <a:schemeClr val="tx1"/>
              </a:solidFill>
              <a:round/>
              <a:headEnd/>
              <a:tailEnd/>
            </a:ln>
            <a:effectLst/>
          </p:spPr>
          <p:txBody>
            <a:bodyPr/>
            <a:lstStyle/>
            <a:p>
              <a:endParaRPr lang="en-US"/>
            </a:p>
          </p:txBody>
        </p:sp>
        <p:sp>
          <p:nvSpPr>
            <p:cNvPr id="517187" name="Line 67"/>
            <p:cNvSpPr>
              <a:spLocks noChangeShapeType="1"/>
            </p:cNvSpPr>
            <p:nvPr/>
          </p:nvSpPr>
          <p:spPr bwMode="auto">
            <a:xfrm>
              <a:off x="4320" y="2304"/>
              <a:ext cx="0" cy="240"/>
            </a:xfrm>
            <a:prstGeom prst="line">
              <a:avLst/>
            </a:prstGeom>
            <a:noFill/>
            <a:ln w="9525">
              <a:solidFill>
                <a:schemeClr val="tx1"/>
              </a:solidFill>
              <a:round/>
              <a:headEnd/>
              <a:tailEnd/>
            </a:ln>
            <a:effectLst/>
          </p:spPr>
          <p:txBody>
            <a:bodyPr/>
            <a:lstStyle/>
            <a:p>
              <a:endParaRPr lang="en-US"/>
            </a:p>
          </p:txBody>
        </p:sp>
        <p:sp>
          <p:nvSpPr>
            <p:cNvPr id="517188" name="Line 68"/>
            <p:cNvSpPr>
              <a:spLocks noChangeShapeType="1"/>
            </p:cNvSpPr>
            <p:nvPr/>
          </p:nvSpPr>
          <p:spPr bwMode="auto">
            <a:xfrm>
              <a:off x="4368" y="2304"/>
              <a:ext cx="0" cy="240"/>
            </a:xfrm>
            <a:prstGeom prst="line">
              <a:avLst/>
            </a:prstGeom>
            <a:noFill/>
            <a:ln w="9525">
              <a:solidFill>
                <a:schemeClr val="tx1"/>
              </a:solidFill>
              <a:round/>
              <a:headEnd/>
              <a:tailEnd/>
            </a:ln>
            <a:effectLst/>
          </p:spPr>
          <p:txBody>
            <a:bodyPr/>
            <a:lstStyle/>
            <a:p>
              <a:endParaRPr lang="en-US"/>
            </a:p>
          </p:txBody>
        </p:sp>
        <p:sp>
          <p:nvSpPr>
            <p:cNvPr id="517189" name="Line 69"/>
            <p:cNvSpPr>
              <a:spLocks noChangeShapeType="1"/>
            </p:cNvSpPr>
            <p:nvPr/>
          </p:nvSpPr>
          <p:spPr bwMode="auto">
            <a:xfrm>
              <a:off x="4416" y="2304"/>
              <a:ext cx="0" cy="240"/>
            </a:xfrm>
            <a:prstGeom prst="line">
              <a:avLst/>
            </a:prstGeom>
            <a:noFill/>
            <a:ln w="9525">
              <a:solidFill>
                <a:schemeClr val="tx1"/>
              </a:solidFill>
              <a:round/>
              <a:headEnd/>
              <a:tailEnd/>
            </a:ln>
            <a:effectLst/>
          </p:spPr>
          <p:txBody>
            <a:bodyPr/>
            <a:lstStyle/>
            <a:p>
              <a:endParaRPr lang="en-US"/>
            </a:p>
          </p:txBody>
        </p:sp>
        <p:sp>
          <p:nvSpPr>
            <p:cNvPr id="517190" name="Line 70"/>
            <p:cNvSpPr>
              <a:spLocks noChangeShapeType="1"/>
            </p:cNvSpPr>
            <p:nvPr/>
          </p:nvSpPr>
          <p:spPr bwMode="auto">
            <a:xfrm>
              <a:off x="4464" y="2304"/>
              <a:ext cx="0" cy="240"/>
            </a:xfrm>
            <a:prstGeom prst="line">
              <a:avLst/>
            </a:prstGeom>
            <a:noFill/>
            <a:ln w="9525">
              <a:solidFill>
                <a:schemeClr val="tx1"/>
              </a:solidFill>
              <a:round/>
              <a:headEnd/>
              <a:tailEnd/>
            </a:ln>
            <a:effectLst/>
          </p:spPr>
          <p:txBody>
            <a:bodyPr/>
            <a:lstStyle/>
            <a:p>
              <a:endParaRPr lang="en-US"/>
            </a:p>
          </p:txBody>
        </p:sp>
        <p:sp>
          <p:nvSpPr>
            <p:cNvPr id="517191" name="Line 71"/>
            <p:cNvSpPr>
              <a:spLocks noChangeShapeType="1"/>
            </p:cNvSpPr>
            <p:nvPr/>
          </p:nvSpPr>
          <p:spPr bwMode="auto">
            <a:xfrm>
              <a:off x="4512" y="2304"/>
              <a:ext cx="0" cy="240"/>
            </a:xfrm>
            <a:prstGeom prst="line">
              <a:avLst/>
            </a:prstGeom>
            <a:noFill/>
            <a:ln w="9525">
              <a:solidFill>
                <a:schemeClr val="tx1"/>
              </a:solidFill>
              <a:round/>
              <a:headEnd/>
              <a:tailEnd/>
            </a:ln>
            <a:effectLst/>
          </p:spPr>
          <p:txBody>
            <a:bodyPr/>
            <a:lstStyle/>
            <a:p>
              <a:endParaRPr lang="en-US"/>
            </a:p>
          </p:txBody>
        </p:sp>
      </p:grpSp>
      <p:sp>
        <p:nvSpPr>
          <p:cNvPr id="517192" name="Oval 72"/>
          <p:cNvSpPr>
            <a:spLocks noChangeArrowheads="1"/>
          </p:cNvSpPr>
          <p:nvPr/>
        </p:nvSpPr>
        <p:spPr bwMode="auto">
          <a:xfrm>
            <a:off x="4133850" y="5402263"/>
            <a:ext cx="152400" cy="1524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17193" name="Line 73"/>
          <p:cNvSpPr>
            <a:spLocks noChangeShapeType="1"/>
          </p:cNvSpPr>
          <p:nvPr/>
        </p:nvSpPr>
        <p:spPr bwMode="auto">
          <a:xfrm flipH="1">
            <a:off x="4286250" y="54784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194" name="Line 74"/>
          <p:cNvSpPr>
            <a:spLocks noChangeShapeType="1"/>
          </p:cNvSpPr>
          <p:nvPr/>
        </p:nvSpPr>
        <p:spPr bwMode="auto">
          <a:xfrm flipH="1">
            <a:off x="3981450" y="54784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195" name="Line 75"/>
          <p:cNvSpPr>
            <a:spLocks noChangeShapeType="1"/>
          </p:cNvSpPr>
          <p:nvPr/>
        </p:nvSpPr>
        <p:spPr bwMode="auto">
          <a:xfrm flipV="1">
            <a:off x="4210050" y="5554663"/>
            <a:ext cx="0" cy="228600"/>
          </a:xfrm>
          <a:prstGeom prst="line">
            <a:avLst/>
          </a:prstGeom>
          <a:noFill/>
          <a:ln w="9525">
            <a:solidFill>
              <a:schemeClr val="tx1"/>
            </a:solidFill>
            <a:round/>
            <a:headEnd/>
            <a:tailEnd type="triangle" w="med" len="med"/>
          </a:ln>
          <a:effectLst/>
        </p:spPr>
        <p:txBody>
          <a:bodyPr/>
          <a:lstStyle/>
          <a:p>
            <a:endParaRPr lang="en-US"/>
          </a:p>
        </p:txBody>
      </p:sp>
      <p:sp>
        <p:nvSpPr>
          <p:cNvPr id="517196" name="Text Box 76"/>
          <p:cNvSpPr txBox="1">
            <a:spLocks noChangeArrowheads="1"/>
          </p:cNvSpPr>
          <p:nvPr/>
        </p:nvSpPr>
        <p:spPr bwMode="auto">
          <a:xfrm>
            <a:off x="3829050" y="5783263"/>
            <a:ext cx="876300" cy="274637"/>
          </a:xfrm>
          <a:prstGeom prst="rect">
            <a:avLst/>
          </a:prstGeom>
          <a:noFill/>
          <a:ln w="9525">
            <a:noFill/>
            <a:miter lim="800000"/>
            <a:headEnd/>
            <a:tailEnd/>
          </a:ln>
          <a:effectLst/>
        </p:spPr>
        <p:txBody>
          <a:bodyPr wrap="none">
            <a:spAutoFit/>
          </a:bodyPr>
          <a:lstStyle/>
          <a:p>
            <a:pPr algn="l"/>
            <a:r>
              <a:rPr lang="en-US"/>
              <a:t>Trigger L2</a:t>
            </a:r>
          </a:p>
        </p:txBody>
      </p:sp>
      <p:sp>
        <p:nvSpPr>
          <p:cNvPr id="517197" name="Rectangle 77"/>
          <p:cNvSpPr>
            <a:spLocks noChangeArrowheads="1"/>
          </p:cNvSpPr>
          <p:nvPr/>
        </p:nvSpPr>
        <p:spPr bwMode="auto">
          <a:xfrm>
            <a:off x="3676650" y="5249863"/>
            <a:ext cx="304800" cy="457200"/>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517198" name="Line 78"/>
          <p:cNvSpPr>
            <a:spLocks noChangeShapeType="1"/>
          </p:cNvSpPr>
          <p:nvPr/>
        </p:nvSpPr>
        <p:spPr bwMode="auto">
          <a:xfrm>
            <a:off x="3752850" y="5249863"/>
            <a:ext cx="0" cy="457200"/>
          </a:xfrm>
          <a:prstGeom prst="line">
            <a:avLst/>
          </a:prstGeom>
          <a:noFill/>
          <a:ln w="9525">
            <a:solidFill>
              <a:schemeClr val="tx1"/>
            </a:solidFill>
            <a:round/>
            <a:headEnd/>
            <a:tailEnd/>
          </a:ln>
          <a:effectLst/>
        </p:spPr>
        <p:txBody>
          <a:bodyPr/>
          <a:lstStyle/>
          <a:p>
            <a:endParaRPr lang="en-US"/>
          </a:p>
        </p:txBody>
      </p:sp>
      <p:sp>
        <p:nvSpPr>
          <p:cNvPr id="517199" name="Line 79"/>
          <p:cNvSpPr>
            <a:spLocks noChangeShapeType="1"/>
          </p:cNvSpPr>
          <p:nvPr/>
        </p:nvSpPr>
        <p:spPr bwMode="auto">
          <a:xfrm>
            <a:off x="3829050" y="5249863"/>
            <a:ext cx="0" cy="457200"/>
          </a:xfrm>
          <a:prstGeom prst="line">
            <a:avLst/>
          </a:prstGeom>
          <a:noFill/>
          <a:ln w="9525">
            <a:solidFill>
              <a:schemeClr val="tx1"/>
            </a:solidFill>
            <a:round/>
            <a:headEnd/>
            <a:tailEnd/>
          </a:ln>
          <a:effectLst/>
        </p:spPr>
        <p:txBody>
          <a:bodyPr/>
          <a:lstStyle/>
          <a:p>
            <a:endParaRPr lang="en-US"/>
          </a:p>
        </p:txBody>
      </p:sp>
      <p:sp>
        <p:nvSpPr>
          <p:cNvPr id="517200" name="Line 80"/>
          <p:cNvSpPr>
            <a:spLocks noChangeShapeType="1"/>
          </p:cNvSpPr>
          <p:nvPr/>
        </p:nvSpPr>
        <p:spPr bwMode="auto">
          <a:xfrm>
            <a:off x="3905250" y="5249863"/>
            <a:ext cx="0" cy="457200"/>
          </a:xfrm>
          <a:prstGeom prst="line">
            <a:avLst/>
          </a:prstGeom>
          <a:noFill/>
          <a:ln w="9525">
            <a:solidFill>
              <a:schemeClr val="tx1"/>
            </a:solidFill>
            <a:round/>
            <a:headEnd/>
            <a:tailEnd/>
          </a:ln>
          <a:effectLst/>
        </p:spPr>
        <p:txBody>
          <a:bodyPr/>
          <a:lstStyle/>
          <a:p>
            <a:endParaRPr lang="en-US"/>
          </a:p>
        </p:txBody>
      </p:sp>
      <p:sp>
        <p:nvSpPr>
          <p:cNvPr id="517201" name="Rectangle 81"/>
          <p:cNvSpPr>
            <a:spLocks noChangeArrowheads="1"/>
          </p:cNvSpPr>
          <p:nvPr/>
        </p:nvSpPr>
        <p:spPr bwMode="auto">
          <a:xfrm>
            <a:off x="2609850" y="5249863"/>
            <a:ext cx="914400" cy="457200"/>
          </a:xfrm>
          <a:prstGeom prst="rect">
            <a:avLst/>
          </a:prstGeom>
          <a:solidFill>
            <a:srgbClr val="CCCCFF"/>
          </a:solidFill>
          <a:ln w="9525">
            <a:solidFill>
              <a:schemeClr val="tx1"/>
            </a:solidFill>
            <a:miter lim="800000"/>
            <a:headEnd/>
            <a:tailEnd/>
          </a:ln>
          <a:effectLst/>
        </p:spPr>
        <p:txBody>
          <a:bodyPr wrap="none" anchor="ctr"/>
          <a:lstStyle/>
          <a:p>
            <a:r>
              <a:rPr lang="en-US"/>
              <a:t>Zero-</a:t>
            </a:r>
          </a:p>
          <a:p>
            <a:r>
              <a:rPr lang="en-US"/>
              <a:t>suppression</a:t>
            </a:r>
          </a:p>
        </p:txBody>
      </p:sp>
      <p:sp>
        <p:nvSpPr>
          <p:cNvPr id="517202" name="Rectangle 82"/>
          <p:cNvSpPr>
            <a:spLocks noChangeArrowheads="1"/>
          </p:cNvSpPr>
          <p:nvPr/>
        </p:nvSpPr>
        <p:spPr bwMode="auto">
          <a:xfrm>
            <a:off x="1771650" y="5249863"/>
            <a:ext cx="685800" cy="457200"/>
          </a:xfrm>
          <a:prstGeom prst="rect">
            <a:avLst/>
          </a:prstGeom>
          <a:solidFill>
            <a:srgbClr val="66CCFF"/>
          </a:solidFill>
          <a:ln w="9525">
            <a:solidFill>
              <a:schemeClr val="tx1"/>
            </a:solidFill>
            <a:miter lim="800000"/>
            <a:headEnd/>
            <a:tailEnd/>
          </a:ln>
          <a:effectLst/>
        </p:spPr>
        <p:txBody>
          <a:bodyPr wrap="none" anchor="ctr"/>
          <a:lstStyle/>
          <a:p>
            <a:r>
              <a:rPr lang="en-US"/>
              <a:t>Data </a:t>
            </a:r>
          </a:p>
          <a:p>
            <a:r>
              <a:rPr lang="en-US"/>
              <a:t>formatting</a:t>
            </a:r>
          </a:p>
        </p:txBody>
      </p:sp>
      <p:sp>
        <p:nvSpPr>
          <p:cNvPr id="517203" name="Line 83"/>
          <p:cNvSpPr>
            <a:spLocks noChangeShapeType="1"/>
          </p:cNvSpPr>
          <p:nvPr/>
        </p:nvSpPr>
        <p:spPr bwMode="auto">
          <a:xfrm flipH="1">
            <a:off x="3524250" y="54784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204" name="Rectangle 84"/>
          <p:cNvSpPr>
            <a:spLocks noChangeArrowheads="1"/>
          </p:cNvSpPr>
          <p:nvPr/>
        </p:nvSpPr>
        <p:spPr bwMode="auto">
          <a:xfrm>
            <a:off x="6191250" y="5478463"/>
            <a:ext cx="304800" cy="457200"/>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517205" name="Line 85"/>
          <p:cNvSpPr>
            <a:spLocks noChangeShapeType="1"/>
          </p:cNvSpPr>
          <p:nvPr/>
        </p:nvSpPr>
        <p:spPr bwMode="auto">
          <a:xfrm>
            <a:off x="6267450" y="5478463"/>
            <a:ext cx="0" cy="457200"/>
          </a:xfrm>
          <a:prstGeom prst="line">
            <a:avLst/>
          </a:prstGeom>
          <a:noFill/>
          <a:ln w="9525">
            <a:solidFill>
              <a:schemeClr val="tx1"/>
            </a:solidFill>
            <a:round/>
            <a:headEnd/>
            <a:tailEnd/>
          </a:ln>
          <a:effectLst/>
        </p:spPr>
        <p:txBody>
          <a:bodyPr/>
          <a:lstStyle/>
          <a:p>
            <a:endParaRPr lang="en-US"/>
          </a:p>
        </p:txBody>
      </p:sp>
      <p:sp>
        <p:nvSpPr>
          <p:cNvPr id="517206" name="Line 86"/>
          <p:cNvSpPr>
            <a:spLocks noChangeShapeType="1"/>
          </p:cNvSpPr>
          <p:nvPr/>
        </p:nvSpPr>
        <p:spPr bwMode="auto">
          <a:xfrm>
            <a:off x="6343650" y="5478463"/>
            <a:ext cx="0" cy="457200"/>
          </a:xfrm>
          <a:prstGeom prst="line">
            <a:avLst/>
          </a:prstGeom>
          <a:noFill/>
          <a:ln w="9525">
            <a:solidFill>
              <a:schemeClr val="tx1"/>
            </a:solidFill>
            <a:round/>
            <a:headEnd/>
            <a:tailEnd/>
          </a:ln>
          <a:effectLst/>
        </p:spPr>
        <p:txBody>
          <a:bodyPr/>
          <a:lstStyle/>
          <a:p>
            <a:endParaRPr lang="en-US"/>
          </a:p>
        </p:txBody>
      </p:sp>
      <p:sp>
        <p:nvSpPr>
          <p:cNvPr id="517207" name="Line 87"/>
          <p:cNvSpPr>
            <a:spLocks noChangeShapeType="1"/>
          </p:cNvSpPr>
          <p:nvPr/>
        </p:nvSpPr>
        <p:spPr bwMode="auto">
          <a:xfrm>
            <a:off x="6419850" y="5478463"/>
            <a:ext cx="0" cy="457200"/>
          </a:xfrm>
          <a:prstGeom prst="line">
            <a:avLst/>
          </a:prstGeom>
          <a:noFill/>
          <a:ln w="9525">
            <a:solidFill>
              <a:schemeClr val="tx1"/>
            </a:solidFill>
            <a:round/>
            <a:headEnd/>
            <a:tailEnd/>
          </a:ln>
          <a:effectLst/>
        </p:spPr>
        <p:txBody>
          <a:bodyPr/>
          <a:lstStyle/>
          <a:p>
            <a:endParaRPr lang="en-US"/>
          </a:p>
        </p:txBody>
      </p:sp>
      <p:sp>
        <p:nvSpPr>
          <p:cNvPr id="517208" name="Line 88"/>
          <p:cNvSpPr>
            <a:spLocks noChangeShapeType="1"/>
          </p:cNvSpPr>
          <p:nvPr/>
        </p:nvSpPr>
        <p:spPr bwMode="auto">
          <a:xfrm flipH="1">
            <a:off x="5962650" y="5707063"/>
            <a:ext cx="228600" cy="0"/>
          </a:xfrm>
          <a:prstGeom prst="line">
            <a:avLst/>
          </a:prstGeom>
          <a:noFill/>
          <a:ln w="9525">
            <a:solidFill>
              <a:schemeClr val="tx1"/>
            </a:solidFill>
            <a:round/>
            <a:headEnd/>
            <a:tailEnd type="triangle" w="med" len="med"/>
          </a:ln>
          <a:effectLst/>
        </p:spPr>
        <p:txBody>
          <a:bodyPr/>
          <a:lstStyle/>
          <a:p>
            <a:endParaRPr lang="en-US"/>
          </a:p>
        </p:txBody>
      </p:sp>
      <p:sp>
        <p:nvSpPr>
          <p:cNvPr id="517209" name="Line 89"/>
          <p:cNvSpPr>
            <a:spLocks noChangeShapeType="1"/>
          </p:cNvSpPr>
          <p:nvPr/>
        </p:nvSpPr>
        <p:spPr bwMode="auto">
          <a:xfrm flipH="1">
            <a:off x="1466850" y="5478463"/>
            <a:ext cx="304800" cy="0"/>
          </a:xfrm>
          <a:prstGeom prst="line">
            <a:avLst/>
          </a:prstGeom>
          <a:noFill/>
          <a:ln w="9525">
            <a:solidFill>
              <a:schemeClr val="tx1"/>
            </a:solidFill>
            <a:round/>
            <a:headEnd/>
            <a:tailEnd type="triangle" w="med" len="med"/>
          </a:ln>
          <a:effectLst/>
        </p:spPr>
        <p:txBody>
          <a:bodyPr/>
          <a:lstStyle/>
          <a:p>
            <a:endParaRPr lang="en-US"/>
          </a:p>
        </p:txBody>
      </p:sp>
      <p:sp>
        <p:nvSpPr>
          <p:cNvPr id="517210" name="Text Box 90"/>
          <p:cNvSpPr txBox="1">
            <a:spLocks noChangeArrowheads="1"/>
          </p:cNvSpPr>
          <p:nvPr/>
        </p:nvSpPr>
        <p:spPr bwMode="auto">
          <a:xfrm>
            <a:off x="933450" y="5326063"/>
            <a:ext cx="514350" cy="274637"/>
          </a:xfrm>
          <a:prstGeom prst="rect">
            <a:avLst/>
          </a:prstGeom>
          <a:noFill/>
          <a:ln w="9525">
            <a:noFill/>
            <a:miter lim="800000"/>
            <a:headEnd/>
            <a:tailEnd/>
          </a:ln>
          <a:effectLst/>
        </p:spPr>
        <p:txBody>
          <a:bodyPr wrap="none">
            <a:spAutoFit/>
          </a:bodyPr>
          <a:lstStyle/>
          <a:p>
            <a:pPr algn="l"/>
            <a:r>
              <a:rPr lang="en-US"/>
              <a:t>DAQ</a:t>
            </a:r>
          </a:p>
        </p:txBody>
      </p:sp>
      <p:sp>
        <p:nvSpPr>
          <p:cNvPr id="517211" name="Rectangle 91"/>
          <p:cNvSpPr>
            <a:spLocks noChangeArrowheads="1"/>
          </p:cNvSpPr>
          <p:nvPr/>
        </p:nvSpPr>
        <p:spPr bwMode="auto">
          <a:xfrm>
            <a:off x="5734050" y="5021263"/>
            <a:ext cx="228600" cy="838200"/>
          </a:xfrm>
          <a:prstGeom prst="rect">
            <a:avLst/>
          </a:prstGeom>
          <a:solidFill>
            <a:schemeClr val="accent1"/>
          </a:solidFill>
          <a:ln w="9525">
            <a:solidFill>
              <a:schemeClr val="tx1"/>
            </a:solidFill>
            <a:miter lim="800000"/>
            <a:headEnd/>
            <a:tailEnd/>
          </a:ln>
          <a:effectLst/>
        </p:spPr>
        <p:txBody>
          <a:bodyPr vert="eaVert" wrap="none" anchor="ctr"/>
          <a:lstStyle/>
          <a:p>
            <a:r>
              <a:rPr lang="en-US"/>
              <a:t>MUX</a:t>
            </a:r>
          </a:p>
        </p:txBody>
      </p:sp>
      <p:sp>
        <p:nvSpPr>
          <p:cNvPr id="517212" name="Line 92"/>
          <p:cNvSpPr>
            <a:spLocks noChangeShapeType="1"/>
          </p:cNvSpPr>
          <p:nvPr/>
        </p:nvSpPr>
        <p:spPr bwMode="auto">
          <a:xfrm flipH="1">
            <a:off x="5962650" y="55546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213" name="Line 93"/>
          <p:cNvSpPr>
            <a:spLocks noChangeShapeType="1"/>
          </p:cNvSpPr>
          <p:nvPr/>
        </p:nvSpPr>
        <p:spPr bwMode="auto">
          <a:xfrm flipH="1">
            <a:off x="5962650" y="54022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214" name="Line 94"/>
          <p:cNvSpPr>
            <a:spLocks noChangeShapeType="1"/>
          </p:cNvSpPr>
          <p:nvPr/>
        </p:nvSpPr>
        <p:spPr bwMode="auto">
          <a:xfrm flipH="1">
            <a:off x="5962650" y="52498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215" name="Line 95"/>
          <p:cNvSpPr>
            <a:spLocks noChangeShapeType="1"/>
          </p:cNvSpPr>
          <p:nvPr/>
        </p:nvSpPr>
        <p:spPr bwMode="auto">
          <a:xfrm flipH="1">
            <a:off x="5200650" y="5478463"/>
            <a:ext cx="533400" cy="0"/>
          </a:xfrm>
          <a:prstGeom prst="line">
            <a:avLst/>
          </a:prstGeom>
          <a:noFill/>
          <a:ln w="9525">
            <a:solidFill>
              <a:schemeClr val="tx1"/>
            </a:solidFill>
            <a:round/>
            <a:headEnd/>
            <a:tailEnd type="triangle" w="med" len="med"/>
          </a:ln>
          <a:effectLst/>
        </p:spPr>
        <p:txBody>
          <a:bodyPr/>
          <a:lstStyle/>
          <a:p>
            <a:endParaRPr lang="en-US"/>
          </a:p>
        </p:txBody>
      </p:sp>
      <p:sp>
        <p:nvSpPr>
          <p:cNvPr id="517216" name="Oval 96"/>
          <p:cNvSpPr>
            <a:spLocks noChangeArrowheads="1"/>
          </p:cNvSpPr>
          <p:nvPr/>
        </p:nvSpPr>
        <p:spPr bwMode="auto">
          <a:xfrm>
            <a:off x="5505450" y="5478463"/>
            <a:ext cx="76200" cy="152400"/>
          </a:xfrm>
          <a:prstGeom prst="ellipse">
            <a:avLst/>
          </a:prstGeom>
          <a:noFill/>
          <a:ln w="9525">
            <a:solidFill>
              <a:schemeClr val="tx1"/>
            </a:solidFill>
            <a:round/>
            <a:headEnd/>
            <a:tailEnd/>
          </a:ln>
          <a:effectLst/>
        </p:spPr>
        <p:txBody>
          <a:bodyPr wrap="none" anchor="ctr"/>
          <a:lstStyle/>
          <a:p>
            <a:endParaRPr lang="en-US"/>
          </a:p>
        </p:txBody>
      </p:sp>
      <p:sp>
        <p:nvSpPr>
          <p:cNvPr id="517217" name="Text Box 97"/>
          <p:cNvSpPr txBox="1">
            <a:spLocks noChangeArrowheads="1"/>
          </p:cNvSpPr>
          <p:nvPr/>
        </p:nvSpPr>
        <p:spPr bwMode="auto">
          <a:xfrm>
            <a:off x="6175375" y="4597400"/>
            <a:ext cx="842963" cy="274638"/>
          </a:xfrm>
          <a:prstGeom prst="rect">
            <a:avLst/>
          </a:prstGeom>
          <a:noFill/>
          <a:ln w="9525">
            <a:noFill/>
            <a:miter lim="800000"/>
            <a:headEnd/>
            <a:tailEnd/>
          </a:ln>
          <a:effectLst/>
        </p:spPr>
        <p:txBody>
          <a:bodyPr wrap="none">
            <a:spAutoFit/>
          </a:bodyPr>
          <a:lstStyle/>
          <a:p>
            <a:pPr algn="l"/>
            <a:r>
              <a:rPr lang="en-US"/>
              <a:t>Front-end</a:t>
            </a:r>
          </a:p>
        </p:txBody>
      </p:sp>
      <p:sp>
        <p:nvSpPr>
          <p:cNvPr id="517218" name="Text Box 98"/>
          <p:cNvSpPr txBox="1">
            <a:spLocks noChangeArrowheads="1"/>
          </p:cNvSpPr>
          <p:nvPr/>
        </p:nvSpPr>
        <p:spPr bwMode="auto">
          <a:xfrm>
            <a:off x="2593975" y="4597400"/>
            <a:ext cx="1139825" cy="274638"/>
          </a:xfrm>
          <a:prstGeom prst="rect">
            <a:avLst/>
          </a:prstGeom>
          <a:noFill/>
          <a:ln w="9525">
            <a:noFill/>
            <a:miter lim="800000"/>
            <a:headEnd/>
            <a:tailEnd/>
          </a:ln>
          <a:effectLst/>
        </p:spPr>
        <p:txBody>
          <a:bodyPr wrap="none">
            <a:spAutoFit/>
          </a:bodyPr>
          <a:lstStyle/>
          <a:p>
            <a:pPr algn="l"/>
            <a:r>
              <a:rPr lang="en-US"/>
              <a:t>DAQ interface</a:t>
            </a:r>
          </a:p>
        </p:txBody>
      </p:sp>
      <p:sp>
        <p:nvSpPr>
          <p:cNvPr id="517219" name="Line 99"/>
          <p:cNvSpPr>
            <a:spLocks noChangeShapeType="1"/>
          </p:cNvSpPr>
          <p:nvPr/>
        </p:nvSpPr>
        <p:spPr bwMode="auto">
          <a:xfrm flipH="1">
            <a:off x="5200650" y="53260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220" name="Line 100"/>
          <p:cNvSpPr>
            <a:spLocks noChangeShapeType="1"/>
          </p:cNvSpPr>
          <p:nvPr/>
        </p:nvSpPr>
        <p:spPr bwMode="auto">
          <a:xfrm flipH="1">
            <a:off x="5200650" y="56308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221" name="Line 101"/>
          <p:cNvSpPr>
            <a:spLocks noChangeShapeType="1"/>
          </p:cNvSpPr>
          <p:nvPr/>
        </p:nvSpPr>
        <p:spPr bwMode="auto">
          <a:xfrm flipH="1">
            <a:off x="5200650" y="57832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222" name="Line 102"/>
          <p:cNvSpPr>
            <a:spLocks noChangeShapeType="1"/>
          </p:cNvSpPr>
          <p:nvPr/>
        </p:nvSpPr>
        <p:spPr bwMode="auto">
          <a:xfrm flipH="1">
            <a:off x="5200650" y="51736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223" name="Line 103"/>
          <p:cNvSpPr>
            <a:spLocks noChangeShapeType="1"/>
          </p:cNvSpPr>
          <p:nvPr/>
        </p:nvSpPr>
        <p:spPr bwMode="auto">
          <a:xfrm flipH="1">
            <a:off x="2457450" y="5478463"/>
            <a:ext cx="152400" cy="0"/>
          </a:xfrm>
          <a:prstGeom prst="line">
            <a:avLst/>
          </a:prstGeom>
          <a:noFill/>
          <a:ln w="9525">
            <a:solidFill>
              <a:schemeClr val="tx1"/>
            </a:solidFill>
            <a:round/>
            <a:headEnd/>
            <a:tailEnd type="triangle" w="med" len="med"/>
          </a:ln>
          <a:effectLst/>
        </p:spPr>
        <p:txBody>
          <a:bodyPr/>
          <a:lstStyle/>
          <a:p>
            <a:endParaRPr lang="en-US"/>
          </a:p>
        </p:txBody>
      </p:sp>
      <p:sp>
        <p:nvSpPr>
          <p:cNvPr id="69" name="Slide Number Placeholder 68"/>
          <p:cNvSpPr>
            <a:spLocks noGrp="1"/>
          </p:cNvSpPr>
          <p:nvPr>
            <p:ph type="sldNum" sz="quarter" idx="11"/>
          </p:nvPr>
        </p:nvSpPr>
        <p:spPr/>
        <p:txBody>
          <a:bodyPr/>
          <a:lstStyle/>
          <a:p>
            <a:fld id="{9ECC0FC1-A78D-46C6-BB12-B0D98A81EE04}" type="slidenum">
              <a:rPr lang="en-US" smtClean="0"/>
              <a:pPr/>
              <a:t>138</a:t>
            </a:fld>
            <a:endParaRPr lang="en-US"/>
          </a:p>
        </p:txBody>
      </p:sp>
    </p:spTree>
  </p:cSld>
  <p:clrMapOvr>
    <a:masterClrMapping/>
  </p:clrMapOvr>
  <p:timing>
    <p:tnLst>
      <p:par>
        <p:cTn xmlns:p14="http://schemas.microsoft.com/office/powerpoint/2010/mai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Footer Placeholder 4"/>
          <p:cNvSpPr>
            <a:spLocks noGrp="1"/>
          </p:cNvSpPr>
          <p:nvPr>
            <p:ph type="ftr" sz="quarter" idx="11"/>
          </p:nvPr>
        </p:nvSpPr>
        <p:spPr/>
        <p:txBody>
          <a:bodyPr/>
          <a:lstStyle/>
          <a:p>
            <a:r>
              <a:rPr lang="en-US" smtClean="0"/>
              <a:t>Electronics, Trigger, DAQ Summer Student Lectures 2011, N. Neufeld CERN/PH</a:t>
            </a:r>
            <a:endParaRPr lang="en-US"/>
          </a:p>
        </p:txBody>
      </p:sp>
      <p:sp>
        <p:nvSpPr>
          <p:cNvPr id="180368" name="Line 144"/>
          <p:cNvSpPr>
            <a:spLocks noChangeShapeType="1"/>
          </p:cNvSpPr>
          <p:nvPr/>
        </p:nvSpPr>
        <p:spPr bwMode="auto">
          <a:xfrm>
            <a:off x="6661150" y="5445125"/>
            <a:ext cx="0" cy="360363"/>
          </a:xfrm>
          <a:prstGeom prst="line">
            <a:avLst/>
          </a:prstGeom>
          <a:noFill/>
          <a:ln w="9525">
            <a:solidFill>
              <a:schemeClr val="tx1"/>
            </a:solidFill>
            <a:round/>
            <a:headEnd/>
            <a:tailEnd/>
          </a:ln>
          <a:effectLst/>
        </p:spPr>
        <p:txBody>
          <a:bodyPr wrap="none" anchor="ctr"/>
          <a:lstStyle/>
          <a:p>
            <a:endParaRPr lang="en-US"/>
          </a:p>
        </p:txBody>
      </p:sp>
      <p:sp>
        <p:nvSpPr>
          <p:cNvPr id="180226" name="Rectangle 2"/>
          <p:cNvSpPr>
            <a:spLocks noGrp="1" noChangeArrowheads="1"/>
          </p:cNvSpPr>
          <p:nvPr>
            <p:ph type="title"/>
          </p:nvPr>
        </p:nvSpPr>
        <p:spPr/>
        <p:txBody>
          <a:bodyPr/>
          <a:lstStyle/>
          <a:p>
            <a:r>
              <a:rPr lang="en-US"/>
              <a:t>ADC architectures</a:t>
            </a:r>
          </a:p>
        </p:txBody>
      </p:sp>
      <p:sp>
        <p:nvSpPr>
          <p:cNvPr id="180227" name="Rectangle 3"/>
          <p:cNvSpPr>
            <a:spLocks noGrp="1" noChangeArrowheads="1"/>
          </p:cNvSpPr>
          <p:nvPr>
            <p:ph type="body" idx="1"/>
          </p:nvPr>
        </p:nvSpPr>
        <p:spPr>
          <a:xfrm>
            <a:off x="468313" y="981075"/>
            <a:ext cx="6299200" cy="5472113"/>
          </a:xfrm>
        </p:spPr>
        <p:txBody>
          <a:bodyPr>
            <a:normAutofit fontScale="70000" lnSpcReduction="20000"/>
          </a:bodyPr>
          <a:lstStyle/>
          <a:p>
            <a:r>
              <a:rPr lang="en-US"/>
              <a:t>Flash</a:t>
            </a:r>
          </a:p>
          <a:p>
            <a:pPr lvl="1"/>
            <a:r>
              <a:rPr lang="en-US"/>
              <a:t>A discriminator for each of the 2</a:t>
            </a:r>
            <a:r>
              <a:rPr lang="en-US" baseline="30000"/>
              <a:t>n</a:t>
            </a:r>
            <a:r>
              <a:rPr lang="en-US"/>
              <a:t> codes</a:t>
            </a:r>
          </a:p>
          <a:p>
            <a:pPr lvl="1"/>
            <a:r>
              <a:rPr lang="en-US"/>
              <a:t>New sample every clock cycle</a:t>
            </a:r>
          </a:p>
          <a:p>
            <a:pPr lvl="1"/>
            <a:r>
              <a:rPr lang="en-US"/>
              <a:t>Fast, large, lots of power, limited to ~8 bits</a:t>
            </a:r>
          </a:p>
          <a:p>
            <a:pPr lvl="1"/>
            <a:r>
              <a:rPr lang="en-US"/>
              <a:t>Can be split into two sub-ranging Flash</a:t>
            </a:r>
            <a:br>
              <a:rPr lang="en-US"/>
            </a:br>
            <a:r>
              <a:rPr lang="en-US"/>
              <a:t>2x2</a:t>
            </a:r>
            <a:r>
              <a:rPr lang="en-US" baseline="30000"/>
              <a:t>n/2 </a:t>
            </a:r>
            <a:r>
              <a:rPr lang="en-US"/>
              <a:t>discriminators: e.g. 16 instead of 256</a:t>
            </a:r>
            <a:br>
              <a:rPr lang="en-US"/>
            </a:br>
            <a:r>
              <a:rPr lang="en-US"/>
              <a:t>plus DAC</a:t>
            </a:r>
          </a:p>
          <a:p>
            <a:pPr lvl="2"/>
            <a:r>
              <a:rPr lang="en-US"/>
              <a:t>Needs sample and hold during the two stage </a:t>
            </a:r>
            <a:br>
              <a:rPr lang="en-US"/>
            </a:br>
            <a:r>
              <a:rPr lang="en-US"/>
              <a:t>conversion process</a:t>
            </a:r>
          </a:p>
          <a:p>
            <a:endParaRPr lang="en-US"/>
          </a:p>
          <a:p>
            <a:r>
              <a:rPr lang="en-US"/>
              <a:t>Ramp</a:t>
            </a:r>
          </a:p>
          <a:p>
            <a:pPr lvl="1"/>
            <a:r>
              <a:rPr lang="en-US"/>
              <a:t>Linear analog ramp and count clock cycles</a:t>
            </a:r>
          </a:p>
          <a:p>
            <a:pPr lvl="1"/>
            <a:r>
              <a:rPr lang="en-US"/>
              <a:t>Takes 2</a:t>
            </a:r>
            <a:r>
              <a:rPr lang="en-US" baseline="30000"/>
              <a:t>n </a:t>
            </a:r>
            <a:r>
              <a:rPr lang="en-US"/>
              <a:t>clock cycles</a:t>
            </a:r>
          </a:p>
          <a:p>
            <a:pPr lvl="1"/>
            <a:r>
              <a:rPr lang="en-US"/>
              <a:t>Slow, small, low power, can be made with large resolution</a:t>
            </a:r>
          </a:p>
          <a:p>
            <a:pPr lvl="1"/>
            <a:endParaRPr lang="en-US"/>
          </a:p>
        </p:txBody>
      </p:sp>
      <p:grpSp>
        <p:nvGrpSpPr>
          <p:cNvPr id="2" name="Group 79"/>
          <p:cNvGrpSpPr>
            <a:grpSpLocks/>
          </p:cNvGrpSpPr>
          <p:nvPr/>
        </p:nvGrpSpPr>
        <p:grpSpPr bwMode="auto">
          <a:xfrm>
            <a:off x="7019925" y="1089025"/>
            <a:ext cx="1295400" cy="2117725"/>
            <a:chOff x="1905" y="1865"/>
            <a:chExt cx="816" cy="1334"/>
          </a:xfrm>
        </p:grpSpPr>
        <p:sp>
          <p:nvSpPr>
            <p:cNvPr id="180262" name="AutoShape 38"/>
            <p:cNvSpPr>
              <a:spLocks noChangeArrowheads="1"/>
            </p:cNvSpPr>
            <p:nvPr/>
          </p:nvSpPr>
          <p:spPr bwMode="auto">
            <a:xfrm rot="5400000">
              <a:off x="2199" y="1956"/>
              <a:ext cx="227" cy="181"/>
            </a:xfrm>
            <a:prstGeom prst="triangle">
              <a:avLst>
                <a:gd name="adj" fmla="val 50000"/>
              </a:avLst>
            </a:prstGeom>
            <a:solidFill>
              <a:schemeClr val="bg1"/>
            </a:solidFill>
            <a:ln w="9525" algn="ctr">
              <a:solidFill>
                <a:schemeClr val="tx1"/>
              </a:solidFill>
              <a:miter lim="800000"/>
              <a:headEnd/>
              <a:tailEnd/>
            </a:ln>
            <a:effectLst/>
          </p:spPr>
          <p:txBody>
            <a:bodyPr rot="10800000" vert="eaVert" wrap="none" anchor="ctr"/>
            <a:lstStyle/>
            <a:p>
              <a:r>
                <a:rPr lang="en-US" sz="1000"/>
                <a:t>1</a:t>
              </a:r>
            </a:p>
          </p:txBody>
        </p:sp>
        <p:sp>
          <p:nvSpPr>
            <p:cNvPr id="180263" name="Line 39"/>
            <p:cNvSpPr>
              <a:spLocks noChangeShapeType="1"/>
            </p:cNvSpPr>
            <p:nvPr/>
          </p:nvSpPr>
          <p:spPr bwMode="auto">
            <a:xfrm flipH="1">
              <a:off x="2154" y="1979"/>
              <a:ext cx="68" cy="0"/>
            </a:xfrm>
            <a:prstGeom prst="line">
              <a:avLst/>
            </a:prstGeom>
            <a:noFill/>
            <a:ln w="9525">
              <a:solidFill>
                <a:schemeClr val="tx1"/>
              </a:solidFill>
              <a:round/>
              <a:headEnd/>
              <a:tailEnd/>
            </a:ln>
            <a:effectLst/>
          </p:spPr>
          <p:txBody>
            <a:bodyPr wrap="none" anchor="ctr"/>
            <a:lstStyle/>
            <a:p>
              <a:endParaRPr lang="en-US"/>
            </a:p>
          </p:txBody>
        </p:sp>
        <p:sp>
          <p:nvSpPr>
            <p:cNvPr id="180264" name="Line 40"/>
            <p:cNvSpPr>
              <a:spLocks noChangeShapeType="1"/>
            </p:cNvSpPr>
            <p:nvPr/>
          </p:nvSpPr>
          <p:spPr bwMode="auto">
            <a:xfrm flipH="1">
              <a:off x="2064" y="2115"/>
              <a:ext cx="158" cy="0"/>
            </a:xfrm>
            <a:prstGeom prst="line">
              <a:avLst/>
            </a:prstGeom>
            <a:noFill/>
            <a:ln w="9525">
              <a:solidFill>
                <a:schemeClr val="tx1"/>
              </a:solidFill>
              <a:round/>
              <a:headEnd/>
              <a:tailEnd/>
            </a:ln>
            <a:effectLst/>
          </p:spPr>
          <p:txBody>
            <a:bodyPr wrap="none" anchor="ctr"/>
            <a:lstStyle/>
            <a:p>
              <a:endParaRPr lang="en-US"/>
            </a:p>
          </p:txBody>
        </p:sp>
        <p:sp>
          <p:nvSpPr>
            <p:cNvPr id="180265" name="Line 41"/>
            <p:cNvSpPr>
              <a:spLocks noChangeShapeType="1"/>
            </p:cNvSpPr>
            <p:nvPr/>
          </p:nvSpPr>
          <p:spPr bwMode="auto">
            <a:xfrm>
              <a:off x="2404" y="2047"/>
              <a:ext cx="90" cy="0"/>
            </a:xfrm>
            <a:prstGeom prst="line">
              <a:avLst/>
            </a:prstGeom>
            <a:noFill/>
            <a:ln w="9525">
              <a:solidFill>
                <a:schemeClr val="tx1"/>
              </a:solidFill>
              <a:round/>
              <a:headEnd/>
              <a:tailEnd/>
            </a:ln>
            <a:effectLst/>
          </p:spPr>
          <p:txBody>
            <a:bodyPr wrap="none" anchor="ctr"/>
            <a:lstStyle/>
            <a:p>
              <a:endParaRPr lang="en-US"/>
            </a:p>
          </p:txBody>
        </p:sp>
        <p:sp>
          <p:nvSpPr>
            <p:cNvPr id="180266" name="Rectangle 42"/>
            <p:cNvSpPr>
              <a:spLocks noChangeArrowheads="1"/>
            </p:cNvSpPr>
            <p:nvPr/>
          </p:nvSpPr>
          <p:spPr bwMode="auto">
            <a:xfrm>
              <a:off x="2041" y="1956"/>
              <a:ext cx="45" cy="113"/>
            </a:xfrm>
            <a:prstGeom prst="rect">
              <a:avLst/>
            </a:prstGeom>
            <a:solidFill>
              <a:schemeClr val="bg1"/>
            </a:solidFill>
            <a:ln w="9525" algn="ctr">
              <a:solidFill>
                <a:schemeClr val="tx1"/>
              </a:solidFill>
              <a:miter lim="800000"/>
              <a:headEnd/>
              <a:tailEnd/>
            </a:ln>
            <a:effectLst/>
          </p:spPr>
          <p:txBody>
            <a:bodyPr wrap="none" anchor="ctr"/>
            <a:lstStyle/>
            <a:p>
              <a:endParaRPr lang="en-US"/>
            </a:p>
          </p:txBody>
        </p:sp>
        <p:sp>
          <p:nvSpPr>
            <p:cNvPr id="180267" name="Line 43"/>
            <p:cNvSpPr>
              <a:spLocks noChangeShapeType="1"/>
            </p:cNvSpPr>
            <p:nvPr/>
          </p:nvSpPr>
          <p:spPr bwMode="auto">
            <a:xfrm>
              <a:off x="2064" y="2069"/>
              <a:ext cx="0" cy="46"/>
            </a:xfrm>
            <a:prstGeom prst="line">
              <a:avLst/>
            </a:prstGeom>
            <a:noFill/>
            <a:ln w="9525">
              <a:solidFill>
                <a:schemeClr val="tx1"/>
              </a:solidFill>
              <a:round/>
              <a:headEnd/>
              <a:tailEnd/>
            </a:ln>
            <a:effectLst/>
          </p:spPr>
          <p:txBody>
            <a:bodyPr wrap="none" anchor="ctr"/>
            <a:lstStyle/>
            <a:p>
              <a:endParaRPr lang="en-US"/>
            </a:p>
          </p:txBody>
        </p:sp>
        <p:sp>
          <p:nvSpPr>
            <p:cNvPr id="180268" name="Line 44"/>
            <p:cNvSpPr>
              <a:spLocks noChangeShapeType="1"/>
            </p:cNvSpPr>
            <p:nvPr/>
          </p:nvSpPr>
          <p:spPr bwMode="auto">
            <a:xfrm flipV="1">
              <a:off x="2064" y="1865"/>
              <a:ext cx="0" cy="91"/>
            </a:xfrm>
            <a:prstGeom prst="line">
              <a:avLst/>
            </a:prstGeom>
            <a:noFill/>
            <a:ln w="9525">
              <a:solidFill>
                <a:schemeClr val="tx1"/>
              </a:solidFill>
              <a:round/>
              <a:headEnd/>
              <a:tailEnd/>
            </a:ln>
            <a:effectLst/>
          </p:spPr>
          <p:txBody>
            <a:bodyPr wrap="none" anchor="ctr"/>
            <a:lstStyle/>
            <a:p>
              <a:endParaRPr lang="en-US"/>
            </a:p>
          </p:txBody>
        </p:sp>
        <p:sp>
          <p:nvSpPr>
            <p:cNvPr id="180271" name="AutoShape 47"/>
            <p:cNvSpPr>
              <a:spLocks noChangeArrowheads="1"/>
            </p:cNvSpPr>
            <p:nvPr/>
          </p:nvSpPr>
          <p:spPr bwMode="auto">
            <a:xfrm rot="5400000">
              <a:off x="2199" y="2206"/>
              <a:ext cx="227" cy="181"/>
            </a:xfrm>
            <a:prstGeom prst="triangle">
              <a:avLst>
                <a:gd name="adj" fmla="val 50000"/>
              </a:avLst>
            </a:prstGeom>
            <a:solidFill>
              <a:schemeClr val="bg1"/>
            </a:solidFill>
            <a:ln w="9525" algn="ctr">
              <a:solidFill>
                <a:schemeClr val="tx1"/>
              </a:solidFill>
              <a:miter lim="800000"/>
              <a:headEnd/>
              <a:tailEnd/>
            </a:ln>
            <a:effectLst/>
          </p:spPr>
          <p:txBody>
            <a:bodyPr rot="10800000" vert="eaVert" wrap="none" anchor="ctr"/>
            <a:lstStyle/>
            <a:p>
              <a:r>
                <a:rPr lang="en-US" sz="1000"/>
                <a:t>2</a:t>
              </a:r>
            </a:p>
          </p:txBody>
        </p:sp>
        <p:sp>
          <p:nvSpPr>
            <p:cNvPr id="180272" name="Line 48"/>
            <p:cNvSpPr>
              <a:spLocks noChangeShapeType="1"/>
            </p:cNvSpPr>
            <p:nvPr/>
          </p:nvSpPr>
          <p:spPr bwMode="auto">
            <a:xfrm flipH="1">
              <a:off x="2154" y="2229"/>
              <a:ext cx="68" cy="0"/>
            </a:xfrm>
            <a:prstGeom prst="line">
              <a:avLst/>
            </a:prstGeom>
            <a:noFill/>
            <a:ln w="9525">
              <a:solidFill>
                <a:schemeClr val="tx1"/>
              </a:solidFill>
              <a:round/>
              <a:headEnd/>
              <a:tailEnd/>
            </a:ln>
            <a:effectLst/>
          </p:spPr>
          <p:txBody>
            <a:bodyPr wrap="none" anchor="ctr"/>
            <a:lstStyle/>
            <a:p>
              <a:endParaRPr lang="en-US"/>
            </a:p>
          </p:txBody>
        </p:sp>
        <p:sp>
          <p:nvSpPr>
            <p:cNvPr id="180273" name="Line 49"/>
            <p:cNvSpPr>
              <a:spLocks noChangeShapeType="1"/>
            </p:cNvSpPr>
            <p:nvPr/>
          </p:nvSpPr>
          <p:spPr bwMode="auto">
            <a:xfrm flipH="1">
              <a:off x="2064" y="2365"/>
              <a:ext cx="158" cy="0"/>
            </a:xfrm>
            <a:prstGeom prst="line">
              <a:avLst/>
            </a:prstGeom>
            <a:noFill/>
            <a:ln w="9525">
              <a:solidFill>
                <a:schemeClr val="tx1"/>
              </a:solidFill>
              <a:round/>
              <a:headEnd/>
              <a:tailEnd/>
            </a:ln>
            <a:effectLst/>
          </p:spPr>
          <p:txBody>
            <a:bodyPr wrap="none" anchor="ctr"/>
            <a:lstStyle/>
            <a:p>
              <a:endParaRPr lang="en-US"/>
            </a:p>
          </p:txBody>
        </p:sp>
        <p:sp>
          <p:nvSpPr>
            <p:cNvPr id="180274" name="Line 50"/>
            <p:cNvSpPr>
              <a:spLocks noChangeShapeType="1"/>
            </p:cNvSpPr>
            <p:nvPr/>
          </p:nvSpPr>
          <p:spPr bwMode="auto">
            <a:xfrm>
              <a:off x="2404" y="2297"/>
              <a:ext cx="90" cy="0"/>
            </a:xfrm>
            <a:prstGeom prst="line">
              <a:avLst/>
            </a:prstGeom>
            <a:noFill/>
            <a:ln w="9525">
              <a:solidFill>
                <a:schemeClr val="tx1"/>
              </a:solidFill>
              <a:round/>
              <a:headEnd/>
              <a:tailEnd/>
            </a:ln>
            <a:effectLst/>
          </p:spPr>
          <p:txBody>
            <a:bodyPr wrap="none" anchor="ctr"/>
            <a:lstStyle/>
            <a:p>
              <a:endParaRPr lang="en-US"/>
            </a:p>
          </p:txBody>
        </p:sp>
        <p:sp>
          <p:nvSpPr>
            <p:cNvPr id="180275" name="Rectangle 51"/>
            <p:cNvSpPr>
              <a:spLocks noChangeArrowheads="1"/>
            </p:cNvSpPr>
            <p:nvPr/>
          </p:nvSpPr>
          <p:spPr bwMode="auto">
            <a:xfrm>
              <a:off x="2041" y="2206"/>
              <a:ext cx="45" cy="113"/>
            </a:xfrm>
            <a:prstGeom prst="rect">
              <a:avLst/>
            </a:prstGeom>
            <a:solidFill>
              <a:schemeClr val="bg1"/>
            </a:solidFill>
            <a:ln w="9525" algn="ctr">
              <a:solidFill>
                <a:schemeClr val="tx1"/>
              </a:solidFill>
              <a:miter lim="800000"/>
              <a:headEnd/>
              <a:tailEnd/>
            </a:ln>
            <a:effectLst/>
          </p:spPr>
          <p:txBody>
            <a:bodyPr wrap="none" anchor="ctr"/>
            <a:lstStyle/>
            <a:p>
              <a:endParaRPr lang="en-US"/>
            </a:p>
          </p:txBody>
        </p:sp>
        <p:sp>
          <p:nvSpPr>
            <p:cNvPr id="180276" name="Line 52"/>
            <p:cNvSpPr>
              <a:spLocks noChangeShapeType="1"/>
            </p:cNvSpPr>
            <p:nvPr/>
          </p:nvSpPr>
          <p:spPr bwMode="auto">
            <a:xfrm>
              <a:off x="2064" y="2319"/>
              <a:ext cx="0" cy="46"/>
            </a:xfrm>
            <a:prstGeom prst="line">
              <a:avLst/>
            </a:prstGeom>
            <a:noFill/>
            <a:ln w="9525">
              <a:solidFill>
                <a:schemeClr val="tx1"/>
              </a:solidFill>
              <a:round/>
              <a:headEnd/>
              <a:tailEnd/>
            </a:ln>
            <a:effectLst/>
          </p:spPr>
          <p:txBody>
            <a:bodyPr wrap="none" anchor="ctr"/>
            <a:lstStyle/>
            <a:p>
              <a:endParaRPr lang="en-US"/>
            </a:p>
          </p:txBody>
        </p:sp>
        <p:sp>
          <p:nvSpPr>
            <p:cNvPr id="180277" name="Line 53"/>
            <p:cNvSpPr>
              <a:spLocks noChangeShapeType="1"/>
            </p:cNvSpPr>
            <p:nvPr/>
          </p:nvSpPr>
          <p:spPr bwMode="auto">
            <a:xfrm flipV="1">
              <a:off x="2064" y="2115"/>
              <a:ext cx="0" cy="91"/>
            </a:xfrm>
            <a:prstGeom prst="line">
              <a:avLst/>
            </a:prstGeom>
            <a:noFill/>
            <a:ln w="9525">
              <a:solidFill>
                <a:schemeClr val="tx1"/>
              </a:solidFill>
              <a:round/>
              <a:headEnd/>
              <a:tailEnd/>
            </a:ln>
            <a:effectLst/>
          </p:spPr>
          <p:txBody>
            <a:bodyPr wrap="none" anchor="ctr"/>
            <a:lstStyle/>
            <a:p>
              <a:endParaRPr lang="en-US"/>
            </a:p>
          </p:txBody>
        </p:sp>
        <p:sp>
          <p:nvSpPr>
            <p:cNvPr id="180279" name="AutoShape 55"/>
            <p:cNvSpPr>
              <a:spLocks noChangeArrowheads="1"/>
            </p:cNvSpPr>
            <p:nvPr/>
          </p:nvSpPr>
          <p:spPr bwMode="auto">
            <a:xfrm rot="5400000">
              <a:off x="2199" y="2455"/>
              <a:ext cx="227" cy="181"/>
            </a:xfrm>
            <a:prstGeom prst="triangle">
              <a:avLst>
                <a:gd name="adj" fmla="val 50000"/>
              </a:avLst>
            </a:prstGeom>
            <a:solidFill>
              <a:schemeClr val="bg1"/>
            </a:solidFill>
            <a:ln w="9525" algn="ctr">
              <a:solidFill>
                <a:schemeClr val="tx1"/>
              </a:solidFill>
              <a:miter lim="800000"/>
              <a:headEnd/>
              <a:tailEnd/>
            </a:ln>
            <a:effectLst/>
          </p:spPr>
          <p:txBody>
            <a:bodyPr rot="10800000" vert="eaVert" wrap="none" anchor="ctr"/>
            <a:lstStyle/>
            <a:p>
              <a:r>
                <a:rPr lang="en-US" sz="1000"/>
                <a:t>3</a:t>
              </a:r>
            </a:p>
          </p:txBody>
        </p:sp>
        <p:sp>
          <p:nvSpPr>
            <p:cNvPr id="180280" name="Line 56"/>
            <p:cNvSpPr>
              <a:spLocks noChangeShapeType="1"/>
            </p:cNvSpPr>
            <p:nvPr/>
          </p:nvSpPr>
          <p:spPr bwMode="auto">
            <a:xfrm flipH="1">
              <a:off x="2154" y="2478"/>
              <a:ext cx="68" cy="0"/>
            </a:xfrm>
            <a:prstGeom prst="line">
              <a:avLst/>
            </a:prstGeom>
            <a:noFill/>
            <a:ln w="9525">
              <a:solidFill>
                <a:schemeClr val="tx1"/>
              </a:solidFill>
              <a:round/>
              <a:headEnd/>
              <a:tailEnd/>
            </a:ln>
            <a:effectLst/>
          </p:spPr>
          <p:txBody>
            <a:bodyPr wrap="none" anchor="ctr"/>
            <a:lstStyle/>
            <a:p>
              <a:endParaRPr lang="en-US"/>
            </a:p>
          </p:txBody>
        </p:sp>
        <p:sp>
          <p:nvSpPr>
            <p:cNvPr id="180281" name="Line 57"/>
            <p:cNvSpPr>
              <a:spLocks noChangeShapeType="1"/>
            </p:cNvSpPr>
            <p:nvPr/>
          </p:nvSpPr>
          <p:spPr bwMode="auto">
            <a:xfrm flipH="1">
              <a:off x="2064" y="2614"/>
              <a:ext cx="158" cy="0"/>
            </a:xfrm>
            <a:prstGeom prst="line">
              <a:avLst/>
            </a:prstGeom>
            <a:noFill/>
            <a:ln w="9525">
              <a:solidFill>
                <a:schemeClr val="tx1"/>
              </a:solidFill>
              <a:round/>
              <a:headEnd/>
              <a:tailEnd/>
            </a:ln>
            <a:effectLst/>
          </p:spPr>
          <p:txBody>
            <a:bodyPr wrap="none" anchor="ctr"/>
            <a:lstStyle/>
            <a:p>
              <a:endParaRPr lang="en-US"/>
            </a:p>
          </p:txBody>
        </p:sp>
        <p:sp>
          <p:nvSpPr>
            <p:cNvPr id="180282" name="Line 58"/>
            <p:cNvSpPr>
              <a:spLocks noChangeShapeType="1"/>
            </p:cNvSpPr>
            <p:nvPr/>
          </p:nvSpPr>
          <p:spPr bwMode="auto">
            <a:xfrm>
              <a:off x="2404" y="2546"/>
              <a:ext cx="90" cy="0"/>
            </a:xfrm>
            <a:prstGeom prst="line">
              <a:avLst/>
            </a:prstGeom>
            <a:noFill/>
            <a:ln w="9525">
              <a:solidFill>
                <a:schemeClr val="tx1"/>
              </a:solidFill>
              <a:round/>
              <a:headEnd/>
              <a:tailEnd/>
            </a:ln>
            <a:effectLst/>
          </p:spPr>
          <p:txBody>
            <a:bodyPr wrap="none" anchor="ctr"/>
            <a:lstStyle/>
            <a:p>
              <a:endParaRPr lang="en-US"/>
            </a:p>
          </p:txBody>
        </p:sp>
        <p:sp>
          <p:nvSpPr>
            <p:cNvPr id="180283" name="Rectangle 59"/>
            <p:cNvSpPr>
              <a:spLocks noChangeArrowheads="1"/>
            </p:cNvSpPr>
            <p:nvPr/>
          </p:nvSpPr>
          <p:spPr bwMode="auto">
            <a:xfrm>
              <a:off x="2041" y="2455"/>
              <a:ext cx="45" cy="113"/>
            </a:xfrm>
            <a:prstGeom prst="rect">
              <a:avLst/>
            </a:prstGeom>
            <a:solidFill>
              <a:schemeClr val="bg1"/>
            </a:solidFill>
            <a:ln w="9525" algn="ctr">
              <a:solidFill>
                <a:schemeClr val="tx1"/>
              </a:solidFill>
              <a:miter lim="800000"/>
              <a:headEnd/>
              <a:tailEnd/>
            </a:ln>
            <a:effectLst/>
          </p:spPr>
          <p:txBody>
            <a:bodyPr wrap="none" anchor="ctr"/>
            <a:lstStyle/>
            <a:p>
              <a:endParaRPr lang="en-US"/>
            </a:p>
          </p:txBody>
        </p:sp>
        <p:sp>
          <p:nvSpPr>
            <p:cNvPr id="180284" name="Line 60"/>
            <p:cNvSpPr>
              <a:spLocks noChangeShapeType="1"/>
            </p:cNvSpPr>
            <p:nvPr/>
          </p:nvSpPr>
          <p:spPr bwMode="auto">
            <a:xfrm>
              <a:off x="2064" y="2568"/>
              <a:ext cx="0" cy="46"/>
            </a:xfrm>
            <a:prstGeom prst="line">
              <a:avLst/>
            </a:prstGeom>
            <a:noFill/>
            <a:ln w="9525">
              <a:solidFill>
                <a:schemeClr val="tx1"/>
              </a:solidFill>
              <a:round/>
              <a:headEnd/>
              <a:tailEnd/>
            </a:ln>
            <a:effectLst/>
          </p:spPr>
          <p:txBody>
            <a:bodyPr wrap="none" anchor="ctr"/>
            <a:lstStyle/>
            <a:p>
              <a:endParaRPr lang="en-US"/>
            </a:p>
          </p:txBody>
        </p:sp>
        <p:sp>
          <p:nvSpPr>
            <p:cNvPr id="180285" name="Line 61"/>
            <p:cNvSpPr>
              <a:spLocks noChangeShapeType="1"/>
            </p:cNvSpPr>
            <p:nvPr/>
          </p:nvSpPr>
          <p:spPr bwMode="auto">
            <a:xfrm flipV="1">
              <a:off x="2064" y="2364"/>
              <a:ext cx="0" cy="91"/>
            </a:xfrm>
            <a:prstGeom prst="line">
              <a:avLst/>
            </a:prstGeom>
            <a:noFill/>
            <a:ln w="9525">
              <a:solidFill>
                <a:schemeClr val="tx1"/>
              </a:solidFill>
              <a:round/>
              <a:headEnd/>
              <a:tailEnd/>
            </a:ln>
            <a:effectLst/>
          </p:spPr>
          <p:txBody>
            <a:bodyPr wrap="none" anchor="ctr"/>
            <a:lstStyle/>
            <a:p>
              <a:endParaRPr lang="en-US"/>
            </a:p>
          </p:txBody>
        </p:sp>
        <p:sp>
          <p:nvSpPr>
            <p:cNvPr id="180287" name="AutoShape 63"/>
            <p:cNvSpPr>
              <a:spLocks noChangeArrowheads="1"/>
            </p:cNvSpPr>
            <p:nvPr/>
          </p:nvSpPr>
          <p:spPr bwMode="auto">
            <a:xfrm rot="5400000">
              <a:off x="2199" y="2818"/>
              <a:ext cx="227" cy="181"/>
            </a:xfrm>
            <a:prstGeom prst="triangle">
              <a:avLst>
                <a:gd name="adj" fmla="val 50000"/>
              </a:avLst>
            </a:prstGeom>
            <a:solidFill>
              <a:schemeClr val="bg1"/>
            </a:solidFill>
            <a:ln w="9525" algn="ctr">
              <a:solidFill>
                <a:schemeClr val="tx1"/>
              </a:solidFill>
              <a:miter lim="800000"/>
              <a:headEnd/>
              <a:tailEnd/>
            </a:ln>
            <a:effectLst/>
          </p:spPr>
          <p:txBody>
            <a:bodyPr rot="10800000" vert="eaVert" wrap="none" anchor="ctr"/>
            <a:lstStyle/>
            <a:p>
              <a:r>
                <a:rPr lang="en-US" sz="1000"/>
                <a:t>2</a:t>
              </a:r>
              <a:r>
                <a:rPr lang="en-US" sz="1000" baseline="30000"/>
                <a:t>n</a:t>
              </a:r>
            </a:p>
          </p:txBody>
        </p:sp>
        <p:sp>
          <p:nvSpPr>
            <p:cNvPr id="180288" name="Line 64"/>
            <p:cNvSpPr>
              <a:spLocks noChangeShapeType="1"/>
            </p:cNvSpPr>
            <p:nvPr/>
          </p:nvSpPr>
          <p:spPr bwMode="auto">
            <a:xfrm flipH="1">
              <a:off x="2154" y="2841"/>
              <a:ext cx="68" cy="0"/>
            </a:xfrm>
            <a:prstGeom prst="line">
              <a:avLst/>
            </a:prstGeom>
            <a:noFill/>
            <a:ln w="9525">
              <a:solidFill>
                <a:schemeClr val="tx1"/>
              </a:solidFill>
              <a:round/>
              <a:headEnd/>
              <a:tailEnd/>
            </a:ln>
            <a:effectLst/>
          </p:spPr>
          <p:txBody>
            <a:bodyPr wrap="none" anchor="ctr"/>
            <a:lstStyle/>
            <a:p>
              <a:endParaRPr lang="en-US"/>
            </a:p>
          </p:txBody>
        </p:sp>
        <p:sp>
          <p:nvSpPr>
            <p:cNvPr id="180289" name="Line 65"/>
            <p:cNvSpPr>
              <a:spLocks noChangeShapeType="1"/>
            </p:cNvSpPr>
            <p:nvPr/>
          </p:nvSpPr>
          <p:spPr bwMode="auto">
            <a:xfrm flipH="1">
              <a:off x="2064" y="2977"/>
              <a:ext cx="158" cy="0"/>
            </a:xfrm>
            <a:prstGeom prst="line">
              <a:avLst/>
            </a:prstGeom>
            <a:noFill/>
            <a:ln w="9525">
              <a:solidFill>
                <a:schemeClr val="tx1"/>
              </a:solidFill>
              <a:round/>
              <a:headEnd/>
              <a:tailEnd/>
            </a:ln>
            <a:effectLst/>
          </p:spPr>
          <p:txBody>
            <a:bodyPr wrap="none" anchor="ctr"/>
            <a:lstStyle/>
            <a:p>
              <a:endParaRPr lang="en-US"/>
            </a:p>
          </p:txBody>
        </p:sp>
        <p:sp>
          <p:nvSpPr>
            <p:cNvPr id="180290" name="Line 66"/>
            <p:cNvSpPr>
              <a:spLocks noChangeShapeType="1"/>
            </p:cNvSpPr>
            <p:nvPr/>
          </p:nvSpPr>
          <p:spPr bwMode="auto">
            <a:xfrm>
              <a:off x="2404" y="2909"/>
              <a:ext cx="90" cy="0"/>
            </a:xfrm>
            <a:prstGeom prst="line">
              <a:avLst/>
            </a:prstGeom>
            <a:noFill/>
            <a:ln w="9525">
              <a:solidFill>
                <a:schemeClr val="tx1"/>
              </a:solidFill>
              <a:round/>
              <a:headEnd/>
              <a:tailEnd/>
            </a:ln>
            <a:effectLst/>
          </p:spPr>
          <p:txBody>
            <a:bodyPr wrap="none" anchor="ctr"/>
            <a:lstStyle/>
            <a:p>
              <a:endParaRPr lang="en-US"/>
            </a:p>
          </p:txBody>
        </p:sp>
        <p:sp>
          <p:nvSpPr>
            <p:cNvPr id="180291" name="Rectangle 67"/>
            <p:cNvSpPr>
              <a:spLocks noChangeArrowheads="1"/>
            </p:cNvSpPr>
            <p:nvPr/>
          </p:nvSpPr>
          <p:spPr bwMode="auto">
            <a:xfrm>
              <a:off x="2041" y="2818"/>
              <a:ext cx="45" cy="113"/>
            </a:xfrm>
            <a:prstGeom prst="rect">
              <a:avLst/>
            </a:prstGeom>
            <a:solidFill>
              <a:schemeClr val="bg1"/>
            </a:solidFill>
            <a:ln w="9525" algn="ctr">
              <a:solidFill>
                <a:schemeClr val="tx1"/>
              </a:solidFill>
              <a:miter lim="800000"/>
              <a:headEnd/>
              <a:tailEnd/>
            </a:ln>
            <a:effectLst/>
          </p:spPr>
          <p:txBody>
            <a:bodyPr wrap="none" anchor="ctr"/>
            <a:lstStyle/>
            <a:p>
              <a:endParaRPr lang="en-US"/>
            </a:p>
          </p:txBody>
        </p:sp>
        <p:sp>
          <p:nvSpPr>
            <p:cNvPr id="180292" name="Line 68"/>
            <p:cNvSpPr>
              <a:spLocks noChangeShapeType="1"/>
            </p:cNvSpPr>
            <p:nvPr/>
          </p:nvSpPr>
          <p:spPr bwMode="auto">
            <a:xfrm>
              <a:off x="2064" y="2931"/>
              <a:ext cx="0" cy="46"/>
            </a:xfrm>
            <a:prstGeom prst="line">
              <a:avLst/>
            </a:prstGeom>
            <a:noFill/>
            <a:ln w="9525">
              <a:solidFill>
                <a:schemeClr val="tx1"/>
              </a:solidFill>
              <a:round/>
              <a:headEnd/>
              <a:tailEnd/>
            </a:ln>
            <a:effectLst/>
          </p:spPr>
          <p:txBody>
            <a:bodyPr wrap="none" anchor="ctr"/>
            <a:lstStyle/>
            <a:p>
              <a:endParaRPr lang="en-US"/>
            </a:p>
          </p:txBody>
        </p:sp>
        <p:sp>
          <p:nvSpPr>
            <p:cNvPr id="180293" name="Line 69"/>
            <p:cNvSpPr>
              <a:spLocks noChangeShapeType="1"/>
            </p:cNvSpPr>
            <p:nvPr/>
          </p:nvSpPr>
          <p:spPr bwMode="auto">
            <a:xfrm flipV="1">
              <a:off x="2064" y="2727"/>
              <a:ext cx="0" cy="91"/>
            </a:xfrm>
            <a:prstGeom prst="line">
              <a:avLst/>
            </a:prstGeom>
            <a:noFill/>
            <a:ln w="9525">
              <a:solidFill>
                <a:schemeClr val="tx1"/>
              </a:solidFill>
              <a:round/>
              <a:headEnd/>
              <a:tailEnd/>
            </a:ln>
            <a:effectLst/>
          </p:spPr>
          <p:txBody>
            <a:bodyPr wrap="none" anchor="ctr"/>
            <a:lstStyle/>
            <a:p>
              <a:endParaRPr lang="en-US"/>
            </a:p>
          </p:txBody>
        </p:sp>
        <p:sp>
          <p:nvSpPr>
            <p:cNvPr id="180294" name="Line 70"/>
            <p:cNvSpPr>
              <a:spLocks noChangeShapeType="1"/>
            </p:cNvSpPr>
            <p:nvPr/>
          </p:nvSpPr>
          <p:spPr bwMode="auto">
            <a:xfrm>
              <a:off x="2154" y="1979"/>
              <a:ext cx="0" cy="680"/>
            </a:xfrm>
            <a:prstGeom prst="line">
              <a:avLst/>
            </a:prstGeom>
            <a:noFill/>
            <a:ln w="9525">
              <a:solidFill>
                <a:schemeClr val="tx1"/>
              </a:solidFill>
              <a:round/>
              <a:headEnd/>
              <a:tailEnd/>
            </a:ln>
            <a:effectLst/>
          </p:spPr>
          <p:txBody>
            <a:bodyPr wrap="none" anchor="ctr"/>
            <a:lstStyle/>
            <a:p>
              <a:endParaRPr lang="en-US"/>
            </a:p>
          </p:txBody>
        </p:sp>
        <p:sp>
          <p:nvSpPr>
            <p:cNvPr id="180295" name="Line 71"/>
            <p:cNvSpPr>
              <a:spLocks noChangeShapeType="1"/>
            </p:cNvSpPr>
            <p:nvPr/>
          </p:nvSpPr>
          <p:spPr bwMode="auto">
            <a:xfrm>
              <a:off x="2064" y="2614"/>
              <a:ext cx="0" cy="113"/>
            </a:xfrm>
            <a:prstGeom prst="line">
              <a:avLst/>
            </a:prstGeom>
            <a:noFill/>
            <a:ln w="9525">
              <a:solidFill>
                <a:schemeClr val="tx1"/>
              </a:solidFill>
              <a:prstDash val="dash"/>
              <a:round/>
              <a:headEnd/>
              <a:tailEnd/>
            </a:ln>
            <a:effectLst/>
          </p:spPr>
          <p:txBody>
            <a:bodyPr wrap="none" anchor="ctr"/>
            <a:lstStyle/>
            <a:p>
              <a:endParaRPr lang="en-US"/>
            </a:p>
          </p:txBody>
        </p:sp>
        <p:sp>
          <p:nvSpPr>
            <p:cNvPr id="180296" name="Line 72"/>
            <p:cNvSpPr>
              <a:spLocks noChangeShapeType="1"/>
            </p:cNvSpPr>
            <p:nvPr/>
          </p:nvSpPr>
          <p:spPr bwMode="auto">
            <a:xfrm>
              <a:off x="2154" y="2659"/>
              <a:ext cx="0" cy="181"/>
            </a:xfrm>
            <a:prstGeom prst="line">
              <a:avLst/>
            </a:prstGeom>
            <a:noFill/>
            <a:ln w="9525">
              <a:solidFill>
                <a:schemeClr val="tx1"/>
              </a:solidFill>
              <a:prstDash val="dash"/>
              <a:round/>
              <a:headEnd/>
              <a:tailEnd/>
            </a:ln>
            <a:effectLst/>
          </p:spPr>
          <p:txBody>
            <a:bodyPr wrap="none" anchor="ctr"/>
            <a:lstStyle/>
            <a:p>
              <a:endParaRPr lang="en-US"/>
            </a:p>
          </p:txBody>
        </p:sp>
        <p:sp>
          <p:nvSpPr>
            <p:cNvPr id="180297" name="Rectangle 73"/>
            <p:cNvSpPr>
              <a:spLocks noChangeArrowheads="1"/>
            </p:cNvSpPr>
            <p:nvPr/>
          </p:nvSpPr>
          <p:spPr bwMode="auto">
            <a:xfrm>
              <a:off x="2494" y="1956"/>
              <a:ext cx="114" cy="998"/>
            </a:xfrm>
            <a:prstGeom prst="rect">
              <a:avLst/>
            </a:prstGeom>
            <a:solidFill>
              <a:schemeClr val="bg1"/>
            </a:solidFill>
            <a:ln w="9525" algn="ctr">
              <a:solidFill>
                <a:schemeClr val="tx1"/>
              </a:solidFill>
              <a:miter lim="800000"/>
              <a:headEnd/>
              <a:tailEnd/>
            </a:ln>
            <a:effectLst/>
          </p:spPr>
          <p:txBody>
            <a:bodyPr vert="eaVert" wrap="none" anchor="ctr"/>
            <a:lstStyle/>
            <a:p>
              <a:r>
                <a:rPr lang="en-US" sz="1000"/>
                <a:t>Linear to binary encoder</a:t>
              </a:r>
            </a:p>
          </p:txBody>
        </p:sp>
        <p:sp>
          <p:nvSpPr>
            <p:cNvPr id="180298" name="Line 74"/>
            <p:cNvSpPr>
              <a:spLocks noChangeShapeType="1"/>
            </p:cNvSpPr>
            <p:nvPr/>
          </p:nvSpPr>
          <p:spPr bwMode="auto">
            <a:xfrm>
              <a:off x="2608" y="2455"/>
              <a:ext cx="113"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180299" name="Line 75"/>
            <p:cNvSpPr>
              <a:spLocks noChangeShapeType="1"/>
            </p:cNvSpPr>
            <p:nvPr/>
          </p:nvSpPr>
          <p:spPr bwMode="auto">
            <a:xfrm>
              <a:off x="2064" y="2976"/>
              <a:ext cx="0" cy="91"/>
            </a:xfrm>
            <a:prstGeom prst="line">
              <a:avLst/>
            </a:prstGeom>
            <a:noFill/>
            <a:ln w="9525">
              <a:solidFill>
                <a:schemeClr val="tx1"/>
              </a:solidFill>
              <a:round/>
              <a:headEnd/>
              <a:tailEnd/>
            </a:ln>
            <a:effectLst/>
          </p:spPr>
          <p:txBody>
            <a:bodyPr wrap="none" anchor="ctr"/>
            <a:lstStyle/>
            <a:p>
              <a:endParaRPr lang="en-US"/>
            </a:p>
          </p:txBody>
        </p:sp>
        <p:sp>
          <p:nvSpPr>
            <p:cNvPr id="180300" name="Text Box 76"/>
            <p:cNvSpPr txBox="1">
              <a:spLocks noChangeArrowheads="1"/>
            </p:cNvSpPr>
            <p:nvPr/>
          </p:nvSpPr>
          <p:spPr bwMode="auto">
            <a:xfrm>
              <a:off x="1950" y="3045"/>
              <a:ext cx="235" cy="154"/>
            </a:xfrm>
            <a:prstGeom prst="rect">
              <a:avLst/>
            </a:prstGeom>
            <a:noFill/>
            <a:ln w="9525" algn="ctr">
              <a:noFill/>
              <a:miter lim="800000"/>
              <a:headEnd/>
              <a:tailEnd/>
            </a:ln>
            <a:effectLst/>
          </p:spPr>
          <p:txBody>
            <a:bodyPr wrap="none">
              <a:spAutoFit/>
            </a:bodyPr>
            <a:lstStyle/>
            <a:p>
              <a:r>
                <a:rPr lang="en-US" sz="1000"/>
                <a:t>V</a:t>
              </a:r>
              <a:r>
                <a:rPr lang="en-US" sz="1000" baseline="-25000"/>
                <a:t>ref</a:t>
              </a:r>
            </a:p>
          </p:txBody>
        </p:sp>
        <p:sp>
          <p:nvSpPr>
            <p:cNvPr id="180301" name="Line 77"/>
            <p:cNvSpPr>
              <a:spLocks noChangeShapeType="1"/>
            </p:cNvSpPr>
            <p:nvPr/>
          </p:nvSpPr>
          <p:spPr bwMode="auto">
            <a:xfrm flipH="1">
              <a:off x="1905" y="2409"/>
              <a:ext cx="249" cy="0"/>
            </a:xfrm>
            <a:prstGeom prst="line">
              <a:avLst/>
            </a:prstGeom>
            <a:noFill/>
            <a:ln w="9525">
              <a:solidFill>
                <a:schemeClr val="tx1"/>
              </a:solidFill>
              <a:round/>
              <a:headEnd/>
              <a:tailEnd/>
            </a:ln>
            <a:effectLst/>
          </p:spPr>
          <p:txBody>
            <a:bodyPr wrap="none" anchor="ctr"/>
            <a:lstStyle/>
            <a:p>
              <a:endParaRPr lang="en-US"/>
            </a:p>
          </p:txBody>
        </p:sp>
        <p:sp>
          <p:nvSpPr>
            <p:cNvPr id="180302" name="Line 78"/>
            <p:cNvSpPr>
              <a:spLocks noChangeShapeType="1"/>
            </p:cNvSpPr>
            <p:nvPr/>
          </p:nvSpPr>
          <p:spPr bwMode="auto">
            <a:xfrm>
              <a:off x="2018" y="1865"/>
              <a:ext cx="91" cy="0"/>
            </a:xfrm>
            <a:prstGeom prst="line">
              <a:avLst/>
            </a:prstGeom>
            <a:noFill/>
            <a:ln w="9525">
              <a:solidFill>
                <a:schemeClr val="tx1"/>
              </a:solidFill>
              <a:round/>
              <a:headEnd/>
              <a:tailEnd/>
            </a:ln>
            <a:effectLst/>
          </p:spPr>
          <p:txBody>
            <a:bodyPr wrap="none" anchor="ctr"/>
            <a:lstStyle/>
            <a:p>
              <a:endParaRPr lang="en-US"/>
            </a:p>
          </p:txBody>
        </p:sp>
      </p:grpSp>
      <p:sp>
        <p:nvSpPr>
          <p:cNvPr id="180305" name="AutoShape 81"/>
          <p:cNvSpPr>
            <a:spLocks noChangeArrowheads="1"/>
          </p:cNvSpPr>
          <p:nvPr/>
        </p:nvSpPr>
        <p:spPr bwMode="auto">
          <a:xfrm rot="5400000">
            <a:off x="7054851" y="5194300"/>
            <a:ext cx="360362" cy="287337"/>
          </a:xfrm>
          <a:prstGeom prst="triangle">
            <a:avLst>
              <a:gd name="adj" fmla="val 50000"/>
            </a:avLst>
          </a:prstGeom>
          <a:solidFill>
            <a:schemeClr val="bg1"/>
          </a:solidFill>
          <a:ln w="9525" algn="ctr">
            <a:solidFill>
              <a:schemeClr val="tx1"/>
            </a:solidFill>
            <a:miter lim="800000"/>
            <a:headEnd/>
            <a:tailEnd/>
          </a:ln>
          <a:effectLst/>
        </p:spPr>
        <p:txBody>
          <a:bodyPr rot="10800000" vert="eaVert" wrap="none" anchor="ctr"/>
          <a:lstStyle/>
          <a:p>
            <a:r>
              <a:rPr lang="en-US" sz="1000"/>
              <a:t>1</a:t>
            </a:r>
          </a:p>
        </p:txBody>
      </p:sp>
      <p:sp>
        <p:nvSpPr>
          <p:cNvPr id="180306" name="Line 82"/>
          <p:cNvSpPr>
            <a:spLocks noChangeShapeType="1"/>
          </p:cNvSpPr>
          <p:nvPr/>
        </p:nvSpPr>
        <p:spPr bwMode="auto">
          <a:xfrm flipH="1" flipV="1">
            <a:off x="6877050" y="5229225"/>
            <a:ext cx="214313" cy="1588"/>
          </a:xfrm>
          <a:prstGeom prst="line">
            <a:avLst/>
          </a:prstGeom>
          <a:noFill/>
          <a:ln w="9525">
            <a:solidFill>
              <a:schemeClr val="tx1"/>
            </a:solidFill>
            <a:round/>
            <a:headEnd/>
            <a:tailEnd/>
          </a:ln>
          <a:effectLst/>
        </p:spPr>
        <p:txBody>
          <a:bodyPr wrap="none" anchor="ctr"/>
          <a:lstStyle/>
          <a:p>
            <a:endParaRPr lang="en-US"/>
          </a:p>
        </p:txBody>
      </p:sp>
      <p:sp>
        <p:nvSpPr>
          <p:cNvPr id="180307" name="Line 83"/>
          <p:cNvSpPr>
            <a:spLocks noChangeShapeType="1"/>
          </p:cNvSpPr>
          <p:nvPr/>
        </p:nvSpPr>
        <p:spPr bwMode="auto">
          <a:xfrm flipH="1" flipV="1">
            <a:off x="6661150" y="5445125"/>
            <a:ext cx="430213" cy="1588"/>
          </a:xfrm>
          <a:prstGeom prst="line">
            <a:avLst/>
          </a:prstGeom>
          <a:noFill/>
          <a:ln w="9525">
            <a:solidFill>
              <a:schemeClr val="tx1"/>
            </a:solidFill>
            <a:round/>
            <a:headEnd/>
            <a:tailEnd/>
          </a:ln>
          <a:effectLst/>
        </p:spPr>
        <p:txBody>
          <a:bodyPr wrap="none" anchor="ctr"/>
          <a:lstStyle/>
          <a:p>
            <a:endParaRPr lang="en-US"/>
          </a:p>
        </p:txBody>
      </p:sp>
      <p:sp>
        <p:nvSpPr>
          <p:cNvPr id="180308" name="Line 84"/>
          <p:cNvSpPr>
            <a:spLocks noChangeShapeType="1"/>
          </p:cNvSpPr>
          <p:nvPr/>
        </p:nvSpPr>
        <p:spPr bwMode="auto">
          <a:xfrm>
            <a:off x="7380288" y="5338763"/>
            <a:ext cx="142875" cy="0"/>
          </a:xfrm>
          <a:prstGeom prst="line">
            <a:avLst/>
          </a:prstGeom>
          <a:noFill/>
          <a:ln w="9525">
            <a:solidFill>
              <a:schemeClr val="tx1"/>
            </a:solidFill>
            <a:round/>
            <a:headEnd/>
            <a:tailEnd/>
          </a:ln>
          <a:effectLst/>
        </p:spPr>
        <p:txBody>
          <a:bodyPr wrap="none" anchor="ctr"/>
          <a:lstStyle/>
          <a:p>
            <a:endParaRPr lang="en-US"/>
          </a:p>
        </p:txBody>
      </p:sp>
      <p:sp>
        <p:nvSpPr>
          <p:cNvPr id="180342" name="Rectangle 118"/>
          <p:cNvSpPr>
            <a:spLocks noChangeArrowheads="1"/>
          </p:cNvSpPr>
          <p:nvPr/>
        </p:nvSpPr>
        <p:spPr bwMode="auto">
          <a:xfrm>
            <a:off x="7524750" y="5157788"/>
            <a:ext cx="828675" cy="396875"/>
          </a:xfrm>
          <a:prstGeom prst="rect">
            <a:avLst/>
          </a:prstGeom>
          <a:solidFill>
            <a:schemeClr val="bg1"/>
          </a:solidFill>
          <a:ln w="9525" algn="ctr">
            <a:solidFill>
              <a:schemeClr val="tx1"/>
            </a:solidFill>
            <a:miter lim="800000"/>
            <a:headEnd/>
            <a:tailEnd/>
          </a:ln>
          <a:effectLst/>
        </p:spPr>
        <p:txBody>
          <a:bodyPr wrap="none" anchor="ctr"/>
          <a:lstStyle/>
          <a:p>
            <a:r>
              <a:rPr lang="en-US" sz="1000"/>
              <a:t>Counter</a:t>
            </a:r>
          </a:p>
        </p:txBody>
      </p:sp>
      <p:sp>
        <p:nvSpPr>
          <p:cNvPr id="180343" name="Line 119"/>
          <p:cNvSpPr>
            <a:spLocks noChangeShapeType="1"/>
          </p:cNvSpPr>
          <p:nvPr/>
        </p:nvSpPr>
        <p:spPr bwMode="auto">
          <a:xfrm flipV="1">
            <a:off x="7596188" y="5554663"/>
            <a:ext cx="0" cy="179387"/>
          </a:xfrm>
          <a:prstGeom prst="line">
            <a:avLst/>
          </a:prstGeom>
          <a:noFill/>
          <a:ln w="9525">
            <a:solidFill>
              <a:schemeClr val="tx1"/>
            </a:solidFill>
            <a:round/>
            <a:headEnd/>
            <a:tailEnd type="triangle" w="med" len="med"/>
          </a:ln>
          <a:effectLst/>
        </p:spPr>
        <p:txBody>
          <a:bodyPr wrap="none" anchor="ctr"/>
          <a:lstStyle/>
          <a:p>
            <a:endParaRPr lang="en-US"/>
          </a:p>
        </p:txBody>
      </p:sp>
      <p:sp>
        <p:nvSpPr>
          <p:cNvPr id="180344" name="Text Box 120"/>
          <p:cNvSpPr txBox="1">
            <a:spLocks noChangeArrowheads="1"/>
          </p:cNvSpPr>
          <p:nvPr/>
        </p:nvSpPr>
        <p:spPr bwMode="auto">
          <a:xfrm>
            <a:off x="7308850" y="5699125"/>
            <a:ext cx="450850" cy="244475"/>
          </a:xfrm>
          <a:prstGeom prst="rect">
            <a:avLst/>
          </a:prstGeom>
          <a:noFill/>
          <a:ln w="9525" algn="ctr">
            <a:noFill/>
            <a:miter lim="800000"/>
            <a:headEnd/>
            <a:tailEnd/>
          </a:ln>
          <a:effectLst/>
        </p:spPr>
        <p:txBody>
          <a:bodyPr wrap="none">
            <a:spAutoFit/>
          </a:bodyPr>
          <a:lstStyle/>
          <a:p>
            <a:r>
              <a:rPr lang="en-US" sz="1000"/>
              <a:t>Start</a:t>
            </a:r>
          </a:p>
        </p:txBody>
      </p:sp>
      <p:sp>
        <p:nvSpPr>
          <p:cNvPr id="180345" name="Line 121"/>
          <p:cNvSpPr>
            <a:spLocks noChangeShapeType="1"/>
          </p:cNvSpPr>
          <p:nvPr/>
        </p:nvSpPr>
        <p:spPr bwMode="auto">
          <a:xfrm flipV="1">
            <a:off x="8245475" y="5554663"/>
            <a:ext cx="0" cy="179387"/>
          </a:xfrm>
          <a:prstGeom prst="line">
            <a:avLst/>
          </a:prstGeom>
          <a:noFill/>
          <a:ln w="9525">
            <a:solidFill>
              <a:schemeClr val="tx1"/>
            </a:solidFill>
            <a:round/>
            <a:headEnd/>
            <a:tailEnd type="triangle" w="med" len="med"/>
          </a:ln>
          <a:effectLst/>
        </p:spPr>
        <p:txBody>
          <a:bodyPr wrap="none" anchor="ctr"/>
          <a:lstStyle/>
          <a:p>
            <a:endParaRPr lang="en-US"/>
          </a:p>
        </p:txBody>
      </p:sp>
      <p:sp>
        <p:nvSpPr>
          <p:cNvPr id="180346" name="Text Box 122"/>
          <p:cNvSpPr txBox="1">
            <a:spLocks noChangeArrowheads="1"/>
          </p:cNvSpPr>
          <p:nvPr/>
        </p:nvSpPr>
        <p:spPr bwMode="auto">
          <a:xfrm>
            <a:off x="7929563" y="5734050"/>
            <a:ext cx="501650" cy="244475"/>
          </a:xfrm>
          <a:prstGeom prst="rect">
            <a:avLst/>
          </a:prstGeom>
          <a:noFill/>
          <a:ln w="9525" algn="ctr">
            <a:noFill/>
            <a:miter lim="800000"/>
            <a:headEnd/>
            <a:tailEnd/>
          </a:ln>
          <a:effectLst/>
        </p:spPr>
        <p:txBody>
          <a:bodyPr wrap="none">
            <a:spAutoFit/>
          </a:bodyPr>
          <a:lstStyle/>
          <a:p>
            <a:r>
              <a:rPr lang="en-US" sz="1000"/>
              <a:t>Clock</a:t>
            </a:r>
          </a:p>
        </p:txBody>
      </p:sp>
      <p:grpSp>
        <p:nvGrpSpPr>
          <p:cNvPr id="3" name="Group 135"/>
          <p:cNvGrpSpPr>
            <a:grpSpLocks/>
          </p:cNvGrpSpPr>
          <p:nvPr/>
        </p:nvGrpSpPr>
        <p:grpSpPr bwMode="auto">
          <a:xfrm>
            <a:off x="7308850" y="4329113"/>
            <a:ext cx="1350963" cy="749300"/>
            <a:chOff x="2426" y="3135"/>
            <a:chExt cx="851" cy="472"/>
          </a:xfrm>
        </p:grpSpPr>
        <p:sp>
          <p:nvSpPr>
            <p:cNvPr id="180348" name="Line 124"/>
            <p:cNvSpPr>
              <a:spLocks noChangeShapeType="1"/>
            </p:cNvSpPr>
            <p:nvPr/>
          </p:nvSpPr>
          <p:spPr bwMode="auto">
            <a:xfrm flipV="1">
              <a:off x="2631" y="3203"/>
              <a:ext cx="0" cy="2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80349" name="Line 125"/>
            <p:cNvSpPr>
              <a:spLocks noChangeShapeType="1"/>
            </p:cNvSpPr>
            <p:nvPr/>
          </p:nvSpPr>
          <p:spPr bwMode="auto">
            <a:xfrm>
              <a:off x="2631" y="3453"/>
              <a:ext cx="453"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180350" name="Line 126"/>
            <p:cNvSpPr>
              <a:spLocks noChangeShapeType="1"/>
            </p:cNvSpPr>
            <p:nvPr/>
          </p:nvSpPr>
          <p:spPr bwMode="auto">
            <a:xfrm flipV="1">
              <a:off x="2631" y="3226"/>
              <a:ext cx="362" cy="227"/>
            </a:xfrm>
            <a:prstGeom prst="line">
              <a:avLst/>
            </a:prstGeom>
            <a:noFill/>
            <a:ln w="9525">
              <a:solidFill>
                <a:schemeClr val="tx1"/>
              </a:solidFill>
              <a:round/>
              <a:headEnd/>
              <a:tailEnd/>
            </a:ln>
            <a:effectLst/>
          </p:spPr>
          <p:txBody>
            <a:bodyPr wrap="none" anchor="ctr"/>
            <a:lstStyle/>
            <a:p>
              <a:endParaRPr lang="en-US"/>
            </a:p>
          </p:txBody>
        </p:sp>
        <p:sp>
          <p:nvSpPr>
            <p:cNvPr id="180351" name="Line 127"/>
            <p:cNvSpPr>
              <a:spLocks noChangeShapeType="1"/>
            </p:cNvSpPr>
            <p:nvPr/>
          </p:nvSpPr>
          <p:spPr bwMode="auto">
            <a:xfrm>
              <a:off x="2631" y="3294"/>
              <a:ext cx="362" cy="0"/>
            </a:xfrm>
            <a:prstGeom prst="line">
              <a:avLst/>
            </a:prstGeom>
            <a:noFill/>
            <a:ln w="9525">
              <a:solidFill>
                <a:schemeClr val="tx1"/>
              </a:solidFill>
              <a:round/>
              <a:headEnd/>
              <a:tailEnd/>
            </a:ln>
            <a:effectLst/>
          </p:spPr>
          <p:txBody>
            <a:bodyPr wrap="none" anchor="ctr"/>
            <a:lstStyle/>
            <a:p>
              <a:endParaRPr lang="en-US"/>
            </a:p>
          </p:txBody>
        </p:sp>
        <p:sp>
          <p:nvSpPr>
            <p:cNvPr id="180352" name="Line 128"/>
            <p:cNvSpPr>
              <a:spLocks noChangeShapeType="1"/>
            </p:cNvSpPr>
            <p:nvPr/>
          </p:nvSpPr>
          <p:spPr bwMode="auto">
            <a:xfrm>
              <a:off x="2880" y="3204"/>
              <a:ext cx="0" cy="294"/>
            </a:xfrm>
            <a:prstGeom prst="line">
              <a:avLst/>
            </a:prstGeom>
            <a:noFill/>
            <a:ln w="9525">
              <a:solidFill>
                <a:schemeClr val="tx1"/>
              </a:solidFill>
              <a:prstDash val="sysDot"/>
              <a:round/>
              <a:headEnd/>
              <a:tailEnd/>
            </a:ln>
            <a:effectLst/>
          </p:spPr>
          <p:txBody>
            <a:bodyPr wrap="none" anchor="ctr"/>
            <a:lstStyle/>
            <a:p>
              <a:endParaRPr lang="en-US"/>
            </a:p>
          </p:txBody>
        </p:sp>
        <p:sp>
          <p:nvSpPr>
            <p:cNvPr id="180353" name="Line 129"/>
            <p:cNvSpPr>
              <a:spLocks noChangeShapeType="1"/>
            </p:cNvSpPr>
            <p:nvPr/>
          </p:nvSpPr>
          <p:spPr bwMode="auto">
            <a:xfrm>
              <a:off x="2631" y="3453"/>
              <a:ext cx="0" cy="0"/>
            </a:xfrm>
            <a:prstGeom prst="line">
              <a:avLst/>
            </a:prstGeom>
            <a:noFill/>
            <a:ln w="9525">
              <a:solidFill>
                <a:schemeClr val="tx1"/>
              </a:solidFill>
              <a:round/>
              <a:headEnd/>
              <a:tailEnd/>
            </a:ln>
            <a:effectLst/>
          </p:spPr>
          <p:txBody>
            <a:bodyPr wrap="none" anchor="ctr"/>
            <a:lstStyle/>
            <a:p>
              <a:endParaRPr lang="en-US"/>
            </a:p>
          </p:txBody>
        </p:sp>
        <p:sp>
          <p:nvSpPr>
            <p:cNvPr id="180354" name="Line 130"/>
            <p:cNvSpPr>
              <a:spLocks noChangeShapeType="1"/>
            </p:cNvSpPr>
            <p:nvPr/>
          </p:nvSpPr>
          <p:spPr bwMode="auto">
            <a:xfrm>
              <a:off x="2631" y="3453"/>
              <a:ext cx="0" cy="45"/>
            </a:xfrm>
            <a:prstGeom prst="line">
              <a:avLst/>
            </a:prstGeom>
            <a:noFill/>
            <a:ln w="9525">
              <a:solidFill>
                <a:schemeClr val="tx1"/>
              </a:solidFill>
              <a:prstDash val="sysDot"/>
              <a:round/>
              <a:headEnd/>
              <a:tailEnd/>
            </a:ln>
            <a:effectLst/>
          </p:spPr>
          <p:txBody>
            <a:bodyPr wrap="none" anchor="ctr"/>
            <a:lstStyle/>
            <a:p>
              <a:endParaRPr lang="en-US"/>
            </a:p>
          </p:txBody>
        </p:sp>
        <p:sp>
          <p:nvSpPr>
            <p:cNvPr id="180355" name="Text Box 131"/>
            <p:cNvSpPr txBox="1">
              <a:spLocks noChangeArrowheads="1"/>
            </p:cNvSpPr>
            <p:nvPr/>
          </p:nvSpPr>
          <p:spPr bwMode="auto">
            <a:xfrm>
              <a:off x="2472" y="3453"/>
              <a:ext cx="284" cy="154"/>
            </a:xfrm>
            <a:prstGeom prst="rect">
              <a:avLst/>
            </a:prstGeom>
            <a:noFill/>
            <a:ln w="9525" algn="ctr">
              <a:noFill/>
              <a:miter lim="800000"/>
              <a:headEnd/>
              <a:tailEnd/>
            </a:ln>
            <a:effectLst/>
          </p:spPr>
          <p:txBody>
            <a:bodyPr wrap="none">
              <a:spAutoFit/>
            </a:bodyPr>
            <a:lstStyle/>
            <a:p>
              <a:r>
                <a:rPr lang="en-US" sz="1000"/>
                <a:t>Start</a:t>
              </a:r>
            </a:p>
          </p:txBody>
        </p:sp>
        <p:sp>
          <p:nvSpPr>
            <p:cNvPr id="180356" name="Text Box 132"/>
            <p:cNvSpPr txBox="1">
              <a:spLocks noChangeArrowheads="1"/>
            </p:cNvSpPr>
            <p:nvPr/>
          </p:nvSpPr>
          <p:spPr bwMode="auto">
            <a:xfrm>
              <a:off x="2744" y="3453"/>
              <a:ext cx="279" cy="154"/>
            </a:xfrm>
            <a:prstGeom prst="rect">
              <a:avLst/>
            </a:prstGeom>
            <a:noFill/>
            <a:ln w="9525" algn="ctr">
              <a:noFill/>
              <a:miter lim="800000"/>
              <a:headEnd/>
              <a:tailEnd/>
            </a:ln>
            <a:effectLst/>
          </p:spPr>
          <p:txBody>
            <a:bodyPr wrap="none">
              <a:spAutoFit/>
            </a:bodyPr>
            <a:lstStyle/>
            <a:p>
              <a:r>
                <a:rPr lang="en-US" sz="1000"/>
                <a:t>Stop</a:t>
              </a:r>
            </a:p>
          </p:txBody>
        </p:sp>
        <p:sp>
          <p:nvSpPr>
            <p:cNvPr id="180357" name="Text Box 133"/>
            <p:cNvSpPr txBox="1">
              <a:spLocks noChangeArrowheads="1"/>
            </p:cNvSpPr>
            <p:nvPr/>
          </p:nvSpPr>
          <p:spPr bwMode="auto">
            <a:xfrm>
              <a:off x="2948" y="3135"/>
              <a:ext cx="329" cy="154"/>
            </a:xfrm>
            <a:prstGeom prst="rect">
              <a:avLst/>
            </a:prstGeom>
            <a:noFill/>
            <a:ln w="9525" algn="ctr">
              <a:noFill/>
              <a:miter lim="800000"/>
              <a:headEnd/>
              <a:tailEnd/>
            </a:ln>
            <a:effectLst/>
          </p:spPr>
          <p:txBody>
            <a:bodyPr wrap="none">
              <a:spAutoFit/>
            </a:bodyPr>
            <a:lstStyle/>
            <a:p>
              <a:r>
                <a:rPr lang="en-US" sz="1000"/>
                <a:t>Ramp</a:t>
              </a:r>
            </a:p>
          </p:txBody>
        </p:sp>
        <p:sp>
          <p:nvSpPr>
            <p:cNvPr id="180358" name="Text Box 134"/>
            <p:cNvSpPr txBox="1">
              <a:spLocks noChangeArrowheads="1"/>
            </p:cNvSpPr>
            <p:nvPr/>
          </p:nvSpPr>
          <p:spPr bwMode="auto">
            <a:xfrm>
              <a:off x="2426" y="3226"/>
              <a:ext cx="295" cy="154"/>
            </a:xfrm>
            <a:prstGeom prst="rect">
              <a:avLst/>
            </a:prstGeom>
            <a:noFill/>
            <a:ln w="9525" algn="ctr">
              <a:noFill/>
              <a:miter lim="800000"/>
              <a:headEnd/>
              <a:tailEnd/>
            </a:ln>
            <a:effectLst/>
          </p:spPr>
          <p:txBody>
            <a:bodyPr>
              <a:spAutoFit/>
            </a:bodyPr>
            <a:lstStyle/>
            <a:p>
              <a:r>
                <a:rPr lang="en-US" sz="1000"/>
                <a:t>V</a:t>
              </a:r>
              <a:r>
                <a:rPr lang="en-US" sz="1000" baseline="-25000"/>
                <a:t>in</a:t>
              </a:r>
            </a:p>
          </p:txBody>
        </p:sp>
      </p:grpSp>
      <p:sp>
        <p:nvSpPr>
          <p:cNvPr id="180360" name="Line 136"/>
          <p:cNvSpPr>
            <a:spLocks noChangeShapeType="1"/>
          </p:cNvSpPr>
          <p:nvPr/>
        </p:nvSpPr>
        <p:spPr bwMode="auto">
          <a:xfrm>
            <a:off x="6948488" y="5445125"/>
            <a:ext cx="0" cy="144463"/>
          </a:xfrm>
          <a:prstGeom prst="line">
            <a:avLst/>
          </a:prstGeom>
          <a:noFill/>
          <a:ln w="9525">
            <a:solidFill>
              <a:schemeClr val="tx1"/>
            </a:solidFill>
            <a:round/>
            <a:headEnd/>
            <a:tailEnd/>
          </a:ln>
          <a:effectLst/>
        </p:spPr>
        <p:txBody>
          <a:bodyPr wrap="none" anchor="ctr"/>
          <a:lstStyle/>
          <a:p>
            <a:endParaRPr lang="en-US"/>
          </a:p>
        </p:txBody>
      </p:sp>
      <p:sp>
        <p:nvSpPr>
          <p:cNvPr id="180361" name="Line 137"/>
          <p:cNvSpPr>
            <a:spLocks noChangeShapeType="1"/>
          </p:cNvSpPr>
          <p:nvPr/>
        </p:nvSpPr>
        <p:spPr bwMode="auto">
          <a:xfrm>
            <a:off x="6840538" y="5589588"/>
            <a:ext cx="217487" cy="0"/>
          </a:xfrm>
          <a:prstGeom prst="line">
            <a:avLst/>
          </a:prstGeom>
          <a:noFill/>
          <a:ln w="9525">
            <a:solidFill>
              <a:schemeClr val="tx1"/>
            </a:solidFill>
            <a:round/>
            <a:headEnd/>
            <a:tailEnd/>
          </a:ln>
          <a:effectLst/>
        </p:spPr>
        <p:txBody>
          <a:bodyPr wrap="none" anchor="ctr"/>
          <a:lstStyle/>
          <a:p>
            <a:endParaRPr lang="en-US"/>
          </a:p>
        </p:txBody>
      </p:sp>
      <p:sp>
        <p:nvSpPr>
          <p:cNvPr id="180362" name="Line 138"/>
          <p:cNvSpPr>
            <a:spLocks noChangeShapeType="1"/>
          </p:cNvSpPr>
          <p:nvPr/>
        </p:nvSpPr>
        <p:spPr bwMode="auto">
          <a:xfrm>
            <a:off x="6840538" y="5661025"/>
            <a:ext cx="217487" cy="0"/>
          </a:xfrm>
          <a:prstGeom prst="line">
            <a:avLst/>
          </a:prstGeom>
          <a:noFill/>
          <a:ln w="9525">
            <a:solidFill>
              <a:schemeClr val="tx1"/>
            </a:solidFill>
            <a:round/>
            <a:headEnd/>
            <a:tailEnd/>
          </a:ln>
          <a:effectLst/>
        </p:spPr>
        <p:txBody>
          <a:bodyPr wrap="none" anchor="ctr"/>
          <a:lstStyle/>
          <a:p>
            <a:endParaRPr lang="en-US"/>
          </a:p>
        </p:txBody>
      </p:sp>
      <p:sp>
        <p:nvSpPr>
          <p:cNvPr id="180363" name="Line 139"/>
          <p:cNvSpPr>
            <a:spLocks noChangeShapeType="1"/>
          </p:cNvSpPr>
          <p:nvPr/>
        </p:nvSpPr>
        <p:spPr bwMode="auto">
          <a:xfrm>
            <a:off x="6948488" y="5661025"/>
            <a:ext cx="0" cy="144463"/>
          </a:xfrm>
          <a:prstGeom prst="line">
            <a:avLst/>
          </a:prstGeom>
          <a:noFill/>
          <a:ln w="9525">
            <a:solidFill>
              <a:schemeClr val="tx1"/>
            </a:solidFill>
            <a:round/>
            <a:headEnd/>
            <a:tailEnd/>
          </a:ln>
          <a:effectLst/>
        </p:spPr>
        <p:txBody>
          <a:bodyPr wrap="none" anchor="ctr"/>
          <a:lstStyle/>
          <a:p>
            <a:endParaRPr lang="en-US"/>
          </a:p>
        </p:txBody>
      </p:sp>
      <p:sp>
        <p:nvSpPr>
          <p:cNvPr id="180365" name="Oval 141"/>
          <p:cNvSpPr>
            <a:spLocks noChangeArrowheads="1"/>
          </p:cNvSpPr>
          <p:nvPr/>
        </p:nvSpPr>
        <p:spPr bwMode="auto">
          <a:xfrm>
            <a:off x="6589713" y="5624513"/>
            <a:ext cx="142875" cy="142875"/>
          </a:xfrm>
          <a:prstGeom prst="ellipse">
            <a:avLst/>
          </a:prstGeom>
          <a:solidFill>
            <a:schemeClr val="bg1"/>
          </a:solidFill>
          <a:ln w="9525" algn="ctr">
            <a:solidFill>
              <a:schemeClr val="tx1"/>
            </a:solidFill>
            <a:round/>
            <a:headEnd/>
            <a:tailEnd/>
          </a:ln>
          <a:effectLst/>
        </p:spPr>
        <p:txBody>
          <a:bodyPr wrap="none" anchor="ctr"/>
          <a:lstStyle/>
          <a:p>
            <a:endParaRPr lang="en-US"/>
          </a:p>
        </p:txBody>
      </p:sp>
      <p:sp>
        <p:nvSpPr>
          <p:cNvPr id="180367" name="Oval 143"/>
          <p:cNvSpPr>
            <a:spLocks noChangeArrowheads="1"/>
          </p:cNvSpPr>
          <p:nvPr/>
        </p:nvSpPr>
        <p:spPr bwMode="auto">
          <a:xfrm>
            <a:off x="6589713" y="5516563"/>
            <a:ext cx="142875" cy="142875"/>
          </a:xfrm>
          <a:prstGeom prst="ellipse">
            <a:avLst/>
          </a:prstGeom>
          <a:solidFill>
            <a:schemeClr val="bg1"/>
          </a:solidFill>
          <a:ln w="9525" algn="ctr">
            <a:solidFill>
              <a:schemeClr val="tx1"/>
            </a:solidFill>
            <a:round/>
            <a:headEnd/>
            <a:tailEnd/>
          </a:ln>
          <a:effectLst/>
        </p:spPr>
        <p:txBody>
          <a:bodyPr wrap="none" anchor="ctr"/>
          <a:lstStyle/>
          <a:p>
            <a:endParaRPr lang="en-US"/>
          </a:p>
        </p:txBody>
      </p:sp>
      <p:sp>
        <p:nvSpPr>
          <p:cNvPr id="180369" name="Line 145"/>
          <p:cNvSpPr>
            <a:spLocks noChangeShapeType="1"/>
          </p:cNvSpPr>
          <p:nvPr/>
        </p:nvSpPr>
        <p:spPr bwMode="auto">
          <a:xfrm>
            <a:off x="6661150" y="5805488"/>
            <a:ext cx="287338" cy="0"/>
          </a:xfrm>
          <a:prstGeom prst="line">
            <a:avLst/>
          </a:prstGeom>
          <a:noFill/>
          <a:ln w="9525">
            <a:solidFill>
              <a:schemeClr val="tx1"/>
            </a:solidFill>
            <a:round/>
            <a:headEnd/>
            <a:tailEnd/>
          </a:ln>
          <a:effectLst/>
        </p:spPr>
        <p:txBody>
          <a:bodyPr wrap="none" anchor="ctr"/>
          <a:lstStyle/>
          <a:p>
            <a:endParaRPr lang="en-US"/>
          </a:p>
        </p:txBody>
      </p:sp>
      <p:sp>
        <p:nvSpPr>
          <p:cNvPr id="180370" name="Line 146"/>
          <p:cNvSpPr>
            <a:spLocks noChangeShapeType="1"/>
          </p:cNvSpPr>
          <p:nvPr/>
        </p:nvSpPr>
        <p:spPr bwMode="auto">
          <a:xfrm flipV="1">
            <a:off x="6481763" y="5553075"/>
            <a:ext cx="0" cy="215900"/>
          </a:xfrm>
          <a:prstGeom prst="line">
            <a:avLst/>
          </a:prstGeom>
          <a:noFill/>
          <a:ln w="9525">
            <a:solidFill>
              <a:schemeClr val="tx1"/>
            </a:solidFill>
            <a:round/>
            <a:headEnd/>
            <a:tailEnd type="triangle" w="med" len="med"/>
          </a:ln>
          <a:effectLst/>
        </p:spPr>
        <p:txBody>
          <a:bodyPr wrap="none" anchor="ctr"/>
          <a:lstStyle/>
          <a:p>
            <a:endParaRPr lang="en-US"/>
          </a:p>
        </p:txBody>
      </p:sp>
      <p:sp>
        <p:nvSpPr>
          <p:cNvPr id="180371" name="Text Box 147"/>
          <p:cNvSpPr txBox="1">
            <a:spLocks noChangeArrowheads="1"/>
          </p:cNvSpPr>
          <p:nvPr/>
        </p:nvSpPr>
        <p:spPr bwMode="auto">
          <a:xfrm>
            <a:off x="6264275" y="5527675"/>
            <a:ext cx="219075" cy="244475"/>
          </a:xfrm>
          <a:prstGeom prst="rect">
            <a:avLst/>
          </a:prstGeom>
          <a:noFill/>
          <a:ln w="9525" algn="ctr">
            <a:noFill/>
            <a:miter lim="800000"/>
            <a:headEnd/>
            <a:tailEnd/>
          </a:ln>
          <a:effectLst/>
        </p:spPr>
        <p:txBody>
          <a:bodyPr wrap="none">
            <a:spAutoFit/>
          </a:bodyPr>
          <a:lstStyle/>
          <a:p>
            <a:r>
              <a:rPr lang="en-US" sz="1000"/>
              <a:t>I</a:t>
            </a:r>
          </a:p>
        </p:txBody>
      </p:sp>
      <p:sp>
        <p:nvSpPr>
          <p:cNvPr id="180372" name="Line 148"/>
          <p:cNvSpPr>
            <a:spLocks noChangeShapeType="1"/>
          </p:cNvSpPr>
          <p:nvPr/>
        </p:nvSpPr>
        <p:spPr bwMode="auto">
          <a:xfrm>
            <a:off x="8353425" y="5337175"/>
            <a:ext cx="252413" cy="0"/>
          </a:xfrm>
          <a:prstGeom prst="line">
            <a:avLst/>
          </a:prstGeom>
          <a:noFill/>
          <a:ln w="28575">
            <a:solidFill>
              <a:schemeClr val="tx1"/>
            </a:solidFill>
            <a:round/>
            <a:headEnd/>
            <a:tailEnd type="triangle" w="med" len="med"/>
          </a:ln>
          <a:effectLst/>
        </p:spPr>
        <p:txBody>
          <a:bodyPr wrap="none" anchor="ctr"/>
          <a:lstStyle/>
          <a:p>
            <a:endParaRPr lang="en-US"/>
          </a:p>
        </p:txBody>
      </p:sp>
      <p:sp>
        <p:nvSpPr>
          <p:cNvPr id="180373" name="Text Box 149"/>
          <p:cNvSpPr txBox="1">
            <a:spLocks noChangeArrowheads="1"/>
          </p:cNvSpPr>
          <p:nvPr/>
        </p:nvSpPr>
        <p:spPr bwMode="auto">
          <a:xfrm>
            <a:off x="6529388" y="5059363"/>
            <a:ext cx="336550" cy="244475"/>
          </a:xfrm>
          <a:prstGeom prst="rect">
            <a:avLst/>
          </a:prstGeom>
          <a:noFill/>
          <a:ln w="9525" algn="ctr">
            <a:noFill/>
            <a:miter lim="800000"/>
            <a:headEnd/>
            <a:tailEnd/>
          </a:ln>
          <a:effectLst/>
        </p:spPr>
        <p:txBody>
          <a:bodyPr wrap="none">
            <a:spAutoFit/>
          </a:bodyPr>
          <a:lstStyle/>
          <a:p>
            <a:r>
              <a:rPr lang="en-US" sz="1000"/>
              <a:t>V</a:t>
            </a:r>
            <a:r>
              <a:rPr lang="en-US" sz="1000" baseline="-25000"/>
              <a:t>in</a:t>
            </a:r>
          </a:p>
        </p:txBody>
      </p:sp>
      <p:sp>
        <p:nvSpPr>
          <p:cNvPr id="180374" name="Text Box 150"/>
          <p:cNvSpPr txBox="1">
            <a:spLocks noChangeArrowheads="1"/>
          </p:cNvSpPr>
          <p:nvPr/>
        </p:nvSpPr>
        <p:spPr bwMode="auto">
          <a:xfrm>
            <a:off x="6767513" y="1773238"/>
            <a:ext cx="336550" cy="244475"/>
          </a:xfrm>
          <a:prstGeom prst="rect">
            <a:avLst/>
          </a:prstGeom>
          <a:noFill/>
          <a:ln w="9525" algn="ctr">
            <a:noFill/>
            <a:miter lim="800000"/>
            <a:headEnd/>
            <a:tailEnd/>
          </a:ln>
          <a:effectLst/>
        </p:spPr>
        <p:txBody>
          <a:bodyPr wrap="none">
            <a:spAutoFit/>
          </a:bodyPr>
          <a:lstStyle/>
          <a:p>
            <a:r>
              <a:rPr lang="en-US" sz="1000"/>
              <a:t>V</a:t>
            </a:r>
            <a:r>
              <a:rPr lang="en-US" sz="1000" baseline="-25000"/>
              <a:t>in</a:t>
            </a:r>
          </a:p>
        </p:txBody>
      </p:sp>
      <p:grpSp>
        <p:nvGrpSpPr>
          <p:cNvPr id="4" name="Group 175"/>
          <p:cNvGrpSpPr>
            <a:grpSpLocks/>
          </p:cNvGrpSpPr>
          <p:nvPr/>
        </p:nvGrpSpPr>
        <p:grpSpPr bwMode="auto">
          <a:xfrm>
            <a:off x="5688013" y="3357563"/>
            <a:ext cx="3311525" cy="684212"/>
            <a:chOff x="3583" y="2115"/>
            <a:chExt cx="2086" cy="431"/>
          </a:xfrm>
        </p:grpSpPr>
        <p:sp>
          <p:nvSpPr>
            <p:cNvPr id="180375" name="Rectangle 151"/>
            <p:cNvSpPr>
              <a:spLocks noChangeArrowheads="1"/>
            </p:cNvSpPr>
            <p:nvPr/>
          </p:nvSpPr>
          <p:spPr bwMode="auto">
            <a:xfrm>
              <a:off x="4014" y="2205"/>
              <a:ext cx="294" cy="295"/>
            </a:xfrm>
            <a:prstGeom prst="rect">
              <a:avLst/>
            </a:prstGeom>
            <a:solidFill>
              <a:schemeClr val="bg1"/>
            </a:solidFill>
            <a:ln w="9525" algn="ctr">
              <a:solidFill>
                <a:schemeClr val="tx1"/>
              </a:solidFill>
              <a:miter lim="800000"/>
              <a:headEnd/>
              <a:tailEnd/>
            </a:ln>
            <a:effectLst/>
          </p:spPr>
          <p:txBody>
            <a:bodyPr wrap="none" anchor="ctr"/>
            <a:lstStyle/>
            <a:p>
              <a:r>
                <a:rPr lang="en-US" sz="1000"/>
                <a:t>Flash1</a:t>
              </a:r>
            </a:p>
          </p:txBody>
        </p:sp>
        <p:sp>
          <p:nvSpPr>
            <p:cNvPr id="180376" name="Rectangle 152"/>
            <p:cNvSpPr>
              <a:spLocks noChangeArrowheads="1"/>
            </p:cNvSpPr>
            <p:nvPr/>
          </p:nvSpPr>
          <p:spPr bwMode="auto">
            <a:xfrm>
              <a:off x="4444" y="2205"/>
              <a:ext cx="273" cy="295"/>
            </a:xfrm>
            <a:prstGeom prst="rect">
              <a:avLst/>
            </a:prstGeom>
            <a:solidFill>
              <a:schemeClr val="bg1"/>
            </a:solidFill>
            <a:ln w="9525" algn="ctr">
              <a:solidFill>
                <a:schemeClr val="tx1"/>
              </a:solidFill>
              <a:miter lim="800000"/>
              <a:headEnd/>
              <a:tailEnd/>
            </a:ln>
            <a:effectLst/>
          </p:spPr>
          <p:txBody>
            <a:bodyPr wrap="none" anchor="ctr"/>
            <a:lstStyle/>
            <a:p>
              <a:r>
                <a:rPr lang="en-US" sz="1000"/>
                <a:t>DAC</a:t>
              </a:r>
            </a:p>
          </p:txBody>
        </p:sp>
        <p:sp>
          <p:nvSpPr>
            <p:cNvPr id="180377" name="Oval 153"/>
            <p:cNvSpPr>
              <a:spLocks noChangeArrowheads="1"/>
            </p:cNvSpPr>
            <p:nvPr/>
          </p:nvSpPr>
          <p:spPr bwMode="auto">
            <a:xfrm>
              <a:off x="4921" y="2251"/>
              <a:ext cx="205" cy="204"/>
            </a:xfrm>
            <a:prstGeom prst="ellipse">
              <a:avLst/>
            </a:prstGeom>
            <a:solidFill>
              <a:schemeClr val="bg1"/>
            </a:solidFill>
            <a:ln w="9525" algn="ctr">
              <a:solidFill>
                <a:schemeClr val="tx1"/>
              </a:solidFill>
              <a:round/>
              <a:headEnd/>
              <a:tailEnd/>
            </a:ln>
            <a:effectLst/>
          </p:spPr>
          <p:txBody>
            <a:bodyPr wrap="none" anchor="ctr"/>
            <a:lstStyle/>
            <a:p>
              <a:r>
                <a:rPr lang="en-US" sz="1800"/>
                <a:t>-</a:t>
              </a:r>
            </a:p>
          </p:txBody>
        </p:sp>
        <p:sp>
          <p:nvSpPr>
            <p:cNvPr id="180378" name="Line 154"/>
            <p:cNvSpPr>
              <a:spLocks noChangeShapeType="1"/>
            </p:cNvSpPr>
            <p:nvPr/>
          </p:nvSpPr>
          <p:spPr bwMode="auto">
            <a:xfrm>
              <a:off x="3764" y="2364"/>
              <a:ext cx="69" cy="0"/>
            </a:xfrm>
            <a:prstGeom prst="line">
              <a:avLst/>
            </a:prstGeom>
            <a:noFill/>
            <a:ln w="9525">
              <a:solidFill>
                <a:schemeClr val="tx1"/>
              </a:solidFill>
              <a:round/>
              <a:headEnd/>
              <a:tailEnd/>
            </a:ln>
            <a:effectLst/>
          </p:spPr>
          <p:txBody>
            <a:bodyPr wrap="none" anchor="ctr"/>
            <a:lstStyle/>
            <a:p>
              <a:endParaRPr lang="en-US"/>
            </a:p>
          </p:txBody>
        </p:sp>
        <p:sp>
          <p:nvSpPr>
            <p:cNvPr id="180379" name="Line 155"/>
            <p:cNvSpPr>
              <a:spLocks noChangeShapeType="1"/>
            </p:cNvSpPr>
            <p:nvPr/>
          </p:nvSpPr>
          <p:spPr bwMode="auto">
            <a:xfrm>
              <a:off x="4717" y="2341"/>
              <a:ext cx="204"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180380" name="Line 156"/>
            <p:cNvSpPr>
              <a:spLocks noChangeShapeType="1"/>
            </p:cNvSpPr>
            <p:nvPr/>
          </p:nvSpPr>
          <p:spPr bwMode="auto">
            <a:xfrm>
              <a:off x="4308" y="2364"/>
              <a:ext cx="136" cy="0"/>
            </a:xfrm>
            <a:prstGeom prst="line">
              <a:avLst/>
            </a:prstGeom>
            <a:noFill/>
            <a:ln w="28575">
              <a:solidFill>
                <a:schemeClr val="tx1"/>
              </a:solidFill>
              <a:round/>
              <a:headEnd/>
              <a:tailEnd type="triangle" w="med" len="med"/>
            </a:ln>
            <a:effectLst/>
          </p:spPr>
          <p:txBody>
            <a:bodyPr wrap="none" anchor="ctr"/>
            <a:lstStyle/>
            <a:p>
              <a:endParaRPr lang="en-US"/>
            </a:p>
          </p:txBody>
        </p:sp>
        <p:sp>
          <p:nvSpPr>
            <p:cNvPr id="180381" name="Line 157"/>
            <p:cNvSpPr>
              <a:spLocks noChangeShapeType="1"/>
            </p:cNvSpPr>
            <p:nvPr/>
          </p:nvSpPr>
          <p:spPr bwMode="auto">
            <a:xfrm flipV="1">
              <a:off x="3969" y="2115"/>
              <a:ext cx="0" cy="249"/>
            </a:xfrm>
            <a:prstGeom prst="line">
              <a:avLst/>
            </a:prstGeom>
            <a:noFill/>
            <a:ln w="9525">
              <a:solidFill>
                <a:schemeClr val="tx1"/>
              </a:solidFill>
              <a:round/>
              <a:headEnd/>
              <a:tailEnd/>
            </a:ln>
            <a:effectLst/>
          </p:spPr>
          <p:txBody>
            <a:bodyPr wrap="none" anchor="ctr"/>
            <a:lstStyle/>
            <a:p>
              <a:endParaRPr lang="en-US"/>
            </a:p>
          </p:txBody>
        </p:sp>
        <p:sp>
          <p:nvSpPr>
            <p:cNvPr id="180382" name="Line 158"/>
            <p:cNvSpPr>
              <a:spLocks noChangeShapeType="1"/>
            </p:cNvSpPr>
            <p:nvPr/>
          </p:nvSpPr>
          <p:spPr bwMode="auto">
            <a:xfrm>
              <a:off x="3969" y="2115"/>
              <a:ext cx="1065" cy="0"/>
            </a:xfrm>
            <a:prstGeom prst="line">
              <a:avLst/>
            </a:prstGeom>
            <a:noFill/>
            <a:ln w="9525">
              <a:solidFill>
                <a:schemeClr val="tx1"/>
              </a:solidFill>
              <a:round/>
              <a:headEnd/>
              <a:tailEnd/>
            </a:ln>
            <a:effectLst/>
          </p:spPr>
          <p:txBody>
            <a:bodyPr wrap="none" anchor="ctr"/>
            <a:lstStyle/>
            <a:p>
              <a:endParaRPr lang="en-US"/>
            </a:p>
          </p:txBody>
        </p:sp>
        <p:sp>
          <p:nvSpPr>
            <p:cNvPr id="180383" name="Line 159"/>
            <p:cNvSpPr>
              <a:spLocks noChangeShapeType="1"/>
            </p:cNvSpPr>
            <p:nvPr/>
          </p:nvSpPr>
          <p:spPr bwMode="auto">
            <a:xfrm>
              <a:off x="5034" y="2115"/>
              <a:ext cx="0" cy="136"/>
            </a:xfrm>
            <a:prstGeom prst="line">
              <a:avLst/>
            </a:prstGeom>
            <a:noFill/>
            <a:ln w="9525">
              <a:solidFill>
                <a:schemeClr val="tx1"/>
              </a:solidFill>
              <a:round/>
              <a:headEnd/>
              <a:tailEnd type="triangle" w="med" len="med"/>
            </a:ln>
            <a:effectLst/>
          </p:spPr>
          <p:txBody>
            <a:bodyPr wrap="none" anchor="ctr"/>
            <a:lstStyle/>
            <a:p>
              <a:endParaRPr lang="en-US"/>
            </a:p>
          </p:txBody>
        </p:sp>
        <p:sp>
          <p:nvSpPr>
            <p:cNvPr id="180384" name="Rectangle 160"/>
            <p:cNvSpPr>
              <a:spLocks noChangeArrowheads="1"/>
            </p:cNvSpPr>
            <p:nvPr/>
          </p:nvSpPr>
          <p:spPr bwMode="auto">
            <a:xfrm>
              <a:off x="5238" y="2205"/>
              <a:ext cx="294" cy="295"/>
            </a:xfrm>
            <a:prstGeom prst="rect">
              <a:avLst/>
            </a:prstGeom>
            <a:solidFill>
              <a:schemeClr val="bg1"/>
            </a:solidFill>
            <a:ln w="9525" algn="ctr">
              <a:solidFill>
                <a:schemeClr val="tx1"/>
              </a:solidFill>
              <a:miter lim="800000"/>
              <a:headEnd/>
              <a:tailEnd/>
            </a:ln>
            <a:effectLst/>
          </p:spPr>
          <p:txBody>
            <a:bodyPr wrap="none" anchor="ctr"/>
            <a:lstStyle/>
            <a:p>
              <a:r>
                <a:rPr lang="en-US" sz="1000"/>
                <a:t>Flash2</a:t>
              </a:r>
            </a:p>
          </p:txBody>
        </p:sp>
        <p:sp>
          <p:nvSpPr>
            <p:cNvPr id="180385" name="Line 161"/>
            <p:cNvSpPr>
              <a:spLocks noChangeShapeType="1"/>
            </p:cNvSpPr>
            <p:nvPr/>
          </p:nvSpPr>
          <p:spPr bwMode="auto">
            <a:xfrm flipV="1">
              <a:off x="5125" y="2364"/>
              <a:ext cx="113"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180386" name="Text Box 162"/>
            <p:cNvSpPr txBox="1">
              <a:spLocks noChangeArrowheads="1"/>
            </p:cNvSpPr>
            <p:nvPr/>
          </p:nvSpPr>
          <p:spPr bwMode="auto">
            <a:xfrm>
              <a:off x="3583" y="2273"/>
              <a:ext cx="212" cy="154"/>
            </a:xfrm>
            <a:prstGeom prst="rect">
              <a:avLst/>
            </a:prstGeom>
            <a:noFill/>
            <a:ln w="9525" algn="ctr">
              <a:noFill/>
              <a:miter lim="800000"/>
              <a:headEnd/>
              <a:tailEnd/>
            </a:ln>
            <a:effectLst/>
          </p:spPr>
          <p:txBody>
            <a:bodyPr wrap="none">
              <a:spAutoFit/>
            </a:bodyPr>
            <a:lstStyle/>
            <a:p>
              <a:r>
                <a:rPr lang="en-US" sz="1000"/>
                <a:t>V</a:t>
              </a:r>
              <a:r>
                <a:rPr lang="en-US" sz="1000" baseline="-25000"/>
                <a:t>in</a:t>
              </a:r>
            </a:p>
          </p:txBody>
        </p:sp>
        <p:sp>
          <p:nvSpPr>
            <p:cNvPr id="180387" name="Line 163"/>
            <p:cNvSpPr>
              <a:spLocks noChangeShapeType="1"/>
            </p:cNvSpPr>
            <p:nvPr/>
          </p:nvSpPr>
          <p:spPr bwMode="auto">
            <a:xfrm>
              <a:off x="5533" y="2364"/>
              <a:ext cx="136" cy="0"/>
            </a:xfrm>
            <a:prstGeom prst="line">
              <a:avLst/>
            </a:prstGeom>
            <a:noFill/>
            <a:ln w="28575">
              <a:solidFill>
                <a:schemeClr val="tx1"/>
              </a:solidFill>
              <a:round/>
              <a:headEnd/>
              <a:tailEnd type="triangle" w="med" len="med"/>
            </a:ln>
            <a:effectLst/>
          </p:spPr>
          <p:txBody>
            <a:bodyPr wrap="none" anchor="ctr"/>
            <a:lstStyle/>
            <a:p>
              <a:endParaRPr lang="en-US"/>
            </a:p>
          </p:txBody>
        </p:sp>
        <p:sp>
          <p:nvSpPr>
            <p:cNvPr id="180388" name="Line 164"/>
            <p:cNvSpPr>
              <a:spLocks noChangeShapeType="1"/>
            </p:cNvSpPr>
            <p:nvPr/>
          </p:nvSpPr>
          <p:spPr bwMode="auto">
            <a:xfrm>
              <a:off x="4354" y="2364"/>
              <a:ext cx="0" cy="182"/>
            </a:xfrm>
            <a:prstGeom prst="line">
              <a:avLst/>
            </a:prstGeom>
            <a:noFill/>
            <a:ln w="28575">
              <a:solidFill>
                <a:schemeClr val="tx1"/>
              </a:solidFill>
              <a:round/>
              <a:headEnd/>
              <a:tailEnd/>
            </a:ln>
            <a:effectLst/>
          </p:spPr>
          <p:txBody>
            <a:bodyPr wrap="none" anchor="ctr"/>
            <a:lstStyle/>
            <a:p>
              <a:endParaRPr lang="en-US"/>
            </a:p>
          </p:txBody>
        </p:sp>
        <p:sp>
          <p:nvSpPr>
            <p:cNvPr id="180389" name="Line 165"/>
            <p:cNvSpPr>
              <a:spLocks noChangeShapeType="1"/>
            </p:cNvSpPr>
            <p:nvPr/>
          </p:nvSpPr>
          <p:spPr bwMode="auto">
            <a:xfrm>
              <a:off x="4354" y="2546"/>
              <a:ext cx="1293" cy="0"/>
            </a:xfrm>
            <a:prstGeom prst="line">
              <a:avLst/>
            </a:prstGeom>
            <a:noFill/>
            <a:ln w="28575">
              <a:solidFill>
                <a:schemeClr val="tx1"/>
              </a:solidFill>
              <a:round/>
              <a:headEnd/>
              <a:tailEnd type="triangle" w="med" len="med"/>
            </a:ln>
            <a:effectLst/>
          </p:spPr>
          <p:txBody>
            <a:bodyPr wrap="none" anchor="ctr"/>
            <a:lstStyle/>
            <a:p>
              <a:endParaRPr lang="en-US"/>
            </a:p>
          </p:txBody>
        </p:sp>
        <p:sp>
          <p:nvSpPr>
            <p:cNvPr id="180391" name="Line 167"/>
            <p:cNvSpPr>
              <a:spLocks noChangeShapeType="1"/>
            </p:cNvSpPr>
            <p:nvPr/>
          </p:nvSpPr>
          <p:spPr bwMode="auto">
            <a:xfrm flipH="1">
              <a:off x="3923" y="2364"/>
              <a:ext cx="91" cy="0"/>
            </a:xfrm>
            <a:prstGeom prst="line">
              <a:avLst/>
            </a:prstGeom>
            <a:noFill/>
            <a:ln w="9525">
              <a:solidFill>
                <a:schemeClr val="tx1"/>
              </a:solidFill>
              <a:round/>
              <a:headEnd/>
              <a:tailEnd/>
            </a:ln>
            <a:effectLst/>
          </p:spPr>
          <p:txBody>
            <a:bodyPr wrap="none" anchor="ctr"/>
            <a:lstStyle/>
            <a:p>
              <a:endParaRPr lang="en-US"/>
            </a:p>
          </p:txBody>
        </p:sp>
        <p:sp>
          <p:nvSpPr>
            <p:cNvPr id="180392" name="Line 168"/>
            <p:cNvSpPr>
              <a:spLocks noChangeShapeType="1"/>
            </p:cNvSpPr>
            <p:nvPr/>
          </p:nvSpPr>
          <p:spPr bwMode="auto">
            <a:xfrm flipV="1">
              <a:off x="3833" y="2319"/>
              <a:ext cx="90" cy="45"/>
            </a:xfrm>
            <a:prstGeom prst="line">
              <a:avLst/>
            </a:prstGeom>
            <a:noFill/>
            <a:ln w="9525">
              <a:solidFill>
                <a:schemeClr val="tx1"/>
              </a:solidFill>
              <a:round/>
              <a:headEnd/>
              <a:tailEnd/>
            </a:ln>
            <a:effectLst/>
          </p:spPr>
          <p:txBody>
            <a:bodyPr wrap="none" anchor="ctr"/>
            <a:lstStyle/>
            <a:p>
              <a:endParaRPr lang="en-US"/>
            </a:p>
          </p:txBody>
        </p:sp>
        <p:sp>
          <p:nvSpPr>
            <p:cNvPr id="180393" name="Line 169"/>
            <p:cNvSpPr>
              <a:spLocks noChangeShapeType="1"/>
            </p:cNvSpPr>
            <p:nvPr/>
          </p:nvSpPr>
          <p:spPr bwMode="auto">
            <a:xfrm>
              <a:off x="3878" y="2432"/>
              <a:ext cx="91" cy="0"/>
            </a:xfrm>
            <a:prstGeom prst="line">
              <a:avLst/>
            </a:prstGeom>
            <a:noFill/>
            <a:ln w="9525">
              <a:solidFill>
                <a:schemeClr val="tx1"/>
              </a:solidFill>
              <a:round/>
              <a:headEnd/>
              <a:tailEnd/>
            </a:ln>
            <a:effectLst/>
          </p:spPr>
          <p:txBody>
            <a:bodyPr wrap="none" anchor="ctr"/>
            <a:lstStyle/>
            <a:p>
              <a:endParaRPr lang="en-US"/>
            </a:p>
          </p:txBody>
        </p:sp>
        <p:sp>
          <p:nvSpPr>
            <p:cNvPr id="180394" name="Line 170"/>
            <p:cNvSpPr>
              <a:spLocks noChangeShapeType="1"/>
            </p:cNvSpPr>
            <p:nvPr/>
          </p:nvSpPr>
          <p:spPr bwMode="auto">
            <a:xfrm>
              <a:off x="3878" y="2455"/>
              <a:ext cx="91" cy="0"/>
            </a:xfrm>
            <a:prstGeom prst="line">
              <a:avLst/>
            </a:prstGeom>
            <a:noFill/>
            <a:ln w="9525">
              <a:solidFill>
                <a:schemeClr val="tx1"/>
              </a:solidFill>
              <a:round/>
              <a:headEnd/>
              <a:tailEnd/>
            </a:ln>
            <a:effectLst/>
          </p:spPr>
          <p:txBody>
            <a:bodyPr wrap="none" anchor="ctr"/>
            <a:lstStyle/>
            <a:p>
              <a:endParaRPr lang="en-US"/>
            </a:p>
          </p:txBody>
        </p:sp>
        <p:sp>
          <p:nvSpPr>
            <p:cNvPr id="180395" name="Line 171"/>
            <p:cNvSpPr>
              <a:spLocks noChangeShapeType="1"/>
            </p:cNvSpPr>
            <p:nvPr/>
          </p:nvSpPr>
          <p:spPr bwMode="auto">
            <a:xfrm>
              <a:off x="3923" y="2364"/>
              <a:ext cx="0" cy="68"/>
            </a:xfrm>
            <a:prstGeom prst="line">
              <a:avLst/>
            </a:prstGeom>
            <a:noFill/>
            <a:ln w="9525">
              <a:solidFill>
                <a:schemeClr val="tx1"/>
              </a:solidFill>
              <a:round/>
              <a:headEnd/>
              <a:tailEnd/>
            </a:ln>
            <a:effectLst/>
          </p:spPr>
          <p:txBody>
            <a:bodyPr wrap="none" anchor="ctr"/>
            <a:lstStyle/>
            <a:p>
              <a:endParaRPr lang="en-US"/>
            </a:p>
          </p:txBody>
        </p:sp>
        <p:sp>
          <p:nvSpPr>
            <p:cNvPr id="180396" name="Line 172"/>
            <p:cNvSpPr>
              <a:spLocks noChangeShapeType="1"/>
            </p:cNvSpPr>
            <p:nvPr/>
          </p:nvSpPr>
          <p:spPr bwMode="auto">
            <a:xfrm>
              <a:off x="3923" y="2455"/>
              <a:ext cx="0" cy="68"/>
            </a:xfrm>
            <a:prstGeom prst="line">
              <a:avLst/>
            </a:prstGeom>
            <a:noFill/>
            <a:ln w="9525">
              <a:solidFill>
                <a:schemeClr val="tx1"/>
              </a:solidFill>
              <a:round/>
              <a:headEnd/>
              <a:tailEnd/>
            </a:ln>
            <a:effectLst/>
          </p:spPr>
          <p:txBody>
            <a:bodyPr wrap="none" anchor="ctr"/>
            <a:lstStyle/>
            <a:p>
              <a:endParaRPr lang="en-US"/>
            </a:p>
          </p:txBody>
        </p:sp>
        <p:sp>
          <p:nvSpPr>
            <p:cNvPr id="180397" name="Line 173"/>
            <p:cNvSpPr>
              <a:spLocks noChangeShapeType="1"/>
            </p:cNvSpPr>
            <p:nvPr/>
          </p:nvSpPr>
          <p:spPr bwMode="auto">
            <a:xfrm>
              <a:off x="3878" y="2523"/>
              <a:ext cx="91" cy="0"/>
            </a:xfrm>
            <a:prstGeom prst="line">
              <a:avLst/>
            </a:prstGeom>
            <a:noFill/>
            <a:ln w="19050">
              <a:solidFill>
                <a:schemeClr val="tx1"/>
              </a:solidFill>
              <a:round/>
              <a:headEnd/>
              <a:tailEnd/>
            </a:ln>
            <a:effectLst/>
          </p:spPr>
          <p:txBody>
            <a:bodyPr wrap="none" anchor="ctr"/>
            <a:lstStyle/>
            <a:p>
              <a:endParaRPr lang="en-US"/>
            </a:p>
          </p:txBody>
        </p:sp>
        <p:sp>
          <p:nvSpPr>
            <p:cNvPr id="180398" name="Text Box 174"/>
            <p:cNvSpPr txBox="1">
              <a:spLocks noChangeArrowheads="1"/>
            </p:cNvSpPr>
            <p:nvPr/>
          </p:nvSpPr>
          <p:spPr bwMode="auto">
            <a:xfrm>
              <a:off x="3719" y="2183"/>
              <a:ext cx="280" cy="154"/>
            </a:xfrm>
            <a:prstGeom prst="rect">
              <a:avLst/>
            </a:prstGeom>
            <a:noFill/>
            <a:ln w="9525" algn="ctr">
              <a:noFill/>
              <a:miter lim="800000"/>
              <a:headEnd/>
              <a:tailEnd/>
            </a:ln>
            <a:effectLst/>
          </p:spPr>
          <p:txBody>
            <a:bodyPr wrap="none">
              <a:spAutoFit/>
            </a:bodyPr>
            <a:lstStyle/>
            <a:p>
              <a:r>
                <a:rPr lang="en-US" sz="1000"/>
                <a:t>S&amp;H</a:t>
              </a:r>
            </a:p>
          </p:txBody>
        </p:sp>
      </p:grpSp>
      <p:sp>
        <p:nvSpPr>
          <p:cNvPr id="102" name="Slide Number Placeholder 101"/>
          <p:cNvSpPr>
            <a:spLocks noGrp="1"/>
          </p:cNvSpPr>
          <p:nvPr>
            <p:ph type="sldNum" sz="quarter" idx="11"/>
          </p:nvPr>
        </p:nvSpPr>
        <p:spPr/>
        <p:txBody>
          <a:bodyPr/>
          <a:lstStyle/>
          <a:p>
            <a:fld id="{9ECC0FC1-A78D-46C6-BB12-B0D98A81EE04}" type="slidenum">
              <a:rPr lang="en-US" smtClean="0"/>
              <a:pPr/>
              <a:t>139</a:t>
            </a:fld>
            <a:endParaRPr lang="en-US"/>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450" y="-68240"/>
            <a:ext cx="8229600" cy="900753"/>
          </a:xfrm>
        </p:spPr>
        <p:txBody>
          <a:bodyPr/>
          <a:lstStyle/>
          <a:p>
            <a:r>
              <a:rPr lang="en-US" dirty="0" smtClean="0"/>
              <a:t>Once upon a time…</a:t>
            </a:r>
            <a:endParaRPr lang="en-GB" dirty="0"/>
          </a:p>
        </p:txBody>
      </p:sp>
      <p:sp>
        <p:nvSpPr>
          <p:cNvPr id="3" name="Footer Placeholder 2"/>
          <p:cNvSpPr>
            <a:spLocks noGrp="1"/>
          </p:cNvSpPr>
          <p:nvPr>
            <p:ph type="ftr" sz="quarter" idx="10"/>
          </p:nvPr>
        </p:nvSpPr>
        <p:spPr/>
        <p:txBody>
          <a:bodyPr/>
          <a:lstStyle/>
          <a:p>
            <a:r>
              <a:rPr lang="en-US" smtClean="0"/>
              <a:t>Intro to Detector Readout ISOTDAQ  2011, N. Neufeld CERN/PH</a:t>
            </a:r>
            <a:endParaRPr lang="en-US"/>
          </a:p>
        </p:txBody>
      </p:sp>
      <p:sp>
        <p:nvSpPr>
          <p:cNvPr id="4" name="Slide Number Placeholder 3"/>
          <p:cNvSpPr>
            <a:spLocks noGrp="1"/>
          </p:cNvSpPr>
          <p:nvPr>
            <p:ph type="sldNum" sz="quarter" idx="11"/>
          </p:nvPr>
        </p:nvSpPr>
        <p:spPr/>
        <p:txBody>
          <a:bodyPr/>
          <a:lstStyle/>
          <a:p>
            <a:fld id="{ABA9A3DD-692D-4565-833F-9AB531AF0A92}" type="slidenum">
              <a:rPr lang="en-US" smtClean="0"/>
              <a:pPr/>
              <a:t>14</a:t>
            </a:fld>
            <a:endParaRPr lang="en-US"/>
          </a:p>
        </p:txBody>
      </p:sp>
      <p:pic>
        <p:nvPicPr>
          <p:cNvPr id="5" name="Picture 4" descr="VCVol8No18_pic3.jpg"/>
          <p:cNvPicPr>
            <a:picLocks noChangeAspect="1"/>
          </p:cNvPicPr>
          <p:nvPr/>
        </p:nvPicPr>
        <p:blipFill>
          <a:blip r:embed="rId3"/>
          <a:stretch>
            <a:fillRect/>
          </a:stretch>
        </p:blipFill>
        <p:spPr>
          <a:xfrm>
            <a:off x="3420500" y="1433512"/>
            <a:ext cx="5715000" cy="3990975"/>
          </a:xfrm>
          <a:prstGeom prst="rect">
            <a:avLst/>
          </a:prstGeom>
        </p:spPr>
      </p:pic>
      <p:pic>
        <p:nvPicPr>
          <p:cNvPr id="6" name="Picture 5" descr="Bubble-chamber.png"/>
          <p:cNvPicPr>
            <a:picLocks noChangeAspect="1"/>
          </p:cNvPicPr>
          <p:nvPr/>
        </p:nvPicPr>
        <p:blipFill>
          <a:blip r:embed="rId4">
            <a:clrChange>
              <a:clrFrom>
                <a:srgbClr val="FFFFFF"/>
              </a:clrFrom>
              <a:clrTo>
                <a:srgbClr val="FFFFFF">
                  <a:alpha val="0"/>
                </a:srgbClr>
              </a:clrTo>
            </a:clrChange>
          </a:blip>
          <a:stretch>
            <a:fillRect/>
          </a:stretch>
        </p:blipFill>
        <p:spPr>
          <a:xfrm>
            <a:off x="0" y="681835"/>
            <a:ext cx="4517409" cy="6000397"/>
          </a:xfrm>
          <a:prstGeom prst="rect">
            <a:avLst/>
          </a:prstGeom>
        </p:spPr>
      </p:pic>
      <p:sp>
        <p:nvSpPr>
          <p:cNvPr id="7" name="TextBox 6"/>
          <p:cNvSpPr txBox="1"/>
          <p:nvPr/>
        </p:nvSpPr>
        <p:spPr>
          <a:xfrm>
            <a:off x="354842" y="5854890"/>
            <a:ext cx="1828800" cy="464023"/>
          </a:xfrm>
          <a:prstGeom prst="rect">
            <a:avLst/>
          </a:prstGeom>
          <a:noFill/>
        </p:spPr>
        <p:txBody>
          <a:bodyPr wrap="none" rtlCol="0">
            <a:normAutofit/>
          </a:bodyPr>
          <a:lstStyle/>
          <a:p>
            <a:r>
              <a:rPr lang="en-US" sz="1600" dirty="0" smtClean="0"/>
              <a:t>from Wikipedia</a:t>
            </a:r>
            <a:endParaRPr lang="en-GB" sz="1600" dirty="0" smtClean="0"/>
          </a:p>
        </p:txBody>
      </p:sp>
      <p:pic>
        <p:nvPicPr>
          <p:cNvPr id="8" name="Picture 7" descr="Dark–matter.jpg"/>
          <p:cNvPicPr>
            <a:picLocks noChangeAspect="1"/>
          </p:cNvPicPr>
          <p:nvPr/>
        </p:nvPicPr>
        <p:blipFill>
          <a:blip r:embed="rId5"/>
          <a:stretch>
            <a:fillRect/>
          </a:stretch>
        </p:blipFill>
        <p:spPr>
          <a:xfrm>
            <a:off x="1760565" y="977531"/>
            <a:ext cx="5284177" cy="5204915"/>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nodeType="clickEffect">
                                  <p:stCondLst>
                                    <p:cond delay="0"/>
                                  </p:stCondLst>
                                  <p:childTnLst>
                                    <p:animEffect transition="out" filter="blinds(horizontal)">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par>
                                <p:cTn id="8" presetID="3" presetClass="entr" presetSubtype="1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childTnLst>
                          </p:cTn>
                        </p:par>
                        <p:par>
                          <p:cTn id="11" fill="hold">
                            <p:stCondLst>
                              <p:cond delay="500"/>
                            </p:stCondLst>
                            <p:childTnLst>
                              <p:par>
                                <p:cTn id="12" presetID="3" presetClass="entr" presetSubtype="1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linds(horizontal)">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ooter Placeholder 6"/>
          <p:cNvSpPr>
            <a:spLocks noGrp="1"/>
          </p:cNvSpPr>
          <p:nvPr>
            <p:ph type="ftr" sz="quarter" idx="11"/>
          </p:nvPr>
        </p:nvSpPr>
        <p:spPr/>
        <p:txBody>
          <a:bodyPr/>
          <a:lstStyle/>
          <a:p>
            <a:r>
              <a:rPr lang="en-US" smtClean="0"/>
              <a:t>Electronics, Trigger, DAQ Summer Student Lectures 2011, N. Neufeld CERN/PH</a:t>
            </a:r>
            <a:endParaRPr lang="en-US"/>
          </a:p>
        </p:txBody>
      </p:sp>
      <p:sp>
        <p:nvSpPr>
          <p:cNvPr id="255037" name="Rectangle 61"/>
          <p:cNvSpPr>
            <a:spLocks noGrp="1" noChangeArrowheads="1"/>
          </p:cNvSpPr>
          <p:nvPr>
            <p:ph type="title"/>
          </p:nvPr>
        </p:nvSpPr>
        <p:spPr/>
        <p:txBody>
          <a:bodyPr/>
          <a:lstStyle/>
          <a:p>
            <a:r>
              <a:rPr lang="en-US"/>
              <a:t>ADC architectures</a:t>
            </a:r>
          </a:p>
        </p:txBody>
      </p:sp>
      <p:sp>
        <p:nvSpPr>
          <p:cNvPr id="254979" name="Rectangle 3"/>
          <p:cNvSpPr>
            <a:spLocks noGrp="1" noChangeArrowheads="1"/>
          </p:cNvSpPr>
          <p:nvPr>
            <p:ph type="body" sz="half" idx="1"/>
          </p:nvPr>
        </p:nvSpPr>
        <p:spPr>
          <a:xfrm>
            <a:off x="179388" y="981075"/>
            <a:ext cx="5076825" cy="5543550"/>
          </a:xfrm>
        </p:spPr>
        <p:txBody>
          <a:bodyPr/>
          <a:lstStyle/>
          <a:p>
            <a:r>
              <a:rPr lang="en-US" sz="1800"/>
              <a:t>Successive approximation</a:t>
            </a:r>
          </a:p>
          <a:p>
            <a:pPr lvl="1"/>
            <a:r>
              <a:rPr lang="en-US" sz="1400"/>
              <a:t>Binary search via a DAC and single discriminator</a:t>
            </a:r>
          </a:p>
          <a:p>
            <a:pPr lvl="1"/>
            <a:r>
              <a:rPr lang="en-US" sz="1400"/>
              <a:t>Takes n clock cycles</a:t>
            </a:r>
          </a:p>
          <a:p>
            <a:pPr lvl="1"/>
            <a:r>
              <a:rPr lang="en-US" sz="1400"/>
              <a:t>Relatively slow, small, low power, medium to large resolution</a:t>
            </a:r>
          </a:p>
          <a:p>
            <a:r>
              <a:rPr lang="en-US" sz="1800" b="1"/>
              <a:t>Pipelined</a:t>
            </a:r>
          </a:p>
          <a:p>
            <a:pPr lvl="1"/>
            <a:r>
              <a:rPr lang="en-US" sz="1400"/>
              <a:t>Determines “one bit” per clock cycle per stage</a:t>
            </a:r>
          </a:p>
          <a:p>
            <a:pPr lvl="2"/>
            <a:r>
              <a:rPr lang="en-US" sz="1000"/>
              <a:t>Extreme type of sub ranging flask</a:t>
            </a:r>
          </a:p>
          <a:p>
            <a:pPr lvl="1"/>
            <a:r>
              <a:rPr lang="en-US" sz="1400"/>
              <a:t>n stages</a:t>
            </a:r>
          </a:p>
          <a:p>
            <a:pPr lvl="1"/>
            <a:r>
              <a:rPr lang="en-US" sz="1400"/>
              <a:t>In principle 1 bit per stage but to handle imperfections each stage normally made with ~2bits and n*2bits mapped into n bits via digital mapping function that “auto corrects” imperfections</a:t>
            </a:r>
          </a:p>
          <a:p>
            <a:pPr lvl="1"/>
            <a:r>
              <a:rPr lang="en-US" sz="1400"/>
              <a:t>Makes a conversion each clock cycle</a:t>
            </a:r>
          </a:p>
          <a:p>
            <a:pPr lvl="1"/>
            <a:r>
              <a:rPr lang="en-US" sz="1400"/>
              <a:t>Has a latency of n clock cycles</a:t>
            </a:r>
          </a:p>
          <a:p>
            <a:pPr lvl="2"/>
            <a:r>
              <a:rPr lang="en-US" sz="1000"/>
              <a:t>Not a problem in our applications except for very fast triggering</a:t>
            </a:r>
          </a:p>
          <a:p>
            <a:pPr lvl="1"/>
            <a:r>
              <a:rPr lang="en-US" sz="1400"/>
              <a:t>Now dominating ADC architecture in modern CMOS technologies and impressive improvements in the last 10 years: speed, bits, power, size</a:t>
            </a:r>
          </a:p>
          <a:p>
            <a:endParaRPr lang="en-US" sz="1800"/>
          </a:p>
        </p:txBody>
      </p:sp>
      <p:graphicFrame>
        <p:nvGraphicFramePr>
          <p:cNvPr id="255034" name="Object 58"/>
          <p:cNvGraphicFramePr>
            <a:graphicFrameLocks noGrp="1" noChangeAspect="1"/>
          </p:cNvGraphicFramePr>
          <p:nvPr>
            <p:ph sz="quarter" idx="2"/>
          </p:nvPr>
        </p:nvGraphicFramePr>
        <p:xfrm>
          <a:off x="5940425" y="2708275"/>
          <a:ext cx="2852738" cy="1979613"/>
        </p:xfrm>
        <a:graphic>
          <a:graphicData uri="http://schemas.openxmlformats.org/presentationml/2006/ole">
            <mc:AlternateContent xmlns:mc="http://schemas.openxmlformats.org/markup-compatibility/2006">
              <mc:Choice xmlns:v="urn:schemas-microsoft-com:vml" Requires="v">
                <p:oleObj spid="_x0000_s835591" r:id="rId3" imgW="5028571" imgH="4752381" progId="Visio.Drawing.11">
                  <p:embed/>
                </p:oleObj>
              </mc:Choice>
              <mc:Fallback>
                <p:oleObj r:id="rId3" imgW="5028571" imgH="4752381" progId="Visio.Drawing.11">
                  <p:embed/>
                  <p:pic>
                    <p:nvPicPr>
                      <p:cNvPr id="0" name="Object 5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0425" y="2708275"/>
                        <a:ext cx="2852738" cy="197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254982" name="Line 6"/>
          <p:cNvSpPr>
            <a:spLocks noChangeShapeType="1"/>
          </p:cNvSpPr>
          <p:nvPr/>
        </p:nvSpPr>
        <p:spPr bwMode="auto">
          <a:xfrm>
            <a:off x="5903913" y="2276475"/>
            <a:ext cx="1295400" cy="0"/>
          </a:xfrm>
          <a:prstGeom prst="line">
            <a:avLst/>
          </a:prstGeom>
          <a:noFill/>
          <a:ln w="9525">
            <a:solidFill>
              <a:schemeClr val="tx1"/>
            </a:solidFill>
            <a:round/>
            <a:headEnd/>
            <a:tailEnd/>
          </a:ln>
          <a:effectLst/>
        </p:spPr>
        <p:txBody>
          <a:bodyPr wrap="none" anchor="ctr"/>
          <a:lstStyle/>
          <a:p>
            <a:endParaRPr lang="en-US"/>
          </a:p>
        </p:txBody>
      </p:sp>
      <p:sp>
        <p:nvSpPr>
          <p:cNvPr id="254983" name="Line 7"/>
          <p:cNvSpPr>
            <a:spLocks noChangeShapeType="1"/>
          </p:cNvSpPr>
          <p:nvPr/>
        </p:nvSpPr>
        <p:spPr bwMode="auto">
          <a:xfrm>
            <a:off x="5903913" y="2127250"/>
            <a:ext cx="0" cy="144463"/>
          </a:xfrm>
          <a:prstGeom prst="line">
            <a:avLst/>
          </a:prstGeom>
          <a:noFill/>
          <a:ln w="9525">
            <a:solidFill>
              <a:schemeClr val="tx1"/>
            </a:solidFill>
            <a:round/>
            <a:headEnd/>
            <a:tailEnd/>
          </a:ln>
          <a:effectLst/>
        </p:spPr>
        <p:txBody>
          <a:bodyPr wrap="none" anchor="ctr"/>
          <a:lstStyle/>
          <a:p>
            <a:endParaRPr lang="en-US"/>
          </a:p>
        </p:txBody>
      </p:sp>
      <p:sp>
        <p:nvSpPr>
          <p:cNvPr id="254984" name="Line 8"/>
          <p:cNvSpPr>
            <a:spLocks noChangeShapeType="1"/>
          </p:cNvSpPr>
          <p:nvPr/>
        </p:nvSpPr>
        <p:spPr bwMode="auto">
          <a:xfrm>
            <a:off x="5867400" y="2127250"/>
            <a:ext cx="73025" cy="0"/>
          </a:xfrm>
          <a:prstGeom prst="line">
            <a:avLst/>
          </a:prstGeom>
          <a:noFill/>
          <a:ln w="9525">
            <a:solidFill>
              <a:schemeClr val="tx1"/>
            </a:solidFill>
            <a:round/>
            <a:headEnd/>
            <a:tailEnd/>
          </a:ln>
          <a:effectLst/>
        </p:spPr>
        <p:txBody>
          <a:bodyPr wrap="none" anchor="ctr"/>
          <a:lstStyle/>
          <a:p>
            <a:endParaRPr lang="en-US"/>
          </a:p>
        </p:txBody>
      </p:sp>
      <p:sp>
        <p:nvSpPr>
          <p:cNvPr id="254985" name="Line 9"/>
          <p:cNvSpPr>
            <a:spLocks noChangeShapeType="1"/>
          </p:cNvSpPr>
          <p:nvPr/>
        </p:nvSpPr>
        <p:spPr bwMode="auto">
          <a:xfrm>
            <a:off x="5903913" y="1984375"/>
            <a:ext cx="0" cy="144463"/>
          </a:xfrm>
          <a:prstGeom prst="line">
            <a:avLst/>
          </a:prstGeom>
          <a:noFill/>
          <a:ln w="9525">
            <a:solidFill>
              <a:schemeClr val="tx1"/>
            </a:solidFill>
            <a:round/>
            <a:headEnd/>
            <a:tailEnd/>
          </a:ln>
          <a:effectLst/>
        </p:spPr>
        <p:txBody>
          <a:bodyPr wrap="none" anchor="ctr"/>
          <a:lstStyle/>
          <a:p>
            <a:endParaRPr lang="en-US"/>
          </a:p>
        </p:txBody>
      </p:sp>
      <p:sp>
        <p:nvSpPr>
          <p:cNvPr id="254986" name="Line 10"/>
          <p:cNvSpPr>
            <a:spLocks noChangeShapeType="1"/>
          </p:cNvSpPr>
          <p:nvPr/>
        </p:nvSpPr>
        <p:spPr bwMode="auto">
          <a:xfrm>
            <a:off x="5867400" y="1984375"/>
            <a:ext cx="73025" cy="0"/>
          </a:xfrm>
          <a:prstGeom prst="line">
            <a:avLst/>
          </a:prstGeom>
          <a:noFill/>
          <a:ln w="9525">
            <a:solidFill>
              <a:schemeClr val="tx1"/>
            </a:solidFill>
            <a:round/>
            <a:headEnd/>
            <a:tailEnd/>
          </a:ln>
          <a:effectLst/>
        </p:spPr>
        <p:txBody>
          <a:bodyPr wrap="none" anchor="ctr"/>
          <a:lstStyle/>
          <a:p>
            <a:endParaRPr lang="en-US"/>
          </a:p>
        </p:txBody>
      </p:sp>
      <p:sp>
        <p:nvSpPr>
          <p:cNvPr id="254987" name="Line 11"/>
          <p:cNvSpPr>
            <a:spLocks noChangeShapeType="1"/>
          </p:cNvSpPr>
          <p:nvPr/>
        </p:nvSpPr>
        <p:spPr bwMode="auto">
          <a:xfrm>
            <a:off x="5903913" y="1841500"/>
            <a:ext cx="0" cy="144463"/>
          </a:xfrm>
          <a:prstGeom prst="line">
            <a:avLst/>
          </a:prstGeom>
          <a:noFill/>
          <a:ln w="9525">
            <a:solidFill>
              <a:schemeClr val="tx1"/>
            </a:solidFill>
            <a:round/>
            <a:headEnd/>
            <a:tailEnd/>
          </a:ln>
          <a:effectLst/>
        </p:spPr>
        <p:txBody>
          <a:bodyPr wrap="none" anchor="ctr"/>
          <a:lstStyle/>
          <a:p>
            <a:endParaRPr lang="en-US"/>
          </a:p>
        </p:txBody>
      </p:sp>
      <p:sp>
        <p:nvSpPr>
          <p:cNvPr id="254988" name="Line 12"/>
          <p:cNvSpPr>
            <a:spLocks noChangeShapeType="1"/>
          </p:cNvSpPr>
          <p:nvPr/>
        </p:nvSpPr>
        <p:spPr bwMode="auto">
          <a:xfrm>
            <a:off x="5867400" y="1841500"/>
            <a:ext cx="73025" cy="0"/>
          </a:xfrm>
          <a:prstGeom prst="line">
            <a:avLst/>
          </a:prstGeom>
          <a:noFill/>
          <a:ln w="9525">
            <a:solidFill>
              <a:schemeClr val="tx1"/>
            </a:solidFill>
            <a:round/>
            <a:headEnd/>
            <a:tailEnd/>
          </a:ln>
          <a:effectLst/>
        </p:spPr>
        <p:txBody>
          <a:bodyPr wrap="none" anchor="ctr"/>
          <a:lstStyle/>
          <a:p>
            <a:endParaRPr lang="en-US"/>
          </a:p>
        </p:txBody>
      </p:sp>
      <p:sp>
        <p:nvSpPr>
          <p:cNvPr id="254989" name="Line 13"/>
          <p:cNvSpPr>
            <a:spLocks noChangeShapeType="1"/>
          </p:cNvSpPr>
          <p:nvPr/>
        </p:nvSpPr>
        <p:spPr bwMode="auto">
          <a:xfrm>
            <a:off x="5903913" y="1698625"/>
            <a:ext cx="0" cy="144463"/>
          </a:xfrm>
          <a:prstGeom prst="line">
            <a:avLst/>
          </a:prstGeom>
          <a:noFill/>
          <a:ln w="9525">
            <a:solidFill>
              <a:schemeClr val="tx1"/>
            </a:solidFill>
            <a:round/>
            <a:headEnd/>
            <a:tailEnd/>
          </a:ln>
          <a:effectLst/>
        </p:spPr>
        <p:txBody>
          <a:bodyPr wrap="none" anchor="ctr"/>
          <a:lstStyle/>
          <a:p>
            <a:endParaRPr lang="en-US"/>
          </a:p>
        </p:txBody>
      </p:sp>
      <p:sp>
        <p:nvSpPr>
          <p:cNvPr id="254990" name="Line 14"/>
          <p:cNvSpPr>
            <a:spLocks noChangeShapeType="1"/>
          </p:cNvSpPr>
          <p:nvPr/>
        </p:nvSpPr>
        <p:spPr bwMode="auto">
          <a:xfrm>
            <a:off x="5867400" y="1698625"/>
            <a:ext cx="73025" cy="0"/>
          </a:xfrm>
          <a:prstGeom prst="line">
            <a:avLst/>
          </a:prstGeom>
          <a:noFill/>
          <a:ln w="9525">
            <a:solidFill>
              <a:schemeClr val="tx1"/>
            </a:solidFill>
            <a:round/>
            <a:headEnd/>
            <a:tailEnd/>
          </a:ln>
          <a:effectLst/>
        </p:spPr>
        <p:txBody>
          <a:bodyPr wrap="none" anchor="ctr"/>
          <a:lstStyle/>
          <a:p>
            <a:endParaRPr lang="en-US"/>
          </a:p>
        </p:txBody>
      </p:sp>
      <p:sp>
        <p:nvSpPr>
          <p:cNvPr id="254991" name="Line 15"/>
          <p:cNvSpPr>
            <a:spLocks noChangeShapeType="1"/>
          </p:cNvSpPr>
          <p:nvPr/>
        </p:nvSpPr>
        <p:spPr bwMode="auto">
          <a:xfrm>
            <a:off x="5903913" y="1555750"/>
            <a:ext cx="0" cy="144463"/>
          </a:xfrm>
          <a:prstGeom prst="line">
            <a:avLst/>
          </a:prstGeom>
          <a:noFill/>
          <a:ln w="9525">
            <a:solidFill>
              <a:schemeClr val="tx1"/>
            </a:solidFill>
            <a:round/>
            <a:headEnd/>
            <a:tailEnd/>
          </a:ln>
          <a:effectLst/>
        </p:spPr>
        <p:txBody>
          <a:bodyPr wrap="none" anchor="ctr"/>
          <a:lstStyle/>
          <a:p>
            <a:endParaRPr lang="en-US"/>
          </a:p>
        </p:txBody>
      </p:sp>
      <p:sp>
        <p:nvSpPr>
          <p:cNvPr id="254992" name="Line 16"/>
          <p:cNvSpPr>
            <a:spLocks noChangeShapeType="1"/>
          </p:cNvSpPr>
          <p:nvPr/>
        </p:nvSpPr>
        <p:spPr bwMode="auto">
          <a:xfrm>
            <a:off x="5867400" y="1555750"/>
            <a:ext cx="73025" cy="0"/>
          </a:xfrm>
          <a:prstGeom prst="line">
            <a:avLst/>
          </a:prstGeom>
          <a:noFill/>
          <a:ln w="9525">
            <a:solidFill>
              <a:schemeClr val="tx1"/>
            </a:solidFill>
            <a:round/>
            <a:headEnd/>
            <a:tailEnd/>
          </a:ln>
          <a:effectLst/>
        </p:spPr>
        <p:txBody>
          <a:bodyPr wrap="none" anchor="ctr"/>
          <a:lstStyle/>
          <a:p>
            <a:endParaRPr lang="en-US"/>
          </a:p>
        </p:txBody>
      </p:sp>
      <p:sp>
        <p:nvSpPr>
          <p:cNvPr id="254993" name="Line 17"/>
          <p:cNvSpPr>
            <a:spLocks noChangeShapeType="1"/>
          </p:cNvSpPr>
          <p:nvPr/>
        </p:nvSpPr>
        <p:spPr bwMode="auto">
          <a:xfrm>
            <a:off x="5903913" y="1412875"/>
            <a:ext cx="0" cy="144463"/>
          </a:xfrm>
          <a:prstGeom prst="line">
            <a:avLst/>
          </a:prstGeom>
          <a:noFill/>
          <a:ln w="9525">
            <a:solidFill>
              <a:schemeClr val="tx1"/>
            </a:solidFill>
            <a:round/>
            <a:headEnd/>
            <a:tailEnd/>
          </a:ln>
          <a:effectLst/>
        </p:spPr>
        <p:txBody>
          <a:bodyPr wrap="none" anchor="ctr"/>
          <a:lstStyle/>
          <a:p>
            <a:endParaRPr lang="en-US"/>
          </a:p>
        </p:txBody>
      </p:sp>
      <p:sp>
        <p:nvSpPr>
          <p:cNvPr id="254994" name="Line 18"/>
          <p:cNvSpPr>
            <a:spLocks noChangeShapeType="1"/>
          </p:cNvSpPr>
          <p:nvPr/>
        </p:nvSpPr>
        <p:spPr bwMode="auto">
          <a:xfrm>
            <a:off x="5867400" y="1412875"/>
            <a:ext cx="73025" cy="0"/>
          </a:xfrm>
          <a:prstGeom prst="line">
            <a:avLst/>
          </a:prstGeom>
          <a:noFill/>
          <a:ln w="9525">
            <a:solidFill>
              <a:schemeClr val="tx1"/>
            </a:solidFill>
            <a:round/>
            <a:headEnd/>
            <a:tailEnd/>
          </a:ln>
          <a:effectLst/>
        </p:spPr>
        <p:txBody>
          <a:bodyPr wrap="none" anchor="ctr"/>
          <a:lstStyle/>
          <a:p>
            <a:endParaRPr lang="en-US"/>
          </a:p>
        </p:txBody>
      </p:sp>
      <p:sp>
        <p:nvSpPr>
          <p:cNvPr id="254995" name="Line 19"/>
          <p:cNvSpPr>
            <a:spLocks noChangeShapeType="1"/>
          </p:cNvSpPr>
          <p:nvPr/>
        </p:nvSpPr>
        <p:spPr bwMode="auto">
          <a:xfrm>
            <a:off x="5903913" y="1270000"/>
            <a:ext cx="0" cy="144463"/>
          </a:xfrm>
          <a:prstGeom prst="line">
            <a:avLst/>
          </a:prstGeom>
          <a:noFill/>
          <a:ln w="9525">
            <a:solidFill>
              <a:schemeClr val="tx1"/>
            </a:solidFill>
            <a:round/>
            <a:headEnd/>
            <a:tailEnd/>
          </a:ln>
          <a:effectLst/>
        </p:spPr>
        <p:txBody>
          <a:bodyPr wrap="none" anchor="ctr"/>
          <a:lstStyle/>
          <a:p>
            <a:endParaRPr lang="en-US"/>
          </a:p>
        </p:txBody>
      </p:sp>
      <p:sp>
        <p:nvSpPr>
          <p:cNvPr id="254996" name="Line 20"/>
          <p:cNvSpPr>
            <a:spLocks noChangeShapeType="1"/>
          </p:cNvSpPr>
          <p:nvPr/>
        </p:nvSpPr>
        <p:spPr bwMode="auto">
          <a:xfrm>
            <a:off x="5867400" y="1270000"/>
            <a:ext cx="73025" cy="0"/>
          </a:xfrm>
          <a:prstGeom prst="line">
            <a:avLst/>
          </a:prstGeom>
          <a:noFill/>
          <a:ln w="9525">
            <a:solidFill>
              <a:schemeClr val="tx1"/>
            </a:solidFill>
            <a:round/>
            <a:headEnd/>
            <a:tailEnd/>
          </a:ln>
          <a:effectLst/>
        </p:spPr>
        <p:txBody>
          <a:bodyPr wrap="none" anchor="ctr"/>
          <a:lstStyle/>
          <a:p>
            <a:endParaRPr lang="en-US"/>
          </a:p>
        </p:txBody>
      </p:sp>
      <p:sp>
        <p:nvSpPr>
          <p:cNvPr id="254997" name="Line 21"/>
          <p:cNvSpPr>
            <a:spLocks noChangeShapeType="1"/>
          </p:cNvSpPr>
          <p:nvPr/>
        </p:nvSpPr>
        <p:spPr bwMode="auto">
          <a:xfrm>
            <a:off x="5903913" y="1127125"/>
            <a:ext cx="0" cy="144463"/>
          </a:xfrm>
          <a:prstGeom prst="line">
            <a:avLst/>
          </a:prstGeom>
          <a:noFill/>
          <a:ln w="9525">
            <a:solidFill>
              <a:schemeClr val="tx1"/>
            </a:solidFill>
            <a:round/>
            <a:headEnd/>
            <a:tailEnd/>
          </a:ln>
          <a:effectLst/>
        </p:spPr>
        <p:txBody>
          <a:bodyPr wrap="none" anchor="ctr"/>
          <a:lstStyle/>
          <a:p>
            <a:endParaRPr lang="en-US"/>
          </a:p>
        </p:txBody>
      </p:sp>
      <p:sp>
        <p:nvSpPr>
          <p:cNvPr id="254998" name="Line 22"/>
          <p:cNvSpPr>
            <a:spLocks noChangeShapeType="1"/>
          </p:cNvSpPr>
          <p:nvPr/>
        </p:nvSpPr>
        <p:spPr bwMode="auto">
          <a:xfrm>
            <a:off x="5867400" y="1127125"/>
            <a:ext cx="73025" cy="0"/>
          </a:xfrm>
          <a:prstGeom prst="line">
            <a:avLst/>
          </a:prstGeom>
          <a:noFill/>
          <a:ln w="9525">
            <a:solidFill>
              <a:schemeClr val="tx1"/>
            </a:solidFill>
            <a:round/>
            <a:headEnd/>
            <a:tailEnd/>
          </a:ln>
          <a:effectLst/>
        </p:spPr>
        <p:txBody>
          <a:bodyPr wrap="none" anchor="ctr"/>
          <a:lstStyle/>
          <a:p>
            <a:endParaRPr lang="en-US"/>
          </a:p>
        </p:txBody>
      </p:sp>
      <p:sp>
        <p:nvSpPr>
          <p:cNvPr id="254999" name="Line 23"/>
          <p:cNvSpPr>
            <a:spLocks noChangeShapeType="1"/>
          </p:cNvSpPr>
          <p:nvPr/>
        </p:nvSpPr>
        <p:spPr bwMode="auto">
          <a:xfrm>
            <a:off x="5903913" y="1700213"/>
            <a:ext cx="431800" cy="0"/>
          </a:xfrm>
          <a:prstGeom prst="line">
            <a:avLst/>
          </a:prstGeom>
          <a:noFill/>
          <a:ln w="9525">
            <a:solidFill>
              <a:srgbClr val="0033CC"/>
            </a:solidFill>
            <a:round/>
            <a:headEnd/>
            <a:tailEnd/>
          </a:ln>
          <a:effectLst/>
        </p:spPr>
        <p:txBody>
          <a:bodyPr wrap="none" anchor="ctr"/>
          <a:lstStyle/>
          <a:p>
            <a:endParaRPr lang="en-US"/>
          </a:p>
        </p:txBody>
      </p:sp>
      <p:sp>
        <p:nvSpPr>
          <p:cNvPr id="255000" name="Line 24"/>
          <p:cNvSpPr>
            <a:spLocks noChangeShapeType="1"/>
          </p:cNvSpPr>
          <p:nvPr/>
        </p:nvSpPr>
        <p:spPr bwMode="auto">
          <a:xfrm>
            <a:off x="5830888" y="1916113"/>
            <a:ext cx="1368425" cy="0"/>
          </a:xfrm>
          <a:prstGeom prst="line">
            <a:avLst/>
          </a:prstGeom>
          <a:noFill/>
          <a:ln w="9525">
            <a:solidFill>
              <a:schemeClr val="tx1"/>
            </a:solidFill>
            <a:round/>
            <a:headEnd/>
            <a:tailEnd/>
          </a:ln>
          <a:effectLst/>
        </p:spPr>
        <p:txBody>
          <a:bodyPr wrap="none" anchor="ctr"/>
          <a:lstStyle/>
          <a:p>
            <a:endParaRPr lang="en-US"/>
          </a:p>
        </p:txBody>
      </p:sp>
      <p:sp>
        <p:nvSpPr>
          <p:cNvPr id="255001" name="Line 25"/>
          <p:cNvSpPr>
            <a:spLocks noChangeShapeType="1"/>
          </p:cNvSpPr>
          <p:nvPr/>
        </p:nvSpPr>
        <p:spPr bwMode="auto">
          <a:xfrm>
            <a:off x="6335713" y="1989138"/>
            <a:ext cx="431800" cy="0"/>
          </a:xfrm>
          <a:prstGeom prst="line">
            <a:avLst/>
          </a:prstGeom>
          <a:noFill/>
          <a:ln w="9525">
            <a:solidFill>
              <a:srgbClr val="0033CC"/>
            </a:solidFill>
            <a:round/>
            <a:headEnd/>
            <a:tailEnd/>
          </a:ln>
          <a:effectLst/>
        </p:spPr>
        <p:txBody>
          <a:bodyPr wrap="none" anchor="ctr"/>
          <a:lstStyle/>
          <a:p>
            <a:endParaRPr lang="en-US"/>
          </a:p>
        </p:txBody>
      </p:sp>
      <p:sp>
        <p:nvSpPr>
          <p:cNvPr id="255002" name="Line 26"/>
          <p:cNvSpPr>
            <a:spLocks noChangeShapeType="1"/>
          </p:cNvSpPr>
          <p:nvPr/>
        </p:nvSpPr>
        <p:spPr bwMode="auto">
          <a:xfrm>
            <a:off x="6767513" y="1844675"/>
            <a:ext cx="431800" cy="0"/>
          </a:xfrm>
          <a:prstGeom prst="line">
            <a:avLst/>
          </a:prstGeom>
          <a:noFill/>
          <a:ln w="9525">
            <a:solidFill>
              <a:srgbClr val="0033CC"/>
            </a:solidFill>
            <a:round/>
            <a:headEnd/>
            <a:tailEnd/>
          </a:ln>
          <a:effectLst/>
        </p:spPr>
        <p:txBody>
          <a:bodyPr wrap="none" anchor="ctr"/>
          <a:lstStyle/>
          <a:p>
            <a:endParaRPr lang="en-US"/>
          </a:p>
        </p:txBody>
      </p:sp>
      <p:sp>
        <p:nvSpPr>
          <p:cNvPr id="255004" name="Line 28"/>
          <p:cNvSpPr>
            <a:spLocks noChangeShapeType="1"/>
          </p:cNvSpPr>
          <p:nvPr/>
        </p:nvSpPr>
        <p:spPr bwMode="auto">
          <a:xfrm>
            <a:off x="6335713" y="1700213"/>
            <a:ext cx="0" cy="288925"/>
          </a:xfrm>
          <a:prstGeom prst="line">
            <a:avLst/>
          </a:prstGeom>
          <a:noFill/>
          <a:ln w="9525">
            <a:solidFill>
              <a:srgbClr val="0033CC"/>
            </a:solidFill>
            <a:round/>
            <a:headEnd/>
            <a:tailEnd/>
          </a:ln>
          <a:effectLst/>
        </p:spPr>
        <p:txBody>
          <a:bodyPr wrap="none" anchor="ctr"/>
          <a:lstStyle/>
          <a:p>
            <a:endParaRPr lang="en-US"/>
          </a:p>
        </p:txBody>
      </p:sp>
      <p:sp>
        <p:nvSpPr>
          <p:cNvPr id="255005" name="Line 29"/>
          <p:cNvSpPr>
            <a:spLocks noChangeShapeType="1"/>
          </p:cNvSpPr>
          <p:nvPr/>
        </p:nvSpPr>
        <p:spPr bwMode="auto">
          <a:xfrm flipV="1">
            <a:off x="6767513" y="1844675"/>
            <a:ext cx="0" cy="144463"/>
          </a:xfrm>
          <a:prstGeom prst="line">
            <a:avLst/>
          </a:prstGeom>
          <a:noFill/>
          <a:ln w="9525">
            <a:solidFill>
              <a:srgbClr val="0033CC"/>
            </a:solidFill>
            <a:round/>
            <a:headEnd/>
            <a:tailEnd/>
          </a:ln>
          <a:effectLst/>
        </p:spPr>
        <p:txBody>
          <a:bodyPr wrap="none" anchor="ctr"/>
          <a:lstStyle/>
          <a:p>
            <a:endParaRPr lang="en-US"/>
          </a:p>
        </p:txBody>
      </p:sp>
      <p:sp>
        <p:nvSpPr>
          <p:cNvPr id="255006" name="Line 30"/>
          <p:cNvSpPr>
            <a:spLocks noChangeShapeType="1"/>
          </p:cNvSpPr>
          <p:nvPr/>
        </p:nvSpPr>
        <p:spPr bwMode="auto">
          <a:xfrm>
            <a:off x="6335713" y="2205038"/>
            <a:ext cx="0" cy="144462"/>
          </a:xfrm>
          <a:prstGeom prst="line">
            <a:avLst/>
          </a:prstGeom>
          <a:noFill/>
          <a:ln w="9525">
            <a:solidFill>
              <a:schemeClr val="tx1"/>
            </a:solidFill>
            <a:round/>
            <a:headEnd/>
            <a:tailEnd/>
          </a:ln>
          <a:effectLst/>
        </p:spPr>
        <p:txBody>
          <a:bodyPr wrap="none" anchor="ctr"/>
          <a:lstStyle/>
          <a:p>
            <a:endParaRPr lang="en-US"/>
          </a:p>
        </p:txBody>
      </p:sp>
      <p:sp>
        <p:nvSpPr>
          <p:cNvPr id="255007" name="Line 31"/>
          <p:cNvSpPr>
            <a:spLocks noChangeShapeType="1"/>
          </p:cNvSpPr>
          <p:nvPr/>
        </p:nvSpPr>
        <p:spPr bwMode="auto">
          <a:xfrm>
            <a:off x="6767513" y="2205038"/>
            <a:ext cx="0" cy="144462"/>
          </a:xfrm>
          <a:prstGeom prst="line">
            <a:avLst/>
          </a:prstGeom>
          <a:noFill/>
          <a:ln w="9525">
            <a:solidFill>
              <a:schemeClr val="tx1"/>
            </a:solidFill>
            <a:round/>
            <a:headEnd/>
            <a:tailEnd/>
          </a:ln>
          <a:effectLst/>
        </p:spPr>
        <p:txBody>
          <a:bodyPr wrap="none" anchor="ctr"/>
          <a:lstStyle/>
          <a:p>
            <a:endParaRPr lang="en-US"/>
          </a:p>
        </p:txBody>
      </p:sp>
      <p:sp>
        <p:nvSpPr>
          <p:cNvPr id="255008" name="Line 32"/>
          <p:cNvSpPr>
            <a:spLocks noChangeShapeType="1"/>
          </p:cNvSpPr>
          <p:nvPr/>
        </p:nvSpPr>
        <p:spPr bwMode="auto">
          <a:xfrm>
            <a:off x="7199313" y="2205038"/>
            <a:ext cx="0" cy="144462"/>
          </a:xfrm>
          <a:prstGeom prst="line">
            <a:avLst/>
          </a:prstGeom>
          <a:noFill/>
          <a:ln w="9525">
            <a:solidFill>
              <a:schemeClr val="tx1"/>
            </a:solidFill>
            <a:round/>
            <a:headEnd/>
            <a:tailEnd/>
          </a:ln>
          <a:effectLst/>
        </p:spPr>
        <p:txBody>
          <a:bodyPr wrap="none" anchor="ctr"/>
          <a:lstStyle/>
          <a:p>
            <a:endParaRPr lang="en-US"/>
          </a:p>
        </p:txBody>
      </p:sp>
      <p:sp>
        <p:nvSpPr>
          <p:cNvPr id="255009" name="Text Box 33"/>
          <p:cNvSpPr txBox="1">
            <a:spLocks noChangeArrowheads="1"/>
          </p:cNvSpPr>
          <p:nvPr/>
        </p:nvSpPr>
        <p:spPr bwMode="auto">
          <a:xfrm>
            <a:off x="5940425" y="2312988"/>
            <a:ext cx="393700" cy="244475"/>
          </a:xfrm>
          <a:prstGeom prst="rect">
            <a:avLst/>
          </a:prstGeom>
          <a:noFill/>
          <a:ln w="9525" algn="ctr">
            <a:noFill/>
            <a:miter lim="800000"/>
            <a:headEnd/>
            <a:tailEnd/>
          </a:ln>
          <a:effectLst/>
        </p:spPr>
        <p:txBody>
          <a:bodyPr wrap="none">
            <a:spAutoFit/>
          </a:bodyPr>
          <a:lstStyle/>
          <a:p>
            <a:r>
              <a:rPr lang="en-US" sz="1000"/>
              <a:t>100</a:t>
            </a:r>
          </a:p>
        </p:txBody>
      </p:sp>
      <p:sp>
        <p:nvSpPr>
          <p:cNvPr id="255010" name="Text Box 34"/>
          <p:cNvSpPr txBox="1">
            <a:spLocks noChangeArrowheads="1"/>
          </p:cNvSpPr>
          <p:nvPr/>
        </p:nvSpPr>
        <p:spPr bwMode="auto">
          <a:xfrm>
            <a:off x="6335713" y="2312988"/>
            <a:ext cx="393700" cy="244475"/>
          </a:xfrm>
          <a:prstGeom prst="rect">
            <a:avLst/>
          </a:prstGeom>
          <a:noFill/>
          <a:ln w="9525" algn="ctr">
            <a:noFill/>
            <a:miter lim="800000"/>
            <a:headEnd/>
            <a:tailEnd/>
          </a:ln>
          <a:effectLst/>
        </p:spPr>
        <p:txBody>
          <a:bodyPr wrap="none">
            <a:spAutoFit/>
          </a:bodyPr>
          <a:lstStyle/>
          <a:p>
            <a:r>
              <a:rPr lang="en-US" sz="1000"/>
              <a:t>010</a:t>
            </a:r>
          </a:p>
        </p:txBody>
      </p:sp>
      <p:sp>
        <p:nvSpPr>
          <p:cNvPr id="255011" name="Text Box 35"/>
          <p:cNvSpPr txBox="1">
            <a:spLocks noChangeArrowheads="1"/>
          </p:cNvSpPr>
          <p:nvPr/>
        </p:nvSpPr>
        <p:spPr bwMode="auto">
          <a:xfrm>
            <a:off x="6804025" y="2312988"/>
            <a:ext cx="393700" cy="244475"/>
          </a:xfrm>
          <a:prstGeom prst="rect">
            <a:avLst/>
          </a:prstGeom>
          <a:noFill/>
          <a:ln w="9525" algn="ctr">
            <a:noFill/>
            <a:miter lim="800000"/>
            <a:headEnd/>
            <a:tailEnd/>
          </a:ln>
          <a:effectLst/>
        </p:spPr>
        <p:txBody>
          <a:bodyPr wrap="none">
            <a:spAutoFit/>
          </a:bodyPr>
          <a:lstStyle/>
          <a:p>
            <a:r>
              <a:rPr lang="en-US" sz="1000"/>
              <a:t>011</a:t>
            </a:r>
          </a:p>
        </p:txBody>
      </p:sp>
      <p:sp>
        <p:nvSpPr>
          <p:cNvPr id="255012" name="Text Box 36"/>
          <p:cNvSpPr txBox="1">
            <a:spLocks noChangeArrowheads="1"/>
          </p:cNvSpPr>
          <p:nvPr/>
        </p:nvSpPr>
        <p:spPr bwMode="auto">
          <a:xfrm>
            <a:off x="5219700" y="2312988"/>
            <a:ext cx="760413" cy="244475"/>
          </a:xfrm>
          <a:prstGeom prst="rect">
            <a:avLst/>
          </a:prstGeom>
          <a:noFill/>
          <a:ln w="9525" algn="ctr">
            <a:noFill/>
            <a:miter lim="800000"/>
            <a:headEnd/>
            <a:tailEnd/>
          </a:ln>
          <a:effectLst/>
        </p:spPr>
        <p:txBody>
          <a:bodyPr wrap="none">
            <a:spAutoFit/>
          </a:bodyPr>
          <a:lstStyle/>
          <a:p>
            <a:r>
              <a:rPr lang="en-US" sz="1000"/>
              <a:t>DAC code</a:t>
            </a:r>
          </a:p>
        </p:txBody>
      </p:sp>
      <p:sp>
        <p:nvSpPr>
          <p:cNvPr id="255013" name="Text Box 37"/>
          <p:cNvSpPr txBox="1">
            <a:spLocks noChangeArrowheads="1"/>
          </p:cNvSpPr>
          <p:nvPr/>
        </p:nvSpPr>
        <p:spPr bwMode="auto">
          <a:xfrm>
            <a:off x="5435600" y="908050"/>
            <a:ext cx="893763" cy="244475"/>
          </a:xfrm>
          <a:prstGeom prst="rect">
            <a:avLst/>
          </a:prstGeom>
          <a:noFill/>
          <a:ln w="9525" algn="ctr">
            <a:noFill/>
            <a:miter lim="800000"/>
            <a:headEnd/>
            <a:tailEnd/>
          </a:ln>
          <a:effectLst/>
        </p:spPr>
        <p:txBody>
          <a:bodyPr wrap="none">
            <a:spAutoFit/>
          </a:bodyPr>
          <a:lstStyle/>
          <a:p>
            <a:r>
              <a:rPr lang="en-US" sz="1000"/>
              <a:t>DAC voltage</a:t>
            </a:r>
          </a:p>
        </p:txBody>
      </p:sp>
      <p:grpSp>
        <p:nvGrpSpPr>
          <p:cNvPr id="2" name="Group 53"/>
          <p:cNvGrpSpPr>
            <a:grpSpLocks/>
          </p:cNvGrpSpPr>
          <p:nvPr/>
        </p:nvGrpSpPr>
        <p:grpSpPr bwMode="auto">
          <a:xfrm>
            <a:off x="6438900" y="1016000"/>
            <a:ext cx="2705100" cy="893763"/>
            <a:chOff x="3855" y="1842"/>
            <a:chExt cx="1704" cy="563"/>
          </a:xfrm>
        </p:grpSpPr>
        <p:sp>
          <p:nvSpPr>
            <p:cNvPr id="255014" name="Freeform 38"/>
            <p:cNvSpPr>
              <a:spLocks/>
            </p:cNvSpPr>
            <p:nvPr/>
          </p:nvSpPr>
          <p:spPr bwMode="auto">
            <a:xfrm>
              <a:off x="4558" y="2001"/>
              <a:ext cx="249" cy="183"/>
            </a:xfrm>
            <a:custGeom>
              <a:avLst/>
              <a:gdLst/>
              <a:ahLst/>
              <a:cxnLst>
                <a:cxn ang="0">
                  <a:pos x="0" y="2"/>
                </a:cxn>
                <a:cxn ang="0">
                  <a:pos x="0" y="183"/>
                </a:cxn>
                <a:cxn ang="0">
                  <a:pos x="159" y="183"/>
                </a:cxn>
                <a:cxn ang="0">
                  <a:pos x="249" y="93"/>
                </a:cxn>
                <a:cxn ang="0">
                  <a:pos x="166" y="0"/>
                </a:cxn>
                <a:cxn ang="0">
                  <a:pos x="0" y="2"/>
                </a:cxn>
              </a:cxnLst>
              <a:rect l="0" t="0" r="r" b="b"/>
              <a:pathLst>
                <a:path w="249" h="183">
                  <a:moveTo>
                    <a:pt x="0" y="2"/>
                  </a:moveTo>
                  <a:lnTo>
                    <a:pt x="0" y="183"/>
                  </a:lnTo>
                  <a:lnTo>
                    <a:pt x="159" y="183"/>
                  </a:lnTo>
                  <a:lnTo>
                    <a:pt x="249" y="93"/>
                  </a:lnTo>
                  <a:lnTo>
                    <a:pt x="166" y="0"/>
                  </a:lnTo>
                  <a:lnTo>
                    <a:pt x="0" y="2"/>
                  </a:lnTo>
                  <a:close/>
                </a:path>
              </a:pathLst>
            </a:custGeom>
            <a:solidFill>
              <a:schemeClr val="bg1"/>
            </a:solidFill>
            <a:ln w="9525" cap="flat" cmpd="sng">
              <a:solidFill>
                <a:schemeClr val="tx1"/>
              </a:solidFill>
              <a:prstDash val="solid"/>
              <a:round/>
              <a:headEnd/>
              <a:tailEnd/>
            </a:ln>
            <a:effectLst/>
          </p:spPr>
          <p:txBody>
            <a:bodyPr wrap="none" anchor="ctr"/>
            <a:lstStyle/>
            <a:p>
              <a:endParaRPr lang="en-US"/>
            </a:p>
          </p:txBody>
        </p:sp>
        <p:sp>
          <p:nvSpPr>
            <p:cNvPr id="255015" name="Text Box 39"/>
            <p:cNvSpPr txBox="1">
              <a:spLocks noChangeArrowheads="1"/>
            </p:cNvSpPr>
            <p:nvPr/>
          </p:nvSpPr>
          <p:spPr bwMode="auto">
            <a:xfrm>
              <a:off x="4536" y="2024"/>
              <a:ext cx="285" cy="154"/>
            </a:xfrm>
            <a:prstGeom prst="rect">
              <a:avLst/>
            </a:prstGeom>
            <a:noFill/>
            <a:ln w="9525" algn="ctr">
              <a:noFill/>
              <a:miter lim="800000"/>
              <a:headEnd/>
              <a:tailEnd/>
            </a:ln>
            <a:effectLst/>
          </p:spPr>
          <p:txBody>
            <a:bodyPr wrap="none">
              <a:spAutoFit/>
            </a:bodyPr>
            <a:lstStyle/>
            <a:p>
              <a:r>
                <a:rPr lang="en-US" sz="1000"/>
                <a:t>DAC</a:t>
              </a:r>
            </a:p>
          </p:txBody>
        </p:sp>
        <p:sp>
          <p:nvSpPr>
            <p:cNvPr id="255016" name="Line 40"/>
            <p:cNvSpPr>
              <a:spLocks noChangeShapeType="1"/>
            </p:cNvSpPr>
            <p:nvPr/>
          </p:nvSpPr>
          <p:spPr bwMode="auto">
            <a:xfrm flipV="1">
              <a:off x="4808" y="2092"/>
              <a:ext cx="69" cy="0"/>
            </a:xfrm>
            <a:prstGeom prst="line">
              <a:avLst/>
            </a:prstGeom>
            <a:noFill/>
            <a:ln w="9525">
              <a:solidFill>
                <a:schemeClr val="tx1"/>
              </a:solidFill>
              <a:round/>
              <a:headEnd/>
              <a:tailEnd/>
            </a:ln>
            <a:effectLst/>
          </p:spPr>
          <p:txBody>
            <a:bodyPr wrap="none" anchor="ctr"/>
            <a:lstStyle/>
            <a:p>
              <a:endParaRPr lang="en-US"/>
            </a:p>
          </p:txBody>
        </p:sp>
        <p:sp>
          <p:nvSpPr>
            <p:cNvPr id="255017" name="Rectangle 41"/>
            <p:cNvSpPr>
              <a:spLocks noChangeArrowheads="1"/>
            </p:cNvSpPr>
            <p:nvPr/>
          </p:nvSpPr>
          <p:spPr bwMode="auto">
            <a:xfrm>
              <a:off x="4059" y="2001"/>
              <a:ext cx="386" cy="181"/>
            </a:xfrm>
            <a:prstGeom prst="rect">
              <a:avLst/>
            </a:prstGeom>
            <a:solidFill>
              <a:schemeClr val="bg1"/>
            </a:solidFill>
            <a:ln w="9525" algn="ctr">
              <a:solidFill>
                <a:schemeClr val="tx1"/>
              </a:solidFill>
              <a:miter lim="800000"/>
              <a:headEnd/>
              <a:tailEnd/>
            </a:ln>
            <a:effectLst/>
          </p:spPr>
          <p:txBody>
            <a:bodyPr wrap="none" anchor="ctr"/>
            <a:lstStyle/>
            <a:p>
              <a:r>
                <a:rPr lang="en-US" sz="1000"/>
                <a:t>Aprox reg.</a:t>
              </a:r>
            </a:p>
          </p:txBody>
        </p:sp>
        <p:sp>
          <p:nvSpPr>
            <p:cNvPr id="255018" name="Line 42"/>
            <p:cNvSpPr>
              <a:spLocks noChangeShapeType="1"/>
            </p:cNvSpPr>
            <p:nvPr/>
          </p:nvSpPr>
          <p:spPr bwMode="auto">
            <a:xfrm>
              <a:off x="4445" y="2092"/>
              <a:ext cx="113" cy="0"/>
            </a:xfrm>
            <a:prstGeom prst="line">
              <a:avLst/>
            </a:prstGeom>
            <a:noFill/>
            <a:ln w="28575">
              <a:solidFill>
                <a:schemeClr val="tx1"/>
              </a:solidFill>
              <a:round/>
              <a:headEnd/>
              <a:tailEnd type="triangle" w="med" len="med"/>
            </a:ln>
            <a:effectLst/>
          </p:spPr>
          <p:txBody>
            <a:bodyPr wrap="none" anchor="ctr"/>
            <a:lstStyle/>
            <a:p>
              <a:endParaRPr lang="en-US"/>
            </a:p>
          </p:txBody>
        </p:sp>
        <p:sp>
          <p:nvSpPr>
            <p:cNvPr id="255019" name="AutoShape 43"/>
            <p:cNvSpPr>
              <a:spLocks noChangeArrowheads="1"/>
            </p:cNvSpPr>
            <p:nvPr/>
          </p:nvSpPr>
          <p:spPr bwMode="auto">
            <a:xfrm rot="5400000">
              <a:off x="4808" y="1933"/>
              <a:ext cx="317" cy="182"/>
            </a:xfrm>
            <a:prstGeom prst="triangle">
              <a:avLst>
                <a:gd name="adj" fmla="val 50000"/>
              </a:avLst>
            </a:prstGeom>
            <a:solidFill>
              <a:schemeClr val="bg1"/>
            </a:solidFill>
            <a:ln w="9525" algn="ctr">
              <a:solidFill>
                <a:schemeClr val="tx1"/>
              </a:solidFill>
              <a:miter lim="800000"/>
              <a:headEnd/>
              <a:tailEnd/>
            </a:ln>
            <a:effectLst/>
          </p:spPr>
          <p:txBody>
            <a:bodyPr wrap="none" anchor="ctr"/>
            <a:lstStyle/>
            <a:p>
              <a:endParaRPr lang="en-US"/>
            </a:p>
          </p:txBody>
        </p:sp>
        <p:sp>
          <p:nvSpPr>
            <p:cNvPr id="255020" name="Line 44"/>
            <p:cNvSpPr>
              <a:spLocks noChangeShapeType="1"/>
            </p:cNvSpPr>
            <p:nvPr/>
          </p:nvSpPr>
          <p:spPr bwMode="auto">
            <a:xfrm>
              <a:off x="4059" y="1933"/>
              <a:ext cx="817"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255021" name="Line 45"/>
            <p:cNvSpPr>
              <a:spLocks noChangeShapeType="1"/>
            </p:cNvSpPr>
            <p:nvPr/>
          </p:nvSpPr>
          <p:spPr bwMode="auto">
            <a:xfrm>
              <a:off x="5057" y="2024"/>
              <a:ext cx="46" cy="0"/>
            </a:xfrm>
            <a:prstGeom prst="line">
              <a:avLst/>
            </a:prstGeom>
            <a:noFill/>
            <a:ln w="9525">
              <a:solidFill>
                <a:schemeClr val="tx1"/>
              </a:solidFill>
              <a:round/>
              <a:headEnd/>
              <a:tailEnd/>
            </a:ln>
            <a:effectLst/>
          </p:spPr>
          <p:txBody>
            <a:bodyPr wrap="none" anchor="ctr"/>
            <a:lstStyle/>
            <a:p>
              <a:endParaRPr lang="en-US"/>
            </a:p>
          </p:txBody>
        </p:sp>
        <p:sp>
          <p:nvSpPr>
            <p:cNvPr id="255022" name="Line 46"/>
            <p:cNvSpPr>
              <a:spLocks noChangeShapeType="1"/>
            </p:cNvSpPr>
            <p:nvPr/>
          </p:nvSpPr>
          <p:spPr bwMode="auto">
            <a:xfrm>
              <a:off x="5103" y="2024"/>
              <a:ext cx="0" cy="226"/>
            </a:xfrm>
            <a:prstGeom prst="line">
              <a:avLst/>
            </a:prstGeom>
            <a:noFill/>
            <a:ln w="9525">
              <a:solidFill>
                <a:schemeClr val="tx1"/>
              </a:solidFill>
              <a:round/>
              <a:headEnd/>
              <a:tailEnd/>
            </a:ln>
            <a:effectLst/>
          </p:spPr>
          <p:txBody>
            <a:bodyPr wrap="none" anchor="ctr"/>
            <a:lstStyle/>
            <a:p>
              <a:endParaRPr lang="en-US"/>
            </a:p>
          </p:txBody>
        </p:sp>
        <p:sp>
          <p:nvSpPr>
            <p:cNvPr id="255023" name="Line 47"/>
            <p:cNvSpPr>
              <a:spLocks noChangeShapeType="1"/>
            </p:cNvSpPr>
            <p:nvPr/>
          </p:nvSpPr>
          <p:spPr bwMode="auto">
            <a:xfrm flipH="1">
              <a:off x="4264" y="2250"/>
              <a:ext cx="839" cy="0"/>
            </a:xfrm>
            <a:prstGeom prst="line">
              <a:avLst/>
            </a:prstGeom>
            <a:noFill/>
            <a:ln w="9525">
              <a:solidFill>
                <a:schemeClr val="tx1"/>
              </a:solidFill>
              <a:round/>
              <a:headEnd/>
              <a:tailEnd/>
            </a:ln>
            <a:effectLst/>
          </p:spPr>
          <p:txBody>
            <a:bodyPr wrap="none" anchor="ctr"/>
            <a:lstStyle/>
            <a:p>
              <a:endParaRPr lang="en-US"/>
            </a:p>
          </p:txBody>
        </p:sp>
        <p:sp>
          <p:nvSpPr>
            <p:cNvPr id="255024" name="Line 48"/>
            <p:cNvSpPr>
              <a:spLocks noChangeShapeType="1"/>
            </p:cNvSpPr>
            <p:nvPr/>
          </p:nvSpPr>
          <p:spPr bwMode="auto">
            <a:xfrm flipV="1">
              <a:off x="4264" y="2182"/>
              <a:ext cx="0" cy="68"/>
            </a:xfrm>
            <a:prstGeom prst="line">
              <a:avLst/>
            </a:prstGeom>
            <a:noFill/>
            <a:ln w="9525">
              <a:solidFill>
                <a:schemeClr val="tx1"/>
              </a:solidFill>
              <a:round/>
              <a:headEnd/>
              <a:tailEnd type="triangle" w="med" len="med"/>
            </a:ln>
            <a:effectLst/>
          </p:spPr>
          <p:txBody>
            <a:bodyPr wrap="none" anchor="ctr"/>
            <a:lstStyle/>
            <a:p>
              <a:endParaRPr lang="en-US"/>
            </a:p>
          </p:txBody>
        </p:sp>
        <p:sp>
          <p:nvSpPr>
            <p:cNvPr id="255025" name="Text Box 49"/>
            <p:cNvSpPr txBox="1">
              <a:spLocks noChangeArrowheads="1"/>
            </p:cNvSpPr>
            <p:nvPr/>
          </p:nvSpPr>
          <p:spPr bwMode="auto">
            <a:xfrm>
              <a:off x="3855" y="1842"/>
              <a:ext cx="212" cy="154"/>
            </a:xfrm>
            <a:prstGeom prst="rect">
              <a:avLst/>
            </a:prstGeom>
            <a:noFill/>
            <a:ln w="9525" algn="ctr">
              <a:noFill/>
              <a:miter lim="800000"/>
              <a:headEnd/>
              <a:tailEnd/>
            </a:ln>
            <a:effectLst/>
          </p:spPr>
          <p:txBody>
            <a:bodyPr wrap="none">
              <a:spAutoFit/>
            </a:bodyPr>
            <a:lstStyle/>
            <a:p>
              <a:r>
                <a:rPr lang="en-US" sz="1000"/>
                <a:t>V</a:t>
              </a:r>
              <a:r>
                <a:rPr lang="en-US" sz="1000" baseline="-25000"/>
                <a:t>in</a:t>
              </a:r>
            </a:p>
          </p:txBody>
        </p:sp>
        <p:sp>
          <p:nvSpPr>
            <p:cNvPr id="255026" name="Line 50"/>
            <p:cNvSpPr>
              <a:spLocks noChangeShapeType="1"/>
            </p:cNvSpPr>
            <p:nvPr/>
          </p:nvSpPr>
          <p:spPr bwMode="auto">
            <a:xfrm>
              <a:off x="4490" y="2092"/>
              <a:ext cx="0" cy="227"/>
            </a:xfrm>
            <a:prstGeom prst="line">
              <a:avLst/>
            </a:prstGeom>
            <a:noFill/>
            <a:ln w="28575">
              <a:solidFill>
                <a:schemeClr val="tx1"/>
              </a:solidFill>
              <a:round/>
              <a:headEnd/>
              <a:tailEnd/>
            </a:ln>
            <a:effectLst/>
          </p:spPr>
          <p:txBody>
            <a:bodyPr wrap="none" anchor="ctr"/>
            <a:lstStyle/>
            <a:p>
              <a:endParaRPr lang="en-US"/>
            </a:p>
          </p:txBody>
        </p:sp>
        <p:sp>
          <p:nvSpPr>
            <p:cNvPr id="255027" name="Line 51"/>
            <p:cNvSpPr>
              <a:spLocks noChangeShapeType="1"/>
            </p:cNvSpPr>
            <p:nvPr/>
          </p:nvSpPr>
          <p:spPr bwMode="auto">
            <a:xfrm>
              <a:off x="4490" y="2319"/>
              <a:ext cx="635" cy="0"/>
            </a:xfrm>
            <a:prstGeom prst="line">
              <a:avLst/>
            </a:prstGeom>
            <a:noFill/>
            <a:ln w="28575">
              <a:solidFill>
                <a:schemeClr val="tx1"/>
              </a:solidFill>
              <a:round/>
              <a:headEnd/>
              <a:tailEnd type="triangle" w="med" len="med"/>
            </a:ln>
            <a:effectLst/>
          </p:spPr>
          <p:txBody>
            <a:bodyPr wrap="none" anchor="ctr"/>
            <a:lstStyle/>
            <a:p>
              <a:endParaRPr lang="en-US"/>
            </a:p>
          </p:txBody>
        </p:sp>
        <p:sp>
          <p:nvSpPr>
            <p:cNvPr id="255028" name="Text Box 52"/>
            <p:cNvSpPr txBox="1">
              <a:spLocks noChangeArrowheads="1"/>
            </p:cNvSpPr>
            <p:nvPr/>
          </p:nvSpPr>
          <p:spPr bwMode="auto">
            <a:xfrm>
              <a:off x="5080" y="2251"/>
              <a:ext cx="479" cy="154"/>
            </a:xfrm>
            <a:prstGeom prst="rect">
              <a:avLst/>
            </a:prstGeom>
            <a:noFill/>
            <a:ln w="9525" algn="ctr">
              <a:noFill/>
              <a:miter lim="800000"/>
              <a:headEnd/>
              <a:tailEnd/>
            </a:ln>
            <a:effectLst/>
          </p:spPr>
          <p:txBody>
            <a:bodyPr wrap="none">
              <a:spAutoFit/>
            </a:bodyPr>
            <a:lstStyle/>
            <a:p>
              <a:r>
                <a:rPr lang="en-US" sz="1000"/>
                <a:t>ADC code</a:t>
              </a:r>
            </a:p>
          </p:txBody>
        </p:sp>
      </p:grpSp>
      <p:graphicFrame>
        <p:nvGraphicFramePr>
          <p:cNvPr id="255036" name="Object 60"/>
          <p:cNvGraphicFramePr>
            <a:graphicFrameLocks noGrp="1" noChangeAspect="1"/>
          </p:cNvGraphicFramePr>
          <p:nvPr>
            <p:ph sz="quarter" idx="3"/>
          </p:nvPr>
        </p:nvGraphicFramePr>
        <p:xfrm>
          <a:off x="5256213" y="5075238"/>
          <a:ext cx="1908175" cy="800100"/>
        </p:xfrm>
        <a:graphic>
          <a:graphicData uri="http://schemas.openxmlformats.org/presentationml/2006/ole">
            <mc:AlternateContent xmlns:mc="http://schemas.openxmlformats.org/markup-compatibility/2006">
              <mc:Choice xmlns:v="urn:schemas-microsoft-com:vml" Requires="v">
                <p:oleObj spid="_x0000_s835592" name="VISIO" r:id="rId5" imgW="3009240" imgH="1263960" progId="Visio.Drawing.11">
                  <p:embed/>
                </p:oleObj>
              </mc:Choice>
              <mc:Fallback>
                <p:oleObj name="VISIO" r:id="rId5" imgW="3009240" imgH="1263960" progId="Visio.Drawing.11">
                  <p:embed/>
                  <p:pic>
                    <p:nvPicPr>
                      <p:cNvPr id="0" name="Object 6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56213" y="5075238"/>
                        <a:ext cx="1908175"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pic>
        <p:nvPicPr>
          <p:cNvPr id="255060" name="Picture 84"/>
          <p:cNvPicPr>
            <a:picLocks noChangeAspect="1" noChangeArrowheads="1"/>
          </p:cNvPicPr>
          <p:nvPr/>
        </p:nvPicPr>
        <p:blipFill>
          <a:blip r:embed="rId7"/>
          <a:srcRect/>
          <a:stretch>
            <a:fillRect/>
          </a:stretch>
        </p:blipFill>
        <p:spPr bwMode="auto">
          <a:xfrm>
            <a:off x="7164388" y="4797425"/>
            <a:ext cx="1778000" cy="1751013"/>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5"/>
          <p:cNvSpPr>
            <a:spLocks noGrp="1"/>
          </p:cNvSpPr>
          <p:nvPr>
            <p:ph type="ftr" sz="quarter" idx="11"/>
          </p:nvPr>
        </p:nvSpPr>
        <p:spPr/>
        <p:txBody>
          <a:bodyPr/>
          <a:lstStyle/>
          <a:p>
            <a:r>
              <a:rPr lang="en-US" smtClean="0"/>
              <a:t>Electronics, Trigger, DAQ Summer Student Lectures 2011, N. Neufeld CERN/PH</a:t>
            </a:r>
            <a:endParaRPr lang="en-US"/>
          </a:p>
        </p:txBody>
      </p:sp>
      <p:sp>
        <p:nvSpPr>
          <p:cNvPr id="257026" name="Rectangle 2"/>
          <p:cNvSpPr>
            <a:spLocks noGrp="1" noChangeArrowheads="1"/>
          </p:cNvSpPr>
          <p:nvPr>
            <p:ph type="title"/>
          </p:nvPr>
        </p:nvSpPr>
        <p:spPr/>
        <p:txBody>
          <a:bodyPr/>
          <a:lstStyle/>
          <a:p>
            <a:r>
              <a:rPr lang="en-US"/>
              <a:t>ADC imperfections</a:t>
            </a:r>
          </a:p>
        </p:txBody>
      </p:sp>
      <p:sp>
        <p:nvSpPr>
          <p:cNvPr id="257027" name="Rectangle 3"/>
          <p:cNvSpPr>
            <a:spLocks noGrp="1" noChangeArrowheads="1"/>
          </p:cNvSpPr>
          <p:nvPr>
            <p:ph type="body" sz="half" idx="1"/>
          </p:nvPr>
        </p:nvSpPr>
        <p:spPr>
          <a:xfrm>
            <a:off x="250825" y="873125"/>
            <a:ext cx="5292725" cy="5759450"/>
          </a:xfrm>
        </p:spPr>
        <p:txBody>
          <a:bodyPr/>
          <a:lstStyle/>
          <a:p>
            <a:r>
              <a:rPr lang="en-US" sz="1800"/>
              <a:t>Quantization (static)</a:t>
            </a:r>
          </a:p>
          <a:p>
            <a:pPr lvl="1"/>
            <a:r>
              <a:rPr lang="en-US" sz="1400"/>
              <a:t>Bin size: Least significant bit (LSB) =V</a:t>
            </a:r>
            <a:r>
              <a:rPr lang="en-US" sz="1400" baseline="-25000"/>
              <a:t>max</a:t>
            </a:r>
            <a:r>
              <a:rPr lang="en-US" sz="1400"/>
              <a:t>/2</a:t>
            </a:r>
            <a:r>
              <a:rPr lang="en-US" sz="1400" baseline="30000"/>
              <a:t>n</a:t>
            </a:r>
            <a:r>
              <a:rPr lang="en-US" sz="1400"/>
              <a:t>  </a:t>
            </a:r>
          </a:p>
          <a:p>
            <a:pPr lvl="1"/>
            <a:r>
              <a:rPr lang="en-US" sz="1400"/>
              <a:t>Quantization error: RMS error/resolution: </a:t>
            </a:r>
          </a:p>
          <a:p>
            <a:r>
              <a:rPr lang="en-US" sz="1800"/>
              <a:t>Integral non linearity (INL): Deviation from ideal conversion curve (static)</a:t>
            </a:r>
          </a:p>
          <a:p>
            <a:pPr lvl="1"/>
            <a:r>
              <a:rPr lang="en-US" sz="1400"/>
              <a:t>Max: Maximum deviation from ideal</a:t>
            </a:r>
          </a:p>
          <a:p>
            <a:pPr lvl="1"/>
            <a:r>
              <a:rPr lang="en-US" sz="1400"/>
              <a:t>RMS: Root mean square of deviations from ideal curve</a:t>
            </a:r>
          </a:p>
          <a:p>
            <a:r>
              <a:rPr lang="en-US" sz="1800"/>
              <a:t>Differential non linearity (DNL): Deviation of quantization steps (static)</a:t>
            </a:r>
          </a:p>
          <a:p>
            <a:pPr lvl="1"/>
            <a:r>
              <a:rPr lang="en-US" sz="1400"/>
              <a:t>Min: Minimum value of quantization step</a:t>
            </a:r>
          </a:p>
          <a:p>
            <a:pPr lvl="1"/>
            <a:r>
              <a:rPr lang="en-US" sz="1400"/>
              <a:t>Max: Maximum value of quantization step</a:t>
            </a:r>
          </a:p>
          <a:p>
            <a:pPr lvl="1"/>
            <a:r>
              <a:rPr lang="en-US" sz="1400"/>
              <a:t>RMS: Root mean square of deviations from ideal quantization step</a:t>
            </a:r>
          </a:p>
          <a:p>
            <a:r>
              <a:rPr lang="en-US" sz="1800"/>
              <a:t>Missing codes (static)</a:t>
            </a:r>
          </a:p>
          <a:p>
            <a:pPr lvl="1"/>
            <a:r>
              <a:rPr lang="en-US" sz="1400"/>
              <a:t>Some binary codes never present in digitized output</a:t>
            </a:r>
          </a:p>
          <a:p>
            <a:r>
              <a:rPr lang="en-US" sz="1800"/>
              <a:t>Monotonic (static)</a:t>
            </a:r>
          </a:p>
          <a:p>
            <a:pPr lvl="1"/>
            <a:r>
              <a:rPr lang="en-US" sz="1400"/>
              <a:t>Non monotonic conversion can be quite unfortunate in some applications. </a:t>
            </a:r>
            <a:br>
              <a:rPr lang="en-US" sz="1400"/>
            </a:br>
            <a:r>
              <a:rPr lang="en-US" sz="1400"/>
              <a:t>A given output code can correspond to several input values.</a:t>
            </a:r>
          </a:p>
        </p:txBody>
      </p:sp>
      <p:graphicFrame>
        <p:nvGraphicFramePr>
          <p:cNvPr id="257028" name="Object 4"/>
          <p:cNvGraphicFramePr>
            <a:graphicFrameLocks noGrp="1" noChangeAspect="1"/>
          </p:cNvGraphicFramePr>
          <p:nvPr>
            <p:ph sz="half" idx="2"/>
          </p:nvPr>
        </p:nvGraphicFramePr>
        <p:xfrm>
          <a:off x="4751388" y="1484313"/>
          <a:ext cx="647700" cy="241300"/>
        </p:xfrm>
        <a:graphic>
          <a:graphicData uri="http://schemas.openxmlformats.org/presentationml/2006/ole">
            <mc:AlternateContent xmlns:mc="http://schemas.openxmlformats.org/markup-compatibility/2006">
              <mc:Choice xmlns:v="urn:schemas-microsoft-com:vml" Requires="v">
                <p:oleObj spid="_x0000_s836613" name="Equation" r:id="rId3" imgW="647640" imgH="241200" progId="Equation.3">
                  <p:embed/>
                </p:oleObj>
              </mc:Choice>
              <mc:Fallback>
                <p:oleObj name="Equation" r:id="rId3" imgW="647640" imgH="2412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51388" y="1484313"/>
                        <a:ext cx="647700" cy="241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57031" name="Picture 7"/>
          <p:cNvPicPr>
            <a:picLocks noChangeAspect="1" noChangeArrowheads="1"/>
          </p:cNvPicPr>
          <p:nvPr/>
        </p:nvPicPr>
        <p:blipFill>
          <a:blip r:embed="rId5"/>
          <a:srcRect/>
          <a:stretch>
            <a:fillRect/>
          </a:stretch>
        </p:blipFill>
        <p:spPr bwMode="auto">
          <a:xfrm>
            <a:off x="5507038" y="1135063"/>
            <a:ext cx="1692275" cy="1604962"/>
          </a:xfrm>
          <a:prstGeom prst="rect">
            <a:avLst/>
          </a:prstGeom>
          <a:noFill/>
          <a:ln w="9525" algn="ctr">
            <a:noFill/>
            <a:miter lim="800000"/>
            <a:headEnd/>
            <a:tailEnd/>
          </a:ln>
          <a:effectLst/>
        </p:spPr>
      </p:pic>
      <p:pic>
        <p:nvPicPr>
          <p:cNvPr id="257032" name="Picture 8"/>
          <p:cNvPicPr>
            <a:picLocks noChangeAspect="1" noChangeArrowheads="1"/>
          </p:cNvPicPr>
          <p:nvPr/>
        </p:nvPicPr>
        <p:blipFill>
          <a:blip r:embed="rId6"/>
          <a:srcRect/>
          <a:stretch>
            <a:fillRect/>
          </a:stretch>
        </p:blipFill>
        <p:spPr bwMode="auto">
          <a:xfrm>
            <a:off x="7415213" y="1160463"/>
            <a:ext cx="1692275" cy="1549400"/>
          </a:xfrm>
          <a:prstGeom prst="rect">
            <a:avLst/>
          </a:prstGeom>
          <a:noFill/>
          <a:ln w="9525" algn="ctr">
            <a:noFill/>
            <a:miter lim="800000"/>
            <a:headEnd/>
            <a:tailEnd/>
          </a:ln>
          <a:effectLst/>
        </p:spPr>
      </p:pic>
      <p:pic>
        <p:nvPicPr>
          <p:cNvPr id="257071" name="Picture 47"/>
          <p:cNvPicPr>
            <a:picLocks noChangeAspect="1" noChangeArrowheads="1"/>
          </p:cNvPicPr>
          <p:nvPr/>
        </p:nvPicPr>
        <p:blipFill>
          <a:blip r:embed="rId7"/>
          <a:srcRect/>
          <a:stretch>
            <a:fillRect/>
          </a:stretch>
        </p:blipFill>
        <p:spPr bwMode="auto">
          <a:xfrm>
            <a:off x="5507038" y="2830513"/>
            <a:ext cx="1727200" cy="1633537"/>
          </a:xfrm>
          <a:prstGeom prst="rect">
            <a:avLst/>
          </a:prstGeom>
          <a:noFill/>
          <a:ln w="9525" algn="ctr">
            <a:noFill/>
            <a:miter lim="800000"/>
            <a:headEnd/>
            <a:tailEnd/>
          </a:ln>
          <a:effectLst/>
        </p:spPr>
      </p:pic>
      <p:pic>
        <p:nvPicPr>
          <p:cNvPr id="257072" name="Picture 48"/>
          <p:cNvPicPr>
            <a:picLocks noChangeAspect="1" noChangeArrowheads="1"/>
          </p:cNvPicPr>
          <p:nvPr/>
        </p:nvPicPr>
        <p:blipFill>
          <a:blip r:embed="rId8"/>
          <a:srcRect/>
          <a:stretch>
            <a:fillRect/>
          </a:stretch>
        </p:blipFill>
        <p:spPr bwMode="auto">
          <a:xfrm>
            <a:off x="7415213" y="2830513"/>
            <a:ext cx="1728787" cy="1641475"/>
          </a:xfrm>
          <a:prstGeom prst="rect">
            <a:avLst/>
          </a:prstGeom>
          <a:noFill/>
          <a:ln w="9525" algn="ctr">
            <a:noFill/>
            <a:miter lim="800000"/>
            <a:headEnd/>
            <a:tailEnd/>
          </a:ln>
          <a:effectLst/>
        </p:spPr>
      </p:pic>
      <p:pic>
        <p:nvPicPr>
          <p:cNvPr id="257073" name="Picture 49"/>
          <p:cNvPicPr>
            <a:picLocks noChangeAspect="1" noChangeArrowheads="1"/>
          </p:cNvPicPr>
          <p:nvPr/>
        </p:nvPicPr>
        <p:blipFill>
          <a:blip r:embed="rId9"/>
          <a:srcRect/>
          <a:stretch>
            <a:fillRect/>
          </a:stretch>
        </p:blipFill>
        <p:spPr bwMode="auto">
          <a:xfrm>
            <a:off x="5507038" y="4559300"/>
            <a:ext cx="1584325" cy="1503363"/>
          </a:xfrm>
          <a:prstGeom prst="rect">
            <a:avLst/>
          </a:prstGeom>
          <a:noFill/>
          <a:ln w="9525" algn="ctr">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...experiment-data were read</a:t>
            </a:r>
            <a:endParaRPr lang="en-GB" dirty="0"/>
          </a:p>
        </p:txBody>
      </p:sp>
      <p:sp>
        <p:nvSpPr>
          <p:cNvPr id="3" name="Footer Placeholder 2"/>
          <p:cNvSpPr>
            <a:spLocks noGrp="1"/>
          </p:cNvSpPr>
          <p:nvPr>
            <p:ph type="ftr" sz="quarter" idx="10"/>
          </p:nvPr>
        </p:nvSpPr>
        <p:spPr/>
        <p:txBody>
          <a:bodyPr/>
          <a:lstStyle/>
          <a:p>
            <a:r>
              <a:rPr lang="en-US" smtClean="0"/>
              <a:t>Intro to Detector Readout ISOTDAQ  2011, N. Neufeld CERN/PH</a:t>
            </a:r>
            <a:endParaRPr lang="en-US"/>
          </a:p>
        </p:txBody>
      </p:sp>
      <p:sp>
        <p:nvSpPr>
          <p:cNvPr id="4" name="Slide Number Placeholder 3"/>
          <p:cNvSpPr>
            <a:spLocks noGrp="1"/>
          </p:cNvSpPr>
          <p:nvPr>
            <p:ph type="sldNum" sz="quarter" idx="11"/>
          </p:nvPr>
        </p:nvSpPr>
        <p:spPr/>
        <p:txBody>
          <a:bodyPr/>
          <a:lstStyle/>
          <a:p>
            <a:fld id="{ABA9A3DD-692D-4565-833F-9AB531AF0A92}" type="slidenum">
              <a:rPr lang="en-US" smtClean="0"/>
              <a:pPr/>
              <a:t>15</a:t>
            </a:fld>
            <a:endParaRPr lang="en-US"/>
          </a:p>
        </p:txBody>
      </p:sp>
      <p:pic>
        <p:nvPicPr>
          <p:cNvPr id="5" name="Picture 4" descr="71.jpg"/>
          <p:cNvPicPr>
            <a:picLocks noChangeAspect="1"/>
          </p:cNvPicPr>
          <p:nvPr/>
        </p:nvPicPr>
        <p:blipFill>
          <a:blip r:embed="rId2"/>
          <a:stretch>
            <a:fillRect/>
          </a:stretch>
        </p:blipFill>
        <p:spPr>
          <a:xfrm>
            <a:off x="354852" y="846161"/>
            <a:ext cx="8488907" cy="5655292"/>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Looking at ATLAS</a:t>
            </a:r>
            <a:endParaRPr lang="en-GB"/>
          </a:p>
        </p:txBody>
      </p:sp>
      <p:sp>
        <p:nvSpPr>
          <p:cNvPr id="3" name="Footer Placeholder 2"/>
          <p:cNvSpPr>
            <a:spLocks noGrp="1"/>
          </p:cNvSpPr>
          <p:nvPr>
            <p:ph type="ftr" sz="quarter" idx="10"/>
          </p:nvPr>
        </p:nvSpPr>
        <p:spPr/>
        <p:txBody>
          <a:bodyPr/>
          <a:lstStyle/>
          <a:p>
            <a:r>
              <a:rPr lang="en-US" smtClean="0"/>
              <a:t>Electronics, Trigger, DAQ Summer Student Lectures 2011, N. Neufeld CERN/PH</a:t>
            </a:r>
            <a:endParaRPr lang="en-US"/>
          </a:p>
        </p:txBody>
      </p:sp>
      <p:sp>
        <p:nvSpPr>
          <p:cNvPr id="4" name="Slide Number Placeholder 3"/>
          <p:cNvSpPr>
            <a:spLocks noGrp="1"/>
          </p:cNvSpPr>
          <p:nvPr>
            <p:ph type="sldNum" sz="quarter" idx="11"/>
          </p:nvPr>
        </p:nvSpPr>
        <p:spPr/>
        <p:txBody>
          <a:bodyPr/>
          <a:lstStyle/>
          <a:p>
            <a:fld id="{ABA9A3DD-692D-4565-833F-9AB531AF0A92}" type="slidenum">
              <a:rPr lang="en-US" smtClean="0"/>
              <a:pPr/>
              <a:t>16</a:t>
            </a:fld>
            <a:endParaRPr lang="en-US"/>
          </a:p>
        </p:txBody>
      </p:sp>
      <p:pic>
        <p:nvPicPr>
          <p:cNvPr id="343042"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114819" y="1293962"/>
            <a:ext cx="6651201" cy="4747837"/>
          </a:xfrm>
          <a:prstGeom prst="rect">
            <a:avLst/>
          </a:prstGeom>
          <a:noFill/>
          <a:ln w="9525">
            <a:noFill/>
            <a:miter lim="800000"/>
            <a:headEnd/>
            <a:tailEnd/>
          </a:ln>
        </p:spPr>
      </p:pic>
      <p:sp>
        <p:nvSpPr>
          <p:cNvPr id="6" name="TextBox 5"/>
          <p:cNvSpPr txBox="1"/>
          <p:nvPr/>
        </p:nvSpPr>
        <p:spPr>
          <a:xfrm>
            <a:off x="7435969" y="2415396"/>
            <a:ext cx="1417376" cy="369332"/>
          </a:xfrm>
          <a:prstGeom prst="rect">
            <a:avLst/>
          </a:prstGeom>
          <a:noFill/>
        </p:spPr>
        <p:txBody>
          <a:bodyPr wrap="none" rtlCol="0">
            <a:spAutoFit/>
          </a:bodyPr>
          <a:lstStyle/>
          <a:p>
            <a:r>
              <a:rPr lang="en-US" smtClean="0"/>
              <a:t>Beam pipe</a:t>
            </a:r>
            <a:endParaRPr lang="en-GB"/>
          </a:p>
        </p:txBody>
      </p:sp>
      <p:sp>
        <p:nvSpPr>
          <p:cNvPr id="7" name="TextBox 6"/>
          <p:cNvSpPr txBox="1"/>
          <p:nvPr/>
        </p:nvSpPr>
        <p:spPr>
          <a:xfrm>
            <a:off x="5598543" y="4968815"/>
            <a:ext cx="3074881" cy="369332"/>
          </a:xfrm>
          <a:prstGeom prst="rect">
            <a:avLst/>
          </a:prstGeom>
          <a:noFill/>
        </p:spPr>
        <p:txBody>
          <a:bodyPr wrap="none" rtlCol="0">
            <a:spAutoFit/>
          </a:bodyPr>
          <a:lstStyle/>
          <a:p>
            <a:r>
              <a:rPr lang="en-US" smtClean="0"/>
              <a:t>Tracking (in solenoid field)</a:t>
            </a:r>
            <a:endParaRPr lang="en-GB"/>
          </a:p>
        </p:txBody>
      </p:sp>
      <p:sp>
        <p:nvSpPr>
          <p:cNvPr id="8" name="TextBox 7"/>
          <p:cNvSpPr txBox="1"/>
          <p:nvPr/>
        </p:nvSpPr>
        <p:spPr>
          <a:xfrm>
            <a:off x="293298" y="1561381"/>
            <a:ext cx="2023311" cy="369332"/>
          </a:xfrm>
          <a:prstGeom prst="rect">
            <a:avLst/>
          </a:prstGeom>
          <a:noFill/>
        </p:spPr>
        <p:txBody>
          <a:bodyPr wrap="none" rtlCol="0">
            <a:spAutoFit/>
          </a:bodyPr>
          <a:lstStyle/>
          <a:p>
            <a:r>
              <a:rPr lang="en-US" smtClean="0"/>
              <a:t>Muon chambers</a:t>
            </a:r>
            <a:endParaRPr lang="en-GB"/>
          </a:p>
        </p:txBody>
      </p:sp>
      <p:sp>
        <p:nvSpPr>
          <p:cNvPr id="9" name="TextBox 8"/>
          <p:cNvSpPr txBox="1"/>
          <p:nvPr/>
        </p:nvSpPr>
        <p:spPr>
          <a:xfrm>
            <a:off x="2441276" y="1181819"/>
            <a:ext cx="3406702" cy="369332"/>
          </a:xfrm>
          <a:prstGeom prst="rect">
            <a:avLst/>
          </a:prstGeom>
          <a:noFill/>
        </p:spPr>
        <p:txBody>
          <a:bodyPr wrap="none" rtlCol="0">
            <a:spAutoFit/>
          </a:bodyPr>
          <a:lstStyle/>
          <a:p>
            <a:r>
              <a:rPr lang="en-US" smtClean="0"/>
              <a:t>Electromagnetic </a:t>
            </a:r>
            <a:r>
              <a:rPr lang="en-US" err="1" smtClean="0"/>
              <a:t>Calorimetry</a:t>
            </a:r>
            <a:endParaRPr lang="en-GB"/>
          </a:p>
        </p:txBody>
      </p:sp>
      <p:sp>
        <p:nvSpPr>
          <p:cNvPr id="10" name="TextBox 9"/>
          <p:cNvSpPr txBox="1"/>
          <p:nvPr/>
        </p:nvSpPr>
        <p:spPr>
          <a:xfrm>
            <a:off x="2907101" y="5848709"/>
            <a:ext cx="2573140" cy="369332"/>
          </a:xfrm>
          <a:prstGeom prst="rect">
            <a:avLst/>
          </a:prstGeom>
          <a:noFill/>
        </p:spPr>
        <p:txBody>
          <a:bodyPr wrap="none" rtlCol="0">
            <a:spAutoFit/>
          </a:bodyPr>
          <a:lstStyle/>
          <a:p>
            <a:r>
              <a:rPr lang="en-US" err="1" smtClean="0"/>
              <a:t>Hadronic</a:t>
            </a:r>
            <a:r>
              <a:rPr lang="en-US" smtClean="0"/>
              <a:t> </a:t>
            </a:r>
            <a:r>
              <a:rPr lang="en-US" err="1" smtClean="0"/>
              <a:t>Calorimetry</a:t>
            </a:r>
            <a:endParaRPr lang="en-GB"/>
          </a:p>
        </p:txBody>
      </p:sp>
      <p:cxnSp>
        <p:nvCxnSpPr>
          <p:cNvPr id="12" name="Straight Arrow Connector 11"/>
          <p:cNvCxnSpPr>
            <a:stCxn id="9" idx="2"/>
          </p:cNvCxnSpPr>
          <p:nvPr/>
        </p:nvCxnSpPr>
        <p:spPr>
          <a:xfrm rot="16200000" flipH="1">
            <a:off x="3598387" y="2097390"/>
            <a:ext cx="1528479" cy="43599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stCxn id="6" idx="1"/>
          </p:cNvCxnSpPr>
          <p:nvPr/>
        </p:nvCxnSpPr>
        <p:spPr>
          <a:xfrm rot="10800000" flipV="1">
            <a:off x="6599209" y="2600062"/>
            <a:ext cx="836761" cy="100006"/>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rot="10800000">
            <a:off x="4684144" y="3260786"/>
            <a:ext cx="2432649" cy="163901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stCxn id="10" idx="0"/>
          </p:cNvCxnSpPr>
          <p:nvPr/>
        </p:nvCxnSpPr>
        <p:spPr>
          <a:xfrm rot="5400000" flipH="1" flipV="1">
            <a:off x="3222582" y="4697700"/>
            <a:ext cx="2122098" cy="179921"/>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stCxn id="8" idx="2"/>
          </p:cNvCxnSpPr>
          <p:nvPr/>
        </p:nvCxnSpPr>
        <p:spPr>
          <a:xfrm rot="16200000" flipH="1">
            <a:off x="367004" y="2868663"/>
            <a:ext cx="2063317" cy="187416"/>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a:stCxn id="8" idx="2"/>
          </p:cNvCxnSpPr>
          <p:nvPr/>
        </p:nvCxnSpPr>
        <p:spPr>
          <a:xfrm rot="16200000" flipH="1">
            <a:off x="2238935" y="996731"/>
            <a:ext cx="596827" cy="246478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a:stCxn id="8" idx="2"/>
          </p:cNvCxnSpPr>
          <p:nvPr/>
        </p:nvCxnSpPr>
        <p:spPr>
          <a:xfrm rot="16200000" flipH="1">
            <a:off x="1376293" y="1859373"/>
            <a:ext cx="2572276" cy="271495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Tracking</a:t>
            </a:r>
            <a:endParaRPr lang="en-GB"/>
          </a:p>
        </p:txBody>
      </p:sp>
      <p:pic>
        <p:nvPicPr>
          <p:cNvPr id="344066" name="Picture 2"/>
          <p:cNvPicPr>
            <a:picLocks noGrp="1" noChangeAspect="1" noChangeArrowheads="1"/>
          </p:cNvPicPr>
          <p:nvPr>
            <p:ph sz="half" idx="1"/>
          </p:nvPr>
        </p:nvPicPr>
        <p:blipFill>
          <a:blip r:embed="rId2">
            <a:clrChange>
              <a:clrFrom>
                <a:srgbClr val="FFFFFF"/>
              </a:clrFrom>
              <a:clrTo>
                <a:srgbClr val="FFFFFF">
                  <a:alpha val="0"/>
                </a:srgbClr>
              </a:clrTo>
            </a:clrChange>
          </a:blip>
          <a:stretch>
            <a:fillRect/>
          </a:stretch>
        </p:blipFill>
        <p:spPr bwMode="auto">
          <a:xfrm>
            <a:off x="323984" y="1621766"/>
            <a:ext cx="4209691" cy="4209691"/>
          </a:xfrm>
          <a:prstGeom prst="rect">
            <a:avLst/>
          </a:prstGeom>
          <a:noFill/>
          <a:ln>
            <a:noFill/>
          </a:ln>
        </p:spPr>
      </p:pic>
      <p:sp>
        <p:nvSpPr>
          <p:cNvPr id="7" name="Content Placeholder 6"/>
          <p:cNvSpPr>
            <a:spLocks noGrp="1"/>
          </p:cNvSpPr>
          <p:nvPr>
            <p:ph sz="half" idx="2"/>
          </p:nvPr>
        </p:nvSpPr>
        <p:spPr/>
        <p:txBody>
          <a:bodyPr>
            <a:normAutofit fontScale="92500" lnSpcReduction="20000"/>
          </a:bodyPr>
          <a:lstStyle/>
          <a:p>
            <a:r>
              <a:rPr lang="en-US" smtClean="0"/>
              <a:t>Separate tracks by charge and momentum</a:t>
            </a:r>
          </a:p>
          <a:p>
            <a:r>
              <a:rPr lang="en-US" smtClean="0"/>
              <a:t>Position measurement layer by layer</a:t>
            </a:r>
          </a:p>
          <a:p>
            <a:pPr lvl="1"/>
            <a:r>
              <a:rPr lang="en-US" smtClean="0"/>
              <a:t>Inner layers: silicon pixel and strips </a:t>
            </a:r>
            <a:r>
              <a:rPr lang="en-US" smtClean="0">
                <a:sym typeface="Wingdings" pitchFamily="2" charset="2"/>
              </a:rPr>
              <a:t> presence of hit determines position</a:t>
            </a:r>
            <a:endParaRPr lang="en-US" smtClean="0"/>
          </a:p>
          <a:p>
            <a:pPr lvl="1"/>
            <a:r>
              <a:rPr lang="en-US" smtClean="0"/>
              <a:t>Outer layers: “straw” drift chambers </a:t>
            </a:r>
            <a:r>
              <a:rPr lang="en-US" smtClean="0">
                <a:sym typeface="Wingdings" pitchFamily="2" charset="2"/>
              </a:rPr>
              <a:t> need time of hit</a:t>
            </a:r>
            <a:r>
              <a:rPr lang="en-US" smtClean="0"/>
              <a:t> to determine position</a:t>
            </a:r>
            <a:endParaRPr lang="en-GB"/>
          </a:p>
        </p:txBody>
      </p:sp>
      <p:sp>
        <p:nvSpPr>
          <p:cNvPr id="4" name="Footer Placeholder 3"/>
          <p:cNvSpPr>
            <a:spLocks noGrp="1"/>
          </p:cNvSpPr>
          <p:nvPr>
            <p:ph type="ftr" sz="quarter" idx="10"/>
          </p:nvPr>
        </p:nvSpPr>
        <p:spPr/>
        <p:txBody>
          <a:bodyPr/>
          <a:lstStyle/>
          <a:p>
            <a:r>
              <a:rPr lang="en-US" smtClean="0"/>
              <a:t>Electronics, Trigger, DAQ Summer Student Lectures 2011,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err="1" smtClean="0"/>
              <a:t>Calorimetry</a:t>
            </a:r>
            <a:endParaRPr lang="en-GB"/>
          </a:p>
        </p:txBody>
      </p:sp>
      <p:sp>
        <p:nvSpPr>
          <p:cNvPr id="4" name="Content Placeholder 3"/>
          <p:cNvSpPr>
            <a:spLocks noGrp="1"/>
          </p:cNvSpPr>
          <p:nvPr>
            <p:ph sz="half" idx="2"/>
          </p:nvPr>
        </p:nvSpPr>
        <p:spPr/>
        <p:txBody>
          <a:bodyPr>
            <a:normAutofit fontScale="77500" lnSpcReduction="20000"/>
          </a:bodyPr>
          <a:lstStyle/>
          <a:p>
            <a:r>
              <a:rPr lang="en-US" smtClean="0"/>
              <a:t>Particles generate showers in calorimeters</a:t>
            </a:r>
          </a:p>
          <a:p>
            <a:pPr lvl="1"/>
            <a:r>
              <a:rPr lang="en-US" smtClean="0"/>
              <a:t>Electromagnetic Calorimeter (yellow): Absorbs and measures the energies of all electrons, photons</a:t>
            </a:r>
          </a:p>
          <a:p>
            <a:pPr lvl="1"/>
            <a:r>
              <a:rPr lang="en-US" err="1" smtClean="0"/>
              <a:t>Hadronic</a:t>
            </a:r>
            <a:r>
              <a:rPr lang="en-US" smtClean="0"/>
              <a:t> Calorimeter (green): Absorbs and measures the energies of hadrons, including protons and neutrons, </a:t>
            </a:r>
            <a:r>
              <a:rPr lang="en-US" err="1" smtClean="0"/>
              <a:t>pions</a:t>
            </a:r>
            <a:r>
              <a:rPr lang="en-US" smtClean="0"/>
              <a:t> and </a:t>
            </a:r>
            <a:r>
              <a:rPr lang="en-US" err="1" smtClean="0"/>
              <a:t>kaons</a:t>
            </a:r>
            <a:endParaRPr lang="en-US" smtClean="0"/>
          </a:p>
          <a:p>
            <a:r>
              <a:rPr lang="en-US" smtClean="0"/>
              <a:t>amplitude measurement</a:t>
            </a:r>
          </a:p>
          <a:p>
            <a:r>
              <a:rPr lang="en-US" smtClean="0"/>
              <a:t>position information provided by segmentation of detector</a:t>
            </a:r>
            <a:endParaRPr lang="en-GB"/>
          </a:p>
        </p:txBody>
      </p:sp>
      <p:sp>
        <p:nvSpPr>
          <p:cNvPr id="5" name="Footer Placeholder 4"/>
          <p:cNvSpPr>
            <a:spLocks noGrp="1"/>
          </p:cNvSpPr>
          <p:nvPr>
            <p:ph type="ftr" sz="quarter" idx="10"/>
          </p:nvPr>
        </p:nvSpPr>
        <p:spPr/>
        <p:txBody>
          <a:bodyPr/>
          <a:lstStyle/>
          <a:p>
            <a:r>
              <a:rPr lang="en-US" smtClean="0"/>
              <a:t>Electronics, Trigger, DAQ Summer Student Lectures 2011, N. Neufeld CERN/PH</a:t>
            </a:r>
            <a:endParaRPr lang="en-US"/>
          </a:p>
        </p:txBody>
      </p:sp>
      <p:sp>
        <p:nvSpPr>
          <p:cNvPr id="6" name="Slide Number Placeholder 5"/>
          <p:cNvSpPr>
            <a:spLocks noGrp="1"/>
          </p:cNvSpPr>
          <p:nvPr>
            <p:ph type="sldNum" sz="quarter" idx="11"/>
          </p:nvPr>
        </p:nvSpPr>
        <p:spPr/>
        <p:txBody>
          <a:bodyPr/>
          <a:lstStyle/>
          <a:p>
            <a:fld id="{07D54875-01C8-447A-8F3C-36A5E597D9D0}" type="slidenum">
              <a:rPr lang="en-US" smtClean="0"/>
              <a:pPr/>
              <a:t>18</a:t>
            </a:fld>
            <a:endParaRPr lang="en-US"/>
          </a:p>
        </p:txBody>
      </p:sp>
      <p:pic>
        <p:nvPicPr>
          <p:cNvPr id="345090" name="Picture 2"/>
          <p:cNvPicPr>
            <a:picLocks noGrp="1" noChangeAspect="1" noChangeArrowheads="1"/>
          </p:cNvPicPr>
          <p:nvPr>
            <p:ph sz="half" idx="1"/>
          </p:nvPr>
        </p:nvPicPr>
        <p:blipFill>
          <a:blip r:embed="rId2">
            <a:clrChange>
              <a:clrFrom>
                <a:srgbClr val="FFFFFF"/>
              </a:clrFrom>
              <a:clrTo>
                <a:srgbClr val="FFFFFF">
                  <a:alpha val="0"/>
                </a:srgbClr>
              </a:clrTo>
            </a:clrChange>
          </a:blip>
          <a:srcRect/>
          <a:stretch>
            <a:fillRect/>
          </a:stretch>
        </p:blipFill>
        <p:spPr bwMode="auto">
          <a:xfrm>
            <a:off x="194588" y="1492370"/>
            <a:ext cx="4408098" cy="4408098"/>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Muon System</a:t>
            </a:r>
            <a:endParaRPr lang="en-GB"/>
          </a:p>
        </p:txBody>
      </p:sp>
      <p:sp>
        <p:nvSpPr>
          <p:cNvPr id="4" name="Content Placeholder 3"/>
          <p:cNvSpPr>
            <a:spLocks noGrp="1"/>
          </p:cNvSpPr>
          <p:nvPr>
            <p:ph sz="half" idx="2"/>
          </p:nvPr>
        </p:nvSpPr>
        <p:spPr/>
        <p:txBody>
          <a:bodyPr>
            <a:normAutofit fontScale="62500" lnSpcReduction="20000"/>
          </a:bodyPr>
          <a:lstStyle/>
          <a:p>
            <a:r>
              <a:rPr lang="en-US" smtClean="0"/>
              <a:t>Electrons formed along the track drift towards the central wire.</a:t>
            </a:r>
          </a:p>
          <a:p>
            <a:r>
              <a:rPr lang="en-US" smtClean="0"/>
              <a:t>The first electron to reach the high-field region initiates the avalanche, which is used to derive the timing pulse.</a:t>
            </a:r>
          </a:p>
          <a:p>
            <a:r>
              <a:rPr lang="en-US" smtClean="0"/>
              <a:t>Since the initiation of the avalanche is delayed by the transit time of the charge from the track to the wire, the detection time of the avalanche can be used to determine the radial position</a:t>
            </a:r>
            <a:r>
              <a:rPr lang="en-US" baseline="30000" smtClean="0"/>
              <a:t>(*)</a:t>
            </a:r>
            <a:r>
              <a:rPr lang="en-US" smtClean="0"/>
              <a:t>.</a:t>
            </a:r>
          </a:p>
          <a:p>
            <a:r>
              <a:rPr lang="en-US" smtClean="0"/>
              <a:t>Principle also used in straw tracker – </a:t>
            </a:r>
            <a:r>
              <a:rPr lang="en-US" i="1" smtClean="0"/>
              <a:t>need fast timing electronics</a:t>
            </a:r>
            <a:endParaRPr lang="en-GB" i="1"/>
          </a:p>
        </p:txBody>
      </p:sp>
      <p:sp>
        <p:nvSpPr>
          <p:cNvPr id="5" name="Footer Placeholder 4"/>
          <p:cNvSpPr>
            <a:spLocks noGrp="1"/>
          </p:cNvSpPr>
          <p:nvPr>
            <p:ph type="ftr" sz="quarter" idx="10"/>
          </p:nvPr>
        </p:nvSpPr>
        <p:spPr/>
        <p:txBody>
          <a:bodyPr/>
          <a:lstStyle/>
          <a:p>
            <a:r>
              <a:rPr lang="en-US" smtClean="0"/>
              <a:t>Electronics, Trigger, DAQ Summer Student Lectures 2011, N. Neufeld CERN/PH</a:t>
            </a:r>
            <a:endParaRPr lang="en-US"/>
          </a:p>
        </p:txBody>
      </p:sp>
      <p:sp>
        <p:nvSpPr>
          <p:cNvPr id="6" name="Slide Number Placeholder 5"/>
          <p:cNvSpPr>
            <a:spLocks noGrp="1"/>
          </p:cNvSpPr>
          <p:nvPr>
            <p:ph type="sldNum" sz="quarter" idx="11"/>
          </p:nvPr>
        </p:nvSpPr>
        <p:spPr/>
        <p:txBody>
          <a:bodyPr/>
          <a:lstStyle/>
          <a:p>
            <a:fld id="{07D54875-01C8-447A-8F3C-36A5E597D9D0}" type="slidenum">
              <a:rPr lang="en-US" smtClean="0"/>
              <a:pPr/>
              <a:t>19</a:t>
            </a:fld>
            <a:endParaRPr lang="en-US"/>
          </a:p>
        </p:txBody>
      </p:sp>
      <p:sp>
        <p:nvSpPr>
          <p:cNvPr id="7" name="Oval 6"/>
          <p:cNvSpPr/>
          <p:nvPr/>
        </p:nvSpPr>
        <p:spPr>
          <a:xfrm>
            <a:off x="897147" y="2087593"/>
            <a:ext cx="3019245" cy="3045125"/>
          </a:xfrm>
          <a:prstGeom prst="ellipse">
            <a:avLst/>
          </a:prstGeom>
          <a:solidFill>
            <a:srgbClr val="FFC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a:solidFill>
                  <a:schemeClr val="tx1"/>
                </a:solidFill>
              </a:ln>
            </a:endParaRPr>
          </a:p>
        </p:txBody>
      </p:sp>
      <p:sp>
        <p:nvSpPr>
          <p:cNvPr id="8" name="Oval 7"/>
          <p:cNvSpPr/>
          <p:nvPr/>
        </p:nvSpPr>
        <p:spPr>
          <a:xfrm>
            <a:off x="2320510" y="3459199"/>
            <a:ext cx="250166" cy="232913"/>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0" name="Straight Arrow Connector 9"/>
          <p:cNvCxnSpPr/>
          <p:nvPr/>
        </p:nvCxnSpPr>
        <p:spPr>
          <a:xfrm rot="10800000" flipV="1">
            <a:off x="189781" y="1475117"/>
            <a:ext cx="3493698" cy="3001992"/>
          </a:xfrm>
          <a:prstGeom prst="straightConnector1">
            <a:avLst/>
          </a:prstGeom>
          <a:ln w="34925">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2562046" y="1423359"/>
            <a:ext cx="772969" cy="369332"/>
          </a:xfrm>
          <a:prstGeom prst="rect">
            <a:avLst/>
          </a:prstGeom>
          <a:noFill/>
        </p:spPr>
        <p:txBody>
          <a:bodyPr wrap="none" rtlCol="0">
            <a:spAutoFit/>
          </a:bodyPr>
          <a:lstStyle/>
          <a:p>
            <a:r>
              <a:rPr lang="en-US" smtClean="0"/>
              <a:t>Track</a:t>
            </a:r>
            <a:endParaRPr lang="en-GB"/>
          </a:p>
        </p:txBody>
      </p:sp>
      <p:cxnSp>
        <p:nvCxnSpPr>
          <p:cNvPr id="13" name="Straight Arrow Connector 12"/>
          <p:cNvCxnSpPr>
            <a:endCxn id="8" idx="2"/>
          </p:cNvCxnSpPr>
          <p:nvPr/>
        </p:nvCxnSpPr>
        <p:spPr>
          <a:xfrm>
            <a:off x="1449240" y="3510950"/>
            <a:ext cx="871270" cy="64706"/>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endCxn id="8" idx="1"/>
          </p:cNvCxnSpPr>
          <p:nvPr/>
        </p:nvCxnSpPr>
        <p:spPr>
          <a:xfrm>
            <a:off x="1915066" y="3071003"/>
            <a:ext cx="442080" cy="42230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endCxn id="8" idx="0"/>
          </p:cNvCxnSpPr>
          <p:nvPr/>
        </p:nvCxnSpPr>
        <p:spPr>
          <a:xfrm rot="16200000" flipH="1">
            <a:off x="2037990" y="3051595"/>
            <a:ext cx="776385" cy="38821"/>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2493034" y="2708694"/>
            <a:ext cx="434734" cy="369332"/>
          </a:xfrm>
          <a:prstGeom prst="rect">
            <a:avLst/>
          </a:prstGeom>
          <a:noFill/>
        </p:spPr>
        <p:txBody>
          <a:bodyPr wrap="none" rtlCol="0">
            <a:spAutoFit/>
          </a:bodyPr>
          <a:lstStyle/>
          <a:p>
            <a:r>
              <a:rPr lang="el-GR" smtClean="0"/>
              <a:t>Δ</a:t>
            </a:r>
            <a:r>
              <a:rPr lang="en-US" smtClean="0"/>
              <a:t>t</a:t>
            </a:r>
            <a:endParaRPr lang="en-GB"/>
          </a:p>
        </p:txBody>
      </p:sp>
      <p:sp>
        <p:nvSpPr>
          <p:cNvPr id="21" name="TextBox 20"/>
          <p:cNvSpPr txBox="1"/>
          <p:nvPr/>
        </p:nvSpPr>
        <p:spPr>
          <a:xfrm>
            <a:off x="250167" y="5322498"/>
            <a:ext cx="4054414" cy="923330"/>
          </a:xfrm>
          <a:prstGeom prst="rect">
            <a:avLst/>
          </a:prstGeom>
          <a:noFill/>
        </p:spPr>
        <p:txBody>
          <a:bodyPr wrap="square" rtlCol="0">
            <a:spAutoFit/>
          </a:bodyPr>
          <a:lstStyle/>
          <a:p>
            <a:r>
              <a:rPr lang="en-US" smtClean="0"/>
              <a:t>ATLAS Muon drift chambers have a radius of 3 cm and are between 1 and 6 m long</a:t>
            </a:r>
            <a:endParaRPr lang="en-GB"/>
          </a:p>
        </p:txBody>
      </p:sp>
      <p:sp>
        <p:nvSpPr>
          <p:cNvPr id="22" name="TextBox 21"/>
          <p:cNvSpPr txBox="1"/>
          <p:nvPr/>
        </p:nvSpPr>
        <p:spPr>
          <a:xfrm>
            <a:off x="4884306" y="5555412"/>
            <a:ext cx="3395481" cy="461665"/>
          </a:xfrm>
          <a:prstGeom prst="rect">
            <a:avLst/>
          </a:prstGeom>
          <a:noFill/>
        </p:spPr>
        <p:txBody>
          <a:bodyPr wrap="none" rtlCol="0">
            <a:spAutoFit/>
          </a:bodyPr>
          <a:lstStyle/>
          <a:p>
            <a:r>
              <a:rPr lang="en-US" sz="1200" dirty="0" smtClean="0"/>
              <a:t>(*) Clearly this needs some start of time t=0 </a:t>
            </a:r>
            <a:br>
              <a:rPr lang="en-US" sz="1200" dirty="0" smtClean="0"/>
            </a:br>
            <a:r>
              <a:rPr lang="en-US" sz="1200" dirty="0" smtClean="0"/>
              <a:t>(e.g. the beam-crossing)</a:t>
            </a:r>
            <a:endParaRPr lang="en-GB" sz="1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a:t>
            </a:r>
            <a:endParaRPr lang="en-GB" dirty="0"/>
          </a:p>
        </p:txBody>
      </p:sp>
      <p:sp>
        <p:nvSpPr>
          <p:cNvPr id="3" name="Content Placeholder 2"/>
          <p:cNvSpPr>
            <a:spLocks noGrp="1"/>
          </p:cNvSpPr>
          <p:nvPr>
            <p:ph sz="half" idx="1"/>
          </p:nvPr>
        </p:nvSpPr>
        <p:spPr/>
        <p:txBody>
          <a:bodyPr>
            <a:normAutofit fontScale="77500" lnSpcReduction="20000"/>
          </a:bodyPr>
          <a:lstStyle/>
          <a:p>
            <a:r>
              <a:rPr lang="en-US" dirty="0" smtClean="0"/>
              <a:t>Lecture 1: Mostly electronics, some triggering</a:t>
            </a:r>
          </a:p>
          <a:p>
            <a:r>
              <a:rPr lang="en-US" dirty="0" smtClean="0"/>
              <a:t>Lecture 2: More electronics, basics of Data Acquisition</a:t>
            </a:r>
          </a:p>
          <a:p>
            <a:r>
              <a:rPr lang="en-US" dirty="0" smtClean="0"/>
              <a:t>Lecture 3: Data acquisition at the LHC, odds and ends</a:t>
            </a:r>
          </a:p>
        </p:txBody>
      </p:sp>
      <p:sp>
        <p:nvSpPr>
          <p:cNvPr id="4" name="Content Placeholder 3"/>
          <p:cNvSpPr>
            <a:spLocks noGrp="1"/>
          </p:cNvSpPr>
          <p:nvPr>
            <p:ph sz="half" idx="2"/>
          </p:nvPr>
        </p:nvSpPr>
        <p:spPr/>
        <p:txBody>
          <a:bodyPr>
            <a:normAutofit fontScale="77500" lnSpcReduction="20000"/>
          </a:bodyPr>
          <a:lstStyle/>
          <a:p>
            <a:r>
              <a:rPr lang="en-US" dirty="0" smtClean="0"/>
              <a:t>Topics are related, no 100% separation between the 3</a:t>
            </a:r>
          </a:p>
          <a:p>
            <a:r>
              <a:rPr lang="en-US" dirty="0" smtClean="0"/>
              <a:t>We want to fill in some of the blanks from Werner </a:t>
            </a:r>
            <a:r>
              <a:rPr lang="en-US" dirty="0" err="1" smtClean="0"/>
              <a:t>Riegler’s</a:t>
            </a:r>
            <a:r>
              <a:rPr lang="en-US" dirty="0" smtClean="0"/>
              <a:t> “Detectors” lectures to Jamie </a:t>
            </a:r>
            <a:r>
              <a:rPr lang="en-US" dirty="0" err="1" smtClean="0"/>
              <a:t>Boyds’s</a:t>
            </a:r>
            <a:r>
              <a:rPr lang="en-US" dirty="0" smtClean="0"/>
              <a:t>  “From raw data to physics”. Triggering will be only treated in so far it is relevant for the electronics and DAQ. The “physics” of the trigger is treated in “Triggers for LHC physics” by Bryan </a:t>
            </a:r>
            <a:r>
              <a:rPr lang="en-US" dirty="0" err="1" smtClean="0"/>
              <a:t>Dahmess</a:t>
            </a:r>
            <a:r>
              <a:rPr lang="en-US" dirty="0" smtClean="0"/>
              <a:t> </a:t>
            </a:r>
          </a:p>
          <a:p>
            <a:endParaRPr lang="en-GB" dirty="0"/>
          </a:p>
        </p:txBody>
      </p:sp>
      <p:sp>
        <p:nvSpPr>
          <p:cNvPr id="5" name="Footer Placeholder 4"/>
          <p:cNvSpPr>
            <a:spLocks noGrp="1"/>
          </p:cNvSpPr>
          <p:nvPr>
            <p:ph type="ftr" sz="quarter" idx="10"/>
          </p:nvPr>
        </p:nvSpPr>
        <p:spPr/>
        <p:txBody>
          <a:bodyPr/>
          <a:lstStyle/>
          <a:p>
            <a:r>
              <a:rPr lang="en-US" smtClean="0"/>
              <a:t>Electronics, Trigger, DAQ Summer Student Lectures 2011, N. Neufeld CERN/PH</a:t>
            </a:r>
            <a:endParaRPr lang="en-US"/>
          </a:p>
        </p:txBody>
      </p:sp>
      <p:sp>
        <p:nvSpPr>
          <p:cNvPr id="6" name="Slide Number Placeholder 5"/>
          <p:cNvSpPr>
            <a:spLocks noGrp="1"/>
          </p:cNvSpPr>
          <p:nvPr>
            <p:ph type="sldNum" sz="quarter" idx="11"/>
          </p:nvPr>
        </p:nvSpPr>
        <p:spPr/>
        <p:txBody>
          <a:bodyPr/>
          <a:lstStyle/>
          <a:p>
            <a:fld id="{07D54875-01C8-447A-8F3C-36A5E597D9D0}" type="slidenum">
              <a:rPr lang="en-US" smtClean="0"/>
              <a:pPr/>
              <a:t>2</a:t>
            </a:fld>
            <a:endParaRPr lang="en-US"/>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958" y="186779"/>
            <a:ext cx="7988061" cy="769441"/>
          </a:xfrm>
        </p:spPr>
        <p:txBody>
          <a:bodyPr wrap="none">
            <a:normAutofit/>
          </a:bodyPr>
          <a:lstStyle/>
          <a:p>
            <a:r>
              <a:rPr lang="en-US" sz="3200" dirty="0" smtClean="0"/>
              <a:t>Different detectors: similar requirements</a:t>
            </a:r>
            <a:endParaRPr lang="en-GB" sz="3200" dirty="0"/>
          </a:p>
        </p:txBody>
      </p:sp>
      <p:sp>
        <p:nvSpPr>
          <p:cNvPr id="3" name="Content Placeholder 2"/>
          <p:cNvSpPr>
            <a:spLocks noGrp="1"/>
          </p:cNvSpPr>
          <p:nvPr>
            <p:ph idx="1"/>
          </p:nvPr>
        </p:nvSpPr>
        <p:spPr>
          <a:xfrm>
            <a:off x="189781" y="1199431"/>
            <a:ext cx="8954219" cy="4791694"/>
          </a:xfrm>
        </p:spPr>
        <p:txBody>
          <a:bodyPr>
            <a:noAutofit/>
          </a:bodyPr>
          <a:lstStyle/>
          <a:p>
            <a:r>
              <a:rPr lang="en-US" sz="2000" dirty="0" smtClean="0"/>
              <a:t>Sensors must determine several or all of the following:</a:t>
            </a:r>
          </a:p>
          <a:p>
            <a:pPr marL="1131570" lvl="1" indent="-342900">
              <a:buFont typeface="+mj-lt"/>
              <a:buAutoNum type="arabicParenR"/>
            </a:pPr>
            <a:r>
              <a:rPr lang="en-US" sz="1800" dirty="0" smtClean="0"/>
              <a:t>presence of a particle</a:t>
            </a:r>
          </a:p>
          <a:p>
            <a:pPr marL="971550" lvl="1" indent="-182880">
              <a:buFont typeface="+mj-lt"/>
              <a:buAutoNum type="arabicParenR"/>
            </a:pPr>
            <a:r>
              <a:rPr lang="en-US" sz="1800" dirty="0" smtClean="0"/>
              <a:t>  magnitude of signal</a:t>
            </a:r>
          </a:p>
          <a:p>
            <a:pPr marL="971550" lvl="1" indent="-182880">
              <a:buFont typeface="+mj-lt"/>
              <a:buAutoNum type="arabicParenR"/>
            </a:pPr>
            <a:r>
              <a:rPr lang="en-US" sz="1800" dirty="0" smtClean="0"/>
              <a:t>  time of arrival</a:t>
            </a:r>
          </a:p>
          <a:p>
            <a:r>
              <a:rPr lang="en-US" sz="2000" dirty="0" smtClean="0"/>
              <a:t>Some measurements depend on </a:t>
            </a:r>
            <a:r>
              <a:rPr lang="en-US" sz="2000" i="1" dirty="0" smtClean="0"/>
              <a:t>sensitivity</a:t>
            </a:r>
            <a:r>
              <a:rPr lang="en-US" sz="2000" dirty="0" smtClean="0"/>
              <a:t>, i.e. detection threshold, e.g.: silicon tracker, to detect presence of a particle in a given electrode</a:t>
            </a:r>
          </a:p>
          <a:p>
            <a:r>
              <a:rPr lang="en-US" sz="2000" dirty="0" smtClean="0"/>
              <a:t>Others seek to determine a </a:t>
            </a:r>
            <a:r>
              <a:rPr lang="en-US" sz="2000" i="1" dirty="0" smtClean="0"/>
              <a:t>quantity very accurately</a:t>
            </a:r>
            <a:r>
              <a:rPr lang="en-US" sz="2000" dirty="0" smtClean="0"/>
              <a:t>, i.e. resolution, e.g. : calorimeter – magnitude of absorbed energy; </a:t>
            </a:r>
            <a:r>
              <a:rPr lang="en-US" sz="2000" dirty="0" err="1" smtClean="0"/>
              <a:t>muon</a:t>
            </a:r>
            <a:r>
              <a:rPr lang="en-US" sz="2000" dirty="0" smtClean="0"/>
              <a:t> chambers – time measurement yields position</a:t>
            </a:r>
          </a:p>
          <a:p>
            <a:pPr algn="ctr">
              <a:buNone/>
            </a:pPr>
            <a:r>
              <a:rPr lang="en-US" sz="2000" b="1" dirty="0" smtClean="0"/>
              <a:t>All have in common that they are sensitive to:</a:t>
            </a:r>
          </a:p>
          <a:p>
            <a:pPr>
              <a:buFont typeface="+mj-lt"/>
              <a:buAutoNum type="arabicPeriod"/>
            </a:pPr>
            <a:r>
              <a:rPr lang="en-US" sz="2000" dirty="0" smtClean="0"/>
              <a:t>signal magnitude</a:t>
            </a:r>
          </a:p>
          <a:p>
            <a:pPr>
              <a:buFont typeface="+mj-lt"/>
              <a:buAutoNum type="arabicPeriod"/>
            </a:pPr>
            <a:r>
              <a:rPr lang="en-US" sz="2000" dirty="0" smtClean="0"/>
              <a:t>fluctuations</a:t>
            </a:r>
            <a:endParaRPr lang="en-GB" sz="2000" dirty="0"/>
          </a:p>
        </p:txBody>
      </p:sp>
      <p:sp>
        <p:nvSpPr>
          <p:cNvPr id="4" name="Footer Placeholder 3"/>
          <p:cNvSpPr>
            <a:spLocks noGrp="1"/>
          </p:cNvSpPr>
          <p:nvPr>
            <p:ph type="ftr" sz="quarter" idx="10"/>
          </p:nvPr>
        </p:nvSpPr>
        <p:spPr/>
        <p:txBody>
          <a:bodyPr/>
          <a:lstStyle/>
          <a:p>
            <a:r>
              <a:rPr lang="en-US" smtClean="0"/>
              <a:t>Electronics, Trigger, DAQ Summer Student Lectures 2011,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450" y="0"/>
            <a:ext cx="8229600" cy="1061049"/>
          </a:xfrm>
        </p:spPr>
        <p:txBody>
          <a:bodyPr/>
          <a:lstStyle/>
          <a:p>
            <a:r>
              <a:rPr lang="en-US" sz="4000" smtClean="0"/>
              <a:t>The “front-end” electronics`</a:t>
            </a:r>
            <a:endParaRPr lang="en-GB" sz="4000"/>
          </a:p>
        </p:txBody>
      </p:sp>
      <p:sp>
        <p:nvSpPr>
          <p:cNvPr id="3" name="Content Placeholder 2"/>
          <p:cNvSpPr>
            <a:spLocks noGrp="1"/>
          </p:cNvSpPr>
          <p:nvPr>
            <p:ph idx="1"/>
          </p:nvPr>
        </p:nvSpPr>
        <p:spPr>
          <a:xfrm>
            <a:off x="396815" y="1026543"/>
            <a:ext cx="8402128" cy="2786332"/>
          </a:xfrm>
        </p:spPr>
        <p:txBody>
          <a:bodyPr>
            <a:normAutofit fontScale="55000" lnSpcReduction="20000"/>
          </a:bodyPr>
          <a:lstStyle/>
          <a:p>
            <a:r>
              <a:rPr lang="en-US" smtClean="0"/>
              <a:t>Front-end electronics is the electronics directly connected to the detector (sensitive element)</a:t>
            </a:r>
          </a:p>
          <a:p>
            <a:r>
              <a:rPr lang="en-US" smtClean="0"/>
              <a:t>Its purpose is to</a:t>
            </a:r>
          </a:p>
          <a:p>
            <a:pPr lvl="1"/>
            <a:r>
              <a:rPr lang="en-US" smtClean="0"/>
              <a:t>acquire an electrical signal from the detector (usually a short, small current pulse)</a:t>
            </a:r>
          </a:p>
          <a:p>
            <a:pPr lvl="1"/>
            <a:r>
              <a:rPr lang="en-US" smtClean="0"/>
              <a:t>tailor the response of the system to optimize</a:t>
            </a:r>
          </a:p>
          <a:p>
            <a:pPr lvl="2"/>
            <a:r>
              <a:rPr lang="en-US" smtClean="0"/>
              <a:t>the minimum detectable signal</a:t>
            </a:r>
          </a:p>
          <a:p>
            <a:pPr lvl="2"/>
            <a:r>
              <a:rPr lang="en-US" smtClean="0"/>
              <a:t>energy measurement (charge deposit)</a:t>
            </a:r>
          </a:p>
          <a:p>
            <a:pPr lvl="2"/>
            <a:r>
              <a:rPr lang="en-US" smtClean="0"/>
              <a:t>event rate</a:t>
            </a:r>
          </a:p>
          <a:p>
            <a:pPr lvl="2"/>
            <a:r>
              <a:rPr lang="en-US" smtClean="0"/>
              <a:t>time of arrival</a:t>
            </a:r>
          </a:p>
          <a:p>
            <a:pPr lvl="2"/>
            <a:r>
              <a:rPr lang="en-US" err="1" smtClean="0"/>
              <a:t>insensitivty</a:t>
            </a:r>
            <a:r>
              <a:rPr lang="en-US" smtClean="0"/>
              <a:t> to sensor pulse shape</a:t>
            </a:r>
          </a:p>
          <a:p>
            <a:pPr lvl="1"/>
            <a:r>
              <a:rPr lang="en-US" smtClean="0"/>
              <a:t>digitize the signal and store it for further treatment</a:t>
            </a:r>
            <a:endParaRPr lang="en-GB"/>
          </a:p>
        </p:txBody>
      </p:sp>
      <p:sp>
        <p:nvSpPr>
          <p:cNvPr id="4" name="Footer Placeholder 3"/>
          <p:cNvSpPr>
            <a:spLocks noGrp="1"/>
          </p:cNvSpPr>
          <p:nvPr>
            <p:ph type="ftr" sz="quarter" idx="10"/>
          </p:nvPr>
        </p:nvSpPr>
        <p:spPr/>
        <p:txBody>
          <a:bodyPr/>
          <a:lstStyle/>
          <a:p>
            <a:r>
              <a:rPr lang="en-US" smtClean="0"/>
              <a:t>Electronics, Trigger, DAQ Summer Student Lectures 2011,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21</a:t>
            </a:fld>
            <a:endParaRPr lang="en-US"/>
          </a:p>
        </p:txBody>
      </p:sp>
      <p:grpSp>
        <p:nvGrpSpPr>
          <p:cNvPr id="346116" name="Group 4"/>
          <p:cNvGrpSpPr>
            <a:grpSpLocks noChangeAspect="1"/>
          </p:cNvGrpSpPr>
          <p:nvPr/>
        </p:nvGrpSpPr>
        <p:grpSpPr bwMode="auto">
          <a:xfrm>
            <a:off x="719138" y="3854354"/>
            <a:ext cx="7873999" cy="2616200"/>
            <a:chOff x="453" y="2341"/>
            <a:chExt cx="4960" cy="1648"/>
          </a:xfrm>
        </p:grpSpPr>
        <p:sp>
          <p:nvSpPr>
            <p:cNvPr id="346115" name="AutoShape 3"/>
            <p:cNvSpPr>
              <a:spLocks noChangeAspect="1" noChangeArrowheads="1" noTextEdit="1"/>
            </p:cNvSpPr>
            <p:nvPr/>
          </p:nvSpPr>
          <p:spPr bwMode="auto">
            <a:xfrm>
              <a:off x="453" y="2341"/>
              <a:ext cx="4935" cy="16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17" name="Rectangle 5"/>
            <p:cNvSpPr>
              <a:spLocks noChangeArrowheads="1"/>
            </p:cNvSpPr>
            <p:nvPr/>
          </p:nvSpPr>
          <p:spPr bwMode="auto">
            <a:xfrm>
              <a:off x="591" y="2343"/>
              <a:ext cx="3809" cy="1406"/>
            </a:xfrm>
            <a:prstGeom prst="rect">
              <a:avLst/>
            </a:prstGeom>
            <a:solidFill>
              <a:srgbClr val="FFCC99"/>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18" name="Rectangle 6"/>
            <p:cNvSpPr>
              <a:spLocks noChangeArrowheads="1"/>
            </p:cNvSpPr>
            <p:nvPr/>
          </p:nvSpPr>
          <p:spPr bwMode="auto">
            <a:xfrm>
              <a:off x="591" y="2343"/>
              <a:ext cx="3809" cy="1406"/>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19" name="Rectangle 7"/>
            <p:cNvSpPr>
              <a:spLocks noChangeArrowheads="1"/>
            </p:cNvSpPr>
            <p:nvPr/>
          </p:nvSpPr>
          <p:spPr bwMode="auto">
            <a:xfrm>
              <a:off x="524" y="2457"/>
              <a:ext cx="3808" cy="1406"/>
            </a:xfrm>
            <a:prstGeom prst="rect">
              <a:avLst/>
            </a:prstGeom>
            <a:solidFill>
              <a:srgbClr val="FFCC99"/>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20" name="Rectangle 8"/>
            <p:cNvSpPr>
              <a:spLocks noChangeArrowheads="1"/>
            </p:cNvSpPr>
            <p:nvPr/>
          </p:nvSpPr>
          <p:spPr bwMode="auto">
            <a:xfrm>
              <a:off x="524" y="2457"/>
              <a:ext cx="3808" cy="1406"/>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21" name="Rectangle 9"/>
            <p:cNvSpPr>
              <a:spLocks noChangeArrowheads="1"/>
            </p:cNvSpPr>
            <p:nvPr/>
          </p:nvSpPr>
          <p:spPr bwMode="auto">
            <a:xfrm>
              <a:off x="456" y="2571"/>
              <a:ext cx="3809" cy="1406"/>
            </a:xfrm>
            <a:prstGeom prst="rect">
              <a:avLst/>
            </a:prstGeom>
            <a:solidFill>
              <a:srgbClr val="FFCC99"/>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22" name="Rectangle 10"/>
            <p:cNvSpPr>
              <a:spLocks noChangeArrowheads="1"/>
            </p:cNvSpPr>
            <p:nvPr/>
          </p:nvSpPr>
          <p:spPr bwMode="auto">
            <a:xfrm>
              <a:off x="456" y="2571"/>
              <a:ext cx="3809" cy="1406"/>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23" name="Freeform 11"/>
            <p:cNvSpPr>
              <a:spLocks/>
            </p:cNvSpPr>
            <p:nvPr/>
          </p:nvSpPr>
          <p:spPr bwMode="auto">
            <a:xfrm>
              <a:off x="569" y="3228"/>
              <a:ext cx="430" cy="137"/>
            </a:xfrm>
            <a:custGeom>
              <a:avLst/>
              <a:gdLst/>
              <a:ahLst/>
              <a:cxnLst>
                <a:cxn ang="0">
                  <a:pos x="215" y="0"/>
                </a:cxn>
                <a:cxn ang="0">
                  <a:pos x="0" y="274"/>
                </a:cxn>
                <a:cxn ang="0">
                  <a:pos x="645" y="274"/>
                </a:cxn>
                <a:cxn ang="0">
                  <a:pos x="860" y="0"/>
                </a:cxn>
                <a:cxn ang="0">
                  <a:pos x="215" y="0"/>
                </a:cxn>
              </a:cxnLst>
              <a:rect l="0" t="0" r="r" b="b"/>
              <a:pathLst>
                <a:path w="860" h="274">
                  <a:moveTo>
                    <a:pt x="215" y="0"/>
                  </a:moveTo>
                  <a:lnTo>
                    <a:pt x="0" y="274"/>
                  </a:lnTo>
                  <a:lnTo>
                    <a:pt x="645" y="274"/>
                  </a:lnTo>
                  <a:lnTo>
                    <a:pt x="860" y="0"/>
                  </a:lnTo>
                  <a:lnTo>
                    <a:pt x="215" y="0"/>
                  </a:lnTo>
                  <a:close/>
                </a:path>
              </a:pathLst>
            </a:custGeom>
            <a:solidFill>
              <a:srgbClr val="339933"/>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24" name="Freeform 12"/>
            <p:cNvSpPr>
              <a:spLocks/>
            </p:cNvSpPr>
            <p:nvPr/>
          </p:nvSpPr>
          <p:spPr bwMode="auto">
            <a:xfrm>
              <a:off x="569" y="3228"/>
              <a:ext cx="430" cy="137"/>
            </a:xfrm>
            <a:custGeom>
              <a:avLst/>
              <a:gdLst/>
              <a:ahLst/>
              <a:cxnLst>
                <a:cxn ang="0">
                  <a:pos x="215" y="0"/>
                </a:cxn>
                <a:cxn ang="0">
                  <a:pos x="0" y="274"/>
                </a:cxn>
                <a:cxn ang="0">
                  <a:pos x="645" y="274"/>
                </a:cxn>
                <a:cxn ang="0">
                  <a:pos x="860" y="0"/>
                </a:cxn>
                <a:cxn ang="0">
                  <a:pos x="215" y="0"/>
                </a:cxn>
              </a:cxnLst>
              <a:rect l="0" t="0" r="r" b="b"/>
              <a:pathLst>
                <a:path w="860" h="274">
                  <a:moveTo>
                    <a:pt x="215" y="0"/>
                  </a:moveTo>
                  <a:lnTo>
                    <a:pt x="0" y="274"/>
                  </a:lnTo>
                  <a:lnTo>
                    <a:pt x="645" y="274"/>
                  </a:lnTo>
                  <a:lnTo>
                    <a:pt x="860" y="0"/>
                  </a:lnTo>
                  <a:lnTo>
                    <a:pt x="215" y="0"/>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25" name="Freeform 13"/>
            <p:cNvSpPr>
              <a:spLocks/>
            </p:cNvSpPr>
            <p:nvPr/>
          </p:nvSpPr>
          <p:spPr bwMode="auto">
            <a:xfrm>
              <a:off x="569" y="3137"/>
              <a:ext cx="430" cy="137"/>
            </a:xfrm>
            <a:custGeom>
              <a:avLst/>
              <a:gdLst/>
              <a:ahLst/>
              <a:cxnLst>
                <a:cxn ang="0">
                  <a:pos x="215" y="0"/>
                </a:cxn>
                <a:cxn ang="0">
                  <a:pos x="0" y="275"/>
                </a:cxn>
                <a:cxn ang="0">
                  <a:pos x="645" y="275"/>
                </a:cxn>
                <a:cxn ang="0">
                  <a:pos x="860" y="0"/>
                </a:cxn>
                <a:cxn ang="0">
                  <a:pos x="215" y="0"/>
                </a:cxn>
              </a:cxnLst>
              <a:rect l="0" t="0" r="r" b="b"/>
              <a:pathLst>
                <a:path w="860" h="275">
                  <a:moveTo>
                    <a:pt x="215" y="0"/>
                  </a:moveTo>
                  <a:lnTo>
                    <a:pt x="0" y="275"/>
                  </a:lnTo>
                  <a:lnTo>
                    <a:pt x="645" y="275"/>
                  </a:lnTo>
                  <a:lnTo>
                    <a:pt x="860" y="0"/>
                  </a:lnTo>
                  <a:lnTo>
                    <a:pt x="215" y="0"/>
                  </a:lnTo>
                  <a:close/>
                </a:path>
              </a:pathLst>
            </a:custGeom>
            <a:solidFill>
              <a:srgbClr val="339933"/>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26" name="Freeform 14"/>
            <p:cNvSpPr>
              <a:spLocks/>
            </p:cNvSpPr>
            <p:nvPr/>
          </p:nvSpPr>
          <p:spPr bwMode="auto">
            <a:xfrm>
              <a:off x="569" y="3137"/>
              <a:ext cx="430" cy="137"/>
            </a:xfrm>
            <a:custGeom>
              <a:avLst/>
              <a:gdLst/>
              <a:ahLst/>
              <a:cxnLst>
                <a:cxn ang="0">
                  <a:pos x="215" y="0"/>
                </a:cxn>
                <a:cxn ang="0">
                  <a:pos x="0" y="275"/>
                </a:cxn>
                <a:cxn ang="0">
                  <a:pos x="645" y="275"/>
                </a:cxn>
                <a:cxn ang="0">
                  <a:pos x="860" y="0"/>
                </a:cxn>
                <a:cxn ang="0">
                  <a:pos x="215" y="0"/>
                </a:cxn>
              </a:cxnLst>
              <a:rect l="0" t="0" r="r" b="b"/>
              <a:pathLst>
                <a:path w="860" h="275">
                  <a:moveTo>
                    <a:pt x="215" y="0"/>
                  </a:moveTo>
                  <a:lnTo>
                    <a:pt x="0" y="275"/>
                  </a:lnTo>
                  <a:lnTo>
                    <a:pt x="645" y="275"/>
                  </a:lnTo>
                  <a:lnTo>
                    <a:pt x="860" y="0"/>
                  </a:lnTo>
                  <a:lnTo>
                    <a:pt x="215" y="0"/>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27" name="Freeform 15"/>
            <p:cNvSpPr>
              <a:spLocks/>
            </p:cNvSpPr>
            <p:nvPr/>
          </p:nvSpPr>
          <p:spPr bwMode="auto">
            <a:xfrm>
              <a:off x="1204" y="3115"/>
              <a:ext cx="181" cy="227"/>
            </a:xfrm>
            <a:custGeom>
              <a:avLst/>
              <a:gdLst/>
              <a:ahLst/>
              <a:cxnLst>
                <a:cxn ang="0">
                  <a:pos x="361" y="229"/>
                </a:cxn>
                <a:cxn ang="0">
                  <a:pos x="0" y="0"/>
                </a:cxn>
                <a:cxn ang="0">
                  <a:pos x="0" y="455"/>
                </a:cxn>
                <a:cxn ang="0">
                  <a:pos x="361" y="229"/>
                </a:cxn>
              </a:cxnLst>
              <a:rect l="0" t="0" r="r" b="b"/>
              <a:pathLst>
                <a:path w="361" h="455">
                  <a:moveTo>
                    <a:pt x="361" y="229"/>
                  </a:moveTo>
                  <a:lnTo>
                    <a:pt x="0" y="0"/>
                  </a:lnTo>
                  <a:lnTo>
                    <a:pt x="0" y="455"/>
                  </a:lnTo>
                  <a:lnTo>
                    <a:pt x="361" y="229"/>
                  </a:lnTo>
                  <a:close/>
                </a:path>
              </a:pathLst>
            </a:custGeom>
            <a:solidFill>
              <a:srgbClr val="FFFF99"/>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28" name="Freeform 16"/>
            <p:cNvSpPr>
              <a:spLocks/>
            </p:cNvSpPr>
            <p:nvPr/>
          </p:nvSpPr>
          <p:spPr bwMode="auto">
            <a:xfrm>
              <a:off x="1204" y="3115"/>
              <a:ext cx="181" cy="227"/>
            </a:xfrm>
            <a:custGeom>
              <a:avLst/>
              <a:gdLst/>
              <a:ahLst/>
              <a:cxnLst>
                <a:cxn ang="0">
                  <a:pos x="361" y="229"/>
                </a:cxn>
                <a:cxn ang="0">
                  <a:pos x="0" y="0"/>
                </a:cxn>
                <a:cxn ang="0">
                  <a:pos x="0" y="455"/>
                </a:cxn>
                <a:cxn ang="0">
                  <a:pos x="361" y="229"/>
                </a:cxn>
              </a:cxnLst>
              <a:rect l="0" t="0" r="r" b="b"/>
              <a:pathLst>
                <a:path w="361" h="455">
                  <a:moveTo>
                    <a:pt x="361" y="229"/>
                  </a:moveTo>
                  <a:lnTo>
                    <a:pt x="0" y="0"/>
                  </a:lnTo>
                  <a:lnTo>
                    <a:pt x="0" y="455"/>
                  </a:lnTo>
                  <a:lnTo>
                    <a:pt x="361" y="229"/>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29" name="Rectangle 17"/>
            <p:cNvSpPr>
              <a:spLocks noChangeArrowheads="1"/>
            </p:cNvSpPr>
            <p:nvPr/>
          </p:nvSpPr>
          <p:spPr bwMode="auto">
            <a:xfrm>
              <a:off x="1997" y="3069"/>
              <a:ext cx="771" cy="341"/>
            </a:xfrm>
            <a:prstGeom prst="rect">
              <a:avLst/>
            </a:prstGeom>
            <a:solidFill>
              <a:srgbClr val="FFFF00"/>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30" name="Rectangle 18"/>
            <p:cNvSpPr>
              <a:spLocks noChangeArrowheads="1"/>
            </p:cNvSpPr>
            <p:nvPr/>
          </p:nvSpPr>
          <p:spPr bwMode="auto">
            <a:xfrm>
              <a:off x="1997" y="3069"/>
              <a:ext cx="771" cy="341"/>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31" name="Rectangle 19"/>
            <p:cNvSpPr>
              <a:spLocks noChangeArrowheads="1"/>
            </p:cNvSpPr>
            <p:nvPr/>
          </p:nvSpPr>
          <p:spPr bwMode="auto">
            <a:xfrm>
              <a:off x="2118" y="3164"/>
              <a:ext cx="589"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Shaping</a:t>
              </a:r>
              <a:endParaRPr kumimoji="0" lang="en-US" sz="1800" b="0" i="0" u="none" strike="noStrike" cap="none" normalizeH="0" baseline="0" smtClean="0">
                <a:ln>
                  <a:noFill/>
                </a:ln>
                <a:solidFill>
                  <a:schemeClr val="tx1"/>
                </a:solidFill>
                <a:effectLst/>
                <a:latin typeface="Arial" pitchFamily="34" charset="0"/>
              </a:endParaRPr>
            </a:p>
          </p:txBody>
        </p:sp>
        <p:sp>
          <p:nvSpPr>
            <p:cNvPr id="346132" name="Rectangle 20"/>
            <p:cNvSpPr>
              <a:spLocks noChangeArrowheads="1"/>
            </p:cNvSpPr>
            <p:nvPr/>
          </p:nvSpPr>
          <p:spPr bwMode="auto">
            <a:xfrm>
              <a:off x="513" y="2905"/>
              <a:ext cx="607"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Detector</a:t>
              </a:r>
              <a:endParaRPr kumimoji="0" lang="en-US" sz="1800" b="0" i="0" u="none" strike="noStrike" cap="none" normalizeH="0" baseline="0" smtClean="0">
                <a:ln>
                  <a:noFill/>
                </a:ln>
                <a:solidFill>
                  <a:schemeClr val="tx1"/>
                </a:solidFill>
                <a:effectLst/>
                <a:latin typeface="Arial" pitchFamily="34" charset="0"/>
              </a:endParaRPr>
            </a:p>
          </p:txBody>
        </p:sp>
        <p:sp>
          <p:nvSpPr>
            <p:cNvPr id="346133" name="Rectangle 21"/>
            <p:cNvSpPr>
              <a:spLocks noChangeArrowheads="1"/>
            </p:cNvSpPr>
            <p:nvPr/>
          </p:nvSpPr>
          <p:spPr bwMode="auto">
            <a:xfrm>
              <a:off x="1227" y="2782"/>
              <a:ext cx="622"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Amplifier</a:t>
              </a:r>
              <a:endParaRPr kumimoji="0" lang="en-US" sz="1800" b="0" i="0" u="none" strike="noStrike" cap="none" normalizeH="0" baseline="0" smtClean="0">
                <a:ln>
                  <a:noFill/>
                </a:ln>
                <a:solidFill>
                  <a:schemeClr val="tx1"/>
                </a:solidFill>
                <a:effectLst/>
                <a:latin typeface="Arial" pitchFamily="34" charset="0"/>
              </a:endParaRPr>
            </a:p>
          </p:txBody>
        </p:sp>
        <p:sp>
          <p:nvSpPr>
            <p:cNvPr id="346134" name="Freeform 22"/>
            <p:cNvSpPr>
              <a:spLocks/>
            </p:cNvSpPr>
            <p:nvPr/>
          </p:nvSpPr>
          <p:spPr bwMode="auto">
            <a:xfrm>
              <a:off x="1498" y="3069"/>
              <a:ext cx="317" cy="318"/>
            </a:xfrm>
            <a:custGeom>
              <a:avLst/>
              <a:gdLst/>
              <a:ahLst/>
              <a:cxnLst>
                <a:cxn ang="0">
                  <a:pos x="634" y="319"/>
                </a:cxn>
                <a:cxn ang="0">
                  <a:pos x="0" y="0"/>
                </a:cxn>
                <a:cxn ang="0">
                  <a:pos x="0" y="637"/>
                </a:cxn>
                <a:cxn ang="0">
                  <a:pos x="634" y="319"/>
                </a:cxn>
              </a:cxnLst>
              <a:rect l="0" t="0" r="r" b="b"/>
              <a:pathLst>
                <a:path w="634" h="637">
                  <a:moveTo>
                    <a:pt x="634" y="319"/>
                  </a:moveTo>
                  <a:lnTo>
                    <a:pt x="0" y="0"/>
                  </a:lnTo>
                  <a:lnTo>
                    <a:pt x="0" y="637"/>
                  </a:lnTo>
                  <a:lnTo>
                    <a:pt x="634" y="319"/>
                  </a:lnTo>
                  <a:close/>
                </a:path>
              </a:pathLst>
            </a:custGeom>
            <a:solidFill>
              <a:srgbClr val="FFFF99"/>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35" name="Freeform 23"/>
            <p:cNvSpPr>
              <a:spLocks/>
            </p:cNvSpPr>
            <p:nvPr/>
          </p:nvSpPr>
          <p:spPr bwMode="auto">
            <a:xfrm>
              <a:off x="1498" y="3069"/>
              <a:ext cx="317" cy="318"/>
            </a:xfrm>
            <a:custGeom>
              <a:avLst/>
              <a:gdLst/>
              <a:ahLst/>
              <a:cxnLst>
                <a:cxn ang="0">
                  <a:pos x="634" y="319"/>
                </a:cxn>
                <a:cxn ang="0">
                  <a:pos x="0" y="0"/>
                </a:cxn>
                <a:cxn ang="0">
                  <a:pos x="0" y="637"/>
                </a:cxn>
                <a:cxn ang="0">
                  <a:pos x="634" y="319"/>
                </a:cxn>
              </a:cxnLst>
              <a:rect l="0" t="0" r="r" b="b"/>
              <a:pathLst>
                <a:path w="634" h="637">
                  <a:moveTo>
                    <a:pt x="634" y="319"/>
                  </a:moveTo>
                  <a:lnTo>
                    <a:pt x="0" y="0"/>
                  </a:lnTo>
                  <a:lnTo>
                    <a:pt x="0" y="637"/>
                  </a:lnTo>
                  <a:lnTo>
                    <a:pt x="634" y="319"/>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36" name="Rectangle 24"/>
            <p:cNvSpPr>
              <a:spLocks noChangeArrowheads="1"/>
            </p:cNvSpPr>
            <p:nvPr/>
          </p:nvSpPr>
          <p:spPr bwMode="auto">
            <a:xfrm>
              <a:off x="2950" y="2662"/>
              <a:ext cx="1225" cy="1224"/>
            </a:xfrm>
            <a:prstGeom prst="rect">
              <a:avLst/>
            </a:prstGeom>
            <a:solidFill>
              <a:srgbClr val="FF9933"/>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37" name="Rectangle 25"/>
            <p:cNvSpPr>
              <a:spLocks noChangeArrowheads="1"/>
            </p:cNvSpPr>
            <p:nvPr/>
          </p:nvSpPr>
          <p:spPr bwMode="auto">
            <a:xfrm>
              <a:off x="2950" y="2662"/>
              <a:ext cx="1225" cy="1224"/>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38" name="Rectangle 26"/>
            <p:cNvSpPr>
              <a:spLocks noChangeArrowheads="1"/>
            </p:cNvSpPr>
            <p:nvPr/>
          </p:nvSpPr>
          <p:spPr bwMode="auto">
            <a:xfrm>
              <a:off x="3210" y="2765"/>
              <a:ext cx="765"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Digitization</a:t>
              </a:r>
              <a:endParaRPr kumimoji="0" lang="en-US" sz="1800" b="0" i="0" u="none" strike="noStrike" cap="none" normalizeH="0" baseline="0" smtClean="0">
                <a:ln>
                  <a:noFill/>
                </a:ln>
                <a:solidFill>
                  <a:schemeClr val="tx1"/>
                </a:solidFill>
                <a:effectLst/>
                <a:latin typeface="Arial" pitchFamily="34" charset="0"/>
              </a:endParaRPr>
            </a:p>
          </p:txBody>
        </p:sp>
        <p:sp>
          <p:nvSpPr>
            <p:cNvPr id="346139" name="Rectangle 27"/>
            <p:cNvSpPr>
              <a:spLocks noChangeArrowheads="1"/>
            </p:cNvSpPr>
            <p:nvPr/>
          </p:nvSpPr>
          <p:spPr bwMode="auto">
            <a:xfrm>
              <a:off x="3414" y="2938"/>
              <a:ext cx="359"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DSP</a:t>
              </a:r>
              <a:endParaRPr kumimoji="0" lang="en-US" sz="1800" b="0" i="0" u="none" strike="noStrike" cap="none" normalizeH="0" baseline="0" smtClean="0">
                <a:ln>
                  <a:noFill/>
                </a:ln>
                <a:solidFill>
                  <a:schemeClr val="tx1"/>
                </a:solidFill>
                <a:effectLst/>
                <a:latin typeface="Arial" pitchFamily="34" charset="0"/>
              </a:endParaRPr>
            </a:p>
          </p:txBody>
        </p:sp>
        <p:sp>
          <p:nvSpPr>
            <p:cNvPr id="346140" name="Rectangle 28"/>
            <p:cNvSpPr>
              <a:spLocks noChangeArrowheads="1"/>
            </p:cNvSpPr>
            <p:nvPr/>
          </p:nvSpPr>
          <p:spPr bwMode="auto">
            <a:xfrm>
              <a:off x="3275" y="3110"/>
              <a:ext cx="638"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Buffering</a:t>
              </a:r>
              <a:endParaRPr kumimoji="0" lang="en-US" sz="1800" b="0" i="0" u="none" strike="noStrike" cap="none" normalizeH="0" baseline="0" smtClean="0">
                <a:ln>
                  <a:noFill/>
                </a:ln>
                <a:solidFill>
                  <a:schemeClr val="tx1"/>
                </a:solidFill>
                <a:effectLst/>
                <a:latin typeface="Arial" pitchFamily="34" charset="0"/>
              </a:endParaRPr>
            </a:p>
          </p:txBody>
        </p:sp>
        <p:sp>
          <p:nvSpPr>
            <p:cNvPr id="346141" name="Rectangle 29"/>
            <p:cNvSpPr>
              <a:spLocks noChangeArrowheads="1"/>
            </p:cNvSpPr>
            <p:nvPr/>
          </p:nvSpPr>
          <p:spPr bwMode="auto">
            <a:xfrm>
              <a:off x="3238" y="3284"/>
              <a:ext cx="710"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Triggering</a:t>
              </a:r>
              <a:endParaRPr kumimoji="0" lang="en-US" sz="1800" b="0" i="0" u="none" strike="noStrike" cap="none" normalizeH="0" baseline="0" smtClean="0">
                <a:ln>
                  <a:noFill/>
                </a:ln>
                <a:solidFill>
                  <a:schemeClr val="tx1"/>
                </a:solidFill>
                <a:effectLst/>
                <a:latin typeface="Arial" pitchFamily="34" charset="0"/>
              </a:endParaRPr>
            </a:p>
          </p:txBody>
        </p:sp>
        <p:sp>
          <p:nvSpPr>
            <p:cNvPr id="346142" name="Rectangle 30"/>
            <p:cNvSpPr>
              <a:spLocks noChangeArrowheads="1"/>
            </p:cNvSpPr>
            <p:nvPr/>
          </p:nvSpPr>
          <p:spPr bwMode="auto">
            <a:xfrm>
              <a:off x="3183" y="3457"/>
              <a:ext cx="820"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Multiplexing</a:t>
              </a:r>
              <a:endParaRPr kumimoji="0" lang="en-US" sz="1800" b="0" i="0" u="none" strike="noStrike" cap="none" normalizeH="0" baseline="0" smtClean="0">
                <a:ln>
                  <a:noFill/>
                </a:ln>
                <a:solidFill>
                  <a:schemeClr val="tx1"/>
                </a:solidFill>
                <a:effectLst/>
                <a:latin typeface="Arial" pitchFamily="34" charset="0"/>
              </a:endParaRPr>
            </a:p>
          </p:txBody>
        </p:sp>
        <p:sp>
          <p:nvSpPr>
            <p:cNvPr id="346143" name="Rectangle 31"/>
            <p:cNvSpPr>
              <a:spLocks noChangeArrowheads="1"/>
            </p:cNvSpPr>
            <p:nvPr/>
          </p:nvSpPr>
          <p:spPr bwMode="auto">
            <a:xfrm>
              <a:off x="3398" y="3630"/>
              <a:ext cx="393"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ETC.</a:t>
              </a:r>
              <a:endParaRPr kumimoji="0" lang="en-US" sz="1800" b="0" i="0" u="none" strike="noStrike" cap="none" normalizeH="0" baseline="0" smtClean="0">
                <a:ln>
                  <a:noFill/>
                </a:ln>
                <a:solidFill>
                  <a:schemeClr val="tx1"/>
                </a:solidFill>
                <a:effectLst/>
                <a:latin typeface="Arial" pitchFamily="34" charset="0"/>
              </a:endParaRPr>
            </a:p>
          </p:txBody>
        </p:sp>
        <p:sp>
          <p:nvSpPr>
            <p:cNvPr id="346144" name="Line 32"/>
            <p:cNvSpPr>
              <a:spLocks noChangeShapeType="1"/>
            </p:cNvSpPr>
            <p:nvPr/>
          </p:nvSpPr>
          <p:spPr bwMode="auto">
            <a:xfrm>
              <a:off x="4175" y="3251"/>
              <a:ext cx="588"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45" name="Freeform 33"/>
            <p:cNvSpPr>
              <a:spLocks/>
            </p:cNvSpPr>
            <p:nvPr/>
          </p:nvSpPr>
          <p:spPr bwMode="auto">
            <a:xfrm>
              <a:off x="4492" y="3251"/>
              <a:ext cx="114" cy="204"/>
            </a:xfrm>
            <a:custGeom>
              <a:avLst/>
              <a:gdLst/>
              <a:ahLst/>
              <a:cxnLst>
                <a:cxn ang="0">
                  <a:pos x="108" y="0"/>
                </a:cxn>
                <a:cxn ang="0">
                  <a:pos x="96" y="2"/>
                </a:cxn>
                <a:cxn ang="0">
                  <a:pos x="85" y="6"/>
                </a:cxn>
                <a:cxn ang="0">
                  <a:pos x="69" y="15"/>
                </a:cxn>
                <a:cxn ang="0">
                  <a:pos x="50" y="34"/>
                </a:cxn>
                <a:cxn ang="0">
                  <a:pos x="33" y="59"/>
                </a:cxn>
                <a:cxn ang="0">
                  <a:pos x="19" y="90"/>
                </a:cxn>
                <a:cxn ang="0">
                  <a:pos x="8" y="125"/>
                </a:cxn>
                <a:cxn ang="0">
                  <a:pos x="2" y="163"/>
                </a:cxn>
                <a:cxn ang="0">
                  <a:pos x="0" y="203"/>
                </a:cxn>
                <a:cxn ang="0">
                  <a:pos x="2" y="246"/>
                </a:cxn>
                <a:cxn ang="0">
                  <a:pos x="8" y="284"/>
                </a:cxn>
                <a:cxn ang="0">
                  <a:pos x="19" y="318"/>
                </a:cxn>
                <a:cxn ang="0">
                  <a:pos x="33" y="347"/>
                </a:cxn>
                <a:cxn ang="0">
                  <a:pos x="50" y="372"/>
                </a:cxn>
                <a:cxn ang="0">
                  <a:pos x="69" y="391"/>
                </a:cxn>
                <a:cxn ang="0">
                  <a:pos x="85" y="401"/>
                </a:cxn>
                <a:cxn ang="0">
                  <a:pos x="96" y="405"/>
                </a:cxn>
                <a:cxn ang="0">
                  <a:pos x="108" y="407"/>
                </a:cxn>
                <a:cxn ang="0">
                  <a:pos x="119" y="407"/>
                </a:cxn>
                <a:cxn ang="0">
                  <a:pos x="131" y="405"/>
                </a:cxn>
                <a:cxn ang="0">
                  <a:pos x="142" y="401"/>
                </a:cxn>
                <a:cxn ang="0">
                  <a:pos x="158" y="391"/>
                </a:cxn>
                <a:cxn ang="0">
                  <a:pos x="177" y="372"/>
                </a:cxn>
                <a:cxn ang="0">
                  <a:pos x="194" y="347"/>
                </a:cxn>
                <a:cxn ang="0">
                  <a:pos x="208" y="318"/>
                </a:cxn>
                <a:cxn ang="0">
                  <a:pos x="219" y="284"/>
                </a:cxn>
                <a:cxn ang="0">
                  <a:pos x="225" y="246"/>
                </a:cxn>
                <a:cxn ang="0">
                  <a:pos x="229" y="203"/>
                </a:cxn>
                <a:cxn ang="0">
                  <a:pos x="225" y="163"/>
                </a:cxn>
                <a:cxn ang="0">
                  <a:pos x="219" y="125"/>
                </a:cxn>
                <a:cxn ang="0">
                  <a:pos x="208" y="90"/>
                </a:cxn>
                <a:cxn ang="0">
                  <a:pos x="194" y="59"/>
                </a:cxn>
                <a:cxn ang="0">
                  <a:pos x="177" y="34"/>
                </a:cxn>
                <a:cxn ang="0">
                  <a:pos x="158" y="15"/>
                </a:cxn>
                <a:cxn ang="0">
                  <a:pos x="142" y="6"/>
                </a:cxn>
                <a:cxn ang="0">
                  <a:pos x="131" y="2"/>
                </a:cxn>
                <a:cxn ang="0">
                  <a:pos x="119" y="0"/>
                </a:cxn>
              </a:cxnLst>
              <a:rect l="0" t="0" r="r" b="b"/>
              <a:pathLst>
                <a:path w="229" h="409">
                  <a:moveTo>
                    <a:pt x="113" y="0"/>
                  </a:moveTo>
                  <a:lnTo>
                    <a:pt x="108" y="0"/>
                  </a:lnTo>
                  <a:lnTo>
                    <a:pt x="102" y="2"/>
                  </a:lnTo>
                  <a:lnTo>
                    <a:pt x="96" y="2"/>
                  </a:lnTo>
                  <a:lnTo>
                    <a:pt x="90" y="4"/>
                  </a:lnTo>
                  <a:lnTo>
                    <a:pt x="85" y="6"/>
                  </a:lnTo>
                  <a:lnTo>
                    <a:pt x="81" y="9"/>
                  </a:lnTo>
                  <a:lnTo>
                    <a:pt x="69" y="15"/>
                  </a:lnTo>
                  <a:lnTo>
                    <a:pt x="60" y="25"/>
                  </a:lnTo>
                  <a:lnTo>
                    <a:pt x="50" y="34"/>
                  </a:lnTo>
                  <a:lnTo>
                    <a:pt x="41" y="46"/>
                  </a:lnTo>
                  <a:lnTo>
                    <a:pt x="33" y="59"/>
                  </a:lnTo>
                  <a:lnTo>
                    <a:pt x="25" y="75"/>
                  </a:lnTo>
                  <a:lnTo>
                    <a:pt x="19" y="90"/>
                  </a:lnTo>
                  <a:lnTo>
                    <a:pt x="14" y="107"/>
                  </a:lnTo>
                  <a:lnTo>
                    <a:pt x="8" y="125"/>
                  </a:lnTo>
                  <a:lnTo>
                    <a:pt x="4" y="144"/>
                  </a:lnTo>
                  <a:lnTo>
                    <a:pt x="2" y="163"/>
                  </a:lnTo>
                  <a:lnTo>
                    <a:pt x="0" y="182"/>
                  </a:lnTo>
                  <a:lnTo>
                    <a:pt x="0" y="203"/>
                  </a:lnTo>
                  <a:lnTo>
                    <a:pt x="0" y="224"/>
                  </a:lnTo>
                  <a:lnTo>
                    <a:pt x="2" y="246"/>
                  </a:lnTo>
                  <a:lnTo>
                    <a:pt x="4" y="265"/>
                  </a:lnTo>
                  <a:lnTo>
                    <a:pt x="8" y="284"/>
                  </a:lnTo>
                  <a:lnTo>
                    <a:pt x="14" y="301"/>
                  </a:lnTo>
                  <a:lnTo>
                    <a:pt x="19" y="318"/>
                  </a:lnTo>
                  <a:lnTo>
                    <a:pt x="25" y="334"/>
                  </a:lnTo>
                  <a:lnTo>
                    <a:pt x="33" y="347"/>
                  </a:lnTo>
                  <a:lnTo>
                    <a:pt x="41" y="361"/>
                  </a:lnTo>
                  <a:lnTo>
                    <a:pt x="50" y="372"/>
                  </a:lnTo>
                  <a:lnTo>
                    <a:pt x="60" y="384"/>
                  </a:lnTo>
                  <a:lnTo>
                    <a:pt x="69" y="391"/>
                  </a:lnTo>
                  <a:lnTo>
                    <a:pt x="81" y="399"/>
                  </a:lnTo>
                  <a:lnTo>
                    <a:pt x="85" y="401"/>
                  </a:lnTo>
                  <a:lnTo>
                    <a:pt x="90" y="403"/>
                  </a:lnTo>
                  <a:lnTo>
                    <a:pt x="96" y="405"/>
                  </a:lnTo>
                  <a:lnTo>
                    <a:pt x="102" y="407"/>
                  </a:lnTo>
                  <a:lnTo>
                    <a:pt x="108" y="407"/>
                  </a:lnTo>
                  <a:lnTo>
                    <a:pt x="113" y="409"/>
                  </a:lnTo>
                  <a:lnTo>
                    <a:pt x="119" y="407"/>
                  </a:lnTo>
                  <a:lnTo>
                    <a:pt x="125" y="407"/>
                  </a:lnTo>
                  <a:lnTo>
                    <a:pt x="131" y="405"/>
                  </a:lnTo>
                  <a:lnTo>
                    <a:pt x="136" y="403"/>
                  </a:lnTo>
                  <a:lnTo>
                    <a:pt x="142" y="401"/>
                  </a:lnTo>
                  <a:lnTo>
                    <a:pt x="148" y="399"/>
                  </a:lnTo>
                  <a:lnTo>
                    <a:pt x="158" y="391"/>
                  </a:lnTo>
                  <a:lnTo>
                    <a:pt x="169" y="384"/>
                  </a:lnTo>
                  <a:lnTo>
                    <a:pt x="177" y="372"/>
                  </a:lnTo>
                  <a:lnTo>
                    <a:pt x="186" y="361"/>
                  </a:lnTo>
                  <a:lnTo>
                    <a:pt x="194" y="347"/>
                  </a:lnTo>
                  <a:lnTo>
                    <a:pt x="202" y="334"/>
                  </a:lnTo>
                  <a:lnTo>
                    <a:pt x="208" y="318"/>
                  </a:lnTo>
                  <a:lnTo>
                    <a:pt x="213" y="301"/>
                  </a:lnTo>
                  <a:lnTo>
                    <a:pt x="219" y="284"/>
                  </a:lnTo>
                  <a:lnTo>
                    <a:pt x="223" y="265"/>
                  </a:lnTo>
                  <a:lnTo>
                    <a:pt x="225" y="246"/>
                  </a:lnTo>
                  <a:lnTo>
                    <a:pt x="227" y="224"/>
                  </a:lnTo>
                  <a:lnTo>
                    <a:pt x="229" y="203"/>
                  </a:lnTo>
                  <a:lnTo>
                    <a:pt x="227" y="182"/>
                  </a:lnTo>
                  <a:lnTo>
                    <a:pt x="225" y="163"/>
                  </a:lnTo>
                  <a:lnTo>
                    <a:pt x="223" y="144"/>
                  </a:lnTo>
                  <a:lnTo>
                    <a:pt x="219" y="125"/>
                  </a:lnTo>
                  <a:lnTo>
                    <a:pt x="213" y="107"/>
                  </a:lnTo>
                  <a:lnTo>
                    <a:pt x="208" y="90"/>
                  </a:lnTo>
                  <a:lnTo>
                    <a:pt x="202" y="75"/>
                  </a:lnTo>
                  <a:lnTo>
                    <a:pt x="194" y="59"/>
                  </a:lnTo>
                  <a:lnTo>
                    <a:pt x="186" y="46"/>
                  </a:lnTo>
                  <a:lnTo>
                    <a:pt x="177" y="34"/>
                  </a:lnTo>
                  <a:lnTo>
                    <a:pt x="169" y="25"/>
                  </a:lnTo>
                  <a:lnTo>
                    <a:pt x="158" y="15"/>
                  </a:lnTo>
                  <a:lnTo>
                    <a:pt x="148" y="9"/>
                  </a:lnTo>
                  <a:lnTo>
                    <a:pt x="142" y="6"/>
                  </a:lnTo>
                  <a:lnTo>
                    <a:pt x="136" y="4"/>
                  </a:lnTo>
                  <a:lnTo>
                    <a:pt x="131" y="2"/>
                  </a:lnTo>
                  <a:lnTo>
                    <a:pt x="125" y="2"/>
                  </a:lnTo>
                  <a:lnTo>
                    <a:pt x="119" y="0"/>
                  </a:lnTo>
                  <a:lnTo>
                    <a:pt x="113" y="0"/>
                  </a:lnTo>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46" name="Rectangle 34"/>
            <p:cNvSpPr>
              <a:spLocks noChangeArrowheads="1"/>
            </p:cNvSpPr>
            <p:nvPr/>
          </p:nvSpPr>
          <p:spPr bwMode="auto">
            <a:xfrm>
              <a:off x="4763" y="2911"/>
              <a:ext cx="613" cy="681"/>
            </a:xfrm>
            <a:prstGeom prst="rect">
              <a:avLst/>
            </a:prstGeom>
            <a:solidFill>
              <a:srgbClr val="339933"/>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47" name="Rectangle 35"/>
            <p:cNvSpPr>
              <a:spLocks noChangeArrowheads="1"/>
            </p:cNvSpPr>
            <p:nvPr/>
          </p:nvSpPr>
          <p:spPr bwMode="auto">
            <a:xfrm>
              <a:off x="4763" y="2911"/>
              <a:ext cx="613" cy="681"/>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48" name="Rectangle 36"/>
            <p:cNvSpPr>
              <a:spLocks noChangeArrowheads="1"/>
            </p:cNvSpPr>
            <p:nvPr/>
          </p:nvSpPr>
          <p:spPr bwMode="auto">
            <a:xfrm>
              <a:off x="4914" y="3088"/>
              <a:ext cx="375"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DAQ</a:t>
              </a:r>
              <a:endParaRPr kumimoji="0" lang="en-US" sz="1800" b="0" i="0" u="none" strike="noStrike" cap="none" normalizeH="0" baseline="0" smtClean="0">
                <a:ln>
                  <a:noFill/>
                </a:ln>
                <a:solidFill>
                  <a:schemeClr val="tx1"/>
                </a:solidFill>
                <a:effectLst/>
                <a:latin typeface="Arial" pitchFamily="34" charset="0"/>
              </a:endParaRPr>
            </a:p>
          </p:txBody>
        </p:sp>
        <p:sp>
          <p:nvSpPr>
            <p:cNvPr id="346149" name="Rectangle 37"/>
            <p:cNvSpPr>
              <a:spLocks noChangeArrowheads="1"/>
            </p:cNvSpPr>
            <p:nvPr/>
          </p:nvSpPr>
          <p:spPr bwMode="auto">
            <a:xfrm>
              <a:off x="4790" y="3262"/>
              <a:ext cx="623"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Interface</a:t>
              </a:r>
              <a:endParaRPr kumimoji="0" lang="en-US" sz="1800" b="0" i="0" u="none" strike="noStrike" cap="none" normalizeH="0" baseline="0" smtClean="0">
                <a:ln>
                  <a:noFill/>
                </a:ln>
                <a:solidFill>
                  <a:schemeClr val="tx1"/>
                </a:solidFill>
                <a:effectLst/>
                <a:latin typeface="Arial" pitchFamily="34" charset="0"/>
              </a:endParaRPr>
            </a:p>
          </p:txBody>
        </p:sp>
        <p:sp>
          <p:nvSpPr>
            <p:cNvPr id="346150" name="Line 38"/>
            <p:cNvSpPr>
              <a:spLocks noChangeShapeType="1"/>
            </p:cNvSpPr>
            <p:nvPr/>
          </p:nvSpPr>
          <p:spPr bwMode="auto">
            <a:xfrm>
              <a:off x="954" y="3228"/>
              <a:ext cx="25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51" name="Line 39"/>
            <p:cNvSpPr>
              <a:spLocks noChangeShapeType="1"/>
            </p:cNvSpPr>
            <p:nvPr/>
          </p:nvSpPr>
          <p:spPr bwMode="auto">
            <a:xfrm>
              <a:off x="1385" y="3228"/>
              <a:ext cx="114"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52" name="Line 40"/>
            <p:cNvSpPr>
              <a:spLocks noChangeShapeType="1"/>
            </p:cNvSpPr>
            <p:nvPr/>
          </p:nvSpPr>
          <p:spPr bwMode="auto">
            <a:xfrm>
              <a:off x="1816" y="3228"/>
              <a:ext cx="181"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53" name="Line 41"/>
            <p:cNvSpPr>
              <a:spLocks noChangeShapeType="1"/>
            </p:cNvSpPr>
            <p:nvPr/>
          </p:nvSpPr>
          <p:spPr bwMode="auto">
            <a:xfrm>
              <a:off x="2769" y="3228"/>
              <a:ext cx="181"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54" name="Rectangle 42"/>
            <p:cNvSpPr>
              <a:spLocks noChangeArrowheads="1"/>
            </p:cNvSpPr>
            <p:nvPr/>
          </p:nvSpPr>
          <p:spPr bwMode="auto">
            <a:xfrm>
              <a:off x="591" y="2343"/>
              <a:ext cx="3809" cy="1406"/>
            </a:xfrm>
            <a:prstGeom prst="rect">
              <a:avLst/>
            </a:prstGeom>
            <a:solidFill>
              <a:srgbClr val="FFCC99"/>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55" name="Rectangle 43"/>
            <p:cNvSpPr>
              <a:spLocks noChangeArrowheads="1"/>
            </p:cNvSpPr>
            <p:nvPr/>
          </p:nvSpPr>
          <p:spPr bwMode="auto">
            <a:xfrm>
              <a:off x="591" y="2343"/>
              <a:ext cx="3809" cy="1406"/>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56" name="Rectangle 44"/>
            <p:cNvSpPr>
              <a:spLocks noChangeArrowheads="1"/>
            </p:cNvSpPr>
            <p:nvPr/>
          </p:nvSpPr>
          <p:spPr bwMode="auto">
            <a:xfrm>
              <a:off x="524" y="2457"/>
              <a:ext cx="3808" cy="1406"/>
            </a:xfrm>
            <a:prstGeom prst="rect">
              <a:avLst/>
            </a:prstGeom>
            <a:solidFill>
              <a:srgbClr val="FFCC99"/>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57" name="Rectangle 45"/>
            <p:cNvSpPr>
              <a:spLocks noChangeArrowheads="1"/>
            </p:cNvSpPr>
            <p:nvPr/>
          </p:nvSpPr>
          <p:spPr bwMode="auto">
            <a:xfrm>
              <a:off x="524" y="2457"/>
              <a:ext cx="3808" cy="1406"/>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58" name="Rectangle 46"/>
            <p:cNvSpPr>
              <a:spLocks noChangeArrowheads="1"/>
            </p:cNvSpPr>
            <p:nvPr/>
          </p:nvSpPr>
          <p:spPr bwMode="auto">
            <a:xfrm>
              <a:off x="456" y="2571"/>
              <a:ext cx="3809" cy="1406"/>
            </a:xfrm>
            <a:prstGeom prst="rect">
              <a:avLst/>
            </a:prstGeom>
            <a:solidFill>
              <a:srgbClr val="FFCC99"/>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59" name="Rectangle 47"/>
            <p:cNvSpPr>
              <a:spLocks noChangeArrowheads="1"/>
            </p:cNvSpPr>
            <p:nvPr/>
          </p:nvSpPr>
          <p:spPr bwMode="auto">
            <a:xfrm>
              <a:off x="456" y="2571"/>
              <a:ext cx="3809" cy="1406"/>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60" name="Freeform 48"/>
            <p:cNvSpPr>
              <a:spLocks/>
            </p:cNvSpPr>
            <p:nvPr/>
          </p:nvSpPr>
          <p:spPr bwMode="auto">
            <a:xfrm>
              <a:off x="569" y="3228"/>
              <a:ext cx="430" cy="137"/>
            </a:xfrm>
            <a:custGeom>
              <a:avLst/>
              <a:gdLst/>
              <a:ahLst/>
              <a:cxnLst>
                <a:cxn ang="0">
                  <a:pos x="215" y="0"/>
                </a:cxn>
                <a:cxn ang="0">
                  <a:pos x="0" y="274"/>
                </a:cxn>
                <a:cxn ang="0">
                  <a:pos x="645" y="274"/>
                </a:cxn>
                <a:cxn ang="0">
                  <a:pos x="860" y="0"/>
                </a:cxn>
                <a:cxn ang="0">
                  <a:pos x="215" y="0"/>
                </a:cxn>
              </a:cxnLst>
              <a:rect l="0" t="0" r="r" b="b"/>
              <a:pathLst>
                <a:path w="860" h="274">
                  <a:moveTo>
                    <a:pt x="215" y="0"/>
                  </a:moveTo>
                  <a:lnTo>
                    <a:pt x="0" y="274"/>
                  </a:lnTo>
                  <a:lnTo>
                    <a:pt x="645" y="274"/>
                  </a:lnTo>
                  <a:lnTo>
                    <a:pt x="860" y="0"/>
                  </a:lnTo>
                  <a:lnTo>
                    <a:pt x="215" y="0"/>
                  </a:lnTo>
                  <a:close/>
                </a:path>
              </a:pathLst>
            </a:custGeom>
            <a:solidFill>
              <a:srgbClr val="339933"/>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61" name="Freeform 49"/>
            <p:cNvSpPr>
              <a:spLocks/>
            </p:cNvSpPr>
            <p:nvPr/>
          </p:nvSpPr>
          <p:spPr bwMode="auto">
            <a:xfrm>
              <a:off x="569" y="3228"/>
              <a:ext cx="430" cy="137"/>
            </a:xfrm>
            <a:custGeom>
              <a:avLst/>
              <a:gdLst/>
              <a:ahLst/>
              <a:cxnLst>
                <a:cxn ang="0">
                  <a:pos x="215" y="0"/>
                </a:cxn>
                <a:cxn ang="0">
                  <a:pos x="0" y="274"/>
                </a:cxn>
                <a:cxn ang="0">
                  <a:pos x="645" y="274"/>
                </a:cxn>
                <a:cxn ang="0">
                  <a:pos x="860" y="0"/>
                </a:cxn>
                <a:cxn ang="0">
                  <a:pos x="215" y="0"/>
                </a:cxn>
              </a:cxnLst>
              <a:rect l="0" t="0" r="r" b="b"/>
              <a:pathLst>
                <a:path w="860" h="274">
                  <a:moveTo>
                    <a:pt x="215" y="0"/>
                  </a:moveTo>
                  <a:lnTo>
                    <a:pt x="0" y="274"/>
                  </a:lnTo>
                  <a:lnTo>
                    <a:pt x="645" y="274"/>
                  </a:lnTo>
                  <a:lnTo>
                    <a:pt x="860" y="0"/>
                  </a:lnTo>
                  <a:lnTo>
                    <a:pt x="215" y="0"/>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62" name="Freeform 50"/>
            <p:cNvSpPr>
              <a:spLocks/>
            </p:cNvSpPr>
            <p:nvPr/>
          </p:nvSpPr>
          <p:spPr bwMode="auto">
            <a:xfrm>
              <a:off x="569" y="3137"/>
              <a:ext cx="430" cy="137"/>
            </a:xfrm>
            <a:custGeom>
              <a:avLst/>
              <a:gdLst/>
              <a:ahLst/>
              <a:cxnLst>
                <a:cxn ang="0">
                  <a:pos x="215" y="0"/>
                </a:cxn>
                <a:cxn ang="0">
                  <a:pos x="0" y="275"/>
                </a:cxn>
                <a:cxn ang="0">
                  <a:pos x="645" y="275"/>
                </a:cxn>
                <a:cxn ang="0">
                  <a:pos x="860" y="0"/>
                </a:cxn>
                <a:cxn ang="0">
                  <a:pos x="215" y="0"/>
                </a:cxn>
              </a:cxnLst>
              <a:rect l="0" t="0" r="r" b="b"/>
              <a:pathLst>
                <a:path w="860" h="275">
                  <a:moveTo>
                    <a:pt x="215" y="0"/>
                  </a:moveTo>
                  <a:lnTo>
                    <a:pt x="0" y="275"/>
                  </a:lnTo>
                  <a:lnTo>
                    <a:pt x="645" y="275"/>
                  </a:lnTo>
                  <a:lnTo>
                    <a:pt x="860" y="0"/>
                  </a:lnTo>
                  <a:lnTo>
                    <a:pt x="215" y="0"/>
                  </a:lnTo>
                  <a:close/>
                </a:path>
              </a:pathLst>
            </a:custGeom>
            <a:solidFill>
              <a:srgbClr val="339933"/>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63" name="Freeform 51"/>
            <p:cNvSpPr>
              <a:spLocks/>
            </p:cNvSpPr>
            <p:nvPr/>
          </p:nvSpPr>
          <p:spPr bwMode="auto">
            <a:xfrm>
              <a:off x="569" y="3137"/>
              <a:ext cx="430" cy="137"/>
            </a:xfrm>
            <a:custGeom>
              <a:avLst/>
              <a:gdLst/>
              <a:ahLst/>
              <a:cxnLst>
                <a:cxn ang="0">
                  <a:pos x="215" y="0"/>
                </a:cxn>
                <a:cxn ang="0">
                  <a:pos x="0" y="275"/>
                </a:cxn>
                <a:cxn ang="0">
                  <a:pos x="645" y="275"/>
                </a:cxn>
                <a:cxn ang="0">
                  <a:pos x="860" y="0"/>
                </a:cxn>
                <a:cxn ang="0">
                  <a:pos x="215" y="0"/>
                </a:cxn>
              </a:cxnLst>
              <a:rect l="0" t="0" r="r" b="b"/>
              <a:pathLst>
                <a:path w="860" h="275">
                  <a:moveTo>
                    <a:pt x="215" y="0"/>
                  </a:moveTo>
                  <a:lnTo>
                    <a:pt x="0" y="275"/>
                  </a:lnTo>
                  <a:lnTo>
                    <a:pt x="645" y="275"/>
                  </a:lnTo>
                  <a:lnTo>
                    <a:pt x="860" y="0"/>
                  </a:lnTo>
                  <a:lnTo>
                    <a:pt x="215" y="0"/>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64" name="Freeform 52"/>
            <p:cNvSpPr>
              <a:spLocks/>
            </p:cNvSpPr>
            <p:nvPr/>
          </p:nvSpPr>
          <p:spPr bwMode="auto">
            <a:xfrm>
              <a:off x="1204" y="3115"/>
              <a:ext cx="181" cy="227"/>
            </a:xfrm>
            <a:custGeom>
              <a:avLst/>
              <a:gdLst/>
              <a:ahLst/>
              <a:cxnLst>
                <a:cxn ang="0">
                  <a:pos x="361" y="229"/>
                </a:cxn>
                <a:cxn ang="0">
                  <a:pos x="0" y="0"/>
                </a:cxn>
                <a:cxn ang="0">
                  <a:pos x="0" y="455"/>
                </a:cxn>
                <a:cxn ang="0">
                  <a:pos x="361" y="229"/>
                </a:cxn>
              </a:cxnLst>
              <a:rect l="0" t="0" r="r" b="b"/>
              <a:pathLst>
                <a:path w="361" h="455">
                  <a:moveTo>
                    <a:pt x="361" y="229"/>
                  </a:moveTo>
                  <a:lnTo>
                    <a:pt x="0" y="0"/>
                  </a:lnTo>
                  <a:lnTo>
                    <a:pt x="0" y="455"/>
                  </a:lnTo>
                  <a:lnTo>
                    <a:pt x="361" y="229"/>
                  </a:lnTo>
                  <a:close/>
                </a:path>
              </a:pathLst>
            </a:custGeom>
            <a:solidFill>
              <a:srgbClr val="FFFF99"/>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65" name="Freeform 53"/>
            <p:cNvSpPr>
              <a:spLocks/>
            </p:cNvSpPr>
            <p:nvPr/>
          </p:nvSpPr>
          <p:spPr bwMode="auto">
            <a:xfrm>
              <a:off x="1204" y="3115"/>
              <a:ext cx="181" cy="227"/>
            </a:xfrm>
            <a:custGeom>
              <a:avLst/>
              <a:gdLst/>
              <a:ahLst/>
              <a:cxnLst>
                <a:cxn ang="0">
                  <a:pos x="361" y="229"/>
                </a:cxn>
                <a:cxn ang="0">
                  <a:pos x="0" y="0"/>
                </a:cxn>
                <a:cxn ang="0">
                  <a:pos x="0" y="455"/>
                </a:cxn>
                <a:cxn ang="0">
                  <a:pos x="361" y="229"/>
                </a:cxn>
              </a:cxnLst>
              <a:rect l="0" t="0" r="r" b="b"/>
              <a:pathLst>
                <a:path w="361" h="455">
                  <a:moveTo>
                    <a:pt x="361" y="229"/>
                  </a:moveTo>
                  <a:lnTo>
                    <a:pt x="0" y="0"/>
                  </a:lnTo>
                  <a:lnTo>
                    <a:pt x="0" y="455"/>
                  </a:lnTo>
                  <a:lnTo>
                    <a:pt x="361" y="229"/>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66" name="Rectangle 54"/>
            <p:cNvSpPr>
              <a:spLocks noChangeArrowheads="1"/>
            </p:cNvSpPr>
            <p:nvPr/>
          </p:nvSpPr>
          <p:spPr bwMode="auto">
            <a:xfrm>
              <a:off x="1997" y="3069"/>
              <a:ext cx="771" cy="341"/>
            </a:xfrm>
            <a:prstGeom prst="rect">
              <a:avLst/>
            </a:prstGeom>
            <a:solidFill>
              <a:srgbClr val="FFFF00"/>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67" name="Rectangle 55"/>
            <p:cNvSpPr>
              <a:spLocks noChangeArrowheads="1"/>
            </p:cNvSpPr>
            <p:nvPr/>
          </p:nvSpPr>
          <p:spPr bwMode="auto">
            <a:xfrm>
              <a:off x="1997" y="3069"/>
              <a:ext cx="771" cy="341"/>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68" name="Rectangle 56"/>
            <p:cNvSpPr>
              <a:spLocks noChangeArrowheads="1"/>
            </p:cNvSpPr>
            <p:nvPr/>
          </p:nvSpPr>
          <p:spPr bwMode="auto">
            <a:xfrm>
              <a:off x="2118" y="3164"/>
              <a:ext cx="509"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mtClean="0">
                  <a:solidFill>
                    <a:srgbClr val="000000"/>
                  </a:solidFill>
                  <a:latin typeface="Arial" pitchFamily="34" charset="0"/>
                </a:rPr>
                <a:t>s</a:t>
              </a:r>
              <a:r>
                <a:rPr kumimoji="0" lang="en-US" sz="1800" b="0" i="0" u="none" strike="noStrike" cap="none" normalizeH="0" baseline="0" smtClean="0">
                  <a:ln>
                    <a:noFill/>
                  </a:ln>
                  <a:solidFill>
                    <a:srgbClr val="000000"/>
                  </a:solidFill>
                  <a:effectLst/>
                  <a:latin typeface="Arial" pitchFamily="34" charset="0"/>
                </a:rPr>
                <a:t>haping</a:t>
              </a:r>
              <a:endParaRPr kumimoji="0" lang="en-US" sz="1800" b="0" i="0" u="none" strike="noStrike" cap="none" normalizeH="0" baseline="0" smtClean="0">
                <a:ln>
                  <a:noFill/>
                </a:ln>
                <a:solidFill>
                  <a:schemeClr val="tx1"/>
                </a:solidFill>
                <a:effectLst/>
                <a:latin typeface="Arial" pitchFamily="34" charset="0"/>
              </a:endParaRPr>
            </a:p>
          </p:txBody>
        </p:sp>
        <p:sp>
          <p:nvSpPr>
            <p:cNvPr id="346169" name="Rectangle 57"/>
            <p:cNvSpPr>
              <a:spLocks noChangeArrowheads="1"/>
            </p:cNvSpPr>
            <p:nvPr/>
          </p:nvSpPr>
          <p:spPr bwMode="auto">
            <a:xfrm>
              <a:off x="513" y="2905"/>
              <a:ext cx="525"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mtClean="0">
                  <a:solidFill>
                    <a:srgbClr val="000000"/>
                  </a:solidFill>
                  <a:latin typeface="Arial" pitchFamily="34" charset="0"/>
                </a:rPr>
                <a:t>d</a:t>
              </a:r>
              <a:r>
                <a:rPr kumimoji="0" lang="en-US" sz="1800" b="0" i="0" u="none" strike="noStrike" cap="none" normalizeH="0" baseline="0" smtClean="0">
                  <a:ln>
                    <a:noFill/>
                  </a:ln>
                  <a:solidFill>
                    <a:srgbClr val="000000"/>
                  </a:solidFill>
                  <a:effectLst/>
                  <a:latin typeface="Arial" pitchFamily="34" charset="0"/>
                </a:rPr>
                <a:t>etector</a:t>
              </a:r>
              <a:endParaRPr kumimoji="0" lang="en-US" sz="1800" b="0" i="0" u="none" strike="noStrike" cap="none" normalizeH="0" baseline="0" smtClean="0">
                <a:ln>
                  <a:noFill/>
                </a:ln>
                <a:solidFill>
                  <a:schemeClr val="tx1"/>
                </a:solidFill>
                <a:effectLst/>
                <a:latin typeface="Arial" pitchFamily="34" charset="0"/>
              </a:endParaRPr>
            </a:p>
          </p:txBody>
        </p:sp>
        <p:sp>
          <p:nvSpPr>
            <p:cNvPr id="346170" name="Rectangle 58"/>
            <p:cNvSpPr>
              <a:spLocks noChangeArrowheads="1"/>
            </p:cNvSpPr>
            <p:nvPr/>
          </p:nvSpPr>
          <p:spPr bwMode="auto">
            <a:xfrm>
              <a:off x="1227" y="2782"/>
              <a:ext cx="808"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mtClean="0">
                  <a:solidFill>
                    <a:srgbClr val="000000"/>
                  </a:solidFill>
                  <a:latin typeface="Arial" pitchFamily="34" charset="0"/>
                </a:rPr>
                <a:t>pre-a</a:t>
              </a:r>
              <a:r>
                <a:rPr kumimoji="0" lang="en-US" sz="1800" b="0" i="0" u="none" strike="noStrike" cap="none" normalizeH="0" baseline="0" smtClean="0">
                  <a:ln>
                    <a:noFill/>
                  </a:ln>
                  <a:solidFill>
                    <a:srgbClr val="000000"/>
                  </a:solidFill>
                  <a:effectLst/>
                  <a:latin typeface="Arial" pitchFamily="34" charset="0"/>
                </a:rPr>
                <a:t>mplifier</a:t>
              </a:r>
              <a:endParaRPr kumimoji="0" lang="en-US" sz="1800" b="0" i="0" u="none" strike="noStrike" cap="none" normalizeH="0" baseline="0" smtClean="0">
                <a:ln>
                  <a:noFill/>
                </a:ln>
                <a:solidFill>
                  <a:schemeClr val="tx1"/>
                </a:solidFill>
                <a:effectLst/>
                <a:latin typeface="Arial" pitchFamily="34" charset="0"/>
              </a:endParaRPr>
            </a:p>
          </p:txBody>
        </p:sp>
        <p:sp>
          <p:nvSpPr>
            <p:cNvPr id="346171" name="Freeform 59"/>
            <p:cNvSpPr>
              <a:spLocks/>
            </p:cNvSpPr>
            <p:nvPr/>
          </p:nvSpPr>
          <p:spPr bwMode="auto">
            <a:xfrm>
              <a:off x="1498" y="3069"/>
              <a:ext cx="317" cy="318"/>
            </a:xfrm>
            <a:custGeom>
              <a:avLst/>
              <a:gdLst/>
              <a:ahLst/>
              <a:cxnLst>
                <a:cxn ang="0">
                  <a:pos x="634" y="319"/>
                </a:cxn>
                <a:cxn ang="0">
                  <a:pos x="0" y="0"/>
                </a:cxn>
                <a:cxn ang="0">
                  <a:pos x="0" y="637"/>
                </a:cxn>
                <a:cxn ang="0">
                  <a:pos x="634" y="319"/>
                </a:cxn>
              </a:cxnLst>
              <a:rect l="0" t="0" r="r" b="b"/>
              <a:pathLst>
                <a:path w="634" h="637">
                  <a:moveTo>
                    <a:pt x="634" y="319"/>
                  </a:moveTo>
                  <a:lnTo>
                    <a:pt x="0" y="0"/>
                  </a:lnTo>
                  <a:lnTo>
                    <a:pt x="0" y="637"/>
                  </a:lnTo>
                  <a:lnTo>
                    <a:pt x="634" y="319"/>
                  </a:lnTo>
                  <a:close/>
                </a:path>
              </a:pathLst>
            </a:custGeom>
            <a:solidFill>
              <a:srgbClr val="FFFF99"/>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72" name="Freeform 60"/>
            <p:cNvSpPr>
              <a:spLocks/>
            </p:cNvSpPr>
            <p:nvPr/>
          </p:nvSpPr>
          <p:spPr bwMode="auto">
            <a:xfrm>
              <a:off x="1498" y="3069"/>
              <a:ext cx="317" cy="318"/>
            </a:xfrm>
            <a:custGeom>
              <a:avLst/>
              <a:gdLst/>
              <a:ahLst/>
              <a:cxnLst>
                <a:cxn ang="0">
                  <a:pos x="634" y="319"/>
                </a:cxn>
                <a:cxn ang="0">
                  <a:pos x="0" y="0"/>
                </a:cxn>
                <a:cxn ang="0">
                  <a:pos x="0" y="637"/>
                </a:cxn>
                <a:cxn ang="0">
                  <a:pos x="634" y="319"/>
                </a:cxn>
              </a:cxnLst>
              <a:rect l="0" t="0" r="r" b="b"/>
              <a:pathLst>
                <a:path w="634" h="637">
                  <a:moveTo>
                    <a:pt x="634" y="319"/>
                  </a:moveTo>
                  <a:lnTo>
                    <a:pt x="0" y="0"/>
                  </a:lnTo>
                  <a:lnTo>
                    <a:pt x="0" y="637"/>
                  </a:lnTo>
                  <a:lnTo>
                    <a:pt x="634" y="319"/>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73" name="Rectangle 61"/>
            <p:cNvSpPr>
              <a:spLocks noChangeArrowheads="1"/>
            </p:cNvSpPr>
            <p:nvPr/>
          </p:nvSpPr>
          <p:spPr bwMode="auto">
            <a:xfrm>
              <a:off x="2950" y="2662"/>
              <a:ext cx="1225" cy="1224"/>
            </a:xfrm>
            <a:prstGeom prst="rect">
              <a:avLst/>
            </a:prstGeom>
            <a:solidFill>
              <a:srgbClr val="FF9933"/>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74" name="Rectangle 62"/>
            <p:cNvSpPr>
              <a:spLocks noChangeArrowheads="1"/>
            </p:cNvSpPr>
            <p:nvPr/>
          </p:nvSpPr>
          <p:spPr bwMode="auto">
            <a:xfrm>
              <a:off x="2950" y="2662"/>
              <a:ext cx="1225" cy="1224"/>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75" name="Rectangle 63"/>
            <p:cNvSpPr>
              <a:spLocks noChangeArrowheads="1"/>
            </p:cNvSpPr>
            <p:nvPr/>
          </p:nvSpPr>
          <p:spPr bwMode="auto">
            <a:xfrm>
              <a:off x="3210" y="2765"/>
              <a:ext cx="687"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mtClean="0">
                  <a:solidFill>
                    <a:srgbClr val="000000"/>
                  </a:solidFill>
                  <a:latin typeface="Arial" pitchFamily="34" charset="0"/>
                </a:rPr>
                <a:t>d</a:t>
              </a:r>
              <a:r>
                <a:rPr kumimoji="0" lang="en-US" sz="1800" b="0" i="0" u="none" strike="noStrike" cap="none" normalizeH="0" baseline="0" smtClean="0">
                  <a:ln>
                    <a:noFill/>
                  </a:ln>
                  <a:solidFill>
                    <a:srgbClr val="000000"/>
                  </a:solidFill>
                  <a:effectLst/>
                  <a:latin typeface="Arial" pitchFamily="34" charset="0"/>
                </a:rPr>
                <a:t>igitization</a:t>
              </a:r>
              <a:endParaRPr kumimoji="0" lang="en-US" sz="1800" b="0" i="0" u="none" strike="noStrike" cap="none" normalizeH="0" baseline="0" smtClean="0">
                <a:ln>
                  <a:noFill/>
                </a:ln>
                <a:solidFill>
                  <a:schemeClr val="tx1"/>
                </a:solidFill>
                <a:effectLst/>
                <a:latin typeface="Arial" pitchFamily="34" charset="0"/>
              </a:endParaRPr>
            </a:p>
          </p:txBody>
        </p:sp>
        <p:sp>
          <p:nvSpPr>
            <p:cNvPr id="346176" name="Rectangle 64"/>
            <p:cNvSpPr>
              <a:spLocks noChangeArrowheads="1"/>
            </p:cNvSpPr>
            <p:nvPr/>
          </p:nvSpPr>
          <p:spPr bwMode="auto">
            <a:xfrm>
              <a:off x="3414" y="2938"/>
              <a:ext cx="359"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DSP</a:t>
              </a:r>
              <a:endParaRPr kumimoji="0" lang="en-US" sz="1800" b="0" i="0" u="none" strike="noStrike" cap="none" normalizeH="0" baseline="0" smtClean="0">
                <a:ln>
                  <a:noFill/>
                </a:ln>
                <a:solidFill>
                  <a:schemeClr val="tx1"/>
                </a:solidFill>
                <a:effectLst/>
                <a:latin typeface="Arial" pitchFamily="34" charset="0"/>
              </a:endParaRPr>
            </a:p>
          </p:txBody>
        </p:sp>
        <p:sp>
          <p:nvSpPr>
            <p:cNvPr id="346177" name="Rectangle 65"/>
            <p:cNvSpPr>
              <a:spLocks noChangeArrowheads="1"/>
            </p:cNvSpPr>
            <p:nvPr/>
          </p:nvSpPr>
          <p:spPr bwMode="auto">
            <a:xfrm>
              <a:off x="3275" y="3110"/>
              <a:ext cx="563"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mtClean="0">
                  <a:solidFill>
                    <a:srgbClr val="000000"/>
                  </a:solidFill>
                  <a:latin typeface="Arial" pitchFamily="34" charset="0"/>
                </a:rPr>
                <a:t>b</a:t>
              </a:r>
              <a:r>
                <a:rPr kumimoji="0" lang="en-US" sz="1800" b="0" i="0" u="none" strike="noStrike" cap="none" normalizeH="0" baseline="0" smtClean="0">
                  <a:ln>
                    <a:noFill/>
                  </a:ln>
                  <a:solidFill>
                    <a:srgbClr val="000000"/>
                  </a:solidFill>
                  <a:effectLst/>
                  <a:latin typeface="Arial" pitchFamily="34" charset="0"/>
                </a:rPr>
                <a:t>uffering</a:t>
              </a:r>
              <a:endParaRPr kumimoji="0" lang="en-US" sz="1800" b="0" i="0" u="none" strike="noStrike" cap="none" normalizeH="0" baseline="0" smtClean="0">
                <a:ln>
                  <a:noFill/>
                </a:ln>
                <a:solidFill>
                  <a:schemeClr val="tx1"/>
                </a:solidFill>
                <a:effectLst/>
                <a:latin typeface="Arial" pitchFamily="34" charset="0"/>
              </a:endParaRPr>
            </a:p>
          </p:txBody>
        </p:sp>
        <p:sp>
          <p:nvSpPr>
            <p:cNvPr id="346178" name="Rectangle 66"/>
            <p:cNvSpPr>
              <a:spLocks noChangeArrowheads="1"/>
            </p:cNvSpPr>
            <p:nvPr/>
          </p:nvSpPr>
          <p:spPr bwMode="auto">
            <a:xfrm>
              <a:off x="3238" y="3284"/>
              <a:ext cx="606"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mtClean="0">
                  <a:solidFill>
                    <a:srgbClr val="000000"/>
                  </a:solidFill>
                  <a:latin typeface="Arial" pitchFamily="34" charset="0"/>
                </a:rPr>
                <a:t>t</a:t>
              </a:r>
              <a:r>
                <a:rPr kumimoji="0" lang="en-US" sz="1800" b="0" i="0" u="none" strike="noStrike" cap="none" normalizeH="0" baseline="0" smtClean="0">
                  <a:ln>
                    <a:noFill/>
                  </a:ln>
                  <a:solidFill>
                    <a:srgbClr val="000000"/>
                  </a:solidFill>
                  <a:effectLst/>
                  <a:latin typeface="Arial" pitchFamily="34" charset="0"/>
                </a:rPr>
                <a:t>riggering</a:t>
              </a:r>
              <a:endParaRPr kumimoji="0" lang="en-US" sz="1800" b="0" i="0" u="none" strike="noStrike" cap="none" normalizeH="0" baseline="0" smtClean="0">
                <a:ln>
                  <a:noFill/>
                </a:ln>
                <a:solidFill>
                  <a:schemeClr val="tx1"/>
                </a:solidFill>
                <a:effectLst/>
                <a:latin typeface="Arial" pitchFamily="34" charset="0"/>
              </a:endParaRPr>
            </a:p>
          </p:txBody>
        </p:sp>
        <p:sp>
          <p:nvSpPr>
            <p:cNvPr id="346179" name="Rectangle 67"/>
            <p:cNvSpPr>
              <a:spLocks noChangeArrowheads="1"/>
            </p:cNvSpPr>
            <p:nvPr/>
          </p:nvSpPr>
          <p:spPr bwMode="auto">
            <a:xfrm>
              <a:off x="3183" y="3457"/>
              <a:ext cx="767"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mtClean="0">
                  <a:solidFill>
                    <a:srgbClr val="000000"/>
                  </a:solidFill>
                  <a:latin typeface="Arial" pitchFamily="34" charset="0"/>
                </a:rPr>
                <a:t>m</a:t>
              </a:r>
              <a:r>
                <a:rPr kumimoji="0" lang="en-US" sz="1800" b="0" i="0" u="none" strike="noStrike" cap="none" normalizeH="0" baseline="0" smtClean="0">
                  <a:ln>
                    <a:noFill/>
                  </a:ln>
                  <a:solidFill>
                    <a:srgbClr val="000000"/>
                  </a:solidFill>
                  <a:effectLst/>
                  <a:latin typeface="Arial" pitchFamily="34" charset="0"/>
                </a:rPr>
                <a:t>ultiplexing</a:t>
              </a:r>
              <a:endParaRPr kumimoji="0" lang="en-US" sz="1800" b="0" i="0" u="none" strike="noStrike" cap="none" normalizeH="0" baseline="0" smtClean="0">
                <a:ln>
                  <a:noFill/>
                </a:ln>
                <a:solidFill>
                  <a:schemeClr val="tx1"/>
                </a:solidFill>
                <a:effectLst/>
                <a:latin typeface="Arial" pitchFamily="34" charset="0"/>
              </a:endParaRPr>
            </a:p>
          </p:txBody>
        </p:sp>
        <p:sp>
          <p:nvSpPr>
            <p:cNvPr id="346180" name="Rectangle 68"/>
            <p:cNvSpPr>
              <a:spLocks noChangeArrowheads="1"/>
            </p:cNvSpPr>
            <p:nvPr/>
          </p:nvSpPr>
          <p:spPr bwMode="auto">
            <a:xfrm>
              <a:off x="3398" y="3630"/>
              <a:ext cx="234"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mtClean="0">
                  <a:solidFill>
                    <a:srgbClr val="000000"/>
                  </a:solidFill>
                  <a:latin typeface="Arial" pitchFamily="34" charset="0"/>
                </a:rPr>
                <a:t>etc</a:t>
              </a:r>
              <a:r>
                <a:rPr kumimoji="0" lang="en-US" sz="1800" b="0" i="0" u="none" strike="noStrike" cap="none" normalizeH="0" baseline="0" smtClean="0">
                  <a:ln>
                    <a:noFill/>
                  </a:ln>
                  <a:solidFill>
                    <a:srgbClr val="000000"/>
                  </a:solidFill>
                  <a:effectLst/>
                  <a:latin typeface="Arial" pitchFamily="34" charset="0"/>
                </a:rPr>
                <a:t>.</a:t>
              </a:r>
              <a:endParaRPr kumimoji="0" lang="en-US" sz="1800" b="0" i="0" u="none" strike="noStrike" cap="none" normalizeH="0" baseline="0" smtClean="0">
                <a:ln>
                  <a:noFill/>
                </a:ln>
                <a:solidFill>
                  <a:schemeClr val="tx1"/>
                </a:solidFill>
                <a:effectLst/>
                <a:latin typeface="Arial" pitchFamily="34" charset="0"/>
              </a:endParaRPr>
            </a:p>
          </p:txBody>
        </p:sp>
        <p:sp>
          <p:nvSpPr>
            <p:cNvPr id="346181" name="Line 69"/>
            <p:cNvSpPr>
              <a:spLocks noChangeShapeType="1"/>
            </p:cNvSpPr>
            <p:nvPr/>
          </p:nvSpPr>
          <p:spPr bwMode="auto">
            <a:xfrm>
              <a:off x="4175" y="3251"/>
              <a:ext cx="588"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82" name="Freeform 70"/>
            <p:cNvSpPr>
              <a:spLocks/>
            </p:cNvSpPr>
            <p:nvPr/>
          </p:nvSpPr>
          <p:spPr bwMode="auto">
            <a:xfrm>
              <a:off x="4492" y="3251"/>
              <a:ext cx="114" cy="204"/>
            </a:xfrm>
            <a:custGeom>
              <a:avLst/>
              <a:gdLst/>
              <a:ahLst/>
              <a:cxnLst>
                <a:cxn ang="0">
                  <a:pos x="108" y="0"/>
                </a:cxn>
                <a:cxn ang="0">
                  <a:pos x="96" y="2"/>
                </a:cxn>
                <a:cxn ang="0">
                  <a:pos x="85" y="6"/>
                </a:cxn>
                <a:cxn ang="0">
                  <a:pos x="69" y="15"/>
                </a:cxn>
                <a:cxn ang="0">
                  <a:pos x="50" y="34"/>
                </a:cxn>
                <a:cxn ang="0">
                  <a:pos x="33" y="59"/>
                </a:cxn>
                <a:cxn ang="0">
                  <a:pos x="19" y="90"/>
                </a:cxn>
                <a:cxn ang="0">
                  <a:pos x="8" y="125"/>
                </a:cxn>
                <a:cxn ang="0">
                  <a:pos x="2" y="163"/>
                </a:cxn>
                <a:cxn ang="0">
                  <a:pos x="0" y="203"/>
                </a:cxn>
                <a:cxn ang="0">
                  <a:pos x="2" y="246"/>
                </a:cxn>
                <a:cxn ang="0">
                  <a:pos x="8" y="284"/>
                </a:cxn>
                <a:cxn ang="0">
                  <a:pos x="19" y="318"/>
                </a:cxn>
                <a:cxn ang="0">
                  <a:pos x="33" y="347"/>
                </a:cxn>
                <a:cxn ang="0">
                  <a:pos x="50" y="372"/>
                </a:cxn>
                <a:cxn ang="0">
                  <a:pos x="69" y="391"/>
                </a:cxn>
                <a:cxn ang="0">
                  <a:pos x="85" y="401"/>
                </a:cxn>
                <a:cxn ang="0">
                  <a:pos x="96" y="405"/>
                </a:cxn>
                <a:cxn ang="0">
                  <a:pos x="108" y="407"/>
                </a:cxn>
                <a:cxn ang="0">
                  <a:pos x="119" y="407"/>
                </a:cxn>
                <a:cxn ang="0">
                  <a:pos x="131" y="405"/>
                </a:cxn>
                <a:cxn ang="0">
                  <a:pos x="142" y="401"/>
                </a:cxn>
                <a:cxn ang="0">
                  <a:pos x="158" y="391"/>
                </a:cxn>
                <a:cxn ang="0">
                  <a:pos x="177" y="372"/>
                </a:cxn>
                <a:cxn ang="0">
                  <a:pos x="194" y="347"/>
                </a:cxn>
                <a:cxn ang="0">
                  <a:pos x="208" y="318"/>
                </a:cxn>
                <a:cxn ang="0">
                  <a:pos x="219" y="284"/>
                </a:cxn>
                <a:cxn ang="0">
                  <a:pos x="225" y="246"/>
                </a:cxn>
                <a:cxn ang="0">
                  <a:pos x="229" y="203"/>
                </a:cxn>
                <a:cxn ang="0">
                  <a:pos x="225" y="163"/>
                </a:cxn>
                <a:cxn ang="0">
                  <a:pos x="219" y="125"/>
                </a:cxn>
                <a:cxn ang="0">
                  <a:pos x="208" y="90"/>
                </a:cxn>
                <a:cxn ang="0">
                  <a:pos x="194" y="59"/>
                </a:cxn>
                <a:cxn ang="0">
                  <a:pos x="177" y="34"/>
                </a:cxn>
                <a:cxn ang="0">
                  <a:pos x="158" y="15"/>
                </a:cxn>
                <a:cxn ang="0">
                  <a:pos x="142" y="6"/>
                </a:cxn>
                <a:cxn ang="0">
                  <a:pos x="131" y="2"/>
                </a:cxn>
                <a:cxn ang="0">
                  <a:pos x="119" y="0"/>
                </a:cxn>
              </a:cxnLst>
              <a:rect l="0" t="0" r="r" b="b"/>
              <a:pathLst>
                <a:path w="229" h="409">
                  <a:moveTo>
                    <a:pt x="113" y="0"/>
                  </a:moveTo>
                  <a:lnTo>
                    <a:pt x="108" y="0"/>
                  </a:lnTo>
                  <a:lnTo>
                    <a:pt x="102" y="2"/>
                  </a:lnTo>
                  <a:lnTo>
                    <a:pt x="96" y="2"/>
                  </a:lnTo>
                  <a:lnTo>
                    <a:pt x="90" y="4"/>
                  </a:lnTo>
                  <a:lnTo>
                    <a:pt x="85" y="6"/>
                  </a:lnTo>
                  <a:lnTo>
                    <a:pt x="81" y="9"/>
                  </a:lnTo>
                  <a:lnTo>
                    <a:pt x="69" y="15"/>
                  </a:lnTo>
                  <a:lnTo>
                    <a:pt x="60" y="25"/>
                  </a:lnTo>
                  <a:lnTo>
                    <a:pt x="50" y="34"/>
                  </a:lnTo>
                  <a:lnTo>
                    <a:pt x="41" y="46"/>
                  </a:lnTo>
                  <a:lnTo>
                    <a:pt x="33" y="59"/>
                  </a:lnTo>
                  <a:lnTo>
                    <a:pt x="25" y="75"/>
                  </a:lnTo>
                  <a:lnTo>
                    <a:pt x="19" y="90"/>
                  </a:lnTo>
                  <a:lnTo>
                    <a:pt x="14" y="107"/>
                  </a:lnTo>
                  <a:lnTo>
                    <a:pt x="8" y="125"/>
                  </a:lnTo>
                  <a:lnTo>
                    <a:pt x="4" y="144"/>
                  </a:lnTo>
                  <a:lnTo>
                    <a:pt x="2" y="163"/>
                  </a:lnTo>
                  <a:lnTo>
                    <a:pt x="0" y="182"/>
                  </a:lnTo>
                  <a:lnTo>
                    <a:pt x="0" y="203"/>
                  </a:lnTo>
                  <a:lnTo>
                    <a:pt x="0" y="224"/>
                  </a:lnTo>
                  <a:lnTo>
                    <a:pt x="2" y="246"/>
                  </a:lnTo>
                  <a:lnTo>
                    <a:pt x="4" y="265"/>
                  </a:lnTo>
                  <a:lnTo>
                    <a:pt x="8" y="284"/>
                  </a:lnTo>
                  <a:lnTo>
                    <a:pt x="14" y="301"/>
                  </a:lnTo>
                  <a:lnTo>
                    <a:pt x="19" y="318"/>
                  </a:lnTo>
                  <a:lnTo>
                    <a:pt x="25" y="334"/>
                  </a:lnTo>
                  <a:lnTo>
                    <a:pt x="33" y="347"/>
                  </a:lnTo>
                  <a:lnTo>
                    <a:pt x="41" y="361"/>
                  </a:lnTo>
                  <a:lnTo>
                    <a:pt x="50" y="372"/>
                  </a:lnTo>
                  <a:lnTo>
                    <a:pt x="60" y="384"/>
                  </a:lnTo>
                  <a:lnTo>
                    <a:pt x="69" y="391"/>
                  </a:lnTo>
                  <a:lnTo>
                    <a:pt x="81" y="399"/>
                  </a:lnTo>
                  <a:lnTo>
                    <a:pt x="85" y="401"/>
                  </a:lnTo>
                  <a:lnTo>
                    <a:pt x="90" y="403"/>
                  </a:lnTo>
                  <a:lnTo>
                    <a:pt x="96" y="405"/>
                  </a:lnTo>
                  <a:lnTo>
                    <a:pt x="102" y="407"/>
                  </a:lnTo>
                  <a:lnTo>
                    <a:pt x="108" y="407"/>
                  </a:lnTo>
                  <a:lnTo>
                    <a:pt x="113" y="409"/>
                  </a:lnTo>
                  <a:lnTo>
                    <a:pt x="119" y="407"/>
                  </a:lnTo>
                  <a:lnTo>
                    <a:pt x="125" y="407"/>
                  </a:lnTo>
                  <a:lnTo>
                    <a:pt x="131" y="405"/>
                  </a:lnTo>
                  <a:lnTo>
                    <a:pt x="136" y="403"/>
                  </a:lnTo>
                  <a:lnTo>
                    <a:pt x="142" y="401"/>
                  </a:lnTo>
                  <a:lnTo>
                    <a:pt x="148" y="399"/>
                  </a:lnTo>
                  <a:lnTo>
                    <a:pt x="158" y="391"/>
                  </a:lnTo>
                  <a:lnTo>
                    <a:pt x="169" y="384"/>
                  </a:lnTo>
                  <a:lnTo>
                    <a:pt x="177" y="372"/>
                  </a:lnTo>
                  <a:lnTo>
                    <a:pt x="186" y="361"/>
                  </a:lnTo>
                  <a:lnTo>
                    <a:pt x="194" y="347"/>
                  </a:lnTo>
                  <a:lnTo>
                    <a:pt x="202" y="334"/>
                  </a:lnTo>
                  <a:lnTo>
                    <a:pt x="208" y="318"/>
                  </a:lnTo>
                  <a:lnTo>
                    <a:pt x="213" y="301"/>
                  </a:lnTo>
                  <a:lnTo>
                    <a:pt x="219" y="284"/>
                  </a:lnTo>
                  <a:lnTo>
                    <a:pt x="223" y="265"/>
                  </a:lnTo>
                  <a:lnTo>
                    <a:pt x="225" y="246"/>
                  </a:lnTo>
                  <a:lnTo>
                    <a:pt x="227" y="224"/>
                  </a:lnTo>
                  <a:lnTo>
                    <a:pt x="229" y="203"/>
                  </a:lnTo>
                  <a:lnTo>
                    <a:pt x="227" y="182"/>
                  </a:lnTo>
                  <a:lnTo>
                    <a:pt x="225" y="163"/>
                  </a:lnTo>
                  <a:lnTo>
                    <a:pt x="223" y="144"/>
                  </a:lnTo>
                  <a:lnTo>
                    <a:pt x="219" y="125"/>
                  </a:lnTo>
                  <a:lnTo>
                    <a:pt x="213" y="107"/>
                  </a:lnTo>
                  <a:lnTo>
                    <a:pt x="208" y="90"/>
                  </a:lnTo>
                  <a:lnTo>
                    <a:pt x="202" y="75"/>
                  </a:lnTo>
                  <a:lnTo>
                    <a:pt x="194" y="59"/>
                  </a:lnTo>
                  <a:lnTo>
                    <a:pt x="186" y="46"/>
                  </a:lnTo>
                  <a:lnTo>
                    <a:pt x="177" y="34"/>
                  </a:lnTo>
                  <a:lnTo>
                    <a:pt x="169" y="25"/>
                  </a:lnTo>
                  <a:lnTo>
                    <a:pt x="158" y="15"/>
                  </a:lnTo>
                  <a:lnTo>
                    <a:pt x="148" y="9"/>
                  </a:lnTo>
                  <a:lnTo>
                    <a:pt x="142" y="6"/>
                  </a:lnTo>
                  <a:lnTo>
                    <a:pt x="136" y="4"/>
                  </a:lnTo>
                  <a:lnTo>
                    <a:pt x="131" y="2"/>
                  </a:lnTo>
                  <a:lnTo>
                    <a:pt x="125" y="2"/>
                  </a:lnTo>
                  <a:lnTo>
                    <a:pt x="119" y="0"/>
                  </a:lnTo>
                  <a:lnTo>
                    <a:pt x="113" y="0"/>
                  </a:lnTo>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83" name="Rectangle 71"/>
            <p:cNvSpPr>
              <a:spLocks noChangeArrowheads="1"/>
            </p:cNvSpPr>
            <p:nvPr/>
          </p:nvSpPr>
          <p:spPr bwMode="auto">
            <a:xfrm>
              <a:off x="4763" y="2911"/>
              <a:ext cx="613" cy="681"/>
            </a:xfrm>
            <a:prstGeom prst="rect">
              <a:avLst/>
            </a:prstGeom>
            <a:solidFill>
              <a:srgbClr val="339933"/>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84" name="Rectangle 72"/>
            <p:cNvSpPr>
              <a:spLocks noChangeArrowheads="1"/>
            </p:cNvSpPr>
            <p:nvPr/>
          </p:nvSpPr>
          <p:spPr bwMode="auto">
            <a:xfrm>
              <a:off x="4763" y="2911"/>
              <a:ext cx="613" cy="681"/>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85" name="Rectangle 73"/>
            <p:cNvSpPr>
              <a:spLocks noChangeArrowheads="1"/>
            </p:cNvSpPr>
            <p:nvPr/>
          </p:nvSpPr>
          <p:spPr bwMode="auto">
            <a:xfrm>
              <a:off x="4914" y="3088"/>
              <a:ext cx="375"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DAQ</a:t>
              </a:r>
              <a:endParaRPr kumimoji="0" lang="en-US" sz="1800" b="0" i="0" u="none" strike="noStrike" cap="none" normalizeH="0" baseline="0" smtClean="0">
                <a:ln>
                  <a:noFill/>
                </a:ln>
                <a:solidFill>
                  <a:schemeClr val="tx1"/>
                </a:solidFill>
                <a:effectLst/>
                <a:latin typeface="Arial" pitchFamily="34" charset="0"/>
              </a:endParaRPr>
            </a:p>
          </p:txBody>
        </p:sp>
        <p:sp>
          <p:nvSpPr>
            <p:cNvPr id="346186" name="Rectangle 74"/>
            <p:cNvSpPr>
              <a:spLocks noChangeArrowheads="1"/>
            </p:cNvSpPr>
            <p:nvPr/>
          </p:nvSpPr>
          <p:spPr bwMode="auto">
            <a:xfrm>
              <a:off x="4790" y="3262"/>
              <a:ext cx="623"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Interface</a:t>
              </a:r>
              <a:endParaRPr kumimoji="0" lang="en-US" sz="1800" b="0" i="0" u="none" strike="noStrike" cap="none" normalizeH="0" baseline="0" smtClean="0">
                <a:ln>
                  <a:noFill/>
                </a:ln>
                <a:solidFill>
                  <a:schemeClr val="tx1"/>
                </a:solidFill>
                <a:effectLst/>
                <a:latin typeface="Arial" pitchFamily="34" charset="0"/>
              </a:endParaRPr>
            </a:p>
          </p:txBody>
        </p:sp>
        <p:sp>
          <p:nvSpPr>
            <p:cNvPr id="346187" name="Line 75"/>
            <p:cNvSpPr>
              <a:spLocks noChangeShapeType="1"/>
            </p:cNvSpPr>
            <p:nvPr/>
          </p:nvSpPr>
          <p:spPr bwMode="auto">
            <a:xfrm>
              <a:off x="954" y="3228"/>
              <a:ext cx="25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88" name="Line 76"/>
            <p:cNvSpPr>
              <a:spLocks noChangeShapeType="1"/>
            </p:cNvSpPr>
            <p:nvPr/>
          </p:nvSpPr>
          <p:spPr bwMode="auto">
            <a:xfrm>
              <a:off x="1385" y="3228"/>
              <a:ext cx="114"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89" name="Line 77"/>
            <p:cNvSpPr>
              <a:spLocks noChangeShapeType="1"/>
            </p:cNvSpPr>
            <p:nvPr/>
          </p:nvSpPr>
          <p:spPr bwMode="auto">
            <a:xfrm>
              <a:off x="1816" y="3228"/>
              <a:ext cx="181"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90" name="Line 78"/>
            <p:cNvSpPr>
              <a:spLocks noChangeShapeType="1"/>
            </p:cNvSpPr>
            <p:nvPr/>
          </p:nvSpPr>
          <p:spPr bwMode="auto">
            <a:xfrm>
              <a:off x="2769" y="3228"/>
              <a:ext cx="181"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83" name="Freeform 82"/>
          <p:cNvSpPr/>
          <p:nvPr/>
        </p:nvSpPr>
        <p:spPr>
          <a:xfrm>
            <a:off x="120770" y="5126966"/>
            <a:ext cx="946030" cy="268856"/>
          </a:xfrm>
          <a:custGeom>
            <a:avLst/>
            <a:gdLst>
              <a:gd name="connsiteX0" fmla="*/ 0 w 946030"/>
              <a:gd name="connsiteY0" fmla="*/ 247291 h 268856"/>
              <a:gd name="connsiteX1" fmla="*/ 77638 w 946030"/>
              <a:gd name="connsiteY1" fmla="*/ 23004 h 268856"/>
              <a:gd name="connsiteX2" fmla="*/ 138022 w 946030"/>
              <a:gd name="connsiteY2" fmla="*/ 238664 h 268856"/>
              <a:gd name="connsiteX3" fmla="*/ 224287 w 946030"/>
              <a:gd name="connsiteY3" fmla="*/ 31630 h 268856"/>
              <a:gd name="connsiteX4" fmla="*/ 267419 w 946030"/>
              <a:gd name="connsiteY4" fmla="*/ 238664 h 268856"/>
              <a:gd name="connsiteX5" fmla="*/ 353683 w 946030"/>
              <a:gd name="connsiteY5" fmla="*/ 40257 h 268856"/>
              <a:gd name="connsiteX6" fmla="*/ 405441 w 946030"/>
              <a:gd name="connsiteY6" fmla="*/ 221411 h 268856"/>
              <a:gd name="connsiteX7" fmla="*/ 500332 w 946030"/>
              <a:gd name="connsiteY7" fmla="*/ 31630 h 268856"/>
              <a:gd name="connsiteX8" fmla="*/ 595222 w 946030"/>
              <a:gd name="connsiteY8" fmla="*/ 264543 h 268856"/>
              <a:gd name="connsiteX9" fmla="*/ 707366 w 946030"/>
              <a:gd name="connsiteY9" fmla="*/ 5751 h 268856"/>
              <a:gd name="connsiteX10" fmla="*/ 767751 w 946030"/>
              <a:gd name="connsiteY10" fmla="*/ 230038 h 268856"/>
              <a:gd name="connsiteX11" fmla="*/ 923026 w 946030"/>
              <a:gd name="connsiteY11" fmla="*/ 135147 h 268856"/>
              <a:gd name="connsiteX12" fmla="*/ 905773 w 946030"/>
              <a:gd name="connsiteY12" fmla="*/ 126521 h 268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46030" h="268856">
                <a:moveTo>
                  <a:pt x="0" y="247291"/>
                </a:moveTo>
                <a:cubicBezTo>
                  <a:pt x="27317" y="135866"/>
                  <a:pt x="54634" y="24442"/>
                  <a:pt x="77638" y="23004"/>
                </a:cubicBezTo>
                <a:cubicBezTo>
                  <a:pt x="100642" y="21566"/>
                  <a:pt x="113581" y="237226"/>
                  <a:pt x="138022" y="238664"/>
                </a:cubicBezTo>
                <a:cubicBezTo>
                  <a:pt x="162463" y="240102"/>
                  <a:pt x="202721" y="31630"/>
                  <a:pt x="224287" y="31630"/>
                </a:cubicBezTo>
                <a:cubicBezTo>
                  <a:pt x="245853" y="31630"/>
                  <a:pt x="245853" y="237226"/>
                  <a:pt x="267419" y="238664"/>
                </a:cubicBezTo>
                <a:cubicBezTo>
                  <a:pt x="288985" y="240102"/>
                  <a:pt x="330679" y="43133"/>
                  <a:pt x="353683" y="40257"/>
                </a:cubicBezTo>
                <a:cubicBezTo>
                  <a:pt x="376687" y="37382"/>
                  <a:pt x="381000" y="222849"/>
                  <a:pt x="405441" y="221411"/>
                </a:cubicBezTo>
                <a:cubicBezTo>
                  <a:pt x="429883" y="219973"/>
                  <a:pt x="468702" y="24441"/>
                  <a:pt x="500332" y="31630"/>
                </a:cubicBezTo>
                <a:cubicBezTo>
                  <a:pt x="531962" y="38819"/>
                  <a:pt x="560716" y="268856"/>
                  <a:pt x="595222" y="264543"/>
                </a:cubicBezTo>
                <a:cubicBezTo>
                  <a:pt x="629728" y="260230"/>
                  <a:pt x="678611" y="11502"/>
                  <a:pt x="707366" y="5751"/>
                </a:cubicBezTo>
                <a:cubicBezTo>
                  <a:pt x="736121" y="0"/>
                  <a:pt x="731808" y="208472"/>
                  <a:pt x="767751" y="230038"/>
                </a:cubicBezTo>
                <a:cubicBezTo>
                  <a:pt x="803694" y="251604"/>
                  <a:pt x="900022" y="152400"/>
                  <a:pt x="923026" y="135147"/>
                </a:cubicBezTo>
                <a:cubicBezTo>
                  <a:pt x="946030" y="117894"/>
                  <a:pt x="925901" y="122207"/>
                  <a:pt x="905773" y="126521"/>
                </a:cubicBezTo>
              </a:path>
            </a:pathLst>
          </a:custGeom>
          <a:ln>
            <a:solidFill>
              <a:schemeClr val="tx1"/>
            </a:solidFill>
            <a:tailEnd type="arrow"/>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84" name="TextBox 83"/>
          <p:cNvSpPr txBox="1"/>
          <p:nvPr/>
        </p:nvSpPr>
        <p:spPr>
          <a:xfrm>
            <a:off x="0" y="3933645"/>
            <a:ext cx="2165978" cy="369332"/>
          </a:xfrm>
          <a:prstGeom prst="rect">
            <a:avLst/>
          </a:prstGeom>
          <a:noFill/>
        </p:spPr>
        <p:txBody>
          <a:bodyPr wrap="none" rtlCol="0">
            <a:spAutoFit/>
          </a:bodyPr>
          <a:lstStyle/>
          <a:p>
            <a:r>
              <a:rPr lang="en-US" smtClean="0"/>
              <a:t>incident radiation</a:t>
            </a:r>
            <a:endParaRPr lang="en-GB"/>
          </a:p>
        </p:txBody>
      </p:sp>
      <p:cxnSp>
        <p:nvCxnSpPr>
          <p:cNvPr id="86" name="Straight Arrow Connector 85"/>
          <p:cNvCxnSpPr>
            <a:stCxn id="84" idx="2"/>
            <a:endCxn id="83" idx="7"/>
          </p:cNvCxnSpPr>
          <p:nvPr/>
        </p:nvCxnSpPr>
        <p:spPr>
          <a:xfrm rot="5400000">
            <a:off x="424237" y="4499843"/>
            <a:ext cx="855619" cy="461887"/>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Number Placeholder 3"/>
          <p:cNvSpPr>
            <a:spLocks noGrp="1"/>
          </p:cNvSpPr>
          <p:nvPr>
            <p:ph type="sldNum" sz="quarter" idx="11"/>
          </p:nvPr>
        </p:nvSpPr>
        <p:spPr>
          <a:noFill/>
        </p:spPr>
        <p:txBody>
          <a:bodyPr/>
          <a:lstStyle/>
          <a:p>
            <a:fld id="{E05D14AD-3E1B-4CCC-A3ED-DE10CD7FE018}" type="slidenum">
              <a:rPr lang="en-US"/>
              <a:pPr/>
              <a:t>22</a:t>
            </a:fld>
            <a:endParaRPr lang="en-US"/>
          </a:p>
        </p:txBody>
      </p:sp>
      <p:sp>
        <p:nvSpPr>
          <p:cNvPr id="79875" name="Rectangle 2"/>
          <p:cNvSpPr>
            <a:spLocks noGrp="1" noChangeArrowheads="1"/>
          </p:cNvSpPr>
          <p:nvPr>
            <p:ph type="title"/>
          </p:nvPr>
        </p:nvSpPr>
        <p:spPr>
          <a:xfrm>
            <a:off x="0" y="109538"/>
            <a:ext cx="8407400" cy="579437"/>
          </a:xfrm>
          <a:noFill/>
        </p:spPr>
        <p:txBody>
          <a:bodyPr lIns="92075" tIns="46038" rIns="92075" bIns="46038" anchor="b"/>
          <a:lstStyle/>
          <a:p>
            <a:pPr eaLnBrk="1" hangingPunct="1"/>
            <a:r>
              <a:rPr lang="en-US" sz="3200" dirty="0" smtClean="0"/>
              <a:t>The read-out chain</a:t>
            </a:r>
          </a:p>
        </p:txBody>
      </p:sp>
      <p:sp>
        <p:nvSpPr>
          <p:cNvPr id="79876" name="Line 3"/>
          <p:cNvSpPr>
            <a:spLocks noChangeShapeType="1"/>
          </p:cNvSpPr>
          <p:nvPr/>
        </p:nvSpPr>
        <p:spPr bwMode="auto">
          <a:xfrm>
            <a:off x="3860800" y="1076325"/>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77" name="AutoShape 4"/>
          <p:cNvSpPr>
            <a:spLocks noChangeArrowheads="1"/>
          </p:cNvSpPr>
          <p:nvPr/>
        </p:nvSpPr>
        <p:spPr bwMode="auto">
          <a:xfrm rot="10800000" flipH="1">
            <a:off x="3573463" y="1190625"/>
            <a:ext cx="574675" cy="247650"/>
          </a:xfrm>
          <a:prstGeom prst="triangle">
            <a:avLst>
              <a:gd name="adj" fmla="val 49995"/>
            </a:avLst>
          </a:prstGeom>
          <a:solidFill>
            <a:schemeClr val="bg1"/>
          </a:solidFill>
          <a:ln w="25399">
            <a:solidFill>
              <a:schemeClr val="tx1"/>
            </a:solidFill>
            <a:miter lim="800000"/>
            <a:headEnd/>
            <a:tailEnd/>
          </a:ln>
        </p:spPr>
        <p:txBody>
          <a:bodyPr wrap="none" anchor="ctr"/>
          <a:lstStyle/>
          <a:p>
            <a:endParaRPr lang="en-GB"/>
          </a:p>
        </p:txBody>
      </p:sp>
      <p:sp>
        <p:nvSpPr>
          <p:cNvPr id="79878" name="Rectangle 5"/>
          <p:cNvSpPr>
            <a:spLocks noChangeArrowheads="1"/>
          </p:cNvSpPr>
          <p:nvPr/>
        </p:nvSpPr>
        <p:spPr bwMode="auto">
          <a:xfrm>
            <a:off x="3471863" y="768350"/>
            <a:ext cx="777875" cy="298450"/>
          </a:xfrm>
          <a:prstGeom prst="rect">
            <a:avLst/>
          </a:prstGeom>
          <a:solidFill>
            <a:srgbClr val="CCFF66"/>
          </a:solidFill>
          <a:ln w="25399">
            <a:solidFill>
              <a:schemeClr val="tx1"/>
            </a:solidFill>
            <a:miter lim="800000"/>
            <a:headEnd/>
            <a:tailEnd/>
          </a:ln>
        </p:spPr>
        <p:txBody>
          <a:bodyPr wrap="none" anchor="ctr"/>
          <a:lstStyle/>
          <a:p>
            <a:endParaRPr lang="en-GB"/>
          </a:p>
        </p:txBody>
      </p:sp>
      <p:sp>
        <p:nvSpPr>
          <p:cNvPr id="79879" name="Rectangle 6"/>
          <p:cNvSpPr>
            <a:spLocks noChangeArrowheads="1"/>
          </p:cNvSpPr>
          <p:nvPr/>
        </p:nvSpPr>
        <p:spPr bwMode="auto">
          <a:xfrm>
            <a:off x="3167063" y="1560513"/>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880" name="Line 7"/>
          <p:cNvSpPr>
            <a:spLocks noChangeShapeType="1"/>
          </p:cNvSpPr>
          <p:nvPr/>
        </p:nvSpPr>
        <p:spPr bwMode="auto">
          <a:xfrm>
            <a:off x="3251200" y="1604963"/>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1" name="Line 8"/>
          <p:cNvSpPr>
            <a:spLocks noChangeShapeType="1"/>
          </p:cNvSpPr>
          <p:nvPr/>
        </p:nvSpPr>
        <p:spPr bwMode="auto">
          <a:xfrm>
            <a:off x="3251200" y="1868488"/>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2" name="Line 9"/>
          <p:cNvSpPr>
            <a:spLocks noChangeShapeType="1"/>
          </p:cNvSpPr>
          <p:nvPr/>
        </p:nvSpPr>
        <p:spPr bwMode="auto">
          <a:xfrm>
            <a:off x="3860800" y="1446213"/>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83" name="Rectangle 10"/>
          <p:cNvSpPr>
            <a:spLocks noChangeArrowheads="1"/>
          </p:cNvSpPr>
          <p:nvPr/>
        </p:nvSpPr>
        <p:spPr bwMode="auto">
          <a:xfrm>
            <a:off x="5059363" y="1149350"/>
            <a:ext cx="1257300" cy="396875"/>
          </a:xfrm>
          <a:prstGeom prst="rect">
            <a:avLst/>
          </a:prstGeom>
          <a:noFill/>
          <a:ln w="9525">
            <a:noFill/>
            <a:miter lim="800000"/>
            <a:headEnd/>
            <a:tailEnd/>
          </a:ln>
        </p:spPr>
        <p:txBody>
          <a:bodyPr wrap="none" lIns="92075" tIns="46038" rIns="92075" bIns="46038">
            <a:spAutoFit/>
          </a:bodyPr>
          <a:lstStyle/>
          <a:p>
            <a:pPr eaLnBrk="0" hangingPunct="0"/>
            <a:r>
              <a:rPr lang="en-US" sz="2000"/>
              <a:t>Amplifier</a:t>
            </a:r>
          </a:p>
        </p:txBody>
      </p:sp>
      <p:sp>
        <p:nvSpPr>
          <p:cNvPr id="79884" name="Rectangle 11"/>
          <p:cNvSpPr>
            <a:spLocks noChangeArrowheads="1"/>
          </p:cNvSpPr>
          <p:nvPr/>
        </p:nvSpPr>
        <p:spPr bwMode="auto">
          <a:xfrm>
            <a:off x="5059363" y="1539875"/>
            <a:ext cx="736600" cy="396875"/>
          </a:xfrm>
          <a:prstGeom prst="rect">
            <a:avLst/>
          </a:prstGeom>
          <a:noFill/>
          <a:ln w="9525">
            <a:noFill/>
            <a:miter lim="800000"/>
            <a:headEnd/>
            <a:tailEnd/>
          </a:ln>
        </p:spPr>
        <p:txBody>
          <a:bodyPr wrap="none" lIns="92075" tIns="46038" rIns="92075" bIns="46038">
            <a:spAutoFit/>
          </a:bodyPr>
          <a:lstStyle/>
          <a:p>
            <a:pPr eaLnBrk="0" hangingPunct="0"/>
            <a:r>
              <a:rPr lang="en-US" sz="2000"/>
              <a:t>Filter</a:t>
            </a:r>
          </a:p>
        </p:txBody>
      </p:sp>
      <p:sp>
        <p:nvSpPr>
          <p:cNvPr id="79885" name="Line 12"/>
          <p:cNvSpPr>
            <a:spLocks noChangeShapeType="1"/>
          </p:cNvSpPr>
          <p:nvPr/>
        </p:nvSpPr>
        <p:spPr bwMode="auto">
          <a:xfrm>
            <a:off x="3251200" y="1657350"/>
            <a:ext cx="7112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86" name="Arc 13"/>
          <p:cNvSpPr>
            <a:spLocks/>
          </p:cNvSpPr>
          <p:nvPr/>
        </p:nvSpPr>
        <p:spPr bwMode="auto">
          <a:xfrm>
            <a:off x="3962400" y="1658938"/>
            <a:ext cx="407988" cy="157162"/>
          </a:xfrm>
          <a:custGeom>
            <a:avLst/>
            <a:gdLst>
              <a:gd name="T0" fmla="*/ 0 w 21712"/>
              <a:gd name="T1" fmla="*/ 0 h 21600"/>
              <a:gd name="T2" fmla="*/ 407988 w 21712"/>
              <a:gd name="T3" fmla="*/ 157162 h 21600"/>
              <a:gd name="T4" fmla="*/ 2105 w 21712"/>
              <a:gd name="T5" fmla="*/ 157162 h 21600"/>
              <a:gd name="T6" fmla="*/ 0 60000 65536"/>
              <a:gd name="T7" fmla="*/ 0 60000 65536"/>
              <a:gd name="T8" fmla="*/ 0 60000 65536"/>
              <a:gd name="T9" fmla="*/ 0 w 21712"/>
              <a:gd name="T10" fmla="*/ 0 h 21600"/>
              <a:gd name="T11" fmla="*/ 21712 w 21712"/>
              <a:gd name="T12" fmla="*/ 21600 h 21600"/>
            </a:gdLst>
            <a:ahLst/>
            <a:cxnLst>
              <a:cxn ang="T6">
                <a:pos x="T0" y="T1"/>
              </a:cxn>
              <a:cxn ang="T7">
                <a:pos x="T2" y="T3"/>
              </a:cxn>
              <a:cxn ang="T8">
                <a:pos x="T4" y="T5"/>
              </a:cxn>
            </a:cxnLst>
            <a:rect l="T9" t="T10" r="T11" b="T12"/>
            <a:pathLst>
              <a:path w="21712" h="21600" fill="none" extrusionOk="0">
                <a:moveTo>
                  <a:pt x="0" y="0"/>
                </a:moveTo>
                <a:cubicBezTo>
                  <a:pt x="37" y="0"/>
                  <a:pt x="74" y="-1"/>
                  <a:pt x="112" y="-1"/>
                </a:cubicBezTo>
                <a:cubicBezTo>
                  <a:pt x="12041" y="-1"/>
                  <a:pt x="21712" y="9670"/>
                  <a:pt x="21712" y="21600"/>
                </a:cubicBezTo>
              </a:path>
              <a:path w="21712" h="21600" stroke="0" extrusionOk="0">
                <a:moveTo>
                  <a:pt x="0" y="0"/>
                </a:moveTo>
                <a:cubicBezTo>
                  <a:pt x="37" y="0"/>
                  <a:pt x="74" y="-1"/>
                  <a:pt x="112" y="-1"/>
                </a:cubicBezTo>
                <a:cubicBezTo>
                  <a:pt x="12041" y="-1"/>
                  <a:pt x="21712" y="9670"/>
                  <a:pt x="21712" y="21600"/>
                </a:cubicBezTo>
                <a:lnTo>
                  <a:pt x="112" y="21600"/>
                </a:lnTo>
                <a:close/>
              </a:path>
            </a:pathLst>
          </a:custGeom>
          <a:noFill/>
          <a:ln w="25399" cap="rnd">
            <a:solidFill>
              <a:schemeClr val="tx1"/>
            </a:solidFill>
            <a:round/>
            <a:headEnd type="none" w="sm" len="sm"/>
            <a:tailEnd type="none" w="sm" len="sm"/>
          </a:ln>
        </p:spPr>
        <p:txBody>
          <a:bodyPr wrap="none" anchor="ctr"/>
          <a:lstStyle/>
          <a:p>
            <a:endParaRPr lang="en-GB"/>
          </a:p>
        </p:txBody>
      </p:sp>
      <p:sp>
        <p:nvSpPr>
          <p:cNvPr id="79887" name="Rectangle 14"/>
          <p:cNvSpPr>
            <a:spLocks noChangeArrowheads="1"/>
          </p:cNvSpPr>
          <p:nvPr/>
        </p:nvSpPr>
        <p:spPr bwMode="auto">
          <a:xfrm>
            <a:off x="3167063" y="2035175"/>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888" name="Line 15"/>
          <p:cNvSpPr>
            <a:spLocks noChangeShapeType="1"/>
          </p:cNvSpPr>
          <p:nvPr/>
        </p:nvSpPr>
        <p:spPr bwMode="auto">
          <a:xfrm>
            <a:off x="3251200" y="2079625"/>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9" name="Line 16"/>
          <p:cNvSpPr>
            <a:spLocks noChangeShapeType="1"/>
          </p:cNvSpPr>
          <p:nvPr/>
        </p:nvSpPr>
        <p:spPr bwMode="auto">
          <a:xfrm>
            <a:off x="3251200" y="2343150"/>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0" name="Line 17"/>
          <p:cNvSpPr>
            <a:spLocks noChangeShapeType="1"/>
          </p:cNvSpPr>
          <p:nvPr/>
        </p:nvSpPr>
        <p:spPr bwMode="auto">
          <a:xfrm>
            <a:off x="3860800" y="192087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91" name="Rectangle 18"/>
          <p:cNvSpPr>
            <a:spLocks noChangeArrowheads="1"/>
          </p:cNvSpPr>
          <p:nvPr/>
        </p:nvSpPr>
        <p:spPr bwMode="auto">
          <a:xfrm>
            <a:off x="5059363" y="1990725"/>
            <a:ext cx="1054100" cy="396875"/>
          </a:xfrm>
          <a:prstGeom prst="rect">
            <a:avLst/>
          </a:prstGeom>
          <a:noFill/>
          <a:ln w="9525">
            <a:noFill/>
            <a:miter lim="800000"/>
            <a:headEnd/>
            <a:tailEnd/>
          </a:ln>
        </p:spPr>
        <p:txBody>
          <a:bodyPr wrap="none" lIns="92075" tIns="46038" rIns="92075" bIns="46038">
            <a:spAutoFit/>
          </a:bodyPr>
          <a:lstStyle/>
          <a:p>
            <a:pPr eaLnBrk="0" hangingPunct="0"/>
            <a:r>
              <a:rPr lang="en-US" sz="2000"/>
              <a:t>Shaper</a:t>
            </a:r>
          </a:p>
        </p:txBody>
      </p:sp>
      <p:sp>
        <p:nvSpPr>
          <p:cNvPr id="79892" name="Freeform 19"/>
          <p:cNvSpPr>
            <a:spLocks/>
          </p:cNvSpPr>
          <p:nvPr/>
        </p:nvSpPr>
        <p:spPr bwMode="auto">
          <a:xfrm>
            <a:off x="3251200" y="2093913"/>
            <a:ext cx="1220788" cy="196850"/>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893" name="Rectangle 20"/>
          <p:cNvSpPr>
            <a:spLocks noChangeArrowheads="1"/>
          </p:cNvSpPr>
          <p:nvPr/>
        </p:nvSpPr>
        <p:spPr bwMode="auto">
          <a:xfrm>
            <a:off x="3167063" y="2509838"/>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894" name="Line 21"/>
          <p:cNvSpPr>
            <a:spLocks noChangeShapeType="1"/>
          </p:cNvSpPr>
          <p:nvPr/>
        </p:nvSpPr>
        <p:spPr bwMode="auto">
          <a:xfrm>
            <a:off x="3251200" y="2554288"/>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5" name="Line 22"/>
          <p:cNvSpPr>
            <a:spLocks noChangeShapeType="1"/>
          </p:cNvSpPr>
          <p:nvPr/>
        </p:nvSpPr>
        <p:spPr bwMode="auto">
          <a:xfrm>
            <a:off x="3251200" y="2817813"/>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6" name="Line 23"/>
          <p:cNvSpPr>
            <a:spLocks noChangeShapeType="1"/>
          </p:cNvSpPr>
          <p:nvPr/>
        </p:nvSpPr>
        <p:spPr bwMode="auto">
          <a:xfrm>
            <a:off x="3860800" y="2395538"/>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97" name="Rectangle 24"/>
          <p:cNvSpPr>
            <a:spLocks noChangeArrowheads="1"/>
          </p:cNvSpPr>
          <p:nvPr/>
        </p:nvSpPr>
        <p:spPr bwMode="auto">
          <a:xfrm>
            <a:off x="5059363" y="2522538"/>
            <a:ext cx="2625725" cy="396875"/>
          </a:xfrm>
          <a:prstGeom prst="rect">
            <a:avLst/>
          </a:prstGeom>
          <a:noFill/>
          <a:ln w="9525">
            <a:noFill/>
            <a:miter lim="800000"/>
            <a:headEnd/>
            <a:tailEnd/>
          </a:ln>
        </p:spPr>
        <p:txBody>
          <a:bodyPr wrap="none" lIns="92075" tIns="46038" rIns="92075" bIns="46038">
            <a:spAutoFit/>
          </a:bodyPr>
          <a:lstStyle/>
          <a:p>
            <a:pPr eaLnBrk="0" hangingPunct="0"/>
            <a:r>
              <a:rPr lang="en-US" sz="2000"/>
              <a:t>Range compression</a:t>
            </a:r>
          </a:p>
        </p:txBody>
      </p:sp>
      <p:sp>
        <p:nvSpPr>
          <p:cNvPr id="79898" name="Arc 25"/>
          <p:cNvSpPr>
            <a:spLocks/>
          </p:cNvSpPr>
          <p:nvPr/>
        </p:nvSpPr>
        <p:spPr bwMode="auto">
          <a:xfrm>
            <a:off x="3252788" y="2660650"/>
            <a:ext cx="508000" cy="158750"/>
          </a:xfrm>
          <a:custGeom>
            <a:avLst/>
            <a:gdLst>
              <a:gd name="T0" fmla="*/ 0 w 21600"/>
              <a:gd name="T1" fmla="*/ 158750 h 21600"/>
              <a:gd name="T2" fmla="*/ 505883 w 21600"/>
              <a:gd name="T3" fmla="*/ 0 h 21600"/>
              <a:gd name="T4" fmla="*/ 508000 w 21600"/>
              <a:gd name="T5" fmla="*/ 15875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705"/>
                  <a:pt x="9615" y="49"/>
                  <a:pt x="21510" y="0"/>
                </a:cubicBezTo>
              </a:path>
              <a:path w="21600" h="21600" stroke="0" extrusionOk="0">
                <a:moveTo>
                  <a:pt x="-1" y="21599"/>
                </a:moveTo>
                <a:cubicBezTo>
                  <a:pt x="-1" y="9705"/>
                  <a:pt x="9615" y="49"/>
                  <a:pt x="21510" y="0"/>
                </a:cubicBezTo>
                <a:lnTo>
                  <a:pt x="21600" y="21600"/>
                </a:lnTo>
                <a:close/>
              </a:path>
            </a:pathLst>
          </a:custGeom>
          <a:noFill/>
          <a:ln w="25399" cap="rnd">
            <a:solidFill>
              <a:schemeClr val="tx1"/>
            </a:solidFill>
            <a:round/>
            <a:headEnd type="none" w="sm" len="sm"/>
            <a:tailEnd type="none" w="sm" len="sm"/>
          </a:ln>
        </p:spPr>
        <p:txBody>
          <a:bodyPr wrap="none" anchor="ctr"/>
          <a:lstStyle/>
          <a:p>
            <a:endParaRPr lang="en-GB"/>
          </a:p>
        </p:txBody>
      </p:sp>
      <p:sp>
        <p:nvSpPr>
          <p:cNvPr id="79899" name="Line 26"/>
          <p:cNvSpPr>
            <a:spLocks noChangeShapeType="1"/>
          </p:cNvSpPr>
          <p:nvPr/>
        </p:nvSpPr>
        <p:spPr bwMode="auto">
          <a:xfrm>
            <a:off x="3759200" y="2659063"/>
            <a:ext cx="6096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0" name="Rectangle 27"/>
          <p:cNvSpPr>
            <a:spLocks noChangeArrowheads="1"/>
          </p:cNvSpPr>
          <p:nvPr/>
        </p:nvSpPr>
        <p:spPr bwMode="auto">
          <a:xfrm>
            <a:off x="3573463" y="2984500"/>
            <a:ext cx="574675" cy="300038"/>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901" name="Line 28"/>
          <p:cNvSpPr>
            <a:spLocks noChangeShapeType="1"/>
          </p:cNvSpPr>
          <p:nvPr/>
        </p:nvSpPr>
        <p:spPr bwMode="auto">
          <a:xfrm>
            <a:off x="3860800" y="2870200"/>
            <a:ext cx="0" cy="21113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2" name="Line 29"/>
          <p:cNvSpPr>
            <a:spLocks noChangeShapeType="1"/>
          </p:cNvSpPr>
          <p:nvPr/>
        </p:nvSpPr>
        <p:spPr bwMode="auto">
          <a:xfrm>
            <a:off x="3860800" y="3240088"/>
            <a:ext cx="0" cy="15875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3" name="Line 30"/>
          <p:cNvSpPr>
            <a:spLocks noChangeShapeType="1"/>
          </p:cNvSpPr>
          <p:nvPr/>
        </p:nvSpPr>
        <p:spPr bwMode="auto">
          <a:xfrm flipH="1">
            <a:off x="3860800" y="3081338"/>
            <a:ext cx="203200" cy="15875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4" name="Line 31"/>
          <p:cNvSpPr>
            <a:spLocks noChangeShapeType="1"/>
          </p:cNvSpPr>
          <p:nvPr/>
        </p:nvSpPr>
        <p:spPr bwMode="auto">
          <a:xfrm>
            <a:off x="2336800" y="3187700"/>
            <a:ext cx="1016000" cy="0"/>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79905" name="Rectangle 32"/>
          <p:cNvSpPr>
            <a:spLocks noChangeArrowheads="1"/>
          </p:cNvSpPr>
          <p:nvPr/>
        </p:nvSpPr>
        <p:spPr bwMode="auto">
          <a:xfrm>
            <a:off x="1909763" y="2890838"/>
            <a:ext cx="1538287" cy="396875"/>
          </a:xfrm>
          <a:prstGeom prst="rect">
            <a:avLst/>
          </a:prstGeom>
          <a:noFill/>
          <a:ln w="9525">
            <a:noFill/>
            <a:miter lim="800000"/>
            <a:headEnd/>
            <a:tailEnd/>
          </a:ln>
        </p:spPr>
        <p:txBody>
          <a:bodyPr wrap="none" lIns="92075" tIns="46038" rIns="92075" bIns="46038">
            <a:spAutoFit/>
          </a:bodyPr>
          <a:lstStyle/>
          <a:p>
            <a:pPr eaLnBrk="0" hangingPunct="0"/>
            <a:r>
              <a:rPr lang="en-US" sz="2000"/>
              <a:t>clock (TTC)</a:t>
            </a:r>
          </a:p>
        </p:txBody>
      </p:sp>
      <p:sp>
        <p:nvSpPr>
          <p:cNvPr id="79906" name="Rectangle 33"/>
          <p:cNvSpPr>
            <a:spLocks noChangeArrowheads="1"/>
          </p:cNvSpPr>
          <p:nvPr/>
        </p:nvSpPr>
        <p:spPr bwMode="auto">
          <a:xfrm>
            <a:off x="5059363" y="3049588"/>
            <a:ext cx="1323975" cy="396875"/>
          </a:xfrm>
          <a:prstGeom prst="rect">
            <a:avLst/>
          </a:prstGeom>
          <a:noFill/>
          <a:ln w="9525">
            <a:noFill/>
            <a:miter lim="800000"/>
            <a:headEnd/>
            <a:tailEnd/>
          </a:ln>
        </p:spPr>
        <p:txBody>
          <a:bodyPr wrap="none" lIns="92075" tIns="46038" rIns="92075" bIns="46038">
            <a:spAutoFit/>
          </a:bodyPr>
          <a:lstStyle/>
          <a:p>
            <a:pPr eaLnBrk="0" hangingPunct="0"/>
            <a:r>
              <a:rPr lang="en-US" sz="2000"/>
              <a:t>Sampling</a:t>
            </a:r>
          </a:p>
        </p:txBody>
      </p:sp>
      <p:sp>
        <p:nvSpPr>
          <p:cNvPr id="79907" name="Rectangle 34"/>
          <p:cNvSpPr>
            <a:spLocks noChangeArrowheads="1"/>
          </p:cNvSpPr>
          <p:nvPr/>
        </p:nvSpPr>
        <p:spPr bwMode="auto">
          <a:xfrm>
            <a:off x="3065463" y="3406775"/>
            <a:ext cx="1590675" cy="931863"/>
          </a:xfrm>
          <a:prstGeom prst="rect">
            <a:avLst/>
          </a:prstGeom>
          <a:solidFill>
            <a:srgbClr val="CBCBCB"/>
          </a:solidFill>
          <a:ln w="25399">
            <a:solidFill>
              <a:schemeClr val="tx1"/>
            </a:solidFill>
            <a:miter lim="800000"/>
            <a:headEnd/>
            <a:tailEnd/>
          </a:ln>
        </p:spPr>
        <p:txBody>
          <a:bodyPr wrap="none" anchor="ctr"/>
          <a:lstStyle/>
          <a:p>
            <a:endParaRPr lang="en-GB"/>
          </a:p>
        </p:txBody>
      </p:sp>
      <p:sp>
        <p:nvSpPr>
          <p:cNvPr id="79908" name="Rectangle 35"/>
          <p:cNvSpPr>
            <a:spLocks noChangeArrowheads="1"/>
          </p:cNvSpPr>
          <p:nvPr/>
        </p:nvSpPr>
        <p:spPr bwMode="auto">
          <a:xfrm>
            <a:off x="3167063" y="3459163"/>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909" name="Line 36"/>
          <p:cNvSpPr>
            <a:spLocks noChangeShapeType="1"/>
          </p:cNvSpPr>
          <p:nvPr/>
        </p:nvSpPr>
        <p:spPr bwMode="auto">
          <a:xfrm>
            <a:off x="3251200" y="3503613"/>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0" name="Line 37"/>
          <p:cNvSpPr>
            <a:spLocks noChangeShapeType="1"/>
          </p:cNvSpPr>
          <p:nvPr/>
        </p:nvSpPr>
        <p:spPr bwMode="auto">
          <a:xfrm>
            <a:off x="3251200" y="3767138"/>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1" name="Rectangle 38"/>
          <p:cNvSpPr>
            <a:spLocks noChangeArrowheads="1"/>
          </p:cNvSpPr>
          <p:nvPr/>
        </p:nvSpPr>
        <p:spPr bwMode="auto">
          <a:xfrm>
            <a:off x="3167063" y="3933825"/>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912" name="Line 39"/>
          <p:cNvSpPr>
            <a:spLocks noChangeShapeType="1"/>
          </p:cNvSpPr>
          <p:nvPr/>
        </p:nvSpPr>
        <p:spPr bwMode="auto">
          <a:xfrm>
            <a:off x="3251200" y="3978275"/>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3" name="Line 40"/>
          <p:cNvSpPr>
            <a:spLocks noChangeShapeType="1"/>
          </p:cNvSpPr>
          <p:nvPr/>
        </p:nvSpPr>
        <p:spPr bwMode="auto">
          <a:xfrm>
            <a:off x="3251200" y="4241800"/>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4" name="Line 41"/>
          <p:cNvSpPr>
            <a:spLocks noChangeShapeType="1"/>
          </p:cNvSpPr>
          <p:nvPr/>
        </p:nvSpPr>
        <p:spPr bwMode="auto">
          <a:xfrm>
            <a:off x="3860800" y="381952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5" name="Line 42"/>
          <p:cNvSpPr>
            <a:spLocks noChangeShapeType="1"/>
          </p:cNvSpPr>
          <p:nvPr/>
        </p:nvSpPr>
        <p:spPr bwMode="auto">
          <a:xfrm>
            <a:off x="33528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6" name="Line 43"/>
          <p:cNvSpPr>
            <a:spLocks noChangeShapeType="1"/>
          </p:cNvSpPr>
          <p:nvPr/>
        </p:nvSpPr>
        <p:spPr bwMode="auto">
          <a:xfrm>
            <a:off x="34544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7" name="Line 44"/>
          <p:cNvSpPr>
            <a:spLocks noChangeShapeType="1"/>
          </p:cNvSpPr>
          <p:nvPr/>
        </p:nvSpPr>
        <p:spPr bwMode="auto">
          <a:xfrm>
            <a:off x="3556000" y="36623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8" name="Line 45"/>
          <p:cNvSpPr>
            <a:spLocks noChangeShapeType="1"/>
          </p:cNvSpPr>
          <p:nvPr/>
        </p:nvSpPr>
        <p:spPr bwMode="auto">
          <a:xfrm>
            <a:off x="3657600" y="3609975"/>
            <a:ext cx="0" cy="1571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9" name="Line 46"/>
          <p:cNvSpPr>
            <a:spLocks noChangeShapeType="1"/>
          </p:cNvSpPr>
          <p:nvPr/>
        </p:nvSpPr>
        <p:spPr bwMode="auto">
          <a:xfrm>
            <a:off x="3759200" y="3556000"/>
            <a:ext cx="0" cy="21113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0" name="Line 47"/>
          <p:cNvSpPr>
            <a:spLocks noChangeShapeType="1"/>
          </p:cNvSpPr>
          <p:nvPr/>
        </p:nvSpPr>
        <p:spPr bwMode="auto">
          <a:xfrm>
            <a:off x="3860800" y="3609975"/>
            <a:ext cx="0" cy="1571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1" name="Line 48"/>
          <p:cNvSpPr>
            <a:spLocks noChangeShapeType="1"/>
          </p:cNvSpPr>
          <p:nvPr/>
        </p:nvSpPr>
        <p:spPr bwMode="auto">
          <a:xfrm>
            <a:off x="3962400" y="36623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2" name="Line 49"/>
          <p:cNvSpPr>
            <a:spLocks noChangeShapeType="1"/>
          </p:cNvSpPr>
          <p:nvPr/>
        </p:nvSpPr>
        <p:spPr bwMode="auto">
          <a:xfrm>
            <a:off x="40640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3" name="Line 50"/>
          <p:cNvSpPr>
            <a:spLocks noChangeShapeType="1"/>
          </p:cNvSpPr>
          <p:nvPr/>
        </p:nvSpPr>
        <p:spPr bwMode="auto">
          <a:xfrm>
            <a:off x="41656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4" name="Line 51"/>
          <p:cNvSpPr>
            <a:spLocks noChangeShapeType="1"/>
          </p:cNvSpPr>
          <p:nvPr/>
        </p:nvSpPr>
        <p:spPr bwMode="auto">
          <a:xfrm>
            <a:off x="42672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5" name="Freeform 52"/>
          <p:cNvSpPr>
            <a:spLocks/>
          </p:cNvSpPr>
          <p:nvPr/>
        </p:nvSpPr>
        <p:spPr bwMode="auto">
          <a:xfrm>
            <a:off x="3251200" y="3992563"/>
            <a:ext cx="1220788" cy="198437"/>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926" name="Line 53"/>
          <p:cNvSpPr>
            <a:spLocks noChangeShapeType="1"/>
          </p:cNvSpPr>
          <p:nvPr/>
        </p:nvSpPr>
        <p:spPr bwMode="auto">
          <a:xfrm>
            <a:off x="3251200" y="4137025"/>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27" name="Rectangle 54"/>
          <p:cNvSpPr>
            <a:spLocks noChangeArrowheads="1"/>
          </p:cNvSpPr>
          <p:nvPr/>
        </p:nvSpPr>
        <p:spPr bwMode="auto">
          <a:xfrm>
            <a:off x="5059363" y="3471863"/>
            <a:ext cx="1535112" cy="396875"/>
          </a:xfrm>
          <a:prstGeom prst="rect">
            <a:avLst/>
          </a:prstGeom>
          <a:noFill/>
          <a:ln w="9525">
            <a:noFill/>
            <a:miter lim="800000"/>
            <a:headEnd/>
            <a:tailEnd/>
          </a:ln>
        </p:spPr>
        <p:txBody>
          <a:bodyPr wrap="none" lIns="92075" tIns="46038" rIns="92075" bIns="46038">
            <a:spAutoFit/>
          </a:bodyPr>
          <a:lstStyle/>
          <a:p>
            <a:pPr eaLnBrk="0" hangingPunct="0"/>
            <a:r>
              <a:rPr lang="en-US" sz="2000"/>
              <a:t>Digital filter</a:t>
            </a:r>
          </a:p>
        </p:txBody>
      </p:sp>
      <p:sp>
        <p:nvSpPr>
          <p:cNvPr id="79928" name="Rectangle 55"/>
          <p:cNvSpPr>
            <a:spLocks noChangeArrowheads="1"/>
          </p:cNvSpPr>
          <p:nvPr/>
        </p:nvSpPr>
        <p:spPr bwMode="auto">
          <a:xfrm>
            <a:off x="5059363" y="3889375"/>
            <a:ext cx="2193925" cy="396875"/>
          </a:xfrm>
          <a:prstGeom prst="rect">
            <a:avLst/>
          </a:prstGeom>
          <a:noFill/>
          <a:ln w="9525">
            <a:noFill/>
            <a:miter lim="800000"/>
            <a:headEnd/>
            <a:tailEnd/>
          </a:ln>
        </p:spPr>
        <p:txBody>
          <a:bodyPr wrap="none" lIns="92075" tIns="46038" rIns="92075" bIns="46038">
            <a:spAutoFit/>
          </a:bodyPr>
          <a:lstStyle/>
          <a:p>
            <a:pPr eaLnBrk="0" hangingPunct="0"/>
            <a:r>
              <a:rPr lang="en-US" sz="2000"/>
              <a:t>Zero suppression</a:t>
            </a:r>
          </a:p>
        </p:txBody>
      </p:sp>
      <p:sp>
        <p:nvSpPr>
          <p:cNvPr id="79929" name="Rectangle 56"/>
          <p:cNvSpPr>
            <a:spLocks noChangeArrowheads="1"/>
          </p:cNvSpPr>
          <p:nvPr/>
        </p:nvSpPr>
        <p:spPr bwMode="auto">
          <a:xfrm>
            <a:off x="3471863" y="4462463"/>
            <a:ext cx="777875" cy="300037"/>
          </a:xfrm>
          <a:prstGeom prst="rect">
            <a:avLst/>
          </a:prstGeom>
          <a:solidFill>
            <a:srgbClr val="CCFF66"/>
          </a:solidFill>
          <a:ln w="25399">
            <a:solidFill>
              <a:schemeClr val="tx1"/>
            </a:solidFill>
            <a:miter lim="800000"/>
            <a:headEnd/>
            <a:tailEnd/>
          </a:ln>
        </p:spPr>
        <p:txBody>
          <a:bodyPr wrap="none" anchor="ctr"/>
          <a:lstStyle/>
          <a:p>
            <a:endParaRPr lang="en-GB"/>
          </a:p>
        </p:txBody>
      </p:sp>
      <p:sp>
        <p:nvSpPr>
          <p:cNvPr id="79930" name="Line 57"/>
          <p:cNvSpPr>
            <a:spLocks noChangeShapeType="1"/>
          </p:cNvSpPr>
          <p:nvPr/>
        </p:nvSpPr>
        <p:spPr bwMode="auto">
          <a:xfrm>
            <a:off x="3860800" y="43481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31" name="Rectangle 58"/>
          <p:cNvSpPr>
            <a:spLocks noChangeArrowheads="1"/>
          </p:cNvSpPr>
          <p:nvPr/>
        </p:nvSpPr>
        <p:spPr bwMode="auto">
          <a:xfrm>
            <a:off x="3167063" y="4884738"/>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932" name="Line 59"/>
          <p:cNvSpPr>
            <a:spLocks noChangeShapeType="1"/>
          </p:cNvSpPr>
          <p:nvPr/>
        </p:nvSpPr>
        <p:spPr bwMode="auto">
          <a:xfrm>
            <a:off x="3251200" y="4929188"/>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3" name="Line 60"/>
          <p:cNvSpPr>
            <a:spLocks noChangeShapeType="1"/>
          </p:cNvSpPr>
          <p:nvPr/>
        </p:nvSpPr>
        <p:spPr bwMode="auto">
          <a:xfrm>
            <a:off x="3251200" y="5192713"/>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4" name="Freeform 61"/>
          <p:cNvSpPr>
            <a:spLocks/>
          </p:cNvSpPr>
          <p:nvPr/>
        </p:nvSpPr>
        <p:spPr bwMode="auto">
          <a:xfrm>
            <a:off x="3251200" y="4943475"/>
            <a:ext cx="1220788" cy="198438"/>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935" name="Line 62"/>
          <p:cNvSpPr>
            <a:spLocks noChangeShapeType="1"/>
          </p:cNvSpPr>
          <p:nvPr/>
        </p:nvSpPr>
        <p:spPr bwMode="auto">
          <a:xfrm>
            <a:off x="3860800" y="4770438"/>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36" name="Line 63"/>
          <p:cNvSpPr>
            <a:spLocks noChangeShapeType="1"/>
          </p:cNvSpPr>
          <p:nvPr/>
        </p:nvSpPr>
        <p:spPr bwMode="auto">
          <a:xfrm>
            <a:off x="3454400" y="4559300"/>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7" name="Line 64"/>
          <p:cNvSpPr>
            <a:spLocks noChangeShapeType="1"/>
          </p:cNvSpPr>
          <p:nvPr/>
        </p:nvSpPr>
        <p:spPr bwMode="auto">
          <a:xfrm>
            <a:off x="3454400" y="4664075"/>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8" name="Line 65"/>
          <p:cNvSpPr>
            <a:spLocks noChangeShapeType="1"/>
          </p:cNvSpPr>
          <p:nvPr/>
        </p:nvSpPr>
        <p:spPr bwMode="auto">
          <a:xfrm>
            <a:off x="3454400" y="4770438"/>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9" name="Rectangle 66"/>
          <p:cNvSpPr>
            <a:spLocks noChangeArrowheads="1"/>
          </p:cNvSpPr>
          <p:nvPr/>
        </p:nvSpPr>
        <p:spPr bwMode="auto">
          <a:xfrm>
            <a:off x="5059363" y="4378325"/>
            <a:ext cx="885825" cy="396875"/>
          </a:xfrm>
          <a:prstGeom prst="rect">
            <a:avLst/>
          </a:prstGeom>
          <a:noFill/>
          <a:ln w="9525">
            <a:noFill/>
            <a:miter lim="800000"/>
            <a:headEnd/>
            <a:tailEnd/>
          </a:ln>
        </p:spPr>
        <p:txBody>
          <a:bodyPr wrap="none" lIns="92075" tIns="46038" rIns="92075" bIns="46038">
            <a:spAutoFit/>
          </a:bodyPr>
          <a:lstStyle/>
          <a:p>
            <a:pPr eaLnBrk="0" hangingPunct="0"/>
            <a:r>
              <a:rPr lang="en-US" sz="2000"/>
              <a:t>Buffer</a:t>
            </a:r>
          </a:p>
        </p:txBody>
      </p:sp>
      <p:sp>
        <p:nvSpPr>
          <p:cNvPr id="79940" name="Line 67"/>
          <p:cNvSpPr>
            <a:spLocks noChangeShapeType="1"/>
          </p:cNvSpPr>
          <p:nvPr/>
        </p:nvSpPr>
        <p:spPr bwMode="auto">
          <a:xfrm>
            <a:off x="3822700" y="4948238"/>
            <a:ext cx="0" cy="238125"/>
          </a:xfrm>
          <a:prstGeom prst="line">
            <a:avLst/>
          </a:prstGeom>
          <a:noFill/>
          <a:ln w="12699">
            <a:solidFill>
              <a:schemeClr val="tx1"/>
            </a:solidFill>
            <a:round/>
            <a:headEnd type="stealth" w="med" len="med"/>
            <a:tailEnd type="stealth" w="med" len="med"/>
          </a:ln>
        </p:spPr>
        <p:txBody>
          <a:bodyPr wrap="none" anchor="ctr"/>
          <a:lstStyle/>
          <a:p>
            <a:endParaRPr lang="en-GB"/>
          </a:p>
        </p:txBody>
      </p:sp>
      <p:sp>
        <p:nvSpPr>
          <p:cNvPr id="79941" name="Line 68"/>
          <p:cNvSpPr>
            <a:spLocks noChangeShapeType="1"/>
          </p:cNvSpPr>
          <p:nvPr/>
        </p:nvSpPr>
        <p:spPr bwMode="auto">
          <a:xfrm flipV="1">
            <a:off x="3282950" y="5064125"/>
            <a:ext cx="539750" cy="3175"/>
          </a:xfrm>
          <a:prstGeom prst="line">
            <a:avLst/>
          </a:prstGeom>
          <a:noFill/>
          <a:ln w="12699">
            <a:solidFill>
              <a:schemeClr val="tx1"/>
            </a:solidFill>
            <a:round/>
            <a:headEnd type="stealth" w="med" len="med"/>
            <a:tailEnd type="stealth" w="med" len="med"/>
          </a:ln>
        </p:spPr>
        <p:txBody>
          <a:bodyPr wrap="none" anchor="ctr"/>
          <a:lstStyle/>
          <a:p>
            <a:endParaRPr lang="en-GB"/>
          </a:p>
        </p:txBody>
      </p:sp>
      <p:sp>
        <p:nvSpPr>
          <p:cNvPr id="79942" name="Rectangle 69"/>
          <p:cNvSpPr>
            <a:spLocks noChangeArrowheads="1"/>
          </p:cNvSpPr>
          <p:nvPr/>
        </p:nvSpPr>
        <p:spPr bwMode="auto">
          <a:xfrm>
            <a:off x="3471863" y="5359400"/>
            <a:ext cx="777875" cy="300038"/>
          </a:xfrm>
          <a:prstGeom prst="rect">
            <a:avLst/>
          </a:prstGeom>
          <a:solidFill>
            <a:srgbClr val="CCFF66"/>
          </a:solidFill>
          <a:ln w="25399">
            <a:solidFill>
              <a:schemeClr val="tx1"/>
            </a:solidFill>
            <a:miter lim="800000"/>
            <a:headEnd/>
            <a:tailEnd/>
          </a:ln>
        </p:spPr>
        <p:txBody>
          <a:bodyPr wrap="none" anchor="ctr"/>
          <a:lstStyle/>
          <a:p>
            <a:endParaRPr lang="en-GB"/>
          </a:p>
        </p:txBody>
      </p:sp>
      <p:sp>
        <p:nvSpPr>
          <p:cNvPr id="79943" name="Rectangle 70"/>
          <p:cNvSpPr>
            <a:spLocks noChangeArrowheads="1"/>
          </p:cNvSpPr>
          <p:nvPr/>
        </p:nvSpPr>
        <p:spPr bwMode="auto">
          <a:xfrm>
            <a:off x="3167063" y="5781675"/>
            <a:ext cx="1387475" cy="193675"/>
          </a:xfrm>
          <a:prstGeom prst="rect">
            <a:avLst/>
          </a:prstGeom>
          <a:solidFill>
            <a:srgbClr val="FFCC99"/>
          </a:solidFill>
          <a:ln w="25399">
            <a:solidFill>
              <a:schemeClr val="tx1"/>
            </a:solidFill>
            <a:miter lim="800000"/>
            <a:headEnd/>
            <a:tailEnd/>
          </a:ln>
        </p:spPr>
        <p:txBody>
          <a:bodyPr wrap="none" anchor="ctr"/>
          <a:lstStyle/>
          <a:p>
            <a:endParaRPr lang="en-GB"/>
          </a:p>
        </p:txBody>
      </p:sp>
      <p:sp>
        <p:nvSpPr>
          <p:cNvPr id="79944" name="Line 71"/>
          <p:cNvSpPr>
            <a:spLocks noChangeShapeType="1"/>
          </p:cNvSpPr>
          <p:nvPr/>
        </p:nvSpPr>
        <p:spPr bwMode="auto">
          <a:xfrm>
            <a:off x="3860800" y="566737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45" name="Line 72"/>
          <p:cNvSpPr>
            <a:spLocks noChangeShapeType="1"/>
          </p:cNvSpPr>
          <p:nvPr/>
        </p:nvSpPr>
        <p:spPr bwMode="auto">
          <a:xfrm>
            <a:off x="3454400" y="5456238"/>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6" name="Line 73"/>
          <p:cNvSpPr>
            <a:spLocks noChangeShapeType="1"/>
          </p:cNvSpPr>
          <p:nvPr/>
        </p:nvSpPr>
        <p:spPr bwMode="auto">
          <a:xfrm>
            <a:off x="3454400" y="5562600"/>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7" name="Line 74"/>
          <p:cNvSpPr>
            <a:spLocks noChangeShapeType="1"/>
          </p:cNvSpPr>
          <p:nvPr/>
        </p:nvSpPr>
        <p:spPr bwMode="auto">
          <a:xfrm>
            <a:off x="3454400" y="5667375"/>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8" name="Line 75"/>
          <p:cNvSpPr>
            <a:spLocks noChangeShapeType="1"/>
          </p:cNvSpPr>
          <p:nvPr/>
        </p:nvSpPr>
        <p:spPr bwMode="auto">
          <a:xfrm>
            <a:off x="3860800" y="5245100"/>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49" name="Rectangle 76"/>
          <p:cNvSpPr>
            <a:spLocks noChangeArrowheads="1"/>
          </p:cNvSpPr>
          <p:nvPr/>
        </p:nvSpPr>
        <p:spPr bwMode="auto">
          <a:xfrm>
            <a:off x="5059363" y="5627688"/>
            <a:ext cx="2454275" cy="396875"/>
          </a:xfrm>
          <a:prstGeom prst="rect">
            <a:avLst/>
          </a:prstGeom>
          <a:noFill/>
          <a:ln w="9525">
            <a:noFill/>
            <a:miter lim="800000"/>
            <a:headEnd/>
            <a:tailEnd/>
          </a:ln>
        </p:spPr>
        <p:txBody>
          <a:bodyPr wrap="none" lIns="92075" tIns="46038" rIns="92075" bIns="46038">
            <a:spAutoFit/>
          </a:bodyPr>
          <a:lstStyle/>
          <a:p>
            <a:pPr eaLnBrk="0" hangingPunct="0"/>
            <a:r>
              <a:rPr lang="en-US" sz="2000"/>
              <a:t>Format &amp; Readout</a:t>
            </a:r>
          </a:p>
        </p:txBody>
      </p:sp>
      <p:sp>
        <p:nvSpPr>
          <p:cNvPr id="79950" name="Rectangle 77"/>
          <p:cNvSpPr>
            <a:spLocks noChangeArrowheads="1"/>
          </p:cNvSpPr>
          <p:nvPr/>
        </p:nvSpPr>
        <p:spPr bwMode="auto">
          <a:xfrm>
            <a:off x="5059363" y="5319713"/>
            <a:ext cx="885825" cy="396875"/>
          </a:xfrm>
          <a:prstGeom prst="rect">
            <a:avLst/>
          </a:prstGeom>
          <a:noFill/>
          <a:ln w="9525">
            <a:noFill/>
            <a:miter lim="800000"/>
            <a:headEnd/>
            <a:tailEnd/>
          </a:ln>
        </p:spPr>
        <p:txBody>
          <a:bodyPr wrap="none" lIns="92075" tIns="46038" rIns="92075" bIns="46038">
            <a:spAutoFit/>
          </a:bodyPr>
          <a:lstStyle/>
          <a:p>
            <a:pPr eaLnBrk="0" hangingPunct="0"/>
            <a:r>
              <a:rPr lang="en-US" sz="2000"/>
              <a:t>Buffer</a:t>
            </a:r>
          </a:p>
        </p:txBody>
      </p:sp>
      <p:sp>
        <p:nvSpPr>
          <p:cNvPr id="79951" name="Rectangle 78"/>
          <p:cNvSpPr>
            <a:spLocks noChangeArrowheads="1"/>
          </p:cNvSpPr>
          <p:nvPr/>
        </p:nvSpPr>
        <p:spPr bwMode="auto">
          <a:xfrm>
            <a:off x="5059363" y="4859338"/>
            <a:ext cx="2443162" cy="396875"/>
          </a:xfrm>
          <a:prstGeom prst="rect">
            <a:avLst/>
          </a:prstGeom>
          <a:noFill/>
          <a:ln w="9525">
            <a:noFill/>
            <a:miter lim="800000"/>
            <a:headEnd/>
            <a:tailEnd/>
          </a:ln>
        </p:spPr>
        <p:txBody>
          <a:bodyPr wrap="none" lIns="92075" tIns="46038" rIns="92075" bIns="46038">
            <a:spAutoFit/>
          </a:bodyPr>
          <a:lstStyle/>
          <a:p>
            <a:pPr eaLnBrk="0" hangingPunct="0"/>
            <a:r>
              <a:rPr lang="en-US" sz="2000"/>
              <a:t>Feature extraction</a:t>
            </a:r>
          </a:p>
        </p:txBody>
      </p:sp>
      <p:sp>
        <p:nvSpPr>
          <p:cNvPr id="79952" name="Rectangle 79"/>
          <p:cNvSpPr>
            <a:spLocks noChangeArrowheads="1"/>
          </p:cNvSpPr>
          <p:nvPr/>
        </p:nvSpPr>
        <p:spPr bwMode="auto">
          <a:xfrm>
            <a:off x="5059363" y="746125"/>
            <a:ext cx="2344737" cy="400050"/>
          </a:xfrm>
          <a:prstGeom prst="rect">
            <a:avLst/>
          </a:prstGeom>
          <a:noFill/>
          <a:ln w="9525">
            <a:noFill/>
            <a:miter lim="800000"/>
            <a:headEnd/>
            <a:tailEnd/>
          </a:ln>
        </p:spPr>
        <p:txBody>
          <a:bodyPr wrap="none" lIns="92075" tIns="46038" rIns="92075" bIns="46038">
            <a:spAutoFit/>
          </a:bodyPr>
          <a:lstStyle/>
          <a:p>
            <a:pPr eaLnBrk="0" hangingPunct="0"/>
            <a:r>
              <a:rPr lang="en-US" sz="2000"/>
              <a:t>Detector / Sensor</a:t>
            </a:r>
          </a:p>
        </p:txBody>
      </p:sp>
      <p:sp>
        <p:nvSpPr>
          <p:cNvPr id="79953" name="AutoShape 80"/>
          <p:cNvSpPr>
            <a:spLocks noChangeArrowheads="1"/>
          </p:cNvSpPr>
          <p:nvPr/>
        </p:nvSpPr>
        <p:spPr bwMode="auto">
          <a:xfrm>
            <a:off x="3443288" y="5983288"/>
            <a:ext cx="893762" cy="569912"/>
          </a:xfrm>
          <a:prstGeom prst="downArrow">
            <a:avLst>
              <a:gd name="adj1" fmla="val 52046"/>
              <a:gd name="adj2" fmla="val 40667"/>
            </a:avLst>
          </a:prstGeom>
          <a:solidFill>
            <a:srgbClr val="00FF00"/>
          </a:solidFill>
          <a:ln w="9525">
            <a:solidFill>
              <a:schemeClr val="tx1"/>
            </a:solidFill>
            <a:miter lim="800000"/>
            <a:headEnd/>
            <a:tailEnd/>
          </a:ln>
        </p:spPr>
        <p:txBody>
          <a:bodyPr wrap="none" anchor="ctr"/>
          <a:lstStyle/>
          <a:p>
            <a:endParaRPr lang="en-GB"/>
          </a:p>
        </p:txBody>
      </p:sp>
      <p:sp>
        <p:nvSpPr>
          <p:cNvPr id="79954" name="Rectangle 81"/>
          <p:cNvSpPr>
            <a:spLocks noChangeArrowheads="1"/>
          </p:cNvSpPr>
          <p:nvPr/>
        </p:nvSpPr>
        <p:spPr bwMode="auto">
          <a:xfrm>
            <a:off x="5072063" y="6069013"/>
            <a:ext cx="3459162" cy="396875"/>
          </a:xfrm>
          <a:prstGeom prst="rect">
            <a:avLst/>
          </a:prstGeom>
          <a:noFill/>
          <a:ln w="9525">
            <a:noFill/>
            <a:miter lim="800000"/>
            <a:headEnd/>
            <a:tailEnd/>
          </a:ln>
        </p:spPr>
        <p:txBody>
          <a:bodyPr wrap="none" lIns="92075" tIns="46038" rIns="92075" bIns="46038">
            <a:spAutoFit/>
          </a:bodyPr>
          <a:lstStyle/>
          <a:p>
            <a:pPr eaLnBrk="0" hangingPunct="0"/>
            <a:r>
              <a:rPr lang="en-US" sz="2000"/>
              <a:t>to Data Acquisition System</a:t>
            </a:r>
          </a:p>
        </p:txBody>
      </p:sp>
      <p:sp>
        <p:nvSpPr>
          <p:cNvPr id="79956" name="Rectangle 83"/>
          <p:cNvSpPr>
            <a:spLocks noChangeArrowheads="1"/>
          </p:cNvSpPr>
          <p:nvPr/>
        </p:nvSpPr>
        <p:spPr bwMode="auto">
          <a:xfrm>
            <a:off x="8386763" y="1879600"/>
            <a:ext cx="184150" cy="457200"/>
          </a:xfrm>
          <a:prstGeom prst="rect">
            <a:avLst/>
          </a:prstGeom>
          <a:noFill/>
          <a:ln w="9525">
            <a:noFill/>
            <a:miter lim="800000"/>
            <a:headEnd/>
            <a:tailEnd/>
          </a:ln>
        </p:spPr>
        <p:txBody>
          <a:bodyPr wrap="none">
            <a:spAutoFit/>
          </a:bodyPr>
          <a:lstStyle/>
          <a:p>
            <a:pPr eaLnBrk="0" hangingPunct="0"/>
            <a:endParaRPr lang="en-GB" sz="2400">
              <a:latin typeface="Times" charset="0"/>
            </a:endParaRPr>
          </a:p>
        </p:txBody>
      </p:sp>
      <p:sp>
        <p:nvSpPr>
          <p:cNvPr id="79957" name="Footer Placeholder 85"/>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Number Placeholder 3"/>
          <p:cNvSpPr>
            <a:spLocks noGrp="1"/>
          </p:cNvSpPr>
          <p:nvPr>
            <p:ph type="sldNum" sz="quarter" idx="11"/>
          </p:nvPr>
        </p:nvSpPr>
        <p:spPr>
          <a:noFill/>
        </p:spPr>
        <p:txBody>
          <a:bodyPr/>
          <a:lstStyle/>
          <a:p>
            <a:fld id="{E05D14AD-3E1B-4CCC-A3ED-DE10CD7FE018}" type="slidenum">
              <a:rPr lang="en-US"/>
              <a:pPr/>
              <a:t>23</a:t>
            </a:fld>
            <a:endParaRPr lang="en-US"/>
          </a:p>
        </p:txBody>
      </p:sp>
      <p:sp>
        <p:nvSpPr>
          <p:cNvPr id="79875" name="Rectangle 2"/>
          <p:cNvSpPr>
            <a:spLocks noGrp="1" noChangeArrowheads="1"/>
          </p:cNvSpPr>
          <p:nvPr>
            <p:ph type="title"/>
          </p:nvPr>
        </p:nvSpPr>
        <p:spPr>
          <a:xfrm>
            <a:off x="0" y="109538"/>
            <a:ext cx="8407400" cy="579437"/>
          </a:xfrm>
          <a:noFill/>
        </p:spPr>
        <p:txBody>
          <a:bodyPr lIns="92075" tIns="46038" rIns="92075" bIns="46038" anchor="b"/>
          <a:lstStyle/>
          <a:p>
            <a:pPr eaLnBrk="1" hangingPunct="1"/>
            <a:r>
              <a:rPr lang="en-US" sz="3200" dirty="0" smtClean="0"/>
              <a:t>The read-out chain</a:t>
            </a:r>
          </a:p>
        </p:txBody>
      </p:sp>
      <p:sp>
        <p:nvSpPr>
          <p:cNvPr id="79876" name="Line 3"/>
          <p:cNvSpPr>
            <a:spLocks noChangeShapeType="1"/>
          </p:cNvSpPr>
          <p:nvPr/>
        </p:nvSpPr>
        <p:spPr bwMode="auto">
          <a:xfrm>
            <a:off x="3860800" y="1076325"/>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77" name="AutoShape 4"/>
          <p:cNvSpPr>
            <a:spLocks noChangeArrowheads="1"/>
          </p:cNvSpPr>
          <p:nvPr/>
        </p:nvSpPr>
        <p:spPr bwMode="auto">
          <a:xfrm rot="10800000" flipH="1">
            <a:off x="3573463" y="1190625"/>
            <a:ext cx="574675" cy="247650"/>
          </a:xfrm>
          <a:prstGeom prst="triangle">
            <a:avLst>
              <a:gd name="adj" fmla="val 49995"/>
            </a:avLst>
          </a:prstGeom>
          <a:solidFill>
            <a:schemeClr val="bg1"/>
          </a:solidFill>
          <a:ln w="25399">
            <a:solidFill>
              <a:schemeClr val="tx1"/>
            </a:solidFill>
            <a:miter lim="800000"/>
            <a:headEnd/>
            <a:tailEnd/>
          </a:ln>
        </p:spPr>
        <p:txBody>
          <a:bodyPr wrap="none" anchor="ctr"/>
          <a:lstStyle/>
          <a:p>
            <a:endParaRPr lang="en-GB"/>
          </a:p>
        </p:txBody>
      </p:sp>
      <p:sp>
        <p:nvSpPr>
          <p:cNvPr id="79878" name="Rectangle 5"/>
          <p:cNvSpPr>
            <a:spLocks noChangeArrowheads="1"/>
          </p:cNvSpPr>
          <p:nvPr/>
        </p:nvSpPr>
        <p:spPr bwMode="auto">
          <a:xfrm>
            <a:off x="3471863" y="768350"/>
            <a:ext cx="777875" cy="298450"/>
          </a:xfrm>
          <a:prstGeom prst="rect">
            <a:avLst/>
          </a:prstGeom>
          <a:solidFill>
            <a:srgbClr val="CCFF66"/>
          </a:solidFill>
          <a:ln w="25399">
            <a:solidFill>
              <a:schemeClr val="tx1"/>
            </a:solidFill>
            <a:miter lim="800000"/>
            <a:headEnd/>
            <a:tailEnd/>
          </a:ln>
        </p:spPr>
        <p:txBody>
          <a:bodyPr wrap="none" anchor="ctr"/>
          <a:lstStyle/>
          <a:p>
            <a:endParaRPr lang="en-GB"/>
          </a:p>
        </p:txBody>
      </p:sp>
      <p:sp>
        <p:nvSpPr>
          <p:cNvPr id="79879" name="Rectangle 6"/>
          <p:cNvSpPr>
            <a:spLocks noChangeArrowheads="1"/>
          </p:cNvSpPr>
          <p:nvPr/>
        </p:nvSpPr>
        <p:spPr bwMode="auto">
          <a:xfrm>
            <a:off x="3167063" y="1560513"/>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880" name="Line 7"/>
          <p:cNvSpPr>
            <a:spLocks noChangeShapeType="1"/>
          </p:cNvSpPr>
          <p:nvPr/>
        </p:nvSpPr>
        <p:spPr bwMode="auto">
          <a:xfrm>
            <a:off x="3251200" y="1604963"/>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1" name="Line 8"/>
          <p:cNvSpPr>
            <a:spLocks noChangeShapeType="1"/>
          </p:cNvSpPr>
          <p:nvPr/>
        </p:nvSpPr>
        <p:spPr bwMode="auto">
          <a:xfrm>
            <a:off x="3251200" y="1868488"/>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2" name="Line 9"/>
          <p:cNvSpPr>
            <a:spLocks noChangeShapeType="1"/>
          </p:cNvSpPr>
          <p:nvPr/>
        </p:nvSpPr>
        <p:spPr bwMode="auto">
          <a:xfrm>
            <a:off x="3860800" y="1446213"/>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83" name="Rectangle 10"/>
          <p:cNvSpPr>
            <a:spLocks noChangeArrowheads="1"/>
          </p:cNvSpPr>
          <p:nvPr/>
        </p:nvSpPr>
        <p:spPr bwMode="auto">
          <a:xfrm>
            <a:off x="5059363" y="1149350"/>
            <a:ext cx="1257300" cy="396875"/>
          </a:xfrm>
          <a:prstGeom prst="rect">
            <a:avLst/>
          </a:prstGeom>
          <a:noFill/>
          <a:ln w="9525">
            <a:noFill/>
            <a:miter lim="800000"/>
            <a:headEnd/>
            <a:tailEnd/>
          </a:ln>
        </p:spPr>
        <p:txBody>
          <a:bodyPr wrap="none" lIns="92075" tIns="46038" rIns="92075" bIns="46038">
            <a:spAutoFit/>
          </a:bodyPr>
          <a:lstStyle/>
          <a:p>
            <a:pPr eaLnBrk="0" hangingPunct="0"/>
            <a:r>
              <a:rPr lang="en-US" sz="2000"/>
              <a:t>Amplifier</a:t>
            </a:r>
          </a:p>
        </p:txBody>
      </p:sp>
      <p:sp>
        <p:nvSpPr>
          <p:cNvPr id="79884" name="Rectangle 11"/>
          <p:cNvSpPr>
            <a:spLocks noChangeArrowheads="1"/>
          </p:cNvSpPr>
          <p:nvPr/>
        </p:nvSpPr>
        <p:spPr bwMode="auto">
          <a:xfrm>
            <a:off x="5059363" y="1539875"/>
            <a:ext cx="736600" cy="396875"/>
          </a:xfrm>
          <a:prstGeom prst="rect">
            <a:avLst/>
          </a:prstGeom>
          <a:noFill/>
          <a:ln w="9525">
            <a:noFill/>
            <a:miter lim="800000"/>
            <a:headEnd/>
            <a:tailEnd/>
          </a:ln>
        </p:spPr>
        <p:txBody>
          <a:bodyPr wrap="none" lIns="92075" tIns="46038" rIns="92075" bIns="46038">
            <a:spAutoFit/>
          </a:bodyPr>
          <a:lstStyle/>
          <a:p>
            <a:pPr eaLnBrk="0" hangingPunct="0"/>
            <a:r>
              <a:rPr lang="en-US" sz="2000"/>
              <a:t>Filter</a:t>
            </a:r>
          </a:p>
        </p:txBody>
      </p:sp>
      <p:sp>
        <p:nvSpPr>
          <p:cNvPr id="79885" name="Line 12"/>
          <p:cNvSpPr>
            <a:spLocks noChangeShapeType="1"/>
          </p:cNvSpPr>
          <p:nvPr/>
        </p:nvSpPr>
        <p:spPr bwMode="auto">
          <a:xfrm>
            <a:off x="3251200" y="1657350"/>
            <a:ext cx="7112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86" name="Arc 13"/>
          <p:cNvSpPr>
            <a:spLocks/>
          </p:cNvSpPr>
          <p:nvPr/>
        </p:nvSpPr>
        <p:spPr bwMode="auto">
          <a:xfrm>
            <a:off x="3962400" y="1658938"/>
            <a:ext cx="407988" cy="157162"/>
          </a:xfrm>
          <a:custGeom>
            <a:avLst/>
            <a:gdLst>
              <a:gd name="T0" fmla="*/ 0 w 21712"/>
              <a:gd name="T1" fmla="*/ 0 h 21600"/>
              <a:gd name="T2" fmla="*/ 407988 w 21712"/>
              <a:gd name="T3" fmla="*/ 157162 h 21600"/>
              <a:gd name="T4" fmla="*/ 2105 w 21712"/>
              <a:gd name="T5" fmla="*/ 157162 h 21600"/>
              <a:gd name="T6" fmla="*/ 0 60000 65536"/>
              <a:gd name="T7" fmla="*/ 0 60000 65536"/>
              <a:gd name="T8" fmla="*/ 0 60000 65536"/>
              <a:gd name="T9" fmla="*/ 0 w 21712"/>
              <a:gd name="T10" fmla="*/ 0 h 21600"/>
              <a:gd name="T11" fmla="*/ 21712 w 21712"/>
              <a:gd name="T12" fmla="*/ 21600 h 21600"/>
            </a:gdLst>
            <a:ahLst/>
            <a:cxnLst>
              <a:cxn ang="T6">
                <a:pos x="T0" y="T1"/>
              </a:cxn>
              <a:cxn ang="T7">
                <a:pos x="T2" y="T3"/>
              </a:cxn>
              <a:cxn ang="T8">
                <a:pos x="T4" y="T5"/>
              </a:cxn>
            </a:cxnLst>
            <a:rect l="T9" t="T10" r="T11" b="T12"/>
            <a:pathLst>
              <a:path w="21712" h="21600" fill="none" extrusionOk="0">
                <a:moveTo>
                  <a:pt x="0" y="0"/>
                </a:moveTo>
                <a:cubicBezTo>
                  <a:pt x="37" y="0"/>
                  <a:pt x="74" y="-1"/>
                  <a:pt x="112" y="-1"/>
                </a:cubicBezTo>
                <a:cubicBezTo>
                  <a:pt x="12041" y="-1"/>
                  <a:pt x="21712" y="9670"/>
                  <a:pt x="21712" y="21600"/>
                </a:cubicBezTo>
              </a:path>
              <a:path w="21712" h="21600" stroke="0" extrusionOk="0">
                <a:moveTo>
                  <a:pt x="0" y="0"/>
                </a:moveTo>
                <a:cubicBezTo>
                  <a:pt x="37" y="0"/>
                  <a:pt x="74" y="-1"/>
                  <a:pt x="112" y="-1"/>
                </a:cubicBezTo>
                <a:cubicBezTo>
                  <a:pt x="12041" y="-1"/>
                  <a:pt x="21712" y="9670"/>
                  <a:pt x="21712" y="21600"/>
                </a:cubicBezTo>
                <a:lnTo>
                  <a:pt x="112" y="21600"/>
                </a:lnTo>
                <a:close/>
              </a:path>
            </a:pathLst>
          </a:custGeom>
          <a:noFill/>
          <a:ln w="25399" cap="rnd">
            <a:solidFill>
              <a:schemeClr val="tx1"/>
            </a:solidFill>
            <a:round/>
            <a:headEnd type="none" w="sm" len="sm"/>
            <a:tailEnd type="none" w="sm" len="sm"/>
          </a:ln>
        </p:spPr>
        <p:txBody>
          <a:bodyPr wrap="none" anchor="ctr"/>
          <a:lstStyle/>
          <a:p>
            <a:endParaRPr lang="en-GB"/>
          </a:p>
        </p:txBody>
      </p:sp>
      <p:sp>
        <p:nvSpPr>
          <p:cNvPr id="79887" name="Rectangle 14"/>
          <p:cNvSpPr>
            <a:spLocks noChangeArrowheads="1"/>
          </p:cNvSpPr>
          <p:nvPr/>
        </p:nvSpPr>
        <p:spPr bwMode="auto">
          <a:xfrm>
            <a:off x="3167063" y="2035175"/>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888" name="Line 15"/>
          <p:cNvSpPr>
            <a:spLocks noChangeShapeType="1"/>
          </p:cNvSpPr>
          <p:nvPr/>
        </p:nvSpPr>
        <p:spPr bwMode="auto">
          <a:xfrm>
            <a:off x="3251200" y="2079625"/>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9" name="Line 16"/>
          <p:cNvSpPr>
            <a:spLocks noChangeShapeType="1"/>
          </p:cNvSpPr>
          <p:nvPr/>
        </p:nvSpPr>
        <p:spPr bwMode="auto">
          <a:xfrm>
            <a:off x="3251200" y="2343150"/>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0" name="Line 17"/>
          <p:cNvSpPr>
            <a:spLocks noChangeShapeType="1"/>
          </p:cNvSpPr>
          <p:nvPr/>
        </p:nvSpPr>
        <p:spPr bwMode="auto">
          <a:xfrm>
            <a:off x="3860800" y="192087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91" name="Rectangle 18"/>
          <p:cNvSpPr>
            <a:spLocks noChangeArrowheads="1"/>
          </p:cNvSpPr>
          <p:nvPr/>
        </p:nvSpPr>
        <p:spPr bwMode="auto">
          <a:xfrm>
            <a:off x="5059363" y="1990725"/>
            <a:ext cx="1054100" cy="396875"/>
          </a:xfrm>
          <a:prstGeom prst="rect">
            <a:avLst/>
          </a:prstGeom>
          <a:noFill/>
          <a:ln w="9525">
            <a:noFill/>
            <a:miter lim="800000"/>
            <a:headEnd/>
            <a:tailEnd/>
          </a:ln>
        </p:spPr>
        <p:txBody>
          <a:bodyPr wrap="none" lIns="92075" tIns="46038" rIns="92075" bIns="46038">
            <a:spAutoFit/>
          </a:bodyPr>
          <a:lstStyle/>
          <a:p>
            <a:pPr eaLnBrk="0" hangingPunct="0"/>
            <a:r>
              <a:rPr lang="en-US" sz="2000"/>
              <a:t>Shaper</a:t>
            </a:r>
          </a:p>
        </p:txBody>
      </p:sp>
      <p:sp>
        <p:nvSpPr>
          <p:cNvPr id="79892" name="Freeform 19"/>
          <p:cNvSpPr>
            <a:spLocks/>
          </p:cNvSpPr>
          <p:nvPr/>
        </p:nvSpPr>
        <p:spPr bwMode="auto">
          <a:xfrm>
            <a:off x="3251200" y="2093913"/>
            <a:ext cx="1220788" cy="196850"/>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893" name="Rectangle 20"/>
          <p:cNvSpPr>
            <a:spLocks noChangeArrowheads="1"/>
          </p:cNvSpPr>
          <p:nvPr/>
        </p:nvSpPr>
        <p:spPr bwMode="auto">
          <a:xfrm>
            <a:off x="3167063" y="2509838"/>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894" name="Line 21"/>
          <p:cNvSpPr>
            <a:spLocks noChangeShapeType="1"/>
          </p:cNvSpPr>
          <p:nvPr/>
        </p:nvSpPr>
        <p:spPr bwMode="auto">
          <a:xfrm>
            <a:off x="3251200" y="2554288"/>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5" name="Line 22"/>
          <p:cNvSpPr>
            <a:spLocks noChangeShapeType="1"/>
          </p:cNvSpPr>
          <p:nvPr/>
        </p:nvSpPr>
        <p:spPr bwMode="auto">
          <a:xfrm>
            <a:off x="3251200" y="2817813"/>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6" name="Line 23"/>
          <p:cNvSpPr>
            <a:spLocks noChangeShapeType="1"/>
          </p:cNvSpPr>
          <p:nvPr/>
        </p:nvSpPr>
        <p:spPr bwMode="auto">
          <a:xfrm>
            <a:off x="3860800" y="2395538"/>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97" name="Rectangle 24"/>
          <p:cNvSpPr>
            <a:spLocks noChangeArrowheads="1"/>
          </p:cNvSpPr>
          <p:nvPr/>
        </p:nvSpPr>
        <p:spPr bwMode="auto">
          <a:xfrm>
            <a:off x="5059363" y="2522538"/>
            <a:ext cx="2625725" cy="396875"/>
          </a:xfrm>
          <a:prstGeom prst="rect">
            <a:avLst/>
          </a:prstGeom>
          <a:noFill/>
          <a:ln w="9525">
            <a:noFill/>
            <a:miter lim="800000"/>
            <a:headEnd/>
            <a:tailEnd/>
          </a:ln>
        </p:spPr>
        <p:txBody>
          <a:bodyPr wrap="none" lIns="92075" tIns="46038" rIns="92075" bIns="46038">
            <a:spAutoFit/>
          </a:bodyPr>
          <a:lstStyle/>
          <a:p>
            <a:pPr eaLnBrk="0" hangingPunct="0"/>
            <a:r>
              <a:rPr lang="en-US" sz="2000"/>
              <a:t>Range compression</a:t>
            </a:r>
          </a:p>
        </p:txBody>
      </p:sp>
      <p:sp>
        <p:nvSpPr>
          <p:cNvPr id="79898" name="Arc 25"/>
          <p:cNvSpPr>
            <a:spLocks/>
          </p:cNvSpPr>
          <p:nvPr/>
        </p:nvSpPr>
        <p:spPr bwMode="auto">
          <a:xfrm>
            <a:off x="3252788" y="2660650"/>
            <a:ext cx="508000" cy="158750"/>
          </a:xfrm>
          <a:custGeom>
            <a:avLst/>
            <a:gdLst>
              <a:gd name="T0" fmla="*/ 0 w 21600"/>
              <a:gd name="T1" fmla="*/ 158750 h 21600"/>
              <a:gd name="T2" fmla="*/ 505883 w 21600"/>
              <a:gd name="T3" fmla="*/ 0 h 21600"/>
              <a:gd name="T4" fmla="*/ 508000 w 21600"/>
              <a:gd name="T5" fmla="*/ 15875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705"/>
                  <a:pt x="9615" y="49"/>
                  <a:pt x="21510" y="0"/>
                </a:cubicBezTo>
              </a:path>
              <a:path w="21600" h="21600" stroke="0" extrusionOk="0">
                <a:moveTo>
                  <a:pt x="-1" y="21599"/>
                </a:moveTo>
                <a:cubicBezTo>
                  <a:pt x="-1" y="9705"/>
                  <a:pt x="9615" y="49"/>
                  <a:pt x="21510" y="0"/>
                </a:cubicBezTo>
                <a:lnTo>
                  <a:pt x="21600" y="21600"/>
                </a:lnTo>
                <a:close/>
              </a:path>
            </a:pathLst>
          </a:custGeom>
          <a:noFill/>
          <a:ln w="25399" cap="rnd">
            <a:solidFill>
              <a:schemeClr val="tx1"/>
            </a:solidFill>
            <a:round/>
            <a:headEnd type="none" w="sm" len="sm"/>
            <a:tailEnd type="none" w="sm" len="sm"/>
          </a:ln>
        </p:spPr>
        <p:txBody>
          <a:bodyPr wrap="none" anchor="ctr"/>
          <a:lstStyle/>
          <a:p>
            <a:endParaRPr lang="en-GB"/>
          </a:p>
        </p:txBody>
      </p:sp>
      <p:sp>
        <p:nvSpPr>
          <p:cNvPr id="79899" name="Line 26"/>
          <p:cNvSpPr>
            <a:spLocks noChangeShapeType="1"/>
          </p:cNvSpPr>
          <p:nvPr/>
        </p:nvSpPr>
        <p:spPr bwMode="auto">
          <a:xfrm>
            <a:off x="3759200" y="2659063"/>
            <a:ext cx="6096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0" name="Rectangle 27"/>
          <p:cNvSpPr>
            <a:spLocks noChangeArrowheads="1"/>
          </p:cNvSpPr>
          <p:nvPr/>
        </p:nvSpPr>
        <p:spPr bwMode="auto">
          <a:xfrm>
            <a:off x="3573463" y="2984500"/>
            <a:ext cx="574675" cy="300038"/>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901" name="Line 28"/>
          <p:cNvSpPr>
            <a:spLocks noChangeShapeType="1"/>
          </p:cNvSpPr>
          <p:nvPr/>
        </p:nvSpPr>
        <p:spPr bwMode="auto">
          <a:xfrm>
            <a:off x="3860800" y="2870200"/>
            <a:ext cx="0" cy="21113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2" name="Line 29"/>
          <p:cNvSpPr>
            <a:spLocks noChangeShapeType="1"/>
          </p:cNvSpPr>
          <p:nvPr/>
        </p:nvSpPr>
        <p:spPr bwMode="auto">
          <a:xfrm>
            <a:off x="3860800" y="3240088"/>
            <a:ext cx="0" cy="15875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3" name="Line 30"/>
          <p:cNvSpPr>
            <a:spLocks noChangeShapeType="1"/>
          </p:cNvSpPr>
          <p:nvPr/>
        </p:nvSpPr>
        <p:spPr bwMode="auto">
          <a:xfrm flipH="1">
            <a:off x="3860800" y="3081338"/>
            <a:ext cx="203200" cy="15875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4" name="Line 31"/>
          <p:cNvSpPr>
            <a:spLocks noChangeShapeType="1"/>
          </p:cNvSpPr>
          <p:nvPr/>
        </p:nvSpPr>
        <p:spPr bwMode="auto">
          <a:xfrm>
            <a:off x="2336800" y="3187700"/>
            <a:ext cx="1016000" cy="0"/>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79905" name="Rectangle 32"/>
          <p:cNvSpPr>
            <a:spLocks noChangeArrowheads="1"/>
          </p:cNvSpPr>
          <p:nvPr/>
        </p:nvSpPr>
        <p:spPr bwMode="auto">
          <a:xfrm>
            <a:off x="1909763" y="2890838"/>
            <a:ext cx="1538287" cy="396875"/>
          </a:xfrm>
          <a:prstGeom prst="rect">
            <a:avLst/>
          </a:prstGeom>
          <a:noFill/>
          <a:ln w="9525">
            <a:noFill/>
            <a:miter lim="800000"/>
            <a:headEnd/>
            <a:tailEnd/>
          </a:ln>
        </p:spPr>
        <p:txBody>
          <a:bodyPr wrap="none" lIns="92075" tIns="46038" rIns="92075" bIns="46038">
            <a:spAutoFit/>
          </a:bodyPr>
          <a:lstStyle/>
          <a:p>
            <a:pPr eaLnBrk="0" hangingPunct="0"/>
            <a:r>
              <a:rPr lang="en-US" sz="2000"/>
              <a:t>clock (TTC)</a:t>
            </a:r>
          </a:p>
        </p:txBody>
      </p:sp>
      <p:sp>
        <p:nvSpPr>
          <p:cNvPr id="79906" name="Rectangle 33"/>
          <p:cNvSpPr>
            <a:spLocks noChangeArrowheads="1"/>
          </p:cNvSpPr>
          <p:nvPr/>
        </p:nvSpPr>
        <p:spPr bwMode="auto">
          <a:xfrm>
            <a:off x="5059363" y="3049588"/>
            <a:ext cx="1323975" cy="396875"/>
          </a:xfrm>
          <a:prstGeom prst="rect">
            <a:avLst/>
          </a:prstGeom>
          <a:noFill/>
          <a:ln w="9525">
            <a:noFill/>
            <a:miter lim="800000"/>
            <a:headEnd/>
            <a:tailEnd/>
          </a:ln>
        </p:spPr>
        <p:txBody>
          <a:bodyPr wrap="none" lIns="92075" tIns="46038" rIns="92075" bIns="46038">
            <a:spAutoFit/>
          </a:bodyPr>
          <a:lstStyle/>
          <a:p>
            <a:pPr eaLnBrk="0" hangingPunct="0"/>
            <a:r>
              <a:rPr lang="en-US" sz="2000"/>
              <a:t>Sampling</a:t>
            </a:r>
          </a:p>
        </p:txBody>
      </p:sp>
      <p:sp>
        <p:nvSpPr>
          <p:cNvPr id="79907" name="Rectangle 34"/>
          <p:cNvSpPr>
            <a:spLocks noChangeArrowheads="1"/>
          </p:cNvSpPr>
          <p:nvPr/>
        </p:nvSpPr>
        <p:spPr bwMode="auto">
          <a:xfrm>
            <a:off x="3065463" y="3406775"/>
            <a:ext cx="1590675" cy="931863"/>
          </a:xfrm>
          <a:prstGeom prst="rect">
            <a:avLst/>
          </a:prstGeom>
          <a:solidFill>
            <a:srgbClr val="CBCBCB"/>
          </a:solidFill>
          <a:ln w="25399">
            <a:solidFill>
              <a:schemeClr val="tx1"/>
            </a:solidFill>
            <a:miter lim="800000"/>
            <a:headEnd/>
            <a:tailEnd/>
          </a:ln>
        </p:spPr>
        <p:txBody>
          <a:bodyPr wrap="none" anchor="ctr"/>
          <a:lstStyle/>
          <a:p>
            <a:endParaRPr lang="en-GB"/>
          </a:p>
        </p:txBody>
      </p:sp>
      <p:sp>
        <p:nvSpPr>
          <p:cNvPr id="79908" name="Rectangle 35"/>
          <p:cNvSpPr>
            <a:spLocks noChangeArrowheads="1"/>
          </p:cNvSpPr>
          <p:nvPr/>
        </p:nvSpPr>
        <p:spPr bwMode="auto">
          <a:xfrm>
            <a:off x="3167063" y="3459163"/>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909" name="Line 36"/>
          <p:cNvSpPr>
            <a:spLocks noChangeShapeType="1"/>
          </p:cNvSpPr>
          <p:nvPr/>
        </p:nvSpPr>
        <p:spPr bwMode="auto">
          <a:xfrm>
            <a:off x="3251200" y="3503613"/>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0" name="Line 37"/>
          <p:cNvSpPr>
            <a:spLocks noChangeShapeType="1"/>
          </p:cNvSpPr>
          <p:nvPr/>
        </p:nvSpPr>
        <p:spPr bwMode="auto">
          <a:xfrm>
            <a:off x="3251200" y="3767138"/>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1" name="Rectangle 38"/>
          <p:cNvSpPr>
            <a:spLocks noChangeArrowheads="1"/>
          </p:cNvSpPr>
          <p:nvPr/>
        </p:nvSpPr>
        <p:spPr bwMode="auto">
          <a:xfrm>
            <a:off x="3167063" y="3933825"/>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912" name="Line 39"/>
          <p:cNvSpPr>
            <a:spLocks noChangeShapeType="1"/>
          </p:cNvSpPr>
          <p:nvPr/>
        </p:nvSpPr>
        <p:spPr bwMode="auto">
          <a:xfrm>
            <a:off x="3251200" y="3978275"/>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3" name="Line 40"/>
          <p:cNvSpPr>
            <a:spLocks noChangeShapeType="1"/>
          </p:cNvSpPr>
          <p:nvPr/>
        </p:nvSpPr>
        <p:spPr bwMode="auto">
          <a:xfrm>
            <a:off x="3251200" y="4241800"/>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4" name="Line 41"/>
          <p:cNvSpPr>
            <a:spLocks noChangeShapeType="1"/>
          </p:cNvSpPr>
          <p:nvPr/>
        </p:nvSpPr>
        <p:spPr bwMode="auto">
          <a:xfrm>
            <a:off x="3860800" y="381952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5" name="Line 42"/>
          <p:cNvSpPr>
            <a:spLocks noChangeShapeType="1"/>
          </p:cNvSpPr>
          <p:nvPr/>
        </p:nvSpPr>
        <p:spPr bwMode="auto">
          <a:xfrm>
            <a:off x="33528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6" name="Line 43"/>
          <p:cNvSpPr>
            <a:spLocks noChangeShapeType="1"/>
          </p:cNvSpPr>
          <p:nvPr/>
        </p:nvSpPr>
        <p:spPr bwMode="auto">
          <a:xfrm>
            <a:off x="34544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7" name="Line 44"/>
          <p:cNvSpPr>
            <a:spLocks noChangeShapeType="1"/>
          </p:cNvSpPr>
          <p:nvPr/>
        </p:nvSpPr>
        <p:spPr bwMode="auto">
          <a:xfrm>
            <a:off x="3556000" y="36623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8" name="Line 45"/>
          <p:cNvSpPr>
            <a:spLocks noChangeShapeType="1"/>
          </p:cNvSpPr>
          <p:nvPr/>
        </p:nvSpPr>
        <p:spPr bwMode="auto">
          <a:xfrm>
            <a:off x="3657600" y="3609975"/>
            <a:ext cx="0" cy="1571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9" name="Line 46"/>
          <p:cNvSpPr>
            <a:spLocks noChangeShapeType="1"/>
          </p:cNvSpPr>
          <p:nvPr/>
        </p:nvSpPr>
        <p:spPr bwMode="auto">
          <a:xfrm>
            <a:off x="3759200" y="3556000"/>
            <a:ext cx="0" cy="21113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0" name="Line 47"/>
          <p:cNvSpPr>
            <a:spLocks noChangeShapeType="1"/>
          </p:cNvSpPr>
          <p:nvPr/>
        </p:nvSpPr>
        <p:spPr bwMode="auto">
          <a:xfrm>
            <a:off x="3860800" y="3609975"/>
            <a:ext cx="0" cy="1571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1" name="Line 48"/>
          <p:cNvSpPr>
            <a:spLocks noChangeShapeType="1"/>
          </p:cNvSpPr>
          <p:nvPr/>
        </p:nvSpPr>
        <p:spPr bwMode="auto">
          <a:xfrm>
            <a:off x="3962400" y="36623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2" name="Line 49"/>
          <p:cNvSpPr>
            <a:spLocks noChangeShapeType="1"/>
          </p:cNvSpPr>
          <p:nvPr/>
        </p:nvSpPr>
        <p:spPr bwMode="auto">
          <a:xfrm>
            <a:off x="40640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3" name="Line 50"/>
          <p:cNvSpPr>
            <a:spLocks noChangeShapeType="1"/>
          </p:cNvSpPr>
          <p:nvPr/>
        </p:nvSpPr>
        <p:spPr bwMode="auto">
          <a:xfrm>
            <a:off x="41656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4" name="Line 51"/>
          <p:cNvSpPr>
            <a:spLocks noChangeShapeType="1"/>
          </p:cNvSpPr>
          <p:nvPr/>
        </p:nvSpPr>
        <p:spPr bwMode="auto">
          <a:xfrm>
            <a:off x="42672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5" name="Freeform 52"/>
          <p:cNvSpPr>
            <a:spLocks/>
          </p:cNvSpPr>
          <p:nvPr/>
        </p:nvSpPr>
        <p:spPr bwMode="auto">
          <a:xfrm>
            <a:off x="3251200" y="3992563"/>
            <a:ext cx="1220788" cy="198437"/>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926" name="Line 53"/>
          <p:cNvSpPr>
            <a:spLocks noChangeShapeType="1"/>
          </p:cNvSpPr>
          <p:nvPr/>
        </p:nvSpPr>
        <p:spPr bwMode="auto">
          <a:xfrm>
            <a:off x="3251200" y="4137025"/>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27" name="Rectangle 54"/>
          <p:cNvSpPr>
            <a:spLocks noChangeArrowheads="1"/>
          </p:cNvSpPr>
          <p:nvPr/>
        </p:nvSpPr>
        <p:spPr bwMode="auto">
          <a:xfrm>
            <a:off x="5059363" y="3471863"/>
            <a:ext cx="1535112" cy="396875"/>
          </a:xfrm>
          <a:prstGeom prst="rect">
            <a:avLst/>
          </a:prstGeom>
          <a:noFill/>
          <a:ln w="9525">
            <a:noFill/>
            <a:miter lim="800000"/>
            <a:headEnd/>
            <a:tailEnd/>
          </a:ln>
        </p:spPr>
        <p:txBody>
          <a:bodyPr wrap="none" lIns="92075" tIns="46038" rIns="92075" bIns="46038">
            <a:spAutoFit/>
          </a:bodyPr>
          <a:lstStyle/>
          <a:p>
            <a:pPr eaLnBrk="0" hangingPunct="0"/>
            <a:r>
              <a:rPr lang="en-US" sz="2000"/>
              <a:t>Digital filter</a:t>
            </a:r>
          </a:p>
        </p:txBody>
      </p:sp>
      <p:sp>
        <p:nvSpPr>
          <p:cNvPr id="79928" name="Rectangle 55"/>
          <p:cNvSpPr>
            <a:spLocks noChangeArrowheads="1"/>
          </p:cNvSpPr>
          <p:nvPr/>
        </p:nvSpPr>
        <p:spPr bwMode="auto">
          <a:xfrm>
            <a:off x="5059363" y="3889375"/>
            <a:ext cx="2193925" cy="396875"/>
          </a:xfrm>
          <a:prstGeom prst="rect">
            <a:avLst/>
          </a:prstGeom>
          <a:noFill/>
          <a:ln w="9525">
            <a:noFill/>
            <a:miter lim="800000"/>
            <a:headEnd/>
            <a:tailEnd/>
          </a:ln>
        </p:spPr>
        <p:txBody>
          <a:bodyPr wrap="none" lIns="92075" tIns="46038" rIns="92075" bIns="46038">
            <a:spAutoFit/>
          </a:bodyPr>
          <a:lstStyle/>
          <a:p>
            <a:pPr eaLnBrk="0" hangingPunct="0"/>
            <a:r>
              <a:rPr lang="en-US" sz="2000"/>
              <a:t>Zero suppression</a:t>
            </a:r>
          </a:p>
        </p:txBody>
      </p:sp>
      <p:sp>
        <p:nvSpPr>
          <p:cNvPr id="79929" name="Rectangle 56"/>
          <p:cNvSpPr>
            <a:spLocks noChangeArrowheads="1"/>
          </p:cNvSpPr>
          <p:nvPr/>
        </p:nvSpPr>
        <p:spPr bwMode="auto">
          <a:xfrm>
            <a:off x="3471863" y="4462463"/>
            <a:ext cx="777875" cy="300037"/>
          </a:xfrm>
          <a:prstGeom prst="rect">
            <a:avLst/>
          </a:prstGeom>
          <a:solidFill>
            <a:srgbClr val="CCFF66"/>
          </a:solidFill>
          <a:ln w="25399">
            <a:solidFill>
              <a:schemeClr val="tx1"/>
            </a:solidFill>
            <a:miter lim="800000"/>
            <a:headEnd/>
            <a:tailEnd/>
          </a:ln>
        </p:spPr>
        <p:txBody>
          <a:bodyPr wrap="none" anchor="ctr"/>
          <a:lstStyle/>
          <a:p>
            <a:endParaRPr lang="en-GB"/>
          </a:p>
        </p:txBody>
      </p:sp>
      <p:sp>
        <p:nvSpPr>
          <p:cNvPr id="79930" name="Line 57"/>
          <p:cNvSpPr>
            <a:spLocks noChangeShapeType="1"/>
          </p:cNvSpPr>
          <p:nvPr/>
        </p:nvSpPr>
        <p:spPr bwMode="auto">
          <a:xfrm>
            <a:off x="3860800" y="43481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31" name="Rectangle 58"/>
          <p:cNvSpPr>
            <a:spLocks noChangeArrowheads="1"/>
          </p:cNvSpPr>
          <p:nvPr/>
        </p:nvSpPr>
        <p:spPr bwMode="auto">
          <a:xfrm>
            <a:off x="3167063" y="4884738"/>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932" name="Line 59"/>
          <p:cNvSpPr>
            <a:spLocks noChangeShapeType="1"/>
          </p:cNvSpPr>
          <p:nvPr/>
        </p:nvSpPr>
        <p:spPr bwMode="auto">
          <a:xfrm>
            <a:off x="3251200" y="4929188"/>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3" name="Line 60"/>
          <p:cNvSpPr>
            <a:spLocks noChangeShapeType="1"/>
          </p:cNvSpPr>
          <p:nvPr/>
        </p:nvSpPr>
        <p:spPr bwMode="auto">
          <a:xfrm>
            <a:off x="3251200" y="5192713"/>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4" name="Freeform 61"/>
          <p:cNvSpPr>
            <a:spLocks/>
          </p:cNvSpPr>
          <p:nvPr/>
        </p:nvSpPr>
        <p:spPr bwMode="auto">
          <a:xfrm>
            <a:off x="3251200" y="4943475"/>
            <a:ext cx="1220788" cy="198438"/>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935" name="Line 62"/>
          <p:cNvSpPr>
            <a:spLocks noChangeShapeType="1"/>
          </p:cNvSpPr>
          <p:nvPr/>
        </p:nvSpPr>
        <p:spPr bwMode="auto">
          <a:xfrm>
            <a:off x="3860800" y="4770438"/>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36" name="Line 63"/>
          <p:cNvSpPr>
            <a:spLocks noChangeShapeType="1"/>
          </p:cNvSpPr>
          <p:nvPr/>
        </p:nvSpPr>
        <p:spPr bwMode="auto">
          <a:xfrm>
            <a:off x="3454400" y="4559300"/>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7" name="Line 64"/>
          <p:cNvSpPr>
            <a:spLocks noChangeShapeType="1"/>
          </p:cNvSpPr>
          <p:nvPr/>
        </p:nvSpPr>
        <p:spPr bwMode="auto">
          <a:xfrm>
            <a:off x="3454400" y="4664075"/>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8" name="Line 65"/>
          <p:cNvSpPr>
            <a:spLocks noChangeShapeType="1"/>
          </p:cNvSpPr>
          <p:nvPr/>
        </p:nvSpPr>
        <p:spPr bwMode="auto">
          <a:xfrm>
            <a:off x="3454400" y="4770438"/>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9" name="Rectangle 66"/>
          <p:cNvSpPr>
            <a:spLocks noChangeArrowheads="1"/>
          </p:cNvSpPr>
          <p:nvPr/>
        </p:nvSpPr>
        <p:spPr bwMode="auto">
          <a:xfrm>
            <a:off x="5059363" y="4378325"/>
            <a:ext cx="885825" cy="396875"/>
          </a:xfrm>
          <a:prstGeom prst="rect">
            <a:avLst/>
          </a:prstGeom>
          <a:noFill/>
          <a:ln w="9525">
            <a:noFill/>
            <a:miter lim="800000"/>
            <a:headEnd/>
            <a:tailEnd/>
          </a:ln>
        </p:spPr>
        <p:txBody>
          <a:bodyPr wrap="none" lIns="92075" tIns="46038" rIns="92075" bIns="46038">
            <a:spAutoFit/>
          </a:bodyPr>
          <a:lstStyle/>
          <a:p>
            <a:pPr eaLnBrk="0" hangingPunct="0"/>
            <a:r>
              <a:rPr lang="en-US" sz="2000"/>
              <a:t>Buffer</a:t>
            </a:r>
          </a:p>
        </p:txBody>
      </p:sp>
      <p:sp>
        <p:nvSpPr>
          <p:cNvPr id="79940" name="Line 67"/>
          <p:cNvSpPr>
            <a:spLocks noChangeShapeType="1"/>
          </p:cNvSpPr>
          <p:nvPr/>
        </p:nvSpPr>
        <p:spPr bwMode="auto">
          <a:xfrm>
            <a:off x="3822700" y="4948238"/>
            <a:ext cx="0" cy="238125"/>
          </a:xfrm>
          <a:prstGeom prst="line">
            <a:avLst/>
          </a:prstGeom>
          <a:noFill/>
          <a:ln w="12699">
            <a:solidFill>
              <a:schemeClr val="tx1"/>
            </a:solidFill>
            <a:round/>
            <a:headEnd type="stealth" w="med" len="med"/>
            <a:tailEnd type="stealth" w="med" len="med"/>
          </a:ln>
        </p:spPr>
        <p:txBody>
          <a:bodyPr wrap="none" anchor="ctr"/>
          <a:lstStyle/>
          <a:p>
            <a:endParaRPr lang="en-GB"/>
          </a:p>
        </p:txBody>
      </p:sp>
      <p:sp>
        <p:nvSpPr>
          <p:cNvPr id="79941" name="Line 68"/>
          <p:cNvSpPr>
            <a:spLocks noChangeShapeType="1"/>
          </p:cNvSpPr>
          <p:nvPr/>
        </p:nvSpPr>
        <p:spPr bwMode="auto">
          <a:xfrm flipV="1">
            <a:off x="3282950" y="5064125"/>
            <a:ext cx="539750" cy="3175"/>
          </a:xfrm>
          <a:prstGeom prst="line">
            <a:avLst/>
          </a:prstGeom>
          <a:noFill/>
          <a:ln w="12699">
            <a:solidFill>
              <a:schemeClr val="tx1"/>
            </a:solidFill>
            <a:round/>
            <a:headEnd type="stealth" w="med" len="med"/>
            <a:tailEnd type="stealth" w="med" len="med"/>
          </a:ln>
        </p:spPr>
        <p:txBody>
          <a:bodyPr wrap="none" anchor="ctr"/>
          <a:lstStyle/>
          <a:p>
            <a:endParaRPr lang="en-GB"/>
          </a:p>
        </p:txBody>
      </p:sp>
      <p:sp>
        <p:nvSpPr>
          <p:cNvPr id="79942" name="Rectangle 69"/>
          <p:cNvSpPr>
            <a:spLocks noChangeArrowheads="1"/>
          </p:cNvSpPr>
          <p:nvPr/>
        </p:nvSpPr>
        <p:spPr bwMode="auto">
          <a:xfrm>
            <a:off x="3471863" y="5359400"/>
            <a:ext cx="777875" cy="300038"/>
          </a:xfrm>
          <a:prstGeom prst="rect">
            <a:avLst/>
          </a:prstGeom>
          <a:solidFill>
            <a:srgbClr val="CCFF66"/>
          </a:solidFill>
          <a:ln w="25399">
            <a:solidFill>
              <a:schemeClr val="tx1"/>
            </a:solidFill>
            <a:miter lim="800000"/>
            <a:headEnd/>
            <a:tailEnd/>
          </a:ln>
        </p:spPr>
        <p:txBody>
          <a:bodyPr wrap="none" anchor="ctr"/>
          <a:lstStyle/>
          <a:p>
            <a:endParaRPr lang="en-GB"/>
          </a:p>
        </p:txBody>
      </p:sp>
      <p:sp>
        <p:nvSpPr>
          <p:cNvPr id="79943" name="Rectangle 70"/>
          <p:cNvSpPr>
            <a:spLocks noChangeArrowheads="1"/>
          </p:cNvSpPr>
          <p:nvPr/>
        </p:nvSpPr>
        <p:spPr bwMode="auto">
          <a:xfrm>
            <a:off x="3167063" y="5781675"/>
            <a:ext cx="1387475" cy="193675"/>
          </a:xfrm>
          <a:prstGeom prst="rect">
            <a:avLst/>
          </a:prstGeom>
          <a:solidFill>
            <a:srgbClr val="FFCC99"/>
          </a:solidFill>
          <a:ln w="25399">
            <a:solidFill>
              <a:schemeClr val="tx1"/>
            </a:solidFill>
            <a:miter lim="800000"/>
            <a:headEnd/>
            <a:tailEnd/>
          </a:ln>
        </p:spPr>
        <p:txBody>
          <a:bodyPr wrap="none" anchor="ctr"/>
          <a:lstStyle/>
          <a:p>
            <a:endParaRPr lang="en-GB"/>
          </a:p>
        </p:txBody>
      </p:sp>
      <p:sp>
        <p:nvSpPr>
          <p:cNvPr id="79944" name="Line 71"/>
          <p:cNvSpPr>
            <a:spLocks noChangeShapeType="1"/>
          </p:cNvSpPr>
          <p:nvPr/>
        </p:nvSpPr>
        <p:spPr bwMode="auto">
          <a:xfrm>
            <a:off x="3860800" y="566737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45" name="Line 72"/>
          <p:cNvSpPr>
            <a:spLocks noChangeShapeType="1"/>
          </p:cNvSpPr>
          <p:nvPr/>
        </p:nvSpPr>
        <p:spPr bwMode="auto">
          <a:xfrm>
            <a:off x="3454400" y="5456238"/>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6" name="Line 73"/>
          <p:cNvSpPr>
            <a:spLocks noChangeShapeType="1"/>
          </p:cNvSpPr>
          <p:nvPr/>
        </p:nvSpPr>
        <p:spPr bwMode="auto">
          <a:xfrm>
            <a:off x="3454400" y="5562600"/>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7" name="Line 74"/>
          <p:cNvSpPr>
            <a:spLocks noChangeShapeType="1"/>
          </p:cNvSpPr>
          <p:nvPr/>
        </p:nvSpPr>
        <p:spPr bwMode="auto">
          <a:xfrm>
            <a:off x="3454400" y="5667375"/>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8" name="Line 75"/>
          <p:cNvSpPr>
            <a:spLocks noChangeShapeType="1"/>
          </p:cNvSpPr>
          <p:nvPr/>
        </p:nvSpPr>
        <p:spPr bwMode="auto">
          <a:xfrm>
            <a:off x="3860800" y="5245100"/>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49" name="Rectangle 76"/>
          <p:cNvSpPr>
            <a:spLocks noChangeArrowheads="1"/>
          </p:cNvSpPr>
          <p:nvPr/>
        </p:nvSpPr>
        <p:spPr bwMode="auto">
          <a:xfrm>
            <a:off x="5059363" y="5627688"/>
            <a:ext cx="2454275" cy="396875"/>
          </a:xfrm>
          <a:prstGeom prst="rect">
            <a:avLst/>
          </a:prstGeom>
          <a:noFill/>
          <a:ln w="9525">
            <a:noFill/>
            <a:miter lim="800000"/>
            <a:headEnd/>
            <a:tailEnd/>
          </a:ln>
        </p:spPr>
        <p:txBody>
          <a:bodyPr wrap="none" lIns="92075" tIns="46038" rIns="92075" bIns="46038">
            <a:spAutoFit/>
          </a:bodyPr>
          <a:lstStyle/>
          <a:p>
            <a:pPr eaLnBrk="0" hangingPunct="0"/>
            <a:r>
              <a:rPr lang="en-US" sz="2000"/>
              <a:t>Format &amp; Readout</a:t>
            </a:r>
          </a:p>
        </p:txBody>
      </p:sp>
      <p:sp>
        <p:nvSpPr>
          <p:cNvPr id="79950" name="Rectangle 77"/>
          <p:cNvSpPr>
            <a:spLocks noChangeArrowheads="1"/>
          </p:cNvSpPr>
          <p:nvPr/>
        </p:nvSpPr>
        <p:spPr bwMode="auto">
          <a:xfrm>
            <a:off x="5059363" y="5319713"/>
            <a:ext cx="885825" cy="396875"/>
          </a:xfrm>
          <a:prstGeom prst="rect">
            <a:avLst/>
          </a:prstGeom>
          <a:noFill/>
          <a:ln w="9525">
            <a:noFill/>
            <a:miter lim="800000"/>
            <a:headEnd/>
            <a:tailEnd/>
          </a:ln>
        </p:spPr>
        <p:txBody>
          <a:bodyPr wrap="none" lIns="92075" tIns="46038" rIns="92075" bIns="46038">
            <a:spAutoFit/>
          </a:bodyPr>
          <a:lstStyle/>
          <a:p>
            <a:pPr eaLnBrk="0" hangingPunct="0"/>
            <a:r>
              <a:rPr lang="en-US" sz="2000"/>
              <a:t>Buffer</a:t>
            </a:r>
          </a:p>
        </p:txBody>
      </p:sp>
      <p:sp>
        <p:nvSpPr>
          <p:cNvPr id="79951" name="Rectangle 78"/>
          <p:cNvSpPr>
            <a:spLocks noChangeArrowheads="1"/>
          </p:cNvSpPr>
          <p:nvPr/>
        </p:nvSpPr>
        <p:spPr bwMode="auto">
          <a:xfrm>
            <a:off x="5059363" y="4859338"/>
            <a:ext cx="2443162" cy="396875"/>
          </a:xfrm>
          <a:prstGeom prst="rect">
            <a:avLst/>
          </a:prstGeom>
          <a:noFill/>
          <a:ln w="9525">
            <a:noFill/>
            <a:miter lim="800000"/>
            <a:headEnd/>
            <a:tailEnd/>
          </a:ln>
        </p:spPr>
        <p:txBody>
          <a:bodyPr wrap="none" lIns="92075" tIns="46038" rIns="92075" bIns="46038">
            <a:spAutoFit/>
          </a:bodyPr>
          <a:lstStyle/>
          <a:p>
            <a:pPr eaLnBrk="0" hangingPunct="0"/>
            <a:r>
              <a:rPr lang="en-US" sz="2000"/>
              <a:t>Feature extraction</a:t>
            </a:r>
          </a:p>
        </p:txBody>
      </p:sp>
      <p:sp>
        <p:nvSpPr>
          <p:cNvPr id="79952" name="Rectangle 79"/>
          <p:cNvSpPr>
            <a:spLocks noChangeArrowheads="1"/>
          </p:cNvSpPr>
          <p:nvPr/>
        </p:nvSpPr>
        <p:spPr bwMode="auto">
          <a:xfrm>
            <a:off x="5059363" y="746125"/>
            <a:ext cx="2344737" cy="400050"/>
          </a:xfrm>
          <a:prstGeom prst="rect">
            <a:avLst/>
          </a:prstGeom>
          <a:noFill/>
          <a:ln w="9525">
            <a:noFill/>
            <a:miter lim="800000"/>
            <a:headEnd/>
            <a:tailEnd/>
          </a:ln>
        </p:spPr>
        <p:txBody>
          <a:bodyPr wrap="none" lIns="92075" tIns="46038" rIns="92075" bIns="46038">
            <a:spAutoFit/>
          </a:bodyPr>
          <a:lstStyle/>
          <a:p>
            <a:pPr eaLnBrk="0" hangingPunct="0"/>
            <a:r>
              <a:rPr lang="en-US" sz="2000"/>
              <a:t>Detector / Sensor</a:t>
            </a:r>
          </a:p>
        </p:txBody>
      </p:sp>
      <p:sp>
        <p:nvSpPr>
          <p:cNvPr id="79953" name="AutoShape 80"/>
          <p:cNvSpPr>
            <a:spLocks noChangeArrowheads="1"/>
          </p:cNvSpPr>
          <p:nvPr/>
        </p:nvSpPr>
        <p:spPr bwMode="auto">
          <a:xfrm>
            <a:off x="3443288" y="5983288"/>
            <a:ext cx="893762" cy="569912"/>
          </a:xfrm>
          <a:prstGeom prst="downArrow">
            <a:avLst>
              <a:gd name="adj1" fmla="val 52046"/>
              <a:gd name="adj2" fmla="val 40667"/>
            </a:avLst>
          </a:prstGeom>
          <a:solidFill>
            <a:srgbClr val="00FF00"/>
          </a:solidFill>
          <a:ln w="9525">
            <a:solidFill>
              <a:schemeClr val="tx1"/>
            </a:solidFill>
            <a:miter lim="800000"/>
            <a:headEnd/>
            <a:tailEnd/>
          </a:ln>
        </p:spPr>
        <p:txBody>
          <a:bodyPr wrap="none" anchor="ctr"/>
          <a:lstStyle/>
          <a:p>
            <a:endParaRPr lang="en-GB"/>
          </a:p>
        </p:txBody>
      </p:sp>
      <p:sp>
        <p:nvSpPr>
          <p:cNvPr id="79954" name="Rectangle 81"/>
          <p:cNvSpPr>
            <a:spLocks noChangeArrowheads="1"/>
          </p:cNvSpPr>
          <p:nvPr/>
        </p:nvSpPr>
        <p:spPr bwMode="auto">
          <a:xfrm>
            <a:off x="5072063" y="6069013"/>
            <a:ext cx="3459162" cy="396875"/>
          </a:xfrm>
          <a:prstGeom prst="rect">
            <a:avLst/>
          </a:prstGeom>
          <a:noFill/>
          <a:ln w="9525">
            <a:noFill/>
            <a:miter lim="800000"/>
            <a:headEnd/>
            <a:tailEnd/>
          </a:ln>
        </p:spPr>
        <p:txBody>
          <a:bodyPr wrap="none" lIns="92075" tIns="46038" rIns="92075" bIns="46038">
            <a:spAutoFit/>
          </a:bodyPr>
          <a:lstStyle/>
          <a:p>
            <a:pPr eaLnBrk="0" hangingPunct="0"/>
            <a:r>
              <a:rPr lang="en-US" sz="2000"/>
              <a:t>to Data Acquisition System</a:t>
            </a:r>
          </a:p>
        </p:txBody>
      </p:sp>
      <p:sp>
        <p:nvSpPr>
          <p:cNvPr id="79956" name="Rectangle 83"/>
          <p:cNvSpPr>
            <a:spLocks noChangeArrowheads="1"/>
          </p:cNvSpPr>
          <p:nvPr/>
        </p:nvSpPr>
        <p:spPr bwMode="auto">
          <a:xfrm>
            <a:off x="8386763" y="1879600"/>
            <a:ext cx="184150" cy="457200"/>
          </a:xfrm>
          <a:prstGeom prst="rect">
            <a:avLst/>
          </a:prstGeom>
          <a:noFill/>
          <a:ln w="9525">
            <a:noFill/>
            <a:miter lim="800000"/>
            <a:headEnd/>
            <a:tailEnd/>
          </a:ln>
        </p:spPr>
        <p:txBody>
          <a:bodyPr wrap="none">
            <a:spAutoFit/>
          </a:bodyPr>
          <a:lstStyle/>
          <a:p>
            <a:pPr eaLnBrk="0" hangingPunct="0"/>
            <a:endParaRPr lang="en-GB" sz="2400">
              <a:latin typeface="Times" charset="0"/>
            </a:endParaRPr>
          </a:p>
        </p:txBody>
      </p:sp>
      <p:sp>
        <p:nvSpPr>
          <p:cNvPr id="79957" name="Footer Placeholder 85"/>
          <p:cNvSpPr>
            <a:spLocks noGrp="1"/>
          </p:cNvSpPr>
          <p:nvPr>
            <p:ph type="ftr" sz="quarter" idx="10"/>
          </p:nvPr>
        </p:nvSpPr>
        <p:spPr>
          <a:noFill/>
        </p:spPr>
        <p:txBody>
          <a:bodyPr/>
          <a:lstStyle/>
          <a:p>
            <a:r>
              <a:rPr lang="en-US" smtClean="0"/>
              <a:t>Electronics, Trigger, DAQ Summer Student Lectures 2011, N. Neufeld CERN/PH</a:t>
            </a:r>
            <a:endParaRPr lang="en-US"/>
          </a:p>
        </p:txBody>
      </p:sp>
      <p:sp>
        <p:nvSpPr>
          <p:cNvPr id="85" name="Oval 84"/>
          <p:cNvSpPr/>
          <p:nvPr/>
        </p:nvSpPr>
        <p:spPr>
          <a:xfrm>
            <a:off x="2724150" y="1028700"/>
            <a:ext cx="3867150" cy="68580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endParaRPr lang="en-GB" dirty="0" smtClean="0">
              <a:ln>
                <a:solidFill>
                  <a:srgbClr val="FF0000"/>
                </a:solidFill>
              </a:ln>
            </a:endParaRP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signal</a:t>
            </a:r>
            <a:endParaRPr lang="en-GB"/>
          </a:p>
        </p:txBody>
      </p:sp>
      <p:sp>
        <p:nvSpPr>
          <p:cNvPr id="3" name="Content Placeholder 2"/>
          <p:cNvSpPr>
            <a:spLocks noGrp="1"/>
          </p:cNvSpPr>
          <p:nvPr>
            <p:ph idx="1"/>
          </p:nvPr>
        </p:nvSpPr>
        <p:spPr>
          <a:xfrm>
            <a:off x="457200" y="1419022"/>
            <a:ext cx="8229600" cy="3232878"/>
          </a:xfrm>
        </p:spPr>
        <p:txBody>
          <a:bodyPr>
            <a:normAutofit/>
          </a:bodyPr>
          <a:lstStyle/>
          <a:p>
            <a:r>
              <a:rPr lang="en-US" sz="2400" smtClean="0"/>
              <a:t>The signal is usually a small current pulse varying in duration (from ~ 100 </a:t>
            </a:r>
            <a:r>
              <a:rPr lang="en-US" sz="2400" err="1" smtClean="0"/>
              <a:t>ps</a:t>
            </a:r>
            <a:r>
              <a:rPr lang="en-US" sz="2400" smtClean="0"/>
              <a:t> for a Si sensor to O(10) </a:t>
            </a:r>
            <a:r>
              <a:rPr lang="el-GR" sz="2400" smtClean="0"/>
              <a:t>μ</a:t>
            </a:r>
            <a:r>
              <a:rPr lang="en-US" sz="2400" smtClean="0"/>
              <a:t>s for inorganic </a:t>
            </a:r>
            <a:r>
              <a:rPr lang="en-US" sz="2400" err="1" smtClean="0"/>
              <a:t>scintillators</a:t>
            </a:r>
            <a:r>
              <a:rPr lang="en-US" sz="2400" smtClean="0"/>
              <a:t>) </a:t>
            </a:r>
          </a:p>
          <a:p>
            <a:r>
              <a:rPr lang="en-US" sz="2400" smtClean="0"/>
              <a:t>There are many sources of signals. Magnitude of signal depends on deposited signal (energy / charge) and excitation energy </a:t>
            </a:r>
          </a:p>
          <a:p>
            <a:endParaRPr lang="en-US" sz="2400" smtClean="0"/>
          </a:p>
          <a:p>
            <a:pPr lvl="1"/>
            <a:endParaRPr lang="en-GB" sz="2000"/>
          </a:p>
        </p:txBody>
      </p:sp>
      <p:sp>
        <p:nvSpPr>
          <p:cNvPr id="4" name="Footer Placeholder 3"/>
          <p:cNvSpPr>
            <a:spLocks noGrp="1"/>
          </p:cNvSpPr>
          <p:nvPr>
            <p:ph type="ftr" sz="quarter" idx="10"/>
          </p:nvPr>
        </p:nvSpPr>
        <p:spPr/>
        <p:txBody>
          <a:bodyPr/>
          <a:lstStyle/>
          <a:p>
            <a:r>
              <a:rPr lang="en-US" smtClean="0"/>
              <a:t>Electronics, Trigger, DAQ Summer Student Lectures 2011,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24</a:t>
            </a:fld>
            <a:endParaRPr lang="en-US"/>
          </a:p>
        </p:txBody>
      </p:sp>
      <p:graphicFrame>
        <p:nvGraphicFramePr>
          <p:cNvPr id="6" name="Table 5"/>
          <p:cNvGraphicFramePr>
            <a:graphicFrameLocks noGrp="1"/>
          </p:cNvGraphicFramePr>
          <p:nvPr/>
        </p:nvGraphicFramePr>
        <p:xfrm>
          <a:off x="929195" y="4078094"/>
          <a:ext cx="7646634" cy="2108200"/>
        </p:xfrm>
        <a:graphic>
          <a:graphicData uri="http://schemas.openxmlformats.org/drawingml/2006/table">
            <a:tbl>
              <a:tblPr firstRow="1" bandRow="1">
                <a:tableStyleId>{5C22544A-7EE6-4342-B048-85BDC9FD1C3A}</a:tableStyleId>
              </a:tblPr>
              <a:tblGrid>
                <a:gridCol w="2548878"/>
                <a:gridCol w="2548878"/>
                <a:gridCol w="2548878"/>
              </a:tblGrid>
              <a:tr h="370840">
                <a:tc>
                  <a:txBody>
                    <a:bodyPr/>
                    <a:lstStyle/>
                    <a:p>
                      <a:r>
                        <a:rPr lang="en-US" sz="1600" smtClean="0"/>
                        <a:t>Signal</a:t>
                      </a:r>
                      <a:endParaRPr lang="en-GB" sz="1600"/>
                    </a:p>
                  </a:txBody>
                  <a:tcPr/>
                </a:tc>
                <a:tc>
                  <a:txBody>
                    <a:bodyPr/>
                    <a:lstStyle/>
                    <a:p>
                      <a:r>
                        <a:rPr lang="en-US" sz="1600" smtClean="0"/>
                        <a:t>Physical effect</a:t>
                      </a:r>
                      <a:endParaRPr lang="en-GB" sz="1600"/>
                    </a:p>
                  </a:txBody>
                  <a:tcPr/>
                </a:tc>
                <a:tc>
                  <a:txBody>
                    <a:bodyPr/>
                    <a:lstStyle/>
                    <a:p>
                      <a:r>
                        <a:rPr lang="en-US" sz="1600" smtClean="0"/>
                        <a:t>Excitation</a:t>
                      </a:r>
                      <a:r>
                        <a:rPr lang="en-US" sz="1600" baseline="0" smtClean="0"/>
                        <a:t> energy</a:t>
                      </a:r>
                      <a:endParaRPr lang="en-GB" sz="1600"/>
                    </a:p>
                  </a:txBody>
                  <a:tcPr/>
                </a:tc>
              </a:tr>
              <a:tr h="370840">
                <a:tc>
                  <a:txBody>
                    <a:bodyPr/>
                    <a:lstStyle/>
                    <a:p>
                      <a:r>
                        <a:rPr lang="en-US" sz="1600" smtClean="0"/>
                        <a:t>Electrical pulse (direct)</a:t>
                      </a:r>
                      <a:endParaRPr lang="en-GB" sz="1600"/>
                    </a:p>
                  </a:txBody>
                  <a:tcPr/>
                </a:tc>
                <a:tc>
                  <a:txBody>
                    <a:bodyPr/>
                    <a:lstStyle/>
                    <a:p>
                      <a:r>
                        <a:rPr lang="en-US" sz="1600" smtClean="0"/>
                        <a:t>Ionization</a:t>
                      </a:r>
                      <a:endParaRPr lang="en-GB" sz="1600"/>
                    </a:p>
                  </a:txBody>
                  <a:tcPr/>
                </a:tc>
                <a:tc>
                  <a:txBody>
                    <a:bodyPr/>
                    <a:lstStyle/>
                    <a:p>
                      <a:r>
                        <a:rPr lang="en-US" sz="1600" smtClean="0"/>
                        <a:t>30 </a:t>
                      </a:r>
                      <a:r>
                        <a:rPr lang="en-US" sz="1600" err="1" smtClean="0"/>
                        <a:t>eV</a:t>
                      </a:r>
                      <a:r>
                        <a:rPr lang="en-US" sz="1600" baseline="0" smtClean="0"/>
                        <a:t> for gases 1- 10 </a:t>
                      </a:r>
                      <a:r>
                        <a:rPr lang="en-US" sz="1600" baseline="0" err="1" smtClean="0"/>
                        <a:t>eV</a:t>
                      </a:r>
                      <a:r>
                        <a:rPr lang="en-US" sz="1600" baseline="0" smtClean="0"/>
                        <a:t> for semiconductors</a:t>
                      </a:r>
                      <a:endParaRPr lang="en-GB" sz="1600"/>
                    </a:p>
                  </a:txBody>
                  <a:tcPr/>
                </a:tc>
              </a:tr>
              <a:tr h="370840">
                <a:tc>
                  <a:txBody>
                    <a:bodyPr/>
                    <a:lstStyle/>
                    <a:p>
                      <a:r>
                        <a:rPr lang="en-US" sz="1600" smtClean="0"/>
                        <a:t>Scintillation light</a:t>
                      </a:r>
                      <a:endParaRPr lang="en-GB" sz="1600"/>
                    </a:p>
                  </a:txBody>
                  <a:tcPr/>
                </a:tc>
                <a:tc>
                  <a:txBody>
                    <a:bodyPr/>
                    <a:lstStyle/>
                    <a:p>
                      <a:r>
                        <a:rPr lang="en-US" sz="1600" smtClean="0"/>
                        <a:t>Excitation</a:t>
                      </a:r>
                      <a:r>
                        <a:rPr lang="en-US" sz="1600" baseline="0" smtClean="0"/>
                        <a:t> of optical states</a:t>
                      </a:r>
                      <a:endParaRPr lang="en-GB" sz="1600"/>
                    </a:p>
                  </a:txBody>
                  <a:tcPr/>
                </a:tc>
                <a:tc>
                  <a:txBody>
                    <a:bodyPr/>
                    <a:lstStyle/>
                    <a:p>
                      <a:r>
                        <a:rPr lang="en-US" sz="1600" smtClean="0"/>
                        <a:t>20 – 500 </a:t>
                      </a:r>
                      <a:r>
                        <a:rPr lang="en-US" sz="1600" err="1" smtClean="0"/>
                        <a:t>eV</a:t>
                      </a:r>
                      <a:endParaRPr lang="en-GB" sz="1600"/>
                    </a:p>
                  </a:txBody>
                  <a:tcPr/>
                </a:tc>
              </a:tr>
              <a:tr h="370840">
                <a:tc>
                  <a:txBody>
                    <a:bodyPr/>
                    <a:lstStyle/>
                    <a:p>
                      <a:r>
                        <a:rPr lang="en-US" sz="1600" smtClean="0"/>
                        <a:t>Temperature</a:t>
                      </a:r>
                      <a:endParaRPr lang="en-GB" sz="1600"/>
                    </a:p>
                  </a:txBody>
                  <a:tcPr/>
                </a:tc>
                <a:tc>
                  <a:txBody>
                    <a:bodyPr/>
                    <a:lstStyle/>
                    <a:p>
                      <a:r>
                        <a:rPr lang="en-US" sz="1600" smtClean="0"/>
                        <a:t>Excitation of lattice vibrations</a:t>
                      </a:r>
                      <a:endParaRPr lang="en-GB" sz="1600"/>
                    </a:p>
                  </a:txBody>
                  <a:tcPr/>
                </a:tc>
                <a:tc>
                  <a:txBody>
                    <a:bodyPr/>
                    <a:lstStyle/>
                    <a:p>
                      <a:r>
                        <a:rPr lang="en-US" sz="1600" err="1" smtClean="0"/>
                        <a:t>meV</a:t>
                      </a:r>
                      <a:endParaRPr lang="en-GB" sz="1600"/>
                    </a:p>
                  </a:txBody>
                  <a:tcPr/>
                </a:tc>
              </a:tr>
            </a:tbl>
          </a:graphicData>
        </a:graphic>
      </p:graphicFrame>
      <p:graphicFrame>
        <p:nvGraphicFramePr>
          <p:cNvPr id="7" name="Object 6"/>
          <p:cNvGraphicFramePr>
            <a:graphicFrameLocks noChangeAspect="1"/>
          </p:cNvGraphicFramePr>
          <p:nvPr/>
        </p:nvGraphicFramePr>
        <p:xfrm>
          <a:off x="7301230" y="3142696"/>
          <a:ext cx="1443275" cy="791473"/>
        </p:xfrm>
        <a:graphic>
          <a:graphicData uri="http://schemas.openxmlformats.org/presentationml/2006/ole">
            <mc:AlternateContent xmlns:mc="http://schemas.openxmlformats.org/markup-compatibility/2006">
              <mc:Choice xmlns:v="urn:schemas-microsoft-com:vml" Requires="v">
                <p:oleObj spid="_x0000_s495621" name="Equation" r:id="rId3" imgW="787320" imgH="431640" progId="Equation.3">
                  <p:embed/>
                </p:oleObj>
              </mc:Choice>
              <mc:Fallback>
                <p:oleObj name="Equation" r:id="rId3" imgW="787320" imgH="431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01230" y="3142696"/>
                        <a:ext cx="1443275" cy="79147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very simple example: Scintillator</a:t>
            </a:r>
            <a:endParaRPr lang="en-GB" dirty="0"/>
          </a:p>
        </p:txBody>
      </p:sp>
      <p:pic>
        <p:nvPicPr>
          <p:cNvPr id="6" name="Content Placeholder 5" descr="Scintillator_readout_spieler.png"/>
          <p:cNvPicPr>
            <a:picLocks noGrp="1" noChangeAspect="1"/>
          </p:cNvPicPr>
          <p:nvPr>
            <p:ph idx="1"/>
          </p:nvPr>
        </p:nvPicPr>
        <p:blipFill>
          <a:blip r:embed="rId2"/>
          <a:stretch>
            <a:fillRect/>
          </a:stretch>
        </p:blipFill>
        <p:spPr>
          <a:xfrm>
            <a:off x="570564" y="1223031"/>
            <a:ext cx="7702167" cy="3012540"/>
          </a:xfrm>
        </p:spPr>
      </p:pic>
      <p:sp>
        <p:nvSpPr>
          <p:cNvPr id="4" name="Footer Placeholder 3"/>
          <p:cNvSpPr>
            <a:spLocks noGrp="1"/>
          </p:cNvSpPr>
          <p:nvPr>
            <p:ph type="ftr" sz="quarter" idx="10"/>
          </p:nvPr>
        </p:nvSpPr>
        <p:spPr/>
        <p:txBody>
          <a:bodyPr/>
          <a:lstStyle/>
          <a:p>
            <a:r>
              <a:rPr lang="en-US" smtClean="0"/>
              <a:t>Electronics, Trigger, DAQ Summer Student Lectures 2011,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25</a:t>
            </a:fld>
            <a:endParaRPr lang="en-US"/>
          </a:p>
        </p:txBody>
      </p:sp>
      <p:sp>
        <p:nvSpPr>
          <p:cNvPr id="7" name="TextBox 6"/>
          <p:cNvSpPr txBox="1"/>
          <p:nvPr/>
        </p:nvSpPr>
        <p:spPr>
          <a:xfrm>
            <a:off x="5037826" y="4422764"/>
            <a:ext cx="4002657" cy="246221"/>
          </a:xfrm>
          <a:prstGeom prst="rect">
            <a:avLst/>
          </a:prstGeom>
          <a:noFill/>
        </p:spPr>
        <p:txBody>
          <a:bodyPr wrap="square" rtlCol="0">
            <a:spAutoFit/>
          </a:bodyPr>
          <a:lstStyle/>
          <a:p>
            <a:r>
              <a:rPr lang="en-US" sz="1000" smtClean="0"/>
              <a:t>from H. </a:t>
            </a:r>
            <a:r>
              <a:rPr lang="en-US" sz="1000" err="1" smtClean="0"/>
              <a:t>Spieler</a:t>
            </a:r>
            <a:r>
              <a:rPr lang="en-US" sz="1000" smtClean="0"/>
              <a:t>  “Analog and Digital Electronics for Detectors”</a:t>
            </a:r>
            <a:endParaRPr lang="en-GB" sz="1000"/>
          </a:p>
        </p:txBody>
      </p:sp>
      <p:sp>
        <p:nvSpPr>
          <p:cNvPr id="8" name="TextBox 7"/>
          <p:cNvSpPr txBox="1"/>
          <p:nvPr/>
        </p:nvSpPr>
        <p:spPr>
          <a:xfrm>
            <a:off x="931652" y="5132718"/>
            <a:ext cx="7194431" cy="1112808"/>
          </a:xfrm>
          <a:prstGeom prst="rect">
            <a:avLst/>
          </a:prstGeom>
          <a:noFill/>
        </p:spPr>
        <p:txBody>
          <a:bodyPr wrap="square" rtlCol="0">
            <a:normAutofit fontScale="92500" lnSpcReduction="10000"/>
          </a:bodyPr>
          <a:lstStyle/>
          <a:p>
            <a:pPr marL="182880" indent="-182880">
              <a:buFont typeface="Arial" pitchFamily="34" charset="0"/>
              <a:buChar char="•"/>
            </a:pPr>
            <a:r>
              <a:rPr lang="en-US" smtClean="0"/>
              <a:t>Photomultiplier has high intrinsic gain (== amplification) </a:t>
            </a:r>
            <a:r>
              <a:rPr lang="en-US" smtClean="0">
                <a:sym typeface="Wingdings" pitchFamily="2" charset="2"/>
              </a:rPr>
              <a:t> no pre-amplifier required</a:t>
            </a:r>
          </a:p>
          <a:p>
            <a:pPr marL="182880" indent="-182880">
              <a:buFont typeface="Arial" pitchFamily="34" charset="0"/>
              <a:buChar char="•"/>
            </a:pPr>
            <a:r>
              <a:rPr lang="en-US" smtClean="0">
                <a:sym typeface="Wingdings" pitchFamily="2" charset="2"/>
              </a:rPr>
              <a:t>Pulse shape does not depend on signal charge  measurement is called </a:t>
            </a:r>
            <a:r>
              <a:rPr lang="en-US" i="1" smtClean="0">
                <a:sym typeface="Wingdings" pitchFamily="2" charset="2"/>
              </a:rPr>
              <a:t>pulse height analysis</a:t>
            </a:r>
            <a:endParaRPr lang="en-GB" i="1"/>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Acquiring a signal</a:t>
            </a:r>
            <a:endParaRPr lang="en-GB"/>
          </a:p>
        </p:txBody>
      </p:sp>
      <p:sp>
        <p:nvSpPr>
          <p:cNvPr id="3" name="Content Placeholder 2"/>
          <p:cNvSpPr>
            <a:spLocks noGrp="1"/>
          </p:cNvSpPr>
          <p:nvPr>
            <p:ph idx="1"/>
          </p:nvPr>
        </p:nvSpPr>
        <p:spPr>
          <a:xfrm>
            <a:off x="457200" y="1419021"/>
            <a:ext cx="4026023" cy="4525963"/>
          </a:xfrm>
        </p:spPr>
        <p:txBody>
          <a:bodyPr>
            <a:normAutofit fontScale="62500" lnSpcReduction="20000"/>
          </a:bodyPr>
          <a:lstStyle/>
          <a:p>
            <a:r>
              <a:rPr lang="en-US" i="1" dirty="0" smtClean="0"/>
              <a:t>Interesting signal is the deposited energy </a:t>
            </a:r>
            <a:r>
              <a:rPr lang="en-US" dirty="0" smtClean="0">
                <a:sym typeface="Wingdings" pitchFamily="2" charset="2"/>
              </a:rPr>
              <a:t> need to integrate the current pulse</a:t>
            </a:r>
          </a:p>
          <a:p>
            <a:pPr lvl="1"/>
            <a:r>
              <a:rPr lang="en-US" dirty="0" smtClean="0">
                <a:sym typeface="Wingdings" pitchFamily="2" charset="2"/>
              </a:rPr>
              <a:t>on the sensor capacitance</a:t>
            </a:r>
          </a:p>
          <a:p>
            <a:pPr lvl="1"/>
            <a:r>
              <a:rPr lang="en-US" dirty="0" smtClean="0">
                <a:sym typeface="Wingdings" pitchFamily="2" charset="2"/>
              </a:rPr>
              <a:t>using an integrating pre-amplifier, or </a:t>
            </a:r>
          </a:p>
          <a:p>
            <a:pPr lvl="1"/>
            <a:r>
              <a:rPr lang="en-US" dirty="0" smtClean="0">
                <a:sym typeface="Wingdings" pitchFamily="2" charset="2"/>
              </a:rPr>
              <a:t>using an integrating Analog Digital Converter (ADC)</a:t>
            </a:r>
          </a:p>
          <a:p>
            <a:pPr lvl="1"/>
            <a:endParaRPr lang="en-US" dirty="0" smtClean="0">
              <a:sym typeface="Wingdings" pitchFamily="2" charset="2"/>
            </a:endParaRPr>
          </a:p>
          <a:p>
            <a:r>
              <a:rPr lang="en-US" dirty="0" smtClean="0">
                <a:sym typeface="Wingdings" pitchFamily="2" charset="2"/>
              </a:rPr>
              <a:t>The signal is usually very small  need to amplify it</a:t>
            </a:r>
          </a:p>
          <a:p>
            <a:pPr lvl="1"/>
            <a:r>
              <a:rPr lang="en-US" dirty="0" smtClean="0">
                <a:sym typeface="Wingdings" pitchFamily="2" charset="2"/>
              </a:rPr>
              <a:t>with </a:t>
            </a:r>
            <a:r>
              <a:rPr lang="en-US" dirty="0" smtClean="0">
                <a:solidFill>
                  <a:srgbClr val="FF0000"/>
                </a:solidFill>
                <a:sym typeface="Wingdings" pitchFamily="2" charset="2"/>
              </a:rPr>
              <a:t>electronics</a:t>
            </a:r>
            <a:r>
              <a:rPr lang="en-US" dirty="0" smtClean="0">
                <a:sym typeface="Wingdings" pitchFamily="2" charset="2"/>
              </a:rPr>
              <a:t> </a:t>
            </a:r>
          </a:p>
          <a:p>
            <a:pPr lvl="1"/>
            <a:r>
              <a:rPr lang="en-US" dirty="0" smtClean="0">
                <a:sym typeface="Wingdings" pitchFamily="2" charset="2"/>
              </a:rPr>
              <a:t>by signal multiplication (e.g. photomultiplier, see previous slide)</a:t>
            </a:r>
            <a:endParaRPr lang="en-GB" dirty="0"/>
          </a:p>
        </p:txBody>
      </p:sp>
      <p:sp>
        <p:nvSpPr>
          <p:cNvPr id="4" name="Footer Placeholder 3"/>
          <p:cNvSpPr>
            <a:spLocks noGrp="1"/>
          </p:cNvSpPr>
          <p:nvPr>
            <p:ph type="ftr" sz="quarter" idx="10"/>
          </p:nvPr>
        </p:nvSpPr>
        <p:spPr/>
        <p:txBody>
          <a:bodyPr/>
          <a:lstStyle/>
          <a:p>
            <a:r>
              <a:rPr lang="en-US" smtClean="0"/>
              <a:t>Electronics, Trigger, DAQ Summer Student Lectures 2011,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26</a:t>
            </a:fld>
            <a:endParaRPr lang="en-US"/>
          </a:p>
        </p:txBody>
      </p:sp>
      <p:pic>
        <p:nvPicPr>
          <p:cNvPr id="6" name="Picture 5" descr="simple-integrator.png"/>
          <p:cNvPicPr>
            <a:picLocks noChangeAspect="1"/>
          </p:cNvPicPr>
          <p:nvPr/>
        </p:nvPicPr>
        <p:blipFill>
          <a:blip r:embed="rId2">
            <a:clrChange>
              <a:clrFrom>
                <a:srgbClr val="FFFFFF"/>
              </a:clrFrom>
              <a:clrTo>
                <a:srgbClr val="FFFFFF">
                  <a:alpha val="0"/>
                </a:srgbClr>
              </a:clrTo>
            </a:clrChange>
          </a:blip>
          <a:stretch>
            <a:fillRect/>
          </a:stretch>
        </p:blipFill>
        <p:spPr>
          <a:xfrm>
            <a:off x="4647921" y="1409214"/>
            <a:ext cx="4247504" cy="2741837"/>
          </a:xfrm>
          <a:prstGeom prst="rect">
            <a:avLst/>
          </a:prstGeom>
        </p:spPr>
      </p:pic>
      <p:cxnSp>
        <p:nvCxnSpPr>
          <p:cNvPr id="8" name="Straight Arrow Connector 7"/>
          <p:cNvCxnSpPr/>
          <p:nvPr/>
        </p:nvCxnSpPr>
        <p:spPr>
          <a:xfrm flipV="1">
            <a:off x="3124940" y="3586579"/>
            <a:ext cx="4447712" cy="1109708"/>
          </a:xfrm>
          <a:prstGeom prst="straightConnector1">
            <a:avLst/>
          </a:prstGeom>
          <a:ln w="9525">
            <a:solidFill>
              <a:srgbClr val="FF0000"/>
            </a:solidFill>
            <a:prstDash val="sysDot"/>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first approach</a:t>
            </a:r>
            <a:endParaRPr lang="en-GB" dirty="0"/>
          </a:p>
        </p:txBody>
      </p:sp>
      <p:sp>
        <p:nvSpPr>
          <p:cNvPr id="3" name="Content Placeholder 2"/>
          <p:cNvSpPr>
            <a:spLocks noGrp="1"/>
          </p:cNvSpPr>
          <p:nvPr>
            <p:ph idx="1"/>
          </p:nvPr>
        </p:nvSpPr>
        <p:spPr>
          <a:xfrm>
            <a:off x="457200" y="1419021"/>
            <a:ext cx="3473532" cy="4525963"/>
          </a:xfrm>
        </p:spPr>
        <p:txBody>
          <a:bodyPr>
            <a:normAutofit fontScale="70000" lnSpcReduction="20000"/>
          </a:bodyPr>
          <a:lstStyle/>
          <a:p>
            <a:r>
              <a:rPr lang="en-US" dirty="0" smtClean="0"/>
              <a:t>The detector is essentially a capacitance </a:t>
            </a:r>
            <a:r>
              <a:rPr lang="en-US" dirty="0" err="1" smtClean="0"/>
              <a:t>C</a:t>
            </a:r>
            <a:r>
              <a:rPr lang="en-US" baseline="-25000" dirty="0" err="1" smtClean="0"/>
              <a:t>d</a:t>
            </a:r>
            <a:r>
              <a:rPr lang="en-US" baseline="-25000" dirty="0" smtClean="0"/>
              <a:t> </a:t>
            </a:r>
            <a:r>
              <a:rPr lang="en-US" dirty="0" smtClean="0"/>
              <a:t>(This is valid for solid-state detectors! For other detectors the equivalent circuit can have </a:t>
            </a:r>
            <a:r>
              <a:rPr lang="en-US" dirty="0" err="1" smtClean="0"/>
              <a:t>reisistive</a:t>
            </a:r>
            <a:r>
              <a:rPr lang="en-US" dirty="0" smtClean="0"/>
              <a:t> and inductive </a:t>
            </a:r>
            <a:r>
              <a:rPr lang="en-US" dirty="0" err="1" smtClean="0"/>
              <a:t>elelments</a:t>
            </a:r>
            <a:r>
              <a:rPr lang="en-US" dirty="0" smtClean="0"/>
              <a:t>)</a:t>
            </a:r>
            <a:endParaRPr lang="en-US" baseline="-25000" dirty="0" smtClean="0"/>
          </a:p>
          <a:p>
            <a:r>
              <a:rPr lang="en-US" dirty="0" smtClean="0"/>
              <a:t>A particles puts Q</a:t>
            </a:r>
            <a:r>
              <a:rPr lang="en-US" baseline="-25000" dirty="0" smtClean="0"/>
              <a:t>S</a:t>
            </a:r>
            <a:r>
              <a:rPr lang="en-US" dirty="0" smtClean="0"/>
              <a:t> into the detector</a:t>
            </a:r>
          </a:p>
          <a:p>
            <a:r>
              <a:rPr lang="en-US" dirty="0" smtClean="0"/>
              <a:t>Add an amplifier and amplify V</a:t>
            </a:r>
            <a:r>
              <a:rPr lang="en-US" baseline="-25000" dirty="0" smtClean="0"/>
              <a:t>i</a:t>
            </a:r>
            <a:endParaRPr lang="en-GB" baseline="-25000" dirty="0"/>
          </a:p>
        </p:txBody>
      </p:sp>
      <p:sp>
        <p:nvSpPr>
          <p:cNvPr id="4" name="Footer Placeholder 3"/>
          <p:cNvSpPr>
            <a:spLocks noGrp="1"/>
          </p:cNvSpPr>
          <p:nvPr>
            <p:ph type="ftr" sz="quarter" idx="10"/>
          </p:nvPr>
        </p:nvSpPr>
        <p:spPr/>
        <p:txBody>
          <a:bodyPr/>
          <a:lstStyle/>
          <a:p>
            <a:r>
              <a:rPr lang="en-US" smtClean="0"/>
              <a:t>Electronics, Trigger, DAQ Summer Student Lectures 2011,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27</a:t>
            </a:fld>
            <a:endParaRPr lang="en-US"/>
          </a:p>
        </p:txBody>
      </p:sp>
      <p:pic>
        <p:nvPicPr>
          <p:cNvPr id="6" name="Picture 5" descr="simple-integrator.png"/>
          <p:cNvPicPr>
            <a:picLocks noChangeAspect="1"/>
          </p:cNvPicPr>
          <p:nvPr/>
        </p:nvPicPr>
        <p:blipFill>
          <a:blip r:embed="rId3">
            <a:clrChange>
              <a:clrFrom>
                <a:srgbClr val="FFFFFF"/>
              </a:clrFrom>
              <a:clrTo>
                <a:srgbClr val="FFFFFF">
                  <a:alpha val="0"/>
                </a:srgbClr>
              </a:clrTo>
            </a:clrChange>
          </a:blip>
          <a:stretch>
            <a:fillRect/>
          </a:stretch>
        </p:blipFill>
        <p:spPr>
          <a:xfrm>
            <a:off x="4647921" y="1409214"/>
            <a:ext cx="4247504" cy="2741837"/>
          </a:xfrm>
          <a:prstGeom prst="rect">
            <a:avLst/>
          </a:prstGeom>
        </p:spPr>
      </p:pic>
      <p:graphicFrame>
        <p:nvGraphicFramePr>
          <p:cNvPr id="7" name="Object 6"/>
          <p:cNvGraphicFramePr>
            <a:graphicFrameLocks noChangeAspect="1"/>
          </p:cNvGraphicFramePr>
          <p:nvPr/>
        </p:nvGraphicFramePr>
        <p:xfrm>
          <a:off x="4604427" y="4367196"/>
          <a:ext cx="1943767" cy="1065937"/>
        </p:xfrm>
        <a:graphic>
          <a:graphicData uri="http://schemas.openxmlformats.org/presentationml/2006/ole">
            <mc:AlternateContent xmlns:mc="http://schemas.openxmlformats.org/markup-compatibility/2006">
              <mc:Choice xmlns:v="urn:schemas-microsoft-com:vml" Requires="v">
                <p:oleObj spid="_x0000_s866309" name="Equation" r:id="rId4" imgW="787320" imgH="431640" progId="Equation.3">
                  <p:embed/>
                </p:oleObj>
              </mc:Choice>
              <mc:Fallback>
                <p:oleObj name="Equation" r:id="rId4" imgW="787320" imgH="43164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04427" y="4367196"/>
                        <a:ext cx="1943767" cy="1065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p:cNvSpPr txBox="1"/>
          <p:nvPr/>
        </p:nvSpPr>
        <p:spPr>
          <a:xfrm>
            <a:off x="3622780" y="5559266"/>
            <a:ext cx="4998705" cy="914400"/>
          </a:xfrm>
          <a:prstGeom prst="rect">
            <a:avLst/>
          </a:prstGeom>
          <a:noFill/>
        </p:spPr>
        <p:txBody>
          <a:bodyPr wrap="none" rtlCol="0">
            <a:normAutofit fontScale="92500" lnSpcReduction="20000"/>
          </a:bodyPr>
          <a:lstStyle/>
          <a:p>
            <a:r>
              <a:rPr lang="en-US" sz="2400" dirty="0" smtClean="0"/>
              <a:t>Not so practical! </a:t>
            </a:r>
            <a:br>
              <a:rPr lang="en-US" sz="2400" dirty="0" smtClean="0"/>
            </a:br>
            <a:r>
              <a:rPr lang="en-US" sz="2400" dirty="0" smtClean="0">
                <a:solidFill>
                  <a:srgbClr val="FF0000"/>
                </a:solidFill>
              </a:rPr>
              <a:t>Response depends</a:t>
            </a:r>
          </a:p>
          <a:p>
            <a:r>
              <a:rPr lang="en-US" sz="2400" dirty="0" smtClean="0">
                <a:solidFill>
                  <a:srgbClr val="FF0000"/>
                </a:solidFill>
              </a:rPr>
              <a:t>on sensor capacitance</a:t>
            </a:r>
            <a:endParaRPr lang="en-GB" sz="2400" dirty="0" smtClean="0">
              <a:solidFill>
                <a:srgbClr val="FF0000"/>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heckerboard(across)">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smtClean="0"/>
              <a:t>Charge sensitive amplification</a:t>
            </a:r>
            <a:endParaRPr lang="en-GB" sz="4000"/>
          </a:p>
        </p:txBody>
      </p:sp>
      <p:pic>
        <p:nvPicPr>
          <p:cNvPr id="6" name="Content Placeholder 5" descr="charge-sensitive-integrator.png"/>
          <p:cNvPicPr>
            <a:picLocks noGrp="1" noChangeAspect="1"/>
          </p:cNvPicPr>
          <p:nvPr>
            <p:ph sz="half" idx="1"/>
          </p:nvPr>
        </p:nvPicPr>
        <p:blipFill>
          <a:blip r:embed="rId2">
            <a:clrChange>
              <a:clrFrom>
                <a:srgbClr val="FFFFFF"/>
              </a:clrFrom>
              <a:clrTo>
                <a:srgbClr val="FFFFFF">
                  <a:alpha val="0"/>
                </a:srgbClr>
              </a:clrTo>
            </a:clrChange>
          </a:blip>
          <a:stretch>
            <a:fillRect/>
          </a:stretch>
        </p:blipFill>
        <p:spPr>
          <a:xfrm>
            <a:off x="3861670" y="1294410"/>
            <a:ext cx="5282330" cy="2816801"/>
          </a:xfrm>
        </p:spPr>
      </p:pic>
      <p:sp>
        <p:nvSpPr>
          <p:cNvPr id="7" name="Content Placeholder 6"/>
          <p:cNvSpPr>
            <a:spLocks noGrp="1"/>
          </p:cNvSpPr>
          <p:nvPr>
            <p:ph sz="half" idx="2"/>
          </p:nvPr>
        </p:nvSpPr>
        <p:spPr>
          <a:xfrm>
            <a:off x="147222" y="1330037"/>
            <a:ext cx="3474752" cy="3028208"/>
          </a:xfrm>
        </p:spPr>
        <p:txBody>
          <a:bodyPr>
            <a:normAutofit fontScale="70000" lnSpcReduction="20000"/>
          </a:bodyPr>
          <a:lstStyle/>
          <a:p>
            <a:r>
              <a:rPr lang="en-US" dirty="0" smtClean="0"/>
              <a:t>Feedback amplifier with gain –A</a:t>
            </a:r>
          </a:p>
          <a:p>
            <a:r>
              <a:rPr lang="en-US" dirty="0" smtClean="0"/>
              <a:t>Assume infinite input impedance </a:t>
            </a:r>
            <a:r>
              <a:rPr lang="en-US" dirty="0" smtClean="0">
                <a:sym typeface="Wingdings" pitchFamily="2" charset="2"/>
              </a:rPr>
              <a:t></a:t>
            </a:r>
            <a:r>
              <a:rPr lang="en-US" dirty="0" smtClean="0"/>
              <a:t> no current flows into the amplifier and all signal charge builds up on </a:t>
            </a:r>
            <a:r>
              <a:rPr lang="en-US" dirty="0" err="1" smtClean="0"/>
              <a:t>C</a:t>
            </a:r>
            <a:r>
              <a:rPr lang="en-US" baseline="-25000" dirty="0" err="1" smtClean="0"/>
              <a:t>f</a:t>
            </a:r>
            <a:endParaRPr lang="en-US" baseline="-25000" dirty="0" smtClean="0"/>
          </a:p>
          <a:p>
            <a:r>
              <a:rPr lang="en-US" dirty="0" smtClean="0"/>
              <a:t>Input signal produces v</a:t>
            </a:r>
            <a:r>
              <a:rPr lang="en-US" baseline="-25000" dirty="0" smtClean="0"/>
              <a:t>i </a:t>
            </a:r>
            <a:r>
              <a:rPr lang="en-US" dirty="0" smtClean="0"/>
              <a:t>at the input of the amplifier generating </a:t>
            </a:r>
            <a:br>
              <a:rPr lang="en-US" dirty="0" smtClean="0"/>
            </a:br>
            <a:r>
              <a:rPr lang="en-US" dirty="0" smtClean="0"/>
              <a:t>–</a:t>
            </a:r>
            <a:r>
              <a:rPr lang="en-US" dirty="0" err="1" smtClean="0"/>
              <a:t>Av</a:t>
            </a:r>
            <a:r>
              <a:rPr lang="en-US" baseline="-25000" dirty="0" err="1" smtClean="0"/>
              <a:t>i</a:t>
            </a:r>
            <a:r>
              <a:rPr lang="en-US" baseline="-25000" dirty="0" smtClean="0"/>
              <a:t> </a:t>
            </a:r>
            <a:r>
              <a:rPr lang="en-US" dirty="0" smtClean="0"/>
              <a:t>on output</a:t>
            </a:r>
          </a:p>
        </p:txBody>
      </p:sp>
      <p:sp>
        <p:nvSpPr>
          <p:cNvPr id="4" name="Footer Placeholder 3"/>
          <p:cNvSpPr>
            <a:spLocks noGrp="1"/>
          </p:cNvSpPr>
          <p:nvPr>
            <p:ph type="ftr" sz="quarter" idx="10"/>
          </p:nvPr>
        </p:nvSpPr>
        <p:spPr/>
        <p:txBody>
          <a:bodyPr/>
          <a:lstStyle/>
          <a:p>
            <a:r>
              <a:rPr lang="en-US" dirty="0" smtClean="0"/>
              <a:t>Electronics, Trigger, DAQ Summer Student Lectures 2011, N. Neufeld CERN/PH</a:t>
            </a:r>
            <a:endParaRPr lang="en-US" dirty="0"/>
          </a:p>
        </p:txBody>
      </p:sp>
      <p:sp>
        <p:nvSpPr>
          <p:cNvPr id="5" name="Slide Number Placeholder 4"/>
          <p:cNvSpPr>
            <a:spLocks noGrp="1"/>
          </p:cNvSpPr>
          <p:nvPr>
            <p:ph type="sldNum" sz="quarter" idx="11"/>
          </p:nvPr>
        </p:nvSpPr>
        <p:spPr/>
        <p:txBody>
          <a:bodyPr/>
          <a:lstStyle/>
          <a:p>
            <a:fld id="{9ECC0FC1-A78D-46C6-BB12-B0D98A81EE04}" type="slidenum">
              <a:rPr lang="en-US" smtClean="0"/>
              <a:pPr/>
              <a:t>28</a:t>
            </a:fld>
            <a:endParaRPr lang="en-US"/>
          </a:p>
        </p:txBody>
      </p:sp>
      <p:sp>
        <p:nvSpPr>
          <p:cNvPr id="8" name="TextBox 7"/>
          <p:cNvSpPr txBox="1"/>
          <p:nvPr/>
        </p:nvSpPr>
        <p:spPr>
          <a:xfrm>
            <a:off x="0" y="4803430"/>
            <a:ext cx="4014216" cy="1344168"/>
          </a:xfrm>
          <a:prstGeom prst="rect">
            <a:avLst/>
          </a:prstGeom>
          <a:noFill/>
        </p:spPr>
        <p:txBody>
          <a:bodyPr wrap="square" rtlCol="0">
            <a:noAutofit/>
          </a:bodyPr>
          <a:lstStyle/>
          <a:p>
            <a:pPr marL="182880" indent="-182880">
              <a:buFont typeface="Arial" pitchFamily="34" charset="0"/>
              <a:buChar char="•"/>
            </a:pPr>
            <a:r>
              <a:rPr lang="en-US" dirty="0" smtClean="0"/>
              <a:t>Charge gain depends only on </a:t>
            </a:r>
            <a:r>
              <a:rPr lang="en-US" dirty="0" err="1" smtClean="0"/>
              <a:t>C</a:t>
            </a:r>
            <a:r>
              <a:rPr lang="en-US" baseline="-25000" dirty="0" err="1" smtClean="0"/>
              <a:t>f</a:t>
            </a:r>
            <a:endParaRPr lang="en-US" baseline="-25000" dirty="0" smtClean="0"/>
          </a:p>
          <a:p>
            <a:pPr>
              <a:buFont typeface="Arial" pitchFamily="34" charset="0"/>
              <a:buChar char="•"/>
            </a:pPr>
            <a:r>
              <a:rPr lang="en-US" dirty="0" smtClean="0"/>
              <a:t>  </a:t>
            </a:r>
            <a:r>
              <a:rPr lang="en-US" dirty="0" err="1" smtClean="0"/>
              <a:t>C</a:t>
            </a:r>
            <a:r>
              <a:rPr lang="en-US" baseline="-25000" dirty="0" err="1" smtClean="0"/>
              <a:t>i</a:t>
            </a:r>
            <a:r>
              <a:rPr lang="en-US" dirty="0" smtClean="0"/>
              <a:t> = </a:t>
            </a:r>
            <a:r>
              <a:rPr lang="en-US" dirty="0" err="1" smtClean="0"/>
              <a:t>C</a:t>
            </a:r>
            <a:r>
              <a:rPr lang="en-US" baseline="-25000" dirty="0" err="1" smtClean="0"/>
              <a:t>f</a:t>
            </a:r>
            <a:r>
              <a:rPr lang="en-US" dirty="0" smtClean="0"/>
              <a:t> x (A+1) needs to be large compared to </a:t>
            </a:r>
            <a:r>
              <a:rPr lang="en-US" dirty="0" err="1" smtClean="0"/>
              <a:t>C</a:t>
            </a:r>
            <a:r>
              <a:rPr lang="en-US" baseline="-25000" dirty="0" err="1" smtClean="0"/>
              <a:t>d</a:t>
            </a:r>
            <a:endParaRPr lang="en-GB" baseline="-25000" dirty="0" smtClean="0"/>
          </a:p>
        </p:txBody>
      </p:sp>
      <p:pic>
        <p:nvPicPr>
          <p:cNvPr id="12" name="Picture 11" descr="chargegain.png"/>
          <p:cNvPicPr>
            <a:picLocks noChangeAspect="1"/>
          </p:cNvPicPr>
          <p:nvPr/>
        </p:nvPicPr>
        <p:blipFill>
          <a:blip r:embed="rId3">
            <a:clrChange>
              <a:clrFrom>
                <a:srgbClr val="FFFFFF"/>
              </a:clrFrom>
              <a:clrTo>
                <a:srgbClr val="FFFFFF">
                  <a:alpha val="0"/>
                </a:srgbClr>
              </a:clrTo>
            </a:clrChange>
          </a:blip>
          <a:stretch>
            <a:fillRect/>
          </a:stretch>
        </p:blipFill>
        <p:spPr>
          <a:xfrm>
            <a:off x="4847020" y="5103997"/>
            <a:ext cx="3140754" cy="798033"/>
          </a:xfrm>
          <a:prstGeom prst="rect">
            <a:avLst/>
          </a:prstGeom>
        </p:spPr>
      </p:pic>
      <p:pic>
        <p:nvPicPr>
          <p:cNvPr id="13" name="Picture 12" descr="vout.png"/>
          <p:cNvPicPr>
            <a:picLocks noChangeAspect="1"/>
          </p:cNvPicPr>
          <p:nvPr/>
        </p:nvPicPr>
        <p:blipFill>
          <a:blip r:embed="rId4">
            <a:clrChange>
              <a:clrFrom>
                <a:srgbClr val="FFFFFF"/>
              </a:clrFrom>
              <a:clrTo>
                <a:srgbClr val="FFFFFF">
                  <a:alpha val="0"/>
                </a:srgbClr>
              </a:clrTo>
            </a:clrChange>
          </a:blip>
          <a:stretch>
            <a:fillRect/>
          </a:stretch>
        </p:blipFill>
        <p:spPr>
          <a:xfrm>
            <a:off x="2617193" y="3911753"/>
            <a:ext cx="6496870" cy="695855"/>
          </a:xfrm>
          <a:prstGeom prst="rect">
            <a:avLst/>
          </a:prstGeom>
        </p:spPr>
      </p:pic>
      <p:cxnSp>
        <p:nvCxnSpPr>
          <p:cNvPr id="15" name="Straight Arrow Connector 14"/>
          <p:cNvCxnSpPr/>
          <p:nvPr/>
        </p:nvCxnSpPr>
        <p:spPr>
          <a:xfrm flipV="1">
            <a:off x="4108862" y="4488873"/>
            <a:ext cx="3384468" cy="522514"/>
          </a:xfrm>
          <a:prstGeom prst="straightConnector1">
            <a:avLst/>
          </a:prstGeom>
          <a:ln>
            <a:solidFill>
              <a:schemeClr val="tx1"/>
            </a:solidFill>
            <a:prstDash val="sysDot"/>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linds(horizontal)">
                                      <p:cBhvr>
                                        <p:cTn id="12" dur="500"/>
                                        <p:tgtEl>
                                          <p:spTgt spid="15"/>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linds(horizontal)">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blinds(horizontal)">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How good can we get?</a:t>
            </a:r>
            <a:endParaRPr lang="en-GB" dirty="0"/>
          </a:p>
        </p:txBody>
      </p:sp>
      <p:sp>
        <p:nvSpPr>
          <p:cNvPr id="3" name="Subtitle 2"/>
          <p:cNvSpPr>
            <a:spLocks noGrp="1"/>
          </p:cNvSpPr>
          <p:nvPr>
            <p:ph type="subTitle" idx="1"/>
          </p:nvPr>
        </p:nvSpPr>
        <p:spPr/>
        <p:txBody>
          <a:bodyPr/>
          <a:lstStyle/>
          <a:p>
            <a:r>
              <a:rPr lang="en-US" dirty="0" smtClean="0"/>
              <a:t>Noise</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Physics, Detectors, Electronics  Trigger &amp; DAQ</a:t>
            </a:r>
            <a:endParaRPr lang="en-GB" dirty="0"/>
          </a:p>
        </p:txBody>
      </p:sp>
      <p:sp>
        <p:nvSpPr>
          <p:cNvPr id="3" name="Footer Placeholder 2"/>
          <p:cNvSpPr>
            <a:spLocks noGrp="1"/>
          </p:cNvSpPr>
          <p:nvPr>
            <p:ph type="ftr" sz="quarter" idx="10"/>
          </p:nvPr>
        </p:nvSpPr>
        <p:spPr>
          <a:xfrm>
            <a:off x="1736724" y="6457950"/>
            <a:ext cx="5368925" cy="263525"/>
          </a:xfrm>
        </p:spPr>
        <p:txBody>
          <a:bodyPr/>
          <a:lstStyle/>
          <a:p>
            <a:r>
              <a:rPr lang="en-US" smtClean="0"/>
              <a:t>Electronics, Trigger, DAQ Summer Student Lectures 2011, N. Neufeld CERN/PH</a:t>
            </a:r>
            <a:endParaRPr lang="en-US"/>
          </a:p>
        </p:txBody>
      </p:sp>
      <p:sp>
        <p:nvSpPr>
          <p:cNvPr id="4" name="Slide Number Placeholder 3"/>
          <p:cNvSpPr>
            <a:spLocks noGrp="1"/>
          </p:cNvSpPr>
          <p:nvPr>
            <p:ph type="sldNum" sz="quarter" idx="11"/>
          </p:nvPr>
        </p:nvSpPr>
        <p:spPr/>
        <p:txBody>
          <a:bodyPr/>
          <a:lstStyle/>
          <a:p>
            <a:fld id="{ABA9A3DD-692D-4565-833F-9AB531AF0A92}" type="slidenum">
              <a:rPr lang="en-US" smtClean="0"/>
              <a:pPr/>
              <a:t>3</a:t>
            </a:fld>
            <a:endParaRPr lang="en-US"/>
          </a:p>
        </p:txBody>
      </p:sp>
      <p:pic>
        <p:nvPicPr>
          <p:cNvPr id="5" name="Picture 4" descr="500px-Gluon-top-higgs_svg.png"/>
          <p:cNvPicPr>
            <a:picLocks noChangeAspect="1"/>
          </p:cNvPicPr>
          <p:nvPr/>
        </p:nvPicPr>
        <p:blipFill>
          <a:blip r:embed="rId2"/>
          <a:stretch>
            <a:fillRect/>
          </a:stretch>
        </p:blipFill>
        <p:spPr>
          <a:xfrm>
            <a:off x="0" y="1384553"/>
            <a:ext cx="2457450" cy="2039684"/>
          </a:xfrm>
          <a:prstGeom prst="rect">
            <a:avLst/>
          </a:prstGeom>
        </p:spPr>
      </p:pic>
      <p:sp>
        <p:nvSpPr>
          <p:cNvPr id="6" name="TextBox 5"/>
          <p:cNvSpPr txBox="1"/>
          <p:nvPr/>
        </p:nvSpPr>
        <p:spPr>
          <a:xfrm>
            <a:off x="304800" y="3524250"/>
            <a:ext cx="2171700" cy="876300"/>
          </a:xfrm>
          <a:prstGeom prst="rect">
            <a:avLst/>
          </a:prstGeom>
          <a:noFill/>
        </p:spPr>
        <p:txBody>
          <a:bodyPr wrap="square" rtlCol="0">
            <a:normAutofit fontScale="85000" lnSpcReduction="10000"/>
          </a:bodyPr>
          <a:lstStyle/>
          <a:p>
            <a:r>
              <a:rPr lang="en-US" sz="2400" b="1" dirty="0" smtClean="0"/>
              <a:t>rare, need many collisions</a:t>
            </a:r>
            <a:endParaRPr lang="en-GB" sz="2400" b="1" dirty="0" smtClean="0"/>
          </a:p>
        </p:txBody>
      </p:sp>
      <p:sp>
        <p:nvSpPr>
          <p:cNvPr id="7" name="Oval 6"/>
          <p:cNvSpPr/>
          <p:nvPr/>
        </p:nvSpPr>
        <p:spPr>
          <a:xfrm>
            <a:off x="3028950" y="1619250"/>
            <a:ext cx="1866900" cy="1295400"/>
          </a:xfrm>
          <a:prstGeom prst="ellipse">
            <a:avLst/>
          </a:prstGeom>
          <a:gradFill>
            <a:gsLst>
              <a:gs pos="0">
                <a:srgbClr val="000000"/>
              </a:gs>
              <a:gs pos="39999">
                <a:srgbClr val="0A128C"/>
              </a:gs>
              <a:gs pos="70000">
                <a:srgbClr val="181CC7"/>
              </a:gs>
              <a:gs pos="88000">
                <a:srgbClr val="7005D4"/>
              </a:gs>
              <a:gs pos="100000">
                <a:srgbClr val="8C3D91"/>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r>
              <a:rPr lang="en-US" dirty="0" smtClean="0"/>
              <a:t>High rate collider</a:t>
            </a:r>
            <a:endParaRPr lang="en-GB" dirty="0"/>
          </a:p>
        </p:txBody>
      </p:sp>
      <p:sp>
        <p:nvSpPr>
          <p:cNvPr id="8" name="Oval 7"/>
          <p:cNvSpPr/>
          <p:nvPr/>
        </p:nvSpPr>
        <p:spPr>
          <a:xfrm>
            <a:off x="5219700" y="2000250"/>
            <a:ext cx="1981200" cy="1295400"/>
          </a:xfrm>
          <a:prstGeom prst="ellipse">
            <a:avLst/>
          </a:prstGeom>
          <a:gradFill>
            <a:gsLst>
              <a:gs pos="0">
                <a:srgbClr val="000000"/>
              </a:gs>
              <a:gs pos="39999">
                <a:srgbClr val="0A128C"/>
              </a:gs>
              <a:gs pos="70000">
                <a:srgbClr val="181CC7"/>
              </a:gs>
              <a:gs pos="88000">
                <a:srgbClr val="7005D4"/>
              </a:gs>
              <a:gs pos="100000">
                <a:srgbClr val="8C3D91"/>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r>
              <a:rPr lang="en-US" dirty="0" smtClean="0"/>
              <a:t>Fast electronics</a:t>
            </a:r>
          </a:p>
        </p:txBody>
      </p:sp>
      <p:sp>
        <p:nvSpPr>
          <p:cNvPr id="9" name="Oval 8"/>
          <p:cNvSpPr/>
          <p:nvPr/>
        </p:nvSpPr>
        <p:spPr>
          <a:xfrm>
            <a:off x="6191250" y="3924300"/>
            <a:ext cx="2000250" cy="1314450"/>
          </a:xfrm>
          <a:prstGeom prst="ellipse">
            <a:avLst/>
          </a:prstGeom>
          <a:gradFill>
            <a:gsLst>
              <a:gs pos="0">
                <a:srgbClr val="000000"/>
              </a:gs>
              <a:gs pos="39999">
                <a:srgbClr val="0A128C"/>
              </a:gs>
              <a:gs pos="70000">
                <a:srgbClr val="181CC7"/>
              </a:gs>
              <a:gs pos="88000">
                <a:srgbClr val="7005D4"/>
              </a:gs>
              <a:gs pos="100000">
                <a:srgbClr val="8C3D91"/>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r>
              <a:rPr lang="en-US" dirty="0" smtClean="0"/>
              <a:t>Big data acquisition</a:t>
            </a:r>
          </a:p>
        </p:txBody>
      </p:sp>
      <p:sp>
        <p:nvSpPr>
          <p:cNvPr id="10" name="Oval 9"/>
          <p:cNvSpPr/>
          <p:nvPr/>
        </p:nvSpPr>
        <p:spPr>
          <a:xfrm>
            <a:off x="3219450" y="4591050"/>
            <a:ext cx="1866900" cy="1295400"/>
          </a:xfrm>
          <a:prstGeom prst="ellipse">
            <a:avLst/>
          </a:prstGeom>
          <a:gradFill>
            <a:gsLst>
              <a:gs pos="0">
                <a:srgbClr val="000000"/>
              </a:gs>
              <a:gs pos="39999">
                <a:srgbClr val="0A128C"/>
              </a:gs>
              <a:gs pos="70000">
                <a:srgbClr val="181CC7"/>
              </a:gs>
              <a:gs pos="88000">
                <a:srgbClr val="7005D4"/>
              </a:gs>
              <a:gs pos="100000">
                <a:srgbClr val="8C3D91"/>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r>
              <a:rPr lang="en-US" dirty="0" smtClean="0"/>
              <a:t>trigger</a:t>
            </a:r>
          </a:p>
        </p:txBody>
      </p:sp>
      <p:cxnSp>
        <p:nvCxnSpPr>
          <p:cNvPr id="12" name="Straight Arrow Connector 11"/>
          <p:cNvCxnSpPr>
            <a:stCxn id="10" idx="6"/>
            <a:endCxn id="9" idx="2"/>
          </p:cNvCxnSpPr>
          <p:nvPr/>
        </p:nvCxnSpPr>
        <p:spPr>
          <a:xfrm flipV="1">
            <a:off x="5086350" y="4581525"/>
            <a:ext cx="1104900" cy="657225"/>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5" idx="2"/>
            <a:endCxn id="7" idx="2"/>
          </p:cNvCxnSpPr>
          <p:nvPr/>
        </p:nvCxnSpPr>
        <p:spPr>
          <a:xfrm rot="5400000" flipH="1" flipV="1">
            <a:off x="1550193" y="1945481"/>
            <a:ext cx="1157287" cy="180022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stCxn id="7" idx="6"/>
            <a:endCxn id="8" idx="2"/>
          </p:cNvCxnSpPr>
          <p:nvPr/>
        </p:nvCxnSpPr>
        <p:spPr>
          <a:xfrm>
            <a:off x="4895850" y="2266950"/>
            <a:ext cx="323850" cy="38100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stCxn id="5" idx="2"/>
            <a:endCxn id="9" idx="0"/>
          </p:cNvCxnSpPr>
          <p:nvPr/>
        </p:nvCxnSpPr>
        <p:spPr>
          <a:xfrm rot="16200000" flipH="1">
            <a:off x="3960019" y="692943"/>
            <a:ext cx="500063" cy="596265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a:stCxn id="10" idx="0"/>
            <a:endCxn id="8" idx="3"/>
          </p:cNvCxnSpPr>
          <p:nvPr/>
        </p:nvCxnSpPr>
        <p:spPr>
          <a:xfrm rot="5400000" flipH="1" flipV="1">
            <a:off x="4088817" y="3170027"/>
            <a:ext cx="1485107" cy="135694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Fluctuations and Noise</a:t>
            </a:r>
            <a:endParaRPr lang="en-GB"/>
          </a:p>
        </p:txBody>
      </p:sp>
      <p:sp>
        <p:nvSpPr>
          <p:cNvPr id="3" name="Content Placeholder 2"/>
          <p:cNvSpPr>
            <a:spLocks noGrp="1"/>
          </p:cNvSpPr>
          <p:nvPr>
            <p:ph idx="1"/>
          </p:nvPr>
        </p:nvSpPr>
        <p:spPr>
          <a:xfrm>
            <a:off x="457200" y="1199565"/>
            <a:ext cx="8229600" cy="4525963"/>
          </a:xfrm>
        </p:spPr>
        <p:txBody>
          <a:bodyPr>
            <a:normAutofit fontScale="85000" lnSpcReduction="20000"/>
          </a:bodyPr>
          <a:lstStyle/>
          <a:p>
            <a:r>
              <a:rPr lang="en-US" smtClean="0"/>
              <a:t>There are two limitations to the precision of signal magnitude measurements</a:t>
            </a:r>
          </a:p>
          <a:p>
            <a:pPr marL="914400" lvl="1" indent="-514350">
              <a:buFont typeface="+mj-lt"/>
              <a:buAutoNum type="arabicPeriod"/>
            </a:pPr>
            <a:r>
              <a:rPr lang="en-US" smtClean="0"/>
              <a:t>Fluctuations of the signal charge due to a an absorption event in the detector</a:t>
            </a:r>
          </a:p>
          <a:p>
            <a:pPr marL="914400" lvl="1" indent="-514350">
              <a:buFont typeface="+mj-lt"/>
              <a:buAutoNum type="arabicPeriod"/>
            </a:pPr>
            <a:r>
              <a:rPr lang="en-US" smtClean="0"/>
              <a:t>Baseline fluctuations in the electronics (“noise”)</a:t>
            </a:r>
          </a:p>
          <a:p>
            <a:pPr marL="514350" indent="-514350"/>
            <a:r>
              <a:rPr lang="en-US" smtClean="0"/>
              <a:t>Often one has both – they are independent from each other so their contributions add in </a:t>
            </a:r>
            <a:r>
              <a:rPr lang="en-US" err="1" smtClean="0"/>
              <a:t>quadrature</a:t>
            </a:r>
            <a:r>
              <a:rPr lang="en-US" smtClean="0"/>
              <a:t>:</a:t>
            </a:r>
          </a:p>
          <a:p>
            <a:pPr marL="514350" indent="-514350"/>
            <a:endParaRPr lang="en-US" smtClean="0"/>
          </a:p>
          <a:p>
            <a:pPr marL="514350" indent="-514350"/>
            <a:endParaRPr lang="en-US" smtClean="0"/>
          </a:p>
          <a:p>
            <a:pPr marL="514350" indent="-514350"/>
            <a:r>
              <a:rPr lang="en-US" smtClean="0"/>
              <a:t>Noise affects all measurements – must </a:t>
            </a:r>
            <a:r>
              <a:rPr lang="en-US" b="1" smtClean="0">
                <a:solidFill>
                  <a:srgbClr val="FF0000"/>
                </a:solidFill>
              </a:rPr>
              <a:t>maximize signal to noise ration S/N ratio</a:t>
            </a:r>
            <a:endParaRPr lang="en-GB" b="1">
              <a:solidFill>
                <a:srgbClr val="FF0000"/>
              </a:solidFill>
            </a:endParaRPr>
          </a:p>
        </p:txBody>
      </p:sp>
      <p:sp>
        <p:nvSpPr>
          <p:cNvPr id="4" name="Footer Placeholder 3"/>
          <p:cNvSpPr>
            <a:spLocks noGrp="1"/>
          </p:cNvSpPr>
          <p:nvPr>
            <p:ph type="ftr" sz="quarter" idx="10"/>
          </p:nvPr>
        </p:nvSpPr>
        <p:spPr/>
        <p:txBody>
          <a:bodyPr/>
          <a:lstStyle/>
          <a:p>
            <a:r>
              <a:rPr lang="en-US" smtClean="0"/>
              <a:t>Electronics, Trigger, DAQ Summer Student Lectures 2011,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30</a:t>
            </a:fld>
            <a:endParaRPr lang="en-US"/>
          </a:p>
        </p:txBody>
      </p:sp>
      <p:graphicFrame>
        <p:nvGraphicFramePr>
          <p:cNvPr id="6" name="Object 5"/>
          <p:cNvGraphicFramePr>
            <a:graphicFrameLocks noChangeAspect="1"/>
          </p:cNvGraphicFramePr>
          <p:nvPr/>
        </p:nvGraphicFramePr>
        <p:xfrm>
          <a:off x="2011426" y="3986784"/>
          <a:ext cx="5143754" cy="935228"/>
        </p:xfrm>
        <a:graphic>
          <a:graphicData uri="http://schemas.openxmlformats.org/presentationml/2006/ole">
            <mc:AlternateContent xmlns:mc="http://schemas.openxmlformats.org/markup-compatibility/2006">
              <mc:Choice xmlns:v="urn:schemas-microsoft-com:vml" Requires="v">
                <p:oleObj spid="_x0000_s497669" name="Equation" r:id="rId3" imgW="1536480" imgH="279360" progId="Equation.3">
                  <p:embed/>
                </p:oleObj>
              </mc:Choice>
              <mc:Fallback>
                <p:oleObj name="Equation" r:id="rId3" imgW="1536480" imgH="27936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1426" y="3986784"/>
                        <a:ext cx="5143754" cy="93522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Signal fluctuation</a:t>
            </a:r>
            <a:endParaRPr lang="en-GB"/>
          </a:p>
        </p:txBody>
      </p:sp>
      <p:sp>
        <p:nvSpPr>
          <p:cNvPr id="3" name="Content Placeholder 2"/>
          <p:cNvSpPr>
            <a:spLocks noGrp="1"/>
          </p:cNvSpPr>
          <p:nvPr>
            <p:ph idx="1"/>
          </p:nvPr>
        </p:nvSpPr>
        <p:spPr/>
        <p:txBody>
          <a:bodyPr>
            <a:normAutofit lnSpcReduction="10000"/>
          </a:bodyPr>
          <a:lstStyle/>
          <a:p>
            <a:r>
              <a:rPr lang="en-US" dirty="0" smtClean="0"/>
              <a:t>A signal consists of multiple </a:t>
            </a:r>
            <a:r>
              <a:rPr lang="en-US" dirty="0" smtClean="0">
                <a:solidFill>
                  <a:srgbClr val="FF0000"/>
                </a:solidFill>
              </a:rPr>
              <a:t>elementary events</a:t>
            </a:r>
            <a:r>
              <a:rPr lang="en-US" dirty="0" smtClean="0"/>
              <a:t> (e.g. a charged particle creates one electron-hole pair in a Si-strip)</a:t>
            </a:r>
          </a:p>
          <a:p>
            <a:r>
              <a:rPr lang="en-US" dirty="0" smtClean="0"/>
              <a:t>The number of elementary events fluctuates                   where F is the </a:t>
            </a:r>
            <a:r>
              <a:rPr lang="en-US" dirty="0" err="1" smtClean="0"/>
              <a:t>Fano</a:t>
            </a:r>
            <a:r>
              <a:rPr lang="en-US" dirty="0" smtClean="0"/>
              <a:t> factor (0.1 for Silicon), </a:t>
            </a:r>
            <a:r>
              <a:rPr lang="en-US" dirty="0" err="1" smtClean="0"/>
              <a:t>E</a:t>
            </a:r>
            <a:r>
              <a:rPr lang="en-US" baseline="-25000" dirty="0" err="1" smtClean="0"/>
              <a:t>i</a:t>
            </a:r>
            <a:r>
              <a:rPr lang="en-US" dirty="0" smtClean="0"/>
              <a:t> the energy of an elementary event</a:t>
            </a:r>
          </a:p>
          <a:p>
            <a:r>
              <a:rPr lang="en-US" dirty="0" smtClean="0"/>
              <a:t>                                      </a:t>
            </a:r>
            <a:r>
              <a:rPr lang="en-US" dirty="0" err="1" smtClean="0"/>
              <a:t>r.m.s</a:t>
            </a:r>
            <a:r>
              <a:rPr lang="en-US" dirty="0" smtClean="0"/>
              <a:t>.</a:t>
            </a:r>
          </a:p>
          <a:p>
            <a:endParaRPr lang="en-GB" dirty="0"/>
          </a:p>
        </p:txBody>
      </p:sp>
      <p:sp>
        <p:nvSpPr>
          <p:cNvPr id="4" name="Footer Placeholder 3"/>
          <p:cNvSpPr>
            <a:spLocks noGrp="1"/>
          </p:cNvSpPr>
          <p:nvPr>
            <p:ph type="ftr" sz="quarter" idx="10"/>
          </p:nvPr>
        </p:nvSpPr>
        <p:spPr/>
        <p:txBody>
          <a:bodyPr/>
          <a:lstStyle/>
          <a:p>
            <a:r>
              <a:rPr lang="en-US" smtClean="0"/>
              <a:t>Electronics, Trigger, DAQ Summer Student Lectures 2011,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31</a:t>
            </a:fld>
            <a:endParaRPr lang="en-US"/>
          </a:p>
        </p:txBody>
      </p:sp>
      <p:graphicFrame>
        <p:nvGraphicFramePr>
          <p:cNvPr id="6" name="Object 5"/>
          <p:cNvGraphicFramePr>
            <a:graphicFrameLocks noChangeAspect="1"/>
          </p:cNvGraphicFramePr>
          <p:nvPr/>
        </p:nvGraphicFramePr>
        <p:xfrm>
          <a:off x="2924554" y="3689909"/>
          <a:ext cx="1995714" cy="512064"/>
        </p:xfrm>
        <a:graphic>
          <a:graphicData uri="http://schemas.openxmlformats.org/presentationml/2006/ole">
            <mc:AlternateContent xmlns:mc="http://schemas.openxmlformats.org/markup-compatibility/2006">
              <mc:Choice xmlns:v="urn:schemas-microsoft-com:vml" Requires="v">
                <p:oleObj spid="_x0000_s498699" name="Equation" r:id="rId3" imgW="749160" imgH="228600" progId="Equation.3">
                  <p:embed/>
                </p:oleObj>
              </mc:Choice>
              <mc:Fallback>
                <p:oleObj name="Equation" r:id="rId3" imgW="749160" imgH="2286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24554" y="3689909"/>
                        <a:ext cx="1995714" cy="51206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6"/>
          <p:cNvGraphicFramePr>
            <a:graphicFrameLocks noChangeAspect="1"/>
          </p:cNvGraphicFramePr>
          <p:nvPr/>
        </p:nvGraphicFramePr>
        <p:xfrm>
          <a:off x="1035925" y="4998326"/>
          <a:ext cx="4016920" cy="803384"/>
        </p:xfrm>
        <a:graphic>
          <a:graphicData uri="http://schemas.openxmlformats.org/presentationml/2006/ole">
            <mc:AlternateContent xmlns:mc="http://schemas.openxmlformats.org/markup-compatibility/2006">
              <mc:Choice xmlns:v="urn:schemas-microsoft-com:vml" Requires="v">
                <p:oleObj spid="_x0000_s498700" name="Equation" r:id="rId5" imgW="1333440" imgH="266400" progId="Equation.3">
                  <p:embed/>
                </p:oleObj>
              </mc:Choice>
              <mc:Fallback>
                <p:oleObj name="Equation" r:id="rId5" imgW="1333440" imgH="2664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35925" y="4998326"/>
                        <a:ext cx="4016920" cy="80338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7"/>
          <p:cNvGraphicFramePr>
            <a:graphicFrameLocks noChangeAspect="1"/>
          </p:cNvGraphicFramePr>
          <p:nvPr/>
        </p:nvGraphicFramePr>
        <p:xfrm>
          <a:off x="4114800" y="3321050"/>
          <a:ext cx="914400" cy="215900"/>
        </p:xfrm>
        <a:graphic>
          <a:graphicData uri="http://schemas.openxmlformats.org/presentationml/2006/ole">
            <mc:AlternateContent xmlns:mc="http://schemas.openxmlformats.org/markup-compatibility/2006">
              <mc:Choice xmlns:v="urn:schemas-microsoft-com:vml" Requires="v">
                <p:oleObj spid="_x0000_s498701" name="Equation" r:id="rId7" imgW="914400" imgH="215640" progId="Equation.3">
                  <p:embed/>
                </p:oleObj>
              </mc:Choice>
              <mc:Fallback>
                <p:oleObj name="Equation" r:id="rId7" imgW="914400" imgH="21564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14800" y="3321050"/>
                        <a:ext cx="9144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8"/>
          <p:cNvGraphicFramePr>
            <a:graphicFrameLocks noChangeAspect="1"/>
          </p:cNvGraphicFramePr>
          <p:nvPr/>
        </p:nvGraphicFramePr>
        <p:xfrm>
          <a:off x="1025199" y="5721571"/>
          <a:ext cx="4407774" cy="721272"/>
        </p:xfrm>
        <a:graphic>
          <a:graphicData uri="http://schemas.openxmlformats.org/presentationml/2006/ole">
            <mc:AlternateContent xmlns:mc="http://schemas.openxmlformats.org/markup-compatibility/2006">
              <mc:Choice xmlns:v="urn:schemas-microsoft-com:vml" Requires="v">
                <p:oleObj spid="_x0000_s498702" name="Equation" r:id="rId9" imgW="1396800" imgH="228600" progId="Equation.3">
                  <p:embed/>
                </p:oleObj>
              </mc:Choice>
              <mc:Fallback>
                <p:oleObj name="Equation" r:id="rId9" imgW="1396800" imgH="228600"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25199" y="5721571"/>
                        <a:ext cx="4407774" cy="7212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Full Width at Half Maximum (FWHM)</a:t>
            </a:r>
            <a:endParaRPr lang="en-GB"/>
          </a:p>
        </p:txBody>
      </p:sp>
      <p:sp>
        <p:nvSpPr>
          <p:cNvPr id="4" name="Footer Placeholder 3"/>
          <p:cNvSpPr>
            <a:spLocks noGrp="1"/>
          </p:cNvSpPr>
          <p:nvPr>
            <p:ph type="ftr" sz="quarter" idx="10"/>
          </p:nvPr>
        </p:nvSpPr>
        <p:spPr/>
        <p:txBody>
          <a:bodyPr/>
          <a:lstStyle/>
          <a:p>
            <a:r>
              <a:rPr lang="en-US" smtClean="0"/>
              <a:t>Electronics, Trigger, DAQ Summer Student Lectures 2011,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32</a:t>
            </a:fld>
            <a:endParaRPr lang="en-US"/>
          </a:p>
        </p:txBody>
      </p:sp>
      <p:pic>
        <p:nvPicPr>
          <p:cNvPr id="9" name="Content Placeholder 8" descr="2000px-FWHM_svg.png"/>
          <p:cNvPicPr>
            <a:picLocks noGrp="1" noChangeAspect="1"/>
          </p:cNvPicPr>
          <p:nvPr>
            <p:ph idx="1"/>
          </p:nvPr>
        </p:nvPicPr>
        <p:blipFill>
          <a:blip r:embed="rId2"/>
          <a:stretch>
            <a:fillRect/>
          </a:stretch>
        </p:blipFill>
        <p:spPr>
          <a:xfrm>
            <a:off x="693711" y="1419225"/>
            <a:ext cx="7756578" cy="4525963"/>
          </a:xfrm>
        </p:spPr>
      </p:pic>
      <p:sp>
        <p:nvSpPr>
          <p:cNvPr id="10" name="TextBox 9"/>
          <p:cNvSpPr txBox="1"/>
          <p:nvPr/>
        </p:nvSpPr>
        <p:spPr>
          <a:xfrm>
            <a:off x="7275443" y="3955775"/>
            <a:ext cx="914400" cy="914400"/>
          </a:xfrm>
          <a:prstGeom prst="rect">
            <a:avLst/>
          </a:prstGeom>
          <a:noFill/>
        </p:spPr>
        <p:txBody>
          <a:bodyPr wrap="none" rtlCol="0">
            <a:normAutofit/>
          </a:bodyPr>
          <a:lstStyle/>
          <a:p>
            <a:r>
              <a:rPr lang="en-US" sz="1600" smtClean="0"/>
              <a:t>from Wikipedia</a:t>
            </a:r>
            <a:endParaRPr lang="en-GB" sz="1600" smtClean="0"/>
          </a:p>
        </p:txBody>
      </p:sp>
      <p:sp>
        <p:nvSpPr>
          <p:cNvPr id="7" name="TextBox 6"/>
          <p:cNvSpPr txBox="1"/>
          <p:nvPr/>
        </p:nvSpPr>
        <p:spPr>
          <a:xfrm>
            <a:off x="1986455" y="6101255"/>
            <a:ext cx="914400" cy="914400"/>
          </a:xfrm>
          <a:prstGeom prst="rect">
            <a:avLst/>
          </a:prstGeom>
          <a:noFill/>
        </p:spPr>
        <p:txBody>
          <a:bodyPr wrap="none" rtlCol="0">
            <a:normAutofit/>
          </a:bodyPr>
          <a:lstStyle/>
          <a:p>
            <a:r>
              <a:rPr lang="en-US" sz="2000" smtClean="0"/>
              <a:t>FWHM = 2.35 </a:t>
            </a:r>
            <a:r>
              <a:rPr lang="el-GR" sz="2000" smtClean="0"/>
              <a:t>σ</a:t>
            </a:r>
            <a:r>
              <a:rPr lang="en-US" sz="2000" smtClean="0"/>
              <a:t> for a Gaussian distribution</a:t>
            </a:r>
            <a:endParaRPr lang="en-GB" sz="2000" smtClean="0"/>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Electronics Noise</a:t>
            </a:r>
            <a:endParaRPr lang="en-GB"/>
          </a:p>
        </p:txBody>
      </p:sp>
      <p:sp>
        <p:nvSpPr>
          <p:cNvPr id="3" name="Content Placeholder 2"/>
          <p:cNvSpPr>
            <a:spLocks noGrp="1"/>
          </p:cNvSpPr>
          <p:nvPr>
            <p:ph idx="1"/>
          </p:nvPr>
        </p:nvSpPr>
        <p:spPr/>
        <p:txBody>
          <a:bodyPr>
            <a:normAutofit fontScale="92500" lnSpcReduction="20000"/>
          </a:bodyPr>
          <a:lstStyle/>
          <a:p>
            <a:r>
              <a:rPr lang="en-US" smtClean="0"/>
              <a:t>Thermal noise</a:t>
            </a:r>
          </a:p>
          <a:p>
            <a:pPr lvl="1"/>
            <a:r>
              <a:rPr lang="en-US" smtClean="0"/>
              <a:t>created by velocity fluctuations of charge carriers in a conductor</a:t>
            </a:r>
          </a:p>
          <a:p>
            <a:pPr lvl="1"/>
            <a:r>
              <a:rPr lang="en-US" smtClean="0"/>
              <a:t>Noise power density per unit bandwidth is constant: white noise </a:t>
            </a:r>
            <a:r>
              <a:rPr lang="en-US" smtClean="0">
                <a:sym typeface="Wingdings" pitchFamily="2" charset="2"/>
              </a:rPr>
              <a:t></a:t>
            </a:r>
            <a:br>
              <a:rPr lang="en-US" smtClean="0">
                <a:sym typeface="Wingdings" pitchFamily="2" charset="2"/>
              </a:rPr>
            </a:br>
            <a:r>
              <a:rPr lang="en-US" smtClean="0">
                <a:sym typeface="Wingdings" pitchFamily="2" charset="2"/>
              </a:rPr>
              <a:t>larger bandwidth  larger noise (see also next slide)</a:t>
            </a:r>
          </a:p>
          <a:p>
            <a:r>
              <a:rPr lang="en-US" smtClean="0">
                <a:sym typeface="Wingdings" pitchFamily="2" charset="2"/>
              </a:rPr>
              <a:t>Shot noise</a:t>
            </a:r>
          </a:p>
          <a:p>
            <a:pPr lvl="1"/>
            <a:r>
              <a:rPr lang="en-US" smtClean="0">
                <a:sym typeface="Wingdings" pitchFamily="2" charset="2"/>
              </a:rPr>
              <a:t>created by fluctuations in the number of charge carriers (e.g. tunneling events in a semi-conductor diode)</a:t>
            </a:r>
          </a:p>
          <a:p>
            <a:pPr lvl="1"/>
            <a:r>
              <a:rPr lang="en-US" smtClean="0">
                <a:sym typeface="Wingdings" pitchFamily="2" charset="2"/>
              </a:rPr>
              <a:t>proportional to the total average current </a:t>
            </a:r>
            <a:r>
              <a:rPr lang="en-US" smtClean="0"/>
              <a:t> </a:t>
            </a:r>
          </a:p>
          <a:p>
            <a:pPr lvl="1">
              <a:buNone/>
            </a:pPr>
            <a:endParaRPr lang="en-GB"/>
          </a:p>
        </p:txBody>
      </p:sp>
      <p:sp>
        <p:nvSpPr>
          <p:cNvPr id="4" name="Footer Placeholder 3"/>
          <p:cNvSpPr>
            <a:spLocks noGrp="1"/>
          </p:cNvSpPr>
          <p:nvPr>
            <p:ph type="ftr" sz="quarter" idx="10"/>
          </p:nvPr>
        </p:nvSpPr>
        <p:spPr/>
        <p:txBody>
          <a:bodyPr/>
          <a:lstStyle/>
          <a:p>
            <a:r>
              <a:rPr lang="en-US" smtClean="0"/>
              <a:t>Electronics, Trigger, DAQ Summer Student Lectures 2011,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33</a:t>
            </a:fld>
            <a:endParaRPr lang="en-US"/>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SNR / Signal over Noise</a:t>
            </a:r>
            <a:br>
              <a:rPr lang="en-US" dirty="0" smtClean="0"/>
            </a:br>
            <a:r>
              <a:rPr lang="en-US" dirty="0" smtClean="0"/>
              <a:t>What do we actually care about?</a:t>
            </a:r>
            <a:endParaRPr lang="en-GB" dirty="0"/>
          </a:p>
        </p:txBody>
      </p:sp>
      <p:pic>
        <p:nvPicPr>
          <p:cNvPr id="6" name="Content Placeholder 5" descr="signal&amp;noise14.png"/>
          <p:cNvPicPr>
            <a:picLocks noGrp="1" noChangeAspect="1"/>
          </p:cNvPicPr>
          <p:nvPr>
            <p:ph idx="1"/>
          </p:nvPr>
        </p:nvPicPr>
        <p:blipFill>
          <a:blip r:embed="rId2">
            <a:clrChange>
              <a:clrFrom>
                <a:srgbClr val="FFFFFF"/>
              </a:clrFrom>
              <a:clrTo>
                <a:srgbClr val="FFFFFF">
                  <a:alpha val="0"/>
                </a:srgbClr>
              </a:clrTo>
            </a:clrChange>
          </a:blip>
          <a:stretch>
            <a:fillRect/>
          </a:stretch>
        </p:blipFill>
        <p:spPr>
          <a:xfrm>
            <a:off x="-412239" y="795131"/>
            <a:ext cx="9885523" cy="4154556"/>
          </a:xfrm>
        </p:spPr>
      </p:pic>
      <p:sp>
        <p:nvSpPr>
          <p:cNvPr id="4" name="Footer Placeholder 3"/>
          <p:cNvSpPr>
            <a:spLocks noGrp="1"/>
          </p:cNvSpPr>
          <p:nvPr>
            <p:ph type="ftr" sz="quarter" idx="10"/>
          </p:nvPr>
        </p:nvSpPr>
        <p:spPr/>
        <p:txBody>
          <a:bodyPr/>
          <a:lstStyle/>
          <a:p>
            <a:r>
              <a:rPr lang="en-US" smtClean="0"/>
              <a:t>Electronics, Trigger, DAQ Summer Student Lectures 2011,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34</a:t>
            </a:fld>
            <a:endParaRPr lang="en-US"/>
          </a:p>
        </p:txBody>
      </p:sp>
      <p:sp>
        <p:nvSpPr>
          <p:cNvPr id="7" name="TextBox 6"/>
          <p:cNvSpPr txBox="1"/>
          <p:nvPr/>
        </p:nvSpPr>
        <p:spPr>
          <a:xfrm>
            <a:off x="819150" y="5410200"/>
            <a:ext cx="914400" cy="914400"/>
          </a:xfrm>
          <a:prstGeom prst="rect">
            <a:avLst/>
          </a:prstGeom>
          <a:noFill/>
        </p:spPr>
        <p:txBody>
          <a:bodyPr wrap="none" rtlCol="0">
            <a:normAutofit/>
          </a:bodyPr>
          <a:lstStyle/>
          <a:p>
            <a:r>
              <a:rPr lang="en-US" sz="2400" b="1" dirty="0" smtClean="0">
                <a:solidFill>
                  <a:srgbClr val="FF0000"/>
                </a:solidFill>
              </a:rPr>
              <a:t>Need  to optimize Signal over Noise Ratio (SNR)</a:t>
            </a:r>
            <a:endParaRPr lang="en-GB" sz="2400" b="1" dirty="0" smtClean="0">
              <a:solidFill>
                <a:srgbClr val="FF0000"/>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SNR and detector capacitance</a:t>
            </a:r>
            <a:endParaRPr lang="en-GB"/>
          </a:p>
        </p:txBody>
      </p:sp>
      <p:sp>
        <p:nvSpPr>
          <p:cNvPr id="3" name="Content Placeholder 2"/>
          <p:cNvSpPr>
            <a:spLocks noGrp="1"/>
          </p:cNvSpPr>
          <p:nvPr>
            <p:ph idx="1"/>
          </p:nvPr>
        </p:nvSpPr>
        <p:spPr>
          <a:xfrm>
            <a:off x="457200" y="1419021"/>
            <a:ext cx="4146331" cy="4525963"/>
          </a:xfrm>
        </p:spPr>
        <p:txBody>
          <a:bodyPr/>
          <a:lstStyle/>
          <a:p>
            <a:r>
              <a:rPr lang="en-US" dirty="0" smtClean="0"/>
              <a:t>For a given signal charge Q</a:t>
            </a:r>
            <a:r>
              <a:rPr lang="en-US" baseline="-25000" dirty="0" smtClean="0"/>
              <a:t>s</a:t>
            </a:r>
            <a:r>
              <a:rPr lang="en-US" dirty="0" smtClean="0"/>
              <a:t>:</a:t>
            </a:r>
            <a:r>
              <a:rPr lang="en-GB" dirty="0" smtClean="0"/>
              <a:t/>
            </a:r>
            <a:br>
              <a:rPr lang="en-GB" dirty="0" smtClean="0"/>
            </a:br>
            <a:r>
              <a:rPr lang="en-GB" dirty="0" smtClean="0"/>
              <a:t>V</a:t>
            </a:r>
            <a:r>
              <a:rPr lang="en-GB" baseline="-25000" dirty="0" smtClean="0"/>
              <a:t>s</a:t>
            </a:r>
            <a:r>
              <a:rPr lang="en-GB" dirty="0" smtClean="0"/>
              <a:t> = Q</a:t>
            </a:r>
            <a:r>
              <a:rPr lang="en-GB" baseline="-25000" dirty="0" smtClean="0"/>
              <a:t>s</a:t>
            </a:r>
            <a:r>
              <a:rPr lang="en-GB" dirty="0" smtClean="0"/>
              <a:t>/(</a:t>
            </a:r>
            <a:r>
              <a:rPr lang="en-GB" dirty="0" err="1" smtClean="0"/>
              <a:t>C</a:t>
            </a:r>
            <a:r>
              <a:rPr lang="en-GB" baseline="-25000" dirty="0" err="1" smtClean="0"/>
              <a:t>d</a:t>
            </a:r>
            <a:r>
              <a:rPr lang="en-GB" dirty="0" smtClean="0"/>
              <a:t> + </a:t>
            </a:r>
            <a:r>
              <a:rPr lang="en-GB" dirty="0" err="1" smtClean="0"/>
              <a:t>C</a:t>
            </a:r>
            <a:r>
              <a:rPr lang="en-GB" baseline="-25000" dirty="0" err="1" smtClean="0"/>
              <a:t>i</a:t>
            </a:r>
            <a:r>
              <a:rPr lang="en-GB" dirty="0" smtClean="0"/>
              <a:t>)</a:t>
            </a:r>
          </a:p>
          <a:p>
            <a:r>
              <a:rPr lang="en-US" dirty="0" smtClean="0"/>
              <a:t>Assume amplifier has an input noise voltage </a:t>
            </a:r>
            <a:r>
              <a:rPr lang="en-US" dirty="0" err="1" smtClean="0"/>
              <a:t>V</a:t>
            </a:r>
            <a:r>
              <a:rPr lang="en-US" baseline="-25000" dirty="0" err="1" smtClean="0"/>
              <a:t>n</a:t>
            </a:r>
            <a:r>
              <a:rPr lang="en-US" dirty="0" smtClean="0"/>
              <a:t>, then</a:t>
            </a:r>
          </a:p>
          <a:p>
            <a:endParaRPr lang="en-US" dirty="0" smtClean="0"/>
          </a:p>
          <a:p>
            <a:r>
              <a:rPr lang="en-US" dirty="0" smtClean="0"/>
              <a:t>SNR =</a:t>
            </a:r>
          </a:p>
        </p:txBody>
      </p:sp>
      <p:sp>
        <p:nvSpPr>
          <p:cNvPr id="4" name="Footer Placeholder 3"/>
          <p:cNvSpPr>
            <a:spLocks noGrp="1"/>
          </p:cNvSpPr>
          <p:nvPr>
            <p:ph type="ftr" sz="quarter" idx="10"/>
          </p:nvPr>
        </p:nvSpPr>
        <p:spPr/>
        <p:txBody>
          <a:bodyPr/>
          <a:lstStyle/>
          <a:p>
            <a:r>
              <a:rPr lang="en-US" smtClean="0"/>
              <a:t>Electronics, Trigger, DAQ Summer Student Lectures 2011,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35</a:t>
            </a:fld>
            <a:endParaRPr lang="en-US"/>
          </a:p>
        </p:txBody>
      </p:sp>
      <p:pic>
        <p:nvPicPr>
          <p:cNvPr id="6" name="Picture 5" descr="simple-integrator.png"/>
          <p:cNvPicPr>
            <a:picLocks noChangeAspect="1"/>
          </p:cNvPicPr>
          <p:nvPr/>
        </p:nvPicPr>
        <p:blipFill>
          <a:blip r:embed="rId3">
            <a:clrChange>
              <a:clrFrom>
                <a:srgbClr val="FFFFFF"/>
              </a:clrFrom>
              <a:clrTo>
                <a:srgbClr val="FFFFFF">
                  <a:alpha val="0"/>
                </a:srgbClr>
              </a:clrTo>
            </a:clrChange>
          </a:blip>
          <a:stretch>
            <a:fillRect/>
          </a:stretch>
        </p:blipFill>
        <p:spPr>
          <a:xfrm>
            <a:off x="4647921" y="1409214"/>
            <a:ext cx="4247504" cy="2741837"/>
          </a:xfrm>
          <a:prstGeom prst="rect">
            <a:avLst/>
          </a:prstGeom>
        </p:spPr>
      </p:pic>
      <p:sp>
        <p:nvSpPr>
          <p:cNvPr id="7" name="TextBox 6"/>
          <p:cNvSpPr txBox="1"/>
          <p:nvPr/>
        </p:nvSpPr>
        <p:spPr>
          <a:xfrm>
            <a:off x="5249917" y="4020207"/>
            <a:ext cx="3894082" cy="2585545"/>
          </a:xfrm>
          <a:prstGeom prst="rect">
            <a:avLst/>
          </a:prstGeom>
          <a:noFill/>
        </p:spPr>
        <p:txBody>
          <a:bodyPr wrap="square" rtlCol="0">
            <a:noAutofit/>
          </a:bodyPr>
          <a:lstStyle/>
          <a:p>
            <a:r>
              <a:rPr lang="en-US" sz="2400" b="1" smtClean="0">
                <a:solidFill>
                  <a:srgbClr val="FF0000"/>
                </a:solidFill>
              </a:rPr>
              <a:t>SNR is inversely proportional to total capacitance on the input </a:t>
            </a:r>
            <a:r>
              <a:rPr lang="en-US" sz="2400" b="1" smtClean="0">
                <a:solidFill>
                  <a:srgbClr val="FF0000"/>
                </a:solidFill>
                <a:sym typeface="Wingdings" pitchFamily="2" charset="2"/>
              </a:rPr>
              <a:t> thicker sensor gives more signal but also more noise</a:t>
            </a:r>
            <a:endParaRPr lang="en-US" sz="2400" b="1" smtClean="0">
              <a:solidFill>
                <a:srgbClr val="FF0000"/>
              </a:solidFill>
            </a:endParaRPr>
          </a:p>
          <a:p>
            <a:endParaRPr lang="en-GB" sz="2400" b="1" smtClean="0">
              <a:solidFill>
                <a:srgbClr val="FF0000"/>
              </a:solidFill>
            </a:endParaRPr>
          </a:p>
        </p:txBody>
      </p:sp>
      <p:graphicFrame>
        <p:nvGraphicFramePr>
          <p:cNvPr id="8" name="Object 7"/>
          <p:cNvGraphicFramePr>
            <a:graphicFrameLocks noChangeAspect="1"/>
          </p:cNvGraphicFramePr>
          <p:nvPr/>
        </p:nvGraphicFramePr>
        <p:xfrm>
          <a:off x="1968500" y="4872038"/>
          <a:ext cx="3338513" cy="1182687"/>
        </p:xfrm>
        <a:graphic>
          <a:graphicData uri="http://schemas.openxmlformats.org/presentationml/2006/ole">
            <mc:AlternateContent xmlns:mc="http://schemas.openxmlformats.org/markup-compatibility/2006">
              <mc:Choice xmlns:v="urn:schemas-microsoft-com:vml" Requires="v">
                <p:oleObj spid="_x0000_s665605" name="Equation" r:id="rId4" imgW="1218960" imgH="431640" progId="Equation.3">
                  <p:embed/>
                </p:oleObj>
              </mc:Choice>
              <mc:Fallback>
                <p:oleObj name="Equation" r:id="rId4" imgW="1218960" imgH="43164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68500" y="4872038"/>
                        <a:ext cx="3338513" cy="11826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Number Placeholder 3"/>
          <p:cNvSpPr>
            <a:spLocks noGrp="1"/>
          </p:cNvSpPr>
          <p:nvPr>
            <p:ph type="sldNum" sz="quarter" idx="11"/>
          </p:nvPr>
        </p:nvSpPr>
        <p:spPr>
          <a:noFill/>
        </p:spPr>
        <p:txBody>
          <a:bodyPr/>
          <a:lstStyle/>
          <a:p>
            <a:fld id="{E05D14AD-3E1B-4CCC-A3ED-DE10CD7FE018}" type="slidenum">
              <a:rPr lang="en-US"/>
              <a:pPr/>
              <a:t>36</a:t>
            </a:fld>
            <a:endParaRPr lang="en-US"/>
          </a:p>
        </p:txBody>
      </p:sp>
      <p:sp>
        <p:nvSpPr>
          <p:cNvPr id="79875" name="Rectangle 2"/>
          <p:cNvSpPr>
            <a:spLocks noGrp="1" noChangeArrowheads="1"/>
          </p:cNvSpPr>
          <p:nvPr>
            <p:ph type="title"/>
          </p:nvPr>
        </p:nvSpPr>
        <p:spPr>
          <a:xfrm>
            <a:off x="0" y="109538"/>
            <a:ext cx="8407400" cy="579437"/>
          </a:xfrm>
          <a:noFill/>
        </p:spPr>
        <p:txBody>
          <a:bodyPr lIns="92075" tIns="46038" rIns="92075" bIns="46038" anchor="b"/>
          <a:lstStyle/>
          <a:p>
            <a:pPr eaLnBrk="1" hangingPunct="1"/>
            <a:r>
              <a:rPr lang="en-US" sz="3200" dirty="0" smtClean="0"/>
              <a:t>The read-out chain</a:t>
            </a:r>
          </a:p>
        </p:txBody>
      </p:sp>
      <p:sp>
        <p:nvSpPr>
          <p:cNvPr id="79876" name="Line 3"/>
          <p:cNvSpPr>
            <a:spLocks noChangeShapeType="1"/>
          </p:cNvSpPr>
          <p:nvPr/>
        </p:nvSpPr>
        <p:spPr bwMode="auto">
          <a:xfrm>
            <a:off x="3860800" y="1076325"/>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77" name="AutoShape 4"/>
          <p:cNvSpPr>
            <a:spLocks noChangeArrowheads="1"/>
          </p:cNvSpPr>
          <p:nvPr/>
        </p:nvSpPr>
        <p:spPr bwMode="auto">
          <a:xfrm rot="10800000" flipH="1">
            <a:off x="3573463" y="1190625"/>
            <a:ext cx="574675" cy="247650"/>
          </a:xfrm>
          <a:prstGeom prst="triangle">
            <a:avLst>
              <a:gd name="adj" fmla="val 49995"/>
            </a:avLst>
          </a:prstGeom>
          <a:solidFill>
            <a:schemeClr val="bg1"/>
          </a:solidFill>
          <a:ln w="25399">
            <a:solidFill>
              <a:schemeClr val="tx1"/>
            </a:solidFill>
            <a:miter lim="800000"/>
            <a:headEnd/>
            <a:tailEnd/>
          </a:ln>
        </p:spPr>
        <p:txBody>
          <a:bodyPr wrap="none" anchor="ctr"/>
          <a:lstStyle/>
          <a:p>
            <a:endParaRPr lang="en-GB"/>
          </a:p>
        </p:txBody>
      </p:sp>
      <p:sp>
        <p:nvSpPr>
          <p:cNvPr id="79878" name="Rectangle 5"/>
          <p:cNvSpPr>
            <a:spLocks noChangeArrowheads="1"/>
          </p:cNvSpPr>
          <p:nvPr/>
        </p:nvSpPr>
        <p:spPr bwMode="auto">
          <a:xfrm>
            <a:off x="3471863" y="768350"/>
            <a:ext cx="777875" cy="298450"/>
          </a:xfrm>
          <a:prstGeom prst="rect">
            <a:avLst/>
          </a:prstGeom>
          <a:solidFill>
            <a:srgbClr val="CCFF66"/>
          </a:solidFill>
          <a:ln w="25399">
            <a:solidFill>
              <a:schemeClr val="tx1"/>
            </a:solidFill>
            <a:miter lim="800000"/>
            <a:headEnd/>
            <a:tailEnd/>
          </a:ln>
        </p:spPr>
        <p:txBody>
          <a:bodyPr wrap="none" anchor="ctr"/>
          <a:lstStyle/>
          <a:p>
            <a:endParaRPr lang="en-GB"/>
          </a:p>
        </p:txBody>
      </p:sp>
      <p:sp>
        <p:nvSpPr>
          <p:cNvPr id="79879" name="Rectangle 6"/>
          <p:cNvSpPr>
            <a:spLocks noChangeArrowheads="1"/>
          </p:cNvSpPr>
          <p:nvPr/>
        </p:nvSpPr>
        <p:spPr bwMode="auto">
          <a:xfrm>
            <a:off x="3167063" y="1560513"/>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880" name="Line 7"/>
          <p:cNvSpPr>
            <a:spLocks noChangeShapeType="1"/>
          </p:cNvSpPr>
          <p:nvPr/>
        </p:nvSpPr>
        <p:spPr bwMode="auto">
          <a:xfrm>
            <a:off x="3251200" y="1604963"/>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1" name="Line 8"/>
          <p:cNvSpPr>
            <a:spLocks noChangeShapeType="1"/>
          </p:cNvSpPr>
          <p:nvPr/>
        </p:nvSpPr>
        <p:spPr bwMode="auto">
          <a:xfrm>
            <a:off x="3251200" y="1868488"/>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2" name="Line 9"/>
          <p:cNvSpPr>
            <a:spLocks noChangeShapeType="1"/>
          </p:cNvSpPr>
          <p:nvPr/>
        </p:nvSpPr>
        <p:spPr bwMode="auto">
          <a:xfrm>
            <a:off x="3860800" y="1446213"/>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83" name="Rectangle 10"/>
          <p:cNvSpPr>
            <a:spLocks noChangeArrowheads="1"/>
          </p:cNvSpPr>
          <p:nvPr/>
        </p:nvSpPr>
        <p:spPr bwMode="auto">
          <a:xfrm>
            <a:off x="5059363" y="1149350"/>
            <a:ext cx="1257300" cy="396875"/>
          </a:xfrm>
          <a:prstGeom prst="rect">
            <a:avLst/>
          </a:prstGeom>
          <a:noFill/>
          <a:ln w="9525">
            <a:noFill/>
            <a:miter lim="800000"/>
            <a:headEnd/>
            <a:tailEnd/>
          </a:ln>
        </p:spPr>
        <p:txBody>
          <a:bodyPr wrap="none" lIns="92075" tIns="46038" rIns="92075" bIns="46038">
            <a:spAutoFit/>
          </a:bodyPr>
          <a:lstStyle/>
          <a:p>
            <a:pPr eaLnBrk="0" hangingPunct="0"/>
            <a:r>
              <a:rPr lang="en-US" sz="2000"/>
              <a:t>Amplifier</a:t>
            </a:r>
          </a:p>
        </p:txBody>
      </p:sp>
      <p:sp>
        <p:nvSpPr>
          <p:cNvPr id="79884" name="Rectangle 11"/>
          <p:cNvSpPr>
            <a:spLocks noChangeArrowheads="1"/>
          </p:cNvSpPr>
          <p:nvPr/>
        </p:nvSpPr>
        <p:spPr bwMode="auto">
          <a:xfrm>
            <a:off x="5059363" y="1539875"/>
            <a:ext cx="736600" cy="396875"/>
          </a:xfrm>
          <a:prstGeom prst="rect">
            <a:avLst/>
          </a:prstGeom>
          <a:noFill/>
          <a:ln w="9525">
            <a:noFill/>
            <a:miter lim="800000"/>
            <a:headEnd/>
            <a:tailEnd/>
          </a:ln>
        </p:spPr>
        <p:txBody>
          <a:bodyPr wrap="none" lIns="92075" tIns="46038" rIns="92075" bIns="46038">
            <a:spAutoFit/>
          </a:bodyPr>
          <a:lstStyle/>
          <a:p>
            <a:pPr eaLnBrk="0" hangingPunct="0"/>
            <a:r>
              <a:rPr lang="en-US" sz="2000"/>
              <a:t>Filter</a:t>
            </a:r>
          </a:p>
        </p:txBody>
      </p:sp>
      <p:sp>
        <p:nvSpPr>
          <p:cNvPr id="79885" name="Line 12"/>
          <p:cNvSpPr>
            <a:spLocks noChangeShapeType="1"/>
          </p:cNvSpPr>
          <p:nvPr/>
        </p:nvSpPr>
        <p:spPr bwMode="auto">
          <a:xfrm>
            <a:off x="3251200" y="1657350"/>
            <a:ext cx="7112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86" name="Arc 13"/>
          <p:cNvSpPr>
            <a:spLocks/>
          </p:cNvSpPr>
          <p:nvPr/>
        </p:nvSpPr>
        <p:spPr bwMode="auto">
          <a:xfrm>
            <a:off x="3962400" y="1658938"/>
            <a:ext cx="407988" cy="157162"/>
          </a:xfrm>
          <a:custGeom>
            <a:avLst/>
            <a:gdLst>
              <a:gd name="T0" fmla="*/ 0 w 21712"/>
              <a:gd name="T1" fmla="*/ 0 h 21600"/>
              <a:gd name="T2" fmla="*/ 407988 w 21712"/>
              <a:gd name="T3" fmla="*/ 157162 h 21600"/>
              <a:gd name="T4" fmla="*/ 2105 w 21712"/>
              <a:gd name="T5" fmla="*/ 157162 h 21600"/>
              <a:gd name="T6" fmla="*/ 0 60000 65536"/>
              <a:gd name="T7" fmla="*/ 0 60000 65536"/>
              <a:gd name="T8" fmla="*/ 0 60000 65536"/>
              <a:gd name="T9" fmla="*/ 0 w 21712"/>
              <a:gd name="T10" fmla="*/ 0 h 21600"/>
              <a:gd name="T11" fmla="*/ 21712 w 21712"/>
              <a:gd name="T12" fmla="*/ 21600 h 21600"/>
            </a:gdLst>
            <a:ahLst/>
            <a:cxnLst>
              <a:cxn ang="T6">
                <a:pos x="T0" y="T1"/>
              </a:cxn>
              <a:cxn ang="T7">
                <a:pos x="T2" y="T3"/>
              </a:cxn>
              <a:cxn ang="T8">
                <a:pos x="T4" y="T5"/>
              </a:cxn>
            </a:cxnLst>
            <a:rect l="T9" t="T10" r="T11" b="T12"/>
            <a:pathLst>
              <a:path w="21712" h="21600" fill="none" extrusionOk="0">
                <a:moveTo>
                  <a:pt x="0" y="0"/>
                </a:moveTo>
                <a:cubicBezTo>
                  <a:pt x="37" y="0"/>
                  <a:pt x="74" y="-1"/>
                  <a:pt x="112" y="-1"/>
                </a:cubicBezTo>
                <a:cubicBezTo>
                  <a:pt x="12041" y="-1"/>
                  <a:pt x="21712" y="9670"/>
                  <a:pt x="21712" y="21600"/>
                </a:cubicBezTo>
              </a:path>
              <a:path w="21712" h="21600" stroke="0" extrusionOk="0">
                <a:moveTo>
                  <a:pt x="0" y="0"/>
                </a:moveTo>
                <a:cubicBezTo>
                  <a:pt x="37" y="0"/>
                  <a:pt x="74" y="-1"/>
                  <a:pt x="112" y="-1"/>
                </a:cubicBezTo>
                <a:cubicBezTo>
                  <a:pt x="12041" y="-1"/>
                  <a:pt x="21712" y="9670"/>
                  <a:pt x="21712" y="21600"/>
                </a:cubicBezTo>
                <a:lnTo>
                  <a:pt x="112" y="21600"/>
                </a:lnTo>
                <a:close/>
              </a:path>
            </a:pathLst>
          </a:custGeom>
          <a:noFill/>
          <a:ln w="25399" cap="rnd">
            <a:solidFill>
              <a:schemeClr val="tx1"/>
            </a:solidFill>
            <a:round/>
            <a:headEnd type="none" w="sm" len="sm"/>
            <a:tailEnd type="none" w="sm" len="sm"/>
          </a:ln>
        </p:spPr>
        <p:txBody>
          <a:bodyPr wrap="none" anchor="ctr"/>
          <a:lstStyle/>
          <a:p>
            <a:endParaRPr lang="en-GB"/>
          </a:p>
        </p:txBody>
      </p:sp>
      <p:sp>
        <p:nvSpPr>
          <p:cNvPr id="79887" name="Rectangle 14"/>
          <p:cNvSpPr>
            <a:spLocks noChangeArrowheads="1"/>
          </p:cNvSpPr>
          <p:nvPr/>
        </p:nvSpPr>
        <p:spPr bwMode="auto">
          <a:xfrm>
            <a:off x="3167063" y="2035175"/>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888" name="Line 15"/>
          <p:cNvSpPr>
            <a:spLocks noChangeShapeType="1"/>
          </p:cNvSpPr>
          <p:nvPr/>
        </p:nvSpPr>
        <p:spPr bwMode="auto">
          <a:xfrm>
            <a:off x="3251200" y="2079625"/>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9" name="Line 16"/>
          <p:cNvSpPr>
            <a:spLocks noChangeShapeType="1"/>
          </p:cNvSpPr>
          <p:nvPr/>
        </p:nvSpPr>
        <p:spPr bwMode="auto">
          <a:xfrm>
            <a:off x="3251200" y="2343150"/>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0" name="Line 17"/>
          <p:cNvSpPr>
            <a:spLocks noChangeShapeType="1"/>
          </p:cNvSpPr>
          <p:nvPr/>
        </p:nvSpPr>
        <p:spPr bwMode="auto">
          <a:xfrm>
            <a:off x="3860800" y="192087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91" name="Rectangle 18"/>
          <p:cNvSpPr>
            <a:spLocks noChangeArrowheads="1"/>
          </p:cNvSpPr>
          <p:nvPr/>
        </p:nvSpPr>
        <p:spPr bwMode="auto">
          <a:xfrm>
            <a:off x="5059363" y="1990725"/>
            <a:ext cx="1054100" cy="396875"/>
          </a:xfrm>
          <a:prstGeom prst="rect">
            <a:avLst/>
          </a:prstGeom>
          <a:noFill/>
          <a:ln w="9525">
            <a:noFill/>
            <a:miter lim="800000"/>
            <a:headEnd/>
            <a:tailEnd/>
          </a:ln>
        </p:spPr>
        <p:txBody>
          <a:bodyPr wrap="none" lIns="92075" tIns="46038" rIns="92075" bIns="46038">
            <a:spAutoFit/>
          </a:bodyPr>
          <a:lstStyle/>
          <a:p>
            <a:pPr eaLnBrk="0" hangingPunct="0"/>
            <a:r>
              <a:rPr lang="en-US" sz="2000"/>
              <a:t>Shaper</a:t>
            </a:r>
          </a:p>
        </p:txBody>
      </p:sp>
      <p:sp>
        <p:nvSpPr>
          <p:cNvPr id="79892" name="Freeform 19"/>
          <p:cNvSpPr>
            <a:spLocks/>
          </p:cNvSpPr>
          <p:nvPr/>
        </p:nvSpPr>
        <p:spPr bwMode="auto">
          <a:xfrm>
            <a:off x="3251200" y="2093913"/>
            <a:ext cx="1220788" cy="196850"/>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893" name="Rectangle 20"/>
          <p:cNvSpPr>
            <a:spLocks noChangeArrowheads="1"/>
          </p:cNvSpPr>
          <p:nvPr/>
        </p:nvSpPr>
        <p:spPr bwMode="auto">
          <a:xfrm>
            <a:off x="3167063" y="2509838"/>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894" name="Line 21"/>
          <p:cNvSpPr>
            <a:spLocks noChangeShapeType="1"/>
          </p:cNvSpPr>
          <p:nvPr/>
        </p:nvSpPr>
        <p:spPr bwMode="auto">
          <a:xfrm>
            <a:off x="3251200" y="2554288"/>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5" name="Line 22"/>
          <p:cNvSpPr>
            <a:spLocks noChangeShapeType="1"/>
          </p:cNvSpPr>
          <p:nvPr/>
        </p:nvSpPr>
        <p:spPr bwMode="auto">
          <a:xfrm>
            <a:off x="3251200" y="2817813"/>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6" name="Line 23"/>
          <p:cNvSpPr>
            <a:spLocks noChangeShapeType="1"/>
          </p:cNvSpPr>
          <p:nvPr/>
        </p:nvSpPr>
        <p:spPr bwMode="auto">
          <a:xfrm>
            <a:off x="3860800" y="2395538"/>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97" name="Rectangle 24"/>
          <p:cNvSpPr>
            <a:spLocks noChangeArrowheads="1"/>
          </p:cNvSpPr>
          <p:nvPr/>
        </p:nvSpPr>
        <p:spPr bwMode="auto">
          <a:xfrm>
            <a:off x="5059363" y="2522538"/>
            <a:ext cx="2625725" cy="396875"/>
          </a:xfrm>
          <a:prstGeom prst="rect">
            <a:avLst/>
          </a:prstGeom>
          <a:noFill/>
          <a:ln w="9525">
            <a:noFill/>
            <a:miter lim="800000"/>
            <a:headEnd/>
            <a:tailEnd/>
          </a:ln>
        </p:spPr>
        <p:txBody>
          <a:bodyPr wrap="none" lIns="92075" tIns="46038" rIns="92075" bIns="46038">
            <a:spAutoFit/>
          </a:bodyPr>
          <a:lstStyle/>
          <a:p>
            <a:pPr eaLnBrk="0" hangingPunct="0"/>
            <a:r>
              <a:rPr lang="en-US" sz="2000"/>
              <a:t>Range compression</a:t>
            </a:r>
          </a:p>
        </p:txBody>
      </p:sp>
      <p:sp>
        <p:nvSpPr>
          <p:cNvPr id="79898" name="Arc 25"/>
          <p:cNvSpPr>
            <a:spLocks/>
          </p:cNvSpPr>
          <p:nvPr/>
        </p:nvSpPr>
        <p:spPr bwMode="auto">
          <a:xfrm>
            <a:off x="3252788" y="2660650"/>
            <a:ext cx="508000" cy="158750"/>
          </a:xfrm>
          <a:custGeom>
            <a:avLst/>
            <a:gdLst>
              <a:gd name="T0" fmla="*/ 0 w 21600"/>
              <a:gd name="T1" fmla="*/ 158750 h 21600"/>
              <a:gd name="T2" fmla="*/ 505883 w 21600"/>
              <a:gd name="T3" fmla="*/ 0 h 21600"/>
              <a:gd name="T4" fmla="*/ 508000 w 21600"/>
              <a:gd name="T5" fmla="*/ 15875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705"/>
                  <a:pt x="9615" y="49"/>
                  <a:pt x="21510" y="0"/>
                </a:cubicBezTo>
              </a:path>
              <a:path w="21600" h="21600" stroke="0" extrusionOk="0">
                <a:moveTo>
                  <a:pt x="-1" y="21599"/>
                </a:moveTo>
                <a:cubicBezTo>
                  <a:pt x="-1" y="9705"/>
                  <a:pt x="9615" y="49"/>
                  <a:pt x="21510" y="0"/>
                </a:cubicBezTo>
                <a:lnTo>
                  <a:pt x="21600" y="21600"/>
                </a:lnTo>
                <a:close/>
              </a:path>
            </a:pathLst>
          </a:custGeom>
          <a:noFill/>
          <a:ln w="25399" cap="rnd">
            <a:solidFill>
              <a:schemeClr val="tx1"/>
            </a:solidFill>
            <a:round/>
            <a:headEnd type="none" w="sm" len="sm"/>
            <a:tailEnd type="none" w="sm" len="sm"/>
          </a:ln>
        </p:spPr>
        <p:txBody>
          <a:bodyPr wrap="none" anchor="ctr"/>
          <a:lstStyle/>
          <a:p>
            <a:endParaRPr lang="en-GB"/>
          </a:p>
        </p:txBody>
      </p:sp>
      <p:sp>
        <p:nvSpPr>
          <p:cNvPr id="79899" name="Line 26"/>
          <p:cNvSpPr>
            <a:spLocks noChangeShapeType="1"/>
          </p:cNvSpPr>
          <p:nvPr/>
        </p:nvSpPr>
        <p:spPr bwMode="auto">
          <a:xfrm>
            <a:off x="3759200" y="2659063"/>
            <a:ext cx="6096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0" name="Rectangle 27"/>
          <p:cNvSpPr>
            <a:spLocks noChangeArrowheads="1"/>
          </p:cNvSpPr>
          <p:nvPr/>
        </p:nvSpPr>
        <p:spPr bwMode="auto">
          <a:xfrm>
            <a:off x="3573463" y="2984500"/>
            <a:ext cx="574675" cy="300038"/>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901" name="Line 28"/>
          <p:cNvSpPr>
            <a:spLocks noChangeShapeType="1"/>
          </p:cNvSpPr>
          <p:nvPr/>
        </p:nvSpPr>
        <p:spPr bwMode="auto">
          <a:xfrm>
            <a:off x="3860800" y="2870200"/>
            <a:ext cx="0" cy="21113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2" name="Line 29"/>
          <p:cNvSpPr>
            <a:spLocks noChangeShapeType="1"/>
          </p:cNvSpPr>
          <p:nvPr/>
        </p:nvSpPr>
        <p:spPr bwMode="auto">
          <a:xfrm>
            <a:off x="3860800" y="3240088"/>
            <a:ext cx="0" cy="15875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3" name="Line 30"/>
          <p:cNvSpPr>
            <a:spLocks noChangeShapeType="1"/>
          </p:cNvSpPr>
          <p:nvPr/>
        </p:nvSpPr>
        <p:spPr bwMode="auto">
          <a:xfrm flipH="1">
            <a:off x="3860800" y="3081338"/>
            <a:ext cx="203200" cy="15875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4" name="Line 31"/>
          <p:cNvSpPr>
            <a:spLocks noChangeShapeType="1"/>
          </p:cNvSpPr>
          <p:nvPr/>
        </p:nvSpPr>
        <p:spPr bwMode="auto">
          <a:xfrm>
            <a:off x="2336800" y="3187700"/>
            <a:ext cx="1016000" cy="0"/>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79905" name="Rectangle 32"/>
          <p:cNvSpPr>
            <a:spLocks noChangeArrowheads="1"/>
          </p:cNvSpPr>
          <p:nvPr/>
        </p:nvSpPr>
        <p:spPr bwMode="auto">
          <a:xfrm>
            <a:off x="1909763" y="2890838"/>
            <a:ext cx="1538287" cy="396875"/>
          </a:xfrm>
          <a:prstGeom prst="rect">
            <a:avLst/>
          </a:prstGeom>
          <a:noFill/>
          <a:ln w="9525">
            <a:noFill/>
            <a:miter lim="800000"/>
            <a:headEnd/>
            <a:tailEnd/>
          </a:ln>
        </p:spPr>
        <p:txBody>
          <a:bodyPr wrap="none" lIns="92075" tIns="46038" rIns="92075" bIns="46038">
            <a:spAutoFit/>
          </a:bodyPr>
          <a:lstStyle/>
          <a:p>
            <a:pPr eaLnBrk="0" hangingPunct="0"/>
            <a:r>
              <a:rPr lang="en-US" sz="2000"/>
              <a:t>clock (TTC)</a:t>
            </a:r>
          </a:p>
        </p:txBody>
      </p:sp>
      <p:sp>
        <p:nvSpPr>
          <p:cNvPr id="79906" name="Rectangle 33"/>
          <p:cNvSpPr>
            <a:spLocks noChangeArrowheads="1"/>
          </p:cNvSpPr>
          <p:nvPr/>
        </p:nvSpPr>
        <p:spPr bwMode="auto">
          <a:xfrm>
            <a:off x="5059363" y="3049588"/>
            <a:ext cx="1323975" cy="396875"/>
          </a:xfrm>
          <a:prstGeom prst="rect">
            <a:avLst/>
          </a:prstGeom>
          <a:noFill/>
          <a:ln w="9525">
            <a:noFill/>
            <a:miter lim="800000"/>
            <a:headEnd/>
            <a:tailEnd/>
          </a:ln>
        </p:spPr>
        <p:txBody>
          <a:bodyPr wrap="none" lIns="92075" tIns="46038" rIns="92075" bIns="46038">
            <a:spAutoFit/>
          </a:bodyPr>
          <a:lstStyle/>
          <a:p>
            <a:pPr eaLnBrk="0" hangingPunct="0"/>
            <a:r>
              <a:rPr lang="en-US" sz="2000"/>
              <a:t>Sampling</a:t>
            </a:r>
          </a:p>
        </p:txBody>
      </p:sp>
      <p:sp>
        <p:nvSpPr>
          <p:cNvPr id="79907" name="Rectangle 34"/>
          <p:cNvSpPr>
            <a:spLocks noChangeArrowheads="1"/>
          </p:cNvSpPr>
          <p:nvPr/>
        </p:nvSpPr>
        <p:spPr bwMode="auto">
          <a:xfrm>
            <a:off x="3065463" y="3406775"/>
            <a:ext cx="1590675" cy="931863"/>
          </a:xfrm>
          <a:prstGeom prst="rect">
            <a:avLst/>
          </a:prstGeom>
          <a:solidFill>
            <a:srgbClr val="CBCBCB"/>
          </a:solidFill>
          <a:ln w="25399">
            <a:solidFill>
              <a:schemeClr val="tx1"/>
            </a:solidFill>
            <a:miter lim="800000"/>
            <a:headEnd/>
            <a:tailEnd/>
          </a:ln>
        </p:spPr>
        <p:txBody>
          <a:bodyPr wrap="none" anchor="ctr"/>
          <a:lstStyle/>
          <a:p>
            <a:endParaRPr lang="en-GB"/>
          </a:p>
        </p:txBody>
      </p:sp>
      <p:sp>
        <p:nvSpPr>
          <p:cNvPr id="79908" name="Rectangle 35"/>
          <p:cNvSpPr>
            <a:spLocks noChangeArrowheads="1"/>
          </p:cNvSpPr>
          <p:nvPr/>
        </p:nvSpPr>
        <p:spPr bwMode="auto">
          <a:xfrm>
            <a:off x="3167063" y="3459163"/>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909" name="Line 36"/>
          <p:cNvSpPr>
            <a:spLocks noChangeShapeType="1"/>
          </p:cNvSpPr>
          <p:nvPr/>
        </p:nvSpPr>
        <p:spPr bwMode="auto">
          <a:xfrm>
            <a:off x="3251200" y="3503613"/>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0" name="Line 37"/>
          <p:cNvSpPr>
            <a:spLocks noChangeShapeType="1"/>
          </p:cNvSpPr>
          <p:nvPr/>
        </p:nvSpPr>
        <p:spPr bwMode="auto">
          <a:xfrm>
            <a:off x="3251200" y="3767138"/>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1" name="Rectangle 38"/>
          <p:cNvSpPr>
            <a:spLocks noChangeArrowheads="1"/>
          </p:cNvSpPr>
          <p:nvPr/>
        </p:nvSpPr>
        <p:spPr bwMode="auto">
          <a:xfrm>
            <a:off x="3167063" y="3933825"/>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912" name="Line 39"/>
          <p:cNvSpPr>
            <a:spLocks noChangeShapeType="1"/>
          </p:cNvSpPr>
          <p:nvPr/>
        </p:nvSpPr>
        <p:spPr bwMode="auto">
          <a:xfrm>
            <a:off x="3251200" y="3978275"/>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3" name="Line 40"/>
          <p:cNvSpPr>
            <a:spLocks noChangeShapeType="1"/>
          </p:cNvSpPr>
          <p:nvPr/>
        </p:nvSpPr>
        <p:spPr bwMode="auto">
          <a:xfrm>
            <a:off x="3251200" y="4241800"/>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4" name="Line 41"/>
          <p:cNvSpPr>
            <a:spLocks noChangeShapeType="1"/>
          </p:cNvSpPr>
          <p:nvPr/>
        </p:nvSpPr>
        <p:spPr bwMode="auto">
          <a:xfrm>
            <a:off x="3860800" y="381952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5" name="Line 42"/>
          <p:cNvSpPr>
            <a:spLocks noChangeShapeType="1"/>
          </p:cNvSpPr>
          <p:nvPr/>
        </p:nvSpPr>
        <p:spPr bwMode="auto">
          <a:xfrm>
            <a:off x="33528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6" name="Line 43"/>
          <p:cNvSpPr>
            <a:spLocks noChangeShapeType="1"/>
          </p:cNvSpPr>
          <p:nvPr/>
        </p:nvSpPr>
        <p:spPr bwMode="auto">
          <a:xfrm>
            <a:off x="34544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7" name="Line 44"/>
          <p:cNvSpPr>
            <a:spLocks noChangeShapeType="1"/>
          </p:cNvSpPr>
          <p:nvPr/>
        </p:nvSpPr>
        <p:spPr bwMode="auto">
          <a:xfrm>
            <a:off x="3556000" y="36623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8" name="Line 45"/>
          <p:cNvSpPr>
            <a:spLocks noChangeShapeType="1"/>
          </p:cNvSpPr>
          <p:nvPr/>
        </p:nvSpPr>
        <p:spPr bwMode="auto">
          <a:xfrm>
            <a:off x="3657600" y="3609975"/>
            <a:ext cx="0" cy="1571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9" name="Line 46"/>
          <p:cNvSpPr>
            <a:spLocks noChangeShapeType="1"/>
          </p:cNvSpPr>
          <p:nvPr/>
        </p:nvSpPr>
        <p:spPr bwMode="auto">
          <a:xfrm>
            <a:off x="3759200" y="3556000"/>
            <a:ext cx="0" cy="21113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0" name="Line 47"/>
          <p:cNvSpPr>
            <a:spLocks noChangeShapeType="1"/>
          </p:cNvSpPr>
          <p:nvPr/>
        </p:nvSpPr>
        <p:spPr bwMode="auto">
          <a:xfrm>
            <a:off x="3860800" y="3609975"/>
            <a:ext cx="0" cy="1571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1" name="Line 48"/>
          <p:cNvSpPr>
            <a:spLocks noChangeShapeType="1"/>
          </p:cNvSpPr>
          <p:nvPr/>
        </p:nvSpPr>
        <p:spPr bwMode="auto">
          <a:xfrm>
            <a:off x="3962400" y="36623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2" name="Line 49"/>
          <p:cNvSpPr>
            <a:spLocks noChangeShapeType="1"/>
          </p:cNvSpPr>
          <p:nvPr/>
        </p:nvSpPr>
        <p:spPr bwMode="auto">
          <a:xfrm>
            <a:off x="40640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3" name="Line 50"/>
          <p:cNvSpPr>
            <a:spLocks noChangeShapeType="1"/>
          </p:cNvSpPr>
          <p:nvPr/>
        </p:nvSpPr>
        <p:spPr bwMode="auto">
          <a:xfrm>
            <a:off x="41656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4" name="Line 51"/>
          <p:cNvSpPr>
            <a:spLocks noChangeShapeType="1"/>
          </p:cNvSpPr>
          <p:nvPr/>
        </p:nvSpPr>
        <p:spPr bwMode="auto">
          <a:xfrm>
            <a:off x="42672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5" name="Freeform 52"/>
          <p:cNvSpPr>
            <a:spLocks/>
          </p:cNvSpPr>
          <p:nvPr/>
        </p:nvSpPr>
        <p:spPr bwMode="auto">
          <a:xfrm>
            <a:off x="3251200" y="3992563"/>
            <a:ext cx="1220788" cy="198437"/>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926" name="Line 53"/>
          <p:cNvSpPr>
            <a:spLocks noChangeShapeType="1"/>
          </p:cNvSpPr>
          <p:nvPr/>
        </p:nvSpPr>
        <p:spPr bwMode="auto">
          <a:xfrm>
            <a:off x="3251200" y="4137025"/>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27" name="Rectangle 54"/>
          <p:cNvSpPr>
            <a:spLocks noChangeArrowheads="1"/>
          </p:cNvSpPr>
          <p:nvPr/>
        </p:nvSpPr>
        <p:spPr bwMode="auto">
          <a:xfrm>
            <a:off x="5059363" y="3471863"/>
            <a:ext cx="1535112" cy="396875"/>
          </a:xfrm>
          <a:prstGeom prst="rect">
            <a:avLst/>
          </a:prstGeom>
          <a:noFill/>
          <a:ln w="9525">
            <a:noFill/>
            <a:miter lim="800000"/>
            <a:headEnd/>
            <a:tailEnd/>
          </a:ln>
        </p:spPr>
        <p:txBody>
          <a:bodyPr wrap="none" lIns="92075" tIns="46038" rIns="92075" bIns="46038">
            <a:spAutoFit/>
          </a:bodyPr>
          <a:lstStyle/>
          <a:p>
            <a:pPr eaLnBrk="0" hangingPunct="0"/>
            <a:r>
              <a:rPr lang="en-US" sz="2000"/>
              <a:t>Digital filter</a:t>
            </a:r>
          </a:p>
        </p:txBody>
      </p:sp>
      <p:sp>
        <p:nvSpPr>
          <p:cNvPr id="79928" name="Rectangle 55"/>
          <p:cNvSpPr>
            <a:spLocks noChangeArrowheads="1"/>
          </p:cNvSpPr>
          <p:nvPr/>
        </p:nvSpPr>
        <p:spPr bwMode="auto">
          <a:xfrm>
            <a:off x="5059363" y="3889375"/>
            <a:ext cx="2193925" cy="396875"/>
          </a:xfrm>
          <a:prstGeom prst="rect">
            <a:avLst/>
          </a:prstGeom>
          <a:noFill/>
          <a:ln w="9525">
            <a:noFill/>
            <a:miter lim="800000"/>
            <a:headEnd/>
            <a:tailEnd/>
          </a:ln>
        </p:spPr>
        <p:txBody>
          <a:bodyPr wrap="none" lIns="92075" tIns="46038" rIns="92075" bIns="46038">
            <a:spAutoFit/>
          </a:bodyPr>
          <a:lstStyle/>
          <a:p>
            <a:pPr eaLnBrk="0" hangingPunct="0"/>
            <a:r>
              <a:rPr lang="en-US" sz="2000"/>
              <a:t>Zero suppression</a:t>
            </a:r>
          </a:p>
        </p:txBody>
      </p:sp>
      <p:sp>
        <p:nvSpPr>
          <p:cNvPr id="79929" name="Rectangle 56"/>
          <p:cNvSpPr>
            <a:spLocks noChangeArrowheads="1"/>
          </p:cNvSpPr>
          <p:nvPr/>
        </p:nvSpPr>
        <p:spPr bwMode="auto">
          <a:xfrm>
            <a:off x="3471863" y="4462463"/>
            <a:ext cx="777875" cy="300037"/>
          </a:xfrm>
          <a:prstGeom prst="rect">
            <a:avLst/>
          </a:prstGeom>
          <a:solidFill>
            <a:srgbClr val="CCFF66"/>
          </a:solidFill>
          <a:ln w="25399">
            <a:solidFill>
              <a:schemeClr val="tx1"/>
            </a:solidFill>
            <a:miter lim="800000"/>
            <a:headEnd/>
            <a:tailEnd/>
          </a:ln>
        </p:spPr>
        <p:txBody>
          <a:bodyPr wrap="none" anchor="ctr"/>
          <a:lstStyle/>
          <a:p>
            <a:endParaRPr lang="en-GB"/>
          </a:p>
        </p:txBody>
      </p:sp>
      <p:sp>
        <p:nvSpPr>
          <p:cNvPr id="79930" name="Line 57"/>
          <p:cNvSpPr>
            <a:spLocks noChangeShapeType="1"/>
          </p:cNvSpPr>
          <p:nvPr/>
        </p:nvSpPr>
        <p:spPr bwMode="auto">
          <a:xfrm>
            <a:off x="3860800" y="43481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31" name="Rectangle 58"/>
          <p:cNvSpPr>
            <a:spLocks noChangeArrowheads="1"/>
          </p:cNvSpPr>
          <p:nvPr/>
        </p:nvSpPr>
        <p:spPr bwMode="auto">
          <a:xfrm>
            <a:off x="3167063" y="4884738"/>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932" name="Line 59"/>
          <p:cNvSpPr>
            <a:spLocks noChangeShapeType="1"/>
          </p:cNvSpPr>
          <p:nvPr/>
        </p:nvSpPr>
        <p:spPr bwMode="auto">
          <a:xfrm>
            <a:off x="3251200" y="4929188"/>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3" name="Line 60"/>
          <p:cNvSpPr>
            <a:spLocks noChangeShapeType="1"/>
          </p:cNvSpPr>
          <p:nvPr/>
        </p:nvSpPr>
        <p:spPr bwMode="auto">
          <a:xfrm>
            <a:off x="3251200" y="5192713"/>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4" name="Freeform 61"/>
          <p:cNvSpPr>
            <a:spLocks/>
          </p:cNvSpPr>
          <p:nvPr/>
        </p:nvSpPr>
        <p:spPr bwMode="auto">
          <a:xfrm>
            <a:off x="3251200" y="4943475"/>
            <a:ext cx="1220788" cy="198438"/>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935" name="Line 62"/>
          <p:cNvSpPr>
            <a:spLocks noChangeShapeType="1"/>
          </p:cNvSpPr>
          <p:nvPr/>
        </p:nvSpPr>
        <p:spPr bwMode="auto">
          <a:xfrm>
            <a:off x="3860800" y="4770438"/>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36" name="Line 63"/>
          <p:cNvSpPr>
            <a:spLocks noChangeShapeType="1"/>
          </p:cNvSpPr>
          <p:nvPr/>
        </p:nvSpPr>
        <p:spPr bwMode="auto">
          <a:xfrm>
            <a:off x="3454400" y="4559300"/>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7" name="Line 64"/>
          <p:cNvSpPr>
            <a:spLocks noChangeShapeType="1"/>
          </p:cNvSpPr>
          <p:nvPr/>
        </p:nvSpPr>
        <p:spPr bwMode="auto">
          <a:xfrm>
            <a:off x="3454400" y="4664075"/>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8" name="Line 65"/>
          <p:cNvSpPr>
            <a:spLocks noChangeShapeType="1"/>
          </p:cNvSpPr>
          <p:nvPr/>
        </p:nvSpPr>
        <p:spPr bwMode="auto">
          <a:xfrm>
            <a:off x="3454400" y="4770438"/>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9" name="Rectangle 66"/>
          <p:cNvSpPr>
            <a:spLocks noChangeArrowheads="1"/>
          </p:cNvSpPr>
          <p:nvPr/>
        </p:nvSpPr>
        <p:spPr bwMode="auto">
          <a:xfrm>
            <a:off x="5059363" y="4378325"/>
            <a:ext cx="885825" cy="396875"/>
          </a:xfrm>
          <a:prstGeom prst="rect">
            <a:avLst/>
          </a:prstGeom>
          <a:noFill/>
          <a:ln w="9525">
            <a:noFill/>
            <a:miter lim="800000"/>
            <a:headEnd/>
            <a:tailEnd/>
          </a:ln>
        </p:spPr>
        <p:txBody>
          <a:bodyPr wrap="none" lIns="92075" tIns="46038" rIns="92075" bIns="46038">
            <a:spAutoFit/>
          </a:bodyPr>
          <a:lstStyle/>
          <a:p>
            <a:pPr eaLnBrk="0" hangingPunct="0"/>
            <a:r>
              <a:rPr lang="en-US" sz="2000"/>
              <a:t>Buffer</a:t>
            </a:r>
          </a:p>
        </p:txBody>
      </p:sp>
      <p:sp>
        <p:nvSpPr>
          <p:cNvPr id="79940" name="Line 67"/>
          <p:cNvSpPr>
            <a:spLocks noChangeShapeType="1"/>
          </p:cNvSpPr>
          <p:nvPr/>
        </p:nvSpPr>
        <p:spPr bwMode="auto">
          <a:xfrm>
            <a:off x="3822700" y="4948238"/>
            <a:ext cx="0" cy="238125"/>
          </a:xfrm>
          <a:prstGeom prst="line">
            <a:avLst/>
          </a:prstGeom>
          <a:noFill/>
          <a:ln w="12699">
            <a:solidFill>
              <a:schemeClr val="tx1"/>
            </a:solidFill>
            <a:round/>
            <a:headEnd type="stealth" w="med" len="med"/>
            <a:tailEnd type="stealth" w="med" len="med"/>
          </a:ln>
        </p:spPr>
        <p:txBody>
          <a:bodyPr wrap="none" anchor="ctr"/>
          <a:lstStyle/>
          <a:p>
            <a:endParaRPr lang="en-GB"/>
          </a:p>
        </p:txBody>
      </p:sp>
      <p:sp>
        <p:nvSpPr>
          <p:cNvPr id="79941" name="Line 68"/>
          <p:cNvSpPr>
            <a:spLocks noChangeShapeType="1"/>
          </p:cNvSpPr>
          <p:nvPr/>
        </p:nvSpPr>
        <p:spPr bwMode="auto">
          <a:xfrm flipV="1">
            <a:off x="3282950" y="5064125"/>
            <a:ext cx="539750" cy="3175"/>
          </a:xfrm>
          <a:prstGeom prst="line">
            <a:avLst/>
          </a:prstGeom>
          <a:noFill/>
          <a:ln w="12699">
            <a:solidFill>
              <a:schemeClr val="tx1"/>
            </a:solidFill>
            <a:round/>
            <a:headEnd type="stealth" w="med" len="med"/>
            <a:tailEnd type="stealth" w="med" len="med"/>
          </a:ln>
        </p:spPr>
        <p:txBody>
          <a:bodyPr wrap="none" anchor="ctr"/>
          <a:lstStyle/>
          <a:p>
            <a:endParaRPr lang="en-GB"/>
          </a:p>
        </p:txBody>
      </p:sp>
      <p:sp>
        <p:nvSpPr>
          <p:cNvPr id="79942" name="Rectangle 69"/>
          <p:cNvSpPr>
            <a:spLocks noChangeArrowheads="1"/>
          </p:cNvSpPr>
          <p:nvPr/>
        </p:nvSpPr>
        <p:spPr bwMode="auto">
          <a:xfrm>
            <a:off x="3471863" y="5359400"/>
            <a:ext cx="777875" cy="300038"/>
          </a:xfrm>
          <a:prstGeom prst="rect">
            <a:avLst/>
          </a:prstGeom>
          <a:solidFill>
            <a:srgbClr val="CCFF66"/>
          </a:solidFill>
          <a:ln w="25399">
            <a:solidFill>
              <a:schemeClr val="tx1"/>
            </a:solidFill>
            <a:miter lim="800000"/>
            <a:headEnd/>
            <a:tailEnd/>
          </a:ln>
        </p:spPr>
        <p:txBody>
          <a:bodyPr wrap="none" anchor="ctr"/>
          <a:lstStyle/>
          <a:p>
            <a:endParaRPr lang="en-GB"/>
          </a:p>
        </p:txBody>
      </p:sp>
      <p:sp>
        <p:nvSpPr>
          <p:cNvPr id="79943" name="Rectangle 70"/>
          <p:cNvSpPr>
            <a:spLocks noChangeArrowheads="1"/>
          </p:cNvSpPr>
          <p:nvPr/>
        </p:nvSpPr>
        <p:spPr bwMode="auto">
          <a:xfrm>
            <a:off x="3167063" y="5781675"/>
            <a:ext cx="1387475" cy="193675"/>
          </a:xfrm>
          <a:prstGeom prst="rect">
            <a:avLst/>
          </a:prstGeom>
          <a:solidFill>
            <a:srgbClr val="FFCC99"/>
          </a:solidFill>
          <a:ln w="25399">
            <a:solidFill>
              <a:schemeClr val="tx1"/>
            </a:solidFill>
            <a:miter lim="800000"/>
            <a:headEnd/>
            <a:tailEnd/>
          </a:ln>
        </p:spPr>
        <p:txBody>
          <a:bodyPr wrap="none" anchor="ctr"/>
          <a:lstStyle/>
          <a:p>
            <a:endParaRPr lang="en-GB"/>
          </a:p>
        </p:txBody>
      </p:sp>
      <p:sp>
        <p:nvSpPr>
          <p:cNvPr id="79944" name="Line 71"/>
          <p:cNvSpPr>
            <a:spLocks noChangeShapeType="1"/>
          </p:cNvSpPr>
          <p:nvPr/>
        </p:nvSpPr>
        <p:spPr bwMode="auto">
          <a:xfrm>
            <a:off x="3860800" y="566737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45" name="Line 72"/>
          <p:cNvSpPr>
            <a:spLocks noChangeShapeType="1"/>
          </p:cNvSpPr>
          <p:nvPr/>
        </p:nvSpPr>
        <p:spPr bwMode="auto">
          <a:xfrm>
            <a:off x="3454400" y="5456238"/>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6" name="Line 73"/>
          <p:cNvSpPr>
            <a:spLocks noChangeShapeType="1"/>
          </p:cNvSpPr>
          <p:nvPr/>
        </p:nvSpPr>
        <p:spPr bwMode="auto">
          <a:xfrm>
            <a:off x="3454400" y="5562600"/>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7" name="Line 74"/>
          <p:cNvSpPr>
            <a:spLocks noChangeShapeType="1"/>
          </p:cNvSpPr>
          <p:nvPr/>
        </p:nvSpPr>
        <p:spPr bwMode="auto">
          <a:xfrm>
            <a:off x="3454400" y="5667375"/>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8" name="Line 75"/>
          <p:cNvSpPr>
            <a:spLocks noChangeShapeType="1"/>
          </p:cNvSpPr>
          <p:nvPr/>
        </p:nvSpPr>
        <p:spPr bwMode="auto">
          <a:xfrm>
            <a:off x="3860800" y="5245100"/>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49" name="Rectangle 76"/>
          <p:cNvSpPr>
            <a:spLocks noChangeArrowheads="1"/>
          </p:cNvSpPr>
          <p:nvPr/>
        </p:nvSpPr>
        <p:spPr bwMode="auto">
          <a:xfrm>
            <a:off x="5059363" y="5627688"/>
            <a:ext cx="2454275" cy="396875"/>
          </a:xfrm>
          <a:prstGeom prst="rect">
            <a:avLst/>
          </a:prstGeom>
          <a:noFill/>
          <a:ln w="9525">
            <a:noFill/>
            <a:miter lim="800000"/>
            <a:headEnd/>
            <a:tailEnd/>
          </a:ln>
        </p:spPr>
        <p:txBody>
          <a:bodyPr wrap="none" lIns="92075" tIns="46038" rIns="92075" bIns="46038">
            <a:spAutoFit/>
          </a:bodyPr>
          <a:lstStyle/>
          <a:p>
            <a:pPr eaLnBrk="0" hangingPunct="0"/>
            <a:r>
              <a:rPr lang="en-US" sz="2000"/>
              <a:t>Format &amp; Readout</a:t>
            </a:r>
          </a:p>
        </p:txBody>
      </p:sp>
      <p:sp>
        <p:nvSpPr>
          <p:cNvPr id="79950" name="Rectangle 77"/>
          <p:cNvSpPr>
            <a:spLocks noChangeArrowheads="1"/>
          </p:cNvSpPr>
          <p:nvPr/>
        </p:nvSpPr>
        <p:spPr bwMode="auto">
          <a:xfrm>
            <a:off x="5059363" y="5319713"/>
            <a:ext cx="885825" cy="396875"/>
          </a:xfrm>
          <a:prstGeom prst="rect">
            <a:avLst/>
          </a:prstGeom>
          <a:noFill/>
          <a:ln w="9525">
            <a:noFill/>
            <a:miter lim="800000"/>
            <a:headEnd/>
            <a:tailEnd/>
          </a:ln>
        </p:spPr>
        <p:txBody>
          <a:bodyPr wrap="none" lIns="92075" tIns="46038" rIns="92075" bIns="46038">
            <a:spAutoFit/>
          </a:bodyPr>
          <a:lstStyle/>
          <a:p>
            <a:pPr eaLnBrk="0" hangingPunct="0"/>
            <a:r>
              <a:rPr lang="en-US" sz="2000"/>
              <a:t>Buffer</a:t>
            </a:r>
          </a:p>
        </p:txBody>
      </p:sp>
      <p:sp>
        <p:nvSpPr>
          <p:cNvPr id="79951" name="Rectangle 78"/>
          <p:cNvSpPr>
            <a:spLocks noChangeArrowheads="1"/>
          </p:cNvSpPr>
          <p:nvPr/>
        </p:nvSpPr>
        <p:spPr bwMode="auto">
          <a:xfrm>
            <a:off x="5059363" y="4859338"/>
            <a:ext cx="2443162" cy="396875"/>
          </a:xfrm>
          <a:prstGeom prst="rect">
            <a:avLst/>
          </a:prstGeom>
          <a:noFill/>
          <a:ln w="9525">
            <a:noFill/>
            <a:miter lim="800000"/>
            <a:headEnd/>
            <a:tailEnd/>
          </a:ln>
        </p:spPr>
        <p:txBody>
          <a:bodyPr wrap="none" lIns="92075" tIns="46038" rIns="92075" bIns="46038">
            <a:spAutoFit/>
          </a:bodyPr>
          <a:lstStyle/>
          <a:p>
            <a:pPr eaLnBrk="0" hangingPunct="0"/>
            <a:r>
              <a:rPr lang="en-US" sz="2000"/>
              <a:t>Feature extraction</a:t>
            </a:r>
          </a:p>
        </p:txBody>
      </p:sp>
      <p:sp>
        <p:nvSpPr>
          <p:cNvPr id="79952" name="Rectangle 79"/>
          <p:cNvSpPr>
            <a:spLocks noChangeArrowheads="1"/>
          </p:cNvSpPr>
          <p:nvPr/>
        </p:nvSpPr>
        <p:spPr bwMode="auto">
          <a:xfrm>
            <a:off x="5059363" y="746125"/>
            <a:ext cx="2344737" cy="400050"/>
          </a:xfrm>
          <a:prstGeom prst="rect">
            <a:avLst/>
          </a:prstGeom>
          <a:noFill/>
          <a:ln w="9525">
            <a:noFill/>
            <a:miter lim="800000"/>
            <a:headEnd/>
            <a:tailEnd/>
          </a:ln>
        </p:spPr>
        <p:txBody>
          <a:bodyPr wrap="none" lIns="92075" tIns="46038" rIns="92075" bIns="46038">
            <a:spAutoFit/>
          </a:bodyPr>
          <a:lstStyle/>
          <a:p>
            <a:pPr eaLnBrk="0" hangingPunct="0"/>
            <a:r>
              <a:rPr lang="en-US" sz="2000"/>
              <a:t>Detector / Sensor</a:t>
            </a:r>
          </a:p>
        </p:txBody>
      </p:sp>
      <p:sp>
        <p:nvSpPr>
          <p:cNvPr id="79953" name="AutoShape 80"/>
          <p:cNvSpPr>
            <a:spLocks noChangeArrowheads="1"/>
          </p:cNvSpPr>
          <p:nvPr/>
        </p:nvSpPr>
        <p:spPr bwMode="auto">
          <a:xfrm>
            <a:off x="3443288" y="5983288"/>
            <a:ext cx="893762" cy="569912"/>
          </a:xfrm>
          <a:prstGeom prst="downArrow">
            <a:avLst>
              <a:gd name="adj1" fmla="val 52046"/>
              <a:gd name="adj2" fmla="val 40667"/>
            </a:avLst>
          </a:prstGeom>
          <a:solidFill>
            <a:srgbClr val="00FF00"/>
          </a:solidFill>
          <a:ln w="9525">
            <a:solidFill>
              <a:schemeClr val="tx1"/>
            </a:solidFill>
            <a:miter lim="800000"/>
            <a:headEnd/>
            <a:tailEnd/>
          </a:ln>
        </p:spPr>
        <p:txBody>
          <a:bodyPr wrap="none" anchor="ctr"/>
          <a:lstStyle/>
          <a:p>
            <a:endParaRPr lang="en-GB"/>
          </a:p>
        </p:txBody>
      </p:sp>
      <p:sp>
        <p:nvSpPr>
          <p:cNvPr id="79954" name="Rectangle 81"/>
          <p:cNvSpPr>
            <a:spLocks noChangeArrowheads="1"/>
          </p:cNvSpPr>
          <p:nvPr/>
        </p:nvSpPr>
        <p:spPr bwMode="auto">
          <a:xfrm>
            <a:off x="5072063" y="6069013"/>
            <a:ext cx="3459162" cy="396875"/>
          </a:xfrm>
          <a:prstGeom prst="rect">
            <a:avLst/>
          </a:prstGeom>
          <a:noFill/>
          <a:ln w="9525">
            <a:noFill/>
            <a:miter lim="800000"/>
            <a:headEnd/>
            <a:tailEnd/>
          </a:ln>
        </p:spPr>
        <p:txBody>
          <a:bodyPr wrap="none" lIns="92075" tIns="46038" rIns="92075" bIns="46038">
            <a:spAutoFit/>
          </a:bodyPr>
          <a:lstStyle/>
          <a:p>
            <a:pPr eaLnBrk="0" hangingPunct="0"/>
            <a:r>
              <a:rPr lang="en-US" sz="2000"/>
              <a:t>to Data Acquisition System</a:t>
            </a:r>
          </a:p>
        </p:txBody>
      </p:sp>
      <p:sp>
        <p:nvSpPr>
          <p:cNvPr id="79956" name="Rectangle 83"/>
          <p:cNvSpPr>
            <a:spLocks noChangeArrowheads="1"/>
          </p:cNvSpPr>
          <p:nvPr/>
        </p:nvSpPr>
        <p:spPr bwMode="auto">
          <a:xfrm>
            <a:off x="8386763" y="1879600"/>
            <a:ext cx="184150" cy="457200"/>
          </a:xfrm>
          <a:prstGeom prst="rect">
            <a:avLst/>
          </a:prstGeom>
          <a:noFill/>
          <a:ln w="9525">
            <a:noFill/>
            <a:miter lim="800000"/>
            <a:headEnd/>
            <a:tailEnd/>
          </a:ln>
        </p:spPr>
        <p:txBody>
          <a:bodyPr wrap="none">
            <a:spAutoFit/>
          </a:bodyPr>
          <a:lstStyle/>
          <a:p>
            <a:pPr eaLnBrk="0" hangingPunct="0"/>
            <a:endParaRPr lang="en-GB" sz="2400">
              <a:latin typeface="Times" charset="0"/>
            </a:endParaRPr>
          </a:p>
        </p:txBody>
      </p:sp>
      <p:sp>
        <p:nvSpPr>
          <p:cNvPr id="79957" name="Footer Placeholder 85"/>
          <p:cNvSpPr>
            <a:spLocks noGrp="1"/>
          </p:cNvSpPr>
          <p:nvPr>
            <p:ph type="ftr" sz="quarter" idx="10"/>
          </p:nvPr>
        </p:nvSpPr>
        <p:spPr>
          <a:noFill/>
        </p:spPr>
        <p:txBody>
          <a:bodyPr/>
          <a:lstStyle/>
          <a:p>
            <a:r>
              <a:rPr lang="en-US" smtClean="0"/>
              <a:t>Electronics, Trigger, DAQ Summer Student Lectures 2011, N. Neufeld CERN/PH</a:t>
            </a:r>
            <a:endParaRPr lang="en-US"/>
          </a:p>
        </p:txBody>
      </p:sp>
      <p:sp>
        <p:nvSpPr>
          <p:cNvPr id="85" name="Oval 84"/>
          <p:cNvSpPr/>
          <p:nvPr/>
        </p:nvSpPr>
        <p:spPr>
          <a:xfrm>
            <a:off x="2266950" y="1924050"/>
            <a:ext cx="3714750" cy="57150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endParaRPr lang="en-GB" dirty="0" smtClean="0"/>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Two important concepts</a:t>
            </a:r>
            <a:endParaRPr lang="en-GB"/>
          </a:p>
        </p:txBody>
      </p:sp>
      <p:sp>
        <p:nvSpPr>
          <p:cNvPr id="3" name="Content Placeholder 2"/>
          <p:cNvSpPr>
            <a:spLocks noGrp="1"/>
          </p:cNvSpPr>
          <p:nvPr>
            <p:ph idx="1"/>
          </p:nvPr>
        </p:nvSpPr>
        <p:spPr/>
        <p:txBody>
          <a:bodyPr>
            <a:normAutofit fontScale="92500" lnSpcReduction="20000"/>
          </a:bodyPr>
          <a:lstStyle/>
          <a:p>
            <a:r>
              <a:rPr lang="en-US" dirty="0" smtClean="0"/>
              <a:t>The </a:t>
            </a:r>
            <a:r>
              <a:rPr lang="en-US" i="1" dirty="0" smtClean="0"/>
              <a:t>bandwidth BW </a:t>
            </a:r>
            <a:r>
              <a:rPr lang="en-US" dirty="0" smtClean="0"/>
              <a:t>of an amplifier is the frequency range for which the output is at least half of the nominal amplification</a:t>
            </a:r>
          </a:p>
          <a:p>
            <a:r>
              <a:rPr lang="en-US" dirty="0" smtClean="0"/>
              <a:t>The </a:t>
            </a:r>
            <a:r>
              <a:rPr lang="en-US" i="1" dirty="0" smtClean="0"/>
              <a:t>rise-time </a:t>
            </a:r>
            <a:r>
              <a:rPr lang="en-US" i="1" dirty="0" err="1" smtClean="0"/>
              <a:t>t</a:t>
            </a:r>
            <a:r>
              <a:rPr lang="en-US" i="1" baseline="-25000" dirty="0" err="1" smtClean="0"/>
              <a:t>r</a:t>
            </a:r>
            <a:r>
              <a:rPr lang="en-US" i="1" dirty="0" smtClean="0"/>
              <a:t> </a:t>
            </a:r>
            <a:r>
              <a:rPr lang="en-US" dirty="0" smtClean="0"/>
              <a:t>of a signal is the time in which a signal goes from 10% to 90% of its peak-value</a:t>
            </a:r>
          </a:p>
          <a:p>
            <a:r>
              <a:rPr lang="en-US" dirty="0" smtClean="0"/>
              <a:t>For a linear RC element (amplifier):</a:t>
            </a:r>
          </a:p>
          <a:p>
            <a:pPr algn="ctr">
              <a:buNone/>
            </a:pPr>
            <a:r>
              <a:rPr lang="en-US" b="1" dirty="0" smtClean="0">
                <a:solidFill>
                  <a:srgbClr val="FF0000"/>
                </a:solidFill>
              </a:rPr>
              <a:t>BW * </a:t>
            </a:r>
            <a:r>
              <a:rPr lang="en-US" b="1" dirty="0" err="1" smtClean="0">
                <a:solidFill>
                  <a:srgbClr val="FF0000"/>
                </a:solidFill>
              </a:rPr>
              <a:t>t</a:t>
            </a:r>
            <a:r>
              <a:rPr lang="en-US" b="1" baseline="-25000" dirty="0" err="1" smtClean="0">
                <a:solidFill>
                  <a:srgbClr val="FF0000"/>
                </a:solidFill>
              </a:rPr>
              <a:t>r</a:t>
            </a:r>
            <a:r>
              <a:rPr lang="en-US" b="1" dirty="0" smtClean="0">
                <a:solidFill>
                  <a:srgbClr val="FF0000"/>
                </a:solidFill>
              </a:rPr>
              <a:t> = 0.35 </a:t>
            </a:r>
          </a:p>
          <a:p>
            <a:r>
              <a:rPr lang="en-US" dirty="0" smtClean="0"/>
              <a:t>For fast rising signals (</a:t>
            </a:r>
            <a:r>
              <a:rPr lang="en-US" dirty="0" err="1" smtClean="0"/>
              <a:t>t</a:t>
            </a:r>
            <a:r>
              <a:rPr lang="en-US" baseline="-25000" dirty="0" err="1" smtClean="0"/>
              <a:t>r</a:t>
            </a:r>
            <a:r>
              <a:rPr lang="en-US" dirty="0" smtClean="0"/>
              <a:t> small) need high bandwidth, but this will increase the noise  </a:t>
            </a:r>
            <a:r>
              <a:rPr lang="en-US" dirty="0" smtClean="0">
                <a:sym typeface="Wingdings" pitchFamily="2" charset="2"/>
              </a:rPr>
              <a:t> shape the pulse to make it “flatter”</a:t>
            </a:r>
            <a:r>
              <a:rPr lang="en-US" b="1" dirty="0" smtClean="0">
                <a:solidFill>
                  <a:srgbClr val="FF0000"/>
                </a:solidFill>
              </a:rPr>
              <a:t>	</a:t>
            </a:r>
            <a:endParaRPr lang="en-GB" b="1" dirty="0">
              <a:solidFill>
                <a:srgbClr val="FF0000"/>
              </a:solidFill>
            </a:endParaRPr>
          </a:p>
        </p:txBody>
      </p:sp>
      <p:sp>
        <p:nvSpPr>
          <p:cNvPr id="4" name="Footer Placeholder 3"/>
          <p:cNvSpPr>
            <a:spLocks noGrp="1"/>
          </p:cNvSpPr>
          <p:nvPr>
            <p:ph type="ftr" sz="quarter" idx="10"/>
          </p:nvPr>
        </p:nvSpPr>
        <p:spPr/>
        <p:txBody>
          <a:bodyPr/>
          <a:lstStyle/>
          <a:p>
            <a:r>
              <a:rPr lang="en-US" smtClean="0"/>
              <a:t>Electronics, Trigger, DAQ Summer Student Lectures 2011,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37</a:t>
            </a:fld>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heckerboard(across)">
                                      <p:cBhvr>
                                        <p:cTn id="7" dur="500"/>
                                        <p:tgtEl>
                                          <p:spTgt spid="3">
                                            <p:txEl>
                                              <p:pRg st="2" end="2"/>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checkerboard(across)">
                                      <p:cBhvr>
                                        <p:cTn id="10" dur="500"/>
                                        <p:tgtEl>
                                          <p:spTgt spid="3">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checkerboard(across)">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smtClean="0"/>
              <a:t>The pulse-shaper should  “broaden”…</a:t>
            </a:r>
            <a:endParaRPr lang="en-GB" sz="2800"/>
          </a:p>
        </p:txBody>
      </p:sp>
      <p:sp>
        <p:nvSpPr>
          <p:cNvPr id="3" name="Content Placeholder 2"/>
          <p:cNvSpPr>
            <a:spLocks noGrp="1"/>
          </p:cNvSpPr>
          <p:nvPr>
            <p:ph sz="half" idx="1"/>
          </p:nvPr>
        </p:nvSpPr>
        <p:spPr>
          <a:xfrm>
            <a:off x="457200" y="1511301"/>
            <a:ext cx="7772400" cy="1972878"/>
          </a:xfrm>
        </p:spPr>
        <p:txBody>
          <a:bodyPr>
            <a:normAutofit/>
          </a:bodyPr>
          <a:lstStyle/>
          <a:p>
            <a:r>
              <a:rPr lang="en-US" smtClean="0"/>
              <a:t>Sharp pulse is “broadened” – rounded around the peak </a:t>
            </a:r>
          </a:p>
          <a:p>
            <a:r>
              <a:rPr lang="en-US" smtClean="0"/>
              <a:t>Reduces input bandwidth and hence noise</a:t>
            </a:r>
            <a:endParaRPr lang="en-GB"/>
          </a:p>
        </p:txBody>
      </p:sp>
      <p:pic>
        <p:nvPicPr>
          <p:cNvPr id="7" name="Content Placeholder 6" descr="pulseshaper_1.png"/>
          <p:cNvPicPr>
            <a:picLocks noGrp="1" noChangeAspect="1"/>
          </p:cNvPicPr>
          <p:nvPr>
            <p:ph sz="half" idx="2"/>
          </p:nvPr>
        </p:nvPicPr>
        <p:blipFill>
          <a:blip r:embed="rId2">
            <a:clrChange>
              <a:clrFrom>
                <a:srgbClr val="FFFFFF"/>
              </a:clrFrom>
              <a:clrTo>
                <a:srgbClr val="FFFFFF">
                  <a:alpha val="0"/>
                </a:srgbClr>
              </a:clrTo>
            </a:clrChange>
          </a:blip>
          <a:stretch>
            <a:fillRect/>
          </a:stretch>
        </p:blipFill>
        <p:spPr>
          <a:xfrm>
            <a:off x="938051" y="3571992"/>
            <a:ext cx="7260018" cy="2557409"/>
          </a:xfrm>
        </p:spPr>
      </p:pic>
      <p:sp>
        <p:nvSpPr>
          <p:cNvPr id="5" name="Footer Placeholder 4"/>
          <p:cNvSpPr>
            <a:spLocks noGrp="1"/>
          </p:cNvSpPr>
          <p:nvPr>
            <p:ph type="ftr" sz="quarter" idx="10"/>
          </p:nvPr>
        </p:nvSpPr>
        <p:spPr/>
        <p:txBody>
          <a:bodyPr/>
          <a:lstStyle/>
          <a:p>
            <a:r>
              <a:rPr lang="en-US" smtClean="0"/>
              <a:t>Electronics, Trigger, DAQ Summer Student Lectures 2011, N. Neufeld CERN/PH</a:t>
            </a:r>
            <a:endParaRPr lang="en-US"/>
          </a:p>
        </p:txBody>
      </p:sp>
      <p:sp>
        <p:nvSpPr>
          <p:cNvPr id="6" name="Slide Number Placeholder 5"/>
          <p:cNvSpPr>
            <a:spLocks noGrp="1"/>
          </p:cNvSpPr>
          <p:nvPr>
            <p:ph type="sldNum" sz="quarter" idx="11"/>
          </p:nvPr>
        </p:nvSpPr>
        <p:spPr/>
        <p:txBody>
          <a:bodyPr/>
          <a:lstStyle/>
          <a:p>
            <a:fld id="{07D54875-01C8-447A-8F3C-36A5E597D9D0}" type="slidenum">
              <a:rPr lang="en-US" smtClean="0"/>
              <a:pPr/>
              <a:t>38</a:t>
            </a:fld>
            <a:endParaRPr lang="en-US"/>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…but not too much</a:t>
            </a:r>
            <a:endParaRPr lang="en-GB"/>
          </a:p>
        </p:txBody>
      </p:sp>
      <p:sp>
        <p:nvSpPr>
          <p:cNvPr id="3" name="Content Placeholder 2"/>
          <p:cNvSpPr>
            <a:spLocks noGrp="1"/>
          </p:cNvSpPr>
          <p:nvPr>
            <p:ph sz="half" idx="1"/>
          </p:nvPr>
        </p:nvSpPr>
        <p:spPr>
          <a:xfrm>
            <a:off x="457199" y="1511301"/>
            <a:ext cx="8119241" cy="2540438"/>
          </a:xfrm>
        </p:spPr>
        <p:txBody>
          <a:bodyPr>
            <a:normAutofit fontScale="92500" lnSpcReduction="10000"/>
          </a:bodyPr>
          <a:lstStyle/>
          <a:p>
            <a:r>
              <a:rPr lang="en-US" dirty="0" smtClean="0"/>
              <a:t>Broad pulses reduce the temporal spacing between consecutive pulses</a:t>
            </a:r>
          </a:p>
          <a:p>
            <a:r>
              <a:rPr lang="en-US" dirty="0" smtClean="0"/>
              <a:t>Need to limit the effect of “pile-up” </a:t>
            </a:r>
            <a:r>
              <a:rPr lang="en-US" dirty="0" smtClean="0">
                <a:sym typeface="Wingdings" pitchFamily="2" charset="2"/>
              </a:rPr>
              <a:t> pulses not too broad</a:t>
            </a:r>
          </a:p>
          <a:p>
            <a:r>
              <a:rPr lang="en-US" dirty="0" smtClean="0">
                <a:sym typeface="Wingdings" pitchFamily="2" charset="2"/>
              </a:rPr>
              <a:t>As usual in life: a compromise, in this case made out of low-band and high-band filters</a:t>
            </a:r>
            <a:endParaRPr lang="en-GB" dirty="0"/>
          </a:p>
        </p:txBody>
      </p:sp>
      <p:pic>
        <p:nvPicPr>
          <p:cNvPr id="7" name="Content Placeholder 6" descr="pulseshaper_2.png"/>
          <p:cNvPicPr>
            <a:picLocks noGrp="1" noChangeAspect="1"/>
          </p:cNvPicPr>
          <p:nvPr>
            <p:ph sz="half" idx="2"/>
          </p:nvPr>
        </p:nvPicPr>
        <p:blipFill>
          <a:blip r:embed="rId2">
            <a:clrChange>
              <a:clrFrom>
                <a:srgbClr val="FFFFFF"/>
              </a:clrFrom>
              <a:clrTo>
                <a:srgbClr val="FFFFFF">
                  <a:alpha val="0"/>
                </a:srgbClr>
              </a:clrTo>
            </a:clrChange>
          </a:blip>
          <a:stretch>
            <a:fillRect/>
          </a:stretch>
        </p:blipFill>
        <p:spPr>
          <a:xfrm>
            <a:off x="973306" y="3831021"/>
            <a:ext cx="7199589" cy="2680138"/>
          </a:xfrm>
        </p:spPr>
      </p:pic>
      <p:sp>
        <p:nvSpPr>
          <p:cNvPr id="5" name="Footer Placeholder 4"/>
          <p:cNvSpPr>
            <a:spLocks noGrp="1"/>
          </p:cNvSpPr>
          <p:nvPr>
            <p:ph type="ftr" sz="quarter" idx="10"/>
          </p:nvPr>
        </p:nvSpPr>
        <p:spPr/>
        <p:txBody>
          <a:bodyPr/>
          <a:lstStyle/>
          <a:p>
            <a:r>
              <a:rPr lang="en-US" smtClean="0"/>
              <a:t>Electronics, Trigger, DAQ Summer Student Lectures 2011, N. Neufeld CERN/PH</a:t>
            </a:r>
            <a:endParaRPr lang="en-US"/>
          </a:p>
        </p:txBody>
      </p:sp>
      <p:sp>
        <p:nvSpPr>
          <p:cNvPr id="6" name="Slide Number Placeholder 5"/>
          <p:cNvSpPr>
            <a:spLocks noGrp="1"/>
          </p:cNvSpPr>
          <p:nvPr>
            <p:ph type="sldNum" sz="quarter" idx="11"/>
          </p:nvPr>
        </p:nvSpPr>
        <p:spPr/>
        <p:txBody>
          <a:bodyPr/>
          <a:lstStyle/>
          <a:p>
            <a:fld id="{07D54875-01C8-447A-8F3C-36A5E597D9D0}" type="slidenum">
              <a:rPr lang="en-US" smtClean="0"/>
              <a:pPr/>
              <a:t>39</a:t>
            </a:fld>
            <a:endParaRPr lang="en-US"/>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4"/>
          <p:cNvSpPr>
            <a:spLocks noGrp="1"/>
          </p:cNvSpPr>
          <p:nvPr>
            <p:ph type="sldNum" sz="quarter" idx="11"/>
          </p:nvPr>
        </p:nvSpPr>
        <p:spPr>
          <a:noFill/>
        </p:spPr>
        <p:txBody>
          <a:bodyPr/>
          <a:lstStyle/>
          <a:p>
            <a:fld id="{1A98ED45-E652-42EB-8917-BE34B6D0768F}" type="slidenum">
              <a:rPr lang="en-US"/>
              <a:pPr/>
              <a:t>4</a:t>
            </a:fld>
            <a:endParaRPr lang="en-US"/>
          </a:p>
        </p:txBody>
      </p:sp>
      <p:sp>
        <p:nvSpPr>
          <p:cNvPr id="21507" name="Rectangle 2"/>
          <p:cNvSpPr>
            <a:spLocks noGrp="1" noChangeArrowheads="1"/>
          </p:cNvSpPr>
          <p:nvPr>
            <p:ph type="title"/>
          </p:nvPr>
        </p:nvSpPr>
        <p:spPr/>
        <p:txBody>
          <a:bodyPr/>
          <a:lstStyle/>
          <a:p>
            <a:pPr eaLnBrk="1" hangingPunct="1"/>
            <a:r>
              <a:rPr lang="en-US" smtClean="0"/>
              <a:t>Disclaimer</a:t>
            </a:r>
          </a:p>
        </p:txBody>
      </p:sp>
      <p:sp>
        <p:nvSpPr>
          <p:cNvPr id="21508" name="Rectangle 3"/>
          <p:cNvSpPr>
            <a:spLocks noGrp="1" noChangeArrowheads="1"/>
          </p:cNvSpPr>
          <p:nvPr>
            <p:ph type="body" idx="1"/>
          </p:nvPr>
        </p:nvSpPr>
        <p:spPr>
          <a:xfrm>
            <a:off x="457200" y="1360488"/>
            <a:ext cx="8442325" cy="4886325"/>
          </a:xfrm>
        </p:spPr>
        <p:txBody>
          <a:bodyPr>
            <a:normAutofit/>
          </a:bodyPr>
          <a:lstStyle/>
          <a:p>
            <a:pPr eaLnBrk="1" hangingPunct="1">
              <a:lnSpc>
                <a:spcPct val="80000"/>
              </a:lnSpc>
            </a:pPr>
            <a:r>
              <a:rPr lang="en-US" sz="2400" dirty="0" smtClean="0"/>
              <a:t>Electronics, Trigger and DAQ are vast subjects covering a lot of physics and engineering</a:t>
            </a:r>
          </a:p>
          <a:p>
            <a:pPr eaLnBrk="1" hangingPunct="1">
              <a:lnSpc>
                <a:spcPct val="80000"/>
              </a:lnSpc>
            </a:pPr>
            <a:r>
              <a:rPr lang="en-US" sz="2400" dirty="0" smtClean="0"/>
              <a:t>Based entirely on personal bias I have selected a few topics</a:t>
            </a:r>
          </a:p>
          <a:p>
            <a:pPr eaLnBrk="1" hangingPunct="1">
              <a:lnSpc>
                <a:spcPct val="80000"/>
              </a:lnSpc>
            </a:pPr>
            <a:r>
              <a:rPr lang="en-US" sz="2400" dirty="0" smtClean="0"/>
              <a:t>While most of it will be only an overview at a few places we will go into some technical detail</a:t>
            </a:r>
          </a:p>
          <a:p>
            <a:pPr eaLnBrk="1" hangingPunct="1">
              <a:lnSpc>
                <a:spcPct val="80000"/>
              </a:lnSpc>
            </a:pPr>
            <a:r>
              <a:rPr lang="en-US" sz="2400" dirty="0" smtClean="0"/>
              <a:t>Some things will be only touched upon or left out altogether – information on those you will find in the references at the end</a:t>
            </a:r>
            <a:endParaRPr lang="en-US" sz="2000" dirty="0" smtClean="0"/>
          </a:p>
          <a:p>
            <a:pPr lvl="1" eaLnBrk="1" hangingPunct="1">
              <a:lnSpc>
                <a:spcPct val="80000"/>
              </a:lnSpc>
            </a:pPr>
            <a:r>
              <a:rPr lang="en-US" sz="2000" dirty="0" smtClean="0"/>
              <a:t>Quantitative treatment of detector electronics &amp; physics behind the electronics</a:t>
            </a:r>
          </a:p>
          <a:p>
            <a:pPr lvl="1" eaLnBrk="1" hangingPunct="1">
              <a:lnSpc>
                <a:spcPct val="80000"/>
              </a:lnSpc>
            </a:pPr>
            <a:r>
              <a:rPr lang="en-US" sz="2000" dirty="0" smtClean="0"/>
              <a:t>Derivation of the “physics” in the trigger</a:t>
            </a:r>
          </a:p>
          <a:p>
            <a:pPr lvl="1" eaLnBrk="1" hangingPunct="1">
              <a:lnSpc>
                <a:spcPct val="80000"/>
              </a:lnSpc>
            </a:pPr>
            <a:r>
              <a:rPr lang="en-US" sz="2000" dirty="0" smtClean="0"/>
              <a:t>DAQ of experiments outside HEP/LHC</a:t>
            </a:r>
          </a:p>
          <a:p>
            <a:pPr lvl="1" eaLnBrk="1" hangingPunct="1">
              <a:lnSpc>
                <a:spcPct val="80000"/>
              </a:lnSpc>
            </a:pPr>
            <a:r>
              <a:rPr lang="en-US" sz="2000" dirty="0" smtClean="0"/>
              <a:t>Management of large networks and farms &amp;High-speed mass storage </a:t>
            </a:r>
          </a:p>
          <a:p>
            <a:pPr lvl="1" eaLnBrk="1" hangingPunct="1">
              <a:lnSpc>
                <a:spcPct val="80000"/>
              </a:lnSpc>
            </a:pPr>
            <a:endParaRPr lang="en-US" sz="2000" dirty="0" smtClean="0"/>
          </a:p>
        </p:txBody>
      </p:sp>
      <p:sp>
        <p:nvSpPr>
          <p:cNvPr id="21509" name="Footer Placeholder 5"/>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Number Placeholder 3"/>
          <p:cNvSpPr>
            <a:spLocks noGrp="1"/>
          </p:cNvSpPr>
          <p:nvPr>
            <p:ph type="sldNum" sz="quarter" idx="11"/>
          </p:nvPr>
        </p:nvSpPr>
        <p:spPr>
          <a:noFill/>
        </p:spPr>
        <p:txBody>
          <a:bodyPr/>
          <a:lstStyle/>
          <a:p>
            <a:fld id="{E05D14AD-3E1B-4CCC-A3ED-DE10CD7FE018}" type="slidenum">
              <a:rPr lang="en-US"/>
              <a:pPr/>
              <a:t>40</a:t>
            </a:fld>
            <a:endParaRPr lang="en-US"/>
          </a:p>
        </p:txBody>
      </p:sp>
      <p:sp>
        <p:nvSpPr>
          <p:cNvPr id="79875" name="Rectangle 2"/>
          <p:cNvSpPr>
            <a:spLocks noGrp="1" noChangeArrowheads="1"/>
          </p:cNvSpPr>
          <p:nvPr>
            <p:ph type="title"/>
          </p:nvPr>
        </p:nvSpPr>
        <p:spPr>
          <a:xfrm>
            <a:off x="0" y="109538"/>
            <a:ext cx="8407400" cy="579437"/>
          </a:xfrm>
          <a:noFill/>
        </p:spPr>
        <p:txBody>
          <a:bodyPr lIns="92075" tIns="46038" rIns="92075" bIns="46038" anchor="b"/>
          <a:lstStyle/>
          <a:p>
            <a:pPr eaLnBrk="1" hangingPunct="1"/>
            <a:r>
              <a:rPr lang="en-US" sz="3200" dirty="0" smtClean="0"/>
              <a:t>The read-out chain</a:t>
            </a:r>
          </a:p>
        </p:txBody>
      </p:sp>
      <p:sp>
        <p:nvSpPr>
          <p:cNvPr id="79876" name="Line 3"/>
          <p:cNvSpPr>
            <a:spLocks noChangeShapeType="1"/>
          </p:cNvSpPr>
          <p:nvPr/>
        </p:nvSpPr>
        <p:spPr bwMode="auto">
          <a:xfrm>
            <a:off x="3860800" y="1076325"/>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77" name="AutoShape 4"/>
          <p:cNvSpPr>
            <a:spLocks noChangeArrowheads="1"/>
          </p:cNvSpPr>
          <p:nvPr/>
        </p:nvSpPr>
        <p:spPr bwMode="auto">
          <a:xfrm rot="10800000" flipH="1">
            <a:off x="3573463" y="1190625"/>
            <a:ext cx="574675" cy="247650"/>
          </a:xfrm>
          <a:prstGeom prst="triangle">
            <a:avLst>
              <a:gd name="adj" fmla="val 49995"/>
            </a:avLst>
          </a:prstGeom>
          <a:solidFill>
            <a:schemeClr val="bg1"/>
          </a:solidFill>
          <a:ln w="25399">
            <a:solidFill>
              <a:schemeClr val="tx1"/>
            </a:solidFill>
            <a:miter lim="800000"/>
            <a:headEnd/>
            <a:tailEnd/>
          </a:ln>
        </p:spPr>
        <p:txBody>
          <a:bodyPr wrap="none" anchor="ctr"/>
          <a:lstStyle/>
          <a:p>
            <a:endParaRPr lang="en-GB"/>
          </a:p>
        </p:txBody>
      </p:sp>
      <p:sp>
        <p:nvSpPr>
          <p:cNvPr id="79878" name="Rectangle 5"/>
          <p:cNvSpPr>
            <a:spLocks noChangeArrowheads="1"/>
          </p:cNvSpPr>
          <p:nvPr/>
        </p:nvSpPr>
        <p:spPr bwMode="auto">
          <a:xfrm>
            <a:off x="3471863" y="768350"/>
            <a:ext cx="777875" cy="298450"/>
          </a:xfrm>
          <a:prstGeom prst="rect">
            <a:avLst/>
          </a:prstGeom>
          <a:solidFill>
            <a:srgbClr val="CCFF66"/>
          </a:solidFill>
          <a:ln w="25399">
            <a:solidFill>
              <a:schemeClr val="tx1"/>
            </a:solidFill>
            <a:miter lim="800000"/>
            <a:headEnd/>
            <a:tailEnd/>
          </a:ln>
        </p:spPr>
        <p:txBody>
          <a:bodyPr wrap="none" anchor="ctr"/>
          <a:lstStyle/>
          <a:p>
            <a:endParaRPr lang="en-GB"/>
          </a:p>
        </p:txBody>
      </p:sp>
      <p:sp>
        <p:nvSpPr>
          <p:cNvPr id="79879" name="Rectangle 6"/>
          <p:cNvSpPr>
            <a:spLocks noChangeArrowheads="1"/>
          </p:cNvSpPr>
          <p:nvPr/>
        </p:nvSpPr>
        <p:spPr bwMode="auto">
          <a:xfrm>
            <a:off x="3167063" y="1560513"/>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880" name="Line 7"/>
          <p:cNvSpPr>
            <a:spLocks noChangeShapeType="1"/>
          </p:cNvSpPr>
          <p:nvPr/>
        </p:nvSpPr>
        <p:spPr bwMode="auto">
          <a:xfrm>
            <a:off x="3251200" y="1604963"/>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1" name="Line 8"/>
          <p:cNvSpPr>
            <a:spLocks noChangeShapeType="1"/>
          </p:cNvSpPr>
          <p:nvPr/>
        </p:nvSpPr>
        <p:spPr bwMode="auto">
          <a:xfrm>
            <a:off x="3251200" y="1868488"/>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2" name="Line 9"/>
          <p:cNvSpPr>
            <a:spLocks noChangeShapeType="1"/>
          </p:cNvSpPr>
          <p:nvPr/>
        </p:nvSpPr>
        <p:spPr bwMode="auto">
          <a:xfrm>
            <a:off x="3860800" y="1446213"/>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83" name="Rectangle 10"/>
          <p:cNvSpPr>
            <a:spLocks noChangeArrowheads="1"/>
          </p:cNvSpPr>
          <p:nvPr/>
        </p:nvSpPr>
        <p:spPr bwMode="auto">
          <a:xfrm>
            <a:off x="5059363" y="1149350"/>
            <a:ext cx="1257300" cy="396875"/>
          </a:xfrm>
          <a:prstGeom prst="rect">
            <a:avLst/>
          </a:prstGeom>
          <a:noFill/>
          <a:ln w="9525">
            <a:noFill/>
            <a:miter lim="800000"/>
            <a:headEnd/>
            <a:tailEnd/>
          </a:ln>
        </p:spPr>
        <p:txBody>
          <a:bodyPr wrap="none" lIns="92075" tIns="46038" rIns="92075" bIns="46038">
            <a:spAutoFit/>
          </a:bodyPr>
          <a:lstStyle/>
          <a:p>
            <a:pPr eaLnBrk="0" hangingPunct="0"/>
            <a:r>
              <a:rPr lang="en-US" sz="2000"/>
              <a:t>Amplifier</a:t>
            </a:r>
          </a:p>
        </p:txBody>
      </p:sp>
      <p:sp>
        <p:nvSpPr>
          <p:cNvPr id="79884" name="Rectangle 11"/>
          <p:cNvSpPr>
            <a:spLocks noChangeArrowheads="1"/>
          </p:cNvSpPr>
          <p:nvPr/>
        </p:nvSpPr>
        <p:spPr bwMode="auto">
          <a:xfrm>
            <a:off x="5059363" y="1539875"/>
            <a:ext cx="736600" cy="396875"/>
          </a:xfrm>
          <a:prstGeom prst="rect">
            <a:avLst/>
          </a:prstGeom>
          <a:noFill/>
          <a:ln w="9525">
            <a:noFill/>
            <a:miter lim="800000"/>
            <a:headEnd/>
            <a:tailEnd/>
          </a:ln>
        </p:spPr>
        <p:txBody>
          <a:bodyPr wrap="none" lIns="92075" tIns="46038" rIns="92075" bIns="46038">
            <a:spAutoFit/>
          </a:bodyPr>
          <a:lstStyle/>
          <a:p>
            <a:pPr eaLnBrk="0" hangingPunct="0"/>
            <a:r>
              <a:rPr lang="en-US" sz="2000"/>
              <a:t>Filter</a:t>
            </a:r>
          </a:p>
        </p:txBody>
      </p:sp>
      <p:sp>
        <p:nvSpPr>
          <p:cNvPr id="79885" name="Line 12"/>
          <p:cNvSpPr>
            <a:spLocks noChangeShapeType="1"/>
          </p:cNvSpPr>
          <p:nvPr/>
        </p:nvSpPr>
        <p:spPr bwMode="auto">
          <a:xfrm>
            <a:off x="3251200" y="1657350"/>
            <a:ext cx="7112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86" name="Arc 13"/>
          <p:cNvSpPr>
            <a:spLocks/>
          </p:cNvSpPr>
          <p:nvPr/>
        </p:nvSpPr>
        <p:spPr bwMode="auto">
          <a:xfrm>
            <a:off x="3962400" y="1658938"/>
            <a:ext cx="407988" cy="157162"/>
          </a:xfrm>
          <a:custGeom>
            <a:avLst/>
            <a:gdLst>
              <a:gd name="T0" fmla="*/ 0 w 21712"/>
              <a:gd name="T1" fmla="*/ 0 h 21600"/>
              <a:gd name="T2" fmla="*/ 407988 w 21712"/>
              <a:gd name="T3" fmla="*/ 157162 h 21600"/>
              <a:gd name="T4" fmla="*/ 2105 w 21712"/>
              <a:gd name="T5" fmla="*/ 157162 h 21600"/>
              <a:gd name="T6" fmla="*/ 0 60000 65536"/>
              <a:gd name="T7" fmla="*/ 0 60000 65536"/>
              <a:gd name="T8" fmla="*/ 0 60000 65536"/>
              <a:gd name="T9" fmla="*/ 0 w 21712"/>
              <a:gd name="T10" fmla="*/ 0 h 21600"/>
              <a:gd name="T11" fmla="*/ 21712 w 21712"/>
              <a:gd name="T12" fmla="*/ 21600 h 21600"/>
            </a:gdLst>
            <a:ahLst/>
            <a:cxnLst>
              <a:cxn ang="T6">
                <a:pos x="T0" y="T1"/>
              </a:cxn>
              <a:cxn ang="T7">
                <a:pos x="T2" y="T3"/>
              </a:cxn>
              <a:cxn ang="T8">
                <a:pos x="T4" y="T5"/>
              </a:cxn>
            </a:cxnLst>
            <a:rect l="T9" t="T10" r="T11" b="T12"/>
            <a:pathLst>
              <a:path w="21712" h="21600" fill="none" extrusionOk="0">
                <a:moveTo>
                  <a:pt x="0" y="0"/>
                </a:moveTo>
                <a:cubicBezTo>
                  <a:pt x="37" y="0"/>
                  <a:pt x="74" y="-1"/>
                  <a:pt x="112" y="-1"/>
                </a:cubicBezTo>
                <a:cubicBezTo>
                  <a:pt x="12041" y="-1"/>
                  <a:pt x="21712" y="9670"/>
                  <a:pt x="21712" y="21600"/>
                </a:cubicBezTo>
              </a:path>
              <a:path w="21712" h="21600" stroke="0" extrusionOk="0">
                <a:moveTo>
                  <a:pt x="0" y="0"/>
                </a:moveTo>
                <a:cubicBezTo>
                  <a:pt x="37" y="0"/>
                  <a:pt x="74" y="-1"/>
                  <a:pt x="112" y="-1"/>
                </a:cubicBezTo>
                <a:cubicBezTo>
                  <a:pt x="12041" y="-1"/>
                  <a:pt x="21712" y="9670"/>
                  <a:pt x="21712" y="21600"/>
                </a:cubicBezTo>
                <a:lnTo>
                  <a:pt x="112" y="21600"/>
                </a:lnTo>
                <a:close/>
              </a:path>
            </a:pathLst>
          </a:custGeom>
          <a:noFill/>
          <a:ln w="25399" cap="rnd">
            <a:solidFill>
              <a:schemeClr val="tx1"/>
            </a:solidFill>
            <a:round/>
            <a:headEnd type="none" w="sm" len="sm"/>
            <a:tailEnd type="none" w="sm" len="sm"/>
          </a:ln>
        </p:spPr>
        <p:txBody>
          <a:bodyPr wrap="none" anchor="ctr"/>
          <a:lstStyle/>
          <a:p>
            <a:endParaRPr lang="en-GB"/>
          </a:p>
        </p:txBody>
      </p:sp>
      <p:sp>
        <p:nvSpPr>
          <p:cNvPr id="79887" name="Rectangle 14"/>
          <p:cNvSpPr>
            <a:spLocks noChangeArrowheads="1"/>
          </p:cNvSpPr>
          <p:nvPr/>
        </p:nvSpPr>
        <p:spPr bwMode="auto">
          <a:xfrm>
            <a:off x="3167063" y="2035175"/>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888" name="Line 15"/>
          <p:cNvSpPr>
            <a:spLocks noChangeShapeType="1"/>
          </p:cNvSpPr>
          <p:nvPr/>
        </p:nvSpPr>
        <p:spPr bwMode="auto">
          <a:xfrm>
            <a:off x="3251200" y="2079625"/>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9" name="Line 16"/>
          <p:cNvSpPr>
            <a:spLocks noChangeShapeType="1"/>
          </p:cNvSpPr>
          <p:nvPr/>
        </p:nvSpPr>
        <p:spPr bwMode="auto">
          <a:xfrm>
            <a:off x="3251200" y="2343150"/>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0" name="Line 17"/>
          <p:cNvSpPr>
            <a:spLocks noChangeShapeType="1"/>
          </p:cNvSpPr>
          <p:nvPr/>
        </p:nvSpPr>
        <p:spPr bwMode="auto">
          <a:xfrm>
            <a:off x="3860800" y="192087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91" name="Rectangle 18"/>
          <p:cNvSpPr>
            <a:spLocks noChangeArrowheads="1"/>
          </p:cNvSpPr>
          <p:nvPr/>
        </p:nvSpPr>
        <p:spPr bwMode="auto">
          <a:xfrm>
            <a:off x="5059363" y="1990725"/>
            <a:ext cx="1054100" cy="396875"/>
          </a:xfrm>
          <a:prstGeom prst="rect">
            <a:avLst/>
          </a:prstGeom>
          <a:noFill/>
          <a:ln w="9525">
            <a:noFill/>
            <a:miter lim="800000"/>
            <a:headEnd/>
            <a:tailEnd/>
          </a:ln>
        </p:spPr>
        <p:txBody>
          <a:bodyPr wrap="none" lIns="92075" tIns="46038" rIns="92075" bIns="46038">
            <a:spAutoFit/>
          </a:bodyPr>
          <a:lstStyle/>
          <a:p>
            <a:pPr eaLnBrk="0" hangingPunct="0"/>
            <a:r>
              <a:rPr lang="en-US" sz="2000"/>
              <a:t>Shaper</a:t>
            </a:r>
          </a:p>
        </p:txBody>
      </p:sp>
      <p:sp>
        <p:nvSpPr>
          <p:cNvPr id="79892" name="Freeform 19"/>
          <p:cNvSpPr>
            <a:spLocks/>
          </p:cNvSpPr>
          <p:nvPr/>
        </p:nvSpPr>
        <p:spPr bwMode="auto">
          <a:xfrm>
            <a:off x="3251200" y="2093913"/>
            <a:ext cx="1220788" cy="196850"/>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893" name="Rectangle 20"/>
          <p:cNvSpPr>
            <a:spLocks noChangeArrowheads="1"/>
          </p:cNvSpPr>
          <p:nvPr/>
        </p:nvSpPr>
        <p:spPr bwMode="auto">
          <a:xfrm>
            <a:off x="3167063" y="2509838"/>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894" name="Line 21"/>
          <p:cNvSpPr>
            <a:spLocks noChangeShapeType="1"/>
          </p:cNvSpPr>
          <p:nvPr/>
        </p:nvSpPr>
        <p:spPr bwMode="auto">
          <a:xfrm>
            <a:off x="3251200" y="2554288"/>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5" name="Line 22"/>
          <p:cNvSpPr>
            <a:spLocks noChangeShapeType="1"/>
          </p:cNvSpPr>
          <p:nvPr/>
        </p:nvSpPr>
        <p:spPr bwMode="auto">
          <a:xfrm>
            <a:off x="3251200" y="2817813"/>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6" name="Line 23"/>
          <p:cNvSpPr>
            <a:spLocks noChangeShapeType="1"/>
          </p:cNvSpPr>
          <p:nvPr/>
        </p:nvSpPr>
        <p:spPr bwMode="auto">
          <a:xfrm>
            <a:off x="3860800" y="2395538"/>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97" name="Rectangle 24"/>
          <p:cNvSpPr>
            <a:spLocks noChangeArrowheads="1"/>
          </p:cNvSpPr>
          <p:nvPr/>
        </p:nvSpPr>
        <p:spPr bwMode="auto">
          <a:xfrm>
            <a:off x="5059363" y="2522538"/>
            <a:ext cx="2625725" cy="396875"/>
          </a:xfrm>
          <a:prstGeom prst="rect">
            <a:avLst/>
          </a:prstGeom>
          <a:noFill/>
          <a:ln w="9525">
            <a:noFill/>
            <a:miter lim="800000"/>
            <a:headEnd/>
            <a:tailEnd/>
          </a:ln>
        </p:spPr>
        <p:txBody>
          <a:bodyPr wrap="none" lIns="92075" tIns="46038" rIns="92075" bIns="46038">
            <a:spAutoFit/>
          </a:bodyPr>
          <a:lstStyle/>
          <a:p>
            <a:pPr eaLnBrk="0" hangingPunct="0"/>
            <a:r>
              <a:rPr lang="en-US" sz="2000"/>
              <a:t>Range compression</a:t>
            </a:r>
          </a:p>
        </p:txBody>
      </p:sp>
      <p:sp>
        <p:nvSpPr>
          <p:cNvPr id="79898" name="Arc 25"/>
          <p:cNvSpPr>
            <a:spLocks/>
          </p:cNvSpPr>
          <p:nvPr/>
        </p:nvSpPr>
        <p:spPr bwMode="auto">
          <a:xfrm>
            <a:off x="3252788" y="2660650"/>
            <a:ext cx="508000" cy="158750"/>
          </a:xfrm>
          <a:custGeom>
            <a:avLst/>
            <a:gdLst>
              <a:gd name="T0" fmla="*/ 0 w 21600"/>
              <a:gd name="T1" fmla="*/ 158750 h 21600"/>
              <a:gd name="T2" fmla="*/ 505883 w 21600"/>
              <a:gd name="T3" fmla="*/ 0 h 21600"/>
              <a:gd name="T4" fmla="*/ 508000 w 21600"/>
              <a:gd name="T5" fmla="*/ 15875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705"/>
                  <a:pt x="9615" y="49"/>
                  <a:pt x="21510" y="0"/>
                </a:cubicBezTo>
              </a:path>
              <a:path w="21600" h="21600" stroke="0" extrusionOk="0">
                <a:moveTo>
                  <a:pt x="-1" y="21599"/>
                </a:moveTo>
                <a:cubicBezTo>
                  <a:pt x="-1" y="9705"/>
                  <a:pt x="9615" y="49"/>
                  <a:pt x="21510" y="0"/>
                </a:cubicBezTo>
                <a:lnTo>
                  <a:pt x="21600" y="21600"/>
                </a:lnTo>
                <a:close/>
              </a:path>
            </a:pathLst>
          </a:custGeom>
          <a:noFill/>
          <a:ln w="25399" cap="rnd">
            <a:solidFill>
              <a:schemeClr val="tx1"/>
            </a:solidFill>
            <a:round/>
            <a:headEnd type="none" w="sm" len="sm"/>
            <a:tailEnd type="none" w="sm" len="sm"/>
          </a:ln>
        </p:spPr>
        <p:txBody>
          <a:bodyPr wrap="none" anchor="ctr"/>
          <a:lstStyle/>
          <a:p>
            <a:endParaRPr lang="en-GB"/>
          </a:p>
        </p:txBody>
      </p:sp>
      <p:sp>
        <p:nvSpPr>
          <p:cNvPr id="79899" name="Line 26"/>
          <p:cNvSpPr>
            <a:spLocks noChangeShapeType="1"/>
          </p:cNvSpPr>
          <p:nvPr/>
        </p:nvSpPr>
        <p:spPr bwMode="auto">
          <a:xfrm>
            <a:off x="3759200" y="2659063"/>
            <a:ext cx="6096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0" name="Rectangle 27"/>
          <p:cNvSpPr>
            <a:spLocks noChangeArrowheads="1"/>
          </p:cNvSpPr>
          <p:nvPr/>
        </p:nvSpPr>
        <p:spPr bwMode="auto">
          <a:xfrm>
            <a:off x="3573463" y="2984500"/>
            <a:ext cx="574675" cy="300038"/>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901" name="Line 28"/>
          <p:cNvSpPr>
            <a:spLocks noChangeShapeType="1"/>
          </p:cNvSpPr>
          <p:nvPr/>
        </p:nvSpPr>
        <p:spPr bwMode="auto">
          <a:xfrm>
            <a:off x="3860800" y="2870200"/>
            <a:ext cx="0" cy="21113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2" name="Line 29"/>
          <p:cNvSpPr>
            <a:spLocks noChangeShapeType="1"/>
          </p:cNvSpPr>
          <p:nvPr/>
        </p:nvSpPr>
        <p:spPr bwMode="auto">
          <a:xfrm>
            <a:off x="3860800" y="3240088"/>
            <a:ext cx="0" cy="15875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3" name="Line 30"/>
          <p:cNvSpPr>
            <a:spLocks noChangeShapeType="1"/>
          </p:cNvSpPr>
          <p:nvPr/>
        </p:nvSpPr>
        <p:spPr bwMode="auto">
          <a:xfrm flipH="1">
            <a:off x="3860800" y="3081338"/>
            <a:ext cx="203200" cy="15875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4" name="Line 31"/>
          <p:cNvSpPr>
            <a:spLocks noChangeShapeType="1"/>
          </p:cNvSpPr>
          <p:nvPr/>
        </p:nvSpPr>
        <p:spPr bwMode="auto">
          <a:xfrm>
            <a:off x="2336800" y="3187700"/>
            <a:ext cx="1016000" cy="0"/>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79905" name="Rectangle 32"/>
          <p:cNvSpPr>
            <a:spLocks noChangeArrowheads="1"/>
          </p:cNvSpPr>
          <p:nvPr/>
        </p:nvSpPr>
        <p:spPr bwMode="auto">
          <a:xfrm>
            <a:off x="1909763" y="2890838"/>
            <a:ext cx="1538287" cy="396875"/>
          </a:xfrm>
          <a:prstGeom prst="rect">
            <a:avLst/>
          </a:prstGeom>
          <a:noFill/>
          <a:ln w="9525">
            <a:noFill/>
            <a:miter lim="800000"/>
            <a:headEnd/>
            <a:tailEnd/>
          </a:ln>
        </p:spPr>
        <p:txBody>
          <a:bodyPr wrap="none" lIns="92075" tIns="46038" rIns="92075" bIns="46038">
            <a:spAutoFit/>
          </a:bodyPr>
          <a:lstStyle/>
          <a:p>
            <a:pPr eaLnBrk="0" hangingPunct="0"/>
            <a:r>
              <a:rPr lang="en-US" sz="2000"/>
              <a:t>clock (TTC)</a:t>
            </a:r>
          </a:p>
        </p:txBody>
      </p:sp>
      <p:sp>
        <p:nvSpPr>
          <p:cNvPr id="79906" name="Rectangle 33"/>
          <p:cNvSpPr>
            <a:spLocks noChangeArrowheads="1"/>
          </p:cNvSpPr>
          <p:nvPr/>
        </p:nvSpPr>
        <p:spPr bwMode="auto">
          <a:xfrm>
            <a:off x="5059363" y="3049588"/>
            <a:ext cx="1323975" cy="396875"/>
          </a:xfrm>
          <a:prstGeom prst="rect">
            <a:avLst/>
          </a:prstGeom>
          <a:noFill/>
          <a:ln w="9525">
            <a:noFill/>
            <a:miter lim="800000"/>
            <a:headEnd/>
            <a:tailEnd/>
          </a:ln>
        </p:spPr>
        <p:txBody>
          <a:bodyPr wrap="none" lIns="92075" tIns="46038" rIns="92075" bIns="46038">
            <a:spAutoFit/>
          </a:bodyPr>
          <a:lstStyle/>
          <a:p>
            <a:pPr eaLnBrk="0" hangingPunct="0"/>
            <a:r>
              <a:rPr lang="en-US" sz="2000"/>
              <a:t>Sampling</a:t>
            </a:r>
          </a:p>
        </p:txBody>
      </p:sp>
      <p:sp>
        <p:nvSpPr>
          <p:cNvPr id="79907" name="Rectangle 34"/>
          <p:cNvSpPr>
            <a:spLocks noChangeArrowheads="1"/>
          </p:cNvSpPr>
          <p:nvPr/>
        </p:nvSpPr>
        <p:spPr bwMode="auto">
          <a:xfrm>
            <a:off x="3065463" y="3406775"/>
            <a:ext cx="1590675" cy="931863"/>
          </a:xfrm>
          <a:prstGeom prst="rect">
            <a:avLst/>
          </a:prstGeom>
          <a:solidFill>
            <a:srgbClr val="CBCBCB"/>
          </a:solidFill>
          <a:ln w="25399">
            <a:solidFill>
              <a:schemeClr val="tx1"/>
            </a:solidFill>
            <a:miter lim="800000"/>
            <a:headEnd/>
            <a:tailEnd/>
          </a:ln>
        </p:spPr>
        <p:txBody>
          <a:bodyPr wrap="none" anchor="ctr"/>
          <a:lstStyle/>
          <a:p>
            <a:endParaRPr lang="en-GB"/>
          </a:p>
        </p:txBody>
      </p:sp>
      <p:sp>
        <p:nvSpPr>
          <p:cNvPr id="79908" name="Rectangle 35"/>
          <p:cNvSpPr>
            <a:spLocks noChangeArrowheads="1"/>
          </p:cNvSpPr>
          <p:nvPr/>
        </p:nvSpPr>
        <p:spPr bwMode="auto">
          <a:xfrm>
            <a:off x="3167063" y="3459163"/>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909" name="Line 36"/>
          <p:cNvSpPr>
            <a:spLocks noChangeShapeType="1"/>
          </p:cNvSpPr>
          <p:nvPr/>
        </p:nvSpPr>
        <p:spPr bwMode="auto">
          <a:xfrm>
            <a:off x="3251200" y="3503613"/>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0" name="Line 37"/>
          <p:cNvSpPr>
            <a:spLocks noChangeShapeType="1"/>
          </p:cNvSpPr>
          <p:nvPr/>
        </p:nvSpPr>
        <p:spPr bwMode="auto">
          <a:xfrm>
            <a:off x="3251200" y="3767138"/>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1" name="Rectangle 38"/>
          <p:cNvSpPr>
            <a:spLocks noChangeArrowheads="1"/>
          </p:cNvSpPr>
          <p:nvPr/>
        </p:nvSpPr>
        <p:spPr bwMode="auto">
          <a:xfrm>
            <a:off x="3167063" y="3933825"/>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912" name="Line 39"/>
          <p:cNvSpPr>
            <a:spLocks noChangeShapeType="1"/>
          </p:cNvSpPr>
          <p:nvPr/>
        </p:nvSpPr>
        <p:spPr bwMode="auto">
          <a:xfrm>
            <a:off x="3251200" y="3978275"/>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3" name="Line 40"/>
          <p:cNvSpPr>
            <a:spLocks noChangeShapeType="1"/>
          </p:cNvSpPr>
          <p:nvPr/>
        </p:nvSpPr>
        <p:spPr bwMode="auto">
          <a:xfrm>
            <a:off x="3251200" y="4241800"/>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4" name="Line 41"/>
          <p:cNvSpPr>
            <a:spLocks noChangeShapeType="1"/>
          </p:cNvSpPr>
          <p:nvPr/>
        </p:nvSpPr>
        <p:spPr bwMode="auto">
          <a:xfrm>
            <a:off x="3860800" y="381952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5" name="Line 42"/>
          <p:cNvSpPr>
            <a:spLocks noChangeShapeType="1"/>
          </p:cNvSpPr>
          <p:nvPr/>
        </p:nvSpPr>
        <p:spPr bwMode="auto">
          <a:xfrm>
            <a:off x="33528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6" name="Line 43"/>
          <p:cNvSpPr>
            <a:spLocks noChangeShapeType="1"/>
          </p:cNvSpPr>
          <p:nvPr/>
        </p:nvSpPr>
        <p:spPr bwMode="auto">
          <a:xfrm>
            <a:off x="34544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7" name="Line 44"/>
          <p:cNvSpPr>
            <a:spLocks noChangeShapeType="1"/>
          </p:cNvSpPr>
          <p:nvPr/>
        </p:nvSpPr>
        <p:spPr bwMode="auto">
          <a:xfrm>
            <a:off x="3556000" y="36623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8" name="Line 45"/>
          <p:cNvSpPr>
            <a:spLocks noChangeShapeType="1"/>
          </p:cNvSpPr>
          <p:nvPr/>
        </p:nvSpPr>
        <p:spPr bwMode="auto">
          <a:xfrm>
            <a:off x="3657600" y="3609975"/>
            <a:ext cx="0" cy="1571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9" name="Line 46"/>
          <p:cNvSpPr>
            <a:spLocks noChangeShapeType="1"/>
          </p:cNvSpPr>
          <p:nvPr/>
        </p:nvSpPr>
        <p:spPr bwMode="auto">
          <a:xfrm>
            <a:off x="3759200" y="3556000"/>
            <a:ext cx="0" cy="21113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0" name="Line 47"/>
          <p:cNvSpPr>
            <a:spLocks noChangeShapeType="1"/>
          </p:cNvSpPr>
          <p:nvPr/>
        </p:nvSpPr>
        <p:spPr bwMode="auto">
          <a:xfrm>
            <a:off x="3860800" y="3609975"/>
            <a:ext cx="0" cy="1571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1" name="Line 48"/>
          <p:cNvSpPr>
            <a:spLocks noChangeShapeType="1"/>
          </p:cNvSpPr>
          <p:nvPr/>
        </p:nvSpPr>
        <p:spPr bwMode="auto">
          <a:xfrm>
            <a:off x="3962400" y="36623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2" name="Line 49"/>
          <p:cNvSpPr>
            <a:spLocks noChangeShapeType="1"/>
          </p:cNvSpPr>
          <p:nvPr/>
        </p:nvSpPr>
        <p:spPr bwMode="auto">
          <a:xfrm>
            <a:off x="40640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3" name="Line 50"/>
          <p:cNvSpPr>
            <a:spLocks noChangeShapeType="1"/>
          </p:cNvSpPr>
          <p:nvPr/>
        </p:nvSpPr>
        <p:spPr bwMode="auto">
          <a:xfrm>
            <a:off x="41656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4" name="Line 51"/>
          <p:cNvSpPr>
            <a:spLocks noChangeShapeType="1"/>
          </p:cNvSpPr>
          <p:nvPr/>
        </p:nvSpPr>
        <p:spPr bwMode="auto">
          <a:xfrm>
            <a:off x="42672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5" name="Freeform 52"/>
          <p:cNvSpPr>
            <a:spLocks/>
          </p:cNvSpPr>
          <p:nvPr/>
        </p:nvSpPr>
        <p:spPr bwMode="auto">
          <a:xfrm>
            <a:off x="3251200" y="3992563"/>
            <a:ext cx="1220788" cy="198437"/>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926" name="Line 53"/>
          <p:cNvSpPr>
            <a:spLocks noChangeShapeType="1"/>
          </p:cNvSpPr>
          <p:nvPr/>
        </p:nvSpPr>
        <p:spPr bwMode="auto">
          <a:xfrm>
            <a:off x="3251200" y="4137025"/>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27" name="Rectangle 54"/>
          <p:cNvSpPr>
            <a:spLocks noChangeArrowheads="1"/>
          </p:cNvSpPr>
          <p:nvPr/>
        </p:nvSpPr>
        <p:spPr bwMode="auto">
          <a:xfrm>
            <a:off x="5059363" y="3471863"/>
            <a:ext cx="1535112" cy="396875"/>
          </a:xfrm>
          <a:prstGeom prst="rect">
            <a:avLst/>
          </a:prstGeom>
          <a:noFill/>
          <a:ln w="9525">
            <a:noFill/>
            <a:miter lim="800000"/>
            <a:headEnd/>
            <a:tailEnd/>
          </a:ln>
        </p:spPr>
        <p:txBody>
          <a:bodyPr wrap="none" lIns="92075" tIns="46038" rIns="92075" bIns="46038">
            <a:spAutoFit/>
          </a:bodyPr>
          <a:lstStyle/>
          <a:p>
            <a:pPr eaLnBrk="0" hangingPunct="0"/>
            <a:r>
              <a:rPr lang="en-US" sz="2000"/>
              <a:t>Digital filter</a:t>
            </a:r>
          </a:p>
        </p:txBody>
      </p:sp>
      <p:sp>
        <p:nvSpPr>
          <p:cNvPr id="79928" name="Rectangle 55"/>
          <p:cNvSpPr>
            <a:spLocks noChangeArrowheads="1"/>
          </p:cNvSpPr>
          <p:nvPr/>
        </p:nvSpPr>
        <p:spPr bwMode="auto">
          <a:xfrm>
            <a:off x="5059363" y="3889375"/>
            <a:ext cx="2193925" cy="396875"/>
          </a:xfrm>
          <a:prstGeom prst="rect">
            <a:avLst/>
          </a:prstGeom>
          <a:noFill/>
          <a:ln w="9525">
            <a:noFill/>
            <a:miter lim="800000"/>
            <a:headEnd/>
            <a:tailEnd/>
          </a:ln>
        </p:spPr>
        <p:txBody>
          <a:bodyPr wrap="none" lIns="92075" tIns="46038" rIns="92075" bIns="46038">
            <a:spAutoFit/>
          </a:bodyPr>
          <a:lstStyle/>
          <a:p>
            <a:pPr eaLnBrk="0" hangingPunct="0"/>
            <a:r>
              <a:rPr lang="en-US" sz="2000"/>
              <a:t>Zero suppression</a:t>
            </a:r>
          </a:p>
        </p:txBody>
      </p:sp>
      <p:sp>
        <p:nvSpPr>
          <p:cNvPr id="79929" name="Rectangle 56"/>
          <p:cNvSpPr>
            <a:spLocks noChangeArrowheads="1"/>
          </p:cNvSpPr>
          <p:nvPr/>
        </p:nvSpPr>
        <p:spPr bwMode="auto">
          <a:xfrm>
            <a:off x="3471863" y="4462463"/>
            <a:ext cx="777875" cy="300037"/>
          </a:xfrm>
          <a:prstGeom prst="rect">
            <a:avLst/>
          </a:prstGeom>
          <a:solidFill>
            <a:srgbClr val="CCFF66"/>
          </a:solidFill>
          <a:ln w="25399">
            <a:solidFill>
              <a:schemeClr val="tx1"/>
            </a:solidFill>
            <a:miter lim="800000"/>
            <a:headEnd/>
            <a:tailEnd/>
          </a:ln>
        </p:spPr>
        <p:txBody>
          <a:bodyPr wrap="none" anchor="ctr"/>
          <a:lstStyle/>
          <a:p>
            <a:endParaRPr lang="en-GB"/>
          </a:p>
        </p:txBody>
      </p:sp>
      <p:sp>
        <p:nvSpPr>
          <p:cNvPr id="79930" name="Line 57"/>
          <p:cNvSpPr>
            <a:spLocks noChangeShapeType="1"/>
          </p:cNvSpPr>
          <p:nvPr/>
        </p:nvSpPr>
        <p:spPr bwMode="auto">
          <a:xfrm>
            <a:off x="3860800" y="43481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31" name="Rectangle 58"/>
          <p:cNvSpPr>
            <a:spLocks noChangeArrowheads="1"/>
          </p:cNvSpPr>
          <p:nvPr/>
        </p:nvSpPr>
        <p:spPr bwMode="auto">
          <a:xfrm>
            <a:off x="3167063" y="4884738"/>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932" name="Line 59"/>
          <p:cNvSpPr>
            <a:spLocks noChangeShapeType="1"/>
          </p:cNvSpPr>
          <p:nvPr/>
        </p:nvSpPr>
        <p:spPr bwMode="auto">
          <a:xfrm>
            <a:off x="3251200" y="4929188"/>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3" name="Line 60"/>
          <p:cNvSpPr>
            <a:spLocks noChangeShapeType="1"/>
          </p:cNvSpPr>
          <p:nvPr/>
        </p:nvSpPr>
        <p:spPr bwMode="auto">
          <a:xfrm>
            <a:off x="3251200" y="5192713"/>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4" name="Freeform 61"/>
          <p:cNvSpPr>
            <a:spLocks/>
          </p:cNvSpPr>
          <p:nvPr/>
        </p:nvSpPr>
        <p:spPr bwMode="auto">
          <a:xfrm>
            <a:off x="3251200" y="4943475"/>
            <a:ext cx="1220788" cy="198438"/>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935" name="Line 62"/>
          <p:cNvSpPr>
            <a:spLocks noChangeShapeType="1"/>
          </p:cNvSpPr>
          <p:nvPr/>
        </p:nvSpPr>
        <p:spPr bwMode="auto">
          <a:xfrm>
            <a:off x="3860800" y="4770438"/>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36" name="Line 63"/>
          <p:cNvSpPr>
            <a:spLocks noChangeShapeType="1"/>
          </p:cNvSpPr>
          <p:nvPr/>
        </p:nvSpPr>
        <p:spPr bwMode="auto">
          <a:xfrm>
            <a:off x="3454400" y="4559300"/>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7" name="Line 64"/>
          <p:cNvSpPr>
            <a:spLocks noChangeShapeType="1"/>
          </p:cNvSpPr>
          <p:nvPr/>
        </p:nvSpPr>
        <p:spPr bwMode="auto">
          <a:xfrm>
            <a:off x="3454400" y="4664075"/>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8" name="Line 65"/>
          <p:cNvSpPr>
            <a:spLocks noChangeShapeType="1"/>
          </p:cNvSpPr>
          <p:nvPr/>
        </p:nvSpPr>
        <p:spPr bwMode="auto">
          <a:xfrm>
            <a:off x="3454400" y="4770438"/>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9" name="Rectangle 66"/>
          <p:cNvSpPr>
            <a:spLocks noChangeArrowheads="1"/>
          </p:cNvSpPr>
          <p:nvPr/>
        </p:nvSpPr>
        <p:spPr bwMode="auto">
          <a:xfrm>
            <a:off x="5059363" y="4378325"/>
            <a:ext cx="885825" cy="396875"/>
          </a:xfrm>
          <a:prstGeom prst="rect">
            <a:avLst/>
          </a:prstGeom>
          <a:noFill/>
          <a:ln w="9525">
            <a:noFill/>
            <a:miter lim="800000"/>
            <a:headEnd/>
            <a:tailEnd/>
          </a:ln>
        </p:spPr>
        <p:txBody>
          <a:bodyPr wrap="none" lIns="92075" tIns="46038" rIns="92075" bIns="46038">
            <a:spAutoFit/>
          </a:bodyPr>
          <a:lstStyle/>
          <a:p>
            <a:pPr eaLnBrk="0" hangingPunct="0"/>
            <a:r>
              <a:rPr lang="en-US" sz="2000"/>
              <a:t>Buffer</a:t>
            </a:r>
          </a:p>
        </p:txBody>
      </p:sp>
      <p:sp>
        <p:nvSpPr>
          <p:cNvPr id="79940" name="Line 67"/>
          <p:cNvSpPr>
            <a:spLocks noChangeShapeType="1"/>
          </p:cNvSpPr>
          <p:nvPr/>
        </p:nvSpPr>
        <p:spPr bwMode="auto">
          <a:xfrm>
            <a:off x="3822700" y="4948238"/>
            <a:ext cx="0" cy="238125"/>
          </a:xfrm>
          <a:prstGeom prst="line">
            <a:avLst/>
          </a:prstGeom>
          <a:noFill/>
          <a:ln w="12699">
            <a:solidFill>
              <a:schemeClr val="tx1"/>
            </a:solidFill>
            <a:round/>
            <a:headEnd type="stealth" w="med" len="med"/>
            <a:tailEnd type="stealth" w="med" len="med"/>
          </a:ln>
        </p:spPr>
        <p:txBody>
          <a:bodyPr wrap="none" anchor="ctr"/>
          <a:lstStyle/>
          <a:p>
            <a:endParaRPr lang="en-GB"/>
          </a:p>
        </p:txBody>
      </p:sp>
      <p:sp>
        <p:nvSpPr>
          <p:cNvPr id="79941" name="Line 68"/>
          <p:cNvSpPr>
            <a:spLocks noChangeShapeType="1"/>
          </p:cNvSpPr>
          <p:nvPr/>
        </p:nvSpPr>
        <p:spPr bwMode="auto">
          <a:xfrm flipV="1">
            <a:off x="3282950" y="5064125"/>
            <a:ext cx="539750" cy="3175"/>
          </a:xfrm>
          <a:prstGeom prst="line">
            <a:avLst/>
          </a:prstGeom>
          <a:noFill/>
          <a:ln w="12699">
            <a:solidFill>
              <a:schemeClr val="tx1"/>
            </a:solidFill>
            <a:round/>
            <a:headEnd type="stealth" w="med" len="med"/>
            <a:tailEnd type="stealth" w="med" len="med"/>
          </a:ln>
        </p:spPr>
        <p:txBody>
          <a:bodyPr wrap="none" anchor="ctr"/>
          <a:lstStyle/>
          <a:p>
            <a:endParaRPr lang="en-GB"/>
          </a:p>
        </p:txBody>
      </p:sp>
      <p:sp>
        <p:nvSpPr>
          <p:cNvPr id="79942" name="Rectangle 69"/>
          <p:cNvSpPr>
            <a:spLocks noChangeArrowheads="1"/>
          </p:cNvSpPr>
          <p:nvPr/>
        </p:nvSpPr>
        <p:spPr bwMode="auto">
          <a:xfrm>
            <a:off x="3471863" y="5359400"/>
            <a:ext cx="777875" cy="300038"/>
          </a:xfrm>
          <a:prstGeom prst="rect">
            <a:avLst/>
          </a:prstGeom>
          <a:solidFill>
            <a:srgbClr val="CCFF66"/>
          </a:solidFill>
          <a:ln w="25399">
            <a:solidFill>
              <a:schemeClr val="tx1"/>
            </a:solidFill>
            <a:miter lim="800000"/>
            <a:headEnd/>
            <a:tailEnd/>
          </a:ln>
        </p:spPr>
        <p:txBody>
          <a:bodyPr wrap="none" anchor="ctr"/>
          <a:lstStyle/>
          <a:p>
            <a:endParaRPr lang="en-GB"/>
          </a:p>
        </p:txBody>
      </p:sp>
      <p:sp>
        <p:nvSpPr>
          <p:cNvPr id="79943" name="Rectangle 70"/>
          <p:cNvSpPr>
            <a:spLocks noChangeArrowheads="1"/>
          </p:cNvSpPr>
          <p:nvPr/>
        </p:nvSpPr>
        <p:spPr bwMode="auto">
          <a:xfrm>
            <a:off x="3167063" y="5781675"/>
            <a:ext cx="1387475" cy="193675"/>
          </a:xfrm>
          <a:prstGeom prst="rect">
            <a:avLst/>
          </a:prstGeom>
          <a:solidFill>
            <a:srgbClr val="FFCC99"/>
          </a:solidFill>
          <a:ln w="25399">
            <a:solidFill>
              <a:schemeClr val="tx1"/>
            </a:solidFill>
            <a:miter lim="800000"/>
            <a:headEnd/>
            <a:tailEnd/>
          </a:ln>
        </p:spPr>
        <p:txBody>
          <a:bodyPr wrap="none" anchor="ctr"/>
          <a:lstStyle/>
          <a:p>
            <a:endParaRPr lang="en-GB"/>
          </a:p>
        </p:txBody>
      </p:sp>
      <p:sp>
        <p:nvSpPr>
          <p:cNvPr id="79944" name="Line 71"/>
          <p:cNvSpPr>
            <a:spLocks noChangeShapeType="1"/>
          </p:cNvSpPr>
          <p:nvPr/>
        </p:nvSpPr>
        <p:spPr bwMode="auto">
          <a:xfrm>
            <a:off x="3860800" y="566737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45" name="Line 72"/>
          <p:cNvSpPr>
            <a:spLocks noChangeShapeType="1"/>
          </p:cNvSpPr>
          <p:nvPr/>
        </p:nvSpPr>
        <p:spPr bwMode="auto">
          <a:xfrm>
            <a:off x="3454400" y="5456238"/>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6" name="Line 73"/>
          <p:cNvSpPr>
            <a:spLocks noChangeShapeType="1"/>
          </p:cNvSpPr>
          <p:nvPr/>
        </p:nvSpPr>
        <p:spPr bwMode="auto">
          <a:xfrm>
            <a:off x="3454400" y="5562600"/>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7" name="Line 74"/>
          <p:cNvSpPr>
            <a:spLocks noChangeShapeType="1"/>
          </p:cNvSpPr>
          <p:nvPr/>
        </p:nvSpPr>
        <p:spPr bwMode="auto">
          <a:xfrm>
            <a:off x="3454400" y="5667375"/>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8" name="Line 75"/>
          <p:cNvSpPr>
            <a:spLocks noChangeShapeType="1"/>
          </p:cNvSpPr>
          <p:nvPr/>
        </p:nvSpPr>
        <p:spPr bwMode="auto">
          <a:xfrm>
            <a:off x="3860800" y="5245100"/>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49" name="Rectangle 76"/>
          <p:cNvSpPr>
            <a:spLocks noChangeArrowheads="1"/>
          </p:cNvSpPr>
          <p:nvPr/>
        </p:nvSpPr>
        <p:spPr bwMode="auto">
          <a:xfrm>
            <a:off x="5059363" y="5627688"/>
            <a:ext cx="2454275" cy="396875"/>
          </a:xfrm>
          <a:prstGeom prst="rect">
            <a:avLst/>
          </a:prstGeom>
          <a:noFill/>
          <a:ln w="9525">
            <a:noFill/>
            <a:miter lim="800000"/>
            <a:headEnd/>
            <a:tailEnd/>
          </a:ln>
        </p:spPr>
        <p:txBody>
          <a:bodyPr wrap="none" lIns="92075" tIns="46038" rIns="92075" bIns="46038">
            <a:spAutoFit/>
          </a:bodyPr>
          <a:lstStyle/>
          <a:p>
            <a:pPr eaLnBrk="0" hangingPunct="0"/>
            <a:r>
              <a:rPr lang="en-US" sz="2000"/>
              <a:t>Format &amp; Readout</a:t>
            </a:r>
          </a:p>
        </p:txBody>
      </p:sp>
      <p:sp>
        <p:nvSpPr>
          <p:cNvPr id="79950" name="Rectangle 77"/>
          <p:cNvSpPr>
            <a:spLocks noChangeArrowheads="1"/>
          </p:cNvSpPr>
          <p:nvPr/>
        </p:nvSpPr>
        <p:spPr bwMode="auto">
          <a:xfrm>
            <a:off x="5059363" y="5319713"/>
            <a:ext cx="885825" cy="396875"/>
          </a:xfrm>
          <a:prstGeom prst="rect">
            <a:avLst/>
          </a:prstGeom>
          <a:noFill/>
          <a:ln w="9525">
            <a:noFill/>
            <a:miter lim="800000"/>
            <a:headEnd/>
            <a:tailEnd/>
          </a:ln>
        </p:spPr>
        <p:txBody>
          <a:bodyPr wrap="none" lIns="92075" tIns="46038" rIns="92075" bIns="46038">
            <a:spAutoFit/>
          </a:bodyPr>
          <a:lstStyle/>
          <a:p>
            <a:pPr eaLnBrk="0" hangingPunct="0"/>
            <a:r>
              <a:rPr lang="en-US" sz="2000"/>
              <a:t>Buffer</a:t>
            </a:r>
          </a:p>
        </p:txBody>
      </p:sp>
      <p:sp>
        <p:nvSpPr>
          <p:cNvPr id="79951" name="Rectangle 78"/>
          <p:cNvSpPr>
            <a:spLocks noChangeArrowheads="1"/>
          </p:cNvSpPr>
          <p:nvPr/>
        </p:nvSpPr>
        <p:spPr bwMode="auto">
          <a:xfrm>
            <a:off x="5059363" y="4859338"/>
            <a:ext cx="2443162" cy="396875"/>
          </a:xfrm>
          <a:prstGeom prst="rect">
            <a:avLst/>
          </a:prstGeom>
          <a:noFill/>
          <a:ln w="9525">
            <a:noFill/>
            <a:miter lim="800000"/>
            <a:headEnd/>
            <a:tailEnd/>
          </a:ln>
        </p:spPr>
        <p:txBody>
          <a:bodyPr wrap="none" lIns="92075" tIns="46038" rIns="92075" bIns="46038">
            <a:spAutoFit/>
          </a:bodyPr>
          <a:lstStyle/>
          <a:p>
            <a:pPr eaLnBrk="0" hangingPunct="0"/>
            <a:r>
              <a:rPr lang="en-US" sz="2000"/>
              <a:t>Feature extraction</a:t>
            </a:r>
          </a:p>
        </p:txBody>
      </p:sp>
      <p:sp>
        <p:nvSpPr>
          <p:cNvPr id="79952" name="Rectangle 79"/>
          <p:cNvSpPr>
            <a:spLocks noChangeArrowheads="1"/>
          </p:cNvSpPr>
          <p:nvPr/>
        </p:nvSpPr>
        <p:spPr bwMode="auto">
          <a:xfrm>
            <a:off x="5059363" y="746125"/>
            <a:ext cx="2344737" cy="400050"/>
          </a:xfrm>
          <a:prstGeom prst="rect">
            <a:avLst/>
          </a:prstGeom>
          <a:noFill/>
          <a:ln w="9525">
            <a:noFill/>
            <a:miter lim="800000"/>
            <a:headEnd/>
            <a:tailEnd/>
          </a:ln>
        </p:spPr>
        <p:txBody>
          <a:bodyPr wrap="none" lIns="92075" tIns="46038" rIns="92075" bIns="46038">
            <a:spAutoFit/>
          </a:bodyPr>
          <a:lstStyle/>
          <a:p>
            <a:pPr eaLnBrk="0" hangingPunct="0"/>
            <a:r>
              <a:rPr lang="en-US" sz="2000"/>
              <a:t>Detector / Sensor</a:t>
            </a:r>
          </a:p>
        </p:txBody>
      </p:sp>
      <p:sp>
        <p:nvSpPr>
          <p:cNvPr id="79953" name="AutoShape 80"/>
          <p:cNvSpPr>
            <a:spLocks noChangeArrowheads="1"/>
          </p:cNvSpPr>
          <p:nvPr/>
        </p:nvSpPr>
        <p:spPr bwMode="auto">
          <a:xfrm>
            <a:off x="3443288" y="5983288"/>
            <a:ext cx="893762" cy="569912"/>
          </a:xfrm>
          <a:prstGeom prst="downArrow">
            <a:avLst>
              <a:gd name="adj1" fmla="val 52046"/>
              <a:gd name="adj2" fmla="val 40667"/>
            </a:avLst>
          </a:prstGeom>
          <a:solidFill>
            <a:srgbClr val="00FF00"/>
          </a:solidFill>
          <a:ln w="9525">
            <a:solidFill>
              <a:schemeClr val="tx1"/>
            </a:solidFill>
            <a:miter lim="800000"/>
            <a:headEnd/>
            <a:tailEnd/>
          </a:ln>
        </p:spPr>
        <p:txBody>
          <a:bodyPr wrap="none" anchor="ctr"/>
          <a:lstStyle/>
          <a:p>
            <a:endParaRPr lang="en-GB"/>
          </a:p>
        </p:txBody>
      </p:sp>
      <p:sp>
        <p:nvSpPr>
          <p:cNvPr id="79954" name="Rectangle 81"/>
          <p:cNvSpPr>
            <a:spLocks noChangeArrowheads="1"/>
          </p:cNvSpPr>
          <p:nvPr/>
        </p:nvSpPr>
        <p:spPr bwMode="auto">
          <a:xfrm>
            <a:off x="5072063" y="6069013"/>
            <a:ext cx="3459162" cy="396875"/>
          </a:xfrm>
          <a:prstGeom prst="rect">
            <a:avLst/>
          </a:prstGeom>
          <a:noFill/>
          <a:ln w="9525">
            <a:noFill/>
            <a:miter lim="800000"/>
            <a:headEnd/>
            <a:tailEnd/>
          </a:ln>
        </p:spPr>
        <p:txBody>
          <a:bodyPr wrap="none" lIns="92075" tIns="46038" rIns="92075" bIns="46038">
            <a:spAutoFit/>
          </a:bodyPr>
          <a:lstStyle/>
          <a:p>
            <a:pPr eaLnBrk="0" hangingPunct="0"/>
            <a:r>
              <a:rPr lang="en-US" sz="2000"/>
              <a:t>to Data Acquisition System</a:t>
            </a:r>
          </a:p>
        </p:txBody>
      </p:sp>
      <p:sp>
        <p:nvSpPr>
          <p:cNvPr id="79956" name="Rectangle 83"/>
          <p:cNvSpPr>
            <a:spLocks noChangeArrowheads="1"/>
          </p:cNvSpPr>
          <p:nvPr/>
        </p:nvSpPr>
        <p:spPr bwMode="auto">
          <a:xfrm>
            <a:off x="8386763" y="1879600"/>
            <a:ext cx="184150" cy="457200"/>
          </a:xfrm>
          <a:prstGeom prst="rect">
            <a:avLst/>
          </a:prstGeom>
          <a:noFill/>
          <a:ln w="9525">
            <a:noFill/>
            <a:miter lim="800000"/>
            <a:headEnd/>
            <a:tailEnd/>
          </a:ln>
        </p:spPr>
        <p:txBody>
          <a:bodyPr wrap="none">
            <a:spAutoFit/>
          </a:bodyPr>
          <a:lstStyle/>
          <a:p>
            <a:pPr eaLnBrk="0" hangingPunct="0"/>
            <a:endParaRPr lang="en-GB" sz="2400">
              <a:latin typeface="Times" charset="0"/>
            </a:endParaRPr>
          </a:p>
        </p:txBody>
      </p:sp>
      <p:sp>
        <p:nvSpPr>
          <p:cNvPr id="79957" name="Footer Placeholder 85"/>
          <p:cNvSpPr>
            <a:spLocks noGrp="1"/>
          </p:cNvSpPr>
          <p:nvPr>
            <p:ph type="ftr" sz="quarter" idx="10"/>
          </p:nvPr>
        </p:nvSpPr>
        <p:spPr>
          <a:noFill/>
        </p:spPr>
        <p:txBody>
          <a:bodyPr/>
          <a:lstStyle/>
          <a:p>
            <a:r>
              <a:rPr lang="en-US" smtClean="0"/>
              <a:t>Electronics, Trigger, DAQ Summer Student Lectures 2011, N. Neufeld CERN/PH</a:t>
            </a:r>
            <a:endParaRPr lang="en-US"/>
          </a:p>
        </p:txBody>
      </p:sp>
      <p:sp>
        <p:nvSpPr>
          <p:cNvPr id="85" name="Oval 84"/>
          <p:cNvSpPr/>
          <p:nvPr/>
        </p:nvSpPr>
        <p:spPr>
          <a:xfrm>
            <a:off x="2480699" y="3135300"/>
            <a:ext cx="3714750" cy="57150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endParaRPr lang="en-GB" dirty="0" smtClean="0"/>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p:txBody>
          <a:bodyPr/>
          <a:lstStyle/>
          <a:p>
            <a:r>
              <a:rPr lang="en-US"/>
              <a:t>Analog/Digital/binary</a:t>
            </a:r>
          </a:p>
        </p:txBody>
      </p:sp>
      <p:sp>
        <p:nvSpPr>
          <p:cNvPr id="177155" name="Rectangle 3"/>
          <p:cNvSpPr>
            <a:spLocks noGrp="1" noChangeArrowheads="1"/>
          </p:cNvSpPr>
          <p:nvPr>
            <p:ph idx="1"/>
          </p:nvPr>
        </p:nvSpPr>
        <p:spPr>
          <a:xfrm>
            <a:off x="457200" y="1419021"/>
            <a:ext cx="4732317" cy="4946153"/>
          </a:xfrm>
        </p:spPr>
        <p:txBody>
          <a:bodyPr>
            <a:normAutofit fontScale="62500" lnSpcReduction="20000"/>
          </a:bodyPr>
          <a:lstStyle/>
          <a:p>
            <a:pPr marL="0" indent="0">
              <a:lnSpc>
                <a:spcPct val="120000"/>
              </a:lnSpc>
              <a:buNone/>
            </a:pPr>
            <a:r>
              <a:rPr lang="en-US" dirty="0"/>
              <a:t>After </a:t>
            </a:r>
            <a:r>
              <a:rPr lang="en-US" dirty="0" smtClean="0"/>
              <a:t>amplification </a:t>
            </a:r>
            <a:r>
              <a:rPr lang="en-US" dirty="0"/>
              <a:t>and shaping the signals must at some point be </a:t>
            </a:r>
            <a:r>
              <a:rPr lang="en-US" dirty="0" smtClean="0"/>
              <a:t>digitized </a:t>
            </a:r>
            <a:r>
              <a:rPr lang="en-US" dirty="0"/>
              <a:t>to allow </a:t>
            </a:r>
            <a:r>
              <a:rPr lang="en-US" dirty="0" smtClean="0"/>
              <a:t>for DAQ and  further processing by computers </a:t>
            </a:r>
            <a:endParaRPr lang="en-US" dirty="0"/>
          </a:p>
          <a:p>
            <a:pPr marL="514350" indent="-514350">
              <a:lnSpc>
                <a:spcPct val="120000"/>
              </a:lnSpc>
              <a:buFont typeface="+mj-lt"/>
              <a:buAutoNum type="arabicPeriod"/>
            </a:pPr>
            <a:r>
              <a:rPr lang="en-US" dirty="0"/>
              <a:t>Analog </a:t>
            </a:r>
            <a:r>
              <a:rPr lang="en-US" dirty="0" smtClean="0"/>
              <a:t>readout: </a:t>
            </a:r>
            <a:r>
              <a:rPr lang="en-US" dirty="0"/>
              <a:t> </a:t>
            </a:r>
            <a:r>
              <a:rPr lang="en-US" dirty="0" smtClean="0"/>
              <a:t>analog buffering ; digitization after transmission off detector</a:t>
            </a:r>
            <a:endParaRPr lang="en-US" dirty="0"/>
          </a:p>
          <a:p>
            <a:pPr marL="514350" indent="-514350">
              <a:lnSpc>
                <a:spcPct val="120000"/>
              </a:lnSpc>
              <a:buFont typeface="+mj-lt"/>
              <a:buAutoNum type="arabicPeriod"/>
            </a:pPr>
            <a:r>
              <a:rPr lang="en-US" dirty="0" smtClean="0"/>
              <a:t>Digital readout with analog buffer</a:t>
            </a:r>
            <a:endParaRPr lang="en-US" dirty="0"/>
          </a:p>
          <a:p>
            <a:pPr marL="514350" indent="-514350">
              <a:lnSpc>
                <a:spcPct val="120000"/>
              </a:lnSpc>
              <a:buFont typeface="+mj-lt"/>
              <a:buAutoNum type="arabicPeriod"/>
            </a:pPr>
            <a:r>
              <a:rPr lang="en-US" dirty="0"/>
              <a:t>Digital </a:t>
            </a:r>
            <a:r>
              <a:rPr lang="en-US" dirty="0" smtClean="0"/>
              <a:t>readout with digital buffer </a:t>
            </a:r>
            <a:endParaRPr lang="en-US" dirty="0"/>
          </a:p>
          <a:p>
            <a:pPr>
              <a:lnSpc>
                <a:spcPct val="120000"/>
              </a:lnSpc>
            </a:pPr>
            <a:r>
              <a:rPr lang="en-US" i="1" dirty="0" smtClean="0"/>
              <a:t>Binary</a:t>
            </a:r>
            <a:r>
              <a:rPr lang="en-US" i="1" dirty="0"/>
              <a:t>:</a:t>
            </a:r>
            <a:r>
              <a:rPr lang="en-US" dirty="0"/>
              <a:t> discriminator right after shaping</a:t>
            </a:r>
          </a:p>
          <a:p>
            <a:pPr lvl="1">
              <a:lnSpc>
                <a:spcPct val="120000"/>
              </a:lnSpc>
            </a:pPr>
            <a:r>
              <a:rPr lang="en-US" dirty="0"/>
              <a:t>Binary tracking</a:t>
            </a:r>
          </a:p>
          <a:p>
            <a:pPr lvl="1">
              <a:lnSpc>
                <a:spcPct val="120000"/>
              </a:lnSpc>
            </a:pPr>
            <a:r>
              <a:rPr lang="en-US" dirty="0"/>
              <a:t>Drift time </a:t>
            </a:r>
            <a:r>
              <a:rPr lang="en-US" dirty="0" smtClean="0"/>
              <a:t>measurement</a:t>
            </a:r>
            <a:endParaRPr lang="en-US" dirty="0"/>
          </a:p>
        </p:txBody>
      </p:sp>
      <p:sp>
        <p:nvSpPr>
          <p:cNvPr id="423" name="Footer Placeholder 4"/>
          <p:cNvSpPr>
            <a:spLocks noGrp="1"/>
          </p:cNvSpPr>
          <p:nvPr>
            <p:ph type="ftr" sz="quarter" idx="10"/>
          </p:nvPr>
        </p:nvSpPr>
        <p:spPr/>
        <p:txBody>
          <a:bodyPr/>
          <a:lstStyle/>
          <a:p>
            <a:r>
              <a:rPr lang="en-US" smtClean="0"/>
              <a:t>Electronics, Trigger, DAQ Summer Student Lectures 2011, N. Neufeld CERN/PH</a:t>
            </a:r>
            <a:endParaRPr lang="en-US"/>
          </a:p>
        </p:txBody>
      </p:sp>
      <p:sp>
        <p:nvSpPr>
          <p:cNvPr id="427" name="Slide Number Placeholder 426"/>
          <p:cNvSpPr>
            <a:spLocks noGrp="1"/>
          </p:cNvSpPr>
          <p:nvPr>
            <p:ph type="sldNum" sz="quarter" idx="11"/>
          </p:nvPr>
        </p:nvSpPr>
        <p:spPr/>
        <p:txBody>
          <a:bodyPr/>
          <a:lstStyle/>
          <a:p>
            <a:fld id="{9ECC0FC1-A78D-46C6-BB12-B0D98A81EE04}" type="slidenum">
              <a:rPr lang="en-US" smtClean="0"/>
              <a:pPr/>
              <a:t>41</a:t>
            </a:fld>
            <a:endParaRPr lang="en-US"/>
          </a:p>
        </p:txBody>
      </p:sp>
      <p:grpSp>
        <p:nvGrpSpPr>
          <p:cNvPr id="424" name="Group 423"/>
          <p:cNvGrpSpPr/>
          <p:nvPr/>
        </p:nvGrpSpPr>
        <p:grpSpPr>
          <a:xfrm>
            <a:off x="5265681" y="677919"/>
            <a:ext cx="3425936" cy="1771213"/>
            <a:chOff x="6227763" y="2466975"/>
            <a:chExt cx="2700337" cy="1069975"/>
          </a:xfrm>
        </p:grpSpPr>
        <p:sp>
          <p:nvSpPr>
            <p:cNvPr id="177324" name="AutoShape 172"/>
            <p:cNvSpPr>
              <a:spLocks noChangeArrowheads="1"/>
            </p:cNvSpPr>
            <p:nvPr/>
          </p:nvSpPr>
          <p:spPr bwMode="auto">
            <a:xfrm rot="5400000">
              <a:off x="6300787" y="2782888"/>
              <a:ext cx="288925" cy="215900"/>
            </a:xfrm>
            <a:prstGeom prst="triangle">
              <a:avLst>
                <a:gd name="adj" fmla="val 50000"/>
              </a:avLst>
            </a:prstGeom>
            <a:solidFill>
              <a:srgbClr val="99FF66"/>
            </a:solidFill>
            <a:ln w="9525">
              <a:solidFill>
                <a:schemeClr val="tx1"/>
              </a:solidFill>
              <a:miter lim="800000"/>
              <a:headEnd/>
              <a:tailEnd/>
            </a:ln>
            <a:effectLst/>
          </p:spPr>
          <p:txBody>
            <a:bodyPr wrap="none" anchor="ctr"/>
            <a:lstStyle/>
            <a:p>
              <a:endParaRPr lang="en-US"/>
            </a:p>
          </p:txBody>
        </p:sp>
        <p:sp>
          <p:nvSpPr>
            <p:cNvPr id="177323" name="AutoShape 171"/>
            <p:cNvSpPr>
              <a:spLocks noChangeArrowheads="1"/>
            </p:cNvSpPr>
            <p:nvPr/>
          </p:nvSpPr>
          <p:spPr bwMode="auto">
            <a:xfrm rot="5400000">
              <a:off x="6264275" y="2854326"/>
              <a:ext cx="288925" cy="215900"/>
            </a:xfrm>
            <a:prstGeom prst="triangle">
              <a:avLst>
                <a:gd name="adj" fmla="val 50000"/>
              </a:avLst>
            </a:prstGeom>
            <a:solidFill>
              <a:srgbClr val="99FF66"/>
            </a:solidFill>
            <a:ln w="9525">
              <a:solidFill>
                <a:schemeClr val="tx1"/>
              </a:solidFill>
              <a:miter lim="800000"/>
              <a:headEnd/>
              <a:tailEnd/>
            </a:ln>
            <a:effectLst/>
          </p:spPr>
          <p:txBody>
            <a:bodyPr wrap="none" anchor="ctr"/>
            <a:lstStyle/>
            <a:p>
              <a:endParaRPr lang="en-US"/>
            </a:p>
          </p:txBody>
        </p:sp>
        <p:sp>
          <p:nvSpPr>
            <p:cNvPr id="177322" name="AutoShape 170"/>
            <p:cNvSpPr>
              <a:spLocks noChangeArrowheads="1"/>
            </p:cNvSpPr>
            <p:nvPr/>
          </p:nvSpPr>
          <p:spPr bwMode="auto">
            <a:xfrm rot="5400000">
              <a:off x="6227762" y="2925763"/>
              <a:ext cx="288925" cy="215900"/>
            </a:xfrm>
            <a:prstGeom prst="triangle">
              <a:avLst>
                <a:gd name="adj" fmla="val 50000"/>
              </a:avLst>
            </a:prstGeom>
            <a:solidFill>
              <a:srgbClr val="99FF66"/>
            </a:solidFill>
            <a:ln w="9525">
              <a:solidFill>
                <a:schemeClr val="tx1"/>
              </a:solidFill>
              <a:miter lim="800000"/>
              <a:headEnd/>
              <a:tailEnd/>
            </a:ln>
            <a:effectLst/>
          </p:spPr>
          <p:txBody>
            <a:bodyPr wrap="none" anchor="ctr"/>
            <a:lstStyle/>
            <a:p>
              <a:endParaRPr lang="en-US"/>
            </a:p>
          </p:txBody>
        </p:sp>
        <p:sp>
          <p:nvSpPr>
            <p:cNvPr id="177273" name="Rectangle 121"/>
            <p:cNvSpPr>
              <a:spLocks noChangeArrowheads="1"/>
            </p:cNvSpPr>
            <p:nvPr/>
          </p:nvSpPr>
          <p:spPr bwMode="auto">
            <a:xfrm>
              <a:off x="6697663" y="2743200"/>
              <a:ext cx="1008062" cy="504825"/>
            </a:xfrm>
            <a:prstGeom prst="rect">
              <a:avLst/>
            </a:prstGeom>
            <a:solidFill>
              <a:srgbClr val="CCECFF"/>
            </a:solidFill>
            <a:ln w="9525">
              <a:solidFill>
                <a:schemeClr val="tx1"/>
              </a:solidFill>
              <a:miter lim="800000"/>
              <a:headEnd/>
              <a:tailEnd/>
            </a:ln>
            <a:effectLst/>
          </p:spPr>
          <p:txBody>
            <a:bodyPr wrap="none" anchor="ctr"/>
            <a:lstStyle/>
            <a:p>
              <a:endParaRPr lang="en-US"/>
            </a:p>
          </p:txBody>
        </p:sp>
        <p:sp>
          <p:nvSpPr>
            <p:cNvPr id="177272" name="Rectangle 120"/>
            <p:cNvSpPr>
              <a:spLocks noChangeArrowheads="1"/>
            </p:cNvSpPr>
            <p:nvPr/>
          </p:nvSpPr>
          <p:spPr bwMode="auto">
            <a:xfrm>
              <a:off x="6661150" y="2779713"/>
              <a:ext cx="1008063" cy="504825"/>
            </a:xfrm>
            <a:prstGeom prst="rect">
              <a:avLst/>
            </a:prstGeom>
            <a:solidFill>
              <a:srgbClr val="CCECFF"/>
            </a:solidFill>
            <a:ln w="9525">
              <a:solidFill>
                <a:schemeClr val="tx1"/>
              </a:solidFill>
              <a:miter lim="800000"/>
              <a:headEnd/>
              <a:tailEnd/>
            </a:ln>
            <a:effectLst/>
          </p:spPr>
          <p:txBody>
            <a:bodyPr wrap="none" anchor="ctr"/>
            <a:lstStyle/>
            <a:p>
              <a:endParaRPr lang="en-US"/>
            </a:p>
          </p:txBody>
        </p:sp>
        <p:sp>
          <p:nvSpPr>
            <p:cNvPr id="177271" name="Rectangle 119"/>
            <p:cNvSpPr>
              <a:spLocks noChangeArrowheads="1"/>
            </p:cNvSpPr>
            <p:nvPr/>
          </p:nvSpPr>
          <p:spPr bwMode="auto">
            <a:xfrm>
              <a:off x="6624638" y="2816225"/>
              <a:ext cx="1008062" cy="504825"/>
            </a:xfrm>
            <a:prstGeom prst="rect">
              <a:avLst/>
            </a:prstGeom>
            <a:solidFill>
              <a:srgbClr val="CCECFF"/>
            </a:solidFill>
            <a:ln w="9525">
              <a:solidFill>
                <a:schemeClr val="tx1"/>
              </a:solidFill>
              <a:miter lim="800000"/>
              <a:headEnd/>
              <a:tailEnd/>
            </a:ln>
            <a:effectLst/>
          </p:spPr>
          <p:txBody>
            <a:bodyPr wrap="none" anchor="ctr"/>
            <a:lstStyle/>
            <a:p>
              <a:endParaRPr lang="en-US"/>
            </a:p>
          </p:txBody>
        </p:sp>
        <p:sp>
          <p:nvSpPr>
            <p:cNvPr id="177156" name="AutoShape 4"/>
            <p:cNvSpPr>
              <a:spLocks noChangeArrowheads="1"/>
            </p:cNvSpPr>
            <p:nvPr/>
          </p:nvSpPr>
          <p:spPr bwMode="auto">
            <a:xfrm rot="5400000">
              <a:off x="6191250" y="2997201"/>
              <a:ext cx="288925" cy="215900"/>
            </a:xfrm>
            <a:prstGeom prst="triangle">
              <a:avLst>
                <a:gd name="adj" fmla="val 50000"/>
              </a:avLst>
            </a:prstGeom>
            <a:solidFill>
              <a:srgbClr val="99FF66"/>
            </a:solidFill>
            <a:ln w="9525">
              <a:solidFill>
                <a:schemeClr val="tx1"/>
              </a:solidFill>
              <a:miter lim="800000"/>
              <a:headEnd/>
              <a:tailEnd/>
            </a:ln>
            <a:effectLst/>
          </p:spPr>
          <p:txBody>
            <a:bodyPr wrap="none" anchor="ctr"/>
            <a:lstStyle/>
            <a:p>
              <a:endParaRPr lang="en-US"/>
            </a:p>
          </p:txBody>
        </p:sp>
        <p:sp>
          <p:nvSpPr>
            <p:cNvPr id="177157" name="Line 5"/>
            <p:cNvSpPr>
              <a:spLocks noChangeShapeType="1"/>
            </p:cNvSpPr>
            <p:nvPr/>
          </p:nvSpPr>
          <p:spPr bwMode="auto">
            <a:xfrm>
              <a:off x="6443663" y="3105150"/>
              <a:ext cx="144462" cy="0"/>
            </a:xfrm>
            <a:prstGeom prst="line">
              <a:avLst/>
            </a:prstGeom>
            <a:noFill/>
            <a:ln w="9525">
              <a:solidFill>
                <a:schemeClr val="tx1"/>
              </a:solidFill>
              <a:round/>
              <a:headEnd/>
              <a:tailEnd/>
            </a:ln>
            <a:effectLst/>
          </p:spPr>
          <p:txBody>
            <a:bodyPr/>
            <a:lstStyle/>
            <a:p>
              <a:endParaRPr lang="en-US"/>
            </a:p>
          </p:txBody>
        </p:sp>
        <p:sp>
          <p:nvSpPr>
            <p:cNvPr id="177158" name="Rectangle 6"/>
            <p:cNvSpPr>
              <a:spLocks noChangeArrowheads="1"/>
            </p:cNvSpPr>
            <p:nvPr/>
          </p:nvSpPr>
          <p:spPr bwMode="auto">
            <a:xfrm>
              <a:off x="6588125" y="2852738"/>
              <a:ext cx="1008063" cy="504825"/>
            </a:xfrm>
            <a:prstGeom prst="rect">
              <a:avLst/>
            </a:prstGeom>
            <a:solidFill>
              <a:srgbClr val="CCECFF"/>
            </a:solidFill>
            <a:ln w="9525">
              <a:solidFill>
                <a:schemeClr val="tx1"/>
              </a:solidFill>
              <a:miter lim="800000"/>
              <a:headEnd/>
              <a:tailEnd/>
            </a:ln>
            <a:effectLst/>
          </p:spPr>
          <p:txBody>
            <a:bodyPr wrap="none" anchor="ctr"/>
            <a:lstStyle/>
            <a:p>
              <a:endParaRPr lang="en-US"/>
            </a:p>
          </p:txBody>
        </p:sp>
        <p:sp>
          <p:nvSpPr>
            <p:cNvPr id="177159" name="Rectangle 7"/>
            <p:cNvSpPr>
              <a:spLocks noChangeArrowheads="1"/>
            </p:cNvSpPr>
            <p:nvPr/>
          </p:nvSpPr>
          <p:spPr bwMode="auto">
            <a:xfrm>
              <a:off x="6588125" y="3392488"/>
              <a:ext cx="1008063" cy="144462"/>
            </a:xfrm>
            <a:prstGeom prst="rect">
              <a:avLst/>
            </a:prstGeom>
            <a:solidFill>
              <a:schemeClr val="bg1"/>
            </a:solidFill>
            <a:ln w="9525">
              <a:solidFill>
                <a:schemeClr val="tx1"/>
              </a:solidFill>
              <a:miter lim="800000"/>
              <a:headEnd/>
              <a:tailEnd/>
            </a:ln>
            <a:effectLst/>
          </p:spPr>
          <p:txBody>
            <a:bodyPr wrap="none" anchor="ctr"/>
            <a:lstStyle/>
            <a:p>
              <a:r>
                <a:rPr lang="en-US"/>
                <a:t>control</a:t>
              </a:r>
            </a:p>
          </p:txBody>
        </p:sp>
        <p:sp>
          <p:nvSpPr>
            <p:cNvPr id="177160" name="Text Box 8"/>
            <p:cNvSpPr txBox="1">
              <a:spLocks noChangeArrowheads="1"/>
            </p:cNvSpPr>
            <p:nvPr/>
          </p:nvSpPr>
          <p:spPr bwMode="auto">
            <a:xfrm>
              <a:off x="6624638" y="2466975"/>
              <a:ext cx="1793150" cy="223110"/>
            </a:xfrm>
            <a:prstGeom prst="rect">
              <a:avLst/>
            </a:prstGeom>
            <a:noFill/>
            <a:ln w="9525">
              <a:noFill/>
              <a:miter lim="800000"/>
              <a:headEnd/>
              <a:tailEnd/>
            </a:ln>
            <a:effectLst/>
          </p:spPr>
          <p:txBody>
            <a:bodyPr wrap="none">
              <a:spAutoFit/>
            </a:bodyPr>
            <a:lstStyle/>
            <a:p>
              <a:pPr algn="l"/>
              <a:r>
                <a:rPr lang="en-US" smtClean="0"/>
                <a:t>1) Analog </a:t>
              </a:r>
              <a:r>
                <a:rPr lang="en-US"/>
                <a:t>memory</a:t>
              </a:r>
            </a:p>
          </p:txBody>
        </p:sp>
        <p:grpSp>
          <p:nvGrpSpPr>
            <p:cNvPr id="5" name="Group 15"/>
            <p:cNvGrpSpPr>
              <a:grpSpLocks/>
            </p:cNvGrpSpPr>
            <p:nvPr/>
          </p:nvGrpSpPr>
          <p:grpSpPr bwMode="auto">
            <a:xfrm>
              <a:off x="6624638" y="2889250"/>
              <a:ext cx="73025" cy="179388"/>
              <a:chOff x="3855" y="2682"/>
              <a:chExt cx="46" cy="113"/>
            </a:xfrm>
          </p:grpSpPr>
          <p:sp>
            <p:nvSpPr>
              <p:cNvPr id="177161" name="Line 9"/>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163" name="Line 11"/>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6" name="Group 14"/>
              <p:cNvGrpSpPr>
                <a:grpSpLocks/>
              </p:cNvGrpSpPr>
              <p:nvPr/>
            </p:nvGrpSpPr>
            <p:grpSpPr bwMode="auto">
              <a:xfrm flipV="1">
                <a:off x="3855" y="2750"/>
                <a:ext cx="46" cy="45"/>
                <a:chOff x="3968" y="2795"/>
                <a:chExt cx="46" cy="45"/>
              </a:xfrm>
            </p:grpSpPr>
            <p:sp>
              <p:nvSpPr>
                <p:cNvPr id="177164" name="Line 12"/>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165" name="Line 13"/>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7" name="Group 16"/>
            <p:cNvGrpSpPr>
              <a:grpSpLocks/>
            </p:cNvGrpSpPr>
            <p:nvPr/>
          </p:nvGrpSpPr>
          <p:grpSpPr bwMode="auto">
            <a:xfrm>
              <a:off x="6732588" y="2889250"/>
              <a:ext cx="73025" cy="179388"/>
              <a:chOff x="3855" y="2682"/>
              <a:chExt cx="46" cy="113"/>
            </a:xfrm>
          </p:grpSpPr>
          <p:sp>
            <p:nvSpPr>
              <p:cNvPr id="177169" name="Line 17"/>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170" name="Line 18"/>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8" name="Group 19"/>
              <p:cNvGrpSpPr>
                <a:grpSpLocks/>
              </p:cNvGrpSpPr>
              <p:nvPr/>
            </p:nvGrpSpPr>
            <p:grpSpPr bwMode="auto">
              <a:xfrm flipV="1">
                <a:off x="3855" y="2750"/>
                <a:ext cx="46" cy="45"/>
                <a:chOff x="3968" y="2795"/>
                <a:chExt cx="46" cy="45"/>
              </a:xfrm>
            </p:grpSpPr>
            <p:sp>
              <p:nvSpPr>
                <p:cNvPr id="177172" name="Line 20"/>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173" name="Line 21"/>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9" name="Group 22"/>
            <p:cNvGrpSpPr>
              <a:grpSpLocks/>
            </p:cNvGrpSpPr>
            <p:nvPr/>
          </p:nvGrpSpPr>
          <p:grpSpPr bwMode="auto">
            <a:xfrm>
              <a:off x="6840538" y="2889250"/>
              <a:ext cx="73025" cy="179388"/>
              <a:chOff x="3855" y="2682"/>
              <a:chExt cx="46" cy="113"/>
            </a:xfrm>
          </p:grpSpPr>
          <p:sp>
            <p:nvSpPr>
              <p:cNvPr id="177175" name="Line 23"/>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176" name="Line 24"/>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0" name="Group 25"/>
              <p:cNvGrpSpPr>
                <a:grpSpLocks/>
              </p:cNvGrpSpPr>
              <p:nvPr/>
            </p:nvGrpSpPr>
            <p:grpSpPr bwMode="auto">
              <a:xfrm flipV="1">
                <a:off x="3855" y="2750"/>
                <a:ext cx="46" cy="45"/>
                <a:chOff x="3968" y="2795"/>
                <a:chExt cx="46" cy="45"/>
              </a:xfrm>
            </p:grpSpPr>
            <p:sp>
              <p:nvSpPr>
                <p:cNvPr id="177178" name="Line 26"/>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179" name="Line 27"/>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1" name="Group 28"/>
            <p:cNvGrpSpPr>
              <a:grpSpLocks/>
            </p:cNvGrpSpPr>
            <p:nvPr/>
          </p:nvGrpSpPr>
          <p:grpSpPr bwMode="auto">
            <a:xfrm>
              <a:off x="7488238" y="2889250"/>
              <a:ext cx="73025" cy="179388"/>
              <a:chOff x="3855" y="2682"/>
              <a:chExt cx="46" cy="113"/>
            </a:xfrm>
          </p:grpSpPr>
          <p:sp>
            <p:nvSpPr>
              <p:cNvPr id="177181" name="Line 29"/>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182" name="Line 30"/>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2" name="Group 31"/>
              <p:cNvGrpSpPr>
                <a:grpSpLocks/>
              </p:cNvGrpSpPr>
              <p:nvPr/>
            </p:nvGrpSpPr>
            <p:grpSpPr bwMode="auto">
              <a:xfrm flipV="1">
                <a:off x="3855" y="2750"/>
                <a:ext cx="46" cy="45"/>
                <a:chOff x="3968" y="2795"/>
                <a:chExt cx="46" cy="45"/>
              </a:xfrm>
            </p:grpSpPr>
            <p:sp>
              <p:nvSpPr>
                <p:cNvPr id="177184" name="Line 32"/>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185" name="Line 33"/>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3" name="Group 34"/>
            <p:cNvGrpSpPr>
              <a:grpSpLocks/>
            </p:cNvGrpSpPr>
            <p:nvPr/>
          </p:nvGrpSpPr>
          <p:grpSpPr bwMode="auto">
            <a:xfrm>
              <a:off x="6948488" y="2889250"/>
              <a:ext cx="73025" cy="179388"/>
              <a:chOff x="3855" y="2682"/>
              <a:chExt cx="46" cy="113"/>
            </a:xfrm>
          </p:grpSpPr>
          <p:sp>
            <p:nvSpPr>
              <p:cNvPr id="177187" name="Line 35"/>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188" name="Line 36"/>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4" name="Group 37"/>
              <p:cNvGrpSpPr>
                <a:grpSpLocks/>
              </p:cNvGrpSpPr>
              <p:nvPr/>
            </p:nvGrpSpPr>
            <p:grpSpPr bwMode="auto">
              <a:xfrm flipV="1">
                <a:off x="3855" y="2750"/>
                <a:ext cx="46" cy="45"/>
                <a:chOff x="3968" y="2795"/>
                <a:chExt cx="46" cy="45"/>
              </a:xfrm>
            </p:grpSpPr>
            <p:sp>
              <p:nvSpPr>
                <p:cNvPr id="177190" name="Line 38"/>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191" name="Line 39"/>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5" name="Group 40"/>
            <p:cNvGrpSpPr>
              <a:grpSpLocks/>
            </p:cNvGrpSpPr>
            <p:nvPr/>
          </p:nvGrpSpPr>
          <p:grpSpPr bwMode="auto">
            <a:xfrm>
              <a:off x="7056438" y="2889250"/>
              <a:ext cx="73025" cy="179388"/>
              <a:chOff x="3855" y="2682"/>
              <a:chExt cx="46" cy="113"/>
            </a:xfrm>
          </p:grpSpPr>
          <p:sp>
            <p:nvSpPr>
              <p:cNvPr id="177193" name="Line 41"/>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194" name="Line 42"/>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6" name="Group 43"/>
              <p:cNvGrpSpPr>
                <a:grpSpLocks/>
              </p:cNvGrpSpPr>
              <p:nvPr/>
            </p:nvGrpSpPr>
            <p:grpSpPr bwMode="auto">
              <a:xfrm flipV="1">
                <a:off x="3855" y="2750"/>
                <a:ext cx="46" cy="45"/>
                <a:chOff x="3968" y="2795"/>
                <a:chExt cx="46" cy="45"/>
              </a:xfrm>
            </p:grpSpPr>
            <p:sp>
              <p:nvSpPr>
                <p:cNvPr id="177196" name="Line 44"/>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197" name="Line 45"/>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 name="Group 46"/>
            <p:cNvGrpSpPr>
              <a:grpSpLocks/>
            </p:cNvGrpSpPr>
            <p:nvPr/>
          </p:nvGrpSpPr>
          <p:grpSpPr bwMode="auto">
            <a:xfrm>
              <a:off x="7164388" y="2889250"/>
              <a:ext cx="73025" cy="179388"/>
              <a:chOff x="3855" y="2682"/>
              <a:chExt cx="46" cy="113"/>
            </a:xfrm>
          </p:grpSpPr>
          <p:sp>
            <p:nvSpPr>
              <p:cNvPr id="177199" name="Line 47"/>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200" name="Line 48"/>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8" name="Group 49"/>
              <p:cNvGrpSpPr>
                <a:grpSpLocks/>
              </p:cNvGrpSpPr>
              <p:nvPr/>
            </p:nvGrpSpPr>
            <p:grpSpPr bwMode="auto">
              <a:xfrm flipV="1">
                <a:off x="3855" y="2750"/>
                <a:ext cx="46" cy="45"/>
                <a:chOff x="3968" y="2795"/>
                <a:chExt cx="46" cy="45"/>
              </a:xfrm>
            </p:grpSpPr>
            <p:sp>
              <p:nvSpPr>
                <p:cNvPr id="177202" name="Line 50"/>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203" name="Line 51"/>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9" name="Group 52"/>
            <p:cNvGrpSpPr>
              <a:grpSpLocks/>
            </p:cNvGrpSpPr>
            <p:nvPr/>
          </p:nvGrpSpPr>
          <p:grpSpPr bwMode="auto">
            <a:xfrm>
              <a:off x="7272338" y="2889250"/>
              <a:ext cx="73025" cy="179388"/>
              <a:chOff x="3855" y="2682"/>
              <a:chExt cx="46" cy="113"/>
            </a:xfrm>
          </p:grpSpPr>
          <p:sp>
            <p:nvSpPr>
              <p:cNvPr id="177205" name="Line 53"/>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206" name="Line 54"/>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20" name="Group 55"/>
              <p:cNvGrpSpPr>
                <a:grpSpLocks/>
              </p:cNvGrpSpPr>
              <p:nvPr/>
            </p:nvGrpSpPr>
            <p:grpSpPr bwMode="auto">
              <a:xfrm flipV="1">
                <a:off x="3855" y="2750"/>
                <a:ext cx="46" cy="45"/>
                <a:chOff x="3968" y="2795"/>
                <a:chExt cx="46" cy="45"/>
              </a:xfrm>
            </p:grpSpPr>
            <p:sp>
              <p:nvSpPr>
                <p:cNvPr id="177208" name="Line 56"/>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209" name="Line 57"/>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21" name="Group 58"/>
            <p:cNvGrpSpPr>
              <a:grpSpLocks/>
            </p:cNvGrpSpPr>
            <p:nvPr/>
          </p:nvGrpSpPr>
          <p:grpSpPr bwMode="auto">
            <a:xfrm>
              <a:off x="7380288" y="2889250"/>
              <a:ext cx="73025" cy="179388"/>
              <a:chOff x="3855" y="2682"/>
              <a:chExt cx="46" cy="113"/>
            </a:xfrm>
          </p:grpSpPr>
          <p:sp>
            <p:nvSpPr>
              <p:cNvPr id="177211" name="Line 59"/>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212" name="Line 60"/>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22" name="Group 61"/>
              <p:cNvGrpSpPr>
                <a:grpSpLocks/>
              </p:cNvGrpSpPr>
              <p:nvPr/>
            </p:nvGrpSpPr>
            <p:grpSpPr bwMode="auto">
              <a:xfrm flipV="1">
                <a:off x="3855" y="2750"/>
                <a:ext cx="46" cy="45"/>
                <a:chOff x="3968" y="2795"/>
                <a:chExt cx="46" cy="45"/>
              </a:xfrm>
            </p:grpSpPr>
            <p:sp>
              <p:nvSpPr>
                <p:cNvPr id="177214" name="Line 62"/>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215" name="Line 63"/>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23" name="Group 64"/>
            <p:cNvGrpSpPr>
              <a:grpSpLocks/>
            </p:cNvGrpSpPr>
            <p:nvPr/>
          </p:nvGrpSpPr>
          <p:grpSpPr bwMode="auto">
            <a:xfrm>
              <a:off x="6624638" y="3105150"/>
              <a:ext cx="73025" cy="179388"/>
              <a:chOff x="3855" y="2682"/>
              <a:chExt cx="46" cy="113"/>
            </a:xfrm>
          </p:grpSpPr>
          <p:sp>
            <p:nvSpPr>
              <p:cNvPr id="177217" name="Line 65"/>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218" name="Line 66"/>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24" name="Group 67"/>
              <p:cNvGrpSpPr>
                <a:grpSpLocks/>
              </p:cNvGrpSpPr>
              <p:nvPr/>
            </p:nvGrpSpPr>
            <p:grpSpPr bwMode="auto">
              <a:xfrm flipV="1">
                <a:off x="3855" y="2750"/>
                <a:ext cx="46" cy="45"/>
                <a:chOff x="3968" y="2795"/>
                <a:chExt cx="46" cy="45"/>
              </a:xfrm>
            </p:grpSpPr>
            <p:sp>
              <p:nvSpPr>
                <p:cNvPr id="177220" name="Line 68"/>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221" name="Line 69"/>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25" name="Group 70"/>
            <p:cNvGrpSpPr>
              <a:grpSpLocks/>
            </p:cNvGrpSpPr>
            <p:nvPr/>
          </p:nvGrpSpPr>
          <p:grpSpPr bwMode="auto">
            <a:xfrm>
              <a:off x="6732588" y="3105150"/>
              <a:ext cx="73025" cy="179388"/>
              <a:chOff x="3855" y="2682"/>
              <a:chExt cx="46" cy="113"/>
            </a:xfrm>
          </p:grpSpPr>
          <p:sp>
            <p:nvSpPr>
              <p:cNvPr id="177223" name="Line 71"/>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224" name="Line 72"/>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26" name="Group 73"/>
              <p:cNvGrpSpPr>
                <a:grpSpLocks/>
              </p:cNvGrpSpPr>
              <p:nvPr/>
            </p:nvGrpSpPr>
            <p:grpSpPr bwMode="auto">
              <a:xfrm flipV="1">
                <a:off x="3855" y="2750"/>
                <a:ext cx="46" cy="45"/>
                <a:chOff x="3968" y="2795"/>
                <a:chExt cx="46" cy="45"/>
              </a:xfrm>
            </p:grpSpPr>
            <p:sp>
              <p:nvSpPr>
                <p:cNvPr id="177226" name="Line 74"/>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227" name="Line 75"/>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27" name="Group 76"/>
            <p:cNvGrpSpPr>
              <a:grpSpLocks/>
            </p:cNvGrpSpPr>
            <p:nvPr/>
          </p:nvGrpSpPr>
          <p:grpSpPr bwMode="auto">
            <a:xfrm>
              <a:off x="6840538" y="3105150"/>
              <a:ext cx="73025" cy="179388"/>
              <a:chOff x="3855" y="2682"/>
              <a:chExt cx="46" cy="113"/>
            </a:xfrm>
          </p:grpSpPr>
          <p:sp>
            <p:nvSpPr>
              <p:cNvPr id="177229" name="Line 77"/>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230" name="Line 78"/>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28" name="Group 79"/>
              <p:cNvGrpSpPr>
                <a:grpSpLocks/>
              </p:cNvGrpSpPr>
              <p:nvPr/>
            </p:nvGrpSpPr>
            <p:grpSpPr bwMode="auto">
              <a:xfrm flipV="1">
                <a:off x="3855" y="2750"/>
                <a:ext cx="46" cy="45"/>
                <a:chOff x="3968" y="2795"/>
                <a:chExt cx="46" cy="45"/>
              </a:xfrm>
            </p:grpSpPr>
            <p:sp>
              <p:nvSpPr>
                <p:cNvPr id="177232" name="Line 80"/>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233" name="Line 81"/>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29" name="Group 82"/>
            <p:cNvGrpSpPr>
              <a:grpSpLocks/>
            </p:cNvGrpSpPr>
            <p:nvPr/>
          </p:nvGrpSpPr>
          <p:grpSpPr bwMode="auto">
            <a:xfrm>
              <a:off x="7488238" y="3105150"/>
              <a:ext cx="73025" cy="179388"/>
              <a:chOff x="3855" y="2682"/>
              <a:chExt cx="46" cy="113"/>
            </a:xfrm>
          </p:grpSpPr>
          <p:sp>
            <p:nvSpPr>
              <p:cNvPr id="177235" name="Line 83"/>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236" name="Line 84"/>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30" name="Group 85"/>
              <p:cNvGrpSpPr>
                <a:grpSpLocks/>
              </p:cNvGrpSpPr>
              <p:nvPr/>
            </p:nvGrpSpPr>
            <p:grpSpPr bwMode="auto">
              <a:xfrm flipV="1">
                <a:off x="3855" y="2750"/>
                <a:ext cx="46" cy="45"/>
                <a:chOff x="3968" y="2795"/>
                <a:chExt cx="46" cy="45"/>
              </a:xfrm>
            </p:grpSpPr>
            <p:sp>
              <p:nvSpPr>
                <p:cNvPr id="177238" name="Line 86"/>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239" name="Line 87"/>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31" name="Group 88"/>
            <p:cNvGrpSpPr>
              <a:grpSpLocks/>
            </p:cNvGrpSpPr>
            <p:nvPr/>
          </p:nvGrpSpPr>
          <p:grpSpPr bwMode="auto">
            <a:xfrm>
              <a:off x="6948488" y="3105150"/>
              <a:ext cx="73025" cy="179388"/>
              <a:chOff x="3855" y="2682"/>
              <a:chExt cx="46" cy="113"/>
            </a:xfrm>
          </p:grpSpPr>
          <p:sp>
            <p:nvSpPr>
              <p:cNvPr id="177241" name="Line 89"/>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242" name="Line 90"/>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401" name="Group 91"/>
              <p:cNvGrpSpPr>
                <a:grpSpLocks/>
              </p:cNvGrpSpPr>
              <p:nvPr/>
            </p:nvGrpSpPr>
            <p:grpSpPr bwMode="auto">
              <a:xfrm flipV="1">
                <a:off x="3855" y="2750"/>
                <a:ext cx="46" cy="45"/>
                <a:chOff x="3968" y="2795"/>
                <a:chExt cx="46" cy="45"/>
              </a:xfrm>
            </p:grpSpPr>
            <p:sp>
              <p:nvSpPr>
                <p:cNvPr id="177244" name="Line 92"/>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245" name="Line 93"/>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456" name="Group 94"/>
            <p:cNvGrpSpPr>
              <a:grpSpLocks/>
            </p:cNvGrpSpPr>
            <p:nvPr/>
          </p:nvGrpSpPr>
          <p:grpSpPr bwMode="auto">
            <a:xfrm>
              <a:off x="7056438" y="3105150"/>
              <a:ext cx="73025" cy="179388"/>
              <a:chOff x="3855" y="2682"/>
              <a:chExt cx="46" cy="113"/>
            </a:xfrm>
          </p:grpSpPr>
          <p:sp>
            <p:nvSpPr>
              <p:cNvPr id="177247" name="Line 95"/>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248" name="Line 96"/>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459" name="Group 97"/>
              <p:cNvGrpSpPr>
                <a:grpSpLocks/>
              </p:cNvGrpSpPr>
              <p:nvPr/>
            </p:nvGrpSpPr>
            <p:grpSpPr bwMode="auto">
              <a:xfrm flipV="1">
                <a:off x="3855" y="2750"/>
                <a:ext cx="46" cy="45"/>
                <a:chOff x="3968" y="2795"/>
                <a:chExt cx="46" cy="45"/>
              </a:xfrm>
            </p:grpSpPr>
            <p:sp>
              <p:nvSpPr>
                <p:cNvPr id="177250" name="Line 98"/>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251" name="Line 99"/>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462" name="Group 100"/>
            <p:cNvGrpSpPr>
              <a:grpSpLocks/>
            </p:cNvGrpSpPr>
            <p:nvPr/>
          </p:nvGrpSpPr>
          <p:grpSpPr bwMode="auto">
            <a:xfrm>
              <a:off x="7164388" y="3105150"/>
              <a:ext cx="73025" cy="179388"/>
              <a:chOff x="3855" y="2682"/>
              <a:chExt cx="46" cy="113"/>
            </a:xfrm>
          </p:grpSpPr>
          <p:sp>
            <p:nvSpPr>
              <p:cNvPr id="177253" name="Line 101"/>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254" name="Line 102"/>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465" name="Group 103"/>
              <p:cNvGrpSpPr>
                <a:grpSpLocks/>
              </p:cNvGrpSpPr>
              <p:nvPr/>
            </p:nvGrpSpPr>
            <p:grpSpPr bwMode="auto">
              <a:xfrm flipV="1">
                <a:off x="3855" y="2750"/>
                <a:ext cx="46" cy="45"/>
                <a:chOff x="3968" y="2795"/>
                <a:chExt cx="46" cy="45"/>
              </a:xfrm>
            </p:grpSpPr>
            <p:sp>
              <p:nvSpPr>
                <p:cNvPr id="177256" name="Line 104"/>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257" name="Line 105"/>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468" name="Group 106"/>
            <p:cNvGrpSpPr>
              <a:grpSpLocks/>
            </p:cNvGrpSpPr>
            <p:nvPr/>
          </p:nvGrpSpPr>
          <p:grpSpPr bwMode="auto">
            <a:xfrm>
              <a:off x="7272338" y="3105150"/>
              <a:ext cx="73025" cy="179388"/>
              <a:chOff x="3855" y="2682"/>
              <a:chExt cx="46" cy="113"/>
            </a:xfrm>
          </p:grpSpPr>
          <p:sp>
            <p:nvSpPr>
              <p:cNvPr id="177259" name="Line 107"/>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260" name="Line 108"/>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471" name="Group 109"/>
              <p:cNvGrpSpPr>
                <a:grpSpLocks/>
              </p:cNvGrpSpPr>
              <p:nvPr/>
            </p:nvGrpSpPr>
            <p:grpSpPr bwMode="auto">
              <a:xfrm flipV="1">
                <a:off x="3855" y="2750"/>
                <a:ext cx="46" cy="45"/>
                <a:chOff x="3968" y="2795"/>
                <a:chExt cx="46" cy="45"/>
              </a:xfrm>
            </p:grpSpPr>
            <p:sp>
              <p:nvSpPr>
                <p:cNvPr id="177262" name="Line 110"/>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263" name="Line 111"/>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474" name="Group 112"/>
            <p:cNvGrpSpPr>
              <a:grpSpLocks/>
            </p:cNvGrpSpPr>
            <p:nvPr/>
          </p:nvGrpSpPr>
          <p:grpSpPr bwMode="auto">
            <a:xfrm>
              <a:off x="7380288" y="3105150"/>
              <a:ext cx="73025" cy="179388"/>
              <a:chOff x="3855" y="2682"/>
              <a:chExt cx="46" cy="113"/>
            </a:xfrm>
          </p:grpSpPr>
          <p:sp>
            <p:nvSpPr>
              <p:cNvPr id="177265" name="Line 113"/>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266" name="Line 114"/>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477" name="Group 115"/>
              <p:cNvGrpSpPr>
                <a:grpSpLocks/>
              </p:cNvGrpSpPr>
              <p:nvPr/>
            </p:nvGrpSpPr>
            <p:grpSpPr bwMode="auto">
              <a:xfrm flipV="1">
                <a:off x="3855" y="2750"/>
                <a:ext cx="46" cy="45"/>
                <a:chOff x="3968" y="2795"/>
                <a:chExt cx="46" cy="45"/>
              </a:xfrm>
            </p:grpSpPr>
            <p:sp>
              <p:nvSpPr>
                <p:cNvPr id="177268" name="Line 116"/>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269" name="Line 117"/>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sp>
          <p:nvSpPr>
            <p:cNvPr id="177270" name="Rectangle 118"/>
            <p:cNvSpPr>
              <a:spLocks noChangeArrowheads="1"/>
            </p:cNvSpPr>
            <p:nvPr/>
          </p:nvSpPr>
          <p:spPr bwMode="auto">
            <a:xfrm>
              <a:off x="7812088" y="2816225"/>
              <a:ext cx="144462" cy="361950"/>
            </a:xfrm>
            <a:prstGeom prst="rect">
              <a:avLst/>
            </a:prstGeom>
            <a:solidFill>
              <a:srgbClr val="FFFF99"/>
            </a:solidFill>
            <a:ln w="9525">
              <a:solidFill>
                <a:schemeClr val="tx1"/>
              </a:solidFill>
              <a:miter lim="800000"/>
              <a:headEnd/>
              <a:tailEnd/>
            </a:ln>
            <a:effectLst/>
          </p:spPr>
          <p:txBody>
            <a:bodyPr vert="eaVert" wrap="none" anchor="ctr"/>
            <a:lstStyle/>
            <a:p>
              <a:r>
                <a:rPr lang="en-US" sz="1000"/>
                <a:t>Mux</a:t>
              </a:r>
            </a:p>
          </p:txBody>
        </p:sp>
        <p:sp>
          <p:nvSpPr>
            <p:cNvPr id="177274" name="Line 122"/>
            <p:cNvSpPr>
              <a:spLocks noChangeShapeType="1"/>
            </p:cNvSpPr>
            <p:nvPr/>
          </p:nvSpPr>
          <p:spPr bwMode="auto">
            <a:xfrm>
              <a:off x="7740650" y="2887663"/>
              <a:ext cx="71438" cy="0"/>
            </a:xfrm>
            <a:prstGeom prst="line">
              <a:avLst/>
            </a:prstGeom>
            <a:noFill/>
            <a:ln w="9525">
              <a:solidFill>
                <a:schemeClr val="tx1"/>
              </a:solidFill>
              <a:round/>
              <a:headEnd/>
              <a:tailEnd/>
            </a:ln>
            <a:effectLst/>
          </p:spPr>
          <p:txBody>
            <a:bodyPr wrap="none" anchor="ctr"/>
            <a:lstStyle/>
            <a:p>
              <a:endParaRPr lang="en-US"/>
            </a:p>
          </p:txBody>
        </p:sp>
        <p:sp>
          <p:nvSpPr>
            <p:cNvPr id="177275" name="Line 123"/>
            <p:cNvSpPr>
              <a:spLocks noChangeShapeType="1"/>
            </p:cNvSpPr>
            <p:nvPr/>
          </p:nvSpPr>
          <p:spPr bwMode="auto">
            <a:xfrm>
              <a:off x="7740650" y="2960688"/>
              <a:ext cx="71438" cy="0"/>
            </a:xfrm>
            <a:prstGeom prst="line">
              <a:avLst/>
            </a:prstGeom>
            <a:noFill/>
            <a:ln w="9525">
              <a:solidFill>
                <a:schemeClr val="tx1"/>
              </a:solidFill>
              <a:round/>
              <a:headEnd/>
              <a:tailEnd/>
            </a:ln>
            <a:effectLst/>
          </p:spPr>
          <p:txBody>
            <a:bodyPr wrap="none" anchor="ctr"/>
            <a:lstStyle/>
            <a:p>
              <a:endParaRPr lang="en-US"/>
            </a:p>
          </p:txBody>
        </p:sp>
        <p:sp>
          <p:nvSpPr>
            <p:cNvPr id="177276" name="Line 124"/>
            <p:cNvSpPr>
              <a:spLocks noChangeShapeType="1"/>
            </p:cNvSpPr>
            <p:nvPr/>
          </p:nvSpPr>
          <p:spPr bwMode="auto">
            <a:xfrm>
              <a:off x="7740650" y="3033713"/>
              <a:ext cx="71438" cy="0"/>
            </a:xfrm>
            <a:prstGeom prst="line">
              <a:avLst/>
            </a:prstGeom>
            <a:noFill/>
            <a:ln w="9525">
              <a:solidFill>
                <a:schemeClr val="tx1"/>
              </a:solidFill>
              <a:round/>
              <a:headEnd/>
              <a:tailEnd/>
            </a:ln>
            <a:effectLst/>
          </p:spPr>
          <p:txBody>
            <a:bodyPr wrap="none" anchor="ctr"/>
            <a:lstStyle/>
            <a:p>
              <a:endParaRPr lang="en-US"/>
            </a:p>
          </p:txBody>
        </p:sp>
        <p:sp>
          <p:nvSpPr>
            <p:cNvPr id="177277" name="Line 125"/>
            <p:cNvSpPr>
              <a:spLocks noChangeShapeType="1"/>
            </p:cNvSpPr>
            <p:nvPr/>
          </p:nvSpPr>
          <p:spPr bwMode="auto">
            <a:xfrm>
              <a:off x="7740650" y="3106738"/>
              <a:ext cx="71438" cy="0"/>
            </a:xfrm>
            <a:prstGeom prst="line">
              <a:avLst/>
            </a:prstGeom>
            <a:noFill/>
            <a:ln w="9525">
              <a:solidFill>
                <a:schemeClr val="tx1"/>
              </a:solidFill>
              <a:round/>
              <a:headEnd/>
              <a:tailEnd/>
            </a:ln>
            <a:effectLst/>
          </p:spPr>
          <p:txBody>
            <a:bodyPr wrap="none" anchor="ctr"/>
            <a:lstStyle/>
            <a:p>
              <a:endParaRPr lang="en-US"/>
            </a:p>
          </p:txBody>
        </p:sp>
        <p:sp>
          <p:nvSpPr>
            <p:cNvPr id="177278" name="Line 126"/>
            <p:cNvSpPr>
              <a:spLocks noChangeShapeType="1"/>
            </p:cNvSpPr>
            <p:nvPr/>
          </p:nvSpPr>
          <p:spPr bwMode="auto">
            <a:xfrm>
              <a:off x="7956550" y="2997200"/>
              <a:ext cx="287338" cy="0"/>
            </a:xfrm>
            <a:prstGeom prst="line">
              <a:avLst/>
            </a:prstGeom>
            <a:noFill/>
            <a:ln w="9525">
              <a:solidFill>
                <a:schemeClr val="tx1"/>
              </a:solidFill>
              <a:round/>
              <a:headEnd/>
              <a:tailEnd/>
            </a:ln>
            <a:effectLst/>
          </p:spPr>
          <p:txBody>
            <a:bodyPr wrap="none" anchor="ctr"/>
            <a:lstStyle/>
            <a:p>
              <a:endParaRPr lang="en-US"/>
            </a:p>
          </p:txBody>
        </p:sp>
        <p:sp>
          <p:nvSpPr>
            <p:cNvPr id="177279" name="Oval 127"/>
            <p:cNvSpPr>
              <a:spLocks noChangeArrowheads="1"/>
            </p:cNvSpPr>
            <p:nvPr/>
          </p:nvSpPr>
          <p:spPr bwMode="auto">
            <a:xfrm>
              <a:off x="8099425" y="2997200"/>
              <a:ext cx="36513" cy="107950"/>
            </a:xfrm>
            <a:prstGeom prst="ellipse">
              <a:avLst/>
            </a:prstGeom>
            <a:solidFill>
              <a:schemeClr val="bg1"/>
            </a:solidFill>
            <a:ln w="9525" algn="ctr">
              <a:solidFill>
                <a:schemeClr val="tx1"/>
              </a:solidFill>
              <a:round/>
              <a:headEnd/>
              <a:tailEnd/>
            </a:ln>
            <a:effectLst/>
          </p:spPr>
          <p:txBody>
            <a:bodyPr wrap="none" anchor="ctr"/>
            <a:lstStyle/>
            <a:p>
              <a:endParaRPr lang="en-US"/>
            </a:p>
          </p:txBody>
        </p:sp>
        <p:sp>
          <p:nvSpPr>
            <p:cNvPr id="177280" name="AutoShape 128"/>
            <p:cNvSpPr>
              <a:spLocks noChangeArrowheads="1"/>
            </p:cNvSpPr>
            <p:nvPr/>
          </p:nvSpPr>
          <p:spPr bwMode="auto">
            <a:xfrm rot="5400000">
              <a:off x="8207375" y="2889251"/>
              <a:ext cx="288925" cy="215900"/>
            </a:xfrm>
            <a:prstGeom prst="triangle">
              <a:avLst>
                <a:gd name="adj" fmla="val 50000"/>
              </a:avLst>
            </a:prstGeom>
            <a:solidFill>
              <a:srgbClr val="FFFF66"/>
            </a:solidFill>
            <a:ln w="9525">
              <a:solidFill>
                <a:schemeClr val="tx1"/>
              </a:solidFill>
              <a:miter lim="800000"/>
              <a:headEnd/>
              <a:tailEnd/>
            </a:ln>
            <a:effectLst/>
          </p:spPr>
          <p:txBody>
            <a:bodyPr wrap="none" anchor="ctr"/>
            <a:lstStyle/>
            <a:p>
              <a:endParaRPr lang="en-US"/>
            </a:p>
          </p:txBody>
        </p:sp>
        <p:sp>
          <p:nvSpPr>
            <p:cNvPr id="177281" name="Rectangle 129"/>
            <p:cNvSpPr>
              <a:spLocks noChangeArrowheads="1"/>
            </p:cNvSpPr>
            <p:nvPr/>
          </p:nvSpPr>
          <p:spPr bwMode="auto">
            <a:xfrm>
              <a:off x="8532813" y="2816225"/>
              <a:ext cx="395287" cy="360363"/>
            </a:xfrm>
            <a:prstGeom prst="rect">
              <a:avLst/>
            </a:prstGeom>
            <a:solidFill>
              <a:srgbClr val="FF6600"/>
            </a:solidFill>
            <a:ln w="9525" algn="ctr">
              <a:solidFill>
                <a:schemeClr val="tx1"/>
              </a:solidFill>
              <a:miter lim="800000"/>
              <a:headEnd/>
              <a:tailEnd/>
            </a:ln>
            <a:effectLst/>
          </p:spPr>
          <p:txBody>
            <a:bodyPr wrap="none" anchor="ctr"/>
            <a:lstStyle/>
            <a:p>
              <a:r>
                <a:rPr lang="en-US"/>
                <a:t>ADC</a:t>
              </a:r>
            </a:p>
          </p:txBody>
        </p:sp>
        <p:sp>
          <p:nvSpPr>
            <p:cNvPr id="177282" name="Line 130"/>
            <p:cNvSpPr>
              <a:spLocks noChangeShapeType="1"/>
            </p:cNvSpPr>
            <p:nvPr/>
          </p:nvSpPr>
          <p:spPr bwMode="auto">
            <a:xfrm>
              <a:off x="8459788" y="2997200"/>
              <a:ext cx="73025" cy="0"/>
            </a:xfrm>
            <a:prstGeom prst="line">
              <a:avLst/>
            </a:prstGeom>
            <a:noFill/>
            <a:ln w="9525">
              <a:solidFill>
                <a:schemeClr val="tx1"/>
              </a:solidFill>
              <a:round/>
              <a:headEnd/>
              <a:tailEnd/>
            </a:ln>
            <a:effectLst/>
          </p:spPr>
          <p:txBody>
            <a:bodyPr wrap="none" anchor="ctr"/>
            <a:lstStyle/>
            <a:p>
              <a:endParaRPr lang="en-US"/>
            </a:p>
          </p:txBody>
        </p:sp>
      </p:grpSp>
      <p:grpSp>
        <p:nvGrpSpPr>
          <p:cNvPr id="426" name="Group 425"/>
          <p:cNvGrpSpPr/>
          <p:nvPr/>
        </p:nvGrpSpPr>
        <p:grpSpPr>
          <a:xfrm>
            <a:off x="5502167" y="4382814"/>
            <a:ext cx="3211288" cy="2069061"/>
            <a:chOff x="6119813" y="5084763"/>
            <a:chExt cx="2089150" cy="720725"/>
          </a:xfrm>
        </p:grpSpPr>
        <p:grpSp>
          <p:nvGrpSpPr>
            <p:cNvPr id="2" name="Group 249"/>
            <p:cNvGrpSpPr>
              <a:grpSpLocks/>
            </p:cNvGrpSpPr>
            <p:nvPr/>
          </p:nvGrpSpPr>
          <p:grpSpPr bwMode="auto">
            <a:xfrm>
              <a:off x="6229350" y="5300663"/>
              <a:ext cx="1441450" cy="396875"/>
              <a:chOff x="3673" y="2296"/>
              <a:chExt cx="908" cy="250"/>
            </a:xfrm>
          </p:grpSpPr>
          <p:sp>
            <p:nvSpPr>
              <p:cNvPr id="177402" name="AutoShape 250"/>
              <p:cNvSpPr>
                <a:spLocks noChangeArrowheads="1"/>
              </p:cNvSpPr>
              <p:nvPr/>
            </p:nvSpPr>
            <p:spPr bwMode="auto">
              <a:xfrm rot="5400000">
                <a:off x="3650" y="2364"/>
                <a:ext cx="182" cy="136"/>
              </a:xfrm>
              <a:prstGeom prst="triangle">
                <a:avLst>
                  <a:gd name="adj" fmla="val 50000"/>
                </a:avLst>
              </a:prstGeom>
              <a:solidFill>
                <a:srgbClr val="99FF66"/>
              </a:solidFill>
              <a:ln w="9525">
                <a:solidFill>
                  <a:schemeClr val="tx1"/>
                </a:solidFill>
                <a:miter lim="800000"/>
                <a:headEnd/>
                <a:tailEnd/>
              </a:ln>
              <a:effectLst/>
            </p:spPr>
            <p:txBody>
              <a:bodyPr wrap="none" anchor="ctr"/>
              <a:lstStyle/>
              <a:p>
                <a:endParaRPr lang="en-US"/>
              </a:p>
            </p:txBody>
          </p:sp>
          <p:sp>
            <p:nvSpPr>
              <p:cNvPr id="177403" name="Rectangle 251"/>
              <p:cNvSpPr>
                <a:spLocks noChangeArrowheads="1"/>
              </p:cNvSpPr>
              <p:nvPr/>
            </p:nvSpPr>
            <p:spPr bwMode="auto">
              <a:xfrm>
                <a:off x="3878" y="2319"/>
                <a:ext cx="249" cy="227"/>
              </a:xfrm>
              <a:prstGeom prst="rect">
                <a:avLst/>
              </a:prstGeom>
              <a:solidFill>
                <a:srgbClr val="FF6600"/>
              </a:solidFill>
              <a:ln w="9525" algn="ctr">
                <a:solidFill>
                  <a:schemeClr val="tx1"/>
                </a:solidFill>
                <a:miter lim="800000"/>
                <a:headEnd/>
                <a:tailEnd/>
              </a:ln>
              <a:effectLst/>
            </p:spPr>
            <p:txBody>
              <a:bodyPr wrap="none" anchor="ctr"/>
              <a:lstStyle/>
              <a:p>
                <a:r>
                  <a:rPr lang="en-US"/>
                  <a:t>ADC</a:t>
                </a:r>
              </a:p>
            </p:txBody>
          </p:sp>
          <p:sp>
            <p:nvSpPr>
              <p:cNvPr id="177404" name="Line 252"/>
              <p:cNvSpPr>
                <a:spLocks noChangeShapeType="1"/>
              </p:cNvSpPr>
              <p:nvPr/>
            </p:nvSpPr>
            <p:spPr bwMode="auto">
              <a:xfrm>
                <a:off x="3810" y="2432"/>
                <a:ext cx="68" cy="0"/>
              </a:xfrm>
              <a:prstGeom prst="line">
                <a:avLst/>
              </a:prstGeom>
              <a:noFill/>
              <a:ln w="9525">
                <a:solidFill>
                  <a:schemeClr val="tx1"/>
                </a:solidFill>
                <a:round/>
                <a:headEnd/>
                <a:tailEnd/>
              </a:ln>
              <a:effectLst/>
            </p:spPr>
            <p:txBody>
              <a:bodyPr wrap="none" anchor="ctr"/>
              <a:lstStyle/>
              <a:p>
                <a:endParaRPr lang="en-US"/>
              </a:p>
            </p:txBody>
          </p:sp>
          <p:sp>
            <p:nvSpPr>
              <p:cNvPr id="177405" name="Line 253"/>
              <p:cNvSpPr>
                <a:spLocks noChangeShapeType="1"/>
              </p:cNvSpPr>
              <p:nvPr/>
            </p:nvSpPr>
            <p:spPr bwMode="auto">
              <a:xfrm>
                <a:off x="4127" y="2341"/>
                <a:ext cx="68" cy="0"/>
              </a:xfrm>
              <a:prstGeom prst="line">
                <a:avLst/>
              </a:prstGeom>
              <a:noFill/>
              <a:ln w="9525">
                <a:solidFill>
                  <a:schemeClr val="tx1"/>
                </a:solidFill>
                <a:round/>
                <a:headEnd/>
                <a:tailEnd/>
              </a:ln>
              <a:effectLst/>
            </p:spPr>
            <p:txBody>
              <a:bodyPr wrap="none" anchor="ctr"/>
              <a:lstStyle/>
              <a:p>
                <a:endParaRPr lang="en-US"/>
              </a:p>
            </p:txBody>
          </p:sp>
          <p:sp>
            <p:nvSpPr>
              <p:cNvPr id="177406" name="Line 254"/>
              <p:cNvSpPr>
                <a:spLocks noChangeShapeType="1"/>
              </p:cNvSpPr>
              <p:nvPr/>
            </p:nvSpPr>
            <p:spPr bwMode="auto">
              <a:xfrm>
                <a:off x="4127" y="2364"/>
                <a:ext cx="68" cy="0"/>
              </a:xfrm>
              <a:prstGeom prst="line">
                <a:avLst/>
              </a:prstGeom>
              <a:noFill/>
              <a:ln w="9525">
                <a:solidFill>
                  <a:schemeClr val="tx1"/>
                </a:solidFill>
                <a:round/>
                <a:headEnd/>
                <a:tailEnd/>
              </a:ln>
              <a:effectLst/>
            </p:spPr>
            <p:txBody>
              <a:bodyPr wrap="none" anchor="ctr"/>
              <a:lstStyle/>
              <a:p>
                <a:endParaRPr lang="en-US"/>
              </a:p>
            </p:txBody>
          </p:sp>
          <p:sp>
            <p:nvSpPr>
              <p:cNvPr id="177407" name="Line 255"/>
              <p:cNvSpPr>
                <a:spLocks noChangeShapeType="1"/>
              </p:cNvSpPr>
              <p:nvPr/>
            </p:nvSpPr>
            <p:spPr bwMode="auto">
              <a:xfrm>
                <a:off x="4127" y="2387"/>
                <a:ext cx="68" cy="0"/>
              </a:xfrm>
              <a:prstGeom prst="line">
                <a:avLst/>
              </a:prstGeom>
              <a:noFill/>
              <a:ln w="9525">
                <a:solidFill>
                  <a:schemeClr val="tx1"/>
                </a:solidFill>
                <a:round/>
                <a:headEnd/>
                <a:tailEnd/>
              </a:ln>
              <a:effectLst/>
            </p:spPr>
            <p:txBody>
              <a:bodyPr wrap="none" anchor="ctr"/>
              <a:lstStyle/>
              <a:p>
                <a:endParaRPr lang="en-US"/>
              </a:p>
            </p:txBody>
          </p:sp>
          <p:sp>
            <p:nvSpPr>
              <p:cNvPr id="177408" name="Line 256"/>
              <p:cNvSpPr>
                <a:spLocks noChangeShapeType="1"/>
              </p:cNvSpPr>
              <p:nvPr/>
            </p:nvSpPr>
            <p:spPr bwMode="auto">
              <a:xfrm>
                <a:off x="4127" y="2410"/>
                <a:ext cx="68" cy="0"/>
              </a:xfrm>
              <a:prstGeom prst="line">
                <a:avLst/>
              </a:prstGeom>
              <a:noFill/>
              <a:ln w="9525">
                <a:solidFill>
                  <a:schemeClr val="tx1"/>
                </a:solidFill>
                <a:round/>
                <a:headEnd/>
                <a:tailEnd/>
              </a:ln>
              <a:effectLst/>
            </p:spPr>
            <p:txBody>
              <a:bodyPr wrap="none" anchor="ctr"/>
              <a:lstStyle/>
              <a:p>
                <a:endParaRPr lang="en-US"/>
              </a:p>
            </p:txBody>
          </p:sp>
          <p:sp>
            <p:nvSpPr>
              <p:cNvPr id="177409" name="Line 257"/>
              <p:cNvSpPr>
                <a:spLocks noChangeShapeType="1"/>
              </p:cNvSpPr>
              <p:nvPr/>
            </p:nvSpPr>
            <p:spPr bwMode="auto">
              <a:xfrm>
                <a:off x="4127" y="2433"/>
                <a:ext cx="68" cy="0"/>
              </a:xfrm>
              <a:prstGeom prst="line">
                <a:avLst/>
              </a:prstGeom>
              <a:noFill/>
              <a:ln w="9525">
                <a:solidFill>
                  <a:schemeClr val="tx1"/>
                </a:solidFill>
                <a:round/>
                <a:headEnd/>
                <a:tailEnd/>
              </a:ln>
              <a:effectLst/>
            </p:spPr>
            <p:txBody>
              <a:bodyPr wrap="none" anchor="ctr"/>
              <a:lstStyle/>
              <a:p>
                <a:endParaRPr lang="en-US"/>
              </a:p>
            </p:txBody>
          </p:sp>
          <p:sp>
            <p:nvSpPr>
              <p:cNvPr id="177410" name="Line 258"/>
              <p:cNvSpPr>
                <a:spLocks noChangeShapeType="1"/>
              </p:cNvSpPr>
              <p:nvPr/>
            </p:nvSpPr>
            <p:spPr bwMode="auto">
              <a:xfrm>
                <a:off x="4127" y="2456"/>
                <a:ext cx="68" cy="0"/>
              </a:xfrm>
              <a:prstGeom prst="line">
                <a:avLst/>
              </a:prstGeom>
              <a:noFill/>
              <a:ln w="9525">
                <a:solidFill>
                  <a:schemeClr val="tx1"/>
                </a:solidFill>
                <a:round/>
                <a:headEnd/>
                <a:tailEnd/>
              </a:ln>
              <a:effectLst/>
            </p:spPr>
            <p:txBody>
              <a:bodyPr wrap="none" anchor="ctr"/>
              <a:lstStyle/>
              <a:p>
                <a:endParaRPr lang="en-US"/>
              </a:p>
            </p:txBody>
          </p:sp>
          <p:sp>
            <p:nvSpPr>
              <p:cNvPr id="177411" name="Line 259"/>
              <p:cNvSpPr>
                <a:spLocks noChangeShapeType="1"/>
              </p:cNvSpPr>
              <p:nvPr/>
            </p:nvSpPr>
            <p:spPr bwMode="auto">
              <a:xfrm>
                <a:off x="4127" y="2479"/>
                <a:ext cx="68" cy="0"/>
              </a:xfrm>
              <a:prstGeom prst="line">
                <a:avLst/>
              </a:prstGeom>
              <a:noFill/>
              <a:ln w="9525">
                <a:solidFill>
                  <a:schemeClr val="tx1"/>
                </a:solidFill>
                <a:round/>
                <a:headEnd/>
                <a:tailEnd/>
              </a:ln>
              <a:effectLst/>
            </p:spPr>
            <p:txBody>
              <a:bodyPr wrap="none" anchor="ctr"/>
              <a:lstStyle/>
              <a:p>
                <a:endParaRPr lang="en-US"/>
              </a:p>
            </p:txBody>
          </p:sp>
          <p:sp>
            <p:nvSpPr>
              <p:cNvPr id="177412" name="Line 260"/>
              <p:cNvSpPr>
                <a:spLocks noChangeShapeType="1"/>
              </p:cNvSpPr>
              <p:nvPr/>
            </p:nvSpPr>
            <p:spPr bwMode="auto">
              <a:xfrm>
                <a:off x="4127" y="2502"/>
                <a:ext cx="68" cy="0"/>
              </a:xfrm>
              <a:prstGeom prst="line">
                <a:avLst/>
              </a:prstGeom>
              <a:noFill/>
              <a:ln w="9525">
                <a:solidFill>
                  <a:schemeClr val="tx1"/>
                </a:solidFill>
                <a:round/>
                <a:headEnd/>
                <a:tailEnd/>
              </a:ln>
              <a:effectLst/>
            </p:spPr>
            <p:txBody>
              <a:bodyPr wrap="none" anchor="ctr"/>
              <a:lstStyle/>
              <a:p>
                <a:endParaRPr lang="en-US"/>
              </a:p>
            </p:txBody>
          </p:sp>
          <p:sp>
            <p:nvSpPr>
              <p:cNvPr id="177413" name="Rectangle 261"/>
              <p:cNvSpPr>
                <a:spLocks noChangeArrowheads="1"/>
              </p:cNvSpPr>
              <p:nvPr/>
            </p:nvSpPr>
            <p:spPr bwMode="auto">
              <a:xfrm>
                <a:off x="4195" y="2296"/>
                <a:ext cx="386" cy="25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14" name="Rectangle 262"/>
              <p:cNvSpPr>
                <a:spLocks noChangeArrowheads="1"/>
              </p:cNvSpPr>
              <p:nvPr/>
            </p:nvSpPr>
            <p:spPr bwMode="auto">
              <a:xfrm>
                <a:off x="4218"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15" name="Rectangle 263"/>
              <p:cNvSpPr>
                <a:spLocks noChangeArrowheads="1"/>
              </p:cNvSpPr>
              <p:nvPr/>
            </p:nvSpPr>
            <p:spPr bwMode="auto">
              <a:xfrm>
                <a:off x="4263"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16" name="Rectangle 264"/>
              <p:cNvSpPr>
                <a:spLocks noChangeArrowheads="1"/>
              </p:cNvSpPr>
              <p:nvPr/>
            </p:nvSpPr>
            <p:spPr bwMode="auto">
              <a:xfrm>
                <a:off x="4308"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17" name="Rectangle 265"/>
              <p:cNvSpPr>
                <a:spLocks noChangeArrowheads="1"/>
              </p:cNvSpPr>
              <p:nvPr/>
            </p:nvSpPr>
            <p:spPr bwMode="auto">
              <a:xfrm>
                <a:off x="4353"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18" name="Rectangle 266"/>
              <p:cNvSpPr>
                <a:spLocks noChangeArrowheads="1"/>
              </p:cNvSpPr>
              <p:nvPr/>
            </p:nvSpPr>
            <p:spPr bwMode="auto">
              <a:xfrm>
                <a:off x="4398"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19" name="Rectangle 267"/>
              <p:cNvSpPr>
                <a:spLocks noChangeArrowheads="1"/>
              </p:cNvSpPr>
              <p:nvPr/>
            </p:nvSpPr>
            <p:spPr bwMode="auto">
              <a:xfrm>
                <a:off x="4443"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20" name="Rectangle 268"/>
              <p:cNvSpPr>
                <a:spLocks noChangeArrowheads="1"/>
              </p:cNvSpPr>
              <p:nvPr/>
            </p:nvSpPr>
            <p:spPr bwMode="auto">
              <a:xfrm>
                <a:off x="4491"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21" name="Rectangle 269"/>
              <p:cNvSpPr>
                <a:spLocks noChangeArrowheads="1"/>
              </p:cNvSpPr>
              <p:nvPr/>
            </p:nvSpPr>
            <p:spPr bwMode="auto">
              <a:xfrm>
                <a:off x="4536"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22" name="Rectangle 270"/>
              <p:cNvSpPr>
                <a:spLocks noChangeArrowheads="1"/>
              </p:cNvSpPr>
              <p:nvPr/>
            </p:nvSpPr>
            <p:spPr bwMode="auto">
              <a:xfrm>
                <a:off x="4219"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23" name="Rectangle 271"/>
              <p:cNvSpPr>
                <a:spLocks noChangeArrowheads="1"/>
              </p:cNvSpPr>
              <p:nvPr/>
            </p:nvSpPr>
            <p:spPr bwMode="auto">
              <a:xfrm>
                <a:off x="4264"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24" name="Rectangle 272"/>
              <p:cNvSpPr>
                <a:spLocks noChangeArrowheads="1"/>
              </p:cNvSpPr>
              <p:nvPr/>
            </p:nvSpPr>
            <p:spPr bwMode="auto">
              <a:xfrm>
                <a:off x="4309"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25" name="Rectangle 273"/>
              <p:cNvSpPr>
                <a:spLocks noChangeArrowheads="1"/>
              </p:cNvSpPr>
              <p:nvPr/>
            </p:nvSpPr>
            <p:spPr bwMode="auto">
              <a:xfrm>
                <a:off x="4354"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26" name="Rectangle 274"/>
              <p:cNvSpPr>
                <a:spLocks noChangeArrowheads="1"/>
              </p:cNvSpPr>
              <p:nvPr/>
            </p:nvSpPr>
            <p:spPr bwMode="auto">
              <a:xfrm>
                <a:off x="4399"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27" name="Rectangle 275"/>
              <p:cNvSpPr>
                <a:spLocks noChangeArrowheads="1"/>
              </p:cNvSpPr>
              <p:nvPr/>
            </p:nvSpPr>
            <p:spPr bwMode="auto">
              <a:xfrm>
                <a:off x="4444"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28" name="Rectangle 276"/>
              <p:cNvSpPr>
                <a:spLocks noChangeArrowheads="1"/>
              </p:cNvSpPr>
              <p:nvPr/>
            </p:nvSpPr>
            <p:spPr bwMode="auto">
              <a:xfrm>
                <a:off x="4492"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29" name="Rectangle 277"/>
              <p:cNvSpPr>
                <a:spLocks noChangeArrowheads="1"/>
              </p:cNvSpPr>
              <p:nvPr/>
            </p:nvSpPr>
            <p:spPr bwMode="auto">
              <a:xfrm>
                <a:off x="4537"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30" name="Rectangle 278"/>
              <p:cNvSpPr>
                <a:spLocks noChangeArrowheads="1"/>
              </p:cNvSpPr>
              <p:nvPr/>
            </p:nvSpPr>
            <p:spPr bwMode="auto">
              <a:xfrm>
                <a:off x="4220"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31" name="Rectangle 279"/>
              <p:cNvSpPr>
                <a:spLocks noChangeArrowheads="1"/>
              </p:cNvSpPr>
              <p:nvPr/>
            </p:nvSpPr>
            <p:spPr bwMode="auto">
              <a:xfrm>
                <a:off x="4265"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32" name="Rectangle 280"/>
              <p:cNvSpPr>
                <a:spLocks noChangeArrowheads="1"/>
              </p:cNvSpPr>
              <p:nvPr/>
            </p:nvSpPr>
            <p:spPr bwMode="auto">
              <a:xfrm>
                <a:off x="4310"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33" name="Rectangle 281"/>
              <p:cNvSpPr>
                <a:spLocks noChangeArrowheads="1"/>
              </p:cNvSpPr>
              <p:nvPr/>
            </p:nvSpPr>
            <p:spPr bwMode="auto">
              <a:xfrm>
                <a:off x="4355"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34" name="Rectangle 282"/>
              <p:cNvSpPr>
                <a:spLocks noChangeArrowheads="1"/>
              </p:cNvSpPr>
              <p:nvPr/>
            </p:nvSpPr>
            <p:spPr bwMode="auto">
              <a:xfrm>
                <a:off x="4400"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35" name="Rectangle 283"/>
              <p:cNvSpPr>
                <a:spLocks noChangeArrowheads="1"/>
              </p:cNvSpPr>
              <p:nvPr/>
            </p:nvSpPr>
            <p:spPr bwMode="auto">
              <a:xfrm>
                <a:off x="4445"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36" name="Rectangle 284"/>
              <p:cNvSpPr>
                <a:spLocks noChangeArrowheads="1"/>
              </p:cNvSpPr>
              <p:nvPr/>
            </p:nvSpPr>
            <p:spPr bwMode="auto">
              <a:xfrm>
                <a:off x="4493"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37" name="Rectangle 285"/>
              <p:cNvSpPr>
                <a:spLocks noChangeArrowheads="1"/>
              </p:cNvSpPr>
              <p:nvPr/>
            </p:nvSpPr>
            <p:spPr bwMode="auto">
              <a:xfrm>
                <a:off x="4538"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grpSp>
        <p:grpSp>
          <p:nvGrpSpPr>
            <p:cNvPr id="3" name="Group 212"/>
            <p:cNvGrpSpPr>
              <a:grpSpLocks/>
            </p:cNvGrpSpPr>
            <p:nvPr/>
          </p:nvGrpSpPr>
          <p:grpSpPr bwMode="auto">
            <a:xfrm>
              <a:off x="6192838" y="5337175"/>
              <a:ext cx="1441450" cy="396875"/>
              <a:chOff x="3673" y="2296"/>
              <a:chExt cx="908" cy="250"/>
            </a:xfrm>
          </p:grpSpPr>
          <p:sp>
            <p:nvSpPr>
              <p:cNvPr id="177365" name="AutoShape 213"/>
              <p:cNvSpPr>
                <a:spLocks noChangeArrowheads="1"/>
              </p:cNvSpPr>
              <p:nvPr/>
            </p:nvSpPr>
            <p:spPr bwMode="auto">
              <a:xfrm rot="5400000">
                <a:off x="3650" y="2364"/>
                <a:ext cx="182" cy="136"/>
              </a:xfrm>
              <a:prstGeom prst="triangle">
                <a:avLst>
                  <a:gd name="adj" fmla="val 50000"/>
                </a:avLst>
              </a:prstGeom>
              <a:solidFill>
                <a:srgbClr val="99FF66"/>
              </a:solidFill>
              <a:ln w="9525">
                <a:solidFill>
                  <a:schemeClr val="tx1"/>
                </a:solidFill>
                <a:miter lim="800000"/>
                <a:headEnd/>
                <a:tailEnd/>
              </a:ln>
              <a:effectLst/>
            </p:spPr>
            <p:txBody>
              <a:bodyPr wrap="none" anchor="ctr"/>
              <a:lstStyle/>
              <a:p>
                <a:endParaRPr lang="en-US"/>
              </a:p>
            </p:txBody>
          </p:sp>
          <p:sp>
            <p:nvSpPr>
              <p:cNvPr id="177366" name="Rectangle 214"/>
              <p:cNvSpPr>
                <a:spLocks noChangeArrowheads="1"/>
              </p:cNvSpPr>
              <p:nvPr/>
            </p:nvSpPr>
            <p:spPr bwMode="auto">
              <a:xfrm>
                <a:off x="3878" y="2319"/>
                <a:ext cx="249" cy="227"/>
              </a:xfrm>
              <a:prstGeom prst="rect">
                <a:avLst/>
              </a:prstGeom>
              <a:solidFill>
                <a:srgbClr val="FF6600"/>
              </a:solidFill>
              <a:ln w="9525" algn="ctr">
                <a:solidFill>
                  <a:schemeClr val="tx1"/>
                </a:solidFill>
                <a:miter lim="800000"/>
                <a:headEnd/>
                <a:tailEnd/>
              </a:ln>
              <a:effectLst/>
            </p:spPr>
            <p:txBody>
              <a:bodyPr wrap="none" anchor="ctr"/>
              <a:lstStyle/>
              <a:p>
                <a:r>
                  <a:rPr lang="en-US"/>
                  <a:t>ADC</a:t>
                </a:r>
              </a:p>
            </p:txBody>
          </p:sp>
          <p:sp>
            <p:nvSpPr>
              <p:cNvPr id="177367" name="Line 215"/>
              <p:cNvSpPr>
                <a:spLocks noChangeShapeType="1"/>
              </p:cNvSpPr>
              <p:nvPr/>
            </p:nvSpPr>
            <p:spPr bwMode="auto">
              <a:xfrm>
                <a:off x="3810" y="2432"/>
                <a:ext cx="68" cy="0"/>
              </a:xfrm>
              <a:prstGeom prst="line">
                <a:avLst/>
              </a:prstGeom>
              <a:noFill/>
              <a:ln w="9525">
                <a:solidFill>
                  <a:schemeClr val="tx1"/>
                </a:solidFill>
                <a:round/>
                <a:headEnd/>
                <a:tailEnd/>
              </a:ln>
              <a:effectLst/>
            </p:spPr>
            <p:txBody>
              <a:bodyPr wrap="none" anchor="ctr"/>
              <a:lstStyle/>
              <a:p>
                <a:endParaRPr lang="en-US"/>
              </a:p>
            </p:txBody>
          </p:sp>
          <p:sp>
            <p:nvSpPr>
              <p:cNvPr id="177368" name="Line 216"/>
              <p:cNvSpPr>
                <a:spLocks noChangeShapeType="1"/>
              </p:cNvSpPr>
              <p:nvPr/>
            </p:nvSpPr>
            <p:spPr bwMode="auto">
              <a:xfrm>
                <a:off x="4127" y="2341"/>
                <a:ext cx="68" cy="0"/>
              </a:xfrm>
              <a:prstGeom prst="line">
                <a:avLst/>
              </a:prstGeom>
              <a:noFill/>
              <a:ln w="9525">
                <a:solidFill>
                  <a:schemeClr val="tx1"/>
                </a:solidFill>
                <a:round/>
                <a:headEnd/>
                <a:tailEnd/>
              </a:ln>
              <a:effectLst/>
            </p:spPr>
            <p:txBody>
              <a:bodyPr wrap="none" anchor="ctr"/>
              <a:lstStyle/>
              <a:p>
                <a:endParaRPr lang="en-US"/>
              </a:p>
            </p:txBody>
          </p:sp>
          <p:sp>
            <p:nvSpPr>
              <p:cNvPr id="177369" name="Line 217"/>
              <p:cNvSpPr>
                <a:spLocks noChangeShapeType="1"/>
              </p:cNvSpPr>
              <p:nvPr/>
            </p:nvSpPr>
            <p:spPr bwMode="auto">
              <a:xfrm>
                <a:off x="4127" y="2364"/>
                <a:ext cx="68" cy="0"/>
              </a:xfrm>
              <a:prstGeom prst="line">
                <a:avLst/>
              </a:prstGeom>
              <a:noFill/>
              <a:ln w="9525">
                <a:solidFill>
                  <a:schemeClr val="tx1"/>
                </a:solidFill>
                <a:round/>
                <a:headEnd/>
                <a:tailEnd/>
              </a:ln>
              <a:effectLst/>
            </p:spPr>
            <p:txBody>
              <a:bodyPr wrap="none" anchor="ctr"/>
              <a:lstStyle/>
              <a:p>
                <a:endParaRPr lang="en-US"/>
              </a:p>
            </p:txBody>
          </p:sp>
          <p:sp>
            <p:nvSpPr>
              <p:cNvPr id="177370" name="Line 218"/>
              <p:cNvSpPr>
                <a:spLocks noChangeShapeType="1"/>
              </p:cNvSpPr>
              <p:nvPr/>
            </p:nvSpPr>
            <p:spPr bwMode="auto">
              <a:xfrm>
                <a:off x="4127" y="2387"/>
                <a:ext cx="68" cy="0"/>
              </a:xfrm>
              <a:prstGeom prst="line">
                <a:avLst/>
              </a:prstGeom>
              <a:noFill/>
              <a:ln w="9525">
                <a:solidFill>
                  <a:schemeClr val="tx1"/>
                </a:solidFill>
                <a:round/>
                <a:headEnd/>
                <a:tailEnd/>
              </a:ln>
              <a:effectLst/>
            </p:spPr>
            <p:txBody>
              <a:bodyPr wrap="none" anchor="ctr"/>
              <a:lstStyle/>
              <a:p>
                <a:endParaRPr lang="en-US"/>
              </a:p>
            </p:txBody>
          </p:sp>
          <p:sp>
            <p:nvSpPr>
              <p:cNvPr id="177371" name="Line 219"/>
              <p:cNvSpPr>
                <a:spLocks noChangeShapeType="1"/>
              </p:cNvSpPr>
              <p:nvPr/>
            </p:nvSpPr>
            <p:spPr bwMode="auto">
              <a:xfrm>
                <a:off x="4127" y="2410"/>
                <a:ext cx="68" cy="0"/>
              </a:xfrm>
              <a:prstGeom prst="line">
                <a:avLst/>
              </a:prstGeom>
              <a:noFill/>
              <a:ln w="9525">
                <a:solidFill>
                  <a:schemeClr val="tx1"/>
                </a:solidFill>
                <a:round/>
                <a:headEnd/>
                <a:tailEnd/>
              </a:ln>
              <a:effectLst/>
            </p:spPr>
            <p:txBody>
              <a:bodyPr wrap="none" anchor="ctr"/>
              <a:lstStyle/>
              <a:p>
                <a:endParaRPr lang="en-US"/>
              </a:p>
            </p:txBody>
          </p:sp>
          <p:sp>
            <p:nvSpPr>
              <p:cNvPr id="177372" name="Line 220"/>
              <p:cNvSpPr>
                <a:spLocks noChangeShapeType="1"/>
              </p:cNvSpPr>
              <p:nvPr/>
            </p:nvSpPr>
            <p:spPr bwMode="auto">
              <a:xfrm>
                <a:off x="4127" y="2433"/>
                <a:ext cx="68" cy="0"/>
              </a:xfrm>
              <a:prstGeom prst="line">
                <a:avLst/>
              </a:prstGeom>
              <a:noFill/>
              <a:ln w="9525">
                <a:solidFill>
                  <a:schemeClr val="tx1"/>
                </a:solidFill>
                <a:round/>
                <a:headEnd/>
                <a:tailEnd/>
              </a:ln>
              <a:effectLst/>
            </p:spPr>
            <p:txBody>
              <a:bodyPr wrap="none" anchor="ctr"/>
              <a:lstStyle/>
              <a:p>
                <a:endParaRPr lang="en-US"/>
              </a:p>
            </p:txBody>
          </p:sp>
          <p:sp>
            <p:nvSpPr>
              <p:cNvPr id="177373" name="Line 221"/>
              <p:cNvSpPr>
                <a:spLocks noChangeShapeType="1"/>
              </p:cNvSpPr>
              <p:nvPr/>
            </p:nvSpPr>
            <p:spPr bwMode="auto">
              <a:xfrm>
                <a:off x="4127" y="2456"/>
                <a:ext cx="68" cy="0"/>
              </a:xfrm>
              <a:prstGeom prst="line">
                <a:avLst/>
              </a:prstGeom>
              <a:noFill/>
              <a:ln w="9525">
                <a:solidFill>
                  <a:schemeClr val="tx1"/>
                </a:solidFill>
                <a:round/>
                <a:headEnd/>
                <a:tailEnd/>
              </a:ln>
              <a:effectLst/>
            </p:spPr>
            <p:txBody>
              <a:bodyPr wrap="none" anchor="ctr"/>
              <a:lstStyle/>
              <a:p>
                <a:endParaRPr lang="en-US"/>
              </a:p>
            </p:txBody>
          </p:sp>
          <p:sp>
            <p:nvSpPr>
              <p:cNvPr id="177374" name="Line 222"/>
              <p:cNvSpPr>
                <a:spLocks noChangeShapeType="1"/>
              </p:cNvSpPr>
              <p:nvPr/>
            </p:nvSpPr>
            <p:spPr bwMode="auto">
              <a:xfrm>
                <a:off x="4127" y="2479"/>
                <a:ext cx="68" cy="0"/>
              </a:xfrm>
              <a:prstGeom prst="line">
                <a:avLst/>
              </a:prstGeom>
              <a:noFill/>
              <a:ln w="9525">
                <a:solidFill>
                  <a:schemeClr val="tx1"/>
                </a:solidFill>
                <a:round/>
                <a:headEnd/>
                <a:tailEnd/>
              </a:ln>
              <a:effectLst/>
            </p:spPr>
            <p:txBody>
              <a:bodyPr wrap="none" anchor="ctr"/>
              <a:lstStyle/>
              <a:p>
                <a:endParaRPr lang="en-US"/>
              </a:p>
            </p:txBody>
          </p:sp>
          <p:sp>
            <p:nvSpPr>
              <p:cNvPr id="177375" name="Line 223"/>
              <p:cNvSpPr>
                <a:spLocks noChangeShapeType="1"/>
              </p:cNvSpPr>
              <p:nvPr/>
            </p:nvSpPr>
            <p:spPr bwMode="auto">
              <a:xfrm>
                <a:off x="4127" y="2502"/>
                <a:ext cx="68" cy="0"/>
              </a:xfrm>
              <a:prstGeom prst="line">
                <a:avLst/>
              </a:prstGeom>
              <a:noFill/>
              <a:ln w="9525">
                <a:solidFill>
                  <a:schemeClr val="tx1"/>
                </a:solidFill>
                <a:round/>
                <a:headEnd/>
                <a:tailEnd/>
              </a:ln>
              <a:effectLst/>
            </p:spPr>
            <p:txBody>
              <a:bodyPr wrap="none" anchor="ctr"/>
              <a:lstStyle/>
              <a:p>
                <a:endParaRPr lang="en-US"/>
              </a:p>
            </p:txBody>
          </p:sp>
          <p:sp>
            <p:nvSpPr>
              <p:cNvPr id="177376" name="Rectangle 224"/>
              <p:cNvSpPr>
                <a:spLocks noChangeArrowheads="1"/>
              </p:cNvSpPr>
              <p:nvPr/>
            </p:nvSpPr>
            <p:spPr bwMode="auto">
              <a:xfrm>
                <a:off x="4195" y="2296"/>
                <a:ext cx="386" cy="25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77" name="Rectangle 225"/>
              <p:cNvSpPr>
                <a:spLocks noChangeArrowheads="1"/>
              </p:cNvSpPr>
              <p:nvPr/>
            </p:nvSpPr>
            <p:spPr bwMode="auto">
              <a:xfrm>
                <a:off x="4218"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78" name="Rectangle 226"/>
              <p:cNvSpPr>
                <a:spLocks noChangeArrowheads="1"/>
              </p:cNvSpPr>
              <p:nvPr/>
            </p:nvSpPr>
            <p:spPr bwMode="auto">
              <a:xfrm>
                <a:off x="4263"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79" name="Rectangle 227"/>
              <p:cNvSpPr>
                <a:spLocks noChangeArrowheads="1"/>
              </p:cNvSpPr>
              <p:nvPr/>
            </p:nvSpPr>
            <p:spPr bwMode="auto">
              <a:xfrm>
                <a:off x="4308"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80" name="Rectangle 228"/>
              <p:cNvSpPr>
                <a:spLocks noChangeArrowheads="1"/>
              </p:cNvSpPr>
              <p:nvPr/>
            </p:nvSpPr>
            <p:spPr bwMode="auto">
              <a:xfrm>
                <a:off x="4353"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81" name="Rectangle 229"/>
              <p:cNvSpPr>
                <a:spLocks noChangeArrowheads="1"/>
              </p:cNvSpPr>
              <p:nvPr/>
            </p:nvSpPr>
            <p:spPr bwMode="auto">
              <a:xfrm>
                <a:off x="4398"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82" name="Rectangle 230"/>
              <p:cNvSpPr>
                <a:spLocks noChangeArrowheads="1"/>
              </p:cNvSpPr>
              <p:nvPr/>
            </p:nvSpPr>
            <p:spPr bwMode="auto">
              <a:xfrm>
                <a:off x="4443"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83" name="Rectangle 231"/>
              <p:cNvSpPr>
                <a:spLocks noChangeArrowheads="1"/>
              </p:cNvSpPr>
              <p:nvPr/>
            </p:nvSpPr>
            <p:spPr bwMode="auto">
              <a:xfrm>
                <a:off x="4491"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84" name="Rectangle 232"/>
              <p:cNvSpPr>
                <a:spLocks noChangeArrowheads="1"/>
              </p:cNvSpPr>
              <p:nvPr/>
            </p:nvSpPr>
            <p:spPr bwMode="auto">
              <a:xfrm>
                <a:off x="4536"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85" name="Rectangle 233"/>
              <p:cNvSpPr>
                <a:spLocks noChangeArrowheads="1"/>
              </p:cNvSpPr>
              <p:nvPr/>
            </p:nvSpPr>
            <p:spPr bwMode="auto">
              <a:xfrm>
                <a:off x="4219"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86" name="Rectangle 234"/>
              <p:cNvSpPr>
                <a:spLocks noChangeArrowheads="1"/>
              </p:cNvSpPr>
              <p:nvPr/>
            </p:nvSpPr>
            <p:spPr bwMode="auto">
              <a:xfrm>
                <a:off x="4264"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87" name="Rectangle 235"/>
              <p:cNvSpPr>
                <a:spLocks noChangeArrowheads="1"/>
              </p:cNvSpPr>
              <p:nvPr/>
            </p:nvSpPr>
            <p:spPr bwMode="auto">
              <a:xfrm>
                <a:off x="4309"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88" name="Rectangle 236"/>
              <p:cNvSpPr>
                <a:spLocks noChangeArrowheads="1"/>
              </p:cNvSpPr>
              <p:nvPr/>
            </p:nvSpPr>
            <p:spPr bwMode="auto">
              <a:xfrm>
                <a:off x="4354"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89" name="Rectangle 237"/>
              <p:cNvSpPr>
                <a:spLocks noChangeArrowheads="1"/>
              </p:cNvSpPr>
              <p:nvPr/>
            </p:nvSpPr>
            <p:spPr bwMode="auto">
              <a:xfrm>
                <a:off x="4399"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90" name="Rectangle 238"/>
              <p:cNvSpPr>
                <a:spLocks noChangeArrowheads="1"/>
              </p:cNvSpPr>
              <p:nvPr/>
            </p:nvSpPr>
            <p:spPr bwMode="auto">
              <a:xfrm>
                <a:off x="4444"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91" name="Rectangle 239"/>
              <p:cNvSpPr>
                <a:spLocks noChangeArrowheads="1"/>
              </p:cNvSpPr>
              <p:nvPr/>
            </p:nvSpPr>
            <p:spPr bwMode="auto">
              <a:xfrm>
                <a:off x="4492"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92" name="Rectangle 240"/>
              <p:cNvSpPr>
                <a:spLocks noChangeArrowheads="1"/>
              </p:cNvSpPr>
              <p:nvPr/>
            </p:nvSpPr>
            <p:spPr bwMode="auto">
              <a:xfrm>
                <a:off x="4537"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93" name="Rectangle 241"/>
              <p:cNvSpPr>
                <a:spLocks noChangeArrowheads="1"/>
              </p:cNvSpPr>
              <p:nvPr/>
            </p:nvSpPr>
            <p:spPr bwMode="auto">
              <a:xfrm>
                <a:off x="4220"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94" name="Rectangle 242"/>
              <p:cNvSpPr>
                <a:spLocks noChangeArrowheads="1"/>
              </p:cNvSpPr>
              <p:nvPr/>
            </p:nvSpPr>
            <p:spPr bwMode="auto">
              <a:xfrm>
                <a:off x="4265"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95" name="Rectangle 243"/>
              <p:cNvSpPr>
                <a:spLocks noChangeArrowheads="1"/>
              </p:cNvSpPr>
              <p:nvPr/>
            </p:nvSpPr>
            <p:spPr bwMode="auto">
              <a:xfrm>
                <a:off x="4310"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96" name="Rectangle 244"/>
              <p:cNvSpPr>
                <a:spLocks noChangeArrowheads="1"/>
              </p:cNvSpPr>
              <p:nvPr/>
            </p:nvSpPr>
            <p:spPr bwMode="auto">
              <a:xfrm>
                <a:off x="4355"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97" name="Rectangle 245"/>
              <p:cNvSpPr>
                <a:spLocks noChangeArrowheads="1"/>
              </p:cNvSpPr>
              <p:nvPr/>
            </p:nvSpPr>
            <p:spPr bwMode="auto">
              <a:xfrm>
                <a:off x="4400"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98" name="Rectangle 246"/>
              <p:cNvSpPr>
                <a:spLocks noChangeArrowheads="1"/>
              </p:cNvSpPr>
              <p:nvPr/>
            </p:nvSpPr>
            <p:spPr bwMode="auto">
              <a:xfrm>
                <a:off x="4445"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99" name="Rectangle 247"/>
              <p:cNvSpPr>
                <a:spLocks noChangeArrowheads="1"/>
              </p:cNvSpPr>
              <p:nvPr/>
            </p:nvSpPr>
            <p:spPr bwMode="auto">
              <a:xfrm>
                <a:off x="4493"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00" name="Rectangle 248"/>
              <p:cNvSpPr>
                <a:spLocks noChangeArrowheads="1"/>
              </p:cNvSpPr>
              <p:nvPr/>
            </p:nvSpPr>
            <p:spPr bwMode="auto">
              <a:xfrm>
                <a:off x="4538"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grpSp>
        <p:grpSp>
          <p:nvGrpSpPr>
            <p:cNvPr id="4" name="Group 175"/>
            <p:cNvGrpSpPr>
              <a:grpSpLocks/>
            </p:cNvGrpSpPr>
            <p:nvPr/>
          </p:nvGrpSpPr>
          <p:grpSpPr bwMode="auto">
            <a:xfrm>
              <a:off x="6156325" y="5372100"/>
              <a:ext cx="1441450" cy="396875"/>
              <a:chOff x="3673" y="2296"/>
              <a:chExt cx="908" cy="250"/>
            </a:xfrm>
          </p:grpSpPr>
          <p:sp>
            <p:nvSpPr>
              <p:cNvPr id="177328" name="AutoShape 176"/>
              <p:cNvSpPr>
                <a:spLocks noChangeArrowheads="1"/>
              </p:cNvSpPr>
              <p:nvPr/>
            </p:nvSpPr>
            <p:spPr bwMode="auto">
              <a:xfrm rot="5400000">
                <a:off x="3650" y="2364"/>
                <a:ext cx="182" cy="136"/>
              </a:xfrm>
              <a:prstGeom prst="triangle">
                <a:avLst>
                  <a:gd name="adj" fmla="val 50000"/>
                </a:avLst>
              </a:prstGeom>
              <a:solidFill>
                <a:srgbClr val="99FF66"/>
              </a:solidFill>
              <a:ln w="9525">
                <a:solidFill>
                  <a:schemeClr val="tx1"/>
                </a:solidFill>
                <a:miter lim="800000"/>
                <a:headEnd/>
                <a:tailEnd/>
              </a:ln>
              <a:effectLst/>
            </p:spPr>
            <p:txBody>
              <a:bodyPr wrap="none" anchor="ctr"/>
              <a:lstStyle/>
              <a:p>
                <a:endParaRPr lang="en-US"/>
              </a:p>
            </p:txBody>
          </p:sp>
          <p:sp>
            <p:nvSpPr>
              <p:cNvPr id="177329" name="Rectangle 177"/>
              <p:cNvSpPr>
                <a:spLocks noChangeArrowheads="1"/>
              </p:cNvSpPr>
              <p:nvPr/>
            </p:nvSpPr>
            <p:spPr bwMode="auto">
              <a:xfrm>
                <a:off x="3878" y="2319"/>
                <a:ext cx="249" cy="227"/>
              </a:xfrm>
              <a:prstGeom prst="rect">
                <a:avLst/>
              </a:prstGeom>
              <a:solidFill>
                <a:srgbClr val="FF6600"/>
              </a:solidFill>
              <a:ln w="9525" algn="ctr">
                <a:solidFill>
                  <a:schemeClr val="tx1"/>
                </a:solidFill>
                <a:miter lim="800000"/>
                <a:headEnd/>
                <a:tailEnd/>
              </a:ln>
              <a:effectLst/>
            </p:spPr>
            <p:txBody>
              <a:bodyPr wrap="none" anchor="ctr"/>
              <a:lstStyle/>
              <a:p>
                <a:r>
                  <a:rPr lang="en-US"/>
                  <a:t>ADC</a:t>
                </a:r>
              </a:p>
            </p:txBody>
          </p:sp>
          <p:sp>
            <p:nvSpPr>
              <p:cNvPr id="177330" name="Line 178"/>
              <p:cNvSpPr>
                <a:spLocks noChangeShapeType="1"/>
              </p:cNvSpPr>
              <p:nvPr/>
            </p:nvSpPr>
            <p:spPr bwMode="auto">
              <a:xfrm>
                <a:off x="3810" y="2432"/>
                <a:ext cx="68" cy="0"/>
              </a:xfrm>
              <a:prstGeom prst="line">
                <a:avLst/>
              </a:prstGeom>
              <a:noFill/>
              <a:ln w="9525">
                <a:solidFill>
                  <a:schemeClr val="tx1"/>
                </a:solidFill>
                <a:round/>
                <a:headEnd/>
                <a:tailEnd/>
              </a:ln>
              <a:effectLst/>
            </p:spPr>
            <p:txBody>
              <a:bodyPr wrap="none" anchor="ctr"/>
              <a:lstStyle/>
              <a:p>
                <a:endParaRPr lang="en-US"/>
              </a:p>
            </p:txBody>
          </p:sp>
          <p:sp>
            <p:nvSpPr>
              <p:cNvPr id="177331" name="Line 179"/>
              <p:cNvSpPr>
                <a:spLocks noChangeShapeType="1"/>
              </p:cNvSpPr>
              <p:nvPr/>
            </p:nvSpPr>
            <p:spPr bwMode="auto">
              <a:xfrm>
                <a:off x="4127" y="2341"/>
                <a:ext cx="68" cy="0"/>
              </a:xfrm>
              <a:prstGeom prst="line">
                <a:avLst/>
              </a:prstGeom>
              <a:noFill/>
              <a:ln w="9525">
                <a:solidFill>
                  <a:schemeClr val="tx1"/>
                </a:solidFill>
                <a:round/>
                <a:headEnd/>
                <a:tailEnd/>
              </a:ln>
              <a:effectLst/>
            </p:spPr>
            <p:txBody>
              <a:bodyPr wrap="none" anchor="ctr"/>
              <a:lstStyle/>
              <a:p>
                <a:endParaRPr lang="en-US"/>
              </a:p>
            </p:txBody>
          </p:sp>
          <p:sp>
            <p:nvSpPr>
              <p:cNvPr id="177332" name="Line 180"/>
              <p:cNvSpPr>
                <a:spLocks noChangeShapeType="1"/>
              </p:cNvSpPr>
              <p:nvPr/>
            </p:nvSpPr>
            <p:spPr bwMode="auto">
              <a:xfrm>
                <a:off x="4127" y="2364"/>
                <a:ext cx="68" cy="0"/>
              </a:xfrm>
              <a:prstGeom prst="line">
                <a:avLst/>
              </a:prstGeom>
              <a:noFill/>
              <a:ln w="9525">
                <a:solidFill>
                  <a:schemeClr val="tx1"/>
                </a:solidFill>
                <a:round/>
                <a:headEnd/>
                <a:tailEnd/>
              </a:ln>
              <a:effectLst/>
            </p:spPr>
            <p:txBody>
              <a:bodyPr wrap="none" anchor="ctr"/>
              <a:lstStyle/>
              <a:p>
                <a:endParaRPr lang="en-US"/>
              </a:p>
            </p:txBody>
          </p:sp>
          <p:sp>
            <p:nvSpPr>
              <p:cNvPr id="177333" name="Line 181"/>
              <p:cNvSpPr>
                <a:spLocks noChangeShapeType="1"/>
              </p:cNvSpPr>
              <p:nvPr/>
            </p:nvSpPr>
            <p:spPr bwMode="auto">
              <a:xfrm>
                <a:off x="4127" y="2387"/>
                <a:ext cx="68" cy="0"/>
              </a:xfrm>
              <a:prstGeom prst="line">
                <a:avLst/>
              </a:prstGeom>
              <a:noFill/>
              <a:ln w="9525">
                <a:solidFill>
                  <a:schemeClr val="tx1"/>
                </a:solidFill>
                <a:round/>
                <a:headEnd/>
                <a:tailEnd/>
              </a:ln>
              <a:effectLst/>
            </p:spPr>
            <p:txBody>
              <a:bodyPr wrap="none" anchor="ctr"/>
              <a:lstStyle/>
              <a:p>
                <a:endParaRPr lang="en-US"/>
              </a:p>
            </p:txBody>
          </p:sp>
          <p:sp>
            <p:nvSpPr>
              <p:cNvPr id="177334" name="Line 182"/>
              <p:cNvSpPr>
                <a:spLocks noChangeShapeType="1"/>
              </p:cNvSpPr>
              <p:nvPr/>
            </p:nvSpPr>
            <p:spPr bwMode="auto">
              <a:xfrm>
                <a:off x="4127" y="2410"/>
                <a:ext cx="68" cy="0"/>
              </a:xfrm>
              <a:prstGeom prst="line">
                <a:avLst/>
              </a:prstGeom>
              <a:noFill/>
              <a:ln w="9525">
                <a:solidFill>
                  <a:schemeClr val="tx1"/>
                </a:solidFill>
                <a:round/>
                <a:headEnd/>
                <a:tailEnd/>
              </a:ln>
              <a:effectLst/>
            </p:spPr>
            <p:txBody>
              <a:bodyPr wrap="none" anchor="ctr"/>
              <a:lstStyle/>
              <a:p>
                <a:endParaRPr lang="en-US"/>
              </a:p>
            </p:txBody>
          </p:sp>
          <p:sp>
            <p:nvSpPr>
              <p:cNvPr id="177335" name="Line 183"/>
              <p:cNvSpPr>
                <a:spLocks noChangeShapeType="1"/>
              </p:cNvSpPr>
              <p:nvPr/>
            </p:nvSpPr>
            <p:spPr bwMode="auto">
              <a:xfrm>
                <a:off x="4127" y="2433"/>
                <a:ext cx="68" cy="0"/>
              </a:xfrm>
              <a:prstGeom prst="line">
                <a:avLst/>
              </a:prstGeom>
              <a:noFill/>
              <a:ln w="9525">
                <a:solidFill>
                  <a:schemeClr val="tx1"/>
                </a:solidFill>
                <a:round/>
                <a:headEnd/>
                <a:tailEnd/>
              </a:ln>
              <a:effectLst/>
            </p:spPr>
            <p:txBody>
              <a:bodyPr wrap="none" anchor="ctr"/>
              <a:lstStyle/>
              <a:p>
                <a:endParaRPr lang="en-US"/>
              </a:p>
            </p:txBody>
          </p:sp>
          <p:sp>
            <p:nvSpPr>
              <p:cNvPr id="177336" name="Line 184"/>
              <p:cNvSpPr>
                <a:spLocks noChangeShapeType="1"/>
              </p:cNvSpPr>
              <p:nvPr/>
            </p:nvSpPr>
            <p:spPr bwMode="auto">
              <a:xfrm>
                <a:off x="4127" y="2456"/>
                <a:ext cx="68" cy="0"/>
              </a:xfrm>
              <a:prstGeom prst="line">
                <a:avLst/>
              </a:prstGeom>
              <a:noFill/>
              <a:ln w="9525">
                <a:solidFill>
                  <a:schemeClr val="tx1"/>
                </a:solidFill>
                <a:round/>
                <a:headEnd/>
                <a:tailEnd/>
              </a:ln>
              <a:effectLst/>
            </p:spPr>
            <p:txBody>
              <a:bodyPr wrap="none" anchor="ctr"/>
              <a:lstStyle/>
              <a:p>
                <a:endParaRPr lang="en-US"/>
              </a:p>
            </p:txBody>
          </p:sp>
          <p:sp>
            <p:nvSpPr>
              <p:cNvPr id="177337" name="Line 185"/>
              <p:cNvSpPr>
                <a:spLocks noChangeShapeType="1"/>
              </p:cNvSpPr>
              <p:nvPr/>
            </p:nvSpPr>
            <p:spPr bwMode="auto">
              <a:xfrm>
                <a:off x="4127" y="2479"/>
                <a:ext cx="68" cy="0"/>
              </a:xfrm>
              <a:prstGeom prst="line">
                <a:avLst/>
              </a:prstGeom>
              <a:noFill/>
              <a:ln w="9525">
                <a:solidFill>
                  <a:schemeClr val="tx1"/>
                </a:solidFill>
                <a:round/>
                <a:headEnd/>
                <a:tailEnd/>
              </a:ln>
              <a:effectLst/>
            </p:spPr>
            <p:txBody>
              <a:bodyPr wrap="none" anchor="ctr"/>
              <a:lstStyle/>
              <a:p>
                <a:endParaRPr lang="en-US"/>
              </a:p>
            </p:txBody>
          </p:sp>
          <p:sp>
            <p:nvSpPr>
              <p:cNvPr id="177338" name="Line 186"/>
              <p:cNvSpPr>
                <a:spLocks noChangeShapeType="1"/>
              </p:cNvSpPr>
              <p:nvPr/>
            </p:nvSpPr>
            <p:spPr bwMode="auto">
              <a:xfrm>
                <a:off x="4127" y="2502"/>
                <a:ext cx="68" cy="0"/>
              </a:xfrm>
              <a:prstGeom prst="line">
                <a:avLst/>
              </a:prstGeom>
              <a:noFill/>
              <a:ln w="9525">
                <a:solidFill>
                  <a:schemeClr val="tx1"/>
                </a:solidFill>
                <a:round/>
                <a:headEnd/>
                <a:tailEnd/>
              </a:ln>
              <a:effectLst/>
            </p:spPr>
            <p:txBody>
              <a:bodyPr wrap="none" anchor="ctr"/>
              <a:lstStyle/>
              <a:p>
                <a:endParaRPr lang="en-US"/>
              </a:p>
            </p:txBody>
          </p:sp>
          <p:sp>
            <p:nvSpPr>
              <p:cNvPr id="177339" name="Rectangle 187"/>
              <p:cNvSpPr>
                <a:spLocks noChangeArrowheads="1"/>
              </p:cNvSpPr>
              <p:nvPr/>
            </p:nvSpPr>
            <p:spPr bwMode="auto">
              <a:xfrm>
                <a:off x="4195" y="2296"/>
                <a:ext cx="386" cy="25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40" name="Rectangle 188"/>
              <p:cNvSpPr>
                <a:spLocks noChangeArrowheads="1"/>
              </p:cNvSpPr>
              <p:nvPr/>
            </p:nvSpPr>
            <p:spPr bwMode="auto">
              <a:xfrm>
                <a:off x="4218"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41" name="Rectangle 189"/>
              <p:cNvSpPr>
                <a:spLocks noChangeArrowheads="1"/>
              </p:cNvSpPr>
              <p:nvPr/>
            </p:nvSpPr>
            <p:spPr bwMode="auto">
              <a:xfrm>
                <a:off x="4263"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42" name="Rectangle 190"/>
              <p:cNvSpPr>
                <a:spLocks noChangeArrowheads="1"/>
              </p:cNvSpPr>
              <p:nvPr/>
            </p:nvSpPr>
            <p:spPr bwMode="auto">
              <a:xfrm>
                <a:off x="4308"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43" name="Rectangle 191"/>
              <p:cNvSpPr>
                <a:spLocks noChangeArrowheads="1"/>
              </p:cNvSpPr>
              <p:nvPr/>
            </p:nvSpPr>
            <p:spPr bwMode="auto">
              <a:xfrm>
                <a:off x="4353"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44" name="Rectangle 192"/>
              <p:cNvSpPr>
                <a:spLocks noChangeArrowheads="1"/>
              </p:cNvSpPr>
              <p:nvPr/>
            </p:nvSpPr>
            <p:spPr bwMode="auto">
              <a:xfrm>
                <a:off x="4398"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45" name="Rectangle 193"/>
              <p:cNvSpPr>
                <a:spLocks noChangeArrowheads="1"/>
              </p:cNvSpPr>
              <p:nvPr/>
            </p:nvSpPr>
            <p:spPr bwMode="auto">
              <a:xfrm>
                <a:off x="4443"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46" name="Rectangle 194"/>
              <p:cNvSpPr>
                <a:spLocks noChangeArrowheads="1"/>
              </p:cNvSpPr>
              <p:nvPr/>
            </p:nvSpPr>
            <p:spPr bwMode="auto">
              <a:xfrm>
                <a:off x="4491"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47" name="Rectangle 195"/>
              <p:cNvSpPr>
                <a:spLocks noChangeArrowheads="1"/>
              </p:cNvSpPr>
              <p:nvPr/>
            </p:nvSpPr>
            <p:spPr bwMode="auto">
              <a:xfrm>
                <a:off x="4536"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48" name="Rectangle 196"/>
              <p:cNvSpPr>
                <a:spLocks noChangeArrowheads="1"/>
              </p:cNvSpPr>
              <p:nvPr/>
            </p:nvSpPr>
            <p:spPr bwMode="auto">
              <a:xfrm>
                <a:off x="4219"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49" name="Rectangle 197"/>
              <p:cNvSpPr>
                <a:spLocks noChangeArrowheads="1"/>
              </p:cNvSpPr>
              <p:nvPr/>
            </p:nvSpPr>
            <p:spPr bwMode="auto">
              <a:xfrm>
                <a:off x="4264"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50" name="Rectangle 198"/>
              <p:cNvSpPr>
                <a:spLocks noChangeArrowheads="1"/>
              </p:cNvSpPr>
              <p:nvPr/>
            </p:nvSpPr>
            <p:spPr bwMode="auto">
              <a:xfrm>
                <a:off x="4309"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51" name="Rectangle 199"/>
              <p:cNvSpPr>
                <a:spLocks noChangeArrowheads="1"/>
              </p:cNvSpPr>
              <p:nvPr/>
            </p:nvSpPr>
            <p:spPr bwMode="auto">
              <a:xfrm>
                <a:off x="4354"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52" name="Rectangle 200"/>
              <p:cNvSpPr>
                <a:spLocks noChangeArrowheads="1"/>
              </p:cNvSpPr>
              <p:nvPr/>
            </p:nvSpPr>
            <p:spPr bwMode="auto">
              <a:xfrm>
                <a:off x="4399"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53" name="Rectangle 201"/>
              <p:cNvSpPr>
                <a:spLocks noChangeArrowheads="1"/>
              </p:cNvSpPr>
              <p:nvPr/>
            </p:nvSpPr>
            <p:spPr bwMode="auto">
              <a:xfrm>
                <a:off x="4444"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54" name="Rectangle 202"/>
              <p:cNvSpPr>
                <a:spLocks noChangeArrowheads="1"/>
              </p:cNvSpPr>
              <p:nvPr/>
            </p:nvSpPr>
            <p:spPr bwMode="auto">
              <a:xfrm>
                <a:off x="4492"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55" name="Rectangle 203"/>
              <p:cNvSpPr>
                <a:spLocks noChangeArrowheads="1"/>
              </p:cNvSpPr>
              <p:nvPr/>
            </p:nvSpPr>
            <p:spPr bwMode="auto">
              <a:xfrm>
                <a:off x="4537"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56" name="Rectangle 204"/>
              <p:cNvSpPr>
                <a:spLocks noChangeArrowheads="1"/>
              </p:cNvSpPr>
              <p:nvPr/>
            </p:nvSpPr>
            <p:spPr bwMode="auto">
              <a:xfrm>
                <a:off x="4220"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57" name="Rectangle 205"/>
              <p:cNvSpPr>
                <a:spLocks noChangeArrowheads="1"/>
              </p:cNvSpPr>
              <p:nvPr/>
            </p:nvSpPr>
            <p:spPr bwMode="auto">
              <a:xfrm>
                <a:off x="4265"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58" name="Rectangle 206"/>
              <p:cNvSpPr>
                <a:spLocks noChangeArrowheads="1"/>
              </p:cNvSpPr>
              <p:nvPr/>
            </p:nvSpPr>
            <p:spPr bwMode="auto">
              <a:xfrm>
                <a:off x="4310"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59" name="Rectangle 207"/>
              <p:cNvSpPr>
                <a:spLocks noChangeArrowheads="1"/>
              </p:cNvSpPr>
              <p:nvPr/>
            </p:nvSpPr>
            <p:spPr bwMode="auto">
              <a:xfrm>
                <a:off x="4355"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60" name="Rectangle 208"/>
              <p:cNvSpPr>
                <a:spLocks noChangeArrowheads="1"/>
              </p:cNvSpPr>
              <p:nvPr/>
            </p:nvSpPr>
            <p:spPr bwMode="auto">
              <a:xfrm>
                <a:off x="4400"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61" name="Rectangle 209"/>
              <p:cNvSpPr>
                <a:spLocks noChangeArrowheads="1"/>
              </p:cNvSpPr>
              <p:nvPr/>
            </p:nvSpPr>
            <p:spPr bwMode="auto">
              <a:xfrm>
                <a:off x="4445"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62" name="Rectangle 210"/>
              <p:cNvSpPr>
                <a:spLocks noChangeArrowheads="1"/>
              </p:cNvSpPr>
              <p:nvPr/>
            </p:nvSpPr>
            <p:spPr bwMode="auto">
              <a:xfrm>
                <a:off x="4493"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63" name="Rectangle 211"/>
              <p:cNvSpPr>
                <a:spLocks noChangeArrowheads="1"/>
              </p:cNvSpPr>
              <p:nvPr/>
            </p:nvSpPr>
            <p:spPr bwMode="auto">
              <a:xfrm>
                <a:off x="4538"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grpSp>
        <p:grpSp>
          <p:nvGrpSpPr>
            <p:cNvPr id="177480" name="Group 174"/>
            <p:cNvGrpSpPr>
              <a:grpSpLocks/>
            </p:cNvGrpSpPr>
            <p:nvPr/>
          </p:nvGrpSpPr>
          <p:grpSpPr bwMode="auto">
            <a:xfrm>
              <a:off x="6119813" y="5408613"/>
              <a:ext cx="1441450" cy="396875"/>
              <a:chOff x="3673" y="2296"/>
              <a:chExt cx="908" cy="250"/>
            </a:xfrm>
          </p:grpSpPr>
          <p:sp>
            <p:nvSpPr>
              <p:cNvPr id="177283" name="AutoShape 131"/>
              <p:cNvSpPr>
                <a:spLocks noChangeArrowheads="1"/>
              </p:cNvSpPr>
              <p:nvPr/>
            </p:nvSpPr>
            <p:spPr bwMode="auto">
              <a:xfrm rot="5400000">
                <a:off x="3650" y="2364"/>
                <a:ext cx="182" cy="136"/>
              </a:xfrm>
              <a:prstGeom prst="triangle">
                <a:avLst>
                  <a:gd name="adj" fmla="val 50000"/>
                </a:avLst>
              </a:prstGeom>
              <a:solidFill>
                <a:srgbClr val="99FF66"/>
              </a:solidFill>
              <a:ln w="9525">
                <a:solidFill>
                  <a:schemeClr val="tx1"/>
                </a:solidFill>
                <a:miter lim="800000"/>
                <a:headEnd/>
                <a:tailEnd/>
              </a:ln>
              <a:effectLst/>
            </p:spPr>
            <p:txBody>
              <a:bodyPr wrap="none" anchor="ctr"/>
              <a:lstStyle/>
              <a:p>
                <a:endParaRPr lang="en-US"/>
              </a:p>
            </p:txBody>
          </p:sp>
          <p:sp>
            <p:nvSpPr>
              <p:cNvPr id="177285" name="Rectangle 133"/>
              <p:cNvSpPr>
                <a:spLocks noChangeArrowheads="1"/>
              </p:cNvSpPr>
              <p:nvPr/>
            </p:nvSpPr>
            <p:spPr bwMode="auto">
              <a:xfrm>
                <a:off x="3878" y="2319"/>
                <a:ext cx="249" cy="227"/>
              </a:xfrm>
              <a:prstGeom prst="rect">
                <a:avLst/>
              </a:prstGeom>
              <a:solidFill>
                <a:srgbClr val="FF6600"/>
              </a:solidFill>
              <a:ln w="9525" algn="ctr">
                <a:solidFill>
                  <a:schemeClr val="tx1"/>
                </a:solidFill>
                <a:miter lim="800000"/>
                <a:headEnd/>
                <a:tailEnd/>
              </a:ln>
              <a:effectLst/>
            </p:spPr>
            <p:txBody>
              <a:bodyPr wrap="none" anchor="ctr"/>
              <a:lstStyle/>
              <a:p>
                <a:r>
                  <a:rPr lang="en-US"/>
                  <a:t>ADC</a:t>
                </a:r>
              </a:p>
            </p:txBody>
          </p:sp>
          <p:sp>
            <p:nvSpPr>
              <p:cNvPr id="177286" name="Line 134"/>
              <p:cNvSpPr>
                <a:spLocks noChangeShapeType="1"/>
              </p:cNvSpPr>
              <p:nvPr/>
            </p:nvSpPr>
            <p:spPr bwMode="auto">
              <a:xfrm>
                <a:off x="3810" y="2432"/>
                <a:ext cx="68" cy="0"/>
              </a:xfrm>
              <a:prstGeom prst="line">
                <a:avLst/>
              </a:prstGeom>
              <a:noFill/>
              <a:ln w="9525">
                <a:solidFill>
                  <a:schemeClr val="tx1"/>
                </a:solidFill>
                <a:round/>
                <a:headEnd/>
                <a:tailEnd/>
              </a:ln>
              <a:effectLst/>
            </p:spPr>
            <p:txBody>
              <a:bodyPr wrap="none" anchor="ctr"/>
              <a:lstStyle/>
              <a:p>
                <a:endParaRPr lang="en-US"/>
              </a:p>
            </p:txBody>
          </p:sp>
          <p:sp>
            <p:nvSpPr>
              <p:cNvPr id="177287" name="Line 135"/>
              <p:cNvSpPr>
                <a:spLocks noChangeShapeType="1"/>
              </p:cNvSpPr>
              <p:nvPr/>
            </p:nvSpPr>
            <p:spPr bwMode="auto">
              <a:xfrm>
                <a:off x="4127" y="2341"/>
                <a:ext cx="68" cy="0"/>
              </a:xfrm>
              <a:prstGeom prst="line">
                <a:avLst/>
              </a:prstGeom>
              <a:noFill/>
              <a:ln w="9525">
                <a:solidFill>
                  <a:schemeClr val="tx1"/>
                </a:solidFill>
                <a:round/>
                <a:headEnd/>
                <a:tailEnd/>
              </a:ln>
              <a:effectLst/>
            </p:spPr>
            <p:txBody>
              <a:bodyPr wrap="none" anchor="ctr"/>
              <a:lstStyle/>
              <a:p>
                <a:endParaRPr lang="en-US"/>
              </a:p>
            </p:txBody>
          </p:sp>
          <p:sp>
            <p:nvSpPr>
              <p:cNvPr id="177288" name="Line 136"/>
              <p:cNvSpPr>
                <a:spLocks noChangeShapeType="1"/>
              </p:cNvSpPr>
              <p:nvPr/>
            </p:nvSpPr>
            <p:spPr bwMode="auto">
              <a:xfrm>
                <a:off x="4127" y="2364"/>
                <a:ext cx="68" cy="0"/>
              </a:xfrm>
              <a:prstGeom prst="line">
                <a:avLst/>
              </a:prstGeom>
              <a:noFill/>
              <a:ln w="9525">
                <a:solidFill>
                  <a:schemeClr val="tx1"/>
                </a:solidFill>
                <a:round/>
                <a:headEnd/>
                <a:tailEnd/>
              </a:ln>
              <a:effectLst/>
            </p:spPr>
            <p:txBody>
              <a:bodyPr wrap="none" anchor="ctr"/>
              <a:lstStyle/>
              <a:p>
                <a:endParaRPr lang="en-US"/>
              </a:p>
            </p:txBody>
          </p:sp>
          <p:sp>
            <p:nvSpPr>
              <p:cNvPr id="177289" name="Line 137"/>
              <p:cNvSpPr>
                <a:spLocks noChangeShapeType="1"/>
              </p:cNvSpPr>
              <p:nvPr/>
            </p:nvSpPr>
            <p:spPr bwMode="auto">
              <a:xfrm>
                <a:off x="4127" y="2387"/>
                <a:ext cx="68" cy="0"/>
              </a:xfrm>
              <a:prstGeom prst="line">
                <a:avLst/>
              </a:prstGeom>
              <a:noFill/>
              <a:ln w="9525">
                <a:solidFill>
                  <a:schemeClr val="tx1"/>
                </a:solidFill>
                <a:round/>
                <a:headEnd/>
                <a:tailEnd/>
              </a:ln>
              <a:effectLst/>
            </p:spPr>
            <p:txBody>
              <a:bodyPr wrap="none" anchor="ctr"/>
              <a:lstStyle/>
              <a:p>
                <a:endParaRPr lang="en-US"/>
              </a:p>
            </p:txBody>
          </p:sp>
          <p:sp>
            <p:nvSpPr>
              <p:cNvPr id="177290" name="Line 138"/>
              <p:cNvSpPr>
                <a:spLocks noChangeShapeType="1"/>
              </p:cNvSpPr>
              <p:nvPr/>
            </p:nvSpPr>
            <p:spPr bwMode="auto">
              <a:xfrm>
                <a:off x="4127" y="2410"/>
                <a:ext cx="68" cy="0"/>
              </a:xfrm>
              <a:prstGeom prst="line">
                <a:avLst/>
              </a:prstGeom>
              <a:noFill/>
              <a:ln w="9525">
                <a:solidFill>
                  <a:schemeClr val="tx1"/>
                </a:solidFill>
                <a:round/>
                <a:headEnd/>
                <a:tailEnd/>
              </a:ln>
              <a:effectLst/>
            </p:spPr>
            <p:txBody>
              <a:bodyPr wrap="none" anchor="ctr"/>
              <a:lstStyle/>
              <a:p>
                <a:endParaRPr lang="en-US"/>
              </a:p>
            </p:txBody>
          </p:sp>
          <p:sp>
            <p:nvSpPr>
              <p:cNvPr id="177291" name="Line 139"/>
              <p:cNvSpPr>
                <a:spLocks noChangeShapeType="1"/>
              </p:cNvSpPr>
              <p:nvPr/>
            </p:nvSpPr>
            <p:spPr bwMode="auto">
              <a:xfrm>
                <a:off x="4127" y="2433"/>
                <a:ext cx="68" cy="0"/>
              </a:xfrm>
              <a:prstGeom prst="line">
                <a:avLst/>
              </a:prstGeom>
              <a:noFill/>
              <a:ln w="9525">
                <a:solidFill>
                  <a:schemeClr val="tx1"/>
                </a:solidFill>
                <a:round/>
                <a:headEnd/>
                <a:tailEnd/>
              </a:ln>
              <a:effectLst/>
            </p:spPr>
            <p:txBody>
              <a:bodyPr wrap="none" anchor="ctr"/>
              <a:lstStyle/>
              <a:p>
                <a:endParaRPr lang="en-US"/>
              </a:p>
            </p:txBody>
          </p:sp>
          <p:sp>
            <p:nvSpPr>
              <p:cNvPr id="177292" name="Line 140"/>
              <p:cNvSpPr>
                <a:spLocks noChangeShapeType="1"/>
              </p:cNvSpPr>
              <p:nvPr/>
            </p:nvSpPr>
            <p:spPr bwMode="auto">
              <a:xfrm>
                <a:off x="4127" y="2456"/>
                <a:ext cx="68" cy="0"/>
              </a:xfrm>
              <a:prstGeom prst="line">
                <a:avLst/>
              </a:prstGeom>
              <a:noFill/>
              <a:ln w="9525">
                <a:solidFill>
                  <a:schemeClr val="tx1"/>
                </a:solidFill>
                <a:round/>
                <a:headEnd/>
                <a:tailEnd/>
              </a:ln>
              <a:effectLst/>
            </p:spPr>
            <p:txBody>
              <a:bodyPr wrap="none" anchor="ctr"/>
              <a:lstStyle/>
              <a:p>
                <a:endParaRPr lang="en-US"/>
              </a:p>
            </p:txBody>
          </p:sp>
          <p:sp>
            <p:nvSpPr>
              <p:cNvPr id="177293" name="Line 141"/>
              <p:cNvSpPr>
                <a:spLocks noChangeShapeType="1"/>
              </p:cNvSpPr>
              <p:nvPr/>
            </p:nvSpPr>
            <p:spPr bwMode="auto">
              <a:xfrm>
                <a:off x="4127" y="2479"/>
                <a:ext cx="68" cy="0"/>
              </a:xfrm>
              <a:prstGeom prst="line">
                <a:avLst/>
              </a:prstGeom>
              <a:noFill/>
              <a:ln w="9525">
                <a:solidFill>
                  <a:schemeClr val="tx1"/>
                </a:solidFill>
                <a:round/>
                <a:headEnd/>
                <a:tailEnd/>
              </a:ln>
              <a:effectLst/>
            </p:spPr>
            <p:txBody>
              <a:bodyPr wrap="none" anchor="ctr"/>
              <a:lstStyle/>
              <a:p>
                <a:endParaRPr lang="en-US"/>
              </a:p>
            </p:txBody>
          </p:sp>
          <p:sp>
            <p:nvSpPr>
              <p:cNvPr id="177294" name="Line 142"/>
              <p:cNvSpPr>
                <a:spLocks noChangeShapeType="1"/>
              </p:cNvSpPr>
              <p:nvPr/>
            </p:nvSpPr>
            <p:spPr bwMode="auto">
              <a:xfrm>
                <a:off x="4127" y="2502"/>
                <a:ext cx="68" cy="0"/>
              </a:xfrm>
              <a:prstGeom prst="line">
                <a:avLst/>
              </a:prstGeom>
              <a:noFill/>
              <a:ln w="9525">
                <a:solidFill>
                  <a:schemeClr val="tx1"/>
                </a:solidFill>
                <a:round/>
                <a:headEnd/>
                <a:tailEnd/>
              </a:ln>
              <a:effectLst/>
            </p:spPr>
            <p:txBody>
              <a:bodyPr wrap="none" anchor="ctr"/>
              <a:lstStyle/>
              <a:p>
                <a:endParaRPr lang="en-US"/>
              </a:p>
            </p:txBody>
          </p:sp>
          <p:sp>
            <p:nvSpPr>
              <p:cNvPr id="177295" name="Rectangle 143"/>
              <p:cNvSpPr>
                <a:spLocks noChangeArrowheads="1"/>
              </p:cNvSpPr>
              <p:nvPr/>
            </p:nvSpPr>
            <p:spPr bwMode="auto">
              <a:xfrm>
                <a:off x="4195" y="2296"/>
                <a:ext cx="386" cy="25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296" name="Rectangle 144"/>
              <p:cNvSpPr>
                <a:spLocks noChangeArrowheads="1"/>
              </p:cNvSpPr>
              <p:nvPr/>
            </p:nvSpPr>
            <p:spPr bwMode="auto">
              <a:xfrm>
                <a:off x="4218"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297" name="Rectangle 145"/>
              <p:cNvSpPr>
                <a:spLocks noChangeArrowheads="1"/>
              </p:cNvSpPr>
              <p:nvPr/>
            </p:nvSpPr>
            <p:spPr bwMode="auto">
              <a:xfrm>
                <a:off x="4263"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298" name="Rectangle 146"/>
              <p:cNvSpPr>
                <a:spLocks noChangeArrowheads="1"/>
              </p:cNvSpPr>
              <p:nvPr/>
            </p:nvSpPr>
            <p:spPr bwMode="auto">
              <a:xfrm>
                <a:off x="4308"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299" name="Rectangle 147"/>
              <p:cNvSpPr>
                <a:spLocks noChangeArrowheads="1"/>
              </p:cNvSpPr>
              <p:nvPr/>
            </p:nvSpPr>
            <p:spPr bwMode="auto">
              <a:xfrm>
                <a:off x="4353"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00" name="Rectangle 148"/>
              <p:cNvSpPr>
                <a:spLocks noChangeArrowheads="1"/>
              </p:cNvSpPr>
              <p:nvPr/>
            </p:nvSpPr>
            <p:spPr bwMode="auto">
              <a:xfrm>
                <a:off x="4398"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01" name="Rectangle 149"/>
              <p:cNvSpPr>
                <a:spLocks noChangeArrowheads="1"/>
              </p:cNvSpPr>
              <p:nvPr/>
            </p:nvSpPr>
            <p:spPr bwMode="auto">
              <a:xfrm>
                <a:off x="4443"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02" name="Rectangle 150"/>
              <p:cNvSpPr>
                <a:spLocks noChangeArrowheads="1"/>
              </p:cNvSpPr>
              <p:nvPr/>
            </p:nvSpPr>
            <p:spPr bwMode="auto">
              <a:xfrm>
                <a:off x="4491"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03" name="Rectangle 151"/>
              <p:cNvSpPr>
                <a:spLocks noChangeArrowheads="1"/>
              </p:cNvSpPr>
              <p:nvPr/>
            </p:nvSpPr>
            <p:spPr bwMode="auto">
              <a:xfrm>
                <a:off x="4536"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06" name="Rectangle 154"/>
              <p:cNvSpPr>
                <a:spLocks noChangeArrowheads="1"/>
              </p:cNvSpPr>
              <p:nvPr/>
            </p:nvSpPr>
            <p:spPr bwMode="auto">
              <a:xfrm>
                <a:off x="4219"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07" name="Rectangle 155"/>
              <p:cNvSpPr>
                <a:spLocks noChangeArrowheads="1"/>
              </p:cNvSpPr>
              <p:nvPr/>
            </p:nvSpPr>
            <p:spPr bwMode="auto">
              <a:xfrm>
                <a:off x="4264"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08" name="Rectangle 156"/>
              <p:cNvSpPr>
                <a:spLocks noChangeArrowheads="1"/>
              </p:cNvSpPr>
              <p:nvPr/>
            </p:nvSpPr>
            <p:spPr bwMode="auto">
              <a:xfrm>
                <a:off x="4309"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09" name="Rectangle 157"/>
              <p:cNvSpPr>
                <a:spLocks noChangeArrowheads="1"/>
              </p:cNvSpPr>
              <p:nvPr/>
            </p:nvSpPr>
            <p:spPr bwMode="auto">
              <a:xfrm>
                <a:off x="4354"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10" name="Rectangle 158"/>
              <p:cNvSpPr>
                <a:spLocks noChangeArrowheads="1"/>
              </p:cNvSpPr>
              <p:nvPr/>
            </p:nvSpPr>
            <p:spPr bwMode="auto">
              <a:xfrm>
                <a:off x="4399"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11" name="Rectangle 159"/>
              <p:cNvSpPr>
                <a:spLocks noChangeArrowheads="1"/>
              </p:cNvSpPr>
              <p:nvPr/>
            </p:nvSpPr>
            <p:spPr bwMode="auto">
              <a:xfrm>
                <a:off x="4444"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12" name="Rectangle 160"/>
              <p:cNvSpPr>
                <a:spLocks noChangeArrowheads="1"/>
              </p:cNvSpPr>
              <p:nvPr/>
            </p:nvSpPr>
            <p:spPr bwMode="auto">
              <a:xfrm>
                <a:off x="4492"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13" name="Rectangle 161"/>
              <p:cNvSpPr>
                <a:spLocks noChangeArrowheads="1"/>
              </p:cNvSpPr>
              <p:nvPr/>
            </p:nvSpPr>
            <p:spPr bwMode="auto">
              <a:xfrm>
                <a:off x="4537"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14" name="Rectangle 162"/>
              <p:cNvSpPr>
                <a:spLocks noChangeArrowheads="1"/>
              </p:cNvSpPr>
              <p:nvPr/>
            </p:nvSpPr>
            <p:spPr bwMode="auto">
              <a:xfrm>
                <a:off x="4220"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15" name="Rectangle 163"/>
              <p:cNvSpPr>
                <a:spLocks noChangeArrowheads="1"/>
              </p:cNvSpPr>
              <p:nvPr/>
            </p:nvSpPr>
            <p:spPr bwMode="auto">
              <a:xfrm>
                <a:off x="4265"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16" name="Rectangle 164"/>
              <p:cNvSpPr>
                <a:spLocks noChangeArrowheads="1"/>
              </p:cNvSpPr>
              <p:nvPr/>
            </p:nvSpPr>
            <p:spPr bwMode="auto">
              <a:xfrm>
                <a:off x="4310"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17" name="Rectangle 165"/>
              <p:cNvSpPr>
                <a:spLocks noChangeArrowheads="1"/>
              </p:cNvSpPr>
              <p:nvPr/>
            </p:nvSpPr>
            <p:spPr bwMode="auto">
              <a:xfrm>
                <a:off x="4355"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18" name="Rectangle 166"/>
              <p:cNvSpPr>
                <a:spLocks noChangeArrowheads="1"/>
              </p:cNvSpPr>
              <p:nvPr/>
            </p:nvSpPr>
            <p:spPr bwMode="auto">
              <a:xfrm>
                <a:off x="4400"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19" name="Rectangle 167"/>
              <p:cNvSpPr>
                <a:spLocks noChangeArrowheads="1"/>
              </p:cNvSpPr>
              <p:nvPr/>
            </p:nvSpPr>
            <p:spPr bwMode="auto">
              <a:xfrm>
                <a:off x="4445"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20" name="Rectangle 168"/>
              <p:cNvSpPr>
                <a:spLocks noChangeArrowheads="1"/>
              </p:cNvSpPr>
              <p:nvPr/>
            </p:nvSpPr>
            <p:spPr bwMode="auto">
              <a:xfrm>
                <a:off x="4493"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21" name="Rectangle 169"/>
              <p:cNvSpPr>
                <a:spLocks noChangeArrowheads="1"/>
              </p:cNvSpPr>
              <p:nvPr/>
            </p:nvSpPr>
            <p:spPr bwMode="auto">
              <a:xfrm>
                <a:off x="4538"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grpSp>
        <p:sp>
          <p:nvSpPr>
            <p:cNvPr id="177325" name="Rectangle 173"/>
            <p:cNvSpPr>
              <a:spLocks noChangeArrowheads="1"/>
            </p:cNvSpPr>
            <p:nvPr/>
          </p:nvSpPr>
          <p:spPr bwMode="auto">
            <a:xfrm>
              <a:off x="7777163" y="5337175"/>
              <a:ext cx="144462" cy="361950"/>
            </a:xfrm>
            <a:prstGeom prst="rect">
              <a:avLst/>
            </a:prstGeom>
            <a:solidFill>
              <a:srgbClr val="FFFF99"/>
            </a:solidFill>
            <a:ln w="9525">
              <a:solidFill>
                <a:schemeClr val="tx1"/>
              </a:solidFill>
              <a:miter lim="800000"/>
              <a:headEnd/>
              <a:tailEnd/>
            </a:ln>
            <a:effectLst/>
          </p:spPr>
          <p:txBody>
            <a:bodyPr vert="eaVert" wrap="none" anchor="ctr"/>
            <a:lstStyle/>
            <a:p>
              <a:r>
                <a:rPr lang="en-US" sz="1000"/>
                <a:t>Mux</a:t>
              </a:r>
            </a:p>
          </p:txBody>
        </p:sp>
        <p:sp>
          <p:nvSpPr>
            <p:cNvPr id="177438" name="Line 286"/>
            <p:cNvSpPr>
              <a:spLocks noChangeShapeType="1"/>
            </p:cNvSpPr>
            <p:nvPr/>
          </p:nvSpPr>
          <p:spPr bwMode="auto">
            <a:xfrm>
              <a:off x="7705725" y="5407025"/>
              <a:ext cx="71438" cy="0"/>
            </a:xfrm>
            <a:prstGeom prst="line">
              <a:avLst/>
            </a:prstGeom>
            <a:noFill/>
            <a:ln w="9525">
              <a:solidFill>
                <a:schemeClr val="tx1"/>
              </a:solidFill>
              <a:round/>
              <a:headEnd/>
              <a:tailEnd/>
            </a:ln>
            <a:effectLst/>
          </p:spPr>
          <p:txBody>
            <a:bodyPr wrap="none" anchor="ctr"/>
            <a:lstStyle/>
            <a:p>
              <a:endParaRPr lang="en-US"/>
            </a:p>
          </p:txBody>
        </p:sp>
        <p:sp>
          <p:nvSpPr>
            <p:cNvPr id="177439" name="Line 287"/>
            <p:cNvSpPr>
              <a:spLocks noChangeShapeType="1"/>
            </p:cNvSpPr>
            <p:nvPr/>
          </p:nvSpPr>
          <p:spPr bwMode="auto">
            <a:xfrm>
              <a:off x="7705725" y="5480050"/>
              <a:ext cx="71438" cy="0"/>
            </a:xfrm>
            <a:prstGeom prst="line">
              <a:avLst/>
            </a:prstGeom>
            <a:noFill/>
            <a:ln w="9525">
              <a:solidFill>
                <a:schemeClr val="tx1"/>
              </a:solidFill>
              <a:round/>
              <a:headEnd/>
              <a:tailEnd/>
            </a:ln>
            <a:effectLst/>
          </p:spPr>
          <p:txBody>
            <a:bodyPr wrap="none" anchor="ctr"/>
            <a:lstStyle/>
            <a:p>
              <a:endParaRPr lang="en-US"/>
            </a:p>
          </p:txBody>
        </p:sp>
        <p:sp>
          <p:nvSpPr>
            <p:cNvPr id="177440" name="Line 288"/>
            <p:cNvSpPr>
              <a:spLocks noChangeShapeType="1"/>
            </p:cNvSpPr>
            <p:nvPr/>
          </p:nvSpPr>
          <p:spPr bwMode="auto">
            <a:xfrm>
              <a:off x="7705725" y="5553075"/>
              <a:ext cx="71438" cy="0"/>
            </a:xfrm>
            <a:prstGeom prst="line">
              <a:avLst/>
            </a:prstGeom>
            <a:noFill/>
            <a:ln w="9525">
              <a:solidFill>
                <a:schemeClr val="tx1"/>
              </a:solidFill>
              <a:round/>
              <a:headEnd/>
              <a:tailEnd/>
            </a:ln>
            <a:effectLst/>
          </p:spPr>
          <p:txBody>
            <a:bodyPr wrap="none" anchor="ctr"/>
            <a:lstStyle/>
            <a:p>
              <a:endParaRPr lang="en-US"/>
            </a:p>
          </p:txBody>
        </p:sp>
        <p:sp>
          <p:nvSpPr>
            <p:cNvPr id="177441" name="Line 289"/>
            <p:cNvSpPr>
              <a:spLocks noChangeShapeType="1"/>
            </p:cNvSpPr>
            <p:nvPr/>
          </p:nvSpPr>
          <p:spPr bwMode="auto">
            <a:xfrm>
              <a:off x="7705725" y="5626100"/>
              <a:ext cx="71438" cy="0"/>
            </a:xfrm>
            <a:prstGeom prst="line">
              <a:avLst/>
            </a:prstGeom>
            <a:noFill/>
            <a:ln w="9525">
              <a:solidFill>
                <a:schemeClr val="tx1"/>
              </a:solidFill>
              <a:round/>
              <a:headEnd/>
              <a:tailEnd/>
            </a:ln>
            <a:effectLst/>
          </p:spPr>
          <p:txBody>
            <a:bodyPr wrap="none" anchor="ctr"/>
            <a:lstStyle/>
            <a:p>
              <a:endParaRPr lang="en-US"/>
            </a:p>
          </p:txBody>
        </p:sp>
        <p:sp>
          <p:nvSpPr>
            <p:cNvPr id="177442" name="Line 290"/>
            <p:cNvSpPr>
              <a:spLocks noChangeShapeType="1"/>
            </p:cNvSpPr>
            <p:nvPr/>
          </p:nvSpPr>
          <p:spPr bwMode="auto">
            <a:xfrm>
              <a:off x="7921625" y="5516563"/>
              <a:ext cx="287338"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177443" name="Oval 291"/>
            <p:cNvSpPr>
              <a:spLocks noChangeArrowheads="1"/>
            </p:cNvSpPr>
            <p:nvPr/>
          </p:nvSpPr>
          <p:spPr bwMode="auto">
            <a:xfrm>
              <a:off x="8064500" y="5516563"/>
              <a:ext cx="36513" cy="107950"/>
            </a:xfrm>
            <a:prstGeom prst="ellipse">
              <a:avLst/>
            </a:prstGeom>
            <a:solidFill>
              <a:schemeClr val="bg1"/>
            </a:solidFill>
            <a:ln w="9525" algn="ctr">
              <a:solidFill>
                <a:schemeClr val="tx1"/>
              </a:solidFill>
              <a:round/>
              <a:headEnd/>
              <a:tailEnd/>
            </a:ln>
            <a:effectLst/>
          </p:spPr>
          <p:txBody>
            <a:bodyPr wrap="none" anchor="ctr"/>
            <a:lstStyle/>
            <a:p>
              <a:endParaRPr lang="en-US"/>
            </a:p>
          </p:txBody>
        </p:sp>
        <p:sp>
          <p:nvSpPr>
            <p:cNvPr id="177444" name="Text Box 292"/>
            <p:cNvSpPr txBox="1">
              <a:spLocks noChangeArrowheads="1"/>
            </p:cNvSpPr>
            <p:nvPr/>
          </p:nvSpPr>
          <p:spPr bwMode="auto">
            <a:xfrm>
              <a:off x="6767513" y="5084763"/>
              <a:ext cx="1401808" cy="128651"/>
            </a:xfrm>
            <a:prstGeom prst="rect">
              <a:avLst/>
            </a:prstGeom>
            <a:noFill/>
            <a:ln w="9525">
              <a:noFill/>
              <a:miter lim="800000"/>
              <a:headEnd/>
              <a:tailEnd/>
            </a:ln>
            <a:effectLst/>
          </p:spPr>
          <p:txBody>
            <a:bodyPr wrap="none">
              <a:spAutoFit/>
            </a:bodyPr>
            <a:lstStyle/>
            <a:p>
              <a:pPr algn="l"/>
              <a:r>
                <a:rPr lang="en-US" smtClean="0"/>
                <a:t>3) Digital </a:t>
              </a:r>
              <a:r>
                <a:rPr lang="en-US"/>
                <a:t>memory</a:t>
              </a:r>
            </a:p>
          </p:txBody>
        </p:sp>
      </p:grpSp>
      <p:grpSp>
        <p:nvGrpSpPr>
          <p:cNvPr id="425" name="Group 424"/>
          <p:cNvGrpSpPr/>
          <p:nvPr/>
        </p:nvGrpSpPr>
        <p:grpSpPr>
          <a:xfrm>
            <a:off x="5186855" y="2427899"/>
            <a:ext cx="3725480" cy="1991163"/>
            <a:chOff x="6154738" y="3727450"/>
            <a:chExt cx="2773362" cy="1069975"/>
          </a:xfrm>
        </p:grpSpPr>
        <p:sp>
          <p:nvSpPr>
            <p:cNvPr id="177445" name="AutoShape 293"/>
            <p:cNvSpPr>
              <a:spLocks noChangeArrowheads="1"/>
            </p:cNvSpPr>
            <p:nvPr/>
          </p:nvSpPr>
          <p:spPr bwMode="auto">
            <a:xfrm rot="5400000">
              <a:off x="6227762" y="4043363"/>
              <a:ext cx="288925" cy="215900"/>
            </a:xfrm>
            <a:prstGeom prst="triangle">
              <a:avLst>
                <a:gd name="adj" fmla="val 50000"/>
              </a:avLst>
            </a:prstGeom>
            <a:solidFill>
              <a:srgbClr val="99FF66"/>
            </a:solidFill>
            <a:ln w="9525">
              <a:solidFill>
                <a:schemeClr val="tx1"/>
              </a:solidFill>
              <a:miter lim="800000"/>
              <a:headEnd/>
              <a:tailEnd/>
            </a:ln>
            <a:effectLst/>
          </p:spPr>
          <p:txBody>
            <a:bodyPr wrap="none" anchor="ctr"/>
            <a:lstStyle/>
            <a:p>
              <a:endParaRPr lang="en-US"/>
            </a:p>
          </p:txBody>
        </p:sp>
        <p:sp>
          <p:nvSpPr>
            <p:cNvPr id="177446" name="AutoShape 294"/>
            <p:cNvSpPr>
              <a:spLocks noChangeArrowheads="1"/>
            </p:cNvSpPr>
            <p:nvPr/>
          </p:nvSpPr>
          <p:spPr bwMode="auto">
            <a:xfrm rot="5400000">
              <a:off x="6191250" y="4114801"/>
              <a:ext cx="288925" cy="215900"/>
            </a:xfrm>
            <a:prstGeom prst="triangle">
              <a:avLst>
                <a:gd name="adj" fmla="val 50000"/>
              </a:avLst>
            </a:prstGeom>
            <a:solidFill>
              <a:srgbClr val="99FF66"/>
            </a:solidFill>
            <a:ln w="9525">
              <a:solidFill>
                <a:schemeClr val="tx1"/>
              </a:solidFill>
              <a:miter lim="800000"/>
              <a:headEnd/>
              <a:tailEnd/>
            </a:ln>
            <a:effectLst/>
          </p:spPr>
          <p:txBody>
            <a:bodyPr wrap="none" anchor="ctr"/>
            <a:lstStyle/>
            <a:p>
              <a:endParaRPr lang="en-US"/>
            </a:p>
          </p:txBody>
        </p:sp>
        <p:sp>
          <p:nvSpPr>
            <p:cNvPr id="177447" name="AutoShape 295"/>
            <p:cNvSpPr>
              <a:spLocks noChangeArrowheads="1"/>
            </p:cNvSpPr>
            <p:nvPr/>
          </p:nvSpPr>
          <p:spPr bwMode="auto">
            <a:xfrm rot="5400000">
              <a:off x="6154737" y="4186238"/>
              <a:ext cx="288925" cy="215900"/>
            </a:xfrm>
            <a:prstGeom prst="triangle">
              <a:avLst>
                <a:gd name="adj" fmla="val 50000"/>
              </a:avLst>
            </a:prstGeom>
            <a:solidFill>
              <a:srgbClr val="99FF66"/>
            </a:solidFill>
            <a:ln w="9525">
              <a:solidFill>
                <a:schemeClr val="tx1"/>
              </a:solidFill>
              <a:miter lim="800000"/>
              <a:headEnd/>
              <a:tailEnd/>
            </a:ln>
            <a:effectLst/>
          </p:spPr>
          <p:txBody>
            <a:bodyPr wrap="none" anchor="ctr"/>
            <a:lstStyle/>
            <a:p>
              <a:endParaRPr lang="en-US"/>
            </a:p>
          </p:txBody>
        </p:sp>
        <p:sp>
          <p:nvSpPr>
            <p:cNvPr id="177448" name="Rectangle 296"/>
            <p:cNvSpPr>
              <a:spLocks noChangeArrowheads="1"/>
            </p:cNvSpPr>
            <p:nvPr/>
          </p:nvSpPr>
          <p:spPr bwMode="auto">
            <a:xfrm>
              <a:off x="6624638" y="4003675"/>
              <a:ext cx="1008062" cy="504825"/>
            </a:xfrm>
            <a:prstGeom prst="rect">
              <a:avLst/>
            </a:prstGeom>
            <a:solidFill>
              <a:srgbClr val="CCECFF"/>
            </a:solidFill>
            <a:ln w="9525">
              <a:solidFill>
                <a:schemeClr val="tx1"/>
              </a:solidFill>
              <a:miter lim="800000"/>
              <a:headEnd/>
              <a:tailEnd/>
            </a:ln>
            <a:effectLst/>
          </p:spPr>
          <p:txBody>
            <a:bodyPr wrap="none" anchor="ctr"/>
            <a:lstStyle/>
            <a:p>
              <a:endParaRPr lang="en-US"/>
            </a:p>
          </p:txBody>
        </p:sp>
        <p:sp>
          <p:nvSpPr>
            <p:cNvPr id="177449" name="Rectangle 297"/>
            <p:cNvSpPr>
              <a:spLocks noChangeArrowheads="1"/>
            </p:cNvSpPr>
            <p:nvPr/>
          </p:nvSpPr>
          <p:spPr bwMode="auto">
            <a:xfrm>
              <a:off x="6588125" y="4040188"/>
              <a:ext cx="1008063" cy="504825"/>
            </a:xfrm>
            <a:prstGeom prst="rect">
              <a:avLst/>
            </a:prstGeom>
            <a:solidFill>
              <a:srgbClr val="CCECFF"/>
            </a:solidFill>
            <a:ln w="9525">
              <a:solidFill>
                <a:schemeClr val="tx1"/>
              </a:solidFill>
              <a:miter lim="800000"/>
              <a:headEnd/>
              <a:tailEnd/>
            </a:ln>
            <a:effectLst/>
          </p:spPr>
          <p:txBody>
            <a:bodyPr wrap="none" anchor="ctr"/>
            <a:lstStyle/>
            <a:p>
              <a:endParaRPr lang="en-US"/>
            </a:p>
          </p:txBody>
        </p:sp>
        <p:sp>
          <p:nvSpPr>
            <p:cNvPr id="177450" name="Rectangle 298"/>
            <p:cNvSpPr>
              <a:spLocks noChangeArrowheads="1"/>
            </p:cNvSpPr>
            <p:nvPr/>
          </p:nvSpPr>
          <p:spPr bwMode="auto">
            <a:xfrm>
              <a:off x="6551613" y="4076700"/>
              <a:ext cx="1008062" cy="504825"/>
            </a:xfrm>
            <a:prstGeom prst="rect">
              <a:avLst/>
            </a:prstGeom>
            <a:solidFill>
              <a:srgbClr val="CCECFF"/>
            </a:solidFill>
            <a:ln w="9525">
              <a:solidFill>
                <a:schemeClr val="tx1"/>
              </a:solidFill>
              <a:miter lim="800000"/>
              <a:headEnd/>
              <a:tailEnd/>
            </a:ln>
            <a:effectLst/>
          </p:spPr>
          <p:txBody>
            <a:bodyPr wrap="none" anchor="ctr"/>
            <a:lstStyle/>
            <a:p>
              <a:endParaRPr lang="en-US"/>
            </a:p>
          </p:txBody>
        </p:sp>
        <p:sp>
          <p:nvSpPr>
            <p:cNvPr id="177451" name="AutoShape 299"/>
            <p:cNvSpPr>
              <a:spLocks noChangeArrowheads="1"/>
            </p:cNvSpPr>
            <p:nvPr/>
          </p:nvSpPr>
          <p:spPr bwMode="auto">
            <a:xfrm rot="5400000">
              <a:off x="6118225" y="4257676"/>
              <a:ext cx="288925" cy="215900"/>
            </a:xfrm>
            <a:prstGeom prst="triangle">
              <a:avLst>
                <a:gd name="adj" fmla="val 50000"/>
              </a:avLst>
            </a:prstGeom>
            <a:solidFill>
              <a:srgbClr val="99FF66"/>
            </a:solidFill>
            <a:ln w="9525">
              <a:solidFill>
                <a:schemeClr val="tx1"/>
              </a:solidFill>
              <a:miter lim="800000"/>
              <a:headEnd/>
              <a:tailEnd/>
            </a:ln>
            <a:effectLst/>
          </p:spPr>
          <p:txBody>
            <a:bodyPr wrap="none" anchor="ctr"/>
            <a:lstStyle/>
            <a:p>
              <a:endParaRPr lang="en-US"/>
            </a:p>
          </p:txBody>
        </p:sp>
        <p:sp>
          <p:nvSpPr>
            <p:cNvPr id="177452" name="Line 300"/>
            <p:cNvSpPr>
              <a:spLocks noChangeShapeType="1"/>
            </p:cNvSpPr>
            <p:nvPr/>
          </p:nvSpPr>
          <p:spPr bwMode="auto">
            <a:xfrm>
              <a:off x="6370638" y="4365625"/>
              <a:ext cx="144462" cy="0"/>
            </a:xfrm>
            <a:prstGeom prst="line">
              <a:avLst/>
            </a:prstGeom>
            <a:noFill/>
            <a:ln w="9525">
              <a:solidFill>
                <a:schemeClr val="tx1"/>
              </a:solidFill>
              <a:round/>
              <a:headEnd/>
              <a:tailEnd/>
            </a:ln>
            <a:effectLst/>
          </p:spPr>
          <p:txBody>
            <a:bodyPr/>
            <a:lstStyle/>
            <a:p>
              <a:endParaRPr lang="en-US"/>
            </a:p>
          </p:txBody>
        </p:sp>
        <p:sp>
          <p:nvSpPr>
            <p:cNvPr id="177453" name="Rectangle 301"/>
            <p:cNvSpPr>
              <a:spLocks noChangeArrowheads="1"/>
            </p:cNvSpPr>
            <p:nvPr/>
          </p:nvSpPr>
          <p:spPr bwMode="auto">
            <a:xfrm>
              <a:off x="6515100" y="4113213"/>
              <a:ext cx="1008063" cy="504825"/>
            </a:xfrm>
            <a:prstGeom prst="rect">
              <a:avLst/>
            </a:prstGeom>
            <a:solidFill>
              <a:srgbClr val="CCECFF"/>
            </a:solidFill>
            <a:ln w="9525">
              <a:solidFill>
                <a:schemeClr val="tx1"/>
              </a:solidFill>
              <a:miter lim="800000"/>
              <a:headEnd/>
              <a:tailEnd/>
            </a:ln>
            <a:effectLst/>
          </p:spPr>
          <p:txBody>
            <a:bodyPr wrap="none" anchor="ctr"/>
            <a:lstStyle/>
            <a:p>
              <a:endParaRPr lang="en-US"/>
            </a:p>
          </p:txBody>
        </p:sp>
        <p:sp>
          <p:nvSpPr>
            <p:cNvPr id="177454" name="Rectangle 302"/>
            <p:cNvSpPr>
              <a:spLocks noChangeArrowheads="1"/>
            </p:cNvSpPr>
            <p:nvPr/>
          </p:nvSpPr>
          <p:spPr bwMode="auto">
            <a:xfrm>
              <a:off x="6515100" y="4652963"/>
              <a:ext cx="1008063" cy="144462"/>
            </a:xfrm>
            <a:prstGeom prst="rect">
              <a:avLst/>
            </a:prstGeom>
            <a:solidFill>
              <a:schemeClr val="bg1"/>
            </a:solidFill>
            <a:ln w="9525">
              <a:solidFill>
                <a:schemeClr val="tx1"/>
              </a:solidFill>
              <a:miter lim="800000"/>
              <a:headEnd/>
              <a:tailEnd/>
            </a:ln>
            <a:effectLst/>
          </p:spPr>
          <p:txBody>
            <a:bodyPr wrap="none" anchor="ctr"/>
            <a:lstStyle/>
            <a:p>
              <a:r>
                <a:rPr lang="en-US"/>
                <a:t>control</a:t>
              </a:r>
            </a:p>
          </p:txBody>
        </p:sp>
        <p:sp>
          <p:nvSpPr>
            <p:cNvPr id="177455" name="Text Box 303"/>
            <p:cNvSpPr txBox="1">
              <a:spLocks noChangeArrowheads="1"/>
            </p:cNvSpPr>
            <p:nvPr/>
          </p:nvSpPr>
          <p:spPr bwMode="auto">
            <a:xfrm>
              <a:off x="6551613" y="3727450"/>
              <a:ext cx="1693567" cy="198465"/>
            </a:xfrm>
            <a:prstGeom prst="rect">
              <a:avLst/>
            </a:prstGeom>
            <a:noFill/>
            <a:ln w="9525">
              <a:noFill/>
              <a:miter lim="800000"/>
              <a:headEnd/>
              <a:tailEnd/>
            </a:ln>
            <a:effectLst/>
          </p:spPr>
          <p:txBody>
            <a:bodyPr wrap="none">
              <a:spAutoFit/>
            </a:bodyPr>
            <a:lstStyle/>
            <a:p>
              <a:pPr algn="l"/>
              <a:r>
                <a:rPr lang="en-US" smtClean="0"/>
                <a:t>2) Analog </a:t>
              </a:r>
              <a:r>
                <a:rPr lang="en-US"/>
                <a:t>memory</a:t>
              </a:r>
            </a:p>
          </p:txBody>
        </p:sp>
        <p:grpSp>
          <p:nvGrpSpPr>
            <p:cNvPr id="177483" name="Group 304"/>
            <p:cNvGrpSpPr>
              <a:grpSpLocks/>
            </p:cNvGrpSpPr>
            <p:nvPr/>
          </p:nvGrpSpPr>
          <p:grpSpPr bwMode="auto">
            <a:xfrm>
              <a:off x="6551613" y="4149725"/>
              <a:ext cx="73025" cy="179388"/>
              <a:chOff x="3855" y="2682"/>
              <a:chExt cx="46" cy="113"/>
            </a:xfrm>
          </p:grpSpPr>
          <p:sp>
            <p:nvSpPr>
              <p:cNvPr id="177457" name="Line 305"/>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458" name="Line 306"/>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486" name="Group 307"/>
              <p:cNvGrpSpPr>
                <a:grpSpLocks/>
              </p:cNvGrpSpPr>
              <p:nvPr/>
            </p:nvGrpSpPr>
            <p:grpSpPr bwMode="auto">
              <a:xfrm flipV="1">
                <a:off x="3855" y="2750"/>
                <a:ext cx="46" cy="45"/>
                <a:chOff x="3968" y="2795"/>
                <a:chExt cx="46" cy="45"/>
              </a:xfrm>
            </p:grpSpPr>
            <p:sp>
              <p:nvSpPr>
                <p:cNvPr id="177460" name="Line 308"/>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461" name="Line 309"/>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489" name="Group 310"/>
            <p:cNvGrpSpPr>
              <a:grpSpLocks/>
            </p:cNvGrpSpPr>
            <p:nvPr/>
          </p:nvGrpSpPr>
          <p:grpSpPr bwMode="auto">
            <a:xfrm>
              <a:off x="6659563" y="4149725"/>
              <a:ext cx="73025" cy="179388"/>
              <a:chOff x="3855" y="2682"/>
              <a:chExt cx="46" cy="113"/>
            </a:xfrm>
          </p:grpSpPr>
          <p:sp>
            <p:nvSpPr>
              <p:cNvPr id="177463" name="Line 311"/>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464" name="Line 312"/>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492" name="Group 313"/>
              <p:cNvGrpSpPr>
                <a:grpSpLocks/>
              </p:cNvGrpSpPr>
              <p:nvPr/>
            </p:nvGrpSpPr>
            <p:grpSpPr bwMode="auto">
              <a:xfrm flipV="1">
                <a:off x="3855" y="2750"/>
                <a:ext cx="46" cy="45"/>
                <a:chOff x="3968" y="2795"/>
                <a:chExt cx="46" cy="45"/>
              </a:xfrm>
            </p:grpSpPr>
            <p:sp>
              <p:nvSpPr>
                <p:cNvPr id="177466" name="Line 314"/>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467" name="Line 315"/>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495" name="Group 316"/>
            <p:cNvGrpSpPr>
              <a:grpSpLocks/>
            </p:cNvGrpSpPr>
            <p:nvPr/>
          </p:nvGrpSpPr>
          <p:grpSpPr bwMode="auto">
            <a:xfrm>
              <a:off x="6767513" y="4149725"/>
              <a:ext cx="73025" cy="179388"/>
              <a:chOff x="3855" y="2682"/>
              <a:chExt cx="46" cy="113"/>
            </a:xfrm>
          </p:grpSpPr>
          <p:sp>
            <p:nvSpPr>
              <p:cNvPr id="177469" name="Line 317"/>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470" name="Line 318"/>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498" name="Group 319"/>
              <p:cNvGrpSpPr>
                <a:grpSpLocks/>
              </p:cNvGrpSpPr>
              <p:nvPr/>
            </p:nvGrpSpPr>
            <p:grpSpPr bwMode="auto">
              <a:xfrm flipV="1">
                <a:off x="3855" y="2750"/>
                <a:ext cx="46" cy="45"/>
                <a:chOff x="3968" y="2795"/>
                <a:chExt cx="46" cy="45"/>
              </a:xfrm>
            </p:grpSpPr>
            <p:sp>
              <p:nvSpPr>
                <p:cNvPr id="177472" name="Line 320"/>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473" name="Line 321"/>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501" name="Group 322"/>
            <p:cNvGrpSpPr>
              <a:grpSpLocks/>
            </p:cNvGrpSpPr>
            <p:nvPr/>
          </p:nvGrpSpPr>
          <p:grpSpPr bwMode="auto">
            <a:xfrm>
              <a:off x="7415213" y="4149725"/>
              <a:ext cx="73025" cy="179388"/>
              <a:chOff x="3855" y="2682"/>
              <a:chExt cx="46" cy="113"/>
            </a:xfrm>
          </p:grpSpPr>
          <p:sp>
            <p:nvSpPr>
              <p:cNvPr id="177475" name="Line 323"/>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476" name="Line 324"/>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504" name="Group 325"/>
              <p:cNvGrpSpPr>
                <a:grpSpLocks/>
              </p:cNvGrpSpPr>
              <p:nvPr/>
            </p:nvGrpSpPr>
            <p:grpSpPr bwMode="auto">
              <a:xfrm flipV="1">
                <a:off x="3855" y="2750"/>
                <a:ext cx="46" cy="45"/>
                <a:chOff x="3968" y="2795"/>
                <a:chExt cx="46" cy="45"/>
              </a:xfrm>
            </p:grpSpPr>
            <p:sp>
              <p:nvSpPr>
                <p:cNvPr id="177478" name="Line 326"/>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479" name="Line 327"/>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507" name="Group 328"/>
            <p:cNvGrpSpPr>
              <a:grpSpLocks/>
            </p:cNvGrpSpPr>
            <p:nvPr/>
          </p:nvGrpSpPr>
          <p:grpSpPr bwMode="auto">
            <a:xfrm>
              <a:off x="6875463" y="4149725"/>
              <a:ext cx="73025" cy="179388"/>
              <a:chOff x="3855" y="2682"/>
              <a:chExt cx="46" cy="113"/>
            </a:xfrm>
          </p:grpSpPr>
          <p:sp>
            <p:nvSpPr>
              <p:cNvPr id="177481" name="Line 329"/>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482" name="Line 330"/>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510" name="Group 331"/>
              <p:cNvGrpSpPr>
                <a:grpSpLocks/>
              </p:cNvGrpSpPr>
              <p:nvPr/>
            </p:nvGrpSpPr>
            <p:grpSpPr bwMode="auto">
              <a:xfrm flipV="1">
                <a:off x="3855" y="2750"/>
                <a:ext cx="46" cy="45"/>
                <a:chOff x="3968" y="2795"/>
                <a:chExt cx="46" cy="45"/>
              </a:xfrm>
            </p:grpSpPr>
            <p:sp>
              <p:nvSpPr>
                <p:cNvPr id="177484" name="Line 332"/>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485" name="Line 333"/>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513" name="Group 334"/>
            <p:cNvGrpSpPr>
              <a:grpSpLocks/>
            </p:cNvGrpSpPr>
            <p:nvPr/>
          </p:nvGrpSpPr>
          <p:grpSpPr bwMode="auto">
            <a:xfrm>
              <a:off x="6983413" y="4149725"/>
              <a:ext cx="73025" cy="179388"/>
              <a:chOff x="3855" y="2682"/>
              <a:chExt cx="46" cy="113"/>
            </a:xfrm>
          </p:grpSpPr>
          <p:sp>
            <p:nvSpPr>
              <p:cNvPr id="177487" name="Line 335"/>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488" name="Line 336"/>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516" name="Group 337"/>
              <p:cNvGrpSpPr>
                <a:grpSpLocks/>
              </p:cNvGrpSpPr>
              <p:nvPr/>
            </p:nvGrpSpPr>
            <p:grpSpPr bwMode="auto">
              <a:xfrm flipV="1">
                <a:off x="3855" y="2750"/>
                <a:ext cx="46" cy="45"/>
                <a:chOff x="3968" y="2795"/>
                <a:chExt cx="46" cy="45"/>
              </a:xfrm>
            </p:grpSpPr>
            <p:sp>
              <p:nvSpPr>
                <p:cNvPr id="177490" name="Line 338"/>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491" name="Line 339"/>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519" name="Group 340"/>
            <p:cNvGrpSpPr>
              <a:grpSpLocks/>
            </p:cNvGrpSpPr>
            <p:nvPr/>
          </p:nvGrpSpPr>
          <p:grpSpPr bwMode="auto">
            <a:xfrm>
              <a:off x="7091363" y="4149725"/>
              <a:ext cx="73025" cy="179388"/>
              <a:chOff x="3855" y="2682"/>
              <a:chExt cx="46" cy="113"/>
            </a:xfrm>
          </p:grpSpPr>
          <p:sp>
            <p:nvSpPr>
              <p:cNvPr id="177493" name="Line 341"/>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494" name="Line 342"/>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522" name="Group 343"/>
              <p:cNvGrpSpPr>
                <a:grpSpLocks/>
              </p:cNvGrpSpPr>
              <p:nvPr/>
            </p:nvGrpSpPr>
            <p:grpSpPr bwMode="auto">
              <a:xfrm flipV="1">
                <a:off x="3855" y="2750"/>
                <a:ext cx="46" cy="45"/>
                <a:chOff x="3968" y="2795"/>
                <a:chExt cx="46" cy="45"/>
              </a:xfrm>
            </p:grpSpPr>
            <p:sp>
              <p:nvSpPr>
                <p:cNvPr id="177496" name="Line 344"/>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497" name="Line 345"/>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525" name="Group 346"/>
            <p:cNvGrpSpPr>
              <a:grpSpLocks/>
            </p:cNvGrpSpPr>
            <p:nvPr/>
          </p:nvGrpSpPr>
          <p:grpSpPr bwMode="auto">
            <a:xfrm>
              <a:off x="7199313" y="4149725"/>
              <a:ext cx="73025" cy="179388"/>
              <a:chOff x="3855" y="2682"/>
              <a:chExt cx="46" cy="113"/>
            </a:xfrm>
          </p:grpSpPr>
          <p:sp>
            <p:nvSpPr>
              <p:cNvPr id="177499" name="Line 347"/>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500" name="Line 348"/>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528" name="Group 349"/>
              <p:cNvGrpSpPr>
                <a:grpSpLocks/>
              </p:cNvGrpSpPr>
              <p:nvPr/>
            </p:nvGrpSpPr>
            <p:grpSpPr bwMode="auto">
              <a:xfrm flipV="1">
                <a:off x="3855" y="2750"/>
                <a:ext cx="46" cy="45"/>
                <a:chOff x="3968" y="2795"/>
                <a:chExt cx="46" cy="45"/>
              </a:xfrm>
            </p:grpSpPr>
            <p:sp>
              <p:nvSpPr>
                <p:cNvPr id="177502" name="Line 350"/>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503" name="Line 351"/>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531" name="Group 352"/>
            <p:cNvGrpSpPr>
              <a:grpSpLocks/>
            </p:cNvGrpSpPr>
            <p:nvPr/>
          </p:nvGrpSpPr>
          <p:grpSpPr bwMode="auto">
            <a:xfrm>
              <a:off x="7307263" y="4149725"/>
              <a:ext cx="73025" cy="179388"/>
              <a:chOff x="3855" y="2682"/>
              <a:chExt cx="46" cy="113"/>
            </a:xfrm>
          </p:grpSpPr>
          <p:sp>
            <p:nvSpPr>
              <p:cNvPr id="177505" name="Line 353"/>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506" name="Line 354"/>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534" name="Group 355"/>
              <p:cNvGrpSpPr>
                <a:grpSpLocks/>
              </p:cNvGrpSpPr>
              <p:nvPr/>
            </p:nvGrpSpPr>
            <p:grpSpPr bwMode="auto">
              <a:xfrm flipV="1">
                <a:off x="3855" y="2750"/>
                <a:ext cx="46" cy="45"/>
                <a:chOff x="3968" y="2795"/>
                <a:chExt cx="46" cy="45"/>
              </a:xfrm>
            </p:grpSpPr>
            <p:sp>
              <p:nvSpPr>
                <p:cNvPr id="177508" name="Line 356"/>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509" name="Line 357"/>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537" name="Group 358"/>
            <p:cNvGrpSpPr>
              <a:grpSpLocks/>
            </p:cNvGrpSpPr>
            <p:nvPr/>
          </p:nvGrpSpPr>
          <p:grpSpPr bwMode="auto">
            <a:xfrm>
              <a:off x="6551613" y="4365625"/>
              <a:ext cx="73025" cy="179388"/>
              <a:chOff x="3855" y="2682"/>
              <a:chExt cx="46" cy="113"/>
            </a:xfrm>
          </p:grpSpPr>
          <p:sp>
            <p:nvSpPr>
              <p:cNvPr id="177511" name="Line 359"/>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512" name="Line 360"/>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540" name="Group 361"/>
              <p:cNvGrpSpPr>
                <a:grpSpLocks/>
              </p:cNvGrpSpPr>
              <p:nvPr/>
            </p:nvGrpSpPr>
            <p:grpSpPr bwMode="auto">
              <a:xfrm flipV="1">
                <a:off x="3855" y="2750"/>
                <a:ext cx="46" cy="45"/>
                <a:chOff x="3968" y="2795"/>
                <a:chExt cx="46" cy="45"/>
              </a:xfrm>
            </p:grpSpPr>
            <p:sp>
              <p:nvSpPr>
                <p:cNvPr id="177514" name="Line 362"/>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515" name="Line 363"/>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543" name="Group 364"/>
            <p:cNvGrpSpPr>
              <a:grpSpLocks/>
            </p:cNvGrpSpPr>
            <p:nvPr/>
          </p:nvGrpSpPr>
          <p:grpSpPr bwMode="auto">
            <a:xfrm>
              <a:off x="6659563" y="4365625"/>
              <a:ext cx="73025" cy="179388"/>
              <a:chOff x="3855" y="2682"/>
              <a:chExt cx="46" cy="113"/>
            </a:xfrm>
          </p:grpSpPr>
          <p:sp>
            <p:nvSpPr>
              <p:cNvPr id="177517" name="Line 365"/>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518" name="Line 366"/>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546" name="Group 367"/>
              <p:cNvGrpSpPr>
                <a:grpSpLocks/>
              </p:cNvGrpSpPr>
              <p:nvPr/>
            </p:nvGrpSpPr>
            <p:grpSpPr bwMode="auto">
              <a:xfrm flipV="1">
                <a:off x="3855" y="2750"/>
                <a:ext cx="46" cy="45"/>
                <a:chOff x="3968" y="2795"/>
                <a:chExt cx="46" cy="45"/>
              </a:xfrm>
            </p:grpSpPr>
            <p:sp>
              <p:nvSpPr>
                <p:cNvPr id="177520" name="Line 368"/>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521" name="Line 369"/>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549" name="Group 370"/>
            <p:cNvGrpSpPr>
              <a:grpSpLocks/>
            </p:cNvGrpSpPr>
            <p:nvPr/>
          </p:nvGrpSpPr>
          <p:grpSpPr bwMode="auto">
            <a:xfrm>
              <a:off x="6767513" y="4365625"/>
              <a:ext cx="73025" cy="179388"/>
              <a:chOff x="3855" y="2682"/>
              <a:chExt cx="46" cy="113"/>
            </a:xfrm>
          </p:grpSpPr>
          <p:sp>
            <p:nvSpPr>
              <p:cNvPr id="177523" name="Line 371"/>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524" name="Line 372"/>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552" name="Group 373"/>
              <p:cNvGrpSpPr>
                <a:grpSpLocks/>
              </p:cNvGrpSpPr>
              <p:nvPr/>
            </p:nvGrpSpPr>
            <p:grpSpPr bwMode="auto">
              <a:xfrm flipV="1">
                <a:off x="3855" y="2750"/>
                <a:ext cx="46" cy="45"/>
                <a:chOff x="3968" y="2795"/>
                <a:chExt cx="46" cy="45"/>
              </a:xfrm>
            </p:grpSpPr>
            <p:sp>
              <p:nvSpPr>
                <p:cNvPr id="177526" name="Line 374"/>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527" name="Line 375"/>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555" name="Group 376"/>
            <p:cNvGrpSpPr>
              <a:grpSpLocks/>
            </p:cNvGrpSpPr>
            <p:nvPr/>
          </p:nvGrpSpPr>
          <p:grpSpPr bwMode="auto">
            <a:xfrm>
              <a:off x="7415213" y="4365625"/>
              <a:ext cx="73025" cy="179388"/>
              <a:chOff x="3855" y="2682"/>
              <a:chExt cx="46" cy="113"/>
            </a:xfrm>
          </p:grpSpPr>
          <p:sp>
            <p:nvSpPr>
              <p:cNvPr id="177529" name="Line 377"/>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530" name="Line 378"/>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558" name="Group 379"/>
              <p:cNvGrpSpPr>
                <a:grpSpLocks/>
              </p:cNvGrpSpPr>
              <p:nvPr/>
            </p:nvGrpSpPr>
            <p:grpSpPr bwMode="auto">
              <a:xfrm flipV="1">
                <a:off x="3855" y="2750"/>
                <a:ext cx="46" cy="45"/>
                <a:chOff x="3968" y="2795"/>
                <a:chExt cx="46" cy="45"/>
              </a:xfrm>
            </p:grpSpPr>
            <p:sp>
              <p:nvSpPr>
                <p:cNvPr id="177532" name="Line 380"/>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533" name="Line 381"/>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561" name="Group 382"/>
            <p:cNvGrpSpPr>
              <a:grpSpLocks/>
            </p:cNvGrpSpPr>
            <p:nvPr/>
          </p:nvGrpSpPr>
          <p:grpSpPr bwMode="auto">
            <a:xfrm>
              <a:off x="6875463" y="4365625"/>
              <a:ext cx="73025" cy="179388"/>
              <a:chOff x="3855" y="2682"/>
              <a:chExt cx="46" cy="113"/>
            </a:xfrm>
          </p:grpSpPr>
          <p:sp>
            <p:nvSpPr>
              <p:cNvPr id="177535" name="Line 383"/>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536" name="Line 384"/>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571" name="Group 385"/>
              <p:cNvGrpSpPr>
                <a:grpSpLocks/>
              </p:cNvGrpSpPr>
              <p:nvPr/>
            </p:nvGrpSpPr>
            <p:grpSpPr bwMode="auto">
              <a:xfrm flipV="1">
                <a:off x="3855" y="2750"/>
                <a:ext cx="46" cy="45"/>
                <a:chOff x="3968" y="2795"/>
                <a:chExt cx="46" cy="45"/>
              </a:xfrm>
            </p:grpSpPr>
            <p:sp>
              <p:nvSpPr>
                <p:cNvPr id="177538" name="Line 386"/>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539" name="Line 387"/>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573" name="Group 388"/>
            <p:cNvGrpSpPr>
              <a:grpSpLocks/>
            </p:cNvGrpSpPr>
            <p:nvPr/>
          </p:nvGrpSpPr>
          <p:grpSpPr bwMode="auto">
            <a:xfrm>
              <a:off x="6983413" y="4365625"/>
              <a:ext cx="73025" cy="179388"/>
              <a:chOff x="3855" y="2682"/>
              <a:chExt cx="46" cy="113"/>
            </a:xfrm>
          </p:grpSpPr>
          <p:sp>
            <p:nvSpPr>
              <p:cNvPr id="177541" name="Line 389"/>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542" name="Line 390"/>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580" name="Group 391"/>
              <p:cNvGrpSpPr>
                <a:grpSpLocks/>
              </p:cNvGrpSpPr>
              <p:nvPr/>
            </p:nvGrpSpPr>
            <p:grpSpPr bwMode="auto">
              <a:xfrm flipV="1">
                <a:off x="3855" y="2750"/>
                <a:ext cx="46" cy="45"/>
                <a:chOff x="3968" y="2795"/>
                <a:chExt cx="46" cy="45"/>
              </a:xfrm>
            </p:grpSpPr>
            <p:sp>
              <p:nvSpPr>
                <p:cNvPr id="177544" name="Line 392"/>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545" name="Line 393"/>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581" name="Group 394"/>
            <p:cNvGrpSpPr>
              <a:grpSpLocks/>
            </p:cNvGrpSpPr>
            <p:nvPr/>
          </p:nvGrpSpPr>
          <p:grpSpPr bwMode="auto">
            <a:xfrm>
              <a:off x="7091363" y="4365625"/>
              <a:ext cx="73025" cy="179388"/>
              <a:chOff x="3855" y="2682"/>
              <a:chExt cx="46" cy="113"/>
            </a:xfrm>
          </p:grpSpPr>
          <p:sp>
            <p:nvSpPr>
              <p:cNvPr id="177547" name="Line 395"/>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548" name="Line 396"/>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582" name="Group 397"/>
              <p:cNvGrpSpPr>
                <a:grpSpLocks/>
              </p:cNvGrpSpPr>
              <p:nvPr/>
            </p:nvGrpSpPr>
            <p:grpSpPr bwMode="auto">
              <a:xfrm flipV="1">
                <a:off x="3855" y="2750"/>
                <a:ext cx="46" cy="45"/>
                <a:chOff x="3968" y="2795"/>
                <a:chExt cx="46" cy="45"/>
              </a:xfrm>
            </p:grpSpPr>
            <p:sp>
              <p:nvSpPr>
                <p:cNvPr id="177550" name="Line 398"/>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551" name="Line 399"/>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583" name="Group 400"/>
            <p:cNvGrpSpPr>
              <a:grpSpLocks/>
            </p:cNvGrpSpPr>
            <p:nvPr/>
          </p:nvGrpSpPr>
          <p:grpSpPr bwMode="auto">
            <a:xfrm>
              <a:off x="7199313" y="4365625"/>
              <a:ext cx="73025" cy="179388"/>
              <a:chOff x="3855" y="2682"/>
              <a:chExt cx="46" cy="113"/>
            </a:xfrm>
          </p:grpSpPr>
          <p:sp>
            <p:nvSpPr>
              <p:cNvPr id="177553" name="Line 401"/>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554" name="Line 402"/>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584" name="Group 403"/>
              <p:cNvGrpSpPr>
                <a:grpSpLocks/>
              </p:cNvGrpSpPr>
              <p:nvPr/>
            </p:nvGrpSpPr>
            <p:grpSpPr bwMode="auto">
              <a:xfrm flipV="1">
                <a:off x="3855" y="2750"/>
                <a:ext cx="46" cy="45"/>
                <a:chOff x="3968" y="2795"/>
                <a:chExt cx="46" cy="45"/>
              </a:xfrm>
            </p:grpSpPr>
            <p:sp>
              <p:nvSpPr>
                <p:cNvPr id="177556" name="Line 404"/>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557" name="Line 405"/>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585" name="Group 406"/>
            <p:cNvGrpSpPr>
              <a:grpSpLocks/>
            </p:cNvGrpSpPr>
            <p:nvPr/>
          </p:nvGrpSpPr>
          <p:grpSpPr bwMode="auto">
            <a:xfrm>
              <a:off x="7307263" y="4365625"/>
              <a:ext cx="73025" cy="179388"/>
              <a:chOff x="3855" y="2682"/>
              <a:chExt cx="46" cy="113"/>
            </a:xfrm>
          </p:grpSpPr>
          <p:sp>
            <p:nvSpPr>
              <p:cNvPr id="177559" name="Line 407"/>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560" name="Line 408"/>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586" name="Group 409"/>
              <p:cNvGrpSpPr>
                <a:grpSpLocks/>
              </p:cNvGrpSpPr>
              <p:nvPr/>
            </p:nvGrpSpPr>
            <p:grpSpPr bwMode="auto">
              <a:xfrm flipV="1">
                <a:off x="3855" y="2750"/>
                <a:ext cx="46" cy="45"/>
                <a:chOff x="3968" y="2795"/>
                <a:chExt cx="46" cy="45"/>
              </a:xfrm>
            </p:grpSpPr>
            <p:sp>
              <p:nvSpPr>
                <p:cNvPr id="177562" name="Line 410"/>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563" name="Line 411"/>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sp>
          <p:nvSpPr>
            <p:cNvPr id="177564" name="Rectangle 412"/>
            <p:cNvSpPr>
              <a:spLocks noChangeArrowheads="1"/>
            </p:cNvSpPr>
            <p:nvPr/>
          </p:nvSpPr>
          <p:spPr bwMode="auto">
            <a:xfrm>
              <a:off x="7739063" y="4076700"/>
              <a:ext cx="144462" cy="361950"/>
            </a:xfrm>
            <a:prstGeom prst="rect">
              <a:avLst/>
            </a:prstGeom>
            <a:solidFill>
              <a:srgbClr val="FFFF99"/>
            </a:solidFill>
            <a:ln w="9525">
              <a:solidFill>
                <a:schemeClr val="tx1"/>
              </a:solidFill>
              <a:miter lim="800000"/>
              <a:headEnd/>
              <a:tailEnd/>
            </a:ln>
            <a:effectLst/>
          </p:spPr>
          <p:txBody>
            <a:bodyPr vert="eaVert" wrap="none" anchor="ctr"/>
            <a:lstStyle/>
            <a:p>
              <a:r>
                <a:rPr lang="en-US" sz="1000"/>
                <a:t>Mux</a:t>
              </a:r>
            </a:p>
          </p:txBody>
        </p:sp>
        <p:sp>
          <p:nvSpPr>
            <p:cNvPr id="177565" name="Line 413"/>
            <p:cNvSpPr>
              <a:spLocks noChangeShapeType="1"/>
            </p:cNvSpPr>
            <p:nvPr/>
          </p:nvSpPr>
          <p:spPr bwMode="auto">
            <a:xfrm>
              <a:off x="7667625" y="4148138"/>
              <a:ext cx="71438" cy="0"/>
            </a:xfrm>
            <a:prstGeom prst="line">
              <a:avLst/>
            </a:prstGeom>
            <a:noFill/>
            <a:ln w="9525">
              <a:solidFill>
                <a:schemeClr val="tx1"/>
              </a:solidFill>
              <a:round/>
              <a:headEnd/>
              <a:tailEnd/>
            </a:ln>
            <a:effectLst/>
          </p:spPr>
          <p:txBody>
            <a:bodyPr wrap="none" anchor="ctr"/>
            <a:lstStyle/>
            <a:p>
              <a:endParaRPr lang="en-US"/>
            </a:p>
          </p:txBody>
        </p:sp>
        <p:sp>
          <p:nvSpPr>
            <p:cNvPr id="177566" name="Line 414"/>
            <p:cNvSpPr>
              <a:spLocks noChangeShapeType="1"/>
            </p:cNvSpPr>
            <p:nvPr/>
          </p:nvSpPr>
          <p:spPr bwMode="auto">
            <a:xfrm>
              <a:off x="7667625" y="4221163"/>
              <a:ext cx="71438" cy="0"/>
            </a:xfrm>
            <a:prstGeom prst="line">
              <a:avLst/>
            </a:prstGeom>
            <a:noFill/>
            <a:ln w="9525">
              <a:solidFill>
                <a:schemeClr val="tx1"/>
              </a:solidFill>
              <a:round/>
              <a:headEnd/>
              <a:tailEnd/>
            </a:ln>
            <a:effectLst/>
          </p:spPr>
          <p:txBody>
            <a:bodyPr wrap="none" anchor="ctr"/>
            <a:lstStyle/>
            <a:p>
              <a:endParaRPr lang="en-US"/>
            </a:p>
          </p:txBody>
        </p:sp>
        <p:sp>
          <p:nvSpPr>
            <p:cNvPr id="177567" name="Line 415"/>
            <p:cNvSpPr>
              <a:spLocks noChangeShapeType="1"/>
            </p:cNvSpPr>
            <p:nvPr/>
          </p:nvSpPr>
          <p:spPr bwMode="auto">
            <a:xfrm>
              <a:off x="7667625" y="4294188"/>
              <a:ext cx="71438" cy="0"/>
            </a:xfrm>
            <a:prstGeom prst="line">
              <a:avLst/>
            </a:prstGeom>
            <a:noFill/>
            <a:ln w="9525">
              <a:solidFill>
                <a:schemeClr val="tx1"/>
              </a:solidFill>
              <a:round/>
              <a:headEnd/>
              <a:tailEnd/>
            </a:ln>
            <a:effectLst/>
          </p:spPr>
          <p:txBody>
            <a:bodyPr wrap="none" anchor="ctr"/>
            <a:lstStyle/>
            <a:p>
              <a:endParaRPr lang="en-US"/>
            </a:p>
          </p:txBody>
        </p:sp>
        <p:sp>
          <p:nvSpPr>
            <p:cNvPr id="177568" name="Line 416"/>
            <p:cNvSpPr>
              <a:spLocks noChangeShapeType="1"/>
            </p:cNvSpPr>
            <p:nvPr/>
          </p:nvSpPr>
          <p:spPr bwMode="auto">
            <a:xfrm>
              <a:off x="7667625" y="4367213"/>
              <a:ext cx="71438" cy="0"/>
            </a:xfrm>
            <a:prstGeom prst="line">
              <a:avLst/>
            </a:prstGeom>
            <a:noFill/>
            <a:ln w="9525">
              <a:solidFill>
                <a:schemeClr val="tx1"/>
              </a:solidFill>
              <a:round/>
              <a:headEnd/>
              <a:tailEnd/>
            </a:ln>
            <a:effectLst/>
          </p:spPr>
          <p:txBody>
            <a:bodyPr wrap="none" anchor="ctr"/>
            <a:lstStyle/>
            <a:p>
              <a:endParaRPr lang="en-US"/>
            </a:p>
          </p:txBody>
        </p:sp>
        <p:sp>
          <p:nvSpPr>
            <p:cNvPr id="177569" name="Line 417"/>
            <p:cNvSpPr>
              <a:spLocks noChangeShapeType="1"/>
            </p:cNvSpPr>
            <p:nvPr/>
          </p:nvSpPr>
          <p:spPr bwMode="auto">
            <a:xfrm>
              <a:off x="8640763" y="4365625"/>
              <a:ext cx="287337"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177570" name="Oval 418"/>
            <p:cNvSpPr>
              <a:spLocks noChangeArrowheads="1"/>
            </p:cNvSpPr>
            <p:nvPr/>
          </p:nvSpPr>
          <p:spPr bwMode="auto">
            <a:xfrm>
              <a:off x="8783638" y="4365625"/>
              <a:ext cx="36512" cy="107950"/>
            </a:xfrm>
            <a:prstGeom prst="ellipse">
              <a:avLst/>
            </a:prstGeom>
            <a:solidFill>
              <a:schemeClr val="bg1"/>
            </a:solidFill>
            <a:ln w="9525" algn="ctr">
              <a:solidFill>
                <a:schemeClr val="tx1"/>
              </a:solidFill>
              <a:round/>
              <a:headEnd/>
              <a:tailEnd/>
            </a:ln>
            <a:effectLst/>
          </p:spPr>
          <p:txBody>
            <a:bodyPr wrap="none" anchor="ctr"/>
            <a:lstStyle/>
            <a:p>
              <a:endParaRPr lang="en-US"/>
            </a:p>
          </p:txBody>
        </p:sp>
        <p:sp>
          <p:nvSpPr>
            <p:cNvPr id="177572" name="Rectangle 420"/>
            <p:cNvSpPr>
              <a:spLocks noChangeArrowheads="1"/>
            </p:cNvSpPr>
            <p:nvPr/>
          </p:nvSpPr>
          <p:spPr bwMode="auto">
            <a:xfrm>
              <a:off x="7956550" y="4076700"/>
              <a:ext cx="395288" cy="360363"/>
            </a:xfrm>
            <a:prstGeom prst="rect">
              <a:avLst/>
            </a:prstGeom>
            <a:solidFill>
              <a:srgbClr val="FF6600"/>
            </a:solidFill>
            <a:ln w="9525" algn="ctr">
              <a:solidFill>
                <a:schemeClr val="tx1"/>
              </a:solidFill>
              <a:miter lim="800000"/>
              <a:headEnd/>
              <a:tailEnd/>
            </a:ln>
            <a:effectLst/>
          </p:spPr>
          <p:txBody>
            <a:bodyPr wrap="none" anchor="ctr"/>
            <a:lstStyle/>
            <a:p>
              <a:r>
                <a:rPr lang="en-US"/>
                <a:t>ADC</a:t>
              </a:r>
            </a:p>
          </p:txBody>
        </p:sp>
        <p:sp>
          <p:nvSpPr>
            <p:cNvPr id="177574" name="Line 422"/>
            <p:cNvSpPr>
              <a:spLocks noChangeShapeType="1"/>
            </p:cNvSpPr>
            <p:nvPr/>
          </p:nvSpPr>
          <p:spPr bwMode="auto">
            <a:xfrm>
              <a:off x="7885113" y="4257675"/>
              <a:ext cx="71437" cy="0"/>
            </a:xfrm>
            <a:prstGeom prst="line">
              <a:avLst/>
            </a:prstGeom>
            <a:noFill/>
            <a:ln w="9525">
              <a:solidFill>
                <a:schemeClr val="tx1"/>
              </a:solidFill>
              <a:round/>
              <a:headEnd/>
              <a:tailEnd/>
            </a:ln>
            <a:effectLst/>
          </p:spPr>
          <p:txBody>
            <a:bodyPr wrap="none" anchor="ctr"/>
            <a:lstStyle/>
            <a:p>
              <a:endParaRPr lang="en-US"/>
            </a:p>
          </p:txBody>
        </p:sp>
        <p:sp>
          <p:nvSpPr>
            <p:cNvPr id="177575" name="Rectangle 423"/>
            <p:cNvSpPr>
              <a:spLocks noChangeArrowheads="1"/>
            </p:cNvSpPr>
            <p:nvPr/>
          </p:nvSpPr>
          <p:spPr bwMode="auto">
            <a:xfrm>
              <a:off x="8496300" y="4184650"/>
              <a:ext cx="144463" cy="361950"/>
            </a:xfrm>
            <a:prstGeom prst="rect">
              <a:avLst/>
            </a:prstGeom>
            <a:solidFill>
              <a:srgbClr val="FFFF99"/>
            </a:solidFill>
            <a:ln w="9525">
              <a:solidFill>
                <a:schemeClr val="tx1"/>
              </a:solidFill>
              <a:miter lim="800000"/>
              <a:headEnd/>
              <a:tailEnd/>
            </a:ln>
            <a:effectLst/>
          </p:spPr>
          <p:txBody>
            <a:bodyPr vert="eaVert" wrap="none" anchor="ctr"/>
            <a:lstStyle/>
            <a:p>
              <a:r>
                <a:rPr lang="en-US" sz="1000"/>
                <a:t>Mux</a:t>
              </a:r>
            </a:p>
          </p:txBody>
        </p:sp>
        <p:sp>
          <p:nvSpPr>
            <p:cNvPr id="177576" name="Line 424"/>
            <p:cNvSpPr>
              <a:spLocks noChangeShapeType="1"/>
            </p:cNvSpPr>
            <p:nvPr/>
          </p:nvSpPr>
          <p:spPr bwMode="auto">
            <a:xfrm flipV="1">
              <a:off x="8351838" y="4256088"/>
              <a:ext cx="144462" cy="1587"/>
            </a:xfrm>
            <a:prstGeom prst="line">
              <a:avLst/>
            </a:prstGeom>
            <a:noFill/>
            <a:ln w="9525">
              <a:solidFill>
                <a:schemeClr val="tx1"/>
              </a:solidFill>
              <a:round/>
              <a:headEnd/>
              <a:tailEnd/>
            </a:ln>
            <a:effectLst/>
          </p:spPr>
          <p:txBody>
            <a:bodyPr wrap="none" anchor="ctr"/>
            <a:lstStyle/>
            <a:p>
              <a:endParaRPr lang="en-US"/>
            </a:p>
          </p:txBody>
        </p:sp>
        <p:sp>
          <p:nvSpPr>
            <p:cNvPr id="177577" name="Line 425"/>
            <p:cNvSpPr>
              <a:spLocks noChangeShapeType="1"/>
            </p:cNvSpPr>
            <p:nvPr/>
          </p:nvSpPr>
          <p:spPr bwMode="auto">
            <a:xfrm>
              <a:off x="8424863" y="4329113"/>
              <a:ext cx="71437" cy="0"/>
            </a:xfrm>
            <a:prstGeom prst="line">
              <a:avLst/>
            </a:prstGeom>
            <a:noFill/>
            <a:ln w="9525">
              <a:solidFill>
                <a:schemeClr val="tx1"/>
              </a:solidFill>
              <a:round/>
              <a:headEnd/>
              <a:tailEnd/>
            </a:ln>
            <a:effectLst/>
          </p:spPr>
          <p:txBody>
            <a:bodyPr wrap="none" anchor="ctr"/>
            <a:lstStyle/>
            <a:p>
              <a:endParaRPr lang="en-US"/>
            </a:p>
          </p:txBody>
        </p:sp>
        <p:sp>
          <p:nvSpPr>
            <p:cNvPr id="177578" name="Line 426"/>
            <p:cNvSpPr>
              <a:spLocks noChangeShapeType="1"/>
            </p:cNvSpPr>
            <p:nvPr/>
          </p:nvSpPr>
          <p:spPr bwMode="auto">
            <a:xfrm>
              <a:off x="8424863" y="4402138"/>
              <a:ext cx="71437" cy="0"/>
            </a:xfrm>
            <a:prstGeom prst="line">
              <a:avLst/>
            </a:prstGeom>
            <a:noFill/>
            <a:ln w="9525">
              <a:solidFill>
                <a:schemeClr val="tx1"/>
              </a:solidFill>
              <a:round/>
              <a:headEnd/>
              <a:tailEnd/>
            </a:ln>
            <a:effectLst/>
          </p:spPr>
          <p:txBody>
            <a:bodyPr wrap="none" anchor="ctr"/>
            <a:lstStyle/>
            <a:p>
              <a:endParaRPr lang="en-US"/>
            </a:p>
          </p:txBody>
        </p:sp>
        <p:sp>
          <p:nvSpPr>
            <p:cNvPr id="177579" name="Line 427"/>
            <p:cNvSpPr>
              <a:spLocks noChangeShapeType="1"/>
            </p:cNvSpPr>
            <p:nvPr/>
          </p:nvSpPr>
          <p:spPr bwMode="auto">
            <a:xfrm>
              <a:off x="8424863" y="4475163"/>
              <a:ext cx="71437" cy="0"/>
            </a:xfrm>
            <a:prstGeom prst="line">
              <a:avLst/>
            </a:prstGeom>
            <a:noFill/>
            <a:ln w="9525">
              <a:solidFill>
                <a:schemeClr val="tx1"/>
              </a:solidFill>
              <a:round/>
              <a:headEnd/>
              <a:tailEnd/>
            </a:ln>
            <a:effectLst/>
          </p:spPr>
          <p:txBody>
            <a:bodyPr wrap="none" anchor="ctr"/>
            <a:lstStyle/>
            <a:p>
              <a:endParaRPr lang="en-US"/>
            </a:p>
          </p:txBody>
        </p:sp>
      </p:gr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p:txBody>
          <a:bodyPr/>
          <a:lstStyle/>
          <a:p>
            <a:r>
              <a:rPr lang="en-US" sz="3600"/>
              <a:t>Analog to digital conversion</a:t>
            </a:r>
          </a:p>
        </p:txBody>
      </p:sp>
      <p:graphicFrame>
        <p:nvGraphicFramePr>
          <p:cNvPr id="179206" name="Object 6"/>
          <p:cNvGraphicFramePr>
            <a:graphicFrameLocks noGrp="1" noChangeAspect="1"/>
          </p:cNvGraphicFramePr>
          <p:nvPr>
            <p:ph idx="1"/>
          </p:nvPr>
        </p:nvGraphicFramePr>
        <p:xfrm>
          <a:off x="4274275" y="3614663"/>
          <a:ext cx="4868863" cy="2606675"/>
        </p:xfrm>
        <a:graphic>
          <a:graphicData uri="http://schemas.openxmlformats.org/presentationml/2006/ole">
            <mc:AlternateContent xmlns:mc="http://schemas.openxmlformats.org/markup-compatibility/2006">
              <mc:Choice xmlns:v="urn:schemas-microsoft-com:vml" Requires="v">
                <p:oleObj spid="_x0000_s666629" name="Worksheet" r:id="rId3" imgW="4869360" imgH="2607120" progId="Excel.Sheet.8">
                  <p:embed/>
                </p:oleObj>
              </mc:Choice>
              <mc:Fallback>
                <p:oleObj name="Worksheet" r:id="rId3" imgW="4869360" imgH="2607120" progId="Excel.Sheet.8">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74275" y="3614663"/>
                        <a:ext cx="4868863" cy="26066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7" name="Footer Placeholder 5"/>
          <p:cNvSpPr>
            <a:spLocks noGrp="1"/>
          </p:cNvSpPr>
          <p:nvPr>
            <p:ph type="ftr" sz="quarter" idx="10"/>
          </p:nvPr>
        </p:nvSpPr>
        <p:spPr/>
        <p:txBody>
          <a:bodyPr/>
          <a:lstStyle/>
          <a:p>
            <a:r>
              <a:rPr lang="en-US" smtClean="0"/>
              <a:t>Electronics, Trigger, DAQ Summer Student Lectures 2011, N. Neufeld CERN/PH</a:t>
            </a:r>
            <a:endParaRPr lang="en-US"/>
          </a:p>
        </p:txBody>
      </p:sp>
      <p:sp>
        <p:nvSpPr>
          <p:cNvPr id="179203" name="Rectangle 3"/>
          <p:cNvSpPr>
            <a:spLocks noGrp="1" noChangeArrowheads="1"/>
          </p:cNvSpPr>
          <p:nvPr>
            <p:ph type="body" sz="half" idx="4294967295"/>
          </p:nvPr>
        </p:nvSpPr>
        <p:spPr>
          <a:xfrm>
            <a:off x="0" y="855023"/>
            <a:ext cx="4548249" cy="5598166"/>
          </a:xfrm>
        </p:spPr>
        <p:txBody>
          <a:bodyPr/>
          <a:lstStyle/>
          <a:p>
            <a:pPr>
              <a:lnSpc>
                <a:spcPct val="90000"/>
              </a:lnSpc>
            </a:pPr>
            <a:r>
              <a:rPr lang="en-US" sz="2000" dirty="0"/>
              <a:t>There is clearly a tendency to go digital as early as possible</a:t>
            </a:r>
          </a:p>
          <a:p>
            <a:pPr lvl="1">
              <a:lnSpc>
                <a:spcPct val="90000"/>
              </a:lnSpc>
            </a:pPr>
            <a:r>
              <a:rPr lang="en-US" sz="1600" dirty="0"/>
              <a:t>This is extensively done in consumer goods </a:t>
            </a:r>
          </a:p>
          <a:p>
            <a:pPr>
              <a:lnSpc>
                <a:spcPct val="90000"/>
              </a:lnSpc>
            </a:pPr>
            <a:r>
              <a:rPr lang="en-US" sz="2000" dirty="0"/>
              <a:t>The “cost” of the ADC determines which architecture is chosen</a:t>
            </a:r>
          </a:p>
          <a:p>
            <a:pPr lvl="1">
              <a:lnSpc>
                <a:spcPct val="90000"/>
              </a:lnSpc>
            </a:pPr>
            <a:r>
              <a:rPr lang="en-US" sz="1600" dirty="0"/>
              <a:t>Strongly depends on speed and resolution</a:t>
            </a:r>
          </a:p>
          <a:p>
            <a:pPr>
              <a:lnSpc>
                <a:spcPct val="90000"/>
              </a:lnSpc>
            </a:pPr>
            <a:r>
              <a:rPr lang="en-US" sz="2000" dirty="0" smtClean="0"/>
              <a:t>Input </a:t>
            </a:r>
            <a:r>
              <a:rPr lang="en-US" sz="2000" dirty="0"/>
              <a:t>frequencies must be limited to </a:t>
            </a:r>
            <a:r>
              <a:rPr lang="en-US" sz="2000" dirty="0" smtClean="0"/>
              <a:t>half the sampling frequency.</a:t>
            </a:r>
            <a:endParaRPr lang="en-US" sz="2000" dirty="0"/>
          </a:p>
          <a:p>
            <a:pPr lvl="1">
              <a:lnSpc>
                <a:spcPct val="90000"/>
              </a:lnSpc>
            </a:pPr>
            <a:r>
              <a:rPr lang="en-US" sz="1600" dirty="0"/>
              <a:t>Otherwise this will fold in as additional noise.</a:t>
            </a:r>
          </a:p>
          <a:p>
            <a:pPr>
              <a:lnSpc>
                <a:spcPct val="90000"/>
              </a:lnSpc>
            </a:pPr>
            <a:r>
              <a:rPr lang="en-US" sz="2000" dirty="0"/>
              <a:t>High resolution ADC also needs low jitter clock to maintain effective resolution</a:t>
            </a:r>
          </a:p>
        </p:txBody>
      </p:sp>
      <p:sp>
        <p:nvSpPr>
          <p:cNvPr id="8" name="Slide Number Placeholder 7"/>
          <p:cNvSpPr>
            <a:spLocks noGrp="1"/>
          </p:cNvSpPr>
          <p:nvPr>
            <p:ph type="sldNum" sz="quarter" idx="11"/>
          </p:nvPr>
        </p:nvSpPr>
        <p:spPr/>
        <p:txBody>
          <a:bodyPr/>
          <a:lstStyle/>
          <a:p>
            <a:fld id="{9ECC0FC1-A78D-46C6-BB12-B0D98A81EE04}" type="slidenum">
              <a:rPr lang="en-US" smtClean="0"/>
              <a:pPr/>
              <a:t>42</a:t>
            </a:fld>
            <a:endParaRPr lang="en-US"/>
          </a:p>
        </p:txBody>
      </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inconvenient truth</a:t>
            </a:r>
            <a:endParaRPr lang="en-GB" dirty="0"/>
          </a:p>
        </p:txBody>
      </p:sp>
      <p:sp>
        <p:nvSpPr>
          <p:cNvPr id="3" name="Content Placeholder 2"/>
          <p:cNvSpPr>
            <a:spLocks noGrp="1"/>
          </p:cNvSpPr>
          <p:nvPr>
            <p:ph idx="1"/>
          </p:nvPr>
        </p:nvSpPr>
        <p:spPr>
          <a:xfrm>
            <a:off x="457200" y="1419021"/>
            <a:ext cx="8342416" cy="2571087"/>
          </a:xfrm>
        </p:spPr>
        <p:txBody>
          <a:bodyPr>
            <a:normAutofit fontScale="92500" lnSpcReduction="20000"/>
          </a:bodyPr>
          <a:lstStyle/>
          <a:p>
            <a:r>
              <a:rPr lang="en-US" dirty="0" smtClean="0"/>
              <a:t>A solution in detector-electronics can be:</a:t>
            </a:r>
          </a:p>
          <a:p>
            <a:pPr marL="971550" lvl="1" indent="-514350">
              <a:buFont typeface="+mj-lt"/>
              <a:buAutoNum type="arabicPeriod"/>
            </a:pPr>
            <a:r>
              <a:rPr lang="en-US" dirty="0" smtClean="0"/>
              <a:t>fast</a:t>
            </a:r>
          </a:p>
          <a:p>
            <a:pPr marL="971550" lvl="1" indent="-514350">
              <a:buFont typeface="+mj-lt"/>
              <a:buAutoNum type="arabicPeriod"/>
            </a:pPr>
            <a:r>
              <a:rPr lang="en-US" dirty="0" smtClean="0"/>
              <a:t>cheap</a:t>
            </a:r>
          </a:p>
          <a:p>
            <a:pPr marL="971550" lvl="1" indent="-514350">
              <a:buFont typeface="+mj-lt"/>
              <a:buAutoNum type="arabicPeriod"/>
            </a:pPr>
            <a:r>
              <a:rPr lang="en-US" dirty="0" smtClean="0"/>
              <a:t>low-power</a:t>
            </a:r>
          </a:p>
          <a:p>
            <a:pPr marL="571500" indent="-514350"/>
            <a:r>
              <a:rPr lang="en-US" i="1" dirty="0" smtClean="0">
                <a:solidFill>
                  <a:srgbClr val="FF0000"/>
                </a:solidFill>
              </a:rPr>
              <a:t>Choose two of the above</a:t>
            </a:r>
            <a:r>
              <a:rPr lang="en-US" dirty="0" smtClean="0"/>
              <a:t>: you can’t have three</a:t>
            </a:r>
          </a:p>
          <a:p>
            <a:pPr lvl="1">
              <a:buNone/>
            </a:pPr>
            <a:endParaRPr lang="en-GB" dirty="0"/>
          </a:p>
        </p:txBody>
      </p:sp>
      <p:sp>
        <p:nvSpPr>
          <p:cNvPr id="4" name="Footer Placeholder 3"/>
          <p:cNvSpPr>
            <a:spLocks noGrp="1"/>
          </p:cNvSpPr>
          <p:nvPr>
            <p:ph type="ftr" sz="quarter" idx="10"/>
          </p:nvPr>
        </p:nvSpPr>
        <p:spPr/>
        <p:txBody>
          <a:bodyPr/>
          <a:lstStyle/>
          <a:p>
            <a:r>
              <a:rPr lang="en-US" smtClean="0"/>
              <a:t>Electronics, Trigger, DAQ Summer Student Lectures 2011,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43</a:t>
            </a:fld>
            <a:endParaRPr lang="en-US"/>
          </a:p>
        </p:txBody>
      </p:sp>
      <p:pic>
        <p:nvPicPr>
          <p:cNvPr id="6" name="Picture 5"/>
          <p:cNvPicPr>
            <a:picLocks noChangeAspect="1" noChangeArrowheads="1"/>
          </p:cNvPicPr>
          <p:nvPr/>
        </p:nvPicPr>
        <p:blipFill>
          <a:blip r:embed="rId2"/>
          <a:srcRect/>
          <a:stretch>
            <a:fillRect/>
          </a:stretch>
        </p:blipFill>
        <p:spPr bwMode="auto">
          <a:xfrm>
            <a:off x="4084119" y="3823856"/>
            <a:ext cx="5059882" cy="2642446"/>
          </a:xfrm>
          <a:prstGeom prst="rect">
            <a:avLst/>
          </a:prstGeom>
          <a:noFill/>
          <a:ln w="9525" algn="ctr">
            <a:noFill/>
            <a:miter lim="800000"/>
            <a:headEnd/>
            <a:tailEnd/>
          </a:ln>
          <a:effectLst/>
        </p:spPr>
      </p:pic>
      <p:sp>
        <p:nvSpPr>
          <p:cNvPr id="7" name="TextBox 6"/>
          <p:cNvSpPr txBox="1"/>
          <p:nvPr/>
        </p:nvSpPr>
        <p:spPr>
          <a:xfrm>
            <a:off x="225631" y="4678878"/>
            <a:ext cx="4144488" cy="1852551"/>
          </a:xfrm>
          <a:prstGeom prst="rect">
            <a:avLst/>
          </a:prstGeom>
          <a:noFill/>
        </p:spPr>
        <p:txBody>
          <a:bodyPr wrap="none" rtlCol="0">
            <a:normAutofit/>
          </a:bodyPr>
          <a:lstStyle/>
          <a:p>
            <a:pPr>
              <a:lnSpc>
                <a:spcPct val="90000"/>
              </a:lnSpc>
            </a:pPr>
            <a:r>
              <a:rPr lang="en-US" sz="2000" dirty="0" smtClean="0"/>
              <a:t>Cost means:</a:t>
            </a:r>
          </a:p>
          <a:p>
            <a:pPr lvl="1">
              <a:lnSpc>
                <a:spcPct val="90000"/>
              </a:lnSpc>
            </a:pPr>
            <a:r>
              <a:rPr lang="en-US" sz="1600" b="1" dirty="0" smtClean="0"/>
              <a:t>Power consumption</a:t>
            </a:r>
          </a:p>
          <a:p>
            <a:pPr lvl="1">
              <a:lnSpc>
                <a:spcPct val="90000"/>
              </a:lnSpc>
            </a:pPr>
            <a:r>
              <a:rPr lang="en-US" sz="1600" dirty="0" smtClean="0"/>
              <a:t>Silicon area</a:t>
            </a:r>
          </a:p>
          <a:p>
            <a:pPr lvl="1">
              <a:lnSpc>
                <a:spcPct val="90000"/>
              </a:lnSpc>
            </a:pPr>
            <a:r>
              <a:rPr lang="en-US" sz="1600" dirty="0" smtClean="0"/>
              <a:t>Availability of radiation hard ADC</a:t>
            </a:r>
          </a:p>
          <a:p>
            <a:endParaRPr lang="en-GB" sz="2400" b="1" dirty="0" smtClean="0">
              <a:solidFill>
                <a:srgbClr val="FF0000"/>
              </a:solidFill>
            </a:endParaRPr>
          </a:p>
        </p:txBody>
      </p:sp>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p:txBody>
          <a:bodyPr/>
          <a:lstStyle/>
          <a:p>
            <a:r>
              <a:rPr lang="en-US" dirty="0"/>
              <a:t>Time measurements</a:t>
            </a:r>
          </a:p>
        </p:txBody>
      </p:sp>
      <p:sp>
        <p:nvSpPr>
          <p:cNvPr id="183299" name="Rectangle 3"/>
          <p:cNvSpPr>
            <a:spLocks noGrp="1" noChangeArrowheads="1"/>
          </p:cNvSpPr>
          <p:nvPr>
            <p:ph idx="1"/>
          </p:nvPr>
        </p:nvSpPr>
        <p:spPr>
          <a:xfrm>
            <a:off x="296883" y="1163782"/>
            <a:ext cx="5332021" cy="5403273"/>
          </a:xfrm>
        </p:spPr>
        <p:txBody>
          <a:bodyPr>
            <a:normAutofit fontScale="92500"/>
          </a:bodyPr>
          <a:lstStyle/>
          <a:p>
            <a:pPr>
              <a:lnSpc>
                <a:spcPct val="80000"/>
              </a:lnSpc>
            </a:pPr>
            <a:r>
              <a:rPr lang="en-US" sz="2000" dirty="0"/>
              <a:t>Time measurements are important in many HEP applications</a:t>
            </a:r>
          </a:p>
          <a:p>
            <a:pPr lvl="1">
              <a:lnSpc>
                <a:spcPct val="80000"/>
              </a:lnSpc>
            </a:pPr>
            <a:r>
              <a:rPr lang="en-US" sz="1600" dirty="0"/>
              <a:t>Identification of bunch crossing (LHC: 25ns)</a:t>
            </a:r>
          </a:p>
          <a:p>
            <a:pPr lvl="1">
              <a:lnSpc>
                <a:spcPct val="80000"/>
              </a:lnSpc>
            </a:pPr>
            <a:r>
              <a:rPr lang="en-US" sz="1600" dirty="0"/>
              <a:t>Distinguishing among individual collisions (events) in continuous beam like experiments (or very short bunch interval like CLIC: ~250ps)</a:t>
            </a:r>
          </a:p>
          <a:p>
            <a:pPr lvl="1">
              <a:lnSpc>
                <a:spcPct val="80000"/>
              </a:lnSpc>
            </a:pPr>
            <a:r>
              <a:rPr lang="en-US" sz="1600" dirty="0"/>
              <a:t>Drift time</a:t>
            </a:r>
          </a:p>
          <a:p>
            <a:pPr lvl="2">
              <a:lnSpc>
                <a:spcPct val="80000"/>
              </a:lnSpc>
            </a:pPr>
            <a:r>
              <a:rPr lang="en-US" sz="1200" dirty="0"/>
              <a:t>Position in drift tubes ( binary detectors with limited time resolution: ~1ns)</a:t>
            </a:r>
          </a:p>
          <a:p>
            <a:pPr lvl="2">
              <a:lnSpc>
                <a:spcPct val="80000"/>
              </a:lnSpc>
            </a:pPr>
            <a:r>
              <a:rPr lang="en-US" sz="1200" dirty="0"/>
              <a:t>Time projection chamber (both good time and amplitude)</a:t>
            </a:r>
          </a:p>
          <a:p>
            <a:pPr lvl="2">
              <a:lnSpc>
                <a:spcPct val="80000"/>
              </a:lnSpc>
            </a:pPr>
            <a:r>
              <a:rPr lang="en-US" sz="1200" dirty="0"/>
              <a:t>Time Of Flight (TOF) detectors (very high time resolution: 10-100ps)</a:t>
            </a:r>
          </a:p>
          <a:p>
            <a:pPr>
              <a:lnSpc>
                <a:spcPct val="80000"/>
              </a:lnSpc>
            </a:pPr>
            <a:r>
              <a:rPr lang="en-US" sz="2000" dirty="0"/>
              <a:t>Time walk: Time dependency on amplitude</a:t>
            </a:r>
          </a:p>
          <a:p>
            <a:pPr lvl="1">
              <a:lnSpc>
                <a:spcPct val="80000"/>
              </a:lnSpc>
            </a:pPr>
            <a:r>
              <a:rPr lang="en-US" sz="1600" dirty="0"/>
              <a:t>Low threshold (noise and pedestal limited)</a:t>
            </a:r>
          </a:p>
          <a:p>
            <a:pPr lvl="1">
              <a:lnSpc>
                <a:spcPct val="80000"/>
              </a:lnSpc>
            </a:pPr>
            <a:r>
              <a:rPr lang="en-US" sz="1600" dirty="0"/>
              <a:t>Constant fraction discrimination</a:t>
            </a:r>
          </a:p>
          <a:p>
            <a:pPr lvl="2">
              <a:lnSpc>
                <a:spcPct val="80000"/>
              </a:lnSpc>
            </a:pPr>
            <a:r>
              <a:rPr lang="en-US" sz="1200" dirty="0"/>
              <a:t>Works quite well but needs good analog delays (cable delay) which is not easy to integrate on chip.</a:t>
            </a:r>
          </a:p>
          <a:p>
            <a:pPr lvl="1">
              <a:lnSpc>
                <a:spcPct val="80000"/>
              </a:lnSpc>
            </a:pPr>
            <a:r>
              <a:rPr lang="en-US" sz="1600" dirty="0"/>
              <a:t>Amplitude compensation (done in DAQ CPU’s)</a:t>
            </a:r>
          </a:p>
          <a:p>
            <a:pPr lvl="2">
              <a:lnSpc>
                <a:spcPct val="80000"/>
              </a:lnSpc>
            </a:pPr>
            <a:r>
              <a:rPr lang="en-US" sz="1200" dirty="0"/>
              <a:t>Separate measurement of amplitude (expensive)</a:t>
            </a:r>
          </a:p>
          <a:p>
            <a:pPr lvl="2">
              <a:lnSpc>
                <a:spcPct val="80000"/>
              </a:lnSpc>
            </a:pPr>
            <a:r>
              <a:rPr lang="en-US" sz="1200" dirty="0"/>
              <a:t>Time measurements with two thresholds: 2 TDC channels</a:t>
            </a:r>
          </a:p>
          <a:p>
            <a:pPr lvl="2">
              <a:lnSpc>
                <a:spcPct val="80000"/>
              </a:lnSpc>
            </a:pPr>
            <a:r>
              <a:rPr lang="en-US" sz="1200" dirty="0"/>
              <a:t>Time over threshold (TOT): 1 TDC channel measuring both leading edge and pulse width</a:t>
            </a:r>
          </a:p>
          <a:p>
            <a:pPr>
              <a:lnSpc>
                <a:spcPct val="80000"/>
              </a:lnSpc>
            </a:pPr>
            <a:r>
              <a:rPr lang="en-US" sz="2000" dirty="0"/>
              <a:t>Time Over Threshold (TOT) can even be used as a poor mans ADC</a:t>
            </a:r>
          </a:p>
          <a:p>
            <a:pPr lvl="1">
              <a:lnSpc>
                <a:spcPct val="80000"/>
              </a:lnSpc>
            </a:pPr>
            <a:r>
              <a:rPr lang="en-US" sz="1600" dirty="0"/>
              <a:t>E.g. ATLAS Pixel</a:t>
            </a:r>
          </a:p>
          <a:p>
            <a:pPr lvl="1">
              <a:lnSpc>
                <a:spcPct val="80000"/>
              </a:lnSpc>
            </a:pPr>
            <a:endParaRPr lang="en-US" sz="1600" dirty="0"/>
          </a:p>
          <a:p>
            <a:pPr lvl="1">
              <a:lnSpc>
                <a:spcPct val="80000"/>
              </a:lnSpc>
            </a:pPr>
            <a:endParaRPr lang="en-US" sz="1600" dirty="0"/>
          </a:p>
        </p:txBody>
      </p:sp>
      <p:sp>
        <p:nvSpPr>
          <p:cNvPr id="58" name="Footer Placeholder 4"/>
          <p:cNvSpPr>
            <a:spLocks noGrp="1"/>
          </p:cNvSpPr>
          <p:nvPr>
            <p:ph type="ftr" sz="quarter" idx="10"/>
          </p:nvPr>
        </p:nvSpPr>
        <p:spPr/>
        <p:txBody>
          <a:bodyPr/>
          <a:lstStyle/>
          <a:p>
            <a:r>
              <a:rPr lang="en-US" smtClean="0"/>
              <a:t>Electronics, Trigger, DAQ Summer Student Lectures 2011, N. Neufeld CERN/PH</a:t>
            </a:r>
            <a:endParaRPr lang="en-US"/>
          </a:p>
        </p:txBody>
      </p:sp>
      <p:sp>
        <p:nvSpPr>
          <p:cNvPr id="59" name="Slide Number Placeholder 58"/>
          <p:cNvSpPr>
            <a:spLocks noGrp="1"/>
          </p:cNvSpPr>
          <p:nvPr>
            <p:ph type="sldNum" sz="quarter" idx="11"/>
          </p:nvPr>
        </p:nvSpPr>
        <p:spPr/>
        <p:txBody>
          <a:bodyPr/>
          <a:lstStyle/>
          <a:p>
            <a:fld id="{9ECC0FC1-A78D-46C6-BB12-B0D98A81EE04}" type="slidenum">
              <a:rPr lang="en-US" smtClean="0"/>
              <a:pPr/>
              <a:t>44</a:t>
            </a:fld>
            <a:endParaRPr lang="en-US"/>
          </a:p>
        </p:txBody>
      </p:sp>
      <p:sp>
        <p:nvSpPr>
          <p:cNvPr id="183300" name="Line 4"/>
          <p:cNvSpPr>
            <a:spLocks noChangeShapeType="1"/>
          </p:cNvSpPr>
          <p:nvPr/>
        </p:nvSpPr>
        <p:spPr bwMode="auto">
          <a:xfrm flipV="1">
            <a:off x="5795963" y="1144588"/>
            <a:ext cx="0" cy="1455737"/>
          </a:xfrm>
          <a:prstGeom prst="line">
            <a:avLst/>
          </a:prstGeom>
          <a:noFill/>
          <a:ln w="9525">
            <a:solidFill>
              <a:schemeClr val="tx1"/>
            </a:solidFill>
            <a:round/>
            <a:headEnd/>
            <a:tailEnd type="triangle" w="med" len="med"/>
          </a:ln>
          <a:effectLst/>
        </p:spPr>
        <p:txBody>
          <a:bodyPr wrap="none" anchor="ctr"/>
          <a:lstStyle/>
          <a:p>
            <a:endParaRPr lang="en-US"/>
          </a:p>
        </p:txBody>
      </p:sp>
      <p:sp>
        <p:nvSpPr>
          <p:cNvPr id="183301" name="Line 5"/>
          <p:cNvSpPr>
            <a:spLocks noChangeShapeType="1"/>
          </p:cNvSpPr>
          <p:nvPr/>
        </p:nvSpPr>
        <p:spPr bwMode="auto">
          <a:xfrm>
            <a:off x="5795963" y="2600325"/>
            <a:ext cx="2413000" cy="0"/>
          </a:xfrm>
          <a:prstGeom prst="line">
            <a:avLst/>
          </a:prstGeom>
          <a:noFill/>
          <a:ln w="9525">
            <a:solidFill>
              <a:schemeClr val="tx1"/>
            </a:solidFill>
            <a:round/>
            <a:headEnd/>
            <a:tailEnd/>
          </a:ln>
          <a:effectLst/>
        </p:spPr>
        <p:txBody>
          <a:bodyPr wrap="none" anchor="ctr"/>
          <a:lstStyle/>
          <a:p>
            <a:endParaRPr lang="en-US"/>
          </a:p>
        </p:txBody>
      </p:sp>
      <p:sp>
        <p:nvSpPr>
          <p:cNvPr id="183302" name="Line 6"/>
          <p:cNvSpPr>
            <a:spLocks noChangeShapeType="1"/>
          </p:cNvSpPr>
          <p:nvPr/>
        </p:nvSpPr>
        <p:spPr bwMode="auto">
          <a:xfrm>
            <a:off x="5795963" y="2312988"/>
            <a:ext cx="2305050" cy="0"/>
          </a:xfrm>
          <a:prstGeom prst="line">
            <a:avLst/>
          </a:prstGeom>
          <a:noFill/>
          <a:ln w="9525">
            <a:solidFill>
              <a:schemeClr val="tx1"/>
            </a:solidFill>
            <a:prstDash val="dash"/>
            <a:round/>
            <a:headEnd/>
            <a:tailEnd/>
          </a:ln>
          <a:effectLst/>
        </p:spPr>
        <p:txBody>
          <a:bodyPr wrap="none" anchor="ctr"/>
          <a:lstStyle/>
          <a:p>
            <a:endParaRPr lang="en-US"/>
          </a:p>
        </p:txBody>
      </p:sp>
      <p:sp>
        <p:nvSpPr>
          <p:cNvPr id="183303" name="Freeform 7"/>
          <p:cNvSpPr>
            <a:spLocks/>
          </p:cNvSpPr>
          <p:nvPr/>
        </p:nvSpPr>
        <p:spPr bwMode="auto">
          <a:xfrm>
            <a:off x="5795963" y="1144588"/>
            <a:ext cx="2305050" cy="1214437"/>
          </a:xfrm>
          <a:custGeom>
            <a:avLst/>
            <a:gdLst/>
            <a:ahLst/>
            <a:cxnLst>
              <a:cxn ang="0">
                <a:pos x="0" y="758"/>
              </a:cxn>
              <a:cxn ang="0">
                <a:pos x="159" y="758"/>
              </a:cxn>
              <a:cxn ang="0">
                <a:pos x="318" y="713"/>
              </a:cxn>
              <a:cxn ang="0">
                <a:pos x="477" y="531"/>
              </a:cxn>
              <a:cxn ang="0">
                <a:pos x="703" y="78"/>
              </a:cxn>
              <a:cxn ang="0">
                <a:pos x="847" y="63"/>
              </a:cxn>
              <a:cxn ang="0">
                <a:pos x="993" y="147"/>
              </a:cxn>
              <a:cxn ang="0">
                <a:pos x="1180" y="282"/>
              </a:cxn>
              <a:cxn ang="0">
                <a:pos x="1452" y="486"/>
              </a:cxn>
            </a:cxnLst>
            <a:rect l="0" t="0" r="r" b="b"/>
            <a:pathLst>
              <a:path w="1452" h="765">
                <a:moveTo>
                  <a:pt x="0" y="758"/>
                </a:moveTo>
                <a:cubicBezTo>
                  <a:pt x="53" y="761"/>
                  <a:pt x="106" y="765"/>
                  <a:pt x="159" y="758"/>
                </a:cubicBezTo>
                <a:cubicBezTo>
                  <a:pt x="212" y="751"/>
                  <a:pt x="265" y="751"/>
                  <a:pt x="318" y="713"/>
                </a:cubicBezTo>
                <a:cubicBezTo>
                  <a:pt x="371" y="675"/>
                  <a:pt x="413" y="637"/>
                  <a:pt x="477" y="531"/>
                </a:cubicBezTo>
                <a:cubicBezTo>
                  <a:pt x="541" y="425"/>
                  <a:pt x="641" y="156"/>
                  <a:pt x="703" y="78"/>
                </a:cubicBezTo>
                <a:cubicBezTo>
                  <a:pt x="765" y="0"/>
                  <a:pt x="799" y="52"/>
                  <a:pt x="847" y="63"/>
                </a:cubicBezTo>
                <a:cubicBezTo>
                  <a:pt x="895" y="74"/>
                  <a:pt x="938" y="111"/>
                  <a:pt x="993" y="147"/>
                </a:cubicBezTo>
                <a:cubicBezTo>
                  <a:pt x="1048" y="183"/>
                  <a:pt x="1104" y="226"/>
                  <a:pt x="1180" y="282"/>
                </a:cubicBezTo>
                <a:cubicBezTo>
                  <a:pt x="1256" y="338"/>
                  <a:pt x="1355" y="416"/>
                  <a:pt x="1452" y="486"/>
                </a:cubicBezTo>
              </a:path>
            </a:pathLst>
          </a:custGeom>
          <a:noFill/>
          <a:ln w="9525" cap="flat" cmpd="sng">
            <a:solidFill>
              <a:schemeClr val="tx1"/>
            </a:solidFill>
            <a:prstDash val="solid"/>
            <a:round/>
            <a:headEnd/>
            <a:tailEnd/>
          </a:ln>
          <a:effectLst/>
        </p:spPr>
        <p:txBody>
          <a:bodyPr wrap="none" anchor="ctr"/>
          <a:lstStyle/>
          <a:p>
            <a:endParaRPr lang="en-US"/>
          </a:p>
        </p:txBody>
      </p:sp>
      <p:sp>
        <p:nvSpPr>
          <p:cNvPr id="183304" name="Freeform 8"/>
          <p:cNvSpPr>
            <a:spLocks/>
          </p:cNvSpPr>
          <p:nvPr/>
        </p:nvSpPr>
        <p:spPr bwMode="auto">
          <a:xfrm>
            <a:off x="5795963" y="1952625"/>
            <a:ext cx="2305050" cy="422275"/>
          </a:xfrm>
          <a:custGeom>
            <a:avLst/>
            <a:gdLst/>
            <a:ahLst/>
            <a:cxnLst>
              <a:cxn ang="0">
                <a:pos x="0" y="758"/>
              </a:cxn>
              <a:cxn ang="0">
                <a:pos x="159" y="758"/>
              </a:cxn>
              <a:cxn ang="0">
                <a:pos x="318" y="713"/>
              </a:cxn>
              <a:cxn ang="0">
                <a:pos x="477" y="531"/>
              </a:cxn>
              <a:cxn ang="0">
                <a:pos x="703" y="78"/>
              </a:cxn>
              <a:cxn ang="0">
                <a:pos x="847" y="63"/>
              </a:cxn>
              <a:cxn ang="0">
                <a:pos x="993" y="147"/>
              </a:cxn>
              <a:cxn ang="0">
                <a:pos x="1180" y="282"/>
              </a:cxn>
              <a:cxn ang="0">
                <a:pos x="1452" y="486"/>
              </a:cxn>
            </a:cxnLst>
            <a:rect l="0" t="0" r="r" b="b"/>
            <a:pathLst>
              <a:path w="1452" h="765">
                <a:moveTo>
                  <a:pt x="0" y="758"/>
                </a:moveTo>
                <a:cubicBezTo>
                  <a:pt x="53" y="761"/>
                  <a:pt x="106" y="765"/>
                  <a:pt x="159" y="758"/>
                </a:cubicBezTo>
                <a:cubicBezTo>
                  <a:pt x="212" y="751"/>
                  <a:pt x="265" y="751"/>
                  <a:pt x="318" y="713"/>
                </a:cubicBezTo>
                <a:cubicBezTo>
                  <a:pt x="371" y="675"/>
                  <a:pt x="413" y="637"/>
                  <a:pt x="477" y="531"/>
                </a:cubicBezTo>
                <a:cubicBezTo>
                  <a:pt x="541" y="425"/>
                  <a:pt x="641" y="156"/>
                  <a:pt x="703" y="78"/>
                </a:cubicBezTo>
                <a:cubicBezTo>
                  <a:pt x="765" y="0"/>
                  <a:pt x="799" y="52"/>
                  <a:pt x="847" y="63"/>
                </a:cubicBezTo>
                <a:cubicBezTo>
                  <a:pt x="895" y="74"/>
                  <a:pt x="938" y="111"/>
                  <a:pt x="993" y="147"/>
                </a:cubicBezTo>
                <a:cubicBezTo>
                  <a:pt x="1048" y="183"/>
                  <a:pt x="1104" y="226"/>
                  <a:pt x="1180" y="282"/>
                </a:cubicBezTo>
                <a:cubicBezTo>
                  <a:pt x="1256" y="338"/>
                  <a:pt x="1355" y="416"/>
                  <a:pt x="1452" y="486"/>
                </a:cubicBezTo>
              </a:path>
            </a:pathLst>
          </a:custGeom>
          <a:noFill/>
          <a:ln w="9525" cap="flat" cmpd="sng">
            <a:solidFill>
              <a:schemeClr val="tx1"/>
            </a:solidFill>
            <a:prstDash val="solid"/>
            <a:round/>
            <a:headEnd/>
            <a:tailEnd/>
          </a:ln>
          <a:effectLst/>
        </p:spPr>
        <p:txBody>
          <a:bodyPr wrap="none" anchor="ctr"/>
          <a:lstStyle/>
          <a:p>
            <a:endParaRPr lang="en-US"/>
          </a:p>
        </p:txBody>
      </p:sp>
      <p:sp>
        <p:nvSpPr>
          <p:cNvPr id="183308" name="Text Box 12"/>
          <p:cNvSpPr txBox="1">
            <a:spLocks noChangeArrowheads="1"/>
          </p:cNvSpPr>
          <p:nvPr/>
        </p:nvSpPr>
        <p:spPr bwMode="auto">
          <a:xfrm>
            <a:off x="5364163" y="2168525"/>
            <a:ext cx="444500" cy="274638"/>
          </a:xfrm>
          <a:prstGeom prst="rect">
            <a:avLst/>
          </a:prstGeom>
          <a:noFill/>
          <a:ln w="9525" algn="ctr">
            <a:noFill/>
            <a:miter lim="800000"/>
            <a:headEnd/>
            <a:tailEnd/>
          </a:ln>
          <a:effectLst/>
        </p:spPr>
        <p:txBody>
          <a:bodyPr wrap="none">
            <a:spAutoFit/>
          </a:bodyPr>
          <a:lstStyle/>
          <a:p>
            <a:r>
              <a:rPr lang="en-US"/>
              <a:t>TH</a:t>
            </a:r>
            <a:r>
              <a:rPr lang="en-US" baseline="-25000"/>
              <a:t>1</a:t>
            </a:r>
          </a:p>
        </p:txBody>
      </p:sp>
      <p:sp>
        <p:nvSpPr>
          <p:cNvPr id="183309" name="Line 13"/>
          <p:cNvSpPr>
            <a:spLocks noChangeShapeType="1"/>
          </p:cNvSpPr>
          <p:nvPr/>
        </p:nvSpPr>
        <p:spPr bwMode="auto">
          <a:xfrm>
            <a:off x="5795963" y="2024063"/>
            <a:ext cx="2305050" cy="0"/>
          </a:xfrm>
          <a:prstGeom prst="line">
            <a:avLst/>
          </a:prstGeom>
          <a:noFill/>
          <a:ln w="9525">
            <a:solidFill>
              <a:schemeClr val="tx1"/>
            </a:solidFill>
            <a:prstDash val="dash"/>
            <a:round/>
            <a:headEnd/>
            <a:tailEnd/>
          </a:ln>
          <a:effectLst/>
        </p:spPr>
        <p:txBody>
          <a:bodyPr wrap="none" anchor="ctr"/>
          <a:lstStyle/>
          <a:p>
            <a:endParaRPr lang="en-US"/>
          </a:p>
        </p:txBody>
      </p:sp>
      <p:sp>
        <p:nvSpPr>
          <p:cNvPr id="183310" name="Text Box 14"/>
          <p:cNvSpPr txBox="1">
            <a:spLocks noChangeArrowheads="1"/>
          </p:cNvSpPr>
          <p:nvPr/>
        </p:nvSpPr>
        <p:spPr bwMode="auto">
          <a:xfrm>
            <a:off x="5327650" y="1916113"/>
            <a:ext cx="444500" cy="274637"/>
          </a:xfrm>
          <a:prstGeom prst="rect">
            <a:avLst/>
          </a:prstGeom>
          <a:noFill/>
          <a:ln w="9525" algn="ctr">
            <a:noFill/>
            <a:miter lim="800000"/>
            <a:headEnd/>
            <a:tailEnd/>
          </a:ln>
          <a:effectLst/>
        </p:spPr>
        <p:txBody>
          <a:bodyPr wrap="none">
            <a:spAutoFit/>
          </a:bodyPr>
          <a:lstStyle/>
          <a:p>
            <a:r>
              <a:rPr lang="en-US"/>
              <a:t>TH</a:t>
            </a:r>
            <a:r>
              <a:rPr lang="en-US" baseline="-25000"/>
              <a:t>2</a:t>
            </a:r>
          </a:p>
        </p:txBody>
      </p:sp>
      <p:sp>
        <p:nvSpPr>
          <p:cNvPr id="183312" name="AutoShape 16"/>
          <p:cNvSpPr>
            <a:spLocks noChangeArrowheads="1"/>
          </p:cNvSpPr>
          <p:nvPr/>
        </p:nvSpPr>
        <p:spPr bwMode="auto">
          <a:xfrm rot="5400000">
            <a:off x="6497638" y="3519488"/>
            <a:ext cx="576262" cy="468312"/>
          </a:xfrm>
          <a:prstGeom prst="triangle">
            <a:avLst>
              <a:gd name="adj" fmla="val 50000"/>
            </a:avLst>
          </a:prstGeom>
          <a:noFill/>
          <a:ln w="9525" algn="ctr">
            <a:solidFill>
              <a:schemeClr val="tx1"/>
            </a:solidFill>
            <a:miter lim="800000"/>
            <a:headEnd/>
            <a:tailEnd/>
          </a:ln>
          <a:effectLst/>
        </p:spPr>
        <p:txBody>
          <a:bodyPr wrap="none" anchor="ctr"/>
          <a:lstStyle/>
          <a:p>
            <a:endParaRPr lang="en-US" sz="1400"/>
          </a:p>
        </p:txBody>
      </p:sp>
      <p:sp>
        <p:nvSpPr>
          <p:cNvPr id="183313" name="Rectangle 17"/>
          <p:cNvSpPr>
            <a:spLocks noChangeArrowheads="1"/>
          </p:cNvSpPr>
          <p:nvPr/>
        </p:nvSpPr>
        <p:spPr bwMode="auto">
          <a:xfrm>
            <a:off x="5903913" y="3465513"/>
            <a:ext cx="504825" cy="215900"/>
          </a:xfrm>
          <a:prstGeom prst="rect">
            <a:avLst/>
          </a:prstGeom>
          <a:noFill/>
          <a:ln w="9525" algn="ctr">
            <a:solidFill>
              <a:schemeClr val="tx1"/>
            </a:solidFill>
            <a:miter lim="800000"/>
            <a:headEnd/>
            <a:tailEnd/>
          </a:ln>
          <a:effectLst/>
        </p:spPr>
        <p:txBody>
          <a:bodyPr wrap="none" anchor="ctr"/>
          <a:lstStyle/>
          <a:p>
            <a:r>
              <a:rPr lang="en-US" sz="1400" dirty="0"/>
              <a:t>1/k</a:t>
            </a:r>
          </a:p>
        </p:txBody>
      </p:sp>
      <p:sp>
        <p:nvSpPr>
          <p:cNvPr id="183314" name="Rectangle 18"/>
          <p:cNvSpPr>
            <a:spLocks noChangeArrowheads="1"/>
          </p:cNvSpPr>
          <p:nvPr/>
        </p:nvSpPr>
        <p:spPr bwMode="auto">
          <a:xfrm>
            <a:off x="5903913" y="3789363"/>
            <a:ext cx="504825" cy="215900"/>
          </a:xfrm>
          <a:prstGeom prst="rect">
            <a:avLst/>
          </a:prstGeom>
          <a:noFill/>
          <a:ln w="9525" algn="ctr">
            <a:solidFill>
              <a:schemeClr val="tx1"/>
            </a:solidFill>
            <a:miter lim="800000"/>
            <a:headEnd/>
            <a:tailEnd/>
          </a:ln>
          <a:effectLst/>
        </p:spPr>
        <p:txBody>
          <a:bodyPr wrap="none" anchor="ctr"/>
          <a:lstStyle/>
          <a:p>
            <a:r>
              <a:rPr lang="en-US" sz="1400"/>
              <a:t>delay</a:t>
            </a:r>
          </a:p>
        </p:txBody>
      </p:sp>
      <p:sp>
        <p:nvSpPr>
          <p:cNvPr id="183315" name="Line 19"/>
          <p:cNvSpPr>
            <a:spLocks noChangeShapeType="1"/>
          </p:cNvSpPr>
          <p:nvPr/>
        </p:nvSpPr>
        <p:spPr bwMode="auto">
          <a:xfrm>
            <a:off x="6408738" y="3573463"/>
            <a:ext cx="142875" cy="0"/>
          </a:xfrm>
          <a:prstGeom prst="line">
            <a:avLst/>
          </a:prstGeom>
          <a:noFill/>
          <a:ln w="9525">
            <a:solidFill>
              <a:schemeClr val="tx1"/>
            </a:solidFill>
            <a:round/>
            <a:headEnd/>
            <a:tailEnd/>
          </a:ln>
          <a:effectLst/>
        </p:spPr>
        <p:txBody>
          <a:bodyPr wrap="none" anchor="ctr"/>
          <a:lstStyle/>
          <a:p>
            <a:endParaRPr lang="en-US" sz="1400"/>
          </a:p>
        </p:txBody>
      </p:sp>
      <p:sp>
        <p:nvSpPr>
          <p:cNvPr id="183316" name="Line 20"/>
          <p:cNvSpPr>
            <a:spLocks noChangeShapeType="1"/>
          </p:cNvSpPr>
          <p:nvPr/>
        </p:nvSpPr>
        <p:spPr bwMode="auto">
          <a:xfrm>
            <a:off x="6408738" y="3897313"/>
            <a:ext cx="142875" cy="0"/>
          </a:xfrm>
          <a:prstGeom prst="line">
            <a:avLst/>
          </a:prstGeom>
          <a:noFill/>
          <a:ln w="9525">
            <a:solidFill>
              <a:schemeClr val="tx1"/>
            </a:solidFill>
            <a:round/>
            <a:headEnd/>
            <a:tailEnd/>
          </a:ln>
          <a:effectLst/>
        </p:spPr>
        <p:txBody>
          <a:bodyPr wrap="none" anchor="ctr"/>
          <a:lstStyle/>
          <a:p>
            <a:endParaRPr lang="en-US" sz="1400"/>
          </a:p>
        </p:txBody>
      </p:sp>
      <p:sp>
        <p:nvSpPr>
          <p:cNvPr id="183317" name="AutoShape 21"/>
          <p:cNvSpPr>
            <a:spLocks noChangeArrowheads="1"/>
          </p:cNvSpPr>
          <p:nvPr/>
        </p:nvSpPr>
        <p:spPr bwMode="auto">
          <a:xfrm rot="5400000">
            <a:off x="6497637" y="4203701"/>
            <a:ext cx="576263" cy="468312"/>
          </a:xfrm>
          <a:prstGeom prst="triangle">
            <a:avLst>
              <a:gd name="adj" fmla="val 50000"/>
            </a:avLst>
          </a:prstGeom>
          <a:noFill/>
          <a:ln w="9525" algn="ctr">
            <a:solidFill>
              <a:schemeClr val="tx1"/>
            </a:solidFill>
            <a:miter lim="800000"/>
            <a:headEnd/>
            <a:tailEnd/>
          </a:ln>
          <a:effectLst/>
        </p:spPr>
        <p:txBody>
          <a:bodyPr wrap="none" anchor="ctr"/>
          <a:lstStyle/>
          <a:p>
            <a:endParaRPr lang="en-US" sz="1400"/>
          </a:p>
        </p:txBody>
      </p:sp>
      <p:sp>
        <p:nvSpPr>
          <p:cNvPr id="183318" name="Line 22"/>
          <p:cNvSpPr>
            <a:spLocks noChangeShapeType="1"/>
          </p:cNvSpPr>
          <p:nvPr/>
        </p:nvSpPr>
        <p:spPr bwMode="auto">
          <a:xfrm>
            <a:off x="5724525" y="4257675"/>
            <a:ext cx="827088" cy="0"/>
          </a:xfrm>
          <a:prstGeom prst="line">
            <a:avLst/>
          </a:prstGeom>
          <a:noFill/>
          <a:ln w="9525">
            <a:solidFill>
              <a:schemeClr val="tx1"/>
            </a:solidFill>
            <a:round/>
            <a:headEnd/>
            <a:tailEnd/>
          </a:ln>
          <a:effectLst/>
        </p:spPr>
        <p:txBody>
          <a:bodyPr wrap="none" anchor="ctr"/>
          <a:lstStyle/>
          <a:p>
            <a:endParaRPr lang="en-US"/>
          </a:p>
        </p:txBody>
      </p:sp>
      <p:sp>
        <p:nvSpPr>
          <p:cNvPr id="183319" name="Line 23"/>
          <p:cNvSpPr>
            <a:spLocks noChangeShapeType="1"/>
          </p:cNvSpPr>
          <p:nvPr/>
        </p:nvSpPr>
        <p:spPr bwMode="auto">
          <a:xfrm>
            <a:off x="6408738" y="4581525"/>
            <a:ext cx="142875" cy="0"/>
          </a:xfrm>
          <a:prstGeom prst="line">
            <a:avLst/>
          </a:prstGeom>
          <a:noFill/>
          <a:ln w="9525">
            <a:solidFill>
              <a:schemeClr val="tx1"/>
            </a:solidFill>
            <a:round/>
            <a:headEnd/>
            <a:tailEnd/>
          </a:ln>
          <a:effectLst/>
        </p:spPr>
        <p:txBody>
          <a:bodyPr wrap="none" anchor="ctr"/>
          <a:lstStyle/>
          <a:p>
            <a:endParaRPr lang="en-US" sz="1400"/>
          </a:p>
        </p:txBody>
      </p:sp>
      <p:sp>
        <p:nvSpPr>
          <p:cNvPr id="183320" name="Text Box 24"/>
          <p:cNvSpPr txBox="1">
            <a:spLocks noChangeArrowheads="1"/>
          </p:cNvSpPr>
          <p:nvPr/>
        </p:nvSpPr>
        <p:spPr bwMode="auto">
          <a:xfrm>
            <a:off x="6084888" y="4510088"/>
            <a:ext cx="370614" cy="307777"/>
          </a:xfrm>
          <a:prstGeom prst="rect">
            <a:avLst/>
          </a:prstGeom>
          <a:noFill/>
          <a:ln w="9525" algn="ctr">
            <a:noFill/>
            <a:miter lim="800000"/>
            <a:headEnd/>
            <a:tailEnd/>
          </a:ln>
          <a:effectLst/>
        </p:spPr>
        <p:txBody>
          <a:bodyPr wrap="none">
            <a:spAutoFit/>
          </a:bodyPr>
          <a:lstStyle/>
          <a:p>
            <a:r>
              <a:rPr lang="en-US" sz="1400"/>
              <a:t>Th</a:t>
            </a:r>
          </a:p>
        </p:txBody>
      </p:sp>
      <p:sp>
        <p:nvSpPr>
          <p:cNvPr id="183321" name="Line 25"/>
          <p:cNvSpPr>
            <a:spLocks noChangeShapeType="1"/>
          </p:cNvSpPr>
          <p:nvPr/>
        </p:nvSpPr>
        <p:spPr bwMode="auto">
          <a:xfrm flipH="1">
            <a:off x="5795963" y="3573463"/>
            <a:ext cx="107950" cy="0"/>
          </a:xfrm>
          <a:prstGeom prst="line">
            <a:avLst/>
          </a:prstGeom>
          <a:noFill/>
          <a:ln w="9525">
            <a:solidFill>
              <a:schemeClr val="tx1"/>
            </a:solidFill>
            <a:round/>
            <a:headEnd/>
            <a:tailEnd/>
          </a:ln>
          <a:effectLst/>
        </p:spPr>
        <p:txBody>
          <a:bodyPr wrap="none" anchor="ctr"/>
          <a:lstStyle/>
          <a:p>
            <a:endParaRPr lang="en-US"/>
          </a:p>
        </p:txBody>
      </p:sp>
      <p:sp>
        <p:nvSpPr>
          <p:cNvPr id="183322" name="Line 26"/>
          <p:cNvSpPr>
            <a:spLocks noChangeShapeType="1"/>
          </p:cNvSpPr>
          <p:nvPr/>
        </p:nvSpPr>
        <p:spPr bwMode="auto">
          <a:xfrm>
            <a:off x="5795963" y="3573463"/>
            <a:ext cx="0" cy="684212"/>
          </a:xfrm>
          <a:prstGeom prst="line">
            <a:avLst/>
          </a:prstGeom>
          <a:noFill/>
          <a:ln w="9525">
            <a:solidFill>
              <a:schemeClr val="tx1"/>
            </a:solidFill>
            <a:round/>
            <a:headEnd/>
            <a:tailEnd/>
          </a:ln>
          <a:effectLst/>
        </p:spPr>
        <p:txBody>
          <a:bodyPr wrap="none" anchor="ctr"/>
          <a:lstStyle/>
          <a:p>
            <a:endParaRPr lang="en-US"/>
          </a:p>
        </p:txBody>
      </p:sp>
      <p:sp>
        <p:nvSpPr>
          <p:cNvPr id="183323" name="Line 27"/>
          <p:cNvSpPr>
            <a:spLocks noChangeShapeType="1"/>
          </p:cNvSpPr>
          <p:nvPr/>
        </p:nvSpPr>
        <p:spPr bwMode="auto">
          <a:xfrm flipV="1">
            <a:off x="5795963" y="3897313"/>
            <a:ext cx="107950" cy="0"/>
          </a:xfrm>
          <a:prstGeom prst="line">
            <a:avLst/>
          </a:prstGeom>
          <a:noFill/>
          <a:ln w="9525">
            <a:solidFill>
              <a:schemeClr val="tx1"/>
            </a:solidFill>
            <a:round/>
            <a:headEnd/>
            <a:tailEnd/>
          </a:ln>
          <a:effectLst/>
        </p:spPr>
        <p:txBody>
          <a:bodyPr wrap="none" anchor="ctr"/>
          <a:lstStyle/>
          <a:p>
            <a:endParaRPr lang="en-US"/>
          </a:p>
        </p:txBody>
      </p:sp>
      <p:sp>
        <p:nvSpPr>
          <p:cNvPr id="183325" name="Rectangle 29"/>
          <p:cNvSpPr>
            <a:spLocks noChangeArrowheads="1"/>
          </p:cNvSpPr>
          <p:nvPr/>
        </p:nvSpPr>
        <p:spPr bwMode="auto">
          <a:xfrm>
            <a:off x="7885113" y="3644900"/>
            <a:ext cx="431800" cy="757238"/>
          </a:xfrm>
          <a:prstGeom prst="rect">
            <a:avLst/>
          </a:prstGeom>
          <a:noFill/>
          <a:ln w="9525" algn="ctr">
            <a:solidFill>
              <a:schemeClr val="tx1"/>
            </a:solidFill>
            <a:miter lim="800000"/>
            <a:headEnd/>
            <a:tailEnd/>
          </a:ln>
          <a:effectLst/>
        </p:spPr>
        <p:txBody>
          <a:bodyPr wrap="none" anchor="ctr"/>
          <a:lstStyle/>
          <a:p>
            <a:endParaRPr lang="en-US" sz="1400"/>
          </a:p>
        </p:txBody>
      </p:sp>
      <p:sp>
        <p:nvSpPr>
          <p:cNvPr id="183326" name="Line 30"/>
          <p:cNvSpPr>
            <a:spLocks noChangeShapeType="1"/>
          </p:cNvSpPr>
          <p:nvPr/>
        </p:nvSpPr>
        <p:spPr bwMode="auto">
          <a:xfrm>
            <a:off x="7885113" y="3681413"/>
            <a:ext cx="107950" cy="71437"/>
          </a:xfrm>
          <a:prstGeom prst="line">
            <a:avLst/>
          </a:prstGeom>
          <a:noFill/>
          <a:ln w="9525">
            <a:solidFill>
              <a:schemeClr val="tx1"/>
            </a:solidFill>
            <a:round/>
            <a:headEnd/>
            <a:tailEnd/>
          </a:ln>
          <a:effectLst/>
        </p:spPr>
        <p:txBody>
          <a:bodyPr wrap="none" anchor="ctr"/>
          <a:lstStyle/>
          <a:p>
            <a:endParaRPr lang="en-US" sz="1400"/>
          </a:p>
        </p:txBody>
      </p:sp>
      <p:sp>
        <p:nvSpPr>
          <p:cNvPr id="183327" name="Line 31"/>
          <p:cNvSpPr>
            <a:spLocks noChangeShapeType="1"/>
          </p:cNvSpPr>
          <p:nvPr/>
        </p:nvSpPr>
        <p:spPr bwMode="auto">
          <a:xfrm flipH="1">
            <a:off x="7885113" y="3752850"/>
            <a:ext cx="107950" cy="71438"/>
          </a:xfrm>
          <a:prstGeom prst="line">
            <a:avLst/>
          </a:prstGeom>
          <a:noFill/>
          <a:ln w="9525">
            <a:solidFill>
              <a:schemeClr val="tx1"/>
            </a:solidFill>
            <a:round/>
            <a:headEnd/>
            <a:tailEnd/>
          </a:ln>
          <a:effectLst/>
        </p:spPr>
        <p:txBody>
          <a:bodyPr wrap="none" anchor="ctr"/>
          <a:lstStyle/>
          <a:p>
            <a:endParaRPr lang="en-US" sz="1400"/>
          </a:p>
        </p:txBody>
      </p:sp>
      <p:sp>
        <p:nvSpPr>
          <p:cNvPr id="183329" name="Text Box 33"/>
          <p:cNvSpPr txBox="1">
            <a:spLocks noChangeArrowheads="1"/>
          </p:cNvSpPr>
          <p:nvPr/>
        </p:nvSpPr>
        <p:spPr bwMode="auto">
          <a:xfrm>
            <a:off x="7812088" y="4076700"/>
            <a:ext cx="317716" cy="307777"/>
          </a:xfrm>
          <a:prstGeom prst="rect">
            <a:avLst/>
          </a:prstGeom>
          <a:noFill/>
          <a:ln w="9525" algn="ctr">
            <a:noFill/>
            <a:miter lim="800000"/>
            <a:headEnd/>
            <a:tailEnd/>
          </a:ln>
          <a:effectLst/>
        </p:spPr>
        <p:txBody>
          <a:bodyPr wrap="none">
            <a:spAutoFit/>
          </a:bodyPr>
          <a:lstStyle/>
          <a:p>
            <a:r>
              <a:rPr lang="en-US" sz="1400"/>
              <a:t>D</a:t>
            </a:r>
          </a:p>
        </p:txBody>
      </p:sp>
      <p:sp>
        <p:nvSpPr>
          <p:cNvPr id="183330" name="Text Box 34"/>
          <p:cNvSpPr txBox="1">
            <a:spLocks noChangeArrowheads="1"/>
          </p:cNvSpPr>
          <p:nvPr/>
        </p:nvSpPr>
        <p:spPr bwMode="auto">
          <a:xfrm>
            <a:off x="8029575" y="4184650"/>
            <a:ext cx="293670" cy="307777"/>
          </a:xfrm>
          <a:prstGeom prst="rect">
            <a:avLst/>
          </a:prstGeom>
          <a:noFill/>
          <a:ln w="9525" algn="ctr">
            <a:noFill/>
            <a:miter lim="800000"/>
            <a:headEnd/>
            <a:tailEnd/>
          </a:ln>
          <a:effectLst/>
        </p:spPr>
        <p:txBody>
          <a:bodyPr wrap="none">
            <a:spAutoFit/>
          </a:bodyPr>
          <a:lstStyle/>
          <a:p>
            <a:r>
              <a:rPr lang="en-US" sz="1400"/>
              <a:t>R</a:t>
            </a:r>
          </a:p>
        </p:txBody>
      </p:sp>
      <p:sp>
        <p:nvSpPr>
          <p:cNvPr id="183331" name="Rectangle 35"/>
          <p:cNvSpPr>
            <a:spLocks noChangeArrowheads="1"/>
          </p:cNvSpPr>
          <p:nvPr/>
        </p:nvSpPr>
        <p:spPr bwMode="auto">
          <a:xfrm rot="5400000">
            <a:off x="8388350" y="4113213"/>
            <a:ext cx="504825" cy="215900"/>
          </a:xfrm>
          <a:prstGeom prst="rect">
            <a:avLst/>
          </a:prstGeom>
          <a:noFill/>
          <a:ln w="9525" algn="ctr">
            <a:solidFill>
              <a:schemeClr val="tx1"/>
            </a:solidFill>
            <a:miter lim="800000"/>
            <a:headEnd/>
            <a:tailEnd/>
          </a:ln>
          <a:effectLst/>
        </p:spPr>
        <p:txBody>
          <a:bodyPr wrap="none" anchor="ctr"/>
          <a:lstStyle/>
          <a:p>
            <a:r>
              <a:rPr lang="en-US" sz="1400"/>
              <a:t>delay</a:t>
            </a:r>
          </a:p>
        </p:txBody>
      </p:sp>
      <p:sp>
        <p:nvSpPr>
          <p:cNvPr id="183332" name="Line 36"/>
          <p:cNvSpPr>
            <a:spLocks noChangeShapeType="1"/>
          </p:cNvSpPr>
          <p:nvPr/>
        </p:nvSpPr>
        <p:spPr bwMode="auto">
          <a:xfrm>
            <a:off x="8316913" y="3789363"/>
            <a:ext cx="647700" cy="0"/>
          </a:xfrm>
          <a:prstGeom prst="line">
            <a:avLst/>
          </a:prstGeom>
          <a:noFill/>
          <a:ln w="9525">
            <a:solidFill>
              <a:schemeClr val="tx1"/>
            </a:solidFill>
            <a:round/>
            <a:headEnd/>
            <a:tailEnd/>
          </a:ln>
          <a:effectLst/>
        </p:spPr>
        <p:txBody>
          <a:bodyPr wrap="none" anchor="ctr"/>
          <a:lstStyle/>
          <a:p>
            <a:endParaRPr lang="en-US" sz="1400"/>
          </a:p>
        </p:txBody>
      </p:sp>
      <p:sp>
        <p:nvSpPr>
          <p:cNvPr id="183333" name="Line 37"/>
          <p:cNvSpPr>
            <a:spLocks noChangeShapeType="1"/>
          </p:cNvSpPr>
          <p:nvPr/>
        </p:nvSpPr>
        <p:spPr bwMode="auto">
          <a:xfrm>
            <a:off x="8640763" y="3789363"/>
            <a:ext cx="0" cy="179387"/>
          </a:xfrm>
          <a:prstGeom prst="line">
            <a:avLst/>
          </a:prstGeom>
          <a:noFill/>
          <a:ln w="9525">
            <a:solidFill>
              <a:schemeClr val="tx1"/>
            </a:solidFill>
            <a:round/>
            <a:headEnd/>
            <a:tailEnd/>
          </a:ln>
          <a:effectLst/>
        </p:spPr>
        <p:txBody>
          <a:bodyPr wrap="none" anchor="ctr"/>
          <a:lstStyle/>
          <a:p>
            <a:endParaRPr lang="en-US" sz="1400"/>
          </a:p>
        </p:txBody>
      </p:sp>
      <p:sp>
        <p:nvSpPr>
          <p:cNvPr id="183334" name="Line 38"/>
          <p:cNvSpPr>
            <a:spLocks noChangeShapeType="1"/>
          </p:cNvSpPr>
          <p:nvPr/>
        </p:nvSpPr>
        <p:spPr bwMode="auto">
          <a:xfrm>
            <a:off x="8640763" y="4473575"/>
            <a:ext cx="0" cy="107950"/>
          </a:xfrm>
          <a:prstGeom prst="line">
            <a:avLst/>
          </a:prstGeom>
          <a:noFill/>
          <a:ln w="9525">
            <a:solidFill>
              <a:schemeClr val="tx1"/>
            </a:solidFill>
            <a:round/>
            <a:headEnd/>
            <a:tailEnd/>
          </a:ln>
          <a:effectLst/>
        </p:spPr>
        <p:txBody>
          <a:bodyPr wrap="none" anchor="ctr"/>
          <a:lstStyle/>
          <a:p>
            <a:endParaRPr lang="en-US" sz="1400"/>
          </a:p>
        </p:txBody>
      </p:sp>
      <p:sp>
        <p:nvSpPr>
          <p:cNvPr id="183335" name="Line 39"/>
          <p:cNvSpPr>
            <a:spLocks noChangeShapeType="1"/>
          </p:cNvSpPr>
          <p:nvPr/>
        </p:nvSpPr>
        <p:spPr bwMode="auto">
          <a:xfrm flipH="1">
            <a:off x="8208963" y="4581525"/>
            <a:ext cx="431800" cy="0"/>
          </a:xfrm>
          <a:prstGeom prst="line">
            <a:avLst/>
          </a:prstGeom>
          <a:noFill/>
          <a:ln w="9525">
            <a:solidFill>
              <a:schemeClr val="tx1"/>
            </a:solidFill>
            <a:round/>
            <a:headEnd/>
            <a:tailEnd/>
          </a:ln>
          <a:effectLst/>
        </p:spPr>
        <p:txBody>
          <a:bodyPr wrap="none" anchor="ctr"/>
          <a:lstStyle/>
          <a:p>
            <a:endParaRPr lang="en-US" sz="1400"/>
          </a:p>
        </p:txBody>
      </p:sp>
      <p:sp>
        <p:nvSpPr>
          <p:cNvPr id="183336" name="Line 40"/>
          <p:cNvSpPr>
            <a:spLocks noChangeShapeType="1"/>
          </p:cNvSpPr>
          <p:nvPr/>
        </p:nvSpPr>
        <p:spPr bwMode="auto">
          <a:xfrm flipV="1">
            <a:off x="8208963" y="4402138"/>
            <a:ext cx="0" cy="179387"/>
          </a:xfrm>
          <a:prstGeom prst="line">
            <a:avLst/>
          </a:prstGeom>
          <a:noFill/>
          <a:ln w="9525">
            <a:solidFill>
              <a:schemeClr val="tx1"/>
            </a:solidFill>
            <a:round/>
            <a:headEnd/>
            <a:tailEnd/>
          </a:ln>
          <a:effectLst/>
        </p:spPr>
        <p:txBody>
          <a:bodyPr wrap="none" anchor="ctr"/>
          <a:lstStyle/>
          <a:p>
            <a:endParaRPr lang="en-US" sz="1400"/>
          </a:p>
        </p:txBody>
      </p:sp>
      <p:sp>
        <p:nvSpPr>
          <p:cNvPr id="183337" name="Line 41"/>
          <p:cNvSpPr>
            <a:spLocks noChangeShapeType="1"/>
          </p:cNvSpPr>
          <p:nvPr/>
        </p:nvSpPr>
        <p:spPr bwMode="auto">
          <a:xfrm>
            <a:off x="7019925" y="3752850"/>
            <a:ext cx="863600" cy="0"/>
          </a:xfrm>
          <a:prstGeom prst="line">
            <a:avLst/>
          </a:prstGeom>
          <a:noFill/>
          <a:ln w="9525">
            <a:solidFill>
              <a:schemeClr val="tx1"/>
            </a:solidFill>
            <a:round/>
            <a:headEnd/>
            <a:tailEnd/>
          </a:ln>
          <a:effectLst/>
        </p:spPr>
        <p:txBody>
          <a:bodyPr wrap="none" anchor="ctr"/>
          <a:lstStyle/>
          <a:p>
            <a:endParaRPr lang="en-US" sz="1400"/>
          </a:p>
        </p:txBody>
      </p:sp>
      <p:sp>
        <p:nvSpPr>
          <p:cNvPr id="183324" name="Rectangle 28"/>
          <p:cNvSpPr>
            <a:spLocks noChangeArrowheads="1"/>
          </p:cNvSpPr>
          <p:nvPr/>
        </p:nvSpPr>
        <p:spPr bwMode="auto">
          <a:xfrm>
            <a:off x="7164388" y="3644900"/>
            <a:ext cx="504825" cy="215900"/>
          </a:xfrm>
          <a:prstGeom prst="rect">
            <a:avLst/>
          </a:prstGeom>
          <a:solidFill>
            <a:schemeClr val="bg1"/>
          </a:solidFill>
          <a:ln w="9525" algn="ctr">
            <a:solidFill>
              <a:schemeClr val="tx1"/>
            </a:solidFill>
            <a:miter lim="800000"/>
            <a:headEnd/>
            <a:tailEnd/>
          </a:ln>
          <a:effectLst/>
        </p:spPr>
        <p:txBody>
          <a:bodyPr wrap="none" anchor="ctr"/>
          <a:lstStyle/>
          <a:p>
            <a:r>
              <a:rPr lang="en-US" sz="1400"/>
              <a:t>delay</a:t>
            </a:r>
          </a:p>
        </p:txBody>
      </p:sp>
      <p:sp>
        <p:nvSpPr>
          <p:cNvPr id="183338" name="Line 42"/>
          <p:cNvSpPr>
            <a:spLocks noChangeShapeType="1"/>
          </p:cNvSpPr>
          <p:nvPr/>
        </p:nvSpPr>
        <p:spPr bwMode="auto">
          <a:xfrm>
            <a:off x="7019925" y="4437063"/>
            <a:ext cx="144463" cy="0"/>
          </a:xfrm>
          <a:prstGeom prst="line">
            <a:avLst/>
          </a:prstGeom>
          <a:noFill/>
          <a:ln w="9525">
            <a:solidFill>
              <a:schemeClr val="tx1"/>
            </a:solidFill>
            <a:round/>
            <a:headEnd/>
            <a:tailEnd/>
          </a:ln>
          <a:effectLst/>
        </p:spPr>
        <p:txBody>
          <a:bodyPr wrap="none" anchor="ctr"/>
          <a:lstStyle/>
          <a:p>
            <a:endParaRPr lang="en-US" sz="1400"/>
          </a:p>
        </p:txBody>
      </p:sp>
      <p:sp>
        <p:nvSpPr>
          <p:cNvPr id="183339" name="Line 43"/>
          <p:cNvSpPr>
            <a:spLocks noChangeShapeType="1"/>
          </p:cNvSpPr>
          <p:nvPr/>
        </p:nvSpPr>
        <p:spPr bwMode="auto">
          <a:xfrm flipV="1">
            <a:off x="7164388" y="4221163"/>
            <a:ext cx="0" cy="215900"/>
          </a:xfrm>
          <a:prstGeom prst="line">
            <a:avLst/>
          </a:prstGeom>
          <a:noFill/>
          <a:ln w="9525">
            <a:solidFill>
              <a:schemeClr val="tx1"/>
            </a:solidFill>
            <a:round/>
            <a:headEnd/>
            <a:tailEnd/>
          </a:ln>
          <a:effectLst/>
        </p:spPr>
        <p:txBody>
          <a:bodyPr wrap="none" anchor="ctr"/>
          <a:lstStyle/>
          <a:p>
            <a:endParaRPr lang="en-US" sz="1400"/>
          </a:p>
        </p:txBody>
      </p:sp>
      <p:sp>
        <p:nvSpPr>
          <p:cNvPr id="183340" name="Line 44"/>
          <p:cNvSpPr>
            <a:spLocks noChangeShapeType="1"/>
          </p:cNvSpPr>
          <p:nvPr/>
        </p:nvSpPr>
        <p:spPr bwMode="auto">
          <a:xfrm>
            <a:off x="7164388" y="4221163"/>
            <a:ext cx="720725" cy="0"/>
          </a:xfrm>
          <a:prstGeom prst="line">
            <a:avLst/>
          </a:prstGeom>
          <a:noFill/>
          <a:ln w="9525">
            <a:solidFill>
              <a:schemeClr val="tx1"/>
            </a:solidFill>
            <a:round/>
            <a:headEnd/>
            <a:tailEnd/>
          </a:ln>
          <a:effectLst/>
        </p:spPr>
        <p:txBody>
          <a:bodyPr wrap="none" anchor="ctr"/>
          <a:lstStyle/>
          <a:p>
            <a:endParaRPr lang="en-US" sz="1400"/>
          </a:p>
        </p:txBody>
      </p:sp>
      <p:sp>
        <p:nvSpPr>
          <p:cNvPr id="183341" name="Text Box 45"/>
          <p:cNvSpPr txBox="1">
            <a:spLocks noChangeArrowheads="1"/>
          </p:cNvSpPr>
          <p:nvPr/>
        </p:nvSpPr>
        <p:spPr bwMode="auto">
          <a:xfrm>
            <a:off x="6046788" y="3046413"/>
            <a:ext cx="2578100" cy="304800"/>
          </a:xfrm>
          <a:prstGeom prst="rect">
            <a:avLst/>
          </a:prstGeom>
          <a:noFill/>
          <a:ln w="9525" algn="ctr">
            <a:noFill/>
            <a:miter lim="800000"/>
            <a:headEnd/>
            <a:tailEnd/>
          </a:ln>
          <a:effectLst/>
        </p:spPr>
        <p:txBody>
          <a:bodyPr wrap="none">
            <a:spAutoFit/>
          </a:bodyPr>
          <a:lstStyle/>
          <a:p>
            <a:r>
              <a:rPr lang="en-US" sz="1400"/>
              <a:t>Constant fraction discriminator</a:t>
            </a:r>
          </a:p>
        </p:txBody>
      </p:sp>
      <p:sp>
        <p:nvSpPr>
          <p:cNvPr id="183342" name="Text Box 46"/>
          <p:cNvSpPr txBox="1">
            <a:spLocks noChangeArrowheads="1"/>
          </p:cNvSpPr>
          <p:nvPr/>
        </p:nvSpPr>
        <p:spPr bwMode="auto">
          <a:xfrm>
            <a:off x="5529263" y="4241800"/>
            <a:ext cx="319087" cy="274638"/>
          </a:xfrm>
          <a:prstGeom prst="rect">
            <a:avLst/>
          </a:prstGeom>
          <a:noFill/>
          <a:ln w="9525" algn="ctr">
            <a:noFill/>
            <a:miter lim="800000"/>
            <a:headEnd/>
            <a:tailEnd/>
          </a:ln>
          <a:effectLst/>
        </p:spPr>
        <p:txBody>
          <a:bodyPr wrap="none">
            <a:spAutoFit/>
          </a:bodyPr>
          <a:lstStyle/>
          <a:p>
            <a:r>
              <a:rPr lang="en-US"/>
              <a:t>Vi</a:t>
            </a:r>
          </a:p>
        </p:txBody>
      </p:sp>
      <p:sp>
        <p:nvSpPr>
          <p:cNvPr id="183343" name="Line 47"/>
          <p:cNvSpPr>
            <a:spLocks noChangeShapeType="1"/>
          </p:cNvSpPr>
          <p:nvPr/>
        </p:nvSpPr>
        <p:spPr bwMode="auto">
          <a:xfrm flipV="1">
            <a:off x="5759450" y="5013325"/>
            <a:ext cx="0" cy="1455738"/>
          </a:xfrm>
          <a:prstGeom prst="line">
            <a:avLst/>
          </a:prstGeom>
          <a:noFill/>
          <a:ln w="9525">
            <a:solidFill>
              <a:schemeClr val="tx1"/>
            </a:solidFill>
            <a:round/>
            <a:headEnd/>
            <a:tailEnd type="triangle" w="med" len="med"/>
          </a:ln>
          <a:effectLst/>
        </p:spPr>
        <p:txBody>
          <a:bodyPr wrap="none" anchor="ctr"/>
          <a:lstStyle/>
          <a:p>
            <a:endParaRPr lang="en-US"/>
          </a:p>
        </p:txBody>
      </p:sp>
      <p:sp>
        <p:nvSpPr>
          <p:cNvPr id="183344" name="Line 48"/>
          <p:cNvSpPr>
            <a:spLocks noChangeShapeType="1"/>
          </p:cNvSpPr>
          <p:nvPr/>
        </p:nvSpPr>
        <p:spPr bwMode="auto">
          <a:xfrm flipV="1">
            <a:off x="5759450" y="6453188"/>
            <a:ext cx="3168650" cy="15875"/>
          </a:xfrm>
          <a:prstGeom prst="line">
            <a:avLst/>
          </a:prstGeom>
          <a:noFill/>
          <a:ln w="9525">
            <a:solidFill>
              <a:schemeClr val="tx1"/>
            </a:solidFill>
            <a:round/>
            <a:headEnd/>
            <a:tailEnd/>
          </a:ln>
          <a:effectLst/>
        </p:spPr>
        <p:txBody>
          <a:bodyPr wrap="none" anchor="ctr"/>
          <a:lstStyle/>
          <a:p>
            <a:endParaRPr lang="en-US"/>
          </a:p>
        </p:txBody>
      </p:sp>
      <p:sp>
        <p:nvSpPr>
          <p:cNvPr id="183345" name="Line 49"/>
          <p:cNvSpPr>
            <a:spLocks noChangeShapeType="1"/>
          </p:cNvSpPr>
          <p:nvPr/>
        </p:nvSpPr>
        <p:spPr bwMode="auto">
          <a:xfrm flipV="1">
            <a:off x="5759450" y="6057900"/>
            <a:ext cx="3168650" cy="14288"/>
          </a:xfrm>
          <a:prstGeom prst="line">
            <a:avLst/>
          </a:prstGeom>
          <a:noFill/>
          <a:ln w="9525">
            <a:solidFill>
              <a:schemeClr val="tx1"/>
            </a:solidFill>
            <a:prstDash val="dash"/>
            <a:round/>
            <a:headEnd/>
            <a:tailEnd/>
          </a:ln>
          <a:effectLst/>
        </p:spPr>
        <p:txBody>
          <a:bodyPr wrap="none" anchor="ctr"/>
          <a:lstStyle/>
          <a:p>
            <a:endParaRPr lang="en-US"/>
          </a:p>
        </p:txBody>
      </p:sp>
      <p:sp>
        <p:nvSpPr>
          <p:cNvPr id="183346" name="Freeform 50"/>
          <p:cNvSpPr>
            <a:spLocks/>
          </p:cNvSpPr>
          <p:nvPr/>
        </p:nvSpPr>
        <p:spPr bwMode="auto">
          <a:xfrm>
            <a:off x="5762625" y="4995863"/>
            <a:ext cx="3138488" cy="1238250"/>
          </a:xfrm>
          <a:custGeom>
            <a:avLst/>
            <a:gdLst/>
            <a:ahLst/>
            <a:cxnLst>
              <a:cxn ang="0">
                <a:pos x="0" y="777"/>
              </a:cxn>
              <a:cxn ang="0">
                <a:pos x="157" y="769"/>
              </a:cxn>
              <a:cxn ang="0">
                <a:pos x="316" y="724"/>
              </a:cxn>
              <a:cxn ang="0">
                <a:pos x="475" y="542"/>
              </a:cxn>
              <a:cxn ang="0">
                <a:pos x="701" y="89"/>
              </a:cxn>
              <a:cxn ang="0">
                <a:pos x="795" y="9"/>
              </a:cxn>
              <a:cxn ang="0">
                <a:pos x="942" y="96"/>
              </a:cxn>
              <a:cxn ang="0">
                <a:pos x="1035" y="174"/>
              </a:cxn>
              <a:cxn ang="0">
                <a:pos x="1178" y="293"/>
              </a:cxn>
              <a:cxn ang="0">
                <a:pos x="1458" y="561"/>
              </a:cxn>
              <a:cxn ang="0">
                <a:pos x="1749" y="720"/>
              </a:cxn>
              <a:cxn ang="0">
                <a:pos x="1977" y="780"/>
              </a:cxn>
            </a:cxnLst>
            <a:rect l="0" t="0" r="r" b="b"/>
            <a:pathLst>
              <a:path w="1977" h="780">
                <a:moveTo>
                  <a:pt x="0" y="777"/>
                </a:moveTo>
                <a:cubicBezTo>
                  <a:pt x="26" y="776"/>
                  <a:pt x="104" y="778"/>
                  <a:pt x="157" y="769"/>
                </a:cubicBezTo>
                <a:cubicBezTo>
                  <a:pt x="210" y="760"/>
                  <a:pt x="263" y="762"/>
                  <a:pt x="316" y="724"/>
                </a:cubicBezTo>
                <a:cubicBezTo>
                  <a:pt x="369" y="686"/>
                  <a:pt x="411" y="648"/>
                  <a:pt x="475" y="542"/>
                </a:cubicBezTo>
                <a:cubicBezTo>
                  <a:pt x="539" y="436"/>
                  <a:pt x="648" y="178"/>
                  <a:pt x="701" y="89"/>
                </a:cubicBezTo>
                <a:cubicBezTo>
                  <a:pt x="754" y="0"/>
                  <a:pt x="755" y="8"/>
                  <a:pt x="795" y="9"/>
                </a:cubicBezTo>
                <a:cubicBezTo>
                  <a:pt x="835" y="10"/>
                  <a:pt x="902" y="69"/>
                  <a:pt x="942" y="96"/>
                </a:cubicBezTo>
                <a:cubicBezTo>
                  <a:pt x="982" y="123"/>
                  <a:pt x="996" y="141"/>
                  <a:pt x="1035" y="174"/>
                </a:cubicBezTo>
                <a:cubicBezTo>
                  <a:pt x="1074" y="207"/>
                  <a:pt x="1108" y="229"/>
                  <a:pt x="1178" y="293"/>
                </a:cubicBezTo>
                <a:cubicBezTo>
                  <a:pt x="1248" y="357"/>
                  <a:pt x="1363" y="490"/>
                  <a:pt x="1458" y="561"/>
                </a:cubicBezTo>
                <a:cubicBezTo>
                  <a:pt x="1553" y="632"/>
                  <a:pt x="1662" y="683"/>
                  <a:pt x="1749" y="720"/>
                </a:cubicBezTo>
                <a:cubicBezTo>
                  <a:pt x="1836" y="757"/>
                  <a:pt x="1930" y="768"/>
                  <a:pt x="1977" y="780"/>
                </a:cubicBezTo>
              </a:path>
            </a:pathLst>
          </a:custGeom>
          <a:noFill/>
          <a:ln w="9525" cap="flat" cmpd="sng">
            <a:solidFill>
              <a:schemeClr val="tx1"/>
            </a:solidFill>
            <a:prstDash val="solid"/>
            <a:round/>
            <a:headEnd/>
            <a:tailEnd/>
          </a:ln>
          <a:effectLst/>
        </p:spPr>
        <p:txBody>
          <a:bodyPr wrap="none" anchor="ctr"/>
          <a:lstStyle/>
          <a:p>
            <a:endParaRPr lang="en-US"/>
          </a:p>
        </p:txBody>
      </p:sp>
      <p:sp>
        <p:nvSpPr>
          <p:cNvPr id="183351" name="Line 55"/>
          <p:cNvSpPr>
            <a:spLocks noChangeShapeType="1"/>
          </p:cNvSpPr>
          <p:nvPr/>
        </p:nvSpPr>
        <p:spPr bwMode="auto">
          <a:xfrm>
            <a:off x="5759450" y="6237288"/>
            <a:ext cx="3168650" cy="0"/>
          </a:xfrm>
          <a:prstGeom prst="line">
            <a:avLst/>
          </a:prstGeom>
          <a:noFill/>
          <a:ln w="9525">
            <a:solidFill>
              <a:schemeClr val="tx1"/>
            </a:solidFill>
            <a:round/>
            <a:headEnd/>
            <a:tailEnd/>
          </a:ln>
          <a:effectLst/>
        </p:spPr>
        <p:txBody>
          <a:bodyPr wrap="none" anchor="ctr"/>
          <a:lstStyle/>
          <a:p>
            <a:endParaRPr lang="en-US"/>
          </a:p>
        </p:txBody>
      </p:sp>
      <p:sp>
        <p:nvSpPr>
          <p:cNvPr id="183352" name="Freeform 56"/>
          <p:cNvSpPr>
            <a:spLocks/>
          </p:cNvSpPr>
          <p:nvPr/>
        </p:nvSpPr>
        <p:spPr bwMode="auto">
          <a:xfrm>
            <a:off x="5759450" y="5842000"/>
            <a:ext cx="3138488" cy="392113"/>
          </a:xfrm>
          <a:custGeom>
            <a:avLst/>
            <a:gdLst/>
            <a:ahLst/>
            <a:cxnLst>
              <a:cxn ang="0">
                <a:pos x="0" y="777"/>
              </a:cxn>
              <a:cxn ang="0">
                <a:pos x="157" y="769"/>
              </a:cxn>
              <a:cxn ang="0">
                <a:pos x="316" y="724"/>
              </a:cxn>
              <a:cxn ang="0">
                <a:pos x="475" y="542"/>
              </a:cxn>
              <a:cxn ang="0">
                <a:pos x="701" y="89"/>
              </a:cxn>
              <a:cxn ang="0">
                <a:pos x="795" y="9"/>
              </a:cxn>
              <a:cxn ang="0">
                <a:pos x="942" y="96"/>
              </a:cxn>
              <a:cxn ang="0">
                <a:pos x="1035" y="174"/>
              </a:cxn>
              <a:cxn ang="0">
                <a:pos x="1178" y="293"/>
              </a:cxn>
              <a:cxn ang="0">
                <a:pos x="1458" y="561"/>
              </a:cxn>
              <a:cxn ang="0">
                <a:pos x="1749" y="720"/>
              </a:cxn>
              <a:cxn ang="0">
                <a:pos x="1977" y="780"/>
              </a:cxn>
            </a:cxnLst>
            <a:rect l="0" t="0" r="r" b="b"/>
            <a:pathLst>
              <a:path w="1977" h="780">
                <a:moveTo>
                  <a:pt x="0" y="777"/>
                </a:moveTo>
                <a:cubicBezTo>
                  <a:pt x="26" y="776"/>
                  <a:pt x="104" y="778"/>
                  <a:pt x="157" y="769"/>
                </a:cubicBezTo>
                <a:cubicBezTo>
                  <a:pt x="210" y="760"/>
                  <a:pt x="263" y="762"/>
                  <a:pt x="316" y="724"/>
                </a:cubicBezTo>
                <a:cubicBezTo>
                  <a:pt x="369" y="686"/>
                  <a:pt x="411" y="648"/>
                  <a:pt x="475" y="542"/>
                </a:cubicBezTo>
                <a:cubicBezTo>
                  <a:pt x="539" y="436"/>
                  <a:pt x="648" y="178"/>
                  <a:pt x="701" y="89"/>
                </a:cubicBezTo>
                <a:cubicBezTo>
                  <a:pt x="754" y="0"/>
                  <a:pt x="755" y="8"/>
                  <a:pt x="795" y="9"/>
                </a:cubicBezTo>
                <a:cubicBezTo>
                  <a:pt x="835" y="10"/>
                  <a:pt x="902" y="69"/>
                  <a:pt x="942" y="96"/>
                </a:cubicBezTo>
                <a:cubicBezTo>
                  <a:pt x="982" y="123"/>
                  <a:pt x="996" y="141"/>
                  <a:pt x="1035" y="174"/>
                </a:cubicBezTo>
                <a:cubicBezTo>
                  <a:pt x="1074" y="207"/>
                  <a:pt x="1108" y="229"/>
                  <a:pt x="1178" y="293"/>
                </a:cubicBezTo>
                <a:cubicBezTo>
                  <a:pt x="1248" y="357"/>
                  <a:pt x="1363" y="490"/>
                  <a:pt x="1458" y="561"/>
                </a:cubicBezTo>
                <a:cubicBezTo>
                  <a:pt x="1553" y="632"/>
                  <a:pt x="1662" y="683"/>
                  <a:pt x="1749" y="720"/>
                </a:cubicBezTo>
                <a:cubicBezTo>
                  <a:pt x="1836" y="757"/>
                  <a:pt x="1930" y="768"/>
                  <a:pt x="1977" y="780"/>
                </a:cubicBezTo>
              </a:path>
            </a:pathLst>
          </a:custGeom>
          <a:noFill/>
          <a:ln w="9525" cap="flat" cmpd="sng">
            <a:solidFill>
              <a:schemeClr val="tx1"/>
            </a:solidFill>
            <a:prstDash val="solid"/>
            <a:round/>
            <a:headEnd/>
            <a:tailEnd/>
          </a:ln>
          <a:effectLst/>
        </p:spPr>
        <p:txBody>
          <a:bodyPr wrap="none" anchor="ctr"/>
          <a:lstStyle/>
          <a:p>
            <a:endParaRPr lang="en-US"/>
          </a:p>
        </p:txBody>
      </p:sp>
      <p:sp>
        <p:nvSpPr>
          <p:cNvPr id="183353" name="Line 57"/>
          <p:cNvSpPr>
            <a:spLocks noChangeShapeType="1"/>
          </p:cNvSpPr>
          <p:nvPr/>
        </p:nvSpPr>
        <p:spPr bwMode="auto">
          <a:xfrm flipV="1">
            <a:off x="6372225" y="5516563"/>
            <a:ext cx="0" cy="936625"/>
          </a:xfrm>
          <a:prstGeom prst="line">
            <a:avLst/>
          </a:prstGeom>
          <a:noFill/>
          <a:ln w="9525">
            <a:solidFill>
              <a:schemeClr val="tx1"/>
            </a:solidFill>
            <a:prstDash val="dash"/>
            <a:round/>
            <a:headEnd/>
            <a:tailEnd/>
          </a:ln>
          <a:effectLst/>
        </p:spPr>
        <p:txBody>
          <a:bodyPr wrap="none" anchor="ctr"/>
          <a:lstStyle/>
          <a:p>
            <a:endParaRPr lang="en-US"/>
          </a:p>
        </p:txBody>
      </p:sp>
      <p:sp>
        <p:nvSpPr>
          <p:cNvPr id="183354" name="Line 58"/>
          <p:cNvSpPr>
            <a:spLocks noChangeShapeType="1"/>
          </p:cNvSpPr>
          <p:nvPr/>
        </p:nvSpPr>
        <p:spPr bwMode="auto">
          <a:xfrm flipV="1">
            <a:off x="6588125" y="5876925"/>
            <a:ext cx="0" cy="576263"/>
          </a:xfrm>
          <a:prstGeom prst="line">
            <a:avLst/>
          </a:prstGeom>
          <a:noFill/>
          <a:ln w="9525">
            <a:solidFill>
              <a:schemeClr val="tx1"/>
            </a:solidFill>
            <a:prstDash val="dash"/>
            <a:round/>
            <a:headEnd/>
            <a:tailEnd/>
          </a:ln>
          <a:effectLst/>
        </p:spPr>
        <p:txBody>
          <a:bodyPr wrap="none" anchor="ctr"/>
          <a:lstStyle/>
          <a:p>
            <a:endParaRPr lang="en-US"/>
          </a:p>
        </p:txBody>
      </p:sp>
      <p:sp>
        <p:nvSpPr>
          <p:cNvPr id="183355" name="Line 59"/>
          <p:cNvSpPr>
            <a:spLocks noChangeShapeType="1"/>
          </p:cNvSpPr>
          <p:nvPr/>
        </p:nvSpPr>
        <p:spPr bwMode="auto">
          <a:xfrm flipV="1">
            <a:off x="8351838" y="5516563"/>
            <a:ext cx="0" cy="541337"/>
          </a:xfrm>
          <a:prstGeom prst="line">
            <a:avLst/>
          </a:prstGeom>
          <a:noFill/>
          <a:ln w="9525">
            <a:solidFill>
              <a:schemeClr val="tx1"/>
            </a:solidFill>
            <a:prstDash val="dash"/>
            <a:round/>
            <a:headEnd/>
            <a:tailEnd/>
          </a:ln>
          <a:effectLst/>
        </p:spPr>
        <p:txBody>
          <a:bodyPr wrap="none" anchor="ctr"/>
          <a:lstStyle/>
          <a:p>
            <a:endParaRPr lang="en-US"/>
          </a:p>
        </p:txBody>
      </p:sp>
      <p:sp>
        <p:nvSpPr>
          <p:cNvPr id="183356" name="Line 60"/>
          <p:cNvSpPr>
            <a:spLocks noChangeShapeType="1"/>
          </p:cNvSpPr>
          <p:nvPr/>
        </p:nvSpPr>
        <p:spPr bwMode="auto">
          <a:xfrm flipV="1">
            <a:off x="7885113" y="5876925"/>
            <a:ext cx="0" cy="180975"/>
          </a:xfrm>
          <a:prstGeom prst="line">
            <a:avLst/>
          </a:prstGeom>
          <a:noFill/>
          <a:ln w="9525">
            <a:solidFill>
              <a:schemeClr val="tx1"/>
            </a:solidFill>
            <a:prstDash val="dash"/>
            <a:round/>
            <a:headEnd/>
            <a:tailEnd/>
          </a:ln>
          <a:effectLst/>
        </p:spPr>
        <p:txBody>
          <a:bodyPr wrap="none" anchor="ctr"/>
          <a:lstStyle/>
          <a:p>
            <a:endParaRPr lang="en-US"/>
          </a:p>
        </p:txBody>
      </p:sp>
      <p:sp>
        <p:nvSpPr>
          <p:cNvPr id="183357" name="Line 61"/>
          <p:cNvSpPr>
            <a:spLocks noChangeShapeType="1"/>
          </p:cNvSpPr>
          <p:nvPr/>
        </p:nvSpPr>
        <p:spPr bwMode="auto">
          <a:xfrm>
            <a:off x="6372225" y="5553075"/>
            <a:ext cx="1979613" cy="0"/>
          </a:xfrm>
          <a:prstGeom prst="line">
            <a:avLst/>
          </a:prstGeom>
          <a:noFill/>
          <a:ln w="9525">
            <a:solidFill>
              <a:schemeClr val="tx1"/>
            </a:solidFill>
            <a:round/>
            <a:headEnd type="arrow" w="med" len="med"/>
            <a:tailEnd type="arrow" w="med" len="med"/>
          </a:ln>
          <a:effectLst/>
        </p:spPr>
        <p:txBody>
          <a:bodyPr wrap="none" anchor="ctr"/>
          <a:lstStyle/>
          <a:p>
            <a:endParaRPr lang="en-US"/>
          </a:p>
        </p:txBody>
      </p:sp>
      <p:sp>
        <p:nvSpPr>
          <p:cNvPr id="183358" name="Line 62"/>
          <p:cNvSpPr>
            <a:spLocks noChangeShapeType="1"/>
          </p:cNvSpPr>
          <p:nvPr/>
        </p:nvSpPr>
        <p:spPr bwMode="auto">
          <a:xfrm>
            <a:off x="6588125" y="5913438"/>
            <a:ext cx="1296988" cy="0"/>
          </a:xfrm>
          <a:prstGeom prst="line">
            <a:avLst/>
          </a:prstGeom>
          <a:noFill/>
          <a:ln w="9525">
            <a:solidFill>
              <a:schemeClr val="tx1"/>
            </a:solidFill>
            <a:round/>
            <a:headEnd type="arrow" w="med" len="med"/>
            <a:tailEnd type="arrow" w="med" len="med"/>
          </a:ln>
          <a:effectLst/>
        </p:spPr>
        <p:txBody>
          <a:bodyPr wrap="none" anchor="ctr"/>
          <a:lstStyle/>
          <a:p>
            <a:endParaRPr lang="en-US"/>
          </a:p>
        </p:txBody>
      </p:sp>
      <p:sp>
        <p:nvSpPr>
          <p:cNvPr id="183359" name="Text Box 63"/>
          <p:cNvSpPr txBox="1">
            <a:spLocks noChangeArrowheads="1"/>
          </p:cNvSpPr>
          <p:nvPr/>
        </p:nvSpPr>
        <p:spPr bwMode="auto">
          <a:xfrm>
            <a:off x="6877050" y="5300663"/>
            <a:ext cx="547688" cy="274637"/>
          </a:xfrm>
          <a:prstGeom prst="rect">
            <a:avLst/>
          </a:prstGeom>
          <a:noFill/>
          <a:ln w="9525" algn="ctr">
            <a:noFill/>
            <a:miter lim="800000"/>
            <a:headEnd/>
            <a:tailEnd/>
          </a:ln>
          <a:effectLst/>
        </p:spPr>
        <p:txBody>
          <a:bodyPr wrap="none">
            <a:spAutoFit/>
          </a:bodyPr>
          <a:lstStyle/>
          <a:p>
            <a:r>
              <a:rPr lang="en-US"/>
              <a:t>TOT</a:t>
            </a:r>
            <a:r>
              <a:rPr lang="en-US" baseline="-25000"/>
              <a:t>1</a:t>
            </a:r>
          </a:p>
        </p:txBody>
      </p:sp>
      <p:sp>
        <p:nvSpPr>
          <p:cNvPr id="183360" name="Text Box 64"/>
          <p:cNvSpPr txBox="1">
            <a:spLocks noChangeArrowheads="1"/>
          </p:cNvSpPr>
          <p:nvPr/>
        </p:nvSpPr>
        <p:spPr bwMode="auto">
          <a:xfrm>
            <a:off x="7272338" y="5661025"/>
            <a:ext cx="547687" cy="274638"/>
          </a:xfrm>
          <a:prstGeom prst="rect">
            <a:avLst/>
          </a:prstGeom>
          <a:noFill/>
          <a:ln w="9525" algn="ctr">
            <a:noFill/>
            <a:miter lim="800000"/>
            <a:headEnd/>
            <a:tailEnd/>
          </a:ln>
          <a:effectLst/>
        </p:spPr>
        <p:txBody>
          <a:bodyPr wrap="none">
            <a:spAutoFit/>
          </a:bodyPr>
          <a:lstStyle/>
          <a:p>
            <a:r>
              <a:rPr lang="en-US"/>
              <a:t>TOT</a:t>
            </a:r>
            <a:r>
              <a:rPr lang="en-US" baseline="-25000"/>
              <a:t>1</a:t>
            </a:r>
          </a:p>
        </p:txBody>
      </p:sp>
      <p:sp>
        <p:nvSpPr>
          <p:cNvPr id="183361" name="Text Box 65"/>
          <p:cNvSpPr txBox="1">
            <a:spLocks noChangeArrowheads="1"/>
          </p:cNvSpPr>
          <p:nvPr/>
        </p:nvSpPr>
        <p:spPr bwMode="auto">
          <a:xfrm>
            <a:off x="5676900" y="6510338"/>
            <a:ext cx="1114425" cy="274637"/>
          </a:xfrm>
          <a:prstGeom prst="rect">
            <a:avLst/>
          </a:prstGeom>
          <a:noFill/>
          <a:ln w="9525" algn="ctr">
            <a:noFill/>
            <a:miter lim="800000"/>
            <a:headEnd/>
            <a:tailEnd/>
          </a:ln>
          <a:effectLst/>
        </p:spPr>
        <p:txBody>
          <a:bodyPr wrap="none">
            <a:spAutoFit/>
          </a:bodyPr>
          <a:lstStyle/>
          <a:p>
            <a:r>
              <a:rPr lang="en-US"/>
              <a:t>T=T</a:t>
            </a:r>
            <a:r>
              <a:rPr lang="en-US" baseline="-25000"/>
              <a:t>r</a:t>
            </a:r>
            <a:r>
              <a:rPr lang="en-US"/>
              <a:t> – f(TOT)</a:t>
            </a:r>
          </a:p>
        </p:txBody>
      </p:sp>
      <p:cxnSp>
        <p:nvCxnSpPr>
          <p:cNvPr id="61" name="Straight Arrow Connector 60"/>
          <p:cNvCxnSpPr/>
          <p:nvPr/>
        </p:nvCxnSpPr>
        <p:spPr>
          <a:xfrm flipV="1">
            <a:off x="4987636" y="2493818"/>
            <a:ext cx="1389413" cy="1294411"/>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p:cNvSpPr>
            <a:spLocks noGrp="1" noChangeArrowheads="1"/>
          </p:cNvSpPr>
          <p:nvPr>
            <p:ph type="title"/>
          </p:nvPr>
        </p:nvSpPr>
        <p:spPr/>
        <p:txBody>
          <a:bodyPr/>
          <a:lstStyle/>
          <a:p>
            <a:r>
              <a:rPr lang="en-US" sz="3600"/>
              <a:t>Time to digital conversion</a:t>
            </a:r>
          </a:p>
        </p:txBody>
      </p:sp>
      <p:sp>
        <p:nvSpPr>
          <p:cNvPr id="256003" name="Rectangle 3"/>
          <p:cNvSpPr>
            <a:spLocks noGrp="1" noChangeArrowheads="1"/>
          </p:cNvSpPr>
          <p:nvPr>
            <p:ph idx="1"/>
          </p:nvPr>
        </p:nvSpPr>
        <p:spPr>
          <a:xfrm>
            <a:off x="457200" y="1419021"/>
            <a:ext cx="4376057" cy="4981779"/>
          </a:xfrm>
        </p:spPr>
        <p:txBody>
          <a:bodyPr/>
          <a:lstStyle/>
          <a:p>
            <a:pPr>
              <a:lnSpc>
                <a:spcPct val="90000"/>
              </a:lnSpc>
            </a:pPr>
            <a:r>
              <a:rPr lang="en-US" sz="2000" dirty="0" smtClean="0"/>
              <a:t>Counter</a:t>
            </a:r>
            <a:endParaRPr lang="en-US" sz="2000" dirty="0"/>
          </a:p>
          <a:p>
            <a:pPr lvl="1">
              <a:lnSpc>
                <a:spcPct val="90000"/>
              </a:lnSpc>
            </a:pPr>
            <a:r>
              <a:rPr lang="en-US" sz="1600" dirty="0"/>
              <a:t>Large dynamic range</a:t>
            </a:r>
          </a:p>
          <a:p>
            <a:pPr lvl="1">
              <a:lnSpc>
                <a:spcPct val="90000"/>
              </a:lnSpc>
            </a:pPr>
            <a:r>
              <a:rPr lang="en-US" sz="1600" dirty="0"/>
              <a:t>Good and cheap time references available as crystal oscillators</a:t>
            </a:r>
          </a:p>
          <a:p>
            <a:pPr lvl="1">
              <a:lnSpc>
                <a:spcPct val="90000"/>
              </a:lnSpc>
            </a:pPr>
            <a:r>
              <a:rPr lang="en-US" sz="1600" dirty="0"/>
              <a:t>Synchronous to system clock so good for time tagging</a:t>
            </a:r>
          </a:p>
          <a:p>
            <a:pPr lvl="1">
              <a:lnSpc>
                <a:spcPct val="90000"/>
              </a:lnSpc>
            </a:pPr>
            <a:r>
              <a:rPr lang="en-US" sz="1600" dirty="0"/>
              <a:t>Limited resolution: ~</a:t>
            </a:r>
            <a:r>
              <a:rPr lang="en-US" sz="1600" dirty="0" smtClean="0"/>
              <a:t>1ns</a:t>
            </a:r>
          </a:p>
          <a:p>
            <a:pPr>
              <a:lnSpc>
                <a:spcPct val="90000"/>
              </a:lnSpc>
            </a:pPr>
            <a:r>
              <a:rPr lang="en-US" sz="2000" dirty="0" smtClean="0"/>
              <a:t>Charge integration (start – stop)</a:t>
            </a:r>
          </a:p>
          <a:p>
            <a:pPr lvl="1">
              <a:lnSpc>
                <a:spcPct val="90000"/>
              </a:lnSpc>
            </a:pPr>
            <a:r>
              <a:rPr lang="en-US" sz="1600" dirty="0" smtClean="0"/>
              <a:t>Limited dynamic range</a:t>
            </a:r>
          </a:p>
          <a:p>
            <a:pPr lvl="1">
              <a:lnSpc>
                <a:spcPct val="90000"/>
              </a:lnSpc>
            </a:pPr>
            <a:r>
              <a:rPr lang="en-US" sz="1600" dirty="0" smtClean="0"/>
              <a:t>High resolution: ~1-100 </a:t>
            </a:r>
            <a:r>
              <a:rPr lang="en-US" sz="1600" dirty="0" err="1" smtClean="0"/>
              <a:t>ps</a:t>
            </a:r>
            <a:endParaRPr lang="en-US" sz="1600" dirty="0" smtClean="0"/>
          </a:p>
          <a:p>
            <a:pPr lvl="1">
              <a:lnSpc>
                <a:spcPct val="90000"/>
              </a:lnSpc>
            </a:pPr>
            <a:r>
              <a:rPr lang="en-US" sz="1600" dirty="0" smtClean="0"/>
              <a:t>Sensitive analog circuit needing ADC for final conversion.</a:t>
            </a:r>
          </a:p>
          <a:p>
            <a:pPr lvl="1">
              <a:lnSpc>
                <a:spcPct val="90000"/>
              </a:lnSpc>
            </a:pPr>
            <a:r>
              <a:rPr lang="en-US" sz="1600" dirty="0" smtClean="0"/>
              <a:t>Sensitive to temperature, etc. so often needs in-system calibration</a:t>
            </a:r>
          </a:p>
          <a:p>
            <a:pPr lvl="1">
              <a:lnSpc>
                <a:spcPct val="90000"/>
              </a:lnSpc>
            </a:pPr>
            <a:r>
              <a:rPr lang="en-US" sz="1600" dirty="0" smtClean="0"/>
              <a:t>Can be combined with time counter for large dynamic range</a:t>
            </a:r>
          </a:p>
          <a:p>
            <a:pPr lvl="1">
              <a:lnSpc>
                <a:spcPct val="90000"/>
              </a:lnSpc>
            </a:pPr>
            <a:endParaRPr lang="en-US" sz="1600" dirty="0"/>
          </a:p>
        </p:txBody>
      </p:sp>
      <p:sp>
        <p:nvSpPr>
          <p:cNvPr id="126" name="Footer Placeholder 4"/>
          <p:cNvSpPr>
            <a:spLocks noGrp="1"/>
          </p:cNvSpPr>
          <p:nvPr>
            <p:ph type="ftr" sz="quarter" idx="10"/>
          </p:nvPr>
        </p:nvSpPr>
        <p:spPr/>
        <p:txBody>
          <a:bodyPr/>
          <a:lstStyle/>
          <a:p>
            <a:r>
              <a:rPr lang="en-US" smtClean="0"/>
              <a:t>Electronics, Trigger, DAQ Summer Student Lectures 2011, N. Neufeld CERN/PH</a:t>
            </a:r>
            <a:endParaRPr lang="en-US"/>
          </a:p>
        </p:txBody>
      </p:sp>
      <p:sp>
        <p:nvSpPr>
          <p:cNvPr id="129" name="Slide Number Placeholder 128"/>
          <p:cNvSpPr>
            <a:spLocks noGrp="1"/>
          </p:cNvSpPr>
          <p:nvPr>
            <p:ph type="sldNum" sz="quarter" idx="11"/>
          </p:nvPr>
        </p:nvSpPr>
        <p:spPr/>
        <p:txBody>
          <a:bodyPr/>
          <a:lstStyle/>
          <a:p>
            <a:fld id="{9ECC0FC1-A78D-46C6-BB12-B0D98A81EE04}" type="slidenum">
              <a:rPr lang="en-US" smtClean="0"/>
              <a:pPr/>
              <a:t>45</a:t>
            </a:fld>
            <a:endParaRPr lang="en-US"/>
          </a:p>
        </p:txBody>
      </p:sp>
      <p:grpSp>
        <p:nvGrpSpPr>
          <p:cNvPr id="128" name="Group 127"/>
          <p:cNvGrpSpPr/>
          <p:nvPr/>
        </p:nvGrpSpPr>
        <p:grpSpPr>
          <a:xfrm>
            <a:off x="4303986" y="3957145"/>
            <a:ext cx="4697139" cy="2081047"/>
            <a:chOff x="5724525" y="4140080"/>
            <a:chExt cx="3276600" cy="1130300"/>
          </a:xfrm>
        </p:grpSpPr>
        <p:grpSp>
          <p:nvGrpSpPr>
            <p:cNvPr id="2" name="Group 4"/>
            <p:cNvGrpSpPr>
              <a:grpSpLocks/>
            </p:cNvGrpSpPr>
            <p:nvPr/>
          </p:nvGrpSpPr>
          <p:grpSpPr bwMode="auto">
            <a:xfrm>
              <a:off x="7308850" y="4176593"/>
              <a:ext cx="1692275" cy="1093787"/>
              <a:chOff x="4150" y="2908"/>
              <a:chExt cx="1066" cy="689"/>
            </a:xfrm>
          </p:grpSpPr>
          <p:sp>
            <p:nvSpPr>
              <p:cNvPr id="256005" name="Line 5"/>
              <p:cNvSpPr>
                <a:spLocks noChangeShapeType="1"/>
              </p:cNvSpPr>
              <p:nvPr/>
            </p:nvSpPr>
            <p:spPr bwMode="auto">
              <a:xfrm>
                <a:off x="4195" y="2908"/>
                <a:ext cx="0" cy="545"/>
              </a:xfrm>
              <a:prstGeom prst="line">
                <a:avLst/>
              </a:prstGeom>
              <a:noFill/>
              <a:ln w="9525">
                <a:solidFill>
                  <a:schemeClr val="tx1"/>
                </a:solidFill>
                <a:round/>
                <a:headEnd type="triangle" w="med" len="med"/>
                <a:tailEnd/>
              </a:ln>
              <a:effectLst/>
            </p:spPr>
            <p:txBody>
              <a:bodyPr wrap="none" anchor="ctr"/>
              <a:lstStyle/>
              <a:p>
                <a:endParaRPr lang="en-US"/>
              </a:p>
            </p:txBody>
          </p:sp>
          <p:sp>
            <p:nvSpPr>
              <p:cNvPr id="256006" name="Line 6"/>
              <p:cNvSpPr>
                <a:spLocks noChangeShapeType="1"/>
              </p:cNvSpPr>
              <p:nvPr/>
            </p:nvSpPr>
            <p:spPr bwMode="auto">
              <a:xfrm>
                <a:off x="4195" y="3453"/>
                <a:ext cx="1021"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256007" name="Line 7"/>
              <p:cNvSpPr>
                <a:spLocks noChangeShapeType="1"/>
              </p:cNvSpPr>
              <p:nvPr/>
            </p:nvSpPr>
            <p:spPr bwMode="auto">
              <a:xfrm>
                <a:off x="4195" y="3385"/>
                <a:ext cx="159" cy="0"/>
              </a:xfrm>
              <a:prstGeom prst="line">
                <a:avLst/>
              </a:prstGeom>
              <a:noFill/>
              <a:ln w="9525">
                <a:solidFill>
                  <a:schemeClr val="tx1"/>
                </a:solidFill>
                <a:round/>
                <a:headEnd/>
                <a:tailEnd/>
              </a:ln>
              <a:effectLst/>
            </p:spPr>
            <p:txBody>
              <a:bodyPr wrap="none" anchor="ctr"/>
              <a:lstStyle/>
              <a:p>
                <a:endParaRPr lang="en-US"/>
              </a:p>
            </p:txBody>
          </p:sp>
          <p:sp>
            <p:nvSpPr>
              <p:cNvPr id="256008" name="Line 8"/>
              <p:cNvSpPr>
                <a:spLocks noChangeShapeType="1"/>
              </p:cNvSpPr>
              <p:nvPr/>
            </p:nvSpPr>
            <p:spPr bwMode="auto">
              <a:xfrm flipV="1">
                <a:off x="4354" y="3181"/>
                <a:ext cx="250" cy="204"/>
              </a:xfrm>
              <a:prstGeom prst="line">
                <a:avLst/>
              </a:prstGeom>
              <a:noFill/>
              <a:ln w="9525">
                <a:solidFill>
                  <a:schemeClr val="tx1"/>
                </a:solidFill>
                <a:round/>
                <a:headEnd/>
                <a:tailEnd/>
              </a:ln>
              <a:effectLst/>
            </p:spPr>
            <p:txBody>
              <a:bodyPr wrap="none" anchor="ctr"/>
              <a:lstStyle/>
              <a:p>
                <a:endParaRPr lang="en-US"/>
              </a:p>
            </p:txBody>
          </p:sp>
          <p:sp>
            <p:nvSpPr>
              <p:cNvPr id="256009" name="Line 9"/>
              <p:cNvSpPr>
                <a:spLocks noChangeShapeType="1"/>
              </p:cNvSpPr>
              <p:nvPr/>
            </p:nvSpPr>
            <p:spPr bwMode="auto">
              <a:xfrm flipV="1">
                <a:off x="4604" y="2999"/>
                <a:ext cx="204" cy="182"/>
              </a:xfrm>
              <a:prstGeom prst="line">
                <a:avLst/>
              </a:prstGeom>
              <a:noFill/>
              <a:ln w="9525">
                <a:solidFill>
                  <a:schemeClr val="tx1"/>
                </a:solidFill>
                <a:prstDash val="sysDot"/>
                <a:round/>
                <a:headEnd/>
                <a:tailEnd/>
              </a:ln>
              <a:effectLst/>
            </p:spPr>
            <p:txBody>
              <a:bodyPr wrap="none" anchor="ctr"/>
              <a:lstStyle/>
              <a:p>
                <a:endParaRPr lang="en-US"/>
              </a:p>
            </p:txBody>
          </p:sp>
          <p:sp>
            <p:nvSpPr>
              <p:cNvPr id="256010" name="Line 10"/>
              <p:cNvSpPr>
                <a:spLocks noChangeShapeType="1"/>
              </p:cNvSpPr>
              <p:nvPr/>
            </p:nvSpPr>
            <p:spPr bwMode="auto">
              <a:xfrm>
                <a:off x="4604" y="3181"/>
                <a:ext cx="294" cy="0"/>
              </a:xfrm>
              <a:prstGeom prst="line">
                <a:avLst/>
              </a:prstGeom>
              <a:noFill/>
              <a:ln w="9525">
                <a:solidFill>
                  <a:schemeClr val="tx1"/>
                </a:solidFill>
                <a:round/>
                <a:headEnd/>
                <a:tailEnd/>
              </a:ln>
              <a:effectLst/>
            </p:spPr>
            <p:txBody>
              <a:bodyPr wrap="none" anchor="ctr"/>
              <a:lstStyle/>
              <a:p>
                <a:endParaRPr lang="en-US"/>
              </a:p>
            </p:txBody>
          </p:sp>
          <p:sp>
            <p:nvSpPr>
              <p:cNvPr id="256011" name="Line 11"/>
              <p:cNvSpPr>
                <a:spLocks noChangeShapeType="1"/>
              </p:cNvSpPr>
              <p:nvPr/>
            </p:nvSpPr>
            <p:spPr bwMode="auto">
              <a:xfrm>
                <a:off x="4354" y="3385"/>
                <a:ext cx="0" cy="68"/>
              </a:xfrm>
              <a:prstGeom prst="line">
                <a:avLst/>
              </a:prstGeom>
              <a:noFill/>
              <a:ln w="9525">
                <a:solidFill>
                  <a:schemeClr val="tx1"/>
                </a:solidFill>
                <a:prstDash val="sysDot"/>
                <a:round/>
                <a:headEnd/>
                <a:tailEnd/>
              </a:ln>
              <a:effectLst/>
            </p:spPr>
            <p:txBody>
              <a:bodyPr wrap="none" anchor="ctr"/>
              <a:lstStyle/>
              <a:p>
                <a:endParaRPr lang="en-US"/>
              </a:p>
            </p:txBody>
          </p:sp>
          <p:sp>
            <p:nvSpPr>
              <p:cNvPr id="256012" name="Line 12"/>
              <p:cNvSpPr>
                <a:spLocks noChangeShapeType="1"/>
              </p:cNvSpPr>
              <p:nvPr/>
            </p:nvSpPr>
            <p:spPr bwMode="auto">
              <a:xfrm>
                <a:off x="4604" y="3181"/>
                <a:ext cx="0" cy="272"/>
              </a:xfrm>
              <a:prstGeom prst="line">
                <a:avLst/>
              </a:prstGeom>
              <a:noFill/>
              <a:ln w="9525">
                <a:solidFill>
                  <a:schemeClr val="tx1"/>
                </a:solidFill>
                <a:prstDash val="sysDot"/>
                <a:round/>
                <a:headEnd/>
                <a:tailEnd/>
              </a:ln>
              <a:effectLst/>
            </p:spPr>
            <p:txBody>
              <a:bodyPr wrap="none" anchor="ctr"/>
              <a:lstStyle/>
              <a:p>
                <a:endParaRPr lang="en-US"/>
              </a:p>
            </p:txBody>
          </p:sp>
          <p:sp>
            <p:nvSpPr>
              <p:cNvPr id="256013" name="Text Box 13"/>
              <p:cNvSpPr txBox="1">
                <a:spLocks noChangeArrowheads="1"/>
              </p:cNvSpPr>
              <p:nvPr/>
            </p:nvSpPr>
            <p:spPr bwMode="auto">
              <a:xfrm>
                <a:off x="4150" y="3453"/>
                <a:ext cx="284" cy="144"/>
              </a:xfrm>
              <a:prstGeom prst="rect">
                <a:avLst/>
              </a:prstGeom>
              <a:noFill/>
              <a:ln w="9525" algn="ctr">
                <a:noFill/>
                <a:miter lim="800000"/>
                <a:headEnd/>
                <a:tailEnd/>
              </a:ln>
              <a:effectLst/>
            </p:spPr>
            <p:txBody>
              <a:bodyPr wrap="none">
                <a:spAutoFit/>
              </a:bodyPr>
              <a:lstStyle/>
              <a:p>
                <a:pPr>
                  <a:lnSpc>
                    <a:spcPct val="90000"/>
                  </a:lnSpc>
                  <a:spcBef>
                    <a:spcPct val="20000"/>
                  </a:spcBef>
                </a:pPr>
                <a:r>
                  <a:rPr lang="en-US" sz="1000"/>
                  <a:t>Start</a:t>
                </a:r>
              </a:p>
            </p:txBody>
          </p:sp>
          <p:sp>
            <p:nvSpPr>
              <p:cNvPr id="256014" name="Text Box 14"/>
              <p:cNvSpPr txBox="1">
                <a:spLocks noChangeArrowheads="1"/>
              </p:cNvSpPr>
              <p:nvPr/>
            </p:nvSpPr>
            <p:spPr bwMode="auto">
              <a:xfrm>
                <a:off x="4513" y="3453"/>
                <a:ext cx="279" cy="144"/>
              </a:xfrm>
              <a:prstGeom prst="rect">
                <a:avLst/>
              </a:prstGeom>
              <a:noFill/>
              <a:ln w="9525" algn="ctr">
                <a:noFill/>
                <a:miter lim="800000"/>
                <a:headEnd/>
                <a:tailEnd/>
              </a:ln>
              <a:effectLst/>
            </p:spPr>
            <p:txBody>
              <a:bodyPr wrap="none">
                <a:spAutoFit/>
              </a:bodyPr>
              <a:lstStyle/>
              <a:p>
                <a:pPr>
                  <a:lnSpc>
                    <a:spcPct val="90000"/>
                  </a:lnSpc>
                  <a:spcBef>
                    <a:spcPct val="20000"/>
                  </a:spcBef>
                </a:pPr>
                <a:r>
                  <a:rPr lang="en-US" sz="1000"/>
                  <a:t>Stop</a:t>
                </a:r>
              </a:p>
            </p:txBody>
          </p:sp>
        </p:grpSp>
        <p:grpSp>
          <p:nvGrpSpPr>
            <p:cNvPr id="3" name="Group 15"/>
            <p:cNvGrpSpPr>
              <a:grpSpLocks/>
            </p:cNvGrpSpPr>
            <p:nvPr/>
          </p:nvGrpSpPr>
          <p:grpSpPr bwMode="auto">
            <a:xfrm>
              <a:off x="5724525" y="4140080"/>
              <a:ext cx="1404938" cy="1116013"/>
              <a:chOff x="3061" y="2840"/>
              <a:chExt cx="885" cy="703"/>
            </a:xfrm>
          </p:grpSpPr>
          <p:sp>
            <p:nvSpPr>
              <p:cNvPr id="256016" name="Line 16"/>
              <p:cNvSpPr>
                <a:spLocks noChangeShapeType="1"/>
              </p:cNvSpPr>
              <p:nvPr/>
            </p:nvSpPr>
            <p:spPr bwMode="auto">
              <a:xfrm>
                <a:off x="3447" y="3385"/>
                <a:ext cx="182" cy="0"/>
              </a:xfrm>
              <a:prstGeom prst="line">
                <a:avLst/>
              </a:prstGeom>
              <a:noFill/>
              <a:ln w="9525">
                <a:solidFill>
                  <a:schemeClr val="tx1"/>
                </a:solidFill>
                <a:round/>
                <a:headEnd/>
                <a:tailEnd/>
              </a:ln>
              <a:effectLst/>
            </p:spPr>
            <p:txBody>
              <a:bodyPr wrap="none" anchor="ctr"/>
              <a:lstStyle/>
              <a:p>
                <a:endParaRPr lang="en-US"/>
              </a:p>
            </p:txBody>
          </p:sp>
          <p:sp>
            <p:nvSpPr>
              <p:cNvPr id="256017" name="Line 17"/>
              <p:cNvSpPr>
                <a:spLocks noChangeShapeType="1"/>
              </p:cNvSpPr>
              <p:nvPr/>
            </p:nvSpPr>
            <p:spPr bwMode="auto">
              <a:xfrm>
                <a:off x="3447" y="3430"/>
                <a:ext cx="182" cy="0"/>
              </a:xfrm>
              <a:prstGeom prst="line">
                <a:avLst/>
              </a:prstGeom>
              <a:noFill/>
              <a:ln w="9525">
                <a:solidFill>
                  <a:schemeClr val="tx1"/>
                </a:solidFill>
                <a:round/>
                <a:headEnd/>
                <a:tailEnd/>
              </a:ln>
              <a:effectLst/>
            </p:spPr>
            <p:txBody>
              <a:bodyPr wrap="none" anchor="ctr"/>
              <a:lstStyle/>
              <a:p>
                <a:endParaRPr lang="en-US"/>
              </a:p>
            </p:txBody>
          </p:sp>
          <p:sp>
            <p:nvSpPr>
              <p:cNvPr id="256018" name="Line 18"/>
              <p:cNvSpPr>
                <a:spLocks noChangeShapeType="1"/>
              </p:cNvSpPr>
              <p:nvPr/>
            </p:nvSpPr>
            <p:spPr bwMode="auto">
              <a:xfrm>
                <a:off x="3538" y="3430"/>
                <a:ext cx="0" cy="113"/>
              </a:xfrm>
              <a:prstGeom prst="line">
                <a:avLst/>
              </a:prstGeom>
              <a:noFill/>
              <a:ln w="9525">
                <a:solidFill>
                  <a:schemeClr val="tx1"/>
                </a:solidFill>
                <a:round/>
                <a:headEnd/>
                <a:tailEnd/>
              </a:ln>
              <a:effectLst/>
            </p:spPr>
            <p:txBody>
              <a:bodyPr wrap="none" anchor="ctr"/>
              <a:lstStyle/>
              <a:p>
                <a:endParaRPr lang="en-US"/>
              </a:p>
            </p:txBody>
          </p:sp>
          <p:sp>
            <p:nvSpPr>
              <p:cNvPr id="256019" name="Line 19"/>
              <p:cNvSpPr>
                <a:spLocks noChangeShapeType="1"/>
              </p:cNvSpPr>
              <p:nvPr/>
            </p:nvSpPr>
            <p:spPr bwMode="auto">
              <a:xfrm flipV="1">
                <a:off x="3538" y="3271"/>
                <a:ext cx="0" cy="114"/>
              </a:xfrm>
              <a:prstGeom prst="line">
                <a:avLst/>
              </a:prstGeom>
              <a:noFill/>
              <a:ln w="9525">
                <a:solidFill>
                  <a:schemeClr val="tx1"/>
                </a:solidFill>
                <a:round/>
                <a:headEnd/>
                <a:tailEnd/>
              </a:ln>
              <a:effectLst/>
            </p:spPr>
            <p:txBody>
              <a:bodyPr wrap="none" anchor="ctr"/>
              <a:lstStyle/>
              <a:p>
                <a:endParaRPr lang="en-US"/>
              </a:p>
            </p:txBody>
          </p:sp>
          <p:sp>
            <p:nvSpPr>
              <p:cNvPr id="256020" name="Line 20"/>
              <p:cNvSpPr>
                <a:spLocks noChangeShapeType="1"/>
              </p:cNvSpPr>
              <p:nvPr/>
            </p:nvSpPr>
            <p:spPr bwMode="auto">
              <a:xfrm flipV="1">
                <a:off x="3492" y="3181"/>
                <a:ext cx="46" cy="113"/>
              </a:xfrm>
              <a:prstGeom prst="line">
                <a:avLst/>
              </a:prstGeom>
              <a:noFill/>
              <a:ln w="9525">
                <a:solidFill>
                  <a:schemeClr val="tx1"/>
                </a:solidFill>
                <a:round/>
                <a:headEnd/>
                <a:tailEnd/>
              </a:ln>
              <a:effectLst/>
            </p:spPr>
            <p:txBody>
              <a:bodyPr wrap="none" anchor="ctr"/>
              <a:lstStyle/>
              <a:p>
                <a:endParaRPr lang="en-US"/>
              </a:p>
            </p:txBody>
          </p:sp>
          <p:sp>
            <p:nvSpPr>
              <p:cNvPr id="256021" name="Line 21"/>
              <p:cNvSpPr>
                <a:spLocks noChangeShapeType="1"/>
              </p:cNvSpPr>
              <p:nvPr/>
            </p:nvSpPr>
            <p:spPr bwMode="auto">
              <a:xfrm flipV="1">
                <a:off x="3538" y="3067"/>
                <a:ext cx="0" cy="114"/>
              </a:xfrm>
              <a:prstGeom prst="line">
                <a:avLst/>
              </a:prstGeom>
              <a:noFill/>
              <a:ln w="9525">
                <a:solidFill>
                  <a:schemeClr val="tx1"/>
                </a:solidFill>
                <a:round/>
                <a:headEnd/>
                <a:tailEnd/>
              </a:ln>
              <a:effectLst/>
            </p:spPr>
            <p:txBody>
              <a:bodyPr wrap="none" anchor="ctr"/>
              <a:lstStyle/>
              <a:p>
                <a:endParaRPr lang="en-US"/>
              </a:p>
            </p:txBody>
          </p:sp>
          <p:grpSp>
            <p:nvGrpSpPr>
              <p:cNvPr id="4" name="Group 22"/>
              <p:cNvGrpSpPr>
                <a:grpSpLocks/>
              </p:cNvGrpSpPr>
              <p:nvPr/>
            </p:nvGrpSpPr>
            <p:grpSpPr bwMode="auto">
              <a:xfrm>
                <a:off x="3470" y="2954"/>
                <a:ext cx="136" cy="137"/>
                <a:chOff x="3560" y="2908"/>
                <a:chExt cx="136" cy="137"/>
              </a:xfrm>
            </p:grpSpPr>
            <p:sp>
              <p:nvSpPr>
                <p:cNvPr id="256023" name="Oval 23"/>
                <p:cNvSpPr>
                  <a:spLocks noChangeArrowheads="1"/>
                </p:cNvSpPr>
                <p:nvPr/>
              </p:nvSpPr>
              <p:spPr bwMode="auto">
                <a:xfrm>
                  <a:off x="3560" y="2908"/>
                  <a:ext cx="136" cy="137"/>
                </a:xfrm>
                <a:prstGeom prst="ellipse">
                  <a:avLst/>
                </a:prstGeom>
                <a:noFill/>
                <a:ln w="9525" algn="ctr">
                  <a:solidFill>
                    <a:schemeClr val="tx1"/>
                  </a:solidFill>
                  <a:round/>
                  <a:headEnd/>
                  <a:tailEnd/>
                </a:ln>
                <a:effectLst/>
              </p:spPr>
              <p:txBody>
                <a:bodyPr wrap="none" anchor="ctr"/>
                <a:lstStyle/>
                <a:p>
                  <a:endParaRPr lang="en-US"/>
                </a:p>
              </p:txBody>
            </p:sp>
            <p:sp>
              <p:nvSpPr>
                <p:cNvPr id="256024" name="Line 24"/>
                <p:cNvSpPr>
                  <a:spLocks noChangeShapeType="1"/>
                </p:cNvSpPr>
                <p:nvPr/>
              </p:nvSpPr>
              <p:spPr bwMode="auto">
                <a:xfrm>
                  <a:off x="3628" y="2908"/>
                  <a:ext cx="0" cy="137"/>
                </a:xfrm>
                <a:prstGeom prst="line">
                  <a:avLst/>
                </a:prstGeom>
                <a:noFill/>
                <a:ln w="9525">
                  <a:solidFill>
                    <a:schemeClr val="tx1"/>
                  </a:solidFill>
                  <a:round/>
                  <a:headEnd/>
                  <a:tailEnd type="triangle" w="med" len="med"/>
                </a:ln>
                <a:effectLst/>
              </p:spPr>
              <p:txBody>
                <a:bodyPr wrap="none" anchor="ctr"/>
                <a:lstStyle/>
                <a:p>
                  <a:endParaRPr lang="en-US"/>
                </a:p>
              </p:txBody>
            </p:sp>
          </p:grpSp>
          <p:sp>
            <p:nvSpPr>
              <p:cNvPr id="256025" name="Line 25"/>
              <p:cNvSpPr>
                <a:spLocks noChangeShapeType="1"/>
              </p:cNvSpPr>
              <p:nvPr/>
            </p:nvSpPr>
            <p:spPr bwMode="auto">
              <a:xfrm>
                <a:off x="3538" y="2886"/>
                <a:ext cx="0" cy="68"/>
              </a:xfrm>
              <a:prstGeom prst="line">
                <a:avLst/>
              </a:prstGeom>
              <a:noFill/>
              <a:ln w="9525">
                <a:solidFill>
                  <a:schemeClr val="tx1"/>
                </a:solidFill>
                <a:round/>
                <a:headEnd/>
                <a:tailEnd/>
              </a:ln>
              <a:effectLst/>
            </p:spPr>
            <p:txBody>
              <a:bodyPr wrap="none" anchor="ctr"/>
              <a:lstStyle/>
              <a:p>
                <a:endParaRPr lang="en-US"/>
              </a:p>
            </p:txBody>
          </p:sp>
          <p:sp>
            <p:nvSpPr>
              <p:cNvPr id="256026" name="Line 26"/>
              <p:cNvSpPr>
                <a:spLocks noChangeShapeType="1"/>
              </p:cNvSpPr>
              <p:nvPr/>
            </p:nvSpPr>
            <p:spPr bwMode="auto">
              <a:xfrm>
                <a:off x="3492" y="2840"/>
                <a:ext cx="91" cy="91"/>
              </a:xfrm>
              <a:prstGeom prst="line">
                <a:avLst/>
              </a:prstGeom>
              <a:noFill/>
              <a:ln w="9525">
                <a:solidFill>
                  <a:schemeClr val="tx1"/>
                </a:solidFill>
                <a:round/>
                <a:headEnd/>
                <a:tailEnd/>
              </a:ln>
              <a:effectLst/>
            </p:spPr>
            <p:txBody>
              <a:bodyPr wrap="none" anchor="ctr"/>
              <a:lstStyle/>
              <a:p>
                <a:endParaRPr lang="en-US"/>
              </a:p>
            </p:txBody>
          </p:sp>
          <p:sp>
            <p:nvSpPr>
              <p:cNvPr id="256027" name="Line 27"/>
              <p:cNvSpPr>
                <a:spLocks noChangeShapeType="1"/>
              </p:cNvSpPr>
              <p:nvPr/>
            </p:nvSpPr>
            <p:spPr bwMode="auto">
              <a:xfrm>
                <a:off x="3334" y="3181"/>
                <a:ext cx="159" cy="0"/>
              </a:xfrm>
              <a:prstGeom prst="line">
                <a:avLst/>
              </a:prstGeom>
              <a:noFill/>
              <a:ln w="9525">
                <a:solidFill>
                  <a:schemeClr val="tx1"/>
                </a:solidFill>
                <a:round/>
                <a:headEnd/>
                <a:tailEnd/>
              </a:ln>
              <a:effectLst/>
            </p:spPr>
            <p:txBody>
              <a:bodyPr wrap="none" anchor="ctr"/>
              <a:lstStyle/>
              <a:p>
                <a:endParaRPr lang="en-US"/>
              </a:p>
            </p:txBody>
          </p:sp>
          <p:sp>
            <p:nvSpPr>
              <p:cNvPr id="256028" name="Line 28"/>
              <p:cNvSpPr>
                <a:spLocks noChangeShapeType="1"/>
              </p:cNvSpPr>
              <p:nvPr/>
            </p:nvSpPr>
            <p:spPr bwMode="auto">
              <a:xfrm>
                <a:off x="3334" y="3249"/>
                <a:ext cx="159" cy="0"/>
              </a:xfrm>
              <a:prstGeom prst="line">
                <a:avLst/>
              </a:prstGeom>
              <a:noFill/>
              <a:ln w="9525">
                <a:solidFill>
                  <a:schemeClr val="tx1"/>
                </a:solidFill>
                <a:round/>
                <a:headEnd/>
                <a:tailEnd/>
              </a:ln>
              <a:effectLst/>
            </p:spPr>
            <p:txBody>
              <a:bodyPr wrap="none" anchor="ctr"/>
              <a:lstStyle/>
              <a:p>
                <a:endParaRPr lang="en-US"/>
              </a:p>
            </p:txBody>
          </p:sp>
          <p:sp>
            <p:nvSpPr>
              <p:cNvPr id="256029" name="Rectangle 29"/>
              <p:cNvSpPr>
                <a:spLocks noChangeArrowheads="1"/>
              </p:cNvSpPr>
              <p:nvPr/>
            </p:nvSpPr>
            <p:spPr bwMode="auto">
              <a:xfrm>
                <a:off x="3742" y="3249"/>
                <a:ext cx="204" cy="159"/>
              </a:xfrm>
              <a:prstGeom prst="rect">
                <a:avLst/>
              </a:prstGeom>
              <a:noFill/>
              <a:ln w="9525" algn="ctr">
                <a:solidFill>
                  <a:schemeClr val="tx1"/>
                </a:solidFill>
                <a:miter lim="800000"/>
                <a:headEnd/>
                <a:tailEnd/>
              </a:ln>
              <a:effectLst/>
            </p:spPr>
            <p:txBody>
              <a:bodyPr wrap="none" anchor="ctr"/>
              <a:lstStyle/>
              <a:p>
                <a:pPr>
                  <a:lnSpc>
                    <a:spcPct val="90000"/>
                  </a:lnSpc>
                  <a:spcBef>
                    <a:spcPct val="20000"/>
                  </a:spcBef>
                </a:pPr>
                <a:r>
                  <a:rPr lang="en-US" sz="1000"/>
                  <a:t>ADC</a:t>
                </a:r>
              </a:p>
            </p:txBody>
          </p:sp>
          <p:sp>
            <p:nvSpPr>
              <p:cNvPr id="256030" name="Line 30"/>
              <p:cNvSpPr>
                <a:spLocks noChangeShapeType="1"/>
              </p:cNvSpPr>
              <p:nvPr/>
            </p:nvSpPr>
            <p:spPr bwMode="auto">
              <a:xfrm>
                <a:off x="3538" y="3339"/>
                <a:ext cx="204" cy="0"/>
              </a:xfrm>
              <a:prstGeom prst="line">
                <a:avLst/>
              </a:prstGeom>
              <a:noFill/>
              <a:ln w="9525">
                <a:solidFill>
                  <a:schemeClr val="tx1"/>
                </a:solidFill>
                <a:round/>
                <a:headEnd/>
                <a:tailEnd/>
              </a:ln>
              <a:effectLst/>
            </p:spPr>
            <p:txBody>
              <a:bodyPr wrap="none" anchor="ctr"/>
              <a:lstStyle/>
              <a:p>
                <a:endParaRPr lang="en-US"/>
              </a:p>
            </p:txBody>
          </p:sp>
          <p:sp>
            <p:nvSpPr>
              <p:cNvPr id="256031" name="Text Box 31"/>
              <p:cNvSpPr txBox="1">
                <a:spLocks noChangeArrowheads="1"/>
              </p:cNvSpPr>
              <p:nvPr/>
            </p:nvSpPr>
            <p:spPr bwMode="auto">
              <a:xfrm>
                <a:off x="3061" y="3067"/>
                <a:ext cx="284" cy="144"/>
              </a:xfrm>
              <a:prstGeom prst="rect">
                <a:avLst/>
              </a:prstGeom>
              <a:noFill/>
              <a:ln w="9525" algn="ctr">
                <a:noFill/>
                <a:miter lim="800000"/>
                <a:headEnd/>
                <a:tailEnd/>
              </a:ln>
              <a:effectLst/>
            </p:spPr>
            <p:txBody>
              <a:bodyPr wrap="none">
                <a:spAutoFit/>
              </a:bodyPr>
              <a:lstStyle/>
              <a:p>
                <a:pPr>
                  <a:lnSpc>
                    <a:spcPct val="90000"/>
                  </a:lnSpc>
                  <a:spcBef>
                    <a:spcPct val="20000"/>
                  </a:spcBef>
                </a:pPr>
                <a:r>
                  <a:rPr lang="en-US" sz="1000"/>
                  <a:t>Start</a:t>
                </a:r>
              </a:p>
            </p:txBody>
          </p:sp>
          <p:sp>
            <p:nvSpPr>
              <p:cNvPr id="256032" name="Text Box 32"/>
              <p:cNvSpPr txBox="1">
                <a:spLocks noChangeArrowheads="1"/>
              </p:cNvSpPr>
              <p:nvPr/>
            </p:nvSpPr>
            <p:spPr bwMode="auto">
              <a:xfrm>
                <a:off x="3061" y="3226"/>
                <a:ext cx="279" cy="144"/>
              </a:xfrm>
              <a:prstGeom prst="rect">
                <a:avLst/>
              </a:prstGeom>
              <a:noFill/>
              <a:ln w="9525" algn="ctr">
                <a:noFill/>
                <a:miter lim="800000"/>
                <a:headEnd/>
                <a:tailEnd/>
              </a:ln>
              <a:effectLst/>
            </p:spPr>
            <p:txBody>
              <a:bodyPr wrap="none">
                <a:spAutoFit/>
              </a:bodyPr>
              <a:lstStyle/>
              <a:p>
                <a:pPr>
                  <a:lnSpc>
                    <a:spcPct val="90000"/>
                  </a:lnSpc>
                  <a:spcBef>
                    <a:spcPct val="20000"/>
                  </a:spcBef>
                </a:pPr>
                <a:r>
                  <a:rPr lang="en-US" sz="1000"/>
                  <a:t>Stop</a:t>
                </a:r>
              </a:p>
            </p:txBody>
          </p:sp>
        </p:grpSp>
      </p:grpSp>
      <p:grpSp>
        <p:nvGrpSpPr>
          <p:cNvPr id="127" name="Group 126"/>
          <p:cNvGrpSpPr/>
          <p:nvPr/>
        </p:nvGrpSpPr>
        <p:grpSpPr>
          <a:xfrm>
            <a:off x="5943601" y="1161940"/>
            <a:ext cx="2755080" cy="2527191"/>
            <a:chOff x="6264275" y="2060575"/>
            <a:chExt cx="2087563" cy="2028825"/>
          </a:xfrm>
        </p:grpSpPr>
        <p:grpSp>
          <p:nvGrpSpPr>
            <p:cNvPr id="5" name="Group 58"/>
            <p:cNvGrpSpPr>
              <a:grpSpLocks/>
            </p:cNvGrpSpPr>
            <p:nvPr/>
          </p:nvGrpSpPr>
          <p:grpSpPr bwMode="auto">
            <a:xfrm>
              <a:off x="6264275" y="2781300"/>
              <a:ext cx="2087563" cy="1308100"/>
              <a:chOff x="4445" y="1638"/>
              <a:chExt cx="1315" cy="824"/>
            </a:xfrm>
          </p:grpSpPr>
          <p:sp>
            <p:nvSpPr>
              <p:cNvPr id="256033" name="Rectangle 33"/>
              <p:cNvSpPr>
                <a:spLocks noChangeArrowheads="1"/>
              </p:cNvSpPr>
              <p:nvPr/>
            </p:nvSpPr>
            <p:spPr bwMode="auto">
              <a:xfrm>
                <a:off x="4921" y="1865"/>
                <a:ext cx="839" cy="136"/>
              </a:xfrm>
              <a:prstGeom prst="rect">
                <a:avLst/>
              </a:prstGeom>
              <a:noFill/>
              <a:ln w="9525">
                <a:solidFill>
                  <a:schemeClr val="tx1"/>
                </a:solidFill>
                <a:miter lim="800000"/>
                <a:headEnd/>
                <a:tailEnd/>
              </a:ln>
              <a:effectLst/>
            </p:spPr>
            <p:txBody>
              <a:bodyPr wrap="none" anchor="ctr"/>
              <a:lstStyle/>
              <a:p>
                <a:pPr>
                  <a:lnSpc>
                    <a:spcPct val="90000"/>
                  </a:lnSpc>
                  <a:spcBef>
                    <a:spcPct val="20000"/>
                  </a:spcBef>
                </a:pPr>
                <a:r>
                  <a:rPr lang="en-US" sz="1000"/>
                  <a:t>Counter</a:t>
                </a:r>
              </a:p>
            </p:txBody>
          </p:sp>
          <p:sp>
            <p:nvSpPr>
              <p:cNvPr id="256034" name="Line 34"/>
              <p:cNvSpPr>
                <a:spLocks noChangeShapeType="1"/>
              </p:cNvSpPr>
              <p:nvPr/>
            </p:nvSpPr>
            <p:spPr bwMode="auto">
              <a:xfrm>
                <a:off x="4921" y="1888"/>
                <a:ext cx="45" cy="45"/>
              </a:xfrm>
              <a:prstGeom prst="line">
                <a:avLst/>
              </a:prstGeom>
              <a:noFill/>
              <a:ln w="9525">
                <a:solidFill>
                  <a:schemeClr val="tx1"/>
                </a:solidFill>
                <a:round/>
                <a:headEnd/>
                <a:tailEnd/>
              </a:ln>
              <a:effectLst/>
            </p:spPr>
            <p:txBody>
              <a:bodyPr/>
              <a:lstStyle/>
              <a:p>
                <a:endParaRPr lang="en-US"/>
              </a:p>
            </p:txBody>
          </p:sp>
          <p:sp>
            <p:nvSpPr>
              <p:cNvPr id="256035" name="Line 35"/>
              <p:cNvSpPr>
                <a:spLocks noChangeShapeType="1"/>
              </p:cNvSpPr>
              <p:nvPr/>
            </p:nvSpPr>
            <p:spPr bwMode="auto">
              <a:xfrm flipH="1">
                <a:off x="4921" y="1933"/>
                <a:ext cx="45" cy="46"/>
              </a:xfrm>
              <a:prstGeom prst="line">
                <a:avLst/>
              </a:prstGeom>
              <a:noFill/>
              <a:ln w="9525">
                <a:solidFill>
                  <a:schemeClr val="tx1"/>
                </a:solidFill>
                <a:round/>
                <a:headEnd/>
                <a:tailEnd/>
              </a:ln>
              <a:effectLst/>
            </p:spPr>
            <p:txBody>
              <a:bodyPr/>
              <a:lstStyle/>
              <a:p>
                <a:endParaRPr lang="en-US"/>
              </a:p>
            </p:txBody>
          </p:sp>
          <p:sp>
            <p:nvSpPr>
              <p:cNvPr id="256036" name="Line 36"/>
              <p:cNvSpPr>
                <a:spLocks noChangeShapeType="1"/>
              </p:cNvSpPr>
              <p:nvPr/>
            </p:nvSpPr>
            <p:spPr bwMode="auto">
              <a:xfrm flipH="1">
                <a:off x="4785" y="1933"/>
                <a:ext cx="136" cy="0"/>
              </a:xfrm>
              <a:prstGeom prst="line">
                <a:avLst/>
              </a:prstGeom>
              <a:noFill/>
              <a:ln w="9525">
                <a:solidFill>
                  <a:schemeClr val="tx1"/>
                </a:solidFill>
                <a:round/>
                <a:headEnd/>
                <a:tailEnd/>
              </a:ln>
              <a:effectLst/>
            </p:spPr>
            <p:txBody>
              <a:bodyPr/>
              <a:lstStyle/>
              <a:p>
                <a:endParaRPr lang="en-US"/>
              </a:p>
            </p:txBody>
          </p:sp>
          <p:sp>
            <p:nvSpPr>
              <p:cNvPr id="256037" name="Text Box 37"/>
              <p:cNvSpPr txBox="1">
                <a:spLocks noChangeArrowheads="1"/>
              </p:cNvSpPr>
              <p:nvPr/>
            </p:nvSpPr>
            <p:spPr bwMode="auto">
              <a:xfrm>
                <a:off x="4445" y="1865"/>
                <a:ext cx="316" cy="144"/>
              </a:xfrm>
              <a:prstGeom prst="rect">
                <a:avLst/>
              </a:prstGeom>
              <a:noFill/>
              <a:ln w="9525" algn="ctr">
                <a:noFill/>
                <a:miter lim="800000"/>
                <a:headEnd/>
                <a:tailEnd/>
              </a:ln>
              <a:effectLst/>
            </p:spPr>
            <p:txBody>
              <a:bodyPr wrap="none">
                <a:spAutoFit/>
              </a:bodyPr>
              <a:lstStyle/>
              <a:p>
                <a:pPr>
                  <a:lnSpc>
                    <a:spcPct val="90000"/>
                  </a:lnSpc>
                  <a:spcBef>
                    <a:spcPct val="20000"/>
                  </a:spcBef>
                </a:pPr>
                <a:r>
                  <a:rPr lang="en-US" sz="1000" dirty="0"/>
                  <a:t>Clock</a:t>
                </a:r>
              </a:p>
            </p:txBody>
          </p:sp>
          <p:sp>
            <p:nvSpPr>
              <p:cNvPr id="256038" name="Rectangle 38"/>
              <p:cNvSpPr>
                <a:spLocks noChangeArrowheads="1"/>
              </p:cNvSpPr>
              <p:nvPr/>
            </p:nvSpPr>
            <p:spPr bwMode="auto">
              <a:xfrm>
                <a:off x="4921" y="2137"/>
                <a:ext cx="839" cy="136"/>
              </a:xfrm>
              <a:prstGeom prst="rect">
                <a:avLst/>
              </a:prstGeom>
              <a:noFill/>
              <a:ln w="9525">
                <a:solidFill>
                  <a:schemeClr val="tx1"/>
                </a:solidFill>
                <a:miter lim="800000"/>
                <a:headEnd/>
                <a:tailEnd/>
              </a:ln>
              <a:effectLst/>
            </p:spPr>
            <p:txBody>
              <a:bodyPr wrap="none" anchor="ctr"/>
              <a:lstStyle/>
              <a:p>
                <a:pPr>
                  <a:lnSpc>
                    <a:spcPct val="90000"/>
                  </a:lnSpc>
                  <a:spcBef>
                    <a:spcPct val="20000"/>
                  </a:spcBef>
                </a:pPr>
                <a:r>
                  <a:rPr lang="en-US" sz="1000"/>
                  <a:t>Register</a:t>
                </a:r>
              </a:p>
            </p:txBody>
          </p:sp>
          <p:sp>
            <p:nvSpPr>
              <p:cNvPr id="256039" name="Line 39"/>
              <p:cNvSpPr>
                <a:spLocks noChangeShapeType="1"/>
              </p:cNvSpPr>
              <p:nvPr/>
            </p:nvSpPr>
            <p:spPr bwMode="auto">
              <a:xfrm>
                <a:off x="4921" y="2160"/>
                <a:ext cx="45" cy="45"/>
              </a:xfrm>
              <a:prstGeom prst="line">
                <a:avLst/>
              </a:prstGeom>
              <a:noFill/>
              <a:ln w="9525">
                <a:solidFill>
                  <a:schemeClr val="tx1"/>
                </a:solidFill>
                <a:round/>
                <a:headEnd/>
                <a:tailEnd/>
              </a:ln>
              <a:effectLst/>
            </p:spPr>
            <p:txBody>
              <a:bodyPr/>
              <a:lstStyle/>
              <a:p>
                <a:endParaRPr lang="en-US"/>
              </a:p>
            </p:txBody>
          </p:sp>
          <p:sp>
            <p:nvSpPr>
              <p:cNvPr id="256040" name="Line 40"/>
              <p:cNvSpPr>
                <a:spLocks noChangeShapeType="1"/>
              </p:cNvSpPr>
              <p:nvPr/>
            </p:nvSpPr>
            <p:spPr bwMode="auto">
              <a:xfrm flipH="1">
                <a:off x="4921" y="2205"/>
                <a:ext cx="45" cy="46"/>
              </a:xfrm>
              <a:prstGeom prst="line">
                <a:avLst/>
              </a:prstGeom>
              <a:noFill/>
              <a:ln w="9525">
                <a:solidFill>
                  <a:schemeClr val="tx1"/>
                </a:solidFill>
                <a:round/>
                <a:headEnd/>
                <a:tailEnd/>
              </a:ln>
              <a:effectLst/>
            </p:spPr>
            <p:txBody>
              <a:bodyPr/>
              <a:lstStyle/>
              <a:p>
                <a:endParaRPr lang="en-US"/>
              </a:p>
            </p:txBody>
          </p:sp>
          <p:sp>
            <p:nvSpPr>
              <p:cNvPr id="256041" name="Line 41"/>
              <p:cNvSpPr>
                <a:spLocks noChangeShapeType="1"/>
              </p:cNvSpPr>
              <p:nvPr/>
            </p:nvSpPr>
            <p:spPr bwMode="auto">
              <a:xfrm flipH="1">
                <a:off x="4785" y="2205"/>
                <a:ext cx="136" cy="0"/>
              </a:xfrm>
              <a:prstGeom prst="line">
                <a:avLst/>
              </a:prstGeom>
              <a:noFill/>
              <a:ln w="9525">
                <a:solidFill>
                  <a:schemeClr val="tx1"/>
                </a:solidFill>
                <a:round/>
                <a:headEnd/>
                <a:tailEnd/>
              </a:ln>
              <a:effectLst/>
            </p:spPr>
            <p:txBody>
              <a:bodyPr/>
              <a:lstStyle/>
              <a:p>
                <a:endParaRPr lang="en-US"/>
              </a:p>
            </p:txBody>
          </p:sp>
          <p:sp>
            <p:nvSpPr>
              <p:cNvPr id="256042" name="Text Box 42"/>
              <p:cNvSpPr txBox="1">
                <a:spLocks noChangeArrowheads="1"/>
              </p:cNvSpPr>
              <p:nvPr/>
            </p:nvSpPr>
            <p:spPr bwMode="auto">
              <a:xfrm>
                <a:off x="4496" y="2137"/>
                <a:ext cx="214" cy="144"/>
              </a:xfrm>
              <a:prstGeom prst="rect">
                <a:avLst/>
              </a:prstGeom>
              <a:noFill/>
              <a:ln w="9525" algn="ctr">
                <a:noFill/>
                <a:miter lim="800000"/>
                <a:headEnd/>
                <a:tailEnd/>
              </a:ln>
              <a:effectLst/>
            </p:spPr>
            <p:txBody>
              <a:bodyPr wrap="none">
                <a:spAutoFit/>
              </a:bodyPr>
              <a:lstStyle/>
              <a:p>
                <a:pPr>
                  <a:lnSpc>
                    <a:spcPct val="90000"/>
                  </a:lnSpc>
                  <a:spcBef>
                    <a:spcPct val="20000"/>
                  </a:spcBef>
                </a:pPr>
                <a:r>
                  <a:rPr lang="en-US" sz="1000"/>
                  <a:t>Hit</a:t>
                </a:r>
              </a:p>
            </p:txBody>
          </p:sp>
          <p:sp>
            <p:nvSpPr>
              <p:cNvPr id="256043" name="AutoShape 43"/>
              <p:cNvSpPr>
                <a:spLocks noChangeArrowheads="1"/>
              </p:cNvSpPr>
              <p:nvPr/>
            </p:nvSpPr>
            <p:spPr bwMode="auto">
              <a:xfrm>
                <a:off x="5239" y="2001"/>
                <a:ext cx="204" cy="136"/>
              </a:xfrm>
              <a:prstGeom prst="downArrow">
                <a:avLst>
                  <a:gd name="adj1" fmla="val 50000"/>
                  <a:gd name="adj2" fmla="val 25000"/>
                </a:avLst>
              </a:prstGeom>
              <a:noFill/>
              <a:ln w="9525" algn="ctr">
                <a:solidFill>
                  <a:schemeClr val="tx1"/>
                </a:solidFill>
                <a:miter lim="800000"/>
                <a:headEnd/>
                <a:tailEnd/>
              </a:ln>
              <a:effectLst/>
            </p:spPr>
            <p:txBody>
              <a:bodyPr wrap="none" anchor="ctr"/>
              <a:lstStyle/>
              <a:p>
                <a:endParaRPr lang="en-US"/>
              </a:p>
            </p:txBody>
          </p:sp>
          <p:sp>
            <p:nvSpPr>
              <p:cNvPr id="256044" name="Line 44"/>
              <p:cNvSpPr>
                <a:spLocks noChangeShapeType="1"/>
              </p:cNvSpPr>
              <p:nvPr/>
            </p:nvSpPr>
            <p:spPr bwMode="auto">
              <a:xfrm>
                <a:off x="5012" y="1774"/>
                <a:ext cx="0" cy="91"/>
              </a:xfrm>
              <a:prstGeom prst="line">
                <a:avLst/>
              </a:prstGeom>
              <a:noFill/>
              <a:ln w="9525">
                <a:solidFill>
                  <a:schemeClr val="tx1"/>
                </a:solidFill>
                <a:round/>
                <a:headEnd/>
                <a:tailEnd/>
              </a:ln>
              <a:effectLst/>
            </p:spPr>
            <p:txBody>
              <a:bodyPr wrap="none" anchor="ctr"/>
              <a:lstStyle/>
              <a:p>
                <a:endParaRPr lang="en-US"/>
              </a:p>
            </p:txBody>
          </p:sp>
          <p:sp>
            <p:nvSpPr>
              <p:cNvPr id="256045" name="Text Box 45"/>
              <p:cNvSpPr txBox="1">
                <a:spLocks noChangeArrowheads="1"/>
              </p:cNvSpPr>
              <p:nvPr/>
            </p:nvSpPr>
            <p:spPr bwMode="auto">
              <a:xfrm>
                <a:off x="4830" y="1638"/>
                <a:ext cx="324" cy="144"/>
              </a:xfrm>
              <a:prstGeom prst="rect">
                <a:avLst/>
              </a:prstGeom>
              <a:noFill/>
              <a:ln w="9525" algn="ctr">
                <a:noFill/>
                <a:miter lim="800000"/>
                <a:headEnd/>
                <a:tailEnd/>
              </a:ln>
              <a:effectLst/>
            </p:spPr>
            <p:txBody>
              <a:bodyPr wrap="none">
                <a:spAutoFit/>
              </a:bodyPr>
              <a:lstStyle/>
              <a:p>
                <a:pPr>
                  <a:lnSpc>
                    <a:spcPct val="90000"/>
                  </a:lnSpc>
                  <a:spcBef>
                    <a:spcPct val="20000"/>
                  </a:spcBef>
                </a:pPr>
                <a:r>
                  <a:rPr lang="en-US" sz="1000"/>
                  <a:t>Reset</a:t>
                </a:r>
              </a:p>
            </p:txBody>
          </p:sp>
          <p:sp>
            <p:nvSpPr>
              <p:cNvPr id="256046" name="Text Box 46"/>
              <p:cNvSpPr txBox="1">
                <a:spLocks noChangeArrowheads="1"/>
              </p:cNvSpPr>
              <p:nvPr/>
            </p:nvSpPr>
            <p:spPr bwMode="auto">
              <a:xfrm>
                <a:off x="4966" y="2318"/>
                <a:ext cx="748" cy="144"/>
              </a:xfrm>
              <a:prstGeom prst="rect">
                <a:avLst/>
              </a:prstGeom>
              <a:noFill/>
              <a:ln w="9525" algn="ctr">
                <a:noFill/>
                <a:miter lim="800000"/>
                <a:headEnd/>
                <a:tailEnd/>
              </a:ln>
              <a:effectLst/>
            </p:spPr>
            <p:txBody>
              <a:bodyPr wrap="none">
                <a:spAutoFit/>
              </a:bodyPr>
              <a:lstStyle/>
              <a:p>
                <a:pPr>
                  <a:lnSpc>
                    <a:spcPct val="90000"/>
                  </a:lnSpc>
                  <a:spcBef>
                    <a:spcPct val="20000"/>
                  </a:spcBef>
                </a:pPr>
                <a:r>
                  <a:rPr lang="en-US" sz="1000"/>
                  <a:t>Time tagging type</a:t>
                </a:r>
              </a:p>
            </p:txBody>
          </p:sp>
        </p:grpSp>
        <p:grpSp>
          <p:nvGrpSpPr>
            <p:cNvPr id="6" name="Group 47"/>
            <p:cNvGrpSpPr>
              <a:grpSpLocks/>
            </p:cNvGrpSpPr>
            <p:nvPr/>
          </p:nvGrpSpPr>
          <p:grpSpPr bwMode="auto">
            <a:xfrm>
              <a:off x="6264275" y="2060575"/>
              <a:ext cx="2087563" cy="876300"/>
              <a:chOff x="2154" y="527"/>
              <a:chExt cx="1315" cy="552"/>
            </a:xfrm>
          </p:grpSpPr>
          <p:sp>
            <p:nvSpPr>
              <p:cNvPr id="256048" name="Rectangle 48"/>
              <p:cNvSpPr>
                <a:spLocks noChangeArrowheads="1"/>
              </p:cNvSpPr>
              <p:nvPr/>
            </p:nvSpPr>
            <p:spPr bwMode="auto">
              <a:xfrm>
                <a:off x="2630" y="784"/>
                <a:ext cx="839" cy="136"/>
              </a:xfrm>
              <a:prstGeom prst="rect">
                <a:avLst/>
              </a:prstGeom>
              <a:noFill/>
              <a:ln w="9525">
                <a:solidFill>
                  <a:schemeClr val="tx1"/>
                </a:solidFill>
                <a:miter lim="800000"/>
                <a:headEnd/>
                <a:tailEnd/>
              </a:ln>
              <a:effectLst/>
            </p:spPr>
            <p:txBody>
              <a:bodyPr wrap="none" anchor="ctr"/>
              <a:lstStyle/>
              <a:p>
                <a:pPr>
                  <a:lnSpc>
                    <a:spcPct val="90000"/>
                  </a:lnSpc>
                  <a:spcBef>
                    <a:spcPct val="20000"/>
                  </a:spcBef>
                </a:pPr>
                <a:r>
                  <a:rPr lang="en-US" sz="1000"/>
                  <a:t>Counter</a:t>
                </a:r>
              </a:p>
            </p:txBody>
          </p:sp>
          <p:sp>
            <p:nvSpPr>
              <p:cNvPr id="256049" name="Line 49"/>
              <p:cNvSpPr>
                <a:spLocks noChangeShapeType="1"/>
              </p:cNvSpPr>
              <p:nvPr/>
            </p:nvSpPr>
            <p:spPr bwMode="auto">
              <a:xfrm>
                <a:off x="2630" y="807"/>
                <a:ext cx="45" cy="45"/>
              </a:xfrm>
              <a:prstGeom prst="line">
                <a:avLst/>
              </a:prstGeom>
              <a:noFill/>
              <a:ln w="9525">
                <a:solidFill>
                  <a:schemeClr val="tx1"/>
                </a:solidFill>
                <a:round/>
                <a:headEnd/>
                <a:tailEnd/>
              </a:ln>
              <a:effectLst/>
            </p:spPr>
            <p:txBody>
              <a:bodyPr/>
              <a:lstStyle/>
              <a:p>
                <a:endParaRPr lang="en-US"/>
              </a:p>
            </p:txBody>
          </p:sp>
          <p:sp>
            <p:nvSpPr>
              <p:cNvPr id="256050" name="Line 50"/>
              <p:cNvSpPr>
                <a:spLocks noChangeShapeType="1"/>
              </p:cNvSpPr>
              <p:nvPr/>
            </p:nvSpPr>
            <p:spPr bwMode="auto">
              <a:xfrm flipH="1">
                <a:off x="2630" y="852"/>
                <a:ext cx="45" cy="46"/>
              </a:xfrm>
              <a:prstGeom prst="line">
                <a:avLst/>
              </a:prstGeom>
              <a:noFill/>
              <a:ln w="9525">
                <a:solidFill>
                  <a:schemeClr val="tx1"/>
                </a:solidFill>
                <a:round/>
                <a:headEnd/>
                <a:tailEnd/>
              </a:ln>
              <a:effectLst/>
            </p:spPr>
            <p:txBody>
              <a:bodyPr/>
              <a:lstStyle/>
              <a:p>
                <a:endParaRPr lang="en-US"/>
              </a:p>
            </p:txBody>
          </p:sp>
          <p:sp>
            <p:nvSpPr>
              <p:cNvPr id="256051" name="Line 51"/>
              <p:cNvSpPr>
                <a:spLocks noChangeShapeType="1"/>
              </p:cNvSpPr>
              <p:nvPr/>
            </p:nvSpPr>
            <p:spPr bwMode="auto">
              <a:xfrm flipH="1">
                <a:off x="2494" y="852"/>
                <a:ext cx="136" cy="0"/>
              </a:xfrm>
              <a:prstGeom prst="line">
                <a:avLst/>
              </a:prstGeom>
              <a:noFill/>
              <a:ln w="9525">
                <a:solidFill>
                  <a:schemeClr val="tx1"/>
                </a:solidFill>
                <a:round/>
                <a:headEnd/>
                <a:tailEnd/>
              </a:ln>
              <a:effectLst/>
            </p:spPr>
            <p:txBody>
              <a:bodyPr/>
              <a:lstStyle/>
              <a:p>
                <a:endParaRPr lang="en-US"/>
              </a:p>
            </p:txBody>
          </p:sp>
          <p:sp>
            <p:nvSpPr>
              <p:cNvPr id="256052" name="Text Box 52"/>
              <p:cNvSpPr txBox="1">
                <a:spLocks noChangeArrowheads="1"/>
              </p:cNvSpPr>
              <p:nvPr/>
            </p:nvSpPr>
            <p:spPr bwMode="auto">
              <a:xfrm>
                <a:off x="2154" y="784"/>
                <a:ext cx="316" cy="144"/>
              </a:xfrm>
              <a:prstGeom prst="rect">
                <a:avLst/>
              </a:prstGeom>
              <a:noFill/>
              <a:ln w="9525" algn="ctr">
                <a:noFill/>
                <a:miter lim="800000"/>
                <a:headEnd/>
                <a:tailEnd/>
              </a:ln>
              <a:effectLst/>
            </p:spPr>
            <p:txBody>
              <a:bodyPr wrap="none">
                <a:spAutoFit/>
              </a:bodyPr>
              <a:lstStyle/>
              <a:p>
                <a:pPr>
                  <a:lnSpc>
                    <a:spcPct val="90000"/>
                  </a:lnSpc>
                  <a:spcBef>
                    <a:spcPct val="20000"/>
                  </a:spcBef>
                </a:pPr>
                <a:r>
                  <a:rPr lang="en-US" sz="1000"/>
                  <a:t>Clock</a:t>
                </a:r>
              </a:p>
            </p:txBody>
          </p:sp>
          <p:sp>
            <p:nvSpPr>
              <p:cNvPr id="256053" name="Line 53"/>
              <p:cNvSpPr>
                <a:spLocks noChangeShapeType="1"/>
              </p:cNvSpPr>
              <p:nvPr/>
            </p:nvSpPr>
            <p:spPr bwMode="auto">
              <a:xfrm>
                <a:off x="2789" y="671"/>
                <a:ext cx="0" cy="113"/>
              </a:xfrm>
              <a:prstGeom prst="line">
                <a:avLst/>
              </a:prstGeom>
              <a:noFill/>
              <a:ln w="9525">
                <a:solidFill>
                  <a:schemeClr val="tx1"/>
                </a:solidFill>
                <a:round/>
                <a:headEnd/>
                <a:tailEnd/>
              </a:ln>
              <a:effectLst/>
            </p:spPr>
            <p:txBody>
              <a:bodyPr wrap="none" anchor="ctr"/>
              <a:lstStyle/>
              <a:p>
                <a:endParaRPr lang="en-US"/>
              </a:p>
            </p:txBody>
          </p:sp>
          <p:sp>
            <p:nvSpPr>
              <p:cNvPr id="256054" name="Line 54"/>
              <p:cNvSpPr>
                <a:spLocks noChangeShapeType="1"/>
              </p:cNvSpPr>
              <p:nvPr/>
            </p:nvSpPr>
            <p:spPr bwMode="auto">
              <a:xfrm>
                <a:off x="3265" y="671"/>
                <a:ext cx="0" cy="113"/>
              </a:xfrm>
              <a:prstGeom prst="line">
                <a:avLst/>
              </a:prstGeom>
              <a:noFill/>
              <a:ln w="9525">
                <a:solidFill>
                  <a:schemeClr val="tx1"/>
                </a:solidFill>
                <a:round/>
                <a:headEnd/>
                <a:tailEnd/>
              </a:ln>
              <a:effectLst/>
            </p:spPr>
            <p:txBody>
              <a:bodyPr wrap="none" anchor="ctr"/>
              <a:lstStyle/>
              <a:p>
                <a:endParaRPr lang="en-US"/>
              </a:p>
            </p:txBody>
          </p:sp>
          <p:sp>
            <p:nvSpPr>
              <p:cNvPr id="256055" name="Text Box 55"/>
              <p:cNvSpPr txBox="1">
                <a:spLocks noChangeArrowheads="1"/>
              </p:cNvSpPr>
              <p:nvPr/>
            </p:nvSpPr>
            <p:spPr bwMode="auto">
              <a:xfrm>
                <a:off x="2608" y="535"/>
                <a:ext cx="284" cy="144"/>
              </a:xfrm>
              <a:prstGeom prst="rect">
                <a:avLst/>
              </a:prstGeom>
              <a:noFill/>
              <a:ln w="9525" algn="ctr">
                <a:noFill/>
                <a:miter lim="800000"/>
                <a:headEnd/>
                <a:tailEnd/>
              </a:ln>
              <a:effectLst/>
            </p:spPr>
            <p:txBody>
              <a:bodyPr wrap="none">
                <a:spAutoFit/>
              </a:bodyPr>
              <a:lstStyle/>
              <a:p>
                <a:pPr>
                  <a:lnSpc>
                    <a:spcPct val="90000"/>
                  </a:lnSpc>
                  <a:spcBef>
                    <a:spcPct val="20000"/>
                  </a:spcBef>
                </a:pPr>
                <a:r>
                  <a:rPr lang="en-US" sz="1000"/>
                  <a:t>Start</a:t>
                </a:r>
              </a:p>
            </p:txBody>
          </p:sp>
          <p:sp>
            <p:nvSpPr>
              <p:cNvPr id="256056" name="Text Box 56"/>
              <p:cNvSpPr txBox="1">
                <a:spLocks noChangeArrowheads="1"/>
              </p:cNvSpPr>
              <p:nvPr/>
            </p:nvSpPr>
            <p:spPr bwMode="auto">
              <a:xfrm>
                <a:off x="3081" y="527"/>
                <a:ext cx="279" cy="144"/>
              </a:xfrm>
              <a:prstGeom prst="rect">
                <a:avLst/>
              </a:prstGeom>
              <a:noFill/>
              <a:ln w="9525" algn="ctr">
                <a:noFill/>
                <a:miter lim="800000"/>
                <a:headEnd/>
                <a:tailEnd/>
              </a:ln>
              <a:effectLst/>
            </p:spPr>
            <p:txBody>
              <a:bodyPr wrap="none">
                <a:spAutoFit/>
              </a:bodyPr>
              <a:lstStyle/>
              <a:p>
                <a:pPr>
                  <a:lnSpc>
                    <a:spcPct val="90000"/>
                  </a:lnSpc>
                  <a:spcBef>
                    <a:spcPct val="20000"/>
                  </a:spcBef>
                </a:pPr>
                <a:r>
                  <a:rPr lang="en-US" sz="1000"/>
                  <a:t>Stop</a:t>
                </a:r>
              </a:p>
            </p:txBody>
          </p:sp>
          <p:sp>
            <p:nvSpPr>
              <p:cNvPr id="256057" name="Text Box 57"/>
              <p:cNvSpPr txBox="1">
                <a:spLocks noChangeArrowheads="1"/>
              </p:cNvSpPr>
              <p:nvPr/>
            </p:nvSpPr>
            <p:spPr bwMode="auto">
              <a:xfrm>
                <a:off x="2767" y="935"/>
                <a:ext cx="633" cy="144"/>
              </a:xfrm>
              <a:prstGeom prst="rect">
                <a:avLst/>
              </a:prstGeom>
              <a:noFill/>
              <a:ln w="9525" algn="ctr">
                <a:noFill/>
                <a:miter lim="800000"/>
                <a:headEnd/>
                <a:tailEnd/>
              </a:ln>
              <a:effectLst/>
            </p:spPr>
            <p:txBody>
              <a:bodyPr wrap="none">
                <a:spAutoFit/>
              </a:bodyPr>
              <a:lstStyle/>
              <a:p>
                <a:pPr>
                  <a:lnSpc>
                    <a:spcPct val="90000"/>
                  </a:lnSpc>
                  <a:spcBef>
                    <a:spcPct val="20000"/>
                  </a:spcBef>
                </a:pPr>
                <a:r>
                  <a:rPr lang="en-US" sz="1000"/>
                  <a:t>Start-stop type</a:t>
                </a:r>
              </a:p>
            </p:txBody>
          </p:sp>
        </p:grpSp>
      </p:grpSp>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Readout</a:t>
            </a:r>
            <a:endParaRPr lang="en-GB"/>
          </a:p>
        </p:txBody>
      </p:sp>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p:txBody>
          <a:bodyPr/>
          <a:lstStyle/>
          <a:p>
            <a:r>
              <a:rPr lang="en-US" smtClean="0"/>
              <a:t>After shaping and amplifying</a:t>
            </a:r>
            <a:endParaRPr lang="en-US"/>
          </a:p>
        </p:txBody>
      </p:sp>
      <p:sp>
        <p:nvSpPr>
          <p:cNvPr id="184323" name="Rectangle 3"/>
          <p:cNvSpPr>
            <a:spLocks noGrp="1" noChangeArrowheads="1"/>
          </p:cNvSpPr>
          <p:nvPr>
            <p:ph idx="1"/>
          </p:nvPr>
        </p:nvSpPr>
        <p:spPr/>
        <p:txBody>
          <a:bodyPr>
            <a:noAutofit/>
          </a:bodyPr>
          <a:lstStyle/>
          <a:p>
            <a:pPr algn="ctr">
              <a:lnSpc>
                <a:spcPct val="80000"/>
              </a:lnSpc>
              <a:buNone/>
            </a:pPr>
            <a:r>
              <a:rPr lang="en-US" sz="2400" smtClean="0"/>
              <a:t>As usual </a:t>
            </a:r>
            <a:r>
              <a:rPr lang="en-US" sz="2400" smtClean="0">
                <a:sym typeface="Wingdings" pitchFamily="2" charset="2"/>
              </a:rPr>
              <a:t> </a:t>
            </a:r>
            <a:r>
              <a:rPr lang="en-US" sz="2400" smtClean="0"/>
              <a:t>what you do depends on many factors:</a:t>
            </a:r>
          </a:p>
          <a:p>
            <a:pPr>
              <a:lnSpc>
                <a:spcPct val="80000"/>
              </a:lnSpc>
            </a:pPr>
            <a:endParaRPr lang="en-US" sz="2400"/>
          </a:p>
          <a:p>
            <a:pPr>
              <a:lnSpc>
                <a:spcPct val="80000"/>
              </a:lnSpc>
            </a:pPr>
            <a:r>
              <a:rPr lang="en-US" sz="2400"/>
              <a:t>Number of channels and channel density</a:t>
            </a:r>
          </a:p>
          <a:p>
            <a:pPr>
              <a:lnSpc>
                <a:spcPct val="80000"/>
              </a:lnSpc>
            </a:pPr>
            <a:r>
              <a:rPr lang="en-US" sz="2400"/>
              <a:t>Collision rate and channel occupancies</a:t>
            </a:r>
          </a:p>
          <a:p>
            <a:pPr>
              <a:lnSpc>
                <a:spcPct val="80000"/>
              </a:lnSpc>
            </a:pPr>
            <a:r>
              <a:rPr lang="en-US" sz="2400" i="1">
                <a:solidFill>
                  <a:srgbClr val="FF0000"/>
                </a:solidFill>
              </a:rPr>
              <a:t>Triggering: </a:t>
            </a:r>
            <a:r>
              <a:rPr lang="en-US" sz="2400"/>
              <a:t>levels, latencies, rates</a:t>
            </a:r>
          </a:p>
          <a:p>
            <a:pPr>
              <a:lnSpc>
                <a:spcPct val="80000"/>
              </a:lnSpc>
            </a:pPr>
            <a:r>
              <a:rPr lang="en-US" sz="2400"/>
              <a:t>Available technology and cost</a:t>
            </a:r>
          </a:p>
          <a:p>
            <a:pPr>
              <a:lnSpc>
                <a:spcPct val="80000"/>
              </a:lnSpc>
            </a:pPr>
            <a:r>
              <a:rPr lang="en-US" sz="2400"/>
              <a:t>What </a:t>
            </a:r>
            <a:r>
              <a:rPr lang="en-US" sz="2400" smtClean="0"/>
              <a:t>you can/want to </a:t>
            </a:r>
            <a:r>
              <a:rPr lang="en-US" sz="2400"/>
              <a:t>do in custom made electronics and what you do </a:t>
            </a:r>
            <a:r>
              <a:rPr lang="en-US" sz="2400" smtClean="0"/>
              <a:t>in standard computers (computer farms)</a:t>
            </a:r>
            <a:endParaRPr lang="en-US" sz="2400"/>
          </a:p>
          <a:p>
            <a:pPr>
              <a:lnSpc>
                <a:spcPct val="80000"/>
              </a:lnSpc>
            </a:pPr>
            <a:r>
              <a:rPr lang="en-US" sz="2400"/>
              <a:t>Radiation levels</a:t>
            </a:r>
          </a:p>
          <a:p>
            <a:pPr>
              <a:lnSpc>
                <a:spcPct val="80000"/>
              </a:lnSpc>
            </a:pPr>
            <a:r>
              <a:rPr lang="en-US" sz="2400"/>
              <a:t>Power consumption and related cooling</a:t>
            </a:r>
          </a:p>
          <a:p>
            <a:pPr>
              <a:lnSpc>
                <a:spcPct val="80000"/>
              </a:lnSpc>
            </a:pPr>
            <a:r>
              <a:rPr lang="en-US" sz="2400"/>
              <a:t>Location of digitization</a:t>
            </a:r>
          </a:p>
          <a:p>
            <a:pPr>
              <a:lnSpc>
                <a:spcPct val="80000"/>
              </a:lnSpc>
            </a:pPr>
            <a:r>
              <a:rPr lang="en-US" sz="2400"/>
              <a:t>Given detector </a:t>
            </a:r>
            <a:r>
              <a:rPr lang="en-US" sz="2400" smtClean="0"/>
              <a:t>technology</a:t>
            </a:r>
            <a:endParaRPr lang="en-US" sz="2400"/>
          </a:p>
        </p:txBody>
      </p:sp>
      <p:sp>
        <p:nvSpPr>
          <p:cNvPr id="5" name="Footer Placeholder 4"/>
          <p:cNvSpPr>
            <a:spLocks noGrp="1"/>
          </p:cNvSpPr>
          <p:nvPr>
            <p:ph type="ftr" sz="quarter" idx="10"/>
          </p:nvPr>
        </p:nvSpPr>
        <p:spPr/>
        <p:txBody>
          <a:bodyPr/>
          <a:lstStyle/>
          <a:p>
            <a:r>
              <a:rPr lang="en-US" smtClean="0"/>
              <a:t>Electronics, Trigger, DAQ Summer Student Lectures 2011, N. Neufeld CERN/PH</a:t>
            </a:r>
            <a:endParaRPr lang="en-US"/>
          </a:p>
        </p:txBody>
      </p:sp>
      <p:sp>
        <p:nvSpPr>
          <p:cNvPr id="6" name="Slide Number Placeholder 5"/>
          <p:cNvSpPr>
            <a:spLocks noGrp="1"/>
          </p:cNvSpPr>
          <p:nvPr>
            <p:ph type="sldNum" sz="quarter" idx="11"/>
          </p:nvPr>
        </p:nvSpPr>
        <p:spPr/>
        <p:txBody>
          <a:bodyPr/>
          <a:lstStyle/>
          <a:p>
            <a:fld id="{9ECC0FC1-A78D-46C6-BB12-B0D98A81EE04}" type="slidenum">
              <a:rPr lang="en-US" smtClean="0"/>
              <a:pPr/>
              <a:t>47</a:t>
            </a:fld>
            <a:endParaRPr lang="en-US"/>
          </a:p>
        </p:txBody>
      </p:sp>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Grp="1" noChangeArrowheads="1"/>
          </p:cNvSpPr>
          <p:nvPr>
            <p:ph type="title"/>
          </p:nvPr>
        </p:nvSpPr>
        <p:spPr/>
        <p:txBody>
          <a:bodyPr/>
          <a:lstStyle/>
          <a:p>
            <a:r>
              <a:rPr lang="en-US"/>
              <a:t>Single integrator</a:t>
            </a:r>
          </a:p>
        </p:txBody>
      </p:sp>
      <p:sp>
        <p:nvSpPr>
          <p:cNvPr id="235523" name="Rectangle 3"/>
          <p:cNvSpPr>
            <a:spLocks noGrp="1" noChangeArrowheads="1"/>
          </p:cNvSpPr>
          <p:nvPr>
            <p:ph idx="1"/>
          </p:nvPr>
        </p:nvSpPr>
        <p:spPr/>
        <p:txBody>
          <a:bodyPr>
            <a:normAutofit/>
          </a:bodyPr>
          <a:lstStyle/>
          <a:p>
            <a:r>
              <a:rPr lang="en-US" sz="2000"/>
              <a:t>Simple (only one sample per channel)</a:t>
            </a:r>
          </a:p>
          <a:p>
            <a:r>
              <a:rPr lang="en-US" sz="2000"/>
              <a:t>Slow rate (and high precision) experiments</a:t>
            </a:r>
          </a:p>
          <a:p>
            <a:r>
              <a:rPr lang="en-US" sz="2000"/>
              <a:t>Long dead time</a:t>
            </a:r>
          </a:p>
          <a:p>
            <a:r>
              <a:rPr lang="en-US" sz="2000"/>
              <a:t>Nuclear physics</a:t>
            </a:r>
          </a:p>
          <a:p>
            <a:r>
              <a:rPr lang="en-US" sz="2000"/>
              <a:t>Not appropriate for HEP</a:t>
            </a:r>
          </a:p>
        </p:txBody>
      </p:sp>
      <p:sp>
        <p:nvSpPr>
          <p:cNvPr id="23" name="Footer Placeholder 4"/>
          <p:cNvSpPr>
            <a:spLocks noGrp="1"/>
          </p:cNvSpPr>
          <p:nvPr>
            <p:ph type="ftr" sz="quarter" idx="10"/>
          </p:nvPr>
        </p:nvSpPr>
        <p:spPr/>
        <p:txBody>
          <a:bodyPr/>
          <a:lstStyle/>
          <a:p>
            <a:r>
              <a:rPr lang="en-US" smtClean="0"/>
              <a:t>Electronics, Trigger, DAQ Summer Student Lectures 2011, N. Neufeld CERN/PH</a:t>
            </a:r>
            <a:endParaRPr lang="en-US"/>
          </a:p>
        </p:txBody>
      </p:sp>
      <p:sp>
        <p:nvSpPr>
          <p:cNvPr id="24" name="Slide Number Placeholder 23"/>
          <p:cNvSpPr>
            <a:spLocks noGrp="1"/>
          </p:cNvSpPr>
          <p:nvPr>
            <p:ph type="sldNum" sz="quarter" idx="11"/>
          </p:nvPr>
        </p:nvSpPr>
        <p:spPr/>
        <p:txBody>
          <a:bodyPr/>
          <a:lstStyle/>
          <a:p>
            <a:fld id="{9ECC0FC1-A78D-46C6-BB12-B0D98A81EE04}" type="slidenum">
              <a:rPr lang="en-US" smtClean="0"/>
              <a:pPr/>
              <a:t>48</a:t>
            </a:fld>
            <a:endParaRPr lang="en-US"/>
          </a:p>
        </p:txBody>
      </p:sp>
      <p:sp>
        <p:nvSpPr>
          <p:cNvPr id="235525" name="Line 5"/>
          <p:cNvSpPr>
            <a:spLocks noChangeShapeType="1"/>
          </p:cNvSpPr>
          <p:nvPr/>
        </p:nvSpPr>
        <p:spPr bwMode="auto">
          <a:xfrm>
            <a:off x="1908175" y="4257675"/>
            <a:ext cx="504825" cy="0"/>
          </a:xfrm>
          <a:prstGeom prst="line">
            <a:avLst/>
          </a:prstGeom>
          <a:noFill/>
          <a:ln w="9525">
            <a:solidFill>
              <a:schemeClr val="tx1"/>
            </a:solidFill>
            <a:round/>
            <a:headEnd/>
            <a:tailEnd/>
          </a:ln>
          <a:effectLst/>
        </p:spPr>
        <p:txBody>
          <a:bodyPr wrap="none" anchor="ctr"/>
          <a:lstStyle/>
          <a:p>
            <a:endParaRPr lang="en-US"/>
          </a:p>
        </p:txBody>
      </p:sp>
      <p:sp>
        <p:nvSpPr>
          <p:cNvPr id="235526" name="Line 6"/>
          <p:cNvSpPr>
            <a:spLocks noChangeShapeType="1"/>
          </p:cNvSpPr>
          <p:nvPr/>
        </p:nvSpPr>
        <p:spPr bwMode="auto">
          <a:xfrm flipV="1">
            <a:off x="2159000" y="3429000"/>
            <a:ext cx="0" cy="828675"/>
          </a:xfrm>
          <a:prstGeom prst="line">
            <a:avLst/>
          </a:prstGeom>
          <a:noFill/>
          <a:ln w="9525">
            <a:solidFill>
              <a:schemeClr val="tx1"/>
            </a:solidFill>
            <a:round/>
            <a:headEnd/>
            <a:tailEnd/>
          </a:ln>
          <a:effectLst/>
        </p:spPr>
        <p:txBody>
          <a:bodyPr wrap="none" anchor="ctr"/>
          <a:lstStyle/>
          <a:p>
            <a:endParaRPr lang="en-US"/>
          </a:p>
        </p:txBody>
      </p:sp>
      <p:sp>
        <p:nvSpPr>
          <p:cNvPr id="235527" name="Line 7"/>
          <p:cNvSpPr>
            <a:spLocks noChangeShapeType="1"/>
          </p:cNvSpPr>
          <p:nvPr/>
        </p:nvSpPr>
        <p:spPr bwMode="auto">
          <a:xfrm>
            <a:off x="2159000" y="3717925"/>
            <a:ext cx="360363" cy="0"/>
          </a:xfrm>
          <a:prstGeom prst="line">
            <a:avLst/>
          </a:prstGeom>
          <a:noFill/>
          <a:ln w="9525">
            <a:solidFill>
              <a:schemeClr val="tx1"/>
            </a:solidFill>
            <a:round/>
            <a:headEnd/>
            <a:tailEnd/>
          </a:ln>
          <a:effectLst/>
        </p:spPr>
        <p:txBody>
          <a:bodyPr wrap="none" anchor="ctr"/>
          <a:lstStyle/>
          <a:p>
            <a:endParaRPr lang="en-US"/>
          </a:p>
        </p:txBody>
      </p:sp>
      <p:sp>
        <p:nvSpPr>
          <p:cNvPr id="235528" name="Line 8"/>
          <p:cNvSpPr>
            <a:spLocks noChangeShapeType="1"/>
          </p:cNvSpPr>
          <p:nvPr/>
        </p:nvSpPr>
        <p:spPr bwMode="auto">
          <a:xfrm>
            <a:off x="2519363" y="3573463"/>
            <a:ext cx="0" cy="288925"/>
          </a:xfrm>
          <a:prstGeom prst="line">
            <a:avLst/>
          </a:prstGeom>
          <a:noFill/>
          <a:ln w="9525">
            <a:solidFill>
              <a:schemeClr val="tx1"/>
            </a:solidFill>
            <a:round/>
            <a:headEnd/>
            <a:tailEnd/>
          </a:ln>
          <a:effectLst/>
        </p:spPr>
        <p:txBody>
          <a:bodyPr wrap="none" anchor="ctr"/>
          <a:lstStyle/>
          <a:p>
            <a:endParaRPr lang="en-US"/>
          </a:p>
        </p:txBody>
      </p:sp>
      <p:sp>
        <p:nvSpPr>
          <p:cNvPr id="235529" name="Line 9"/>
          <p:cNvSpPr>
            <a:spLocks noChangeShapeType="1"/>
          </p:cNvSpPr>
          <p:nvPr/>
        </p:nvSpPr>
        <p:spPr bwMode="auto">
          <a:xfrm>
            <a:off x="2590800" y="3573463"/>
            <a:ext cx="0" cy="288925"/>
          </a:xfrm>
          <a:prstGeom prst="line">
            <a:avLst/>
          </a:prstGeom>
          <a:noFill/>
          <a:ln w="9525">
            <a:solidFill>
              <a:schemeClr val="tx1"/>
            </a:solidFill>
            <a:round/>
            <a:headEnd/>
            <a:tailEnd/>
          </a:ln>
          <a:effectLst/>
        </p:spPr>
        <p:txBody>
          <a:bodyPr wrap="none" anchor="ctr"/>
          <a:lstStyle/>
          <a:p>
            <a:endParaRPr lang="en-US"/>
          </a:p>
        </p:txBody>
      </p:sp>
      <p:sp>
        <p:nvSpPr>
          <p:cNvPr id="235530" name="Line 10"/>
          <p:cNvSpPr>
            <a:spLocks noChangeShapeType="1"/>
          </p:cNvSpPr>
          <p:nvPr/>
        </p:nvSpPr>
        <p:spPr bwMode="auto">
          <a:xfrm>
            <a:off x="2590800" y="3717925"/>
            <a:ext cx="396875" cy="0"/>
          </a:xfrm>
          <a:prstGeom prst="line">
            <a:avLst/>
          </a:prstGeom>
          <a:noFill/>
          <a:ln w="9525">
            <a:solidFill>
              <a:schemeClr val="tx1"/>
            </a:solidFill>
            <a:round/>
            <a:headEnd/>
            <a:tailEnd/>
          </a:ln>
          <a:effectLst/>
        </p:spPr>
        <p:txBody>
          <a:bodyPr wrap="none" anchor="ctr"/>
          <a:lstStyle/>
          <a:p>
            <a:endParaRPr lang="en-US"/>
          </a:p>
        </p:txBody>
      </p:sp>
      <p:sp>
        <p:nvSpPr>
          <p:cNvPr id="235531" name="Line 11"/>
          <p:cNvSpPr>
            <a:spLocks noChangeShapeType="1"/>
          </p:cNvSpPr>
          <p:nvPr/>
        </p:nvSpPr>
        <p:spPr bwMode="auto">
          <a:xfrm>
            <a:off x="2987675" y="3717925"/>
            <a:ext cx="0" cy="539750"/>
          </a:xfrm>
          <a:prstGeom prst="line">
            <a:avLst/>
          </a:prstGeom>
          <a:noFill/>
          <a:ln w="9525">
            <a:solidFill>
              <a:schemeClr val="tx1"/>
            </a:solidFill>
            <a:round/>
            <a:headEnd/>
            <a:tailEnd/>
          </a:ln>
          <a:effectLst/>
        </p:spPr>
        <p:txBody>
          <a:bodyPr wrap="none" anchor="ctr"/>
          <a:lstStyle/>
          <a:p>
            <a:endParaRPr lang="en-US"/>
          </a:p>
        </p:txBody>
      </p:sp>
      <p:sp>
        <p:nvSpPr>
          <p:cNvPr id="235532" name="Line 12"/>
          <p:cNvSpPr>
            <a:spLocks noChangeShapeType="1"/>
          </p:cNvSpPr>
          <p:nvPr/>
        </p:nvSpPr>
        <p:spPr bwMode="auto">
          <a:xfrm>
            <a:off x="2951163" y="4257675"/>
            <a:ext cx="252412" cy="0"/>
          </a:xfrm>
          <a:prstGeom prst="line">
            <a:avLst/>
          </a:prstGeom>
          <a:noFill/>
          <a:ln w="9525">
            <a:solidFill>
              <a:schemeClr val="tx1"/>
            </a:solidFill>
            <a:round/>
            <a:headEnd/>
            <a:tailEnd/>
          </a:ln>
          <a:effectLst/>
        </p:spPr>
        <p:txBody>
          <a:bodyPr wrap="none" anchor="ctr"/>
          <a:lstStyle/>
          <a:p>
            <a:endParaRPr lang="en-US"/>
          </a:p>
        </p:txBody>
      </p:sp>
      <p:sp>
        <p:nvSpPr>
          <p:cNvPr id="235533" name="Line 13"/>
          <p:cNvSpPr>
            <a:spLocks noChangeShapeType="1"/>
          </p:cNvSpPr>
          <p:nvPr/>
        </p:nvSpPr>
        <p:spPr bwMode="auto">
          <a:xfrm>
            <a:off x="2159000" y="3430588"/>
            <a:ext cx="323850" cy="0"/>
          </a:xfrm>
          <a:prstGeom prst="line">
            <a:avLst/>
          </a:prstGeom>
          <a:noFill/>
          <a:ln w="9525">
            <a:solidFill>
              <a:schemeClr val="tx1"/>
            </a:solidFill>
            <a:round/>
            <a:headEnd/>
            <a:tailEnd/>
          </a:ln>
          <a:effectLst/>
        </p:spPr>
        <p:txBody>
          <a:bodyPr wrap="none" anchor="ctr"/>
          <a:lstStyle/>
          <a:p>
            <a:endParaRPr lang="en-US"/>
          </a:p>
        </p:txBody>
      </p:sp>
      <p:sp>
        <p:nvSpPr>
          <p:cNvPr id="235534" name="Line 14"/>
          <p:cNvSpPr>
            <a:spLocks noChangeShapeType="1"/>
          </p:cNvSpPr>
          <p:nvPr/>
        </p:nvSpPr>
        <p:spPr bwMode="auto">
          <a:xfrm flipV="1">
            <a:off x="2482850" y="3322638"/>
            <a:ext cx="287338" cy="107950"/>
          </a:xfrm>
          <a:prstGeom prst="line">
            <a:avLst/>
          </a:prstGeom>
          <a:noFill/>
          <a:ln w="9525">
            <a:solidFill>
              <a:schemeClr val="tx1"/>
            </a:solidFill>
            <a:round/>
            <a:headEnd/>
            <a:tailEnd/>
          </a:ln>
          <a:effectLst/>
        </p:spPr>
        <p:txBody>
          <a:bodyPr wrap="none" anchor="ctr"/>
          <a:lstStyle/>
          <a:p>
            <a:endParaRPr lang="en-US"/>
          </a:p>
        </p:txBody>
      </p:sp>
      <p:sp>
        <p:nvSpPr>
          <p:cNvPr id="235535" name="Line 15"/>
          <p:cNvSpPr>
            <a:spLocks noChangeShapeType="1"/>
          </p:cNvSpPr>
          <p:nvPr/>
        </p:nvSpPr>
        <p:spPr bwMode="auto">
          <a:xfrm>
            <a:off x="2735263" y="3430588"/>
            <a:ext cx="252412" cy="0"/>
          </a:xfrm>
          <a:prstGeom prst="line">
            <a:avLst/>
          </a:prstGeom>
          <a:noFill/>
          <a:ln w="9525">
            <a:solidFill>
              <a:schemeClr val="tx1"/>
            </a:solidFill>
            <a:round/>
            <a:headEnd/>
            <a:tailEnd/>
          </a:ln>
          <a:effectLst/>
        </p:spPr>
        <p:txBody>
          <a:bodyPr wrap="none" anchor="ctr"/>
          <a:lstStyle/>
          <a:p>
            <a:endParaRPr lang="en-US"/>
          </a:p>
        </p:txBody>
      </p:sp>
      <p:sp>
        <p:nvSpPr>
          <p:cNvPr id="235536" name="Line 16"/>
          <p:cNvSpPr>
            <a:spLocks noChangeShapeType="1"/>
          </p:cNvSpPr>
          <p:nvPr/>
        </p:nvSpPr>
        <p:spPr bwMode="auto">
          <a:xfrm>
            <a:off x="2987675" y="3430588"/>
            <a:ext cx="0" cy="323850"/>
          </a:xfrm>
          <a:prstGeom prst="line">
            <a:avLst/>
          </a:prstGeom>
          <a:noFill/>
          <a:ln w="9525">
            <a:solidFill>
              <a:schemeClr val="tx1"/>
            </a:solidFill>
            <a:round/>
            <a:headEnd/>
            <a:tailEnd/>
          </a:ln>
          <a:effectLst/>
        </p:spPr>
        <p:txBody>
          <a:bodyPr wrap="none" anchor="ctr"/>
          <a:lstStyle/>
          <a:p>
            <a:endParaRPr lang="en-US"/>
          </a:p>
        </p:txBody>
      </p:sp>
      <p:sp>
        <p:nvSpPr>
          <p:cNvPr id="235537" name="Rectangle 17"/>
          <p:cNvSpPr>
            <a:spLocks noChangeArrowheads="1"/>
          </p:cNvSpPr>
          <p:nvPr/>
        </p:nvSpPr>
        <p:spPr bwMode="auto">
          <a:xfrm>
            <a:off x="3203575" y="4005263"/>
            <a:ext cx="576263" cy="504825"/>
          </a:xfrm>
          <a:prstGeom prst="rect">
            <a:avLst/>
          </a:prstGeom>
          <a:solidFill>
            <a:srgbClr val="FFCC00"/>
          </a:solidFill>
          <a:ln w="9525" algn="ctr">
            <a:solidFill>
              <a:schemeClr val="tx1"/>
            </a:solidFill>
            <a:miter lim="800000"/>
            <a:headEnd/>
            <a:tailEnd/>
          </a:ln>
          <a:effectLst/>
        </p:spPr>
        <p:txBody>
          <a:bodyPr wrap="none" anchor="ctr"/>
          <a:lstStyle/>
          <a:p>
            <a:r>
              <a:rPr lang="en-US"/>
              <a:t>ADC</a:t>
            </a:r>
          </a:p>
        </p:txBody>
      </p:sp>
      <p:sp>
        <p:nvSpPr>
          <p:cNvPr id="235538" name="Line 18"/>
          <p:cNvSpPr>
            <a:spLocks noChangeShapeType="1"/>
          </p:cNvSpPr>
          <p:nvPr/>
        </p:nvSpPr>
        <p:spPr bwMode="auto">
          <a:xfrm>
            <a:off x="3779838" y="4257675"/>
            <a:ext cx="395287"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235539" name="Rectangle 19"/>
          <p:cNvSpPr>
            <a:spLocks noChangeArrowheads="1"/>
          </p:cNvSpPr>
          <p:nvPr/>
        </p:nvSpPr>
        <p:spPr bwMode="auto">
          <a:xfrm>
            <a:off x="4175125" y="3970338"/>
            <a:ext cx="539750" cy="576262"/>
          </a:xfrm>
          <a:prstGeom prst="rect">
            <a:avLst/>
          </a:prstGeom>
          <a:solidFill>
            <a:schemeClr val="accent1"/>
          </a:solidFill>
          <a:ln w="9525" algn="ctr">
            <a:solidFill>
              <a:schemeClr val="tx1"/>
            </a:solidFill>
            <a:miter lim="800000"/>
            <a:headEnd/>
            <a:tailEnd/>
          </a:ln>
          <a:effectLst/>
        </p:spPr>
        <p:txBody>
          <a:bodyPr wrap="none" anchor="ctr"/>
          <a:lstStyle/>
          <a:p>
            <a:r>
              <a:rPr lang="en-US"/>
              <a:t>DAQ</a:t>
            </a:r>
          </a:p>
        </p:txBody>
      </p:sp>
      <p:sp>
        <p:nvSpPr>
          <p:cNvPr id="235540" name="Text Box 20"/>
          <p:cNvSpPr txBox="1">
            <a:spLocks noChangeArrowheads="1"/>
          </p:cNvSpPr>
          <p:nvPr/>
        </p:nvSpPr>
        <p:spPr bwMode="auto">
          <a:xfrm>
            <a:off x="1504521" y="4589635"/>
            <a:ext cx="3627916" cy="1477328"/>
          </a:xfrm>
          <a:prstGeom prst="rect">
            <a:avLst/>
          </a:prstGeom>
          <a:noFill/>
          <a:ln w="9525" algn="ctr">
            <a:noFill/>
            <a:miter lim="800000"/>
            <a:headEnd/>
            <a:tailEnd/>
          </a:ln>
          <a:effectLst/>
        </p:spPr>
        <p:txBody>
          <a:bodyPr wrap="none">
            <a:spAutoFit/>
          </a:bodyPr>
          <a:lstStyle/>
          <a:p>
            <a:pPr marL="457200" indent="-457200" algn="l">
              <a:buFontTx/>
              <a:buAutoNum type="arabicPeriod"/>
            </a:pPr>
            <a:endParaRPr lang="en-US" smtClean="0"/>
          </a:p>
          <a:p>
            <a:pPr marL="457200" indent="-457200" algn="l">
              <a:buFontTx/>
              <a:buAutoNum type="arabicPeriod"/>
            </a:pPr>
            <a:endParaRPr lang="en-US" smtClean="0"/>
          </a:p>
          <a:p>
            <a:pPr marL="457200" indent="-457200" algn="l">
              <a:buFontTx/>
              <a:buAutoNum type="arabicPeriod"/>
            </a:pPr>
            <a:r>
              <a:rPr lang="en-US" smtClean="0"/>
              <a:t>Collect </a:t>
            </a:r>
            <a:r>
              <a:rPr lang="en-US"/>
              <a:t>charge from event</a:t>
            </a:r>
          </a:p>
          <a:p>
            <a:pPr marL="457200" indent="-457200" algn="l">
              <a:buFontTx/>
              <a:buAutoNum type="arabicPeriod"/>
            </a:pPr>
            <a:r>
              <a:rPr lang="en-US"/>
              <a:t>Convert with ADC</a:t>
            </a:r>
          </a:p>
          <a:p>
            <a:pPr marL="457200" indent="-457200" algn="l">
              <a:buFontTx/>
              <a:buAutoNum type="arabicPeriod"/>
            </a:pPr>
            <a:r>
              <a:rPr lang="en-US"/>
              <a:t>Send data to DAQ</a:t>
            </a:r>
          </a:p>
        </p:txBody>
      </p:sp>
      <p:sp>
        <p:nvSpPr>
          <p:cNvPr id="235541" name="AutoShape 21"/>
          <p:cNvSpPr>
            <a:spLocks noChangeArrowheads="1"/>
          </p:cNvSpPr>
          <p:nvPr/>
        </p:nvSpPr>
        <p:spPr bwMode="auto">
          <a:xfrm flipV="1">
            <a:off x="5078340" y="5147838"/>
            <a:ext cx="720725" cy="827087"/>
          </a:xfrm>
          <a:prstGeom prst="curvedLeftArrow">
            <a:avLst>
              <a:gd name="adj1" fmla="val 22952"/>
              <a:gd name="adj2" fmla="val 45903"/>
              <a:gd name="adj3" fmla="val 33333"/>
            </a:avLst>
          </a:prstGeom>
          <a:solidFill>
            <a:srgbClr val="FF6600"/>
          </a:solidFill>
          <a:ln w="9525">
            <a:solidFill>
              <a:schemeClr val="tx1"/>
            </a:solidFill>
            <a:miter lim="800000"/>
            <a:headEnd/>
            <a:tailEnd/>
          </a:ln>
          <a:effectLst/>
        </p:spPr>
        <p:txBody>
          <a:bodyPr wrap="none" anchor="ctr"/>
          <a:lstStyle/>
          <a:p>
            <a:endParaRPr lang="en-US"/>
          </a:p>
        </p:txBody>
      </p:sp>
      <p:sp>
        <p:nvSpPr>
          <p:cNvPr id="235524" name="AutoShape 4"/>
          <p:cNvSpPr>
            <a:spLocks noChangeArrowheads="1"/>
          </p:cNvSpPr>
          <p:nvPr/>
        </p:nvSpPr>
        <p:spPr bwMode="auto">
          <a:xfrm rot="5400000">
            <a:off x="2374901" y="3970337"/>
            <a:ext cx="576262" cy="576263"/>
          </a:xfrm>
          <a:prstGeom prst="triangle">
            <a:avLst>
              <a:gd name="adj" fmla="val 50000"/>
            </a:avLst>
          </a:prstGeom>
          <a:solidFill>
            <a:srgbClr val="FFFFFF"/>
          </a:solidFill>
          <a:ln w="9525" algn="ctr">
            <a:solidFill>
              <a:schemeClr val="tx1"/>
            </a:solidFill>
            <a:miter lim="800000"/>
            <a:headEnd/>
            <a:tailEnd/>
          </a:ln>
          <a:effectLst/>
        </p:spPr>
        <p:txBody>
          <a:bodyPr wrap="none" anchor="ct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ChangeArrowheads="1"/>
          </p:cNvSpPr>
          <p:nvPr>
            <p:ph type="title"/>
          </p:nvPr>
        </p:nvSpPr>
        <p:spPr/>
        <p:txBody>
          <a:bodyPr/>
          <a:lstStyle/>
          <a:p>
            <a:r>
              <a:rPr lang="en-US"/>
              <a:t>Double buffered</a:t>
            </a:r>
          </a:p>
        </p:txBody>
      </p:sp>
      <p:sp>
        <p:nvSpPr>
          <p:cNvPr id="236547" name="Rectangle 3"/>
          <p:cNvSpPr>
            <a:spLocks noGrp="1" noChangeArrowheads="1"/>
          </p:cNvSpPr>
          <p:nvPr>
            <p:ph idx="1"/>
          </p:nvPr>
        </p:nvSpPr>
        <p:spPr/>
        <p:txBody>
          <a:bodyPr>
            <a:normAutofit/>
          </a:bodyPr>
          <a:lstStyle/>
          <a:p>
            <a:r>
              <a:rPr lang="en-US" sz="2400"/>
              <a:t>Use a second integrator while the first is readout and reset</a:t>
            </a:r>
          </a:p>
          <a:p>
            <a:r>
              <a:rPr lang="en-US" sz="2400"/>
              <a:t>Decreases dead time significantly</a:t>
            </a:r>
          </a:p>
          <a:p>
            <a:r>
              <a:rPr lang="en-US" sz="2400"/>
              <a:t>Still for low rates</a:t>
            </a:r>
          </a:p>
          <a:p>
            <a:endParaRPr lang="en-US" sz="2400"/>
          </a:p>
        </p:txBody>
      </p:sp>
      <p:sp>
        <p:nvSpPr>
          <p:cNvPr id="42" name="Footer Placeholder 4"/>
          <p:cNvSpPr>
            <a:spLocks noGrp="1"/>
          </p:cNvSpPr>
          <p:nvPr>
            <p:ph type="ftr" sz="quarter" idx="10"/>
          </p:nvPr>
        </p:nvSpPr>
        <p:spPr/>
        <p:txBody>
          <a:bodyPr/>
          <a:lstStyle/>
          <a:p>
            <a:r>
              <a:rPr lang="en-US" smtClean="0"/>
              <a:t>Electronics, Trigger, DAQ Summer Student Lectures 2011, N. Neufeld CERN/PH</a:t>
            </a:r>
            <a:endParaRPr lang="en-US"/>
          </a:p>
        </p:txBody>
      </p:sp>
      <p:sp>
        <p:nvSpPr>
          <p:cNvPr id="43" name="Slide Number Placeholder 42"/>
          <p:cNvSpPr>
            <a:spLocks noGrp="1"/>
          </p:cNvSpPr>
          <p:nvPr>
            <p:ph type="sldNum" sz="quarter" idx="11"/>
          </p:nvPr>
        </p:nvSpPr>
        <p:spPr/>
        <p:txBody>
          <a:bodyPr/>
          <a:lstStyle/>
          <a:p>
            <a:fld id="{9ECC0FC1-A78D-46C6-BB12-B0D98A81EE04}" type="slidenum">
              <a:rPr lang="en-US" smtClean="0"/>
              <a:pPr/>
              <a:t>49</a:t>
            </a:fld>
            <a:endParaRPr lang="en-US"/>
          </a:p>
        </p:txBody>
      </p:sp>
      <p:sp>
        <p:nvSpPr>
          <p:cNvPr id="236548" name="Line 4"/>
          <p:cNvSpPr>
            <a:spLocks noChangeShapeType="1"/>
          </p:cNvSpPr>
          <p:nvPr/>
        </p:nvSpPr>
        <p:spPr bwMode="auto">
          <a:xfrm>
            <a:off x="3097213" y="4148138"/>
            <a:ext cx="504825" cy="0"/>
          </a:xfrm>
          <a:prstGeom prst="line">
            <a:avLst/>
          </a:prstGeom>
          <a:noFill/>
          <a:ln w="9525">
            <a:solidFill>
              <a:schemeClr val="tx1"/>
            </a:solidFill>
            <a:round/>
            <a:headEnd/>
            <a:tailEnd/>
          </a:ln>
          <a:effectLst/>
        </p:spPr>
        <p:txBody>
          <a:bodyPr wrap="none" anchor="ctr"/>
          <a:lstStyle/>
          <a:p>
            <a:endParaRPr lang="en-US"/>
          </a:p>
        </p:txBody>
      </p:sp>
      <p:sp>
        <p:nvSpPr>
          <p:cNvPr id="236549" name="Line 5"/>
          <p:cNvSpPr>
            <a:spLocks noChangeShapeType="1"/>
          </p:cNvSpPr>
          <p:nvPr/>
        </p:nvSpPr>
        <p:spPr bwMode="auto">
          <a:xfrm flipV="1">
            <a:off x="3348038" y="3319463"/>
            <a:ext cx="0" cy="828675"/>
          </a:xfrm>
          <a:prstGeom prst="line">
            <a:avLst/>
          </a:prstGeom>
          <a:noFill/>
          <a:ln w="9525">
            <a:solidFill>
              <a:schemeClr val="tx1"/>
            </a:solidFill>
            <a:round/>
            <a:headEnd/>
            <a:tailEnd/>
          </a:ln>
          <a:effectLst/>
        </p:spPr>
        <p:txBody>
          <a:bodyPr wrap="none" anchor="ctr"/>
          <a:lstStyle/>
          <a:p>
            <a:endParaRPr lang="en-US"/>
          </a:p>
        </p:txBody>
      </p:sp>
      <p:sp>
        <p:nvSpPr>
          <p:cNvPr id="236550" name="Line 6"/>
          <p:cNvSpPr>
            <a:spLocks noChangeShapeType="1"/>
          </p:cNvSpPr>
          <p:nvPr/>
        </p:nvSpPr>
        <p:spPr bwMode="auto">
          <a:xfrm>
            <a:off x="3348038" y="3608388"/>
            <a:ext cx="360362" cy="0"/>
          </a:xfrm>
          <a:prstGeom prst="line">
            <a:avLst/>
          </a:prstGeom>
          <a:noFill/>
          <a:ln w="9525">
            <a:solidFill>
              <a:schemeClr val="tx1"/>
            </a:solidFill>
            <a:round/>
            <a:headEnd/>
            <a:tailEnd/>
          </a:ln>
          <a:effectLst/>
        </p:spPr>
        <p:txBody>
          <a:bodyPr wrap="none" anchor="ctr"/>
          <a:lstStyle/>
          <a:p>
            <a:endParaRPr lang="en-US"/>
          </a:p>
        </p:txBody>
      </p:sp>
      <p:sp>
        <p:nvSpPr>
          <p:cNvPr id="236551" name="Line 7"/>
          <p:cNvSpPr>
            <a:spLocks noChangeShapeType="1"/>
          </p:cNvSpPr>
          <p:nvPr/>
        </p:nvSpPr>
        <p:spPr bwMode="auto">
          <a:xfrm>
            <a:off x="3708400" y="3463925"/>
            <a:ext cx="0" cy="288925"/>
          </a:xfrm>
          <a:prstGeom prst="line">
            <a:avLst/>
          </a:prstGeom>
          <a:noFill/>
          <a:ln w="9525">
            <a:solidFill>
              <a:schemeClr val="tx1"/>
            </a:solidFill>
            <a:round/>
            <a:headEnd/>
            <a:tailEnd/>
          </a:ln>
          <a:effectLst/>
        </p:spPr>
        <p:txBody>
          <a:bodyPr wrap="none" anchor="ctr"/>
          <a:lstStyle/>
          <a:p>
            <a:endParaRPr lang="en-US"/>
          </a:p>
        </p:txBody>
      </p:sp>
      <p:sp>
        <p:nvSpPr>
          <p:cNvPr id="236552" name="Line 8"/>
          <p:cNvSpPr>
            <a:spLocks noChangeShapeType="1"/>
          </p:cNvSpPr>
          <p:nvPr/>
        </p:nvSpPr>
        <p:spPr bwMode="auto">
          <a:xfrm>
            <a:off x="3779838" y="3463925"/>
            <a:ext cx="0" cy="288925"/>
          </a:xfrm>
          <a:prstGeom prst="line">
            <a:avLst/>
          </a:prstGeom>
          <a:noFill/>
          <a:ln w="9525">
            <a:solidFill>
              <a:schemeClr val="tx1"/>
            </a:solidFill>
            <a:round/>
            <a:headEnd/>
            <a:tailEnd/>
          </a:ln>
          <a:effectLst/>
        </p:spPr>
        <p:txBody>
          <a:bodyPr wrap="none" anchor="ctr"/>
          <a:lstStyle/>
          <a:p>
            <a:endParaRPr lang="en-US"/>
          </a:p>
        </p:txBody>
      </p:sp>
      <p:sp>
        <p:nvSpPr>
          <p:cNvPr id="236553" name="Line 9"/>
          <p:cNvSpPr>
            <a:spLocks noChangeShapeType="1"/>
          </p:cNvSpPr>
          <p:nvPr/>
        </p:nvSpPr>
        <p:spPr bwMode="auto">
          <a:xfrm>
            <a:off x="3779838" y="3608388"/>
            <a:ext cx="396875" cy="0"/>
          </a:xfrm>
          <a:prstGeom prst="line">
            <a:avLst/>
          </a:prstGeom>
          <a:noFill/>
          <a:ln w="9525">
            <a:solidFill>
              <a:schemeClr val="tx1"/>
            </a:solidFill>
            <a:round/>
            <a:headEnd/>
            <a:tailEnd/>
          </a:ln>
          <a:effectLst/>
        </p:spPr>
        <p:txBody>
          <a:bodyPr wrap="none" anchor="ctr"/>
          <a:lstStyle/>
          <a:p>
            <a:endParaRPr lang="en-US"/>
          </a:p>
        </p:txBody>
      </p:sp>
      <p:sp>
        <p:nvSpPr>
          <p:cNvPr id="236554" name="Line 10"/>
          <p:cNvSpPr>
            <a:spLocks noChangeShapeType="1"/>
          </p:cNvSpPr>
          <p:nvPr/>
        </p:nvSpPr>
        <p:spPr bwMode="auto">
          <a:xfrm>
            <a:off x="4176713" y="3608388"/>
            <a:ext cx="0" cy="539750"/>
          </a:xfrm>
          <a:prstGeom prst="line">
            <a:avLst/>
          </a:prstGeom>
          <a:noFill/>
          <a:ln w="9525">
            <a:solidFill>
              <a:schemeClr val="tx1"/>
            </a:solidFill>
            <a:round/>
            <a:headEnd/>
            <a:tailEnd/>
          </a:ln>
          <a:effectLst/>
        </p:spPr>
        <p:txBody>
          <a:bodyPr wrap="none" anchor="ctr"/>
          <a:lstStyle/>
          <a:p>
            <a:endParaRPr lang="en-US"/>
          </a:p>
        </p:txBody>
      </p:sp>
      <p:sp>
        <p:nvSpPr>
          <p:cNvPr id="236555" name="Line 11"/>
          <p:cNvSpPr>
            <a:spLocks noChangeShapeType="1"/>
          </p:cNvSpPr>
          <p:nvPr/>
        </p:nvSpPr>
        <p:spPr bwMode="auto">
          <a:xfrm>
            <a:off x="4140200" y="4148138"/>
            <a:ext cx="252413" cy="0"/>
          </a:xfrm>
          <a:prstGeom prst="line">
            <a:avLst/>
          </a:prstGeom>
          <a:noFill/>
          <a:ln w="9525">
            <a:solidFill>
              <a:schemeClr val="tx1"/>
            </a:solidFill>
            <a:round/>
            <a:headEnd/>
            <a:tailEnd/>
          </a:ln>
          <a:effectLst/>
        </p:spPr>
        <p:txBody>
          <a:bodyPr wrap="none" anchor="ctr"/>
          <a:lstStyle/>
          <a:p>
            <a:endParaRPr lang="en-US"/>
          </a:p>
        </p:txBody>
      </p:sp>
      <p:sp>
        <p:nvSpPr>
          <p:cNvPr id="236556" name="Line 12"/>
          <p:cNvSpPr>
            <a:spLocks noChangeShapeType="1"/>
          </p:cNvSpPr>
          <p:nvPr/>
        </p:nvSpPr>
        <p:spPr bwMode="auto">
          <a:xfrm>
            <a:off x="3348038" y="3321050"/>
            <a:ext cx="323850" cy="0"/>
          </a:xfrm>
          <a:prstGeom prst="line">
            <a:avLst/>
          </a:prstGeom>
          <a:noFill/>
          <a:ln w="9525">
            <a:solidFill>
              <a:schemeClr val="tx1"/>
            </a:solidFill>
            <a:round/>
            <a:headEnd/>
            <a:tailEnd/>
          </a:ln>
          <a:effectLst/>
        </p:spPr>
        <p:txBody>
          <a:bodyPr wrap="none" anchor="ctr"/>
          <a:lstStyle/>
          <a:p>
            <a:endParaRPr lang="en-US"/>
          </a:p>
        </p:txBody>
      </p:sp>
      <p:sp>
        <p:nvSpPr>
          <p:cNvPr id="236557" name="Line 13"/>
          <p:cNvSpPr>
            <a:spLocks noChangeShapeType="1"/>
          </p:cNvSpPr>
          <p:nvPr/>
        </p:nvSpPr>
        <p:spPr bwMode="auto">
          <a:xfrm flipV="1">
            <a:off x="3671888" y="3282950"/>
            <a:ext cx="252412" cy="38100"/>
          </a:xfrm>
          <a:prstGeom prst="line">
            <a:avLst/>
          </a:prstGeom>
          <a:noFill/>
          <a:ln w="9525">
            <a:solidFill>
              <a:schemeClr val="tx1"/>
            </a:solidFill>
            <a:round/>
            <a:headEnd/>
            <a:tailEnd/>
          </a:ln>
          <a:effectLst/>
        </p:spPr>
        <p:txBody>
          <a:bodyPr wrap="none" anchor="ctr"/>
          <a:lstStyle/>
          <a:p>
            <a:endParaRPr lang="en-US"/>
          </a:p>
        </p:txBody>
      </p:sp>
      <p:sp>
        <p:nvSpPr>
          <p:cNvPr id="236558" name="Line 14"/>
          <p:cNvSpPr>
            <a:spLocks noChangeShapeType="1"/>
          </p:cNvSpPr>
          <p:nvPr/>
        </p:nvSpPr>
        <p:spPr bwMode="auto">
          <a:xfrm>
            <a:off x="3924300" y="3321050"/>
            <a:ext cx="252413" cy="0"/>
          </a:xfrm>
          <a:prstGeom prst="line">
            <a:avLst/>
          </a:prstGeom>
          <a:noFill/>
          <a:ln w="9525">
            <a:solidFill>
              <a:schemeClr val="tx1"/>
            </a:solidFill>
            <a:round/>
            <a:headEnd/>
            <a:tailEnd/>
          </a:ln>
          <a:effectLst/>
        </p:spPr>
        <p:txBody>
          <a:bodyPr wrap="none" anchor="ctr"/>
          <a:lstStyle/>
          <a:p>
            <a:endParaRPr lang="en-US"/>
          </a:p>
        </p:txBody>
      </p:sp>
      <p:sp>
        <p:nvSpPr>
          <p:cNvPr id="236559" name="Line 15"/>
          <p:cNvSpPr>
            <a:spLocks noChangeShapeType="1"/>
          </p:cNvSpPr>
          <p:nvPr/>
        </p:nvSpPr>
        <p:spPr bwMode="auto">
          <a:xfrm>
            <a:off x="4176713" y="3321050"/>
            <a:ext cx="0" cy="323850"/>
          </a:xfrm>
          <a:prstGeom prst="line">
            <a:avLst/>
          </a:prstGeom>
          <a:noFill/>
          <a:ln w="9525">
            <a:solidFill>
              <a:schemeClr val="tx1"/>
            </a:solidFill>
            <a:round/>
            <a:headEnd/>
            <a:tailEnd/>
          </a:ln>
          <a:effectLst/>
        </p:spPr>
        <p:txBody>
          <a:bodyPr wrap="none" anchor="ctr"/>
          <a:lstStyle/>
          <a:p>
            <a:endParaRPr lang="en-US"/>
          </a:p>
        </p:txBody>
      </p:sp>
      <p:sp>
        <p:nvSpPr>
          <p:cNvPr id="236560" name="Rectangle 16"/>
          <p:cNvSpPr>
            <a:spLocks noChangeArrowheads="1"/>
          </p:cNvSpPr>
          <p:nvPr/>
        </p:nvSpPr>
        <p:spPr bwMode="auto">
          <a:xfrm>
            <a:off x="4716463" y="4398963"/>
            <a:ext cx="576262" cy="504825"/>
          </a:xfrm>
          <a:prstGeom prst="rect">
            <a:avLst/>
          </a:prstGeom>
          <a:solidFill>
            <a:srgbClr val="FFCC00"/>
          </a:solidFill>
          <a:ln w="9525" algn="ctr">
            <a:solidFill>
              <a:schemeClr val="tx1"/>
            </a:solidFill>
            <a:miter lim="800000"/>
            <a:headEnd/>
            <a:tailEnd/>
          </a:ln>
          <a:effectLst/>
        </p:spPr>
        <p:txBody>
          <a:bodyPr wrap="none" anchor="ctr"/>
          <a:lstStyle/>
          <a:p>
            <a:r>
              <a:rPr lang="en-US"/>
              <a:t>ADC</a:t>
            </a:r>
          </a:p>
        </p:txBody>
      </p:sp>
      <p:sp>
        <p:nvSpPr>
          <p:cNvPr id="236561" name="Line 17"/>
          <p:cNvSpPr>
            <a:spLocks noChangeShapeType="1"/>
          </p:cNvSpPr>
          <p:nvPr/>
        </p:nvSpPr>
        <p:spPr bwMode="auto">
          <a:xfrm>
            <a:off x="5292725" y="4651375"/>
            <a:ext cx="395288"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236562" name="Rectangle 18"/>
          <p:cNvSpPr>
            <a:spLocks noChangeArrowheads="1"/>
          </p:cNvSpPr>
          <p:nvPr/>
        </p:nvSpPr>
        <p:spPr bwMode="auto">
          <a:xfrm>
            <a:off x="5688013" y="4364038"/>
            <a:ext cx="539750" cy="576262"/>
          </a:xfrm>
          <a:prstGeom prst="rect">
            <a:avLst/>
          </a:prstGeom>
          <a:solidFill>
            <a:schemeClr val="accent1"/>
          </a:solidFill>
          <a:ln w="9525" algn="ctr">
            <a:solidFill>
              <a:schemeClr val="tx1"/>
            </a:solidFill>
            <a:miter lim="800000"/>
            <a:headEnd/>
            <a:tailEnd/>
          </a:ln>
          <a:effectLst/>
        </p:spPr>
        <p:txBody>
          <a:bodyPr wrap="none" anchor="ctr"/>
          <a:lstStyle/>
          <a:p>
            <a:r>
              <a:rPr lang="en-US"/>
              <a:t>DAQ</a:t>
            </a:r>
          </a:p>
        </p:txBody>
      </p:sp>
      <p:sp>
        <p:nvSpPr>
          <p:cNvPr id="236565" name="AutoShape 21"/>
          <p:cNvSpPr>
            <a:spLocks noChangeArrowheads="1"/>
          </p:cNvSpPr>
          <p:nvPr/>
        </p:nvSpPr>
        <p:spPr bwMode="auto">
          <a:xfrm rot="5400000">
            <a:off x="3563937" y="3860801"/>
            <a:ext cx="576263" cy="576262"/>
          </a:xfrm>
          <a:prstGeom prst="triangle">
            <a:avLst>
              <a:gd name="adj" fmla="val 50000"/>
            </a:avLst>
          </a:prstGeom>
          <a:solidFill>
            <a:srgbClr val="FF9999"/>
          </a:solidFill>
          <a:ln w="9525" algn="ctr">
            <a:solidFill>
              <a:schemeClr val="tx1"/>
            </a:solidFill>
            <a:miter lim="800000"/>
            <a:headEnd/>
            <a:tailEnd/>
          </a:ln>
          <a:effectLst/>
        </p:spPr>
        <p:txBody>
          <a:bodyPr wrap="none" anchor="ctr"/>
          <a:lstStyle/>
          <a:p>
            <a:endParaRPr lang="en-US"/>
          </a:p>
        </p:txBody>
      </p:sp>
      <p:sp>
        <p:nvSpPr>
          <p:cNvPr id="236566" name="Line 22"/>
          <p:cNvSpPr>
            <a:spLocks noChangeShapeType="1"/>
          </p:cNvSpPr>
          <p:nvPr/>
        </p:nvSpPr>
        <p:spPr bwMode="auto">
          <a:xfrm>
            <a:off x="3097213" y="5335588"/>
            <a:ext cx="504825" cy="0"/>
          </a:xfrm>
          <a:prstGeom prst="line">
            <a:avLst/>
          </a:prstGeom>
          <a:noFill/>
          <a:ln w="9525">
            <a:solidFill>
              <a:schemeClr val="tx1"/>
            </a:solidFill>
            <a:round/>
            <a:headEnd/>
            <a:tailEnd/>
          </a:ln>
          <a:effectLst/>
        </p:spPr>
        <p:txBody>
          <a:bodyPr wrap="none" anchor="ctr"/>
          <a:lstStyle/>
          <a:p>
            <a:endParaRPr lang="en-US"/>
          </a:p>
        </p:txBody>
      </p:sp>
      <p:sp>
        <p:nvSpPr>
          <p:cNvPr id="236567" name="Line 23"/>
          <p:cNvSpPr>
            <a:spLocks noChangeShapeType="1"/>
          </p:cNvSpPr>
          <p:nvPr/>
        </p:nvSpPr>
        <p:spPr bwMode="auto">
          <a:xfrm flipV="1">
            <a:off x="3348038" y="4506913"/>
            <a:ext cx="0" cy="828675"/>
          </a:xfrm>
          <a:prstGeom prst="line">
            <a:avLst/>
          </a:prstGeom>
          <a:noFill/>
          <a:ln w="9525">
            <a:solidFill>
              <a:schemeClr val="tx1"/>
            </a:solidFill>
            <a:round/>
            <a:headEnd/>
            <a:tailEnd/>
          </a:ln>
          <a:effectLst/>
        </p:spPr>
        <p:txBody>
          <a:bodyPr wrap="none" anchor="ctr"/>
          <a:lstStyle/>
          <a:p>
            <a:endParaRPr lang="en-US"/>
          </a:p>
        </p:txBody>
      </p:sp>
      <p:sp>
        <p:nvSpPr>
          <p:cNvPr id="236568" name="Line 24"/>
          <p:cNvSpPr>
            <a:spLocks noChangeShapeType="1"/>
          </p:cNvSpPr>
          <p:nvPr/>
        </p:nvSpPr>
        <p:spPr bwMode="auto">
          <a:xfrm>
            <a:off x="3348038" y="4795838"/>
            <a:ext cx="360362" cy="0"/>
          </a:xfrm>
          <a:prstGeom prst="line">
            <a:avLst/>
          </a:prstGeom>
          <a:noFill/>
          <a:ln w="9525">
            <a:solidFill>
              <a:schemeClr val="tx1"/>
            </a:solidFill>
            <a:round/>
            <a:headEnd/>
            <a:tailEnd/>
          </a:ln>
          <a:effectLst/>
        </p:spPr>
        <p:txBody>
          <a:bodyPr wrap="none" anchor="ctr"/>
          <a:lstStyle/>
          <a:p>
            <a:endParaRPr lang="en-US"/>
          </a:p>
        </p:txBody>
      </p:sp>
      <p:sp>
        <p:nvSpPr>
          <p:cNvPr id="236569" name="Line 25"/>
          <p:cNvSpPr>
            <a:spLocks noChangeShapeType="1"/>
          </p:cNvSpPr>
          <p:nvPr/>
        </p:nvSpPr>
        <p:spPr bwMode="auto">
          <a:xfrm>
            <a:off x="3708400" y="4651375"/>
            <a:ext cx="0" cy="288925"/>
          </a:xfrm>
          <a:prstGeom prst="line">
            <a:avLst/>
          </a:prstGeom>
          <a:noFill/>
          <a:ln w="9525">
            <a:solidFill>
              <a:schemeClr val="tx1"/>
            </a:solidFill>
            <a:round/>
            <a:headEnd/>
            <a:tailEnd/>
          </a:ln>
          <a:effectLst/>
        </p:spPr>
        <p:txBody>
          <a:bodyPr wrap="none" anchor="ctr"/>
          <a:lstStyle/>
          <a:p>
            <a:endParaRPr lang="en-US"/>
          </a:p>
        </p:txBody>
      </p:sp>
      <p:sp>
        <p:nvSpPr>
          <p:cNvPr id="236570" name="Line 26"/>
          <p:cNvSpPr>
            <a:spLocks noChangeShapeType="1"/>
          </p:cNvSpPr>
          <p:nvPr/>
        </p:nvSpPr>
        <p:spPr bwMode="auto">
          <a:xfrm>
            <a:off x="3779838" y="4651375"/>
            <a:ext cx="0" cy="288925"/>
          </a:xfrm>
          <a:prstGeom prst="line">
            <a:avLst/>
          </a:prstGeom>
          <a:noFill/>
          <a:ln w="9525">
            <a:solidFill>
              <a:schemeClr val="tx1"/>
            </a:solidFill>
            <a:round/>
            <a:headEnd/>
            <a:tailEnd/>
          </a:ln>
          <a:effectLst/>
        </p:spPr>
        <p:txBody>
          <a:bodyPr wrap="none" anchor="ctr"/>
          <a:lstStyle/>
          <a:p>
            <a:endParaRPr lang="en-US"/>
          </a:p>
        </p:txBody>
      </p:sp>
      <p:sp>
        <p:nvSpPr>
          <p:cNvPr id="236571" name="Line 27"/>
          <p:cNvSpPr>
            <a:spLocks noChangeShapeType="1"/>
          </p:cNvSpPr>
          <p:nvPr/>
        </p:nvSpPr>
        <p:spPr bwMode="auto">
          <a:xfrm>
            <a:off x="3779838" y="4795838"/>
            <a:ext cx="396875" cy="0"/>
          </a:xfrm>
          <a:prstGeom prst="line">
            <a:avLst/>
          </a:prstGeom>
          <a:noFill/>
          <a:ln w="9525">
            <a:solidFill>
              <a:schemeClr val="tx1"/>
            </a:solidFill>
            <a:round/>
            <a:headEnd/>
            <a:tailEnd/>
          </a:ln>
          <a:effectLst/>
        </p:spPr>
        <p:txBody>
          <a:bodyPr wrap="none" anchor="ctr"/>
          <a:lstStyle/>
          <a:p>
            <a:endParaRPr lang="en-US"/>
          </a:p>
        </p:txBody>
      </p:sp>
      <p:sp>
        <p:nvSpPr>
          <p:cNvPr id="236572" name="Line 28"/>
          <p:cNvSpPr>
            <a:spLocks noChangeShapeType="1"/>
          </p:cNvSpPr>
          <p:nvPr/>
        </p:nvSpPr>
        <p:spPr bwMode="auto">
          <a:xfrm>
            <a:off x="4176713" y="4795838"/>
            <a:ext cx="0" cy="539750"/>
          </a:xfrm>
          <a:prstGeom prst="line">
            <a:avLst/>
          </a:prstGeom>
          <a:noFill/>
          <a:ln w="9525">
            <a:solidFill>
              <a:schemeClr val="tx1"/>
            </a:solidFill>
            <a:round/>
            <a:headEnd/>
            <a:tailEnd/>
          </a:ln>
          <a:effectLst/>
        </p:spPr>
        <p:txBody>
          <a:bodyPr wrap="none" anchor="ctr"/>
          <a:lstStyle/>
          <a:p>
            <a:endParaRPr lang="en-US"/>
          </a:p>
        </p:txBody>
      </p:sp>
      <p:sp>
        <p:nvSpPr>
          <p:cNvPr id="236573" name="Line 29"/>
          <p:cNvSpPr>
            <a:spLocks noChangeShapeType="1"/>
          </p:cNvSpPr>
          <p:nvPr/>
        </p:nvSpPr>
        <p:spPr bwMode="auto">
          <a:xfrm>
            <a:off x="4140200" y="5335588"/>
            <a:ext cx="252413" cy="0"/>
          </a:xfrm>
          <a:prstGeom prst="line">
            <a:avLst/>
          </a:prstGeom>
          <a:noFill/>
          <a:ln w="9525">
            <a:solidFill>
              <a:schemeClr val="tx1"/>
            </a:solidFill>
            <a:round/>
            <a:headEnd/>
            <a:tailEnd/>
          </a:ln>
          <a:effectLst/>
        </p:spPr>
        <p:txBody>
          <a:bodyPr wrap="none" anchor="ctr"/>
          <a:lstStyle/>
          <a:p>
            <a:endParaRPr lang="en-US"/>
          </a:p>
        </p:txBody>
      </p:sp>
      <p:sp>
        <p:nvSpPr>
          <p:cNvPr id="236574" name="Line 30"/>
          <p:cNvSpPr>
            <a:spLocks noChangeShapeType="1"/>
          </p:cNvSpPr>
          <p:nvPr/>
        </p:nvSpPr>
        <p:spPr bwMode="auto">
          <a:xfrm>
            <a:off x="3348038" y="4508500"/>
            <a:ext cx="323850" cy="0"/>
          </a:xfrm>
          <a:prstGeom prst="line">
            <a:avLst/>
          </a:prstGeom>
          <a:noFill/>
          <a:ln w="9525">
            <a:solidFill>
              <a:schemeClr val="tx1"/>
            </a:solidFill>
            <a:round/>
            <a:headEnd/>
            <a:tailEnd/>
          </a:ln>
          <a:effectLst/>
        </p:spPr>
        <p:txBody>
          <a:bodyPr wrap="none" anchor="ctr"/>
          <a:lstStyle/>
          <a:p>
            <a:endParaRPr lang="en-US"/>
          </a:p>
        </p:txBody>
      </p:sp>
      <p:sp>
        <p:nvSpPr>
          <p:cNvPr id="236575" name="Line 31"/>
          <p:cNvSpPr>
            <a:spLocks noChangeShapeType="1"/>
          </p:cNvSpPr>
          <p:nvPr/>
        </p:nvSpPr>
        <p:spPr bwMode="auto">
          <a:xfrm flipV="1">
            <a:off x="3671888" y="4400550"/>
            <a:ext cx="287337" cy="107950"/>
          </a:xfrm>
          <a:prstGeom prst="line">
            <a:avLst/>
          </a:prstGeom>
          <a:noFill/>
          <a:ln w="9525">
            <a:solidFill>
              <a:schemeClr val="tx1"/>
            </a:solidFill>
            <a:round/>
            <a:headEnd/>
            <a:tailEnd/>
          </a:ln>
          <a:effectLst/>
        </p:spPr>
        <p:txBody>
          <a:bodyPr wrap="none" anchor="ctr"/>
          <a:lstStyle/>
          <a:p>
            <a:endParaRPr lang="en-US"/>
          </a:p>
        </p:txBody>
      </p:sp>
      <p:sp>
        <p:nvSpPr>
          <p:cNvPr id="236576" name="Line 32"/>
          <p:cNvSpPr>
            <a:spLocks noChangeShapeType="1"/>
          </p:cNvSpPr>
          <p:nvPr/>
        </p:nvSpPr>
        <p:spPr bwMode="auto">
          <a:xfrm>
            <a:off x="3924300" y="4508500"/>
            <a:ext cx="252413" cy="0"/>
          </a:xfrm>
          <a:prstGeom prst="line">
            <a:avLst/>
          </a:prstGeom>
          <a:noFill/>
          <a:ln w="9525">
            <a:solidFill>
              <a:schemeClr val="tx1"/>
            </a:solidFill>
            <a:round/>
            <a:headEnd/>
            <a:tailEnd/>
          </a:ln>
          <a:effectLst/>
        </p:spPr>
        <p:txBody>
          <a:bodyPr wrap="none" anchor="ctr"/>
          <a:lstStyle/>
          <a:p>
            <a:endParaRPr lang="en-US"/>
          </a:p>
        </p:txBody>
      </p:sp>
      <p:sp>
        <p:nvSpPr>
          <p:cNvPr id="236577" name="Line 33"/>
          <p:cNvSpPr>
            <a:spLocks noChangeShapeType="1"/>
          </p:cNvSpPr>
          <p:nvPr/>
        </p:nvSpPr>
        <p:spPr bwMode="auto">
          <a:xfrm>
            <a:off x="4176713" y="4508500"/>
            <a:ext cx="0" cy="323850"/>
          </a:xfrm>
          <a:prstGeom prst="line">
            <a:avLst/>
          </a:prstGeom>
          <a:noFill/>
          <a:ln w="9525">
            <a:solidFill>
              <a:schemeClr val="tx1"/>
            </a:solidFill>
            <a:round/>
            <a:headEnd/>
            <a:tailEnd/>
          </a:ln>
          <a:effectLst/>
        </p:spPr>
        <p:txBody>
          <a:bodyPr wrap="none" anchor="ctr"/>
          <a:lstStyle/>
          <a:p>
            <a:endParaRPr lang="en-US"/>
          </a:p>
        </p:txBody>
      </p:sp>
      <p:sp>
        <p:nvSpPr>
          <p:cNvPr id="236578" name="AutoShape 34"/>
          <p:cNvSpPr>
            <a:spLocks noChangeArrowheads="1"/>
          </p:cNvSpPr>
          <p:nvPr/>
        </p:nvSpPr>
        <p:spPr bwMode="auto">
          <a:xfrm rot="5400000">
            <a:off x="3563937" y="5048251"/>
            <a:ext cx="576263" cy="576262"/>
          </a:xfrm>
          <a:prstGeom prst="triangle">
            <a:avLst>
              <a:gd name="adj" fmla="val 50000"/>
            </a:avLst>
          </a:prstGeom>
          <a:solidFill>
            <a:srgbClr val="FF9999"/>
          </a:solidFill>
          <a:ln w="9525" algn="ctr">
            <a:solidFill>
              <a:schemeClr val="tx1"/>
            </a:solidFill>
            <a:miter lim="800000"/>
            <a:headEnd/>
            <a:tailEnd/>
          </a:ln>
          <a:effectLst/>
        </p:spPr>
        <p:txBody>
          <a:bodyPr wrap="none" anchor="ctr"/>
          <a:lstStyle/>
          <a:p>
            <a:endParaRPr lang="en-US"/>
          </a:p>
        </p:txBody>
      </p:sp>
      <p:sp>
        <p:nvSpPr>
          <p:cNvPr id="236580" name="Line 36"/>
          <p:cNvSpPr>
            <a:spLocks noChangeShapeType="1"/>
          </p:cNvSpPr>
          <p:nvPr/>
        </p:nvSpPr>
        <p:spPr bwMode="auto">
          <a:xfrm flipH="1" flipV="1">
            <a:off x="2592388" y="4724400"/>
            <a:ext cx="323850" cy="0"/>
          </a:xfrm>
          <a:prstGeom prst="line">
            <a:avLst/>
          </a:prstGeom>
          <a:noFill/>
          <a:ln w="9525">
            <a:solidFill>
              <a:schemeClr val="tx1"/>
            </a:solidFill>
            <a:round/>
            <a:headEnd/>
            <a:tailEnd/>
          </a:ln>
          <a:effectLst/>
        </p:spPr>
        <p:txBody>
          <a:bodyPr wrap="none" anchor="ctr"/>
          <a:lstStyle/>
          <a:p>
            <a:endParaRPr lang="en-US"/>
          </a:p>
        </p:txBody>
      </p:sp>
      <p:sp>
        <p:nvSpPr>
          <p:cNvPr id="236581" name="Line 37"/>
          <p:cNvSpPr>
            <a:spLocks noChangeShapeType="1"/>
          </p:cNvSpPr>
          <p:nvPr/>
        </p:nvSpPr>
        <p:spPr bwMode="auto">
          <a:xfrm flipH="1">
            <a:off x="4535488" y="4651375"/>
            <a:ext cx="180975" cy="0"/>
          </a:xfrm>
          <a:prstGeom prst="line">
            <a:avLst/>
          </a:prstGeom>
          <a:noFill/>
          <a:ln w="9525">
            <a:solidFill>
              <a:schemeClr val="tx1"/>
            </a:solidFill>
            <a:round/>
            <a:headEnd/>
            <a:tailEnd/>
          </a:ln>
          <a:effectLst/>
        </p:spPr>
        <p:txBody>
          <a:bodyPr wrap="none" anchor="ctr"/>
          <a:lstStyle/>
          <a:p>
            <a:endParaRPr lang="en-US"/>
          </a:p>
        </p:txBody>
      </p:sp>
      <p:sp>
        <p:nvSpPr>
          <p:cNvPr id="236582" name="Line 38"/>
          <p:cNvSpPr>
            <a:spLocks noChangeShapeType="1"/>
          </p:cNvSpPr>
          <p:nvPr/>
        </p:nvSpPr>
        <p:spPr bwMode="auto">
          <a:xfrm>
            <a:off x="4392613" y="4148138"/>
            <a:ext cx="0" cy="431800"/>
          </a:xfrm>
          <a:prstGeom prst="line">
            <a:avLst/>
          </a:prstGeom>
          <a:noFill/>
          <a:ln w="9525">
            <a:solidFill>
              <a:schemeClr val="tx1"/>
            </a:solidFill>
            <a:round/>
            <a:headEnd/>
            <a:tailEnd/>
          </a:ln>
          <a:effectLst/>
        </p:spPr>
        <p:txBody>
          <a:bodyPr wrap="none" anchor="ctr"/>
          <a:lstStyle/>
          <a:p>
            <a:endParaRPr lang="en-US"/>
          </a:p>
        </p:txBody>
      </p:sp>
      <p:sp>
        <p:nvSpPr>
          <p:cNvPr id="236583" name="Line 39"/>
          <p:cNvSpPr>
            <a:spLocks noChangeShapeType="1"/>
          </p:cNvSpPr>
          <p:nvPr/>
        </p:nvSpPr>
        <p:spPr bwMode="auto">
          <a:xfrm>
            <a:off x="4392613" y="4832350"/>
            <a:ext cx="0" cy="503238"/>
          </a:xfrm>
          <a:prstGeom prst="line">
            <a:avLst/>
          </a:prstGeom>
          <a:noFill/>
          <a:ln w="9525">
            <a:solidFill>
              <a:schemeClr val="tx1"/>
            </a:solidFill>
            <a:round/>
            <a:headEnd/>
            <a:tailEnd/>
          </a:ln>
          <a:effectLst/>
        </p:spPr>
        <p:txBody>
          <a:bodyPr wrap="none" anchor="ctr"/>
          <a:lstStyle/>
          <a:p>
            <a:endParaRPr lang="en-US"/>
          </a:p>
        </p:txBody>
      </p:sp>
      <p:sp>
        <p:nvSpPr>
          <p:cNvPr id="236584" name="Line 40"/>
          <p:cNvSpPr>
            <a:spLocks noChangeShapeType="1"/>
          </p:cNvSpPr>
          <p:nvPr/>
        </p:nvSpPr>
        <p:spPr bwMode="auto">
          <a:xfrm flipH="1">
            <a:off x="4319588" y="4651375"/>
            <a:ext cx="215900" cy="179388"/>
          </a:xfrm>
          <a:prstGeom prst="line">
            <a:avLst/>
          </a:prstGeom>
          <a:noFill/>
          <a:ln w="9525">
            <a:solidFill>
              <a:schemeClr val="tx1"/>
            </a:solidFill>
            <a:round/>
            <a:headEnd/>
            <a:tailEnd/>
          </a:ln>
          <a:effectLst/>
        </p:spPr>
        <p:txBody>
          <a:bodyPr wrap="none" anchor="ctr"/>
          <a:lstStyle/>
          <a:p>
            <a:endParaRPr lang="en-US"/>
          </a:p>
        </p:txBody>
      </p:sp>
      <p:sp>
        <p:nvSpPr>
          <p:cNvPr id="236585" name="Line 41"/>
          <p:cNvSpPr>
            <a:spLocks noChangeShapeType="1"/>
          </p:cNvSpPr>
          <p:nvPr/>
        </p:nvSpPr>
        <p:spPr bwMode="auto">
          <a:xfrm>
            <a:off x="3095625" y="4148138"/>
            <a:ext cx="0" cy="503237"/>
          </a:xfrm>
          <a:prstGeom prst="line">
            <a:avLst/>
          </a:prstGeom>
          <a:noFill/>
          <a:ln w="9525">
            <a:solidFill>
              <a:schemeClr val="tx1"/>
            </a:solidFill>
            <a:round/>
            <a:headEnd/>
            <a:tailEnd/>
          </a:ln>
          <a:effectLst/>
        </p:spPr>
        <p:txBody>
          <a:bodyPr wrap="none" anchor="ctr"/>
          <a:lstStyle/>
          <a:p>
            <a:endParaRPr lang="en-US"/>
          </a:p>
        </p:txBody>
      </p:sp>
      <p:sp>
        <p:nvSpPr>
          <p:cNvPr id="236586" name="Line 42"/>
          <p:cNvSpPr>
            <a:spLocks noChangeShapeType="1"/>
          </p:cNvSpPr>
          <p:nvPr/>
        </p:nvSpPr>
        <p:spPr bwMode="auto">
          <a:xfrm>
            <a:off x="3095625" y="4832350"/>
            <a:ext cx="0" cy="503238"/>
          </a:xfrm>
          <a:prstGeom prst="line">
            <a:avLst/>
          </a:prstGeom>
          <a:noFill/>
          <a:ln w="9525">
            <a:solidFill>
              <a:schemeClr val="tx1"/>
            </a:solidFill>
            <a:round/>
            <a:headEnd/>
            <a:tailEnd/>
          </a:ln>
          <a:effectLst/>
        </p:spPr>
        <p:txBody>
          <a:bodyPr wrap="none" anchor="ctr"/>
          <a:lstStyle/>
          <a:p>
            <a:endParaRPr lang="en-US"/>
          </a:p>
        </p:txBody>
      </p:sp>
      <p:sp>
        <p:nvSpPr>
          <p:cNvPr id="236587" name="Line 43"/>
          <p:cNvSpPr>
            <a:spLocks noChangeShapeType="1"/>
          </p:cNvSpPr>
          <p:nvPr/>
        </p:nvSpPr>
        <p:spPr bwMode="auto">
          <a:xfrm>
            <a:off x="2916238" y="4724400"/>
            <a:ext cx="252412" cy="107950"/>
          </a:xfrm>
          <a:prstGeom prst="line">
            <a:avLst/>
          </a:prstGeom>
          <a:noFill/>
          <a:ln w="9525">
            <a:solidFill>
              <a:schemeClr val="tx1"/>
            </a:solidFill>
            <a:round/>
            <a:headEnd/>
            <a:tailEnd/>
          </a:ln>
          <a:effectLst/>
        </p:spPr>
        <p:txBody>
          <a:bodyPr wrap="none" anchor="ct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a:t>
            </a:r>
            <a:endParaRPr lang="en-GB" dirty="0"/>
          </a:p>
        </p:txBody>
      </p:sp>
      <p:sp>
        <p:nvSpPr>
          <p:cNvPr id="3" name="Content Placeholder 2"/>
          <p:cNvSpPr>
            <a:spLocks noGrp="1"/>
          </p:cNvSpPr>
          <p:nvPr>
            <p:ph idx="1"/>
          </p:nvPr>
        </p:nvSpPr>
        <p:spPr/>
        <p:txBody>
          <a:bodyPr/>
          <a:lstStyle/>
          <a:p>
            <a:pPr eaLnBrk="1" hangingPunct="1">
              <a:lnSpc>
                <a:spcPct val="80000"/>
              </a:lnSpc>
            </a:pPr>
            <a:r>
              <a:rPr lang="en-GB" dirty="0" smtClean="0"/>
              <a:t>Some material and lots of inspiration for this lecture was taken from lectures by my predecessors: P. </a:t>
            </a:r>
            <a:r>
              <a:rPr lang="en-GB" dirty="0" err="1" smtClean="0"/>
              <a:t>Mato</a:t>
            </a:r>
            <a:r>
              <a:rPr lang="en-GB" dirty="0" smtClean="0"/>
              <a:t>, P. </a:t>
            </a:r>
            <a:r>
              <a:rPr lang="en-GB" dirty="0" err="1" smtClean="0"/>
              <a:t>Sphicas</a:t>
            </a:r>
            <a:r>
              <a:rPr lang="en-GB" dirty="0" smtClean="0"/>
              <a:t>, J. Christiansen</a:t>
            </a:r>
          </a:p>
          <a:p>
            <a:pPr eaLnBrk="1" hangingPunct="1">
              <a:lnSpc>
                <a:spcPct val="80000"/>
              </a:lnSpc>
            </a:pPr>
            <a:r>
              <a:rPr lang="en-GB" dirty="0" smtClean="0"/>
              <a:t>In the electronics part I learned a lot from H. </a:t>
            </a:r>
            <a:r>
              <a:rPr lang="en-GB" dirty="0" err="1" smtClean="0"/>
              <a:t>Spieler</a:t>
            </a:r>
            <a:r>
              <a:rPr lang="en-GB" dirty="0" smtClean="0"/>
              <a:t> (see refs at the end)</a:t>
            </a:r>
          </a:p>
          <a:p>
            <a:pPr eaLnBrk="1" hangingPunct="1">
              <a:lnSpc>
                <a:spcPct val="80000"/>
              </a:lnSpc>
            </a:pPr>
            <a:r>
              <a:rPr lang="en-GB" dirty="0" smtClean="0"/>
              <a:t>Trigger material I got from H. </a:t>
            </a:r>
            <a:r>
              <a:rPr lang="en-GB" dirty="0" err="1" smtClean="0"/>
              <a:t>Dijkstra</a:t>
            </a:r>
            <a:endParaRPr lang="en-GB" dirty="0" smtClean="0"/>
          </a:p>
          <a:p>
            <a:pPr eaLnBrk="1" hangingPunct="1">
              <a:lnSpc>
                <a:spcPct val="80000"/>
              </a:lnSpc>
            </a:pPr>
            <a:r>
              <a:rPr lang="en-GB" dirty="0" smtClean="0"/>
              <a:t>Many thanks to S. </a:t>
            </a:r>
            <a:r>
              <a:rPr lang="en-GB" dirty="0" err="1" smtClean="0"/>
              <a:t>Suman</a:t>
            </a:r>
            <a:r>
              <a:rPr lang="en-GB" dirty="0" smtClean="0"/>
              <a:t> for his help with the animations</a:t>
            </a:r>
          </a:p>
          <a:p>
            <a:endParaRPr lang="en-GB" dirty="0"/>
          </a:p>
        </p:txBody>
      </p:sp>
      <p:sp>
        <p:nvSpPr>
          <p:cNvPr id="4" name="Footer Placeholder 3"/>
          <p:cNvSpPr>
            <a:spLocks noGrp="1"/>
          </p:cNvSpPr>
          <p:nvPr>
            <p:ph type="ftr" sz="quarter" idx="10"/>
          </p:nvPr>
        </p:nvSpPr>
        <p:spPr/>
        <p:txBody>
          <a:bodyPr/>
          <a:lstStyle/>
          <a:p>
            <a:r>
              <a:rPr lang="en-US" smtClean="0"/>
              <a:t>Electronics, Trigger, DAQ Summer Student Lectures 2011,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5</a:t>
            </a:fld>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p:cNvSpPr>
            <a:spLocks noGrp="1" noChangeArrowheads="1"/>
          </p:cNvSpPr>
          <p:nvPr>
            <p:ph type="title"/>
          </p:nvPr>
        </p:nvSpPr>
        <p:spPr/>
        <p:txBody>
          <a:bodyPr/>
          <a:lstStyle/>
          <a:p>
            <a:r>
              <a:rPr lang="en-US"/>
              <a:t>Multiple event buffers</a:t>
            </a:r>
          </a:p>
        </p:txBody>
      </p:sp>
      <p:sp>
        <p:nvSpPr>
          <p:cNvPr id="237571" name="Rectangle 3"/>
          <p:cNvSpPr>
            <a:spLocks noGrp="1" noChangeArrowheads="1"/>
          </p:cNvSpPr>
          <p:nvPr>
            <p:ph idx="1"/>
          </p:nvPr>
        </p:nvSpPr>
        <p:spPr/>
        <p:txBody>
          <a:bodyPr>
            <a:normAutofit/>
          </a:bodyPr>
          <a:lstStyle/>
          <a:p>
            <a:pPr>
              <a:lnSpc>
                <a:spcPct val="90000"/>
              </a:lnSpc>
            </a:pPr>
            <a:r>
              <a:rPr lang="en-US" sz="2000"/>
              <a:t>Good for experiments with short spills and large spacing between </a:t>
            </a:r>
            <a:r>
              <a:rPr lang="en-US" sz="2000" smtClean="0"/>
              <a:t>spills (e.g. fixed target experiment at SPS)</a:t>
            </a:r>
            <a:endParaRPr lang="en-US" sz="2000"/>
          </a:p>
          <a:p>
            <a:pPr>
              <a:lnSpc>
                <a:spcPct val="90000"/>
              </a:lnSpc>
            </a:pPr>
            <a:r>
              <a:rPr lang="en-US" sz="2000"/>
              <a:t>Fill up event buffers during spill (high rate</a:t>
            </a:r>
            <a:r>
              <a:rPr lang="en-US" sz="2000" smtClean="0"/>
              <a:t>)</a:t>
            </a:r>
            <a:endParaRPr lang="en-US" sz="2000"/>
          </a:p>
          <a:p>
            <a:pPr>
              <a:lnSpc>
                <a:spcPct val="90000"/>
              </a:lnSpc>
            </a:pPr>
            <a:r>
              <a:rPr lang="en-US" sz="2000"/>
              <a:t>Readout between spills (low rate</a:t>
            </a:r>
            <a:r>
              <a:rPr lang="en-US" sz="2000" smtClean="0"/>
              <a:t>)</a:t>
            </a:r>
            <a:endParaRPr lang="en-US" sz="2000"/>
          </a:p>
          <a:p>
            <a:pPr>
              <a:lnSpc>
                <a:spcPct val="90000"/>
              </a:lnSpc>
            </a:pPr>
            <a:r>
              <a:rPr lang="en-US" sz="2000"/>
              <a:t>ADC can possibly be shared across channels</a:t>
            </a:r>
          </a:p>
          <a:p>
            <a:pPr>
              <a:lnSpc>
                <a:spcPct val="90000"/>
              </a:lnSpc>
            </a:pPr>
            <a:r>
              <a:rPr lang="en-US" sz="2000"/>
              <a:t>Buffering can also be done </a:t>
            </a:r>
            <a:r>
              <a:rPr lang="en-US" sz="2000" smtClean="0"/>
              <a:t>digitally (in RAM)</a:t>
            </a:r>
            <a:endParaRPr lang="en-US" sz="2000"/>
          </a:p>
          <a:p>
            <a:pPr>
              <a:lnSpc>
                <a:spcPct val="90000"/>
              </a:lnSpc>
            </a:pPr>
            <a:endParaRPr lang="en-US" sz="2000"/>
          </a:p>
        </p:txBody>
      </p:sp>
      <p:sp>
        <p:nvSpPr>
          <p:cNvPr id="75" name="Footer Placeholder 4"/>
          <p:cNvSpPr>
            <a:spLocks noGrp="1"/>
          </p:cNvSpPr>
          <p:nvPr>
            <p:ph type="ftr" sz="quarter" idx="10"/>
          </p:nvPr>
        </p:nvSpPr>
        <p:spPr/>
        <p:txBody>
          <a:bodyPr/>
          <a:lstStyle/>
          <a:p>
            <a:r>
              <a:rPr lang="en-US" smtClean="0"/>
              <a:t>Electronics, Trigger, DAQ Summer Student Lectures 2011, N. Neufeld CERN/PH</a:t>
            </a:r>
            <a:endParaRPr lang="en-US"/>
          </a:p>
        </p:txBody>
      </p:sp>
      <p:sp>
        <p:nvSpPr>
          <p:cNvPr id="76" name="Slide Number Placeholder 75"/>
          <p:cNvSpPr>
            <a:spLocks noGrp="1"/>
          </p:cNvSpPr>
          <p:nvPr>
            <p:ph type="sldNum" sz="quarter" idx="11"/>
          </p:nvPr>
        </p:nvSpPr>
        <p:spPr/>
        <p:txBody>
          <a:bodyPr/>
          <a:lstStyle/>
          <a:p>
            <a:fld id="{9ECC0FC1-A78D-46C6-BB12-B0D98A81EE04}" type="slidenum">
              <a:rPr lang="en-US" smtClean="0"/>
              <a:pPr/>
              <a:t>50</a:t>
            </a:fld>
            <a:endParaRPr lang="en-US"/>
          </a:p>
        </p:txBody>
      </p:sp>
      <p:sp>
        <p:nvSpPr>
          <p:cNvPr id="237572" name="Line 4"/>
          <p:cNvSpPr>
            <a:spLocks noChangeShapeType="1"/>
          </p:cNvSpPr>
          <p:nvPr/>
        </p:nvSpPr>
        <p:spPr bwMode="auto">
          <a:xfrm>
            <a:off x="1117600" y="4687888"/>
            <a:ext cx="504825" cy="0"/>
          </a:xfrm>
          <a:prstGeom prst="line">
            <a:avLst/>
          </a:prstGeom>
          <a:noFill/>
          <a:ln w="9525">
            <a:solidFill>
              <a:schemeClr val="tx1"/>
            </a:solidFill>
            <a:round/>
            <a:headEnd/>
            <a:tailEnd/>
          </a:ln>
          <a:effectLst/>
        </p:spPr>
        <p:txBody>
          <a:bodyPr wrap="none" anchor="ctr"/>
          <a:lstStyle/>
          <a:p>
            <a:endParaRPr lang="en-US"/>
          </a:p>
        </p:txBody>
      </p:sp>
      <p:sp>
        <p:nvSpPr>
          <p:cNvPr id="237573" name="Line 5"/>
          <p:cNvSpPr>
            <a:spLocks noChangeShapeType="1"/>
          </p:cNvSpPr>
          <p:nvPr/>
        </p:nvSpPr>
        <p:spPr bwMode="auto">
          <a:xfrm flipV="1">
            <a:off x="1368425" y="3859213"/>
            <a:ext cx="0" cy="828675"/>
          </a:xfrm>
          <a:prstGeom prst="line">
            <a:avLst/>
          </a:prstGeom>
          <a:noFill/>
          <a:ln w="9525">
            <a:solidFill>
              <a:schemeClr val="tx1"/>
            </a:solidFill>
            <a:round/>
            <a:headEnd/>
            <a:tailEnd/>
          </a:ln>
          <a:effectLst/>
        </p:spPr>
        <p:txBody>
          <a:bodyPr wrap="none" anchor="ctr"/>
          <a:lstStyle/>
          <a:p>
            <a:endParaRPr lang="en-US"/>
          </a:p>
        </p:txBody>
      </p:sp>
      <p:sp>
        <p:nvSpPr>
          <p:cNvPr id="237574" name="Line 6"/>
          <p:cNvSpPr>
            <a:spLocks noChangeShapeType="1"/>
          </p:cNvSpPr>
          <p:nvPr/>
        </p:nvSpPr>
        <p:spPr bwMode="auto">
          <a:xfrm>
            <a:off x="1368425" y="4148138"/>
            <a:ext cx="360363" cy="0"/>
          </a:xfrm>
          <a:prstGeom prst="line">
            <a:avLst/>
          </a:prstGeom>
          <a:noFill/>
          <a:ln w="9525">
            <a:solidFill>
              <a:schemeClr val="tx1"/>
            </a:solidFill>
            <a:round/>
            <a:headEnd/>
            <a:tailEnd/>
          </a:ln>
          <a:effectLst/>
        </p:spPr>
        <p:txBody>
          <a:bodyPr wrap="none" anchor="ctr"/>
          <a:lstStyle/>
          <a:p>
            <a:endParaRPr lang="en-US"/>
          </a:p>
        </p:txBody>
      </p:sp>
      <p:sp>
        <p:nvSpPr>
          <p:cNvPr id="237575" name="Line 7"/>
          <p:cNvSpPr>
            <a:spLocks noChangeShapeType="1"/>
          </p:cNvSpPr>
          <p:nvPr/>
        </p:nvSpPr>
        <p:spPr bwMode="auto">
          <a:xfrm>
            <a:off x="1728788" y="4003675"/>
            <a:ext cx="0" cy="288925"/>
          </a:xfrm>
          <a:prstGeom prst="line">
            <a:avLst/>
          </a:prstGeom>
          <a:noFill/>
          <a:ln w="9525">
            <a:solidFill>
              <a:schemeClr val="tx1"/>
            </a:solidFill>
            <a:round/>
            <a:headEnd/>
            <a:tailEnd/>
          </a:ln>
          <a:effectLst/>
        </p:spPr>
        <p:txBody>
          <a:bodyPr wrap="none" anchor="ctr"/>
          <a:lstStyle/>
          <a:p>
            <a:endParaRPr lang="en-US"/>
          </a:p>
        </p:txBody>
      </p:sp>
      <p:sp>
        <p:nvSpPr>
          <p:cNvPr id="237576" name="Line 8"/>
          <p:cNvSpPr>
            <a:spLocks noChangeShapeType="1"/>
          </p:cNvSpPr>
          <p:nvPr/>
        </p:nvSpPr>
        <p:spPr bwMode="auto">
          <a:xfrm>
            <a:off x="1800225" y="4003675"/>
            <a:ext cx="0" cy="288925"/>
          </a:xfrm>
          <a:prstGeom prst="line">
            <a:avLst/>
          </a:prstGeom>
          <a:noFill/>
          <a:ln w="9525">
            <a:solidFill>
              <a:schemeClr val="tx1"/>
            </a:solidFill>
            <a:round/>
            <a:headEnd/>
            <a:tailEnd/>
          </a:ln>
          <a:effectLst/>
        </p:spPr>
        <p:txBody>
          <a:bodyPr wrap="none" anchor="ctr"/>
          <a:lstStyle/>
          <a:p>
            <a:endParaRPr lang="en-US"/>
          </a:p>
        </p:txBody>
      </p:sp>
      <p:sp>
        <p:nvSpPr>
          <p:cNvPr id="237577" name="Line 9"/>
          <p:cNvSpPr>
            <a:spLocks noChangeShapeType="1"/>
          </p:cNvSpPr>
          <p:nvPr/>
        </p:nvSpPr>
        <p:spPr bwMode="auto">
          <a:xfrm>
            <a:off x="1800225" y="4148138"/>
            <a:ext cx="396875" cy="0"/>
          </a:xfrm>
          <a:prstGeom prst="line">
            <a:avLst/>
          </a:prstGeom>
          <a:noFill/>
          <a:ln w="9525">
            <a:solidFill>
              <a:schemeClr val="tx1"/>
            </a:solidFill>
            <a:round/>
            <a:headEnd/>
            <a:tailEnd/>
          </a:ln>
          <a:effectLst/>
        </p:spPr>
        <p:txBody>
          <a:bodyPr wrap="none" anchor="ctr"/>
          <a:lstStyle/>
          <a:p>
            <a:endParaRPr lang="en-US"/>
          </a:p>
        </p:txBody>
      </p:sp>
      <p:sp>
        <p:nvSpPr>
          <p:cNvPr id="237578" name="Line 10"/>
          <p:cNvSpPr>
            <a:spLocks noChangeShapeType="1"/>
          </p:cNvSpPr>
          <p:nvPr/>
        </p:nvSpPr>
        <p:spPr bwMode="auto">
          <a:xfrm>
            <a:off x="2197100" y="4148138"/>
            <a:ext cx="0" cy="539750"/>
          </a:xfrm>
          <a:prstGeom prst="line">
            <a:avLst/>
          </a:prstGeom>
          <a:noFill/>
          <a:ln w="9525">
            <a:solidFill>
              <a:schemeClr val="tx1"/>
            </a:solidFill>
            <a:round/>
            <a:headEnd/>
            <a:tailEnd/>
          </a:ln>
          <a:effectLst/>
        </p:spPr>
        <p:txBody>
          <a:bodyPr wrap="none" anchor="ctr"/>
          <a:lstStyle/>
          <a:p>
            <a:endParaRPr lang="en-US"/>
          </a:p>
        </p:txBody>
      </p:sp>
      <p:sp>
        <p:nvSpPr>
          <p:cNvPr id="237579" name="Line 11"/>
          <p:cNvSpPr>
            <a:spLocks noChangeShapeType="1"/>
          </p:cNvSpPr>
          <p:nvPr/>
        </p:nvSpPr>
        <p:spPr bwMode="auto">
          <a:xfrm>
            <a:off x="2160588" y="4687888"/>
            <a:ext cx="252412" cy="0"/>
          </a:xfrm>
          <a:prstGeom prst="line">
            <a:avLst/>
          </a:prstGeom>
          <a:noFill/>
          <a:ln w="9525">
            <a:solidFill>
              <a:schemeClr val="tx1"/>
            </a:solidFill>
            <a:round/>
            <a:headEnd/>
            <a:tailEnd/>
          </a:ln>
          <a:effectLst/>
        </p:spPr>
        <p:txBody>
          <a:bodyPr wrap="none" anchor="ctr"/>
          <a:lstStyle/>
          <a:p>
            <a:endParaRPr lang="en-US"/>
          </a:p>
        </p:txBody>
      </p:sp>
      <p:sp>
        <p:nvSpPr>
          <p:cNvPr id="237580" name="Line 12"/>
          <p:cNvSpPr>
            <a:spLocks noChangeShapeType="1"/>
          </p:cNvSpPr>
          <p:nvPr/>
        </p:nvSpPr>
        <p:spPr bwMode="auto">
          <a:xfrm>
            <a:off x="1368425" y="3860800"/>
            <a:ext cx="252413" cy="0"/>
          </a:xfrm>
          <a:prstGeom prst="line">
            <a:avLst/>
          </a:prstGeom>
          <a:noFill/>
          <a:ln w="9525">
            <a:solidFill>
              <a:schemeClr val="tx1"/>
            </a:solidFill>
            <a:round/>
            <a:headEnd/>
            <a:tailEnd/>
          </a:ln>
          <a:effectLst/>
        </p:spPr>
        <p:txBody>
          <a:bodyPr wrap="none" anchor="ctr"/>
          <a:lstStyle/>
          <a:p>
            <a:endParaRPr lang="en-US"/>
          </a:p>
        </p:txBody>
      </p:sp>
      <p:sp>
        <p:nvSpPr>
          <p:cNvPr id="237582" name="Line 14"/>
          <p:cNvSpPr>
            <a:spLocks noChangeShapeType="1"/>
          </p:cNvSpPr>
          <p:nvPr/>
        </p:nvSpPr>
        <p:spPr bwMode="auto">
          <a:xfrm>
            <a:off x="1944688" y="3860800"/>
            <a:ext cx="252412" cy="0"/>
          </a:xfrm>
          <a:prstGeom prst="line">
            <a:avLst/>
          </a:prstGeom>
          <a:noFill/>
          <a:ln w="9525">
            <a:solidFill>
              <a:schemeClr val="tx1"/>
            </a:solidFill>
            <a:round/>
            <a:headEnd/>
            <a:tailEnd/>
          </a:ln>
          <a:effectLst/>
        </p:spPr>
        <p:txBody>
          <a:bodyPr wrap="none" anchor="ctr"/>
          <a:lstStyle/>
          <a:p>
            <a:endParaRPr lang="en-US"/>
          </a:p>
        </p:txBody>
      </p:sp>
      <p:sp>
        <p:nvSpPr>
          <p:cNvPr id="237583" name="Line 15"/>
          <p:cNvSpPr>
            <a:spLocks noChangeShapeType="1"/>
          </p:cNvSpPr>
          <p:nvPr/>
        </p:nvSpPr>
        <p:spPr bwMode="auto">
          <a:xfrm>
            <a:off x="2197100" y="3860800"/>
            <a:ext cx="0" cy="323850"/>
          </a:xfrm>
          <a:prstGeom prst="line">
            <a:avLst/>
          </a:prstGeom>
          <a:noFill/>
          <a:ln w="9525">
            <a:solidFill>
              <a:schemeClr val="tx1"/>
            </a:solidFill>
            <a:round/>
            <a:headEnd/>
            <a:tailEnd/>
          </a:ln>
          <a:effectLst/>
        </p:spPr>
        <p:txBody>
          <a:bodyPr wrap="none" anchor="ctr"/>
          <a:lstStyle/>
          <a:p>
            <a:endParaRPr lang="en-US"/>
          </a:p>
        </p:txBody>
      </p:sp>
      <p:sp>
        <p:nvSpPr>
          <p:cNvPr id="237584" name="Rectangle 16"/>
          <p:cNvSpPr>
            <a:spLocks noChangeArrowheads="1"/>
          </p:cNvSpPr>
          <p:nvPr/>
        </p:nvSpPr>
        <p:spPr bwMode="auto">
          <a:xfrm>
            <a:off x="5903913" y="4797425"/>
            <a:ext cx="576262" cy="504825"/>
          </a:xfrm>
          <a:prstGeom prst="rect">
            <a:avLst/>
          </a:prstGeom>
          <a:solidFill>
            <a:srgbClr val="FFCC00"/>
          </a:solidFill>
          <a:ln w="9525" algn="ctr">
            <a:solidFill>
              <a:schemeClr val="tx1"/>
            </a:solidFill>
            <a:miter lim="800000"/>
            <a:headEnd/>
            <a:tailEnd/>
          </a:ln>
          <a:effectLst/>
        </p:spPr>
        <p:txBody>
          <a:bodyPr wrap="none" anchor="ctr"/>
          <a:lstStyle/>
          <a:p>
            <a:r>
              <a:rPr lang="en-US" sz="1600"/>
              <a:t>ADC</a:t>
            </a:r>
          </a:p>
        </p:txBody>
      </p:sp>
      <p:sp>
        <p:nvSpPr>
          <p:cNvPr id="237585" name="Line 17"/>
          <p:cNvSpPr>
            <a:spLocks noChangeShapeType="1"/>
          </p:cNvSpPr>
          <p:nvPr/>
        </p:nvSpPr>
        <p:spPr bwMode="auto">
          <a:xfrm>
            <a:off x="6480175" y="5049838"/>
            <a:ext cx="395288"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237586" name="Rectangle 18"/>
          <p:cNvSpPr>
            <a:spLocks noChangeArrowheads="1"/>
          </p:cNvSpPr>
          <p:nvPr/>
        </p:nvSpPr>
        <p:spPr bwMode="auto">
          <a:xfrm>
            <a:off x="6875462" y="4762500"/>
            <a:ext cx="620969" cy="576263"/>
          </a:xfrm>
          <a:prstGeom prst="rect">
            <a:avLst/>
          </a:prstGeom>
          <a:solidFill>
            <a:schemeClr val="accent1"/>
          </a:solidFill>
          <a:ln w="9525" algn="ctr">
            <a:solidFill>
              <a:schemeClr val="tx1"/>
            </a:solidFill>
            <a:miter lim="800000"/>
            <a:headEnd/>
            <a:tailEnd/>
          </a:ln>
          <a:effectLst/>
        </p:spPr>
        <p:txBody>
          <a:bodyPr wrap="none" anchor="ctr"/>
          <a:lstStyle/>
          <a:p>
            <a:r>
              <a:rPr lang="en-US" sz="1600"/>
              <a:t>DAQ</a:t>
            </a:r>
          </a:p>
        </p:txBody>
      </p:sp>
      <p:sp>
        <p:nvSpPr>
          <p:cNvPr id="237587" name="AutoShape 19"/>
          <p:cNvSpPr>
            <a:spLocks noChangeArrowheads="1"/>
          </p:cNvSpPr>
          <p:nvPr/>
        </p:nvSpPr>
        <p:spPr bwMode="auto">
          <a:xfrm rot="5400000">
            <a:off x="1584325" y="4400550"/>
            <a:ext cx="576263" cy="576263"/>
          </a:xfrm>
          <a:prstGeom prst="triangle">
            <a:avLst>
              <a:gd name="adj" fmla="val 50000"/>
            </a:avLst>
          </a:prstGeom>
          <a:solidFill>
            <a:srgbClr val="FF9999"/>
          </a:solidFill>
          <a:ln w="9525" algn="ctr">
            <a:solidFill>
              <a:schemeClr val="tx1"/>
            </a:solidFill>
            <a:miter lim="800000"/>
            <a:headEnd/>
            <a:tailEnd/>
          </a:ln>
          <a:effectLst/>
        </p:spPr>
        <p:txBody>
          <a:bodyPr wrap="none" anchor="ctr"/>
          <a:lstStyle/>
          <a:p>
            <a:endParaRPr lang="en-US"/>
          </a:p>
        </p:txBody>
      </p:sp>
      <p:sp>
        <p:nvSpPr>
          <p:cNvPr id="237609" name="Rectangle 41"/>
          <p:cNvSpPr>
            <a:spLocks noChangeArrowheads="1"/>
          </p:cNvSpPr>
          <p:nvPr/>
        </p:nvSpPr>
        <p:spPr bwMode="auto">
          <a:xfrm>
            <a:off x="1620838" y="3789363"/>
            <a:ext cx="323850" cy="142875"/>
          </a:xfrm>
          <a:prstGeom prst="rect">
            <a:avLst/>
          </a:prstGeom>
          <a:noFill/>
          <a:ln w="9525" algn="ctr">
            <a:solidFill>
              <a:schemeClr val="tx1"/>
            </a:solidFill>
            <a:miter lim="800000"/>
            <a:headEnd/>
            <a:tailEnd/>
          </a:ln>
          <a:effectLst/>
        </p:spPr>
        <p:txBody>
          <a:bodyPr wrap="none" anchor="ctr"/>
          <a:lstStyle/>
          <a:p>
            <a:endParaRPr lang="en-US"/>
          </a:p>
        </p:txBody>
      </p:sp>
      <p:sp>
        <p:nvSpPr>
          <p:cNvPr id="237610" name="Rectangle 42"/>
          <p:cNvSpPr>
            <a:spLocks noChangeArrowheads="1"/>
          </p:cNvSpPr>
          <p:nvPr/>
        </p:nvSpPr>
        <p:spPr bwMode="auto">
          <a:xfrm>
            <a:off x="2411413" y="4437063"/>
            <a:ext cx="973137" cy="539750"/>
          </a:xfrm>
          <a:prstGeom prst="rect">
            <a:avLst/>
          </a:prstGeom>
          <a:solidFill>
            <a:srgbClr val="CCECFF"/>
          </a:solidFill>
          <a:ln w="9525" algn="ctr">
            <a:solidFill>
              <a:schemeClr val="tx1"/>
            </a:solidFill>
            <a:miter lim="800000"/>
            <a:headEnd/>
            <a:tailEnd/>
          </a:ln>
          <a:effectLst/>
        </p:spPr>
        <p:txBody>
          <a:bodyPr wrap="none" anchor="ctr"/>
          <a:lstStyle/>
          <a:p>
            <a:r>
              <a:rPr lang="en-US" sz="1600"/>
              <a:t>Shaping</a:t>
            </a:r>
          </a:p>
        </p:txBody>
      </p:sp>
      <p:sp>
        <p:nvSpPr>
          <p:cNvPr id="237611" name="Rectangle 43"/>
          <p:cNvSpPr>
            <a:spLocks noChangeArrowheads="1"/>
          </p:cNvSpPr>
          <p:nvPr/>
        </p:nvSpPr>
        <p:spPr bwMode="auto">
          <a:xfrm>
            <a:off x="4176713" y="3968750"/>
            <a:ext cx="468312" cy="1512888"/>
          </a:xfrm>
          <a:prstGeom prst="rect">
            <a:avLst/>
          </a:prstGeom>
          <a:noFill/>
          <a:ln w="9525" algn="ctr">
            <a:solidFill>
              <a:schemeClr val="tx1"/>
            </a:solidFill>
            <a:miter lim="800000"/>
            <a:headEnd/>
            <a:tailEnd/>
          </a:ln>
          <a:effectLst/>
        </p:spPr>
        <p:txBody>
          <a:bodyPr wrap="none" anchor="ctr"/>
          <a:lstStyle/>
          <a:p>
            <a:endParaRPr lang="en-US"/>
          </a:p>
        </p:txBody>
      </p:sp>
      <p:sp>
        <p:nvSpPr>
          <p:cNvPr id="237612" name="Line 44"/>
          <p:cNvSpPr>
            <a:spLocks noChangeShapeType="1"/>
          </p:cNvSpPr>
          <p:nvPr/>
        </p:nvSpPr>
        <p:spPr bwMode="auto">
          <a:xfrm>
            <a:off x="4284663" y="4076700"/>
            <a:ext cx="107950" cy="0"/>
          </a:xfrm>
          <a:prstGeom prst="line">
            <a:avLst/>
          </a:prstGeom>
          <a:noFill/>
          <a:ln w="9525">
            <a:solidFill>
              <a:schemeClr val="tx1"/>
            </a:solidFill>
            <a:round/>
            <a:headEnd/>
            <a:tailEnd/>
          </a:ln>
          <a:effectLst/>
        </p:spPr>
        <p:txBody>
          <a:bodyPr wrap="none" anchor="ctr"/>
          <a:lstStyle/>
          <a:p>
            <a:endParaRPr lang="en-US"/>
          </a:p>
        </p:txBody>
      </p:sp>
      <p:sp>
        <p:nvSpPr>
          <p:cNvPr id="237613" name="Line 45"/>
          <p:cNvSpPr>
            <a:spLocks noChangeShapeType="1"/>
          </p:cNvSpPr>
          <p:nvPr/>
        </p:nvSpPr>
        <p:spPr bwMode="auto">
          <a:xfrm>
            <a:off x="4392613" y="4003675"/>
            <a:ext cx="0" cy="144463"/>
          </a:xfrm>
          <a:prstGeom prst="line">
            <a:avLst/>
          </a:prstGeom>
          <a:noFill/>
          <a:ln w="9525">
            <a:solidFill>
              <a:schemeClr val="tx1"/>
            </a:solidFill>
            <a:round/>
            <a:headEnd/>
            <a:tailEnd/>
          </a:ln>
          <a:effectLst/>
        </p:spPr>
        <p:txBody>
          <a:bodyPr wrap="none" anchor="ctr"/>
          <a:lstStyle/>
          <a:p>
            <a:endParaRPr lang="en-US"/>
          </a:p>
        </p:txBody>
      </p:sp>
      <p:sp>
        <p:nvSpPr>
          <p:cNvPr id="237614" name="Line 46"/>
          <p:cNvSpPr>
            <a:spLocks noChangeShapeType="1"/>
          </p:cNvSpPr>
          <p:nvPr/>
        </p:nvSpPr>
        <p:spPr bwMode="auto">
          <a:xfrm>
            <a:off x="4429125" y="4003675"/>
            <a:ext cx="0" cy="144463"/>
          </a:xfrm>
          <a:prstGeom prst="line">
            <a:avLst/>
          </a:prstGeom>
          <a:noFill/>
          <a:ln w="9525">
            <a:solidFill>
              <a:schemeClr val="tx1"/>
            </a:solidFill>
            <a:round/>
            <a:headEnd/>
            <a:tailEnd/>
          </a:ln>
          <a:effectLst/>
        </p:spPr>
        <p:txBody>
          <a:bodyPr wrap="none" anchor="ctr"/>
          <a:lstStyle/>
          <a:p>
            <a:endParaRPr lang="en-US"/>
          </a:p>
        </p:txBody>
      </p:sp>
      <p:sp>
        <p:nvSpPr>
          <p:cNvPr id="237615" name="Line 47"/>
          <p:cNvSpPr>
            <a:spLocks noChangeShapeType="1"/>
          </p:cNvSpPr>
          <p:nvPr/>
        </p:nvSpPr>
        <p:spPr bwMode="auto">
          <a:xfrm>
            <a:off x="4429125" y="4076700"/>
            <a:ext cx="107950" cy="0"/>
          </a:xfrm>
          <a:prstGeom prst="line">
            <a:avLst/>
          </a:prstGeom>
          <a:noFill/>
          <a:ln w="9525">
            <a:solidFill>
              <a:schemeClr val="tx1"/>
            </a:solidFill>
            <a:round/>
            <a:headEnd/>
            <a:tailEnd/>
          </a:ln>
          <a:effectLst/>
        </p:spPr>
        <p:txBody>
          <a:bodyPr wrap="none" anchor="ctr"/>
          <a:lstStyle/>
          <a:p>
            <a:endParaRPr lang="en-US"/>
          </a:p>
        </p:txBody>
      </p:sp>
      <p:sp>
        <p:nvSpPr>
          <p:cNvPr id="237616" name="Line 48"/>
          <p:cNvSpPr>
            <a:spLocks noChangeShapeType="1"/>
          </p:cNvSpPr>
          <p:nvPr/>
        </p:nvSpPr>
        <p:spPr bwMode="auto">
          <a:xfrm>
            <a:off x="4176713" y="4184650"/>
            <a:ext cx="468312" cy="0"/>
          </a:xfrm>
          <a:prstGeom prst="line">
            <a:avLst/>
          </a:prstGeom>
          <a:noFill/>
          <a:ln w="9525">
            <a:solidFill>
              <a:schemeClr val="tx1"/>
            </a:solidFill>
            <a:round/>
            <a:headEnd/>
            <a:tailEnd/>
          </a:ln>
          <a:effectLst/>
        </p:spPr>
        <p:txBody>
          <a:bodyPr wrap="none" anchor="ctr"/>
          <a:lstStyle/>
          <a:p>
            <a:endParaRPr lang="en-US"/>
          </a:p>
        </p:txBody>
      </p:sp>
      <p:sp>
        <p:nvSpPr>
          <p:cNvPr id="237617" name="Line 49"/>
          <p:cNvSpPr>
            <a:spLocks noChangeShapeType="1"/>
          </p:cNvSpPr>
          <p:nvPr/>
        </p:nvSpPr>
        <p:spPr bwMode="auto">
          <a:xfrm>
            <a:off x="4284663" y="4292600"/>
            <a:ext cx="107950" cy="0"/>
          </a:xfrm>
          <a:prstGeom prst="line">
            <a:avLst/>
          </a:prstGeom>
          <a:noFill/>
          <a:ln w="9525">
            <a:solidFill>
              <a:schemeClr val="tx1"/>
            </a:solidFill>
            <a:round/>
            <a:headEnd/>
            <a:tailEnd/>
          </a:ln>
          <a:effectLst/>
        </p:spPr>
        <p:txBody>
          <a:bodyPr wrap="none" anchor="ctr"/>
          <a:lstStyle/>
          <a:p>
            <a:endParaRPr lang="en-US"/>
          </a:p>
        </p:txBody>
      </p:sp>
      <p:sp>
        <p:nvSpPr>
          <p:cNvPr id="237618" name="Line 50"/>
          <p:cNvSpPr>
            <a:spLocks noChangeShapeType="1"/>
          </p:cNvSpPr>
          <p:nvPr/>
        </p:nvSpPr>
        <p:spPr bwMode="auto">
          <a:xfrm>
            <a:off x="4392613" y="4219575"/>
            <a:ext cx="0" cy="144463"/>
          </a:xfrm>
          <a:prstGeom prst="line">
            <a:avLst/>
          </a:prstGeom>
          <a:noFill/>
          <a:ln w="9525">
            <a:solidFill>
              <a:schemeClr val="tx1"/>
            </a:solidFill>
            <a:round/>
            <a:headEnd/>
            <a:tailEnd/>
          </a:ln>
          <a:effectLst/>
        </p:spPr>
        <p:txBody>
          <a:bodyPr wrap="none" anchor="ctr"/>
          <a:lstStyle/>
          <a:p>
            <a:endParaRPr lang="en-US"/>
          </a:p>
        </p:txBody>
      </p:sp>
      <p:sp>
        <p:nvSpPr>
          <p:cNvPr id="237619" name="Line 51"/>
          <p:cNvSpPr>
            <a:spLocks noChangeShapeType="1"/>
          </p:cNvSpPr>
          <p:nvPr/>
        </p:nvSpPr>
        <p:spPr bwMode="auto">
          <a:xfrm>
            <a:off x="4429125" y="4219575"/>
            <a:ext cx="0" cy="144463"/>
          </a:xfrm>
          <a:prstGeom prst="line">
            <a:avLst/>
          </a:prstGeom>
          <a:noFill/>
          <a:ln w="9525">
            <a:solidFill>
              <a:schemeClr val="tx1"/>
            </a:solidFill>
            <a:round/>
            <a:headEnd/>
            <a:tailEnd/>
          </a:ln>
          <a:effectLst/>
        </p:spPr>
        <p:txBody>
          <a:bodyPr wrap="none" anchor="ctr"/>
          <a:lstStyle/>
          <a:p>
            <a:endParaRPr lang="en-US"/>
          </a:p>
        </p:txBody>
      </p:sp>
      <p:sp>
        <p:nvSpPr>
          <p:cNvPr id="237620" name="Line 52"/>
          <p:cNvSpPr>
            <a:spLocks noChangeShapeType="1"/>
          </p:cNvSpPr>
          <p:nvPr/>
        </p:nvSpPr>
        <p:spPr bwMode="auto">
          <a:xfrm>
            <a:off x="4429125" y="4292600"/>
            <a:ext cx="107950" cy="0"/>
          </a:xfrm>
          <a:prstGeom prst="line">
            <a:avLst/>
          </a:prstGeom>
          <a:noFill/>
          <a:ln w="9525">
            <a:solidFill>
              <a:schemeClr val="tx1"/>
            </a:solidFill>
            <a:round/>
            <a:headEnd/>
            <a:tailEnd/>
          </a:ln>
          <a:effectLst/>
        </p:spPr>
        <p:txBody>
          <a:bodyPr wrap="none" anchor="ctr"/>
          <a:lstStyle/>
          <a:p>
            <a:endParaRPr lang="en-US"/>
          </a:p>
        </p:txBody>
      </p:sp>
      <p:sp>
        <p:nvSpPr>
          <p:cNvPr id="237621" name="Line 53"/>
          <p:cNvSpPr>
            <a:spLocks noChangeShapeType="1"/>
          </p:cNvSpPr>
          <p:nvPr/>
        </p:nvSpPr>
        <p:spPr bwMode="auto">
          <a:xfrm>
            <a:off x="4176713" y="4400550"/>
            <a:ext cx="468312" cy="0"/>
          </a:xfrm>
          <a:prstGeom prst="line">
            <a:avLst/>
          </a:prstGeom>
          <a:noFill/>
          <a:ln w="9525">
            <a:solidFill>
              <a:schemeClr val="tx1"/>
            </a:solidFill>
            <a:round/>
            <a:headEnd/>
            <a:tailEnd/>
          </a:ln>
          <a:effectLst/>
        </p:spPr>
        <p:txBody>
          <a:bodyPr wrap="none" anchor="ctr"/>
          <a:lstStyle/>
          <a:p>
            <a:endParaRPr lang="en-US"/>
          </a:p>
        </p:txBody>
      </p:sp>
      <p:sp>
        <p:nvSpPr>
          <p:cNvPr id="237622" name="Line 54"/>
          <p:cNvSpPr>
            <a:spLocks noChangeShapeType="1"/>
          </p:cNvSpPr>
          <p:nvPr/>
        </p:nvSpPr>
        <p:spPr bwMode="auto">
          <a:xfrm>
            <a:off x="4284663" y="4508500"/>
            <a:ext cx="107950" cy="0"/>
          </a:xfrm>
          <a:prstGeom prst="line">
            <a:avLst/>
          </a:prstGeom>
          <a:noFill/>
          <a:ln w="9525">
            <a:solidFill>
              <a:schemeClr val="tx1"/>
            </a:solidFill>
            <a:round/>
            <a:headEnd/>
            <a:tailEnd/>
          </a:ln>
          <a:effectLst/>
        </p:spPr>
        <p:txBody>
          <a:bodyPr wrap="none" anchor="ctr"/>
          <a:lstStyle/>
          <a:p>
            <a:endParaRPr lang="en-US"/>
          </a:p>
        </p:txBody>
      </p:sp>
      <p:sp>
        <p:nvSpPr>
          <p:cNvPr id="237623" name="Line 55"/>
          <p:cNvSpPr>
            <a:spLocks noChangeShapeType="1"/>
          </p:cNvSpPr>
          <p:nvPr/>
        </p:nvSpPr>
        <p:spPr bwMode="auto">
          <a:xfrm>
            <a:off x="4392613" y="4435475"/>
            <a:ext cx="0" cy="144463"/>
          </a:xfrm>
          <a:prstGeom prst="line">
            <a:avLst/>
          </a:prstGeom>
          <a:noFill/>
          <a:ln w="9525">
            <a:solidFill>
              <a:schemeClr val="tx1"/>
            </a:solidFill>
            <a:round/>
            <a:headEnd/>
            <a:tailEnd/>
          </a:ln>
          <a:effectLst/>
        </p:spPr>
        <p:txBody>
          <a:bodyPr wrap="none" anchor="ctr"/>
          <a:lstStyle/>
          <a:p>
            <a:endParaRPr lang="en-US"/>
          </a:p>
        </p:txBody>
      </p:sp>
      <p:sp>
        <p:nvSpPr>
          <p:cNvPr id="237624" name="Line 56"/>
          <p:cNvSpPr>
            <a:spLocks noChangeShapeType="1"/>
          </p:cNvSpPr>
          <p:nvPr/>
        </p:nvSpPr>
        <p:spPr bwMode="auto">
          <a:xfrm>
            <a:off x="4429125" y="4435475"/>
            <a:ext cx="0" cy="144463"/>
          </a:xfrm>
          <a:prstGeom prst="line">
            <a:avLst/>
          </a:prstGeom>
          <a:noFill/>
          <a:ln w="9525">
            <a:solidFill>
              <a:schemeClr val="tx1"/>
            </a:solidFill>
            <a:round/>
            <a:headEnd/>
            <a:tailEnd/>
          </a:ln>
          <a:effectLst/>
        </p:spPr>
        <p:txBody>
          <a:bodyPr wrap="none" anchor="ctr"/>
          <a:lstStyle/>
          <a:p>
            <a:endParaRPr lang="en-US"/>
          </a:p>
        </p:txBody>
      </p:sp>
      <p:sp>
        <p:nvSpPr>
          <p:cNvPr id="237625" name="Line 57"/>
          <p:cNvSpPr>
            <a:spLocks noChangeShapeType="1"/>
          </p:cNvSpPr>
          <p:nvPr/>
        </p:nvSpPr>
        <p:spPr bwMode="auto">
          <a:xfrm>
            <a:off x="4429125" y="4508500"/>
            <a:ext cx="107950" cy="0"/>
          </a:xfrm>
          <a:prstGeom prst="line">
            <a:avLst/>
          </a:prstGeom>
          <a:noFill/>
          <a:ln w="9525">
            <a:solidFill>
              <a:schemeClr val="tx1"/>
            </a:solidFill>
            <a:round/>
            <a:headEnd/>
            <a:tailEnd/>
          </a:ln>
          <a:effectLst/>
        </p:spPr>
        <p:txBody>
          <a:bodyPr wrap="none" anchor="ctr"/>
          <a:lstStyle/>
          <a:p>
            <a:endParaRPr lang="en-US"/>
          </a:p>
        </p:txBody>
      </p:sp>
      <p:sp>
        <p:nvSpPr>
          <p:cNvPr id="237632" name="Line 64"/>
          <p:cNvSpPr>
            <a:spLocks noChangeShapeType="1"/>
          </p:cNvSpPr>
          <p:nvPr/>
        </p:nvSpPr>
        <p:spPr bwMode="auto">
          <a:xfrm>
            <a:off x="4284663" y="4940300"/>
            <a:ext cx="107950" cy="0"/>
          </a:xfrm>
          <a:prstGeom prst="line">
            <a:avLst/>
          </a:prstGeom>
          <a:noFill/>
          <a:ln w="9525">
            <a:solidFill>
              <a:schemeClr val="tx1"/>
            </a:solidFill>
            <a:round/>
            <a:headEnd/>
            <a:tailEnd/>
          </a:ln>
          <a:effectLst/>
        </p:spPr>
        <p:txBody>
          <a:bodyPr wrap="none" anchor="ctr"/>
          <a:lstStyle/>
          <a:p>
            <a:endParaRPr lang="en-US"/>
          </a:p>
        </p:txBody>
      </p:sp>
      <p:sp>
        <p:nvSpPr>
          <p:cNvPr id="237633" name="Line 65"/>
          <p:cNvSpPr>
            <a:spLocks noChangeShapeType="1"/>
          </p:cNvSpPr>
          <p:nvPr/>
        </p:nvSpPr>
        <p:spPr bwMode="auto">
          <a:xfrm>
            <a:off x="4392613" y="4867275"/>
            <a:ext cx="0" cy="144463"/>
          </a:xfrm>
          <a:prstGeom prst="line">
            <a:avLst/>
          </a:prstGeom>
          <a:noFill/>
          <a:ln w="9525">
            <a:solidFill>
              <a:schemeClr val="tx1"/>
            </a:solidFill>
            <a:round/>
            <a:headEnd/>
            <a:tailEnd/>
          </a:ln>
          <a:effectLst/>
        </p:spPr>
        <p:txBody>
          <a:bodyPr wrap="none" anchor="ctr"/>
          <a:lstStyle/>
          <a:p>
            <a:endParaRPr lang="en-US"/>
          </a:p>
        </p:txBody>
      </p:sp>
      <p:sp>
        <p:nvSpPr>
          <p:cNvPr id="237634" name="Line 66"/>
          <p:cNvSpPr>
            <a:spLocks noChangeShapeType="1"/>
          </p:cNvSpPr>
          <p:nvPr/>
        </p:nvSpPr>
        <p:spPr bwMode="auto">
          <a:xfrm>
            <a:off x="4429125" y="4867275"/>
            <a:ext cx="0" cy="144463"/>
          </a:xfrm>
          <a:prstGeom prst="line">
            <a:avLst/>
          </a:prstGeom>
          <a:noFill/>
          <a:ln w="9525">
            <a:solidFill>
              <a:schemeClr val="tx1"/>
            </a:solidFill>
            <a:round/>
            <a:headEnd/>
            <a:tailEnd/>
          </a:ln>
          <a:effectLst/>
        </p:spPr>
        <p:txBody>
          <a:bodyPr wrap="none" anchor="ctr"/>
          <a:lstStyle/>
          <a:p>
            <a:endParaRPr lang="en-US"/>
          </a:p>
        </p:txBody>
      </p:sp>
      <p:sp>
        <p:nvSpPr>
          <p:cNvPr id="237635" name="Line 67"/>
          <p:cNvSpPr>
            <a:spLocks noChangeShapeType="1"/>
          </p:cNvSpPr>
          <p:nvPr/>
        </p:nvSpPr>
        <p:spPr bwMode="auto">
          <a:xfrm>
            <a:off x="4429125" y="4940300"/>
            <a:ext cx="107950" cy="0"/>
          </a:xfrm>
          <a:prstGeom prst="line">
            <a:avLst/>
          </a:prstGeom>
          <a:noFill/>
          <a:ln w="9525">
            <a:solidFill>
              <a:schemeClr val="tx1"/>
            </a:solidFill>
            <a:round/>
            <a:headEnd/>
            <a:tailEnd/>
          </a:ln>
          <a:effectLst/>
        </p:spPr>
        <p:txBody>
          <a:bodyPr wrap="none" anchor="ctr"/>
          <a:lstStyle/>
          <a:p>
            <a:endParaRPr lang="en-US"/>
          </a:p>
        </p:txBody>
      </p:sp>
      <p:sp>
        <p:nvSpPr>
          <p:cNvPr id="237636" name="Line 68"/>
          <p:cNvSpPr>
            <a:spLocks noChangeShapeType="1"/>
          </p:cNvSpPr>
          <p:nvPr/>
        </p:nvSpPr>
        <p:spPr bwMode="auto">
          <a:xfrm>
            <a:off x="4176713" y="5048250"/>
            <a:ext cx="468312" cy="0"/>
          </a:xfrm>
          <a:prstGeom prst="line">
            <a:avLst/>
          </a:prstGeom>
          <a:noFill/>
          <a:ln w="9525">
            <a:solidFill>
              <a:schemeClr val="tx1"/>
            </a:solidFill>
            <a:round/>
            <a:headEnd/>
            <a:tailEnd/>
          </a:ln>
          <a:effectLst/>
        </p:spPr>
        <p:txBody>
          <a:bodyPr wrap="none" anchor="ctr"/>
          <a:lstStyle/>
          <a:p>
            <a:endParaRPr lang="en-US"/>
          </a:p>
        </p:txBody>
      </p:sp>
      <p:sp>
        <p:nvSpPr>
          <p:cNvPr id="237637" name="Line 69"/>
          <p:cNvSpPr>
            <a:spLocks noChangeShapeType="1"/>
          </p:cNvSpPr>
          <p:nvPr/>
        </p:nvSpPr>
        <p:spPr bwMode="auto">
          <a:xfrm>
            <a:off x="4284663" y="5156200"/>
            <a:ext cx="107950" cy="0"/>
          </a:xfrm>
          <a:prstGeom prst="line">
            <a:avLst/>
          </a:prstGeom>
          <a:noFill/>
          <a:ln w="9525">
            <a:solidFill>
              <a:schemeClr val="tx1"/>
            </a:solidFill>
            <a:round/>
            <a:headEnd/>
            <a:tailEnd/>
          </a:ln>
          <a:effectLst/>
        </p:spPr>
        <p:txBody>
          <a:bodyPr wrap="none" anchor="ctr"/>
          <a:lstStyle/>
          <a:p>
            <a:endParaRPr lang="en-US"/>
          </a:p>
        </p:txBody>
      </p:sp>
      <p:sp>
        <p:nvSpPr>
          <p:cNvPr id="237638" name="Line 70"/>
          <p:cNvSpPr>
            <a:spLocks noChangeShapeType="1"/>
          </p:cNvSpPr>
          <p:nvPr/>
        </p:nvSpPr>
        <p:spPr bwMode="auto">
          <a:xfrm>
            <a:off x="4392613" y="5083175"/>
            <a:ext cx="0" cy="144463"/>
          </a:xfrm>
          <a:prstGeom prst="line">
            <a:avLst/>
          </a:prstGeom>
          <a:noFill/>
          <a:ln w="9525">
            <a:solidFill>
              <a:schemeClr val="tx1"/>
            </a:solidFill>
            <a:round/>
            <a:headEnd/>
            <a:tailEnd/>
          </a:ln>
          <a:effectLst/>
        </p:spPr>
        <p:txBody>
          <a:bodyPr wrap="none" anchor="ctr"/>
          <a:lstStyle/>
          <a:p>
            <a:endParaRPr lang="en-US"/>
          </a:p>
        </p:txBody>
      </p:sp>
      <p:sp>
        <p:nvSpPr>
          <p:cNvPr id="237639" name="Line 71"/>
          <p:cNvSpPr>
            <a:spLocks noChangeShapeType="1"/>
          </p:cNvSpPr>
          <p:nvPr/>
        </p:nvSpPr>
        <p:spPr bwMode="auto">
          <a:xfrm>
            <a:off x="4429125" y="5083175"/>
            <a:ext cx="0" cy="144463"/>
          </a:xfrm>
          <a:prstGeom prst="line">
            <a:avLst/>
          </a:prstGeom>
          <a:noFill/>
          <a:ln w="9525">
            <a:solidFill>
              <a:schemeClr val="tx1"/>
            </a:solidFill>
            <a:round/>
            <a:headEnd/>
            <a:tailEnd/>
          </a:ln>
          <a:effectLst/>
        </p:spPr>
        <p:txBody>
          <a:bodyPr wrap="none" anchor="ctr"/>
          <a:lstStyle/>
          <a:p>
            <a:endParaRPr lang="en-US"/>
          </a:p>
        </p:txBody>
      </p:sp>
      <p:sp>
        <p:nvSpPr>
          <p:cNvPr id="237640" name="Line 72"/>
          <p:cNvSpPr>
            <a:spLocks noChangeShapeType="1"/>
          </p:cNvSpPr>
          <p:nvPr/>
        </p:nvSpPr>
        <p:spPr bwMode="auto">
          <a:xfrm>
            <a:off x="4429125" y="5156200"/>
            <a:ext cx="107950" cy="0"/>
          </a:xfrm>
          <a:prstGeom prst="line">
            <a:avLst/>
          </a:prstGeom>
          <a:noFill/>
          <a:ln w="9525">
            <a:solidFill>
              <a:schemeClr val="tx1"/>
            </a:solidFill>
            <a:round/>
            <a:headEnd/>
            <a:tailEnd/>
          </a:ln>
          <a:effectLst/>
        </p:spPr>
        <p:txBody>
          <a:bodyPr wrap="none" anchor="ctr"/>
          <a:lstStyle/>
          <a:p>
            <a:endParaRPr lang="en-US"/>
          </a:p>
        </p:txBody>
      </p:sp>
      <p:sp>
        <p:nvSpPr>
          <p:cNvPr id="237641" name="Line 73"/>
          <p:cNvSpPr>
            <a:spLocks noChangeShapeType="1"/>
          </p:cNvSpPr>
          <p:nvPr/>
        </p:nvSpPr>
        <p:spPr bwMode="auto">
          <a:xfrm>
            <a:off x="4176713" y="5264150"/>
            <a:ext cx="468312" cy="0"/>
          </a:xfrm>
          <a:prstGeom prst="line">
            <a:avLst/>
          </a:prstGeom>
          <a:noFill/>
          <a:ln w="9525">
            <a:solidFill>
              <a:schemeClr val="tx1"/>
            </a:solidFill>
            <a:round/>
            <a:headEnd/>
            <a:tailEnd/>
          </a:ln>
          <a:effectLst/>
        </p:spPr>
        <p:txBody>
          <a:bodyPr wrap="none" anchor="ctr"/>
          <a:lstStyle/>
          <a:p>
            <a:endParaRPr lang="en-US"/>
          </a:p>
        </p:txBody>
      </p:sp>
      <p:sp>
        <p:nvSpPr>
          <p:cNvPr id="237642" name="Line 74"/>
          <p:cNvSpPr>
            <a:spLocks noChangeShapeType="1"/>
          </p:cNvSpPr>
          <p:nvPr/>
        </p:nvSpPr>
        <p:spPr bwMode="auto">
          <a:xfrm>
            <a:off x="4284663" y="5372100"/>
            <a:ext cx="107950" cy="0"/>
          </a:xfrm>
          <a:prstGeom prst="line">
            <a:avLst/>
          </a:prstGeom>
          <a:noFill/>
          <a:ln w="9525">
            <a:solidFill>
              <a:schemeClr val="tx1"/>
            </a:solidFill>
            <a:round/>
            <a:headEnd/>
            <a:tailEnd/>
          </a:ln>
          <a:effectLst/>
        </p:spPr>
        <p:txBody>
          <a:bodyPr wrap="none" anchor="ctr"/>
          <a:lstStyle/>
          <a:p>
            <a:endParaRPr lang="en-US"/>
          </a:p>
        </p:txBody>
      </p:sp>
      <p:sp>
        <p:nvSpPr>
          <p:cNvPr id="237643" name="Line 75"/>
          <p:cNvSpPr>
            <a:spLocks noChangeShapeType="1"/>
          </p:cNvSpPr>
          <p:nvPr/>
        </p:nvSpPr>
        <p:spPr bwMode="auto">
          <a:xfrm>
            <a:off x="4392613" y="5299075"/>
            <a:ext cx="0" cy="144463"/>
          </a:xfrm>
          <a:prstGeom prst="line">
            <a:avLst/>
          </a:prstGeom>
          <a:noFill/>
          <a:ln w="9525">
            <a:solidFill>
              <a:schemeClr val="tx1"/>
            </a:solidFill>
            <a:round/>
            <a:headEnd/>
            <a:tailEnd/>
          </a:ln>
          <a:effectLst/>
        </p:spPr>
        <p:txBody>
          <a:bodyPr wrap="none" anchor="ctr"/>
          <a:lstStyle/>
          <a:p>
            <a:endParaRPr lang="en-US"/>
          </a:p>
        </p:txBody>
      </p:sp>
      <p:sp>
        <p:nvSpPr>
          <p:cNvPr id="237644" name="Line 76"/>
          <p:cNvSpPr>
            <a:spLocks noChangeShapeType="1"/>
          </p:cNvSpPr>
          <p:nvPr/>
        </p:nvSpPr>
        <p:spPr bwMode="auto">
          <a:xfrm>
            <a:off x="4429125" y="5299075"/>
            <a:ext cx="0" cy="144463"/>
          </a:xfrm>
          <a:prstGeom prst="line">
            <a:avLst/>
          </a:prstGeom>
          <a:noFill/>
          <a:ln w="9525">
            <a:solidFill>
              <a:schemeClr val="tx1"/>
            </a:solidFill>
            <a:round/>
            <a:headEnd/>
            <a:tailEnd/>
          </a:ln>
          <a:effectLst/>
        </p:spPr>
        <p:txBody>
          <a:bodyPr wrap="none" anchor="ctr"/>
          <a:lstStyle/>
          <a:p>
            <a:endParaRPr lang="en-US"/>
          </a:p>
        </p:txBody>
      </p:sp>
      <p:sp>
        <p:nvSpPr>
          <p:cNvPr id="237645" name="Line 77"/>
          <p:cNvSpPr>
            <a:spLocks noChangeShapeType="1"/>
          </p:cNvSpPr>
          <p:nvPr/>
        </p:nvSpPr>
        <p:spPr bwMode="auto">
          <a:xfrm>
            <a:off x="4429125" y="5372100"/>
            <a:ext cx="107950" cy="0"/>
          </a:xfrm>
          <a:prstGeom prst="line">
            <a:avLst/>
          </a:prstGeom>
          <a:noFill/>
          <a:ln w="9525">
            <a:solidFill>
              <a:schemeClr val="tx1"/>
            </a:solidFill>
            <a:round/>
            <a:headEnd/>
            <a:tailEnd/>
          </a:ln>
          <a:effectLst/>
        </p:spPr>
        <p:txBody>
          <a:bodyPr wrap="none" anchor="ctr"/>
          <a:lstStyle/>
          <a:p>
            <a:endParaRPr lang="en-US"/>
          </a:p>
        </p:txBody>
      </p:sp>
      <p:sp>
        <p:nvSpPr>
          <p:cNvPr id="237647" name="Line 79"/>
          <p:cNvSpPr>
            <a:spLocks noChangeShapeType="1"/>
          </p:cNvSpPr>
          <p:nvPr/>
        </p:nvSpPr>
        <p:spPr bwMode="auto">
          <a:xfrm>
            <a:off x="4176713" y="4616450"/>
            <a:ext cx="468312" cy="0"/>
          </a:xfrm>
          <a:prstGeom prst="line">
            <a:avLst/>
          </a:prstGeom>
          <a:noFill/>
          <a:ln w="9525">
            <a:solidFill>
              <a:schemeClr val="tx1"/>
            </a:solidFill>
            <a:prstDash val="sysDot"/>
            <a:round/>
            <a:headEnd/>
            <a:tailEnd/>
          </a:ln>
          <a:effectLst/>
        </p:spPr>
        <p:txBody>
          <a:bodyPr wrap="none" anchor="ctr"/>
          <a:lstStyle/>
          <a:p>
            <a:endParaRPr lang="en-US"/>
          </a:p>
        </p:txBody>
      </p:sp>
      <p:sp>
        <p:nvSpPr>
          <p:cNvPr id="237648" name="Line 80"/>
          <p:cNvSpPr>
            <a:spLocks noChangeShapeType="1"/>
          </p:cNvSpPr>
          <p:nvPr/>
        </p:nvSpPr>
        <p:spPr bwMode="auto">
          <a:xfrm>
            <a:off x="4176713" y="4833938"/>
            <a:ext cx="468312" cy="0"/>
          </a:xfrm>
          <a:prstGeom prst="line">
            <a:avLst/>
          </a:prstGeom>
          <a:noFill/>
          <a:ln w="9525">
            <a:solidFill>
              <a:schemeClr val="tx1"/>
            </a:solidFill>
            <a:prstDash val="sysDot"/>
            <a:round/>
            <a:headEnd/>
            <a:tailEnd/>
          </a:ln>
          <a:effectLst/>
        </p:spPr>
        <p:txBody>
          <a:bodyPr wrap="none" anchor="ctr"/>
          <a:lstStyle/>
          <a:p>
            <a:endParaRPr lang="en-US"/>
          </a:p>
        </p:txBody>
      </p:sp>
      <p:sp>
        <p:nvSpPr>
          <p:cNvPr id="237649" name="Line 81"/>
          <p:cNvSpPr>
            <a:spLocks noChangeShapeType="1"/>
          </p:cNvSpPr>
          <p:nvPr/>
        </p:nvSpPr>
        <p:spPr bwMode="auto">
          <a:xfrm flipH="1">
            <a:off x="4068763" y="4076700"/>
            <a:ext cx="107950" cy="0"/>
          </a:xfrm>
          <a:prstGeom prst="line">
            <a:avLst/>
          </a:prstGeom>
          <a:noFill/>
          <a:ln w="9525">
            <a:solidFill>
              <a:schemeClr val="tx1"/>
            </a:solidFill>
            <a:round/>
            <a:headEnd/>
            <a:tailEnd/>
          </a:ln>
          <a:effectLst/>
        </p:spPr>
        <p:txBody>
          <a:bodyPr wrap="none" anchor="ctr"/>
          <a:lstStyle/>
          <a:p>
            <a:endParaRPr lang="en-US"/>
          </a:p>
        </p:txBody>
      </p:sp>
      <p:sp>
        <p:nvSpPr>
          <p:cNvPr id="237650" name="Line 82"/>
          <p:cNvSpPr>
            <a:spLocks noChangeShapeType="1"/>
          </p:cNvSpPr>
          <p:nvPr/>
        </p:nvSpPr>
        <p:spPr bwMode="auto">
          <a:xfrm flipH="1">
            <a:off x="4068763" y="4292600"/>
            <a:ext cx="107950" cy="0"/>
          </a:xfrm>
          <a:prstGeom prst="line">
            <a:avLst/>
          </a:prstGeom>
          <a:noFill/>
          <a:ln w="9525">
            <a:solidFill>
              <a:schemeClr val="tx1"/>
            </a:solidFill>
            <a:round/>
            <a:headEnd/>
            <a:tailEnd/>
          </a:ln>
          <a:effectLst/>
        </p:spPr>
        <p:txBody>
          <a:bodyPr wrap="none" anchor="ctr"/>
          <a:lstStyle/>
          <a:p>
            <a:endParaRPr lang="en-US"/>
          </a:p>
        </p:txBody>
      </p:sp>
      <p:sp>
        <p:nvSpPr>
          <p:cNvPr id="237651" name="Line 83"/>
          <p:cNvSpPr>
            <a:spLocks noChangeShapeType="1"/>
          </p:cNvSpPr>
          <p:nvPr/>
        </p:nvSpPr>
        <p:spPr bwMode="auto">
          <a:xfrm flipH="1">
            <a:off x="4068763" y="4508500"/>
            <a:ext cx="107950" cy="0"/>
          </a:xfrm>
          <a:prstGeom prst="line">
            <a:avLst/>
          </a:prstGeom>
          <a:noFill/>
          <a:ln w="9525">
            <a:solidFill>
              <a:schemeClr val="tx1"/>
            </a:solidFill>
            <a:round/>
            <a:headEnd/>
            <a:tailEnd/>
          </a:ln>
          <a:effectLst/>
        </p:spPr>
        <p:txBody>
          <a:bodyPr wrap="none" anchor="ctr"/>
          <a:lstStyle/>
          <a:p>
            <a:endParaRPr lang="en-US"/>
          </a:p>
        </p:txBody>
      </p:sp>
      <p:sp>
        <p:nvSpPr>
          <p:cNvPr id="237652" name="Line 84"/>
          <p:cNvSpPr>
            <a:spLocks noChangeShapeType="1"/>
          </p:cNvSpPr>
          <p:nvPr/>
        </p:nvSpPr>
        <p:spPr bwMode="auto">
          <a:xfrm flipH="1">
            <a:off x="4068763" y="4724400"/>
            <a:ext cx="107950" cy="0"/>
          </a:xfrm>
          <a:prstGeom prst="line">
            <a:avLst/>
          </a:prstGeom>
          <a:noFill/>
          <a:ln w="9525">
            <a:solidFill>
              <a:schemeClr val="tx1"/>
            </a:solidFill>
            <a:round/>
            <a:headEnd/>
            <a:tailEnd/>
          </a:ln>
          <a:effectLst/>
        </p:spPr>
        <p:txBody>
          <a:bodyPr wrap="none" anchor="ctr"/>
          <a:lstStyle/>
          <a:p>
            <a:endParaRPr lang="en-US"/>
          </a:p>
        </p:txBody>
      </p:sp>
      <p:sp>
        <p:nvSpPr>
          <p:cNvPr id="237653" name="Line 85"/>
          <p:cNvSpPr>
            <a:spLocks noChangeShapeType="1"/>
          </p:cNvSpPr>
          <p:nvPr/>
        </p:nvSpPr>
        <p:spPr bwMode="auto">
          <a:xfrm flipH="1">
            <a:off x="4068763" y="4940300"/>
            <a:ext cx="107950" cy="0"/>
          </a:xfrm>
          <a:prstGeom prst="line">
            <a:avLst/>
          </a:prstGeom>
          <a:noFill/>
          <a:ln w="9525">
            <a:solidFill>
              <a:schemeClr val="tx1"/>
            </a:solidFill>
            <a:round/>
            <a:headEnd/>
            <a:tailEnd/>
          </a:ln>
          <a:effectLst/>
        </p:spPr>
        <p:txBody>
          <a:bodyPr wrap="none" anchor="ctr"/>
          <a:lstStyle/>
          <a:p>
            <a:endParaRPr lang="en-US"/>
          </a:p>
        </p:txBody>
      </p:sp>
      <p:sp>
        <p:nvSpPr>
          <p:cNvPr id="237654" name="Line 86"/>
          <p:cNvSpPr>
            <a:spLocks noChangeShapeType="1"/>
          </p:cNvSpPr>
          <p:nvPr/>
        </p:nvSpPr>
        <p:spPr bwMode="auto">
          <a:xfrm flipH="1">
            <a:off x="4068763" y="5156200"/>
            <a:ext cx="107950" cy="0"/>
          </a:xfrm>
          <a:prstGeom prst="line">
            <a:avLst/>
          </a:prstGeom>
          <a:noFill/>
          <a:ln w="9525">
            <a:solidFill>
              <a:schemeClr val="tx1"/>
            </a:solidFill>
            <a:round/>
            <a:headEnd/>
            <a:tailEnd/>
          </a:ln>
          <a:effectLst/>
        </p:spPr>
        <p:txBody>
          <a:bodyPr wrap="none" anchor="ctr"/>
          <a:lstStyle/>
          <a:p>
            <a:endParaRPr lang="en-US"/>
          </a:p>
        </p:txBody>
      </p:sp>
      <p:sp>
        <p:nvSpPr>
          <p:cNvPr id="237655" name="Line 87"/>
          <p:cNvSpPr>
            <a:spLocks noChangeShapeType="1"/>
          </p:cNvSpPr>
          <p:nvPr/>
        </p:nvSpPr>
        <p:spPr bwMode="auto">
          <a:xfrm flipH="1">
            <a:off x="4068763" y="5372100"/>
            <a:ext cx="107950" cy="0"/>
          </a:xfrm>
          <a:prstGeom prst="line">
            <a:avLst/>
          </a:prstGeom>
          <a:noFill/>
          <a:ln w="9525">
            <a:solidFill>
              <a:schemeClr val="tx1"/>
            </a:solidFill>
            <a:round/>
            <a:headEnd/>
            <a:tailEnd/>
          </a:ln>
          <a:effectLst/>
        </p:spPr>
        <p:txBody>
          <a:bodyPr wrap="none" anchor="ctr"/>
          <a:lstStyle/>
          <a:p>
            <a:endParaRPr lang="en-US"/>
          </a:p>
        </p:txBody>
      </p:sp>
      <p:sp>
        <p:nvSpPr>
          <p:cNvPr id="237656" name="Line 88"/>
          <p:cNvSpPr>
            <a:spLocks noChangeShapeType="1"/>
          </p:cNvSpPr>
          <p:nvPr/>
        </p:nvSpPr>
        <p:spPr bwMode="auto">
          <a:xfrm flipH="1">
            <a:off x="4645025" y="4076700"/>
            <a:ext cx="107950" cy="0"/>
          </a:xfrm>
          <a:prstGeom prst="line">
            <a:avLst/>
          </a:prstGeom>
          <a:noFill/>
          <a:ln w="9525">
            <a:solidFill>
              <a:schemeClr val="tx1"/>
            </a:solidFill>
            <a:round/>
            <a:headEnd/>
            <a:tailEnd/>
          </a:ln>
          <a:effectLst/>
        </p:spPr>
        <p:txBody>
          <a:bodyPr wrap="none" anchor="ctr"/>
          <a:lstStyle/>
          <a:p>
            <a:endParaRPr lang="en-US"/>
          </a:p>
        </p:txBody>
      </p:sp>
      <p:sp>
        <p:nvSpPr>
          <p:cNvPr id="237657" name="Line 89"/>
          <p:cNvSpPr>
            <a:spLocks noChangeShapeType="1"/>
          </p:cNvSpPr>
          <p:nvPr/>
        </p:nvSpPr>
        <p:spPr bwMode="auto">
          <a:xfrm flipH="1">
            <a:off x="4645025" y="4292600"/>
            <a:ext cx="107950" cy="0"/>
          </a:xfrm>
          <a:prstGeom prst="line">
            <a:avLst/>
          </a:prstGeom>
          <a:noFill/>
          <a:ln w="9525">
            <a:solidFill>
              <a:schemeClr val="tx1"/>
            </a:solidFill>
            <a:round/>
            <a:headEnd/>
            <a:tailEnd/>
          </a:ln>
          <a:effectLst/>
        </p:spPr>
        <p:txBody>
          <a:bodyPr wrap="none" anchor="ctr"/>
          <a:lstStyle/>
          <a:p>
            <a:endParaRPr lang="en-US"/>
          </a:p>
        </p:txBody>
      </p:sp>
      <p:sp>
        <p:nvSpPr>
          <p:cNvPr id="237658" name="Line 90"/>
          <p:cNvSpPr>
            <a:spLocks noChangeShapeType="1"/>
          </p:cNvSpPr>
          <p:nvPr/>
        </p:nvSpPr>
        <p:spPr bwMode="auto">
          <a:xfrm flipH="1">
            <a:off x="4645025" y="4508500"/>
            <a:ext cx="107950" cy="0"/>
          </a:xfrm>
          <a:prstGeom prst="line">
            <a:avLst/>
          </a:prstGeom>
          <a:noFill/>
          <a:ln w="9525">
            <a:solidFill>
              <a:schemeClr val="tx1"/>
            </a:solidFill>
            <a:round/>
            <a:headEnd/>
            <a:tailEnd/>
          </a:ln>
          <a:effectLst/>
        </p:spPr>
        <p:txBody>
          <a:bodyPr wrap="none" anchor="ctr"/>
          <a:lstStyle/>
          <a:p>
            <a:endParaRPr lang="en-US"/>
          </a:p>
        </p:txBody>
      </p:sp>
      <p:sp>
        <p:nvSpPr>
          <p:cNvPr id="237659" name="Line 91"/>
          <p:cNvSpPr>
            <a:spLocks noChangeShapeType="1"/>
          </p:cNvSpPr>
          <p:nvPr/>
        </p:nvSpPr>
        <p:spPr bwMode="auto">
          <a:xfrm flipH="1">
            <a:off x="4645025" y="4724400"/>
            <a:ext cx="107950" cy="0"/>
          </a:xfrm>
          <a:prstGeom prst="line">
            <a:avLst/>
          </a:prstGeom>
          <a:noFill/>
          <a:ln w="9525">
            <a:solidFill>
              <a:schemeClr val="tx1"/>
            </a:solidFill>
            <a:round/>
            <a:headEnd/>
            <a:tailEnd/>
          </a:ln>
          <a:effectLst/>
        </p:spPr>
        <p:txBody>
          <a:bodyPr wrap="none" anchor="ctr"/>
          <a:lstStyle/>
          <a:p>
            <a:endParaRPr lang="en-US"/>
          </a:p>
        </p:txBody>
      </p:sp>
      <p:sp>
        <p:nvSpPr>
          <p:cNvPr id="237660" name="Line 92"/>
          <p:cNvSpPr>
            <a:spLocks noChangeShapeType="1"/>
          </p:cNvSpPr>
          <p:nvPr/>
        </p:nvSpPr>
        <p:spPr bwMode="auto">
          <a:xfrm flipH="1">
            <a:off x="4645025" y="4940300"/>
            <a:ext cx="107950" cy="0"/>
          </a:xfrm>
          <a:prstGeom prst="line">
            <a:avLst/>
          </a:prstGeom>
          <a:noFill/>
          <a:ln w="9525">
            <a:solidFill>
              <a:schemeClr val="tx1"/>
            </a:solidFill>
            <a:round/>
            <a:headEnd/>
            <a:tailEnd/>
          </a:ln>
          <a:effectLst/>
        </p:spPr>
        <p:txBody>
          <a:bodyPr wrap="none" anchor="ctr"/>
          <a:lstStyle/>
          <a:p>
            <a:endParaRPr lang="en-US"/>
          </a:p>
        </p:txBody>
      </p:sp>
      <p:sp>
        <p:nvSpPr>
          <p:cNvPr id="237661" name="Line 93"/>
          <p:cNvSpPr>
            <a:spLocks noChangeShapeType="1"/>
          </p:cNvSpPr>
          <p:nvPr/>
        </p:nvSpPr>
        <p:spPr bwMode="auto">
          <a:xfrm flipH="1">
            <a:off x="4645025" y="5156200"/>
            <a:ext cx="107950" cy="0"/>
          </a:xfrm>
          <a:prstGeom prst="line">
            <a:avLst/>
          </a:prstGeom>
          <a:noFill/>
          <a:ln w="9525">
            <a:solidFill>
              <a:schemeClr val="tx1"/>
            </a:solidFill>
            <a:round/>
            <a:headEnd/>
            <a:tailEnd/>
          </a:ln>
          <a:effectLst/>
        </p:spPr>
        <p:txBody>
          <a:bodyPr wrap="none" anchor="ctr"/>
          <a:lstStyle/>
          <a:p>
            <a:endParaRPr lang="en-US"/>
          </a:p>
        </p:txBody>
      </p:sp>
      <p:sp>
        <p:nvSpPr>
          <p:cNvPr id="237662" name="Line 94"/>
          <p:cNvSpPr>
            <a:spLocks noChangeShapeType="1"/>
          </p:cNvSpPr>
          <p:nvPr/>
        </p:nvSpPr>
        <p:spPr bwMode="auto">
          <a:xfrm flipH="1">
            <a:off x="4645025" y="5372100"/>
            <a:ext cx="107950" cy="0"/>
          </a:xfrm>
          <a:prstGeom prst="line">
            <a:avLst/>
          </a:prstGeom>
          <a:noFill/>
          <a:ln w="9525">
            <a:solidFill>
              <a:schemeClr val="tx1"/>
            </a:solidFill>
            <a:round/>
            <a:headEnd/>
            <a:tailEnd/>
          </a:ln>
          <a:effectLst/>
        </p:spPr>
        <p:txBody>
          <a:bodyPr wrap="none" anchor="ctr"/>
          <a:lstStyle/>
          <a:p>
            <a:endParaRPr lang="en-US"/>
          </a:p>
        </p:txBody>
      </p:sp>
      <p:sp>
        <p:nvSpPr>
          <p:cNvPr id="237663" name="Line 95"/>
          <p:cNvSpPr>
            <a:spLocks noChangeShapeType="1"/>
          </p:cNvSpPr>
          <p:nvPr/>
        </p:nvSpPr>
        <p:spPr bwMode="auto">
          <a:xfrm>
            <a:off x="3384550" y="4724400"/>
            <a:ext cx="287338" cy="0"/>
          </a:xfrm>
          <a:prstGeom prst="line">
            <a:avLst/>
          </a:prstGeom>
          <a:noFill/>
          <a:ln w="9525">
            <a:solidFill>
              <a:schemeClr val="tx1"/>
            </a:solidFill>
            <a:round/>
            <a:headEnd/>
            <a:tailEnd/>
          </a:ln>
          <a:effectLst/>
        </p:spPr>
        <p:txBody>
          <a:bodyPr wrap="none" anchor="ctr"/>
          <a:lstStyle/>
          <a:p>
            <a:endParaRPr lang="en-US"/>
          </a:p>
        </p:txBody>
      </p:sp>
      <p:sp>
        <p:nvSpPr>
          <p:cNvPr id="237664" name="Line 96"/>
          <p:cNvSpPr>
            <a:spLocks noChangeShapeType="1"/>
          </p:cNvSpPr>
          <p:nvPr/>
        </p:nvSpPr>
        <p:spPr bwMode="auto">
          <a:xfrm flipV="1">
            <a:off x="3671888" y="4113213"/>
            <a:ext cx="360362" cy="611187"/>
          </a:xfrm>
          <a:prstGeom prst="line">
            <a:avLst/>
          </a:prstGeom>
          <a:noFill/>
          <a:ln w="9525">
            <a:solidFill>
              <a:schemeClr val="tx1"/>
            </a:solidFill>
            <a:round/>
            <a:headEnd/>
            <a:tailEnd/>
          </a:ln>
          <a:effectLst/>
        </p:spPr>
        <p:txBody>
          <a:bodyPr wrap="none" anchor="ctr"/>
          <a:lstStyle/>
          <a:p>
            <a:endParaRPr lang="en-US"/>
          </a:p>
        </p:txBody>
      </p:sp>
      <p:sp>
        <p:nvSpPr>
          <p:cNvPr id="237665" name="Arc 97"/>
          <p:cNvSpPr>
            <a:spLocks/>
          </p:cNvSpPr>
          <p:nvPr/>
        </p:nvSpPr>
        <p:spPr bwMode="auto">
          <a:xfrm>
            <a:off x="3852863" y="4437063"/>
            <a:ext cx="107950" cy="36036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prstDash val="sysDot"/>
            <a:round/>
            <a:headEnd/>
            <a:tailEnd type="arrow" w="med" len="med"/>
          </a:ln>
          <a:effectLst/>
        </p:spPr>
        <p:txBody>
          <a:bodyPr wrap="none" anchor="ctr"/>
          <a:lstStyle/>
          <a:p>
            <a:endParaRPr lang="en-US"/>
          </a:p>
        </p:txBody>
      </p:sp>
      <p:sp>
        <p:nvSpPr>
          <p:cNvPr id="237666" name="Line 98"/>
          <p:cNvSpPr>
            <a:spLocks noChangeShapeType="1"/>
          </p:cNvSpPr>
          <p:nvPr/>
        </p:nvSpPr>
        <p:spPr bwMode="auto">
          <a:xfrm flipH="1" flipV="1">
            <a:off x="4824413" y="4076700"/>
            <a:ext cx="360362" cy="611188"/>
          </a:xfrm>
          <a:prstGeom prst="line">
            <a:avLst/>
          </a:prstGeom>
          <a:noFill/>
          <a:ln w="9525">
            <a:solidFill>
              <a:schemeClr val="tx1"/>
            </a:solidFill>
            <a:round/>
            <a:headEnd/>
            <a:tailEnd/>
          </a:ln>
          <a:effectLst/>
        </p:spPr>
        <p:txBody>
          <a:bodyPr wrap="none" anchor="ctr"/>
          <a:lstStyle/>
          <a:p>
            <a:endParaRPr lang="en-US"/>
          </a:p>
        </p:txBody>
      </p:sp>
      <p:sp>
        <p:nvSpPr>
          <p:cNvPr id="237667" name="Arc 99"/>
          <p:cNvSpPr>
            <a:spLocks/>
          </p:cNvSpPr>
          <p:nvPr/>
        </p:nvSpPr>
        <p:spPr bwMode="auto">
          <a:xfrm flipH="1">
            <a:off x="4895850" y="4400550"/>
            <a:ext cx="107950" cy="36036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prstDash val="sysDot"/>
            <a:round/>
            <a:headEnd/>
            <a:tailEnd type="arrow" w="med" len="med"/>
          </a:ln>
          <a:effectLst/>
        </p:spPr>
        <p:txBody>
          <a:bodyPr wrap="none" anchor="ctr"/>
          <a:lstStyle/>
          <a:p>
            <a:endParaRPr lang="en-US"/>
          </a:p>
        </p:txBody>
      </p:sp>
      <p:sp>
        <p:nvSpPr>
          <p:cNvPr id="237668" name="Line 100"/>
          <p:cNvSpPr>
            <a:spLocks noChangeShapeType="1"/>
          </p:cNvSpPr>
          <p:nvPr/>
        </p:nvSpPr>
        <p:spPr bwMode="auto">
          <a:xfrm>
            <a:off x="5184775" y="4689475"/>
            <a:ext cx="179388" cy="0"/>
          </a:xfrm>
          <a:prstGeom prst="line">
            <a:avLst/>
          </a:prstGeom>
          <a:noFill/>
          <a:ln w="9525">
            <a:solidFill>
              <a:schemeClr val="tx1"/>
            </a:solidFill>
            <a:round/>
            <a:headEnd/>
            <a:tailEnd/>
          </a:ln>
          <a:effectLst/>
        </p:spPr>
        <p:txBody>
          <a:bodyPr wrap="none" anchor="ctr"/>
          <a:lstStyle/>
          <a:p>
            <a:endParaRPr lang="en-US"/>
          </a:p>
        </p:txBody>
      </p:sp>
      <p:sp>
        <p:nvSpPr>
          <p:cNvPr id="237669" name="Rectangle 101"/>
          <p:cNvSpPr>
            <a:spLocks noChangeArrowheads="1"/>
          </p:cNvSpPr>
          <p:nvPr/>
        </p:nvSpPr>
        <p:spPr bwMode="auto">
          <a:xfrm>
            <a:off x="5364163" y="4437063"/>
            <a:ext cx="347868" cy="1595602"/>
          </a:xfrm>
          <a:prstGeom prst="rect">
            <a:avLst/>
          </a:prstGeom>
          <a:solidFill>
            <a:srgbClr val="FFFF00"/>
          </a:solidFill>
          <a:ln w="9525" algn="ctr">
            <a:solidFill>
              <a:schemeClr val="tx1"/>
            </a:solidFill>
            <a:prstDash val="dash"/>
            <a:miter lim="800000"/>
            <a:headEnd/>
            <a:tailEnd/>
          </a:ln>
          <a:effectLst/>
        </p:spPr>
        <p:txBody>
          <a:bodyPr vert="eaVert" wrap="none" anchor="ctr"/>
          <a:lstStyle/>
          <a:p>
            <a:r>
              <a:rPr lang="en-US" dirty="0"/>
              <a:t>Channel </a:t>
            </a:r>
            <a:r>
              <a:rPr lang="en-US" dirty="0" err="1"/>
              <a:t>mux</a:t>
            </a:r>
            <a:r>
              <a:rPr lang="en-US" dirty="0"/>
              <a:t>.</a:t>
            </a:r>
          </a:p>
        </p:txBody>
      </p:sp>
      <p:sp>
        <p:nvSpPr>
          <p:cNvPr id="237670" name="Line 102"/>
          <p:cNvSpPr>
            <a:spLocks noChangeShapeType="1"/>
          </p:cNvSpPr>
          <p:nvPr/>
        </p:nvSpPr>
        <p:spPr bwMode="auto">
          <a:xfrm>
            <a:off x="5651500" y="5049838"/>
            <a:ext cx="252413" cy="0"/>
          </a:xfrm>
          <a:prstGeom prst="line">
            <a:avLst/>
          </a:prstGeom>
          <a:noFill/>
          <a:ln w="9525">
            <a:solidFill>
              <a:schemeClr val="tx1"/>
            </a:solidFill>
            <a:round/>
            <a:headEnd/>
            <a:tailEnd type="triangle" w="med" len="med"/>
          </a:ln>
          <a:effectLst/>
        </p:spPr>
        <p:txBody>
          <a:bodyPr wrap="none" anchor="ctr"/>
          <a:lstStyle/>
          <a:p>
            <a:endParaRPr lang="en-US"/>
          </a:p>
        </p:txBody>
      </p:sp>
      <p:cxnSp>
        <p:nvCxnSpPr>
          <p:cNvPr id="80" name="Straight Arrow Connector 79"/>
          <p:cNvCxnSpPr>
            <a:endCxn id="237669" idx="0"/>
          </p:cNvCxnSpPr>
          <p:nvPr/>
        </p:nvCxnSpPr>
        <p:spPr>
          <a:xfrm rot="5400000">
            <a:off x="5246087" y="3331772"/>
            <a:ext cx="1397302" cy="813281"/>
          </a:xfrm>
          <a:prstGeom prst="curvedConnector3">
            <a:avLst>
              <a:gd name="adj1" fmla="val 50000"/>
            </a:avLst>
          </a:prstGeom>
          <a:ln w="9525">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ChangeArrowheads="1"/>
          </p:cNvSpPr>
          <p:nvPr>
            <p:ph type="title"/>
          </p:nvPr>
        </p:nvSpPr>
        <p:spPr/>
        <p:txBody>
          <a:bodyPr/>
          <a:lstStyle/>
          <a:p>
            <a:r>
              <a:rPr lang="en-US"/>
              <a:t>Constantly sampled</a:t>
            </a:r>
          </a:p>
        </p:txBody>
      </p:sp>
      <p:sp>
        <p:nvSpPr>
          <p:cNvPr id="238595" name="Rectangle 3"/>
          <p:cNvSpPr>
            <a:spLocks noGrp="1" noChangeArrowheads="1"/>
          </p:cNvSpPr>
          <p:nvPr>
            <p:ph idx="1"/>
          </p:nvPr>
        </p:nvSpPr>
        <p:spPr>
          <a:ln/>
        </p:spPr>
        <p:txBody>
          <a:bodyPr>
            <a:normAutofit fontScale="70000" lnSpcReduction="20000"/>
          </a:bodyPr>
          <a:lstStyle/>
          <a:p>
            <a:r>
              <a:rPr lang="en-US"/>
              <a:t>Needed for high rate experiments with signal pileup</a:t>
            </a:r>
          </a:p>
          <a:p>
            <a:r>
              <a:rPr lang="en-US"/>
              <a:t>Shapers and not switched integrators</a:t>
            </a:r>
          </a:p>
          <a:p>
            <a:r>
              <a:rPr lang="en-US"/>
              <a:t>Allows digital signal processing in its traditional form (constantly sampled data stream)</a:t>
            </a:r>
          </a:p>
          <a:p>
            <a:r>
              <a:rPr lang="en-US"/>
              <a:t>Output rate may be far to high for what following DAQ system can handle</a:t>
            </a:r>
          </a:p>
          <a:p>
            <a:endParaRPr lang="en-US"/>
          </a:p>
          <a:p>
            <a:endParaRPr lang="en-US"/>
          </a:p>
          <a:p>
            <a:endParaRPr lang="en-US"/>
          </a:p>
          <a:p>
            <a:endParaRPr lang="en-US"/>
          </a:p>
          <a:p>
            <a:endParaRPr lang="en-US" smtClean="0"/>
          </a:p>
          <a:p>
            <a:endParaRPr lang="en-US" smtClean="0"/>
          </a:p>
          <a:p>
            <a:r>
              <a:rPr lang="en-US" smtClean="0"/>
              <a:t>With </a:t>
            </a:r>
            <a:r>
              <a:rPr lang="en-US"/>
              <a:t>local </a:t>
            </a:r>
            <a:r>
              <a:rPr lang="en-US">
                <a:solidFill>
                  <a:srgbClr val="FF0000"/>
                </a:solidFill>
              </a:rPr>
              <a:t>zero-suppression</a:t>
            </a:r>
            <a:r>
              <a:rPr lang="en-US"/>
              <a:t> </a:t>
            </a:r>
            <a:r>
              <a:rPr lang="en-US" smtClean="0"/>
              <a:t> </a:t>
            </a:r>
            <a:r>
              <a:rPr lang="en-US"/>
              <a:t>this may be an option for future high rate </a:t>
            </a:r>
            <a:r>
              <a:rPr lang="en-US" smtClean="0"/>
              <a:t>experiments (SLHC, CLIC)</a:t>
            </a:r>
            <a:endParaRPr lang="en-US"/>
          </a:p>
          <a:p>
            <a:endParaRPr lang="en-US"/>
          </a:p>
        </p:txBody>
      </p:sp>
      <p:sp>
        <p:nvSpPr>
          <p:cNvPr id="27" name="Footer Placeholder 4"/>
          <p:cNvSpPr>
            <a:spLocks noGrp="1"/>
          </p:cNvSpPr>
          <p:nvPr>
            <p:ph type="ftr" sz="quarter" idx="10"/>
          </p:nvPr>
        </p:nvSpPr>
        <p:spPr/>
        <p:txBody>
          <a:bodyPr/>
          <a:lstStyle/>
          <a:p>
            <a:r>
              <a:rPr lang="en-US" smtClean="0"/>
              <a:t>Electronics, Trigger, DAQ Summer Student Lectures 2011, N. Neufeld CERN/PH</a:t>
            </a:r>
            <a:endParaRPr lang="en-US"/>
          </a:p>
        </p:txBody>
      </p:sp>
      <p:sp>
        <p:nvSpPr>
          <p:cNvPr id="28" name="Slide Number Placeholder 27"/>
          <p:cNvSpPr>
            <a:spLocks noGrp="1"/>
          </p:cNvSpPr>
          <p:nvPr>
            <p:ph type="sldNum" sz="quarter" idx="11"/>
          </p:nvPr>
        </p:nvSpPr>
        <p:spPr/>
        <p:txBody>
          <a:bodyPr/>
          <a:lstStyle/>
          <a:p>
            <a:fld id="{9ECC0FC1-A78D-46C6-BB12-B0D98A81EE04}" type="slidenum">
              <a:rPr lang="en-US" smtClean="0"/>
              <a:pPr/>
              <a:t>51</a:t>
            </a:fld>
            <a:endParaRPr lang="en-US"/>
          </a:p>
        </p:txBody>
      </p:sp>
      <p:sp>
        <p:nvSpPr>
          <p:cNvPr id="238596" name="Line 4"/>
          <p:cNvSpPr>
            <a:spLocks noChangeShapeType="1"/>
          </p:cNvSpPr>
          <p:nvPr/>
        </p:nvSpPr>
        <p:spPr bwMode="auto">
          <a:xfrm>
            <a:off x="1909763" y="4903788"/>
            <a:ext cx="504825" cy="0"/>
          </a:xfrm>
          <a:prstGeom prst="line">
            <a:avLst/>
          </a:prstGeom>
          <a:noFill/>
          <a:ln w="9525">
            <a:solidFill>
              <a:schemeClr val="tx1"/>
            </a:solidFill>
            <a:round/>
            <a:headEnd/>
            <a:tailEnd/>
          </a:ln>
          <a:effectLst/>
        </p:spPr>
        <p:txBody>
          <a:bodyPr wrap="none" anchor="ctr"/>
          <a:lstStyle/>
          <a:p>
            <a:endParaRPr lang="en-US"/>
          </a:p>
        </p:txBody>
      </p:sp>
      <p:sp>
        <p:nvSpPr>
          <p:cNvPr id="238597" name="Line 5"/>
          <p:cNvSpPr>
            <a:spLocks noChangeShapeType="1"/>
          </p:cNvSpPr>
          <p:nvPr/>
        </p:nvSpPr>
        <p:spPr bwMode="auto">
          <a:xfrm flipV="1">
            <a:off x="2160588" y="4075113"/>
            <a:ext cx="0" cy="828675"/>
          </a:xfrm>
          <a:prstGeom prst="line">
            <a:avLst/>
          </a:prstGeom>
          <a:noFill/>
          <a:ln w="9525">
            <a:solidFill>
              <a:schemeClr val="tx1"/>
            </a:solidFill>
            <a:round/>
            <a:headEnd/>
            <a:tailEnd/>
          </a:ln>
          <a:effectLst/>
        </p:spPr>
        <p:txBody>
          <a:bodyPr wrap="none" anchor="ctr"/>
          <a:lstStyle/>
          <a:p>
            <a:endParaRPr lang="en-US"/>
          </a:p>
        </p:txBody>
      </p:sp>
      <p:sp>
        <p:nvSpPr>
          <p:cNvPr id="238598" name="Line 6"/>
          <p:cNvSpPr>
            <a:spLocks noChangeShapeType="1"/>
          </p:cNvSpPr>
          <p:nvPr/>
        </p:nvSpPr>
        <p:spPr bwMode="auto">
          <a:xfrm>
            <a:off x="2160588" y="4364038"/>
            <a:ext cx="360362" cy="0"/>
          </a:xfrm>
          <a:prstGeom prst="line">
            <a:avLst/>
          </a:prstGeom>
          <a:noFill/>
          <a:ln w="9525">
            <a:solidFill>
              <a:schemeClr val="tx1"/>
            </a:solidFill>
            <a:round/>
            <a:headEnd/>
            <a:tailEnd/>
          </a:ln>
          <a:effectLst/>
        </p:spPr>
        <p:txBody>
          <a:bodyPr wrap="none" anchor="ctr"/>
          <a:lstStyle/>
          <a:p>
            <a:endParaRPr lang="en-US"/>
          </a:p>
        </p:txBody>
      </p:sp>
      <p:sp>
        <p:nvSpPr>
          <p:cNvPr id="238599" name="Line 7"/>
          <p:cNvSpPr>
            <a:spLocks noChangeShapeType="1"/>
          </p:cNvSpPr>
          <p:nvPr/>
        </p:nvSpPr>
        <p:spPr bwMode="auto">
          <a:xfrm>
            <a:off x="2520950" y="4219575"/>
            <a:ext cx="0" cy="288925"/>
          </a:xfrm>
          <a:prstGeom prst="line">
            <a:avLst/>
          </a:prstGeom>
          <a:noFill/>
          <a:ln w="9525">
            <a:solidFill>
              <a:schemeClr val="tx1"/>
            </a:solidFill>
            <a:round/>
            <a:headEnd/>
            <a:tailEnd/>
          </a:ln>
          <a:effectLst/>
        </p:spPr>
        <p:txBody>
          <a:bodyPr wrap="none" anchor="ctr"/>
          <a:lstStyle/>
          <a:p>
            <a:endParaRPr lang="en-US"/>
          </a:p>
        </p:txBody>
      </p:sp>
      <p:sp>
        <p:nvSpPr>
          <p:cNvPr id="238600" name="Line 8"/>
          <p:cNvSpPr>
            <a:spLocks noChangeShapeType="1"/>
          </p:cNvSpPr>
          <p:nvPr/>
        </p:nvSpPr>
        <p:spPr bwMode="auto">
          <a:xfrm>
            <a:off x="2592388" y="4219575"/>
            <a:ext cx="0" cy="288925"/>
          </a:xfrm>
          <a:prstGeom prst="line">
            <a:avLst/>
          </a:prstGeom>
          <a:noFill/>
          <a:ln w="9525">
            <a:solidFill>
              <a:schemeClr val="tx1"/>
            </a:solidFill>
            <a:round/>
            <a:headEnd/>
            <a:tailEnd/>
          </a:ln>
          <a:effectLst/>
        </p:spPr>
        <p:txBody>
          <a:bodyPr wrap="none" anchor="ctr"/>
          <a:lstStyle/>
          <a:p>
            <a:endParaRPr lang="en-US"/>
          </a:p>
        </p:txBody>
      </p:sp>
      <p:sp>
        <p:nvSpPr>
          <p:cNvPr id="238601" name="Line 9"/>
          <p:cNvSpPr>
            <a:spLocks noChangeShapeType="1"/>
          </p:cNvSpPr>
          <p:nvPr/>
        </p:nvSpPr>
        <p:spPr bwMode="auto">
          <a:xfrm>
            <a:off x="2592388" y="4364038"/>
            <a:ext cx="396875" cy="0"/>
          </a:xfrm>
          <a:prstGeom prst="line">
            <a:avLst/>
          </a:prstGeom>
          <a:noFill/>
          <a:ln w="9525">
            <a:solidFill>
              <a:schemeClr val="tx1"/>
            </a:solidFill>
            <a:round/>
            <a:headEnd/>
            <a:tailEnd/>
          </a:ln>
          <a:effectLst/>
        </p:spPr>
        <p:txBody>
          <a:bodyPr wrap="none" anchor="ctr"/>
          <a:lstStyle/>
          <a:p>
            <a:endParaRPr lang="en-US"/>
          </a:p>
        </p:txBody>
      </p:sp>
      <p:sp>
        <p:nvSpPr>
          <p:cNvPr id="238602" name="Line 10"/>
          <p:cNvSpPr>
            <a:spLocks noChangeShapeType="1"/>
          </p:cNvSpPr>
          <p:nvPr/>
        </p:nvSpPr>
        <p:spPr bwMode="auto">
          <a:xfrm>
            <a:off x="2989263" y="4364038"/>
            <a:ext cx="0" cy="539750"/>
          </a:xfrm>
          <a:prstGeom prst="line">
            <a:avLst/>
          </a:prstGeom>
          <a:noFill/>
          <a:ln w="9525">
            <a:solidFill>
              <a:schemeClr val="tx1"/>
            </a:solidFill>
            <a:round/>
            <a:headEnd/>
            <a:tailEnd/>
          </a:ln>
          <a:effectLst/>
        </p:spPr>
        <p:txBody>
          <a:bodyPr wrap="none" anchor="ctr"/>
          <a:lstStyle/>
          <a:p>
            <a:endParaRPr lang="en-US"/>
          </a:p>
        </p:txBody>
      </p:sp>
      <p:sp>
        <p:nvSpPr>
          <p:cNvPr id="238603" name="Line 11"/>
          <p:cNvSpPr>
            <a:spLocks noChangeShapeType="1"/>
          </p:cNvSpPr>
          <p:nvPr/>
        </p:nvSpPr>
        <p:spPr bwMode="auto">
          <a:xfrm>
            <a:off x="2952750" y="4903788"/>
            <a:ext cx="252413" cy="0"/>
          </a:xfrm>
          <a:prstGeom prst="line">
            <a:avLst/>
          </a:prstGeom>
          <a:noFill/>
          <a:ln w="9525">
            <a:solidFill>
              <a:schemeClr val="tx1"/>
            </a:solidFill>
            <a:round/>
            <a:headEnd/>
            <a:tailEnd/>
          </a:ln>
          <a:effectLst/>
        </p:spPr>
        <p:txBody>
          <a:bodyPr wrap="none" anchor="ctr"/>
          <a:lstStyle/>
          <a:p>
            <a:endParaRPr lang="en-US"/>
          </a:p>
        </p:txBody>
      </p:sp>
      <p:sp>
        <p:nvSpPr>
          <p:cNvPr id="238604" name="Line 12"/>
          <p:cNvSpPr>
            <a:spLocks noChangeShapeType="1"/>
          </p:cNvSpPr>
          <p:nvPr/>
        </p:nvSpPr>
        <p:spPr bwMode="auto">
          <a:xfrm>
            <a:off x="2160588" y="4076700"/>
            <a:ext cx="252412" cy="0"/>
          </a:xfrm>
          <a:prstGeom prst="line">
            <a:avLst/>
          </a:prstGeom>
          <a:noFill/>
          <a:ln w="9525">
            <a:solidFill>
              <a:schemeClr val="tx1"/>
            </a:solidFill>
            <a:round/>
            <a:headEnd/>
            <a:tailEnd/>
          </a:ln>
          <a:effectLst/>
        </p:spPr>
        <p:txBody>
          <a:bodyPr wrap="none" anchor="ctr"/>
          <a:lstStyle/>
          <a:p>
            <a:endParaRPr lang="en-US"/>
          </a:p>
        </p:txBody>
      </p:sp>
      <p:sp>
        <p:nvSpPr>
          <p:cNvPr id="238605" name="Line 13"/>
          <p:cNvSpPr>
            <a:spLocks noChangeShapeType="1"/>
          </p:cNvSpPr>
          <p:nvPr/>
        </p:nvSpPr>
        <p:spPr bwMode="auto">
          <a:xfrm>
            <a:off x="2736850" y="4076700"/>
            <a:ext cx="252413" cy="0"/>
          </a:xfrm>
          <a:prstGeom prst="line">
            <a:avLst/>
          </a:prstGeom>
          <a:noFill/>
          <a:ln w="9525">
            <a:solidFill>
              <a:schemeClr val="tx1"/>
            </a:solidFill>
            <a:round/>
            <a:headEnd/>
            <a:tailEnd/>
          </a:ln>
          <a:effectLst/>
        </p:spPr>
        <p:txBody>
          <a:bodyPr wrap="none" anchor="ctr"/>
          <a:lstStyle/>
          <a:p>
            <a:endParaRPr lang="en-US"/>
          </a:p>
        </p:txBody>
      </p:sp>
      <p:sp>
        <p:nvSpPr>
          <p:cNvPr id="238606" name="Line 14"/>
          <p:cNvSpPr>
            <a:spLocks noChangeShapeType="1"/>
          </p:cNvSpPr>
          <p:nvPr/>
        </p:nvSpPr>
        <p:spPr bwMode="auto">
          <a:xfrm>
            <a:off x="2989263" y="4076700"/>
            <a:ext cx="0" cy="323850"/>
          </a:xfrm>
          <a:prstGeom prst="line">
            <a:avLst/>
          </a:prstGeom>
          <a:noFill/>
          <a:ln w="9525">
            <a:solidFill>
              <a:schemeClr val="tx1"/>
            </a:solidFill>
            <a:round/>
            <a:headEnd/>
            <a:tailEnd/>
          </a:ln>
          <a:effectLst/>
        </p:spPr>
        <p:txBody>
          <a:bodyPr wrap="none" anchor="ctr"/>
          <a:lstStyle/>
          <a:p>
            <a:endParaRPr lang="en-US"/>
          </a:p>
        </p:txBody>
      </p:sp>
      <p:sp>
        <p:nvSpPr>
          <p:cNvPr id="238607" name="Rectangle 15"/>
          <p:cNvSpPr>
            <a:spLocks noChangeArrowheads="1"/>
          </p:cNvSpPr>
          <p:nvPr/>
        </p:nvSpPr>
        <p:spPr bwMode="auto">
          <a:xfrm>
            <a:off x="4464050" y="4652963"/>
            <a:ext cx="576263" cy="576262"/>
          </a:xfrm>
          <a:prstGeom prst="rect">
            <a:avLst/>
          </a:prstGeom>
          <a:solidFill>
            <a:srgbClr val="FFCC00"/>
          </a:solidFill>
          <a:ln w="9525" algn="ctr">
            <a:solidFill>
              <a:schemeClr val="tx1"/>
            </a:solidFill>
            <a:miter lim="800000"/>
            <a:headEnd/>
            <a:tailEnd/>
          </a:ln>
          <a:effectLst/>
        </p:spPr>
        <p:txBody>
          <a:bodyPr wrap="none" anchor="ctr"/>
          <a:lstStyle/>
          <a:p>
            <a:r>
              <a:rPr lang="en-US" sz="1600"/>
              <a:t>ADC</a:t>
            </a:r>
          </a:p>
        </p:txBody>
      </p:sp>
      <p:sp>
        <p:nvSpPr>
          <p:cNvPr id="238608" name="Line 16"/>
          <p:cNvSpPr>
            <a:spLocks noChangeShapeType="1"/>
          </p:cNvSpPr>
          <p:nvPr/>
        </p:nvSpPr>
        <p:spPr bwMode="auto">
          <a:xfrm>
            <a:off x="5040313" y="4905375"/>
            <a:ext cx="250825"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238609" name="Rectangle 17"/>
          <p:cNvSpPr>
            <a:spLocks noChangeArrowheads="1"/>
          </p:cNvSpPr>
          <p:nvPr/>
        </p:nvSpPr>
        <p:spPr bwMode="auto">
          <a:xfrm>
            <a:off x="6515100" y="4652963"/>
            <a:ext cx="717722" cy="576262"/>
          </a:xfrm>
          <a:prstGeom prst="rect">
            <a:avLst/>
          </a:prstGeom>
          <a:solidFill>
            <a:schemeClr val="accent1"/>
          </a:solidFill>
          <a:ln w="9525" algn="ctr">
            <a:solidFill>
              <a:schemeClr val="tx1"/>
            </a:solidFill>
            <a:miter lim="800000"/>
            <a:headEnd/>
            <a:tailEnd/>
          </a:ln>
          <a:effectLst/>
        </p:spPr>
        <p:txBody>
          <a:bodyPr wrap="none" anchor="ctr"/>
          <a:lstStyle/>
          <a:p>
            <a:r>
              <a:rPr lang="en-US"/>
              <a:t>DAQ</a:t>
            </a:r>
          </a:p>
        </p:txBody>
      </p:sp>
      <p:sp>
        <p:nvSpPr>
          <p:cNvPr id="238610" name="AutoShape 18"/>
          <p:cNvSpPr>
            <a:spLocks noChangeArrowheads="1"/>
          </p:cNvSpPr>
          <p:nvPr/>
        </p:nvSpPr>
        <p:spPr bwMode="auto">
          <a:xfrm rot="5400000">
            <a:off x="2376487" y="4616451"/>
            <a:ext cx="576263" cy="576262"/>
          </a:xfrm>
          <a:prstGeom prst="triangle">
            <a:avLst>
              <a:gd name="adj" fmla="val 50000"/>
            </a:avLst>
          </a:prstGeom>
          <a:solidFill>
            <a:srgbClr val="FF9999"/>
          </a:solidFill>
          <a:ln w="9525" algn="ctr">
            <a:solidFill>
              <a:schemeClr val="tx1"/>
            </a:solidFill>
            <a:miter lim="800000"/>
            <a:headEnd/>
            <a:tailEnd/>
          </a:ln>
          <a:effectLst/>
        </p:spPr>
        <p:txBody>
          <a:bodyPr wrap="none" anchor="ctr"/>
          <a:lstStyle/>
          <a:p>
            <a:endParaRPr lang="en-US"/>
          </a:p>
        </p:txBody>
      </p:sp>
      <p:sp>
        <p:nvSpPr>
          <p:cNvPr id="238611" name="Rectangle 19"/>
          <p:cNvSpPr>
            <a:spLocks noChangeArrowheads="1"/>
          </p:cNvSpPr>
          <p:nvPr/>
        </p:nvSpPr>
        <p:spPr bwMode="auto">
          <a:xfrm>
            <a:off x="2413000" y="4005263"/>
            <a:ext cx="323850" cy="142875"/>
          </a:xfrm>
          <a:prstGeom prst="rect">
            <a:avLst/>
          </a:prstGeom>
          <a:noFill/>
          <a:ln w="9525" algn="ctr">
            <a:solidFill>
              <a:schemeClr val="tx1"/>
            </a:solidFill>
            <a:miter lim="800000"/>
            <a:headEnd/>
            <a:tailEnd/>
          </a:ln>
          <a:effectLst/>
        </p:spPr>
        <p:txBody>
          <a:bodyPr wrap="none" anchor="ctr"/>
          <a:lstStyle/>
          <a:p>
            <a:endParaRPr lang="en-US"/>
          </a:p>
        </p:txBody>
      </p:sp>
      <p:sp>
        <p:nvSpPr>
          <p:cNvPr id="238612" name="Rectangle 20"/>
          <p:cNvSpPr>
            <a:spLocks noChangeArrowheads="1"/>
          </p:cNvSpPr>
          <p:nvPr/>
        </p:nvSpPr>
        <p:spPr bwMode="auto">
          <a:xfrm>
            <a:off x="3203575" y="4652963"/>
            <a:ext cx="973138" cy="539750"/>
          </a:xfrm>
          <a:prstGeom prst="rect">
            <a:avLst/>
          </a:prstGeom>
          <a:solidFill>
            <a:srgbClr val="CCECFF"/>
          </a:solidFill>
          <a:ln w="9525" algn="ctr">
            <a:solidFill>
              <a:schemeClr val="tx1"/>
            </a:solidFill>
            <a:miter lim="800000"/>
            <a:headEnd/>
            <a:tailEnd/>
          </a:ln>
          <a:effectLst/>
        </p:spPr>
        <p:txBody>
          <a:bodyPr wrap="none" anchor="ctr"/>
          <a:lstStyle/>
          <a:p>
            <a:r>
              <a:rPr lang="en-US" sz="1600"/>
              <a:t>Shaping</a:t>
            </a:r>
          </a:p>
        </p:txBody>
      </p:sp>
      <p:sp>
        <p:nvSpPr>
          <p:cNvPr id="238658" name="Line 66"/>
          <p:cNvSpPr>
            <a:spLocks noChangeShapeType="1"/>
          </p:cNvSpPr>
          <p:nvPr/>
        </p:nvSpPr>
        <p:spPr bwMode="auto">
          <a:xfrm>
            <a:off x="4176713" y="4903788"/>
            <a:ext cx="287337" cy="0"/>
          </a:xfrm>
          <a:prstGeom prst="line">
            <a:avLst/>
          </a:prstGeom>
          <a:noFill/>
          <a:ln w="9525">
            <a:solidFill>
              <a:schemeClr val="tx1"/>
            </a:solidFill>
            <a:round/>
            <a:headEnd/>
            <a:tailEnd/>
          </a:ln>
          <a:effectLst/>
        </p:spPr>
        <p:txBody>
          <a:bodyPr wrap="none" anchor="ctr"/>
          <a:lstStyle/>
          <a:p>
            <a:endParaRPr lang="en-US"/>
          </a:p>
        </p:txBody>
      </p:sp>
      <p:sp>
        <p:nvSpPr>
          <p:cNvPr id="238664" name="Line 72"/>
          <p:cNvSpPr>
            <a:spLocks noChangeShapeType="1"/>
          </p:cNvSpPr>
          <p:nvPr/>
        </p:nvSpPr>
        <p:spPr bwMode="auto">
          <a:xfrm>
            <a:off x="4716463" y="4400550"/>
            <a:ext cx="0" cy="252413"/>
          </a:xfrm>
          <a:prstGeom prst="line">
            <a:avLst/>
          </a:prstGeom>
          <a:noFill/>
          <a:ln w="9525">
            <a:solidFill>
              <a:schemeClr val="tx1"/>
            </a:solidFill>
            <a:round/>
            <a:headEnd/>
            <a:tailEnd type="triangle" w="med" len="med"/>
          </a:ln>
          <a:effectLst/>
        </p:spPr>
        <p:txBody>
          <a:bodyPr wrap="none" anchor="ctr"/>
          <a:lstStyle/>
          <a:p>
            <a:endParaRPr lang="en-US"/>
          </a:p>
        </p:txBody>
      </p:sp>
      <p:sp>
        <p:nvSpPr>
          <p:cNvPr id="238665" name="Text Box 73"/>
          <p:cNvSpPr txBox="1">
            <a:spLocks noChangeArrowheads="1"/>
          </p:cNvSpPr>
          <p:nvPr/>
        </p:nvSpPr>
        <p:spPr bwMode="auto">
          <a:xfrm>
            <a:off x="4140200" y="4111625"/>
            <a:ext cx="1204913" cy="274638"/>
          </a:xfrm>
          <a:prstGeom prst="rect">
            <a:avLst/>
          </a:prstGeom>
          <a:noFill/>
          <a:ln w="9525" algn="ctr">
            <a:noFill/>
            <a:miter lim="800000"/>
            <a:headEnd/>
            <a:tailEnd/>
          </a:ln>
          <a:effectLst/>
        </p:spPr>
        <p:txBody>
          <a:bodyPr wrap="none">
            <a:spAutoFit/>
          </a:bodyPr>
          <a:lstStyle/>
          <a:p>
            <a:r>
              <a:rPr lang="en-US"/>
              <a:t>Sampling clock</a:t>
            </a:r>
          </a:p>
        </p:txBody>
      </p:sp>
      <p:sp>
        <p:nvSpPr>
          <p:cNvPr id="238666" name="Rectangle 74"/>
          <p:cNvSpPr>
            <a:spLocks noChangeArrowheads="1"/>
          </p:cNvSpPr>
          <p:nvPr/>
        </p:nvSpPr>
        <p:spPr bwMode="auto">
          <a:xfrm>
            <a:off x="5291138" y="4652963"/>
            <a:ext cx="973137" cy="576262"/>
          </a:xfrm>
          <a:prstGeom prst="rect">
            <a:avLst/>
          </a:prstGeom>
          <a:solidFill>
            <a:srgbClr val="66FF33"/>
          </a:solidFill>
          <a:ln w="9525" algn="ctr">
            <a:solidFill>
              <a:schemeClr val="tx1"/>
            </a:solidFill>
            <a:miter lim="800000"/>
            <a:headEnd/>
            <a:tailEnd/>
          </a:ln>
          <a:effectLst/>
        </p:spPr>
        <p:txBody>
          <a:bodyPr wrap="none" anchor="ctr"/>
          <a:lstStyle/>
          <a:p>
            <a:r>
              <a:rPr lang="en-US"/>
              <a:t>DSP</a:t>
            </a:r>
          </a:p>
          <a:p>
            <a:r>
              <a:rPr lang="en-US"/>
              <a:t>(zero-sup.)</a:t>
            </a:r>
          </a:p>
        </p:txBody>
      </p:sp>
      <p:sp>
        <p:nvSpPr>
          <p:cNvPr id="238667" name="Line 75"/>
          <p:cNvSpPr>
            <a:spLocks noChangeShapeType="1"/>
          </p:cNvSpPr>
          <p:nvPr/>
        </p:nvSpPr>
        <p:spPr bwMode="auto">
          <a:xfrm>
            <a:off x="6264275" y="4905375"/>
            <a:ext cx="250825" cy="0"/>
          </a:xfrm>
          <a:prstGeom prst="line">
            <a:avLst/>
          </a:prstGeom>
          <a:noFill/>
          <a:ln w="9525">
            <a:solidFill>
              <a:schemeClr val="tx1"/>
            </a:solidFill>
            <a:round/>
            <a:headEnd/>
            <a:tailEnd type="triangle" w="med" len="med"/>
          </a:ln>
          <a:effectLst/>
        </p:spPr>
        <p:txBody>
          <a:bodyPr wrap="none" anchor="ct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ChangeArrowheads="1"/>
          </p:cNvSpPr>
          <p:nvPr>
            <p:ph type="title"/>
          </p:nvPr>
        </p:nvSpPr>
        <p:spPr/>
        <p:txBody>
          <a:bodyPr/>
          <a:lstStyle/>
          <a:p>
            <a:r>
              <a:rPr lang="en-US" smtClean="0"/>
              <a:t>Excursion: </a:t>
            </a:r>
            <a:r>
              <a:rPr lang="en-US">
                <a:solidFill>
                  <a:srgbClr val="FF0000"/>
                </a:solidFill>
              </a:rPr>
              <a:t>zero-suppression</a:t>
            </a:r>
          </a:p>
        </p:txBody>
      </p:sp>
      <p:sp>
        <p:nvSpPr>
          <p:cNvPr id="241667" name="Rectangle 3"/>
          <p:cNvSpPr>
            <a:spLocks noGrp="1" noChangeArrowheads="1"/>
          </p:cNvSpPr>
          <p:nvPr>
            <p:ph idx="1"/>
          </p:nvPr>
        </p:nvSpPr>
        <p:spPr>
          <a:xfrm>
            <a:off x="362200" y="1419021"/>
            <a:ext cx="5753595" cy="5029280"/>
          </a:xfrm>
        </p:spPr>
        <p:txBody>
          <a:bodyPr>
            <a:normAutofit lnSpcReduction="10000"/>
          </a:bodyPr>
          <a:lstStyle/>
          <a:p>
            <a:pPr>
              <a:lnSpc>
                <a:spcPct val="80000"/>
              </a:lnSpc>
            </a:pPr>
            <a:r>
              <a:rPr lang="en-US" sz="2000" dirty="0"/>
              <a:t>Why spend bandwidth sending data that is zero for the majority of the time ?</a:t>
            </a:r>
          </a:p>
          <a:p>
            <a:pPr>
              <a:lnSpc>
                <a:spcPct val="80000"/>
              </a:lnSpc>
            </a:pPr>
            <a:r>
              <a:rPr lang="en-US" sz="2000" dirty="0"/>
              <a:t>Perform </a:t>
            </a:r>
            <a:r>
              <a:rPr lang="en-US" sz="2000" dirty="0">
                <a:solidFill>
                  <a:srgbClr val="FF0000"/>
                </a:solidFill>
              </a:rPr>
              <a:t>zero-suppression</a:t>
            </a:r>
            <a:r>
              <a:rPr lang="en-US" sz="2000" dirty="0"/>
              <a:t> </a:t>
            </a:r>
            <a:r>
              <a:rPr lang="en-US" sz="2000" dirty="0" smtClean="0"/>
              <a:t>and </a:t>
            </a:r>
            <a:r>
              <a:rPr lang="en-US" sz="2000" dirty="0"/>
              <a:t>only send data with </a:t>
            </a:r>
            <a:r>
              <a:rPr lang="en-US" sz="2000" dirty="0" smtClean="0"/>
              <a:t>non-zero content</a:t>
            </a:r>
          </a:p>
          <a:p>
            <a:pPr lvl="1">
              <a:lnSpc>
                <a:spcPct val="80000"/>
              </a:lnSpc>
            </a:pPr>
            <a:r>
              <a:rPr lang="en-US" sz="1600" dirty="0" smtClean="0"/>
              <a:t>Identify the data with a channel number and/or a time-stamp</a:t>
            </a:r>
            <a:endParaRPr lang="en-US" sz="1600" dirty="0"/>
          </a:p>
          <a:p>
            <a:pPr lvl="1">
              <a:lnSpc>
                <a:spcPct val="80000"/>
              </a:lnSpc>
            </a:pPr>
            <a:r>
              <a:rPr lang="en-US" sz="1600" dirty="0"/>
              <a:t>We do not want to loose information of interest so this must be done with great care taking into account pedestals, baseline variations, common mode, noise, etc. </a:t>
            </a:r>
          </a:p>
          <a:p>
            <a:pPr lvl="1">
              <a:lnSpc>
                <a:spcPct val="80000"/>
              </a:lnSpc>
            </a:pPr>
            <a:r>
              <a:rPr lang="en-US" sz="1600" dirty="0" smtClean="0"/>
              <a:t>Not </a:t>
            </a:r>
            <a:r>
              <a:rPr lang="en-US" sz="1600" dirty="0"/>
              <a:t>worth it for occupancies above ~10%</a:t>
            </a:r>
          </a:p>
          <a:p>
            <a:pPr>
              <a:lnSpc>
                <a:spcPct val="80000"/>
              </a:lnSpc>
            </a:pPr>
            <a:r>
              <a:rPr lang="en-US" sz="2000" dirty="0"/>
              <a:t>Alternative: data compression </a:t>
            </a:r>
          </a:p>
          <a:p>
            <a:pPr lvl="1">
              <a:lnSpc>
                <a:spcPct val="80000"/>
              </a:lnSpc>
            </a:pPr>
            <a:r>
              <a:rPr lang="en-US" sz="1600" dirty="0"/>
              <a:t>Huffman encoding and alike</a:t>
            </a:r>
          </a:p>
          <a:p>
            <a:pPr>
              <a:lnSpc>
                <a:spcPct val="80000"/>
              </a:lnSpc>
            </a:pPr>
            <a:r>
              <a:rPr lang="en-US" sz="2000" dirty="0" smtClean="0"/>
              <a:t>TANSTAFL (There </a:t>
            </a:r>
            <a:r>
              <a:rPr lang="en-US" sz="2000" dirty="0" err="1" smtClean="0"/>
              <a:t>Aint</a:t>
            </a:r>
            <a:r>
              <a:rPr lang="en-US" sz="2000" dirty="0" smtClean="0"/>
              <a:t> No Such Thing As A Free Lunch)</a:t>
            </a:r>
          </a:p>
          <a:p>
            <a:pPr lvl="1">
              <a:lnSpc>
                <a:spcPct val="80000"/>
              </a:lnSpc>
            </a:pPr>
            <a:r>
              <a:rPr lang="en-US" sz="1600" dirty="0" smtClean="0"/>
              <a:t>Data </a:t>
            </a:r>
            <a:r>
              <a:rPr lang="en-US" sz="1600" dirty="0"/>
              <a:t>rates fluctuates all the time and we have to fit this into links with a given bandwidth</a:t>
            </a:r>
          </a:p>
          <a:p>
            <a:pPr lvl="1">
              <a:lnSpc>
                <a:spcPct val="80000"/>
              </a:lnSpc>
            </a:pPr>
            <a:r>
              <a:rPr lang="en-US" sz="1600" dirty="0"/>
              <a:t>Not any more event synchronous</a:t>
            </a:r>
          </a:p>
          <a:p>
            <a:pPr lvl="1">
              <a:lnSpc>
                <a:spcPct val="80000"/>
              </a:lnSpc>
            </a:pPr>
            <a:r>
              <a:rPr lang="en-US" sz="1600" dirty="0"/>
              <a:t>Complicated buffer handling (overflows)</a:t>
            </a:r>
          </a:p>
          <a:p>
            <a:pPr lvl="1">
              <a:lnSpc>
                <a:spcPct val="80000"/>
              </a:lnSpc>
            </a:pPr>
            <a:r>
              <a:rPr lang="en-US" sz="1600" dirty="0"/>
              <a:t>Before an experiment is built and running it is very difficult to give reliable estimates of data rates needed ( background, new physics, etc.)</a:t>
            </a:r>
          </a:p>
        </p:txBody>
      </p:sp>
      <p:sp>
        <p:nvSpPr>
          <p:cNvPr id="7" name="Footer Placeholder 4"/>
          <p:cNvSpPr>
            <a:spLocks noGrp="1"/>
          </p:cNvSpPr>
          <p:nvPr>
            <p:ph type="ftr" sz="quarter" idx="10"/>
          </p:nvPr>
        </p:nvSpPr>
        <p:spPr/>
        <p:txBody>
          <a:bodyPr/>
          <a:lstStyle/>
          <a:p>
            <a:r>
              <a:rPr lang="en-US" smtClean="0"/>
              <a:t>Electronics, Trigger, DAQ Summer Student Lectures 2011, N. Neufeld CERN/PH</a:t>
            </a:r>
            <a:endParaRPr lang="en-US"/>
          </a:p>
        </p:txBody>
      </p:sp>
      <p:sp>
        <p:nvSpPr>
          <p:cNvPr id="8" name="Slide Number Placeholder 7"/>
          <p:cNvSpPr>
            <a:spLocks noGrp="1"/>
          </p:cNvSpPr>
          <p:nvPr>
            <p:ph type="sldNum" sz="quarter" idx="11"/>
          </p:nvPr>
        </p:nvSpPr>
        <p:spPr/>
        <p:txBody>
          <a:bodyPr/>
          <a:lstStyle/>
          <a:p>
            <a:fld id="{9ECC0FC1-A78D-46C6-BB12-B0D98A81EE04}" type="slidenum">
              <a:rPr lang="en-US" smtClean="0"/>
              <a:pPr/>
              <a:t>52</a:t>
            </a:fld>
            <a:endParaRPr lang="en-US"/>
          </a:p>
        </p:txBody>
      </p:sp>
      <p:pic>
        <p:nvPicPr>
          <p:cNvPr id="241712" name="Picture 48"/>
          <p:cNvPicPr>
            <a:picLocks noChangeAspect="1" noChangeArrowheads="1"/>
          </p:cNvPicPr>
          <p:nvPr/>
        </p:nvPicPr>
        <p:blipFill>
          <a:blip r:embed="rId2"/>
          <a:srcRect/>
          <a:stretch>
            <a:fillRect/>
          </a:stretch>
        </p:blipFill>
        <p:spPr bwMode="auto">
          <a:xfrm>
            <a:off x="5727700" y="1268413"/>
            <a:ext cx="3416300" cy="1276350"/>
          </a:xfrm>
          <a:prstGeom prst="rect">
            <a:avLst/>
          </a:prstGeom>
          <a:noFill/>
          <a:ln w="9525">
            <a:noFill/>
            <a:miter lim="800000"/>
            <a:headEnd/>
            <a:tailEnd/>
          </a:ln>
          <a:effectLst/>
        </p:spPr>
      </p:pic>
      <p:pic>
        <p:nvPicPr>
          <p:cNvPr id="241713" name="Picture 49"/>
          <p:cNvPicPr>
            <a:picLocks noChangeAspect="1" noChangeArrowheads="1"/>
          </p:cNvPicPr>
          <p:nvPr/>
        </p:nvPicPr>
        <p:blipFill>
          <a:blip r:embed="rId3"/>
          <a:srcRect/>
          <a:stretch>
            <a:fillRect/>
          </a:stretch>
        </p:blipFill>
        <p:spPr bwMode="auto">
          <a:xfrm>
            <a:off x="6877050" y="2960688"/>
            <a:ext cx="884238" cy="2762250"/>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p:txBody>
          <a:bodyPr/>
          <a:lstStyle/>
          <a:p>
            <a:r>
              <a:rPr lang="en-US" sz="3200"/>
              <a:t>Synchronous readout</a:t>
            </a:r>
          </a:p>
        </p:txBody>
      </p:sp>
      <p:sp>
        <p:nvSpPr>
          <p:cNvPr id="242691" name="Rectangle 3"/>
          <p:cNvSpPr>
            <a:spLocks noGrp="1" noChangeArrowheads="1"/>
          </p:cNvSpPr>
          <p:nvPr>
            <p:ph idx="1"/>
          </p:nvPr>
        </p:nvSpPr>
        <p:spPr>
          <a:xfrm>
            <a:off x="403934" y="1182826"/>
            <a:ext cx="8229600" cy="3531217"/>
          </a:xfrm>
        </p:spPr>
        <p:txBody>
          <a:bodyPr>
            <a:normAutofit/>
          </a:bodyPr>
          <a:lstStyle/>
          <a:p>
            <a:pPr>
              <a:lnSpc>
                <a:spcPct val="80000"/>
              </a:lnSpc>
            </a:pPr>
            <a:r>
              <a:rPr lang="en-US" sz="2000"/>
              <a:t>All channels are doing the same “thing” at the same time</a:t>
            </a:r>
          </a:p>
          <a:p>
            <a:pPr>
              <a:lnSpc>
                <a:spcPct val="80000"/>
              </a:lnSpc>
            </a:pPr>
            <a:r>
              <a:rPr lang="en-US" sz="2000"/>
              <a:t>Synchronous to a global clock (bunch crossing clock)</a:t>
            </a:r>
          </a:p>
          <a:p>
            <a:pPr>
              <a:lnSpc>
                <a:spcPct val="80000"/>
              </a:lnSpc>
            </a:pPr>
            <a:r>
              <a:rPr lang="en-US" sz="2000" smtClean="0"/>
              <a:t>Data-rate on each link is identical and depends only </a:t>
            </a:r>
            <a:r>
              <a:rPr lang="en-US" sz="2000"/>
              <a:t>on </a:t>
            </a:r>
            <a:r>
              <a:rPr lang="en-US" sz="2000" i="1">
                <a:solidFill>
                  <a:srgbClr val="FF0000"/>
                </a:solidFill>
              </a:rPr>
              <a:t>trigger </a:t>
            </a:r>
            <a:r>
              <a:rPr lang="en-US" sz="2000" i="1" smtClean="0">
                <a:solidFill>
                  <a:srgbClr val="FF0000"/>
                </a:solidFill>
              </a:rPr>
              <a:t>-rate </a:t>
            </a:r>
            <a:endParaRPr lang="en-US" sz="2000"/>
          </a:p>
          <a:p>
            <a:pPr>
              <a:lnSpc>
                <a:spcPct val="80000"/>
              </a:lnSpc>
            </a:pPr>
            <a:r>
              <a:rPr lang="en-US" sz="2000" smtClean="0"/>
              <a:t>On-detector buffers (</a:t>
            </a:r>
            <a:r>
              <a:rPr lang="en-US" sz="2000" i="1" smtClean="0"/>
              <a:t>de-randomizers</a:t>
            </a:r>
            <a:r>
              <a:rPr lang="en-US" sz="2000"/>
              <a:t>) </a:t>
            </a:r>
            <a:r>
              <a:rPr lang="en-US" sz="2000" smtClean="0"/>
              <a:t> are of same size </a:t>
            </a:r>
            <a:r>
              <a:rPr lang="en-US" sz="2000"/>
              <a:t>and </a:t>
            </a:r>
            <a:r>
              <a:rPr lang="en-US" sz="2000" smtClean="0"/>
              <a:t>there occupancy (“how full they are”) depends only on the </a:t>
            </a:r>
            <a:r>
              <a:rPr lang="en-US" sz="2000" i="1" smtClean="0">
                <a:solidFill>
                  <a:srgbClr val="FF0000"/>
                </a:solidFill>
              </a:rPr>
              <a:t>trigger-rate</a:t>
            </a:r>
            <a:endParaRPr lang="en-US" sz="2000" i="1">
              <a:solidFill>
                <a:srgbClr val="FF0000"/>
              </a:solidFill>
            </a:endParaRPr>
          </a:p>
          <a:p>
            <a:pPr>
              <a:lnSpc>
                <a:spcPct val="80000"/>
              </a:lnSpc>
            </a:pPr>
            <a:r>
              <a:rPr lang="en-US" sz="2000" smtClean="0">
                <a:sym typeface="Wingdings" pitchFamily="2" charset="2"/>
              </a:rPr>
              <a:t> </a:t>
            </a:r>
            <a:r>
              <a:rPr lang="en-US" sz="2000" smtClean="0"/>
              <a:t>Lots </a:t>
            </a:r>
            <a:r>
              <a:rPr lang="en-US" sz="2000"/>
              <a:t>of bandwidth wasted for zero’s</a:t>
            </a:r>
          </a:p>
          <a:p>
            <a:pPr lvl="1">
              <a:lnSpc>
                <a:spcPct val="80000"/>
              </a:lnSpc>
            </a:pPr>
            <a:r>
              <a:rPr lang="en-US" sz="1600"/>
              <a:t>Price of links determine if one can afford this</a:t>
            </a:r>
          </a:p>
          <a:p>
            <a:pPr>
              <a:lnSpc>
                <a:spcPct val="80000"/>
              </a:lnSpc>
            </a:pPr>
            <a:r>
              <a:rPr lang="en-US" sz="2000" smtClean="0">
                <a:sym typeface="Wingdings" pitchFamily="2" charset="2"/>
              </a:rPr>
              <a:t> </a:t>
            </a:r>
            <a:r>
              <a:rPr lang="en-US" sz="2000" smtClean="0"/>
              <a:t>No </a:t>
            </a:r>
            <a:r>
              <a:rPr lang="en-US" sz="2000"/>
              <a:t>problems if occupancy of </a:t>
            </a:r>
            <a:r>
              <a:rPr lang="en-US" sz="2000" smtClean="0"/>
              <a:t>detectors or noise </a:t>
            </a:r>
            <a:r>
              <a:rPr lang="en-US" sz="2000"/>
              <a:t>higher than expected</a:t>
            </a:r>
          </a:p>
          <a:p>
            <a:pPr lvl="1">
              <a:lnSpc>
                <a:spcPct val="80000"/>
              </a:lnSpc>
            </a:pPr>
            <a:r>
              <a:rPr lang="en-US" sz="1600"/>
              <a:t>But there are other problems related to this: spill over, saturation of detector, etc.</a:t>
            </a:r>
          </a:p>
          <a:p>
            <a:pPr lvl="1">
              <a:lnSpc>
                <a:spcPct val="80000"/>
              </a:lnSpc>
            </a:pPr>
            <a:endParaRPr lang="en-US" sz="1600"/>
          </a:p>
          <a:p>
            <a:pPr>
              <a:lnSpc>
                <a:spcPct val="80000"/>
              </a:lnSpc>
            </a:pPr>
            <a:endParaRPr lang="en-US" sz="2000"/>
          </a:p>
        </p:txBody>
      </p:sp>
      <p:sp>
        <p:nvSpPr>
          <p:cNvPr id="59" name="Footer Placeholder 4"/>
          <p:cNvSpPr>
            <a:spLocks noGrp="1"/>
          </p:cNvSpPr>
          <p:nvPr>
            <p:ph type="ftr" sz="quarter" idx="10"/>
          </p:nvPr>
        </p:nvSpPr>
        <p:spPr>
          <a:xfrm>
            <a:off x="1471353" y="6495185"/>
            <a:ext cx="4959610" cy="255587"/>
          </a:xfrm>
        </p:spPr>
        <p:txBody>
          <a:bodyPr/>
          <a:lstStyle/>
          <a:p>
            <a:r>
              <a:rPr lang="en-US" smtClean="0"/>
              <a:t>Electronics, Trigger, DAQ Summer Student Lectures 2011, N. Neufeld CERN/PH</a:t>
            </a:r>
            <a:endParaRPr lang="en-US"/>
          </a:p>
        </p:txBody>
      </p:sp>
      <p:sp>
        <p:nvSpPr>
          <p:cNvPr id="60" name="Slide Number Placeholder 59"/>
          <p:cNvSpPr>
            <a:spLocks noGrp="1"/>
          </p:cNvSpPr>
          <p:nvPr>
            <p:ph type="sldNum" sz="quarter" idx="11"/>
          </p:nvPr>
        </p:nvSpPr>
        <p:spPr/>
        <p:txBody>
          <a:bodyPr/>
          <a:lstStyle/>
          <a:p>
            <a:fld id="{9ECC0FC1-A78D-46C6-BB12-B0D98A81EE04}" type="slidenum">
              <a:rPr lang="en-US" smtClean="0"/>
              <a:pPr/>
              <a:t>53</a:t>
            </a:fld>
            <a:endParaRPr lang="en-US"/>
          </a:p>
        </p:txBody>
      </p:sp>
      <p:sp>
        <p:nvSpPr>
          <p:cNvPr id="242750" name="Rectangle 62"/>
          <p:cNvSpPr>
            <a:spLocks noChangeArrowheads="1"/>
          </p:cNvSpPr>
          <p:nvPr/>
        </p:nvSpPr>
        <p:spPr bwMode="auto">
          <a:xfrm>
            <a:off x="5508625" y="4701181"/>
            <a:ext cx="2438400" cy="1295400"/>
          </a:xfrm>
          <a:prstGeom prst="rect">
            <a:avLst/>
          </a:prstGeom>
          <a:solidFill>
            <a:srgbClr val="FFCC66"/>
          </a:solidFill>
          <a:ln w="9525">
            <a:solidFill>
              <a:schemeClr val="tx1"/>
            </a:solidFill>
            <a:miter lim="800000"/>
            <a:headEnd/>
            <a:tailEnd/>
          </a:ln>
          <a:effectLst/>
        </p:spPr>
        <p:txBody>
          <a:bodyPr wrap="none" anchor="ctr"/>
          <a:lstStyle/>
          <a:p>
            <a:endParaRPr lang="en-US"/>
          </a:p>
        </p:txBody>
      </p:sp>
      <p:sp>
        <p:nvSpPr>
          <p:cNvPr id="242749" name="Rectangle 61"/>
          <p:cNvSpPr>
            <a:spLocks noChangeArrowheads="1"/>
          </p:cNvSpPr>
          <p:nvPr/>
        </p:nvSpPr>
        <p:spPr bwMode="auto">
          <a:xfrm>
            <a:off x="5472113" y="4809131"/>
            <a:ext cx="2438400" cy="1295400"/>
          </a:xfrm>
          <a:prstGeom prst="rect">
            <a:avLst/>
          </a:prstGeom>
          <a:solidFill>
            <a:srgbClr val="FFCC66"/>
          </a:solidFill>
          <a:ln w="9525">
            <a:solidFill>
              <a:schemeClr val="tx1"/>
            </a:solidFill>
            <a:miter lim="800000"/>
            <a:headEnd/>
            <a:tailEnd/>
          </a:ln>
          <a:effectLst/>
        </p:spPr>
        <p:txBody>
          <a:bodyPr wrap="none" anchor="ctr"/>
          <a:lstStyle/>
          <a:p>
            <a:endParaRPr lang="en-US"/>
          </a:p>
        </p:txBody>
      </p:sp>
      <p:sp>
        <p:nvSpPr>
          <p:cNvPr id="242692" name="Rectangle 4"/>
          <p:cNvSpPr>
            <a:spLocks noChangeArrowheads="1"/>
          </p:cNvSpPr>
          <p:nvPr/>
        </p:nvSpPr>
        <p:spPr bwMode="auto">
          <a:xfrm>
            <a:off x="2463800" y="5132981"/>
            <a:ext cx="2514600" cy="792163"/>
          </a:xfrm>
          <a:prstGeom prst="rect">
            <a:avLst/>
          </a:prstGeom>
          <a:solidFill>
            <a:srgbClr val="CCECFF"/>
          </a:solidFill>
          <a:ln w="9525">
            <a:solidFill>
              <a:schemeClr val="tx1"/>
            </a:solidFill>
            <a:miter lim="800000"/>
            <a:headEnd/>
            <a:tailEnd/>
          </a:ln>
          <a:effectLst/>
        </p:spPr>
        <p:txBody>
          <a:bodyPr wrap="none" anchor="ctr"/>
          <a:lstStyle/>
          <a:p>
            <a:endParaRPr lang="en-US"/>
          </a:p>
        </p:txBody>
      </p:sp>
      <p:sp>
        <p:nvSpPr>
          <p:cNvPr id="242693" name="Rectangle 5"/>
          <p:cNvSpPr>
            <a:spLocks noChangeArrowheads="1"/>
          </p:cNvSpPr>
          <p:nvPr/>
        </p:nvSpPr>
        <p:spPr bwMode="auto">
          <a:xfrm>
            <a:off x="5435600" y="4917081"/>
            <a:ext cx="2438400" cy="1295400"/>
          </a:xfrm>
          <a:prstGeom prst="rect">
            <a:avLst/>
          </a:prstGeom>
          <a:solidFill>
            <a:srgbClr val="FFCC66"/>
          </a:solidFill>
          <a:ln w="9525">
            <a:solidFill>
              <a:schemeClr val="tx1"/>
            </a:solidFill>
            <a:miter lim="800000"/>
            <a:headEnd/>
            <a:tailEnd/>
          </a:ln>
          <a:effectLst/>
        </p:spPr>
        <p:txBody>
          <a:bodyPr wrap="none" anchor="ctr"/>
          <a:lstStyle/>
          <a:p>
            <a:endParaRPr lang="en-US"/>
          </a:p>
        </p:txBody>
      </p:sp>
      <p:grpSp>
        <p:nvGrpSpPr>
          <p:cNvPr id="2" name="Group 6"/>
          <p:cNvGrpSpPr>
            <a:grpSpLocks/>
          </p:cNvGrpSpPr>
          <p:nvPr/>
        </p:nvGrpSpPr>
        <p:grpSpPr bwMode="auto">
          <a:xfrm>
            <a:off x="6731000" y="5526681"/>
            <a:ext cx="685800" cy="457200"/>
            <a:chOff x="4128" y="2304"/>
            <a:chExt cx="432" cy="240"/>
          </a:xfrm>
        </p:grpSpPr>
        <p:sp>
          <p:nvSpPr>
            <p:cNvPr id="242695" name="Rectangle 7"/>
            <p:cNvSpPr>
              <a:spLocks noChangeArrowheads="1"/>
            </p:cNvSpPr>
            <p:nvPr/>
          </p:nvSpPr>
          <p:spPr bwMode="auto">
            <a:xfrm>
              <a:off x="4128" y="2304"/>
              <a:ext cx="432" cy="240"/>
            </a:xfrm>
            <a:prstGeom prst="rect">
              <a:avLst/>
            </a:prstGeom>
            <a:solidFill>
              <a:srgbClr val="FFFF99"/>
            </a:solidFill>
            <a:ln w="9525">
              <a:solidFill>
                <a:schemeClr val="tx1"/>
              </a:solidFill>
              <a:miter lim="800000"/>
              <a:headEnd/>
              <a:tailEnd/>
            </a:ln>
            <a:effectLst/>
          </p:spPr>
          <p:txBody>
            <a:bodyPr wrap="none" anchor="ctr"/>
            <a:lstStyle/>
            <a:p>
              <a:endParaRPr lang="en-US"/>
            </a:p>
          </p:txBody>
        </p:sp>
        <p:sp>
          <p:nvSpPr>
            <p:cNvPr id="242696" name="Line 8"/>
            <p:cNvSpPr>
              <a:spLocks noChangeShapeType="1"/>
            </p:cNvSpPr>
            <p:nvPr/>
          </p:nvSpPr>
          <p:spPr bwMode="auto">
            <a:xfrm>
              <a:off x="4176" y="2304"/>
              <a:ext cx="0" cy="240"/>
            </a:xfrm>
            <a:prstGeom prst="line">
              <a:avLst/>
            </a:prstGeom>
            <a:noFill/>
            <a:ln w="9525">
              <a:solidFill>
                <a:schemeClr val="tx1"/>
              </a:solidFill>
              <a:round/>
              <a:headEnd/>
              <a:tailEnd/>
            </a:ln>
            <a:effectLst/>
          </p:spPr>
          <p:txBody>
            <a:bodyPr/>
            <a:lstStyle/>
            <a:p>
              <a:endParaRPr lang="en-US"/>
            </a:p>
          </p:txBody>
        </p:sp>
        <p:sp>
          <p:nvSpPr>
            <p:cNvPr id="242697" name="Line 9"/>
            <p:cNvSpPr>
              <a:spLocks noChangeShapeType="1"/>
            </p:cNvSpPr>
            <p:nvPr/>
          </p:nvSpPr>
          <p:spPr bwMode="auto">
            <a:xfrm>
              <a:off x="4224" y="2304"/>
              <a:ext cx="0" cy="240"/>
            </a:xfrm>
            <a:prstGeom prst="line">
              <a:avLst/>
            </a:prstGeom>
            <a:noFill/>
            <a:ln w="9525">
              <a:solidFill>
                <a:schemeClr val="tx1"/>
              </a:solidFill>
              <a:round/>
              <a:headEnd/>
              <a:tailEnd/>
            </a:ln>
            <a:effectLst/>
          </p:spPr>
          <p:txBody>
            <a:bodyPr/>
            <a:lstStyle/>
            <a:p>
              <a:endParaRPr lang="en-US"/>
            </a:p>
          </p:txBody>
        </p:sp>
        <p:sp>
          <p:nvSpPr>
            <p:cNvPr id="242698" name="Line 10"/>
            <p:cNvSpPr>
              <a:spLocks noChangeShapeType="1"/>
            </p:cNvSpPr>
            <p:nvPr/>
          </p:nvSpPr>
          <p:spPr bwMode="auto">
            <a:xfrm>
              <a:off x="4272" y="2304"/>
              <a:ext cx="0" cy="240"/>
            </a:xfrm>
            <a:prstGeom prst="line">
              <a:avLst/>
            </a:prstGeom>
            <a:noFill/>
            <a:ln w="9525">
              <a:solidFill>
                <a:schemeClr val="tx1"/>
              </a:solidFill>
              <a:round/>
              <a:headEnd/>
              <a:tailEnd/>
            </a:ln>
            <a:effectLst/>
          </p:spPr>
          <p:txBody>
            <a:bodyPr/>
            <a:lstStyle/>
            <a:p>
              <a:endParaRPr lang="en-US"/>
            </a:p>
          </p:txBody>
        </p:sp>
        <p:sp>
          <p:nvSpPr>
            <p:cNvPr id="242699" name="Line 11"/>
            <p:cNvSpPr>
              <a:spLocks noChangeShapeType="1"/>
            </p:cNvSpPr>
            <p:nvPr/>
          </p:nvSpPr>
          <p:spPr bwMode="auto">
            <a:xfrm>
              <a:off x="4320" y="2304"/>
              <a:ext cx="0" cy="240"/>
            </a:xfrm>
            <a:prstGeom prst="line">
              <a:avLst/>
            </a:prstGeom>
            <a:noFill/>
            <a:ln w="9525">
              <a:solidFill>
                <a:schemeClr val="tx1"/>
              </a:solidFill>
              <a:round/>
              <a:headEnd/>
              <a:tailEnd/>
            </a:ln>
            <a:effectLst/>
          </p:spPr>
          <p:txBody>
            <a:bodyPr/>
            <a:lstStyle/>
            <a:p>
              <a:endParaRPr lang="en-US"/>
            </a:p>
          </p:txBody>
        </p:sp>
        <p:sp>
          <p:nvSpPr>
            <p:cNvPr id="242700" name="Line 12"/>
            <p:cNvSpPr>
              <a:spLocks noChangeShapeType="1"/>
            </p:cNvSpPr>
            <p:nvPr/>
          </p:nvSpPr>
          <p:spPr bwMode="auto">
            <a:xfrm>
              <a:off x="4368" y="2304"/>
              <a:ext cx="0" cy="240"/>
            </a:xfrm>
            <a:prstGeom prst="line">
              <a:avLst/>
            </a:prstGeom>
            <a:noFill/>
            <a:ln w="9525">
              <a:solidFill>
                <a:schemeClr val="tx1"/>
              </a:solidFill>
              <a:round/>
              <a:headEnd/>
              <a:tailEnd/>
            </a:ln>
            <a:effectLst/>
          </p:spPr>
          <p:txBody>
            <a:bodyPr/>
            <a:lstStyle/>
            <a:p>
              <a:endParaRPr lang="en-US"/>
            </a:p>
          </p:txBody>
        </p:sp>
        <p:sp>
          <p:nvSpPr>
            <p:cNvPr id="242701" name="Line 13"/>
            <p:cNvSpPr>
              <a:spLocks noChangeShapeType="1"/>
            </p:cNvSpPr>
            <p:nvPr/>
          </p:nvSpPr>
          <p:spPr bwMode="auto">
            <a:xfrm>
              <a:off x="4416" y="2304"/>
              <a:ext cx="0" cy="240"/>
            </a:xfrm>
            <a:prstGeom prst="line">
              <a:avLst/>
            </a:prstGeom>
            <a:noFill/>
            <a:ln w="9525">
              <a:solidFill>
                <a:schemeClr val="tx1"/>
              </a:solidFill>
              <a:round/>
              <a:headEnd/>
              <a:tailEnd/>
            </a:ln>
            <a:effectLst/>
          </p:spPr>
          <p:txBody>
            <a:bodyPr/>
            <a:lstStyle/>
            <a:p>
              <a:endParaRPr lang="en-US"/>
            </a:p>
          </p:txBody>
        </p:sp>
        <p:sp>
          <p:nvSpPr>
            <p:cNvPr id="242702" name="Line 14"/>
            <p:cNvSpPr>
              <a:spLocks noChangeShapeType="1"/>
            </p:cNvSpPr>
            <p:nvPr/>
          </p:nvSpPr>
          <p:spPr bwMode="auto">
            <a:xfrm>
              <a:off x="4464" y="2304"/>
              <a:ext cx="0" cy="240"/>
            </a:xfrm>
            <a:prstGeom prst="line">
              <a:avLst/>
            </a:prstGeom>
            <a:noFill/>
            <a:ln w="9525">
              <a:solidFill>
                <a:schemeClr val="tx1"/>
              </a:solidFill>
              <a:round/>
              <a:headEnd/>
              <a:tailEnd/>
            </a:ln>
            <a:effectLst/>
          </p:spPr>
          <p:txBody>
            <a:bodyPr/>
            <a:lstStyle/>
            <a:p>
              <a:endParaRPr lang="en-US"/>
            </a:p>
          </p:txBody>
        </p:sp>
        <p:sp>
          <p:nvSpPr>
            <p:cNvPr id="242703" name="Line 15"/>
            <p:cNvSpPr>
              <a:spLocks noChangeShapeType="1"/>
            </p:cNvSpPr>
            <p:nvPr/>
          </p:nvSpPr>
          <p:spPr bwMode="auto">
            <a:xfrm>
              <a:off x="4512" y="2304"/>
              <a:ext cx="0" cy="240"/>
            </a:xfrm>
            <a:prstGeom prst="line">
              <a:avLst/>
            </a:prstGeom>
            <a:noFill/>
            <a:ln w="9525">
              <a:solidFill>
                <a:schemeClr val="tx1"/>
              </a:solidFill>
              <a:round/>
              <a:headEnd/>
              <a:tailEnd/>
            </a:ln>
            <a:effectLst/>
          </p:spPr>
          <p:txBody>
            <a:bodyPr/>
            <a:lstStyle/>
            <a:p>
              <a:endParaRPr lang="en-US"/>
            </a:p>
          </p:txBody>
        </p:sp>
      </p:grpSp>
      <p:sp>
        <p:nvSpPr>
          <p:cNvPr id="242704" name="Oval 16"/>
          <p:cNvSpPr>
            <a:spLocks noChangeArrowheads="1"/>
          </p:cNvSpPr>
          <p:nvPr/>
        </p:nvSpPr>
        <p:spPr bwMode="auto">
          <a:xfrm>
            <a:off x="6426200" y="5679081"/>
            <a:ext cx="152400" cy="1524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242705" name="Line 17"/>
          <p:cNvSpPr>
            <a:spLocks noChangeShapeType="1"/>
          </p:cNvSpPr>
          <p:nvPr/>
        </p:nvSpPr>
        <p:spPr bwMode="auto">
          <a:xfrm flipH="1">
            <a:off x="6578600" y="5755281"/>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06" name="Line 18"/>
          <p:cNvSpPr>
            <a:spLocks noChangeShapeType="1"/>
          </p:cNvSpPr>
          <p:nvPr/>
        </p:nvSpPr>
        <p:spPr bwMode="auto">
          <a:xfrm flipH="1">
            <a:off x="6273800" y="5755281"/>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07" name="Line 19"/>
          <p:cNvSpPr>
            <a:spLocks noChangeShapeType="1"/>
          </p:cNvSpPr>
          <p:nvPr/>
        </p:nvSpPr>
        <p:spPr bwMode="auto">
          <a:xfrm flipH="1" flipV="1">
            <a:off x="6502400" y="5831481"/>
            <a:ext cx="14288" cy="381000"/>
          </a:xfrm>
          <a:prstGeom prst="line">
            <a:avLst/>
          </a:prstGeom>
          <a:noFill/>
          <a:ln w="9525">
            <a:solidFill>
              <a:schemeClr val="tx1"/>
            </a:solidFill>
            <a:round/>
            <a:headEnd/>
            <a:tailEnd type="triangle" w="med" len="med"/>
          </a:ln>
          <a:effectLst/>
        </p:spPr>
        <p:txBody>
          <a:bodyPr/>
          <a:lstStyle/>
          <a:p>
            <a:endParaRPr lang="en-US"/>
          </a:p>
        </p:txBody>
      </p:sp>
      <p:sp>
        <p:nvSpPr>
          <p:cNvPr id="242708" name="AutoShape 20"/>
          <p:cNvSpPr>
            <a:spLocks noChangeArrowheads="1"/>
          </p:cNvSpPr>
          <p:nvPr/>
        </p:nvSpPr>
        <p:spPr bwMode="auto">
          <a:xfrm rot="-5400000">
            <a:off x="7531100" y="5640981"/>
            <a:ext cx="304800" cy="228600"/>
          </a:xfrm>
          <a:prstGeom prst="triangle">
            <a:avLst>
              <a:gd name="adj" fmla="val 50000"/>
            </a:avLst>
          </a:prstGeom>
          <a:solidFill>
            <a:schemeClr val="accent1"/>
          </a:solidFill>
          <a:ln w="9525">
            <a:solidFill>
              <a:schemeClr val="tx1"/>
            </a:solidFill>
            <a:miter lim="800000"/>
            <a:headEnd/>
            <a:tailEnd/>
          </a:ln>
          <a:effectLst/>
        </p:spPr>
        <p:txBody>
          <a:bodyPr wrap="none" anchor="ctr"/>
          <a:lstStyle/>
          <a:p>
            <a:endParaRPr lang="en-US"/>
          </a:p>
        </p:txBody>
      </p:sp>
      <p:sp>
        <p:nvSpPr>
          <p:cNvPr id="242709" name="Line 21"/>
          <p:cNvSpPr>
            <a:spLocks noChangeShapeType="1"/>
          </p:cNvSpPr>
          <p:nvPr/>
        </p:nvSpPr>
        <p:spPr bwMode="auto">
          <a:xfrm flipH="1">
            <a:off x="7416800" y="5755281"/>
            <a:ext cx="152400" cy="0"/>
          </a:xfrm>
          <a:prstGeom prst="line">
            <a:avLst/>
          </a:prstGeom>
          <a:noFill/>
          <a:ln w="9525">
            <a:solidFill>
              <a:schemeClr val="tx1"/>
            </a:solidFill>
            <a:round/>
            <a:headEnd/>
            <a:tailEnd/>
          </a:ln>
          <a:effectLst/>
        </p:spPr>
        <p:txBody>
          <a:bodyPr/>
          <a:lstStyle/>
          <a:p>
            <a:endParaRPr lang="en-US"/>
          </a:p>
        </p:txBody>
      </p:sp>
      <p:sp>
        <p:nvSpPr>
          <p:cNvPr id="242710" name="Line 22"/>
          <p:cNvSpPr>
            <a:spLocks noChangeShapeType="1"/>
          </p:cNvSpPr>
          <p:nvPr/>
        </p:nvSpPr>
        <p:spPr bwMode="auto">
          <a:xfrm>
            <a:off x="7797800" y="5755281"/>
            <a:ext cx="228600" cy="0"/>
          </a:xfrm>
          <a:prstGeom prst="line">
            <a:avLst/>
          </a:prstGeom>
          <a:noFill/>
          <a:ln w="9525">
            <a:solidFill>
              <a:schemeClr val="tx1"/>
            </a:solidFill>
            <a:round/>
            <a:headEnd/>
            <a:tailEnd/>
          </a:ln>
          <a:effectLst/>
        </p:spPr>
        <p:txBody>
          <a:bodyPr/>
          <a:lstStyle/>
          <a:p>
            <a:endParaRPr lang="en-US"/>
          </a:p>
        </p:txBody>
      </p:sp>
      <p:sp>
        <p:nvSpPr>
          <p:cNvPr id="242711" name="Text Box 23"/>
          <p:cNvSpPr txBox="1">
            <a:spLocks noChangeArrowheads="1"/>
          </p:cNvSpPr>
          <p:nvPr/>
        </p:nvSpPr>
        <p:spPr bwMode="auto">
          <a:xfrm>
            <a:off x="6156325" y="6177556"/>
            <a:ext cx="848309" cy="338554"/>
          </a:xfrm>
          <a:prstGeom prst="rect">
            <a:avLst/>
          </a:prstGeom>
          <a:noFill/>
          <a:ln w="9525">
            <a:noFill/>
            <a:miter lim="800000"/>
            <a:headEnd/>
            <a:tailEnd/>
          </a:ln>
          <a:effectLst/>
        </p:spPr>
        <p:txBody>
          <a:bodyPr wrap="none">
            <a:spAutoFit/>
          </a:bodyPr>
          <a:lstStyle/>
          <a:p>
            <a:pPr algn="l"/>
            <a:r>
              <a:rPr lang="en-US" sz="1600"/>
              <a:t>Trigger</a:t>
            </a:r>
          </a:p>
        </p:txBody>
      </p:sp>
      <p:sp>
        <p:nvSpPr>
          <p:cNvPr id="242712" name="Rectangle 24"/>
          <p:cNvSpPr>
            <a:spLocks noChangeArrowheads="1"/>
          </p:cNvSpPr>
          <p:nvPr/>
        </p:nvSpPr>
        <p:spPr bwMode="auto">
          <a:xfrm>
            <a:off x="4521200" y="5298081"/>
            <a:ext cx="304800" cy="457200"/>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242713" name="Line 25"/>
          <p:cNvSpPr>
            <a:spLocks noChangeShapeType="1"/>
          </p:cNvSpPr>
          <p:nvPr/>
        </p:nvSpPr>
        <p:spPr bwMode="auto">
          <a:xfrm>
            <a:off x="4597400" y="5298081"/>
            <a:ext cx="0" cy="457200"/>
          </a:xfrm>
          <a:prstGeom prst="line">
            <a:avLst/>
          </a:prstGeom>
          <a:noFill/>
          <a:ln w="9525">
            <a:solidFill>
              <a:schemeClr val="tx1"/>
            </a:solidFill>
            <a:round/>
            <a:headEnd/>
            <a:tailEnd/>
          </a:ln>
          <a:effectLst/>
        </p:spPr>
        <p:txBody>
          <a:bodyPr/>
          <a:lstStyle/>
          <a:p>
            <a:endParaRPr lang="en-US"/>
          </a:p>
        </p:txBody>
      </p:sp>
      <p:sp>
        <p:nvSpPr>
          <p:cNvPr id="242714" name="Line 26"/>
          <p:cNvSpPr>
            <a:spLocks noChangeShapeType="1"/>
          </p:cNvSpPr>
          <p:nvPr/>
        </p:nvSpPr>
        <p:spPr bwMode="auto">
          <a:xfrm>
            <a:off x="4673600" y="5298081"/>
            <a:ext cx="0" cy="457200"/>
          </a:xfrm>
          <a:prstGeom prst="line">
            <a:avLst/>
          </a:prstGeom>
          <a:noFill/>
          <a:ln w="9525">
            <a:solidFill>
              <a:schemeClr val="tx1"/>
            </a:solidFill>
            <a:round/>
            <a:headEnd/>
            <a:tailEnd/>
          </a:ln>
          <a:effectLst/>
        </p:spPr>
        <p:txBody>
          <a:bodyPr/>
          <a:lstStyle/>
          <a:p>
            <a:endParaRPr lang="en-US"/>
          </a:p>
        </p:txBody>
      </p:sp>
      <p:sp>
        <p:nvSpPr>
          <p:cNvPr id="242715" name="Line 27"/>
          <p:cNvSpPr>
            <a:spLocks noChangeShapeType="1"/>
          </p:cNvSpPr>
          <p:nvPr/>
        </p:nvSpPr>
        <p:spPr bwMode="auto">
          <a:xfrm>
            <a:off x="4749800" y="5298081"/>
            <a:ext cx="0" cy="457200"/>
          </a:xfrm>
          <a:prstGeom prst="line">
            <a:avLst/>
          </a:prstGeom>
          <a:noFill/>
          <a:ln w="9525">
            <a:solidFill>
              <a:schemeClr val="tx1"/>
            </a:solidFill>
            <a:round/>
            <a:headEnd/>
            <a:tailEnd/>
          </a:ln>
          <a:effectLst/>
        </p:spPr>
        <p:txBody>
          <a:bodyPr/>
          <a:lstStyle/>
          <a:p>
            <a:endParaRPr lang="en-US"/>
          </a:p>
        </p:txBody>
      </p:sp>
      <p:sp>
        <p:nvSpPr>
          <p:cNvPr id="242716" name="Rectangle 28"/>
          <p:cNvSpPr>
            <a:spLocks noChangeArrowheads="1"/>
          </p:cNvSpPr>
          <p:nvPr/>
        </p:nvSpPr>
        <p:spPr bwMode="auto">
          <a:xfrm>
            <a:off x="3454400" y="5298081"/>
            <a:ext cx="914400" cy="457200"/>
          </a:xfrm>
          <a:prstGeom prst="rect">
            <a:avLst/>
          </a:prstGeom>
          <a:solidFill>
            <a:srgbClr val="CCCCFF"/>
          </a:solidFill>
          <a:ln w="9525">
            <a:solidFill>
              <a:schemeClr val="tx1"/>
            </a:solidFill>
            <a:miter lim="800000"/>
            <a:headEnd/>
            <a:tailEnd/>
          </a:ln>
          <a:effectLst/>
        </p:spPr>
        <p:txBody>
          <a:bodyPr wrap="none" anchor="ctr"/>
          <a:lstStyle/>
          <a:p>
            <a:r>
              <a:rPr lang="en-US" sz="1200"/>
              <a:t>Zero-</a:t>
            </a:r>
          </a:p>
          <a:p>
            <a:r>
              <a:rPr lang="en-US" sz="1200"/>
              <a:t>suppression</a:t>
            </a:r>
          </a:p>
        </p:txBody>
      </p:sp>
      <p:sp>
        <p:nvSpPr>
          <p:cNvPr id="242717" name="Rectangle 29"/>
          <p:cNvSpPr>
            <a:spLocks noChangeArrowheads="1"/>
          </p:cNvSpPr>
          <p:nvPr/>
        </p:nvSpPr>
        <p:spPr bwMode="auto">
          <a:xfrm>
            <a:off x="2616200" y="5298081"/>
            <a:ext cx="685800" cy="457200"/>
          </a:xfrm>
          <a:prstGeom prst="rect">
            <a:avLst/>
          </a:prstGeom>
          <a:solidFill>
            <a:srgbClr val="66CCFF"/>
          </a:solidFill>
          <a:ln w="9525">
            <a:solidFill>
              <a:schemeClr val="tx1"/>
            </a:solidFill>
            <a:miter lim="800000"/>
            <a:headEnd/>
            <a:tailEnd/>
          </a:ln>
          <a:effectLst/>
        </p:spPr>
        <p:txBody>
          <a:bodyPr wrap="none" anchor="ctr"/>
          <a:lstStyle/>
          <a:p>
            <a:r>
              <a:rPr lang="en-US" sz="1200"/>
              <a:t>Data </a:t>
            </a:r>
          </a:p>
          <a:p>
            <a:r>
              <a:rPr lang="en-US" sz="1200"/>
              <a:t>formatting</a:t>
            </a:r>
          </a:p>
        </p:txBody>
      </p:sp>
      <p:sp>
        <p:nvSpPr>
          <p:cNvPr id="242718" name="Line 30"/>
          <p:cNvSpPr>
            <a:spLocks noChangeShapeType="1"/>
          </p:cNvSpPr>
          <p:nvPr/>
        </p:nvSpPr>
        <p:spPr bwMode="auto">
          <a:xfrm flipH="1">
            <a:off x="4368800" y="5526681"/>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19" name="Rectangle 31"/>
          <p:cNvSpPr>
            <a:spLocks noChangeArrowheads="1"/>
          </p:cNvSpPr>
          <p:nvPr/>
        </p:nvSpPr>
        <p:spPr bwMode="auto">
          <a:xfrm>
            <a:off x="5969000" y="5526681"/>
            <a:ext cx="304800" cy="457200"/>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242720" name="Line 32"/>
          <p:cNvSpPr>
            <a:spLocks noChangeShapeType="1"/>
          </p:cNvSpPr>
          <p:nvPr/>
        </p:nvSpPr>
        <p:spPr bwMode="auto">
          <a:xfrm>
            <a:off x="6045200" y="5526681"/>
            <a:ext cx="0" cy="457200"/>
          </a:xfrm>
          <a:prstGeom prst="line">
            <a:avLst/>
          </a:prstGeom>
          <a:noFill/>
          <a:ln w="9525">
            <a:solidFill>
              <a:schemeClr val="tx1"/>
            </a:solidFill>
            <a:round/>
            <a:headEnd/>
            <a:tailEnd/>
          </a:ln>
          <a:effectLst/>
        </p:spPr>
        <p:txBody>
          <a:bodyPr/>
          <a:lstStyle/>
          <a:p>
            <a:endParaRPr lang="en-US"/>
          </a:p>
        </p:txBody>
      </p:sp>
      <p:sp>
        <p:nvSpPr>
          <p:cNvPr id="242721" name="Line 33"/>
          <p:cNvSpPr>
            <a:spLocks noChangeShapeType="1"/>
          </p:cNvSpPr>
          <p:nvPr/>
        </p:nvSpPr>
        <p:spPr bwMode="auto">
          <a:xfrm>
            <a:off x="6121400" y="5526681"/>
            <a:ext cx="0" cy="457200"/>
          </a:xfrm>
          <a:prstGeom prst="line">
            <a:avLst/>
          </a:prstGeom>
          <a:noFill/>
          <a:ln w="9525">
            <a:solidFill>
              <a:schemeClr val="tx1"/>
            </a:solidFill>
            <a:round/>
            <a:headEnd/>
            <a:tailEnd/>
          </a:ln>
          <a:effectLst/>
        </p:spPr>
        <p:txBody>
          <a:bodyPr/>
          <a:lstStyle/>
          <a:p>
            <a:endParaRPr lang="en-US"/>
          </a:p>
        </p:txBody>
      </p:sp>
      <p:sp>
        <p:nvSpPr>
          <p:cNvPr id="242722" name="Line 34"/>
          <p:cNvSpPr>
            <a:spLocks noChangeShapeType="1"/>
          </p:cNvSpPr>
          <p:nvPr/>
        </p:nvSpPr>
        <p:spPr bwMode="auto">
          <a:xfrm>
            <a:off x="6197600" y="5526681"/>
            <a:ext cx="0" cy="457200"/>
          </a:xfrm>
          <a:prstGeom prst="line">
            <a:avLst/>
          </a:prstGeom>
          <a:noFill/>
          <a:ln w="9525">
            <a:solidFill>
              <a:schemeClr val="tx1"/>
            </a:solidFill>
            <a:round/>
            <a:headEnd/>
            <a:tailEnd/>
          </a:ln>
          <a:effectLst/>
        </p:spPr>
        <p:txBody>
          <a:bodyPr/>
          <a:lstStyle/>
          <a:p>
            <a:endParaRPr lang="en-US"/>
          </a:p>
        </p:txBody>
      </p:sp>
      <p:sp>
        <p:nvSpPr>
          <p:cNvPr id="242723" name="Line 35"/>
          <p:cNvSpPr>
            <a:spLocks noChangeShapeType="1"/>
          </p:cNvSpPr>
          <p:nvPr/>
        </p:nvSpPr>
        <p:spPr bwMode="auto">
          <a:xfrm flipH="1">
            <a:off x="5740400" y="5755281"/>
            <a:ext cx="228600" cy="0"/>
          </a:xfrm>
          <a:prstGeom prst="line">
            <a:avLst/>
          </a:prstGeom>
          <a:noFill/>
          <a:ln w="9525">
            <a:solidFill>
              <a:schemeClr val="tx1"/>
            </a:solidFill>
            <a:round/>
            <a:headEnd/>
            <a:tailEnd type="triangle" w="med" len="med"/>
          </a:ln>
          <a:effectLst/>
        </p:spPr>
        <p:txBody>
          <a:bodyPr/>
          <a:lstStyle/>
          <a:p>
            <a:endParaRPr lang="en-US"/>
          </a:p>
        </p:txBody>
      </p:sp>
      <p:sp>
        <p:nvSpPr>
          <p:cNvPr id="242724" name="Rectangle 36"/>
          <p:cNvSpPr>
            <a:spLocks noChangeArrowheads="1"/>
          </p:cNvSpPr>
          <p:nvPr/>
        </p:nvSpPr>
        <p:spPr bwMode="auto">
          <a:xfrm>
            <a:off x="5511800" y="5069481"/>
            <a:ext cx="228600" cy="838200"/>
          </a:xfrm>
          <a:prstGeom prst="rect">
            <a:avLst/>
          </a:prstGeom>
          <a:solidFill>
            <a:schemeClr val="accent1"/>
          </a:solidFill>
          <a:ln w="9525">
            <a:solidFill>
              <a:schemeClr val="tx1"/>
            </a:solidFill>
            <a:miter lim="800000"/>
            <a:headEnd/>
            <a:tailEnd/>
          </a:ln>
          <a:effectLst/>
        </p:spPr>
        <p:txBody>
          <a:bodyPr vert="eaVert" wrap="none" anchor="ctr"/>
          <a:lstStyle/>
          <a:p>
            <a:r>
              <a:rPr lang="en-US"/>
              <a:t>MUX</a:t>
            </a:r>
          </a:p>
        </p:txBody>
      </p:sp>
      <p:sp>
        <p:nvSpPr>
          <p:cNvPr id="242725" name="Line 37"/>
          <p:cNvSpPr>
            <a:spLocks noChangeShapeType="1"/>
          </p:cNvSpPr>
          <p:nvPr/>
        </p:nvSpPr>
        <p:spPr bwMode="auto">
          <a:xfrm flipH="1">
            <a:off x="5740400" y="5602881"/>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26" name="Line 38"/>
          <p:cNvSpPr>
            <a:spLocks noChangeShapeType="1"/>
          </p:cNvSpPr>
          <p:nvPr/>
        </p:nvSpPr>
        <p:spPr bwMode="auto">
          <a:xfrm flipH="1">
            <a:off x="5740400" y="5450481"/>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27" name="Line 39"/>
          <p:cNvSpPr>
            <a:spLocks noChangeShapeType="1"/>
          </p:cNvSpPr>
          <p:nvPr/>
        </p:nvSpPr>
        <p:spPr bwMode="auto">
          <a:xfrm flipH="1">
            <a:off x="5740400" y="5298081"/>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28" name="Line 40"/>
          <p:cNvSpPr>
            <a:spLocks noChangeShapeType="1"/>
          </p:cNvSpPr>
          <p:nvPr/>
        </p:nvSpPr>
        <p:spPr bwMode="auto">
          <a:xfrm flipH="1">
            <a:off x="4978400" y="5526681"/>
            <a:ext cx="533400" cy="0"/>
          </a:xfrm>
          <a:prstGeom prst="line">
            <a:avLst/>
          </a:prstGeom>
          <a:noFill/>
          <a:ln w="9525">
            <a:solidFill>
              <a:schemeClr val="tx1"/>
            </a:solidFill>
            <a:round/>
            <a:headEnd/>
            <a:tailEnd type="triangle" w="med" len="med"/>
          </a:ln>
          <a:effectLst/>
        </p:spPr>
        <p:txBody>
          <a:bodyPr/>
          <a:lstStyle/>
          <a:p>
            <a:endParaRPr lang="en-US"/>
          </a:p>
        </p:txBody>
      </p:sp>
      <p:sp>
        <p:nvSpPr>
          <p:cNvPr id="242729" name="Oval 41"/>
          <p:cNvSpPr>
            <a:spLocks noChangeArrowheads="1"/>
          </p:cNvSpPr>
          <p:nvPr/>
        </p:nvSpPr>
        <p:spPr bwMode="auto">
          <a:xfrm>
            <a:off x="5283200" y="5526681"/>
            <a:ext cx="76200" cy="152400"/>
          </a:xfrm>
          <a:prstGeom prst="ellipse">
            <a:avLst/>
          </a:prstGeom>
          <a:noFill/>
          <a:ln w="9525">
            <a:solidFill>
              <a:schemeClr val="tx1"/>
            </a:solidFill>
            <a:round/>
            <a:headEnd/>
            <a:tailEnd/>
          </a:ln>
          <a:effectLst/>
        </p:spPr>
        <p:txBody>
          <a:bodyPr wrap="none" anchor="ctr"/>
          <a:lstStyle/>
          <a:p>
            <a:endParaRPr lang="en-US"/>
          </a:p>
        </p:txBody>
      </p:sp>
      <p:sp>
        <p:nvSpPr>
          <p:cNvPr id="242730" name="Line 42"/>
          <p:cNvSpPr>
            <a:spLocks noChangeShapeType="1"/>
          </p:cNvSpPr>
          <p:nvPr/>
        </p:nvSpPr>
        <p:spPr bwMode="auto">
          <a:xfrm flipH="1">
            <a:off x="4978400" y="5374281"/>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31" name="Line 43"/>
          <p:cNvSpPr>
            <a:spLocks noChangeShapeType="1"/>
          </p:cNvSpPr>
          <p:nvPr/>
        </p:nvSpPr>
        <p:spPr bwMode="auto">
          <a:xfrm flipH="1">
            <a:off x="4978400" y="5679081"/>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32" name="Line 44"/>
          <p:cNvSpPr>
            <a:spLocks noChangeShapeType="1"/>
          </p:cNvSpPr>
          <p:nvPr/>
        </p:nvSpPr>
        <p:spPr bwMode="auto">
          <a:xfrm flipH="1">
            <a:off x="4978400" y="5831481"/>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33" name="Line 45"/>
          <p:cNvSpPr>
            <a:spLocks noChangeShapeType="1"/>
          </p:cNvSpPr>
          <p:nvPr/>
        </p:nvSpPr>
        <p:spPr bwMode="auto">
          <a:xfrm flipH="1">
            <a:off x="4978400" y="5221881"/>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34" name="Line 46"/>
          <p:cNvSpPr>
            <a:spLocks noChangeShapeType="1"/>
          </p:cNvSpPr>
          <p:nvPr/>
        </p:nvSpPr>
        <p:spPr bwMode="auto">
          <a:xfrm flipH="1">
            <a:off x="3302000" y="5526681"/>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35" name="Line 47"/>
          <p:cNvSpPr>
            <a:spLocks noChangeShapeType="1"/>
          </p:cNvSpPr>
          <p:nvPr/>
        </p:nvSpPr>
        <p:spPr bwMode="auto">
          <a:xfrm flipH="1">
            <a:off x="2311400" y="5526681"/>
            <a:ext cx="304800" cy="0"/>
          </a:xfrm>
          <a:prstGeom prst="line">
            <a:avLst/>
          </a:prstGeom>
          <a:noFill/>
          <a:ln w="9525">
            <a:solidFill>
              <a:schemeClr val="tx1"/>
            </a:solidFill>
            <a:round/>
            <a:headEnd/>
            <a:tailEnd type="triangle" w="med" len="med"/>
          </a:ln>
          <a:effectLst/>
        </p:spPr>
        <p:txBody>
          <a:bodyPr/>
          <a:lstStyle/>
          <a:p>
            <a:endParaRPr lang="en-US"/>
          </a:p>
        </p:txBody>
      </p:sp>
      <p:sp>
        <p:nvSpPr>
          <p:cNvPr id="242736" name="Text Box 48"/>
          <p:cNvSpPr txBox="1">
            <a:spLocks noChangeArrowheads="1"/>
          </p:cNvSpPr>
          <p:nvPr/>
        </p:nvSpPr>
        <p:spPr bwMode="auto">
          <a:xfrm>
            <a:off x="1438177" y="5317719"/>
            <a:ext cx="896645" cy="369332"/>
          </a:xfrm>
          <a:prstGeom prst="rect">
            <a:avLst/>
          </a:prstGeom>
          <a:noFill/>
          <a:ln w="9525">
            <a:noFill/>
            <a:miter lim="800000"/>
            <a:headEnd/>
            <a:tailEnd/>
          </a:ln>
          <a:effectLst/>
        </p:spPr>
        <p:txBody>
          <a:bodyPr wrap="square">
            <a:spAutoFit/>
          </a:bodyPr>
          <a:lstStyle/>
          <a:p>
            <a:pPr algn="l"/>
            <a:r>
              <a:rPr lang="en-US"/>
              <a:t>DAQ</a:t>
            </a:r>
          </a:p>
        </p:txBody>
      </p:sp>
      <p:sp>
        <p:nvSpPr>
          <p:cNvPr id="242737" name="Line 49"/>
          <p:cNvSpPr>
            <a:spLocks noChangeShapeType="1"/>
          </p:cNvSpPr>
          <p:nvPr/>
        </p:nvSpPr>
        <p:spPr bwMode="auto">
          <a:xfrm>
            <a:off x="5219700" y="4593231"/>
            <a:ext cx="0" cy="1871663"/>
          </a:xfrm>
          <a:prstGeom prst="line">
            <a:avLst/>
          </a:prstGeom>
          <a:noFill/>
          <a:ln w="9525">
            <a:solidFill>
              <a:schemeClr val="tx1"/>
            </a:solidFill>
            <a:prstDash val="dash"/>
            <a:round/>
            <a:headEnd/>
            <a:tailEnd/>
          </a:ln>
          <a:effectLst/>
        </p:spPr>
        <p:txBody>
          <a:bodyPr wrap="none" anchor="ctr"/>
          <a:lstStyle/>
          <a:p>
            <a:endParaRPr lang="en-US"/>
          </a:p>
        </p:txBody>
      </p:sp>
      <p:sp>
        <p:nvSpPr>
          <p:cNvPr id="242738" name="Text Box 50"/>
          <p:cNvSpPr txBox="1">
            <a:spLocks noChangeArrowheads="1"/>
          </p:cNvSpPr>
          <p:nvPr/>
        </p:nvSpPr>
        <p:spPr bwMode="auto">
          <a:xfrm>
            <a:off x="5746330" y="4422135"/>
            <a:ext cx="987425" cy="274637"/>
          </a:xfrm>
          <a:prstGeom prst="rect">
            <a:avLst/>
          </a:prstGeom>
          <a:noFill/>
          <a:ln w="9525" algn="ctr">
            <a:noFill/>
            <a:miter lim="800000"/>
            <a:headEnd/>
            <a:tailEnd/>
          </a:ln>
          <a:effectLst/>
        </p:spPr>
        <p:txBody>
          <a:bodyPr wrap="none">
            <a:spAutoFit/>
          </a:bodyPr>
          <a:lstStyle/>
          <a:p>
            <a:r>
              <a:rPr lang="en-US"/>
              <a:t>On-detector</a:t>
            </a:r>
          </a:p>
        </p:txBody>
      </p:sp>
      <p:sp>
        <p:nvSpPr>
          <p:cNvPr id="242739" name="Text Box 51"/>
          <p:cNvSpPr txBox="1">
            <a:spLocks noChangeArrowheads="1"/>
          </p:cNvSpPr>
          <p:nvPr/>
        </p:nvSpPr>
        <p:spPr bwMode="auto">
          <a:xfrm>
            <a:off x="3311525" y="4772619"/>
            <a:ext cx="989013" cy="274637"/>
          </a:xfrm>
          <a:prstGeom prst="rect">
            <a:avLst/>
          </a:prstGeom>
          <a:noFill/>
          <a:ln w="9525" algn="ctr">
            <a:noFill/>
            <a:miter lim="800000"/>
            <a:headEnd/>
            <a:tailEnd/>
          </a:ln>
          <a:effectLst/>
        </p:spPr>
        <p:txBody>
          <a:bodyPr wrap="none">
            <a:spAutoFit/>
          </a:bodyPr>
          <a:lstStyle/>
          <a:p>
            <a:r>
              <a:rPr lang="en-US"/>
              <a:t>Off-detector</a:t>
            </a:r>
          </a:p>
        </p:txBody>
      </p:sp>
      <p:sp>
        <p:nvSpPr>
          <p:cNvPr id="242745" name="Line 57"/>
          <p:cNvSpPr>
            <a:spLocks noChangeShapeType="1"/>
          </p:cNvSpPr>
          <p:nvPr/>
        </p:nvSpPr>
        <p:spPr bwMode="auto">
          <a:xfrm flipV="1">
            <a:off x="7092950" y="6069606"/>
            <a:ext cx="0" cy="142875"/>
          </a:xfrm>
          <a:prstGeom prst="line">
            <a:avLst/>
          </a:prstGeom>
          <a:noFill/>
          <a:ln w="9525">
            <a:solidFill>
              <a:schemeClr val="tx1"/>
            </a:solidFill>
            <a:round/>
            <a:headEnd/>
            <a:tailEnd/>
          </a:ln>
          <a:effectLst/>
        </p:spPr>
        <p:txBody>
          <a:bodyPr wrap="none" anchor="ctr"/>
          <a:lstStyle/>
          <a:p>
            <a:endParaRPr lang="en-US"/>
          </a:p>
        </p:txBody>
      </p:sp>
      <p:sp>
        <p:nvSpPr>
          <p:cNvPr id="242746" name="Line 58"/>
          <p:cNvSpPr>
            <a:spLocks noChangeShapeType="1"/>
          </p:cNvSpPr>
          <p:nvPr/>
        </p:nvSpPr>
        <p:spPr bwMode="auto">
          <a:xfrm flipV="1">
            <a:off x="7092950" y="6104531"/>
            <a:ext cx="179388" cy="36513"/>
          </a:xfrm>
          <a:prstGeom prst="line">
            <a:avLst/>
          </a:prstGeom>
          <a:noFill/>
          <a:ln w="9525">
            <a:solidFill>
              <a:schemeClr val="tx1"/>
            </a:solidFill>
            <a:round/>
            <a:headEnd/>
            <a:tailEnd/>
          </a:ln>
          <a:effectLst/>
        </p:spPr>
        <p:txBody>
          <a:bodyPr wrap="none" anchor="ctr"/>
          <a:lstStyle/>
          <a:p>
            <a:endParaRPr lang="en-US"/>
          </a:p>
        </p:txBody>
      </p:sp>
      <p:sp>
        <p:nvSpPr>
          <p:cNvPr id="242747" name="Line 59"/>
          <p:cNvSpPr>
            <a:spLocks noChangeShapeType="1"/>
          </p:cNvSpPr>
          <p:nvPr/>
        </p:nvSpPr>
        <p:spPr bwMode="auto">
          <a:xfrm flipH="1" flipV="1">
            <a:off x="6911975" y="6104531"/>
            <a:ext cx="180975" cy="36513"/>
          </a:xfrm>
          <a:prstGeom prst="line">
            <a:avLst/>
          </a:prstGeom>
          <a:noFill/>
          <a:ln w="9525">
            <a:solidFill>
              <a:schemeClr val="tx1"/>
            </a:solidFill>
            <a:round/>
            <a:headEnd/>
            <a:tailEnd/>
          </a:ln>
          <a:effectLst/>
        </p:spPr>
        <p:txBody>
          <a:bodyPr wrap="none" anchor="ctr"/>
          <a:lstStyle/>
          <a:p>
            <a:endParaRPr lang="en-US"/>
          </a:p>
        </p:txBody>
      </p:sp>
      <p:sp>
        <p:nvSpPr>
          <p:cNvPr id="242748" name="Text Box 60"/>
          <p:cNvSpPr txBox="1">
            <a:spLocks noChangeArrowheads="1"/>
          </p:cNvSpPr>
          <p:nvPr/>
        </p:nvSpPr>
        <p:spPr bwMode="auto">
          <a:xfrm>
            <a:off x="6804025" y="6177556"/>
            <a:ext cx="1462260" cy="338554"/>
          </a:xfrm>
          <a:prstGeom prst="rect">
            <a:avLst/>
          </a:prstGeom>
          <a:noFill/>
          <a:ln w="9525">
            <a:noFill/>
            <a:miter lim="800000"/>
            <a:headEnd/>
            <a:tailEnd/>
          </a:ln>
          <a:effectLst/>
        </p:spPr>
        <p:txBody>
          <a:bodyPr wrap="none">
            <a:spAutoFit/>
          </a:bodyPr>
          <a:lstStyle/>
          <a:p>
            <a:pPr algn="l"/>
            <a:r>
              <a:rPr lang="en-US" sz="1600"/>
              <a:t>Global clock</a:t>
            </a:r>
          </a:p>
        </p:txBody>
      </p:sp>
      <p:grpSp>
        <p:nvGrpSpPr>
          <p:cNvPr id="61" name="Group 160"/>
          <p:cNvGrpSpPr>
            <a:grpSpLocks/>
          </p:cNvGrpSpPr>
          <p:nvPr/>
        </p:nvGrpSpPr>
        <p:grpSpPr bwMode="auto">
          <a:xfrm>
            <a:off x="246515" y="5928768"/>
            <a:ext cx="304800" cy="304800"/>
            <a:chOff x="528" y="3120"/>
            <a:chExt cx="432" cy="288"/>
          </a:xfrm>
        </p:grpSpPr>
        <p:sp>
          <p:nvSpPr>
            <p:cNvPr id="62" name="Rectangle 161"/>
            <p:cNvSpPr>
              <a:spLocks noChangeArrowheads="1"/>
            </p:cNvSpPr>
            <p:nvPr/>
          </p:nvSpPr>
          <p:spPr bwMode="auto">
            <a:xfrm>
              <a:off x="528" y="3120"/>
              <a:ext cx="432" cy="288"/>
            </a:xfrm>
            <a:prstGeom prst="rect">
              <a:avLst/>
            </a:prstGeom>
            <a:solidFill>
              <a:srgbClr val="FFFF99"/>
            </a:solidFill>
            <a:ln w="9525">
              <a:solidFill>
                <a:schemeClr val="tx1"/>
              </a:solidFill>
              <a:miter lim="800000"/>
              <a:headEnd/>
              <a:tailEnd/>
            </a:ln>
            <a:effectLst/>
          </p:spPr>
          <p:txBody>
            <a:bodyPr wrap="none" anchor="ctr"/>
            <a:lstStyle/>
            <a:p>
              <a:endParaRPr lang="en-US"/>
            </a:p>
          </p:txBody>
        </p:sp>
        <p:sp>
          <p:nvSpPr>
            <p:cNvPr id="63" name="Line 162"/>
            <p:cNvSpPr>
              <a:spLocks noChangeShapeType="1"/>
            </p:cNvSpPr>
            <p:nvPr/>
          </p:nvSpPr>
          <p:spPr bwMode="auto">
            <a:xfrm>
              <a:off x="576" y="3120"/>
              <a:ext cx="0" cy="288"/>
            </a:xfrm>
            <a:prstGeom prst="line">
              <a:avLst/>
            </a:prstGeom>
            <a:noFill/>
            <a:ln w="9525">
              <a:solidFill>
                <a:schemeClr val="tx1"/>
              </a:solidFill>
              <a:round/>
              <a:headEnd/>
              <a:tailEnd/>
            </a:ln>
            <a:effectLst/>
          </p:spPr>
          <p:txBody>
            <a:bodyPr/>
            <a:lstStyle/>
            <a:p>
              <a:endParaRPr lang="en-US"/>
            </a:p>
          </p:txBody>
        </p:sp>
        <p:sp>
          <p:nvSpPr>
            <p:cNvPr id="64" name="Line 163"/>
            <p:cNvSpPr>
              <a:spLocks noChangeShapeType="1"/>
            </p:cNvSpPr>
            <p:nvPr/>
          </p:nvSpPr>
          <p:spPr bwMode="auto">
            <a:xfrm>
              <a:off x="624" y="3120"/>
              <a:ext cx="0" cy="288"/>
            </a:xfrm>
            <a:prstGeom prst="line">
              <a:avLst/>
            </a:prstGeom>
            <a:noFill/>
            <a:ln w="9525">
              <a:solidFill>
                <a:schemeClr val="tx1"/>
              </a:solidFill>
              <a:round/>
              <a:headEnd/>
              <a:tailEnd/>
            </a:ln>
            <a:effectLst/>
          </p:spPr>
          <p:txBody>
            <a:bodyPr/>
            <a:lstStyle/>
            <a:p>
              <a:endParaRPr lang="en-US"/>
            </a:p>
          </p:txBody>
        </p:sp>
        <p:sp>
          <p:nvSpPr>
            <p:cNvPr id="65" name="Line 164"/>
            <p:cNvSpPr>
              <a:spLocks noChangeShapeType="1"/>
            </p:cNvSpPr>
            <p:nvPr/>
          </p:nvSpPr>
          <p:spPr bwMode="auto">
            <a:xfrm>
              <a:off x="672" y="3120"/>
              <a:ext cx="0" cy="288"/>
            </a:xfrm>
            <a:prstGeom prst="line">
              <a:avLst/>
            </a:prstGeom>
            <a:noFill/>
            <a:ln w="9525">
              <a:solidFill>
                <a:schemeClr val="tx1"/>
              </a:solidFill>
              <a:round/>
              <a:headEnd/>
              <a:tailEnd/>
            </a:ln>
            <a:effectLst/>
          </p:spPr>
          <p:txBody>
            <a:bodyPr/>
            <a:lstStyle/>
            <a:p>
              <a:endParaRPr lang="en-US"/>
            </a:p>
          </p:txBody>
        </p:sp>
        <p:sp>
          <p:nvSpPr>
            <p:cNvPr id="66" name="Line 165"/>
            <p:cNvSpPr>
              <a:spLocks noChangeShapeType="1"/>
            </p:cNvSpPr>
            <p:nvPr/>
          </p:nvSpPr>
          <p:spPr bwMode="auto">
            <a:xfrm>
              <a:off x="720" y="3120"/>
              <a:ext cx="0" cy="288"/>
            </a:xfrm>
            <a:prstGeom prst="line">
              <a:avLst/>
            </a:prstGeom>
            <a:noFill/>
            <a:ln w="9525">
              <a:solidFill>
                <a:schemeClr val="tx1"/>
              </a:solidFill>
              <a:round/>
              <a:headEnd/>
              <a:tailEnd/>
            </a:ln>
            <a:effectLst/>
          </p:spPr>
          <p:txBody>
            <a:bodyPr/>
            <a:lstStyle/>
            <a:p>
              <a:endParaRPr lang="en-US"/>
            </a:p>
          </p:txBody>
        </p:sp>
        <p:sp>
          <p:nvSpPr>
            <p:cNvPr id="67" name="Line 166"/>
            <p:cNvSpPr>
              <a:spLocks noChangeShapeType="1"/>
            </p:cNvSpPr>
            <p:nvPr/>
          </p:nvSpPr>
          <p:spPr bwMode="auto">
            <a:xfrm>
              <a:off x="768" y="3120"/>
              <a:ext cx="0" cy="288"/>
            </a:xfrm>
            <a:prstGeom prst="line">
              <a:avLst/>
            </a:prstGeom>
            <a:noFill/>
            <a:ln w="9525">
              <a:solidFill>
                <a:schemeClr val="tx1"/>
              </a:solidFill>
              <a:round/>
              <a:headEnd/>
              <a:tailEnd/>
            </a:ln>
            <a:effectLst/>
          </p:spPr>
          <p:txBody>
            <a:bodyPr/>
            <a:lstStyle/>
            <a:p>
              <a:endParaRPr lang="en-US"/>
            </a:p>
          </p:txBody>
        </p:sp>
        <p:sp>
          <p:nvSpPr>
            <p:cNvPr id="68" name="Line 167"/>
            <p:cNvSpPr>
              <a:spLocks noChangeShapeType="1"/>
            </p:cNvSpPr>
            <p:nvPr/>
          </p:nvSpPr>
          <p:spPr bwMode="auto">
            <a:xfrm>
              <a:off x="816" y="3120"/>
              <a:ext cx="0" cy="288"/>
            </a:xfrm>
            <a:prstGeom prst="line">
              <a:avLst/>
            </a:prstGeom>
            <a:noFill/>
            <a:ln w="9525">
              <a:solidFill>
                <a:schemeClr val="tx1"/>
              </a:solidFill>
              <a:round/>
              <a:headEnd/>
              <a:tailEnd/>
            </a:ln>
            <a:effectLst/>
          </p:spPr>
          <p:txBody>
            <a:bodyPr/>
            <a:lstStyle/>
            <a:p>
              <a:endParaRPr lang="en-US"/>
            </a:p>
          </p:txBody>
        </p:sp>
        <p:sp>
          <p:nvSpPr>
            <p:cNvPr id="69" name="Line 168"/>
            <p:cNvSpPr>
              <a:spLocks noChangeShapeType="1"/>
            </p:cNvSpPr>
            <p:nvPr/>
          </p:nvSpPr>
          <p:spPr bwMode="auto">
            <a:xfrm>
              <a:off x="864" y="3120"/>
              <a:ext cx="0" cy="288"/>
            </a:xfrm>
            <a:prstGeom prst="line">
              <a:avLst/>
            </a:prstGeom>
            <a:noFill/>
            <a:ln w="9525">
              <a:solidFill>
                <a:schemeClr val="tx1"/>
              </a:solidFill>
              <a:round/>
              <a:headEnd/>
              <a:tailEnd/>
            </a:ln>
            <a:effectLst/>
          </p:spPr>
          <p:txBody>
            <a:bodyPr/>
            <a:lstStyle/>
            <a:p>
              <a:endParaRPr lang="en-US"/>
            </a:p>
          </p:txBody>
        </p:sp>
        <p:sp>
          <p:nvSpPr>
            <p:cNvPr id="70" name="Line 169"/>
            <p:cNvSpPr>
              <a:spLocks noChangeShapeType="1"/>
            </p:cNvSpPr>
            <p:nvPr/>
          </p:nvSpPr>
          <p:spPr bwMode="auto">
            <a:xfrm>
              <a:off x="912" y="3120"/>
              <a:ext cx="0" cy="288"/>
            </a:xfrm>
            <a:prstGeom prst="line">
              <a:avLst/>
            </a:prstGeom>
            <a:noFill/>
            <a:ln w="9525">
              <a:solidFill>
                <a:schemeClr val="tx1"/>
              </a:solidFill>
              <a:round/>
              <a:headEnd/>
              <a:tailEnd/>
            </a:ln>
            <a:effectLst/>
          </p:spPr>
          <p:txBody>
            <a:bodyPr/>
            <a:lstStyle/>
            <a:p>
              <a:endParaRPr lang="en-US"/>
            </a:p>
          </p:txBody>
        </p:sp>
      </p:grpSp>
      <p:grpSp>
        <p:nvGrpSpPr>
          <p:cNvPr id="71" name="Group 170"/>
          <p:cNvGrpSpPr>
            <a:grpSpLocks/>
          </p:cNvGrpSpPr>
          <p:nvPr/>
        </p:nvGrpSpPr>
        <p:grpSpPr bwMode="auto">
          <a:xfrm>
            <a:off x="381159" y="6256500"/>
            <a:ext cx="152400" cy="304800"/>
            <a:chOff x="624" y="3168"/>
            <a:chExt cx="192" cy="288"/>
          </a:xfrm>
        </p:grpSpPr>
        <p:sp>
          <p:nvSpPr>
            <p:cNvPr id="72" name="Rectangle 171"/>
            <p:cNvSpPr>
              <a:spLocks noChangeArrowheads="1"/>
            </p:cNvSpPr>
            <p:nvPr/>
          </p:nvSpPr>
          <p:spPr bwMode="auto">
            <a:xfrm>
              <a:off x="624" y="3168"/>
              <a:ext cx="192" cy="288"/>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73" name="Line 172"/>
            <p:cNvSpPr>
              <a:spLocks noChangeShapeType="1"/>
            </p:cNvSpPr>
            <p:nvPr/>
          </p:nvSpPr>
          <p:spPr bwMode="auto">
            <a:xfrm>
              <a:off x="672" y="3168"/>
              <a:ext cx="1" cy="288"/>
            </a:xfrm>
            <a:prstGeom prst="line">
              <a:avLst/>
            </a:prstGeom>
            <a:noFill/>
            <a:ln w="9525">
              <a:solidFill>
                <a:schemeClr val="tx1"/>
              </a:solidFill>
              <a:round/>
              <a:headEnd/>
              <a:tailEnd/>
            </a:ln>
            <a:effectLst/>
          </p:spPr>
          <p:txBody>
            <a:bodyPr/>
            <a:lstStyle/>
            <a:p>
              <a:endParaRPr lang="en-US"/>
            </a:p>
          </p:txBody>
        </p:sp>
        <p:sp>
          <p:nvSpPr>
            <p:cNvPr id="74" name="Line 173"/>
            <p:cNvSpPr>
              <a:spLocks noChangeShapeType="1"/>
            </p:cNvSpPr>
            <p:nvPr/>
          </p:nvSpPr>
          <p:spPr bwMode="auto">
            <a:xfrm>
              <a:off x="720" y="3168"/>
              <a:ext cx="1" cy="288"/>
            </a:xfrm>
            <a:prstGeom prst="line">
              <a:avLst/>
            </a:prstGeom>
            <a:noFill/>
            <a:ln w="9525">
              <a:solidFill>
                <a:schemeClr val="tx1"/>
              </a:solidFill>
              <a:round/>
              <a:headEnd/>
              <a:tailEnd/>
            </a:ln>
            <a:effectLst/>
          </p:spPr>
          <p:txBody>
            <a:bodyPr/>
            <a:lstStyle/>
            <a:p>
              <a:endParaRPr lang="en-US"/>
            </a:p>
          </p:txBody>
        </p:sp>
        <p:sp>
          <p:nvSpPr>
            <p:cNvPr id="75" name="Line 174"/>
            <p:cNvSpPr>
              <a:spLocks noChangeShapeType="1"/>
            </p:cNvSpPr>
            <p:nvPr/>
          </p:nvSpPr>
          <p:spPr bwMode="auto">
            <a:xfrm>
              <a:off x="768" y="3168"/>
              <a:ext cx="1" cy="288"/>
            </a:xfrm>
            <a:prstGeom prst="line">
              <a:avLst/>
            </a:prstGeom>
            <a:noFill/>
            <a:ln w="9525">
              <a:solidFill>
                <a:schemeClr val="tx1"/>
              </a:solidFill>
              <a:round/>
              <a:headEnd/>
              <a:tailEnd/>
            </a:ln>
            <a:effectLst/>
          </p:spPr>
          <p:txBody>
            <a:bodyPr/>
            <a:lstStyle/>
            <a:p>
              <a:endParaRPr lang="en-US"/>
            </a:p>
          </p:txBody>
        </p:sp>
      </p:grpSp>
      <p:sp>
        <p:nvSpPr>
          <p:cNvPr id="76" name="Text Box 175"/>
          <p:cNvSpPr txBox="1">
            <a:spLocks noChangeArrowheads="1"/>
          </p:cNvSpPr>
          <p:nvPr/>
        </p:nvSpPr>
        <p:spPr bwMode="auto">
          <a:xfrm>
            <a:off x="533851" y="5857331"/>
            <a:ext cx="3984883" cy="369332"/>
          </a:xfrm>
          <a:prstGeom prst="rect">
            <a:avLst/>
          </a:prstGeom>
          <a:noFill/>
          <a:ln w="9525">
            <a:noFill/>
            <a:miter lim="800000"/>
            <a:headEnd/>
            <a:tailEnd/>
          </a:ln>
          <a:effectLst/>
        </p:spPr>
        <p:txBody>
          <a:bodyPr wrap="square">
            <a:spAutoFit/>
          </a:bodyPr>
          <a:lstStyle/>
          <a:p>
            <a:pPr algn="l"/>
            <a:r>
              <a:rPr lang="en-US"/>
              <a:t>Data buffering </a:t>
            </a:r>
            <a:r>
              <a:rPr lang="en-US" smtClean="0"/>
              <a:t>during </a:t>
            </a:r>
            <a:r>
              <a:rPr lang="en-US"/>
              <a:t>trigger</a:t>
            </a:r>
          </a:p>
        </p:txBody>
      </p:sp>
      <p:sp>
        <p:nvSpPr>
          <p:cNvPr id="77" name="Text Box 176"/>
          <p:cNvSpPr txBox="1">
            <a:spLocks noChangeArrowheads="1"/>
          </p:cNvSpPr>
          <p:nvPr/>
        </p:nvSpPr>
        <p:spPr bwMode="auto">
          <a:xfrm>
            <a:off x="517684" y="6289838"/>
            <a:ext cx="1568450" cy="274637"/>
          </a:xfrm>
          <a:prstGeom prst="rect">
            <a:avLst/>
          </a:prstGeom>
          <a:noFill/>
          <a:ln w="9525">
            <a:noFill/>
            <a:miter lim="800000"/>
            <a:headEnd/>
            <a:tailEnd/>
          </a:ln>
          <a:effectLst/>
        </p:spPr>
        <p:txBody>
          <a:bodyPr wrap="none">
            <a:spAutoFit/>
          </a:bodyPr>
          <a:lstStyle/>
          <a:p>
            <a:pPr algn="l"/>
            <a:r>
              <a:rPr lang="en-US"/>
              <a:t>Derandomizer buffer</a:t>
            </a:r>
          </a:p>
        </p:txBody>
      </p:sp>
    </p:spTree>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5"/>
          <p:cNvSpPr>
            <a:spLocks noGrp="1"/>
          </p:cNvSpPr>
          <p:nvPr>
            <p:ph type="ctrTitle"/>
          </p:nvPr>
        </p:nvSpPr>
        <p:spPr/>
        <p:txBody>
          <a:bodyPr/>
          <a:lstStyle/>
          <a:p>
            <a:pPr eaLnBrk="1" hangingPunct="1"/>
            <a:r>
              <a:rPr lang="en-GB" smtClean="0"/>
              <a:t>Trigger &amp; DAQ</a:t>
            </a:r>
            <a:br>
              <a:rPr lang="en-GB" smtClean="0"/>
            </a:br>
            <a:r>
              <a:rPr lang="en-GB" smtClean="0"/>
              <a:t>(Sneak Preview)</a:t>
            </a:r>
          </a:p>
        </p:txBody>
      </p:sp>
    </p:spTree>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p:cNvSpPr>
            <a:spLocks noGrp="1"/>
          </p:cNvSpPr>
          <p:nvPr>
            <p:ph type="title"/>
          </p:nvPr>
        </p:nvSpPr>
        <p:spPr/>
        <p:txBody>
          <a:bodyPr/>
          <a:lstStyle/>
          <a:p>
            <a:pPr eaLnBrk="1" hangingPunct="1"/>
            <a:r>
              <a:rPr lang="en-GB" smtClean="0"/>
              <a:t>What is a trigger?</a:t>
            </a:r>
          </a:p>
        </p:txBody>
      </p:sp>
      <p:pic>
        <p:nvPicPr>
          <p:cNvPr id="6" name="Content Placeholder 5" descr="trigger-screenshot2.jpg"/>
          <p:cNvPicPr>
            <a:picLocks noGrp="1" noChangeAspect="1"/>
          </p:cNvPicPr>
          <p:nvPr>
            <p:ph idx="1"/>
          </p:nvPr>
        </p:nvPicPr>
        <p:blipFill>
          <a:blip r:embed="rId2"/>
          <a:srcRect l="786" r="761"/>
          <a:stretch>
            <a:fillRect/>
          </a:stretch>
        </p:blipFill>
        <p:spPr>
          <a:xfrm>
            <a:off x="160338" y="1201738"/>
            <a:ext cx="5284787" cy="4027487"/>
          </a:xfrm>
        </p:spPr>
      </p:pic>
      <p:sp>
        <p:nvSpPr>
          <p:cNvPr id="7" name="TextBox 6"/>
          <p:cNvSpPr txBox="1">
            <a:spLocks noChangeArrowheads="1"/>
          </p:cNvSpPr>
          <p:nvPr/>
        </p:nvSpPr>
        <p:spPr bwMode="auto">
          <a:xfrm>
            <a:off x="5961063" y="2001838"/>
            <a:ext cx="2633662" cy="831850"/>
          </a:xfrm>
          <a:prstGeom prst="rect">
            <a:avLst/>
          </a:prstGeom>
          <a:noFill/>
          <a:ln w="9525">
            <a:noFill/>
            <a:miter lim="800000"/>
            <a:headEnd/>
            <a:tailEnd/>
          </a:ln>
        </p:spPr>
        <p:txBody>
          <a:bodyPr wrap="none">
            <a:spAutoFit/>
          </a:bodyPr>
          <a:lstStyle/>
          <a:p>
            <a:r>
              <a:rPr lang="en-GB" sz="2400"/>
              <a:t>An open-source</a:t>
            </a:r>
            <a:br>
              <a:rPr lang="en-GB" sz="2400"/>
            </a:br>
            <a:r>
              <a:rPr lang="en-GB" sz="2400"/>
              <a:t>3D rally game?</a:t>
            </a:r>
          </a:p>
        </p:txBody>
      </p:sp>
      <p:pic>
        <p:nvPicPr>
          <p:cNvPr id="8" name="Picture 7" descr="trigger-horse.jpg"/>
          <p:cNvPicPr>
            <a:picLocks noChangeAspect="1"/>
          </p:cNvPicPr>
          <p:nvPr/>
        </p:nvPicPr>
        <p:blipFill>
          <a:blip r:embed="rId3"/>
          <a:srcRect/>
          <a:stretch>
            <a:fillRect/>
          </a:stretch>
        </p:blipFill>
        <p:spPr bwMode="auto">
          <a:xfrm>
            <a:off x="1808163" y="1958975"/>
            <a:ext cx="4506912" cy="4257675"/>
          </a:xfrm>
          <a:prstGeom prst="rect">
            <a:avLst/>
          </a:prstGeom>
          <a:noFill/>
          <a:ln w="9525">
            <a:noFill/>
            <a:miter lim="800000"/>
            <a:headEnd/>
            <a:tailEnd/>
          </a:ln>
        </p:spPr>
      </p:pic>
      <p:sp>
        <p:nvSpPr>
          <p:cNvPr id="9" name="TextBox 8"/>
          <p:cNvSpPr txBox="1">
            <a:spLocks noChangeArrowheads="1"/>
          </p:cNvSpPr>
          <p:nvPr/>
        </p:nvSpPr>
        <p:spPr bwMode="auto">
          <a:xfrm>
            <a:off x="6453188" y="4440238"/>
            <a:ext cx="2690812" cy="1200150"/>
          </a:xfrm>
          <a:prstGeom prst="rect">
            <a:avLst/>
          </a:prstGeom>
          <a:noFill/>
          <a:ln w="9525">
            <a:noFill/>
            <a:miter lim="800000"/>
            <a:headEnd/>
            <a:tailEnd/>
          </a:ln>
        </p:spPr>
        <p:txBody>
          <a:bodyPr wrap="none">
            <a:spAutoFit/>
          </a:bodyPr>
          <a:lstStyle/>
          <a:p>
            <a:r>
              <a:rPr lang="en-GB" sz="2400"/>
              <a:t>The most famous</a:t>
            </a:r>
            <a:br>
              <a:rPr lang="en-GB" sz="2400"/>
            </a:br>
            <a:r>
              <a:rPr lang="en-GB" sz="2400"/>
              <a:t>horse in </a:t>
            </a:r>
            <a:br>
              <a:rPr lang="en-GB" sz="2400"/>
            </a:br>
            <a:r>
              <a:rPr lang="en-GB" sz="2400"/>
              <a:t>movie history?</a:t>
            </a:r>
          </a:p>
        </p:txBody>
      </p:sp>
      <p:pic>
        <p:nvPicPr>
          <p:cNvPr id="10" name="Picture 9" descr="trigger-beretta.jpg"/>
          <p:cNvPicPr>
            <a:picLocks noChangeAspect="1"/>
          </p:cNvPicPr>
          <p:nvPr/>
        </p:nvPicPr>
        <p:blipFill>
          <a:blip r:embed="rId4"/>
          <a:srcRect/>
          <a:stretch>
            <a:fillRect/>
          </a:stretch>
        </p:blipFill>
        <p:spPr bwMode="auto">
          <a:xfrm>
            <a:off x="942975" y="2162175"/>
            <a:ext cx="4576763" cy="3432175"/>
          </a:xfrm>
          <a:prstGeom prst="rect">
            <a:avLst/>
          </a:prstGeom>
          <a:noFill/>
          <a:ln w="9525">
            <a:noFill/>
            <a:miter lim="800000"/>
            <a:headEnd/>
            <a:tailEnd/>
          </a:ln>
        </p:spPr>
      </p:pic>
      <p:sp>
        <p:nvSpPr>
          <p:cNvPr id="11" name="TextBox 10"/>
          <p:cNvSpPr txBox="1">
            <a:spLocks noChangeArrowheads="1"/>
          </p:cNvSpPr>
          <p:nvPr/>
        </p:nvSpPr>
        <p:spPr bwMode="auto">
          <a:xfrm>
            <a:off x="5972175" y="3238500"/>
            <a:ext cx="2847975" cy="830263"/>
          </a:xfrm>
          <a:prstGeom prst="rect">
            <a:avLst/>
          </a:prstGeom>
          <a:solidFill>
            <a:schemeClr val="bg1"/>
          </a:solidFill>
          <a:ln w="9525">
            <a:noFill/>
            <a:miter lim="800000"/>
            <a:headEnd/>
            <a:tailEnd/>
          </a:ln>
        </p:spPr>
        <p:txBody>
          <a:bodyPr wrap="none">
            <a:spAutoFit/>
          </a:bodyPr>
          <a:lstStyle/>
          <a:p>
            <a:r>
              <a:rPr lang="en-GB" sz="2400"/>
              <a:t>An important part</a:t>
            </a:r>
            <a:br>
              <a:rPr lang="en-GB" sz="2400"/>
            </a:br>
            <a:r>
              <a:rPr lang="en-GB" sz="2400"/>
              <a:t>of a Beretta</a:t>
            </a:r>
          </a:p>
        </p:txBody>
      </p:sp>
      <p:sp>
        <p:nvSpPr>
          <p:cNvPr id="85001" name="Slide Number Placeholder 11"/>
          <p:cNvSpPr>
            <a:spLocks noGrp="1"/>
          </p:cNvSpPr>
          <p:nvPr>
            <p:ph type="sldNum" sz="quarter" idx="11"/>
          </p:nvPr>
        </p:nvSpPr>
        <p:spPr>
          <a:noFill/>
        </p:spPr>
        <p:txBody>
          <a:bodyPr/>
          <a:lstStyle/>
          <a:p>
            <a:fld id="{FF2C40FD-2C28-4F88-A847-55D8145221BC}" type="slidenum">
              <a:rPr lang="en-US"/>
              <a:pPr/>
              <a:t>55</a:t>
            </a:fld>
            <a:endParaRPr lang="en-US"/>
          </a:p>
        </p:txBody>
      </p:sp>
      <p:sp>
        <p:nvSpPr>
          <p:cNvPr id="85002" name="Footer Placeholder 11"/>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from="(-#ppt_w/2)" to="(#ppt_x)" calcmode="lin" valueType="num">
                                      <p:cBhvr>
                                        <p:cTn id="7" dur="600" fill="hold">
                                          <p:stCondLst>
                                            <p:cond delay="0"/>
                                          </p:stCondLst>
                                        </p:cTn>
                                        <p:tgtEl>
                                          <p:spTgt spid="6"/>
                                        </p:tgtEl>
                                        <p:attrNameLst>
                                          <p:attrName>ppt_x</p:attrName>
                                        </p:attrNameLst>
                                      </p:cBhvr>
                                    </p:anim>
                                    <p:anim from="0" to="-1.0" calcmode="lin" valueType="num">
                                      <p:cBhvr>
                                        <p:cTn id="8" dur="200" decel="50000" autoRev="1" fill="hold">
                                          <p:stCondLst>
                                            <p:cond delay="600"/>
                                          </p:stCondLst>
                                        </p:cTn>
                                        <p:tgtEl>
                                          <p:spTgt spid="6"/>
                                        </p:tgtEl>
                                        <p:attrNameLst>
                                          <p:attrName>xshear</p:attrName>
                                        </p:attrNameLst>
                                      </p:cBhvr>
                                    </p:anim>
                                    <p:animScale>
                                      <p:cBhvr>
                                        <p:cTn id="9" dur="200" decel="100000" autoRev="1" fill="hold">
                                          <p:stCondLst>
                                            <p:cond delay="600"/>
                                          </p:stCondLst>
                                        </p:cTn>
                                        <p:tgtEl>
                                          <p:spTgt spid="6"/>
                                        </p:tgtEl>
                                      </p:cBhvr>
                                      <p:from x="100000" y="100000"/>
                                      <p:to x="80000" y="100000"/>
                                    </p:animScale>
                                    <p:anim by="(#ppt_h/3+#ppt_w*0.1)" calcmode="lin" valueType="num">
                                      <p:cBhvr additive="sum">
                                        <p:cTn id="10" dur="200" decel="100000" autoRev="1" fill="hold">
                                          <p:stCondLst>
                                            <p:cond delay="600"/>
                                          </p:stCondLst>
                                        </p:cTn>
                                        <p:tgtEl>
                                          <p:spTgt spid="6"/>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grpId="0" nodeType="clickEffect">
                                  <p:stCondLst>
                                    <p:cond delay="0"/>
                                  </p:stCondLst>
                                  <p:iterate type="wd">
                                    <p:tmPct val="0"/>
                                  </p:iterate>
                                  <p:childTnLst>
                                    <p:set>
                                      <p:cBhvr>
                                        <p:cTn id="14" dur="1" fill="hold">
                                          <p:stCondLst>
                                            <p:cond delay="0"/>
                                          </p:stCondLst>
                                        </p:cTn>
                                        <p:tgtEl>
                                          <p:spTgt spid="7"/>
                                        </p:tgtEl>
                                        <p:attrNameLst>
                                          <p:attrName>style.visibility</p:attrName>
                                        </p:attrNameLst>
                                      </p:cBhvr>
                                      <p:to>
                                        <p:strVal val="visible"/>
                                      </p:to>
                                    </p:set>
                                    <p:anim from="(-#ppt_w/2)" to="(#ppt_x)" calcmode="lin" valueType="num">
                                      <p:cBhvr>
                                        <p:cTn id="15" dur="600" fill="hold">
                                          <p:stCondLst>
                                            <p:cond delay="0"/>
                                          </p:stCondLst>
                                        </p:cTn>
                                        <p:tgtEl>
                                          <p:spTgt spid="7"/>
                                        </p:tgtEl>
                                        <p:attrNameLst>
                                          <p:attrName>ppt_x</p:attrName>
                                        </p:attrNameLst>
                                      </p:cBhvr>
                                    </p:anim>
                                    <p:anim from="0" to="-1.0" calcmode="lin" valueType="num">
                                      <p:cBhvr>
                                        <p:cTn id="16" dur="200" decel="50000" autoRev="1" fill="hold">
                                          <p:stCondLst>
                                            <p:cond delay="600"/>
                                          </p:stCondLst>
                                        </p:cTn>
                                        <p:tgtEl>
                                          <p:spTgt spid="7"/>
                                        </p:tgtEl>
                                        <p:attrNameLst>
                                          <p:attrName>xshear</p:attrName>
                                        </p:attrNameLst>
                                      </p:cBhvr>
                                    </p:anim>
                                    <p:animScale>
                                      <p:cBhvr>
                                        <p:cTn id="17" dur="200" decel="100000" autoRev="1" fill="hold">
                                          <p:stCondLst>
                                            <p:cond delay="600"/>
                                          </p:stCondLst>
                                        </p:cTn>
                                        <p:tgtEl>
                                          <p:spTgt spid="7"/>
                                        </p:tgtEl>
                                      </p:cBhvr>
                                      <p:from x="100000" y="100000"/>
                                      <p:to x="80000" y="100000"/>
                                    </p:animScale>
                                    <p:anim by="(#ppt_h/3+#ppt_w*0.1)" calcmode="lin" valueType="num">
                                      <p:cBhvr additive="sum">
                                        <p:cTn id="18" dur="200" decel="100000" autoRev="1" fill="hold">
                                          <p:stCondLst>
                                            <p:cond delay="600"/>
                                          </p:stCondLst>
                                        </p:cTn>
                                        <p:tgtEl>
                                          <p:spTgt spid="7"/>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accel="50000" decel="5000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1+#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8" accel="50000" decel="5000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5" presetClass="entr" presetSubtype="0" fill="hold" nodeType="click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1000" fill="hold"/>
                                        <p:tgtEl>
                                          <p:spTgt spid="10"/>
                                        </p:tgtEl>
                                        <p:attrNameLst>
                                          <p:attrName>ppt_w</p:attrName>
                                        </p:attrNameLst>
                                      </p:cBhvr>
                                      <p:tavLst>
                                        <p:tav tm="0">
                                          <p:val>
                                            <p:fltVal val="0"/>
                                          </p:val>
                                        </p:tav>
                                        <p:tav tm="100000">
                                          <p:val>
                                            <p:strVal val="#ppt_w"/>
                                          </p:val>
                                        </p:tav>
                                      </p:tavLst>
                                    </p:anim>
                                    <p:anim calcmode="lin" valueType="num">
                                      <p:cBhvr>
                                        <p:cTn id="34" dur="1000" fill="hold"/>
                                        <p:tgtEl>
                                          <p:spTgt spid="10"/>
                                        </p:tgtEl>
                                        <p:attrNameLst>
                                          <p:attrName>ppt_h</p:attrName>
                                        </p:attrNameLst>
                                      </p:cBhvr>
                                      <p:tavLst>
                                        <p:tav tm="0">
                                          <p:val>
                                            <p:fltVal val="0"/>
                                          </p:val>
                                        </p:tav>
                                        <p:tav tm="100000">
                                          <p:val>
                                            <p:strVal val="#ppt_h"/>
                                          </p:val>
                                        </p:tav>
                                      </p:tavLst>
                                    </p:anim>
                                    <p:anim calcmode="lin" valueType="num">
                                      <p:cBhvr>
                                        <p:cTn id="35"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10"/>
                                        </p:tgtEl>
                                        <p:attrNameLst>
                                          <p:attrName>ppt_y</p:attrName>
                                        </p:attrNameLst>
                                      </p:cBhvr>
                                      <p:tavLst>
                                        <p:tav tm="0" fmla="#ppt_y+(sin(-2*pi*(1-$))*-#ppt_x+cos(-2*pi*(1-$))*(1-#ppt_y))*(1-$)">
                                          <p:val>
                                            <p:fltVal val="0"/>
                                          </p:val>
                                        </p:tav>
                                        <p:tav tm="100000">
                                          <p:val>
                                            <p:fltVal val="1"/>
                                          </p:val>
                                        </p:tav>
                                      </p:tavLst>
                                    </p:anim>
                                  </p:childTnLst>
                                </p:cTn>
                              </p:par>
                              <p:par>
                                <p:cTn id="37" presetID="15" presetClass="entr" presetSubtype="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p:cTn id="39" dur="1000" fill="hold"/>
                                        <p:tgtEl>
                                          <p:spTgt spid="11"/>
                                        </p:tgtEl>
                                        <p:attrNameLst>
                                          <p:attrName>ppt_w</p:attrName>
                                        </p:attrNameLst>
                                      </p:cBhvr>
                                      <p:tavLst>
                                        <p:tav tm="0">
                                          <p:val>
                                            <p:fltVal val="0"/>
                                          </p:val>
                                        </p:tav>
                                        <p:tav tm="100000">
                                          <p:val>
                                            <p:strVal val="#ppt_w"/>
                                          </p:val>
                                        </p:tav>
                                      </p:tavLst>
                                    </p:anim>
                                    <p:anim calcmode="lin" valueType="num">
                                      <p:cBhvr>
                                        <p:cTn id="40" dur="1000" fill="hold"/>
                                        <p:tgtEl>
                                          <p:spTgt spid="11"/>
                                        </p:tgtEl>
                                        <p:attrNameLst>
                                          <p:attrName>ppt_h</p:attrName>
                                        </p:attrNameLst>
                                      </p:cBhvr>
                                      <p:tavLst>
                                        <p:tav tm="0">
                                          <p:val>
                                            <p:fltVal val="0"/>
                                          </p:val>
                                        </p:tav>
                                        <p:tav tm="100000">
                                          <p:val>
                                            <p:strVal val="#ppt_h"/>
                                          </p:val>
                                        </p:tav>
                                      </p:tavLst>
                                    </p:anim>
                                    <p:anim calcmode="lin" valueType="num">
                                      <p:cBhvr>
                                        <p:cTn id="41"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p:cNvSpPr>
            <a:spLocks noGrp="1"/>
          </p:cNvSpPr>
          <p:nvPr>
            <p:ph type="title"/>
          </p:nvPr>
        </p:nvSpPr>
        <p:spPr/>
        <p:txBody>
          <a:bodyPr/>
          <a:lstStyle/>
          <a:p>
            <a:pPr eaLnBrk="1" hangingPunct="1"/>
            <a:r>
              <a:rPr lang="en-GB" smtClean="0"/>
              <a:t>What is a trigger?</a:t>
            </a:r>
          </a:p>
        </p:txBody>
      </p:sp>
      <p:sp>
        <p:nvSpPr>
          <p:cNvPr id="86019" name="Content Placeholder 2"/>
          <p:cNvSpPr>
            <a:spLocks noGrp="1"/>
          </p:cNvSpPr>
          <p:nvPr>
            <p:ph idx="1"/>
          </p:nvPr>
        </p:nvSpPr>
        <p:spPr/>
        <p:txBody>
          <a:bodyPr/>
          <a:lstStyle/>
          <a:p>
            <a:pPr eaLnBrk="1" hangingPunct="1">
              <a:buFontTx/>
              <a:buNone/>
            </a:pPr>
            <a:r>
              <a:rPr lang="en-GB" smtClean="0"/>
              <a:t>Wikipedia: “</a:t>
            </a:r>
            <a:r>
              <a:rPr lang="en-US" b="1" smtClean="0"/>
              <a:t>A trigger is a system that uses simple criteria to rapidly decide which events in a particle detector to keep when only a small fraction of the total can be recorded. “</a:t>
            </a:r>
            <a:endParaRPr lang="en-GB" smtClean="0"/>
          </a:p>
        </p:txBody>
      </p:sp>
      <p:sp>
        <p:nvSpPr>
          <p:cNvPr id="86020" name="Slide Number Placeholder 4"/>
          <p:cNvSpPr>
            <a:spLocks noGrp="1"/>
          </p:cNvSpPr>
          <p:nvPr>
            <p:ph type="sldNum" sz="quarter" idx="11"/>
          </p:nvPr>
        </p:nvSpPr>
        <p:spPr>
          <a:noFill/>
        </p:spPr>
        <p:txBody>
          <a:bodyPr/>
          <a:lstStyle/>
          <a:p>
            <a:fld id="{1A9DDC52-3B02-41F4-A09F-2A6DBC6D3435}" type="slidenum">
              <a:rPr lang="en-US"/>
              <a:pPr/>
              <a:t>56</a:t>
            </a:fld>
            <a:endParaRPr lang="en-US"/>
          </a:p>
        </p:txBody>
      </p:sp>
      <p:sp>
        <p:nvSpPr>
          <p:cNvPr id="86021" name="Footer Placeholder 5"/>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p:cNvSpPr>
            <a:spLocks noGrp="1"/>
          </p:cNvSpPr>
          <p:nvPr>
            <p:ph type="title"/>
          </p:nvPr>
        </p:nvSpPr>
        <p:spPr/>
        <p:txBody>
          <a:bodyPr/>
          <a:lstStyle/>
          <a:p>
            <a:pPr eaLnBrk="1" hangingPunct="1"/>
            <a:r>
              <a:rPr lang="en-GB" smtClean="0"/>
              <a:t>Trigger</a:t>
            </a:r>
          </a:p>
        </p:txBody>
      </p:sp>
      <p:sp>
        <p:nvSpPr>
          <p:cNvPr id="87043" name="Content Placeholder 2"/>
          <p:cNvSpPr>
            <a:spLocks noGrp="1"/>
          </p:cNvSpPr>
          <p:nvPr>
            <p:ph idx="1"/>
          </p:nvPr>
        </p:nvSpPr>
        <p:spPr/>
        <p:txBody>
          <a:bodyPr/>
          <a:lstStyle/>
          <a:p>
            <a:pPr eaLnBrk="1" hangingPunct="1"/>
            <a:r>
              <a:rPr lang="en-GB" smtClean="0"/>
              <a:t>Simple</a:t>
            </a:r>
          </a:p>
          <a:p>
            <a:pPr eaLnBrk="1" hangingPunct="1"/>
            <a:r>
              <a:rPr lang="en-GB" smtClean="0"/>
              <a:t>Rapid</a:t>
            </a:r>
          </a:p>
          <a:p>
            <a:pPr eaLnBrk="1" hangingPunct="1"/>
            <a:r>
              <a:rPr lang="en-GB" smtClean="0"/>
              <a:t>Selective</a:t>
            </a:r>
          </a:p>
          <a:p>
            <a:pPr eaLnBrk="1" hangingPunct="1"/>
            <a:r>
              <a:rPr lang="en-GB" smtClean="0"/>
              <a:t>When only a small fraction can be recorded</a:t>
            </a:r>
          </a:p>
          <a:p>
            <a:pPr eaLnBrk="1" hangingPunct="1"/>
            <a:endParaRPr lang="en-GB" smtClean="0"/>
          </a:p>
        </p:txBody>
      </p:sp>
      <p:sp>
        <p:nvSpPr>
          <p:cNvPr id="87044" name="Slide Number Placeholder 4"/>
          <p:cNvSpPr>
            <a:spLocks noGrp="1"/>
          </p:cNvSpPr>
          <p:nvPr>
            <p:ph type="sldNum" sz="quarter" idx="11"/>
          </p:nvPr>
        </p:nvSpPr>
        <p:spPr>
          <a:noFill/>
        </p:spPr>
        <p:txBody>
          <a:bodyPr/>
          <a:lstStyle/>
          <a:p>
            <a:fld id="{A2737425-A123-4AE8-BFF0-FFF1B954327E}" type="slidenum">
              <a:rPr lang="en-US"/>
              <a:pPr/>
              <a:t>57</a:t>
            </a:fld>
            <a:endParaRPr lang="en-US"/>
          </a:p>
        </p:txBody>
      </p:sp>
      <p:sp>
        <p:nvSpPr>
          <p:cNvPr id="87045" name="Footer Placeholder 5"/>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Rectangle 2"/>
          <p:cNvSpPr>
            <a:spLocks noChangeArrowheads="1"/>
          </p:cNvSpPr>
          <p:nvPr/>
        </p:nvSpPr>
        <p:spPr bwMode="auto">
          <a:xfrm>
            <a:off x="922338" y="4646613"/>
            <a:ext cx="7400925" cy="1416050"/>
          </a:xfrm>
          <a:prstGeom prst="rect">
            <a:avLst/>
          </a:prstGeom>
          <a:solidFill>
            <a:srgbClr val="EAEAEA"/>
          </a:solidFill>
          <a:ln w="12699">
            <a:solidFill>
              <a:schemeClr val="tx1"/>
            </a:solidFill>
            <a:miter lim="800000"/>
            <a:headEnd/>
            <a:tailEnd/>
          </a:ln>
        </p:spPr>
        <p:txBody>
          <a:bodyPr wrap="none" anchor="ctr"/>
          <a:lstStyle/>
          <a:p>
            <a:endParaRPr lang="en-GB"/>
          </a:p>
        </p:txBody>
      </p:sp>
      <p:sp>
        <p:nvSpPr>
          <p:cNvPr id="89093" name="Rectangle 3"/>
          <p:cNvSpPr>
            <a:spLocks noChangeArrowheads="1"/>
          </p:cNvSpPr>
          <p:nvPr/>
        </p:nvSpPr>
        <p:spPr bwMode="auto">
          <a:xfrm>
            <a:off x="914400" y="2954338"/>
            <a:ext cx="7399338" cy="1416050"/>
          </a:xfrm>
          <a:prstGeom prst="rect">
            <a:avLst/>
          </a:prstGeom>
          <a:solidFill>
            <a:srgbClr val="EAEAEA"/>
          </a:solidFill>
          <a:ln w="12699">
            <a:solidFill>
              <a:schemeClr val="tx1"/>
            </a:solidFill>
            <a:miter lim="800000"/>
            <a:headEnd/>
            <a:tailEnd/>
          </a:ln>
        </p:spPr>
        <p:txBody>
          <a:bodyPr wrap="none" anchor="ctr"/>
          <a:lstStyle/>
          <a:p>
            <a:endParaRPr lang="en-GB"/>
          </a:p>
        </p:txBody>
      </p:sp>
      <p:sp>
        <p:nvSpPr>
          <p:cNvPr id="89094" name="Rectangle 4"/>
          <p:cNvSpPr>
            <a:spLocks noChangeArrowheads="1"/>
          </p:cNvSpPr>
          <p:nvPr/>
        </p:nvSpPr>
        <p:spPr bwMode="auto">
          <a:xfrm>
            <a:off x="922338" y="1163638"/>
            <a:ext cx="7400925" cy="1417637"/>
          </a:xfrm>
          <a:prstGeom prst="rect">
            <a:avLst/>
          </a:prstGeom>
          <a:solidFill>
            <a:srgbClr val="EAEAEA"/>
          </a:solidFill>
          <a:ln w="12699">
            <a:solidFill>
              <a:schemeClr val="tx1"/>
            </a:solidFill>
            <a:miter lim="800000"/>
            <a:headEnd/>
            <a:tailEnd/>
          </a:ln>
        </p:spPr>
        <p:txBody>
          <a:bodyPr wrap="none" anchor="ctr"/>
          <a:lstStyle/>
          <a:p>
            <a:endParaRPr lang="en-GB"/>
          </a:p>
        </p:txBody>
      </p:sp>
      <p:sp>
        <p:nvSpPr>
          <p:cNvPr id="89095" name="Rectangle 5"/>
          <p:cNvSpPr>
            <a:spLocks noGrp="1" noChangeArrowheads="1"/>
          </p:cNvSpPr>
          <p:nvPr>
            <p:ph type="title"/>
          </p:nvPr>
        </p:nvSpPr>
        <p:spPr>
          <a:noFill/>
        </p:spPr>
        <p:txBody>
          <a:bodyPr/>
          <a:lstStyle/>
          <a:p>
            <a:pPr eaLnBrk="1" hangingPunct="1"/>
            <a:r>
              <a:rPr lang="en-US" smtClean="0"/>
              <a:t>Trivial DAQ</a:t>
            </a:r>
          </a:p>
        </p:txBody>
      </p:sp>
      <p:sp>
        <p:nvSpPr>
          <p:cNvPr id="89123" name="Footer Placeholder 40"/>
          <p:cNvSpPr>
            <a:spLocks noGrp="1"/>
          </p:cNvSpPr>
          <p:nvPr>
            <p:ph type="ftr" sz="quarter" idx="10"/>
          </p:nvPr>
        </p:nvSpPr>
        <p:spPr>
          <a:noFill/>
        </p:spPr>
        <p:txBody>
          <a:bodyPr/>
          <a:lstStyle/>
          <a:p>
            <a:r>
              <a:rPr lang="en-US" smtClean="0"/>
              <a:t>Electronics, Trigger, DAQ Summer Student Lectures 2011, N. Neufeld CERN/PH</a:t>
            </a:r>
            <a:endParaRPr lang="en-US"/>
          </a:p>
        </p:txBody>
      </p:sp>
      <p:sp>
        <p:nvSpPr>
          <p:cNvPr id="89122" name="Slide Number Placeholder 39"/>
          <p:cNvSpPr>
            <a:spLocks noGrp="1"/>
          </p:cNvSpPr>
          <p:nvPr>
            <p:ph type="sldNum" sz="quarter" idx="11"/>
          </p:nvPr>
        </p:nvSpPr>
        <p:spPr>
          <a:noFill/>
        </p:spPr>
        <p:txBody>
          <a:bodyPr/>
          <a:lstStyle/>
          <a:p>
            <a:fld id="{2E957498-AC07-4A71-8794-6C9B1BA1A448}" type="slidenum">
              <a:rPr lang="en-US"/>
              <a:pPr/>
              <a:t>58</a:t>
            </a:fld>
            <a:endParaRPr lang="en-US"/>
          </a:p>
        </p:txBody>
      </p:sp>
      <p:sp>
        <p:nvSpPr>
          <p:cNvPr id="89096" name="Rectangle 7"/>
          <p:cNvSpPr>
            <a:spLocks noChangeArrowheads="1"/>
          </p:cNvSpPr>
          <p:nvPr/>
        </p:nvSpPr>
        <p:spPr bwMode="auto">
          <a:xfrm>
            <a:off x="3573463" y="3332163"/>
            <a:ext cx="1285875" cy="298450"/>
          </a:xfrm>
          <a:prstGeom prst="rect">
            <a:avLst/>
          </a:prstGeom>
          <a:solidFill>
            <a:srgbClr val="CCECFF"/>
          </a:solidFill>
          <a:ln w="25399">
            <a:solidFill>
              <a:schemeClr val="tx1"/>
            </a:solidFill>
            <a:miter lim="800000"/>
            <a:headEnd/>
            <a:tailEnd/>
          </a:ln>
        </p:spPr>
        <p:txBody>
          <a:bodyPr wrap="none" anchor="ctr"/>
          <a:lstStyle/>
          <a:p>
            <a:pPr algn="ctr"/>
            <a:r>
              <a:rPr lang="en-US" sz="1400"/>
              <a:t>ADC Card</a:t>
            </a:r>
          </a:p>
        </p:txBody>
      </p:sp>
      <p:graphicFrame>
        <p:nvGraphicFramePr>
          <p:cNvPr id="89090" name="Object 2"/>
          <p:cNvGraphicFramePr>
            <a:graphicFrameLocks/>
          </p:cNvGraphicFramePr>
          <p:nvPr/>
        </p:nvGraphicFramePr>
        <p:xfrm>
          <a:off x="7183438" y="3067050"/>
          <a:ext cx="612775" cy="361950"/>
        </p:xfrm>
        <a:graphic>
          <a:graphicData uri="http://schemas.openxmlformats.org/presentationml/2006/ole">
            <mc:AlternateContent xmlns:mc="http://schemas.openxmlformats.org/markup-compatibility/2006">
              <mc:Choice xmlns:v="urn:schemas-microsoft-com:vml" Requires="v">
                <p:oleObj spid="_x0000_s89095" name="ClipArt" r:id="rId4" imgW="644400" imgH="736560" progId="">
                  <p:embed/>
                </p:oleObj>
              </mc:Choice>
              <mc:Fallback>
                <p:oleObj name="ClipArt" r:id="rId4" imgW="644400" imgH="736560" progId="">
                  <p:embed/>
                  <p:pic>
                    <p:nvPicPr>
                      <p:cNvPr id="0" name="Object 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83438" y="3067050"/>
                        <a:ext cx="612775" cy="36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89097" name="Rectangle 10" descr="Light vertical"/>
          <p:cNvSpPr>
            <a:spLocks noChangeArrowheads="1"/>
          </p:cNvSpPr>
          <p:nvPr/>
        </p:nvSpPr>
        <p:spPr bwMode="auto">
          <a:xfrm>
            <a:off x="4386263" y="3648075"/>
            <a:ext cx="473075" cy="36513"/>
          </a:xfrm>
          <a:prstGeom prst="rect">
            <a:avLst/>
          </a:prstGeom>
          <a:pattFill prst="ltVert">
            <a:fgClr>
              <a:schemeClr val="tx1"/>
            </a:fgClr>
            <a:bgClr>
              <a:schemeClr val="bg1"/>
            </a:bgClr>
          </a:pattFill>
          <a:ln w="25399">
            <a:solidFill>
              <a:schemeClr val="tx1"/>
            </a:solidFill>
            <a:miter lim="800000"/>
            <a:headEnd/>
            <a:tailEnd/>
          </a:ln>
        </p:spPr>
        <p:txBody>
          <a:bodyPr wrap="none" anchor="ctr"/>
          <a:lstStyle/>
          <a:p>
            <a:endParaRPr lang="en-GB"/>
          </a:p>
        </p:txBody>
      </p:sp>
      <p:sp>
        <p:nvSpPr>
          <p:cNvPr id="89098" name="Rectangle 11"/>
          <p:cNvSpPr>
            <a:spLocks noChangeArrowheads="1"/>
          </p:cNvSpPr>
          <p:nvPr/>
        </p:nvSpPr>
        <p:spPr bwMode="auto">
          <a:xfrm>
            <a:off x="914400" y="1160463"/>
            <a:ext cx="1849438" cy="401637"/>
          </a:xfrm>
          <a:prstGeom prst="rect">
            <a:avLst/>
          </a:prstGeom>
          <a:noFill/>
          <a:ln w="9525">
            <a:noFill/>
            <a:miter lim="800000"/>
            <a:headEnd/>
            <a:tailEnd/>
          </a:ln>
        </p:spPr>
        <p:txBody>
          <a:bodyPr wrap="none" lIns="92075" tIns="46038" rIns="92075" bIns="46038">
            <a:spAutoFit/>
          </a:bodyPr>
          <a:lstStyle/>
          <a:p>
            <a:r>
              <a:rPr lang="en-US" sz="2000"/>
              <a:t>External View</a:t>
            </a:r>
          </a:p>
        </p:txBody>
      </p:sp>
      <p:sp>
        <p:nvSpPr>
          <p:cNvPr id="89099" name="AutoShape 12"/>
          <p:cNvSpPr>
            <a:spLocks noChangeArrowheads="1"/>
          </p:cNvSpPr>
          <p:nvPr/>
        </p:nvSpPr>
        <p:spPr bwMode="auto">
          <a:xfrm>
            <a:off x="2133600" y="2320925"/>
            <a:ext cx="490538" cy="44450"/>
          </a:xfrm>
          <a:prstGeom prst="roundRect">
            <a:avLst>
              <a:gd name="adj" fmla="val 50000"/>
            </a:avLst>
          </a:prstGeom>
          <a:solidFill>
            <a:schemeClr val="tx1"/>
          </a:solidFill>
          <a:ln w="12699">
            <a:solidFill>
              <a:schemeClr val="tx1"/>
            </a:solidFill>
            <a:round/>
            <a:headEnd/>
            <a:tailEnd/>
          </a:ln>
        </p:spPr>
        <p:txBody>
          <a:bodyPr wrap="none" anchor="ctr"/>
          <a:lstStyle/>
          <a:p>
            <a:endParaRPr lang="en-GB"/>
          </a:p>
        </p:txBody>
      </p:sp>
      <p:sp>
        <p:nvSpPr>
          <p:cNvPr id="89100" name="Rectangle 14"/>
          <p:cNvSpPr>
            <a:spLocks noChangeArrowheads="1"/>
          </p:cNvSpPr>
          <p:nvPr/>
        </p:nvSpPr>
        <p:spPr bwMode="auto">
          <a:xfrm>
            <a:off x="1852613" y="1995488"/>
            <a:ext cx="890587" cy="369887"/>
          </a:xfrm>
          <a:prstGeom prst="rect">
            <a:avLst/>
          </a:prstGeom>
          <a:noFill/>
          <a:ln w="9525">
            <a:noFill/>
            <a:miter lim="800000"/>
            <a:headEnd/>
            <a:tailEnd/>
          </a:ln>
        </p:spPr>
        <p:txBody>
          <a:bodyPr wrap="none" lIns="92075" tIns="46038" rIns="92075" bIns="46038">
            <a:spAutoFit/>
          </a:bodyPr>
          <a:lstStyle/>
          <a:p>
            <a:r>
              <a:rPr lang="en-US"/>
              <a:t>sensor</a:t>
            </a:r>
          </a:p>
        </p:txBody>
      </p:sp>
      <p:sp>
        <p:nvSpPr>
          <p:cNvPr id="89101" name="Freeform 17"/>
          <p:cNvSpPr>
            <a:spLocks/>
          </p:cNvSpPr>
          <p:nvPr/>
        </p:nvSpPr>
        <p:spPr bwMode="auto">
          <a:xfrm>
            <a:off x="1930400" y="3281363"/>
            <a:ext cx="1636713" cy="320675"/>
          </a:xfrm>
          <a:custGeom>
            <a:avLst/>
            <a:gdLst>
              <a:gd name="T0" fmla="*/ 0 w 773"/>
              <a:gd name="T1" fmla="*/ 334194789 h 293"/>
              <a:gd name="T2" fmla="*/ 206225838 w 773"/>
              <a:gd name="T3" fmla="*/ 349766680 h 293"/>
              <a:gd name="T4" fmla="*/ 345204580 w 773"/>
              <a:gd name="T5" fmla="*/ 349766680 h 293"/>
              <a:gd name="T6" fmla="*/ 452802051 w 773"/>
              <a:gd name="T7" fmla="*/ 349766680 h 293"/>
              <a:gd name="T8" fmla="*/ 560397404 w 773"/>
              <a:gd name="T9" fmla="*/ 349766680 h 293"/>
              <a:gd name="T10" fmla="*/ 699376146 w 773"/>
              <a:gd name="T11" fmla="*/ 349766680 h 293"/>
              <a:gd name="T12" fmla="*/ 878703146 w 773"/>
              <a:gd name="T13" fmla="*/ 340183641 h 293"/>
              <a:gd name="T14" fmla="*/ 981816065 w 773"/>
              <a:gd name="T15" fmla="*/ 321018659 h 293"/>
              <a:gd name="T16" fmla="*/ 1161143065 w 773"/>
              <a:gd name="T17" fmla="*/ 293467970 h 293"/>
              <a:gd name="T18" fmla="*/ 1232874711 w 773"/>
              <a:gd name="T19" fmla="*/ 255138005 h 293"/>
              <a:gd name="T20" fmla="*/ 1300121807 w 773"/>
              <a:gd name="T21" fmla="*/ 218005372 h 293"/>
              <a:gd name="T22" fmla="*/ 1300121807 w 773"/>
              <a:gd name="T23" fmla="*/ 189257351 h 293"/>
              <a:gd name="T24" fmla="*/ 1335987630 w 773"/>
              <a:gd name="T25" fmla="*/ 160509329 h 293"/>
              <a:gd name="T26" fmla="*/ 1335987630 w 773"/>
              <a:gd name="T27" fmla="*/ 131761308 h 293"/>
              <a:gd name="T28" fmla="*/ 1335987630 w 773"/>
              <a:gd name="T29" fmla="*/ 85045637 h 293"/>
              <a:gd name="T30" fmla="*/ 1335987630 w 773"/>
              <a:gd name="T31" fmla="*/ 46715671 h 293"/>
              <a:gd name="T32" fmla="*/ 1407719277 w 773"/>
              <a:gd name="T33" fmla="*/ 19164983 h 293"/>
              <a:gd name="T34" fmla="*/ 1515314630 w 773"/>
              <a:gd name="T35" fmla="*/ 0 h 293"/>
              <a:gd name="T36" fmla="*/ 1654293373 w 773"/>
              <a:gd name="T37" fmla="*/ 0 h 293"/>
              <a:gd name="T38" fmla="*/ 1797754549 w 773"/>
              <a:gd name="T39" fmla="*/ 9583039 h 293"/>
              <a:gd name="T40" fmla="*/ 2008464938 w 773"/>
              <a:gd name="T41" fmla="*/ 28748021 h 293"/>
              <a:gd name="T42" fmla="*/ 2147483647 w 773"/>
              <a:gd name="T43" fmla="*/ 38331060 h 293"/>
              <a:gd name="T44" fmla="*/ 2147483647 w 773"/>
              <a:gd name="T45" fmla="*/ 56297615 h 293"/>
              <a:gd name="T46" fmla="*/ 2147483647 w 773"/>
              <a:gd name="T47" fmla="*/ 65880654 h 293"/>
              <a:gd name="T48" fmla="*/ 2147483647 w 773"/>
              <a:gd name="T49" fmla="*/ 94628675 h 293"/>
              <a:gd name="T50" fmla="*/ 2147483647 w 773"/>
              <a:gd name="T51" fmla="*/ 123376697 h 293"/>
              <a:gd name="T52" fmla="*/ 2147483647 w 773"/>
              <a:gd name="T53" fmla="*/ 150926291 h 293"/>
              <a:gd name="T54" fmla="*/ 2147483647 w 773"/>
              <a:gd name="T55" fmla="*/ 179674312 h 293"/>
              <a:gd name="T56" fmla="*/ 2147483647 w 773"/>
              <a:gd name="T57" fmla="*/ 179674312 h 293"/>
              <a:gd name="T58" fmla="*/ 2147483647 w 773"/>
              <a:gd name="T59" fmla="*/ 170091273 h 293"/>
              <a:gd name="T60" fmla="*/ 2147483647 w 773"/>
              <a:gd name="T61" fmla="*/ 150926291 h 293"/>
              <a:gd name="T62" fmla="*/ 2147483647 w 773"/>
              <a:gd name="T63" fmla="*/ 141344347 h 293"/>
              <a:gd name="T64" fmla="*/ 2147483647 w 773"/>
              <a:gd name="T65" fmla="*/ 104210619 h 29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73"/>
              <a:gd name="T100" fmla="*/ 0 h 293"/>
              <a:gd name="T101" fmla="*/ 773 w 773"/>
              <a:gd name="T102" fmla="*/ 293 h 29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73" h="293">
                <a:moveTo>
                  <a:pt x="0" y="279"/>
                </a:moveTo>
                <a:lnTo>
                  <a:pt x="46" y="292"/>
                </a:lnTo>
                <a:lnTo>
                  <a:pt x="77" y="292"/>
                </a:lnTo>
                <a:lnTo>
                  <a:pt x="101" y="292"/>
                </a:lnTo>
                <a:lnTo>
                  <a:pt x="125" y="292"/>
                </a:lnTo>
                <a:lnTo>
                  <a:pt x="156" y="292"/>
                </a:lnTo>
                <a:lnTo>
                  <a:pt x="196" y="284"/>
                </a:lnTo>
                <a:lnTo>
                  <a:pt x="219" y="268"/>
                </a:lnTo>
                <a:lnTo>
                  <a:pt x="259" y="245"/>
                </a:lnTo>
                <a:lnTo>
                  <a:pt x="275" y="213"/>
                </a:lnTo>
                <a:lnTo>
                  <a:pt x="290" y="182"/>
                </a:lnTo>
                <a:lnTo>
                  <a:pt x="290" y="158"/>
                </a:lnTo>
                <a:lnTo>
                  <a:pt x="298" y="134"/>
                </a:lnTo>
                <a:lnTo>
                  <a:pt x="298" y="110"/>
                </a:lnTo>
                <a:lnTo>
                  <a:pt x="298" y="71"/>
                </a:lnTo>
                <a:lnTo>
                  <a:pt x="298" y="39"/>
                </a:lnTo>
                <a:lnTo>
                  <a:pt x="314" y="16"/>
                </a:lnTo>
                <a:lnTo>
                  <a:pt x="338" y="0"/>
                </a:lnTo>
                <a:lnTo>
                  <a:pt x="369" y="0"/>
                </a:lnTo>
                <a:lnTo>
                  <a:pt x="401" y="8"/>
                </a:lnTo>
                <a:lnTo>
                  <a:pt x="448" y="24"/>
                </a:lnTo>
                <a:lnTo>
                  <a:pt x="488" y="32"/>
                </a:lnTo>
                <a:lnTo>
                  <a:pt x="519" y="47"/>
                </a:lnTo>
                <a:lnTo>
                  <a:pt x="543" y="55"/>
                </a:lnTo>
                <a:lnTo>
                  <a:pt x="575" y="79"/>
                </a:lnTo>
                <a:lnTo>
                  <a:pt x="606" y="103"/>
                </a:lnTo>
                <a:lnTo>
                  <a:pt x="646" y="126"/>
                </a:lnTo>
                <a:lnTo>
                  <a:pt x="677" y="150"/>
                </a:lnTo>
                <a:lnTo>
                  <a:pt x="701" y="150"/>
                </a:lnTo>
                <a:lnTo>
                  <a:pt x="725" y="142"/>
                </a:lnTo>
                <a:lnTo>
                  <a:pt x="748" y="126"/>
                </a:lnTo>
                <a:lnTo>
                  <a:pt x="772" y="118"/>
                </a:lnTo>
                <a:lnTo>
                  <a:pt x="768" y="87"/>
                </a:lnTo>
              </a:path>
            </a:pathLst>
          </a:custGeom>
          <a:noFill/>
          <a:ln w="12699" cap="rnd">
            <a:solidFill>
              <a:schemeClr val="tx1"/>
            </a:solidFill>
            <a:round/>
            <a:headEnd type="none" w="sm" len="sm"/>
            <a:tailEnd type="none" w="sm" len="sm"/>
          </a:ln>
        </p:spPr>
        <p:txBody>
          <a:bodyPr/>
          <a:lstStyle/>
          <a:p>
            <a:endParaRPr lang="en-GB"/>
          </a:p>
        </p:txBody>
      </p:sp>
      <p:sp>
        <p:nvSpPr>
          <p:cNvPr id="89102" name="Rectangle 18"/>
          <p:cNvSpPr>
            <a:spLocks noChangeArrowheads="1"/>
          </p:cNvSpPr>
          <p:nvPr/>
        </p:nvSpPr>
        <p:spPr bwMode="auto">
          <a:xfrm>
            <a:off x="1096963" y="3284538"/>
            <a:ext cx="889000" cy="369887"/>
          </a:xfrm>
          <a:prstGeom prst="rect">
            <a:avLst/>
          </a:prstGeom>
          <a:noFill/>
          <a:ln w="9525">
            <a:noFill/>
            <a:miter lim="800000"/>
            <a:headEnd/>
            <a:tailEnd/>
          </a:ln>
        </p:spPr>
        <p:txBody>
          <a:bodyPr wrap="none" lIns="92075" tIns="46038" rIns="92075" bIns="46038">
            <a:spAutoFit/>
          </a:bodyPr>
          <a:lstStyle/>
          <a:p>
            <a:r>
              <a:rPr lang="en-US"/>
              <a:t>sensor</a:t>
            </a:r>
          </a:p>
        </p:txBody>
      </p:sp>
      <p:sp>
        <p:nvSpPr>
          <p:cNvPr id="89103" name="Rectangle 19"/>
          <p:cNvSpPr>
            <a:spLocks noChangeArrowheads="1"/>
          </p:cNvSpPr>
          <p:nvPr/>
        </p:nvSpPr>
        <p:spPr bwMode="auto">
          <a:xfrm>
            <a:off x="5402263" y="3173413"/>
            <a:ext cx="1082675" cy="404812"/>
          </a:xfrm>
          <a:prstGeom prst="rect">
            <a:avLst/>
          </a:prstGeom>
          <a:solidFill>
            <a:srgbClr val="FFFFCC"/>
          </a:solidFill>
          <a:ln w="25399">
            <a:solidFill>
              <a:schemeClr val="tx1"/>
            </a:solidFill>
            <a:miter lim="800000"/>
            <a:headEnd/>
            <a:tailEnd/>
          </a:ln>
        </p:spPr>
        <p:txBody>
          <a:bodyPr wrap="none" anchor="ctr"/>
          <a:lstStyle/>
          <a:p>
            <a:pPr algn="ctr"/>
            <a:r>
              <a:rPr lang="en-US" sz="2000"/>
              <a:t>CPU</a:t>
            </a:r>
          </a:p>
        </p:txBody>
      </p:sp>
      <p:sp>
        <p:nvSpPr>
          <p:cNvPr id="89104" name="Line 21"/>
          <p:cNvSpPr>
            <a:spLocks noChangeShapeType="1"/>
          </p:cNvSpPr>
          <p:nvPr/>
        </p:nvSpPr>
        <p:spPr bwMode="auto">
          <a:xfrm>
            <a:off x="4165600" y="3692525"/>
            <a:ext cx="3962400" cy="0"/>
          </a:xfrm>
          <a:prstGeom prst="line">
            <a:avLst/>
          </a:prstGeom>
          <a:noFill/>
          <a:ln w="50799">
            <a:solidFill>
              <a:schemeClr val="tx1"/>
            </a:solidFill>
            <a:round/>
            <a:headEnd type="none" w="sm" len="sm"/>
            <a:tailEnd type="none" w="sm" len="sm"/>
          </a:ln>
        </p:spPr>
        <p:txBody>
          <a:bodyPr wrap="none" anchor="ctr"/>
          <a:lstStyle/>
          <a:p>
            <a:endParaRPr lang="en-GB"/>
          </a:p>
        </p:txBody>
      </p:sp>
      <p:sp>
        <p:nvSpPr>
          <p:cNvPr id="89105" name="Line 22"/>
          <p:cNvSpPr>
            <a:spLocks noChangeShapeType="1"/>
          </p:cNvSpPr>
          <p:nvPr/>
        </p:nvSpPr>
        <p:spPr bwMode="auto">
          <a:xfrm>
            <a:off x="5892800" y="3587750"/>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89106" name="Line 23"/>
          <p:cNvSpPr>
            <a:spLocks noChangeShapeType="1"/>
          </p:cNvSpPr>
          <p:nvPr/>
        </p:nvSpPr>
        <p:spPr bwMode="auto">
          <a:xfrm flipH="1">
            <a:off x="6502400" y="3324225"/>
            <a:ext cx="711200" cy="0"/>
          </a:xfrm>
          <a:prstGeom prst="line">
            <a:avLst/>
          </a:prstGeom>
          <a:noFill/>
          <a:ln w="12699">
            <a:solidFill>
              <a:schemeClr val="tx1"/>
            </a:solidFill>
            <a:round/>
            <a:headEnd type="none" w="sm" len="sm"/>
            <a:tailEnd type="stealth" w="med" len="med"/>
          </a:ln>
        </p:spPr>
        <p:txBody>
          <a:bodyPr wrap="none" anchor="ctr"/>
          <a:lstStyle/>
          <a:p>
            <a:endParaRPr lang="en-GB"/>
          </a:p>
        </p:txBody>
      </p:sp>
      <p:grpSp>
        <p:nvGrpSpPr>
          <p:cNvPr id="89107" name="Group 29"/>
          <p:cNvGrpSpPr>
            <a:grpSpLocks/>
          </p:cNvGrpSpPr>
          <p:nvPr/>
        </p:nvGrpSpPr>
        <p:grpSpPr bwMode="auto">
          <a:xfrm>
            <a:off x="7046913" y="3913188"/>
            <a:ext cx="979487" cy="350837"/>
            <a:chOff x="3329" y="3560"/>
            <a:chExt cx="463" cy="320"/>
          </a:xfrm>
        </p:grpSpPr>
        <p:sp>
          <p:nvSpPr>
            <p:cNvPr id="89124" name="Oval 24"/>
            <p:cNvSpPr>
              <a:spLocks noChangeArrowheads="1"/>
            </p:cNvSpPr>
            <p:nvPr/>
          </p:nvSpPr>
          <p:spPr bwMode="auto">
            <a:xfrm>
              <a:off x="3337" y="3731"/>
              <a:ext cx="447" cy="149"/>
            </a:xfrm>
            <a:prstGeom prst="ellipse">
              <a:avLst/>
            </a:prstGeom>
            <a:solidFill>
              <a:srgbClr val="9999FF"/>
            </a:solidFill>
            <a:ln w="25399">
              <a:solidFill>
                <a:schemeClr val="tx1"/>
              </a:solidFill>
              <a:round/>
              <a:headEnd/>
              <a:tailEnd/>
            </a:ln>
          </p:spPr>
          <p:txBody>
            <a:bodyPr wrap="none" anchor="ctr"/>
            <a:lstStyle/>
            <a:p>
              <a:endParaRPr lang="en-GB"/>
            </a:p>
          </p:txBody>
        </p:sp>
        <p:sp>
          <p:nvSpPr>
            <p:cNvPr id="89125" name="Rectangle 25"/>
            <p:cNvSpPr>
              <a:spLocks noChangeArrowheads="1"/>
            </p:cNvSpPr>
            <p:nvPr/>
          </p:nvSpPr>
          <p:spPr bwMode="auto">
            <a:xfrm>
              <a:off x="3329" y="3639"/>
              <a:ext cx="463" cy="170"/>
            </a:xfrm>
            <a:prstGeom prst="rect">
              <a:avLst/>
            </a:prstGeom>
            <a:solidFill>
              <a:srgbClr val="9999FF"/>
            </a:solidFill>
            <a:ln w="9525">
              <a:noFill/>
              <a:miter lim="800000"/>
              <a:headEnd/>
              <a:tailEnd/>
            </a:ln>
          </p:spPr>
          <p:txBody>
            <a:bodyPr wrap="none" anchor="ctr"/>
            <a:lstStyle/>
            <a:p>
              <a:endParaRPr lang="en-GB"/>
            </a:p>
          </p:txBody>
        </p:sp>
        <p:sp>
          <p:nvSpPr>
            <p:cNvPr id="89126" name="Oval 26"/>
            <p:cNvSpPr>
              <a:spLocks noChangeArrowheads="1"/>
            </p:cNvSpPr>
            <p:nvPr/>
          </p:nvSpPr>
          <p:spPr bwMode="auto">
            <a:xfrm>
              <a:off x="3336" y="3560"/>
              <a:ext cx="447" cy="149"/>
            </a:xfrm>
            <a:prstGeom prst="ellipse">
              <a:avLst/>
            </a:prstGeom>
            <a:solidFill>
              <a:srgbClr val="9999FF"/>
            </a:solidFill>
            <a:ln w="25399">
              <a:solidFill>
                <a:schemeClr val="tx1"/>
              </a:solidFill>
              <a:round/>
              <a:headEnd/>
              <a:tailEnd/>
            </a:ln>
          </p:spPr>
          <p:txBody>
            <a:bodyPr wrap="none" anchor="ctr"/>
            <a:lstStyle/>
            <a:p>
              <a:endParaRPr lang="en-GB"/>
            </a:p>
          </p:txBody>
        </p:sp>
        <p:sp>
          <p:nvSpPr>
            <p:cNvPr id="89127" name="Line 27"/>
            <p:cNvSpPr>
              <a:spLocks noChangeShapeType="1"/>
            </p:cNvSpPr>
            <p:nvPr/>
          </p:nvSpPr>
          <p:spPr bwMode="auto">
            <a:xfrm>
              <a:off x="3334" y="3637"/>
              <a:ext cx="0" cy="17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89128" name="Line 28"/>
            <p:cNvSpPr>
              <a:spLocks noChangeShapeType="1"/>
            </p:cNvSpPr>
            <p:nvPr/>
          </p:nvSpPr>
          <p:spPr bwMode="auto">
            <a:xfrm>
              <a:off x="3788" y="3640"/>
              <a:ext cx="0" cy="172"/>
            </a:xfrm>
            <a:prstGeom prst="line">
              <a:avLst/>
            </a:prstGeom>
            <a:noFill/>
            <a:ln w="25399">
              <a:solidFill>
                <a:schemeClr val="tx1"/>
              </a:solidFill>
              <a:round/>
              <a:headEnd type="none" w="sm" len="sm"/>
              <a:tailEnd type="none" w="sm" len="sm"/>
            </a:ln>
          </p:spPr>
          <p:txBody>
            <a:bodyPr wrap="none" anchor="ctr"/>
            <a:lstStyle/>
            <a:p>
              <a:endParaRPr lang="en-GB"/>
            </a:p>
          </p:txBody>
        </p:sp>
      </p:grpSp>
      <p:sp>
        <p:nvSpPr>
          <p:cNvPr id="89108" name="Line 30"/>
          <p:cNvSpPr>
            <a:spLocks noChangeShapeType="1"/>
          </p:cNvSpPr>
          <p:nvPr/>
        </p:nvSpPr>
        <p:spPr bwMode="auto">
          <a:xfrm>
            <a:off x="7518400" y="3692525"/>
            <a:ext cx="0" cy="21113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89109" name="Rectangle 31"/>
          <p:cNvSpPr>
            <a:spLocks noChangeArrowheads="1"/>
          </p:cNvSpPr>
          <p:nvPr/>
        </p:nvSpPr>
        <p:spPr bwMode="auto">
          <a:xfrm>
            <a:off x="7180263" y="3952875"/>
            <a:ext cx="641350" cy="400050"/>
          </a:xfrm>
          <a:prstGeom prst="rect">
            <a:avLst/>
          </a:prstGeom>
          <a:noFill/>
          <a:ln w="9525">
            <a:noFill/>
            <a:miter lim="800000"/>
            <a:headEnd/>
            <a:tailEnd/>
          </a:ln>
        </p:spPr>
        <p:txBody>
          <a:bodyPr wrap="none" lIns="92075" tIns="46038" rIns="92075" bIns="46038">
            <a:spAutoFit/>
          </a:bodyPr>
          <a:lstStyle/>
          <a:p>
            <a:r>
              <a:rPr lang="en-US" sz="2000"/>
              <a:t>disk</a:t>
            </a:r>
          </a:p>
        </p:txBody>
      </p:sp>
      <p:sp>
        <p:nvSpPr>
          <p:cNvPr id="89110" name="Rectangle 32"/>
          <p:cNvSpPr>
            <a:spLocks noChangeArrowheads="1"/>
          </p:cNvSpPr>
          <p:nvPr/>
        </p:nvSpPr>
        <p:spPr bwMode="auto">
          <a:xfrm>
            <a:off x="2252663" y="5126038"/>
            <a:ext cx="879475" cy="193675"/>
          </a:xfrm>
          <a:prstGeom prst="rect">
            <a:avLst/>
          </a:prstGeom>
          <a:solidFill>
            <a:srgbClr val="CCECFF"/>
          </a:solidFill>
          <a:ln w="25399">
            <a:solidFill>
              <a:schemeClr val="tx1"/>
            </a:solidFill>
            <a:miter lim="800000"/>
            <a:headEnd/>
            <a:tailEnd/>
          </a:ln>
        </p:spPr>
        <p:txBody>
          <a:bodyPr wrap="none" anchor="ctr"/>
          <a:lstStyle/>
          <a:p>
            <a:pPr algn="ctr"/>
            <a:r>
              <a:rPr lang="en-US" sz="2000"/>
              <a:t>ADC</a:t>
            </a:r>
          </a:p>
        </p:txBody>
      </p:sp>
      <p:sp>
        <p:nvSpPr>
          <p:cNvPr id="89111" name="Line 34"/>
          <p:cNvSpPr>
            <a:spLocks noChangeShapeType="1"/>
          </p:cNvSpPr>
          <p:nvPr/>
        </p:nvSpPr>
        <p:spPr bwMode="auto">
          <a:xfrm>
            <a:off x="1320800" y="5224463"/>
            <a:ext cx="914400" cy="0"/>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89112" name="Line 36"/>
          <p:cNvSpPr>
            <a:spLocks noChangeShapeType="1"/>
          </p:cNvSpPr>
          <p:nvPr/>
        </p:nvSpPr>
        <p:spPr bwMode="auto">
          <a:xfrm>
            <a:off x="3149600" y="5224463"/>
            <a:ext cx="812800" cy="0"/>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89113" name="Line 43"/>
          <p:cNvSpPr>
            <a:spLocks noChangeShapeType="1"/>
          </p:cNvSpPr>
          <p:nvPr/>
        </p:nvSpPr>
        <p:spPr bwMode="auto">
          <a:xfrm>
            <a:off x="5283200" y="5224463"/>
            <a:ext cx="1016000" cy="0"/>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89114" name="Rectangle 44"/>
          <p:cNvSpPr>
            <a:spLocks noChangeArrowheads="1"/>
          </p:cNvSpPr>
          <p:nvPr/>
        </p:nvSpPr>
        <p:spPr bwMode="auto">
          <a:xfrm>
            <a:off x="6299200" y="5064125"/>
            <a:ext cx="1131888" cy="401638"/>
          </a:xfrm>
          <a:prstGeom prst="rect">
            <a:avLst/>
          </a:prstGeom>
          <a:noFill/>
          <a:ln w="9525">
            <a:noFill/>
            <a:miter lim="800000"/>
            <a:headEnd/>
            <a:tailEnd/>
          </a:ln>
        </p:spPr>
        <p:txBody>
          <a:bodyPr wrap="none" lIns="92075" tIns="46038" rIns="92075" bIns="46038">
            <a:spAutoFit/>
          </a:bodyPr>
          <a:lstStyle/>
          <a:p>
            <a:r>
              <a:rPr lang="en-US" sz="2000"/>
              <a:t>storage</a:t>
            </a:r>
          </a:p>
        </p:txBody>
      </p:sp>
      <p:sp>
        <p:nvSpPr>
          <p:cNvPr id="89115" name="Rectangle 46"/>
          <p:cNvSpPr>
            <a:spLocks noChangeArrowheads="1"/>
          </p:cNvSpPr>
          <p:nvPr/>
        </p:nvSpPr>
        <p:spPr bwMode="auto">
          <a:xfrm>
            <a:off x="914400" y="2954338"/>
            <a:ext cx="1865313" cy="400050"/>
          </a:xfrm>
          <a:prstGeom prst="rect">
            <a:avLst/>
          </a:prstGeom>
          <a:noFill/>
          <a:ln w="9525">
            <a:noFill/>
            <a:miter lim="800000"/>
            <a:headEnd/>
            <a:tailEnd/>
          </a:ln>
        </p:spPr>
        <p:txBody>
          <a:bodyPr wrap="none" lIns="92075" tIns="46038" rIns="92075" bIns="46038">
            <a:spAutoFit/>
          </a:bodyPr>
          <a:lstStyle/>
          <a:p>
            <a:r>
              <a:rPr lang="en-US" sz="2000"/>
              <a:t>Physical View</a:t>
            </a:r>
          </a:p>
        </p:txBody>
      </p:sp>
      <p:sp>
        <p:nvSpPr>
          <p:cNvPr id="89116" name="Rectangle 47"/>
          <p:cNvSpPr>
            <a:spLocks noChangeArrowheads="1"/>
          </p:cNvSpPr>
          <p:nvPr/>
        </p:nvSpPr>
        <p:spPr bwMode="auto">
          <a:xfrm>
            <a:off x="995363" y="4662488"/>
            <a:ext cx="1774825" cy="401637"/>
          </a:xfrm>
          <a:prstGeom prst="rect">
            <a:avLst/>
          </a:prstGeom>
          <a:noFill/>
          <a:ln w="9525">
            <a:noFill/>
            <a:miter lim="800000"/>
            <a:headEnd/>
            <a:tailEnd/>
          </a:ln>
        </p:spPr>
        <p:txBody>
          <a:bodyPr wrap="none" lIns="92075" tIns="46038" rIns="92075" bIns="46038">
            <a:spAutoFit/>
          </a:bodyPr>
          <a:lstStyle/>
          <a:p>
            <a:r>
              <a:rPr lang="en-US" sz="2000"/>
              <a:t>Logical View</a:t>
            </a:r>
          </a:p>
        </p:txBody>
      </p:sp>
      <p:sp>
        <p:nvSpPr>
          <p:cNvPr id="89117" name="Oval 48"/>
          <p:cNvSpPr>
            <a:spLocks noChangeArrowheads="1"/>
          </p:cNvSpPr>
          <p:nvPr/>
        </p:nvSpPr>
        <p:spPr bwMode="auto">
          <a:xfrm>
            <a:off x="3962400" y="4852988"/>
            <a:ext cx="1404938" cy="730250"/>
          </a:xfrm>
          <a:prstGeom prst="ellipse">
            <a:avLst/>
          </a:prstGeom>
          <a:solidFill>
            <a:srgbClr val="FFFFCC"/>
          </a:solidFill>
          <a:ln w="25399">
            <a:solidFill>
              <a:schemeClr val="tx1"/>
            </a:solidFill>
            <a:round/>
            <a:headEnd/>
            <a:tailEnd/>
          </a:ln>
        </p:spPr>
        <p:txBody>
          <a:bodyPr wrap="none" anchor="ctr"/>
          <a:lstStyle/>
          <a:p>
            <a:pPr algn="ctr"/>
            <a:r>
              <a:rPr lang="en-US" sz="2000"/>
              <a:t>Proces-</a:t>
            </a:r>
          </a:p>
          <a:p>
            <a:pPr algn="ctr"/>
            <a:r>
              <a:rPr lang="en-US" sz="2000"/>
              <a:t>sing</a:t>
            </a:r>
            <a:endParaRPr lang="en-US" sz="1400"/>
          </a:p>
        </p:txBody>
      </p:sp>
      <p:sp>
        <p:nvSpPr>
          <p:cNvPr id="89118" name="Freeform 51"/>
          <p:cNvSpPr>
            <a:spLocks/>
          </p:cNvSpPr>
          <p:nvPr/>
        </p:nvSpPr>
        <p:spPr bwMode="auto">
          <a:xfrm>
            <a:off x="2641600" y="2057400"/>
            <a:ext cx="1727200" cy="322263"/>
          </a:xfrm>
          <a:custGeom>
            <a:avLst/>
            <a:gdLst>
              <a:gd name="T0" fmla="*/ 0 w 773"/>
              <a:gd name="T1" fmla="*/ 337512749 h 293"/>
              <a:gd name="T2" fmla="*/ 229659505 w 773"/>
              <a:gd name="T3" fmla="*/ 353238744 h 293"/>
              <a:gd name="T4" fmla="*/ 384430479 w 773"/>
              <a:gd name="T5" fmla="*/ 353238744 h 293"/>
              <a:gd name="T6" fmla="*/ 504253024 w 773"/>
              <a:gd name="T7" fmla="*/ 353238744 h 293"/>
              <a:gd name="T8" fmla="*/ 624073334 w 773"/>
              <a:gd name="T9" fmla="*/ 353238744 h 293"/>
              <a:gd name="T10" fmla="*/ 778844307 w 773"/>
              <a:gd name="T11" fmla="*/ 353238744 h 293"/>
              <a:gd name="T12" fmla="*/ 978549294 w 773"/>
              <a:gd name="T13" fmla="*/ 343560955 h 293"/>
              <a:gd name="T14" fmla="*/ 1093377929 w 773"/>
              <a:gd name="T15" fmla="*/ 324205377 h 293"/>
              <a:gd name="T16" fmla="*/ 1293082915 w 773"/>
              <a:gd name="T17" fmla="*/ 296381871 h 293"/>
              <a:gd name="T18" fmla="*/ 1372963122 w 773"/>
              <a:gd name="T19" fmla="*/ 257670716 h 293"/>
              <a:gd name="T20" fmla="*/ 1447851654 w 773"/>
              <a:gd name="T21" fmla="*/ 220169422 h 293"/>
              <a:gd name="T22" fmla="*/ 1447851654 w 773"/>
              <a:gd name="T23" fmla="*/ 191136055 h 293"/>
              <a:gd name="T24" fmla="*/ 1487793992 w 773"/>
              <a:gd name="T25" fmla="*/ 162102688 h 293"/>
              <a:gd name="T26" fmla="*/ 1487793992 w 773"/>
              <a:gd name="T27" fmla="*/ 133069322 h 293"/>
              <a:gd name="T28" fmla="*/ 1487793992 w 773"/>
              <a:gd name="T29" fmla="*/ 85890239 h 293"/>
              <a:gd name="T30" fmla="*/ 1487793992 w 773"/>
              <a:gd name="T31" fmla="*/ 47179083 h 293"/>
              <a:gd name="T32" fmla="*/ 1567674199 w 773"/>
              <a:gd name="T33" fmla="*/ 19355578 h 293"/>
              <a:gd name="T34" fmla="*/ 1687496744 w 773"/>
              <a:gd name="T35" fmla="*/ 0 h 293"/>
              <a:gd name="T36" fmla="*/ 1842267717 w 773"/>
              <a:gd name="T37" fmla="*/ 0 h 293"/>
              <a:gd name="T38" fmla="*/ 2002030366 w 773"/>
              <a:gd name="T39" fmla="*/ 9677789 h 293"/>
              <a:gd name="T40" fmla="*/ 2147483647 w 773"/>
              <a:gd name="T41" fmla="*/ 29033367 h 293"/>
              <a:gd name="T42" fmla="*/ 2147483647 w 773"/>
              <a:gd name="T43" fmla="*/ 38711155 h 293"/>
              <a:gd name="T44" fmla="*/ 2147483647 w 773"/>
              <a:gd name="T45" fmla="*/ 56856872 h 293"/>
              <a:gd name="T46" fmla="*/ 2147483647 w 773"/>
              <a:gd name="T47" fmla="*/ 66534661 h 293"/>
              <a:gd name="T48" fmla="*/ 2147483647 w 773"/>
              <a:gd name="T49" fmla="*/ 95568028 h 293"/>
              <a:gd name="T50" fmla="*/ 2147483647 w 773"/>
              <a:gd name="T51" fmla="*/ 124601394 h 293"/>
              <a:gd name="T52" fmla="*/ 2147483647 w 773"/>
              <a:gd name="T53" fmla="*/ 152424900 h 293"/>
              <a:gd name="T54" fmla="*/ 2147483647 w 773"/>
              <a:gd name="T55" fmla="*/ 181458266 h 293"/>
              <a:gd name="T56" fmla="*/ 2147483647 w 773"/>
              <a:gd name="T57" fmla="*/ 181458266 h 293"/>
              <a:gd name="T58" fmla="*/ 2147483647 w 773"/>
              <a:gd name="T59" fmla="*/ 171780477 h 293"/>
              <a:gd name="T60" fmla="*/ 2147483647 w 773"/>
              <a:gd name="T61" fmla="*/ 152424900 h 293"/>
              <a:gd name="T62" fmla="*/ 2147483647 w 773"/>
              <a:gd name="T63" fmla="*/ 142747111 h 293"/>
              <a:gd name="T64" fmla="*/ 2147483647 w 773"/>
              <a:gd name="T65" fmla="*/ 105245816 h 29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73"/>
              <a:gd name="T100" fmla="*/ 0 h 293"/>
              <a:gd name="T101" fmla="*/ 773 w 773"/>
              <a:gd name="T102" fmla="*/ 293 h 29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73" h="293">
                <a:moveTo>
                  <a:pt x="0" y="279"/>
                </a:moveTo>
                <a:lnTo>
                  <a:pt x="46" y="292"/>
                </a:lnTo>
                <a:lnTo>
                  <a:pt x="77" y="292"/>
                </a:lnTo>
                <a:lnTo>
                  <a:pt x="101" y="292"/>
                </a:lnTo>
                <a:lnTo>
                  <a:pt x="125" y="292"/>
                </a:lnTo>
                <a:lnTo>
                  <a:pt x="156" y="292"/>
                </a:lnTo>
                <a:lnTo>
                  <a:pt x="196" y="284"/>
                </a:lnTo>
                <a:lnTo>
                  <a:pt x="219" y="268"/>
                </a:lnTo>
                <a:lnTo>
                  <a:pt x="259" y="245"/>
                </a:lnTo>
                <a:lnTo>
                  <a:pt x="275" y="213"/>
                </a:lnTo>
                <a:lnTo>
                  <a:pt x="290" y="182"/>
                </a:lnTo>
                <a:lnTo>
                  <a:pt x="290" y="158"/>
                </a:lnTo>
                <a:lnTo>
                  <a:pt x="298" y="134"/>
                </a:lnTo>
                <a:lnTo>
                  <a:pt x="298" y="110"/>
                </a:lnTo>
                <a:lnTo>
                  <a:pt x="298" y="71"/>
                </a:lnTo>
                <a:lnTo>
                  <a:pt x="298" y="39"/>
                </a:lnTo>
                <a:lnTo>
                  <a:pt x="314" y="16"/>
                </a:lnTo>
                <a:lnTo>
                  <a:pt x="338" y="0"/>
                </a:lnTo>
                <a:lnTo>
                  <a:pt x="369" y="0"/>
                </a:lnTo>
                <a:lnTo>
                  <a:pt x="401" y="8"/>
                </a:lnTo>
                <a:lnTo>
                  <a:pt x="448" y="24"/>
                </a:lnTo>
                <a:lnTo>
                  <a:pt x="488" y="32"/>
                </a:lnTo>
                <a:lnTo>
                  <a:pt x="519" y="47"/>
                </a:lnTo>
                <a:lnTo>
                  <a:pt x="543" y="55"/>
                </a:lnTo>
                <a:lnTo>
                  <a:pt x="575" y="79"/>
                </a:lnTo>
                <a:lnTo>
                  <a:pt x="606" y="103"/>
                </a:lnTo>
                <a:lnTo>
                  <a:pt x="646" y="126"/>
                </a:lnTo>
                <a:lnTo>
                  <a:pt x="677" y="150"/>
                </a:lnTo>
                <a:lnTo>
                  <a:pt x="701" y="150"/>
                </a:lnTo>
                <a:lnTo>
                  <a:pt x="725" y="142"/>
                </a:lnTo>
                <a:lnTo>
                  <a:pt x="748" y="126"/>
                </a:lnTo>
                <a:lnTo>
                  <a:pt x="772" y="118"/>
                </a:lnTo>
                <a:lnTo>
                  <a:pt x="768" y="87"/>
                </a:lnTo>
              </a:path>
            </a:pathLst>
          </a:custGeom>
          <a:noFill/>
          <a:ln w="12699" cap="rnd">
            <a:solidFill>
              <a:schemeClr val="tx1"/>
            </a:solidFill>
            <a:round/>
            <a:headEnd type="none" w="sm" len="sm"/>
            <a:tailEnd type="none" w="sm" len="sm"/>
          </a:ln>
        </p:spPr>
        <p:txBody>
          <a:bodyPr/>
          <a:lstStyle/>
          <a:p>
            <a:endParaRPr lang="en-GB"/>
          </a:p>
        </p:txBody>
      </p:sp>
      <p:sp>
        <p:nvSpPr>
          <p:cNvPr id="89119" name="AutoShape 52"/>
          <p:cNvSpPr>
            <a:spLocks noChangeArrowheads="1"/>
          </p:cNvSpPr>
          <p:nvPr/>
        </p:nvSpPr>
        <p:spPr bwMode="auto">
          <a:xfrm>
            <a:off x="1524000" y="3587750"/>
            <a:ext cx="490538" cy="42863"/>
          </a:xfrm>
          <a:prstGeom prst="roundRect">
            <a:avLst>
              <a:gd name="adj" fmla="val 50000"/>
            </a:avLst>
          </a:prstGeom>
          <a:solidFill>
            <a:schemeClr val="tx1"/>
          </a:solidFill>
          <a:ln w="12699">
            <a:solidFill>
              <a:schemeClr val="tx1"/>
            </a:solidFill>
            <a:round/>
            <a:headEnd/>
            <a:tailEnd/>
          </a:ln>
        </p:spPr>
        <p:txBody>
          <a:bodyPr wrap="none" anchor="ctr"/>
          <a:lstStyle/>
          <a:p>
            <a:endParaRPr lang="en-GB"/>
          </a:p>
        </p:txBody>
      </p:sp>
      <p:sp>
        <p:nvSpPr>
          <p:cNvPr id="89120" name="Line 53"/>
          <p:cNvSpPr>
            <a:spLocks noChangeShapeType="1"/>
          </p:cNvSpPr>
          <p:nvPr/>
        </p:nvSpPr>
        <p:spPr bwMode="auto">
          <a:xfrm>
            <a:off x="6197600" y="5116513"/>
            <a:ext cx="17272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89121" name="Line 54"/>
          <p:cNvSpPr>
            <a:spLocks noChangeShapeType="1"/>
          </p:cNvSpPr>
          <p:nvPr/>
        </p:nvSpPr>
        <p:spPr bwMode="auto">
          <a:xfrm>
            <a:off x="6197600" y="5430838"/>
            <a:ext cx="1727200" cy="0"/>
          </a:xfrm>
          <a:prstGeom prst="line">
            <a:avLst/>
          </a:prstGeom>
          <a:noFill/>
          <a:ln w="25399">
            <a:solidFill>
              <a:schemeClr val="tx1"/>
            </a:solidFill>
            <a:round/>
            <a:headEnd type="none" w="sm" len="sm"/>
            <a:tailEnd type="none" w="sm" len="sm"/>
          </a:ln>
        </p:spPr>
        <p:txBody>
          <a:bodyPr wrap="none" anchor="ctr"/>
          <a:lstStyle/>
          <a:p>
            <a:endParaRPr lang="en-GB"/>
          </a:p>
        </p:txBody>
      </p:sp>
      <p:graphicFrame>
        <p:nvGraphicFramePr>
          <p:cNvPr id="89091" name="Object 3"/>
          <p:cNvGraphicFramePr>
            <a:graphicFrameLocks noChangeAspect="1"/>
          </p:cNvGraphicFramePr>
          <p:nvPr/>
        </p:nvGraphicFramePr>
        <p:xfrm>
          <a:off x="5267325" y="1203325"/>
          <a:ext cx="1082675" cy="1420813"/>
        </p:xfrm>
        <a:graphic>
          <a:graphicData uri="http://schemas.openxmlformats.org/presentationml/2006/ole">
            <mc:AlternateContent xmlns:mc="http://schemas.openxmlformats.org/markup-compatibility/2006">
              <mc:Choice xmlns:v="urn:schemas-microsoft-com:vml" Requires="v">
                <p:oleObj spid="_x0000_s89096" name="Visio" r:id="rId6" imgW="733120" imgH="961954" progId="Visio.Drawing.11">
                  <p:embed/>
                </p:oleObj>
              </mc:Choice>
              <mc:Fallback>
                <p:oleObj name="Visio" r:id="rId6" imgW="733120" imgH="961954" progId="Visio.Drawing.11">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67325" y="1203325"/>
                        <a:ext cx="1082675" cy="142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ChangeArrowheads="1"/>
          </p:cNvSpPr>
          <p:nvPr/>
        </p:nvSpPr>
        <p:spPr bwMode="auto">
          <a:xfrm>
            <a:off x="1016000" y="1212850"/>
            <a:ext cx="7399338" cy="4478338"/>
          </a:xfrm>
          <a:prstGeom prst="rect">
            <a:avLst/>
          </a:prstGeom>
          <a:solidFill>
            <a:srgbClr val="EAEAEA"/>
          </a:solidFill>
          <a:ln w="12699">
            <a:solidFill>
              <a:schemeClr val="tx1"/>
            </a:solidFill>
            <a:miter lim="800000"/>
            <a:headEnd/>
            <a:tailEnd/>
          </a:ln>
        </p:spPr>
        <p:txBody>
          <a:bodyPr wrap="none" anchor="ctr"/>
          <a:lstStyle/>
          <a:p>
            <a:endParaRPr lang="en-GB"/>
          </a:p>
        </p:txBody>
      </p:sp>
      <p:sp>
        <p:nvSpPr>
          <p:cNvPr id="19459" name="AutoShape 3"/>
          <p:cNvSpPr>
            <a:spLocks noChangeArrowheads="1"/>
          </p:cNvSpPr>
          <p:nvPr/>
        </p:nvSpPr>
        <p:spPr bwMode="auto">
          <a:xfrm>
            <a:off x="4572000" y="1793875"/>
            <a:ext cx="3436938" cy="1573213"/>
          </a:xfrm>
          <a:prstGeom prst="roundRect">
            <a:avLst>
              <a:gd name="adj" fmla="val 12495"/>
            </a:avLst>
          </a:prstGeom>
          <a:solidFill>
            <a:schemeClr val="bg1"/>
          </a:solidFill>
          <a:ln w="12699">
            <a:solidFill>
              <a:schemeClr val="tx1"/>
            </a:solidFill>
            <a:round/>
            <a:headEnd/>
            <a:tailEnd/>
          </a:ln>
          <a:effectLst>
            <a:outerShdw blurRad="63500" dist="107763" dir="2700000" algn="ctr" rotWithShape="0">
              <a:schemeClr val="bg2">
                <a:alpha val="74998"/>
              </a:schemeClr>
            </a:outerShdw>
          </a:effectLst>
        </p:spPr>
        <p:txBody>
          <a:bodyPr wrap="none" anchor="ctr"/>
          <a:lstStyle/>
          <a:p>
            <a:endParaRPr lang="en-GB"/>
          </a:p>
        </p:txBody>
      </p:sp>
      <p:sp>
        <p:nvSpPr>
          <p:cNvPr id="91140" name="Rectangle 4"/>
          <p:cNvSpPr>
            <a:spLocks noGrp="1" noChangeArrowheads="1"/>
          </p:cNvSpPr>
          <p:nvPr>
            <p:ph type="title"/>
          </p:nvPr>
        </p:nvSpPr>
        <p:spPr>
          <a:noFill/>
        </p:spPr>
        <p:txBody>
          <a:bodyPr/>
          <a:lstStyle/>
          <a:p>
            <a:pPr eaLnBrk="1" hangingPunct="1"/>
            <a:r>
              <a:rPr lang="en-US" smtClean="0"/>
              <a:t>Trivial DAQ with a real trigger</a:t>
            </a:r>
          </a:p>
        </p:txBody>
      </p:sp>
      <p:sp>
        <p:nvSpPr>
          <p:cNvPr id="91168" name="Footer Placeholder 39"/>
          <p:cNvSpPr>
            <a:spLocks noGrp="1"/>
          </p:cNvSpPr>
          <p:nvPr>
            <p:ph type="ftr" sz="quarter" idx="10"/>
          </p:nvPr>
        </p:nvSpPr>
        <p:spPr>
          <a:noFill/>
        </p:spPr>
        <p:txBody>
          <a:bodyPr/>
          <a:lstStyle/>
          <a:p>
            <a:r>
              <a:rPr lang="en-US" smtClean="0"/>
              <a:t>Electronics, Trigger, DAQ Summer Student Lectures 2011, N. Neufeld CERN/PH</a:t>
            </a:r>
            <a:endParaRPr lang="en-US"/>
          </a:p>
        </p:txBody>
      </p:sp>
      <p:sp>
        <p:nvSpPr>
          <p:cNvPr id="91167" name="Slide Number Placeholder 38"/>
          <p:cNvSpPr>
            <a:spLocks noGrp="1"/>
          </p:cNvSpPr>
          <p:nvPr>
            <p:ph type="sldNum" sz="quarter" idx="11"/>
          </p:nvPr>
        </p:nvSpPr>
        <p:spPr>
          <a:noFill/>
        </p:spPr>
        <p:txBody>
          <a:bodyPr/>
          <a:lstStyle/>
          <a:p>
            <a:fld id="{EC497DCB-9AA1-4CC9-875D-B32BFD052ADE}" type="slidenum">
              <a:rPr lang="en-US"/>
              <a:pPr/>
              <a:t>59</a:t>
            </a:fld>
            <a:endParaRPr lang="en-US"/>
          </a:p>
        </p:txBody>
      </p:sp>
      <p:sp>
        <p:nvSpPr>
          <p:cNvPr id="91141" name="Rectangle 5"/>
          <p:cNvSpPr>
            <a:spLocks noChangeArrowheads="1"/>
          </p:cNvSpPr>
          <p:nvPr/>
        </p:nvSpPr>
        <p:spPr bwMode="auto">
          <a:xfrm>
            <a:off x="1643063" y="3068638"/>
            <a:ext cx="879475" cy="193675"/>
          </a:xfrm>
          <a:prstGeom prst="rect">
            <a:avLst/>
          </a:prstGeom>
          <a:solidFill>
            <a:srgbClr val="CCECFF"/>
          </a:solidFill>
          <a:ln w="25399">
            <a:solidFill>
              <a:schemeClr val="tx1"/>
            </a:solidFill>
            <a:miter lim="800000"/>
            <a:headEnd/>
            <a:tailEnd/>
          </a:ln>
        </p:spPr>
        <p:txBody>
          <a:bodyPr wrap="none" anchor="ctr"/>
          <a:lstStyle/>
          <a:p>
            <a:endParaRPr lang="en-GB"/>
          </a:p>
        </p:txBody>
      </p:sp>
      <p:sp>
        <p:nvSpPr>
          <p:cNvPr id="91142" name="Rectangle 6"/>
          <p:cNvSpPr>
            <a:spLocks noChangeArrowheads="1"/>
          </p:cNvSpPr>
          <p:nvPr/>
        </p:nvSpPr>
        <p:spPr bwMode="auto">
          <a:xfrm>
            <a:off x="1662113" y="2970213"/>
            <a:ext cx="960437" cy="369887"/>
          </a:xfrm>
          <a:prstGeom prst="rect">
            <a:avLst/>
          </a:prstGeom>
          <a:noFill/>
          <a:ln w="9525">
            <a:noFill/>
            <a:miter lim="800000"/>
            <a:headEnd/>
            <a:tailEnd/>
          </a:ln>
        </p:spPr>
        <p:txBody>
          <a:bodyPr lIns="92075" tIns="46038" rIns="92075" bIns="46038">
            <a:spAutoFit/>
          </a:bodyPr>
          <a:lstStyle/>
          <a:p>
            <a:r>
              <a:rPr lang="en-US"/>
              <a:t>ADC</a:t>
            </a:r>
          </a:p>
        </p:txBody>
      </p:sp>
      <p:sp>
        <p:nvSpPr>
          <p:cNvPr id="91143" name="Line 7"/>
          <p:cNvSpPr>
            <a:spLocks noChangeShapeType="1"/>
          </p:cNvSpPr>
          <p:nvPr/>
        </p:nvSpPr>
        <p:spPr bwMode="auto">
          <a:xfrm>
            <a:off x="2133600" y="2057400"/>
            <a:ext cx="33528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91144" name="Rectangle 8"/>
          <p:cNvSpPr>
            <a:spLocks noChangeArrowheads="1"/>
          </p:cNvSpPr>
          <p:nvPr/>
        </p:nvSpPr>
        <p:spPr bwMode="auto">
          <a:xfrm>
            <a:off x="1422400" y="1319213"/>
            <a:ext cx="981075" cy="400050"/>
          </a:xfrm>
          <a:prstGeom prst="rect">
            <a:avLst/>
          </a:prstGeom>
          <a:noFill/>
          <a:ln w="9525">
            <a:noFill/>
            <a:miter lim="800000"/>
            <a:headEnd/>
            <a:tailEnd/>
          </a:ln>
        </p:spPr>
        <p:txBody>
          <a:bodyPr wrap="none" lIns="92075" tIns="46038" rIns="92075" bIns="46038">
            <a:spAutoFit/>
          </a:bodyPr>
          <a:lstStyle/>
          <a:p>
            <a:r>
              <a:rPr lang="en-US" sz="2000"/>
              <a:t>Sensor</a:t>
            </a:r>
          </a:p>
        </p:txBody>
      </p:sp>
      <p:sp>
        <p:nvSpPr>
          <p:cNvPr id="91145" name="Line 9"/>
          <p:cNvSpPr>
            <a:spLocks noChangeShapeType="1"/>
          </p:cNvSpPr>
          <p:nvPr/>
        </p:nvSpPr>
        <p:spPr bwMode="auto">
          <a:xfrm>
            <a:off x="2133600" y="1581150"/>
            <a:ext cx="0" cy="792163"/>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1146" name="Rectangle 10"/>
          <p:cNvSpPr>
            <a:spLocks noChangeArrowheads="1"/>
          </p:cNvSpPr>
          <p:nvPr/>
        </p:nvSpPr>
        <p:spPr bwMode="auto">
          <a:xfrm>
            <a:off x="1947863" y="2382838"/>
            <a:ext cx="371475" cy="350837"/>
          </a:xfrm>
          <a:prstGeom prst="rect">
            <a:avLst/>
          </a:prstGeom>
          <a:solidFill>
            <a:srgbClr val="868686"/>
          </a:solidFill>
          <a:ln w="25399">
            <a:solidFill>
              <a:schemeClr val="tx1"/>
            </a:solidFill>
            <a:miter lim="800000"/>
            <a:headEnd/>
            <a:tailEnd/>
          </a:ln>
        </p:spPr>
        <p:txBody>
          <a:bodyPr wrap="none" anchor="ctr"/>
          <a:lstStyle/>
          <a:p>
            <a:endParaRPr lang="en-GB"/>
          </a:p>
        </p:txBody>
      </p:sp>
      <p:sp>
        <p:nvSpPr>
          <p:cNvPr id="91147" name="Rectangle 11"/>
          <p:cNvSpPr>
            <a:spLocks noChangeArrowheads="1"/>
          </p:cNvSpPr>
          <p:nvPr/>
        </p:nvSpPr>
        <p:spPr bwMode="auto">
          <a:xfrm>
            <a:off x="2360613" y="2401888"/>
            <a:ext cx="906462" cy="400050"/>
          </a:xfrm>
          <a:prstGeom prst="rect">
            <a:avLst/>
          </a:prstGeom>
          <a:noFill/>
          <a:ln w="9525">
            <a:noFill/>
            <a:miter lim="800000"/>
            <a:headEnd/>
            <a:tailEnd/>
          </a:ln>
        </p:spPr>
        <p:txBody>
          <a:bodyPr wrap="none" lIns="92075" tIns="46038" rIns="92075" bIns="46038">
            <a:spAutoFit/>
          </a:bodyPr>
          <a:lstStyle/>
          <a:p>
            <a:r>
              <a:rPr lang="en-US" sz="2000"/>
              <a:t>Delay</a:t>
            </a:r>
          </a:p>
        </p:txBody>
      </p:sp>
      <p:sp>
        <p:nvSpPr>
          <p:cNvPr id="91148" name="Line 12"/>
          <p:cNvSpPr>
            <a:spLocks noChangeShapeType="1"/>
          </p:cNvSpPr>
          <p:nvPr/>
        </p:nvSpPr>
        <p:spPr bwMode="auto">
          <a:xfrm>
            <a:off x="2133600" y="2743200"/>
            <a:ext cx="0" cy="315913"/>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1149" name="AutoShape 13"/>
          <p:cNvSpPr>
            <a:spLocks noChangeArrowheads="1"/>
          </p:cNvSpPr>
          <p:nvPr/>
        </p:nvSpPr>
        <p:spPr bwMode="auto">
          <a:xfrm rot="10800000" flipH="1">
            <a:off x="5097463" y="2435225"/>
            <a:ext cx="777875" cy="404813"/>
          </a:xfrm>
          <a:prstGeom prst="triangle">
            <a:avLst>
              <a:gd name="adj" fmla="val 49995"/>
            </a:avLst>
          </a:prstGeom>
          <a:solidFill>
            <a:srgbClr val="FFFFCC"/>
          </a:solidFill>
          <a:ln w="25399">
            <a:solidFill>
              <a:schemeClr val="tx1"/>
            </a:solidFill>
            <a:miter lim="800000"/>
            <a:headEnd/>
            <a:tailEnd/>
          </a:ln>
        </p:spPr>
        <p:txBody>
          <a:bodyPr wrap="none" anchor="ctr"/>
          <a:lstStyle/>
          <a:p>
            <a:endParaRPr lang="en-GB"/>
          </a:p>
        </p:txBody>
      </p:sp>
      <p:sp>
        <p:nvSpPr>
          <p:cNvPr id="91150" name="Line 14"/>
          <p:cNvSpPr>
            <a:spLocks noChangeShapeType="1"/>
          </p:cNvSpPr>
          <p:nvPr/>
        </p:nvSpPr>
        <p:spPr bwMode="auto">
          <a:xfrm>
            <a:off x="5486400" y="2057400"/>
            <a:ext cx="0" cy="369888"/>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1151" name="Oval 15"/>
          <p:cNvSpPr>
            <a:spLocks noChangeArrowheads="1"/>
          </p:cNvSpPr>
          <p:nvPr/>
        </p:nvSpPr>
        <p:spPr bwMode="auto">
          <a:xfrm>
            <a:off x="1439863" y="3702050"/>
            <a:ext cx="1404937" cy="728663"/>
          </a:xfrm>
          <a:prstGeom prst="ellipse">
            <a:avLst/>
          </a:prstGeom>
          <a:solidFill>
            <a:srgbClr val="FFFFCC"/>
          </a:solidFill>
          <a:ln w="25399">
            <a:solidFill>
              <a:schemeClr val="tx1"/>
            </a:solidFill>
            <a:round/>
            <a:headEnd/>
            <a:tailEnd/>
          </a:ln>
        </p:spPr>
        <p:txBody>
          <a:bodyPr wrap="none" anchor="ctr"/>
          <a:lstStyle/>
          <a:p>
            <a:pPr algn="ctr"/>
            <a:r>
              <a:rPr lang="en-US" sz="2000"/>
              <a:t>Proces-</a:t>
            </a:r>
          </a:p>
          <a:p>
            <a:pPr algn="ctr"/>
            <a:r>
              <a:rPr lang="en-US" sz="2000"/>
              <a:t>sing</a:t>
            </a:r>
            <a:endParaRPr lang="en-US" sz="1400"/>
          </a:p>
        </p:txBody>
      </p:sp>
      <p:sp>
        <p:nvSpPr>
          <p:cNvPr id="91152" name="Rectangle 16"/>
          <p:cNvSpPr>
            <a:spLocks noChangeArrowheads="1"/>
          </p:cNvSpPr>
          <p:nvPr/>
        </p:nvSpPr>
        <p:spPr bwMode="auto">
          <a:xfrm>
            <a:off x="4146550" y="4537075"/>
            <a:ext cx="185738" cy="400050"/>
          </a:xfrm>
          <a:prstGeom prst="rect">
            <a:avLst/>
          </a:prstGeom>
          <a:noFill/>
          <a:ln w="9525">
            <a:noFill/>
            <a:miter lim="800000"/>
            <a:headEnd/>
            <a:tailEnd/>
          </a:ln>
        </p:spPr>
        <p:txBody>
          <a:bodyPr wrap="none" lIns="92075" tIns="46038" rIns="92075" bIns="46038">
            <a:spAutoFit/>
          </a:bodyPr>
          <a:lstStyle/>
          <a:p>
            <a:pPr algn="ctr"/>
            <a:endParaRPr lang="en-GB" sz="2000"/>
          </a:p>
        </p:txBody>
      </p:sp>
      <p:sp>
        <p:nvSpPr>
          <p:cNvPr id="91153" name="Line 17"/>
          <p:cNvSpPr>
            <a:spLocks noChangeShapeType="1"/>
          </p:cNvSpPr>
          <p:nvPr/>
        </p:nvSpPr>
        <p:spPr bwMode="auto">
          <a:xfrm>
            <a:off x="2133600" y="3270250"/>
            <a:ext cx="0" cy="422275"/>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1154" name="Line 18"/>
          <p:cNvSpPr>
            <a:spLocks noChangeShapeType="1"/>
          </p:cNvSpPr>
          <p:nvPr/>
        </p:nvSpPr>
        <p:spPr bwMode="auto">
          <a:xfrm>
            <a:off x="5486400" y="2847975"/>
            <a:ext cx="0" cy="1266825"/>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1155" name="Line 19"/>
          <p:cNvSpPr>
            <a:spLocks noChangeShapeType="1"/>
          </p:cNvSpPr>
          <p:nvPr/>
        </p:nvSpPr>
        <p:spPr bwMode="auto">
          <a:xfrm flipH="1">
            <a:off x="2844800" y="4114800"/>
            <a:ext cx="2641600" cy="0"/>
          </a:xfrm>
          <a:prstGeom prst="line">
            <a:avLst/>
          </a:prstGeom>
          <a:noFill/>
          <a:ln w="25399">
            <a:solidFill>
              <a:srgbClr val="868686"/>
            </a:solidFill>
            <a:round/>
            <a:headEnd type="none" w="sm" len="sm"/>
            <a:tailEnd type="stealth" w="med" len="med"/>
          </a:ln>
        </p:spPr>
        <p:txBody>
          <a:bodyPr wrap="none" anchor="ctr"/>
          <a:lstStyle/>
          <a:p>
            <a:endParaRPr lang="en-GB"/>
          </a:p>
        </p:txBody>
      </p:sp>
      <p:sp>
        <p:nvSpPr>
          <p:cNvPr id="91156" name="Line 20"/>
          <p:cNvSpPr>
            <a:spLocks noChangeShapeType="1"/>
          </p:cNvSpPr>
          <p:nvPr/>
        </p:nvSpPr>
        <p:spPr bwMode="auto">
          <a:xfrm flipH="1">
            <a:off x="2540000" y="3165475"/>
            <a:ext cx="2946400" cy="0"/>
          </a:xfrm>
          <a:prstGeom prst="line">
            <a:avLst/>
          </a:prstGeom>
          <a:noFill/>
          <a:ln w="25399">
            <a:solidFill>
              <a:srgbClr val="868686"/>
            </a:solidFill>
            <a:round/>
            <a:headEnd type="none" w="sm" len="sm"/>
            <a:tailEnd type="stealth" w="med" len="med"/>
          </a:ln>
        </p:spPr>
        <p:txBody>
          <a:bodyPr wrap="none" anchor="ctr"/>
          <a:lstStyle/>
          <a:p>
            <a:endParaRPr lang="en-GB"/>
          </a:p>
        </p:txBody>
      </p:sp>
      <p:sp>
        <p:nvSpPr>
          <p:cNvPr id="91157" name="Rectangle 21"/>
          <p:cNvSpPr>
            <a:spLocks noChangeArrowheads="1"/>
          </p:cNvSpPr>
          <p:nvPr/>
        </p:nvSpPr>
        <p:spPr bwMode="auto">
          <a:xfrm>
            <a:off x="3149600" y="3798888"/>
            <a:ext cx="1225550" cy="400050"/>
          </a:xfrm>
          <a:prstGeom prst="rect">
            <a:avLst/>
          </a:prstGeom>
          <a:noFill/>
          <a:ln w="9525">
            <a:noFill/>
            <a:miter lim="800000"/>
            <a:headEnd/>
            <a:tailEnd/>
          </a:ln>
        </p:spPr>
        <p:txBody>
          <a:bodyPr wrap="none" lIns="92075" tIns="46038" rIns="92075" bIns="46038">
            <a:spAutoFit/>
          </a:bodyPr>
          <a:lstStyle/>
          <a:p>
            <a:r>
              <a:rPr lang="en-US" sz="2000"/>
              <a:t>Interrupt</a:t>
            </a:r>
          </a:p>
        </p:txBody>
      </p:sp>
      <p:sp>
        <p:nvSpPr>
          <p:cNvPr id="91158" name="Line 22"/>
          <p:cNvSpPr>
            <a:spLocks noChangeShapeType="1"/>
          </p:cNvSpPr>
          <p:nvPr/>
        </p:nvSpPr>
        <p:spPr bwMode="auto">
          <a:xfrm flipH="1">
            <a:off x="5588000" y="2479675"/>
            <a:ext cx="1016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91159" name="Line 23"/>
          <p:cNvSpPr>
            <a:spLocks noChangeShapeType="1"/>
          </p:cNvSpPr>
          <p:nvPr/>
        </p:nvSpPr>
        <p:spPr bwMode="auto">
          <a:xfrm flipH="1">
            <a:off x="5486400" y="2479675"/>
            <a:ext cx="101600" cy="15875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91160" name="Line 24"/>
          <p:cNvSpPr>
            <a:spLocks noChangeShapeType="1"/>
          </p:cNvSpPr>
          <p:nvPr/>
        </p:nvSpPr>
        <p:spPr bwMode="auto">
          <a:xfrm flipH="1">
            <a:off x="5384800" y="2638425"/>
            <a:ext cx="1016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91161" name="Rectangle 25"/>
          <p:cNvSpPr>
            <a:spLocks noChangeArrowheads="1"/>
          </p:cNvSpPr>
          <p:nvPr/>
        </p:nvSpPr>
        <p:spPr bwMode="auto">
          <a:xfrm>
            <a:off x="5689600" y="2532063"/>
            <a:ext cx="1809750" cy="401637"/>
          </a:xfrm>
          <a:prstGeom prst="rect">
            <a:avLst/>
          </a:prstGeom>
          <a:noFill/>
          <a:ln w="9525">
            <a:noFill/>
            <a:miter lim="800000"/>
            <a:headEnd/>
            <a:tailEnd/>
          </a:ln>
        </p:spPr>
        <p:txBody>
          <a:bodyPr wrap="none" lIns="92075" tIns="46038" rIns="92075" bIns="46038">
            <a:spAutoFit/>
          </a:bodyPr>
          <a:lstStyle/>
          <a:p>
            <a:r>
              <a:rPr lang="en-US" sz="2000"/>
              <a:t>Discriminator</a:t>
            </a:r>
          </a:p>
        </p:txBody>
      </p:sp>
      <p:sp>
        <p:nvSpPr>
          <p:cNvPr id="91162" name="Rectangle 26"/>
          <p:cNvSpPr>
            <a:spLocks noChangeArrowheads="1"/>
          </p:cNvSpPr>
          <p:nvPr/>
        </p:nvSpPr>
        <p:spPr bwMode="auto">
          <a:xfrm>
            <a:off x="6481763" y="1814513"/>
            <a:ext cx="1031875" cy="400050"/>
          </a:xfrm>
          <a:prstGeom prst="rect">
            <a:avLst/>
          </a:prstGeom>
          <a:noFill/>
          <a:ln w="9525">
            <a:noFill/>
            <a:miter lim="800000"/>
            <a:headEnd/>
            <a:tailEnd/>
          </a:ln>
        </p:spPr>
        <p:txBody>
          <a:bodyPr wrap="none" lIns="92075" tIns="46038" rIns="92075" bIns="46038">
            <a:spAutoFit/>
          </a:bodyPr>
          <a:lstStyle/>
          <a:p>
            <a:r>
              <a:rPr lang="en-US" sz="2000" b="1"/>
              <a:t>Trigger</a:t>
            </a:r>
          </a:p>
        </p:txBody>
      </p:sp>
      <p:sp>
        <p:nvSpPr>
          <p:cNvPr id="91163" name="Rectangle 27"/>
          <p:cNvSpPr>
            <a:spLocks noChangeArrowheads="1"/>
          </p:cNvSpPr>
          <p:nvPr/>
        </p:nvSpPr>
        <p:spPr bwMode="auto">
          <a:xfrm>
            <a:off x="3262313" y="2844800"/>
            <a:ext cx="739775" cy="400050"/>
          </a:xfrm>
          <a:prstGeom prst="rect">
            <a:avLst/>
          </a:prstGeom>
          <a:noFill/>
          <a:ln w="9525">
            <a:noFill/>
            <a:miter lim="800000"/>
            <a:headEnd/>
            <a:tailEnd/>
          </a:ln>
        </p:spPr>
        <p:txBody>
          <a:bodyPr wrap="none" lIns="92075" tIns="46038" rIns="92075" bIns="46038">
            <a:spAutoFit/>
          </a:bodyPr>
          <a:lstStyle/>
          <a:p>
            <a:r>
              <a:rPr lang="en-US" sz="2000"/>
              <a:t>Start</a:t>
            </a:r>
          </a:p>
        </p:txBody>
      </p:sp>
      <p:grpSp>
        <p:nvGrpSpPr>
          <p:cNvPr id="91164" name="Group 35"/>
          <p:cNvGrpSpPr>
            <a:grpSpLocks/>
          </p:cNvGrpSpPr>
          <p:nvPr/>
        </p:nvGrpSpPr>
        <p:grpSpPr bwMode="auto">
          <a:xfrm>
            <a:off x="1450975" y="4905375"/>
            <a:ext cx="1344613" cy="461963"/>
            <a:chOff x="721" y="4472"/>
            <a:chExt cx="527" cy="420"/>
          </a:xfrm>
        </p:grpSpPr>
        <p:grpSp>
          <p:nvGrpSpPr>
            <p:cNvPr id="91169" name="Group 33"/>
            <p:cNvGrpSpPr>
              <a:grpSpLocks/>
            </p:cNvGrpSpPr>
            <p:nvPr/>
          </p:nvGrpSpPr>
          <p:grpSpPr bwMode="auto">
            <a:xfrm>
              <a:off x="721" y="4472"/>
              <a:ext cx="527" cy="369"/>
              <a:chOff x="721" y="4472"/>
              <a:chExt cx="527" cy="369"/>
            </a:xfrm>
          </p:grpSpPr>
          <p:sp>
            <p:nvSpPr>
              <p:cNvPr id="91171" name="Oval 28"/>
              <p:cNvSpPr>
                <a:spLocks noChangeArrowheads="1"/>
              </p:cNvSpPr>
              <p:nvPr/>
            </p:nvSpPr>
            <p:spPr bwMode="auto">
              <a:xfrm>
                <a:off x="729" y="4667"/>
                <a:ext cx="511" cy="174"/>
              </a:xfrm>
              <a:prstGeom prst="ellipse">
                <a:avLst/>
              </a:prstGeom>
              <a:solidFill>
                <a:srgbClr val="9999FF"/>
              </a:solidFill>
              <a:ln w="25399">
                <a:solidFill>
                  <a:schemeClr val="tx1"/>
                </a:solidFill>
                <a:round/>
                <a:headEnd/>
                <a:tailEnd/>
              </a:ln>
            </p:spPr>
            <p:txBody>
              <a:bodyPr wrap="none" anchor="ctr"/>
              <a:lstStyle/>
              <a:p>
                <a:endParaRPr lang="en-GB"/>
              </a:p>
            </p:txBody>
          </p:sp>
          <p:sp>
            <p:nvSpPr>
              <p:cNvPr id="91172" name="Rectangle 29"/>
              <p:cNvSpPr>
                <a:spLocks noChangeArrowheads="1"/>
              </p:cNvSpPr>
              <p:nvPr/>
            </p:nvSpPr>
            <p:spPr bwMode="auto">
              <a:xfrm>
                <a:off x="721" y="4563"/>
                <a:ext cx="527" cy="196"/>
              </a:xfrm>
              <a:prstGeom prst="rect">
                <a:avLst/>
              </a:prstGeom>
              <a:solidFill>
                <a:srgbClr val="9999FF"/>
              </a:solidFill>
              <a:ln w="9525">
                <a:noFill/>
                <a:miter lim="800000"/>
                <a:headEnd/>
                <a:tailEnd/>
              </a:ln>
            </p:spPr>
            <p:txBody>
              <a:bodyPr wrap="none" anchor="ctr"/>
              <a:lstStyle/>
              <a:p>
                <a:endParaRPr lang="en-GB"/>
              </a:p>
            </p:txBody>
          </p:sp>
          <p:sp>
            <p:nvSpPr>
              <p:cNvPr id="91173" name="Oval 30"/>
              <p:cNvSpPr>
                <a:spLocks noChangeArrowheads="1"/>
              </p:cNvSpPr>
              <p:nvPr/>
            </p:nvSpPr>
            <p:spPr bwMode="auto">
              <a:xfrm>
                <a:off x="728" y="4472"/>
                <a:ext cx="511" cy="173"/>
              </a:xfrm>
              <a:prstGeom prst="ellipse">
                <a:avLst/>
              </a:prstGeom>
              <a:solidFill>
                <a:srgbClr val="9999FF"/>
              </a:solidFill>
              <a:ln w="25399">
                <a:solidFill>
                  <a:schemeClr val="tx1"/>
                </a:solidFill>
                <a:round/>
                <a:headEnd/>
                <a:tailEnd/>
              </a:ln>
            </p:spPr>
            <p:txBody>
              <a:bodyPr wrap="none" anchor="ctr"/>
              <a:lstStyle/>
              <a:p>
                <a:endParaRPr lang="en-GB"/>
              </a:p>
            </p:txBody>
          </p:sp>
          <p:sp>
            <p:nvSpPr>
              <p:cNvPr id="91174" name="Line 31"/>
              <p:cNvSpPr>
                <a:spLocks noChangeShapeType="1"/>
              </p:cNvSpPr>
              <p:nvPr/>
            </p:nvSpPr>
            <p:spPr bwMode="auto">
              <a:xfrm>
                <a:off x="727" y="4561"/>
                <a:ext cx="0" cy="19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91175" name="Line 32"/>
              <p:cNvSpPr>
                <a:spLocks noChangeShapeType="1"/>
              </p:cNvSpPr>
              <p:nvPr/>
            </p:nvSpPr>
            <p:spPr bwMode="auto">
              <a:xfrm>
                <a:off x="1244" y="4565"/>
                <a:ext cx="0" cy="197"/>
              </a:xfrm>
              <a:prstGeom prst="line">
                <a:avLst/>
              </a:prstGeom>
              <a:noFill/>
              <a:ln w="25399">
                <a:solidFill>
                  <a:schemeClr val="tx1"/>
                </a:solidFill>
                <a:round/>
                <a:headEnd type="none" w="sm" len="sm"/>
                <a:tailEnd type="none" w="sm" len="sm"/>
              </a:ln>
            </p:spPr>
            <p:txBody>
              <a:bodyPr wrap="none" anchor="ctr"/>
              <a:lstStyle/>
              <a:p>
                <a:endParaRPr lang="en-GB"/>
              </a:p>
            </p:txBody>
          </p:sp>
        </p:grpSp>
        <p:sp>
          <p:nvSpPr>
            <p:cNvPr id="91170" name="Rectangle 34"/>
            <p:cNvSpPr>
              <a:spLocks noChangeArrowheads="1"/>
            </p:cNvSpPr>
            <p:nvPr/>
          </p:nvSpPr>
          <p:spPr bwMode="auto">
            <a:xfrm>
              <a:off x="746" y="4527"/>
              <a:ext cx="443" cy="365"/>
            </a:xfrm>
            <a:prstGeom prst="rect">
              <a:avLst/>
            </a:prstGeom>
            <a:noFill/>
            <a:ln w="9525">
              <a:noFill/>
              <a:miter lim="800000"/>
              <a:headEnd/>
              <a:tailEnd/>
            </a:ln>
          </p:spPr>
          <p:txBody>
            <a:bodyPr wrap="none" lIns="92075" tIns="46038" rIns="92075" bIns="46038">
              <a:spAutoFit/>
            </a:bodyPr>
            <a:lstStyle/>
            <a:p>
              <a:r>
                <a:rPr lang="en-US" sz="2000"/>
                <a:t>storage</a:t>
              </a:r>
            </a:p>
          </p:txBody>
        </p:sp>
      </p:grpSp>
      <p:sp>
        <p:nvSpPr>
          <p:cNvPr id="91165" name="Line 36"/>
          <p:cNvSpPr>
            <a:spLocks noChangeShapeType="1"/>
          </p:cNvSpPr>
          <p:nvPr/>
        </p:nvSpPr>
        <p:spPr bwMode="auto">
          <a:xfrm>
            <a:off x="2133600" y="4430713"/>
            <a:ext cx="0" cy="474662"/>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1166" name="Rectangle 37"/>
          <p:cNvSpPr>
            <a:spLocks noChangeArrowheads="1"/>
          </p:cNvSpPr>
          <p:nvPr/>
        </p:nvSpPr>
        <p:spPr bwMode="auto">
          <a:xfrm>
            <a:off x="1503363" y="5772150"/>
            <a:ext cx="5954712" cy="708025"/>
          </a:xfrm>
          <a:prstGeom prst="rect">
            <a:avLst/>
          </a:prstGeom>
          <a:noFill/>
          <a:ln w="9525">
            <a:noFill/>
            <a:miter lim="800000"/>
            <a:headEnd/>
            <a:tailEnd/>
          </a:ln>
        </p:spPr>
        <p:txBody>
          <a:bodyPr wrap="none" lIns="92075" tIns="46038" rIns="92075" bIns="46038">
            <a:spAutoFit/>
          </a:bodyPr>
          <a:lstStyle/>
          <a:p>
            <a:r>
              <a:rPr lang="en-US" sz="2000"/>
              <a:t>What if a trigger is produced when the </a:t>
            </a:r>
            <a:r>
              <a:rPr lang="en-US" sz="2000" i="1"/>
              <a:t>ADC</a:t>
            </a:r>
            <a:r>
              <a:rPr lang="en-US" sz="2000"/>
              <a:t> or</a:t>
            </a:r>
          </a:p>
          <a:p>
            <a:r>
              <a:rPr lang="en-US" sz="2000" i="1"/>
              <a:t>processing</a:t>
            </a:r>
            <a:r>
              <a:rPr lang="en-US" sz="2000"/>
              <a:t> is busy?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Lecture 1/3</a:t>
            </a:r>
            <a:endParaRPr lang="en-GB" dirty="0"/>
          </a:p>
        </p:txBody>
      </p:sp>
      <p:sp>
        <p:nvSpPr>
          <p:cNvPr id="3" name="Subtitle 2"/>
          <p:cNvSpPr>
            <a:spLocks noGrp="1"/>
          </p:cNvSpPr>
          <p:nvPr>
            <p:ph type="subTitle" idx="1"/>
          </p:nvPr>
        </p:nvSpPr>
        <p:spPr/>
        <p:txBody>
          <a:bodyPr/>
          <a:lstStyle/>
          <a:p>
            <a:r>
              <a:rPr lang="en-US" dirty="0" smtClean="0"/>
              <a:t>Mostly electronics</a:t>
            </a:r>
            <a:endParaRPr lang="en-GB"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ChangeArrowheads="1"/>
          </p:cNvSpPr>
          <p:nvPr/>
        </p:nvSpPr>
        <p:spPr bwMode="auto">
          <a:xfrm>
            <a:off x="1016000" y="1212850"/>
            <a:ext cx="7399338" cy="4214813"/>
          </a:xfrm>
          <a:prstGeom prst="rect">
            <a:avLst/>
          </a:prstGeom>
          <a:solidFill>
            <a:srgbClr val="EAEAEA"/>
          </a:solidFill>
          <a:ln w="12699">
            <a:solidFill>
              <a:schemeClr val="tx1"/>
            </a:solidFill>
            <a:miter lim="800000"/>
            <a:headEnd/>
            <a:tailEnd/>
          </a:ln>
        </p:spPr>
        <p:txBody>
          <a:bodyPr wrap="none" anchor="ctr"/>
          <a:lstStyle/>
          <a:p>
            <a:endParaRPr lang="en-GB"/>
          </a:p>
        </p:txBody>
      </p:sp>
      <p:sp>
        <p:nvSpPr>
          <p:cNvPr id="21507" name="AutoShape 3"/>
          <p:cNvSpPr>
            <a:spLocks noChangeArrowheads="1"/>
          </p:cNvSpPr>
          <p:nvPr/>
        </p:nvSpPr>
        <p:spPr bwMode="auto">
          <a:xfrm>
            <a:off x="4783138" y="2852738"/>
            <a:ext cx="3336925" cy="1627187"/>
          </a:xfrm>
          <a:prstGeom prst="roundRect">
            <a:avLst>
              <a:gd name="adj" fmla="val 12495"/>
            </a:avLst>
          </a:prstGeom>
          <a:solidFill>
            <a:schemeClr val="bg1"/>
          </a:solidFill>
          <a:ln w="12699">
            <a:solidFill>
              <a:schemeClr val="tx1"/>
            </a:solidFill>
            <a:round/>
            <a:headEnd/>
            <a:tailEnd/>
          </a:ln>
          <a:effectLst>
            <a:outerShdw blurRad="63500" dist="107763" dir="2700000" algn="ctr" rotWithShape="0">
              <a:schemeClr val="bg2">
                <a:alpha val="74998"/>
              </a:schemeClr>
            </a:outerShdw>
          </a:effectLst>
        </p:spPr>
        <p:txBody>
          <a:bodyPr wrap="none" anchor="ctr"/>
          <a:lstStyle/>
          <a:p>
            <a:endParaRPr lang="en-GB"/>
          </a:p>
        </p:txBody>
      </p:sp>
      <p:sp>
        <p:nvSpPr>
          <p:cNvPr id="93188" name="Rectangle 4"/>
          <p:cNvSpPr>
            <a:spLocks noGrp="1" noChangeArrowheads="1"/>
          </p:cNvSpPr>
          <p:nvPr>
            <p:ph type="title"/>
          </p:nvPr>
        </p:nvSpPr>
        <p:spPr>
          <a:noFill/>
        </p:spPr>
        <p:txBody>
          <a:bodyPr/>
          <a:lstStyle/>
          <a:p>
            <a:pPr eaLnBrk="1" hangingPunct="1"/>
            <a:r>
              <a:rPr lang="en-US" sz="4000" smtClean="0"/>
              <a:t>Trivial DAQ with a real trigger 2</a:t>
            </a:r>
          </a:p>
        </p:txBody>
      </p:sp>
      <p:sp>
        <p:nvSpPr>
          <p:cNvPr id="93232" name="Footer Placeholder 68"/>
          <p:cNvSpPr>
            <a:spLocks noGrp="1"/>
          </p:cNvSpPr>
          <p:nvPr>
            <p:ph type="ftr" sz="quarter" idx="10"/>
          </p:nvPr>
        </p:nvSpPr>
        <p:spPr>
          <a:noFill/>
        </p:spPr>
        <p:txBody>
          <a:bodyPr/>
          <a:lstStyle/>
          <a:p>
            <a:r>
              <a:rPr lang="en-US" smtClean="0"/>
              <a:t>Electronics, Trigger, DAQ Summer Student Lectures 2011, N. Neufeld CERN/PH</a:t>
            </a:r>
            <a:endParaRPr lang="en-US"/>
          </a:p>
        </p:txBody>
      </p:sp>
      <p:sp>
        <p:nvSpPr>
          <p:cNvPr id="93231" name="Slide Number Placeholder 67"/>
          <p:cNvSpPr>
            <a:spLocks noGrp="1"/>
          </p:cNvSpPr>
          <p:nvPr>
            <p:ph type="sldNum" sz="quarter" idx="11"/>
          </p:nvPr>
        </p:nvSpPr>
        <p:spPr>
          <a:noFill/>
        </p:spPr>
        <p:txBody>
          <a:bodyPr/>
          <a:lstStyle/>
          <a:p>
            <a:fld id="{5DCF7330-6B02-4942-A783-C4DD26F34C78}" type="slidenum">
              <a:rPr lang="en-US"/>
              <a:pPr/>
              <a:t>60</a:t>
            </a:fld>
            <a:endParaRPr lang="en-US"/>
          </a:p>
        </p:txBody>
      </p:sp>
      <p:sp>
        <p:nvSpPr>
          <p:cNvPr id="21509" name="AutoShape 5"/>
          <p:cNvSpPr>
            <a:spLocks noChangeArrowheads="1"/>
          </p:cNvSpPr>
          <p:nvPr/>
        </p:nvSpPr>
        <p:spPr bwMode="auto">
          <a:xfrm>
            <a:off x="4783138" y="1798638"/>
            <a:ext cx="3336925" cy="939800"/>
          </a:xfrm>
          <a:prstGeom prst="roundRect">
            <a:avLst>
              <a:gd name="adj" fmla="val 12495"/>
            </a:avLst>
          </a:prstGeom>
          <a:solidFill>
            <a:schemeClr val="bg1"/>
          </a:solidFill>
          <a:ln w="12699">
            <a:solidFill>
              <a:schemeClr val="tx1"/>
            </a:solidFill>
            <a:round/>
            <a:headEnd/>
            <a:tailEnd/>
          </a:ln>
          <a:effectLst>
            <a:outerShdw blurRad="63500" dist="107763" dir="2700000" algn="ctr" rotWithShape="0">
              <a:schemeClr val="bg2">
                <a:alpha val="74998"/>
              </a:schemeClr>
            </a:outerShdw>
          </a:effectLst>
        </p:spPr>
        <p:txBody>
          <a:bodyPr wrap="none" anchor="ctr"/>
          <a:lstStyle/>
          <a:p>
            <a:endParaRPr lang="en-GB"/>
          </a:p>
        </p:txBody>
      </p:sp>
      <p:sp>
        <p:nvSpPr>
          <p:cNvPr id="93190" name="Rectangle 6"/>
          <p:cNvSpPr>
            <a:spLocks noChangeArrowheads="1"/>
          </p:cNvSpPr>
          <p:nvPr/>
        </p:nvSpPr>
        <p:spPr bwMode="auto">
          <a:xfrm>
            <a:off x="1643063" y="3068638"/>
            <a:ext cx="896937" cy="201612"/>
          </a:xfrm>
          <a:prstGeom prst="rect">
            <a:avLst/>
          </a:prstGeom>
          <a:solidFill>
            <a:srgbClr val="CCECFF"/>
          </a:solidFill>
          <a:ln w="25399">
            <a:solidFill>
              <a:schemeClr val="tx1"/>
            </a:solidFill>
            <a:miter lim="800000"/>
            <a:headEnd/>
            <a:tailEnd/>
          </a:ln>
        </p:spPr>
        <p:txBody>
          <a:bodyPr wrap="none" anchor="ctr"/>
          <a:lstStyle/>
          <a:p>
            <a:pPr algn="ctr"/>
            <a:r>
              <a:rPr lang="en-US" sz="2000"/>
              <a:t>ADC</a:t>
            </a:r>
          </a:p>
        </p:txBody>
      </p:sp>
      <p:sp>
        <p:nvSpPr>
          <p:cNvPr id="93191" name="Rectangle 7"/>
          <p:cNvSpPr>
            <a:spLocks noChangeArrowheads="1"/>
          </p:cNvSpPr>
          <p:nvPr/>
        </p:nvSpPr>
        <p:spPr bwMode="auto">
          <a:xfrm>
            <a:off x="0" y="3165475"/>
            <a:ext cx="960438" cy="400050"/>
          </a:xfrm>
          <a:prstGeom prst="rect">
            <a:avLst/>
          </a:prstGeom>
          <a:noFill/>
          <a:ln w="9525">
            <a:noFill/>
            <a:miter lim="800000"/>
            <a:headEnd/>
            <a:tailEnd/>
          </a:ln>
        </p:spPr>
        <p:txBody>
          <a:bodyPr lIns="92075" tIns="46038" rIns="92075" bIns="46038">
            <a:spAutoFit/>
          </a:bodyPr>
          <a:lstStyle/>
          <a:p>
            <a:endParaRPr lang="en-GB" sz="2000"/>
          </a:p>
        </p:txBody>
      </p:sp>
      <p:sp>
        <p:nvSpPr>
          <p:cNvPr id="93192" name="Line 8"/>
          <p:cNvSpPr>
            <a:spLocks noChangeShapeType="1"/>
          </p:cNvSpPr>
          <p:nvPr/>
        </p:nvSpPr>
        <p:spPr bwMode="auto">
          <a:xfrm>
            <a:off x="2133600" y="1581150"/>
            <a:ext cx="0" cy="792163"/>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3193" name="Line 9"/>
          <p:cNvSpPr>
            <a:spLocks noChangeShapeType="1"/>
          </p:cNvSpPr>
          <p:nvPr/>
        </p:nvSpPr>
        <p:spPr bwMode="auto">
          <a:xfrm>
            <a:off x="2133600" y="2057400"/>
            <a:ext cx="33528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93194" name="Oval 10"/>
          <p:cNvSpPr>
            <a:spLocks noChangeArrowheads="1"/>
          </p:cNvSpPr>
          <p:nvPr/>
        </p:nvSpPr>
        <p:spPr bwMode="auto">
          <a:xfrm>
            <a:off x="6723063" y="3173413"/>
            <a:ext cx="168275" cy="88900"/>
          </a:xfrm>
          <a:prstGeom prst="ellipse">
            <a:avLst/>
          </a:prstGeom>
          <a:solidFill>
            <a:srgbClr val="FFFFCC"/>
          </a:solidFill>
          <a:ln w="25399">
            <a:solidFill>
              <a:schemeClr val="tx1"/>
            </a:solidFill>
            <a:round/>
            <a:headEnd/>
            <a:tailEnd/>
          </a:ln>
        </p:spPr>
        <p:txBody>
          <a:bodyPr wrap="none" anchor="ctr"/>
          <a:lstStyle/>
          <a:p>
            <a:endParaRPr lang="en-GB"/>
          </a:p>
        </p:txBody>
      </p:sp>
      <p:sp>
        <p:nvSpPr>
          <p:cNvPr id="93195" name="Rectangle 11"/>
          <p:cNvSpPr>
            <a:spLocks noChangeArrowheads="1"/>
          </p:cNvSpPr>
          <p:nvPr/>
        </p:nvSpPr>
        <p:spPr bwMode="auto">
          <a:xfrm>
            <a:off x="1604963" y="1285875"/>
            <a:ext cx="981075" cy="400050"/>
          </a:xfrm>
          <a:prstGeom prst="rect">
            <a:avLst/>
          </a:prstGeom>
          <a:noFill/>
          <a:ln w="9525">
            <a:noFill/>
            <a:miter lim="800000"/>
            <a:headEnd/>
            <a:tailEnd/>
          </a:ln>
        </p:spPr>
        <p:txBody>
          <a:bodyPr wrap="none" lIns="92075" tIns="46038" rIns="92075" bIns="46038">
            <a:spAutoFit/>
          </a:bodyPr>
          <a:lstStyle/>
          <a:p>
            <a:r>
              <a:rPr lang="en-US" sz="2000"/>
              <a:t>Sensor</a:t>
            </a:r>
          </a:p>
        </p:txBody>
      </p:sp>
      <p:sp>
        <p:nvSpPr>
          <p:cNvPr id="93196" name="Rectangle 12"/>
          <p:cNvSpPr>
            <a:spLocks noChangeArrowheads="1"/>
          </p:cNvSpPr>
          <p:nvPr/>
        </p:nvSpPr>
        <p:spPr bwMode="auto">
          <a:xfrm>
            <a:off x="1947863" y="2382838"/>
            <a:ext cx="371475" cy="350837"/>
          </a:xfrm>
          <a:prstGeom prst="rect">
            <a:avLst/>
          </a:prstGeom>
          <a:solidFill>
            <a:srgbClr val="868686"/>
          </a:solidFill>
          <a:ln w="25399">
            <a:solidFill>
              <a:schemeClr val="tx1"/>
            </a:solidFill>
            <a:miter lim="800000"/>
            <a:headEnd/>
            <a:tailEnd/>
          </a:ln>
        </p:spPr>
        <p:txBody>
          <a:bodyPr wrap="none" anchor="ctr"/>
          <a:lstStyle/>
          <a:p>
            <a:endParaRPr lang="en-GB"/>
          </a:p>
        </p:txBody>
      </p:sp>
      <p:sp>
        <p:nvSpPr>
          <p:cNvPr id="93197" name="Rectangle 13"/>
          <p:cNvSpPr>
            <a:spLocks noChangeArrowheads="1"/>
          </p:cNvSpPr>
          <p:nvPr/>
        </p:nvSpPr>
        <p:spPr bwMode="auto">
          <a:xfrm>
            <a:off x="2336800" y="2427288"/>
            <a:ext cx="908050" cy="400050"/>
          </a:xfrm>
          <a:prstGeom prst="rect">
            <a:avLst/>
          </a:prstGeom>
          <a:noFill/>
          <a:ln w="9525">
            <a:noFill/>
            <a:miter lim="800000"/>
            <a:headEnd/>
            <a:tailEnd/>
          </a:ln>
        </p:spPr>
        <p:txBody>
          <a:bodyPr wrap="none" lIns="92075" tIns="46038" rIns="92075" bIns="46038">
            <a:spAutoFit/>
          </a:bodyPr>
          <a:lstStyle/>
          <a:p>
            <a:r>
              <a:rPr lang="en-US" sz="2000"/>
              <a:t>Delay</a:t>
            </a:r>
          </a:p>
        </p:txBody>
      </p:sp>
      <p:sp>
        <p:nvSpPr>
          <p:cNvPr id="93198" name="Line 14"/>
          <p:cNvSpPr>
            <a:spLocks noChangeShapeType="1"/>
          </p:cNvSpPr>
          <p:nvPr/>
        </p:nvSpPr>
        <p:spPr bwMode="auto">
          <a:xfrm>
            <a:off x="2133600" y="2743200"/>
            <a:ext cx="0" cy="315913"/>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3199" name="Line 15"/>
          <p:cNvSpPr>
            <a:spLocks noChangeShapeType="1"/>
          </p:cNvSpPr>
          <p:nvPr/>
        </p:nvSpPr>
        <p:spPr bwMode="auto">
          <a:xfrm>
            <a:off x="5486400" y="2057400"/>
            <a:ext cx="0" cy="211138"/>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3200" name="Oval 16"/>
          <p:cNvSpPr>
            <a:spLocks noChangeArrowheads="1"/>
          </p:cNvSpPr>
          <p:nvPr/>
        </p:nvSpPr>
        <p:spPr bwMode="auto">
          <a:xfrm>
            <a:off x="1422400" y="3640138"/>
            <a:ext cx="1422400" cy="738187"/>
          </a:xfrm>
          <a:prstGeom prst="ellipse">
            <a:avLst/>
          </a:prstGeom>
          <a:solidFill>
            <a:srgbClr val="FFFFCC"/>
          </a:solidFill>
          <a:ln w="25399">
            <a:solidFill>
              <a:schemeClr val="tx1"/>
            </a:solidFill>
            <a:round/>
            <a:headEnd/>
            <a:tailEnd/>
          </a:ln>
        </p:spPr>
        <p:txBody>
          <a:bodyPr wrap="none" anchor="ctr"/>
          <a:lstStyle/>
          <a:p>
            <a:pPr algn="ctr"/>
            <a:r>
              <a:rPr lang="en-US" sz="2000"/>
              <a:t>Proces-</a:t>
            </a:r>
          </a:p>
          <a:p>
            <a:pPr algn="ctr"/>
            <a:r>
              <a:rPr lang="en-US" sz="2000"/>
              <a:t>sing</a:t>
            </a:r>
          </a:p>
        </p:txBody>
      </p:sp>
      <p:sp>
        <p:nvSpPr>
          <p:cNvPr id="93201" name="Line 18"/>
          <p:cNvSpPr>
            <a:spLocks noChangeShapeType="1"/>
          </p:cNvSpPr>
          <p:nvPr/>
        </p:nvSpPr>
        <p:spPr bwMode="auto">
          <a:xfrm>
            <a:off x="2133600" y="3270250"/>
            <a:ext cx="0" cy="369888"/>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3202" name="Line 19"/>
          <p:cNvSpPr>
            <a:spLocks noChangeShapeType="1"/>
          </p:cNvSpPr>
          <p:nvPr/>
        </p:nvSpPr>
        <p:spPr bwMode="auto">
          <a:xfrm>
            <a:off x="5486400" y="2690813"/>
            <a:ext cx="0" cy="633412"/>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3203" name="Line 20"/>
          <p:cNvSpPr>
            <a:spLocks noChangeShapeType="1"/>
          </p:cNvSpPr>
          <p:nvPr/>
        </p:nvSpPr>
        <p:spPr bwMode="auto">
          <a:xfrm flipH="1">
            <a:off x="2844800" y="3903663"/>
            <a:ext cx="1625600" cy="0"/>
          </a:xfrm>
          <a:prstGeom prst="line">
            <a:avLst/>
          </a:prstGeom>
          <a:noFill/>
          <a:ln w="25399">
            <a:solidFill>
              <a:srgbClr val="868686"/>
            </a:solidFill>
            <a:round/>
            <a:headEnd type="none" w="sm" len="sm"/>
            <a:tailEnd type="stealth" w="med" len="med"/>
          </a:ln>
        </p:spPr>
        <p:txBody>
          <a:bodyPr wrap="none" anchor="ctr"/>
          <a:lstStyle/>
          <a:p>
            <a:endParaRPr lang="en-GB"/>
          </a:p>
        </p:txBody>
      </p:sp>
      <p:sp>
        <p:nvSpPr>
          <p:cNvPr id="93204" name="Line 21"/>
          <p:cNvSpPr>
            <a:spLocks noChangeShapeType="1"/>
          </p:cNvSpPr>
          <p:nvPr/>
        </p:nvSpPr>
        <p:spPr bwMode="auto">
          <a:xfrm flipH="1">
            <a:off x="2540000" y="3165475"/>
            <a:ext cx="1930400" cy="0"/>
          </a:xfrm>
          <a:prstGeom prst="line">
            <a:avLst/>
          </a:prstGeom>
          <a:noFill/>
          <a:ln w="25399">
            <a:solidFill>
              <a:srgbClr val="868686"/>
            </a:solidFill>
            <a:round/>
            <a:headEnd type="none" w="sm" len="sm"/>
            <a:tailEnd type="stealth" w="med" len="med"/>
          </a:ln>
        </p:spPr>
        <p:txBody>
          <a:bodyPr wrap="none" anchor="ctr"/>
          <a:lstStyle/>
          <a:p>
            <a:endParaRPr lang="en-GB"/>
          </a:p>
        </p:txBody>
      </p:sp>
      <p:sp>
        <p:nvSpPr>
          <p:cNvPr id="93205" name="Rectangle 22"/>
          <p:cNvSpPr>
            <a:spLocks noChangeArrowheads="1"/>
          </p:cNvSpPr>
          <p:nvPr/>
        </p:nvSpPr>
        <p:spPr bwMode="auto">
          <a:xfrm>
            <a:off x="2754313" y="3571875"/>
            <a:ext cx="1227137" cy="400050"/>
          </a:xfrm>
          <a:prstGeom prst="rect">
            <a:avLst/>
          </a:prstGeom>
          <a:noFill/>
          <a:ln w="9525">
            <a:noFill/>
            <a:miter lim="800000"/>
            <a:headEnd/>
            <a:tailEnd/>
          </a:ln>
        </p:spPr>
        <p:txBody>
          <a:bodyPr wrap="none" lIns="92075" tIns="46038" rIns="92075" bIns="46038">
            <a:spAutoFit/>
          </a:bodyPr>
          <a:lstStyle/>
          <a:p>
            <a:r>
              <a:rPr lang="en-US" sz="2000"/>
              <a:t>Interrupt</a:t>
            </a:r>
          </a:p>
        </p:txBody>
      </p:sp>
      <p:grpSp>
        <p:nvGrpSpPr>
          <p:cNvPr id="93206" name="Group 27"/>
          <p:cNvGrpSpPr>
            <a:grpSpLocks/>
          </p:cNvGrpSpPr>
          <p:nvPr/>
        </p:nvGrpSpPr>
        <p:grpSpPr bwMode="auto">
          <a:xfrm>
            <a:off x="5097463" y="2276475"/>
            <a:ext cx="777875" cy="404813"/>
            <a:chOff x="2408" y="2072"/>
            <a:chExt cx="368" cy="368"/>
          </a:xfrm>
        </p:grpSpPr>
        <p:sp>
          <p:nvSpPr>
            <p:cNvPr id="93249" name="AutoShape 23"/>
            <p:cNvSpPr>
              <a:spLocks noChangeArrowheads="1"/>
            </p:cNvSpPr>
            <p:nvPr/>
          </p:nvSpPr>
          <p:spPr bwMode="auto">
            <a:xfrm rot="10800000" flipH="1">
              <a:off x="2408" y="2072"/>
              <a:ext cx="368" cy="368"/>
            </a:xfrm>
            <a:prstGeom prst="triangle">
              <a:avLst>
                <a:gd name="adj" fmla="val 49995"/>
              </a:avLst>
            </a:prstGeom>
            <a:solidFill>
              <a:srgbClr val="FFFFCC"/>
            </a:solidFill>
            <a:ln w="25399">
              <a:solidFill>
                <a:schemeClr val="tx1"/>
              </a:solidFill>
              <a:miter lim="800000"/>
              <a:headEnd/>
              <a:tailEnd/>
            </a:ln>
          </p:spPr>
          <p:txBody>
            <a:bodyPr wrap="none" anchor="ctr"/>
            <a:lstStyle/>
            <a:p>
              <a:endParaRPr lang="en-GB"/>
            </a:p>
          </p:txBody>
        </p:sp>
        <p:sp>
          <p:nvSpPr>
            <p:cNvPr id="93250" name="Line 24"/>
            <p:cNvSpPr>
              <a:spLocks noChangeShapeType="1"/>
            </p:cNvSpPr>
            <p:nvPr/>
          </p:nvSpPr>
          <p:spPr bwMode="auto">
            <a:xfrm flipH="1">
              <a:off x="2640" y="2112"/>
              <a:ext cx="48"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93251" name="Line 25"/>
            <p:cNvSpPr>
              <a:spLocks noChangeShapeType="1"/>
            </p:cNvSpPr>
            <p:nvPr/>
          </p:nvSpPr>
          <p:spPr bwMode="auto">
            <a:xfrm flipH="1">
              <a:off x="2592" y="2112"/>
              <a:ext cx="48" cy="144"/>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93252" name="Line 26"/>
            <p:cNvSpPr>
              <a:spLocks noChangeShapeType="1"/>
            </p:cNvSpPr>
            <p:nvPr/>
          </p:nvSpPr>
          <p:spPr bwMode="auto">
            <a:xfrm flipH="1">
              <a:off x="2544" y="2256"/>
              <a:ext cx="48" cy="0"/>
            </a:xfrm>
            <a:prstGeom prst="line">
              <a:avLst/>
            </a:prstGeom>
            <a:noFill/>
            <a:ln w="12699">
              <a:solidFill>
                <a:schemeClr val="tx1"/>
              </a:solidFill>
              <a:round/>
              <a:headEnd type="none" w="sm" len="sm"/>
              <a:tailEnd type="none" w="sm" len="sm"/>
            </a:ln>
          </p:spPr>
          <p:txBody>
            <a:bodyPr wrap="none" anchor="ctr"/>
            <a:lstStyle/>
            <a:p>
              <a:endParaRPr lang="en-GB"/>
            </a:p>
          </p:txBody>
        </p:sp>
      </p:grpSp>
      <p:sp>
        <p:nvSpPr>
          <p:cNvPr id="93207" name="Rectangle 28"/>
          <p:cNvSpPr>
            <a:spLocks noChangeArrowheads="1"/>
          </p:cNvSpPr>
          <p:nvPr/>
        </p:nvSpPr>
        <p:spPr bwMode="auto">
          <a:xfrm>
            <a:off x="5791200" y="2320925"/>
            <a:ext cx="1809750" cy="401638"/>
          </a:xfrm>
          <a:prstGeom prst="rect">
            <a:avLst/>
          </a:prstGeom>
          <a:noFill/>
          <a:ln w="9525">
            <a:noFill/>
            <a:miter lim="800000"/>
            <a:headEnd/>
            <a:tailEnd/>
          </a:ln>
        </p:spPr>
        <p:txBody>
          <a:bodyPr wrap="none" lIns="92075" tIns="46038" rIns="92075" bIns="46038">
            <a:spAutoFit/>
          </a:bodyPr>
          <a:lstStyle/>
          <a:p>
            <a:r>
              <a:rPr lang="en-US" sz="2000"/>
              <a:t>Discriminator</a:t>
            </a:r>
          </a:p>
        </p:txBody>
      </p:sp>
      <p:sp>
        <p:nvSpPr>
          <p:cNvPr id="93208" name="Rectangle 29"/>
          <p:cNvSpPr>
            <a:spLocks noChangeArrowheads="1"/>
          </p:cNvSpPr>
          <p:nvPr/>
        </p:nvSpPr>
        <p:spPr bwMode="auto">
          <a:xfrm>
            <a:off x="6604000" y="1793875"/>
            <a:ext cx="1031875" cy="400050"/>
          </a:xfrm>
          <a:prstGeom prst="rect">
            <a:avLst/>
          </a:prstGeom>
          <a:noFill/>
          <a:ln w="9525">
            <a:noFill/>
            <a:miter lim="800000"/>
            <a:headEnd/>
            <a:tailEnd/>
          </a:ln>
        </p:spPr>
        <p:txBody>
          <a:bodyPr wrap="none" lIns="92075" tIns="46038" rIns="92075" bIns="46038">
            <a:spAutoFit/>
          </a:bodyPr>
          <a:lstStyle/>
          <a:p>
            <a:r>
              <a:rPr lang="en-US" sz="2000" b="1"/>
              <a:t>Trigger</a:t>
            </a:r>
          </a:p>
        </p:txBody>
      </p:sp>
      <p:sp>
        <p:nvSpPr>
          <p:cNvPr id="93209" name="Rectangle 30"/>
          <p:cNvSpPr>
            <a:spLocks noChangeArrowheads="1"/>
          </p:cNvSpPr>
          <p:nvPr/>
        </p:nvSpPr>
        <p:spPr bwMode="auto">
          <a:xfrm>
            <a:off x="2844800" y="2844800"/>
            <a:ext cx="739775" cy="400050"/>
          </a:xfrm>
          <a:prstGeom prst="rect">
            <a:avLst/>
          </a:prstGeom>
          <a:noFill/>
          <a:ln w="9525">
            <a:noFill/>
            <a:miter lim="800000"/>
            <a:headEnd/>
            <a:tailEnd/>
          </a:ln>
        </p:spPr>
        <p:txBody>
          <a:bodyPr wrap="none" lIns="92075" tIns="46038" rIns="92075" bIns="46038">
            <a:spAutoFit/>
          </a:bodyPr>
          <a:lstStyle/>
          <a:p>
            <a:r>
              <a:rPr lang="en-US" sz="2000"/>
              <a:t>Start</a:t>
            </a:r>
          </a:p>
        </p:txBody>
      </p:sp>
      <p:sp>
        <p:nvSpPr>
          <p:cNvPr id="93210" name="Line 39"/>
          <p:cNvSpPr>
            <a:spLocks noChangeShapeType="1"/>
          </p:cNvSpPr>
          <p:nvPr/>
        </p:nvSpPr>
        <p:spPr bwMode="auto">
          <a:xfrm>
            <a:off x="2133600" y="4378325"/>
            <a:ext cx="0" cy="422275"/>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3211" name="Rectangle 40"/>
          <p:cNvSpPr>
            <a:spLocks noChangeArrowheads="1"/>
          </p:cNvSpPr>
          <p:nvPr/>
        </p:nvSpPr>
        <p:spPr bwMode="auto">
          <a:xfrm>
            <a:off x="1096963" y="5561013"/>
            <a:ext cx="6686550" cy="708025"/>
          </a:xfrm>
          <a:prstGeom prst="rect">
            <a:avLst/>
          </a:prstGeom>
          <a:noFill/>
          <a:ln w="9525">
            <a:noFill/>
            <a:miter lim="800000"/>
            <a:headEnd/>
            <a:tailEnd/>
          </a:ln>
        </p:spPr>
        <p:txBody>
          <a:bodyPr wrap="none" lIns="92075" tIns="46038" rIns="92075" bIns="46038">
            <a:spAutoFit/>
          </a:bodyPr>
          <a:lstStyle/>
          <a:p>
            <a:r>
              <a:rPr lang="en-US" sz="2000" b="1"/>
              <a:t>Deadtime (%)</a:t>
            </a:r>
            <a:r>
              <a:rPr lang="en-US" sz="2000"/>
              <a:t> is the ratio between the time the DAQ</a:t>
            </a:r>
          </a:p>
          <a:p>
            <a:r>
              <a:rPr lang="en-US" sz="2000"/>
              <a:t>is </a:t>
            </a:r>
            <a:r>
              <a:rPr lang="en-US" sz="2000" i="1"/>
              <a:t>busy</a:t>
            </a:r>
            <a:r>
              <a:rPr lang="en-US" sz="2000"/>
              <a:t> and the total time.</a:t>
            </a:r>
          </a:p>
        </p:txBody>
      </p:sp>
      <p:grpSp>
        <p:nvGrpSpPr>
          <p:cNvPr id="93212" name="Group 46"/>
          <p:cNvGrpSpPr>
            <a:grpSpLocks/>
          </p:cNvGrpSpPr>
          <p:nvPr/>
        </p:nvGrpSpPr>
        <p:grpSpPr bwMode="auto">
          <a:xfrm>
            <a:off x="5383213" y="3324225"/>
            <a:ext cx="369887" cy="333375"/>
            <a:chOff x="2543" y="3024"/>
            <a:chExt cx="175" cy="304"/>
          </a:xfrm>
        </p:grpSpPr>
        <p:sp>
          <p:nvSpPr>
            <p:cNvPr id="93244" name="Rectangle 41"/>
            <p:cNvSpPr>
              <a:spLocks noChangeArrowheads="1"/>
            </p:cNvSpPr>
            <p:nvPr/>
          </p:nvSpPr>
          <p:spPr bwMode="auto">
            <a:xfrm>
              <a:off x="2547" y="3024"/>
              <a:ext cx="170" cy="216"/>
            </a:xfrm>
            <a:prstGeom prst="rect">
              <a:avLst/>
            </a:prstGeom>
            <a:solidFill>
              <a:srgbClr val="FFFFCC"/>
            </a:solidFill>
            <a:ln w="9525">
              <a:noFill/>
              <a:miter lim="800000"/>
              <a:headEnd/>
              <a:tailEnd/>
            </a:ln>
          </p:spPr>
          <p:txBody>
            <a:bodyPr wrap="none" anchor="ctr"/>
            <a:lstStyle/>
            <a:p>
              <a:endParaRPr lang="en-GB"/>
            </a:p>
          </p:txBody>
        </p:sp>
        <p:sp>
          <p:nvSpPr>
            <p:cNvPr id="93245" name="Arc 42"/>
            <p:cNvSpPr>
              <a:spLocks/>
            </p:cNvSpPr>
            <p:nvPr/>
          </p:nvSpPr>
          <p:spPr bwMode="auto">
            <a:xfrm rot="-5340000">
              <a:off x="2589" y="3198"/>
              <a:ext cx="84" cy="175"/>
            </a:xfrm>
            <a:custGeom>
              <a:avLst/>
              <a:gdLst>
                <a:gd name="T0" fmla="*/ 0 w 22418"/>
                <a:gd name="T1" fmla="*/ 0 h 43198"/>
                <a:gd name="T2" fmla="*/ 0 w 22418"/>
                <a:gd name="T3" fmla="*/ 0 h 43198"/>
                <a:gd name="T4" fmla="*/ 0 w 22418"/>
                <a:gd name="T5" fmla="*/ 0 h 43198"/>
                <a:gd name="T6" fmla="*/ 0 60000 65536"/>
                <a:gd name="T7" fmla="*/ 0 60000 65536"/>
                <a:gd name="T8" fmla="*/ 0 60000 65536"/>
                <a:gd name="T9" fmla="*/ 0 w 22418"/>
                <a:gd name="T10" fmla="*/ 0 h 43198"/>
                <a:gd name="T11" fmla="*/ 22418 w 22418"/>
                <a:gd name="T12" fmla="*/ 43198 h 43198"/>
              </a:gdLst>
              <a:ahLst/>
              <a:cxnLst>
                <a:cxn ang="T6">
                  <a:pos x="T0" y="T1"/>
                </a:cxn>
                <a:cxn ang="T7">
                  <a:pos x="T2" y="T3"/>
                </a:cxn>
                <a:cxn ang="T8">
                  <a:pos x="T4" y="T5"/>
                </a:cxn>
              </a:cxnLst>
              <a:rect l="T9" t="T10" r="T11" b="T12"/>
              <a:pathLst>
                <a:path w="22418" h="43198" fill="none" extrusionOk="0">
                  <a:moveTo>
                    <a:pt x="22418" y="43182"/>
                  </a:moveTo>
                  <a:cubicBezTo>
                    <a:pt x="22145" y="43192"/>
                    <a:pt x="21872" y="43197"/>
                    <a:pt x="21600" y="43197"/>
                  </a:cubicBezTo>
                  <a:cubicBezTo>
                    <a:pt x="9670" y="43198"/>
                    <a:pt x="0" y="33527"/>
                    <a:pt x="0" y="21598"/>
                  </a:cubicBezTo>
                  <a:cubicBezTo>
                    <a:pt x="0" y="9772"/>
                    <a:pt x="9508" y="145"/>
                    <a:pt x="21332" y="-1"/>
                  </a:cubicBezTo>
                </a:path>
                <a:path w="22418" h="43198" stroke="0" extrusionOk="0">
                  <a:moveTo>
                    <a:pt x="22418" y="43182"/>
                  </a:moveTo>
                  <a:cubicBezTo>
                    <a:pt x="22145" y="43192"/>
                    <a:pt x="21872" y="43197"/>
                    <a:pt x="21600" y="43197"/>
                  </a:cubicBezTo>
                  <a:cubicBezTo>
                    <a:pt x="9670" y="43198"/>
                    <a:pt x="0" y="33527"/>
                    <a:pt x="0" y="21598"/>
                  </a:cubicBezTo>
                  <a:cubicBezTo>
                    <a:pt x="0" y="9772"/>
                    <a:pt x="9508" y="145"/>
                    <a:pt x="21332" y="-1"/>
                  </a:cubicBezTo>
                  <a:lnTo>
                    <a:pt x="21600" y="21598"/>
                  </a:lnTo>
                  <a:close/>
                </a:path>
              </a:pathLst>
            </a:custGeom>
            <a:solidFill>
              <a:srgbClr val="FFFFCC"/>
            </a:solidFill>
            <a:ln w="25399" cap="rnd">
              <a:solidFill>
                <a:schemeClr val="tx1"/>
              </a:solidFill>
              <a:round/>
              <a:headEnd/>
              <a:tailEnd/>
            </a:ln>
          </p:spPr>
          <p:txBody>
            <a:bodyPr wrap="none" anchor="ctr"/>
            <a:lstStyle/>
            <a:p>
              <a:endParaRPr lang="en-GB"/>
            </a:p>
          </p:txBody>
        </p:sp>
        <p:sp>
          <p:nvSpPr>
            <p:cNvPr id="93246" name="Line 43"/>
            <p:cNvSpPr>
              <a:spLocks noChangeShapeType="1"/>
            </p:cNvSpPr>
            <p:nvPr/>
          </p:nvSpPr>
          <p:spPr bwMode="auto">
            <a:xfrm flipV="1">
              <a:off x="2547" y="3024"/>
              <a:ext cx="0" cy="216"/>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93247" name="Line 44"/>
            <p:cNvSpPr>
              <a:spLocks noChangeShapeType="1"/>
            </p:cNvSpPr>
            <p:nvPr/>
          </p:nvSpPr>
          <p:spPr bwMode="auto">
            <a:xfrm>
              <a:off x="2547" y="3024"/>
              <a:ext cx="17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93248" name="Line 45"/>
            <p:cNvSpPr>
              <a:spLocks noChangeShapeType="1"/>
            </p:cNvSpPr>
            <p:nvPr/>
          </p:nvSpPr>
          <p:spPr bwMode="auto">
            <a:xfrm>
              <a:off x="2717" y="3024"/>
              <a:ext cx="0" cy="216"/>
            </a:xfrm>
            <a:prstGeom prst="line">
              <a:avLst/>
            </a:prstGeom>
            <a:noFill/>
            <a:ln w="25399">
              <a:solidFill>
                <a:schemeClr val="tx1"/>
              </a:solidFill>
              <a:round/>
              <a:headEnd type="none" w="sm" len="sm"/>
              <a:tailEnd type="none" w="sm" len="sm"/>
            </a:ln>
          </p:spPr>
          <p:txBody>
            <a:bodyPr wrap="none" anchor="ctr"/>
            <a:lstStyle/>
            <a:p>
              <a:endParaRPr lang="en-GB"/>
            </a:p>
          </p:txBody>
        </p:sp>
      </p:grpSp>
      <p:sp>
        <p:nvSpPr>
          <p:cNvPr id="93213" name="Line 47"/>
          <p:cNvSpPr>
            <a:spLocks noChangeShapeType="1"/>
          </p:cNvSpPr>
          <p:nvPr/>
        </p:nvSpPr>
        <p:spPr bwMode="auto">
          <a:xfrm>
            <a:off x="6908800" y="4010025"/>
            <a:ext cx="101600" cy="0"/>
          </a:xfrm>
          <a:prstGeom prst="line">
            <a:avLst/>
          </a:prstGeom>
          <a:noFill/>
          <a:ln w="25399">
            <a:solidFill>
              <a:schemeClr val="tx1"/>
            </a:solidFill>
            <a:round/>
            <a:headEnd type="none" w="sm" len="sm"/>
            <a:tailEnd type="none" w="sm" len="sm"/>
          </a:ln>
        </p:spPr>
        <p:txBody>
          <a:bodyPr wrap="none" anchor="ctr"/>
          <a:lstStyle/>
          <a:p>
            <a:endParaRPr lang="en-GB"/>
          </a:p>
        </p:txBody>
      </p:sp>
      <p:grpSp>
        <p:nvGrpSpPr>
          <p:cNvPr id="93214" name="Group 52"/>
          <p:cNvGrpSpPr>
            <a:grpSpLocks/>
          </p:cNvGrpSpPr>
          <p:nvPr/>
        </p:nvGrpSpPr>
        <p:grpSpPr bwMode="auto">
          <a:xfrm>
            <a:off x="6027738" y="3716338"/>
            <a:ext cx="981075" cy="568325"/>
            <a:chOff x="2848" y="3381"/>
            <a:chExt cx="463" cy="518"/>
          </a:xfrm>
        </p:grpSpPr>
        <p:sp>
          <p:nvSpPr>
            <p:cNvPr id="93240" name="Rectangle 48"/>
            <p:cNvSpPr>
              <a:spLocks noChangeArrowheads="1"/>
            </p:cNvSpPr>
            <p:nvPr/>
          </p:nvSpPr>
          <p:spPr bwMode="auto">
            <a:xfrm>
              <a:off x="2888" y="3464"/>
              <a:ext cx="368" cy="368"/>
            </a:xfrm>
            <a:prstGeom prst="rect">
              <a:avLst/>
            </a:prstGeom>
            <a:solidFill>
              <a:srgbClr val="FFFFCC"/>
            </a:solidFill>
            <a:ln w="25399">
              <a:solidFill>
                <a:schemeClr val="tx1"/>
              </a:solidFill>
              <a:miter lim="800000"/>
              <a:headEnd/>
              <a:tailEnd/>
            </a:ln>
          </p:spPr>
          <p:txBody>
            <a:bodyPr wrap="none" anchor="ctr"/>
            <a:lstStyle/>
            <a:p>
              <a:endParaRPr lang="en-GB"/>
            </a:p>
          </p:txBody>
        </p:sp>
        <p:sp>
          <p:nvSpPr>
            <p:cNvPr id="93241" name="Rectangle 49"/>
            <p:cNvSpPr>
              <a:spLocks noChangeArrowheads="1"/>
            </p:cNvSpPr>
            <p:nvPr/>
          </p:nvSpPr>
          <p:spPr bwMode="auto">
            <a:xfrm>
              <a:off x="2859" y="3381"/>
              <a:ext cx="251" cy="337"/>
            </a:xfrm>
            <a:prstGeom prst="rect">
              <a:avLst/>
            </a:prstGeom>
            <a:noFill/>
            <a:ln w="9525">
              <a:noFill/>
              <a:miter lim="800000"/>
              <a:headEnd/>
              <a:tailEnd/>
            </a:ln>
          </p:spPr>
          <p:txBody>
            <a:bodyPr wrap="none" lIns="92075" tIns="46038" rIns="92075" bIns="46038">
              <a:spAutoFit/>
            </a:bodyPr>
            <a:lstStyle/>
            <a:p>
              <a:r>
                <a:rPr lang="en-US"/>
                <a:t>Set</a:t>
              </a:r>
            </a:p>
          </p:txBody>
        </p:sp>
        <p:sp>
          <p:nvSpPr>
            <p:cNvPr id="93242" name="Rectangle 50"/>
            <p:cNvSpPr>
              <a:spLocks noChangeArrowheads="1"/>
            </p:cNvSpPr>
            <p:nvPr/>
          </p:nvSpPr>
          <p:spPr bwMode="auto">
            <a:xfrm>
              <a:off x="3126" y="3519"/>
              <a:ext cx="185" cy="337"/>
            </a:xfrm>
            <a:prstGeom prst="rect">
              <a:avLst/>
            </a:prstGeom>
            <a:noFill/>
            <a:ln w="9525">
              <a:noFill/>
              <a:miter lim="800000"/>
              <a:headEnd/>
              <a:tailEnd/>
            </a:ln>
          </p:spPr>
          <p:txBody>
            <a:bodyPr wrap="none" lIns="92075" tIns="46038" rIns="92075" bIns="46038">
              <a:spAutoFit/>
            </a:bodyPr>
            <a:lstStyle/>
            <a:p>
              <a:r>
                <a:rPr lang="en-US"/>
                <a:t>Q</a:t>
              </a:r>
            </a:p>
          </p:txBody>
        </p:sp>
        <p:sp>
          <p:nvSpPr>
            <p:cNvPr id="93243" name="Rectangle 51"/>
            <p:cNvSpPr>
              <a:spLocks noChangeArrowheads="1"/>
            </p:cNvSpPr>
            <p:nvPr/>
          </p:nvSpPr>
          <p:spPr bwMode="auto">
            <a:xfrm>
              <a:off x="2848" y="3562"/>
              <a:ext cx="377" cy="337"/>
            </a:xfrm>
            <a:prstGeom prst="rect">
              <a:avLst/>
            </a:prstGeom>
            <a:noFill/>
            <a:ln w="9525">
              <a:noFill/>
              <a:miter lim="800000"/>
              <a:headEnd/>
              <a:tailEnd/>
            </a:ln>
          </p:spPr>
          <p:txBody>
            <a:bodyPr wrap="none" lIns="92075" tIns="46038" rIns="92075" bIns="46038">
              <a:spAutoFit/>
            </a:bodyPr>
            <a:lstStyle/>
            <a:p>
              <a:r>
                <a:rPr lang="en-US"/>
                <a:t>Clear</a:t>
              </a:r>
            </a:p>
          </p:txBody>
        </p:sp>
      </p:grpSp>
      <p:sp>
        <p:nvSpPr>
          <p:cNvPr id="93215" name="Line 53"/>
          <p:cNvSpPr>
            <a:spLocks noChangeShapeType="1"/>
          </p:cNvSpPr>
          <p:nvPr/>
        </p:nvSpPr>
        <p:spPr bwMode="auto">
          <a:xfrm>
            <a:off x="4470400" y="3165475"/>
            <a:ext cx="0" cy="738188"/>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3216" name="Line 54"/>
          <p:cNvSpPr>
            <a:spLocks noChangeShapeType="1"/>
          </p:cNvSpPr>
          <p:nvPr/>
        </p:nvSpPr>
        <p:spPr bwMode="auto">
          <a:xfrm>
            <a:off x="5588000" y="3903663"/>
            <a:ext cx="508000" cy="0"/>
          </a:xfrm>
          <a:prstGeom prst="line">
            <a:avLst/>
          </a:prstGeom>
          <a:noFill/>
          <a:ln w="25399">
            <a:solidFill>
              <a:srgbClr val="868686"/>
            </a:solidFill>
            <a:round/>
            <a:headEnd type="none" w="sm" len="sm"/>
            <a:tailEnd type="stealth" w="med" len="med"/>
          </a:ln>
        </p:spPr>
        <p:txBody>
          <a:bodyPr wrap="none" anchor="ctr"/>
          <a:lstStyle/>
          <a:p>
            <a:endParaRPr lang="en-GB"/>
          </a:p>
        </p:txBody>
      </p:sp>
      <p:sp>
        <p:nvSpPr>
          <p:cNvPr id="93217" name="AutoShape 55"/>
          <p:cNvSpPr>
            <a:spLocks noChangeArrowheads="1"/>
          </p:cNvSpPr>
          <p:nvPr/>
        </p:nvSpPr>
        <p:spPr bwMode="auto">
          <a:xfrm rot="16200000" flipH="1">
            <a:off x="6302376" y="2981325"/>
            <a:ext cx="298450" cy="473075"/>
          </a:xfrm>
          <a:prstGeom prst="triangle">
            <a:avLst>
              <a:gd name="adj" fmla="val 50792"/>
            </a:avLst>
          </a:prstGeom>
          <a:solidFill>
            <a:srgbClr val="FFFFCC"/>
          </a:solidFill>
          <a:ln w="25399">
            <a:solidFill>
              <a:schemeClr val="tx1"/>
            </a:solidFill>
            <a:miter lim="800000"/>
            <a:headEnd/>
            <a:tailEnd/>
          </a:ln>
        </p:spPr>
        <p:txBody>
          <a:bodyPr wrap="none" anchor="ctr"/>
          <a:lstStyle/>
          <a:p>
            <a:endParaRPr lang="en-GB"/>
          </a:p>
        </p:txBody>
      </p:sp>
      <p:sp>
        <p:nvSpPr>
          <p:cNvPr id="93218" name="Line 56"/>
          <p:cNvSpPr>
            <a:spLocks noChangeShapeType="1"/>
          </p:cNvSpPr>
          <p:nvPr/>
        </p:nvSpPr>
        <p:spPr bwMode="auto">
          <a:xfrm>
            <a:off x="7010400" y="4010025"/>
            <a:ext cx="304800" cy="0"/>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3219" name="Line 57"/>
          <p:cNvSpPr>
            <a:spLocks noChangeShapeType="1"/>
          </p:cNvSpPr>
          <p:nvPr/>
        </p:nvSpPr>
        <p:spPr bwMode="auto">
          <a:xfrm flipV="1">
            <a:off x="7315200" y="3217863"/>
            <a:ext cx="0" cy="792162"/>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3220" name="Line 58"/>
          <p:cNvSpPr>
            <a:spLocks noChangeShapeType="1"/>
          </p:cNvSpPr>
          <p:nvPr/>
        </p:nvSpPr>
        <p:spPr bwMode="auto">
          <a:xfrm flipH="1">
            <a:off x="6908800" y="3217863"/>
            <a:ext cx="406400" cy="0"/>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3221" name="Line 59"/>
          <p:cNvSpPr>
            <a:spLocks noChangeShapeType="1"/>
          </p:cNvSpPr>
          <p:nvPr/>
        </p:nvSpPr>
        <p:spPr bwMode="auto">
          <a:xfrm flipH="1">
            <a:off x="5689600" y="3217863"/>
            <a:ext cx="508000" cy="0"/>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3222" name="Line 60"/>
          <p:cNvSpPr>
            <a:spLocks noChangeShapeType="1"/>
          </p:cNvSpPr>
          <p:nvPr/>
        </p:nvSpPr>
        <p:spPr bwMode="auto">
          <a:xfrm flipV="1">
            <a:off x="5689600" y="3217863"/>
            <a:ext cx="0" cy="106362"/>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3223" name="Line 61"/>
          <p:cNvSpPr>
            <a:spLocks noChangeShapeType="1"/>
          </p:cNvSpPr>
          <p:nvPr/>
        </p:nvSpPr>
        <p:spPr bwMode="auto">
          <a:xfrm>
            <a:off x="5588000" y="3640138"/>
            <a:ext cx="0" cy="263525"/>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3224" name="Line 62"/>
          <p:cNvSpPr>
            <a:spLocks noChangeShapeType="1"/>
          </p:cNvSpPr>
          <p:nvPr/>
        </p:nvSpPr>
        <p:spPr bwMode="auto">
          <a:xfrm flipH="1">
            <a:off x="4470400" y="3903663"/>
            <a:ext cx="1117600" cy="0"/>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3225" name="Line 63"/>
          <p:cNvSpPr>
            <a:spLocks noChangeShapeType="1"/>
          </p:cNvSpPr>
          <p:nvPr/>
        </p:nvSpPr>
        <p:spPr bwMode="auto">
          <a:xfrm>
            <a:off x="2844800" y="4114800"/>
            <a:ext cx="3251200" cy="0"/>
          </a:xfrm>
          <a:prstGeom prst="line">
            <a:avLst/>
          </a:prstGeom>
          <a:noFill/>
          <a:ln w="25399">
            <a:solidFill>
              <a:srgbClr val="868686"/>
            </a:solidFill>
            <a:round/>
            <a:headEnd type="none" w="sm" len="sm"/>
            <a:tailEnd type="stealth" w="med" len="med"/>
          </a:ln>
        </p:spPr>
        <p:txBody>
          <a:bodyPr wrap="none" anchor="ctr"/>
          <a:lstStyle/>
          <a:p>
            <a:endParaRPr lang="en-GB"/>
          </a:p>
        </p:txBody>
      </p:sp>
      <p:sp>
        <p:nvSpPr>
          <p:cNvPr id="93226" name="Rectangle 64"/>
          <p:cNvSpPr>
            <a:spLocks noChangeArrowheads="1"/>
          </p:cNvSpPr>
          <p:nvPr/>
        </p:nvSpPr>
        <p:spPr bwMode="auto">
          <a:xfrm>
            <a:off x="5770563" y="3344863"/>
            <a:ext cx="692150" cy="400050"/>
          </a:xfrm>
          <a:prstGeom prst="rect">
            <a:avLst/>
          </a:prstGeom>
          <a:noFill/>
          <a:ln w="9525">
            <a:noFill/>
            <a:miter lim="800000"/>
            <a:headEnd/>
            <a:tailEnd/>
          </a:ln>
        </p:spPr>
        <p:txBody>
          <a:bodyPr wrap="none" lIns="92075" tIns="46038" rIns="92075" bIns="46038">
            <a:spAutoFit/>
          </a:bodyPr>
          <a:lstStyle/>
          <a:p>
            <a:r>
              <a:rPr lang="en-US" sz="2000"/>
              <a:t>and</a:t>
            </a:r>
          </a:p>
        </p:txBody>
      </p:sp>
      <p:sp>
        <p:nvSpPr>
          <p:cNvPr id="93227" name="Rectangle 65"/>
          <p:cNvSpPr>
            <a:spLocks noChangeArrowheads="1"/>
          </p:cNvSpPr>
          <p:nvPr/>
        </p:nvSpPr>
        <p:spPr bwMode="auto">
          <a:xfrm>
            <a:off x="6583363" y="3290888"/>
            <a:ext cx="596900" cy="401637"/>
          </a:xfrm>
          <a:prstGeom prst="rect">
            <a:avLst/>
          </a:prstGeom>
          <a:noFill/>
          <a:ln w="9525">
            <a:noFill/>
            <a:miter lim="800000"/>
            <a:headEnd/>
            <a:tailEnd/>
          </a:ln>
        </p:spPr>
        <p:txBody>
          <a:bodyPr wrap="none" lIns="92075" tIns="46038" rIns="92075" bIns="46038">
            <a:spAutoFit/>
          </a:bodyPr>
          <a:lstStyle/>
          <a:p>
            <a:r>
              <a:rPr lang="en-US" sz="2000"/>
              <a:t>not</a:t>
            </a:r>
          </a:p>
        </p:txBody>
      </p:sp>
      <p:sp>
        <p:nvSpPr>
          <p:cNvPr id="93228" name="Rectangle 66"/>
          <p:cNvSpPr>
            <a:spLocks noChangeArrowheads="1"/>
          </p:cNvSpPr>
          <p:nvPr/>
        </p:nvSpPr>
        <p:spPr bwMode="auto">
          <a:xfrm>
            <a:off x="6096000" y="2746375"/>
            <a:ext cx="1493838" cy="400050"/>
          </a:xfrm>
          <a:prstGeom prst="rect">
            <a:avLst/>
          </a:prstGeom>
          <a:noFill/>
          <a:ln w="9525">
            <a:noFill/>
            <a:miter lim="800000"/>
            <a:headEnd/>
            <a:tailEnd/>
          </a:ln>
        </p:spPr>
        <p:txBody>
          <a:bodyPr wrap="none" lIns="92075" tIns="46038" rIns="92075" bIns="46038">
            <a:spAutoFit/>
          </a:bodyPr>
          <a:lstStyle/>
          <a:p>
            <a:r>
              <a:rPr lang="en-US" sz="2000" b="1"/>
              <a:t>Busy Logic</a:t>
            </a:r>
          </a:p>
        </p:txBody>
      </p:sp>
      <p:sp>
        <p:nvSpPr>
          <p:cNvPr id="93229" name="Rectangle 67"/>
          <p:cNvSpPr>
            <a:spLocks noChangeArrowheads="1"/>
          </p:cNvSpPr>
          <p:nvPr/>
        </p:nvSpPr>
        <p:spPr bwMode="auto">
          <a:xfrm>
            <a:off x="2844800" y="4114800"/>
            <a:ext cx="996950" cy="400050"/>
          </a:xfrm>
          <a:prstGeom prst="rect">
            <a:avLst/>
          </a:prstGeom>
          <a:noFill/>
          <a:ln w="9525">
            <a:noFill/>
            <a:miter lim="800000"/>
            <a:headEnd/>
            <a:tailEnd/>
          </a:ln>
        </p:spPr>
        <p:txBody>
          <a:bodyPr wrap="none" lIns="92075" tIns="46038" rIns="92075" bIns="46038">
            <a:spAutoFit/>
          </a:bodyPr>
          <a:lstStyle/>
          <a:p>
            <a:r>
              <a:rPr lang="en-US" sz="2000"/>
              <a:t>Ready</a:t>
            </a:r>
          </a:p>
        </p:txBody>
      </p:sp>
      <p:grpSp>
        <p:nvGrpSpPr>
          <p:cNvPr id="93230" name="Group 68"/>
          <p:cNvGrpSpPr>
            <a:grpSpLocks/>
          </p:cNvGrpSpPr>
          <p:nvPr/>
        </p:nvGrpSpPr>
        <p:grpSpPr bwMode="auto">
          <a:xfrm>
            <a:off x="1450975" y="4800600"/>
            <a:ext cx="1344613" cy="461963"/>
            <a:chOff x="721" y="4472"/>
            <a:chExt cx="527" cy="420"/>
          </a:xfrm>
        </p:grpSpPr>
        <p:grpSp>
          <p:nvGrpSpPr>
            <p:cNvPr id="93233" name="Group 69"/>
            <p:cNvGrpSpPr>
              <a:grpSpLocks/>
            </p:cNvGrpSpPr>
            <p:nvPr/>
          </p:nvGrpSpPr>
          <p:grpSpPr bwMode="auto">
            <a:xfrm>
              <a:off x="721" y="4472"/>
              <a:ext cx="527" cy="369"/>
              <a:chOff x="721" y="4472"/>
              <a:chExt cx="527" cy="369"/>
            </a:xfrm>
          </p:grpSpPr>
          <p:sp>
            <p:nvSpPr>
              <p:cNvPr id="93235" name="Oval 70"/>
              <p:cNvSpPr>
                <a:spLocks noChangeArrowheads="1"/>
              </p:cNvSpPr>
              <p:nvPr/>
            </p:nvSpPr>
            <p:spPr bwMode="auto">
              <a:xfrm>
                <a:off x="729" y="4667"/>
                <a:ext cx="511" cy="174"/>
              </a:xfrm>
              <a:prstGeom prst="ellipse">
                <a:avLst/>
              </a:prstGeom>
              <a:solidFill>
                <a:srgbClr val="9999FF"/>
              </a:solidFill>
              <a:ln w="25399">
                <a:solidFill>
                  <a:schemeClr val="tx1"/>
                </a:solidFill>
                <a:round/>
                <a:headEnd/>
                <a:tailEnd/>
              </a:ln>
            </p:spPr>
            <p:txBody>
              <a:bodyPr wrap="none" anchor="ctr"/>
              <a:lstStyle/>
              <a:p>
                <a:endParaRPr lang="en-GB"/>
              </a:p>
            </p:txBody>
          </p:sp>
          <p:sp>
            <p:nvSpPr>
              <p:cNvPr id="93236" name="Rectangle 71"/>
              <p:cNvSpPr>
                <a:spLocks noChangeArrowheads="1"/>
              </p:cNvSpPr>
              <p:nvPr/>
            </p:nvSpPr>
            <p:spPr bwMode="auto">
              <a:xfrm>
                <a:off x="721" y="4563"/>
                <a:ext cx="527" cy="196"/>
              </a:xfrm>
              <a:prstGeom prst="rect">
                <a:avLst/>
              </a:prstGeom>
              <a:solidFill>
                <a:srgbClr val="9999FF"/>
              </a:solidFill>
              <a:ln w="9525">
                <a:noFill/>
                <a:miter lim="800000"/>
                <a:headEnd/>
                <a:tailEnd/>
              </a:ln>
            </p:spPr>
            <p:txBody>
              <a:bodyPr wrap="none" anchor="ctr"/>
              <a:lstStyle/>
              <a:p>
                <a:endParaRPr lang="en-GB"/>
              </a:p>
            </p:txBody>
          </p:sp>
          <p:sp>
            <p:nvSpPr>
              <p:cNvPr id="93237" name="Oval 72"/>
              <p:cNvSpPr>
                <a:spLocks noChangeArrowheads="1"/>
              </p:cNvSpPr>
              <p:nvPr/>
            </p:nvSpPr>
            <p:spPr bwMode="auto">
              <a:xfrm>
                <a:off x="728" y="4472"/>
                <a:ext cx="511" cy="173"/>
              </a:xfrm>
              <a:prstGeom prst="ellipse">
                <a:avLst/>
              </a:prstGeom>
              <a:solidFill>
                <a:srgbClr val="9999FF"/>
              </a:solidFill>
              <a:ln w="25399">
                <a:solidFill>
                  <a:schemeClr val="tx1"/>
                </a:solidFill>
                <a:round/>
                <a:headEnd/>
                <a:tailEnd/>
              </a:ln>
            </p:spPr>
            <p:txBody>
              <a:bodyPr wrap="none" anchor="ctr"/>
              <a:lstStyle/>
              <a:p>
                <a:endParaRPr lang="en-GB"/>
              </a:p>
            </p:txBody>
          </p:sp>
          <p:sp>
            <p:nvSpPr>
              <p:cNvPr id="93238" name="Line 73"/>
              <p:cNvSpPr>
                <a:spLocks noChangeShapeType="1"/>
              </p:cNvSpPr>
              <p:nvPr/>
            </p:nvSpPr>
            <p:spPr bwMode="auto">
              <a:xfrm>
                <a:off x="727" y="4561"/>
                <a:ext cx="0" cy="19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93239" name="Line 74"/>
              <p:cNvSpPr>
                <a:spLocks noChangeShapeType="1"/>
              </p:cNvSpPr>
              <p:nvPr/>
            </p:nvSpPr>
            <p:spPr bwMode="auto">
              <a:xfrm>
                <a:off x="1244" y="4565"/>
                <a:ext cx="0" cy="197"/>
              </a:xfrm>
              <a:prstGeom prst="line">
                <a:avLst/>
              </a:prstGeom>
              <a:noFill/>
              <a:ln w="25399">
                <a:solidFill>
                  <a:schemeClr val="tx1"/>
                </a:solidFill>
                <a:round/>
                <a:headEnd type="none" w="sm" len="sm"/>
                <a:tailEnd type="none" w="sm" len="sm"/>
              </a:ln>
            </p:spPr>
            <p:txBody>
              <a:bodyPr wrap="none" anchor="ctr"/>
              <a:lstStyle/>
              <a:p>
                <a:endParaRPr lang="en-GB"/>
              </a:p>
            </p:txBody>
          </p:sp>
        </p:grpSp>
        <p:sp>
          <p:nvSpPr>
            <p:cNvPr id="93234" name="Rectangle 75"/>
            <p:cNvSpPr>
              <a:spLocks noChangeArrowheads="1"/>
            </p:cNvSpPr>
            <p:nvPr/>
          </p:nvSpPr>
          <p:spPr bwMode="auto">
            <a:xfrm>
              <a:off x="764" y="4527"/>
              <a:ext cx="443" cy="365"/>
            </a:xfrm>
            <a:prstGeom prst="rect">
              <a:avLst/>
            </a:prstGeom>
            <a:noFill/>
            <a:ln w="9525">
              <a:noFill/>
              <a:miter lim="800000"/>
              <a:headEnd/>
              <a:tailEnd/>
            </a:ln>
          </p:spPr>
          <p:txBody>
            <a:bodyPr wrap="none" lIns="92075" tIns="46038" rIns="92075" bIns="46038">
              <a:spAutoFit/>
            </a:bodyPr>
            <a:lstStyle/>
            <a:p>
              <a:r>
                <a:rPr lang="en-US" sz="2000"/>
                <a:t>storage</a:t>
              </a:r>
            </a:p>
          </p:txBody>
        </p:sp>
      </p:gr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noFill/>
        </p:spPr>
        <p:txBody>
          <a:bodyPr/>
          <a:lstStyle/>
          <a:p>
            <a:pPr eaLnBrk="1" hangingPunct="1"/>
            <a:r>
              <a:rPr lang="en-US" sz="4000" smtClean="0"/>
              <a:t>Trivial DAQ with a real trigger 3 </a:t>
            </a:r>
          </a:p>
        </p:txBody>
      </p:sp>
      <p:sp>
        <p:nvSpPr>
          <p:cNvPr id="57" name="Content Placeholder 56"/>
          <p:cNvSpPr>
            <a:spLocks noGrp="1"/>
          </p:cNvSpPr>
          <p:nvPr>
            <p:ph idx="1"/>
          </p:nvPr>
        </p:nvSpPr>
        <p:spPr/>
        <p:txBody>
          <a:bodyPr/>
          <a:lstStyle/>
          <a:p>
            <a:endParaRPr lang="en-GB"/>
          </a:p>
        </p:txBody>
      </p:sp>
      <p:sp>
        <p:nvSpPr>
          <p:cNvPr id="94251" name="Footer Placeholder 56"/>
          <p:cNvSpPr>
            <a:spLocks noGrp="1"/>
          </p:cNvSpPr>
          <p:nvPr>
            <p:ph type="ftr" sz="quarter" idx="10"/>
          </p:nvPr>
        </p:nvSpPr>
        <p:spPr>
          <a:noFill/>
        </p:spPr>
        <p:txBody>
          <a:bodyPr/>
          <a:lstStyle/>
          <a:p>
            <a:r>
              <a:rPr lang="en-US" smtClean="0"/>
              <a:t>Electronics, Trigger, DAQ Summer Student Lectures 2011, N. Neufeld CERN/PH</a:t>
            </a:r>
            <a:endParaRPr lang="en-US"/>
          </a:p>
        </p:txBody>
      </p:sp>
      <p:sp>
        <p:nvSpPr>
          <p:cNvPr id="94250" name="Slide Number Placeholder 55"/>
          <p:cNvSpPr>
            <a:spLocks noGrp="1"/>
          </p:cNvSpPr>
          <p:nvPr>
            <p:ph type="sldNum" sz="quarter" idx="11"/>
          </p:nvPr>
        </p:nvSpPr>
        <p:spPr>
          <a:noFill/>
        </p:spPr>
        <p:txBody>
          <a:bodyPr/>
          <a:lstStyle/>
          <a:p>
            <a:fld id="{E3DBB7AA-A137-489E-8034-10153D2AFAE0}" type="slidenum">
              <a:rPr lang="en-US"/>
              <a:pPr/>
              <a:t>61</a:t>
            </a:fld>
            <a:endParaRPr lang="en-US"/>
          </a:p>
        </p:txBody>
      </p:sp>
      <p:sp>
        <p:nvSpPr>
          <p:cNvPr id="94211" name="Rectangle 3"/>
          <p:cNvSpPr>
            <a:spLocks noChangeArrowheads="1"/>
          </p:cNvSpPr>
          <p:nvPr/>
        </p:nvSpPr>
        <p:spPr bwMode="auto">
          <a:xfrm>
            <a:off x="820738" y="1270000"/>
            <a:ext cx="7400925" cy="4213225"/>
          </a:xfrm>
          <a:prstGeom prst="rect">
            <a:avLst/>
          </a:prstGeom>
          <a:solidFill>
            <a:srgbClr val="EAEAEA"/>
          </a:solidFill>
          <a:ln w="12699">
            <a:solidFill>
              <a:schemeClr val="tx1"/>
            </a:solidFill>
            <a:miter lim="800000"/>
            <a:headEnd/>
            <a:tailEnd/>
          </a:ln>
        </p:spPr>
        <p:txBody>
          <a:bodyPr wrap="none" anchor="ctr"/>
          <a:lstStyle/>
          <a:p>
            <a:endParaRPr lang="en-GB"/>
          </a:p>
        </p:txBody>
      </p:sp>
      <p:sp>
        <p:nvSpPr>
          <p:cNvPr id="22532" name="AutoShape 4"/>
          <p:cNvSpPr>
            <a:spLocks noChangeArrowheads="1"/>
          </p:cNvSpPr>
          <p:nvPr/>
        </p:nvSpPr>
        <p:spPr bwMode="auto">
          <a:xfrm>
            <a:off x="4572000" y="2743200"/>
            <a:ext cx="3335338" cy="887413"/>
          </a:xfrm>
          <a:prstGeom prst="roundRect">
            <a:avLst>
              <a:gd name="adj" fmla="val 12495"/>
            </a:avLst>
          </a:prstGeom>
          <a:solidFill>
            <a:schemeClr val="bg1"/>
          </a:solidFill>
          <a:ln w="12699">
            <a:solidFill>
              <a:schemeClr val="tx1"/>
            </a:solidFill>
            <a:round/>
            <a:headEnd/>
            <a:tailEnd/>
          </a:ln>
          <a:effectLst>
            <a:outerShdw blurRad="63500" dist="107763" dir="2700000" algn="ctr" rotWithShape="0">
              <a:schemeClr val="bg2">
                <a:alpha val="74998"/>
              </a:schemeClr>
            </a:outerShdw>
          </a:effectLst>
        </p:spPr>
        <p:txBody>
          <a:bodyPr wrap="none" anchor="ctr"/>
          <a:lstStyle/>
          <a:p>
            <a:endParaRPr lang="en-GB"/>
          </a:p>
        </p:txBody>
      </p:sp>
      <p:sp>
        <p:nvSpPr>
          <p:cNvPr id="22533" name="AutoShape 5"/>
          <p:cNvSpPr>
            <a:spLocks noChangeArrowheads="1"/>
          </p:cNvSpPr>
          <p:nvPr/>
        </p:nvSpPr>
        <p:spPr bwMode="auto">
          <a:xfrm>
            <a:off x="4579938" y="1690688"/>
            <a:ext cx="3336925" cy="942975"/>
          </a:xfrm>
          <a:prstGeom prst="roundRect">
            <a:avLst>
              <a:gd name="adj" fmla="val 12495"/>
            </a:avLst>
          </a:prstGeom>
          <a:solidFill>
            <a:schemeClr val="bg1"/>
          </a:solidFill>
          <a:ln w="12699">
            <a:solidFill>
              <a:schemeClr val="tx1"/>
            </a:solidFill>
            <a:round/>
            <a:headEnd/>
            <a:tailEnd/>
          </a:ln>
          <a:effectLst>
            <a:outerShdw blurRad="63500" dist="107763" dir="2700000" algn="ctr" rotWithShape="0">
              <a:schemeClr val="bg2">
                <a:alpha val="74998"/>
              </a:schemeClr>
            </a:outerShdw>
          </a:effectLst>
        </p:spPr>
        <p:txBody>
          <a:bodyPr wrap="none" anchor="ctr"/>
          <a:lstStyle/>
          <a:p>
            <a:endParaRPr lang="en-GB"/>
          </a:p>
        </p:txBody>
      </p:sp>
      <p:sp>
        <p:nvSpPr>
          <p:cNvPr id="94214" name="Rectangle 6"/>
          <p:cNvSpPr>
            <a:spLocks noChangeArrowheads="1"/>
          </p:cNvSpPr>
          <p:nvPr/>
        </p:nvSpPr>
        <p:spPr bwMode="auto">
          <a:xfrm>
            <a:off x="1439863" y="2962275"/>
            <a:ext cx="879475" cy="193675"/>
          </a:xfrm>
          <a:prstGeom prst="rect">
            <a:avLst/>
          </a:prstGeom>
          <a:solidFill>
            <a:srgbClr val="CCECFF"/>
          </a:solidFill>
          <a:ln w="25399">
            <a:solidFill>
              <a:schemeClr val="tx1"/>
            </a:solidFill>
            <a:miter lim="800000"/>
            <a:headEnd/>
            <a:tailEnd/>
          </a:ln>
        </p:spPr>
        <p:txBody>
          <a:bodyPr wrap="none" anchor="ctr"/>
          <a:lstStyle/>
          <a:p>
            <a:pPr algn="ctr"/>
            <a:r>
              <a:rPr lang="en-US" sz="2000"/>
              <a:t>ADC</a:t>
            </a:r>
          </a:p>
        </p:txBody>
      </p:sp>
      <p:sp>
        <p:nvSpPr>
          <p:cNvPr id="94215" name="Line 8"/>
          <p:cNvSpPr>
            <a:spLocks noChangeShapeType="1"/>
          </p:cNvSpPr>
          <p:nvPr/>
        </p:nvSpPr>
        <p:spPr bwMode="auto">
          <a:xfrm>
            <a:off x="1930400" y="1581150"/>
            <a:ext cx="0" cy="792163"/>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4216" name="Line 9"/>
          <p:cNvSpPr>
            <a:spLocks noChangeShapeType="1"/>
          </p:cNvSpPr>
          <p:nvPr/>
        </p:nvSpPr>
        <p:spPr bwMode="auto">
          <a:xfrm>
            <a:off x="1930400" y="1898650"/>
            <a:ext cx="33528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94217" name="Rectangle 10"/>
          <p:cNvSpPr>
            <a:spLocks noChangeArrowheads="1"/>
          </p:cNvSpPr>
          <p:nvPr/>
        </p:nvSpPr>
        <p:spPr bwMode="auto">
          <a:xfrm>
            <a:off x="1219200" y="1319213"/>
            <a:ext cx="981075" cy="400050"/>
          </a:xfrm>
          <a:prstGeom prst="rect">
            <a:avLst/>
          </a:prstGeom>
          <a:noFill/>
          <a:ln w="9525">
            <a:noFill/>
            <a:miter lim="800000"/>
            <a:headEnd/>
            <a:tailEnd/>
          </a:ln>
        </p:spPr>
        <p:txBody>
          <a:bodyPr wrap="none" lIns="92075" tIns="46038" rIns="92075" bIns="46038">
            <a:spAutoFit/>
          </a:bodyPr>
          <a:lstStyle/>
          <a:p>
            <a:r>
              <a:rPr lang="en-US" sz="2000"/>
              <a:t>Sensor</a:t>
            </a:r>
          </a:p>
        </p:txBody>
      </p:sp>
      <p:sp>
        <p:nvSpPr>
          <p:cNvPr id="94218" name="Rectangle 11"/>
          <p:cNvSpPr>
            <a:spLocks noChangeArrowheads="1"/>
          </p:cNvSpPr>
          <p:nvPr/>
        </p:nvSpPr>
        <p:spPr bwMode="auto">
          <a:xfrm>
            <a:off x="1744663" y="2382838"/>
            <a:ext cx="371475" cy="350837"/>
          </a:xfrm>
          <a:prstGeom prst="rect">
            <a:avLst/>
          </a:prstGeom>
          <a:solidFill>
            <a:srgbClr val="868686"/>
          </a:solidFill>
          <a:ln w="25399">
            <a:solidFill>
              <a:schemeClr val="tx1"/>
            </a:solidFill>
            <a:miter lim="800000"/>
            <a:headEnd/>
            <a:tailEnd/>
          </a:ln>
        </p:spPr>
        <p:txBody>
          <a:bodyPr wrap="none" anchor="ctr"/>
          <a:lstStyle/>
          <a:p>
            <a:endParaRPr lang="en-GB"/>
          </a:p>
        </p:txBody>
      </p:sp>
      <p:sp>
        <p:nvSpPr>
          <p:cNvPr id="94219" name="Rectangle 12"/>
          <p:cNvSpPr>
            <a:spLocks noChangeArrowheads="1"/>
          </p:cNvSpPr>
          <p:nvPr/>
        </p:nvSpPr>
        <p:spPr bwMode="auto">
          <a:xfrm>
            <a:off x="2133600" y="2427288"/>
            <a:ext cx="908050" cy="400050"/>
          </a:xfrm>
          <a:prstGeom prst="rect">
            <a:avLst/>
          </a:prstGeom>
          <a:noFill/>
          <a:ln w="9525">
            <a:noFill/>
            <a:miter lim="800000"/>
            <a:headEnd/>
            <a:tailEnd/>
          </a:ln>
        </p:spPr>
        <p:txBody>
          <a:bodyPr wrap="none" lIns="92075" tIns="46038" rIns="92075" bIns="46038">
            <a:spAutoFit/>
          </a:bodyPr>
          <a:lstStyle/>
          <a:p>
            <a:r>
              <a:rPr lang="en-US" sz="2000"/>
              <a:t>Delay</a:t>
            </a:r>
          </a:p>
        </p:txBody>
      </p:sp>
      <p:sp>
        <p:nvSpPr>
          <p:cNvPr id="94220" name="Line 13"/>
          <p:cNvSpPr>
            <a:spLocks noChangeShapeType="1"/>
          </p:cNvSpPr>
          <p:nvPr/>
        </p:nvSpPr>
        <p:spPr bwMode="auto">
          <a:xfrm>
            <a:off x="1930400" y="2743200"/>
            <a:ext cx="0" cy="211138"/>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4221" name="Line 14"/>
          <p:cNvSpPr>
            <a:spLocks noChangeShapeType="1"/>
          </p:cNvSpPr>
          <p:nvPr/>
        </p:nvSpPr>
        <p:spPr bwMode="auto">
          <a:xfrm>
            <a:off x="5283200" y="1898650"/>
            <a:ext cx="0" cy="211138"/>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4222" name="Oval 15"/>
          <p:cNvSpPr>
            <a:spLocks noChangeArrowheads="1"/>
          </p:cNvSpPr>
          <p:nvPr/>
        </p:nvSpPr>
        <p:spPr bwMode="auto">
          <a:xfrm>
            <a:off x="1219200" y="4010025"/>
            <a:ext cx="1422400" cy="738188"/>
          </a:xfrm>
          <a:prstGeom prst="ellipse">
            <a:avLst/>
          </a:prstGeom>
          <a:solidFill>
            <a:srgbClr val="FFFFCC"/>
          </a:solidFill>
          <a:ln w="25399">
            <a:solidFill>
              <a:schemeClr val="tx1"/>
            </a:solidFill>
            <a:round/>
            <a:headEnd/>
            <a:tailEnd/>
          </a:ln>
        </p:spPr>
        <p:txBody>
          <a:bodyPr wrap="none" anchor="ctr"/>
          <a:lstStyle/>
          <a:p>
            <a:pPr algn="ctr"/>
            <a:r>
              <a:rPr lang="en-US" sz="2000"/>
              <a:t>Proces-</a:t>
            </a:r>
          </a:p>
          <a:p>
            <a:pPr algn="ctr"/>
            <a:r>
              <a:rPr lang="en-US" sz="2000"/>
              <a:t>sing</a:t>
            </a:r>
            <a:endParaRPr lang="en-US" sz="1400"/>
          </a:p>
        </p:txBody>
      </p:sp>
      <p:sp>
        <p:nvSpPr>
          <p:cNvPr id="94223" name="Rectangle 16"/>
          <p:cNvSpPr>
            <a:spLocks noChangeArrowheads="1"/>
          </p:cNvSpPr>
          <p:nvPr/>
        </p:nvSpPr>
        <p:spPr bwMode="auto">
          <a:xfrm>
            <a:off x="3251200" y="4167188"/>
            <a:ext cx="1262063" cy="401637"/>
          </a:xfrm>
          <a:prstGeom prst="rect">
            <a:avLst/>
          </a:prstGeom>
          <a:noFill/>
          <a:ln w="9525">
            <a:noFill/>
            <a:miter lim="800000"/>
            <a:headEnd/>
            <a:tailEnd/>
          </a:ln>
        </p:spPr>
        <p:txBody>
          <a:bodyPr lIns="92075" tIns="46038" rIns="92075" bIns="46038">
            <a:spAutoFit/>
          </a:bodyPr>
          <a:lstStyle/>
          <a:p>
            <a:pPr algn="ctr"/>
            <a:endParaRPr lang="en-GB" sz="2000"/>
          </a:p>
        </p:txBody>
      </p:sp>
      <p:sp>
        <p:nvSpPr>
          <p:cNvPr id="94224" name="Line 17"/>
          <p:cNvSpPr>
            <a:spLocks noChangeShapeType="1"/>
          </p:cNvSpPr>
          <p:nvPr/>
        </p:nvSpPr>
        <p:spPr bwMode="auto">
          <a:xfrm>
            <a:off x="1930400" y="3165475"/>
            <a:ext cx="0" cy="211138"/>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4225" name="Line 18"/>
          <p:cNvSpPr>
            <a:spLocks noChangeShapeType="1"/>
          </p:cNvSpPr>
          <p:nvPr/>
        </p:nvSpPr>
        <p:spPr bwMode="auto">
          <a:xfrm>
            <a:off x="5283200" y="2532063"/>
            <a:ext cx="0" cy="263525"/>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4226" name="Line 19"/>
          <p:cNvSpPr>
            <a:spLocks noChangeShapeType="1"/>
          </p:cNvSpPr>
          <p:nvPr/>
        </p:nvSpPr>
        <p:spPr bwMode="auto">
          <a:xfrm flipH="1">
            <a:off x="2336800" y="3059113"/>
            <a:ext cx="2540000" cy="0"/>
          </a:xfrm>
          <a:prstGeom prst="line">
            <a:avLst/>
          </a:prstGeom>
          <a:noFill/>
          <a:ln w="25399">
            <a:solidFill>
              <a:srgbClr val="868686"/>
            </a:solidFill>
            <a:round/>
            <a:headEnd type="none" w="sm" len="sm"/>
            <a:tailEnd type="stealth" w="med" len="med"/>
          </a:ln>
        </p:spPr>
        <p:txBody>
          <a:bodyPr wrap="none" anchor="ctr"/>
          <a:lstStyle/>
          <a:p>
            <a:endParaRPr lang="en-GB"/>
          </a:p>
        </p:txBody>
      </p:sp>
      <p:grpSp>
        <p:nvGrpSpPr>
          <p:cNvPr id="94227" name="Group 24"/>
          <p:cNvGrpSpPr>
            <a:grpSpLocks/>
          </p:cNvGrpSpPr>
          <p:nvPr/>
        </p:nvGrpSpPr>
        <p:grpSpPr bwMode="auto">
          <a:xfrm>
            <a:off x="4894263" y="2119313"/>
            <a:ext cx="777875" cy="404812"/>
            <a:chOff x="2312" y="1928"/>
            <a:chExt cx="368" cy="368"/>
          </a:xfrm>
        </p:grpSpPr>
        <p:sp>
          <p:nvSpPr>
            <p:cNvPr id="94261" name="AutoShape 20"/>
            <p:cNvSpPr>
              <a:spLocks noChangeArrowheads="1"/>
            </p:cNvSpPr>
            <p:nvPr/>
          </p:nvSpPr>
          <p:spPr bwMode="auto">
            <a:xfrm rot="10800000" flipH="1">
              <a:off x="2312" y="1928"/>
              <a:ext cx="368" cy="368"/>
            </a:xfrm>
            <a:prstGeom prst="triangle">
              <a:avLst>
                <a:gd name="adj" fmla="val 49995"/>
              </a:avLst>
            </a:prstGeom>
            <a:solidFill>
              <a:srgbClr val="FFFFCC"/>
            </a:solidFill>
            <a:ln w="25399">
              <a:solidFill>
                <a:schemeClr val="tx1"/>
              </a:solidFill>
              <a:miter lim="800000"/>
              <a:headEnd/>
              <a:tailEnd/>
            </a:ln>
          </p:spPr>
          <p:txBody>
            <a:bodyPr wrap="none" anchor="ctr"/>
            <a:lstStyle/>
            <a:p>
              <a:endParaRPr lang="en-GB"/>
            </a:p>
          </p:txBody>
        </p:sp>
        <p:sp>
          <p:nvSpPr>
            <p:cNvPr id="94262" name="Line 21"/>
            <p:cNvSpPr>
              <a:spLocks noChangeShapeType="1"/>
            </p:cNvSpPr>
            <p:nvPr/>
          </p:nvSpPr>
          <p:spPr bwMode="auto">
            <a:xfrm flipH="1">
              <a:off x="2544" y="1968"/>
              <a:ext cx="48"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94263" name="Line 22"/>
            <p:cNvSpPr>
              <a:spLocks noChangeShapeType="1"/>
            </p:cNvSpPr>
            <p:nvPr/>
          </p:nvSpPr>
          <p:spPr bwMode="auto">
            <a:xfrm flipH="1">
              <a:off x="2496" y="1968"/>
              <a:ext cx="48" cy="144"/>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94264" name="Line 23"/>
            <p:cNvSpPr>
              <a:spLocks noChangeShapeType="1"/>
            </p:cNvSpPr>
            <p:nvPr/>
          </p:nvSpPr>
          <p:spPr bwMode="auto">
            <a:xfrm flipH="1">
              <a:off x="2448" y="2112"/>
              <a:ext cx="48" cy="0"/>
            </a:xfrm>
            <a:prstGeom prst="line">
              <a:avLst/>
            </a:prstGeom>
            <a:noFill/>
            <a:ln w="12699">
              <a:solidFill>
                <a:schemeClr val="tx1"/>
              </a:solidFill>
              <a:round/>
              <a:headEnd type="none" w="sm" len="sm"/>
              <a:tailEnd type="none" w="sm" len="sm"/>
            </a:ln>
          </p:spPr>
          <p:txBody>
            <a:bodyPr wrap="none" anchor="ctr"/>
            <a:lstStyle/>
            <a:p>
              <a:endParaRPr lang="en-GB"/>
            </a:p>
          </p:txBody>
        </p:sp>
      </p:grpSp>
      <p:sp>
        <p:nvSpPr>
          <p:cNvPr id="94228" name="Rectangle 25"/>
          <p:cNvSpPr>
            <a:spLocks noChangeArrowheads="1"/>
          </p:cNvSpPr>
          <p:nvPr/>
        </p:nvSpPr>
        <p:spPr bwMode="auto">
          <a:xfrm>
            <a:off x="5486400" y="2216150"/>
            <a:ext cx="1809750" cy="400050"/>
          </a:xfrm>
          <a:prstGeom prst="rect">
            <a:avLst/>
          </a:prstGeom>
          <a:noFill/>
          <a:ln w="9525">
            <a:noFill/>
            <a:miter lim="800000"/>
            <a:headEnd/>
            <a:tailEnd/>
          </a:ln>
        </p:spPr>
        <p:txBody>
          <a:bodyPr wrap="none" lIns="92075" tIns="46038" rIns="92075" bIns="46038">
            <a:spAutoFit/>
          </a:bodyPr>
          <a:lstStyle/>
          <a:p>
            <a:r>
              <a:rPr lang="en-US" sz="2000"/>
              <a:t>Discriminator</a:t>
            </a:r>
          </a:p>
        </p:txBody>
      </p:sp>
      <p:sp>
        <p:nvSpPr>
          <p:cNvPr id="94229" name="Rectangle 26"/>
          <p:cNvSpPr>
            <a:spLocks noChangeArrowheads="1"/>
          </p:cNvSpPr>
          <p:nvPr/>
        </p:nvSpPr>
        <p:spPr bwMode="auto">
          <a:xfrm>
            <a:off x="6380163" y="1708150"/>
            <a:ext cx="1031875" cy="400050"/>
          </a:xfrm>
          <a:prstGeom prst="rect">
            <a:avLst/>
          </a:prstGeom>
          <a:noFill/>
          <a:ln w="9525">
            <a:noFill/>
            <a:miter lim="800000"/>
            <a:headEnd/>
            <a:tailEnd/>
          </a:ln>
        </p:spPr>
        <p:txBody>
          <a:bodyPr wrap="none" lIns="92075" tIns="46038" rIns="92075" bIns="46038">
            <a:spAutoFit/>
          </a:bodyPr>
          <a:lstStyle/>
          <a:p>
            <a:r>
              <a:rPr lang="en-US" sz="2000" b="1"/>
              <a:t>Trigger</a:t>
            </a:r>
          </a:p>
        </p:txBody>
      </p:sp>
      <p:sp>
        <p:nvSpPr>
          <p:cNvPr id="94230" name="Rectangle 27"/>
          <p:cNvSpPr>
            <a:spLocks noChangeArrowheads="1"/>
          </p:cNvSpPr>
          <p:nvPr/>
        </p:nvSpPr>
        <p:spPr bwMode="auto">
          <a:xfrm>
            <a:off x="2925763" y="2714625"/>
            <a:ext cx="739775" cy="400050"/>
          </a:xfrm>
          <a:prstGeom prst="rect">
            <a:avLst/>
          </a:prstGeom>
          <a:noFill/>
          <a:ln w="9525">
            <a:noFill/>
            <a:miter lim="800000"/>
            <a:headEnd/>
            <a:tailEnd/>
          </a:ln>
        </p:spPr>
        <p:txBody>
          <a:bodyPr wrap="none" lIns="92075" tIns="46038" rIns="92075" bIns="46038">
            <a:spAutoFit/>
          </a:bodyPr>
          <a:lstStyle/>
          <a:p>
            <a:r>
              <a:rPr lang="en-US" sz="2000"/>
              <a:t>Start</a:t>
            </a:r>
          </a:p>
        </p:txBody>
      </p:sp>
      <p:sp>
        <p:nvSpPr>
          <p:cNvPr id="94231" name="Rectangle 37"/>
          <p:cNvSpPr>
            <a:spLocks noChangeArrowheads="1"/>
          </p:cNvSpPr>
          <p:nvPr/>
        </p:nvSpPr>
        <p:spPr bwMode="auto">
          <a:xfrm>
            <a:off x="893763" y="5561013"/>
            <a:ext cx="6153150" cy="1016000"/>
          </a:xfrm>
          <a:prstGeom prst="rect">
            <a:avLst/>
          </a:prstGeom>
          <a:noFill/>
          <a:ln w="9525">
            <a:noFill/>
            <a:miter lim="800000"/>
            <a:headEnd/>
            <a:tailEnd/>
          </a:ln>
        </p:spPr>
        <p:txBody>
          <a:bodyPr wrap="none" lIns="92075" tIns="46038" rIns="92075" bIns="46038">
            <a:spAutoFit/>
          </a:bodyPr>
          <a:lstStyle/>
          <a:p>
            <a:r>
              <a:rPr lang="en-US" sz="2000" b="1"/>
              <a:t>Buffers</a:t>
            </a:r>
            <a:r>
              <a:rPr lang="en-US" sz="2000"/>
              <a:t> are introduced to de-randomize data, </a:t>
            </a:r>
          </a:p>
          <a:p>
            <a:r>
              <a:rPr lang="en-US" sz="2000"/>
              <a:t>to decouple the data production from the data </a:t>
            </a:r>
          </a:p>
          <a:p>
            <a:r>
              <a:rPr lang="en-US" sz="2000"/>
              <a:t>consumption. </a:t>
            </a:r>
            <a:r>
              <a:rPr lang="en-US" sz="2000" b="1"/>
              <a:t>Better performance</a:t>
            </a:r>
            <a:r>
              <a:rPr lang="en-US" sz="2000"/>
              <a:t>.</a:t>
            </a:r>
          </a:p>
        </p:txBody>
      </p:sp>
      <p:sp>
        <p:nvSpPr>
          <p:cNvPr id="94232" name="Line 38"/>
          <p:cNvSpPr>
            <a:spLocks noChangeShapeType="1"/>
          </p:cNvSpPr>
          <p:nvPr/>
        </p:nvSpPr>
        <p:spPr bwMode="auto">
          <a:xfrm>
            <a:off x="5791200" y="3113088"/>
            <a:ext cx="0" cy="315912"/>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4233" name="Rectangle 39"/>
          <p:cNvSpPr>
            <a:spLocks noChangeArrowheads="1"/>
          </p:cNvSpPr>
          <p:nvPr/>
        </p:nvSpPr>
        <p:spPr bwMode="auto">
          <a:xfrm>
            <a:off x="5892800" y="2743200"/>
            <a:ext cx="1493838" cy="400050"/>
          </a:xfrm>
          <a:prstGeom prst="rect">
            <a:avLst/>
          </a:prstGeom>
          <a:noFill/>
          <a:ln w="9525">
            <a:noFill/>
            <a:miter lim="800000"/>
            <a:headEnd/>
            <a:tailEnd/>
          </a:ln>
        </p:spPr>
        <p:txBody>
          <a:bodyPr wrap="none" lIns="92075" tIns="46038" rIns="92075" bIns="46038">
            <a:spAutoFit/>
          </a:bodyPr>
          <a:lstStyle/>
          <a:p>
            <a:r>
              <a:rPr lang="en-US" sz="2000" b="1"/>
              <a:t>Busy Logic</a:t>
            </a:r>
          </a:p>
        </p:txBody>
      </p:sp>
      <p:sp>
        <p:nvSpPr>
          <p:cNvPr id="94234" name="Rectangle 40"/>
          <p:cNvSpPr>
            <a:spLocks noChangeArrowheads="1"/>
          </p:cNvSpPr>
          <p:nvPr/>
        </p:nvSpPr>
        <p:spPr bwMode="auto">
          <a:xfrm>
            <a:off x="1439863" y="3384550"/>
            <a:ext cx="981075" cy="404813"/>
          </a:xfrm>
          <a:prstGeom prst="rect">
            <a:avLst/>
          </a:prstGeom>
          <a:solidFill>
            <a:srgbClr val="CCFF66"/>
          </a:solidFill>
          <a:ln w="25399">
            <a:solidFill>
              <a:schemeClr val="tx1"/>
            </a:solidFill>
            <a:miter lim="800000"/>
            <a:headEnd/>
            <a:tailEnd/>
          </a:ln>
        </p:spPr>
        <p:txBody>
          <a:bodyPr wrap="none" anchor="ctr"/>
          <a:lstStyle/>
          <a:p>
            <a:pPr algn="ctr"/>
            <a:r>
              <a:rPr lang="en-US" sz="2000"/>
              <a:t>FIFO</a:t>
            </a:r>
          </a:p>
        </p:txBody>
      </p:sp>
      <p:sp>
        <p:nvSpPr>
          <p:cNvPr id="94235" name="Line 41"/>
          <p:cNvSpPr>
            <a:spLocks noChangeShapeType="1"/>
          </p:cNvSpPr>
          <p:nvPr/>
        </p:nvSpPr>
        <p:spPr bwMode="auto">
          <a:xfrm>
            <a:off x="1422400" y="3481388"/>
            <a:ext cx="10160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94236" name="Line 42"/>
          <p:cNvSpPr>
            <a:spLocks noChangeShapeType="1"/>
          </p:cNvSpPr>
          <p:nvPr/>
        </p:nvSpPr>
        <p:spPr bwMode="auto">
          <a:xfrm>
            <a:off x="1422400" y="3692525"/>
            <a:ext cx="10160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94237" name="Line 43"/>
          <p:cNvSpPr>
            <a:spLocks noChangeShapeType="1"/>
          </p:cNvSpPr>
          <p:nvPr/>
        </p:nvSpPr>
        <p:spPr bwMode="auto">
          <a:xfrm>
            <a:off x="1930400" y="3798888"/>
            <a:ext cx="0" cy="211137"/>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4238" name="Line 45"/>
          <p:cNvSpPr>
            <a:spLocks noChangeShapeType="1"/>
          </p:cNvSpPr>
          <p:nvPr/>
        </p:nvSpPr>
        <p:spPr bwMode="auto">
          <a:xfrm>
            <a:off x="2438400" y="3429000"/>
            <a:ext cx="3352800" cy="0"/>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4239" name="Rectangle 46"/>
          <p:cNvSpPr>
            <a:spLocks noChangeArrowheads="1"/>
          </p:cNvSpPr>
          <p:nvPr/>
        </p:nvSpPr>
        <p:spPr bwMode="auto">
          <a:xfrm>
            <a:off x="3027363" y="3094038"/>
            <a:ext cx="568325" cy="401637"/>
          </a:xfrm>
          <a:prstGeom prst="rect">
            <a:avLst/>
          </a:prstGeom>
          <a:noFill/>
          <a:ln w="9525">
            <a:noFill/>
            <a:miter lim="800000"/>
            <a:headEnd/>
            <a:tailEnd/>
          </a:ln>
        </p:spPr>
        <p:txBody>
          <a:bodyPr wrap="none" lIns="92075" tIns="46038" rIns="92075" bIns="46038">
            <a:spAutoFit/>
          </a:bodyPr>
          <a:lstStyle/>
          <a:p>
            <a:r>
              <a:rPr lang="en-US" sz="2000"/>
              <a:t>Full</a:t>
            </a:r>
          </a:p>
        </p:txBody>
      </p:sp>
      <p:sp>
        <p:nvSpPr>
          <p:cNvPr id="94240" name="Rectangle 49"/>
          <p:cNvSpPr>
            <a:spLocks noChangeArrowheads="1"/>
          </p:cNvSpPr>
          <p:nvPr/>
        </p:nvSpPr>
        <p:spPr bwMode="auto">
          <a:xfrm>
            <a:off x="2946400" y="3798888"/>
            <a:ext cx="1625600" cy="400050"/>
          </a:xfrm>
          <a:prstGeom prst="rect">
            <a:avLst/>
          </a:prstGeom>
          <a:noFill/>
          <a:ln w="9525">
            <a:noFill/>
            <a:miter lim="800000"/>
            <a:headEnd/>
            <a:tailEnd/>
          </a:ln>
        </p:spPr>
        <p:txBody>
          <a:bodyPr wrap="none" lIns="92075" tIns="46038" rIns="92075" bIns="46038">
            <a:spAutoFit/>
          </a:bodyPr>
          <a:lstStyle/>
          <a:p>
            <a:r>
              <a:rPr lang="en-US" sz="2000"/>
              <a:t>DataReady</a:t>
            </a:r>
          </a:p>
        </p:txBody>
      </p:sp>
      <p:sp>
        <p:nvSpPr>
          <p:cNvPr id="94241" name="Line 56"/>
          <p:cNvSpPr>
            <a:spLocks noChangeShapeType="1"/>
          </p:cNvSpPr>
          <p:nvPr/>
        </p:nvSpPr>
        <p:spPr bwMode="auto">
          <a:xfrm>
            <a:off x="5283200" y="2795588"/>
            <a:ext cx="508000" cy="0"/>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4242" name="Line 57"/>
          <p:cNvSpPr>
            <a:spLocks noChangeShapeType="1"/>
          </p:cNvSpPr>
          <p:nvPr/>
        </p:nvSpPr>
        <p:spPr bwMode="auto">
          <a:xfrm>
            <a:off x="5791200" y="2795588"/>
            <a:ext cx="0" cy="211137"/>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4243" name="Line 58"/>
          <p:cNvSpPr>
            <a:spLocks noChangeShapeType="1"/>
          </p:cNvSpPr>
          <p:nvPr/>
        </p:nvSpPr>
        <p:spPr bwMode="auto">
          <a:xfrm flipH="1">
            <a:off x="5486400" y="3006725"/>
            <a:ext cx="304800" cy="0"/>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4244" name="Line 59"/>
          <p:cNvSpPr>
            <a:spLocks noChangeShapeType="1"/>
          </p:cNvSpPr>
          <p:nvPr/>
        </p:nvSpPr>
        <p:spPr bwMode="auto">
          <a:xfrm>
            <a:off x="5486400" y="3113088"/>
            <a:ext cx="304800" cy="0"/>
          </a:xfrm>
          <a:prstGeom prst="line">
            <a:avLst/>
          </a:prstGeom>
          <a:noFill/>
          <a:ln w="25399">
            <a:solidFill>
              <a:srgbClr val="868686"/>
            </a:solidFill>
            <a:round/>
            <a:headEnd type="none" w="sm" len="sm"/>
            <a:tailEnd type="none" w="sm" len="sm"/>
          </a:ln>
        </p:spPr>
        <p:txBody>
          <a:bodyPr wrap="none" anchor="ctr"/>
          <a:lstStyle/>
          <a:p>
            <a:endParaRPr lang="en-GB"/>
          </a:p>
        </p:txBody>
      </p:sp>
      <p:grpSp>
        <p:nvGrpSpPr>
          <p:cNvPr id="94245" name="Group 62"/>
          <p:cNvGrpSpPr>
            <a:grpSpLocks/>
          </p:cNvGrpSpPr>
          <p:nvPr/>
        </p:nvGrpSpPr>
        <p:grpSpPr bwMode="auto">
          <a:xfrm>
            <a:off x="4978400" y="3270250"/>
            <a:ext cx="677863" cy="300038"/>
            <a:chOff x="2408" y="2984"/>
            <a:chExt cx="320" cy="272"/>
          </a:xfrm>
        </p:grpSpPr>
        <p:sp>
          <p:nvSpPr>
            <p:cNvPr id="94259" name="Oval 60"/>
            <p:cNvSpPr>
              <a:spLocks noChangeArrowheads="1"/>
            </p:cNvSpPr>
            <p:nvPr/>
          </p:nvSpPr>
          <p:spPr bwMode="auto">
            <a:xfrm>
              <a:off x="2408" y="3080"/>
              <a:ext cx="80" cy="80"/>
            </a:xfrm>
            <a:prstGeom prst="ellipse">
              <a:avLst/>
            </a:prstGeom>
            <a:solidFill>
              <a:srgbClr val="FFFFCC"/>
            </a:solidFill>
            <a:ln w="25399">
              <a:solidFill>
                <a:schemeClr val="tx1"/>
              </a:solidFill>
              <a:round/>
              <a:headEnd/>
              <a:tailEnd/>
            </a:ln>
          </p:spPr>
          <p:txBody>
            <a:bodyPr wrap="none" anchor="ctr"/>
            <a:lstStyle/>
            <a:p>
              <a:endParaRPr lang="en-GB"/>
            </a:p>
          </p:txBody>
        </p:sp>
        <p:sp>
          <p:nvSpPr>
            <p:cNvPr id="94260" name="AutoShape 61"/>
            <p:cNvSpPr>
              <a:spLocks noChangeArrowheads="1"/>
            </p:cNvSpPr>
            <p:nvPr/>
          </p:nvSpPr>
          <p:spPr bwMode="auto">
            <a:xfrm rot="5400000">
              <a:off x="2480" y="3008"/>
              <a:ext cx="272" cy="224"/>
            </a:xfrm>
            <a:prstGeom prst="triangle">
              <a:avLst>
                <a:gd name="adj" fmla="val 50792"/>
              </a:avLst>
            </a:prstGeom>
            <a:solidFill>
              <a:srgbClr val="FFFFCC"/>
            </a:solidFill>
            <a:ln w="25399">
              <a:solidFill>
                <a:schemeClr val="tx1"/>
              </a:solidFill>
              <a:miter lim="800000"/>
              <a:headEnd/>
              <a:tailEnd/>
            </a:ln>
          </p:spPr>
          <p:txBody>
            <a:bodyPr wrap="none" anchor="ctr"/>
            <a:lstStyle/>
            <a:p>
              <a:endParaRPr lang="en-GB"/>
            </a:p>
          </p:txBody>
        </p:sp>
      </p:grpSp>
      <p:sp>
        <p:nvSpPr>
          <p:cNvPr id="94246" name="AutoShape 64"/>
          <p:cNvSpPr>
            <a:spLocks noChangeArrowheads="1"/>
          </p:cNvSpPr>
          <p:nvPr/>
        </p:nvSpPr>
        <p:spPr bwMode="auto">
          <a:xfrm flipH="1">
            <a:off x="4876800" y="2954338"/>
            <a:ext cx="609600" cy="211137"/>
          </a:xfrm>
          <a:prstGeom prst="flowChartDelay">
            <a:avLst/>
          </a:prstGeom>
          <a:solidFill>
            <a:srgbClr val="FFFFCC"/>
          </a:solidFill>
          <a:ln w="25400">
            <a:solidFill>
              <a:schemeClr val="tx1"/>
            </a:solidFill>
            <a:miter lim="800000"/>
            <a:headEnd type="none" w="sm" len="sm"/>
            <a:tailEnd type="none" w="sm" len="sm"/>
          </a:ln>
        </p:spPr>
        <p:txBody>
          <a:bodyPr wrap="none" anchor="ctr"/>
          <a:lstStyle/>
          <a:p>
            <a:pPr algn="ctr"/>
            <a:r>
              <a:rPr lang="en-US" sz="1600"/>
              <a:t>and</a:t>
            </a:r>
          </a:p>
        </p:txBody>
      </p:sp>
      <p:grpSp>
        <p:nvGrpSpPr>
          <p:cNvPr id="94247" name="Group 65"/>
          <p:cNvGrpSpPr>
            <a:grpSpLocks/>
          </p:cNvGrpSpPr>
          <p:nvPr/>
        </p:nvGrpSpPr>
        <p:grpSpPr bwMode="auto">
          <a:xfrm>
            <a:off x="1247775" y="4959350"/>
            <a:ext cx="1344613" cy="469900"/>
            <a:chOff x="721" y="4472"/>
            <a:chExt cx="527" cy="428"/>
          </a:xfrm>
        </p:grpSpPr>
        <p:grpSp>
          <p:nvGrpSpPr>
            <p:cNvPr id="94252" name="Group 66"/>
            <p:cNvGrpSpPr>
              <a:grpSpLocks/>
            </p:cNvGrpSpPr>
            <p:nvPr/>
          </p:nvGrpSpPr>
          <p:grpSpPr bwMode="auto">
            <a:xfrm>
              <a:off x="721" y="4472"/>
              <a:ext cx="527" cy="369"/>
              <a:chOff x="721" y="4472"/>
              <a:chExt cx="527" cy="369"/>
            </a:xfrm>
          </p:grpSpPr>
          <p:sp>
            <p:nvSpPr>
              <p:cNvPr id="94254" name="Oval 67"/>
              <p:cNvSpPr>
                <a:spLocks noChangeArrowheads="1"/>
              </p:cNvSpPr>
              <p:nvPr/>
            </p:nvSpPr>
            <p:spPr bwMode="auto">
              <a:xfrm>
                <a:off x="729" y="4667"/>
                <a:ext cx="511" cy="174"/>
              </a:xfrm>
              <a:prstGeom prst="ellipse">
                <a:avLst/>
              </a:prstGeom>
              <a:solidFill>
                <a:srgbClr val="9999FF"/>
              </a:solidFill>
              <a:ln w="25399">
                <a:solidFill>
                  <a:schemeClr val="tx1"/>
                </a:solidFill>
                <a:round/>
                <a:headEnd/>
                <a:tailEnd/>
              </a:ln>
            </p:spPr>
            <p:txBody>
              <a:bodyPr wrap="none" anchor="ctr"/>
              <a:lstStyle/>
              <a:p>
                <a:endParaRPr lang="en-GB"/>
              </a:p>
            </p:txBody>
          </p:sp>
          <p:sp>
            <p:nvSpPr>
              <p:cNvPr id="94255" name="Rectangle 68"/>
              <p:cNvSpPr>
                <a:spLocks noChangeArrowheads="1"/>
              </p:cNvSpPr>
              <p:nvPr/>
            </p:nvSpPr>
            <p:spPr bwMode="auto">
              <a:xfrm>
                <a:off x="721" y="4563"/>
                <a:ext cx="527" cy="196"/>
              </a:xfrm>
              <a:prstGeom prst="rect">
                <a:avLst/>
              </a:prstGeom>
              <a:solidFill>
                <a:srgbClr val="9999FF"/>
              </a:solidFill>
              <a:ln w="9525">
                <a:noFill/>
                <a:miter lim="800000"/>
                <a:headEnd/>
                <a:tailEnd/>
              </a:ln>
            </p:spPr>
            <p:txBody>
              <a:bodyPr wrap="none" anchor="ctr"/>
              <a:lstStyle/>
              <a:p>
                <a:endParaRPr lang="en-GB"/>
              </a:p>
            </p:txBody>
          </p:sp>
          <p:sp>
            <p:nvSpPr>
              <p:cNvPr id="94256" name="Oval 69"/>
              <p:cNvSpPr>
                <a:spLocks noChangeArrowheads="1"/>
              </p:cNvSpPr>
              <p:nvPr/>
            </p:nvSpPr>
            <p:spPr bwMode="auto">
              <a:xfrm>
                <a:off x="728" y="4472"/>
                <a:ext cx="511" cy="173"/>
              </a:xfrm>
              <a:prstGeom prst="ellipse">
                <a:avLst/>
              </a:prstGeom>
              <a:solidFill>
                <a:srgbClr val="9999FF"/>
              </a:solidFill>
              <a:ln w="25399">
                <a:solidFill>
                  <a:schemeClr val="tx1"/>
                </a:solidFill>
                <a:round/>
                <a:headEnd/>
                <a:tailEnd/>
              </a:ln>
            </p:spPr>
            <p:txBody>
              <a:bodyPr wrap="none" anchor="ctr"/>
              <a:lstStyle/>
              <a:p>
                <a:endParaRPr lang="en-GB"/>
              </a:p>
            </p:txBody>
          </p:sp>
          <p:sp>
            <p:nvSpPr>
              <p:cNvPr id="94257" name="Line 70"/>
              <p:cNvSpPr>
                <a:spLocks noChangeShapeType="1"/>
              </p:cNvSpPr>
              <p:nvPr/>
            </p:nvSpPr>
            <p:spPr bwMode="auto">
              <a:xfrm>
                <a:off x="727" y="4561"/>
                <a:ext cx="0" cy="19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94258" name="Line 71"/>
              <p:cNvSpPr>
                <a:spLocks noChangeShapeType="1"/>
              </p:cNvSpPr>
              <p:nvPr/>
            </p:nvSpPr>
            <p:spPr bwMode="auto">
              <a:xfrm>
                <a:off x="1244" y="4565"/>
                <a:ext cx="0" cy="197"/>
              </a:xfrm>
              <a:prstGeom prst="line">
                <a:avLst/>
              </a:prstGeom>
              <a:noFill/>
              <a:ln w="25399">
                <a:solidFill>
                  <a:schemeClr val="tx1"/>
                </a:solidFill>
                <a:round/>
                <a:headEnd type="none" w="sm" len="sm"/>
                <a:tailEnd type="none" w="sm" len="sm"/>
              </a:ln>
            </p:spPr>
            <p:txBody>
              <a:bodyPr wrap="none" anchor="ctr"/>
              <a:lstStyle/>
              <a:p>
                <a:endParaRPr lang="en-GB"/>
              </a:p>
            </p:txBody>
          </p:sp>
        </p:grpSp>
        <p:sp>
          <p:nvSpPr>
            <p:cNvPr id="94253" name="Rectangle 72"/>
            <p:cNvSpPr>
              <a:spLocks noChangeArrowheads="1"/>
            </p:cNvSpPr>
            <p:nvPr/>
          </p:nvSpPr>
          <p:spPr bwMode="auto">
            <a:xfrm>
              <a:off x="729" y="4535"/>
              <a:ext cx="443" cy="365"/>
            </a:xfrm>
            <a:prstGeom prst="rect">
              <a:avLst/>
            </a:prstGeom>
            <a:noFill/>
            <a:ln w="9525">
              <a:noFill/>
              <a:miter lim="800000"/>
              <a:headEnd/>
              <a:tailEnd/>
            </a:ln>
          </p:spPr>
          <p:txBody>
            <a:bodyPr wrap="none" lIns="92075" tIns="46038" rIns="92075" bIns="46038">
              <a:spAutoFit/>
            </a:bodyPr>
            <a:lstStyle/>
            <a:p>
              <a:r>
                <a:rPr lang="en-US" sz="2000"/>
                <a:t>storage</a:t>
              </a:r>
            </a:p>
          </p:txBody>
        </p:sp>
      </p:grpSp>
      <p:sp>
        <p:nvSpPr>
          <p:cNvPr id="94248" name="Line 36"/>
          <p:cNvSpPr>
            <a:spLocks noChangeShapeType="1"/>
          </p:cNvSpPr>
          <p:nvPr/>
        </p:nvSpPr>
        <p:spPr bwMode="auto">
          <a:xfrm>
            <a:off x="1930400" y="4748213"/>
            <a:ext cx="0" cy="211137"/>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4249" name="Freeform 73"/>
          <p:cNvSpPr>
            <a:spLocks/>
          </p:cNvSpPr>
          <p:nvPr/>
        </p:nvSpPr>
        <p:spPr bwMode="auto">
          <a:xfrm>
            <a:off x="2438400" y="3744913"/>
            <a:ext cx="495300" cy="474662"/>
          </a:xfrm>
          <a:custGeom>
            <a:avLst/>
            <a:gdLst>
              <a:gd name="T0" fmla="*/ 0 w 234"/>
              <a:gd name="T1" fmla="*/ 0 h 432"/>
              <a:gd name="T2" fmla="*/ 430106667 w 234"/>
              <a:gd name="T3" fmla="*/ 0 h 432"/>
              <a:gd name="T4" fmla="*/ 1048385000 w 234"/>
              <a:gd name="T5" fmla="*/ 166601967 h 432"/>
              <a:gd name="T6" fmla="*/ 967740000 w 234"/>
              <a:gd name="T7" fmla="*/ 376665173 h 432"/>
              <a:gd name="T8" fmla="*/ 215053333 w 234"/>
              <a:gd name="T9" fmla="*/ 521537070 h 432"/>
              <a:gd name="T10" fmla="*/ 0 60000 65536"/>
              <a:gd name="T11" fmla="*/ 0 60000 65536"/>
              <a:gd name="T12" fmla="*/ 0 60000 65536"/>
              <a:gd name="T13" fmla="*/ 0 60000 65536"/>
              <a:gd name="T14" fmla="*/ 0 60000 65536"/>
              <a:gd name="T15" fmla="*/ 0 w 234"/>
              <a:gd name="T16" fmla="*/ 0 h 432"/>
              <a:gd name="T17" fmla="*/ 234 w 234"/>
              <a:gd name="T18" fmla="*/ 432 h 432"/>
            </a:gdLst>
            <a:ahLst/>
            <a:cxnLst>
              <a:cxn ang="T10">
                <a:pos x="T0" y="T1"/>
              </a:cxn>
              <a:cxn ang="T11">
                <a:pos x="T2" y="T3"/>
              </a:cxn>
              <a:cxn ang="T12">
                <a:pos x="T4" y="T5"/>
              </a:cxn>
              <a:cxn ang="T13">
                <a:pos x="T6" y="T7"/>
              </a:cxn>
              <a:cxn ang="T14">
                <a:pos x="T8" y="T9"/>
              </a:cxn>
            </a:cxnLst>
            <a:rect l="T15" t="T16" r="T17" b="T18"/>
            <a:pathLst>
              <a:path w="234" h="432">
                <a:moveTo>
                  <a:pt x="0" y="0"/>
                </a:moveTo>
                <a:lnTo>
                  <a:pt x="96" y="0"/>
                </a:lnTo>
                <a:cubicBezTo>
                  <a:pt x="135" y="23"/>
                  <a:pt x="214" y="86"/>
                  <a:pt x="234" y="138"/>
                </a:cubicBezTo>
                <a:lnTo>
                  <a:pt x="216" y="312"/>
                </a:lnTo>
                <a:lnTo>
                  <a:pt x="48" y="432"/>
                </a:lnTo>
              </a:path>
            </a:pathLst>
          </a:custGeom>
          <a:noFill/>
          <a:ln w="25400">
            <a:solidFill>
              <a:schemeClr val="bg2"/>
            </a:solidFill>
            <a:round/>
            <a:headEnd type="none" w="sm" len="sm"/>
            <a:tailEnd type="stealth" w="med" len="med"/>
          </a:ln>
        </p:spPr>
        <p:txBody>
          <a:bodyPr wrap="none" anchor="ctr"/>
          <a:lstStyle/>
          <a:p>
            <a:endParaRPr lang="en-GB"/>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2"/>
          <p:cNvSpPr>
            <a:spLocks noGrp="1" noChangeArrowheads="1"/>
          </p:cNvSpPr>
          <p:nvPr>
            <p:ph type="title"/>
          </p:nvPr>
        </p:nvSpPr>
        <p:spPr/>
        <p:txBody>
          <a:bodyPr/>
          <a:lstStyle/>
          <a:p>
            <a:r>
              <a:rPr lang="en-US" sz="4000" smtClean="0"/>
              <a:t>Triggered read-out</a:t>
            </a:r>
            <a:endParaRPr lang="en-US" sz="4000"/>
          </a:p>
        </p:txBody>
      </p:sp>
      <p:sp>
        <p:nvSpPr>
          <p:cNvPr id="239619" name="Rectangle 3"/>
          <p:cNvSpPr>
            <a:spLocks noGrp="1" noChangeArrowheads="1"/>
          </p:cNvSpPr>
          <p:nvPr>
            <p:ph idx="1"/>
          </p:nvPr>
        </p:nvSpPr>
        <p:spPr>
          <a:xfrm>
            <a:off x="225632" y="1145220"/>
            <a:ext cx="5997616" cy="3666477"/>
          </a:xfrm>
        </p:spPr>
        <p:txBody>
          <a:bodyPr>
            <a:normAutofit/>
          </a:bodyPr>
          <a:lstStyle/>
          <a:p>
            <a:pPr marL="457200" indent="-457200">
              <a:lnSpc>
                <a:spcPct val="80000"/>
              </a:lnSpc>
            </a:pPr>
            <a:r>
              <a:rPr lang="en-US" sz="1800" dirty="0" smtClean="0"/>
              <a:t>Trigger </a:t>
            </a:r>
            <a:r>
              <a:rPr lang="en-US" sz="1800" dirty="0"/>
              <a:t>processing requires some data transmission and processing time to make decision so front-ends </a:t>
            </a:r>
            <a:r>
              <a:rPr lang="en-US" sz="1800" dirty="0">
                <a:solidFill>
                  <a:srgbClr val="FF0000"/>
                </a:solidFill>
              </a:rPr>
              <a:t>must buffer data </a:t>
            </a:r>
            <a:r>
              <a:rPr lang="en-US" sz="1800" dirty="0"/>
              <a:t>during this </a:t>
            </a:r>
            <a:r>
              <a:rPr lang="en-US" sz="1800" dirty="0" smtClean="0"/>
              <a:t>time. This is called the </a:t>
            </a:r>
            <a:r>
              <a:rPr lang="en-US" sz="1800" dirty="0" smtClean="0">
                <a:solidFill>
                  <a:srgbClr val="FF0000"/>
                </a:solidFill>
              </a:rPr>
              <a:t>trigger latency</a:t>
            </a:r>
            <a:endParaRPr lang="en-US" sz="1800" dirty="0">
              <a:solidFill>
                <a:srgbClr val="FF0000"/>
              </a:solidFill>
            </a:endParaRPr>
          </a:p>
          <a:p>
            <a:pPr marL="457200" indent="-457200">
              <a:lnSpc>
                <a:spcPct val="80000"/>
              </a:lnSpc>
            </a:pPr>
            <a:r>
              <a:rPr lang="en-US" sz="1800" dirty="0"/>
              <a:t>For constant high rate experiments a “pipeline” buffer is needed in all front-end detector channels: </a:t>
            </a:r>
            <a:r>
              <a:rPr lang="en-US" sz="1800" dirty="0" smtClean="0"/>
              <a:t>(analog </a:t>
            </a:r>
            <a:r>
              <a:rPr lang="en-US" sz="1800" dirty="0"/>
              <a:t>or </a:t>
            </a:r>
            <a:r>
              <a:rPr lang="en-US" sz="1800" dirty="0" smtClean="0"/>
              <a:t>digital)</a:t>
            </a:r>
            <a:endParaRPr lang="en-US" sz="1800" dirty="0"/>
          </a:p>
          <a:p>
            <a:pPr marL="800100" lvl="1" indent="-342900">
              <a:lnSpc>
                <a:spcPct val="80000"/>
              </a:lnSpc>
              <a:buFontTx/>
              <a:buAutoNum type="arabicPeriod"/>
            </a:pPr>
            <a:r>
              <a:rPr lang="en-US" sz="1400" dirty="0"/>
              <a:t>Real clocked pipeline (high power, large area, bad for analog)</a:t>
            </a:r>
          </a:p>
          <a:p>
            <a:pPr marL="800100" lvl="1" indent="-342900">
              <a:lnSpc>
                <a:spcPct val="80000"/>
              </a:lnSpc>
              <a:buFontTx/>
              <a:buAutoNum type="arabicPeriod"/>
            </a:pPr>
            <a:r>
              <a:rPr lang="en-US" sz="1400" dirty="0"/>
              <a:t>Circular buffer </a:t>
            </a:r>
          </a:p>
          <a:p>
            <a:pPr marL="800100" lvl="1" indent="-342900">
              <a:lnSpc>
                <a:spcPct val="80000"/>
              </a:lnSpc>
              <a:buFontTx/>
              <a:buAutoNum type="arabicPeriod"/>
            </a:pPr>
            <a:r>
              <a:rPr lang="en-US" sz="1400" dirty="0"/>
              <a:t>Time tagged (zero suppressed latency buffer based on time information</a:t>
            </a:r>
            <a:r>
              <a:rPr lang="en-US" sz="1400" dirty="0" smtClean="0"/>
              <a:t>)</a:t>
            </a:r>
            <a:endParaRPr lang="en-US" sz="1400" dirty="0"/>
          </a:p>
        </p:txBody>
      </p:sp>
      <p:sp>
        <p:nvSpPr>
          <p:cNvPr id="80" name="Footer Placeholder 4"/>
          <p:cNvSpPr>
            <a:spLocks noGrp="1"/>
          </p:cNvSpPr>
          <p:nvPr>
            <p:ph type="ftr" sz="quarter" idx="10"/>
          </p:nvPr>
        </p:nvSpPr>
        <p:spPr>
          <a:xfrm>
            <a:off x="1471353" y="6477429"/>
            <a:ext cx="4959610" cy="255587"/>
          </a:xfrm>
        </p:spPr>
        <p:txBody>
          <a:bodyPr/>
          <a:lstStyle/>
          <a:p>
            <a:r>
              <a:rPr lang="en-US" smtClean="0"/>
              <a:t>Electronics, Trigger, DAQ Summer Student Lectures 2011, N. Neufeld CERN/PH</a:t>
            </a:r>
            <a:endParaRPr lang="en-US"/>
          </a:p>
        </p:txBody>
      </p:sp>
      <p:sp>
        <p:nvSpPr>
          <p:cNvPr id="81" name="Slide Number Placeholder 80"/>
          <p:cNvSpPr>
            <a:spLocks noGrp="1"/>
          </p:cNvSpPr>
          <p:nvPr>
            <p:ph type="sldNum" sz="quarter" idx="11"/>
          </p:nvPr>
        </p:nvSpPr>
        <p:spPr/>
        <p:txBody>
          <a:bodyPr/>
          <a:lstStyle/>
          <a:p>
            <a:fld id="{9ECC0FC1-A78D-46C6-BB12-B0D98A81EE04}" type="slidenum">
              <a:rPr lang="en-US" smtClean="0"/>
              <a:pPr/>
              <a:t>62</a:t>
            </a:fld>
            <a:endParaRPr lang="en-US"/>
          </a:p>
        </p:txBody>
      </p:sp>
      <p:pic>
        <p:nvPicPr>
          <p:cNvPr id="239621" name="Picture 5" descr="ATLAS_overview"/>
          <p:cNvPicPr>
            <a:picLocks noChangeAspect="1" noChangeArrowheads="1"/>
          </p:cNvPicPr>
          <p:nvPr/>
        </p:nvPicPr>
        <p:blipFill>
          <a:blip r:embed="rId2"/>
          <a:srcRect l="25546" t="38242" r="23361" b="29454"/>
          <a:stretch>
            <a:fillRect/>
          </a:stretch>
        </p:blipFill>
        <p:spPr bwMode="auto">
          <a:xfrm>
            <a:off x="6256338" y="836613"/>
            <a:ext cx="2887662" cy="3132137"/>
          </a:xfrm>
          <a:prstGeom prst="rect">
            <a:avLst/>
          </a:prstGeom>
          <a:noFill/>
        </p:spPr>
      </p:pic>
      <p:pic>
        <p:nvPicPr>
          <p:cNvPr id="239620" name="Picture 4"/>
          <p:cNvPicPr>
            <a:picLocks noChangeAspect="1" noChangeArrowheads="1"/>
          </p:cNvPicPr>
          <p:nvPr/>
        </p:nvPicPr>
        <p:blipFill>
          <a:blip r:embed="rId3"/>
          <a:srcRect/>
          <a:stretch>
            <a:fillRect/>
          </a:stretch>
        </p:blipFill>
        <p:spPr bwMode="auto">
          <a:xfrm>
            <a:off x="6624638" y="3897313"/>
            <a:ext cx="2303462" cy="1890712"/>
          </a:xfrm>
          <a:prstGeom prst="rect">
            <a:avLst/>
          </a:prstGeom>
          <a:noFill/>
        </p:spPr>
      </p:pic>
      <p:sp>
        <p:nvSpPr>
          <p:cNvPr id="239622" name="Line 6"/>
          <p:cNvSpPr>
            <a:spLocks noChangeShapeType="1"/>
          </p:cNvSpPr>
          <p:nvPr/>
        </p:nvSpPr>
        <p:spPr bwMode="auto">
          <a:xfrm>
            <a:off x="361950" y="4728529"/>
            <a:ext cx="504825" cy="0"/>
          </a:xfrm>
          <a:prstGeom prst="line">
            <a:avLst/>
          </a:prstGeom>
          <a:noFill/>
          <a:ln w="9525">
            <a:solidFill>
              <a:schemeClr val="tx1"/>
            </a:solidFill>
            <a:round/>
            <a:headEnd/>
            <a:tailEnd/>
          </a:ln>
          <a:effectLst/>
        </p:spPr>
        <p:txBody>
          <a:bodyPr wrap="none" anchor="ctr"/>
          <a:lstStyle/>
          <a:p>
            <a:endParaRPr lang="en-US"/>
          </a:p>
        </p:txBody>
      </p:sp>
      <p:sp>
        <p:nvSpPr>
          <p:cNvPr id="239623" name="Line 7"/>
          <p:cNvSpPr>
            <a:spLocks noChangeShapeType="1"/>
          </p:cNvSpPr>
          <p:nvPr/>
        </p:nvSpPr>
        <p:spPr bwMode="auto">
          <a:xfrm flipH="1" flipV="1">
            <a:off x="611188" y="4003041"/>
            <a:ext cx="1587" cy="725488"/>
          </a:xfrm>
          <a:prstGeom prst="line">
            <a:avLst/>
          </a:prstGeom>
          <a:noFill/>
          <a:ln w="9525">
            <a:solidFill>
              <a:schemeClr val="tx1"/>
            </a:solidFill>
            <a:round/>
            <a:headEnd/>
            <a:tailEnd/>
          </a:ln>
          <a:effectLst/>
        </p:spPr>
        <p:txBody>
          <a:bodyPr wrap="none" anchor="ctr"/>
          <a:lstStyle/>
          <a:p>
            <a:endParaRPr lang="en-US"/>
          </a:p>
        </p:txBody>
      </p:sp>
      <p:sp>
        <p:nvSpPr>
          <p:cNvPr id="239624" name="Line 8"/>
          <p:cNvSpPr>
            <a:spLocks noChangeShapeType="1"/>
          </p:cNvSpPr>
          <p:nvPr/>
        </p:nvSpPr>
        <p:spPr bwMode="auto">
          <a:xfrm>
            <a:off x="611188" y="4290379"/>
            <a:ext cx="360362" cy="0"/>
          </a:xfrm>
          <a:prstGeom prst="line">
            <a:avLst/>
          </a:prstGeom>
          <a:noFill/>
          <a:ln w="9525">
            <a:solidFill>
              <a:schemeClr val="tx1"/>
            </a:solidFill>
            <a:round/>
            <a:headEnd/>
            <a:tailEnd/>
          </a:ln>
          <a:effectLst/>
        </p:spPr>
        <p:txBody>
          <a:bodyPr wrap="none" anchor="ctr"/>
          <a:lstStyle/>
          <a:p>
            <a:endParaRPr lang="en-US"/>
          </a:p>
        </p:txBody>
      </p:sp>
      <p:sp>
        <p:nvSpPr>
          <p:cNvPr id="239625" name="Line 9"/>
          <p:cNvSpPr>
            <a:spLocks noChangeShapeType="1"/>
          </p:cNvSpPr>
          <p:nvPr/>
        </p:nvSpPr>
        <p:spPr bwMode="auto">
          <a:xfrm>
            <a:off x="971550" y="4145916"/>
            <a:ext cx="0" cy="288925"/>
          </a:xfrm>
          <a:prstGeom prst="line">
            <a:avLst/>
          </a:prstGeom>
          <a:noFill/>
          <a:ln w="9525">
            <a:solidFill>
              <a:schemeClr val="tx1"/>
            </a:solidFill>
            <a:round/>
            <a:headEnd/>
            <a:tailEnd/>
          </a:ln>
          <a:effectLst/>
        </p:spPr>
        <p:txBody>
          <a:bodyPr wrap="none" anchor="ctr"/>
          <a:lstStyle/>
          <a:p>
            <a:endParaRPr lang="en-US"/>
          </a:p>
        </p:txBody>
      </p:sp>
      <p:sp>
        <p:nvSpPr>
          <p:cNvPr id="239626" name="Line 10"/>
          <p:cNvSpPr>
            <a:spLocks noChangeShapeType="1"/>
          </p:cNvSpPr>
          <p:nvPr/>
        </p:nvSpPr>
        <p:spPr bwMode="auto">
          <a:xfrm>
            <a:off x="1042988" y="4145916"/>
            <a:ext cx="0" cy="288925"/>
          </a:xfrm>
          <a:prstGeom prst="line">
            <a:avLst/>
          </a:prstGeom>
          <a:noFill/>
          <a:ln w="9525">
            <a:solidFill>
              <a:schemeClr val="tx1"/>
            </a:solidFill>
            <a:round/>
            <a:headEnd/>
            <a:tailEnd/>
          </a:ln>
          <a:effectLst/>
        </p:spPr>
        <p:txBody>
          <a:bodyPr wrap="none" anchor="ctr"/>
          <a:lstStyle/>
          <a:p>
            <a:endParaRPr lang="en-US"/>
          </a:p>
        </p:txBody>
      </p:sp>
      <p:sp>
        <p:nvSpPr>
          <p:cNvPr id="239627" name="Line 11"/>
          <p:cNvSpPr>
            <a:spLocks noChangeShapeType="1"/>
          </p:cNvSpPr>
          <p:nvPr/>
        </p:nvSpPr>
        <p:spPr bwMode="auto">
          <a:xfrm>
            <a:off x="1042988" y="4290379"/>
            <a:ext cx="396875" cy="0"/>
          </a:xfrm>
          <a:prstGeom prst="line">
            <a:avLst/>
          </a:prstGeom>
          <a:noFill/>
          <a:ln w="9525">
            <a:solidFill>
              <a:schemeClr val="tx1"/>
            </a:solidFill>
            <a:round/>
            <a:headEnd/>
            <a:tailEnd/>
          </a:ln>
          <a:effectLst/>
        </p:spPr>
        <p:txBody>
          <a:bodyPr wrap="none" anchor="ctr"/>
          <a:lstStyle/>
          <a:p>
            <a:endParaRPr lang="en-US"/>
          </a:p>
        </p:txBody>
      </p:sp>
      <p:sp>
        <p:nvSpPr>
          <p:cNvPr id="239628" name="Line 12"/>
          <p:cNvSpPr>
            <a:spLocks noChangeShapeType="1"/>
          </p:cNvSpPr>
          <p:nvPr/>
        </p:nvSpPr>
        <p:spPr bwMode="auto">
          <a:xfrm>
            <a:off x="1441450" y="4188779"/>
            <a:ext cx="0" cy="539750"/>
          </a:xfrm>
          <a:prstGeom prst="line">
            <a:avLst/>
          </a:prstGeom>
          <a:noFill/>
          <a:ln w="9525">
            <a:solidFill>
              <a:schemeClr val="tx1"/>
            </a:solidFill>
            <a:round/>
            <a:headEnd/>
            <a:tailEnd/>
          </a:ln>
          <a:effectLst/>
        </p:spPr>
        <p:txBody>
          <a:bodyPr wrap="none" anchor="ctr"/>
          <a:lstStyle/>
          <a:p>
            <a:endParaRPr lang="en-US"/>
          </a:p>
        </p:txBody>
      </p:sp>
      <p:sp>
        <p:nvSpPr>
          <p:cNvPr id="239629" name="Line 13"/>
          <p:cNvSpPr>
            <a:spLocks noChangeShapeType="1"/>
          </p:cNvSpPr>
          <p:nvPr/>
        </p:nvSpPr>
        <p:spPr bwMode="auto">
          <a:xfrm>
            <a:off x="1404938" y="4728529"/>
            <a:ext cx="252412" cy="0"/>
          </a:xfrm>
          <a:prstGeom prst="line">
            <a:avLst/>
          </a:prstGeom>
          <a:noFill/>
          <a:ln w="9525">
            <a:solidFill>
              <a:schemeClr val="tx1"/>
            </a:solidFill>
            <a:round/>
            <a:headEnd/>
            <a:tailEnd/>
          </a:ln>
          <a:effectLst/>
        </p:spPr>
        <p:txBody>
          <a:bodyPr wrap="none" anchor="ctr"/>
          <a:lstStyle/>
          <a:p>
            <a:endParaRPr lang="en-US"/>
          </a:p>
        </p:txBody>
      </p:sp>
      <p:sp>
        <p:nvSpPr>
          <p:cNvPr id="239630" name="Line 14"/>
          <p:cNvSpPr>
            <a:spLocks noChangeShapeType="1"/>
          </p:cNvSpPr>
          <p:nvPr/>
        </p:nvSpPr>
        <p:spPr bwMode="auto">
          <a:xfrm>
            <a:off x="611188" y="4003041"/>
            <a:ext cx="252412" cy="0"/>
          </a:xfrm>
          <a:prstGeom prst="line">
            <a:avLst/>
          </a:prstGeom>
          <a:noFill/>
          <a:ln w="9525">
            <a:solidFill>
              <a:schemeClr val="tx1"/>
            </a:solidFill>
            <a:round/>
            <a:headEnd/>
            <a:tailEnd/>
          </a:ln>
          <a:effectLst/>
        </p:spPr>
        <p:txBody>
          <a:bodyPr wrap="none" anchor="ctr"/>
          <a:lstStyle/>
          <a:p>
            <a:endParaRPr lang="en-US"/>
          </a:p>
        </p:txBody>
      </p:sp>
      <p:sp>
        <p:nvSpPr>
          <p:cNvPr id="239631" name="Line 15"/>
          <p:cNvSpPr>
            <a:spLocks noChangeShapeType="1"/>
          </p:cNvSpPr>
          <p:nvPr/>
        </p:nvSpPr>
        <p:spPr bwMode="auto">
          <a:xfrm>
            <a:off x="1187450" y="4003041"/>
            <a:ext cx="252413" cy="0"/>
          </a:xfrm>
          <a:prstGeom prst="line">
            <a:avLst/>
          </a:prstGeom>
          <a:noFill/>
          <a:ln w="9525">
            <a:solidFill>
              <a:schemeClr val="tx1"/>
            </a:solidFill>
            <a:round/>
            <a:headEnd/>
            <a:tailEnd/>
          </a:ln>
          <a:effectLst/>
        </p:spPr>
        <p:txBody>
          <a:bodyPr wrap="none" anchor="ctr"/>
          <a:lstStyle/>
          <a:p>
            <a:endParaRPr lang="en-US"/>
          </a:p>
        </p:txBody>
      </p:sp>
      <p:sp>
        <p:nvSpPr>
          <p:cNvPr id="239632" name="Line 16"/>
          <p:cNvSpPr>
            <a:spLocks noChangeShapeType="1"/>
          </p:cNvSpPr>
          <p:nvPr/>
        </p:nvSpPr>
        <p:spPr bwMode="auto">
          <a:xfrm>
            <a:off x="1439863" y="4003041"/>
            <a:ext cx="0" cy="323850"/>
          </a:xfrm>
          <a:prstGeom prst="line">
            <a:avLst/>
          </a:prstGeom>
          <a:noFill/>
          <a:ln w="9525">
            <a:solidFill>
              <a:schemeClr val="tx1"/>
            </a:solidFill>
            <a:round/>
            <a:headEnd/>
            <a:tailEnd/>
          </a:ln>
          <a:effectLst/>
        </p:spPr>
        <p:txBody>
          <a:bodyPr wrap="none" anchor="ctr"/>
          <a:lstStyle/>
          <a:p>
            <a:endParaRPr lang="en-US"/>
          </a:p>
        </p:txBody>
      </p:sp>
      <p:sp>
        <p:nvSpPr>
          <p:cNvPr id="239633" name="Rectangle 17"/>
          <p:cNvSpPr>
            <a:spLocks noChangeArrowheads="1"/>
          </p:cNvSpPr>
          <p:nvPr/>
        </p:nvSpPr>
        <p:spPr bwMode="auto">
          <a:xfrm>
            <a:off x="5219700" y="5450841"/>
            <a:ext cx="576263" cy="504825"/>
          </a:xfrm>
          <a:prstGeom prst="rect">
            <a:avLst/>
          </a:prstGeom>
          <a:solidFill>
            <a:srgbClr val="FFCC00"/>
          </a:solidFill>
          <a:ln w="9525" algn="ctr">
            <a:solidFill>
              <a:schemeClr val="tx1"/>
            </a:solidFill>
            <a:miter lim="800000"/>
            <a:headEnd/>
            <a:tailEnd/>
          </a:ln>
          <a:effectLst/>
        </p:spPr>
        <p:txBody>
          <a:bodyPr wrap="none" anchor="ctr"/>
          <a:lstStyle/>
          <a:p>
            <a:r>
              <a:rPr lang="en-US"/>
              <a:t>ADC</a:t>
            </a:r>
          </a:p>
        </p:txBody>
      </p:sp>
      <p:sp>
        <p:nvSpPr>
          <p:cNvPr id="239634" name="Line 18"/>
          <p:cNvSpPr>
            <a:spLocks noChangeShapeType="1"/>
          </p:cNvSpPr>
          <p:nvPr/>
        </p:nvSpPr>
        <p:spPr bwMode="auto">
          <a:xfrm>
            <a:off x="5795963" y="5703254"/>
            <a:ext cx="395287"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239635" name="Rectangle 19"/>
          <p:cNvSpPr>
            <a:spLocks noChangeArrowheads="1"/>
          </p:cNvSpPr>
          <p:nvPr/>
        </p:nvSpPr>
        <p:spPr bwMode="auto">
          <a:xfrm>
            <a:off x="6191250" y="5415916"/>
            <a:ext cx="539750" cy="576263"/>
          </a:xfrm>
          <a:prstGeom prst="rect">
            <a:avLst/>
          </a:prstGeom>
          <a:solidFill>
            <a:schemeClr val="accent1"/>
          </a:solidFill>
          <a:ln w="9525" algn="ctr">
            <a:solidFill>
              <a:schemeClr val="tx1"/>
            </a:solidFill>
            <a:miter lim="800000"/>
            <a:headEnd/>
            <a:tailEnd/>
          </a:ln>
          <a:effectLst/>
        </p:spPr>
        <p:txBody>
          <a:bodyPr wrap="none" anchor="ctr"/>
          <a:lstStyle/>
          <a:p>
            <a:r>
              <a:rPr lang="en-US"/>
              <a:t>DAQ</a:t>
            </a:r>
          </a:p>
        </p:txBody>
      </p:sp>
      <p:sp>
        <p:nvSpPr>
          <p:cNvPr id="239636" name="AutoShape 20"/>
          <p:cNvSpPr>
            <a:spLocks noChangeArrowheads="1"/>
          </p:cNvSpPr>
          <p:nvPr/>
        </p:nvSpPr>
        <p:spPr bwMode="auto">
          <a:xfrm rot="5400000">
            <a:off x="828675" y="4441191"/>
            <a:ext cx="576263" cy="576263"/>
          </a:xfrm>
          <a:prstGeom prst="triangle">
            <a:avLst>
              <a:gd name="adj" fmla="val 50000"/>
            </a:avLst>
          </a:prstGeom>
          <a:solidFill>
            <a:srgbClr val="FF9999"/>
          </a:solidFill>
          <a:ln w="9525" algn="ctr">
            <a:solidFill>
              <a:schemeClr val="tx1"/>
            </a:solidFill>
            <a:miter lim="800000"/>
            <a:headEnd/>
            <a:tailEnd/>
          </a:ln>
          <a:effectLst/>
        </p:spPr>
        <p:txBody>
          <a:bodyPr wrap="none" anchor="ctr"/>
          <a:lstStyle/>
          <a:p>
            <a:endParaRPr lang="en-US"/>
          </a:p>
        </p:txBody>
      </p:sp>
      <p:sp>
        <p:nvSpPr>
          <p:cNvPr id="239637" name="Rectangle 21"/>
          <p:cNvSpPr>
            <a:spLocks noChangeArrowheads="1"/>
          </p:cNvSpPr>
          <p:nvPr/>
        </p:nvSpPr>
        <p:spPr bwMode="auto">
          <a:xfrm>
            <a:off x="863600" y="3931604"/>
            <a:ext cx="323850" cy="142875"/>
          </a:xfrm>
          <a:prstGeom prst="rect">
            <a:avLst/>
          </a:prstGeom>
          <a:noFill/>
          <a:ln w="9525" algn="ctr">
            <a:solidFill>
              <a:schemeClr val="tx1"/>
            </a:solidFill>
            <a:miter lim="800000"/>
            <a:headEnd/>
            <a:tailEnd/>
          </a:ln>
          <a:effectLst/>
        </p:spPr>
        <p:txBody>
          <a:bodyPr wrap="none" anchor="ctr"/>
          <a:lstStyle/>
          <a:p>
            <a:endParaRPr lang="en-US"/>
          </a:p>
        </p:txBody>
      </p:sp>
      <p:sp>
        <p:nvSpPr>
          <p:cNvPr id="239638" name="Rectangle 22"/>
          <p:cNvSpPr>
            <a:spLocks noChangeArrowheads="1"/>
          </p:cNvSpPr>
          <p:nvPr/>
        </p:nvSpPr>
        <p:spPr bwMode="auto">
          <a:xfrm>
            <a:off x="1655763" y="4477704"/>
            <a:ext cx="973137" cy="539750"/>
          </a:xfrm>
          <a:prstGeom prst="rect">
            <a:avLst/>
          </a:prstGeom>
          <a:solidFill>
            <a:srgbClr val="CCECFF"/>
          </a:solidFill>
          <a:ln w="9525" algn="ctr">
            <a:solidFill>
              <a:schemeClr val="tx1"/>
            </a:solidFill>
            <a:miter lim="800000"/>
            <a:headEnd/>
            <a:tailEnd/>
          </a:ln>
          <a:effectLst/>
        </p:spPr>
        <p:txBody>
          <a:bodyPr wrap="none" anchor="ctr"/>
          <a:lstStyle/>
          <a:p>
            <a:r>
              <a:rPr lang="en-US"/>
              <a:t>Shaping</a:t>
            </a:r>
          </a:p>
        </p:txBody>
      </p:sp>
      <p:grpSp>
        <p:nvGrpSpPr>
          <p:cNvPr id="2" name="Group 76"/>
          <p:cNvGrpSpPr>
            <a:grpSpLocks/>
          </p:cNvGrpSpPr>
          <p:nvPr/>
        </p:nvGrpSpPr>
        <p:grpSpPr bwMode="auto">
          <a:xfrm rot="5400000">
            <a:off x="3132138" y="4622166"/>
            <a:ext cx="684212" cy="1512888"/>
            <a:chOff x="1905" y="3090"/>
            <a:chExt cx="431" cy="953"/>
          </a:xfrm>
        </p:grpSpPr>
        <p:sp>
          <p:nvSpPr>
            <p:cNvPr id="239639" name="Rectangle 23"/>
            <p:cNvSpPr>
              <a:spLocks noChangeArrowheads="1"/>
            </p:cNvSpPr>
            <p:nvPr/>
          </p:nvSpPr>
          <p:spPr bwMode="auto">
            <a:xfrm>
              <a:off x="1973" y="3090"/>
              <a:ext cx="295" cy="953"/>
            </a:xfrm>
            <a:prstGeom prst="rect">
              <a:avLst/>
            </a:prstGeom>
            <a:noFill/>
            <a:ln w="9525" algn="ctr">
              <a:solidFill>
                <a:schemeClr val="tx1"/>
              </a:solidFill>
              <a:miter lim="800000"/>
              <a:headEnd/>
              <a:tailEnd/>
            </a:ln>
            <a:effectLst/>
          </p:spPr>
          <p:txBody>
            <a:bodyPr wrap="none" anchor="ctr"/>
            <a:lstStyle/>
            <a:p>
              <a:endParaRPr lang="en-US"/>
            </a:p>
          </p:txBody>
        </p:sp>
        <p:sp>
          <p:nvSpPr>
            <p:cNvPr id="239640" name="Line 24"/>
            <p:cNvSpPr>
              <a:spLocks noChangeShapeType="1"/>
            </p:cNvSpPr>
            <p:nvPr/>
          </p:nvSpPr>
          <p:spPr bwMode="auto">
            <a:xfrm>
              <a:off x="2041" y="3158"/>
              <a:ext cx="68" cy="0"/>
            </a:xfrm>
            <a:prstGeom prst="line">
              <a:avLst/>
            </a:prstGeom>
            <a:noFill/>
            <a:ln w="9525">
              <a:solidFill>
                <a:schemeClr val="tx1"/>
              </a:solidFill>
              <a:round/>
              <a:headEnd/>
              <a:tailEnd/>
            </a:ln>
            <a:effectLst/>
          </p:spPr>
          <p:txBody>
            <a:bodyPr wrap="none" anchor="ctr"/>
            <a:lstStyle/>
            <a:p>
              <a:endParaRPr lang="en-US"/>
            </a:p>
          </p:txBody>
        </p:sp>
        <p:sp>
          <p:nvSpPr>
            <p:cNvPr id="239641" name="Line 25"/>
            <p:cNvSpPr>
              <a:spLocks noChangeShapeType="1"/>
            </p:cNvSpPr>
            <p:nvPr/>
          </p:nvSpPr>
          <p:spPr bwMode="auto">
            <a:xfrm>
              <a:off x="2109" y="3112"/>
              <a:ext cx="0" cy="91"/>
            </a:xfrm>
            <a:prstGeom prst="line">
              <a:avLst/>
            </a:prstGeom>
            <a:noFill/>
            <a:ln w="9525">
              <a:solidFill>
                <a:schemeClr val="tx1"/>
              </a:solidFill>
              <a:round/>
              <a:headEnd/>
              <a:tailEnd/>
            </a:ln>
            <a:effectLst/>
          </p:spPr>
          <p:txBody>
            <a:bodyPr wrap="none" anchor="ctr"/>
            <a:lstStyle/>
            <a:p>
              <a:endParaRPr lang="en-US"/>
            </a:p>
          </p:txBody>
        </p:sp>
        <p:sp>
          <p:nvSpPr>
            <p:cNvPr id="239642" name="Line 26"/>
            <p:cNvSpPr>
              <a:spLocks noChangeShapeType="1"/>
            </p:cNvSpPr>
            <p:nvPr/>
          </p:nvSpPr>
          <p:spPr bwMode="auto">
            <a:xfrm>
              <a:off x="2132" y="3112"/>
              <a:ext cx="0" cy="91"/>
            </a:xfrm>
            <a:prstGeom prst="line">
              <a:avLst/>
            </a:prstGeom>
            <a:noFill/>
            <a:ln w="9525">
              <a:solidFill>
                <a:schemeClr val="tx1"/>
              </a:solidFill>
              <a:round/>
              <a:headEnd/>
              <a:tailEnd/>
            </a:ln>
            <a:effectLst/>
          </p:spPr>
          <p:txBody>
            <a:bodyPr wrap="none" anchor="ctr"/>
            <a:lstStyle/>
            <a:p>
              <a:endParaRPr lang="en-US"/>
            </a:p>
          </p:txBody>
        </p:sp>
        <p:sp>
          <p:nvSpPr>
            <p:cNvPr id="239643" name="Line 27"/>
            <p:cNvSpPr>
              <a:spLocks noChangeShapeType="1"/>
            </p:cNvSpPr>
            <p:nvPr/>
          </p:nvSpPr>
          <p:spPr bwMode="auto">
            <a:xfrm>
              <a:off x="2132" y="3158"/>
              <a:ext cx="68" cy="0"/>
            </a:xfrm>
            <a:prstGeom prst="line">
              <a:avLst/>
            </a:prstGeom>
            <a:noFill/>
            <a:ln w="9525">
              <a:solidFill>
                <a:schemeClr val="tx1"/>
              </a:solidFill>
              <a:round/>
              <a:headEnd/>
              <a:tailEnd/>
            </a:ln>
            <a:effectLst/>
          </p:spPr>
          <p:txBody>
            <a:bodyPr wrap="none" anchor="ctr"/>
            <a:lstStyle/>
            <a:p>
              <a:endParaRPr lang="en-US"/>
            </a:p>
          </p:txBody>
        </p:sp>
        <p:sp>
          <p:nvSpPr>
            <p:cNvPr id="239644" name="Line 28"/>
            <p:cNvSpPr>
              <a:spLocks noChangeShapeType="1"/>
            </p:cNvSpPr>
            <p:nvPr/>
          </p:nvSpPr>
          <p:spPr bwMode="auto">
            <a:xfrm>
              <a:off x="1973" y="3226"/>
              <a:ext cx="295" cy="0"/>
            </a:xfrm>
            <a:prstGeom prst="line">
              <a:avLst/>
            </a:prstGeom>
            <a:noFill/>
            <a:ln w="9525">
              <a:solidFill>
                <a:schemeClr val="tx1"/>
              </a:solidFill>
              <a:round/>
              <a:headEnd/>
              <a:tailEnd/>
            </a:ln>
            <a:effectLst/>
          </p:spPr>
          <p:txBody>
            <a:bodyPr wrap="none" anchor="ctr"/>
            <a:lstStyle/>
            <a:p>
              <a:endParaRPr lang="en-US"/>
            </a:p>
          </p:txBody>
        </p:sp>
        <p:sp>
          <p:nvSpPr>
            <p:cNvPr id="239645" name="Line 29"/>
            <p:cNvSpPr>
              <a:spLocks noChangeShapeType="1"/>
            </p:cNvSpPr>
            <p:nvPr/>
          </p:nvSpPr>
          <p:spPr bwMode="auto">
            <a:xfrm>
              <a:off x="2041" y="3294"/>
              <a:ext cx="68" cy="0"/>
            </a:xfrm>
            <a:prstGeom prst="line">
              <a:avLst/>
            </a:prstGeom>
            <a:noFill/>
            <a:ln w="9525">
              <a:solidFill>
                <a:schemeClr val="tx1"/>
              </a:solidFill>
              <a:round/>
              <a:headEnd/>
              <a:tailEnd/>
            </a:ln>
            <a:effectLst/>
          </p:spPr>
          <p:txBody>
            <a:bodyPr wrap="none" anchor="ctr"/>
            <a:lstStyle/>
            <a:p>
              <a:endParaRPr lang="en-US"/>
            </a:p>
          </p:txBody>
        </p:sp>
        <p:sp>
          <p:nvSpPr>
            <p:cNvPr id="239646" name="Line 30"/>
            <p:cNvSpPr>
              <a:spLocks noChangeShapeType="1"/>
            </p:cNvSpPr>
            <p:nvPr/>
          </p:nvSpPr>
          <p:spPr bwMode="auto">
            <a:xfrm>
              <a:off x="2109" y="3248"/>
              <a:ext cx="0" cy="91"/>
            </a:xfrm>
            <a:prstGeom prst="line">
              <a:avLst/>
            </a:prstGeom>
            <a:noFill/>
            <a:ln w="9525">
              <a:solidFill>
                <a:schemeClr val="tx1"/>
              </a:solidFill>
              <a:round/>
              <a:headEnd/>
              <a:tailEnd/>
            </a:ln>
            <a:effectLst/>
          </p:spPr>
          <p:txBody>
            <a:bodyPr wrap="none" anchor="ctr"/>
            <a:lstStyle/>
            <a:p>
              <a:endParaRPr lang="en-US"/>
            </a:p>
          </p:txBody>
        </p:sp>
        <p:sp>
          <p:nvSpPr>
            <p:cNvPr id="239647" name="Line 31"/>
            <p:cNvSpPr>
              <a:spLocks noChangeShapeType="1"/>
            </p:cNvSpPr>
            <p:nvPr/>
          </p:nvSpPr>
          <p:spPr bwMode="auto">
            <a:xfrm>
              <a:off x="2132" y="3248"/>
              <a:ext cx="0" cy="91"/>
            </a:xfrm>
            <a:prstGeom prst="line">
              <a:avLst/>
            </a:prstGeom>
            <a:noFill/>
            <a:ln w="9525">
              <a:solidFill>
                <a:schemeClr val="tx1"/>
              </a:solidFill>
              <a:round/>
              <a:headEnd/>
              <a:tailEnd/>
            </a:ln>
            <a:effectLst/>
          </p:spPr>
          <p:txBody>
            <a:bodyPr wrap="none" anchor="ctr"/>
            <a:lstStyle/>
            <a:p>
              <a:endParaRPr lang="en-US"/>
            </a:p>
          </p:txBody>
        </p:sp>
        <p:sp>
          <p:nvSpPr>
            <p:cNvPr id="239648" name="Line 32"/>
            <p:cNvSpPr>
              <a:spLocks noChangeShapeType="1"/>
            </p:cNvSpPr>
            <p:nvPr/>
          </p:nvSpPr>
          <p:spPr bwMode="auto">
            <a:xfrm>
              <a:off x="2132" y="3294"/>
              <a:ext cx="68" cy="0"/>
            </a:xfrm>
            <a:prstGeom prst="line">
              <a:avLst/>
            </a:prstGeom>
            <a:noFill/>
            <a:ln w="9525">
              <a:solidFill>
                <a:schemeClr val="tx1"/>
              </a:solidFill>
              <a:round/>
              <a:headEnd/>
              <a:tailEnd/>
            </a:ln>
            <a:effectLst/>
          </p:spPr>
          <p:txBody>
            <a:bodyPr wrap="none" anchor="ctr"/>
            <a:lstStyle/>
            <a:p>
              <a:endParaRPr lang="en-US"/>
            </a:p>
          </p:txBody>
        </p:sp>
        <p:sp>
          <p:nvSpPr>
            <p:cNvPr id="239649" name="Line 33"/>
            <p:cNvSpPr>
              <a:spLocks noChangeShapeType="1"/>
            </p:cNvSpPr>
            <p:nvPr/>
          </p:nvSpPr>
          <p:spPr bwMode="auto">
            <a:xfrm>
              <a:off x="1973" y="3362"/>
              <a:ext cx="295" cy="0"/>
            </a:xfrm>
            <a:prstGeom prst="line">
              <a:avLst/>
            </a:prstGeom>
            <a:noFill/>
            <a:ln w="9525">
              <a:solidFill>
                <a:schemeClr val="tx1"/>
              </a:solidFill>
              <a:round/>
              <a:headEnd/>
              <a:tailEnd/>
            </a:ln>
            <a:effectLst/>
          </p:spPr>
          <p:txBody>
            <a:bodyPr wrap="none" anchor="ctr"/>
            <a:lstStyle/>
            <a:p>
              <a:endParaRPr lang="en-US"/>
            </a:p>
          </p:txBody>
        </p:sp>
        <p:sp>
          <p:nvSpPr>
            <p:cNvPr id="239650" name="Line 34"/>
            <p:cNvSpPr>
              <a:spLocks noChangeShapeType="1"/>
            </p:cNvSpPr>
            <p:nvPr/>
          </p:nvSpPr>
          <p:spPr bwMode="auto">
            <a:xfrm>
              <a:off x="2041" y="3430"/>
              <a:ext cx="68" cy="0"/>
            </a:xfrm>
            <a:prstGeom prst="line">
              <a:avLst/>
            </a:prstGeom>
            <a:noFill/>
            <a:ln w="9525">
              <a:solidFill>
                <a:schemeClr val="tx1"/>
              </a:solidFill>
              <a:round/>
              <a:headEnd/>
              <a:tailEnd/>
            </a:ln>
            <a:effectLst/>
          </p:spPr>
          <p:txBody>
            <a:bodyPr wrap="none" anchor="ctr"/>
            <a:lstStyle/>
            <a:p>
              <a:endParaRPr lang="en-US"/>
            </a:p>
          </p:txBody>
        </p:sp>
        <p:sp>
          <p:nvSpPr>
            <p:cNvPr id="239651" name="Line 35"/>
            <p:cNvSpPr>
              <a:spLocks noChangeShapeType="1"/>
            </p:cNvSpPr>
            <p:nvPr/>
          </p:nvSpPr>
          <p:spPr bwMode="auto">
            <a:xfrm>
              <a:off x="2109" y="3384"/>
              <a:ext cx="0" cy="91"/>
            </a:xfrm>
            <a:prstGeom prst="line">
              <a:avLst/>
            </a:prstGeom>
            <a:noFill/>
            <a:ln w="9525">
              <a:solidFill>
                <a:schemeClr val="tx1"/>
              </a:solidFill>
              <a:round/>
              <a:headEnd/>
              <a:tailEnd/>
            </a:ln>
            <a:effectLst/>
          </p:spPr>
          <p:txBody>
            <a:bodyPr wrap="none" anchor="ctr"/>
            <a:lstStyle/>
            <a:p>
              <a:endParaRPr lang="en-US"/>
            </a:p>
          </p:txBody>
        </p:sp>
        <p:sp>
          <p:nvSpPr>
            <p:cNvPr id="239652" name="Line 36"/>
            <p:cNvSpPr>
              <a:spLocks noChangeShapeType="1"/>
            </p:cNvSpPr>
            <p:nvPr/>
          </p:nvSpPr>
          <p:spPr bwMode="auto">
            <a:xfrm>
              <a:off x="2132" y="3384"/>
              <a:ext cx="0" cy="91"/>
            </a:xfrm>
            <a:prstGeom prst="line">
              <a:avLst/>
            </a:prstGeom>
            <a:noFill/>
            <a:ln w="9525">
              <a:solidFill>
                <a:schemeClr val="tx1"/>
              </a:solidFill>
              <a:round/>
              <a:headEnd/>
              <a:tailEnd/>
            </a:ln>
            <a:effectLst/>
          </p:spPr>
          <p:txBody>
            <a:bodyPr wrap="none" anchor="ctr"/>
            <a:lstStyle/>
            <a:p>
              <a:endParaRPr lang="en-US"/>
            </a:p>
          </p:txBody>
        </p:sp>
        <p:sp>
          <p:nvSpPr>
            <p:cNvPr id="239653" name="Line 37"/>
            <p:cNvSpPr>
              <a:spLocks noChangeShapeType="1"/>
            </p:cNvSpPr>
            <p:nvPr/>
          </p:nvSpPr>
          <p:spPr bwMode="auto">
            <a:xfrm>
              <a:off x="2132" y="3430"/>
              <a:ext cx="68" cy="0"/>
            </a:xfrm>
            <a:prstGeom prst="line">
              <a:avLst/>
            </a:prstGeom>
            <a:noFill/>
            <a:ln w="9525">
              <a:solidFill>
                <a:schemeClr val="tx1"/>
              </a:solidFill>
              <a:round/>
              <a:headEnd/>
              <a:tailEnd/>
            </a:ln>
            <a:effectLst/>
          </p:spPr>
          <p:txBody>
            <a:bodyPr wrap="none" anchor="ctr"/>
            <a:lstStyle/>
            <a:p>
              <a:endParaRPr lang="en-US"/>
            </a:p>
          </p:txBody>
        </p:sp>
        <p:sp>
          <p:nvSpPr>
            <p:cNvPr id="239654" name="Line 38"/>
            <p:cNvSpPr>
              <a:spLocks noChangeShapeType="1"/>
            </p:cNvSpPr>
            <p:nvPr/>
          </p:nvSpPr>
          <p:spPr bwMode="auto">
            <a:xfrm>
              <a:off x="2041" y="3702"/>
              <a:ext cx="68" cy="0"/>
            </a:xfrm>
            <a:prstGeom prst="line">
              <a:avLst/>
            </a:prstGeom>
            <a:noFill/>
            <a:ln w="9525">
              <a:solidFill>
                <a:schemeClr val="tx1"/>
              </a:solidFill>
              <a:round/>
              <a:headEnd/>
              <a:tailEnd/>
            </a:ln>
            <a:effectLst/>
          </p:spPr>
          <p:txBody>
            <a:bodyPr wrap="none" anchor="ctr"/>
            <a:lstStyle/>
            <a:p>
              <a:endParaRPr lang="en-US"/>
            </a:p>
          </p:txBody>
        </p:sp>
        <p:sp>
          <p:nvSpPr>
            <p:cNvPr id="239655" name="Line 39"/>
            <p:cNvSpPr>
              <a:spLocks noChangeShapeType="1"/>
            </p:cNvSpPr>
            <p:nvPr/>
          </p:nvSpPr>
          <p:spPr bwMode="auto">
            <a:xfrm>
              <a:off x="2109" y="3656"/>
              <a:ext cx="0" cy="91"/>
            </a:xfrm>
            <a:prstGeom prst="line">
              <a:avLst/>
            </a:prstGeom>
            <a:noFill/>
            <a:ln w="9525">
              <a:solidFill>
                <a:schemeClr val="tx1"/>
              </a:solidFill>
              <a:round/>
              <a:headEnd/>
              <a:tailEnd/>
            </a:ln>
            <a:effectLst/>
          </p:spPr>
          <p:txBody>
            <a:bodyPr wrap="none" anchor="ctr"/>
            <a:lstStyle/>
            <a:p>
              <a:endParaRPr lang="en-US"/>
            </a:p>
          </p:txBody>
        </p:sp>
        <p:sp>
          <p:nvSpPr>
            <p:cNvPr id="239656" name="Line 40"/>
            <p:cNvSpPr>
              <a:spLocks noChangeShapeType="1"/>
            </p:cNvSpPr>
            <p:nvPr/>
          </p:nvSpPr>
          <p:spPr bwMode="auto">
            <a:xfrm>
              <a:off x="2132" y="3656"/>
              <a:ext cx="0" cy="91"/>
            </a:xfrm>
            <a:prstGeom prst="line">
              <a:avLst/>
            </a:prstGeom>
            <a:noFill/>
            <a:ln w="9525">
              <a:solidFill>
                <a:schemeClr val="tx1"/>
              </a:solidFill>
              <a:round/>
              <a:headEnd/>
              <a:tailEnd/>
            </a:ln>
            <a:effectLst/>
          </p:spPr>
          <p:txBody>
            <a:bodyPr wrap="none" anchor="ctr"/>
            <a:lstStyle/>
            <a:p>
              <a:endParaRPr lang="en-US"/>
            </a:p>
          </p:txBody>
        </p:sp>
        <p:sp>
          <p:nvSpPr>
            <p:cNvPr id="239657" name="Line 41"/>
            <p:cNvSpPr>
              <a:spLocks noChangeShapeType="1"/>
            </p:cNvSpPr>
            <p:nvPr/>
          </p:nvSpPr>
          <p:spPr bwMode="auto">
            <a:xfrm>
              <a:off x="2132" y="3702"/>
              <a:ext cx="68" cy="0"/>
            </a:xfrm>
            <a:prstGeom prst="line">
              <a:avLst/>
            </a:prstGeom>
            <a:noFill/>
            <a:ln w="9525">
              <a:solidFill>
                <a:schemeClr val="tx1"/>
              </a:solidFill>
              <a:round/>
              <a:headEnd/>
              <a:tailEnd/>
            </a:ln>
            <a:effectLst/>
          </p:spPr>
          <p:txBody>
            <a:bodyPr wrap="none" anchor="ctr"/>
            <a:lstStyle/>
            <a:p>
              <a:endParaRPr lang="en-US"/>
            </a:p>
          </p:txBody>
        </p:sp>
        <p:sp>
          <p:nvSpPr>
            <p:cNvPr id="239658" name="Line 42"/>
            <p:cNvSpPr>
              <a:spLocks noChangeShapeType="1"/>
            </p:cNvSpPr>
            <p:nvPr/>
          </p:nvSpPr>
          <p:spPr bwMode="auto">
            <a:xfrm>
              <a:off x="1973" y="3770"/>
              <a:ext cx="295" cy="0"/>
            </a:xfrm>
            <a:prstGeom prst="line">
              <a:avLst/>
            </a:prstGeom>
            <a:noFill/>
            <a:ln w="9525">
              <a:solidFill>
                <a:schemeClr val="tx1"/>
              </a:solidFill>
              <a:round/>
              <a:headEnd/>
              <a:tailEnd/>
            </a:ln>
            <a:effectLst/>
          </p:spPr>
          <p:txBody>
            <a:bodyPr wrap="none" anchor="ctr"/>
            <a:lstStyle/>
            <a:p>
              <a:endParaRPr lang="en-US"/>
            </a:p>
          </p:txBody>
        </p:sp>
        <p:sp>
          <p:nvSpPr>
            <p:cNvPr id="239659" name="Line 43"/>
            <p:cNvSpPr>
              <a:spLocks noChangeShapeType="1"/>
            </p:cNvSpPr>
            <p:nvPr/>
          </p:nvSpPr>
          <p:spPr bwMode="auto">
            <a:xfrm>
              <a:off x="2041" y="3838"/>
              <a:ext cx="68" cy="0"/>
            </a:xfrm>
            <a:prstGeom prst="line">
              <a:avLst/>
            </a:prstGeom>
            <a:noFill/>
            <a:ln w="9525">
              <a:solidFill>
                <a:schemeClr val="tx1"/>
              </a:solidFill>
              <a:round/>
              <a:headEnd/>
              <a:tailEnd/>
            </a:ln>
            <a:effectLst/>
          </p:spPr>
          <p:txBody>
            <a:bodyPr wrap="none" anchor="ctr"/>
            <a:lstStyle/>
            <a:p>
              <a:endParaRPr lang="en-US"/>
            </a:p>
          </p:txBody>
        </p:sp>
        <p:sp>
          <p:nvSpPr>
            <p:cNvPr id="239660" name="Line 44"/>
            <p:cNvSpPr>
              <a:spLocks noChangeShapeType="1"/>
            </p:cNvSpPr>
            <p:nvPr/>
          </p:nvSpPr>
          <p:spPr bwMode="auto">
            <a:xfrm>
              <a:off x="2109" y="3792"/>
              <a:ext cx="0" cy="91"/>
            </a:xfrm>
            <a:prstGeom prst="line">
              <a:avLst/>
            </a:prstGeom>
            <a:noFill/>
            <a:ln w="9525">
              <a:solidFill>
                <a:schemeClr val="tx1"/>
              </a:solidFill>
              <a:round/>
              <a:headEnd/>
              <a:tailEnd/>
            </a:ln>
            <a:effectLst/>
          </p:spPr>
          <p:txBody>
            <a:bodyPr wrap="none" anchor="ctr"/>
            <a:lstStyle/>
            <a:p>
              <a:endParaRPr lang="en-US"/>
            </a:p>
          </p:txBody>
        </p:sp>
        <p:sp>
          <p:nvSpPr>
            <p:cNvPr id="239661" name="Line 45"/>
            <p:cNvSpPr>
              <a:spLocks noChangeShapeType="1"/>
            </p:cNvSpPr>
            <p:nvPr/>
          </p:nvSpPr>
          <p:spPr bwMode="auto">
            <a:xfrm>
              <a:off x="2132" y="3792"/>
              <a:ext cx="0" cy="91"/>
            </a:xfrm>
            <a:prstGeom prst="line">
              <a:avLst/>
            </a:prstGeom>
            <a:noFill/>
            <a:ln w="9525">
              <a:solidFill>
                <a:schemeClr val="tx1"/>
              </a:solidFill>
              <a:round/>
              <a:headEnd/>
              <a:tailEnd/>
            </a:ln>
            <a:effectLst/>
          </p:spPr>
          <p:txBody>
            <a:bodyPr wrap="none" anchor="ctr"/>
            <a:lstStyle/>
            <a:p>
              <a:endParaRPr lang="en-US"/>
            </a:p>
          </p:txBody>
        </p:sp>
        <p:sp>
          <p:nvSpPr>
            <p:cNvPr id="239662" name="Line 46"/>
            <p:cNvSpPr>
              <a:spLocks noChangeShapeType="1"/>
            </p:cNvSpPr>
            <p:nvPr/>
          </p:nvSpPr>
          <p:spPr bwMode="auto">
            <a:xfrm>
              <a:off x="2132" y="3838"/>
              <a:ext cx="68" cy="0"/>
            </a:xfrm>
            <a:prstGeom prst="line">
              <a:avLst/>
            </a:prstGeom>
            <a:noFill/>
            <a:ln w="9525">
              <a:solidFill>
                <a:schemeClr val="tx1"/>
              </a:solidFill>
              <a:round/>
              <a:headEnd/>
              <a:tailEnd/>
            </a:ln>
            <a:effectLst/>
          </p:spPr>
          <p:txBody>
            <a:bodyPr wrap="none" anchor="ctr"/>
            <a:lstStyle/>
            <a:p>
              <a:endParaRPr lang="en-US"/>
            </a:p>
          </p:txBody>
        </p:sp>
        <p:sp>
          <p:nvSpPr>
            <p:cNvPr id="239663" name="Line 47"/>
            <p:cNvSpPr>
              <a:spLocks noChangeShapeType="1"/>
            </p:cNvSpPr>
            <p:nvPr/>
          </p:nvSpPr>
          <p:spPr bwMode="auto">
            <a:xfrm>
              <a:off x="1973" y="3906"/>
              <a:ext cx="295" cy="0"/>
            </a:xfrm>
            <a:prstGeom prst="line">
              <a:avLst/>
            </a:prstGeom>
            <a:noFill/>
            <a:ln w="9525">
              <a:solidFill>
                <a:schemeClr val="tx1"/>
              </a:solidFill>
              <a:round/>
              <a:headEnd/>
              <a:tailEnd/>
            </a:ln>
            <a:effectLst/>
          </p:spPr>
          <p:txBody>
            <a:bodyPr wrap="none" anchor="ctr"/>
            <a:lstStyle/>
            <a:p>
              <a:endParaRPr lang="en-US"/>
            </a:p>
          </p:txBody>
        </p:sp>
        <p:sp>
          <p:nvSpPr>
            <p:cNvPr id="239664" name="Line 48"/>
            <p:cNvSpPr>
              <a:spLocks noChangeShapeType="1"/>
            </p:cNvSpPr>
            <p:nvPr/>
          </p:nvSpPr>
          <p:spPr bwMode="auto">
            <a:xfrm>
              <a:off x="2041" y="3974"/>
              <a:ext cx="68" cy="0"/>
            </a:xfrm>
            <a:prstGeom prst="line">
              <a:avLst/>
            </a:prstGeom>
            <a:noFill/>
            <a:ln w="9525">
              <a:solidFill>
                <a:schemeClr val="tx1"/>
              </a:solidFill>
              <a:round/>
              <a:headEnd/>
              <a:tailEnd/>
            </a:ln>
            <a:effectLst/>
          </p:spPr>
          <p:txBody>
            <a:bodyPr wrap="none" anchor="ctr"/>
            <a:lstStyle/>
            <a:p>
              <a:endParaRPr lang="en-US"/>
            </a:p>
          </p:txBody>
        </p:sp>
        <p:sp>
          <p:nvSpPr>
            <p:cNvPr id="239665" name="Line 49"/>
            <p:cNvSpPr>
              <a:spLocks noChangeShapeType="1"/>
            </p:cNvSpPr>
            <p:nvPr/>
          </p:nvSpPr>
          <p:spPr bwMode="auto">
            <a:xfrm>
              <a:off x="2109" y="3928"/>
              <a:ext cx="0" cy="91"/>
            </a:xfrm>
            <a:prstGeom prst="line">
              <a:avLst/>
            </a:prstGeom>
            <a:noFill/>
            <a:ln w="9525">
              <a:solidFill>
                <a:schemeClr val="tx1"/>
              </a:solidFill>
              <a:round/>
              <a:headEnd/>
              <a:tailEnd/>
            </a:ln>
            <a:effectLst/>
          </p:spPr>
          <p:txBody>
            <a:bodyPr wrap="none" anchor="ctr"/>
            <a:lstStyle/>
            <a:p>
              <a:endParaRPr lang="en-US"/>
            </a:p>
          </p:txBody>
        </p:sp>
        <p:sp>
          <p:nvSpPr>
            <p:cNvPr id="239666" name="Line 50"/>
            <p:cNvSpPr>
              <a:spLocks noChangeShapeType="1"/>
            </p:cNvSpPr>
            <p:nvPr/>
          </p:nvSpPr>
          <p:spPr bwMode="auto">
            <a:xfrm>
              <a:off x="2132" y="3928"/>
              <a:ext cx="0" cy="91"/>
            </a:xfrm>
            <a:prstGeom prst="line">
              <a:avLst/>
            </a:prstGeom>
            <a:noFill/>
            <a:ln w="9525">
              <a:solidFill>
                <a:schemeClr val="tx1"/>
              </a:solidFill>
              <a:round/>
              <a:headEnd/>
              <a:tailEnd/>
            </a:ln>
            <a:effectLst/>
          </p:spPr>
          <p:txBody>
            <a:bodyPr wrap="none" anchor="ctr"/>
            <a:lstStyle/>
            <a:p>
              <a:endParaRPr lang="en-US"/>
            </a:p>
          </p:txBody>
        </p:sp>
        <p:sp>
          <p:nvSpPr>
            <p:cNvPr id="239667" name="Line 51"/>
            <p:cNvSpPr>
              <a:spLocks noChangeShapeType="1"/>
            </p:cNvSpPr>
            <p:nvPr/>
          </p:nvSpPr>
          <p:spPr bwMode="auto">
            <a:xfrm>
              <a:off x="2132" y="3974"/>
              <a:ext cx="68" cy="0"/>
            </a:xfrm>
            <a:prstGeom prst="line">
              <a:avLst/>
            </a:prstGeom>
            <a:noFill/>
            <a:ln w="9525">
              <a:solidFill>
                <a:schemeClr val="tx1"/>
              </a:solidFill>
              <a:round/>
              <a:headEnd/>
              <a:tailEnd/>
            </a:ln>
            <a:effectLst/>
          </p:spPr>
          <p:txBody>
            <a:bodyPr wrap="none" anchor="ctr"/>
            <a:lstStyle/>
            <a:p>
              <a:endParaRPr lang="en-US"/>
            </a:p>
          </p:txBody>
        </p:sp>
        <p:sp>
          <p:nvSpPr>
            <p:cNvPr id="239668" name="Line 52"/>
            <p:cNvSpPr>
              <a:spLocks noChangeShapeType="1"/>
            </p:cNvSpPr>
            <p:nvPr/>
          </p:nvSpPr>
          <p:spPr bwMode="auto">
            <a:xfrm>
              <a:off x="1973" y="3498"/>
              <a:ext cx="295" cy="0"/>
            </a:xfrm>
            <a:prstGeom prst="line">
              <a:avLst/>
            </a:prstGeom>
            <a:noFill/>
            <a:ln w="9525">
              <a:solidFill>
                <a:schemeClr val="tx1"/>
              </a:solidFill>
              <a:prstDash val="sysDot"/>
              <a:round/>
              <a:headEnd/>
              <a:tailEnd/>
            </a:ln>
            <a:effectLst/>
          </p:spPr>
          <p:txBody>
            <a:bodyPr wrap="none" anchor="ctr"/>
            <a:lstStyle/>
            <a:p>
              <a:endParaRPr lang="en-US"/>
            </a:p>
          </p:txBody>
        </p:sp>
        <p:sp>
          <p:nvSpPr>
            <p:cNvPr id="239669" name="Line 53"/>
            <p:cNvSpPr>
              <a:spLocks noChangeShapeType="1"/>
            </p:cNvSpPr>
            <p:nvPr/>
          </p:nvSpPr>
          <p:spPr bwMode="auto">
            <a:xfrm>
              <a:off x="1973" y="3635"/>
              <a:ext cx="295" cy="0"/>
            </a:xfrm>
            <a:prstGeom prst="line">
              <a:avLst/>
            </a:prstGeom>
            <a:noFill/>
            <a:ln w="9525">
              <a:solidFill>
                <a:schemeClr val="tx1"/>
              </a:solidFill>
              <a:prstDash val="sysDot"/>
              <a:round/>
              <a:headEnd/>
              <a:tailEnd/>
            </a:ln>
            <a:effectLst/>
          </p:spPr>
          <p:txBody>
            <a:bodyPr wrap="none" anchor="ctr"/>
            <a:lstStyle/>
            <a:p>
              <a:endParaRPr lang="en-US"/>
            </a:p>
          </p:txBody>
        </p:sp>
        <p:sp>
          <p:nvSpPr>
            <p:cNvPr id="239670" name="Line 54"/>
            <p:cNvSpPr>
              <a:spLocks noChangeShapeType="1"/>
            </p:cNvSpPr>
            <p:nvPr/>
          </p:nvSpPr>
          <p:spPr bwMode="auto">
            <a:xfrm flipH="1">
              <a:off x="1905" y="3158"/>
              <a:ext cx="68" cy="0"/>
            </a:xfrm>
            <a:prstGeom prst="line">
              <a:avLst/>
            </a:prstGeom>
            <a:noFill/>
            <a:ln w="9525">
              <a:solidFill>
                <a:schemeClr val="tx1"/>
              </a:solidFill>
              <a:round/>
              <a:headEnd/>
              <a:tailEnd/>
            </a:ln>
            <a:effectLst/>
          </p:spPr>
          <p:txBody>
            <a:bodyPr wrap="none" anchor="ctr"/>
            <a:lstStyle/>
            <a:p>
              <a:endParaRPr lang="en-US"/>
            </a:p>
          </p:txBody>
        </p:sp>
        <p:sp>
          <p:nvSpPr>
            <p:cNvPr id="239671" name="Line 55"/>
            <p:cNvSpPr>
              <a:spLocks noChangeShapeType="1"/>
            </p:cNvSpPr>
            <p:nvPr/>
          </p:nvSpPr>
          <p:spPr bwMode="auto">
            <a:xfrm flipH="1">
              <a:off x="1905" y="3294"/>
              <a:ext cx="68" cy="0"/>
            </a:xfrm>
            <a:prstGeom prst="line">
              <a:avLst/>
            </a:prstGeom>
            <a:noFill/>
            <a:ln w="9525">
              <a:solidFill>
                <a:schemeClr val="tx1"/>
              </a:solidFill>
              <a:round/>
              <a:headEnd/>
              <a:tailEnd/>
            </a:ln>
            <a:effectLst/>
          </p:spPr>
          <p:txBody>
            <a:bodyPr wrap="none" anchor="ctr"/>
            <a:lstStyle/>
            <a:p>
              <a:endParaRPr lang="en-US"/>
            </a:p>
          </p:txBody>
        </p:sp>
        <p:sp>
          <p:nvSpPr>
            <p:cNvPr id="239672" name="Line 56"/>
            <p:cNvSpPr>
              <a:spLocks noChangeShapeType="1"/>
            </p:cNvSpPr>
            <p:nvPr/>
          </p:nvSpPr>
          <p:spPr bwMode="auto">
            <a:xfrm flipH="1">
              <a:off x="1905" y="3430"/>
              <a:ext cx="68" cy="0"/>
            </a:xfrm>
            <a:prstGeom prst="line">
              <a:avLst/>
            </a:prstGeom>
            <a:noFill/>
            <a:ln w="9525">
              <a:solidFill>
                <a:schemeClr val="tx1"/>
              </a:solidFill>
              <a:round/>
              <a:headEnd/>
              <a:tailEnd/>
            </a:ln>
            <a:effectLst/>
          </p:spPr>
          <p:txBody>
            <a:bodyPr wrap="none" anchor="ctr"/>
            <a:lstStyle/>
            <a:p>
              <a:endParaRPr lang="en-US"/>
            </a:p>
          </p:txBody>
        </p:sp>
        <p:sp>
          <p:nvSpPr>
            <p:cNvPr id="239673" name="Line 57"/>
            <p:cNvSpPr>
              <a:spLocks noChangeShapeType="1"/>
            </p:cNvSpPr>
            <p:nvPr/>
          </p:nvSpPr>
          <p:spPr bwMode="auto">
            <a:xfrm flipH="1">
              <a:off x="1905" y="3566"/>
              <a:ext cx="68" cy="0"/>
            </a:xfrm>
            <a:prstGeom prst="line">
              <a:avLst/>
            </a:prstGeom>
            <a:noFill/>
            <a:ln w="9525">
              <a:solidFill>
                <a:schemeClr val="tx1"/>
              </a:solidFill>
              <a:round/>
              <a:headEnd/>
              <a:tailEnd/>
            </a:ln>
            <a:effectLst/>
          </p:spPr>
          <p:txBody>
            <a:bodyPr wrap="none" anchor="ctr"/>
            <a:lstStyle/>
            <a:p>
              <a:endParaRPr lang="en-US"/>
            </a:p>
          </p:txBody>
        </p:sp>
        <p:sp>
          <p:nvSpPr>
            <p:cNvPr id="239674" name="Line 58"/>
            <p:cNvSpPr>
              <a:spLocks noChangeShapeType="1"/>
            </p:cNvSpPr>
            <p:nvPr/>
          </p:nvSpPr>
          <p:spPr bwMode="auto">
            <a:xfrm flipH="1">
              <a:off x="1905" y="3702"/>
              <a:ext cx="68" cy="0"/>
            </a:xfrm>
            <a:prstGeom prst="line">
              <a:avLst/>
            </a:prstGeom>
            <a:noFill/>
            <a:ln w="9525">
              <a:solidFill>
                <a:schemeClr val="tx1"/>
              </a:solidFill>
              <a:round/>
              <a:headEnd/>
              <a:tailEnd/>
            </a:ln>
            <a:effectLst/>
          </p:spPr>
          <p:txBody>
            <a:bodyPr wrap="none" anchor="ctr"/>
            <a:lstStyle/>
            <a:p>
              <a:endParaRPr lang="en-US"/>
            </a:p>
          </p:txBody>
        </p:sp>
        <p:sp>
          <p:nvSpPr>
            <p:cNvPr id="239675" name="Line 59"/>
            <p:cNvSpPr>
              <a:spLocks noChangeShapeType="1"/>
            </p:cNvSpPr>
            <p:nvPr/>
          </p:nvSpPr>
          <p:spPr bwMode="auto">
            <a:xfrm flipH="1">
              <a:off x="1905" y="3838"/>
              <a:ext cx="68" cy="0"/>
            </a:xfrm>
            <a:prstGeom prst="line">
              <a:avLst/>
            </a:prstGeom>
            <a:noFill/>
            <a:ln w="9525">
              <a:solidFill>
                <a:schemeClr val="tx1"/>
              </a:solidFill>
              <a:round/>
              <a:headEnd/>
              <a:tailEnd/>
            </a:ln>
            <a:effectLst/>
          </p:spPr>
          <p:txBody>
            <a:bodyPr wrap="none" anchor="ctr"/>
            <a:lstStyle/>
            <a:p>
              <a:endParaRPr lang="en-US"/>
            </a:p>
          </p:txBody>
        </p:sp>
        <p:sp>
          <p:nvSpPr>
            <p:cNvPr id="239676" name="Line 60"/>
            <p:cNvSpPr>
              <a:spLocks noChangeShapeType="1"/>
            </p:cNvSpPr>
            <p:nvPr/>
          </p:nvSpPr>
          <p:spPr bwMode="auto">
            <a:xfrm flipH="1">
              <a:off x="1905" y="3974"/>
              <a:ext cx="68" cy="0"/>
            </a:xfrm>
            <a:prstGeom prst="line">
              <a:avLst/>
            </a:prstGeom>
            <a:noFill/>
            <a:ln w="9525">
              <a:solidFill>
                <a:schemeClr val="tx1"/>
              </a:solidFill>
              <a:round/>
              <a:headEnd/>
              <a:tailEnd/>
            </a:ln>
            <a:effectLst/>
          </p:spPr>
          <p:txBody>
            <a:bodyPr wrap="none" anchor="ctr"/>
            <a:lstStyle/>
            <a:p>
              <a:endParaRPr lang="en-US"/>
            </a:p>
          </p:txBody>
        </p:sp>
        <p:sp>
          <p:nvSpPr>
            <p:cNvPr id="239677" name="Line 61"/>
            <p:cNvSpPr>
              <a:spLocks noChangeShapeType="1"/>
            </p:cNvSpPr>
            <p:nvPr/>
          </p:nvSpPr>
          <p:spPr bwMode="auto">
            <a:xfrm flipH="1">
              <a:off x="2268" y="3158"/>
              <a:ext cx="68" cy="0"/>
            </a:xfrm>
            <a:prstGeom prst="line">
              <a:avLst/>
            </a:prstGeom>
            <a:noFill/>
            <a:ln w="9525">
              <a:solidFill>
                <a:schemeClr val="tx1"/>
              </a:solidFill>
              <a:round/>
              <a:headEnd/>
              <a:tailEnd/>
            </a:ln>
            <a:effectLst/>
          </p:spPr>
          <p:txBody>
            <a:bodyPr wrap="none" anchor="ctr"/>
            <a:lstStyle/>
            <a:p>
              <a:endParaRPr lang="en-US"/>
            </a:p>
          </p:txBody>
        </p:sp>
        <p:sp>
          <p:nvSpPr>
            <p:cNvPr id="239678" name="Line 62"/>
            <p:cNvSpPr>
              <a:spLocks noChangeShapeType="1"/>
            </p:cNvSpPr>
            <p:nvPr/>
          </p:nvSpPr>
          <p:spPr bwMode="auto">
            <a:xfrm flipH="1">
              <a:off x="2268" y="3294"/>
              <a:ext cx="68" cy="0"/>
            </a:xfrm>
            <a:prstGeom prst="line">
              <a:avLst/>
            </a:prstGeom>
            <a:noFill/>
            <a:ln w="9525">
              <a:solidFill>
                <a:schemeClr val="tx1"/>
              </a:solidFill>
              <a:round/>
              <a:headEnd/>
              <a:tailEnd/>
            </a:ln>
            <a:effectLst/>
          </p:spPr>
          <p:txBody>
            <a:bodyPr wrap="none" anchor="ctr"/>
            <a:lstStyle/>
            <a:p>
              <a:endParaRPr lang="en-US"/>
            </a:p>
          </p:txBody>
        </p:sp>
        <p:sp>
          <p:nvSpPr>
            <p:cNvPr id="239679" name="Line 63"/>
            <p:cNvSpPr>
              <a:spLocks noChangeShapeType="1"/>
            </p:cNvSpPr>
            <p:nvPr/>
          </p:nvSpPr>
          <p:spPr bwMode="auto">
            <a:xfrm flipH="1">
              <a:off x="2268" y="3430"/>
              <a:ext cx="68" cy="0"/>
            </a:xfrm>
            <a:prstGeom prst="line">
              <a:avLst/>
            </a:prstGeom>
            <a:noFill/>
            <a:ln w="9525">
              <a:solidFill>
                <a:schemeClr val="tx1"/>
              </a:solidFill>
              <a:round/>
              <a:headEnd/>
              <a:tailEnd/>
            </a:ln>
            <a:effectLst/>
          </p:spPr>
          <p:txBody>
            <a:bodyPr wrap="none" anchor="ctr"/>
            <a:lstStyle/>
            <a:p>
              <a:endParaRPr lang="en-US"/>
            </a:p>
          </p:txBody>
        </p:sp>
        <p:sp>
          <p:nvSpPr>
            <p:cNvPr id="239680" name="Line 64"/>
            <p:cNvSpPr>
              <a:spLocks noChangeShapeType="1"/>
            </p:cNvSpPr>
            <p:nvPr/>
          </p:nvSpPr>
          <p:spPr bwMode="auto">
            <a:xfrm flipH="1">
              <a:off x="2268" y="3566"/>
              <a:ext cx="68" cy="0"/>
            </a:xfrm>
            <a:prstGeom prst="line">
              <a:avLst/>
            </a:prstGeom>
            <a:noFill/>
            <a:ln w="9525">
              <a:solidFill>
                <a:schemeClr val="tx1"/>
              </a:solidFill>
              <a:round/>
              <a:headEnd/>
              <a:tailEnd/>
            </a:ln>
            <a:effectLst/>
          </p:spPr>
          <p:txBody>
            <a:bodyPr wrap="none" anchor="ctr"/>
            <a:lstStyle/>
            <a:p>
              <a:endParaRPr lang="en-US"/>
            </a:p>
          </p:txBody>
        </p:sp>
        <p:sp>
          <p:nvSpPr>
            <p:cNvPr id="239681" name="Line 65"/>
            <p:cNvSpPr>
              <a:spLocks noChangeShapeType="1"/>
            </p:cNvSpPr>
            <p:nvPr/>
          </p:nvSpPr>
          <p:spPr bwMode="auto">
            <a:xfrm flipH="1">
              <a:off x="2268" y="3702"/>
              <a:ext cx="68" cy="0"/>
            </a:xfrm>
            <a:prstGeom prst="line">
              <a:avLst/>
            </a:prstGeom>
            <a:noFill/>
            <a:ln w="9525">
              <a:solidFill>
                <a:schemeClr val="tx1"/>
              </a:solidFill>
              <a:round/>
              <a:headEnd/>
              <a:tailEnd/>
            </a:ln>
            <a:effectLst/>
          </p:spPr>
          <p:txBody>
            <a:bodyPr wrap="none" anchor="ctr"/>
            <a:lstStyle/>
            <a:p>
              <a:endParaRPr lang="en-US"/>
            </a:p>
          </p:txBody>
        </p:sp>
        <p:sp>
          <p:nvSpPr>
            <p:cNvPr id="239682" name="Line 66"/>
            <p:cNvSpPr>
              <a:spLocks noChangeShapeType="1"/>
            </p:cNvSpPr>
            <p:nvPr/>
          </p:nvSpPr>
          <p:spPr bwMode="auto">
            <a:xfrm flipH="1">
              <a:off x="2268" y="3838"/>
              <a:ext cx="68" cy="0"/>
            </a:xfrm>
            <a:prstGeom prst="line">
              <a:avLst/>
            </a:prstGeom>
            <a:noFill/>
            <a:ln w="9525">
              <a:solidFill>
                <a:schemeClr val="tx1"/>
              </a:solidFill>
              <a:round/>
              <a:headEnd/>
              <a:tailEnd/>
            </a:ln>
            <a:effectLst/>
          </p:spPr>
          <p:txBody>
            <a:bodyPr wrap="none" anchor="ctr"/>
            <a:lstStyle/>
            <a:p>
              <a:endParaRPr lang="en-US"/>
            </a:p>
          </p:txBody>
        </p:sp>
        <p:sp>
          <p:nvSpPr>
            <p:cNvPr id="239683" name="Line 67"/>
            <p:cNvSpPr>
              <a:spLocks noChangeShapeType="1"/>
            </p:cNvSpPr>
            <p:nvPr/>
          </p:nvSpPr>
          <p:spPr bwMode="auto">
            <a:xfrm flipH="1">
              <a:off x="2268" y="3974"/>
              <a:ext cx="68" cy="0"/>
            </a:xfrm>
            <a:prstGeom prst="line">
              <a:avLst/>
            </a:prstGeom>
            <a:noFill/>
            <a:ln w="9525">
              <a:solidFill>
                <a:schemeClr val="tx1"/>
              </a:solidFill>
              <a:round/>
              <a:headEnd/>
              <a:tailEnd/>
            </a:ln>
            <a:effectLst/>
          </p:spPr>
          <p:txBody>
            <a:bodyPr wrap="none" anchor="ctr"/>
            <a:lstStyle/>
            <a:p>
              <a:endParaRPr lang="en-US"/>
            </a:p>
          </p:txBody>
        </p:sp>
      </p:grpSp>
      <p:sp>
        <p:nvSpPr>
          <p:cNvPr id="239689" name="Line 73"/>
          <p:cNvSpPr>
            <a:spLocks noChangeShapeType="1"/>
          </p:cNvSpPr>
          <p:nvPr/>
        </p:nvSpPr>
        <p:spPr bwMode="auto">
          <a:xfrm>
            <a:off x="4500563" y="5342891"/>
            <a:ext cx="179387" cy="0"/>
          </a:xfrm>
          <a:prstGeom prst="line">
            <a:avLst/>
          </a:prstGeom>
          <a:noFill/>
          <a:ln w="9525">
            <a:solidFill>
              <a:schemeClr val="tx1"/>
            </a:solidFill>
            <a:round/>
            <a:headEnd/>
            <a:tailEnd/>
          </a:ln>
          <a:effectLst/>
        </p:spPr>
        <p:txBody>
          <a:bodyPr wrap="none" anchor="ctr"/>
          <a:lstStyle/>
          <a:p>
            <a:endParaRPr lang="en-US"/>
          </a:p>
        </p:txBody>
      </p:sp>
      <p:sp>
        <p:nvSpPr>
          <p:cNvPr id="239690" name="Rectangle 74"/>
          <p:cNvSpPr>
            <a:spLocks noChangeArrowheads="1"/>
          </p:cNvSpPr>
          <p:nvPr/>
        </p:nvSpPr>
        <p:spPr bwMode="auto">
          <a:xfrm>
            <a:off x="4679950" y="4938079"/>
            <a:ext cx="287338" cy="1260475"/>
          </a:xfrm>
          <a:prstGeom prst="rect">
            <a:avLst/>
          </a:prstGeom>
          <a:solidFill>
            <a:srgbClr val="FFFF00"/>
          </a:solidFill>
          <a:ln w="9525" algn="ctr">
            <a:solidFill>
              <a:schemeClr val="tx1"/>
            </a:solidFill>
            <a:prstDash val="dash"/>
            <a:miter lim="800000"/>
            <a:headEnd/>
            <a:tailEnd/>
          </a:ln>
          <a:effectLst/>
        </p:spPr>
        <p:txBody>
          <a:bodyPr vert="eaVert" wrap="none" anchor="ctr"/>
          <a:lstStyle/>
          <a:p>
            <a:r>
              <a:rPr lang="en-US"/>
              <a:t>Channel mux.</a:t>
            </a:r>
          </a:p>
        </p:txBody>
      </p:sp>
      <p:sp>
        <p:nvSpPr>
          <p:cNvPr id="239691" name="Line 75"/>
          <p:cNvSpPr>
            <a:spLocks noChangeShapeType="1"/>
          </p:cNvSpPr>
          <p:nvPr/>
        </p:nvSpPr>
        <p:spPr bwMode="auto">
          <a:xfrm>
            <a:off x="4967288" y="5703254"/>
            <a:ext cx="252412"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239693" name="Line 77"/>
          <p:cNvSpPr>
            <a:spLocks noChangeShapeType="1"/>
          </p:cNvSpPr>
          <p:nvPr/>
        </p:nvSpPr>
        <p:spPr bwMode="auto">
          <a:xfrm>
            <a:off x="2627313" y="4730116"/>
            <a:ext cx="900112" cy="0"/>
          </a:xfrm>
          <a:prstGeom prst="line">
            <a:avLst/>
          </a:prstGeom>
          <a:noFill/>
          <a:ln w="9525">
            <a:solidFill>
              <a:schemeClr val="tx1"/>
            </a:solidFill>
            <a:round/>
            <a:headEnd/>
            <a:tailEnd/>
          </a:ln>
          <a:effectLst/>
        </p:spPr>
        <p:txBody>
          <a:bodyPr wrap="none" anchor="ctr"/>
          <a:lstStyle/>
          <a:p>
            <a:endParaRPr lang="en-US"/>
          </a:p>
        </p:txBody>
      </p:sp>
      <p:sp>
        <p:nvSpPr>
          <p:cNvPr id="239694" name="Line 78"/>
          <p:cNvSpPr>
            <a:spLocks noChangeShapeType="1"/>
          </p:cNvSpPr>
          <p:nvPr/>
        </p:nvSpPr>
        <p:spPr bwMode="auto">
          <a:xfrm flipH="1">
            <a:off x="2771775" y="4730116"/>
            <a:ext cx="755650" cy="287338"/>
          </a:xfrm>
          <a:prstGeom prst="line">
            <a:avLst/>
          </a:prstGeom>
          <a:noFill/>
          <a:ln w="9525">
            <a:solidFill>
              <a:schemeClr val="tx1"/>
            </a:solidFill>
            <a:prstDash val="sysDot"/>
            <a:round/>
            <a:headEnd/>
            <a:tailEnd/>
          </a:ln>
          <a:effectLst/>
        </p:spPr>
        <p:txBody>
          <a:bodyPr wrap="none" anchor="ctr"/>
          <a:lstStyle/>
          <a:p>
            <a:endParaRPr lang="en-US"/>
          </a:p>
        </p:txBody>
      </p:sp>
      <p:sp>
        <p:nvSpPr>
          <p:cNvPr id="239695" name="Line 79"/>
          <p:cNvSpPr>
            <a:spLocks noChangeShapeType="1"/>
          </p:cNvSpPr>
          <p:nvPr/>
        </p:nvSpPr>
        <p:spPr bwMode="auto">
          <a:xfrm flipH="1">
            <a:off x="3492500" y="6025516"/>
            <a:ext cx="1187450" cy="0"/>
          </a:xfrm>
          <a:prstGeom prst="line">
            <a:avLst/>
          </a:prstGeom>
          <a:noFill/>
          <a:ln w="9525">
            <a:solidFill>
              <a:schemeClr val="tx1"/>
            </a:solidFill>
            <a:round/>
            <a:headEnd/>
            <a:tailEnd/>
          </a:ln>
          <a:effectLst/>
        </p:spPr>
        <p:txBody>
          <a:bodyPr wrap="none" anchor="ctr"/>
          <a:lstStyle/>
          <a:p>
            <a:endParaRPr lang="en-US"/>
          </a:p>
        </p:txBody>
      </p:sp>
      <p:sp>
        <p:nvSpPr>
          <p:cNvPr id="239696" name="Line 80"/>
          <p:cNvSpPr>
            <a:spLocks noChangeShapeType="1"/>
          </p:cNvSpPr>
          <p:nvPr/>
        </p:nvSpPr>
        <p:spPr bwMode="auto">
          <a:xfrm flipV="1">
            <a:off x="3492500" y="5774691"/>
            <a:ext cx="358775" cy="250825"/>
          </a:xfrm>
          <a:prstGeom prst="line">
            <a:avLst/>
          </a:prstGeom>
          <a:noFill/>
          <a:ln w="9525">
            <a:solidFill>
              <a:schemeClr val="tx1"/>
            </a:solidFill>
            <a:prstDash val="sysDot"/>
            <a:round/>
            <a:headEnd/>
            <a:tailEnd/>
          </a:ln>
          <a:effectLst/>
        </p:spPr>
        <p:txBody>
          <a:bodyPr wrap="none" anchor="ctr"/>
          <a:lstStyle/>
          <a:p>
            <a:endParaRPr lang="en-US"/>
          </a:p>
        </p:txBody>
      </p:sp>
      <p:sp>
        <p:nvSpPr>
          <p:cNvPr id="239697" name="Text Box 81"/>
          <p:cNvSpPr txBox="1">
            <a:spLocks noChangeArrowheads="1"/>
          </p:cNvSpPr>
          <p:nvPr/>
        </p:nvSpPr>
        <p:spPr bwMode="auto">
          <a:xfrm>
            <a:off x="2447925" y="5803266"/>
            <a:ext cx="795338" cy="304800"/>
          </a:xfrm>
          <a:prstGeom prst="rect">
            <a:avLst/>
          </a:prstGeom>
          <a:noFill/>
          <a:ln w="9525" algn="ctr">
            <a:noFill/>
            <a:miter lim="800000"/>
            <a:headEnd/>
            <a:tailEnd/>
          </a:ln>
          <a:effectLst/>
        </p:spPr>
        <p:txBody>
          <a:bodyPr wrap="none">
            <a:spAutoFit/>
          </a:bodyPr>
          <a:lstStyle/>
          <a:p>
            <a:r>
              <a:rPr lang="en-US" sz="1400" b="1"/>
              <a:t>Trigger</a:t>
            </a:r>
          </a:p>
        </p:txBody>
      </p:sp>
      <p:sp>
        <p:nvSpPr>
          <p:cNvPr id="239698" name="Line 82"/>
          <p:cNvSpPr>
            <a:spLocks noChangeShapeType="1"/>
          </p:cNvSpPr>
          <p:nvPr/>
        </p:nvSpPr>
        <p:spPr bwMode="auto">
          <a:xfrm flipV="1">
            <a:off x="3203575" y="5882641"/>
            <a:ext cx="396875" cy="71438"/>
          </a:xfrm>
          <a:prstGeom prst="line">
            <a:avLst/>
          </a:prstGeom>
          <a:noFill/>
          <a:ln w="9525">
            <a:solidFill>
              <a:schemeClr val="tx1"/>
            </a:solidFill>
            <a:round/>
            <a:headEnd/>
            <a:tailEnd type="triangle" w="med" len="med"/>
          </a:ln>
          <a:effectLst/>
        </p:spPr>
        <p:txBody>
          <a:bodyPr wrap="none" anchor="ctr"/>
          <a:lstStyle/>
          <a:p>
            <a:endParaRPr lang="en-US"/>
          </a:p>
        </p:txBody>
      </p:sp>
      <p:sp>
        <p:nvSpPr>
          <p:cNvPr id="239699" name="Text Box 83"/>
          <p:cNvSpPr txBox="1">
            <a:spLocks noChangeArrowheads="1"/>
          </p:cNvSpPr>
          <p:nvPr/>
        </p:nvSpPr>
        <p:spPr bwMode="auto">
          <a:xfrm>
            <a:off x="3563938" y="4687254"/>
            <a:ext cx="1273175" cy="274637"/>
          </a:xfrm>
          <a:prstGeom prst="rect">
            <a:avLst/>
          </a:prstGeom>
          <a:noFill/>
          <a:ln w="9525" algn="ctr">
            <a:noFill/>
            <a:miter lim="800000"/>
            <a:headEnd/>
            <a:tailEnd/>
          </a:ln>
          <a:effectLst/>
        </p:spPr>
        <p:txBody>
          <a:bodyPr wrap="none">
            <a:spAutoFit/>
          </a:bodyPr>
          <a:lstStyle/>
          <a:p>
            <a:r>
              <a:rPr lang="en-US"/>
              <a:t>Constant writing</a:t>
            </a:r>
          </a:p>
        </p:txBody>
      </p:sp>
    </p:spTree>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5"/>
          <p:cNvSpPr>
            <a:spLocks noGrp="1"/>
          </p:cNvSpPr>
          <p:nvPr>
            <p:ph type="ftr" sz="quarter" idx="11"/>
          </p:nvPr>
        </p:nvSpPr>
        <p:spPr/>
        <p:txBody>
          <a:bodyPr/>
          <a:lstStyle/>
          <a:p>
            <a:r>
              <a:rPr lang="en-US" smtClean="0"/>
              <a:t>Electronics, Trigger, DAQ Summer Student Lectures 2011, N. Neufeld CERN/PH</a:t>
            </a:r>
            <a:endParaRPr lang="en-US"/>
          </a:p>
        </p:txBody>
      </p:sp>
      <p:sp>
        <p:nvSpPr>
          <p:cNvPr id="515077" name="Rectangle 5"/>
          <p:cNvSpPr>
            <a:spLocks noGrp="1" noChangeArrowheads="1"/>
          </p:cNvSpPr>
          <p:nvPr>
            <p:ph type="title"/>
          </p:nvPr>
        </p:nvSpPr>
        <p:spPr/>
        <p:txBody>
          <a:bodyPr/>
          <a:lstStyle/>
          <a:p>
            <a:r>
              <a:rPr lang="en-US"/>
              <a:t>Trigger rate control</a:t>
            </a:r>
          </a:p>
        </p:txBody>
      </p:sp>
      <p:sp>
        <p:nvSpPr>
          <p:cNvPr id="515075" name="Rectangle 3"/>
          <p:cNvSpPr>
            <a:spLocks noGrp="1" noChangeArrowheads="1"/>
          </p:cNvSpPr>
          <p:nvPr>
            <p:ph type="body" sz="half" idx="1"/>
          </p:nvPr>
        </p:nvSpPr>
        <p:spPr>
          <a:xfrm>
            <a:off x="215901" y="988539"/>
            <a:ext cx="4835494" cy="5234712"/>
          </a:xfrm>
        </p:spPr>
        <p:txBody>
          <a:bodyPr/>
          <a:lstStyle/>
          <a:p>
            <a:pPr>
              <a:lnSpc>
                <a:spcPct val="90000"/>
              </a:lnSpc>
            </a:pPr>
            <a:r>
              <a:rPr lang="en-US" sz="1800" dirty="0"/>
              <a:t>Trigger rate determined by physics parameters used in trigger system</a:t>
            </a:r>
            <a:r>
              <a:rPr lang="en-US" sz="1800" dirty="0" smtClean="0"/>
              <a:t>:</a:t>
            </a:r>
            <a:br>
              <a:rPr lang="en-US" sz="1800" dirty="0" smtClean="0"/>
            </a:br>
            <a:r>
              <a:rPr lang="en-US" sz="1800" dirty="0" smtClean="0"/>
              <a:t> </a:t>
            </a:r>
            <a:r>
              <a:rPr lang="en-US" sz="1800" dirty="0"/>
              <a:t>1 kHz – </a:t>
            </a:r>
            <a:r>
              <a:rPr lang="en-US" sz="1800" dirty="0" smtClean="0"/>
              <a:t>1MHz for LHC experiments</a:t>
            </a:r>
            <a:endParaRPr lang="en-US" sz="1800" dirty="0"/>
          </a:p>
          <a:p>
            <a:pPr lvl="1">
              <a:lnSpc>
                <a:spcPct val="90000"/>
              </a:lnSpc>
            </a:pPr>
            <a:r>
              <a:rPr lang="en-US" sz="1400" dirty="0"/>
              <a:t>The lower rate after the trigger allows sharing resources across channels (e.g. ADC and readout links)</a:t>
            </a:r>
          </a:p>
          <a:p>
            <a:pPr>
              <a:lnSpc>
                <a:spcPct val="90000"/>
              </a:lnSpc>
            </a:pPr>
            <a:r>
              <a:rPr lang="en-US" sz="1800" dirty="0"/>
              <a:t>Triggers will be of random </a:t>
            </a:r>
            <a:r>
              <a:rPr lang="en-US" sz="1800" dirty="0" smtClean="0"/>
              <a:t>nature i.e. follow a Poisson distribution </a:t>
            </a:r>
            <a:r>
              <a:rPr lang="en-US" sz="1800" dirty="0" smtClean="0">
                <a:sym typeface="Wingdings" pitchFamily="2" charset="2"/>
              </a:rPr>
              <a:t> </a:t>
            </a:r>
            <a:r>
              <a:rPr lang="en-US" sz="1800" dirty="0" smtClean="0"/>
              <a:t>a </a:t>
            </a:r>
            <a:r>
              <a:rPr lang="en-US" sz="1800" dirty="0"/>
              <a:t>burst of triggers can occur within a short time window so some kind of rate control/spacing is needed</a:t>
            </a:r>
          </a:p>
          <a:p>
            <a:pPr lvl="1">
              <a:lnSpc>
                <a:spcPct val="90000"/>
              </a:lnSpc>
            </a:pPr>
            <a:r>
              <a:rPr lang="en-US" sz="1400" dirty="0"/>
              <a:t>Minimum spacing between trigger </a:t>
            </a:r>
            <a:r>
              <a:rPr lang="en-US" sz="1400" dirty="0" smtClean="0"/>
              <a:t>accepts </a:t>
            </a:r>
            <a:r>
              <a:rPr lang="en-US" sz="1400" dirty="0" smtClean="0">
                <a:sym typeface="Wingdings" pitchFamily="2" charset="2"/>
              </a:rPr>
              <a:t> dead-time</a:t>
            </a:r>
            <a:endParaRPr lang="en-US" sz="1400" dirty="0"/>
          </a:p>
          <a:p>
            <a:pPr lvl="1">
              <a:lnSpc>
                <a:spcPct val="90000"/>
              </a:lnSpc>
            </a:pPr>
            <a:r>
              <a:rPr lang="en-US" sz="1400" dirty="0"/>
              <a:t>Maximum number of triggers within a </a:t>
            </a:r>
            <a:r>
              <a:rPr lang="en-US" sz="1400" dirty="0" smtClean="0"/>
              <a:t>given </a:t>
            </a:r>
            <a:r>
              <a:rPr lang="en-US" sz="1400" dirty="0"/>
              <a:t>time window</a:t>
            </a:r>
          </a:p>
          <a:p>
            <a:pPr>
              <a:lnSpc>
                <a:spcPct val="90000"/>
              </a:lnSpc>
            </a:pPr>
            <a:r>
              <a:rPr lang="en-US" sz="1800" dirty="0" err="1"/>
              <a:t>Derandomizer</a:t>
            </a:r>
            <a:r>
              <a:rPr lang="en-US" sz="1800" dirty="0"/>
              <a:t> buffers needed in front-ends to handle this</a:t>
            </a:r>
          </a:p>
          <a:p>
            <a:pPr lvl="1">
              <a:lnSpc>
                <a:spcPct val="90000"/>
              </a:lnSpc>
            </a:pPr>
            <a:r>
              <a:rPr lang="en-US" sz="1400" dirty="0"/>
              <a:t>Size and readout speed of this determines effective trigger </a:t>
            </a:r>
            <a:r>
              <a:rPr lang="en-US" sz="1400" dirty="0" smtClean="0"/>
              <a:t>rate</a:t>
            </a:r>
            <a:endParaRPr lang="en-US" sz="1400" dirty="0"/>
          </a:p>
        </p:txBody>
      </p:sp>
      <p:pic>
        <p:nvPicPr>
          <p:cNvPr id="515081" name="Picture 9"/>
          <p:cNvPicPr>
            <a:picLocks noChangeAspect="1" noChangeArrowheads="1"/>
          </p:cNvPicPr>
          <p:nvPr/>
        </p:nvPicPr>
        <p:blipFill>
          <a:blip r:embed="rId2"/>
          <a:srcRect/>
          <a:stretch>
            <a:fillRect/>
          </a:stretch>
        </p:blipFill>
        <p:spPr bwMode="auto">
          <a:xfrm>
            <a:off x="5263268" y="1187098"/>
            <a:ext cx="3759794" cy="3944198"/>
          </a:xfrm>
          <a:prstGeom prst="rect">
            <a:avLst/>
          </a:prstGeom>
          <a:noFill/>
          <a:ln w="9525" algn="ctr">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(Large) Systems</a:t>
            </a:r>
            <a:endParaRPr lang="en-GB"/>
          </a:p>
        </p:txBody>
      </p:sp>
      <p:sp>
        <p:nvSpPr>
          <p:cNvPr id="3" name="Subtitle 2"/>
          <p:cNvSpPr>
            <a:spLocks noGrp="1"/>
          </p:cNvSpPr>
          <p:nvPr>
            <p:ph type="subTitle" idx="1"/>
          </p:nvPr>
        </p:nvSpPr>
        <p:spPr/>
        <p:txBody>
          <a:bodyPr/>
          <a:lstStyle/>
          <a:p>
            <a:endParaRPr lang="en-GB"/>
          </a:p>
        </p:txBody>
      </p:sp>
    </p:spTree>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smtClean="0"/>
              <a:t>New problems</a:t>
            </a:r>
            <a:endParaRPr lang="en-GB"/>
          </a:p>
        </p:txBody>
      </p:sp>
      <p:pic>
        <p:nvPicPr>
          <p:cNvPr id="11" name="Content Placeholder 10" descr="complexity-and-false-hope.jpg"/>
          <p:cNvPicPr>
            <a:picLocks noGrp="1" noChangeAspect="1"/>
          </p:cNvPicPr>
          <p:nvPr>
            <p:ph sz="half" idx="1"/>
          </p:nvPr>
        </p:nvPicPr>
        <p:blipFill>
          <a:blip r:embed="rId2">
            <a:clrChange>
              <a:clrFrom>
                <a:srgbClr val="FFFFFF"/>
              </a:clrFrom>
              <a:clrTo>
                <a:srgbClr val="FFFFFF">
                  <a:alpha val="0"/>
                </a:srgbClr>
              </a:clrTo>
            </a:clrChange>
          </a:blip>
          <a:stretch>
            <a:fillRect/>
          </a:stretch>
        </p:blipFill>
        <p:spPr>
          <a:xfrm>
            <a:off x="302478" y="1275574"/>
            <a:ext cx="3891150" cy="5519362"/>
          </a:xfrm>
        </p:spPr>
      </p:pic>
      <p:sp>
        <p:nvSpPr>
          <p:cNvPr id="13" name="Content Placeholder 12"/>
          <p:cNvSpPr>
            <a:spLocks noGrp="1"/>
          </p:cNvSpPr>
          <p:nvPr>
            <p:ph sz="half" idx="2"/>
          </p:nvPr>
        </p:nvSpPr>
        <p:spPr/>
        <p:txBody>
          <a:bodyPr>
            <a:normAutofit fontScale="92500" lnSpcReduction="20000"/>
          </a:bodyPr>
          <a:lstStyle/>
          <a:p>
            <a:r>
              <a:rPr lang="en-US" smtClean="0"/>
              <a:t>Going from single sensors to building detector read-out of the circuits we have seen, brings up a host of new problems:</a:t>
            </a:r>
          </a:p>
          <a:p>
            <a:pPr lvl="1"/>
            <a:r>
              <a:rPr lang="en-US" smtClean="0"/>
              <a:t>Power, Cooling</a:t>
            </a:r>
          </a:p>
          <a:p>
            <a:pPr lvl="1"/>
            <a:r>
              <a:rPr lang="en-US" smtClean="0"/>
              <a:t>Crosstalk</a:t>
            </a:r>
          </a:p>
          <a:p>
            <a:pPr lvl="1"/>
            <a:r>
              <a:rPr lang="en-US" smtClean="0"/>
              <a:t>Radiation (LHC)</a:t>
            </a:r>
          </a:p>
          <a:p>
            <a:r>
              <a:rPr lang="en-US" smtClean="0"/>
              <a:t>Some can be tackled by (yet) more sophisticated technologies</a:t>
            </a:r>
            <a:endParaRPr lang="en-GB"/>
          </a:p>
        </p:txBody>
      </p:sp>
      <p:sp>
        <p:nvSpPr>
          <p:cNvPr id="4" name="Footer Placeholder 3"/>
          <p:cNvSpPr>
            <a:spLocks noGrp="1"/>
          </p:cNvSpPr>
          <p:nvPr>
            <p:ph type="ftr" sz="quarter" idx="10"/>
          </p:nvPr>
        </p:nvSpPr>
        <p:spPr>
          <a:xfrm>
            <a:off x="1736724" y="6479628"/>
            <a:ext cx="4995151" cy="241847"/>
          </a:xfrm>
        </p:spPr>
        <p:txBody>
          <a:bodyPr/>
          <a:lstStyle/>
          <a:p>
            <a:r>
              <a:rPr lang="en-US" smtClean="0"/>
              <a:t>Electronics, Trigger, DAQ Summer Student Lectures 2011,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65</a:t>
            </a:fld>
            <a:endParaRPr lang="en-US"/>
          </a:p>
        </p:txBody>
      </p:sp>
    </p:spTree>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p:txBody>
          <a:bodyPr/>
          <a:lstStyle/>
          <a:p>
            <a:r>
              <a:rPr lang="en-US" dirty="0"/>
              <a:t>Radiation effects</a:t>
            </a:r>
          </a:p>
        </p:txBody>
      </p:sp>
      <p:sp>
        <p:nvSpPr>
          <p:cNvPr id="186371" name="Rectangle 3"/>
          <p:cNvSpPr>
            <a:spLocks noGrp="1" noChangeArrowheads="1"/>
          </p:cNvSpPr>
          <p:nvPr>
            <p:ph idx="1"/>
          </p:nvPr>
        </p:nvSpPr>
        <p:spPr/>
        <p:txBody>
          <a:bodyPr>
            <a:normAutofit fontScale="92500" lnSpcReduction="10000"/>
          </a:bodyPr>
          <a:lstStyle/>
          <a:p>
            <a:pPr>
              <a:lnSpc>
                <a:spcPct val="90000"/>
              </a:lnSpc>
            </a:pPr>
            <a:r>
              <a:rPr lang="en-US" sz="2000" dirty="0"/>
              <a:t>In </a:t>
            </a:r>
            <a:r>
              <a:rPr lang="en-US" sz="2000" dirty="0" smtClean="0"/>
              <a:t>some </a:t>
            </a:r>
            <a:r>
              <a:rPr lang="en-US" sz="2000" dirty="0"/>
              <a:t>experiments large amounts of electronics are located inside the detector where there may be a high level of radiation</a:t>
            </a:r>
          </a:p>
          <a:p>
            <a:pPr lvl="1">
              <a:lnSpc>
                <a:spcPct val="90000"/>
              </a:lnSpc>
            </a:pPr>
            <a:r>
              <a:rPr lang="en-US" sz="1600" dirty="0"/>
              <a:t>This is the case for 3 of the 4 LHC experiments (10 years running)</a:t>
            </a:r>
          </a:p>
          <a:p>
            <a:pPr lvl="2">
              <a:lnSpc>
                <a:spcPct val="90000"/>
              </a:lnSpc>
            </a:pPr>
            <a:r>
              <a:rPr lang="en-US" sz="1200" dirty="0"/>
              <a:t>Pixel detectors: 10 -100 </a:t>
            </a:r>
            <a:r>
              <a:rPr lang="en-US" sz="1200" dirty="0" err="1"/>
              <a:t>Mrad</a:t>
            </a:r>
            <a:endParaRPr lang="en-US" sz="1200" dirty="0"/>
          </a:p>
          <a:p>
            <a:pPr lvl="2">
              <a:lnSpc>
                <a:spcPct val="90000"/>
              </a:lnSpc>
            </a:pPr>
            <a:r>
              <a:rPr lang="en-US" sz="1200" dirty="0"/>
              <a:t>Trackers: ~10Mrad</a:t>
            </a:r>
          </a:p>
          <a:p>
            <a:pPr lvl="2">
              <a:lnSpc>
                <a:spcPct val="90000"/>
              </a:lnSpc>
            </a:pPr>
            <a:r>
              <a:rPr lang="en-US" sz="1200" dirty="0"/>
              <a:t>Calorimeters: 0.1 – 1Mrad</a:t>
            </a:r>
          </a:p>
          <a:p>
            <a:pPr lvl="2">
              <a:lnSpc>
                <a:spcPct val="90000"/>
              </a:lnSpc>
            </a:pPr>
            <a:r>
              <a:rPr lang="en-US" sz="1200" dirty="0"/>
              <a:t>Muon detectors: ~10krad</a:t>
            </a:r>
          </a:p>
          <a:p>
            <a:pPr lvl="2">
              <a:lnSpc>
                <a:spcPct val="90000"/>
              </a:lnSpc>
            </a:pPr>
            <a:r>
              <a:rPr lang="en-US" sz="1200" dirty="0"/>
              <a:t>Cavern: 1 – 10krad</a:t>
            </a:r>
          </a:p>
          <a:p>
            <a:pPr>
              <a:lnSpc>
                <a:spcPct val="90000"/>
              </a:lnSpc>
            </a:pPr>
            <a:r>
              <a:rPr lang="en-US" sz="2000" dirty="0"/>
              <a:t>Normal commercial electronics will not survive within this environment</a:t>
            </a:r>
          </a:p>
          <a:p>
            <a:pPr lvl="1">
              <a:lnSpc>
                <a:spcPct val="90000"/>
              </a:lnSpc>
            </a:pPr>
            <a:r>
              <a:rPr lang="en-US" sz="1600" dirty="0"/>
              <a:t>One of the reasons why </a:t>
            </a:r>
            <a:r>
              <a:rPr lang="en-US" sz="1600" dirty="0" smtClean="0"/>
              <a:t>much of </a:t>
            </a:r>
            <a:r>
              <a:rPr lang="en-US" sz="1600" dirty="0"/>
              <a:t>the on-detector electronics in the LHC experiment are custom made</a:t>
            </a:r>
          </a:p>
          <a:p>
            <a:pPr>
              <a:lnSpc>
                <a:spcPct val="90000"/>
              </a:lnSpc>
            </a:pPr>
            <a:r>
              <a:rPr lang="en-US" sz="2000" dirty="0"/>
              <a:t>Special technologies and dedicated design approaches are needed to make electronics last in this unfriendly environment</a:t>
            </a:r>
          </a:p>
          <a:p>
            <a:pPr>
              <a:lnSpc>
                <a:spcPct val="90000"/>
              </a:lnSpc>
            </a:pPr>
            <a:r>
              <a:rPr lang="en-US" sz="2000" dirty="0"/>
              <a:t>Radiation effects on electronics can be divided into three major effects</a:t>
            </a:r>
          </a:p>
          <a:p>
            <a:pPr lvl="1">
              <a:lnSpc>
                <a:spcPct val="90000"/>
              </a:lnSpc>
            </a:pPr>
            <a:r>
              <a:rPr lang="en-US" sz="1600" dirty="0"/>
              <a:t>Total dose</a:t>
            </a:r>
          </a:p>
          <a:p>
            <a:pPr lvl="1">
              <a:lnSpc>
                <a:spcPct val="90000"/>
              </a:lnSpc>
            </a:pPr>
            <a:r>
              <a:rPr lang="en-US" sz="1600" dirty="0"/>
              <a:t>Displacement damage</a:t>
            </a:r>
          </a:p>
          <a:p>
            <a:pPr lvl="1">
              <a:lnSpc>
                <a:spcPct val="90000"/>
              </a:lnSpc>
            </a:pPr>
            <a:r>
              <a:rPr lang="en-US" sz="1600" dirty="0"/>
              <a:t>Single event upsets</a:t>
            </a:r>
          </a:p>
        </p:txBody>
      </p:sp>
      <p:sp>
        <p:nvSpPr>
          <p:cNvPr id="5" name="Footer Placeholder 4"/>
          <p:cNvSpPr>
            <a:spLocks noGrp="1"/>
          </p:cNvSpPr>
          <p:nvPr>
            <p:ph type="ftr" sz="quarter" idx="10"/>
          </p:nvPr>
        </p:nvSpPr>
        <p:spPr/>
        <p:txBody>
          <a:bodyPr/>
          <a:lstStyle/>
          <a:p>
            <a:r>
              <a:rPr lang="en-US" smtClean="0"/>
              <a:t>Electronics, Trigger, DAQ Summer Student Lectures 2011, N. Neufeld CERN/PH</a:t>
            </a:r>
            <a:endParaRPr lang="en-US"/>
          </a:p>
        </p:txBody>
      </p:sp>
      <p:sp>
        <p:nvSpPr>
          <p:cNvPr id="6" name="Slide Number Placeholder 5"/>
          <p:cNvSpPr>
            <a:spLocks noGrp="1"/>
          </p:cNvSpPr>
          <p:nvPr>
            <p:ph type="sldNum" sz="quarter" idx="11"/>
          </p:nvPr>
        </p:nvSpPr>
        <p:spPr/>
        <p:txBody>
          <a:bodyPr/>
          <a:lstStyle/>
          <a:p>
            <a:fld id="{9ECC0FC1-A78D-46C6-BB12-B0D98A81EE04}" type="slidenum">
              <a:rPr lang="en-US" smtClean="0"/>
              <a:pPr/>
              <a:t>66</a:t>
            </a:fld>
            <a:endParaRPr lang="en-US"/>
          </a:p>
        </p:txBody>
      </p:sp>
      <p:sp>
        <p:nvSpPr>
          <p:cNvPr id="7" name="TextBox 6"/>
          <p:cNvSpPr txBox="1"/>
          <p:nvPr/>
        </p:nvSpPr>
        <p:spPr>
          <a:xfrm>
            <a:off x="5415148" y="2113808"/>
            <a:ext cx="914400" cy="914400"/>
          </a:xfrm>
          <a:prstGeom prst="rect">
            <a:avLst/>
          </a:prstGeom>
          <a:noFill/>
        </p:spPr>
        <p:txBody>
          <a:bodyPr wrap="none" rtlCol="0">
            <a:normAutofit/>
          </a:bodyPr>
          <a:lstStyle/>
          <a:p>
            <a:r>
              <a:rPr lang="en-US" sz="2000" b="1" dirty="0" smtClean="0">
                <a:solidFill>
                  <a:srgbClr val="FF0000"/>
                </a:solidFill>
              </a:rPr>
              <a:t>1 </a:t>
            </a:r>
            <a:r>
              <a:rPr lang="en-US" sz="2000" b="1" dirty="0" err="1" smtClean="0">
                <a:solidFill>
                  <a:srgbClr val="FF0000"/>
                </a:solidFill>
              </a:rPr>
              <a:t>Rad</a:t>
            </a:r>
            <a:r>
              <a:rPr lang="en-US" sz="2000" b="1" dirty="0" smtClean="0">
                <a:solidFill>
                  <a:srgbClr val="FF0000"/>
                </a:solidFill>
              </a:rPr>
              <a:t> == 10 </a:t>
            </a:r>
            <a:r>
              <a:rPr lang="en-US" sz="2000" b="1" dirty="0" err="1" smtClean="0">
                <a:solidFill>
                  <a:srgbClr val="FF0000"/>
                </a:solidFill>
              </a:rPr>
              <a:t>mGy</a:t>
            </a:r>
            <a:endParaRPr lang="en-US" sz="2000" b="1" dirty="0" smtClean="0">
              <a:solidFill>
                <a:srgbClr val="FF0000"/>
              </a:solidFill>
            </a:endParaRPr>
          </a:p>
          <a:p>
            <a:r>
              <a:rPr lang="en-US" sz="2000" b="1" dirty="0" smtClean="0">
                <a:solidFill>
                  <a:srgbClr val="FF0000"/>
                </a:solidFill>
              </a:rPr>
              <a:t>1 </a:t>
            </a:r>
            <a:r>
              <a:rPr lang="en-US" sz="2000" b="1" dirty="0" err="1" smtClean="0">
                <a:solidFill>
                  <a:srgbClr val="FF0000"/>
                </a:solidFill>
              </a:rPr>
              <a:t>Gy</a:t>
            </a:r>
            <a:r>
              <a:rPr lang="en-US" sz="2000" b="1" dirty="0" smtClean="0">
                <a:solidFill>
                  <a:srgbClr val="FF0000"/>
                </a:solidFill>
              </a:rPr>
              <a:t> = 100 </a:t>
            </a:r>
            <a:r>
              <a:rPr lang="en-US" sz="2000" b="1" dirty="0" err="1" smtClean="0">
                <a:solidFill>
                  <a:srgbClr val="FF0000"/>
                </a:solidFill>
              </a:rPr>
              <a:t>Rad</a:t>
            </a:r>
            <a:endParaRPr lang="en-GB" sz="2000" b="1" dirty="0" smtClean="0">
              <a:solidFill>
                <a:srgbClr val="FF0000"/>
              </a:solidFill>
            </a:endParaRPr>
          </a:p>
        </p:txBody>
      </p:sp>
    </p:spTree>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p:txBody>
          <a:bodyPr/>
          <a:lstStyle/>
          <a:p>
            <a:r>
              <a:rPr lang="en-US"/>
              <a:t>Total dose</a:t>
            </a:r>
          </a:p>
        </p:txBody>
      </p:sp>
      <p:sp>
        <p:nvSpPr>
          <p:cNvPr id="206851" name="Rectangle 3"/>
          <p:cNvSpPr>
            <a:spLocks noGrp="1" noChangeArrowheads="1"/>
          </p:cNvSpPr>
          <p:nvPr>
            <p:ph idx="1"/>
          </p:nvPr>
        </p:nvSpPr>
        <p:spPr>
          <a:xfrm>
            <a:off x="0" y="961900"/>
            <a:ext cx="5403274" cy="5569529"/>
          </a:xfrm>
        </p:spPr>
        <p:txBody>
          <a:bodyPr>
            <a:normAutofit/>
          </a:bodyPr>
          <a:lstStyle/>
          <a:p>
            <a:pPr>
              <a:lnSpc>
                <a:spcPct val="90000"/>
              </a:lnSpc>
            </a:pPr>
            <a:r>
              <a:rPr lang="en-US" sz="1800" dirty="0"/>
              <a:t>Generated charges from traversing particles gets trapped within the insulators of the active devices and changes their behavior</a:t>
            </a:r>
          </a:p>
          <a:p>
            <a:pPr>
              <a:lnSpc>
                <a:spcPct val="90000"/>
              </a:lnSpc>
            </a:pPr>
            <a:r>
              <a:rPr lang="en-US" sz="1800" dirty="0"/>
              <a:t>For CMOS devices this happens in the thin gate oxide layer which have a major impact on the function of the MOS transistor</a:t>
            </a:r>
          </a:p>
          <a:p>
            <a:pPr lvl="1">
              <a:lnSpc>
                <a:spcPct val="90000"/>
              </a:lnSpc>
            </a:pPr>
            <a:r>
              <a:rPr lang="en-US" sz="1400" dirty="0"/>
              <a:t>Threshold shifts</a:t>
            </a:r>
          </a:p>
          <a:p>
            <a:pPr lvl="1">
              <a:lnSpc>
                <a:spcPct val="90000"/>
              </a:lnSpc>
            </a:pPr>
            <a:r>
              <a:rPr lang="en-US" sz="1400" dirty="0"/>
              <a:t>Leakage current</a:t>
            </a:r>
          </a:p>
          <a:p>
            <a:pPr>
              <a:lnSpc>
                <a:spcPct val="90000"/>
              </a:lnSpc>
            </a:pPr>
            <a:r>
              <a:rPr lang="en-US" sz="1800" dirty="0"/>
              <a:t>In deep submicron technologies </a:t>
            </a:r>
            <a:br>
              <a:rPr lang="en-US" sz="1800" dirty="0"/>
            </a:br>
            <a:r>
              <a:rPr lang="en-US" sz="1800" dirty="0"/>
              <a:t>( &lt;0.25um)  the trapped charges are removed by tunneling currents through the very thin gate oxide</a:t>
            </a:r>
          </a:p>
          <a:p>
            <a:pPr lvl="2">
              <a:lnSpc>
                <a:spcPct val="90000"/>
              </a:lnSpc>
            </a:pPr>
            <a:r>
              <a:rPr lang="en-US" sz="1000" dirty="0"/>
              <a:t>Only limited threshold shifts</a:t>
            </a:r>
          </a:p>
          <a:p>
            <a:pPr>
              <a:lnSpc>
                <a:spcPct val="90000"/>
              </a:lnSpc>
            </a:pPr>
            <a:r>
              <a:rPr lang="en-US" sz="1800" dirty="0" smtClean="0"/>
              <a:t>No </a:t>
            </a:r>
            <a:r>
              <a:rPr lang="en-US" sz="1800" dirty="0"/>
              <a:t>major effect on high speed </a:t>
            </a:r>
            <a:br>
              <a:rPr lang="en-US" sz="1800" dirty="0"/>
            </a:br>
            <a:r>
              <a:rPr lang="en-US" sz="1800" dirty="0"/>
              <a:t>bipolar technologies</a:t>
            </a:r>
          </a:p>
        </p:txBody>
      </p:sp>
      <p:sp>
        <p:nvSpPr>
          <p:cNvPr id="10" name="Footer Placeholder 4"/>
          <p:cNvSpPr>
            <a:spLocks noGrp="1"/>
          </p:cNvSpPr>
          <p:nvPr>
            <p:ph type="ftr" sz="quarter" idx="10"/>
          </p:nvPr>
        </p:nvSpPr>
        <p:spPr/>
        <p:txBody>
          <a:bodyPr/>
          <a:lstStyle/>
          <a:p>
            <a:r>
              <a:rPr lang="en-US" smtClean="0"/>
              <a:t>Electronics, Trigger, DAQ Summer Student Lectures 2011, N. Neufeld CERN/PH</a:t>
            </a:r>
            <a:endParaRPr lang="en-US"/>
          </a:p>
        </p:txBody>
      </p:sp>
      <p:sp>
        <p:nvSpPr>
          <p:cNvPr id="11" name="Slide Number Placeholder 10"/>
          <p:cNvSpPr>
            <a:spLocks noGrp="1"/>
          </p:cNvSpPr>
          <p:nvPr>
            <p:ph type="sldNum" sz="quarter" idx="11"/>
          </p:nvPr>
        </p:nvSpPr>
        <p:spPr/>
        <p:txBody>
          <a:bodyPr/>
          <a:lstStyle/>
          <a:p>
            <a:fld id="{9ECC0FC1-A78D-46C6-BB12-B0D98A81EE04}" type="slidenum">
              <a:rPr lang="en-US" smtClean="0"/>
              <a:pPr/>
              <a:t>67</a:t>
            </a:fld>
            <a:endParaRPr lang="en-US"/>
          </a:p>
        </p:txBody>
      </p:sp>
      <p:pic>
        <p:nvPicPr>
          <p:cNvPr id="206852" name="Picture 4"/>
          <p:cNvPicPr>
            <a:picLocks noChangeAspect="1" noChangeArrowheads="1"/>
          </p:cNvPicPr>
          <p:nvPr/>
        </p:nvPicPr>
        <p:blipFill>
          <a:blip r:embed="rId2"/>
          <a:srcRect/>
          <a:stretch>
            <a:fillRect/>
          </a:stretch>
        </p:blipFill>
        <p:spPr bwMode="auto">
          <a:xfrm>
            <a:off x="6443663" y="981075"/>
            <a:ext cx="2484437" cy="1871663"/>
          </a:xfrm>
          <a:prstGeom prst="rect">
            <a:avLst/>
          </a:prstGeom>
          <a:noFill/>
          <a:ln w="9525" algn="ctr">
            <a:noFill/>
            <a:miter lim="800000"/>
            <a:headEnd/>
            <a:tailEnd/>
          </a:ln>
          <a:effectLst/>
        </p:spPr>
      </p:pic>
      <p:pic>
        <p:nvPicPr>
          <p:cNvPr id="206853" name="Picture 5"/>
          <p:cNvPicPr>
            <a:picLocks noChangeAspect="1" noChangeArrowheads="1"/>
          </p:cNvPicPr>
          <p:nvPr/>
        </p:nvPicPr>
        <p:blipFill>
          <a:blip r:embed="rId3"/>
          <a:srcRect/>
          <a:stretch>
            <a:fillRect/>
          </a:stretch>
        </p:blipFill>
        <p:spPr bwMode="auto">
          <a:xfrm>
            <a:off x="6480175" y="2889250"/>
            <a:ext cx="2449513" cy="2087563"/>
          </a:xfrm>
          <a:prstGeom prst="rect">
            <a:avLst/>
          </a:prstGeom>
          <a:noFill/>
          <a:ln w="9525" algn="ctr">
            <a:noFill/>
            <a:miter lim="800000"/>
            <a:headEnd/>
            <a:tailEnd/>
          </a:ln>
          <a:effectLst/>
        </p:spPr>
      </p:pic>
      <p:pic>
        <p:nvPicPr>
          <p:cNvPr id="206854" name="Picture 6"/>
          <p:cNvPicPr>
            <a:picLocks noChangeAspect="1" noChangeArrowheads="1"/>
          </p:cNvPicPr>
          <p:nvPr/>
        </p:nvPicPr>
        <p:blipFill>
          <a:blip r:embed="rId4"/>
          <a:srcRect/>
          <a:stretch>
            <a:fillRect/>
          </a:stretch>
        </p:blipFill>
        <p:spPr bwMode="auto">
          <a:xfrm>
            <a:off x="6659563" y="5084763"/>
            <a:ext cx="2232025" cy="1593850"/>
          </a:xfrm>
          <a:prstGeom prst="rect">
            <a:avLst/>
          </a:prstGeom>
          <a:noFill/>
          <a:ln w="9525" algn="ctr">
            <a:noFill/>
            <a:miter lim="800000"/>
            <a:headEnd/>
            <a:tailEnd/>
          </a:ln>
          <a:effectLst/>
        </p:spPr>
      </p:pic>
      <p:pic>
        <p:nvPicPr>
          <p:cNvPr id="206855" name="Picture 7"/>
          <p:cNvPicPr>
            <a:picLocks noChangeAspect="1" noChangeArrowheads="1"/>
          </p:cNvPicPr>
          <p:nvPr/>
        </p:nvPicPr>
        <p:blipFill>
          <a:blip r:embed="rId5"/>
          <a:srcRect/>
          <a:stretch>
            <a:fillRect/>
          </a:stretch>
        </p:blipFill>
        <p:spPr bwMode="auto">
          <a:xfrm>
            <a:off x="4176713" y="5076825"/>
            <a:ext cx="2524125" cy="1781175"/>
          </a:xfrm>
          <a:prstGeom prst="rect">
            <a:avLst/>
          </a:prstGeom>
          <a:noFill/>
          <a:ln w="9525" algn="ctr">
            <a:noFill/>
            <a:miter lim="800000"/>
            <a:headEnd/>
            <a:tailEnd/>
          </a:ln>
          <a:effectLst/>
        </p:spPr>
      </p:pic>
      <p:pic>
        <p:nvPicPr>
          <p:cNvPr id="206856" name="Picture 8"/>
          <p:cNvPicPr>
            <a:picLocks noChangeAspect="1" noChangeArrowheads="1"/>
          </p:cNvPicPr>
          <p:nvPr/>
        </p:nvPicPr>
        <p:blipFill>
          <a:blip r:embed="rId6"/>
          <a:srcRect/>
          <a:stretch>
            <a:fillRect/>
          </a:stretch>
        </p:blipFill>
        <p:spPr bwMode="auto">
          <a:xfrm>
            <a:off x="4429496" y="2537349"/>
            <a:ext cx="1958605" cy="1283667"/>
          </a:xfrm>
          <a:prstGeom prst="rect">
            <a:avLst/>
          </a:prstGeom>
          <a:solidFill>
            <a:srgbClr val="FFFF66"/>
          </a:solidFill>
          <a:ln w="9525">
            <a:noFill/>
            <a:prstDash val="sysDot"/>
            <a:miter lim="800000"/>
            <a:headEnd/>
            <a:tailEnd/>
          </a:ln>
          <a:effectLst>
            <a:outerShdw dist="107763" dir="2700000" algn="ctr" rotWithShape="0">
              <a:schemeClr val="bg2"/>
            </a:outerShdw>
          </a:effectLst>
        </p:spPr>
      </p:pic>
    </p:spTree>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title"/>
          </p:nvPr>
        </p:nvSpPr>
        <p:spPr/>
        <p:txBody>
          <a:bodyPr/>
          <a:lstStyle/>
          <a:p>
            <a:r>
              <a:rPr lang="en-US"/>
              <a:t>Displacement damage</a:t>
            </a:r>
          </a:p>
        </p:txBody>
      </p:sp>
      <p:sp>
        <p:nvSpPr>
          <p:cNvPr id="207875" name="Rectangle 3"/>
          <p:cNvSpPr>
            <a:spLocks noGrp="1" noChangeArrowheads="1"/>
          </p:cNvSpPr>
          <p:nvPr>
            <p:ph idx="1"/>
          </p:nvPr>
        </p:nvSpPr>
        <p:spPr>
          <a:xfrm>
            <a:off x="457200" y="1419021"/>
            <a:ext cx="4910447" cy="4525963"/>
          </a:xfrm>
        </p:spPr>
        <p:txBody>
          <a:bodyPr>
            <a:normAutofit fontScale="70000" lnSpcReduction="20000"/>
          </a:bodyPr>
          <a:lstStyle/>
          <a:p>
            <a:pPr>
              <a:lnSpc>
                <a:spcPct val="90000"/>
              </a:lnSpc>
            </a:pPr>
            <a:r>
              <a:rPr lang="en-US" dirty="0"/>
              <a:t>Traversing hadrons provokes displacements of atoms in the silicon lattice.</a:t>
            </a:r>
          </a:p>
          <a:p>
            <a:pPr>
              <a:lnSpc>
                <a:spcPct val="90000"/>
              </a:lnSpc>
            </a:pPr>
            <a:r>
              <a:rPr lang="en-US" dirty="0"/>
              <a:t>Bipolar devices relies extensively on effects in the silicon lattice.</a:t>
            </a:r>
          </a:p>
          <a:p>
            <a:pPr lvl="1">
              <a:lnSpc>
                <a:spcPct val="90000"/>
              </a:lnSpc>
            </a:pPr>
            <a:r>
              <a:rPr lang="en-US" dirty="0"/>
              <a:t>Traps (band gap energy levels)</a:t>
            </a:r>
          </a:p>
          <a:p>
            <a:pPr lvl="1">
              <a:lnSpc>
                <a:spcPct val="90000"/>
              </a:lnSpc>
            </a:pPr>
            <a:r>
              <a:rPr lang="en-US" dirty="0"/>
              <a:t>Increased carrier recombination in base</a:t>
            </a:r>
          </a:p>
          <a:p>
            <a:pPr>
              <a:lnSpc>
                <a:spcPct val="90000"/>
              </a:lnSpc>
            </a:pPr>
            <a:r>
              <a:rPr lang="en-US" dirty="0"/>
              <a:t>Results in decreased gain of bipolar devices with a dependency on the dose rate.</a:t>
            </a:r>
          </a:p>
          <a:p>
            <a:pPr>
              <a:lnSpc>
                <a:spcPct val="90000"/>
              </a:lnSpc>
            </a:pPr>
            <a:r>
              <a:rPr lang="en-US" dirty="0"/>
              <a:t>No significant effect on MOS devices</a:t>
            </a:r>
          </a:p>
          <a:p>
            <a:pPr>
              <a:lnSpc>
                <a:spcPct val="90000"/>
              </a:lnSpc>
            </a:pPr>
            <a:r>
              <a:rPr lang="en-US" dirty="0"/>
              <a:t>Also seriously affects Lasers and PIN diodes used for optical links.</a:t>
            </a:r>
          </a:p>
          <a:p>
            <a:pPr lvl="1">
              <a:lnSpc>
                <a:spcPct val="90000"/>
              </a:lnSpc>
            </a:pPr>
            <a:endParaRPr lang="en-US" dirty="0"/>
          </a:p>
        </p:txBody>
      </p:sp>
      <p:sp>
        <p:nvSpPr>
          <p:cNvPr id="9" name="Footer Placeholder 4"/>
          <p:cNvSpPr>
            <a:spLocks noGrp="1"/>
          </p:cNvSpPr>
          <p:nvPr>
            <p:ph type="ftr" sz="quarter" idx="10"/>
          </p:nvPr>
        </p:nvSpPr>
        <p:spPr/>
        <p:txBody>
          <a:bodyPr/>
          <a:lstStyle/>
          <a:p>
            <a:r>
              <a:rPr lang="en-US" smtClean="0"/>
              <a:t>Electronics, Trigger, DAQ Summer Student Lectures 2011, N. Neufeld CERN/PH</a:t>
            </a:r>
            <a:endParaRPr lang="en-US"/>
          </a:p>
        </p:txBody>
      </p:sp>
      <p:sp>
        <p:nvSpPr>
          <p:cNvPr id="10" name="Slide Number Placeholder 9"/>
          <p:cNvSpPr>
            <a:spLocks noGrp="1"/>
          </p:cNvSpPr>
          <p:nvPr>
            <p:ph type="sldNum" sz="quarter" idx="11"/>
          </p:nvPr>
        </p:nvSpPr>
        <p:spPr/>
        <p:txBody>
          <a:bodyPr/>
          <a:lstStyle/>
          <a:p>
            <a:fld id="{9ECC0FC1-A78D-46C6-BB12-B0D98A81EE04}" type="slidenum">
              <a:rPr lang="en-US" smtClean="0"/>
              <a:pPr/>
              <a:t>68</a:t>
            </a:fld>
            <a:endParaRPr lang="en-US"/>
          </a:p>
        </p:txBody>
      </p:sp>
      <p:grpSp>
        <p:nvGrpSpPr>
          <p:cNvPr id="2" name="Group 4"/>
          <p:cNvGrpSpPr>
            <a:grpSpLocks/>
          </p:cNvGrpSpPr>
          <p:nvPr/>
        </p:nvGrpSpPr>
        <p:grpSpPr bwMode="auto">
          <a:xfrm>
            <a:off x="5379522" y="3292310"/>
            <a:ext cx="3764478" cy="3001612"/>
            <a:chOff x="1440" y="1008"/>
            <a:chExt cx="2448" cy="1584"/>
          </a:xfrm>
        </p:grpSpPr>
        <p:sp>
          <p:nvSpPr>
            <p:cNvPr id="207877" name="AutoShape 5"/>
            <p:cNvSpPr>
              <a:spLocks noChangeArrowheads="1"/>
            </p:cNvSpPr>
            <p:nvPr/>
          </p:nvSpPr>
          <p:spPr bwMode="auto">
            <a:xfrm>
              <a:off x="1440" y="1008"/>
              <a:ext cx="2448" cy="1584"/>
            </a:xfrm>
            <a:prstGeom prst="roundRect">
              <a:avLst>
                <a:gd name="adj" fmla="val 16667"/>
              </a:avLst>
            </a:prstGeom>
            <a:solidFill>
              <a:srgbClr val="FFFFFF"/>
            </a:solidFill>
            <a:ln w="12700">
              <a:noFill/>
              <a:round/>
              <a:headEnd type="none" w="sm" len="sm"/>
              <a:tailEnd type="none" w="sm" len="sm"/>
            </a:ln>
            <a:effectLst/>
          </p:spPr>
          <p:txBody>
            <a:bodyPr wrap="none" anchor="ctr"/>
            <a:lstStyle/>
            <a:p>
              <a:endParaRPr lang="en-US"/>
            </a:p>
          </p:txBody>
        </p:sp>
        <p:pic>
          <p:nvPicPr>
            <p:cNvPr id="207878" name="Picture 6"/>
            <p:cNvPicPr>
              <a:picLocks noChangeAspect="1" noChangeArrowheads="1"/>
            </p:cNvPicPr>
            <p:nvPr/>
          </p:nvPicPr>
          <p:blipFill>
            <a:blip r:embed="rId2"/>
            <a:srcRect/>
            <a:stretch>
              <a:fillRect/>
            </a:stretch>
          </p:blipFill>
          <p:spPr bwMode="auto">
            <a:xfrm>
              <a:off x="1440" y="1008"/>
              <a:ext cx="2400" cy="1529"/>
            </a:xfrm>
            <a:prstGeom prst="rect">
              <a:avLst/>
            </a:prstGeom>
            <a:noFill/>
            <a:ln w="9525">
              <a:noFill/>
              <a:miter lim="800000"/>
              <a:headEnd/>
              <a:tailEnd/>
            </a:ln>
            <a:effectLst/>
          </p:spPr>
        </p:pic>
      </p:grpSp>
      <p:pic>
        <p:nvPicPr>
          <p:cNvPr id="207879" name="Picture 7"/>
          <p:cNvPicPr>
            <a:picLocks noChangeArrowheads="1"/>
          </p:cNvPicPr>
          <p:nvPr/>
        </p:nvPicPr>
        <p:blipFill>
          <a:blip r:embed="rId3"/>
          <a:srcRect/>
          <a:stretch>
            <a:fillRect/>
          </a:stretch>
        </p:blipFill>
        <p:spPr bwMode="auto">
          <a:xfrm>
            <a:off x="5795158" y="1016000"/>
            <a:ext cx="3066267" cy="2012208"/>
          </a:xfrm>
          <a:prstGeom prst="rect">
            <a:avLst/>
          </a:prstGeom>
          <a:solidFill>
            <a:srgbClr val="FFFF99"/>
          </a:solidFill>
          <a:ln w="9525">
            <a:noFill/>
            <a:prstDash val="sysDot"/>
            <a:miter lim="800000"/>
            <a:headEnd/>
            <a:tailEnd/>
          </a:ln>
          <a:effectLst>
            <a:outerShdw dist="107763" dir="2700000" algn="ctr" rotWithShape="0">
              <a:schemeClr val="bg2"/>
            </a:outerShdw>
          </a:effectLst>
        </p:spPr>
      </p:pic>
    </p:spTree>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ChangeArrowheads="1"/>
          </p:cNvSpPr>
          <p:nvPr>
            <p:ph type="title"/>
          </p:nvPr>
        </p:nvSpPr>
        <p:spPr/>
        <p:txBody>
          <a:bodyPr/>
          <a:lstStyle/>
          <a:p>
            <a:r>
              <a:rPr lang="en-US" dirty="0"/>
              <a:t>Single event upsets</a:t>
            </a:r>
          </a:p>
        </p:txBody>
      </p:sp>
      <p:sp>
        <p:nvSpPr>
          <p:cNvPr id="209923" name="Rectangle 3"/>
          <p:cNvSpPr>
            <a:spLocks noGrp="1" noChangeArrowheads="1"/>
          </p:cNvSpPr>
          <p:nvPr>
            <p:ph idx="1"/>
          </p:nvPr>
        </p:nvSpPr>
        <p:spPr>
          <a:xfrm>
            <a:off x="237506" y="938151"/>
            <a:ext cx="5355772" cy="5545776"/>
          </a:xfrm>
        </p:spPr>
        <p:txBody>
          <a:bodyPr>
            <a:normAutofit fontScale="92500"/>
          </a:bodyPr>
          <a:lstStyle/>
          <a:p>
            <a:pPr>
              <a:lnSpc>
                <a:spcPct val="80000"/>
              </a:lnSpc>
            </a:pPr>
            <a:r>
              <a:rPr lang="en-US" sz="1800" dirty="0"/>
              <a:t>Deposition of sufficient charge can make a memory cell or a flip-flop change value</a:t>
            </a:r>
          </a:p>
          <a:p>
            <a:pPr>
              <a:lnSpc>
                <a:spcPct val="80000"/>
              </a:lnSpc>
            </a:pPr>
            <a:r>
              <a:rPr lang="en-US" sz="1800" dirty="0"/>
              <a:t>As for SEL, sufficient charge can only be deposited via a nuclear interaction for traversing hadrons </a:t>
            </a:r>
          </a:p>
          <a:p>
            <a:pPr>
              <a:lnSpc>
                <a:spcPct val="80000"/>
              </a:lnSpc>
            </a:pPr>
            <a:r>
              <a:rPr lang="en-US" sz="1800" dirty="0"/>
              <a:t>The sensitivity to this is expressed as an efficient cross section for this to occur</a:t>
            </a:r>
          </a:p>
          <a:p>
            <a:pPr>
              <a:lnSpc>
                <a:spcPct val="80000"/>
              </a:lnSpc>
            </a:pPr>
            <a:r>
              <a:rPr lang="en-US" sz="1800" dirty="0"/>
              <a:t>This problem can be resolved at the circuit level or at the logic level</a:t>
            </a:r>
          </a:p>
          <a:p>
            <a:pPr>
              <a:lnSpc>
                <a:spcPct val="80000"/>
              </a:lnSpc>
            </a:pPr>
            <a:r>
              <a:rPr lang="en-US" sz="1800" dirty="0"/>
              <a:t>Make memory element so large and slow that deposited charge not enough to flip bit</a:t>
            </a:r>
          </a:p>
          <a:p>
            <a:pPr>
              <a:lnSpc>
                <a:spcPct val="80000"/>
              </a:lnSpc>
            </a:pPr>
            <a:r>
              <a:rPr lang="en-US" sz="1800" dirty="0"/>
              <a:t>Triple redundant (for registers)</a:t>
            </a:r>
          </a:p>
          <a:p>
            <a:pPr>
              <a:lnSpc>
                <a:spcPct val="80000"/>
              </a:lnSpc>
            </a:pPr>
            <a:r>
              <a:rPr lang="en-US" sz="1800" dirty="0"/>
              <a:t>Hamming coding (for memories)</a:t>
            </a:r>
          </a:p>
          <a:p>
            <a:pPr lvl="1">
              <a:lnSpc>
                <a:spcPct val="80000"/>
              </a:lnSpc>
            </a:pPr>
            <a:r>
              <a:rPr lang="en-US" sz="1400" dirty="0">
                <a:latin typeface="Arial" charset="0"/>
              </a:rPr>
              <a:t>Single error correction, Double error detection</a:t>
            </a:r>
          </a:p>
          <a:p>
            <a:pPr lvl="1">
              <a:lnSpc>
                <a:spcPct val="80000"/>
              </a:lnSpc>
            </a:pPr>
            <a:r>
              <a:rPr lang="en-US" sz="1400" dirty="0">
                <a:latin typeface="Arial" charset="0"/>
              </a:rPr>
              <a:t>Example Hamming codes: </a:t>
            </a:r>
            <a:r>
              <a:rPr lang="en-US" sz="1600" dirty="0">
                <a:latin typeface="Arial" charset="0"/>
              </a:rPr>
              <a:t>5 bit additional for 8 bit data</a:t>
            </a:r>
          </a:p>
          <a:p>
            <a:pPr lvl="2">
              <a:lnSpc>
                <a:spcPct val="80000"/>
              </a:lnSpc>
            </a:pPr>
            <a:r>
              <a:rPr lang="en-US" sz="1700" dirty="0"/>
              <a:t>ham[0] = d[1] $ d[2] $ d[3] $ d[4];</a:t>
            </a:r>
            <a:br>
              <a:rPr lang="en-US" sz="1700" dirty="0"/>
            </a:br>
            <a:r>
              <a:rPr lang="en-US" sz="1700" dirty="0"/>
              <a:t>ham[1] = d[1] $ d[5] $ d[6] $ d[7];</a:t>
            </a:r>
            <a:br>
              <a:rPr lang="en-US" sz="1700" dirty="0"/>
            </a:br>
            <a:r>
              <a:rPr lang="en-US" sz="1700" dirty="0"/>
              <a:t>ham[2] = d[2] $ d[3] $ d[5] $ d[6] $ d[8];</a:t>
            </a:r>
            <a:br>
              <a:rPr lang="en-US" sz="1700" dirty="0"/>
            </a:br>
            <a:r>
              <a:rPr lang="en-US" sz="1700" dirty="0"/>
              <a:t>ham[3] = d[2] $ d[4] $ d[5] $ d[7] $ d[8] ;</a:t>
            </a:r>
            <a:br>
              <a:rPr lang="en-US" sz="1700" dirty="0"/>
            </a:br>
            <a:r>
              <a:rPr lang="en-US" sz="1700" dirty="0"/>
              <a:t>ham[4] = d[1] $ d[3] $ d[4] $ d[6] $ d[7] $ d[8];</a:t>
            </a:r>
            <a:br>
              <a:rPr lang="en-US" sz="1700" dirty="0"/>
            </a:br>
            <a:r>
              <a:rPr lang="en-US" sz="1700" dirty="0"/>
              <a:t>$ = XOR</a:t>
            </a:r>
          </a:p>
          <a:p>
            <a:pPr lvl="1">
              <a:lnSpc>
                <a:spcPct val="80000"/>
              </a:lnSpc>
            </a:pPr>
            <a:r>
              <a:rPr lang="en-US" sz="1400" dirty="0"/>
              <a:t>Overhead decreasing for larger words</a:t>
            </a:r>
            <a:br>
              <a:rPr lang="en-US" sz="1400" dirty="0"/>
            </a:br>
            <a:r>
              <a:rPr lang="en-US" sz="1400" dirty="0"/>
              <a:t>32bits only needs 7hamming bits</a:t>
            </a:r>
          </a:p>
          <a:p>
            <a:pPr>
              <a:lnSpc>
                <a:spcPct val="80000"/>
              </a:lnSpc>
            </a:pPr>
            <a:endParaRPr lang="en-US" sz="1400" dirty="0"/>
          </a:p>
        </p:txBody>
      </p:sp>
      <p:sp>
        <p:nvSpPr>
          <p:cNvPr id="8" name="Footer Placeholder 4"/>
          <p:cNvSpPr>
            <a:spLocks noGrp="1"/>
          </p:cNvSpPr>
          <p:nvPr>
            <p:ph type="ftr" sz="quarter" idx="10"/>
          </p:nvPr>
        </p:nvSpPr>
        <p:spPr/>
        <p:txBody>
          <a:bodyPr/>
          <a:lstStyle/>
          <a:p>
            <a:r>
              <a:rPr lang="en-US" smtClean="0"/>
              <a:t>Electronics, Trigger, DAQ Summer Student Lectures 2011, N. Neufeld CERN/PH</a:t>
            </a:r>
            <a:endParaRPr lang="en-US"/>
          </a:p>
        </p:txBody>
      </p:sp>
      <p:sp>
        <p:nvSpPr>
          <p:cNvPr id="9" name="Slide Number Placeholder 8"/>
          <p:cNvSpPr>
            <a:spLocks noGrp="1"/>
          </p:cNvSpPr>
          <p:nvPr>
            <p:ph type="sldNum" sz="quarter" idx="11"/>
          </p:nvPr>
        </p:nvSpPr>
        <p:spPr/>
        <p:txBody>
          <a:bodyPr/>
          <a:lstStyle/>
          <a:p>
            <a:fld id="{9ECC0FC1-A78D-46C6-BB12-B0D98A81EE04}" type="slidenum">
              <a:rPr lang="en-US" smtClean="0"/>
              <a:pPr/>
              <a:t>69</a:t>
            </a:fld>
            <a:endParaRPr lang="en-US"/>
          </a:p>
        </p:txBody>
      </p:sp>
      <p:pic>
        <p:nvPicPr>
          <p:cNvPr id="209945" name="Picture 25"/>
          <p:cNvPicPr>
            <a:picLocks noChangeAspect="1" noChangeArrowheads="1"/>
          </p:cNvPicPr>
          <p:nvPr/>
        </p:nvPicPr>
        <p:blipFill>
          <a:blip r:embed="rId2"/>
          <a:srcRect/>
          <a:stretch>
            <a:fillRect/>
          </a:stretch>
        </p:blipFill>
        <p:spPr bwMode="auto">
          <a:xfrm>
            <a:off x="6659563" y="1196975"/>
            <a:ext cx="1651000" cy="1570038"/>
          </a:xfrm>
          <a:prstGeom prst="rect">
            <a:avLst/>
          </a:prstGeom>
          <a:noFill/>
          <a:ln w="9525" algn="ctr">
            <a:noFill/>
            <a:miter lim="800000"/>
            <a:headEnd/>
            <a:tailEnd/>
          </a:ln>
          <a:effectLst/>
        </p:spPr>
      </p:pic>
      <p:sp>
        <p:nvSpPr>
          <p:cNvPr id="209946" name="Text Box 26"/>
          <p:cNvSpPr txBox="1">
            <a:spLocks noChangeArrowheads="1"/>
          </p:cNvSpPr>
          <p:nvPr/>
        </p:nvSpPr>
        <p:spPr bwMode="auto">
          <a:xfrm>
            <a:off x="6264275" y="4292600"/>
            <a:ext cx="2230438" cy="274638"/>
          </a:xfrm>
          <a:prstGeom prst="rect">
            <a:avLst/>
          </a:prstGeom>
          <a:noFill/>
          <a:ln w="9525" algn="ctr">
            <a:noFill/>
            <a:miter lim="800000"/>
            <a:headEnd/>
            <a:tailEnd/>
          </a:ln>
          <a:effectLst/>
        </p:spPr>
        <p:txBody>
          <a:bodyPr wrap="none">
            <a:spAutoFit/>
          </a:bodyPr>
          <a:lstStyle/>
          <a:p>
            <a:r>
              <a:rPr lang="en-US"/>
              <a:t>Example of SEU cross section</a:t>
            </a:r>
          </a:p>
        </p:txBody>
      </p:sp>
      <p:pic>
        <p:nvPicPr>
          <p:cNvPr id="209947" name="Picture 27" descr="LETcurve"/>
          <p:cNvPicPr>
            <a:picLocks noChangeAspect="1" noChangeArrowheads="1"/>
          </p:cNvPicPr>
          <p:nvPr/>
        </p:nvPicPr>
        <p:blipFill>
          <a:blip r:embed="rId3"/>
          <a:srcRect t="5655"/>
          <a:stretch>
            <a:fillRect/>
          </a:stretch>
        </p:blipFill>
        <p:spPr bwMode="auto">
          <a:xfrm>
            <a:off x="5472113" y="3033713"/>
            <a:ext cx="3509962" cy="2574925"/>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Electronics in a nutshell</a:t>
            </a:r>
            <a:endParaRPr lang="en-GB"/>
          </a:p>
        </p:txBody>
      </p:sp>
      <p:sp>
        <p:nvSpPr>
          <p:cNvPr id="6" name="Subtitle 5"/>
          <p:cNvSpPr>
            <a:spLocks noGrp="1"/>
          </p:cNvSpPr>
          <p:nvPr>
            <p:ph type="subTitle" idx="1"/>
          </p:nvPr>
        </p:nvSpPr>
        <p:spPr/>
        <p:txBody>
          <a:bodyPr/>
          <a:lstStyle/>
          <a:p>
            <a:endParaRPr lang="en-GB"/>
          </a:p>
        </p:txBody>
      </p:sp>
    </p:spTree>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ChangeArrowheads="1"/>
          </p:cNvSpPr>
          <p:nvPr>
            <p:ph type="title"/>
          </p:nvPr>
        </p:nvSpPr>
        <p:spPr/>
        <p:txBody>
          <a:bodyPr/>
          <a:lstStyle/>
          <a:p>
            <a:r>
              <a:rPr lang="en-US"/>
              <a:t>Powering</a:t>
            </a:r>
          </a:p>
        </p:txBody>
      </p:sp>
      <p:sp>
        <p:nvSpPr>
          <p:cNvPr id="212995" name="Rectangle 3"/>
          <p:cNvSpPr>
            <a:spLocks noGrp="1" noChangeArrowheads="1"/>
          </p:cNvSpPr>
          <p:nvPr>
            <p:ph idx="1"/>
          </p:nvPr>
        </p:nvSpPr>
        <p:spPr>
          <a:xfrm>
            <a:off x="344384" y="973777"/>
            <a:ext cx="5949538" cy="3918857"/>
          </a:xfrm>
        </p:spPr>
        <p:txBody>
          <a:bodyPr>
            <a:normAutofit/>
          </a:bodyPr>
          <a:lstStyle/>
          <a:p>
            <a:pPr>
              <a:lnSpc>
                <a:spcPct val="80000"/>
              </a:lnSpc>
            </a:pPr>
            <a:r>
              <a:rPr lang="en-US" sz="1800" dirty="0"/>
              <a:t>Delivering power to the front-end electronics highly embedded in the detectors has been seen to be a major challenge (underestimated).</a:t>
            </a:r>
          </a:p>
          <a:p>
            <a:pPr>
              <a:lnSpc>
                <a:spcPct val="80000"/>
              </a:lnSpc>
            </a:pPr>
            <a:r>
              <a:rPr lang="en-US" sz="1800" dirty="0"/>
              <a:t>The related cooling and power cabling infrastructure is a serious problem of the inner trackers as any additional material seriously degrades the physics performance of the whole experiment.</a:t>
            </a:r>
          </a:p>
          <a:p>
            <a:pPr>
              <a:lnSpc>
                <a:spcPct val="80000"/>
              </a:lnSpc>
            </a:pPr>
            <a:r>
              <a:rPr lang="en-US" sz="1800" dirty="0"/>
              <a:t>A large majority of the material in these detectors in LHC relates to the electronics, cooling and power and not to the silicon detector them selves (which was the initial belief)</a:t>
            </a:r>
          </a:p>
          <a:p>
            <a:pPr>
              <a:lnSpc>
                <a:spcPct val="80000"/>
              </a:lnSpc>
            </a:pPr>
            <a:r>
              <a:rPr lang="en-US" sz="1800" dirty="0"/>
              <a:t>How to improve</a:t>
            </a:r>
          </a:p>
          <a:p>
            <a:pPr lvl="1">
              <a:lnSpc>
                <a:spcPct val="80000"/>
              </a:lnSpc>
              <a:buFontTx/>
              <a:buAutoNum type="arabicPeriod"/>
            </a:pPr>
            <a:r>
              <a:rPr lang="en-US" sz="1400" dirty="0"/>
              <a:t>Lower power consumption</a:t>
            </a:r>
          </a:p>
          <a:p>
            <a:pPr lvl="1">
              <a:lnSpc>
                <a:spcPct val="80000"/>
              </a:lnSpc>
              <a:buFontTx/>
              <a:buAutoNum type="arabicPeriod"/>
            </a:pPr>
            <a:r>
              <a:rPr lang="en-US" sz="1400" dirty="0"/>
              <a:t>Improve power distribution </a:t>
            </a:r>
          </a:p>
        </p:txBody>
      </p:sp>
      <p:sp>
        <p:nvSpPr>
          <p:cNvPr id="8" name="Footer Placeholder 4"/>
          <p:cNvSpPr>
            <a:spLocks noGrp="1"/>
          </p:cNvSpPr>
          <p:nvPr>
            <p:ph type="ftr" sz="quarter" idx="10"/>
          </p:nvPr>
        </p:nvSpPr>
        <p:spPr/>
        <p:txBody>
          <a:bodyPr/>
          <a:lstStyle/>
          <a:p>
            <a:r>
              <a:rPr lang="en-US" smtClean="0"/>
              <a:t>Electronics, Trigger, DAQ Summer Student Lectures 2011, N. Neufeld CERN/PH</a:t>
            </a:r>
            <a:endParaRPr lang="en-US"/>
          </a:p>
        </p:txBody>
      </p:sp>
      <p:sp>
        <p:nvSpPr>
          <p:cNvPr id="9" name="Slide Number Placeholder 8"/>
          <p:cNvSpPr>
            <a:spLocks noGrp="1"/>
          </p:cNvSpPr>
          <p:nvPr>
            <p:ph type="sldNum" sz="quarter" idx="11"/>
          </p:nvPr>
        </p:nvSpPr>
        <p:spPr/>
        <p:txBody>
          <a:bodyPr/>
          <a:lstStyle/>
          <a:p>
            <a:fld id="{9ECC0FC1-A78D-46C6-BB12-B0D98A81EE04}" type="slidenum">
              <a:rPr lang="en-US" smtClean="0"/>
              <a:pPr/>
              <a:t>70</a:t>
            </a:fld>
            <a:endParaRPr lang="en-US"/>
          </a:p>
        </p:txBody>
      </p:sp>
      <p:pic>
        <p:nvPicPr>
          <p:cNvPr id="213003" name="Picture 11"/>
          <p:cNvPicPr>
            <a:picLocks noChangeAspect="1" noChangeArrowheads="1"/>
          </p:cNvPicPr>
          <p:nvPr/>
        </p:nvPicPr>
        <p:blipFill>
          <a:blip r:embed="rId2">
            <a:clrChange>
              <a:clrFrom>
                <a:srgbClr val="000000"/>
              </a:clrFrom>
              <a:clrTo>
                <a:srgbClr val="000000">
                  <a:alpha val="0"/>
                </a:srgbClr>
              </a:clrTo>
            </a:clrChange>
          </a:blip>
          <a:srcRect/>
          <a:stretch>
            <a:fillRect/>
          </a:stretch>
        </p:blipFill>
        <p:spPr bwMode="auto">
          <a:xfrm>
            <a:off x="6408738" y="908050"/>
            <a:ext cx="2560637" cy="3060700"/>
          </a:xfrm>
          <a:prstGeom prst="rect">
            <a:avLst/>
          </a:prstGeom>
          <a:noFill/>
          <a:ln w="9525">
            <a:noFill/>
            <a:miter lim="800000"/>
            <a:headEnd/>
            <a:tailEnd/>
          </a:ln>
          <a:effectLst/>
        </p:spPr>
      </p:pic>
      <p:pic>
        <p:nvPicPr>
          <p:cNvPr id="213004" name="Picture 12"/>
          <p:cNvPicPr>
            <a:picLocks noChangeAspect="1" noChangeArrowheads="1"/>
          </p:cNvPicPr>
          <p:nvPr/>
        </p:nvPicPr>
        <p:blipFill>
          <a:blip r:embed="rId3"/>
          <a:srcRect/>
          <a:stretch>
            <a:fillRect/>
          </a:stretch>
        </p:blipFill>
        <p:spPr bwMode="auto">
          <a:xfrm>
            <a:off x="5795963" y="3968750"/>
            <a:ext cx="3348037" cy="2547938"/>
          </a:xfrm>
          <a:prstGeom prst="rect">
            <a:avLst/>
          </a:prstGeom>
          <a:noFill/>
        </p:spPr>
      </p:pic>
      <p:pic>
        <p:nvPicPr>
          <p:cNvPr id="213005" name="Picture 13"/>
          <p:cNvPicPr>
            <a:picLocks noChangeAspect="1" noChangeArrowheads="1"/>
          </p:cNvPicPr>
          <p:nvPr/>
        </p:nvPicPr>
        <p:blipFill>
          <a:blip r:embed="rId4"/>
          <a:srcRect/>
          <a:stretch>
            <a:fillRect/>
          </a:stretch>
        </p:blipFill>
        <p:spPr bwMode="auto">
          <a:xfrm>
            <a:off x="1187450" y="4787513"/>
            <a:ext cx="3924300" cy="1708150"/>
          </a:xfrm>
          <a:prstGeom prst="rect">
            <a:avLst/>
          </a:prstGeom>
          <a:noFill/>
          <a:ln w="12700">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dirty="0"/>
          </a:p>
        </p:txBody>
      </p:sp>
      <p:sp>
        <p:nvSpPr>
          <p:cNvPr id="3" name="Subtitle 2"/>
          <p:cNvSpPr>
            <a:spLocks noGrp="1"/>
          </p:cNvSpPr>
          <p:nvPr>
            <p:ph type="subTitle" idx="1"/>
          </p:nvPr>
        </p:nvSpPr>
        <p:spPr/>
        <p:txBody>
          <a:bodyPr/>
          <a:lstStyle/>
          <a:p>
            <a:r>
              <a:rPr lang="en-US" dirty="0" smtClean="0"/>
              <a:t>Data </a:t>
            </a:r>
            <a:r>
              <a:rPr lang="en-US" dirty="0" err="1" smtClean="0"/>
              <a:t>Aquisition</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4"/>
          <p:cNvSpPr>
            <a:spLocks noGrp="1"/>
          </p:cNvSpPr>
          <p:nvPr>
            <p:ph type="sldNum" sz="quarter" idx="11"/>
          </p:nvPr>
        </p:nvSpPr>
        <p:spPr>
          <a:noFill/>
        </p:spPr>
        <p:txBody>
          <a:bodyPr/>
          <a:lstStyle/>
          <a:p>
            <a:fld id="{03CEC75B-2E13-420F-B52C-FAB26487469B}" type="slidenum">
              <a:rPr lang="en-US"/>
              <a:pPr/>
              <a:t>72</a:t>
            </a:fld>
            <a:endParaRPr lang="en-US"/>
          </a:p>
        </p:txBody>
      </p:sp>
      <p:sp>
        <p:nvSpPr>
          <p:cNvPr id="17411" name="Rectangle 2"/>
          <p:cNvSpPr>
            <a:spLocks noGrp="1" noChangeArrowheads="1"/>
          </p:cNvSpPr>
          <p:nvPr>
            <p:ph type="title"/>
          </p:nvPr>
        </p:nvSpPr>
        <p:spPr/>
        <p:txBody>
          <a:bodyPr/>
          <a:lstStyle/>
          <a:p>
            <a:pPr eaLnBrk="1" hangingPunct="1"/>
            <a:r>
              <a:rPr lang="en-GB" dirty="0" smtClean="0"/>
              <a:t>Introduction: DAQ</a:t>
            </a:r>
          </a:p>
        </p:txBody>
      </p:sp>
      <p:sp>
        <p:nvSpPr>
          <p:cNvPr id="154627" name="Rectangle 3"/>
          <p:cNvSpPr>
            <a:spLocks noGrp="1" noChangeArrowheads="1"/>
          </p:cNvSpPr>
          <p:nvPr>
            <p:ph type="body" idx="1"/>
          </p:nvPr>
        </p:nvSpPr>
        <p:spPr>
          <a:xfrm>
            <a:off x="685800" y="1511300"/>
            <a:ext cx="7772400" cy="4495800"/>
          </a:xfrm>
        </p:spPr>
        <p:txBody>
          <a:bodyPr>
            <a:normAutofit/>
          </a:bodyPr>
          <a:lstStyle/>
          <a:p>
            <a:pPr eaLnBrk="1" hangingPunct="1">
              <a:lnSpc>
                <a:spcPct val="80000"/>
              </a:lnSpc>
            </a:pPr>
            <a:r>
              <a:rPr lang="en-GB" sz="2800" dirty="0" smtClean="0"/>
              <a:t>Data Acquisition is a specialized engineering discipline thriving mostly in the eco-system of large science experiments, particularly in HEP</a:t>
            </a:r>
          </a:p>
          <a:p>
            <a:pPr eaLnBrk="1" hangingPunct="1">
              <a:lnSpc>
                <a:spcPct val="80000"/>
              </a:lnSpc>
            </a:pPr>
            <a:r>
              <a:rPr lang="en-GB" sz="2800" dirty="0" smtClean="0"/>
              <a:t>It consists mainly of electronics, computer science, networking and (we hope) a little bit of physics</a:t>
            </a:r>
          </a:p>
        </p:txBody>
      </p:sp>
      <p:sp>
        <p:nvSpPr>
          <p:cNvPr id="17413" name="Footer Placeholder 5"/>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4"/>
          <p:cNvSpPr>
            <a:spLocks noGrp="1"/>
          </p:cNvSpPr>
          <p:nvPr>
            <p:ph type="sldNum" sz="quarter" idx="11"/>
          </p:nvPr>
        </p:nvSpPr>
        <p:spPr>
          <a:noFill/>
        </p:spPr>
        <p:txBody>
          <a:bodyPr/>
          <a:lstStyle/>
          <a:p>
            <a:fld id="{5CF5DEA5-71F0-4083-AE68-48BADC3A3A85}" type="slidenum">
              <a:rPr lang="en-US"/>
              <a:pPr/>
              <a:t>73</a:t>
            </a:fld>
            <a:endParaRPr lang="en-US"/>
          </a:p>
        </p:txBody>
      </p:sp>
      <p:sp>
        <p:nvSpPr>
          <p:cNvPr id="22531" name="Rectangle 1026"/>
          <p:cNvSpPr>
            <a:spLocks noGrp="1" noChangeArrowheads="1"/>
          </p:cNvSpPr>
          <p:nvPr>
            <p:ph type="title"/>
          </p:nvPr>
        </p:nvSpPr>
        <p:spPr>
          <a:xfrm>
            <a:off x="228600" y="152400"/>
            <a:ext cx="8534400" cy="990600"/>
          </a:xfrm>
        </p:spPr>
        <p:txBody>
          <a:bodyPr/>
          <a:lstStyle/>
          <a:p>
            <a:pPr eaLnBrk="1" hangingPunct="1"/>
            <a:r>
              <a:rPr lang="en-US" smtClean="0"/>
              <a:t>Tycho Brahe and the Orbit of Mars</a:t>
            </a:r>
          </a:p>
        </p:txBody>
      </p:sp>
      <p:sp>
        <p:nvSpPr>
          <p:cNvPr id="22532" name="Rectangle 1027"/>
          <p:cNvSpPr>
            <a:spLocks noGrp="1" noChangeArrowheads="1"/>
          </p:cNvSpPr>
          <p:nvPr>
            <p:ph type="body" idx="1"/>
          </p:nvPr>
        </p:nvSpPr>
        <p:spPr>
          <a:xfrm>
            <a:off x="457200" y="3505200"/>
            <a:ext cx="8229600" cy="2532063"/>
          </a:xfrm>
        </p:spPr>
        <p:txBody>
          <a:bodyPr>
            <a:normAutofit lnSpcReduction="10000"/>
          </a:bodyPr>
          <a:lstStyle/>
          <a:p>
            <a:pPr eaLnBrk="1" hangingPunct="1">
              <a:lnSpc>
                <a:spcPct val="90000"/>
              </a:lnSpc>
            </a:pPr>
            <a:r>
              <a:rPr lang="en-GB" sz="2800" smtClean="0"/>
              <a:t>First measurement campaign</a:t>
            </a:r>
          </a:p>
          <a:p>
            <a:pPr eaLnBrk="1" hangingPunct="1">
              <a:lnSpc>
                <a:spcPct val="90000"/>
              </a:lnSpc>
            </a:pPr>
            <a:r>
              <a:rPr lang="en-GB" sz="2800" smtClean="0"/>
              <a:t>Systematic data acquisition</a:t>
            </a:r>
          </a:p>
          <a:p>
            <a:pPr lvl="1" eaLnBrk="1" hangingPunct="1">
              <a:lnSpc>
                <a:spcPct val="90000"/>
              </a:lnSpc>
            </a:pPr>
            <a:r>
              <a:rPr lang="en-GB" sz="2400" smtClean="0"/>
              <a:t>Controlled conditions (same time of the day and month)</a:t>
            </a:r>
          </a:p>
          <a:p>
            <a:pPr lvl="1" eaLnBrk="1" hangingPunct="1">
              <a:lnSpc>
                <a:spcPct val="90000"/>
              </a:lnSpc>
            </a:pPr>
            <a:r>
              <a:rPr lang="en-GB" sz="2400" smtClean="0"/>
              <a:t>Careful observation of boundary conditions (weather, light conditions etc…) - important for data quality / systematic uncertainties</a:t>
            </a:r>
          </a:p>
          <a:p>
            <a:pPr lvl="1" eaLnBrk="1" hangingPunct="1">
              <a:lnSpc>
                <a:spcPct val="90000"/>
              </a:lnSpc>
            </a:pPr>
            <a:endParaRPr lang="en-GB" sz="2400" smtClean="0"/>
          </a:p>
        </p:txBody>
      </p:sp>
      <p:sp>
        <p:nvSpPr>
          <p:cNvPr id="22533" name="Text Box 1028"/>
          <p:cNvSpPr txBox="1">
            <a:spLocks noChangeArrowheads="1"/>
          </p:cNvSpPr>
          <p:nvPr/>
        </p:nvSpPr>
        <p:spPr bwMode="auto">
          <a:xfrm>
            <a:off x="228600" y="1143000"/>
            <a:ext cx="6553200" cy="2225675"/>
          </a:xfrm>
          <a:prstGeom prst="rect">
            <a:avLst/>
          </a:prstGeom>
          <a:noFill/>
          <a:ln w="9525">
            <a:noFill/>
            <a:miter lim="800000"/>
            <a:headEnd/>
            <a:tailEnd/>
          </a:ln>
        </p:spPr>
        <p:txBody>
          <a:bodyPr>
            <a:spAutoFit/>
          </a:bodyPr>
          <a:lstStyle/>
          <a:p>
            <a:pPr eaLnBrk="0" hangingPunct="0"/>
            <a:r>
              <a:rPr lang="en-US" sz="2000" i="1">
                <a:latin typeface="Times" charset="0"/>
              </a:rPr>
              <a:t>I've studied all available charts of the planets and stars and none of them match the others. There are just as many measurements and methods as there are astronomers and all of them disagree. What's needed is a long term project with the aim of mapping the heavens conducted from a single location over a period of several years</a:t>
            </a:r>
            <a:r>
              <a:rPr lang="en-US" sz="2000">
                <a:latin typeface="Times" charset="0"/>
              </a:rPr>
              <a:t>.</a:t>
            </a:r>
            <a:br>
              <a:rPr lang="en-US" sz="2000">
                <a:latin typeface="Times" charset="0"/>
              </a:rPr>
            </a:br>
            <a:r>
              <a:rPr lang="en-US" sz="2000">
                <a:latin typeface="Times" charset="0"/>
              </a:rPr>
              <a:t>Tycho Brahe, 1563 (age 17).</a:t>
            </a:r>
            <a:r>
              <a:rPr lang="en-US" sz="2400">
                <a:latin typeface="Times" charset="0"/>
              </a:rPr>
              <a:t> </a:t>
            </a:r>
          </a:p>
        </p:txBody>
      </p:sp>
      <p:pic>
        <p:nvPicPr>
          <p:cNvPr id="22534" name="Picture 1030" descr="Tycho_Brahe"/>
          <p:cNvPicPr>
            <a:picLocks noChangeAspect="1" noChangeArrowheads="1"/>
          </p:cNvPicPr>
          <p:nvPr/>
        </p:nvPicPr>
        <p:blipFill>
          <a:blip r:embed="rId3"/>
          <a:srcRect/>
          <a:stretch>
            <a:fillRect/>
          </a:stretch>
        </p:blipFill>
        <p:spPr bwMode="auto">
          <a:xfrm>
            <a:off x="6781800" y="1066800"/>
            <a:ext cx="1725613" cy="2438400"/>
          </a:xfrm>
          <a:prstGeom prst="rect">
            <a:avLst/>
          </a:prstGeom>
          <a:noFill/>
          <a:ln w="9525">
            <a:noFill/>
            <a:miter lim="800000"/>
            <a:headEnd/>
            <a:tailEnd/>
          </a:ln>
        </p:spPr>
      </p:pic>
      <p:sp>
        <p:nvSpPr>
          <p:cNvPr id="22535" name="Footer Placeholder 7"/>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4"/>
          <p:cNvSpPr>
            <a:spLocks noGrp="1"/>
          </p:cNvSpPr>
          <p:nvPr>
            <p:ph type="sldNum" sz="quarter" idx="11"/>
          </p:nvPr>
        </p:nvSpPr>
        <p:spPr>
          <a:noFill/>
        </p:spPr>
        <p:txBody>
          <a:bodyPr/>
          <a:lstStyle/>
          <a:p>
            <a:fld id="{BCA4E5A2-1012-4C18-9C73-1E041A368A88}" type="slidenum">
              <a:rPr lang="en-US"/>
              <a:pPr/>
              <a:t>74</a:t>
            </a:fld>
            <a:endParaRPr lang="en-US"/>
          </a:p>
        </p:txBody>
      </p:sp>
      <p:sp>
        <p:nvSpPr>
          <p:cNvPr id="24579" name="Rectangle 7"/>
          <p:cNvSpPr>
            <a:spLocks noGrp="1" noChangeArrowheads="1"/>
          </p:cNvSpPr>
          <p:nvPr>
            <p:ph type="title"/>
          </p:nvPr>
        </p:nvSpPr>
        <p:spPr>
          <a:xfrm>
            <a:off x="685800" y="304800"/>
            <a:ext cx="8062913" cy="990600"/>
          </a:xfrm>
        </p:spPr>
        <p:txBody>
          <a:bodyPr/>
          <a:lstStyle/>
          <a:p>
            <a:pPr eaLnBrk="1" hangingPunct="1"/>
            <a:r>
              <a:rPr lang="en-US" sz="4000" smtClean="0"/>
              <a:t>The First Systematic Data Acquisition</a:t>
            </a:r>
          </a:p>
        </p:txBody>
      </p:sp>
      <p:sp>
        <p:nvSpPr>
          <p:cNvPr id="24580" name="Rectangle 8"/>
          <p:cNvSpPr>
            <a:spLocks noGrp="1" noChangeArrowheads="1"/>
          </p:cNvSpPr>
          <p:nvPr>
            <p:ph type="body" idx="1"/>
          </p:nvPr>
        </p:nvSpPr>
        <p:spPr>
          <a:xfrm>
            <a:off x="685800" y="5657850"/>
            <a:ext cx="7772400" cy="650875"/>
          </a:xfrm>
        </p:spPr>
        <p:txBody>
          <a:bodyPr>
            <a:normAutofit fontScale="85000" lnSpcReduction="20000"/>
          </a:bodyPr>
          <a:lstStyle/>
          <a:p>
            <a:pPr eaLnBrk="1" hangingPunct="1">
              <a:lnSpc>
                <a:spcPct val="80000"/>
              </a:lnSpc>
            </a:pPr>
            <a:r>
              <a:rPr lang="en-US" sz="1800" smtClean="0"/>
              <a:t>Data acquired over 18 years, normally e every month</a:t>
            </a:r>
          </a:p>
          <a:p>
            <a:pPr eaLnBrk="1" hangingPunct="1">
              <a:lnSpc>
                <a:spcPct val="80000"/>
              </a:lnSpc>
            </a:pPr>
            <a:r>
              <a:rPr lang="en-US" sz="1800" smtClean="0"/>
              <a:t>Each measurement lasted at least 1 hr with the naked eye</a:t>
            </a:r>
          </a:p>
          <a:p>
            <a:pPr eaLnBrk="1" hangingPunct="1">
              <a:lnSpc>
                <a:spcPct val="80000"/>
              </a:lnSpc>
            </a:pPr>
            <a:r>
              <a:rPr lang="en-US" sz="1800" smtClean="0"/>
              <a:t>Red line </a:t>
            </a:r>
            <a:r>
              <a:rPr lang="en-US" sz="1200" smtClean="0"/>
              <a:t>(only in the animated version)</a:t>
            </a:r>
            <a:r>
              <a:rPr lang="en-US" sz="1800" smtClean="0"/>
              <a:t> shows comparison with modern theory</a:t>
            </a:r>
          </a:p>
        </p:txBody>
      </p:sp>
      <p:pic>
        <p:nvPicPr>
          <p:cNvPr id="24581" name="Picture 6" descr="data"/>
          <p:cNvPicPr>
            <a:picLocks noChangeAspect="1" noChangeArrowheads="1" noCrop="1"/>
          </p:cNvPicPr>
          <p:nvPr/>
        </p:nvPicPr>
        <p:blipFill>
          <a:blip r:embed="rId3"/>
          <a:srcRect/>
          <a:stretch>
            <a:fillRect/>
          </a:stretch>
        </p:blipFill>
        <p:spPr bwMode="auto">
          <a:xfrm>
            <a:off x="755650" y="1341438"/>
            <a:ext cx="7632700" cy="4189412"/>
          </a:xfrm>
          <a:prstGeom prst="rect">
            <a:avLst/>
          </a:prstGeom>
          <a:noFill/>
          <a:ln w="9525">
            <a:noFill/>
            <a:miter lim="800000"/>
            <a:headEnd/>
            <a:tailEnd/>
          </a:ln>
        </p:spPr>
      </p:pic>
      <p:sp>
        <p:nvSpPr>
          <p:cNvPr id="24582" name="Footer Placeholder 6"/>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4"/>
          <p:cNvSpPr>
            <a:spLocks noGrp="1"/>
          </p:cNvSpPr>
          <p:nvPr>
            <p:ph type="sldNum" sz="quarter" idx="11"/>
          </p:nvPr>
        </p:nvSpPr>
        <p:spPr>
          <a:noFill/>
        </p:spPr>
        <p:txBody>
          <a:bodyPr/>
          <a:lstStyle/>
          <a:p>
            <a:fld id="{7783C554-56B1-451E-83BD-F5F1DE14105F}" type="slidenum">
              <a:rPr lang="en-US"/>
              <a:pPr/>
              <a:t>75</a:t>
            </a:fld>
            <a:endParaRPr lang="en-US"/>
          </a:p>
        </p:txBody>
      </p:sp>
      <p:pic>
        <p:nvPicPr>
          <p:cNvPr id="26627" name="Picture 4" descr="tyckomet"/>
          <p:cNvPicPr>
            <a:picLocks noChangeAspect="1" noChangeArrowheads="1"/>
          </p:cNvPicPr>
          <p:nvPr/>
        </p:nvPicPr>
        <p:blipFill>
          <a:blip r:embed="rId3">
            <a:lum bright="66000" contrast="-78000"/>
          </a:blip>
          <a:srcRect/>
          <a:stretch>
            <a:fillRect/>
          </a:stretch>
        </p:blipFill>
        <p:spPr bwMode="auto">
          <a:xfrm>
            <a:off x="1622425" y="0"/>
            <a:ext cx="5772150" cy="6858000"/>
          </a:xfrm>
          <a:prstGeom prst="rect">
            <a:avLst/>
          </a:prstGeom>
          <a:noFill/>
          <a:ln w="9525">
            <a:noFill/>
            <a:miter lim="800000"/>
            <a:headEnd/>
            <a:tailEnd/>
          </a:ln>
        </p:spPr>
      </p:pic>
      <p:sp>
        <p:nvSpPr>
          <p:cNvPr id="26628" name="Rectangle 2"/>
          <p:cNvSpPr>
            <a:spLocks noGrp="1" noChangeArrowheads="1"/>
          </p:cNvSpPr>
          <p:nvPr>
            <p:ph type="title"/>
          </p:nvPr>
        </p:nvSpPr>
        <p:spPr/>
        <p:txBody>
          <a:bodyPr/>
          <a:lstStyle/>
          <a:p>
            <a:pPr eaLnBrk="1" hangingPunct="1"/>
            <a:r>
              <a:rPr lang="en-GB" smtClean="0"/>
              <a:t>Tycho’s DAQ in Today’s Terminology</a:t>
            </a:r>
          </a:p>
        </p:txBody>
      </p:sp>
      <p:sp>
        <p:nvSpPr>
          <p:cNvPr id="26629" name="Rectangle 3"/>
          <p:cNvSpPr>
            <a:spLocks noGrp="1" noChangeArrowheads="1"/>
          </p:cNvSpPr>
          <p:nvPr>
            <p:ph type="body" idx="1"/>
          </p:nvPr>
        </p:nvSpPr>
        <p:spPr>
          <a:xfrm>
            <a:off x="685800" y="1452563"/>
            <a:ext cx="7897813" cy="5964237"/>
          </a:xfrm>
          <a:noFill/>
        </p:spPr>
        <p:txBody>
          <a:bodyPr/>
          <a:lstStyle/>
          <a:p>
            <a:pPr eaLnBrk="1" hangingPunct="1">
              <a:lnSpc>
                <a:spcPct val="90000"/>
              </a:lnSpc>
            </a:pPr>
            <a:r>
              <a:rPr lang="en-GB" sz="2800" smtClean="0"/>
              <a:t>Bandwith (bw) = Amount of data transferred / per unit of time</a:t>
            </a:r>
          </a:p>
          <a:p>
            <a:pPr lvl="1" eaLnBrk="1" hangingPunct="1">
              <a:lnSpc>
                <a:spcPct val="90000"/>
              </a:lnSpc>
            </a:pPr>
            <a:r>
              <a:rPr lang="en-GB" sz="2400" smtClean="0"/>
              <a:t>“Transferred” = written to his logbook</a:t>
            </a:r>
          </a:p>
          <a:p>
            <a:pPr lvl="1" eaLnBrk="1" hangingPunct="1">
              <a:lnSpc>
                <a:spcPct val="90000"/>
              </a:lnSpc>
            </a:pPr>
            <a:r>
              <a:rPr lang="en-GB" sz="2400" smtClean="0"/>
              <a:t>“unit of time” = duration of measurement </a:t>
            </a:r>
          </a:p>
          <a:p>
            <a:pPr lvl="1" eaLnBrk="1" hangingPunct="1">
              <a:lnSpc>
                <a:spcPct val="90000"/>
              </a:lnSpc>
            </a:pPr>
            <a:r>
              <a:rPr lang="en-GB" sz="2400" smtClean="0"/>
              <a:t>bw</a:t>
            </a:r>
            <a:r>
              <a:rPr lang="en-GB" sz="2400" baseline="-25000" smtClean="0"/>
              <a:t>Tycho</a:t>
            </a:r>
            <a:r>
              <a:rPr lang="en-GB" sz="2400" smtClean="0"/>
              <a:t> = ~ 100 Bytes / h (compare with LHCb 40.000.000.000  Bytes / s)</a:t>
            </a:r>
          </a:p>
          <a:p>
            <a:pPr eaLnBrk="1" hangingPunct="1">
              <a:lnSpc>
                <a:spcPct val="90000"/>
              </a:lnSpc>
            </a:pPr>
            <a:r>
              <a:rPr lang="en-GB" sz="2800" smtClean="0"/>
              <a:t>Trigger = in general something which tells  you when is the “right” moment to take your data</a:t>
            </a:r>
          </a:p>
          <a:p>
            <a:pPr lvl="1" eaLnBrk="1" hangingPunct="1">
              <a:lnSpc>
                <a:spcPct val="90000"/>
              </a:lnSpc>
            </a:pPr>
            <a:r>
              <a:rPr lang="en-GB" sz="2400" smtClean="0"/>
              <a:t>In Tycho’s case the position of the sun, respectively the moon was the trigger</a:t>
            </a:r>
          </a:p>
          <a:p>
            <a:pPr lvl="1" eaLnBrk="1" hangingPunct="1">
              <a:lnSpc>
                <a:spcPct val="90000"/>
              </a:lnSpc>
            </a:pPr>
            <a:r>
              <a:rPr lang="en-GB" sz="2400" smtClean="0"/>
              <a:t>the trigger rate ~ 3.85 x 10</a:t>
            </a:r>
            <a:r>
              <a:rPr lang="en-GB" sz="2400" b="1" baseline="30000" smtClean="0">
                <a:solidFill>
                  <a:srgbClr val="FF0000"/>
                </a:solidFill>
              </a:rPr>
              <a:t>-6</a:t>
            </a:r>
            <a:r>
              <a:rPr lang="en-GB" sz="2400" b="1" smtClean="0"/>
              <a:t> </a:t>
            </a:r>
            <a:r>
              <a:rPr lang="en-GB" sz="2400" smtClean="0"/>
              <a:t>Hz (compare with LHCb 1.0 x 10</a:t>
            </a:r>
            <a:r>
              <a:rPr lang="en-GB" sz="2400" b="1" baseline="30000" smtClean="0">
                <a:solidFill>
                  <a:srgbClr val="FF0000"/>
                </a:solidFill>
              </a:rPr>
              <a:t>6</a:t>
            </a:r>
            <a:r>
              <a:rPr lang="en-GB" sz="2400" baseline="30000" smtClean="0"/>
              <a:t> </a:t>
            </a:r>
            <a:r>
              <a:rPr lang="en-GB" sz="2400" smtClean="0"/>
              <a:t>Hz)</a:t>
            </a:r>
          </a:p>
          <a:p>
            <a:pPr lvl="1" eaLnBrk="1" hangingPunct="1">
              <a:lnSpc>
                <a:spcPct val="90000"/>
              </a:lnSpc>
            </a:pPr>
            <a:endParaRPr lang="en-GB" sz="2400" smtClean="0"/>
          </a:p>
          <a:p>
            <a:pPr eaLnBrk="1" hangingPunct="1">
              <a:lnSpc>
                <a:spcPct val="90000"/>
              </a:lnSpc>
            </a:pPr>
            <a:endParaRPr lang="en-GB" sz="2800" smtClean="0"/>
          </a:p>
        </p:txBody>
      </p:sp>
      <p:sp>
        <p:nvSpPr>
          <p:cNvPr id="26630" name="Footer Placeholder 6"/>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4"/>
          <p:cNvSpPr>
            <a:spLocks noGrp="1"/>
          </p:cNvSpPr>
          <p:nvPr>
            <p:ph type="sldNum" sz="quarter" idx="11"/>
          </p:nvPr>
        </p:nvSpPr>
        <p:spPr>
          <a:noFill/>
        </p:spPr>
        <p:txBody>
          <a:bodyPr/>
          <a:lstStyle/>
          <a:p>
            <a:fld id="{25D037CB-F423-4BB7-98DC-9BBFA16163D3}" type="slidenum">
              <a:rPr lang="en-US"/>
              <a:pPr/>
              <a:t>76</a:t>
            </a:fld>
            <a:endParaRPr lang="en-US"/>
          </a:p>
        </p:txBody>
      </p:sp>
      <p:sp>
        <p:nvSpPr>
          <p:cNvPr id="28675" name="Rectangle 2"/>
          <p:cNvSpPr>
            <a:spLocks noGrp="1" noChangeArrowheads="1"/>
          </p:cNvSpPr>
          <p:nvPr>
            <p:ph type="title"/>
          </p:nvPr>
        </p:nvSpPr>
        <p:spPr/>
        <p:txBody>
          <a:bodyPr/>
          <a:lstStyle/>
          <a:p>
            <a:pPr eaLnBrk="1" hangingPunct="1"/>
            <a:r>
              <a:rPr lang="en-GB" sz="4000" smtClean="0"/>
              <a:t>Some More Thoughts on Tycho</a:t>
            </a:r>
          </a:p>
        </p:txBody>
      </p:sp>
      <p:sp>
        <p:nvSpPr>
          <p:cNvPr id="28676" name="Rectangle 3"/>
          <p:cNvSpPr>
            <a:spLocks noGrp="1" noChangeArrowheads="1"/>
          </p:cNvSpPr>
          <p:nvPr>
            <p:ph type="body" idx="1"/>
          </p:nvPr>
        </p:nvSpPr>
        <p:spPr/>
        <p:txBody>
          <a:bodyPr/>
          <a:lstStyle/>
          <a:p>
            <a:pPr eaLnBrk="1" hangingPunct="1"/>
            <a:r>
              <a:rPr lang="en-GB" smtClean="0"/>
              <a:t>Tycho did not do the correct analysis of the Mars data, this was done by Johannes Kepler (1571-1630), eventually paving the way for Newton’s laws</a:t>
            </a:r>
          </a:p>
          <a:p>
            <a:pPr eaLnBrk="1" hangingPunct="1"/>
            <a:r>
              <a:rPr lang="en-GB" smtClean="0"/>
              <a:t>Morale: the size &amp; speed of a DAQ system are not correlated with the importance of the discovery!</a:t>
            </a:r>
          </a:p>
        </p:txBody>
      </p:sp>
      <p:sp>
        <p:nvSpPr>
          <p:cNvPr id="28677" name="Footer Placeholder 5"/>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err="1" smtClean="0"/>
              <a:t>Publicité</a:t>
            </a:r>
            <a:r>
              <a:rPr lang="en-US" dirty="0" smtClean="0"/>
              <a:t> / Commercial</a:t>
            </a:r>
            <a:endParaRPr lang="en-US" dirty="0"/>
          </a:p>
        </p:txBody>
      </p:sp>
      <p:sp>
        <p:nvSpPr>
          <p:cNvPr id="4" name="Footer Placeholder 3"/>
          <p:cNvSpPr>
            <a:spLocks noGrp="1"/>
          </p:cNvSpPr>
          <p:nvPr>
            <p:ph type="ftr" sz="quarter" idx="10"/>
          </p:nvPr>
        </p:nvSpPr>
        <p:spPr/>
        <p:txBody>
          <a:bodyPr/>
          <a:lstStyle/>
          <a:p>
            <a:r>
              <a:rPr lang="en-US" smtClean="0"/>
              <a:t>Electronics, Trigger, DAQ Summer Student Lectures 2011,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77</a:t>
            </a:fld>
            <a:endParaRPr lang="en-US"/>
          </a:p>
        </p:txBody>
      </p:sp>
    </p:spTree>
    <p:extLst>
      <p:ext uri="{BB962C8B-B14F-4D97-AF65-F5344CB8AC3E}">
        <p14:creationId xmlns:p14="http://schemas.microsoft.com/office/powerpoint/2010/main" val="1213727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rot="16200000">
            <a:off x="6515101" y="3179763"/>
            <a:ext cx="4694238" cy="255587"/>
          </a:xfrm>
        </p:spPr>
        <p:txBody>
          <a:bodyPr/>
          <a:lstStyle/>
          <a:p>
            <a:r>
              <a:rPr lang="en-US" dirty="0" smtClean="0"/>
              <a:t>Electronics, Trigger, DAQ Summer Student Lectures 2011, N. Neufeld CERN/PH</a:t>
            </a:r>
            <a:endParaRPr lang="en-US" dirty="0"/>
          </a:p>
        </p:txBody>
      </p:sp>
      <p:sp>
        <p:nvSpPr>
          <p:cNvPr id="4" name="Slide Number Placeholder 3"/>
          <p:cNvSpPr>
            <a:spLocks noGrp="1"/>
          </p:cNvSpPr>
          <p:nvPr>
            <p:ph type="sldNum" sz="quarter" idx="11"/>
          </p:nvPr>
        </p:nvSpPr>
        <p:spPr/>
        <p:txBody>
          <a:bodyPr/>
          <a:lstStyle/>
          <a:p>
            <a:fld id="{ABA9A3DD-692D-4565-833F-9AB531AF0A92}" type="slidenum">
              <a:rPr lang="en-US" smtClean="0"/>
              <a:pPr/>
              <a:t>78</a:t>
            </a:fld>
            <a:endParaRPr lang="en-US"/>
          </a:p>
        </p:txBody>
      </p:sp>
      <p:pic>
        <p:nvPicPr>
          <p:cNvPr id="5" name="Picture 4" descr="ISOTDAQ2012_poster_150dpi.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3600" y="0"/>
            <a:ext cx="4852211" cy="6858000"/>
          </a:xfrm>
          <a:prstGeom prst="rect">
            <a:avLst/>
          </a:prstGeom>
        </p:spPr>
      </p:pic>
    </p:spTree>
    <p:extLst>
      <p:ext uri="{BB962C8B-B14F-4D97-AF65-F5344CB8AC3E}">
        <p14:creationId xmlns:p14="http://schemas.microsoft.com/office/powerpoint/2010/main" val="398683932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6888" y="228601"/>
            <a:ext cx="8123712" cy="838200"/>
          </a:xfrm>
        </p:spPr>
        <p:txBody>
          <a:bodyPr/>
          <a:lstStyle/>
          <a:p>
            <a:r>
              <a:rPr lang="en-US" dirty="0" smtClean="0"/>
              <a:t>The ISOTDAQ permanent lab</a:t>
            </a:r>
            <a:endParaRPr lang="en-US" dirty="0"/>
          </a:p>
        </p:txBody>
      </p:sp>
      <p:sp>
        <p:nvSpPr>
          <p:cNvPr id="4" name="TextBox 3"/>
          <p:cNvSpPr txBox="1"/>
          <p:nvPr/>
        </p:nvSpPr>
        <p:spPr>
          <a:xfrm>
            <a:off x="304800" y="1371600"/>
            <a:ext cx="5984139" cy="1077218"/>
          </a:xfrm>
          <a:prstGeom prst="rect">
            <a:avLst/>
          </a:prstGeom>
          <a:solidFill>
            <a:schemeClr val="accent1">
              <a:lumMod val="20000"/>
              <a:lumOff val="80000"/>
            </a:schemeClr>
          </a:solidFill>
        </p:spPr>
        <p:txBody>
          <a:bodyPr wrap="none" rtlCol="0">
            <a:spAutoFit/>
          </a:bodyPr>
          <a:lstStyle/>
          <a:p>
            <a:r>
              <a:rPr lang="en-US" dirty="0" smtClean="0"/>
              <a:t>In February 2010 the first ISOTDAQ school was held in Ankara </a:t>
            </a:r>
          </a:p>
          <a:p>
            <a:r>
              <a:rPr lang="en-US" sz="1400" dirty="0" smtClean="0"/>
              <a:t>See: </a:t>
            </a:r>
            <a:r>
              <a:rPr lang="en-US" sz="1400" dirty="0" smtClean="0">
                <a:hlinkClick r:id="rId2"/>
              </a:rPr>
              <a:t>http://isotdaq.web.cern.ch/isotdaq/isotdaq/2010.html</a:t>
            </a:r>
            <a:endParaRPr lang="en-US" sz="1400" dirty="0" smtClean="0"/>
          </a:p>
          <a:p>
            <a:r>
              <a:rPr lang="en-US" dirty="0" smtClean="0"/>
              <a:t>Slides and videos can be found at:</a:t>
            </a:r>
          </a:p>
          <a:p>
            <a:r>
              <a:rPr lang="en-US" sz="1400" dirty="0" smtClean="0"/>
              <a:t>http://indico.cern.ch/conferenceTimeTable.py?confId=68278#20100201</a:t>
            </a:r>
          </a:p>
        </p:txBody>
      </p:sp>
      <p:sp>
        <p:nvSpPr>
          <p:cNvPr id="5" name="TextBox 4"/>
          <p:cNvSpPr txBox="1"/>
          <p:nvPr/>
        </p:nvSpPr>
        <p:spPr>
          <a:xfrm>
            <a:off x="990600" y="2590800"/>
            <a:ext cx="7086600" cy="2862322"/>
          </a:xfrm>
          <a:prstGeom prst="rect">
            <a:avLst/>
          </a:prstGeom>
          <a:solidFill>
            <a:schemeClr val="accent6">
              <a:lumMod val="20000"/>
              <a:lumOff val="80000"/>
            </a:schemeClr>
          </a:solidFill>
        </p:spPr>
        <p:txBody>
          <a:bodyPr wrap="square" rtlCol="0">
            <a:spAutoFit/>
          </a:bodyPr>
          <a:lstStyle/>
          <a:p>
            <a:pPr marL="176213" indent="-176213">
              <a:buFont typeface="Arial" pitchFamily="34" charset="0"/>
              <a:buChar char="•"/>
            </a:pPr>
            <a:r>
              <a:rPr lang="en-US" dirty="0" smtClean="0"/>
              <a:t>Some of the exercises that were prepared for this school were (or will soon be) installed at CERN </a:t>
            </a:r>
          </a:p>
          <a:p>
            <a:pPr marL="176213" indent="-176213">
              <a:buFont typeface="Arial" pitchFamily="34" charset="0"/>
              <a:buChar char="•"/>
            </a:pPr>
            <a:r>
              <a:rPr lang="en-US" dirty="0" smtClean="0"/>
              <a:t>Interested students can register themselves to do some of these exercises. To register:</a:t>
            </a:r>
          </a:p>
          <a:p>
            <a:pPr marL="633413" lvl="1" indent="-176213">
              <a:buFont typeface="Arial" pitchFamily="34" charset="0"/>
              <a:buChar char="•"/>
            </a:pPr>
            <a:r>
              <a:rPr lang="en-US" dirty="0" smtClean="0"/>
              <a:t>Add yourself to: </a:t>
            </a:r>
            <a:r>
              <a:rPr lang="en-US" dirty="0" smtClean="0">
                <a:hlinkClick r:id="rId3"/>
              </a:rPr>
              <a:t>https://twiki.cern.ch/twiki/bin/view/Sandbox/DaqSchoolLab#Requests_for_access</a:t>
            </a:r>
            <a:endParaRPr lang="en-US" dirty="0" smtClean="0"/>
          </a:p>
          <a:p>
            <a:pPr marL="633413" lvl="1" indent="-176213">
              <a:buFont typeface="Arial" pitchFamily="34" charset="0"/>
              <a:buChar char="•"/>
            </a:pPr>
            <a:r>
              <a:rPr lang="en-US" dirty="0" smtClean="0"/>
              <a:t>Or write an e-mail to markus.joos@cern.ch</a:t>
            </a:r>
          </a:p>
          <a:p>
            <a:pPr marL="176213" indent="-176213">
              <a:buFont typeface="Arial" pitchFamily="34" charset="0"/>
              <a:buChar char="•"/>
            </a:pPr>
            <a:r>
              <a:rPr lang="en-US" dirty="0" smtClean="0"/>
              <a:t>It is recommended to have a look at the slides / videos before doing an exercise</a:t>
            </a:r>
            <a:endParaRPr lang="en-US" dirty="0"/>
          </a:p>
        </p:txBody>
      </p:sp>
      <p:sp>
        <p:nvSpPr>
          <p:cNvPr id="6" name="TextBox 5"/>
          <p:cNvSpPr txBox="1"/>
          <p:nvPr/>
        </p:nvSpPr>
        <p:spPr>
          <a:xfrm>
            <a:off x="457200" y="5943600"/>
            <a:ext cx="7513595" cy="646331"/>
          </a:xfrm>
          <a:prstGeom prst="rect">
            <a:avLst/>
          </a:prstGeom>
          <a:solidFill>
            <a:srgbClr val="FFFF00"/>
          </a:solidFill>
        </p:spPr>
        <p:txBody>
          <a:bodyPr wrap="none" rtlCol="0">
            <a:spAutoFit/>
          </a:bodyPr>
          <a:lstStyle/>
          <a:p>
            <a:r>
              <a:rPr lang="en-US" dirty="0" smtClean="0"/>
              <a:t>NOTE: We cannot guarantee that all the exercises will take place.</a:t>
            </a:r>
            <a:br>
              <a:rPr lang="en-US" dirty="0" smtClean="0"/>
            </a:br>
            <a:r>
              <a:rPr lang="en-US" dirty="0" smtClean="0"/>
              <a:t> So, don’t be disappointed, if you </a:t>
            </a:r>
            <a:r>
              <a:rPr lang="en-US" dirty="0" err="1" smtClean="0"/>
              <a:t>favourite</a:t>
            </a:r>
            <a:r>
              <a:rPr lang="en-US" dirty="0" smtClean="0"/>
              <a:t> is not in</a:t>
            </a:r>
            <a:endParaRPr lang="en-US" dirty="0"/>
          </a:p>
        </p:txBody>
      </p:sp>
      <p:sp>
        <p:nvSpPr>
          <p:cNvPr id="7" name="TextBox 6"/>
          <p:cNvSpPr txBox="1"/>
          <p:nvPr/>
        </p:nvSpPr>
        <p:spPr>
          <a:xfrm rot="2002401">
            <a:off x="6078794" y="1362454"/>
            <a:ext cx="3004457" cy="1121487"/>
          </a:xfrm>
          <a:prstGeom prst="rect">
            <a:avLst/>
          </a:prstGeom>
          <a:noFill/>
        </p:spPr>
        <p:txBody>
          <a:bodyPr wrap="none" rtlCol="0">
            <a:normAutofit/>
          </a:bodyPr>
          <a:lstStyle/>
          <a:p>
            <a:r>
              <a:rPr lang="en-US" sz="2400" b="1" dirty="0" err="1" smtClean="0">
                <a:solidFill>
                  <a:srgbClr val="FF0000"/>
                </a:solidFill>
              </a:rPr>
              <a:t>Publcite</a:t>
            </a:r>
            <a:endParaRPr lang="en-US" sz="2400" b="1" dirty="0" smtClean="0">
              <a:solidFill>
                <a:srgbClr val="FF0000"/>
              </a:solidFill>
            </a:endParaRPr>
          </a:p>
          <a:p>
            <a:r>
              <a:rPr lang="en-US" sz="2400" b="1" dirty="0" smtClean="0">
                <a:solidFill>
                  <a:srgbClr val="FF0000"/>
                </a:solidFill>
              </a:rPr>
              <a:t>Advertisement</a:t>
            </a:r>
            <a:endParaRPr lang="en-GB" sz="2400" b="1" dirty="0" smtClean="0">
              <a:solidFill>
                <a:srgbClr val="FF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Electronics: introduction</a:t>
            </a:r>
            <a:endParaRPr lang="en-GB" dirty="0"/>
          </a:p>
        </p:txBody>
      </p:sp>
      <p:sp>
        <p:nvSpPr>
          <p:cNvPr id="3" name="Content Placeholder 2"/>
          <p:cNvSpPr>
            <a:spLocks noGrp="1"/>
          </p:cNvSpPr>
          <p:nvPr>
            <p:ph idx="1"/>
          </p:nvPr>
        </p:nvSpPr>
        <p:spPr/>
        <p:txBody>
          <a:bodyPr>
            <a:normAutofit lnSpcReduction="10000"/>
          </a:bodyPr>
          <a:lstStyle/>
          <a:p>
            <a:r>
              <a:rPr lang="en-US" smtClean="0"/>
              <a:t>Why do we care about electronics?</a:t>
            </a:r>
          </a:p>
          <a:p>
            <a:pPr lvl="1"/>
            <a:r>
              <a:rPr lang="en-US" smtClean="0"/>
              <a:t>As physicists?</a:t>
            </a:r>
          </a:p>
          <a:p>
            <a:pPr lvl="1"/>
            <a:r>
              <a:rPr lang="en-US" smtClean="0"/>
              <a:t>As computer scientists?</a:t>
            </a:r>
          </a:p>
          <a:p>
            <a:r>
              <a:rPr lang="en-US" smtClean="0"/>
              <a:t>The Readout Chain</a:t>
            </a:r>
          </a:p>
          <a:p>
            <a:pPr lvl="1"/>
            <a:r>
              <a:rPr lang="en-US" smtClean="0"/>
              <a:t>Shaping, Amplifying</a:t>
            </a:r>
          </a:p>
          <a:p>
            <a:pPr lvl="1"/>
            <a:r>
              <a:rPr lang="en-US" smtClean="0"/>
              <a:t>Digitizing, Transmitting, Noise and all that</a:t>
            </a:r>
          </a:p>
          <a:p>
            <a:r>
              <a:rPr lang="en-US" smtClean="0"/>
              <a:t>Timing and Synchronization</a:t>
            </a:r>
          </a:p>
          <a:p>
            <a:r>
              <a:rPr lang="en-US" smtClean="0"/>
              <a:t>Systems</a:t>
            </a:r>
          </a:p>
          <a:p>
            <a:pPr lvl="1"/>
            <a:r>
              <a:rPr lang="en-US" smtClean="0"/>
              <a:t>Power, Cooling &amp; Radiation</a:t>
            </a:r>
          </a:p>
          <a:p>
            <a:endParaRPr lang="en-GB"/>
          </a:p>
        </p:txBody>
      </p:sp>
      <p:sp>
        <p:nvSpPr>
          <p:cNvPr id="4" name="Footer Placeholder 3"/>
          <p:cNvSpPr>
            <a:spLocks noGrp="1"/>
          </p:cNvSpPr>
          <p:nvPr>
            <p:ph type="ftr" sz="quarter" idx="10"/>
          </p:nvPr>
        </p:nvSpPr>
        <p:spPr/>
        <p:txBody>
          <a:bodyPr/>
          <a:lstStyle/>
          <a:p>
            <a:r>
              <a:rPr lang="en-US" smtClean="0"/>
              <a:t>Electronics, Trigger, DAQ Summer Student Lectures 2011,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8</a:t>
            </a:fld>
            <a:endParaRPr lang="en-US"/>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026"/>
          <p:cNvSpPr>
            <a:spLocks noGrp="1" noChangeArrowheads="1"/>
          </p:cNvSpPr>
          <p:nvPr>
            <p:ph type="ctrTitle"/>
          </p:nvPr>
        </p:nvSpPr>
        <p:spPr/>
        <p:txBody>
          <a:bodyPr/>
          <a:lstStyle/>
          <a:p>
            <a:pPr eaLnBrk="1" hangingPunct="1"/>
            <a:r>
              <a:rPr lang="en-GB" smtClean="0"/>
              <a:t>A Very Simple Data Acquisition System</a:t>
            </a:r>
          </a:p>
        </p:txBody>
      </p:sp>
    </p:spTree>
  </p:cSld>
  <p:clrMapOvr>
    <a:masterClrMapping/>
  </p:clrMapOvr>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4"/>
          <p:cNvSpPr>
            <a:spLocks noGrp="1"/>
          </p:cNvSpPr>
          <p:nvPr>
            <p:ph type="sldNum" sz="quarter" idx="11"/>
          </p:nvPr>
        </p:nvSpPr>
        <p:spPr>
          <a:noFill/>
        </p:spPr>
        <p:txBody>
          <a:bodyPr/>
          <a:lstStyle/>
          <a:p>
            <a:fld id="{04E94DB9-A02B-4034-A638-242EC06756FE}" type="slidenum">
              <a:rPr lang="en-US"/>
              <a:pPr/>
              <a:t>81</a:t>
            </a:fld>
            <a:endParaRPr lang="en-US"/>
          </a:p>
        </p:txBody>
      </p:sp>
      <p:sp>
        <p:nvSpPr>
          <p:cNvPr id="32771" name="Rectangle 2"/>
          <p:cNvSpPr>
            <a:spLocks noGrp="1" noChangeArrowheads="1"/>
          </p:cNvSpPr>
          <p:nvPr>
            <p:ph type="title"/>
          </p:nvPr>
        </p:nvSpPr>
        <p:spPr/>
        <p:txBody>
          <a:bodyPr/>
          <a:lstStyle/>
          <a:p>
            <a:pPr eaLnBrk="1" hangingPunct="1"/>
            <a:r>
              <a:rPr lang="en-US" smtClean="0"/>
              <a:t>Measuring Temperature</a:t>
            </a:r>
          </a:p>
        </p:txBody>
      </p:sp>
      <p:sp>
        <p:nvSpPr>
          <p:cNvPr id="32772" name="Rectangle 3"/>
          <p:cNvSpPr>
            <a:spLocks noGrp="1" noChangeArrowheads="1"/>
          </p:cNvSpPr>
          <p:nvPr>
            <p:ph type="body" idx="1"/>
          </p:nvPr>
        </p:nvSpPr>
        <p:spPr>
          <a:xfrm>
            <a:off x="323850" y="1341438"/>
            <a:ext cx="6624638" cy="2592387"/>
          </a:xfrm>
        </p:spPr>
        <p:txBody>
          <a:bodyPr/>
          <a:lstStyle/>
          <a:p>
            <a:pPr eaLnBrk="1" hangingPunct="1">
              <a:lnSpc>
                <a:spcPct val="90000"/>
              </a:lnSpc>
            </a:pPr>
            <a:r>
              <a:rPr lang="en-US" smtClean="0"/>
              <a:t>Suppose you are given a Pt100 thermo-resistor</a:t>
            </a:r>
          </a:p>
          <a:p>
            <a:pPr eaLnBrk="1" hangingPunct="1">
              <a:lnSpc>
                <a:spcPct val="90000"/>
              </a:lnSpc>
            </a:pPr>
            <a:r>
              <a:rPr lang="en-US" smtClean="0"/>
              <a:t>We read the temperature as a voltage with a digital voltmeter</a:t>
            </a:r>
          </a:p>
        </p:txBody>
      </p:sp>
      <p:pic>
        <p:nvPicPr>
          <p:cNvPr id="32773" name="Picture 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23850" y="3933825"/>
            <a:ext cx="5316538" cy="2659063"/>
          </a:xfrm>
          <a:prstGeom prst="rect">
            <a:avLst/>
          </a:prstGeom>
          <a:noFill/>
          <a:ln w="9525">
            <a:noFill/>
            <a:miter lim="800000"/>
            <a:headEnd/>
            <a:tailEnd/>
          </a:ln>
        </p:spPr>
      </p:pic>
      <p:pic>
        <p:nvPicPr>
          <p:cNvPr id="32774" name="Picture 6"/>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5651500" y="2781300"/>
            <a:ext cx="2609850" cy="3810000"/>
          </a:xfrm>
          <a:prstGeom prst="rect">
            <a:avLst/>
          </a:prstGeom>
          <a:noFill/>
          <a:ln w="9525">
            <a:noFill/>
            <a:miter lim="800000"/>
            <a:headEnd/>
            <a:tailEnd/>
          </a:ln>
        </p:spPr>
      </p:pic>
      <p:sp>
        <p:nvSpPr>
          <p:cNvPr id="32775" name="Freeform 8"/>
          <p:cNvSpPr>
            <a:spLocks/>
          </p:cNvSpPr>
          <p:nvPr/>
        </p:nvSpPr>
        <p:spPr bwMode="auto">
          <a:xfrm>
            <a:off x="3348038" y="4365625"/>
            <a:ext cx="3095625" cy="865188"/>
          </a:xfrm>
          <a:custGeom>
            <a:avLst/>
            <a:gdLst>
              <a:gd name="T0" fmla="*/ 0 w 1950"/>
              <a:gd name="T1" fmla="*/ 545 h 545"/>
              <a:gd name="T2" fmla="*/ 897 w 1950"/>
              <a:gd name="T3" fmla="*/ 0 h 545"/>
              <a:gd name="T4" fmla="*/ 1950 w 1950"/>
              <a:gd name="T5" fmla="*/ 364 h 545"/>
              <a:gd name="T6" fmla="*/ 0 60000 65536"/>
              <a:gd name="T7" fmla="*/ 0 60000 65536"/>
              <a:gd name="T8" fmla="*/ 0 60000 65536"/>
              <a:gd name="T9" fmla="*/ 0 w 1950"/>
              <a:gd name="T10" fmla="*/ 0 h 545"/>
              <a:gd name="T11" fmla="*/ 1950 w 1950"/>
              <a:gd name="T12" fmla="*/ 545 h 545"/>
            </a:gdLst>
            <a:ahLst/>
            <a:cxnLst>
              <a:cxn ang="T6">
                <a:pos x="T0" y="T1"/>
              </a:cxn>
              <a:cxn ang="T7">
                <a:pos x="T2" y="T3"/>
              </a:cxn>
              <a:cxn ang="T8">
                <a:pos x="T4" y="T5"/>
              </a:cxn>
            </a:cxnLst>
            <a:rect l="T9" t="T10" r="T11" b="T12"/>
            <a:pathLst>
              <a:path w="1950" h="545">
                <a:moveTo>
                  <a:pt x="0" y="545"/>
                </a:moveTo>
                <a:lnTo>
                  <a:pt x="897" y="0"/>
                </a:lnTo>
                <a:lnTo>
                  <a:pt x="1950" y="364"/>
                </a:lnTo>
              </a:path>
            </a:pathLst>
          </a:custGeom>
          <a:noFill/>
          <a:ln w="25400">
            <a:solidFill>
              <a:srgbClr val="FF0000"/>
            </a:solidFill>
            <a:round/>
            <a:headEnd/>
            <a:tailEnd/>
          </a:ln>
        </p:spPr>
        <p:txBody>
          <a:bodyPr/>
          <a:lstStyle/>
          <a:p>
            <a:endParaRPr lang="en-GB"/>
          </a:p>
        </p:txBody>
      </p:sp>
      <p:sp>
        <p:nvSpPr>
          <p:cNvPr id="32776" name="Freeform 9"/>
          <p:cNvSpPr>
            <a:spLocks/>
          </p:cNvSpPr>
          <p:nvPr/>
        </p:nvSpPr>
        <p:spPr bwMode="auto">
          <a:xfrm>
            <a:off x="4716463" y="4943475"/>
            <a:ext cx="2232025" cy="1057275"/>
          </a:xfrm>
          <a:custGeom>
            <a:avLst/>
            <a:gdLst>
              <a:gd name="T0" fmla="*/ 0 w 1406"/>
              <a:gd name="T1" fmla="*/ 181 h 666"/>
              <a:gd name="T2" fmla="*/ 603 w 1406"/>
              <a:gd name="T3" fmla="*/ 666 h 666"/>
              <a:gd name="T4" fmla="*/ 1406 w 1406"/>
              <a:gd name="T5" fmla="*/ 0 h 666"/>
              <a:gd name="T6" fmla="*/ 0 60000 65536"/>
              <a:gd name="T7" fmla="*/ 0 60000 65536"/>
              <a:gd name="T8" fmla="*/ 0 60000 65536"/>
              <a:gd name="T9" fmla="*/ 0 w 1406"/>
              <a:gd name="T10" fmla="*/ 0 h 666"/>
              <a:gd name="T11" fmla="*/ 1406 w 1406"/>
              <a:gd name="T12" fmla="*/ 666 h 666"/>
            </a:gdLst>
            <a:ahLst/>
            <a:cxnLst>
              <a:cxn ang="T6">
                <a:pos x="T0" y="T1"/>
              </a:cxn>
              <a:cxn ang="T7">
                <a:pos x="T2" y="T3"/>
              </a:cxn>
              <a:cxn ang="T8">
                <a:pos x="T4" y="T5"/>
              </a:cxn>
            </a:cxnLst>
            <a:rect l="T9" t="T10" r="T11" b="T12"/>
            <a:pathLst>
              <a:path w="1406" h="666">
                <a:moveTo>
                  <a:pt x="0" y="181"/>
                </a:moveTo>
                <a:lnTo>
                  <a:pt x="603" y="666"/>
                </a:lnTo>
                <a:lnTo>
                  <a:pt x="1406" y="0"/>
                </a:lnTo>
              </a:path>
            </a:pathLst>
          </a:custGeom>
          <a:noFill/>
          <a:ln w="31750">
            <a:solidFill>
              <a:schemeClr val="tx1"/>
            </a:solidFill>
            <a:round/>
            <a:headEnd/>
            <a:tailEnd/>
          </a:ln>
        </p:spPr>
        <p:txBody>
          <a:bodyPr/>
          <a:lstStyle/>
          <a:p>
            <a:endParaRPr lang="en-GB"/>
          </a:p>
        </p:txBody>
      </p:sp>
      <p:sp>
        <p:nvSpPr>
          <p:cNvPr id="32777" name="Footer Placeholder 9"/>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Slide Number Placeholder 4"/>
          <p:cNvSpPr>
            <a:spLocks noGrp="1"/>
          </p:cNvSpPr>
          <p:nvPr>
            <p:ph type="sldNum" sz="quarter" idx="11"/>
          </p:nvPr>
        </p:nvSpPr>
        <p:spPr>
          <a:noFill/>
        </p:spPr>
        <p:txBody>
          <a:bodyPr/>
          <a:lstStyle/>
          <a:p>
            <a:fld id="{60A9410A-CA51-481A-9E65-6C5A680326F4}" type="slidenum">
              <a:rPr lang="en-US"/>
              <a:pPr/>
              <a:t>82</a:t>
            </a:fld>
            <a:endParaRPr lang="en-US"/>
          </a:p>
        </p:txBody>
      </p:sp>
      <p:sp>
        <p:nvSpPr>
          <p:cNvPr id="34820" name="Rectangle 8"/>
          <p:cNvSpPr>
            <a:spLocks noGrp="1" noChangeArrowheads="1"/>
          </p:cNvSpPr>
          <p:nvPr>
            <p:ph type="title"/>
          </p:nvPr>
        </p:nvSpPr>
        <p:spPr>
          <a:xfrm>
            <a:off x="685800" y="152400"/>
            <a:ext cx="7772400" cy="990600"/>
          </a:xfrm>
        </p:spPr>
        <p:txBody>
          <a:bodyPr/>
          <a:lstStyle/>
          <a:p>
            <a:pPr eaLnBrk="1" hangingPunct="1"/>
            <a:r>
              <a:rPr lang="en-US" smtClean="0"/>
              <a:t>Reading Out Automatically</a:t>
            </a:r>
          </a:p>
        </p:txBody>
      </p:sp>
      <p:sp>
        <p:nvSpPr>
          <p:cNvPr id="34821" name="Text Box 6"/>
          <p:cNvSpPr txBox="1">
            <a:spLocks noChangeArrowheads="1"/>
          </p:cNvSpPr>
          <p:nvPr/>
        </p:nvSpPr>
        <p:spPr bwMode="auto">
          <a:xfrm>
            <a:off x="250825" y="2852738"/>
            <a:ext cx="2179638" cy="2835275"/>
          </a:xfrm>
          <a:prstGeom prst="rect">
            <a:avLst/>
          </a:prstGeom>
          <a:noFill/>
          <a:ln w="9525">
            <a:noFill/>
            <a:miter lim="800000"/>
            <a:headEnd/>
            <a:tailEnd/>
          </a:ln>
        </p:spPr>
        <p:txBody>
          <a:bodyPr>
            <a:spAutoFit/>
          </a:bodyPr>
          <a:lstStyle/>
          <a:p>
            <a:pPr eaLnBrk="0" hangingPunct="0"/>
            <a:r>
              <a:rPr lang="en-US" sz="2000"/>
              <a:t>Note how small the sensor has become.</a:t>
            </a:r>
          </a:p>
          <a:p>
            <a:pPr eaLnBrk="0" hangingPunct="0"/>
            <a:r>
              <a:rPr lang="en-US" sz="2000"/>
              <a:t>In DAQ we normally need not worry about the details of the things we readout</a:t>
            </a:r>
          </a:p>
        </p:txBody>
      </p:sp>
      <p:graphicFrame>
        <p:nvGraphicFramePr>
          <p:cNvPr id="34818" name="Object 2"/>
          <p:cNvGraphicFramePr>
            <a:graphicFrameLocks noGrp="1" noChangeAspect="1"/>
          </p:cNvGraphicFramePr>
          <p:nvPr>
            <p:ph idx="1"/>
          </p:nvPr>
        </p:nvGraphicFramePr>
        <p:xfrm>
          <a:off x="7372350" y="1676400"/>
          <a:ext cx="1393825" cy="1828800"/>
        </p:xfrm>
        <a:graphic>
          <a:graphicData uri="http://schemas.openxmlformats.org/presentationml/2006/ole">
            <mc:AlternateContent xmlns:mc="http://schemas.openxmlformats.org/markup-compatibility/2006">
              <mc:Choice xmlns:v="urn:schemas-microsoft-com:vml" Requires="v">
                <p:oleObj spid="_x0000_s34821" name="Visio" r:id="rId4" imgW="733120" imgH="961954" progId="Visio.Drawing.11">
                  <p:embed/>
                </p:oleObj>
              </mc:Choice>
              <mc:Fallback>
                <p:oleObj name="Visio" r:id="rId4" imgW="733120" imgH="961954" progId="Visio.Drawing.11">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72350" y="1676400"/>
                        <a:ext cx="1393825"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cxnSp>
        <p:nvCxnSpPr>
          <p:cNvPr id="34822" name="AutoShape 10"/>
          <p:cNvCxnSpPr>
            <a:cxnSpLocks noChangeShapeType="1"/>
          </p:cNvCxnSpPr>
          <p:nvPr/>
        </p:nvCxnSpPr>
        <p:spPr bwMode="auto">
          <a:xfrm rot="5400000">
            <a:off x="5661025" y="2619375"/>
            <a:ext cx="1522413" cy="3294063"/>
          </a:xfrm>
          <a:prstGeom prst="bentConnector2">
            <a:avLst/>
          </a:prstGeom>
          <a:noFill/>
          <a:ln w="19050">
            <a:solidFill>
              <a:schemeClr val="tx1"/>
            </a:solidFill>
            <a:miter lim="800000"/>
            <a:headEnd/>
            <a:tailEnd/>
          </a:ln>
        </p:spPr>
      </p:cxnSp>
      <p:sp>
        <p:nvSpPr>
          <p:cNvPr id="34823" name="Text Box 11"/>
          <p:cNvSpPr txBox="1">
            <a:spLocks noChangeArrowheads="1"/>
          </p:cNvSpPr>
          <p:nvPr/>
        </p:nvSpPr>
        <p:spPr bwMode="auto">
          <a:xfrm>
            <a:off x="5257800" y="4191000"/>
            <a:ext cx="1687513" cy="457200"/>
          </a:xfrm>
          <a:prstGeom prst="rect">
            <a:avLst/>
          </a:prstGeom>
          <a:noFill/>
          <a:ln w="9525">
            <a:noFill/>
            <a:miter lim="800000"/>
            <a:headEnd/>
            <a:tailEnd/>
          </a:ln>
        </p:spPr>
        <p:txBody>
          <a:bodyPr wrap="none">
            <a:spAutoFit/>
          </a:bodyPr>
          <a:lstStyle/>
          <a:p>
            <a:pPr eaLnBrk="0" hangingPunct="0"/>
            <a:r>
              <a:rPr lang="en-US" sz="2400"/>
              <a:t>USB/RS232</a:t>
            </a:r>
          </a:p>
        </p:txBody>
      </p:sp>
      <p:sp>
        <p:nvSpPr>
          <p:cNvPr id="34824" name="Text Box 12"/>
          <p:cNvSpPr txBox="1">
            <a:spLocks noChangeArrowheads="1"/>
          </p:cNvSpPr>
          <p:nvPr/>
        </p:nvSpPr>
        <p:spPr bwMode="auto">
          <a:xfrm>
            <a:off x="2514600" y="990600"/>
            <a:ext cx="4876800" cy="2282825"/>
          </a:xfrm>
          <a:prstGeom prst="rect">
            <a:avLst/>
          </a:prstGeom>
          <a:solidFill>
            <a:srgbClr val="000000"/>
          </a:solidFill>
          <a:ln w="9525">
            <a:noFill/>
            <a:miter lim="800000"/>
            <a:headEnd/>
            <a:tailEnd/>
          </a:ln>
        </p:spPr>
        <p:txBody>
          <a:bodyPr>
            <a:spAutoFit/>
          </a:bodyPr>
          <a:lstStyle/>
          <a:p>
            <a:pPr eaLnBrk="0" hangingPunct="0"/>
            <a:r>
              <a:rPr lang="en-US" sz="1200">
                <a:solidFill>
                  <a:srgbClr val="00FF00"/>
                </a:solidFill>
                <a:latin typeface="Courier New" charset="0"/>
              </a:rPr>
              <a:t>#include &lt;libusb.h&gt;</a:t>
            </a:r>
          </a:p>
          <a:p>
            <a:pPr eaLnBrk="0" hangingPunct="0"/>
            <a:r>
              <a:rPr lang="en-US" sz="1200">
                <a:solidFill>
                  <a:srgbClr val="00FF00"/>
                </a:solidFill>
                <a:latin typeface="Courier New" charset="0"/>
              </a:rPr>
              <a:t>struct usb_bus *bus; </a:t>
            </a:r>
          </a:p>
          <a:p>
            <a:pPr eaLnBrk="0" hangingPunct="0"/>
            <a:r>
              <a:rPr lang="en-US" sz="1200">
                <a:solidFill>
                  <a:srgbClr val="00FF00"/>
                </a:solidFill>
                <a:latin typeface="Courier New" charset="0"/>
              </a:rPr>
              <a:t>struct usb_device *dev; </a:t>
            </a:r>
          </a:p>
          <a:p>
            <a:pPr eaLnBrk="0" hangingPunct="0"/>
            <a:r>
              <a:rPr lang="en-US" sz="1200">
                <a:solidFill>
                  <a:srgbClr val="00FF00"/>
                </a:solidFill>
                <a:latin typeface="Courier New" charset="0"/>
              </a:rPr>
              <a:t>usb_dev_handle *vmh = 0; </a:t>
            </a:r>
          </a:p>
          <a:p>
            <a:pPr eaLnBrk="0" hangingPunct="0"/>
            <a:r>
              <a:rPr lang="en-US" sz="1200">
                <a:solidFill>
                  <a:srgbClr val="00FF00"/>
                </a:solidFill>
                <a:latin typeface="Courier New" charset="0"/>
              </a:rPr>
              <a:t>usb_find_busses(); usb_find_devices(); </a:t>
            </a:r>
          </a:p>
          <a:p>
            <a:pPr eaLnBrk="0" hangingPunct="0"/>
            <a:r>
              <a:rPr lang="en-US" sz="1200">
                <a:solidFill>
                  <a:srgbClr val="00FF00"/>
                </a:solidFill>
                <a:latin typeface="Courier New" charset="0"/>
              </a:rPr>
              <a:t>for (bus = usb_busses; bus; bus = bus-&gt;next) </a:t>
            </a:r>
          </a:p>
          <a:p>
            <a:pPr eaLnBrk="0" hangingPunct="0"/>
            <a:r>
              <a:rPr lang="en-US" sz="1200">
                <a:solidFill>
                  <a:srgbClr val="00FF00"/>
                </a:solidFill>
                <a:latin typeface="Courier New" charset="0"/>
              </a:rPr>
              <a:t>	for (dev = bus-&gt;devices; dev; dev = dev-&gt;next)  </a:t>
            </a:r>
          </a:p>
          <a:p>
            <a:pPr eaLnBrk="0" hangingPunct="0"/>
            <a:r>
              <a:rPr lang="en-US" sz="1200">
                <a:solidFill>
                  <a:srgbClr val="00FF00"/>
                </a:solidFill>
                <a:latin typeface="Courier New" charset="0"/>
              </a:rPr>
              <a:t>		if (dev-&gt;descriptor.idVendor == HOBBICO) vmh = usb_open(dev);</a:t>
            </a:r>
          </a:p>
          <a:p>
            <a:pPr eaLnBrk="0" hangingPunct="0"/>
            <a:r>
              <a:rPr lang="en-US" sz="1200">
                <a:solidFill>
                  <a:srgbClr val="00FF00"/>
                </a:solidFill>
                <a:latin typeface="Courier New" charset="0"/>
              </a:rPr>
              <a:t>usb_bulk_read(vmh ,3,&amp;u,sizeof(float),500);</a:t>
            </a:r>
            <a:r>
              <a:rPr lang="en-US" sz="1200">
                <a:solidFill>
                  <a:srgbClr val="00FF00"/>
                </a:solidFill>
                <a:latin typeface="Times" charset="0"/>
              </a:rPr>
              <a:t>  </a:t>
            </a:r>
          </a:p>
          <a:p>
            <a:pPr eaLnBrk="0" hangingPunct="0"/>
            <a:endParaRPr lang="en-US" sz="1200">
              <a:solidFill>
                <a:srgbClr val="00FF00"/>
              </a:solidFill>
              <a:latin typeface="Times" charset="0"/>
            </a:endParaRPr>
          </a:p>
        </p:txBody>
      </p:sp>
      <p:pic>
        <p:nvPicPr>
          <p:cNvPr id="34825" name="Picture 4"/>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323850" y="5594350"/>
            <a:ext cx="2220913" cy="1111250"/>
          </a:xfrm>
          <a:prstGeom prst="rect">
            <a:avLst/>
          </a:prstGeom>
          <a:noFill/>
          <a:ln w="9525">
            <a:noFill/>
            <a:miter lim="800000"/>
            <a:headEnd/>
            <a:tailEnd/>
          </a:ln>
        </p:spPr>
      </p:pic>
      <p:pic>
        <p:nvPicPr>
          <p:cNvPr id="34826" name="Picture 13" descr="voltmeter-nbg"/>
          <p:cNvPicPr>
            <a:picLocks noChangeAspect="1" noChangeArrowheads="1"/>
          </p:cNvPicPr>
          <p:nvPr/>
        </p:nvPicPr>
        <p:blipFill>
          <a:blip r:embed="rId7"/>
          <a:srcRect/>
          <a:stretch>
            <a:fillRect/>
          </a:stretch>
        </p:blipFill>
        <p:spPr bwMode="auto">
          <a:xfrm>
            <a:off x="2514600" y="3376613"/>
            <a:ext cx="2260600" cy="3302000"/>
          </a:xfrm>
          <a:prstGeom prst="rect">
            <a:avLst/>
          </a:prstGeom>
          <a:noFill/>
          <a:ln w="9525">
            <a:noFill/>
            <a:miter lim="800000"/>
            <a:headEnd/>
            <a:tailEnd/>
          </a:ln>
        </p:spPr>
      </p:pic>
      <p:sp>
        <p:nvSpPr>
          <p:cNvPr id="34827" name="Freeform 15"/>
          <p:cNvSpPr>
            <a:spLocks/>
          </p:cNvSpPr>
          <p:nvPr/>
        </p:nvSpPr>
        <p:spPr bwMode="auto">
          <a:xfrm>
            <a:off x="1600200" y="5205413"/>
            <a:ext cx="1524000" cy="914400"/>
          </a:xfrm>
          <a:custGeom>
            <a:avLst/>
            <a:gdLst>
              <a:gd name="T0" fmla="*/ 1008 w 1008"/>
              <a:gd name="T1" fmla="*/ 0 h 576"/>
              <a:gd name="T2" fmla="*/ 261 w 1008"/>
              <a:gd name="T3" fmla="*/ 18 h 576"/>
              <a:gd name="T4" fmla="*/ 0 w 1008"/>
              <a:gd name="T5" fmla="*/ 576 h 576"/>
              <a:gd name="T6" fmla="*/ 0 60000 65536"/>
              <a:gd name="T7" fmla="*/ 0 60000 65536"/>
              <a:gd name="T8" fmla="*/ 0 60000 65536"/>
              <a:gd name="T9" fmla="*/ 0 w 1008"/>
              <a:gd name="T10" fmla="*/ 0 h 576"/>
              <a:gd name="T11" fmla="*/ 1008 w 1008"/>
              <a:gd name="T12" fmla="*/ 576 h 576"/>
            </a:gdLst>
            <a:ahLst/>
            <a:cxnLst>
              <a:cxn ang="T6">
                <a:pos x="T0" y="T1"/>
              </a:cxn>
              <a:cxn ang="T7">
                <a:pos x="T2" y="T3"/>
              </a:cxn>
              <a:cxn ang="T8">
                <a:pos x="T4" y="T5"/>
              </a:cxn>
            </a:cxnLst>
            <a:rect l="T9" t="T10" r="T11" b="T12"/>
            <a:pathLst>
              <a:path w="1008" h="576">
                <a:moveTo>
                  <a:pt x="1008" y="0"/>
                </a:moveTo>
                <a:lnTo>
                  <a:pt x="261" y="18"/>
                </a:lnTo>
                <a:lnTo>
                  <a:pt x="0" y="576"/>
                </a:lnTo>
              </a:path>
            </a:pathLst>
          </a:custGeom>
          <a:noFill/>
          <a:ln w="25400">
            <a:solidFill>
              <a:srgbClr val="FF0000"/>
            </a:solidFill>
            <a:round/>
            <a:headEnd/>
            <a:tailEnd type="triangle" w="med" len="med"/>
          </a:ln>
        </p:spPr>
        <p:txBody>
          <a:bodyPr/>
          <a:lstStyle/>
          <a:p>
            <a:endParaRPr lang="en-GB"/>
          </a:p>
        </p:txBody>
      </p:sp>
      <p:sp>
        <p:nvSpPr>
          <p:cNvPr id="34828" name="Freeform 16"/>
          <p:cNvSpPr>
            <a:spLocks/>
          </p:cNvSpPr>
          <p:nvPr/>
        </p:nvSpPr>
        <p:spPr bwMode="auto">
          <a:xfrm>
            <a:off x="2133600" y="5281613"/>
            <a:ext cx="1524000" cy="838200"/>
          </a:xfrm>
          <a:custGeom>
            <a:avLst/>
            <a:gdLst>
              <a:gd name="T0" fmla="*/ 960 w 960"/>
              <a:gd name="T1" fmla="*/ 0 h 528"/>
              <a:gd name="T2" fmla="*/ 618 w 960"/>
              <a:gd name="T3" fmla="*/ 461 h 528"/>
              <a:gd name="T4" fmla="*/ 0 w 960"/>
              <a:gd name="T5" fmla="*/ 528 h 528"/>
              <a:gd name="T6" fmla="*/ 0 60000 65536"/>
              <a:gd name="T7" fmla="*/ 0 60000 65536"/>
              <a:gd name="T8" fmla="*/ 0 60000 65536"/>
              <a:gd name="T9" fmla="*/ 0 w 960"/>
              <a:gd name="T10" fmla="*/ 0 h 528"/>
              <a:gd name="T11" fmla="*/ 960 w 960"/>
              <a:gd name="T12" fmla="*/ 528 h 528"/>
            </a:gdLst>
            <a:ahLst/>
            <a:cxnLst>
              <a:cxn ang="T6">
                <a:pos x="T0" y="T1"/>
              </a:cxn>
              <a:cxn ang="T7">
                <a:pos x="T2" y="T3"/>
              </a:cxn>
              <a:cxn ang="T8">
                <a:pos x="T4" y="T5"/>
              </a:cxn>
            </a:cxnLst>
            <a:rect l="T9" t="T10" r="T11" b="T12"/>
            <a:pathLst>
              <a:path w="960" h="528">
                <a:moveTo>
                  <a:pt x="960" y="0"/>
                </a:moveTo>
                <a:lnTo>
                  <a:pt x="618" y="461"/>
                </a:lnTo>
                <a:lnTo>
                  <a:pt x="0" y="528"/>
                </a:lnTo>
              </a:path>
            </a:pathLst>
          </a:custGeom>
          <a:noFill/>
          <a:ln w="25400">
            <a:solidFill>
              <a:schemeClr val="tx1"/>
            </a:solidFill>
            <a:round/>
            <a:headEnd/>
            <a:tailEnd type="triangle" w="med" len="med"/>
          </a:ln>
        </p:spPr>
        <p:txBody>
          <a:bodyPr/>
          <a:lstStyle/>
          <a:p>
            <a:endParaRPr lang="en-GB"/>
          </a:p>
        </p:txBody>
      </p:sp>
      <p:sp>
        <p:nvSpPr>
          <p:cNvPr id="34829" name="Footer Placeholder 13"/>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Slide Number Placeholder 4"/>
          <p:cNvSpPr>
            <a:spLocks noGrp="1"/>
          </p:cNvSpPr>
          <p:nvPr>
            <p:ph type="sldNum" sz="quarter" idx="11"/>
          </p:nvPr>
        </p:nvSpPr>
        <p:spPr>
          <a:noFill/>
        </p:spPr>
        <p:txBody>
          <a:bodyPr/>
          <a:lstStyle/>
          <a:p>
            <a:fld id="{26EEBF1D-0DE6-449D-B9BF-327C2CCD6E3B}" type="slidenum">
              <a:rPr lang="en-US"/>
              <a:pPr/>
              <a:t>83</a:t>
            </a:fld>
            <a:endParaRPr lang="en-US"/>
          </a:p>
        </p:txBody>
      </p:sp>
      <p:sp>
        <p:nvSpPr>
          <p:cNvPr id="36868" name="Rectangle 2"/>
          <p:cNvSpPr>
            <a:spLocks noGrp="1" noChangeArrowheads="1"/>
          </p:cNvSpPr>
          <p:nvPr>
            <p:ph type="title"/>
          </p:nvPr>
        </p:nvSpPr>
        <p:spPr>
          <a:xfrm>
            <a:off x="685800" y="0"/>
            <a:ext cx="7772400" cy="990600"/>
          </a:xfrm>
        </p:spPr>
        <p:txBody>
          <a:bodyPr/>
          <a:lstStyle/>
          <a:p>
            <a:pPr eaLnBrk="1" hangingPunct="1"/>
            <a:r>
              <a:rPr lang="en-US" smtClean="0"/>
              <a:t>Read-out 16 Sensors</a:t>
            </a:r>
          </a:p>
        </p:txBody>
      </p:sp>
      <p:sp>
        <p:nvSpPr>
          <p:cNvPr id="36869" name="Rectangle 3"/>
          <p:cNvSpPr>
            <a:spLocks noGrp="1" noChangeArrowheads="1"/>
          </p:cNvSpPr>
          <p:nvPr>
            <p:ph type="body" idx="1"/>
          </p:nvPr>
        </p:nvSpPr>
        <p:spPr>
          <a:xfrm>
            <a:off x="5334000" y="3429000"/>
            <a:ext cx="3657600" cy="3124200"/>
          </a:xfrm>
        </p:spPr>
        <p:txBody>
          <a:bodyPr/>
          <a:lstStyle/>
          <a:p>
            <a:pPr eaLnBrk="1" hangingPunct="1">
              <a:lnSpc>
                <a:spcPct val="90000"/>
              </a:lnSpc>
            </a:pPr>
            <a:r>
              <a:rPr lang="en-GB" sz="2400" smtClean="0"/>
              <a:t>Buy 4 x 4-port USB hub (very cheap) (+ 3 more voltmeters)</a:t>
            </a:r>
          </a:p>
          <a:p>
            <a:pPr eaLnBrk="1" hangingPunct="1">
              <a:lnSpc>
                <a:spcPct val="90000"/>
              </a:lnSpc>
            </a:pPr>
            <a:r>
              <a:rPr lang="en-GB" sz="2400" smtClean="0"/>
              <a:t>Adapt our little DAQ program</a:t>
            </a:r>
          </a:p>
          <a:p>
            <a:pPr eaLnBrk="1" hangingPunct="1">
              <a:lnSpc>
                <a:spcPct val="90000"/>
              </a:lnSpc>
            </a:pPr>
            <a:r>
              <a:rPr lang="en-GB" sz="2400" smtClean="0"/>
              <a:t>No fundamental (architectural) change to our DAQ</a:t>
            </a:r>
          </a:p>
          <a:p>
            <a:pPr eaLnBrk="1" hangingPunct="1">
              <a:lnSpc>
                <a:spcPct val="90000"/>
              </a:lnSpc>
            </a:pPr>
            <a:endParaRPr lang="en-GB" sz="2400" smtClean="0"/>
          </a:p>
          <a:p>
            <a:pPr eaLnBrk="1" hangingPunct="1">
              <a:lnSpc>
                <a:spcPct val="90000"/>
              </a:lnSpc>
            </a:pPr>
            <a:endParaRPr lang="en-GB" sz="2400" smtClean="0"/>
          </a:p>
          <a:p>
            <a:pPr eaLnBrk="1" hangingPunct="1">
              <a:lnSpc>
                <a:spcPct val="90000"/>
              </a:lnSpc>
            </a:pPr>
            <a:endParaRPr lang="en-GB" sz="2400" smtClean="0"/>
          </a:p>
        </p:txBody>
      </p:sp>
      <p:graphicFrame>
        <p:nvGraphicFramePr>
          <p:cNvPr id="36866" name="Object 2"/>
          <p:cNvGraphicFramePr>
            <a:graphicFrameLocks noChangeAspect="1"/>
          </p:cNvGraphicFramePr>
          <p:nvPr/>
        </p:nvGraphicFramePr>
        <p:xfrm>
          <a:off x="6781800" y="1371600"/>
          <a:ext cx="1390650" cy="1828800"/>
        </p:xfrm>
        <a:graphic>
          <a:graphicData uri="http://schemas.openxmlformats.org/presentationml/2006/ole">
            <mc:AlternateContent xmlns:mc="http://schemas.openxmlformats.org/markup-compatibility/2006">
              <mc:Choice xmlns:v="urn:schemas-microsoft-com:vml" Requires="v">
                <p:oleObj spid="_x0000_s36869" r:id="rId4" imgW="1390476" imgH="1828571" progId="Visio.Drawing.11">
                  <p:embed/>
                </p:oleObj>
              </mc:Choice>
              <mc:Fallback>
                <p:oleObj r:id="rId4" imgW="1390476" imgH="1828571" progId="Visio.Drawing.11">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1800" y="1371600"/>
                        <a:ext cx="139065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pic>
        <p:nvPicPr>
          <p:cNvPr id="36870" name="Picture 15"/>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946150" y="3232150"/>
            <a:ext cx="2220913" cy="1111250"/>
          </a:xfrm>
          <a:prstGeom prst="rect">
            <a:avLst/>
          </a:prstGeom>
          <a:noFill/>
          <a:ln w="9525">
            <a:noFill/>
            <a:miter lim="800000"/>
            <a:headEnd/>
            <a:tailEnd/>
          </a:ln>
        </p:spPr>
      </p:pic>
      <p:pic>
        <p:nvPicPr>
          <p:cNvPr id="36871" name="Picture 16" descr="voltmeter-nbg"/>
          <p:cNvPicPr>
            <a:picLocks noChangeAspect="1" noChangeArrowheads="1"/>
          </p:cNvPicPr>
          <p:nvPr/>
        </p:nvPicPr>
        <p:blipFill>
          <a:blip r:embed="rId7"/>
          <a:srcRect/>
          <a:stretch>
            <a:fillRect/>
          </a:stretch>
        </p:blipFill>
        <p:spPr bwMode="auto">
          <a:xfrm>
            <a:off x="1244600" y="1014413"/>
            <a:ext cx="2260600" cy="3302000"/>
          </a:xfrm>
          <a:prstGeom prst="rect">
            <a:avLst/>
          </a:prstGeom>
          <a:noFill/>
          <a:ln w="9525">
            <a:noFill/>
            <a:miter lim="800000"/>
            <a:headEnd/>
            <a:tailEnd/>
          </a:ln>
        </p:spPr>
      </p:pic>
      <p:sp>
        <p:nvSpPr>
          <p:cNvPr id="36872" name="Freeform 17"/>
          <p:cNvSpPr>
            <a:spLocks/>
          </p:cNvSpPr>
          <p:nvPr/>
        </p:nvSpPr>
        <p:spPr bwMode="auto">
          <a:xfrm>
            <a:off x="330200" y="2843213"/>
            <a:ext cx="1524000" cy="914400"/>
          </a:xfrm>
          <a:custGeom>
            <a:avLst/>
            <a:gdLst>
              <a:gd name="T0" fmla="*/ 1008 w 1008"/>
              <a:gd name="T1" fmla="*/ 0 h 576"/>
              <a:gd name="T2" fmla="*/ 261 w 1008"/>
              <a:gd name="T3" fmla="*/ 18 h 576"/>
              <a:gd name="T4" fmla="*/ 0 w 1008"/>
              <a:gd name="T5" fmla="*/ 576 h 576"/>
              <a:gd name="T6" fmla="*/ 0 60000 65536"/>
              <a:gd name="T7" fmla="*/ 0 60000 65536"/>
              <a:gd name="T8" fmla="*/ 0 60000 65536"/>
              <a:gd name="T9" fmla="*/ 0 w 1008"/>
              <a:gd name="T10" fmla="*/ 0 h 576"/>
              <a:gd name="T11" fmla="*/ 1008 w 1008"/>
              <a:gd name="T12" fmla="*/ 576 h 576"/>
            </a:gdLst>
            <a:ahLst/>
            <a:cxnLst>
              <a:cxn ang="T6">
                <a:pos x="T0" y="T1"/>
              </a:cxn>
              <a:cxn ang="T7">
                <a:pos x="T2" y="T3"/>
              </a:cxn>
              <a:cxn ang="T8">
                <a:pos x="T4" y="T5"/>
              </a:cxn>
            </a:cxnLst>
            <a:rect l="T9" t="T10" r="T11" b="T12"/>
            <a:pathLst>
              <a:path w="1008" h="576">
                <a:moveTo>
                  <a:pt x="1008" y="0"/>
                </a:moveTo>
                <a:lnTo>
                  <a:pt x="261" y="18"/>
                </a:lnTo>
                <a:lnTo>
                  <a:pt x="0" y="576"/>
                </a:lnTo>
              </a:path>
            </a:pathLst>
          </a:custGeom>
          <a:noFill/>
          <a:ln w="25400">
            <a:solidFill>
              <a:srgbClr val="FF0000"/>
            </a:solidFill>
            <a:round/>
            <a:headEnd/>
            <a:tailEnd type="triangle" w="med" len="med"/>
          </a:ln>
        </p:spPr>
        <p:txBody>
          <a:bodyPr/>
          <a:lstStyle/>
          <a:p>
            <a:endParaRPr lang="en-GB"/>
          </a:p>
        </p:txBody>
      </p:sp>
      <p:sp>
        <p:nvSpPr>
          <p:cNvPr id="36873" name="Freeform 18"/>
          <p:cNvSpPr>
            <a:spLocks/>
          </p:cNvSpPr>
          <p:nvPr/>
        </p:nvSpPr>
        <p:spPr bwMode="auto">
          <a:xfrm>
            <a:off x="863600" y="2919413"/>
            <a:ext cx="1524000" cy="838200"/>
          </a:xfrm>
          <a:custGeom>
            <a:avLst/>
            <a:gdLst>
              <a:gd name="T0" fmla="*/ 960 w 960"/>
              <a:gd name="T1" fmla="*/ 0 h 528"/>
              <a:gd name="T2" fmla="*/ 618 w 960"/>
              <a:gd name="T3" fmla="*/ 461 h 528"/>
              <a:gd name="T4" fmla="*/ 0 w 960"/>
              <a:gd name="T5" fmla="*/ 528 h 528"/>
              <a:gd name="T6" fmla="*/ 0 60000 65536"/>
              <a:gd name="T7" fmla="*/ 0 60000 65536"/>
              <a:gd name="T8" fmla="*/ 0 60000 65536"/>
              <a:gd name="T9" fmla="*/ 0 w 960"/>
              <a:gd name="T10" fmla="*/ 0 h 528"/>
              <a:gd name="T11" fmla="*/ 960 w 960"/>
              <a:gd name="T12" fmla="*/ 528 h 528"/>
            </a:gdLst>
            <a:ahLst/>
            <a:cxnLst>
              <a:cxn ang="T6">
                <a:pos x="T0" y="T1"/>
              </a:cxn>
              <a:cxn ang="T7">
                <a:pos x="T2" y="T3"/>
              </a:cxn>
              <a:cxn ang="T8">
                <a:pos x="T4" y="T5"/>
              </a:cxn>
            </a:cxnLst>
            <a:rect l="T9" t="T10" r="T11" b="T12"/>
            <a:pathLst>
              <a:path w="960" h="528">
                <a:moveTo>
                  <a:pt x="960" y="0"/>
                </a:moveTo>
                <a:lnTo>
                  <a:pt x="618" y="461"/>
                </a:lnTo>
                <a:lnTo>
                  <a:pt x="0" y="528"/>
                </a:lnTo>
              </a:path>
            </a:pathLst>
          </a:custGeom>
          <a:noFill/>
          <a:ln w="25400">
            <a:solidFill>
              <a:schemeClr val="tx1"/>
            </a:solidFill>
            <a:round/>
            <a:headEnd/>
            <a:tailEnd type="triangle" w="med" len="med"/>
          </a:ln>
        </p:spPr>
        <p:txBody>
          <a:bodyPr/>
          <a:lstStyle/>
          <a:p>
            <a:endParaRPr lang="en-GB"/>
          </a:p>
        </p:txBody>
      </p:sp>
      <p:pic>
        <p:nvPicPr>
          <p:cNvPr id="36874" name="Picture 20"/>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793750" y="3384550"/>
            <a:ext cx="2220913" cy="1111250"/>
          </a:xfrm>
          <a:prstGeom prst="rect">
            <a:avLst/>
          </a:prstGeom>
          <a:noFill/>
          <a:ln w="9525">
            <a:noFill/>
            <a:miter lim="800000"/>
            <a:headEnd/>
            <a:tailEnd/>
          </a:ln>
        </p:spPr>
      </p:pic>
      <p:pic>
        <p:nvPicPr>
          <p:cNvPr id="36875" name="Picture 21" descr="voltmeter-nbg"/>
          <p:cNvPicPr>
            <a:picLocks noChangeAspect="1" noChangeArrowheads="1"/>
          </p:cNvPicPr>
          <p:nvPr/>
        </p:nvPicPr>
        <p:blipFill>
          <a:blip r:embed="rId7"/>
          <a:srcRect/>
          <a:stretch>
            <a:fillRect/>
          </a:stretch>
        </p:blipFill>
        <p:spPr bwMode="auto">
          <a:xfrm>
            <a:off x="1397000" y="1166813"/>
            <a:ext cx="2260600" cy="3302000"/>
          </a:xfrm>
          <a:prstGeom prst="rect">
            <a:avLst/>
          </a:prstGeom>
          <a:noFill/>
          <a:ln w="9525">
            <a:noFill/>
            <a:miter lim="800000"/>
            <a:headEnd/>
            <a:tailEnd/>
          </a:ln>
        </p:spPr>
      </p:pic>
      <p:sp>
        <p:nvSpPr>
          <p:cNvPr id="36876" name="Freeform 22"/>
          <p:cNvSpPr>
            <a:spLocks/>
          </p:cNvSpPr>
          <p:nvPr/>
        </p:nvSpPr>
        <p:spPr bwMode="auto">
          <a:xfrm>
            <a:off x="482600" y="2995613"/>
            <a:ext cx="1524000" cy="914400"/>
          </a:xfrm>
          <a:custGeom>
            <a:avLst/>
            <a:gdLst>
              <a:gd name="T0" fmla="*/ 1008 w 1008"/>
              <a:gd name="T1" fmla="*/ 0 h 576"/>
              <a:gd name="T2" fmla="*/ 261 w 1008"/>
              <a:gd name="T3" fmla="*/ 18 h 576"/>
              <a:gd name="T4" fmla="*/ 0 w 1008"/>
              <a:gd name="T5" fmla="*/ 576 h 576"/>
              <a:gd name="T6" fmla="*/ 0 60000 65536"/>
              <a:gd name="T7" fmla="*/ 0 60000 65536"/>
              <a:gd name="T8" fmla="*/ 0 60000 65536"/>
              <a:gd name="T9" fmla="*/ 0 w 1008"/>
              <a:gd name="T10" fmla="*/ 0 h 576"/>
              <a:gd name="T11" fmla="*/ 1008 w 1008"/>
              <a:gd name="T12" fmla="*/ 576 h 576"/>
            </a:gdLst>
            <a:ahLst/>
            <a:cxnLst>
              <a:cxn ang="T6">
                <a:pos x="T0" y="T1"/>
              </a:cxn>
              <a:cxn ang="T7">
                <a:pos x="T2" y="T3"/>
              </a:cxn>
              <a:cxn ang="T8">
                <a:pos x="T4" y="T5"/>
              </a:cxn>
            </a:cxnLst>
            <a:rect l="T9" t="T10" r="T11" b="T12"/>
            <a:pathLst>
              <a:path w="1008" h="576">
                <a:moveTo>
                  <a:pt x="1008" y="0"/>
                </a:moveTo>
                <a:lnTo>
                  <a:pt x="261" y="18"/>
                </a:lnTo>
                <a:lnTo>
                  <a:pt x="0" y="576"/>
                </a:lnTo>
              </a:path>
            </a:pathLst>
          </a:custGeom>
          <a:noFill/>
          <a:ln w="25400">
            <a:solidFill>
              <a:srgbClr val="FF0000"/>
            </a:solidFill>
            <a:round/>
            <a:headEnd/>
            <a:tailEnd type="triangle" w="med" len="med"/>
          </a:ln>
        </p:spPr>
        <p:txBody>
          <a:bodyPr/>
          <a:lstStyle/>
          <a:p>
            <a:endParaRPr lang="en-GB"/>
          </a:p>
        </p:txBody>
      </p:sp>
      <p:sp>
        <p:nvSpPr>
          <p:cNvPr id="36877" name="Freeform 23"/>
          <p:cNvSpPr>
            <a:spLocks/>
          </p:cNvSpPr>
          <p:nvPr/>
        </p:nvSpPr>
        <p:spPr bwMode="auto">
          <a:xfrm>
            <a:off x="1016000" y="3071813"/>
            <a:ext cx="1524000" cy="838200"/>
          </a:xfrm>
          <a:custGeom>
            <a:avLst/>
            <a:gdLst>
              <a:gd name="T0" fmla="*/ 960 w 960"/>
              <a:gd name="T1" fmla="*/ 0 h 528"/>
              <a:gd name="T2" fmla="*/ 618 w 960"/>
              <a:gd name="T3" fmla="*/ 461 h 528"/>
              <a:gd name="T4" fmla="*/ 0 w 960"/>
              <a:gd name="T5" fmla="*/ 528 h 528"/>
              <a:gd name="T6" fmla="*/ 0 60000 65536"/>
              <a:gd name="T7" fmla="*/ 0 60000 65536"/>
              <a:gd name="T8" fmla="*/ 0 60000 65536"/>
              <a:gd name="T9" fmla="*/ 0 w 960"/>
              <a:gd name="T10" fmla="*/ 0 h 528"/>
              <a:gd name="T11" fmla="*/ 960 w 960"/>
              <a:gd name="T12" fmla="*/ 528 h 528"/>
            </a:gdLst>
            <a:ahLst/>
            <a:cxnLst>
              <a:cxn ang="T6">
                <a:pos x="T0" y="T1"/>
              </a:cxn>
              <a:cxn ang="T7">
                <a:pos x="T2" y="T3"/>
              </a:cxn>
              <a:cxn ang="T8">
                <a:pos x="T4" y="T5"/>
              </a:cxn>
            </a:cxnLst>
            <a:rect l="T9" t="T10" r="T11" b="T12"/>
            <a:pathLst>
              <a:path w="960" h="528">
                <a:moveTo>
                  <a:pt x="960" y="0"/>
                </a:moveTo>
                <a:lnTo>
                  <a:pt x="618" y="461"/>
                </a:lnTo>
                <a:lnTo>
                  <a:pt x="0" y="528"/>
                </a:lnTo>
              </a:path>
            </a:pathLst>
          </a:custGeom>
          <a:noFill/>
          <a:ln w="25400">
            <a:solidFill>
              <a:schemeClr val="tx1"/>
            </a:solidFill>
            <a:round/>
            <a:headEnd/>
            <a:tailEnd type="triangle" w="med" len="med"/>
          </a:ln>
        </p:spPr>
        <p:txBody>
          <a:bodyPr/>
          <a:lstStyle/>
          <a:p>
            <a:endParaRPr lang="en-GB"/>
          </a:p>
        </p:txBody>
      </p:sp>
      <p:pic>
        <p:nvPicPr>
          <p:cNvPr id="36878" name="Picture 25"/>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641350" y="3536950"/>
            <a:ext cx="2220913" cy="1111250"/>
          </a:xfrm>
          <a:prstGeom prst="rect">
            <a:avLst/>
          </a:prstGeom>
          <a:noFill/>
          <a:ln w="9525">
            <a:noFill/>
            <a:miter lim="800000"/>
            <a:headEnd/>
            <a:tailEnd/>
          </a:ln>
        </p:spPr>
      </p:pic>
      <p:pic>
        <p:nvPicPr>
          <p:cNvPr id="36879" name="Picture 26" descr="voltmeter-nbg"/>
          <p:cNvPicPr>
            <a:picLocks noChangeAspect="1" noChangeArrowheads="1"/>
          </p:cNvPicPr>
          <p:nvPr/>
        </p:nvPicPr>
        <p:blipFill>
          <a:blip r:embed="rId7"/>
          <a:srcRect/>
          <a:stretch>
            <a:fillRect/>
          </a:stretch>
        </p:blipFill>
        <p:spPr bwMode="auto">
          <a:xfrm>
            <a:off x="1549400" y="1319213"/>
            <a:ext cx="2260600" cy="3302000"/>
          </a:xfrm>
          <a:prstGeom prst="rect">
            <a:avLst/>
          </a:prstGeom>
          <a:noFill/>
          <a:ln w="9525">
            <a:noFill/>
            <a:miter lim="800000"/>
            <a:headEnd/>
            <a:tailEnd/>
          </a:ln>
        </p:spPr>
      </p:pic>
      <p:sp>
        <p:nvSpPr>
          <p:cNvPr id="36880" name="Freeform 27"/>
          <p:cNvSpPr>
            <a:spLocks/>
          </p:cNvSpPr>
          <p:nvPr/>
        </p:nvSpPr>
        <p:spPr bwMode="auto">
          <a:xfrm>
            <a:off x="635000" y="3148013"/>
            <a:ext cx="1524000" cy="914400"/>
          </a:xfrm>
          <a:custGeom>
            <a:avLst/>
            <a:gdLst>
              <a:gd name="T0" fmla="*/ 1008 w 1008"/>
              <a:gd name="T1" fmla="*/ 0 h 576"/>
              <a:gd name="T2" fmla="*/ 261 w 1008"/>
              <a:gd name="T3" fmla="*/ 18 h 576"/>
              <a:gd name="T4" fmla="*/ 0 w 1008"/>
              <a:gd name="T5" fmla="*/ 576 h 576"/>
              <a:gd name="T6" fmla="*/ 0 60000 65536"/>
              <a:gd name="T7" fmla="*/ 0 60000 65536"/>
              <a:gd name="T8" fmla="*/ 0 60000 65536"/>
              <a:gd name="T9" fmla="*/ 0 w 1008"/>
              <a:gd name="T10" fmla="*/ 0 h 576"/>
              <a:gd name="T11" fmla="*/ 1008 w 1008"/>
              <a:gd name="T12" fmla="*/ 576 h 576"/>
            </a:gdLst>
            <a:ahLst/>
            <a:cxnLst>
              <a:cxn ang="T6">
                <a:pos x="T0" y="T1"/>
              </a:cxn>
              <a:cxn ang="T7">
                <a:pos x="T2" y="T3"/>
              </a:cxn>
              <a:cxn ang="T8">
                <a:pos x="T4" y="T5"/>
              </a:cxn>
            </a:cxnLst>
            <a:rect l="T9" t="T10" r="T11" b="T12"/>
            <a:pathLst>
              <a:path w="1008" h="576">
                <a:moveTo>
                  <a:pt x="1008" y="0"/>
                </a:moveTo>
                <a:lnTo>
                  <a:pt x="261" y="18"/>
                </a:lnTo>
                <a:lnTo>
                  <a:pt x="0" y="576"/>
                </a:lnTo>
              </a:path>
            </a:pathLst>
          </a:custGeom>
          <a:noFill/>
          <a:ln w="25400">
            <a:solidFill>
              <a:srgbClr val="FF0000"/>
            </a:solidFill>
            <a:round/>
            <a:headEnd/>
            <a:tailEnd type="triangle" w="med" len="med"/>
          </a:ln>
        </p:spPr>
        <p:txBody>
          <a:bodyPr/>
          <a:lstStyle/>
          <a:p>
            <a:endParaRPr lang="en-GB"/>
          </a:p>
        </p:txBody>
      </p:sp>
      <p:sp>
        <p:nvSpPr>
          <p:cNvPr id="36881" name="Freeform 28"/>
          <p:cNvSpPr>
            <a:spLocks/>
          </p:cNvSpPr>
          <p:nvPr/>
        </p:nvSpPr>
        <p:spPr bwMode="auto">
          <a:xfrm>
            <a:off x="1168400" y="3224213"/>
            <a:ext cx="1524000" cy="838200"/>
          </a:xfrm>
          <a:custGeom>
            <a:avLst/>
            <a:gdLst>
              <a:gd name="T0" fmla="*/ 960 w 960"/>
              <a:gd name="T1" fmla="*/ 0 h 528"/>
              <a:gd name="T2" fmla="*/ 618 w 960"/>
              <a:gd name="T3" fmla="*/ 461 h 528"/>
              <a:gd name="T4" fmla="*/ 0 w 960"/>
              <a:gd name="T5" fmla="*/ 528 h 528"/>
              <a:gd name="T6" fmla="*/ 0 60000 65536"/>
              <a:gd name="T7" fmla="*/ 0 60000 65536"/>
              <a:gd name="T8" fmla="*/ 0 60000 65536"/>
              <a:gd name="T9" fmla="*/ 0 w 960"/>
              <a:gd name="T10" fmla="*/ 0 h 528"/>
              <a:gd name="T11" fmla="*/ 960 w 960"/>
              <a:gd name="T12" fmla="*/ 528 h 528"/>
            </a:gdLst>
            <a:ahLst/>
            <a:cxnLst>
              <a:cxn ang="T6">
                <a:pos x="T0" y="T1"/>
              </a:cxn>
              <a:cxn ang="T7">
                <a:pos x="T2" y="T3"/>
              </a:cxn>
              <a:cxn ang="T8">
                <a:pos x="T4" y="T5"/>
              </a:cxn>
            </a:cxnLst>
            <a:rect l="T9" t="T10" r="T11" b="T12"/>
            <a:pathLst>
              <a:path w="960" h="528">
                <a:moveTo>
                  <a:pt x="960" y="0"/>
                </a:moveTo>
                <a:lnTo>
                  <a:pt x="618" y="461"/>
                </a:lnTo>
                <a:lnTo>
                  <a:pt x="0" y="528"/>
                </a:lnTo>
              </a:path>
            </a:pathLst>
          </a:custGeom>
          <a:noFill/>
          <a:ln w="25400">
            <a:solidFill>
              <a:schemeClr val="tx1"/>
            </a:solidFill>
            <a:round/>
            <a:headEnd/>
            <a:tailEnd type="triangle" w="med" len="med"/>
          </a:ln>
        </p:spPr>
        <p:txBody>
          <a:bodyPr/>
          <a:lstStyle/>
          <a:p>
            <a:endParaRPr lang="en-GB"/>
          </a:p>
        </p:txBody>
      </p:sp>
      <p:pic>
        <p:nvPicPr>
          <p:cNvPr id="36882" name="Picture 30"/>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488950" y="3689350"/>
            <a:ext cx="2220913" cy="1111250"/>
          </a:xfrm>
          <a:prstGeom prst="rect">
            <a:avLst/>
          </a:prstGeom>
          <a:noFill/>
          <a:ln w="9525">
            <a:noFill/>
            <a:miter lim="800000"/>
            <a:headEnd/>
            <a:tailEnd/>
          </a:ln>
        </p:spPr>
      </p:pic>
      <p:pic>
        <p:nvPicPr>
          <p:cNvPr id="36883" name="Picture 31" descr="voltmeter-nbg"/>
          <p:cNvPicPr>
            <a:picLocks noChangeAspect="1" noChangeArrowheads="1"/>
          </p:cNvPicPr>
          <p:nvPr/>
        </p:nvPicPr>
        <p:blipFill>
          <a:blip r:embed="rId7"/>
          <a:srcRect/>
          <a:stretch>
            <a:fillRect/>
          </a:stretch>
        </p:blipFill>
        <p:spPr bwMode="auto">
          <a:xfrm>
            <a:off x="1701800" y="1471613"/>
            <a:ext cx="2260600" cy="3302000"/>
          </a:xfrm>
          <a:prstGeom prst="rect">
            <a:avLst/>
          </a:prstGeom>
          <a:noFill/>
          <a:ln w="9525">
            <a:noFill/>
            <a:miter lim="800000"/>
            <a:headEnd/>
            <a:tailEnd/>
          </a:ln>
        </p:spPr>
      </p:pic>
      <p:sp>
        <p:nvSpPr>
          <p:cNvPr id="36884" name="Freeform 32"/>
          <p:cNvSpPr>
            <a:spLocks/>
          </p:cNvSpPr>
          <p:nvPr/>
        </p:nvSpPr>
        <p:spPr bwMode="auto">
          <a:xfrm>
            <a:off x="787400" y="3300413"/>
            <a:ext cx="1524000" cy="914400"/>
          </a:xfrm>
          <a:custGeom>
            <a:avLst/>
            <a:gdLst>
              <a:gd name="T0" fmla="*/ 1008 w 1008"/>
              <a:gd name="T1" fmla="*/ 0 h 576"/>
              <a:gd name="T2" fmla="*/ 261 w 1008"/>
              <a:gd name="T3" fmla="*/ 18 h 576"/>
              <a:gd name="T4" fmla="*/ 0 w 1008"/>
              <a:gd name="T5" fmla="*/ 576 h 576"/>
              <a:gd name="T6" fmla="*/ 0 60000 65536"/>
              <a:gd name="T7" fmla="*/ 0 60000 65536"/>
              <a:gd name="T8" fmla="*/ 0 60000 65536"/>
              <a:gd name="T9" fmla="*/ 0 w 1008"/>
              <a:gd name="T10" fmla="*/ 0 h 576"/>
              <a:gd name="T11" fmla="*/ 1008 w 1008"/>
              <a:gd name="T12" fmla="*/ 576 h 576"/>
            </a:gdLst>
            <a:ahLst/>
            <a:cxnLst>
              <a:cxn ang="T6">
                <a:pos x="T0" y="T1"/>
              </a:cxn>
              <a:cxn ang="T7">
                <a:pos x="T2" y="T3"/>
              </a:cxn>
              <a:cxn ang="T8">
                <a:pos x="T4" y="T5"/>
              </a:cxn>
            </a:cxnLst>
            <a:rect l="T9" t="T10" r="T11" b="T12"/>
            <a:pathLst>
              <a:path w="1008" h="576">
                <a:moveTo>
                  <a:pt x="1008" y="0"/>
                </a:moveTo>
                <a:lnTo>
                  <a:pt x="261" y="18"/>
                </a:lnTo>
                <a:lnTo>
                  <a:pt x="0" y="576"/>
                </a:lnTo>
              </a:path>
            </a:pathLst>
          </a:custGeom>
          <a:noFill/>
          <a:ln w="25400">
            <a:solidFill>
              <a:srgbClr val="FF0000"/>
            </a:solidFill>
            <a:round/>
            <a:headEnd/>
            <a:tailEnd type="triangle" w="med" len="med"/>
          </a:ln>
        </p:spPr>
        <p:txBody>
          <a:bodyPr/>
          <a:lstStyle/>
          <a:p>
            <a:endParaRPr lang="en-GB"/>
          </a:p>
        </p:txBody>
      </p:sp>
      <p:sp>
        <p:nvSpPr>
          <p:cNvPr id="36885" name="Freeform 33"/>
          <p:cNvSpPr>
            <a:spLocks/>
          </p:cNvSpPr>
          <p:nvPr/>
        </p:nvSpPr>
        <p:spPr bwMode="auto">
          <a:xfrm>
            <a:off x="1320800" y="3376613"/>
            <a:ext cx="1524000" cy="838200"/>
          </a:xfrm>
          <a:custGeom>
            <a:avLst/>
            <a:gdLst>
              <a:gd name="T0" fmla="*/ 960 w 960"/>
              <a:gd name="T1" fmla="*/ 0 h 528"/>
              <a:gd name="T2" fmla="*/ 618 w 960"/>
              <a:gd name="T3" fmla="*/ 461 h 528"/>
              <a:gd name="T4" fmla="*/ 0 w 960"/>
              <a:gd name="T5" fmla="*/ 528 h 528"/>
              <a:gd name="T6" fmla="*/ 0 60000 65536"/>
              <a:gd name="T7" fmla="*/ 0 60000 65536"/>
              <a:gd name="T8" fmla="*/ 0 60000 65536"/>
              <a:gd name="T9" fmla="*/ 0 w 960"/>
              <a:gd name="T10" fmla="*/ 0 h 528"/>
              <a:gd name="T11" fmla="*/ 960 w 960"/>
              <a:gd name="T12" fmla="*/ 528 h 528"/>
            </a:gdLst>
            <a:ahLst/>
            <a:cxnLst>
              <a:cxn ang="T6">
                <a:pos x="T0" y="T1"/>
              </a:cxn>
              <a:cxn ang="T7">
                <a:pos x="T2" y="T3"/>
              </a:cxn>
              <a:cxn ang="T8">
                <a:pos x="T4" y="T5"/>
              </a:cxn>
            </a:cxnLst>
            <a:rect l="T9" t="T10" r="T11" b="T12"/>
            <a:pathLst>
              <a:path w="960" h="528">
                <a:moveTo>
                  <a:pt x="960" y="0"/>
                </a:moveTo>
                <a:lnTo>
                  <a:pt x="618" y="461"/>
                </a:lnTo>
                <a:lnTo>
                  <a:pt x="0" y="528"/>
                </a:lnTo>
              </a:path>
            </a:pathLst>
          </a:custGeom>
          <a:noFill/>
          <a:ln w="25400">
            <a:solidFill>
              <a:schemeClr val="tx1"/>
            </a:solidFill>
            <a:round/>
            <a:headEnd/>
            <a:tailEnd type="triangle" w="med" len="med"/>
          </a:ln>
        </p:spPr>
        <p:txBody>
          <a:bodyPr/>
          <a:lstStyle/>
          <a:p>
            <a:endParaRPr lang="en-GB"/>
          </a:p>
        </p:txBody>
      </p:sp>
      <p:pic>
        <p:nvPicPr>
          <p:cNvPr id="36886" name="Picture 35"/>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336550" y="3841750"/>
            <a:ext cx="2220913" cy="1111250"/>
          </a:xfrm>
          <a:prstGeom prst="rect">
            <a:avLst/>
          </a:prstGeom>
          <a:noFill/>
          <a:ln w="9525">
            <a:noFill/>
            <a:miter lim="800000"/>
            <a:headEnd/>
            <a:tailEnd/>
          </a:ln>
        </p:spPr>
      </p:pic>
      <p:pic>
        <p:nvPicPr>
          <p:cNvPr id="36887" name="Picture 36" descr="voltmeter-nbg"/>
          <p:cNvPicPr>
            <a:picLocks noChangeAspect="1" noChangeArrowheads="1"/>
          </p:cNvPicPr>
          <p:nvPr/>
        </p:nvPicPr>
        <p:blipFill>
          <a:blip r:embed="rId7"/>
          <a:srcRect/>
          <a:stretch>
            <a:fillRect/>
          </a:stretch>
        </p:blipFill>
        <p:spPr bwMode="auto">
          <a:xfrm>
            <a:off x="1854200" y="1624013"/>
            <a:ext cx="2260600" cy="3302000"/>
          </a:xfrm>
          <a:prstGeom prst="rect">
            <a:avLst/>
          </a:prstGeom>
          <a:noFill/>
          <a:ln w="9525">
            <a:noFill/>
            <a:miter lim="800000"/>
            <a:headEnd/>
            <a:tailEnd/>
          </a:ln>
        </p:spPr>
      </p:pic>
      <p:sp>
        <p:nvSpPr>
          <p:cNvPr id="36888" name="Freeform 37"/>
          <p:cNvSpPr>
            <a:spLocks/>
          </p:cNvSpPr>
          <p:nvPr/>
        </p:nvSpPr>
        <p:spPr bwMode="auto">
          <a:xfrm>
            <a:off x="939800" y="3452813"/>
            <a:ext cx="1524000" cy="914400"/>
          </a:xfrm>
          <a:custGeom>
            <a:avLst/>
            <a:gdLst>
              <a:gd name="T0" fmla="*/ 1008 w 1008"/>
              <a:gd name="T1" fmla="*/ 0 h 576"/>
              <a:gd name="T2" fmla="*/ 261 w 1008"/>
              <a:gd name="T3" fmla="*/ 18 h 576"/>
              <a:gd name="T4" fmla="*/ 0 w 1008"/>
              <a:gd name="T5" fmla="*/ 576 h 576"/>
              <a:gd name="T6" fmla="*/ 0 60000 65536"/>
              <a:gd name="T7" fmla="*/ 0 60000 65536"/>
              <a:gd name="T8" fmla="*/ 0 60000 65536"/>
              <a:gd name="T9" fmla="*/ 0 w 1008"/>
              <a:gd name="T10" fmla="*/ 0 h 576"/>
              <a:gd name="T11" fmla="*/ 1008 w 1008"/>
              <a:gd name="T12" fmla="*/ 576 h 576"/>
            </a:gdLst>
            <a:ahLst/>
            <a:cxnLst>
              <a:cxn ang="T6">
                <a:pos x="T0" y="T1"/>
              </a:cxn>
              <a:cxn ang="T7">
                <a:pos x="T2" y="T3"/>
              </a:cxn>
              <a:cxn ang="T8">
                <a:pos x="T4" y="T5"/>
              </a:cxn>
            </a:cxnLst>
            <a:rect l="T9" t="T10" r="T11" b="T12"/>
            <a:pathLst>
              <a:path w="1008" h="576">
                <a:moveTo>
                  <a:pt x="1008" y="0"/>
                </a:moveTo>
                <a:lnTo>
                  <a:pt x="261" y="18"/>
                </a:lnTo>
                <a:lnTo>
                  <a:pt x="0" y="576"/>
                </a:lnTo>
              </a:path>
            </a:pathLst>
          </a:custGeom>
          <a:noFill/>
          <a:ln w="25400">
            <a:solidFill>
              <a:srgbClr val="FF0000"/>
            </a:solidFill>
            <a:round/>
            <a:headEnd/>
            <a:tailEnd type="triangle" w="med" len="med"/>
          </a:ln>
        </p:spPr>
        <p:txBody>
          <a:bodyPr/>
          <a:lstStyle/>
          <a:p>
            <a:endParaRPr lang="en-GB"/>
          </a:p>
        </p:txBody>
      </p:sp>
      <p:sp>
        <p:nvSpPr>
          <p:cNvPr id="36889" name="Freeform 38"/>
          <p:cNvSpPr>
            <a:spLocks/>
          </p:cNvSpPr>
          <p:nvPr/>
        </p:nvSpPr>
        <p:spPr bwMode="auto">
          <a:xfrm>
            <a:off x="1473200" y="3529013"/>
            <a:ext cx="1524000" cy="838200"/>
          </a:xfrm>
          <a:custGeom>
            <a:avLst/>
            <a:gdLst>
              <a:gd name="T0" fmla="*/ 960 w 960"/>
              <a:gd name="T1" fmla="*/ 0 h 528"/>
              <a:gd name="T2" fmla="*/ 618 w 960"/>
              <a:gd name="T3" fmla="*/ 461 h 528"/>
              <a:gd name="T4" fmla="*/ 0 w 960"/>
              <a:gd name="T5" fmla="*/ 528 h 528"/>
              <a:gd name="T6" fmla="*/ 0 60000 65536"/>
              <a:gd name="T7" fmla="*/ 0 60000 65536"/>
              <a:gd name="T8" fmla="*/ 0 60000 65536"/>
              <a:gd name="T9" fmla="*/ 0 w 960"/>
              <a:gd name="T10" fmla="*/ 0 h 528"/>
              <a:gd name="T11" fmla="*/ 960 w 960"/>
              <a:gd name="T12" fmla="*/ 528 h 528"/>
            </a:gdLst>
            <a:ahLst/>
            <a:cxnLst>
              <a:cxn ang="T6">
                <a:pos x="T0" y="T1"/>
              </a:cxn>
              <a:cxn ang="T7">
                <a:pos x="T2" y="T3"/>
              </a:cxn>
              <a:cxn ang="T8">
                <a:pos x="T4" y="T5"/>
              </a:cxn>
            </a:cxnLst>
            <a:rect l="T9" t="T10" r="T11" b="T12"/>
            <a:pathLst>
              <a:path w="960" h="528">
                <a:moveTo>
                  <a:pt x="960" y="0"/>
                </a:moveTo>
                <a:lnTo>
                  <a:pt x="618" y="461"/>
                </a:lnTo>
                <a:lnTo>
                  <a:pt x="0" y="528"/>
                </a:lnTo>
              </a:path>
            </a:pathLst>
          </a:custGeom>
          <a:noFill/>
          <a:ln w="25400">
            <a:solidFill>
              <a:schemeClr val="tx1"/>
            </a:solidFill>
            <a:round/>
            <a:headEnd/>
            <a:tailEnd type="triangle" w="med" len="med"/>
          </a:ln>
        </p:spPr>
        <p:txBody>
          <a:bodyPr/>
          <a:lstStyle/>
          <a:p>
            <a:endParaRPr lang="en-GB"/>
          </a:p>
        </p:txBody>
      </p:sp>
      <p:pic>
        <p:nvPicPr>
          <p:cNvPr id="36890" name="Picture 40"/>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84150" y="3994150"/>
            <a:ext cx="2220913" cy="1111250"/>
          </a:xfrm>
          <a:prstGeom prst="rect">
            <a:avLst/>
          </a:prstGeom>
          <a:noFill/>
          <a:ln w="9525">
            <a:noFill/>
            <a:miter lim="800000"/>
            <a:headEnd/>
            <a:tailEnd/>
          </a:ln>
        </p:spPr>
      </p:pic>
      <p:pic>
        <p:nvPicPr>
          <p:cNvPr id="36891" name="Picture 41" descr="voltmeter-nbg"/>
          <p:cNvPicPr>
            <a:picLocks noChangeAspect="1" noChangeArrowheads="1"/>
          </p:cNvPicPr>
          <p:nvPr/>
        </p:nvPicPr>
        <p:blipFill>
          <a:blip r:embed="rId7"/>
          <a:srcRect/>
          <a:stretch>
            <a:fillRect/>
          </a:stretch>
        </p:blipFill>
        <p:spPr bwMode="auto">
          <a:xfrm>
            <a:off x="2006600" y="1776413"/>
            <a:ext cx="2260600" cy="3302000"/>
          </a:xfrm>
          <a:prstGeom prst="rect">
            <a:avLst/>
          </a:prstGeom>
          <a:noFill/>
          <a:ln w="9525">
            <a:noFill/>
            <a:miter lim="800000"/>
            <a:headEnd/>
            <a:tailEnd/>
          </a:ln>
        </p:spPr>
      </p:pic>
      <p:sp>
        <p:nvSpPr>
          <p:cNvPr id="36892" name="Freeform 42"/>
          <p:cNvSpPr>
            <a:spLocks/>
          </p:cNvSpPr>
          <p:nvPr/>
        </p:nvSpPr>
        <p:spPr bwMode="auto">
          <a:xfrm>
            <a:off x="1092200" y="3605213"/>
            <a:ext cx="1524000" cy="914400"/>
          </a:xfrm>
          <a:custGeom>
            <a:avLst/>
            <a:gdLst>
              <a:gd name="T0" fmla="*/ 1008 w 1008"/>
              <a:gd name="T1" fmla="*/ 0 h 576"/>
              <a:gd name="T2" fmla="*/ 261 w 1008"/>
              <a:gd name="T3" fmla="*/ 18 h 576"/>
              <a:gd name="T4" fmla="*/ 0 w 1008"/>
              <a:gd name="T5" fmla="*/ 576 h 576"/>
              <a:gd name="T6" fmla="*/ 0 60000 65536"/>
              <a:gd name="T7" fmla="*/ 0 60000 65536"/>
              <a:gd name="T8" fmla="*/ 0 60000 65536"/>
              <a:gd name="T9" fmla="*/ 0 w 1008"/>
              <a:gd name="T10" fmla="*/ 0 h 576"/>
              <a:gd name="T11" fmla="*/ 1008 w 1008"/>
              <a:gd name="T12" fmla="*/ 576 h 576"/>
            </a:gdLst>
            <a:ahLst/>
            <a:cxnLst>
              <a:cxn ang="T6">
                <a:pos x="T0" y="T1"/>
              </a:cxn>
              <a:cxn ang="T7">
                <a:pos x="T2" y="T3"/>
              </a:cxn>
              <a:cxn ang="T8">
                <a:pos x="T4" y="T5"/>
              </a:cxn>
            </a:cxnLst>
            <a:rect l="T9" t="T10" r="T11" b="T12"/>
            <a:pathLst>
              <a:path w="1008" h="576">
                <a:moveTo>
                  <a:pt x="1008" y="0"/>
                </a:moveTo>
                <a:lnTo>
                  <a:pt x="261" y="18"/>
                </a:lnTo>
                <a:lnTo>
                  <a:pt x="0" y="576"/>
                </a:lnTo>
              </a:path>
            </a:pathLst>
          </a:custGeom>
          <a:noFill/>
          <a:ln w="25400">
            <a:solidFill>
              <a:srgbClr val="FF0000"/>
            </a:solidFill>
            <a:round/>
            <a:headEnd/>
            <a:tailEnd type="triangle" w="med" len="med"/>
          </a:ln>
        </p:spPr>
        <p:txBody>
          <a:bodyPr/>
          <a:lstStyle/>
          <a:p>
            <a:endParaRPr lang="en-GB"/>
          </a:p>
        </p:txBody>
      </p:sp>
      <p:sp>
        <p:nvSpPr>
          <p:cNvPr id="36893" name="Freeform 43"/>
          <p:cNvSpPr>
            <a:spLocks/>
          </p:cNvSpPr>
          <p:nvPr/>
        </p:nvSpPr>
        <p:spPr bwMode="auto">
          <a:xfrm>
            <a:off x="1625600" y="3681413"/>
            <a:ext cx="1524000" cy="838200"/>
          </a:xfrm>
          <a:custGeom>
            <a:avLst/>
            <a:gdLst>
              <a:gd name="T0" fmla="*/ 960 w 960"/>
              <a:gd name="T1" fmla="*/ 0 h 528"/>
              <a:gd name="T2" fmla="*/ 618 w 960"/>
              <a:gd name="T3" fmla="*/ 461 h 528"/>
              <a:gd name="T4" fmla="*/ 0 w 960"/>
              <a:gd name="T5" fmla="*/ 528 h 528"/>
              <a:gd name="T6" fmla="*/ 0 60000 65536"/>
              <a:gd name="T7" fmla="*/ 0 60000 65536"/>
              <a:gd name="T8" fmla="*/ 0 60000 65536"/>
              <a:gd name="T9" fmla="*/ 0 w 960"/>
              <a:gd name="T10" fmla="*/ 0 h 528"/>
              <a:gd name="T11" fmla="*/ 960 w 960"/>
              <a:gd name="T12" fmla="*/ 528 h 528"/>
            </a:gdLst>
            <a:ahLst/>
            <a:cxnLst>
              <a:cxn ang="T6">
                <a:pos x="T0" y="T1"/>
              </a:cxn>
              <a:cxn ang="T7">
                <a:pos x="T2" y="T3"/>
              </a:cxn>
              <a:cxn ang="T8">
                <a:pos x="T4" y="T5"/>
              </a:cxn>
            </a:cxnLst>
            <a:rect l="T9" t="T10" r="T11" b="T12"/>
            <a:pathLst>
              <a:path w="960" h="528">
                <a:moveTo>
                  <a:pt x="960" y="0"/>
                </a:moveTo>
                <a:lnTo>
                  <a:pt x="618" y="461"/>
                </a:lnTo>
                <a:lnTo>
                  <a:pt x="0" y="528"/>
                </a:lnTo>
              </a:path>
            </a:pathLst>
          </a:custGeom>
          <a:noFill/>
          <a:ln w="25400">
            <a:solidFill>
              <a:schemeClr val="tx1"/>
            </a:solidFill>
            <a:round/>
            <a:headEnd/>
            <a:tailEnd type="triangle" w="med" len="med"/>
          </a:ln>
        </p:spPr>
        <p:txBody>
          <a:bodyPr/>
          <a:lstStyle/>
          <a:p>
            <a:endParaRPr lang="en-GB"/>
          </a:p>
        </p:txBody>
      </p:sp>
      <p:pic>
        <p:nvPicPr>
          <p:cNvPr id="36894" name="Picture 45"/>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31750" y="4146550"/>
            <a:ext cx="2220913" cy="1111250"/>
          </a:xfrm>
          <a:prstGeom prst="rect">
            <a:avLst/>
          </a:prstGeom>
          <a:noFill/>
          <a:ln w="9525">
            <a:noFill/>
            <a:miter lim="800000"/>
            <a:headEnd/>
            <a:tailEnd/>
          </a:ln>
        </p:spPr>
      </p:pic>
      <p:pic>
        <p:nvPicPr>
          <p:cNvPr id="36895" name="Picture 46" descr="voltmeter-nbg"/>
          <p:cNvPicPr>
            <a:picLocks noChangeAspect="1" noChangeArrowheads="1"/>
          </p:cNvPicPr>
          <p:nvPr/>
        </p:nvPicPr>
        <p:blipFill>
          <a:blip r:embed="rId7"/>
          <a:srcRect/>
          <a:stretch>
            <a:fillRect/>
          </a:stretch>
        </p:blipFill>
        <p:spPr bwMode="auto">
          <a:xfrm>
            <a:off x="2159000" y="1928813"/>
            <a:ext cx="2260600" cy="3302000"/>
          </a:xfrm>
          <a:prstGeom prst="rect">
            <a:avLst/>
          </a:prstGeom>
          <a:noFill/>
          <a:ln w="9525">
            <a:noFill/>
            <a:miter lim="800000"/>
            <a:headEnd/>
            <a:tailEnd/>
          </a:ln>
        </p:spPr>
      </p:pic>
      <p:sp>
        <p:nvSpPr>
          <p:cNvPr id="36896" name="Freeform 47"/>
          <p:cNvSpPr>
            <a:spLocks/>
          </p:cNvSpPr>
          <p:nvPr/>
        </p:nvSpPr>
        <p:spPr bwMode="auto">
          <a:xfrm>
            <a:off x="1244600" y="3757613"/>
            <a:ext cx="1524000" cy="914400"/>
          </a:xfrm>
          <a:custGeom>
            <a:avLst/>
            <a:gdLst>
              <a:gd name="T0" fmla="*/ 1008 w 1008"/>
              <a:gd name="T1" fmla="*/ 0 h 576"/>
              <a:gd name="T2" fmla="*/ 261 w 1008"/>
              <a:gd name="T3" fmla="*/ 18 h 576"/>
              <a:gd name="T4" fmla="*/ 0 w 1008"/>
              <a:gd name="T5" fmla="*/ 576 h 576"/>
              <a:gd name="T6" fmla="*/ 0 60000 65536"/>
              <a:gd name="T7" fmla="*/ 0 60000 65536"/>
              <a:gd name="T8" fmla="*/ 0 60000 65536"/>
              <a:gd name="T9" fmla="*/ 0 w 1008"/>
              <a:gd name="T10" fmla="*/ 0 h 576"/>
              <a:gd name="T11" fmla="*/ 1008 w 1008"/>
              <a:gd name="T12" fmla="*/ 576 h 576"/>
            </a:gdLst>
            <a:ahLst/>
            <a:cxnLst>
              <a:cxn ang="T6">
                <a:pos x="T0" y="T1"/>
              </a:cxn>
              <a:cxn ang="T7">
                <a:pos x="T2" y="T3"/>
              </a:cxn>
              <a:cxn ang="T8">
                <a:pos x="T4" y="T5"/>
              </a:cxn>
            </a:cxnLst>
            <a:rect l="T9" t="T10" r="T11" b="T12"/>
            <a:pathLst>
              <a:path w="1008" h="576">
                <a:moveTo>
                  <a:pt x="1008" y="0"/>
                </a:moveTo>
                <a:lnTo>
                  <a:pt x="261" y="18"/>
                </a:lnTo>
                <a:lnTo>
                  <a:pt x="0" y="576"/>
                </a:lnTo>
              </a:path>
            </a:pathLst>
          </a:custGeom>
          <a:noFill/>
          <a:ln w="25400">
            <a:solidFill>
              <a:srgbClr val="FF0000"/>
            </a:solidFill>
            <a:round/>
            <a:headEnd/>
            <a:tailEnd type="triangle" w="med" len="med"/>
          </a:ln>
        </p:spPr>
        <p:txBody>
          <a:bodyPr/>
          <a:lstStyle/>
          <a:p>
            <a:endParaRPr lang="en-GB"/>
          </a:p>
        </p:txBody>
      </p:sp>
      <p:sp>
        <p:nvSpPr>
          <p:cNvPr id="36897" name="Freeform 48"/>
          <p:cNvSpPr>
            <a:spLocks/>
          </p:cNvSpPr>
          <p:nvPr/>
        </p:nvSpPr>
        <p:spPr bwMode="auto">
          <a:xfrm>
            <a:off x="1778000" y="3833813"/>
            <a:ext cx="1524000" cy="838200"/>
          </a:xfrm>
          <a:custGeom>
            <a:avLst/>
            <a:gdLst>
              <a:gd name="T0" fmla="*/ 960 w 960"/>
              <a:gd name="T1" fmla="*/ 0 h 528"/>
              <a:gd name="T2" fmla="*/ 618 w 960"/>
              <a:gd name="T3" fmla="*/ 461 h 528"/>
              <a:gd name="T4" fmla="*/ 0 w 960"/>
              <a:gd name="T5" fmla="*/ 528 h 528"/>
              <a:gd name="T6" fmla="*/ 0 60000 65536"/>
              <a:gd name="T7" fmla="*/ 0 60000 65536"/>
              <a:gd name="T8" fmla="*/ 0 60000 65536"/>
              <a:gd name="T9" fmla="*/ 0 w 960"/>
              <a:gd name="T10" fmla="*/ 0 h 528"/>
              <a:gd name="T11" fmla="*/ 960 w 960"/>
              <a:gd name="T12" fmla="*/ 528 h 528"/>
            </a:gdLst>
            <a:ahLst/>
            <a:cxnLst>
              <a:cxn ang="T6">
                <a:pos x="T0" y="T1"/>
              </a:cxn>
              <a:cxn ang="T7">
                <a:pos x="T2" y="T3"/>
              </a:cxn>
              <a:cxn ang="T8">
                <a:pos x="T4" y="T5"/>
              </a:cxn>
            </a:cxnLst>
            <a:rect l="T9" t="T10" r="T11" b="T12"/>
            <a:pathLst>
              <a:path w="960" h="528">
                <a:moveTo>
                  <a:pt x="960" y="0"/>
                </a:moveTo>
                <a:lnTo>
                  <a:pt x="618" y="461"/>
                </a:lnTo>
                <a:lnTo>
                  <a:pt x="0" y="528"/>
                </a:lnTo>
              </a:path>
            </a:pathLst>
          </a:custGeom>
          <a:noFill/>
          <a:ln w="25400">
            <a:solidFill>
              <a:schemeClr val="tx1"/>
            </a:solidFill>
            <a:round/>
            <a:headEnd/>
            <a:tailEnd type="triangle" w="med" len="med"/>
          </a:ln>
        </p:spPr>
        <p:txBody>
          <a:bodyPr/>
          <a:lstStyle/>
          <a:p>
            <a:endParaRPr lang="en-GB"/>
          </a:p>
        </p:txBody>
      </p:sp>
      <p:pic>
        <p:nvPicPr>
          <p:cNvPr id="36898" name="Picture 50"/>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20650" y="4298950"/>
            <a:ext cx="2220913" cy="1111250"/>
          </a:xfrm>
          <a:prstGeom prst="rect">
            <a:avLst/>
          </a:prstGeom>
          <a:noFill/>
          <a:ln w="9525">
            <a:noFill/>
            <a:miter lim="800000"/>
            <a:headEnd/>
            <a:tailEnd/>
          </a:ln>
        </p:spPr>
      </p:pic>
      <p:pic>
        <p:nvPicPr>
          <p:cNvPr id="36899" name="Picture 51" descr="voltmeter-nbg"/>
          <p:cNvPicPr>
            <a:picLocks noChangeAspect="1" noChangeArrowheads="1"/>
          </p:cNvPicPr>
          <p:nvPr/>
        </p:nvPicPr>
        <p:blipFill>
          <a:blip r:embed="rId7"/>
          <a:srcRect/>
          <a:stretch>
            <a:fillRect/>
          </a:stretch>
        </p:blipFill>
        <p:spPr bwMode="auto">
          <a:xfrm>
            <a:off x="2311400" y="2081213"/>
            <a:ext cx="2260600" cy="3302000"/>
          </a:xfrm>
          <a:prstGeom prst="rect">
            <a:avLst/>
          </a:prstGeom>
          <a:noFill/>
          <a:ln w="9525">
            <a:noFill/>
            <a:miter lim="800000"/>
            <a:headEnd/>
            <a:tailEnd/>
          </a:ln>
        </p:spPr>
      </p:pic>
      <p:sp>
        <p:nvSpPr>
          <p:cNvPr id="36900" name="Freeform 52"/>
          <p:cNvSpPr>
            <a:spLocks/>
          </p:cNvSpPr>
          <p:nvPr/>
        </p:nvSpPr>
        <p:spPr bwMode="auto">
          <a:xfrm>
            <a:off x="1397000" y="3910013"/>
            <a:ext cx="1524000" cy="914400"/>
          </a:xfrm>
          <a:custGeom>
            <a:avLst/>
            <a:gdLst>
              <a:gd name="T0" fmla="*/ 1008 w 1008"/>
              <a:gd name="T1" fmla="*/ 0 h 576"/>
              <a:gd name="T2" fmla="*/ 261 w 1008"/>
              <a:gd name="T3" fmla="*/ 18 h 576"/>
              <a:gd name="T4" fmla="*/ 0 w 1008"/>
              <a:gd name="T5" fmla="*/ 576 h 576"/>
              <a:gd name="T6" fmla="*/ 0 60000 65536"/>
              <a:gd name="T7" fmla="*/ 0 60000 65536"/>
              <a:gd name="T8" fmla="*/ 0 60000 65536"/>
              <a:gd name="T9" fmla="*/ 0 w 1008"/>
              <a:gd name="T10" fmla="*/ 0 h 576"/>
              <a:gd name="T11" fmla="*/ 1008 w 1008"/>
              <a:gd name="T12" fmla="*/ 576 h 576"/>
            </a:gdLst>
            <a:ahLst/>
            <a:cxnLst>
              <a:cxn ang="T6">
                <a:pos x="T0" y="T1"/>
              </a:cxn>
              <a:cxn ang="T7">
                <a:pos x="T2" y="T3"/>
              </a:cxn>
              <a:cxn ang="T8">
                <a:pos x="T4" y="T5"/>
              </a:cxn>
            </a:cxnLst>
            <a:rect l="T9" t="T10" r="T11" b="T12"/>
            <a:pathLst>
              <a:path w="1008" h="576">
                <a:moveTo>
                  <a:pt x="1008" y="0"/>
                </a:moveTo>
                <a:lnTo>
                  <a:pt x="261" y="18"/>
                </a:lnTo>
                <a:lnTo>
                  <a:pt x="0" y="576"/>
                </a:lnTo>
              </a:path>
            </a:pathLst>
          </a:custGeom>
          <a:noFill/>
          <a:ln w="25400">
            <a:solidFill>
              <a:srgbClr val="FF0000"/>
            </a:solidFill>
            <a:round/>
            <a:headEnd/>
            <a:tailEnd type="triangle" w="med" len="med"/>
          </a:ln>
        </p:spPr>
        <p:txBody>
          <a:bodyPr/>
          <a:lstStyle/>
          <a:p>
            <a:endParaRPr lang="en-GB"/>
          </a:p>
        </p:txBody>
      </p:sp>
      <p:sp>
        <p:nvSpPr>
          <p:cNvPr id="36901" name="Freeform 53"/>
          <p:cNvSpPr>
            <a:spLocks/>
          </p:cNvSpPr>
          <p:nvPr/>
        </p:nvSpPr>
        <p:spPr bwMode="auto">
          <a:xfrm>
            <a:off x="1930400" y="3986213"/>
            <a:ext cx="1524000" cy="838200"/>
          </a:xfrm>
          <a:custGeom>
            <a:avLst/>
            <a:gdLst>
              <a:gd name="T0" fmla="*/ 960 w 960"/>
              <a:gd name="T1" fmla="*/ 0 h 528"/>
              <a:gd name="T2" fmla="*/ 618 w 960"/>
              <a:gd name="T3" fmla="*/ 461 h 528"/>
              <a:gd name="T4" fmla="*/ 0 w 960"/>
              <a:gd name="T5" fmla="*/ 528 h 528"/>
              <a:gd name="T6" fmla="*/ 0 60000 65536"/>
              <a:gd name="T7" fmla="*/ 0 60000 65536"/>
              <a:gd name="T8" fmla="*/ 0 60000 65536"/>
              <a:gd name="T9" fmla="*/ 0 w 960"/>
              <a:gd name="T10" fmla="*/ 0 h 528"/>
              <a:gd name="T11" fmla="*/ 960 w 960"/>
              <a:gd name="T12" fmla="*/ 528 h 528"/>
            </a:gdLst>
            <a:ahLst/>
            <a:cxnLst>
              <a:cxn ang="T6">
                <a:pos x="T0" y="T1"/>
              </a:cxn>
              <a:cxn ang="T7">
                <a:pos x="T2" y="T3"/>
              </a:cxn>
              <a:cxn ang="T8">
                <a:pos x="T4" y="T5"/>
              </a:cxn>
            </a:cxnLst>
            <a:rect l="T9" t="T10" r="T11" b="T12"/>
            <a:pathLst>
              <a:path w="960" h="528">
                <a:moveTo>
                  <a:pt x="960" y="0"/>
                </a:moveTo>
                <a:lnTo>
                  <a:pt x="618" y="461"/>
                </a:lnTo>
                <a:lnTo>
                  <a:pt x="0" y="528"/>
                </a:lnTo>
              </a:path>
            </a:pathLst>
          </a:custGeom>
          <a:noFill/>
          <a:ln w="25400">
            <a:solidFill>
              <a:schemeClr val="tx1"/>
            </a:solidFill>
            <a:round/>
            <a:headEnd/>
            <a:tailEnd type="triangle" w="med" len="med"/>
          </a:ln>
        </p:spPr>
        <p:txBody>
          <a:bodyPr/>
          <a:lstStyle/>
          <a:p>
            <a:endParaRPr lang="en-GB"/>
          </a:p>
        </p:txBody>
      </p:sp>
      <p:pic>
        <p:nvPicPr>
          <p:cNvPr id="36902" name="Picture 55"/>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73050" y="4451350"/>
            <a:ext cx="2220913" cy="1111250"/>
          </a:xfrm>
          <a:prstGeom prst="rect">
            <a:avLst/>
          </a:prstGeom>
          <a:noFill/>
          <a:ln w="9525">
            <a:noFill/>
            <a:miter lim="800000"/>
            <a:headEnd/>
            <a:tailEnd/>
          </a:ln>
        </p:spPr>
      </p:pic>
      <p:pic>
        <p:nvPicPr>
          <p:cNvPr id="36903" name="Picture 56" descr="voltmeter-nbg"/>
          <p:cNvPicPr>
            <a:picLocks noChangeAspect="1" noChangeArrowheads="1"/>
          </p:cNvPicPr>
          <p:nvPr/>
        </p:nvPicPr>
        <p:blipFill>
          <a:blip r:embed="rId7"/>
          <a:srcRect/>
          <a:stretch>
            <a:fillRect/>
          </a:stretch>
        </p:blipFill>
        <p:spPr bwMode="auto">
          <a:xfrm>
            <a:off x="2463800" y="2233613"/>
            <a:ext cx="2260600" cy="3302000"/>
          </a:xfrm>
          <a:prstGeom prst="rect">
            <a:avLst/>
          </a:prstGeom>
          <a:noFill/>
          <a:ln w="9525">
            <a:noFill/>
            <a:miter lim="800000"/>
            <a:headEnd/>
            <a:tailEnd/>
          </a:ln>
        </p:spPr>
      </p:pic>
      <p:sp>
        <p:nvSpPr>
          <p:cNvPr id="36904" name="Freeform 57"/>
          <p:cNvSpPr>
            <a:spLocks/>
          </p:cNvSpPr>
          <p:nvPr/>
        </p:nvSpPr>
        <p:spPr bwMode="auto">
          <a:xfrm>
            <a:off x="1549400" y="4062413"/>
            <a:ext cx="1524000" cy="914400"/>
          </a:xfrm>
          <a:custGeom>
            <a:avLst/>
            <a:gdLst>
              <a:gd name="T0" fmla="*/ 1008 w 1008"/>
              <a:gd name="T1" fmla="*/ 0 h 576"/>
              <a:gd name="T2" fmla="*/ 261 w 1008"/>
              <a:gd name="T3" fmla="*/ 18 h 576"/>
              <a:gd name="T4" fmla="*/ 0 w 1008"/>
              <a:gd name="T5" fmla="*/ 576 h 576"/>
              <a:gd name="T6" fmla="*/ 0 60000 65536"/>
              <a:gd name="T7" fmla="*/ 0 60000 65536"/>
              <a:gd name="T8" fmla="*/ 0 60000 65536"/>
              <a:gd name="T9" fmla="*/ 0 w 1008"/>
              <a:gd name="T10" fmla="*/ 0 h 576"/>
              <a:gd name="T11" fmla="*/ 1008 w 1008"/>
              <a:gd name="T12" fmla="*/ 576 h 576"/>
            </a:gdLst>
            <a:ahLst/>
            <a:cxnLst>
              <a:cxn ang="T6">
                <a:pos x="T0" y="T1"/>
              </a:cxn>
              <a:cxn ang="T7">
                <a:pos x="T2" y="T3"/>
              </a:cxn>
              <a:cxn ang="T8">
                <a:pos x="T4" y="T5"/>
              </a:cxn>
            </a:cxnLst>
            <a:rect l="T9" t="T10" r="T11" b="T12"/>
            <a:pathLst>
              <a:path w="1008" h="576">
                <a:moveTo>
                  <a:pt x="1008" y="0"/>
                </a:moveTo>
                <a:lnTo>
                  <a:pt x="261" y="18"/>
                </a:lnTo>
                <a:lnTo>
                  <a:pt x="0" y="576"/>
                </a:lnTo>
              </a:path>
            </a:pathLst>
          </a:custGeom>
          <a:noFill/>
          <a:ln w="25400">
            <a:solidFill>
              <a:srgbClr val="FF0000"/>
            </a:solidFill>
            <a:round/>
            <a:headEnd/>
            <a:tailEnd type="triangle" w="med" len="med"/>
          </a:ln>
        </p:spPr>
        <p:txBody>
          <a:bodyPr/>
          <a:lstStyle/>
          <a:p>
            <a:endParaRPr lang="en-GB"/>
          </a:p>
        </p:txBody>
      </p:sp>
      <p:sp>
        <p:nvSpPr>
          <p:cNvPr id="36905" name="Freeform 58"/>
          <p:cNvSpPr>
            <a:spLocks/>
          </p:cNvSpPr>
          <p:nvPr/>
        </p:nvSpPr>
        <p:spPr bwMode="auto">
          <a:xfrm>
            <a:off x="2082800" y="4138613"/>
            <a:ext cx="1524000" cy="838200"/>
          </a:xfrm>
          <a:custGeom>
            <a:avLst/>
            <a:gdLst>
              <a:gd name="T0" fmla="*/ 960 w 960"/>
              <a:gd name="T1" fmla="*/ 0 h 528"/>
              <a:gd name="T2" fmla="*/ 618 w 960"/>
              <a:gd name="T3" fmla="*/ 461 h 528"/>
              <a:gd name="T4" fmla="*/ 0 w 960"/>
              <a:gd name="T5" fmla="*/ 528 h 528"/>
              <a:gd name="T6" fmla="*/ 0 60000 65536"/>
              <a:gd name="T7" fmla="*/ 0 60000 65536"/>
              <a:gd name="T8" fmla="*/ 0 60000 65536"/>
              <a:gd name="T9" fmla="*/ 0 w 960"/>
              <a:gd name="T10" fmla="*/ 0 h 528"/>
              <a:gd name="T11" fmla="*/ 960 w 960"/>
              <a:gd name="T12" fmla="*/ 528 h 528"/>
            </a:gdLst>
            <a:ahLst/>
            <a:cxnLst>
              <a:cxn ang="T6">
                <a:pos x="T0" y="T1"/>
              </a:cxn>
              <a:cxn ang="T7">
                <a:pos x="T2" y="T3"/>
              </a:cxn>
              <a:cxn ang="T8">
                <a:pos x="T4" y="T5"/>
              </a:cxn>
            </a:cxnLst>
            <a:rect l="T9" t="T10" r="T11" b="T12"/>
            <a:pathLst>
              <a:path w="960" h="528">
                <a:moveTo>
                  <a:pt x="960" y="0"/>
                </a:moveTo>
                <a:lnTo>
                  <a:pt x="618" y="461"/>
                </a:lnTo>
                <a:lnTo>
                  <a:pt x="0" y="528"/>
                </a:lnTo>
              </a:path>
            </a:pathLst>
          </a:custGeom>
          <a:noFill/>
          <a:ln w="25400">
            <a:solidFill>
              <a:schemeClr val="tx1"/>
            </a:solidFill>
            <a:round/>
            <a:headEnd/>
            <a:tailEnd type="triangle" w="med" len="med"/>
          </a:ln>
        </p:spPr>
        <p:txBody>
          <a:bodyPr/>
          <a:lstStyle/>
          <a:p>
            <a:endParaRPr lang="en-GB"/>
          </a:p>
        </p:txBody>
      </p:sp>
      <p:pic>
        <p:nvPicPr>
          <p:cNvPr id="36906" name="Picture 60"/>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425450" y="4603750"/>
            <a:ext cx="2220913" cy="1111250"/>
          </a:xfrm>
          <a:prstGeom prst="rect">
            <a:avLst/>
          </a:prstGeom>
          <a:noFill/>
          <a:ln w="9525">
            <a:noFill/>
            <a:miter lim="800000"/>
            <a:headEnd/>
            <a:tailEnd/>
          </a:ln>
        </p:spPr>
      </p:pic>
      <p:pic>
        <p:nvPicPr>
          <p:cNvPr id="36907" name="Picture 61" descr="voltmeter-nbg"/>
          <p:cNvPicPr>
            <a:picLocks noChangeAspect="1" noChangeArrowheads="1"/>
          </p:cNvPicPr>
          <p:nvPr/>
        </p:nvPicPr>
        <p:blipFill>
          <a:blip r:embed="rId7"/>
          <a:srcRect/>
          <a:stretch>
            <a:fillRect/>
          </a:stretch>
        </p:blipFill>
        <p:spPr bwMode="auto">
          <a:xfrm>
            <a:off x="2616200" y="2386013"/>
            <a:ext cx="2260600" cy="3302000"/>
          </a:xfrm>
          <a:prstGeom prst="rect">
            <a:avLst/>
          </a:prstGeom>
          <a:noFill/>
          <a:ln w="9525">
            <a:noFill/>
            <a:miter lim="800000"/>
            <a:headEnd/>
            <a:tailEnd/>
          </a:ln>
        </p:spPr>
      </p:pic>
      <p:sp>
        <p:nvSpPr>
          <p:cNvPr id="36908" name="Freeform 62"/>
          <p:cNvSpPr>
            <a:spLocks/>
          </p:cNvSpPr>
          <p:nvPr/>
        </p:nvSpPr>
        <p:spPr bwMode="auto">
          <a:xfrm>
            <a:off x="1701800" y="4214813"/>
            <a:ext cx="1524000" cy="914400"/>
          </a:xfrm>
          <a:custGeom>
            <a:avLst/>
            <a:gdLst>
              <a:gd name="T0" fmla="*/ 1008 w 1008"/>
              <a:gd name="T1" fmla="*/ 0 h 576"/>
              <a:gd name="T2" fmla="*/ 261 w 1008"/>
              <a:gd name="T3" fmla="*/ 18 h 576"/>
              <a:gd name="T4" fmla="*/ 0 w 1008"/>
              <a:gd name="T5" fmla="*/ 576 h 576"/>
              <a:gd name="T6" fmla="*/ 0 60000 65536"/>
              <a:gd name="T7" fmla="*/ 0 60000 65536"/>
              <a:gd name="T8" fmla="*/ 0 60000 65536"/>
              <a:gd name="T9" fmla="*/ 0 w 1008"/>
              <a:gd name="T10" fmla="*/ 0 h 576"/>
              <a:gd name="T11" fmla="*/ 1008 w 1008"/>
              <a:gd name="T12" fmla="*/ 576 h 576"/>
            </a:gdLst>
            <a:ahLst/>
            <a:cxnLst>
              <a:cxn ang="T6">
                <a:pos x="T0" y="T1"/>
              </a:cxn>
              <a:cxn ang="T7">
                <a:pos x="T2" y="T3"/>
              </a:cxn>
              <a:cxn ang="T8">
                <a:pos x="T4" y="T5"/>
              </a:cxn>
            </a:cxnLst>
            <a:rect l="T9" t="T10" r="T11" b="T12"/>
            <a:pathLst>
              <a:path w="1008" h="576">
                <a:moveTo>
                  <a:pt x="1008" y="0"/>
                </a:moveTo>
                <a:lnTo>
                  <a:pt x="261" y="18"/>
                </a:lnTo>
                <a:lnTo>
                  <a:pt x="0" y="576"/>
                </a:lnTo>
              </a:path>
            </a:pathLst>
          </a:custGeom>
          <a:noFill/>
          <a:ln w="25400">
            <a:solidFill>
              <a:srgbClr val="FF0000"/>
            </a:solidFill>
            <a:round/>
            <a:headEnd/>
            <a:tailEnd type="triangle" w="med" len="med"/>
          </a:ln>
        </p:spPr>
        <p:txBody>
          <a:bodyPr/>
          <a:lstStyle/>
          <a:p>
            <a:endParaRPr lang="en-GB"/>
          </a:p>
        </p:txBody>
      </p:sp>
      <p:sp>
        <p:nvSpPr>
          <p:cNvPr id="36909" name="Freeform 63"/>
          <p:cNvSpPr>
            <a:spLocks/>
          </p:cNvSpPr>
          <p:nvPr/>
        </p:nvSpPr>
        <p:spPr bwMode="auto">
          <a:xfrm>
            <a:off x="2235200" y="4291013"/>
            <a:ext cx="1524000" cy="838200"/>
          </a:xfrm>
          <a:custGeom>
            <a:avLst/>
            <a:gdLst>
              <a:gd name="T0" fmla="*/ 960 w 960"/>
              <a:gd name="T1" fmla="*/ 0 h 528"/>
              <a:gd name="T2" fmla="*/ 618 w 960"/>
              <a:gd name="T3" fmla="*/ 461 h 528"/>
              <a:gd name="T4" fmla="*/ 0 w 960"/>
              <a:gd name="T5" fmla="*/ 528 h 528"/>
              <a:gd name="T6" fmla="*/ 0 60000 65536"/>
              <a:gd name="T7" fmla="*/ 0 60000 65536"/>
              <a:gd name="T8" fmla="*/ 0 60000 65536"/>
              <a:gd name="T9" fmla="*/ 0 w 960"/>
              <a:gd name="T10" fmla="*/ 0 h 528"/>
              <a:gd name="T11" fmla="*/ 960 w 960"/>
              <a:gd name="T12" fmla="*/ 528 h 528"/>
            </a:gdLst>
            <a:ahLst/>
            <a:cxnLst>
              <a:cxn ang="T6">
                <a:pos x="T0" y="T1"/>
              </a:cxn>
              <a:cxn ang="T7">
                <a:pos x="T2" y="T3"/>
              </a:cxn>
              <a:cxn ang="T8">
                <a:pos x="T4" y="T5"/>
              </a:cxn>
            </a:cxnLst>
            <a:rect l="T9" t="T10" r="T11" b="T12"/>
            <a:pathLst>
              <a:path w="960" h="528">
                <a:moveTo>
                  <a:pt x="960" y="0"/>
                </a:moveTo>
                <a:lnTo>
                  <a:pt x="618" y="461"/>
                </a:lnTo>
                <a:lnTo>
                  <a:pt x="0" y="528"/>
                </a:lnTo>
              </a:path>
            </a:pathLst>
          </a:custGeom>
          <a:noFill/>
          <a:ln w="25400">
            <a:solidFill>
              <a:schemeClr val="tx1"/>
            </a:solidFill>
            <a:round/>
            <a:headEnd/>
            <a:tailEnd type="triangle" w="med" len="med"/>
          </a:ln>
        </p:spPr>
        <p:txBody>
          <a:bodyPr/>
          <a:lstStyle/>
          <a:p>
            <a:endParaRPr lang="en-GB"/>
          </a:p>
        </p:txBody>
      </p:sp>
      <p:pic>
        <p:nvPicPr>
          <p:cNvPr id="36910" name="Picture 65"/>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577850" y="4756150"/>
            <a:ext cx="2220913" cy="1111250"/>
          </a:xfrm>
          <a:prstGeom prst="rect">
            <a:avLst/>
          </a:prstGeom>
          <a:noFill/>
          <a:ln w="9525">
            <a:noFill/>
            <a:miter lim="800000"/>
            <a:headEnd/>
            <a:tailEnd/>
          </a:ln>
        </p:spPr>
      </p:pic>
      <p:pic>
        <p:nvPicPr>
          <p:cNvPr id="36911" name="Picture 66" descr="voltmeter-nbg"/>
          <p:cNvPicPr>
            <a:picLocks noChangeAspect="1" noChangeArrowheads="1"/>
          </p:cNvPicPr>
          <p:nvPr/>
        </p:nvPicPr>
        <p:blipFill>
          <a:blip r:embed="rId7"/>
          <a:srcRect/>
          <a:stretch>
            <a:fillRect/>
          </a:stretch>
        </p:blipFill>
        <p:spPr bwMode="auto">
          <a:xfrm>
            <a:off x="2768600" y="2538413"/>
            <a:ext cx="2260600" cy="3302000"/>
          </a:xfrm>
          <a:prstGeom prst="rect">
            <a:avLst/>
          </a:prstGeom>
          <a:noFill/>
          <a:ln w="9525">
            <a:noFill/>
            <a:miter lim="800000"/>
            <a:headEnd/>
            <a:tailEnd/>
          </a:ln>
        </p:spPr>
      </p:pic>
      <p:sp>
        <p:nvSpPr>
          <p:cNvPr id="36912" name="Freeform 67"/>
          <p:cNvSpPr>
            <a:spLocks/>
          </p:cNvSpPr>
          <p:nvPr/>
        </p:nvSpPr>
        <p:spPr bwMode="auto">
          <a:xfrm>
            <a:off x="1854200" y="4367213"/>
            <a:ext cx="1524000" cy="914400"/>
          </a:xfrm>
          <a:custGeom>
            <a:avLst/>
            <a:gdLst>
              <a:gd name="T0" fmla="*/ 1008 w 1008"/>
              <a:gd name="T1" fmla="*/ 0 h 576"/>
              <a:gd name="T2" fmla="*/ 261 w 1008"/>
              <a:gd name="T3" fmla="*/ 18 h 576"/>
              <a:gd name="T4" fmla="*/ 0 w 1008"/>
              <a:gd name="T5" fmla="*/ 576 h 576"/>
              <a:gd name="T6" fmla="*/ 0 60000 65536"/>
              <a:gd name="T7" fmla="*/ 0 60000 65536"/>
              <a:gd name="T8" fmla="*/ 0 60000 65536"/>
              <a:gd name="T9" fmla="*/ 0 w 1008"/>
              <a:gd name="T10" fmla="*/ 0 h 576"/>
              <a:gd name="T11" fmla="*/ 1008 w 1008"/>
              <a:gd name="T12" fmla="*/ 576 h 576"/>
            </a:gdLst>
            <a:ahLst/>
            <a:cxnLst>
              <a:cxn ang="T6">
                <a:pos x="T0" y="T1"/>
              </a:cxn>
              <a:cxn ang="T7">
                <a:pos x="T2" y="T3"/>
              </a:cxn>
              <a:cxn ang="T8">
                <a:pos x="T4" y="T5"/>
              </a:cxn>
            </a:cxnLst>
            <a:rect l="T9" t="T10" r="T11" b="T12"/>
            <a:pathLst>
              <a:path w="1008" h="576">
                <a:moveTo>
                  <a:pt x="1008" y="0"/>
                </a:moveTo>
                <a:lnTo>
                  <a:pt x="261" y="18"/>
                </a:lnTo>
                <a:lnTo>
                  <a:pt x="0" y="576"/>
                </a:lnTo>
              </a:path>
            </a:pathLst>
          </a:custGeom>
          <a:noFill/>
          <a:ln w="25400">
            <a:solidFill>
              <a:srgbClr val="FF0000"/>
            </a:solidFill>
            <a:round/>
            <a:headEnd/>
            <a:tailEnd type="triangle" w="med" len="med"/>
          </a:ln>
        </p:spPr>
        <p:txBody>
          <a:bodyPr/>
          <a:lstStyle/>
          <a:p>
            <a:endParaRPr lang="en-GB"/>
          </a:p>
        </p:txBody>
      </p:sp>
      <p:sp>
        <p:nvSpPr>
          <p:cNvPr id="36913" name="Freeform 68"/>
          <p:cNvSpPr>
            <a:spLocks/>
          </p:cNvSpPr>
          <p:nvPr/>
        </p:nvSpPr>
        <p:spPr bwMode="auto">
          <a:xfrm>
            <a:off x="2387600" y="4443413"/>
            <a:ext cx="1524000" cy="838200"/>
          </a:xfrm>
          <a:custGeom>
            <a:avLst/>
            <a:gdLst>
              <a:gd name="T0" fmla="*/ 960 w 960"/>
              <a:gd name="T1" fmla="*/ 0 h 528"/>
              <a:gd name="T2" fmla="*/ 618 w 960"/>
              <a:gd name="T3" fmla="*/ 461 h 528"/>
              <a:gd name="T4" fmla="*/ 0 w 960"/>
              <a:gd name="T5" fmla="*/ 528 h 528"/>
              <a:gd name="T6" fmla="*/ 0 60000 65536"/>
              <a:gd name="T7" fmla="*/ 0 60000 65536"/>
              <a:gd name="T8" fmla="*/ 0 60000 65536"/>
              <a:gd name="T9" fmla="*/ 0 w 960"/>
              <a:gd name="T10" fmla="*/ 0 h 528"/>
              <a:gd name="T11" fmla="*/ 960 w 960"/>
              <a:gd name="T12" fmla="*/ 528 h 528"/>
            </a:gdLst>
            <a:ahLst/>
            <a:cxnLst>
              <a:cxn ang="T6">
                <a:pos x="T0" y="T1"/>
              </a:cxn>
              <a:cxn ang="T7">
                <a:pos x="T2" y="T3"/>
              </a:cxn>
              <a:cxn ang="T8">
                <a:pos x="T4" y="T5"/>
              </a:cxn>
            </a:cxnLst>
            <a:rect l="T9" t="T10" r="T11" b="T12"/>
            <a:pathLst>
              <a:path w="960" h="528">
                <a:moveTo>
                  <a:pt x="960" y="0"/>
                </a:moveTo>
                <a:lnTo>
                  <a:pt x="618" y="461"/>
                </a:lnTo>
                <a:lnTo>
                  <a:pt x="0" y="528"/>
                </a:lnTo>
              </a:path>
            </a:pathLst>
          </a:custGeom>
          <a:noFill/>
          <a:ln w="25400">
            <a:solidFill>
              <a:schemeClr val="tx1"/>
            </a:solidFill>
            <a:round/>
            <a:headEnd/>
            <a:tailEnd type="triangle" w="med" len="med"/>
          </a:ln>
        </p:spPr>
        <p:txBody>
          <a:bodyPr/>
          <a:lstStyle/>
          <a:p>
            <a:endParaRPr lang="en-GB"/>
          </a:p>
        </p:txBody>
      </p:sp>
      <p:pic>
        <p:nvPicPr>
          <p:cNvPr id="36914" name="Picture 70"/>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730250" y="4908550"/>
            <a:ext cx="2220913" cy="1111250"/>
          </a:xfrm>
          <a:prstGeom prst="rect">
            <a:avLst/>
          </a:prstGeom>
          <a:noFill/>
          <a:ln w="9525">
            <a:noFill/>
            <a:miter lim="800000"/>
            <a:headEnd/>
            <a:tailEnd/>
          </a:ln>
        </p:spPr>
      </p:pic>
      <p:pic>
        <p:nvPicPr>
          <p:cNvPr id="36915" name="Picture 71" descr="voltmeter-nbg"/>
          <p:cNvPicPr>
            <a:picLocks noChangeAspect="1" noChangeArrowheads="1"/>
          </p:cNvPicPr>
          <p:nvPr/>
        </p:nvPicPr>
        <p:blipFill>
          <a:blip r:embed="rId7"/>
          <a:srcRect/>
          <a:stretch>
            <a:fillRect/>
          </a:stretch>
        </p:blipFill>
        <p:spPr bwMode="auto">
          <a:xfrm>
            <a:off x="2921000" y="2690813"/>
            <a:ext cx="2260600" cy="3302000"/>
          </a:xfrm>
          <a:prstGeom prst="rect">
            <a:avLst/>
          </a:prstGeom>
          <a:noFill/>
          <a:ln w="9525">
            <a:noFill/>
            <a:miter lim="800000"/>
            <a:headEnd/>
            <a:tailEnd/>
          </a:ln>
        </p:spPr>
      </p:pic>
      <p:sp>
        <p:nvSpPr>
          <p:cNvPr id="36916" name="Freeform 72"/>
          <p:cNvSpPr>
            <a:spLocks/>
          </p:cNvSpPr>
          <p:nvPr/>
        </p:nvSpPr>
        <p:spPr bwMode="auto">
          <a:xfrm>
            <a:off x="2006600" y="4519613"/>
            <a:ext cx="1524000" cy="914400"/>
          </a:xfrm>
          <a:custGeom>
            <a:avLst/>
            <a:gdLst>
              <a:gd name="T0" fmla="*/ 1008 w 1008"/>
              <a:gd name="T1" fmla="*/ 0 h 576"/>
              <a:gd name="T2" fmla="*/ 261 w 1008"/>
              <a:gd name="T3" fmla="*/ 18 h 576"/>
              <a:gd name="T4" fmla="*/ 0 w 1008"/>
              <a:gd name="T5" fmla="*/ 576 h 576"/>
              <a:gd name="T6" fmla="*/ 0 60000 65536"/>
              <a:gd name="T7" fmla="*/ 0 60000 65536"/>
              <a:gd name="T8" fmla="*/ 0 60000 65536"/>
              <a:gd name="T9" fmla="*/ 0 w 1008"/>
              <a:gd name="T10" fmla="*/ 0 h 576"/>
              <a:gd name="T11" fmla="*/ 1008 w 1008"/>
              <a:gd name="T12" fmla="*/ 576 h 576"/>
            </a:gdLst>
            <a:ahLst/>
            <a:cxnLst>
              <a:cxn ang="T6">
                <a:pos x="T0" y="T1"/>
              </a:cxn>
              <a:cxn ang="T7">
                <a:pos x="T2" y="T3"/>
              </a:cxn>
              <a:cxn ang="T8">
                <a:pos x="T4" y="T5"/>
              </a:cxn>
            </a:cxnLst>
            <a:rect l="T9" t="T10" r="T11" b="T12"/>
            <a:pathLst>
              <a:path w="1008" h="576">
                <a:moveTo>
                  <a:pt x="1008" y="0"/>
                </a:moveTo>
                <a:lnTo>
                  <a:pt x="261" y="18"/>
                </a:lnTo>
                <a:lnTo>
                  <a:pt x="0" y="576"/>
                </a:lnTo>
              </a:path>
            </a:pathLst>
          </a:custGeom>
          <a:noFill/>
          <a:ln w="25400">
            <a:solidFill>
              <a:srgbClr val="FF0000"/>
            </a:solidFill>
            <a:round/>
            <a:headEnd/>
            <a:tailEnd type="triangle" w="med" len="med"/>
          </a:ln>
        </p:spPr>
        <p:txBody>
          <a:bodyPr/>
          <a:lstStyle/>
          <a:p>
            <a:endParaRPr lang="en-GB"/>
          </a:p>
        </p:txBody>
      </p:sp>
      <p:sp>
        <p:nvSpPr>
          <p:cNvPr id="36917" name="Freeform 73"/>
          <p:cNvSpPr>
            <a:spLocks/>
          </p:cNvSpPr>
          <p:nvPr/>
        </p:nvSpPr>
        <p:spPr bwMode="auto">
          <a:xfrm>
            <a:off x="2540000" y="4595813"/>
            <a:ext cx="1524000" cy="838200"/>
          </a:xfrm>
          <a:custGeom>
            <a:avLst/>
            <a:gdLst>
              <a:gd name="T0" fmla="*/ 960 w 960"/>
              <a:gd name="T1" fmla="*/ 0 h 528"/>
              <a:gd name="T2" fmla="*/ 618 w 960"/>
              <a:gd name="T3" fmla="*/ 461 h 528"/>
              <a:gd name="T4" fmla="*/ 0 w 960"/>
              <a:gd name="T5" fmla="*/ 528 h 528"/>
              <a:gd name="T6" fmla="*/ 0 60000 65536"/>
              <a:gd name="T7" fmla="*/ 0 60000 65536"/>
              <a:gd name="T8" fmla="*/ 0 60000 65536"/>
              <a:gd name="T9" fmla="*/ 0 w 960"/>
              <a:gd name="T10" fmla="*/ 0 h 528"/>
              <a:gd name="T11" fmla="*/ 960 w 960"/>
              <a:gd name="T12" fmla="*/ 528 h 528"/>
            </a:gdLst>
            <a:ahLst/>
            <a:cxnLst>
              <a:cxn ang="T6">
                <a:pos x="T0" y="T1"/>
              </a:cxn>
              <a:cxn ang="T7">
                <a:pos x="T2" y="T3"/>
              </a:cxn>
              <a:cxn ang="T8">
                <a:pos x="T4" y="T5"/>
              </a:cxn>
            </a:cxnLst>
            <a:rect l="T9" t="T10" r="T11" b="T12"/>
            <a:pathLst>
              <a:path w="960" h="528">
                <a:moveTo>
                  <a:pt x="960" y="0"/>
                </a:moveTo>
                <a:lnTo>
                  <a:pt x="618" y="461"/>
                </a:lnTo>
                <a:lnTo>
                  <a:pt x="0" y="528"/>
                </a:lnTo>
              </a:path>
            </a:pathLst>
          </a:custGeom>
          <a:noFill/>
          <a:ln w="25400">
            <a:solidFill>
              <a:schemeClr val="tx1"/>
            </a:solidFill>
            <a:round/>
            <a:headEnd/>
            <a:tailEnd type="triangle" w="med" len="med"/>
          </a:ln>
        </p:spPr>
        <p:txBody>
          <a:bodyPr/>
          <a:lstStyle/>
          <a:p>
            <a:endParaRPr lang="en-GB"/>
          </a:p>
        </p:txBody>
      </p:sp>
      <p:pic>
        <p:nvPicPr>
          <p:cNvPr id="36918" name="Picture 75"/>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882650" y="5060950"/>
            <a:ext cx="2220913" cy="1111250"/>
          </a:xfrm>
          <a:prstGeom prst="rect">
            <a:avLst/>
          </a:prstGeom>
          <a:noFill/>
          <a:ln w="9525">
            <a:noFill/>
            <a:miter lim="800000"/>
            <a:headEnd/>
            <a:tailEnd/>
          </a:ln>
        </p:spPr>
      </p:pic>
      <p:pic>
        <p:nvPicPr>
          <p:cNvPr id="36919" name="Picture 76" descr="voltmeter-nbg"/>
          <p:cNvPicPr>
            <a:picLocks noChangeAspect="1" noChangeArrowheads="1"/>
          </p:cNvPicPr>
          <p:nvPr/>
        </p:nvPicPr>
        <p:blipFill>
          <a:blip r:embed="rId7"/>
          <a:srcRect/>
          <a:stretch>
            <a:fillRect/>
          </a:stretch>
        </p:blipFill>
        <p:spPr bwMode="auto">
          <a:xfrm>
            <a:off x="3073400" y="2843213"/>
            <a:ext cx="2260600" cy="3302000"/>
          </a:xfrm>
          <a:prstGeom prst="rect">
            <a:avLst/>
          </a:prstGeom>
          <a:noFill/>
          <a:ln w="9525">
            <a:noFill/>
            <a:miter lim="800000"/>
            <a:headEnd/>
            <a:tailEnd/>
          </a:ln>
        </p:spPr>
      </p:pic>
      <p:sp>
        <p:nvSpPr>
          <p:cNvPr id="36920" name="Freeform 77"/>
          <p:cNvSpPr>
            <a:spLocks/>
          </p:cNvSpPr>
          <p:nvPr/>
        </p:nvSpPr>
        <p:spPr bwMode="auto">
          <a:xfrm>
            <a:off x="2159000" y="4672013"/>
            <a:ext cx="1524000" cy="914400"/>
          </a:xfrm>
          <a:custGeom>
            <a:avLst/>
            <a:gdLst>
              <a:gd name="T0" fmla="*/ 1008 w 1008"/>
              <a:gd name="T1" fmla="*/ 0 h 576"/>
              <a:gd name="T2" fmla="*/ 261 w 1008"/>
              <a:gd name="T3" fmla="*/ 18 h 576"/>
              <a:gd name="T4" fmla="*/ 0 w 1008"/>
              <a:gd name="T5" fmla="*/ 576 h 576"/>
              <a:gd name="T6" fmla="*/ 0 60000 65536"/>
              <a:gd name="T7" fmla="*/ 0 60000 65536"/>
              <a:gd name="T8" fmla="*/ 0 60000 65536"/>
              <a:gd name="T9" fmla="*/ 0 w 1008"/>
              <a:gd name="T10" fmla="*/ 0 h 576"/>
              <a:gd name="T11" fmla="*/ 1008 w 1008"/>
              <a:gd name="T12" fmla="*/ 576 h 576"/>
            </a:gdLst>
            <a:ahLst/>
            <a:cxnLst>
              <a:cxn ang="T6">
                <a:pos x="T0" y="T1"/>
              </a:cxn>
              <a:cxn ang="T7">
                <a:pos x="T2" y="T3"/>
              </a:cxn>
              <a:cxn ang="T8">
                <a:pos x="T4" y="T5"/>
              </a:cxn>
            </a:cxnLst>
            <a:rect l="T9" t="T10" r="T11" b="T12"/>
            <a:pathLst>
              <a:path w="1008" h="576">
                <a:moveTo>
                  <a:pt x="1008" y="0"/>
                </a:moveTo>
                <a:lnTo>
                  <a:pt x="261" y="18"/>
                </a:lnTo>
                <a:lnTo>
                  <a:pt x="0" y="576"/>
                </a:lnTo>
              </a:path>
            </a:pathLst>
          </a:custGeom>
          <a:noFill/>
          <a:ln w="25400">
            <a:solidFill>
              <a:srgbClr val="FF0000"/>
            </a:solidFill>
            <a:round/>
            <a:headEnd/>
            <a:tailEnd type="triangle" w="med" len="med"/>
          </a:ln>
        </p:spPr>
        <p:txBody>
          <a:bodyPr/>
          <a:lstStyle/>
          <a:p>
            <a:endParaRPr lang="en-GB"/>
          </a:p>
        </p:txBody>
      </p:sp>
      <p:sp>
        <p:nvSpPr>
          <p:cNvPr id="36921" name="Freeform 78"/>
          <p:cNvSpPr>
            <a:spLocks/>
          </p:cNvSpPr>
          <p:nvPr/>
        </p:nvSpPr>
        <p:spPr bwMode="auto">
          <a:xfrm>
            <a:off x="2692400" y="4748213"/>
            <a:ext cx="1524000" cy="838200"/>
          </a:xfrm>
          <a:custGeom>
            <a:avLst/>
            <a:gdLst>
              <a:gd name="T0" fmla="*/ 960 w 960"/>
              <a:gd name="T1" fmla="*/ 0 h 528"/>
              <a:gd name="T2" fmla="*/ 618 w 960"/>
              <a:gd name="T3" fmla="*/ 461 h 528"/>
              <a:gd name="T4" fmla="*/ 0 w 960"/>
              <a:gd name="T5" fmla="*/ 528 h 528"/>
              <a:gd name="T6" fmla="*/ 0 60000 65536"/>
              <a:gd name="T7" fmla="*/ 0 60000 65536"/>
              <a:gd name="T8" fmla="*/ 0 60000 65536"/>
              <a:gd name="T9" fmla="*/ 0 w 960"/>
              <a:gd name="T10" fmla="*/ 0 h 528"/>
              <a:gd name="T11" fmla="*/ 960 w 960"/>
              <a:gd name="T12" fmla="*/ 528 h 528"/>
            </a:gdLst>
            <a:ahLst/>
            <a:cxnLst>
              <a:cxn ang="T6">
                <a:pos x="T0" y="T1"/>
              </a:cxn>
              <a:cxn ang="T7">
                <a:pos x="T2" y="T3"/>
              </a:cxn>
              <a:cxn ang="T8">
                <a:pos x="T4" y="T5"/>
              </a:cxn>
            </a:cxnLst>
            <a:rect l="T9" t="T10" r="T11" b="T12"/>
            <a:pathLst>
              <a:path w="960" h="528">
                <a:moveTo>
                  <a:pt x="960" y="0"/>
                </a:moveTo>
                <a:lnTo>
                  <a:pt x="618" y="461"/>
                </a:lnTo>
                <a:lnTo>
                  <a:pt x="0" y="528"/>
                </a:lnTo>
              </a:path>
            </a:pathLst>
          </a:custGeom>
          <a:noFill/>
          <a:ln w="25400">
            <a:solidFill>
              <a:schemeClr val="tx1"/>
            </a:solidFill>
            <a:round/>
            <a:headEnd/>
            <a:tailEnd type="triangle" w="med" len="med"/>
          </a:ln>
        </p:spPr>
        <p:txBody>
          <a:bodyPr/>
          <a:lstStyle/>
          <a:p>
            <a:endParaRPr lang="en-GB"/>
          </a:p>
        </p:txBody>
      </p:sp>
      <p:sp>
        <p:nvSpPr>
          <p:cNvPr id="36922" name="Rectangle 90"/>
          <p:cNvSpPr>
            <a:spLocks noChangeArrowheads="1"/>
          </p:cNvSpPr>
          <p:nvPr/>
        </p:nvSpPr>
        <p:spPr bwMode="auto">
          <a:xfrm>
            <a:off x="5321300" y="1652588"/>
            <a:ext cx="304800" cy="457200"/>
          </a:xfrm>
          <a:prstGeom prst="rect">
            <a:avLst/>
          </a:prstGeom>
          <a:noFill/>
          <a:ln w="25400">
            <a:solidFill>
              <a:schemeClr val="tx1"/>
            </a:solidFill>
            <a:miter lim="800000"/>
            <a:headEnd/>
            <a:tailEnd/>
          </a:ln>
        </p:spPr>
        <p:txBody>
          <a:bodyPr wrap="none" anchor="ctr"/>
          <a:lstStyle/>
          <a:p>
            <a:endParaRPr lang="en-GB"/>
          </a:p>
        </p:txBody>
      </p:sp>
      <p:cxnSp>
        <p:nvCxnSpPr>
          <p:cNvPr id="36923" name="AutoShape 91"/>
          <p:cNvCxnSpPr>
            <a:cxnSpLocks noChangeShapeType="1"/>
            <a:stCxn id="36922" idx="1"/>
          </p:cNvCxnSpPr>
          <p:nvPr/>
        </p:nvCxnSpPr>
        <p:spPr bwMode="auto">
          <a:xfrm flipH="1" flipV="1">
            <a:off x="2590800" y="1676400"/>
            <a:ext cx="2717800" cy="204788"/>
          </a:xfrm>
          <a:prstGeom prst="straightConnector1">
            <a:avLst/>
          </a:prstGeom>
          <a:noFill/>
          <a:ln w="9525">
            <a:solidFill>
              <a:schemeClr val="tx1"/>
            </a:solidFill>
            <a:round/>
            <a:headEnd/>
            <a:tailEnd type="triangle" w="med" len="med"/>
          </a:ln>
        </p:spPr>
      </p:cxnSp>
      <p:cxnSp>
        <p:nvCxnSpPr>
          <p:cNvPr id="36924" name="AutoShape 92"/>
          <p:cNvCxnSpPr>
            <a:cxnSpLocks noChangeShapeType="1"/>
            <a:stCxn id="36922" idx="1"/>
          </p:cNvCxnSpPr>
          <p:nvPr/>
        </p:nvCxnSpPr>
        <p:spPr bwMode="auto">
          <a:xfrm flipH="1" flipV="1">
            <a:off x="2743200" y="1828800"/>
            <a:ext cx="2565400" cy="52388"/>
          </a:xfrm>
          <a:prstGeom prst="straightConnector1">
            <a:avLst/>
          </a:prstGeom>
          <a:noFill/>
          <a:ln w="9525">
            <a:solidFill>
              <a:schemeClr val="tx1"/>
            </a:solidFill>
            <a:round/>
            <a:headEnd/>
            <a:tailEnd type="triangle" w="med" len="med"/>
          </a:ln>
        </p:spPr>
      </p:cxnSp>
      <p:cxnSp>
        <p:nvCxnSpPr>
          <p:cNvPr id="36925" name="AutoShape 93"/>
          <p:cNvCxnSpPr>
            <a:cxnSpLocks noChangeShapeType="1"/>
            <a:stCxn id="36922" idx="1"/>
          </p:cNvCxnSpPr>
          <p:nvPr/>
        </p:nvCxnSpPr>
        <p:spPr bwMode="auto">
          <a:xfrm flipH="1">
            <a:off x="2895600" y="1881188"/>
            <a:ext cx="2413000" cy="100012"/>
          </a:xfrm>
          <a:prstGeom prst="straightConnector1">
            <a:avLst/>
          </a:prstGeom>
          <a:noFill/>
          <a:ln w="9525">
            <a:solidFill>
              <a:schemeClr val="tx1"/>
            </a:solidFill>
            <a:round/>
            <a:headEnd/>
            <a:tailEnd type="triangle" w="med" len="med"/>
          </a:ln>
        </p:spPr>
      </p:cxnSp>
      <p:cxnSp>
        <p:nvCxnSpPr>
          <p:cNvPr id="36926" name="AutoShape 94"/>
          <p:cNvCxnSpPr>
            <a:cxnSpLocks noChangeShapeType="1"/>
            <a:stCxn id="36922" idx="1"/>
          </p:cNvCxnSpPr>
          <p:nvPr/>
        </p:nvCxnSpPr>
        <p:spPr bwMode="auto">
          <a:xfrm flipH="1">
            <a:off x="3048000" y="1881188"/>
            <a:ext cx="2260600" cy="252412"/>
          </a:xfrm>
          <a:prstGeom prst="straightConnector1">
            <a:avLst/>
          </a:prstGeom>
          <a:noFill/>
          <a:ln w="9525">
            <a:solidFill>
              <a:schemeClr val="tx1"/>
            </a:solidFill>
            <a:round/>
            <a:headEnd/>
            <a:tailEnd type="triangle" w="med" len="med"/>
          </a:ln>
        </p:spPr>
      </p:cxnSp>
      <p:sp>
        <p:nvSpPr>
          <p:cNvPr id="36927" name="Rectangle 112"/>
          <p:cNvSpPr>
            <a:spLocks noChangeArrowheads="1"/>
          </p:cNvSpPr>
          <p:nvPr/>
        </p:nvSpPr>
        <p:spPr bwMode="auto">
          <a:xfrm>
            <a:off x="4940300" y="1195388"/>
            <a:ext cx="304800" cy="457200"/>
          </a:xfrm>
          <a:prstGeom prst="rect">
            <a:avLst/>
          </a:prstGeom>
          <a:noFill/>
          <a:ln w="25400">
            <a:solidFill>
              <a:schemeClr val="tx1"/>
            </a:solidFill>
            <a:miter lim="800000"/>
            <a:headEnd/>
            <a:tailEnd/>
          </a:ln>
        </p:spPr>
        <p:txBody>
          <a:bodyPr wrap="none" anchor="ctr"/>
          <a:lstStyle/>
          <a:p>
            <a:endParaRPr lang="en-GB"/>
          </a:p>
        </p:txBody>
      </p:sp>
      <p:cxnSp>
        <p:nvCxnSpPr>
          <p:cNvPr id="36928" name="AutoShape 113"/>
          <p:cNvCxnSpPr>
            <a:cxnSpLocks noChangeShapeType="1"/>
            <a:stCxn id="36927" idx="1"/>
          </p:cNvCxnSpPr>
          <p:nvPr/>
        </p:nvCxnSpPr>
        <p:spPr bwMode="auto">
          <a:xfrm flipH="1" flipV="1">
            <a:off x="2209800" y="1219200"/>
            <a:ext cx="2717800" cy="204788"/>
          </a:xfrm>
          <a:prstGeom prst="straightConnector1">
            <a:avLst/>
          </a:prstGeom>
          <a:noFill/>
          <a:ln w="9525">
            <a:solidFill>
              <a:schemeClr val="tx1"/>
            </a:solidFill>
            <a:round/>
            <a:headEnd/>
            <a:tailEnd type="triangle" w="med" len="med"/>
          </a:ln>
        </p:spPr>
      </p:cxnSp>
      <p:cxnSp>
        <p:nvCxnSpPr>
          <p:cNvPr id="36929" name="AutoShape 114"/>
          <p:cNvCxnSpPr>
            <a:cxnSpLocks noChangeShapeType="1"/>
            <a:stCxn id="36927" idx="1"/>
          </p:cNvCxnSpPr>
          <p:nvPr/>
        </p:nvCxnSpPr>
        <p:spPr bwMode="auto">
          <a:xfrm flipH="1" flipV="1">
            <a:off x="2362200" y="1371600"/>
            <a:ext cx="2565400" cy="52388"/>
          </a:xfrm>
          <a:prstGeom prst="straightConnector1">
            <a:avLst/>
          </a:prstGeom>
          <a:noFill/>
          <a:ln w="9525">
            <a:solidFill>
              <a:schemeClr val="tx1"/>
            </a:solidFill>
            <a:round/>
            <a:headEnd/>
            <a:tailEnd type="triangle" w="med" len="med"/>
          </a:ln>
        </p:spPr>
      </p:cxnSp>
      <p:cxnSp>
        <p:nvCxnSpPr>
          <p:cNvPr id="36930" name="AutoShape 115"/>
          <p:cNvCxnSpPr>
            <a:cxnSpLocks noChangeShapeType="1"/>
            <a:stCxn id="36927" idx="1"/>
          </p:cNvCxnSpPr>
          <p:nvPr/>
        </p:nvCxnSpPr>
        <p:spPr bwMode="auto">
          <a:xfrm flipH="1">
            <a:off x="2514600" y="1423988"/>
            <a:ext cx="2413000" cy="100012"/>
          </a:xfrm>
          <a:prstGeom prst="straightConnector1">
            <a:avLst/>
          </a:prstGeom>
          <a:noFill/>
          <a:ln w="9525">
            <a:solidFill>
              <a:schemeClr val="tx1"/>
            </a:solidFill>
            <a:round/>
            <a:headEnd/>
            <a:tailEnd type="triangle" w="med" len="med"/>
          </a:ln>
        </p:spPr>
      </p:cxnSp>
      <p:cxnSp>
        <p:nvCxnSpPr>
          <p:cNvPr id="36931" name="AutoShape 116"/>
          <p:cNvCxnSpPr>
            <a:cxnSpLocks noChangeShapeType="1"/>
            <a:stCxn id="36927" idx="1"/>
          </p:cNvCxnSpPr>
          <p:nvPr/>
        </p:nvCxnSpPr>
        <p:spPr bwMode="auto">
          <a:xfrm flipH="1">
            <a:off x="2667000" y="1423988"/>
            <a:ext cx="2260600" cy="252412"/>
          </a:xfrm>
          <a:prstGeom prst="straightConnector1">
            <a:avLst/>
          </a:prstGeom>
          <a:noFill/>
          <a:ln w="9525">
            <a:solidFill>
              <a:schemeClr val="tx1"/>
            </a:solidFill>
            <a:round/>
            <a:headEnd/>
            <a:tailEnd type="triangle" w="med" len="med"/>
          </a:ln>
        </p:spPr>
      </p:cxnSp>
      <p:sp>
        <p:nvSpPr>
          <p:cNvPr id="36932" name="Rectangle 118"/>
          <p:cNvSpPr>
            <a:spLocks noChangeArrowheads="1"/>
          </p:cNvSpPr>
          <p:nvPr/>
        </p:nvSpPr>
        <p:spPr bwMode="auto">
          <a:xfrm>
            <a:off x="5778500" y="2033588"/>
            <a:ext cx="304800" cy="457200"/>
          </a:xfrm>
          <a:prstGeom prst="rect">
            <a:avLst/>
          </a:prstGeom>
          <a:noFill/>
          <a:ln w="25400">
            <a:solidFill>
              <a:schemeClr val="tx1"/>
            </a:solidFill>
            <a:miter lim="800000"/>
            <a:headEnd/>
            <a:tailEnd/>
          </a:ln>
        </p:spPr>
        <p:txBody>
          <a:bodyPr wrap="none" anchor="ctr"/>
          <a:lstStyle/>
          <a:p>
            <a:endParaRPr lang="en-GB"/>
          </a:p>
        </p:txBody>
      </p:sp>
      <p:cxnSp>
        <p:nvCxnSpPr>
          <p:cNvPr id="36933" name="AutoShape 119"/>
          <p:cNvCxnSpPr>
            <a:cxnSpLocks noChangeShapeType="1"/>
            <a:stCxn id="36932" idx="1"/>
          </p:cNvCxnSpPr>
          <p:nvPr/>
        </p:nvCxnSpPr>
        <p:spPr bwMode="auto">
          <a:xfrm flipH="1" flipV="1">
            <a:off x="3048000" y="2057400"/>
            <a:ext cx="2717800" cy="204788"/>
          </a:xfrm>
          <a:prstGeom prst="straightConnector1">
            <a:avLst/>
          </a:prstGeom>
          <a:noFill/>
          <a:ln w="9525">
            <a:solidFill>
              <a:schemeClr val="tx1"/>
            </a:solidFill>
            <a:round/>
            <a:headEnd/>
            <a:tailEnd type="triangle" w="med" len="med"/>
          </a:ln>
        </p:spPr>
      </p:cxnSp>
      <p:cxnSp>
        <p:nvCxnSpPr>
          <p:cNvPr id="36934" name="AutoShape 120"/>
          <p:cNvCxnSpPr>
            <a:cxnSpLocks noChangeShapeType="1"/>
            <a:stCxn id="36932" idx="1"/>
          </p:cNvCxnSpPr>
          <p:nvPr/>
        </p:nvCxnSpPr>
        <p:spPr bwMode="auto">
          <a:xfrm flipH="1" flipV="1">
            <a:off x="3200400" y="2209800"/>
            <a:ext cx="2565400" cy="52388"/>
          </a:xfrm>
          <a:prstGeom prst="straightConnector1">
            <a:avLst/>
          </a:prstGeom>
          <a:noFill/>
          <a:ln w="9525">
            <a:solidFill>
              <a:schemeClr val="tx1"/>
            </a:solidFill>
            <a:round/>
            <a:headEnd/>
            <a:tailEnd type="triangle" w="med" len="med"/>
          </a:ln>
        </p:spPr>
      </p:cxnSp>
      <p:cxnSp>
        <p:nvCxnSpPr>
          <p:cNvPr id="36935" name="AutoShape 121"/>
          <p:cNvCxnSpPr>
            <a:cxnSpLocks noChangeShapeType="1"/>
            <a:stCxn id="36932" idx="1"/>
          </p:cNvCxnSpPr>
          <p:nvPr/>
        </p:nvCxnSpPr>
        <p:spPr bwMode="auto">
          <a:xfrm flipH="1">
            <a:off x="3352800" y="2262188"/>
            <a:ext cx="2413000" cy="100012"/>
          </a:xfrm>
          <a:prstGeom prst="straightConnector1">
            <a:avLst/>
          </a:prstGeom>
          <a:noFill/>
          <a:ln w="9525">
            <a:solidFill>
              <a:schemeClr val="tx1"/>
            </a:solidFill>
            <a:round/>
            <a:headEnd/>
            <a:tailEnd type="triangle" w="med" len="med"/>
          </a:ln>
        </p:spPr>
      </p:cxnSp>
      <p:cxnSp>
        <p:nvCxnSpPr>
          <p:cNvPr id="36936" name="AutoShape 122"/>
          <p:cNvCxnSpPr>
            <a:cxnSpLocks noChangeShapeType="1"/>
            <a:stCxn id="36932" idx="1"/>
          </p:cNvCxnSpPr>
          <p:nvPr/>
        </p:nvCxnSpPr>
        <p:spPr bwMode="auto">
          <a:xfrm flipH="1">
            <a:off x="3505200" y="2262188"/>
            <a:ext cx="2260600" cy="252412"/>
          </a:xfrm>
          <a:prstGeom prst="straightConnector1">
            <a:avLst/>
          </a:prstGeom>
          <a:noFill/>
          <a:ln w="9525">
            <a:solidFill>
              <a:schemeClr val="tx1"/>
            </a:solidFill>
            <a:round/>
            <a:headEnd/>
            <a:tailEnd type="triangle" w="med" len="med"/>
          </a:ln>
        </p:spPr>
      </p:cxnSp>
      <p:grpSp>
        <p:nvGrpSpPr>
          <p:cNvPr id="36937" name="Group 123"/>
          <p:cNvGrpSpPr>
            <a:grpSpLocks/>
          </p:cNvGrpSpPr>
          <p:nvPr/>
        </p:nvGrpSpPr>
        <p:grpSpPr bwMode="auto">
          <a:xfrm>
            <a:off x="3517900" y="2514600"/>
            <a:ext cx="3035300" cy="481013"/>
            <a:chOff x="1592" y="720"/>
            <a:chExt cx="1912" cy="303"/>
          </a:xfrm>
        </p:grpSpPr>
        <p:sp>
          <p:nvSpPr>
            <p:cNvPr id="36943" name="Rectangle 124"/>
            <p:cNvSpPr>
              <a:spLocks noChangeArrowheads="1"/>
            </p:cNvSpPr>
            <p:nvPr/>
          </p:nvSpPr>
          <p:spPr bwMode="auto">
            <a:xfrm>
              <a:off x="3312" y="720"/>
              <a:ext cx="192" cy="288"/>
            </a:xfrm>
            <a:prstGeom prst="rect">
              <a:avLst/>
            </a:prstGeom>
            <a:noFill/>
            <a:ln w="25400">
              <a:solidFill>
                <a:schemeClr val="tx1"/>
              </a:solidFill>
              <a:miter lim="800000"/>
              <a:headEnd/>
              <a:tailEnd/>
            </a:ln>
          </p:spPr>
          <p:txBody>
            <a:bodyPr wrap="none" anchor="ctr"/>
            <a:lstStyle/>
            <a:p>
              <a:endParaRPr lang="en-GB"/>
            </a:p>
          </p:txBody>
        </p:sp>
        <p:cxnSp>
          <p:nvCxnSpPr>
            <p:cNvPr id="36944" name="AutoShape 125"/>
            <p:cNvCxnSpPr>
              <a:cxnSpLocks noChangeShapeType="1"/>
              <a:stCxn id="36943" idx="1"/>
            </p:cNvCxnSpPr>
            <p:nvPr/>
          </p:nvCxnSpPr>
          <p:spPr bwMode="auto">
            <a:xfrm flipH="1" flipV="1">
              <a:off x="1592" y="735"/>
              <a:ext cx="1712" cy="129"/>
            </a:xfrm>
            <a:prstGeom prst="straightConnector1">
              <a:avLst/>
            </a:prstGeom>
            <a:noFill/>
            <a:ln w="9525">
              <a:solidFill>
                <a:schemeClr val="tx1"/>
              </a:solidFill>
              <a:round/>
              <a:headEnd/>
              <a:tailEnd type="triangle" w="med" len="med"/>
            </a:ln>
          </p:spPr>
        </p:cxnSp>
        <p:cxnSp>
          <p:nvCxnSpPr>
            <p:cNvPr id="36945" name="AutoShape 126"/>
            <p:cNvCxnSpPr>
              <a:cxnSpLocks noChangeShapeType="1"/>
              <a:stCxn id="36943" idx="1"/>
            </p:cNvCxnSpPr>
            <p:nvPr/>
          </p:nvCxnSpPr>
          <p:spPr bwMode="auto">
            <a:xfrm flipH="1" flipV="1">
              <a:off x="1688" y="831"/>
              <a:ext cx="1616" cy="33"/>
            </a:xfrm>
            <a:prstGeom prst="straightConnector1">
              <a:avLst/>
            </a:prstGeom>
            <a:noFill/>
            <a:ln w="9525">
              <a:solidFill>
                <a:schemeClr val="tx1"/>
              </a:solidFill>
              <a:round/>
              <a:headEnd/>
              <a:tailEnd type="triangle" w="med" len="med"/>
            </a:ln>
          </p:spPr>
        </p:cxnSp>
        <p:cxnSp>
          <p:nvCxnSpPr>
            <p:cNvPr id="36946" name="AutoShape 127"/>
            <p:cNvCxnSpPr>
              <a:cxnSpLocks noChangeShapeType="1"/>
              <a:stCxn id="36943" idx="1"/>
            </p:cNvCxnSpPr>
            <p:nvPr/>
          </p:nvCxnSpPr>
          <p:spPr bwMode="auto">
            <a:xfrm flipH="1">
              <a:off x="1784" y="864"/>
              <a:ext cx="1520" cy="63"/>
            </a:xfrm>
            <a:prstGeom prst="straightConnector1">
              <a:avLst/>
            </a:prstGeom>
            <a:noFill/>
            <a:ln w="9525">
              <a:solidFill>
                <a:schemeClr val="tx1"/>
              </a:solidFill>
              <a:round/>
              <a:headEnd/>
              <a:tailEnd type="triangle" w="med" len="med"/>
            </a:ln>
          </p:spPr>
        </p:cxnSp>
        <p:cxnSp>
          <p:nvCxnSpPr>
            <p:cNvPr id="36947" name="AutoShape 128"/>
            <p:cNvCxnSpPr>
              <a:cxnSpLocks noChangeShapeType="1"/>
              <a:stCxn id="36943" idx="1"/>
            </p:cNvCxnSpPr>
            <p:nvPr/>
          </p:nvCxnSpPr>
          <p:spPr bwMode="auto">
            <a:xfrm flipH="1">
              <a:off x="1880" y="864"/>
              <a:ext cx="1424" cy="159"/>
            </a:xfrm>
            <a:prstGeom prst="straightConnector1">
              <a:avLst/>
            </a:prstGeom>
            <a:noFill/>
            <a:ln w="9525">
              <a:solidFill>
                <a:schemeClr val="tx1"/>
              </a:solidFill>
              <a:round/>
              <a:headEnd/>
              <a:tailEnd type="triangle" w="med" len="med"/>
            </a:ln>
          </p:spPr>
        </p:cxnSp>
      </p:grpSp>
      <p:cxnSp>
        <p:nvCxnSpPr>
          <p:cNvPr id="36938" name="AutoShape 130"/>
          <p:cNvCxnSpPr>
            <a:cxnSpLocks noChangeShapeType="1"/>
            <a:stCxn id="36927" idx="3"/>
          </p:cNvCxnSpPr>
          <p:nvPr/>
        </p:nvCxnSpPr>
        <p:spPr bwMode="auto">
          <a:xfrm>
            <a:off x="5257800" y="1423988"/>
            <a:ext cx="2914650" cy="862012"/>
          </a:xfrm>
          <a:prstGeom prst="bentConnector5">
            <a:avLst>
              <a:gd name="adj1" fmla="val 25926"/>
              <a:gd name="adj2" fmla="val 232597"/>
              <a:gd name="adj3" fmla="val 107843"/>
            </a:avLst>
          </a:prstGeom>
          <a:noFill/>
          <a:ln w="9525">
            <a:solidFill>
              <a:schemeClr val="tx1"/>
            </a:solidFill>
            <a:miter lim="800000"/>
            <a:headEnd/>
            <a:tailEnd type="triangle" w="med" len="med"/>
          </a:ln>
        </p:spPr>
      </p:cxnSp>
      <p:cxnSp>
        <p:nvCxnSpPr>
          <p:cNvPr id="36939" name="AutoShape 131"/>
          <p:cNvCxnSpPr>
            <a:cxnSpLocks noChangeShapeType="1"/>
            <a:stCxn id="36922" idx="3"/>
          </p:cNvCxnSpPr>
          <p:nvPr/>
        </p:nvCxnSpPr>
        <p:spPr bwMode="auto">
          <a:xfrm>
            <a:off x="5638800" y="1881188"/>
            <a:ext cx="2533650" cy="404812"/>
          </a:xfrm>
          <a:prstGeom prst="bentConnector5">
            <a:avLst>
              <a:gd name="adj1" fmla="val 22306"/>
              <a:gd name="adj2" fmla="val 382352"/>
              <a:gd name="adj3" fmla="val 109023"/>
            </a:avLst>
          </a:prstGeom>
          <a:noFill/>
          <a:ln w="9525">
            <a:solidFill>
              <a:schemeClr val="tx1"/>
            </a:solidFill>
            <a:miter lim="800000"/>
            <a:headEnd/>
            <a:tailEnd type="triangle" w="med" len="med"/>
          </a:ln>
        </p:spPr>
      </p:cxnSp>
      <p:cxnSp>
        <p:nvCxnSpPr>
          <p:cNvPr id="36940" name="AutoShape 132"/>
          <p:cNvCxnSpPr>
            <a:cxnSpLocks noChangeShapeType="1"/>
            <a:stCxn id="36932" idx="3"/>
          </p:cNvCxnSpPr>
          <p:nvPr/>
        </p:nvCxnSpPr>
        <p:spPr bwMode="auto">
          <a:xfrm>
            <a:off x="6096000" y="2262188"/>
            <a:ext cx="2076450" cy="23812"/>
          </a:xfrm>
          <a:prstGeom prst="bentConnector5">
            <a:avLst>
              <a:gd name="adj1" fmla="val 16208"/>
              <a:gd name="adj2" fmla="val 4900000"/>
              <a:gd name="adj3" fmla="val 111009"/>
            </a:avLst>
          </a:prstGeom>
          <a:noFill/>
          <a:ln w="9525">
            <a:solidFill>
              <a:schemeClr val="tx1"/>
            </a:solidFill>
            <a:miter lim="800000"/>
            <a:headEnd/>
            <a:tailEnd type="triangle" w="med" len="med"/>
          </a:ln>
        </p:spPr>
      </p:cxnSp>
      <p:cxnSp>
        <p:nvCxnSpPr>
          <p:cNvPr id="36941" name="AutoShape 133"/>
          <p:cNvCxnSpPr>
            <a:cxnSpLocks noChangeShapeType="1"/>
            <a:stCxn id="36943" idx="3"/>
          </p:cNvCxnSpPr>
          <p:nvPr/>
        </p:nvCxnSpPr>
        <p:spPr bwMode="auto">
          <a:xfrm flipV="1">
            <a:off x="6565900" y="2286000"/>
            <a:ext cx="1606550" cy="457200"/>
          </a:xfrm>
          <a:prstGeom prst="bentConnector5">
            <a:avLst>
              <a:gd name="adj1" fmla="val 6324"/>
              <a:gd name="adj2" fmla="val -150000"/>
              <a:gd name="adj3" fmla="val 114231"/>
            </a:avLst>
          </a:prstGeom>
          <a:noFill/>
          <a:ln w="9525">
            <a:solidFill>
              <a:schemeClr val="tx1"/>
            </a:solidFill>
            <a:miter lim="800000"/>
            <a:headEnd/>
            <a:tailEnd type="triangle" w="med" len="med"/>
          </a:ln>
        </p:spPr>
      </p:cxnSp>
      <p:sp>
        <p:nvSpPr>
          <p:cNvPr id="36942" name="Footer Placeholder 83"/>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4"/>
          <p:cNvSpPr>
            <a:spLocks noGrp="1"/>
          </p:cNvSpPr>
          <p:nvPr>
            <p:ph type="sldNum" sz="quarter" idx="11"/>
          </p:nvPr>
        </p:nvSpPr>
        <p:spPr>
          <a:noFill/>
        </p:spPr>
        <p:txBody>
          <a:bodyPr/>
          <a:lstStyle/>
          <a:p>
            <a:fld id="{260DAD9A-F96A-46C8-990A-DB77C689B06B}" type="slidenum">
              <a:rPr lang="en-US"/>
              <a:pPr/>
              <a:t>84</a:t>
            </a:fld>
            <a:endParaRPr lang="en-US"/>
          </a:p>
        </p:txBody>
      </p:sp>
      <p:sp>
        <p:nvSpPr>
          <p:cNvPr id="38915" name="Rectangle 2"/>
          <p:cNvSpPr>
            <a:spLocks noGrp="1" noChangeArrowheads="1"/>
          </p:cNvSpPr>
          <p:nvPr>
            <p:ph type="title"/>
          </p:nvPr>
        </p:nvSpPr>
        <p:spPr/>
        <p:txBody>
          <a:bodyPr/>
          <a:lstStyle/>
          <a:p>
            <a:pPr eaLnBrk="1" hangingPunct="1"/>
            <a:r>
              <a:rPr lang="en-US" smtClean="0"/>
              <a:t>Read-out 160 Sensors</a:t>
            </a:r>
          </a:p>
        </p:txBody>
      </p:sp>
      <p:sp>
        <p:nvSpPr>
          <p:cNvPr id="37891" name="Rectangle 3"/>
          <p:cNvSpPr>
            <a:spLocks noGrp="1" noChangeArrowheads="1"/>
          </p:cNvSpPr>
          <p:nvPr>
            <p:ph type="body" idx="1"/>
          </p:nvPr>
        </p:nvSpPr>
        <p:spPr/>
        <p:txBody>
          <a:bodyPr/>
          <a:lstStyle/>
          <a:p>
            <a:pPr eaLnBrk="1" hangingPunct="1">
              <a:lnSpc>
                <a:spcPct val="90000"/>
              </a:lnSpc>
            </a:pPr>
            <a:r>
              <a:rPr lang="en-GB" smtClean="0"/>
              <a:t>For a moment we (might) consider to buy 52 USB hubs, 160 Voltmeters</a:t>
            </a:r>
          </a:p>
          <a:p>
            <a:pPr eaLnBrk="1" hangingPunct="1"/>
            <a:r>
              <a:rPr lang="en-GB" smtClean="0"/>
              <a:t>…but hopefully we abandon the idea very quickly, before we start cabling this!</a:t>
            </a:r>
          </a:p>
          <a:p>
            <a:pPr eaLnBrk="1" hangingPunct="1"/>
            <a:r>
              <a:rPr lang="en-GB" smtClean="0"/>
              <a:t>Expensive, cumbersome, fragile </a:t>
            </a:r>
            <a:r>
              <a:rPr lang="en-GB" smtClean="0">
                <a:sym typeface="Wingdings" charset="2"/>
              </a:rPr>
              <a:t></a:t>
            </a:r>
            <a:r>
              <a:rPr lang="en-GB" smtClean="0"/>
              <a:t> </a:t>
            </a:r>
            <a:br>
              <a:rPr lang="en-GB" smtClean="0"/>
            </a:br>
            <a:r>
              <a:rPr lang="en-GB" smtClean="0"/>
              <a:t>our data acquisition system is </a:t>
            </a:r>
            <a:r>
              <a:rPr lang="en-GB" i="1" smtClean="0">
                <a:solidFill>
                  <a:srgbClr val="FF0000"/>
                </a:solidFill>
              </a:rPr>
              <a:t>not</a:t>
            </a:r>
            <a:r>
              <a:rPr lang="en-GB" smtClean="0">
                <a:solidFill>
                  <a:srgbClr val="FF0000"/>
                </a:solidFill>
              </a:rPr>
              <a:t> </a:t>
            </a:r>
            <a:r>
              <a:rPr lang="en-GB" i="1" smtClean="0">
                <a:solidFill>
                  <a:srgbClr val="FF0000"/>
                </a:solidFill>
              </a:rPr>
              <a:t>scalable</a:t>
            </a:r>
          </a:p>
        </p:txBody>
      </p:sp>
      <p:pic>
        <p:nvPicPr>
          <p:cNvPr id="96743" name="Picture 151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73113" y="2066925"/>
            <a:ext cx="6745287" cy="4791075"/>
          </a:xfrm>
          <a:prstGeom prst="rect">
            <a:avLst/>
          </a:prstGeom>
          <a:noFill/>
          <a:ln w="9525">
            <a:noFill/>
            <a:miter lim="800000"/>
            <a:headEnd/>
            <a:tailEnd/>
          </a:ln>
        </p:spPr>
      </p:pic>
      <p:sp>
        <p:nvSpPr>
          <p:cNvPr id="38918" name="Footer Placeholder 6"/>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16" fill="hold" nodeType="clickEffect">
                                  <p:stCondLst>
                                    <p:cond delay="0"/>
                                  </p:stCondLst>
                                  <p:childTnLst>
                                    <p:animEffect transition="out" filter="box(in)">
                                      <p:cBhvr>
                                        <p:cTn id="6" dur="500"/>
                                        <p:tgtEl>
                                          <p:spTgt spid="37891">
                                            <p:txEl>
                                              <p:pRg st="0" end="0"/>
                                            </p:txEl>
                                          </p:spTgt>
                                        </p:tgtEl>
                                      </p:cBhvr>
                                    </p:animEffect>
                                    <p:set>
                                      <p:cBhvr>
                                        <p:cTn id="7" dur="1" fill="hold">
                                          <p:stCondLst>
                                            <p:cond delay="499"/>
                                          </p:stCondLst>
                                        </p:cTn>
                                        <p:tgtEl>
                                          <p:spTgt spid="37891">
                                            <p:txEl>
                                              <p:pRg st="0" end="0"/>
                                            </p:txEl>
                                          </p:spTgt>
                                        </p:tgtEl>
                                        <p:attrNameLst>
                                          <p:attrName>style.visibility</p:attrName>
                                        </p:attrNameLst>
                                      </p:cBhvr>
                                      <p:to>
                                        <p:strVal val="hidden"/>
                                      </p:to>
                                    </p:se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96743"/>
                                        </p:tgtEl>
                                        <p:attrNameLst>
                                          <p:attrName>style.visibility</p:attrName>
                                        </p:attrNameLst>
                                      </p:cBhvr>
                                      <p:to>
                                        <p:strVal val="visible"/>
                                      </p:to>
                                    </p:set>
                                    <p:animEffect transition="in" filter="blinds(horizontal)">
                                      <p:cBhvr>
                                        <p:cTn id="11" dur="1000"/>
                                        <p:tgtEl>
                                          <p:spTgt spid="96743"/>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xit" presetSubtype="0" fill="hold" nodeType="clickEffect">
                                  <p:stCondLst>
                                    <p:cond delay="0"/>
                                  </p:stCondLst>
                                  <p:childTnLst>
                                    <p:animEffect transition="out" filter="dissolve">
                                      <p:cBhvr>
                                        <p:cTn id="15" dur="500"/>
                                        <p:tgtEl>
                                          <p:spTgt spid="96743"/>
                                        </p:tgtEl>
                                      </p:cBhvr>
                                    </p:animEffect>
                                    <p:set>
                                      <p:cBhvr>
                                        <p:cTn id="16" dur="1" fill="hold">
                                          <p:stCondLst>
                                            <p:cond delay="499"/>
                                          </p:stCondLst>
                                        </p:cTn>
                                        <p:tgtEl>
                                          <p:spTgt spid="96743"/>
                                        </p:tgtEl>
                                        <p:attrNameLst>
                                          <p:attrName>style.visibility</p:attrName>
                                        </p:attrNameLst>
                                      </p:cBhvr>
                                      <p:to>
                                        <p:strVal val="hidden"/>
                                      </p:to>
                                    </p:set>
                                  </p:childTnLst>
                                </p:cTn>
                              </p:par>
                              <p:par>
                                <p:cTn id="17" presetID="10" presetClass="entr" presetSubtype="0" fill="hold" nodeType="withEffect">
                                  <p:stCondLst>
                                    <p:cond delay="0"/>
                                  </p:stCondLst>
                                  <p:childTnLst>
                                    <p:set>
                                      <p:cBhvr>
                                        <p:cTn id="18" dur="1" fill="hold">
                                          <p:stCondLst>
                                            <p:cond delay="0"/>
                                          </p:stCondLst>
                                        </p:cTn>
                                        <p:tgtEl>
                                          <p:spTgt spid="37891">
                                            <p:txEl>
                                              <p:pRg st="1" end="1"/>
                                            </p:txEl>
                                          </p:spTgt>
                                        </p:tgtEl>
                                        <p:attrNameLst>
                                          <p:attrName>style.visibility</p:attrName>
                                        </p:attrNameLst>
                                      </p:cBhvr>
                                      <p:to>
                                        <p:strVal val="visible"/>
                                      </p:to>
                                    </p:set>
                                    <p:animEffect transition="in" filter="fade">
                                      <p:cBhvr>
                                        <p:cTn id="19" dur="2000"/>
                                        <p:tgtEl>
                                          <p:spTgt spid="37891">
                                            <p:txEl>
                                              <p:pRg st="1" end="1"/>
                                            </p:txEl>
                                          </p:spTgt>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7891">
                                            <p:txEl>
                                              <p:pRg st="2" end="2"/>
                                            </p:txEl>
                                          </p:spTgt>
                                        </p:tgtEl>
                                        <p:attrNameLst>
                                          <p:attrName>style.visibility</p:attrName>
                                        </p:attrNameLst>
                                      </p:cBhvr>
                                      <p:to>
                                        <p:strVal val="visible"/>
                                      </p:to>
                                    </p:set>
                                    <p:animEffect transition="in" filter="fade">
                                      <p:cBhvr>
                                        <p:cTn id="23" dur="2000"/>
                                        <p:tgtEl>
                                          <p:spTgt spid="378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
          <p:cNvSpPr>
            <a:spLocks noGrp="1" noChangeArrowheads="1"/>
          </p:cNvSpPr>
          <p:nvPr>
            <p:ph type="ctrTitle"/>
          </p:nvPr>
        </p:nvSpPr>
        <p:spPr/>
        <p:txBody>
          <a:bodyPr/>
          <a:lstStyle/>
          <a:p>
            <a:pPr eaLnBrk="1" hangingPunct="1"/>
            <a:r>
              <a:rPr lang="en-US" smtClean="0"/>
              <a:t>Read-out with Buses</a:t>
            </a:r>
          </a:p>
        </p:txBody>
      </p:sp>
    </p:spTree>
  </p:cSld>
  <p:clrMapOvr>
    <a:masterClrMapping/>
  </p:clrMapOvr>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Slide Number Placeholder 4"/>
          <p:cNvSpPr>
            <a:spLocks noGrp="1"/>
          </p:cNvSpPr>
          <p:nvPr>
            <p:ph type="sldNum" sz="quarter" idx="11"/>
          </p:nvPr>
        </p:nvSpPr>
        <p:spPr>
          <a:noFill/>
        </p:spPr>
        <p:txBody>
          <a:bodyPr/>
          <a:lstStyle/>
          <a:p>
            <a:fld id="{30852C42-1012-4F73-8E34-27E92E6AA85B}" type="slidenum">
              <a:rPr lang="en-US"/>
              <a:pPr/>
              <a:t>86</a:t>
            </a:fld>
            <a:endParaRPr lang="en-US"/>
          </a:p>
        </p:txBody>
      </p:sp>
      <p:sp>
        <p:nvSpPr>
          <p:cNvPr id="41988" name="Rectangle 2"/>
          <p:cNvSpPr>
            <a:spLocks noGrp="1" noChangeArrowheads="1"/>
          </p:cNvSpPr>
          <p:nvPr>
            <p:ph type="title"/>
          </p:nvPr>
        </p:nvSpPr>
        <p:spPr/>
        <p:txBody>
          <a:bodyPr/>
          <a:lstStyle/>
          <a:p>
            <a:pPr eaLnBrk="1" hangingPunct="1"/>
            <a:r>
              <a:rPr lang="en-US" sz="4000" smtClean="0"/>
              <a:t>A Better DAQ for Many </a:t>
            </a:r>
            <a:r>
              <a:rPr lang="en-US" sz="3600" smtClean="0"/>
              <a:t>(temperature)</a:t>
            </a:r>
            <a:r>
              <a:rPr lang="en-US" sz="4000" smtClean="0"/>
              <a:t> Sensors</a:t>
            </a:r>
          </a:p>
        </p:txBody>
      </p:sp>
      <p:sp>
        <p:nvSpPr>
          <p:cNvPr id="41989" name="Rectangle 3"/>
          <p:cNvSpPr>
            <a:spLocks noGrp="1" noChangeArrowheads="1"/>
          </p:cNvSpPr>
          <p:nvPr>
            <p:ph type="body" idx="1"/>
          </p:nvPr>
        </p:nvSpPr>
        <p:spPr>
          <a:xfrm>
            <a:off x="4768850" y="1314450"/>
            <a:ext cx="4154488" cy="5113338"/>
          </a:xfrm>
        </p:spPr>
        <p:txBody>
          <a:bodyPr/>
          <a:lstStyle/>
          <a:p>
            <a:pPr eaLnBrk="1" hangingPunct="1">
              <a:lnSpc>
                <a:spcPct val="80000"/>
              </a:lnSpc>
            </a:pPr>
            <a:r>
              <a:rPr lang="en-US" sz="2000" smtClean="0"/>
              <a:t>Buy or build a compact multi-port volt-meter module, e.g. 16 inputs</a:t>
            </a:r>
          </a:p>
          <a:p>
            <a:pPr eaLnBrk="1" hangingPunct="1">
              <a:lnSpc>
                <a:spcPct val="80000"/>
              </a:lnSpc>
            </a:pPr>
            <a:r>
              <a:rPr lang="en-US" sz="2000" smtClean="0"/>
              <a:t>Put many of these multi-port modules together in a common chassis or </a:t>
            </a:r>
            <a:r>
              <a:rPr lang="en-US" sz="2000" smtClean="0">
                <a:solidFill>
                  <a:srgbClr val="FF0000"/>
                </a:solidFill>
              </a:rPr>
              <a:t>crate</a:t>
            </a:r>
          </a:p>
          <a:p>
            <a:pPr eaLnBrk="1" hangingPunct="1">
              <a:lnSpc>
                <a:spcPct val="80000"/>
              </a:lnSpc>
            </a:pPr>
            <a:r>
              <a:rPr lang="en-US" sz="2000" smtClean="0"/>
              <a:t>The modules need</a:t>
            </a:r>
          </a:p>
          <a:p>
            <a:pPr lvl="1" eaLnBrk="1" hangingPunct="1">
              <a:lnSpc>
                <a:spcPct val="80000"/>
              </a:lnSpc>
            </a:pPr>
            <a:r>
              <a:rPr lang="en-US" sz="1800" smtClean="0"/>
              <a:t>Mechanical support</a:t>
            </a:r>
          </a:p>
          <a:p>
            <a:pPr lvl="1" eaLnBrk="1" hangingPunct="1">
              <a:lnSpc>
                <a:spcPct val="80000"/>
              </a:lnSpc>
            </a:pPr>
            <a:r>
              <a:rPr lang="en-US" sz="1800" smtClean="0"/>
              <a:t>Power</a:t>
            </a:r>
          </a:p>
          <a:p>
            <a:pPr lvl="1" eaLnBrk="1" hangingPunct="1">
              <a:lnSpc>
                <a:spcPct val="80000"/>
              </a:lnSpc>
            </a:pPr>
            <a:r>
              <a:rPr lang="en-US" sz="1800" smtClean="0"/>
              <a:t>A standardized way to access their data (our measurement values)</a:t>
            </a:r>
          </a:p>
          <a:p>
            <a:pPr eaLnBrk="1" hangingPunct="1">
              <a:lnSpc>
                <a:spcPct val="80000"/>
              </a:lnSpc>
            </a:pPr>
            <a:r>
              <a:rPr lang="en-US" sz="2000" smtClean="0"/>
              <a:t>All this is provided by standards for (readout) electronics such as </a:t>
            </a:r>
            <a:r>
              <a:rPr lang="en-US" sz="2000" smtClean="0">
                <a:solidFill>
                  <a:srgbClr val="FF0000"/>
                </a:solidFill>
              </a:rPr>
              <a:t>VME </a:t>
            </a:r>
            <a:r>
              <a:rPr lang="en-US" sz="2000" smtClean="0"/>
              <a:t>(IEEE 1014)</a:t>
            </a:r>
          </a:p>
          <a:p>
            <a:pPr eaLnBrk="1" hangingPunct="1">
              <a:lnSpc>
                <a:spcPct val="80000"/>
              </a:lnSpc>
            </a:pPr>
            <a:endParaRPr lang="en-US" sz="2000" smtClean="0"/>
          </a:p>
          <a:p>
            <a:pPr lvl="1" eaLnBrk="1" hangingPunct="1">
              <a:lnSpc>
                <a:spcPct val="80000"/>
              </a:lnSpc>
            </a:pPr>
            <a:endParaRPr lang="en-US" sz="1800" smtClean="0"/>
          </a:p>
        </p:txBody>
      </p:sp>
      <p:graphicFrame>
        <p:nvGraphicFramePr>
          <p:cNvPr id="41986" name="Object 2"/>
          <p:cNvGraphicFramePr>
            <a:graphicFrameLocks noChangeAspect="1"/>
          </p:cNvGraphicFramePr>
          <p:nvPr/>
        </p:nvGraphicFramePr>
        <p:xfrm>
          <a:off x="1600200" y="1771650"/>
          <a:ext cx="2603500" cy="2703513"/>
        </p:xfrm>
        <a:graphic>
          <a:graphicData uri="http://schemas.openxmlformats.org/presentationml/2006/ole">
            <mc:AlternateContent xmlns:mc="http://schemas.openxmlformats.org/markup-compatibility/2006">
              <mc:Choice xmlns:v="urn:schemas-microsoft-com:vml" Requires="v">
                <p:oleObj spid="_x0000_s41989" name="Visio" r:id="rId4" imgW="2603373" imgH="2703512" progId="Visio.Drawing.11">
                  <p:embed/>
                </p:oleObj>
              </mc:Choice>
              <mc:Fallback>
                <p:oleObj name="Visio" r:id="rId4" imgW="2603373" imgH="2703512" progId="Visio.Drawing.11">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0200" y="1771650"/>
                        <a:ext cx="2603500" cy="2703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41990" name="Arc 5"/>
          <p:cNvSpPr>
            <a:spLocks/>
          </p:cNvSpPr>
          <p:nvPr/>
        </p:nvSpPr>
        <p:spPr bwMode="auto">
          <a:xfrm flipH="1">
            <a:off x="3198813" y="3113088"/>
            <a:ext cx="315912" cy="1135062"/>
          </a:xfrm>
          <a:custGeom>
            <a:avLst/>
            <a:gdLst>
              <a:gd name="T0" fmla="*/ 165803 w 22344"/>
              <a:gd name="T1" fmla="*/ 0 h 40199"/>
              <a:gd name="T2" fmla="*/ 0 w 22344"/>
              <a:gd name="T3" fmla="*/ 1134695 h 40199"/>
              <a:gd name="T4" fmla="*/ 10519 w 22344"/>
              <a:gd name="T5" fmla="*/ 525163 h 40199"/>
              <a:gd name="T6" fmla="*/ 0 60000 65536"/>
              <a:gd name="T7" fmla="*/ 0 60000 65536"/>
              <a:gd name="T8" fmla="*/ 0 60000 65536"/>
              <a:gd name="T9" fmla="*/ 0 w 22344"/>
              <a:gd name="T10" fmla="*/ 0 h 40199"/>
              <a:gd name="T11" fmla="*/ 22344 w 22344"/>
              <a:gd name="T12" fmla="*/ 40199 h 40199"/>
            </a:gdLst>
            <a:ahLst/>
            <a:cxnLst>
              <a:cxn ang="T6">
                <a:pos x="T0" y="T1"/>
              </a:cxn>
              <a:cxn ang="T7">
                <a:pos x="T2" y="T3"/>
              </a:cxn>
              <a:cxn ang="T8">
                <a:pos x="T4" y="T5"/>
              </a:cxn>
            </a:cxnLst>
            <a:rect l="T9" t="T10" r="T11" b="T12"/>
            <a:pathLst>
              <a:path w="22344" h="40199" fill="none" extrusionOk="0">
                <a:moveTo>
                  <a:pt x="11727" y="-1"/>
                </a:moveTo>
                <a:cubicBezTo>
                  <a:pt x="18306" y="3885"/>
                  <a:pt x="22344" y="10957"/>
                  <a:pt x="22344" y="18599"/>
                </a:cubicBezTo>
                <a:cubicBezTo>
                  <a:pt x="22344" y="30528"/>
                  <a:pt x="12673" y="40199"/>
                  <a:pt x="744" y="40199"/>
                </a:cubicBezTo>
                <a:cubicBezTo>
                  <a:pt x="495" y="40198"/>
                  <a:pt x="247" y="40194"/>
                  <a:pt x="-1" y="40186"/>
                </a:cubicBezTo>
              </a:path>
              <a:path w="22344" h="40199" stroke="0" extrusionOk="0">
                <a:moveTo>
                  <a:pt x="11727" y="-1"/>
                </a:moveTo>
                <a:cubicBezTo>
                  <a:pt x="18306" y="3885"/>
                  <a:pt x="22344" y="10957"/>
                  <a:pt x="22344" y="18599"/>
                </a:cubicBezTo>
                <a:cubicBezTo>
                  <a:pt x="22344" y="30528"/>
                  <a:pt x="12673" y="40199"/>
                  <a:pt x="744" y="40199"/>
                </a:cubicBezTo>
                <a:cubicBezTo>
                  <a:pt x="495" y="40198"/>
                  <a:pt x="247" y="40194"/>
                  <a:pt x="-1" y="40186"/>
                </a:cubicBezTo>
                <a:lnTo>
                  <a:pt x="744" y="18599"/>
                </a:lnTo>
                <a:close/>
              </a:path>
            </a:pathLst>
          </a:custGeom>
          <a:noFill/>
          <a:ln w="9525">
            <a:solidFill>
              <a:schemeClr val="tx1"/>
            </a:solidFill>
            <a:round/>
            <a:headEnd type="triangle" w="med" len="med"/>
            <a:tailEnd/>
          </a:ln>
        </p:spPr>
        <p:txBody>
          <a:bodyPr wrap="none" anchor="ctr"/>
          <a:lstStyle/>
          <a:p>
            <a:endParaRPr lang="en-GB"/>
          </a:p>
        </p:txBody>
      </p:sp>
      <p:sp>
        <p:nvSpPr>
          <p:cNvPr id="41991" name="Text Box 6"/>
          <p:cNvSpPr txBox="1">
            <a:spLocks noChangeArrowheads="1"/>
          </p:cNvSpPr>
          <p:nvPr/>
        </p:nvSpPr>
        <p:spPr bwMode="auto">
          <a:xfrm>
            <a:off x="3498850" y="4154488"/>
            <a:ext cx="1462088" cy="396875"/>
          </a:xfrm>
          <a:prstGeom prst="rect">
            <a:avLst/>
          </a:prstGeom>
          <a:noFill/>
          <a:ln w="9525">
            <a:noFill/>
            <a:miter lim="800000"/>
            <a:headEnd/>
            <a:tailEnd/>
          </a:ln>
        </p:spPr>
        <p:txBody>
          <a:bodyPr wrap="none">
            <a:spAutoFit/>
          </a:bodyPr>
          <a:lstStyle/>
          <a:p>
            <a:r>
              <a:rPr lang="en-US" sz="1000">
                <a:latin typeface="Arial" charset="0"/>
              </a:rPr>
              <a:t>Backplane Connectors</a:t>
            </a:r>
          </a:p>
          <a:p>
            <a:r>
              <a:rPr lang="en-US" sz="1000">
                <a:latin typeface="Arial" charset="0"/>
              </a:rPr>
              <a:t>(for power and data)</a:t>
            </a:r>
          </a:p>
        </p:txBody>
      </p:sp>
      <p:sp>
        <p:nvSpPr>
          <p:cNvPr id="41992" name="Arc 7"/>
          <p:cNvSpPr>
            <a:spLocks/>
          </p:cNvSpPr>
          <p:nvPr/>
        </p:nvSpPr>
        <p:spPr bwMode="auto">
          <a:xfrm flipH="1">
            <a:off x="1752600" y="4398963"/>
            <a:ext cx="457200" cy="381000"/>
          </a:xfrm>
          <a:custGeom>
            <a:avLst/>
            <a:gdLst>
              <a:gd name="T0" fmla="*/ 0 w 21600"/>
              <a:gd name="T1" fmla="*/ 0 h 21600"/>
              <a:gd name="T2" fmla="*/ 457200 w 21600"/>
              <a:gd name="T3" fmla="*/ 381000 h 21600"/>
              <a:gd name="T4" fmla="*/ 0 w 21600"/>
              <a:gd name="T5" fmla="*/ 38100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9525">
            <a:solidFill>
              <a:schemeClr val="tx1"/>
            </a:solidFill>
            <a:round/>
            <a:headEnd type="triangle" w="med" len="med"/>
            <a:tailEnd/>
          </a:ln>
        </p:spPr>
        <p:txBody>
          <a:bodyPr wrap="none" anchor="ctr"/>
          <a:lstStyle/>
          <a:p>
            <a:endParaRPr lang="en-GB"/>
          </a:p>
        </p:txBody>
      </p:sp>
      <p:sp>
        <p:nvSpPr>
          <p:cNvPr id="41993" name="Text Box 8"/>
          <p:cNvSpPr txBox="1">
            <a:spLocks noChangeArrowheads="1"/>
          </p:cNvSpPr>
          <p:nvPr/>
        </p:nvSpPr>
        <p:spPr bwMode="auto">
          <a:xfrm>
            <a:off x="1447800" y="4687888"/>
            <a:ext cx="1370013" cy="396875"/>
          </a:xfrm>
          <a:prstGeom prst="rect">
            <a:avLst/>
          </a:prstGeom>
          <a:noFill/>
          <a:ln w="9525">
            <a:noFill/>
            <a:miter lim="800000"/>
            <a:headEnd/>
            <a:tailEnd/>
          </a:ln>
        </p:spPr>
        <p:txBody>
          <a:bodyPr wrap="none">
            <a:spAutoFit/>
          </a:bodyPr>
          <a:lstStyle/>
          <a:p>
            <a:r>
              <a:rPr lang="en-US" sz="1000">
                <a:latin typeface="Arial" charset="0"/>
              </a:rPr>
              <a:t>VME Board </a:t>
            </a:r>
          </a:p>
          <a:p>
            <a:r>
              <a:rPr lang="en-US" sz="1000">
                <a:latin typeface="Arial" charset="0"/>
              </a:rPr>
              <a:t>Plugs into Backplane</a:t>
            </a:r>
          </a:p>
        </p:txBody>
      </p:sp>
      <p:sp>
        <p:nvSpPr>
          <p:cNvPr id="41994" name="AutoShape 9"/>
          <p:cNvSpPr>
            <a:spLocks noChangeArrowheads="1"/>
          </p:cNvSpPr>
          <p:nvPr/>
        </p:nvSpPr>
        <p:spPr bwMode="auto">
          <a:xfrm rot="-2860508">
            <a:off x="2438400" y="4246563"/>
            <a:ext cx="381000" cy="228600"/>
          </a:xfrm>
          <a:prstGeom prst="rightArrow">
            <a:avLst>
              <a:gd name="adj1" fmla="val 50000"/>
              <a:gd name="adj2" fmla="val 41667"/>
            </a:avLst>
          </a:prstGeom>
          <a:solidFill>
            <a:schemeClr val="accent1"/>
          </a:solidFill>
          <a:ln w="9525">
            <a:solidFill>
              <a:schemeClr val="tx1"/>
            </a:solidFill>
            <a:miter lim="800000"/>
            <a:headEnd/>
            <a:tailEnd/>
          </a:ln>
        </p:spPr>
        <p:txBody>
          <a:bodyPr wrap="none" anchor="ctr"/>
          <a:lstStyle/>
          <a:p>
            <a:endParaRPr lang="en-GB"/>
          </a:p>
        </p:txBody>
      </p:sp>
      <p:sp>
        <p:nvSpPr>
          <p:cNvPr id="41995" name="Text Box 10"/>
          <p:cNvSpPr txBox="1">
            <a:spLocks noChangeArrowheads="1"/>
          </p:cNvSpPr>
          <p:nvPr/>
        </p:nvSpPr>
        <p:spPr bwMode="auto">
          <a:xfrm>
            <a:off x="0" y="2790825"/>
            <a:ext cx="1676400" cy="517525"/>
          </a:xfrm>
          <a:prstGeom prst="rect">
            <a:avLst/>
          </a:prstGeom>
          <a:noFill/>
          <a:ln w="9525">
            <a:noFill/>
            <a:miter lim="800000"/>
            <a:headEnd/>
            <a:tailEnd/>
          </a:ln>
        </p:spPr>
        <p:txBody>
          <a:bodyPr wrap="none">
            <a:spAutoFit/>
          </a:bodyPr>
          <a:lstStyle/>
          <a:p>
            <a:r>
              <a:rPr lang="en-US" sz="1400" b="1">
                <a:latin typeface="Arial" charset="0"/>
              </a:rPr>
              <a:t>7U VME Crate</a:t>
            </a:r>
          </a:p>
          <a:p>
            <a:r>
              <a:rPr lang="en-US" sz="1400" b="1">
                <a:latin typeface="Arial" charset="0"/>
              </a:rPr>
              <a:t>(a.k.a. “Subrack”)</a:t>
            </a:r>
          </a:p>
        </p:txBody>
      </p:sp>
      <p:sp>
        <p:nvSpPr>
          <p:cNvPr id="41996" name="Line 11"/>
          <p:cNvSpPr>
            <a:spLocks noChangeShapeType="1"/>
          </p:cNvSpPr>
          <p:nvPr/>
        </p:nvSpPr>
        <p:spPr bwMode="auto">
          <a:xfrm>
            <a:off x="1676400" y="1427163"/>
            <a:ext cx="0" cy="609600"/>
          </a:xfrm>
          <a:prstGeom prst="line">
            <a:avLst/>
          </a:prstGeom>
          <a:noFill/>
          <a:ln w="9525">
            <a:solidFill>
              <a:schemeClr val="tx1"/>
            </a:solidFill>
            <a:round/>
            <a:headEnd/>
            <a:tailEnd/>
          </a:ln>
        </p:spPr>
        <p:txBody>
          <a:bodyPr/>
          <a:lstStyle/>
          <a:p>
            <a:endParaRPr lang="en-GB"/>
          </a:p>
        </p:txBody>
      </p:sp>
      <p:sp>
        <p:nvSpPr>
          <p:cNvPr id="41997" name="Line 12"/>
          <p:cNvSpPr>
            <a:spLocks noChangeShapeType="1"/>
          </p:cNvSpPr>
          <p:nvPr/>
        </p:nvSpPr>
        <p:spPr bwMode="auto">
          <a:xfrm>
            <a:off x="1676400" y="1655763"/>
            <a:ext cx="2057400" cy="0"/>
          </a:xfrm>
          <a:prstGeom prst="line">
            <a:avLst/>
          </a:prstGeom>
          <a:noFill/>
          <a:ln w="9525">
            <a:solidFill>
              <a:schemeClr val="tx1"/>
            </a:solidFill>
            <a:round/>
            <a:headEnd/>
            <a:tailEnd/>
          </a:ln>
        </p:spPr>
        <p:txBody>
          <a:bodyPr/>
          <a:lstStyle/>
          <a:p>
            <a:endParaRPr lang="en-GB"/>
          </a:p>
        </p:txBody>
      </p:sp>
      <p:sp>
        <p:nvSpPr>
          <p:cNvPr id="41998" name="Line 13"/>
          <p:cNvSpPr>
            <a:spLocks noChangeShapeType="1"/>
          </p:cNvSpPr>
          <p:nvPr/>
        </p:nvSpPr>
        <p:spPr bwMode="auto">
          <a:xfrm>
            <a:off x="3733800" y="1427163"/>
            <a:ext cx="0" cy="609600"/>
          </a:xfrm>
          <a:prstGeom prst="line">
            <a:avLst/>
          </a:prstGeom>
          <a:noFill/>
          <a:ln w="9525">
            <a:solidFill>
              <a:schemeClr val="tx1"/>
            </a:solidFill>
            <a:round/>
            <a:headEnd/>
            <a:tailEnd/>
          </a:ln>
        </p:spPr>
        <p:txBody>
          <a:bodyPr/>
          <a:lstStyle/>
          <a:p>
            <a:endParaRPr lang="en-GB"/>
          </a:p>
        </p:txBody>
      </p:sp>
      <p:sp>
        <p:nvSpPr>
          <p:cNvPr id="41999" name="Text Box 14"/>
          <p:cNvSpPr txBox="1">
            <a:spLocks noChangeArrowheads="1"/>
          </p:cNvSpPr>
          <p:nvPr/>
        </p:nvSpPr>
        <p:spPr bwMode="auto">
          <a:xfrm>
            <a:off x="2514600" y="1427163"/>
            <a:ext cx="368300" cy="244475"/>
          </a:xfrm>
          <a:prstGeom prst="rect">
            <a:avLst/>
          </a:prstGeom>
          <a:noFill/>
          <a:ln w="9525">
            <a:noFill/>
            <a:miter lim="800000"/>
            <a:headEnd/>
            <a:tailEnd/>
          </a:ln>
        </p:spPr>
        <p:txBody>
          <a:bodyPr wrap="none">
            <a:spAutoFit/>
          </a:bodyPr>
          <a:lstStyle/>
          <a:p>
            <a:r>
              <a:rPr lang="en-US" sz="1000">
                <a:latin typeface="Arial" charset="0"/>
              </a:rPr>
              <a:t>19”</a:t>
            </a:r>
          </a:p>
        </p:txBody>
      </p:sp>
      <p:sp>
        <p:nvSpPr>
          <p:cNvPr id="42000" name="Line 15"/>
          <p:cNvSpPr>
            <a:spLocks noChangeShapeType="1"/>
          </p:cNvSpPr>
          <p:nvPr/>
        </p:nvSpPr>
        <p:spPr bwMode="auto">
          <a:xfrm>
            <a:off x="3886200" y="2112963"/>
            <a:ext cx="838200" cy="0"/>
          </a:xfrm>
          <a:prstGeom prst="line">
            <a:avLst/>
          </a:prstGeom>
          <a:noFill/>
          <a:ln w="9525">
            <a:solidFill>
              <a:schemeClr val="tx1"/>
            </a:solidFill>
            <a:round/>
            <a:headEnd/>
            <a:tailEnd/>
          </a:ln>
        </p:spPr>
        <p:txBody>
          <a:bodyPr/>
          <a:lstStyle/>
          <a:p>
            <a:endParaRPr lang="en-GB"/>
          </a:p>
        </p:txBody>
      </p:sp>
      <p:sp>
        <p:nvSpPr>
          <p:cNvPr id="42001" name="Line 16"/>
          <p:cNvSpPr>
            <a:spLocks noChangeShapeType="1"/>
          </p:cNvSpPr>
          <p:nvPr/>
        </p:nvSpPr>
        <p:spPr bwMode="auto">
          <a:xfrm>
            <a:off x="3810000" y="4017963"/>
            <a:ext cx="838200" cy="0"/>
          </a:xfrm>
          <a:prstGeom prst="line">
            <a:avLst/>
          </a:prstGeom>
          <a:noFill/>
          <a:ln w="9525">
            <a:solidFill>
              <a:schemeClr val="tx1"/>
            </a:solidFill>
            <a:round/>
            <a:headEnd/>
            <a:tailEnd/>
          </a:ln>
        </p:spPr>
        <p:txBody>
          <a:bodyPr/>
          <a:lstStyle/>
          <a:p>
            <a:endParaRPr lang="en-GB"/>
          </a:p>
        </p:txBody>
      </p:sp>
      <p:sp>
        <p:nvSpPr>
          <p:cNvPr id="42002" name="Line 17"/>
          <p:cNvSpPr>
            <a:spLocks noChangeShapeType="1"/>
          </p:cNvSpPr>
          <p:nvPr/>
        </p:nvSpPr>
        <p:spPr bwMode="auto">
          <a:xfrm>
            <a:off x="4267200" y="2112963"/>
            <a:ext cx="0" cy="1905000"/>
          </a:xfrm>
          <a:prstGeom prst="line">
            <a:avLst/>
          </a:prstGeom>
          <a:noFill/>
          <a:ln w="9525">
            <a:solidFill>
              <a:schemeClr val="tx1"/>
            </a:solidFill>
            <a:round/>
            <a:headEnd/>
            <a:tailEnd/>
          </a:ln>
        </p:spPr>
        <p:txBody>
          <a:bodyPr/>
          <a:lstStyle/>
          <a:p>
            <a:endParaRPr lang="en-GB"/>
          </a:p>
        </p:txBody>
      </p:sp>
      <p:sp>
        <p:nvSpPr>
          <p:cNvPr id="42003" name="Text Box 18"/>
          <p:cNvSpPr txBox="1">
            <a:spLocks noChangeArrowheads="1"/>
          </p:cNvSpPr>
          <p:nvPr/>
        </p:nvSpPr>
        <p:spPr bwMode="auto">
          <a:xfrm>
            <a:off x="4267200" y="2782888"/>
            <a:ext cx="346075" cy="244475"/>
          </a:xfrm>
          <a:prstGeom prst="rect">
            <a:avLst/>
          </a:prstGeom>
          <a:noFill/>
          <a:ln w="9525">
            <a:noFill/>
            <a:miter lim="800000"/>
            <a:headEnd/>
            <a:tailEnd/>
          </a:ln>
        </p:spPr>
        <p:txBody>
          <a:bodyPr wrap="none">
            <a:spAutoFit/>
          </a:bodyPr>
          <a:lstStyle/>
          <a:p>
            <a:r>
              <a:rPr lang="en-US" sz="1000">
                <a:latin typeface="Arial" charset="0"/>
              </a:rPr>
              <a:t>7U</a:t>
            </a:r>
          </a:p>
        </p:txBody>
      </p:sp>
      <p:sp>
        <p:nvSpPr>
          <p:cNvPr id="42004" name="Arc 19"/>
          <p:cNvSpPr>
            <a:spLocks/>
          </p:cNvSpPr>
          <p:nvPr/>
        </p:nvSpPr>
        <p:spPr bwMode="auto">
          <a:xfrm flipH="1">
            <a:off x="1054100" y="2495550"/>
            <a:ext cx="446088" cy="381000"/>
          </a:xfrm>
          <a:custGeom>
            <a:avLst/>
            <a:gdLst>
              <a:gd name="T0" fmla="*/ 0 w 21073"/>
              <a:gd name="T1" fmla="*/ 0 h 21600"/>
              <a:gd name="T2" fmla="*/ 446088 w 21073"/>
              <a:gd name="T3" fmla="*/ 297392 h 21600"/>
              <a:gd name="T4" fmla="*/ 0 w 21073"/>
              <a:gd name="T5" fmla="*/ 381000 h 21600"/>
              <a:gd name="T6" fmla="*/ 0 60000 65536"/>
              <a:gd name="T7" fmla="*/ 0 60000 65536"/>
              <a:gd name="T8" fmla="*/ 0 60000 65536"/>
              <a:gd name="T9" fmla="*/ 0 w 21073"/>
              <a:gd name="T10" fmla="*/ 0 h 21600"/>
              <a:gd name="T11" fmla="*/ 21073 w 21073"/>
              <a:gd name="T12" fmla="*/ 21600 h 21600"/>
            </a:gdLst>
            <a:ahLst/>
            <a:cxnLst>
              <a:cxn ang="T6">
                <a:pos x="T0" y="T1"/>
              </a:cxn>
              <a:cxn ang="T7">
                <a:pos x="T2" y="T3"/>
              </a:cxn>
              <a:cxn ang="T8">
                <a:pos x="T4" y="T5"/>
              </a:cxn>
            </a:cxnLst>
            <a:rect l="T9" t="T10" r="T11" b="T12"/>
            <a:pathLst>
              <a:path w="21073" h="21600" fill="none" extrusionOk="0">
                <a:moveTo>
                  <a:pt x="0" y="-1"/>
                </a:moveTo>
                <a:cubicBezTo>
                  <a:pt x="10103" y="-1"/>
                  <a:pt x="18856" y="7003"/>
                  <a:pt x="21073" y="16859"/>
                </a:cubicBezTo>
              </a:path>
              <a:path w="21073" h="21600" stroke="0" extrusionOk="0">
                <a:moveTo>
                  <a:pt x="0" y="-1"/>
                </a:moveTo>
                <a:cubicBezTo>
                  <a:pt x="10103" y="-1"/>
                  <a:pt x="18856" y="7003"/>
                  <a:pt x="21073" y="16859"/>
                </a:cubicBezTo>
                <a:lnTo>
                  <a:pt x="0" y="21600"/>
                </a:lnTo>
                <a:close/>
              </a:path>
            </a:pathLst>
          </a:custGeom>
          <a:noFill/>
          <a:ln w="9525">
            <a:solidFill>
              <a:schemeClr val="tx1"/>
            </a:solidFill>
            <a:round/>
            <a:headEnd type="triangle" w="med" len="med"/>
            <a:tailEnd/>
          </a:ln>
        </p:spPr>
        <p:txBody>
          <a:bodyPr wrap="none" anchor="ctr"/>
          <a:lstStyle/>
          <a:p>
            <a:endParaRPr lang="en-GB"/>
          </a:p>
        </p:txBody>
      </p:sp>
      <p:sp>
        <p:nvSpPr>
          <p:cNvPr id="42005" name="Footer Placeholder 21"/>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5"/>
          <p:cNvSpPr>
            <a:spLocks noGrp="1"/>
          </p:cNvSpPr>
          <p:nvPr>
            <p:ph type="sldNum" sz="quarter" idx="11"/>
          </p:nvPr>
        </p:nvSpPr>
        <p:spPr>
          <a:noFill/>
        </p:spPr>
        <p:txBody>
          <a:bodyPr/>
          <a:lstStyle/>
          <a:p>
            <a:fld id="{1510E13C-F12D-4E4C-A95F-714A32202C6D}" type="slidenum">
              <a:rPr lang="en-US"/>
              <a:pPr/>
              <a:t>87</a:t>
            </a:fld>
            <a:endParaRPr lang="en-US"/>
          </a:p>
        </p:txBody>
      </p:sp>
      <p:sp>
        <p:nvSpPr>
          <p:cNvPr id="44035" name="Rectangle 2"/>
          <p:cNvSpPr>
            <a:spLocks noGrp="1" noChangeArrowheads="1"/>
          </p:cNvSpPr>
          <p:nvPr>
            <p:ph type="title"/>
          </p:nvPr>
        </p:nvSpPr>
        <p:spPr>
          <a:xfrm>
            <a:off x="685800" y="0"/>
            <a:ext cx="7772400" cy="990600"/>
          </a:xfrm>
        </p:spPr>
        <p:txBody>
          <a:bodyPr/>
          <a:lstStyle/>
          <a:p>
            <a:pPr eaLnBrk="1" hangingPunct="1"/>
            <a:r>
              <a:rPr lang="en-US" sz="4000" smtClean="0"/>
              <a:t>DAQ for 160 Sensors Using VME </a:t>
            </a:r>
          </a:p>
        </p:txBody>
      </p:sp>
      <p:sp>
        <p:nvSpPr>
          <p:cNvPr id="44036" name="Rectangle 7"/>
          <p:cNvSpPr>
            <a:spLocks noGrp="1" noChangeArrowheads="1"/>
          </p:cNvSpPr>
          <p:nvPr>
            <p:ph type="body" sz="half" idx="1"/>
          </p:nvPr>
        </p:nvSpPr>
        <p:spPr>
          <a:xfrm>
            <a:off x="0" y="1447800"/>
            <a:ext cx="3200400" cy="4876800"/>
          </a:xfrm>
        </p:spPr>
        <p:txBody>
          <a:bodyPr/>
          <a:lstStyle/>
          <a:p>
            <a:pPr eaLnBrk="1" hangingPunct="1"/>
            <a:r>
              <a:rPr lang="en-US" sz="2400" smtClean="0">
                <a:solidFill>
                  <a:srgbClr val="FF0000"/>
                </a:solidFill>
              </a:rPr>
              <a:t>Readout boards</a:t>
            </a:r>
            <a:r>
              <a:rPr lang="en-US" sz="2400" smtClean="0"/>
              <a:t> in a </a:t>
            </a:r>
            <a:r>
              <a:rPr lang="en-US" sz="2400" i="1" smtClean="0"/>
              <a:t>VME-crate</a:t>
            </a:r>
          </a:p>
          <a:p>
            <a:pPr lvl="1" eaLnBrk="1" hangingPunct="1"/>
            <a:r>
              <a:rPr lang="en-US" sz="2000" smtClean="0"/>
              <a:t>mechanical standard for</a:t>
            </a:r>
          </a:p>
          <a:p>
            <a:pPr lvl="1" eaLnBrk="1" hangingPunct="1"/>
            <a:r>
              <a:rPr lang="en-US" sz="2000" smtClean="0"/>
              <a:t>electrical standard for power on the backplane</a:t>
            </a:r>
          </a:p>
          <a:p>
            <a:pPr lvl="1" eaLnBrk="1" hangingPunct="1"/>
            <a:r>
              <a:rPr lang="en-US" sz="2000" smtClean="0"/>
              <a:t>signal and protocol standard for communication on a </a:t>
            </a:r>
            <a:r>
              <a:rPr lang="en-US" sz="2000" i="1" smtClean="0">
                <a:solidFill>
                  <a:srgbClr val="FF0000"/>
                </a:solidFill>
              </a:rPr>
              <a:t>bus</a:t>
            </a:r>
          </a:p>
          <a:p>
            <a:pPr eaLnBrk="1" hangingPunct="1"/>
            <a:endParaRPr lang="en-US" sz="2400" smtClean="0"/>
          </a:p>
          <a:p>
            <a:pPr eaLnBrk="1" hangingPunct="1"/>
            <a:endParaRPr lang="en-US" sz="2400" smtClean="0"/>
          </a:p>
        </p:txBody>
      </p:sp>
      <p:sp>
        <p:nvSpPr>
          <p:cNvPr id="44037" name="Rectangle 8"/>
          <p:cNvSpPr>
            <a:spLocks noGrp="1" noChangeArrowheads="1"/>
          </p:cNvSpPr>
          <p:nvPr>
            <p:ph type="body" sz="half" idx="2"/>
          </p:nvPr>
        </p:nvSpPr>
        <p:spPr>
          <a:xfrm>
            <a:off x="4652963" y="1511300"/>
            <a:ext cx="4033837" cy="4525963"/>
          </a:xfrm>
        </p:spPr>
        <p:txBody>
          <a:bodyPr/>
          <a:lstStyle/>
          <a:p>
            <a:pPr eaLnBrk="1" hangingPunct="1">
              <a:lnSpc>
                <a:spcPct val="90000"/>
              </a:lnSpc>
            </a:pPr>
            <a:endParaRPr lang="en-GB" sz="2400" smtClean="0"/>
          </a:p>
        </p:txBody>
      </p:sp>
      <p:pic>
        <p:nvPicPr>
          <p:cNvPr id="44038" name="Picture 4"/>
          <p:cNvPicPr>
            <a:picLocks noChangeAspect="1" noChangeArrowheads="1"/>
          </p:cNvPicPr>
          <p:nvPr/>
        </p:nvPicPr>
        <p:blipFill>
          <a:blip r:embed="rId3"/>
          <a:srcRect/>
          <a:stretch>
            <a:fillRect/>
          </a:stretch>
        </p:blipFill>
        <p:spPr bwMode="auto">
          <a:xfrm>
            <a:off x="3527425" y="1447800"/>
            <a:ext cx="5464175" cy="4881563"/>
          </a:xfrm>
          <a:prstGeom prst="rect">
            <a:avLst/>
          </a:prstGeom>
          <a:noFill/>
          <a:ln w="9525">
            <a:noFill/>
            <a:miter lim="800000"/>
            <a:headEnd/>
            <a:tailEnd/>
          </a:ln>
        </p:spPr>
      </p:pic>
      <p:sp>
        <p:nvSpPr>
          <p:cNvPr id="44039" name="Footer Placeholder 7"/>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4"/>
          <p:cNvSpPr>
            <a:spLocks noGrp="1"/>
          </p:cNvSpPr>
          <p:nvPr>
            <p:ph type="sldNum" sz="quarter" idx="11"/>
          </p:nvPr>
        </p:nvSpPr>
        <p:spPr>
          <a:noFill/>
        </p:spPr>
        <p:txBody>
          <a:bodyPr/>
          <a:lstStyle/>
          <a:p>
            <a:fld id="{3FD03DF9-EA94-4871-8BF6-1851B154C04A}" type="slidenum">
              <a:rPr lang="en-US"/>
              <a:pPr/>
              <a:t>88</a:t>
            </a:fld>
            <a:endParaRPr lang="en-US"/>
          </a:p>
        </p:txBody>
      </p:sp>
      <p:pic>
        <p:nvPicPr>
          <p:cNvPr id="46083" name="Picture 1028"/>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765925" y="2438400"/>
            <a:ext cx="2378075" cy="3971925"/>
          </a:xfrm>
          <a:prstGeom prst="rect">
            <a:avLst/>
          </a:prstGeom>
          <a:noFill/>
          <a:ln w="9525">
            <a:noFill/>
            <a:miter lim="800000"/>
            <a:headEnd/>
            <a:tailEnd/>
          </a:ln>
        </p:spPr>
      </p:pic>
      <p:sp>
        <p:nvSpPr>
          <p:cNvPr id="46084" name="Rectangle 1026"/>
          <p:cNvSpPr>
            <a:spLocks noGrp="1" noChangeArrowheads="1"/>
          </p:cNvSpPr>
          <p:nvPr>
            <p:ph type="title"/>
          </p:nvPr>
        </p:nvSpPr>
        <p:spPr/>
        <p:txBody>
          <a:bodyPr/>
          <a:lstStyle/>
          <a:p>
            <a:pPr eaLnBrk="1" hangingPunct="1"/>
            <a:r>
              <a:rPr lang="en-US" smtClean="0"/>
              <a:t>A Word on Mechanics and Pizzas</a:t>
            </a:r>
          </a:p>
        </p:txBody>
      </p:sp>
      <p:sp>
        <p:nvSpPr>
          <p:cNvPr id="46085" name="Rectangle 1027"/>
          <p:cNvSpPr>
            <a:spLocks noGrp="1" noChangeArrowheads="1"/>
          </p:cNvSpPr>
          <p:nvPr>
            <p:ph type="body" idx="1"/>
          </p:nvPr>
        </p:nvSpPr>
        <p:spPr>
          <a:xfrm>
            <a:off x="457200" y="1600200"/>
            <a:ext cx="6324600" cy="4876800"/>
          </a:xfrm>
        </p:spPr>
        <p:txBody>
          <a:bodyPr/>
          <a:lstStyle/>
          <a:p>
            <a:pPr eaLnBrk="1" hangingPunct="1">
              <a:lnSpc>
                <a:spcPct val="80000"/>
              </a:lnSpc>
            </a:pPr>
            <a:r>
              <a:rPr lang="en-US" sz="2400" smtClean="0"/>
              <a:t>The width and height of racks and crates are measured in US units: inches (in, '') and U </a:t>
            </a:r>
          </a:p>
          <a:p>
            <a:pPr lvl="1" eaLnBrk="1" hangingPunct="1">
              <a:lnSpc>
                <a:spcPct val="80000"/>
              </a:lnSpc>
            </a:pPr>
            <a:r>
              <a:rPr lang="en-US" sz="2000" smtClean="0"/>
              <a:t>1 in =  25.4 mm</a:t>
            </a:r>
          </a:p>
          <a:p>
            <a:pPr lvl="1" eaLnBrk="1" hangingPunct="1">
              <a:lnSpc>
                <a:spcPct val="80000"/>
              </a:lnSpc>
            </a:pPr>
            <a:r>
              <a:rPr lang="en-US" sz="2000" smtClean="0"/>
              <a:t>1 U = 1.75 in = 44.45 mm</a:t>
            </a:r>
          </a:p>
          <a:p>
            <a:pPr eaLnBrk="1" hangingPunct="1">
              <a:lnSpc>
                <a:spcPct val="80000"/>
              </a:lnSpc>
            </a:pPr>
            <a:r>
              <a:rPr lang="en-US" sz="2400" smtClean="0"/>
              <a:t>The width of a "standard" rack is 19 in. </a:t>
            </a:r>
          </a:p>
          <a:p>
            <a:pPr eaLnBrk="1" hangingPunct="1">
              <a:lnSpc>
                <a:spcPct val="80000"/>
              </a:lnSpc>
            </a:pPr>
            <a:r>
              <a:rPr lang="en-US" sz="2400" smtClean="0"/>
              <a:t>The height of a crate (also sub-rack) is measured in Us</a:t>
            </a:r>
          </a:p>
          <a:p>
            <a:pPr eaLnBrk="1" hangingPunct="1">
              <a:lnSpc>
                <a:spcPct val="80000"/>
              </a:lnSpc>
            </a:pPr>
            <a:r>
              <a:rPr lang="en-US" sz="2400" smtClean="0"/>
              <a:t>Rack-mountable things, in particular computers, which are 1 U high are often called </a:t>
            </a:r>
            <a:r>
              <a:rPr lang="en-US" sz="2400" i="1" smtClean="0"/>
              <a:t>pizza-boxes</a:t>
            </a:r>
          </a:p>
          <a:p>
            <a:pPr eaLnBrk="1" hangingPunct="1">
              <a:lnSpc>
                <a:spcPct val="80000"/>
              </a:lnSpc>
            </a:pPr>
            <a:r>
              <a:rPr lang="en-US" sz="2400" smtClean="0"/>
              <a:t>At least in Europe, the depth is measured in mm</a:t>
            </a:r>
          </a:p>
          <a:p>
            <a:pPr eaLnBrk="1" hangingPunct="1">
              <a:lnSpc>
                <a:spcPct val="80000"/>
              </a:lnSpc>
            </a:pPr>
            <a:r>
              <a:rPr lang="en-US" sz="2400" smtClean="0"/>
              <a:t>Gory details can be found in IEEE 1101.x (VME mechanics standard)</a:t>
            </a:r>
          </a:p>
        </p:txBody>
      </p:sp>
      <p:sp>
        <p:nvSpPr>
          <p:cNvPr id="46086" name="Line 1029"/>
          <p:cNvSpPr>
            <a:spLocks noChangeShapeType="1"/>
          </p:cNvSpPr>
          <p:nvPr/>
        </p:nvSpPr>
        <p:spPr bwMode="auto">
          <a:xfrm>
            <a:off x="8001000" y="3276600"/>
            <a:ext cx="0" cy="1295400"/>
          </a:xfrm>
          <a:prstGeom prst="line">
            <a:avLst/>
          </a:prstGeom>
          <a:noFill/>
          <a:ln w="9525">
            <a:solidFill>
              <a:schemeClr val="tx1"/>
            </a:solidFill>
            <a:round/>
            <a:headEnd/>
            <a:tailEnd/>
          </a:ln>
        </p:spPr>
        <p:txBody>
          <a:bodyPr/>
          <a:lstStyle/>
          <a:p>
            <a:endParaRPr lang="en-GB"/>
          </a:p>
        </p:txBody>
      </p:sp>
      <p:sp>
        <p:nvSpPr>
          <p:cNvPr id="46087" name="Line 1030"/>
          <p:cNvSpPr>
            <a:spLocks noChangeShapeType="1"/>
          </p:cNvSpPr>
          <p:nvPr/>
        </p:nvSpPr>
        <p:spPr bwMode="auto">
          <a:xfrm>
            <a:off x="8001000" y="5029200"/>
            <a:ext cx="0" cy="990600"/>
          </a:xfrm>
          <a:prstGeom prst="line">
            <a:avLst/>
          </a:prstGeom>
          <a:noFill/>
          <a:ln w="9525">
            <a:solidFill>
              <a:schemeClr val="tx1"/>
            </a:solidFill>
            <a:round/>
            <a:headEnd/>
            <a:tailEnd/>
          </a:ln>
        </p:spPr>
        <p:txBody>
          <a:bodyPr/>
          <a:lstStyle/>
          <a:p>
            <a:endParaRPr lang="en-GB"/>
          </a:p>
        </p:txBody>
      </p:sp>
      <p:sp>
        <p:nvSpPr>
          <p:cNvPr id="46088" name="Text Box 1031"/>
          <p:cNvSpPr txBox="1">
            <a:spLocks noChangeArrowheads="1"/>
          </p:cNvSpPr>
          <p:nvPr/>
        </p:nvSpPr>
        <p:spPr bwMode="auto">
          <a:xfrm>
            <a:off x="7747000" y="4641850"/>
            <a:ext cx="650875" cy="366713"/>
          </a:xfrm>
          <a:prstGeom prst="rect">
            <a:avLst/>
          </a:prstGeom>
          <a:noFill/>
          <a:ln w="9525">
            <a:noFill/>
            <a:miter lim="800000"/>
            <a:headEnd/>
            <a:tailEnd/>
          </a:ln>
        </p:spPr>
        <p:txBody>
          <a:bodyPr wrap="none">
            <a:spAutoFit/>
          </a:bodyPr>
          <a:lstStyle/>
          <a:p>
            <a:pPr eaLnBrk="0" hangingPunct="0"/>
            <a:r>
              <a:rPr lang="en-US"/>
              <a:t>49 U</a:t>
            </a:r>
          </a:p>
        </p:txBody>
      </p:sp>
      <p:grpSp>
        <p:nvGrpSpPr>
          <p:cNvPr id="46089" name="Group 1036"/>
          <p:cNvGrpSpPr>
            <a:grpSpLocks/>
          </p:cNvGrpSpPr>
          <p:nvPr/>
        </p:nvGrpSpPr>
        <p:grpSpPr bwMode="auto">
          <a:xfrm rot="1554586">
            <a:off x="7107238" y="4122738"/>
            <a:ext cx="820737" cy="304800"/>
            <a:chOff x="3984" y="842"/>
            <a:chExt cx="1132" cy="192"/>
          </a:xfrm>
        </p:grpSpPr>
        <p:sp>
          <p:nvSpPr>
            <p:cNvPr id="46093" name="Line 1032"/>
            <p:cNvSpPr>
              <a:spLocks noChangeShapeType="1"/>
            </p:cNvSpPr>
            <p:nvPr/>
          </p:nvSpPr>
          <p:spPr bwMode="auto">
            <a:xfrm>
              <a:off x="3984" y="960"/>
              <a:ext cx="288" cy="0"/>
            </a:xfrm>
            <a:prstGeom prst="line">
              <a:avLst/>
            </a:prstGeom>
            <a:noFill/>
            <a:ln w="9525">
              <a:solidFill>
                <a:schemeClr val="tx1"/>
              </a:solidFill>
              <a:round/>
              <a:headEnd/>
              <a:tailEnd/>
            </a:ln>
          </p:spPr>
          <p:txBody>
            <a:bodyPr/>
            <a:lstStyle/>
            <a:p>
              <a:endParaRPr lang="en-GB"/>
            </a:p>
          </p:txBody>
        </p:sp>
        <p:sp>
          <p:nvSpPr>
            <p:cNvPr id="46094" name="Line 1033"/>
            <p:cNvSpPr>
              <a:spLocks noChangeShapeType="1"/>
            </p:cNvSpPr>
            <p:nvPr/>
          </p:nvSpPr>
          <p:spPr bwMode="auto">
            <a:xfrm>
              <a:off x="4704" y="960"/>
              <a:ext cx="192" cy="0"/>
            </a:xfrm>
            <a:prstGeom prst="line">
              <a:avLst/>
            </a:prstGeom>
            <a:noFill/>
            <a:ln w="9525">
              <a:solidFill>
                <a:schemeClr val="tx1"/>
              </a:solidFill>
              <a:round/>
              <a:headEnd/>
              <a:tailEnd/>
            </a:ln>
          </p:spPr>
          <p:txBody>
            <a:bodyPr/>
            <a:lstStyle/>
            <a:p>
              <a:endParaRPr lang="en-GB"/>
            </a:p>
          </p:txBody>
        </p:sp>
        <p:sp>
          <p:nvSpPr>
            <p:cNvPr id="46095" name="Text Box 1035"/>
            <p:cNvSpPr txBox="1">
              <a:spLocks noChangeArrowheads="1"/>
            </p:cNvSpPr>
            <p:nvPr/>
          </p:nvSpPr>
          <p:spPr bwMode="auto">
            <a:xfrm>
              <a:off x="4256" y="842"/>
              <a:ext cx="860" cy="192"/>
            </a:xfrm>
            <a:prstGeom prst="rect">
              <a:avLst/>
            </a:prstGeom>
            <a:noFill/>
            <a:ln w="9525">
              <a:noFill/>
              <a:miter lim="800000"/>
              <a:headEnd/>
              <a:tailEnd/>
            </a:ln>
          </p:spPr>
          <p:txBody>
            <a:bodyPr wrap="none">
              <a:spAutoFit/>
            </a:bodyPr>
            <a:lstStyle/>
            <a:p>
              <a:pPr eaLnBrk="0" hangingPunct="0"/>
              <a:r>
                <a:rPr lang="en-US" sz="1400"/>
                <a:t>19 in </a:t>
              </a:r>
            </a:p>
          </p:txBody>
        </p:sp>
      </p:grpSp>
      <p:pic>
        <p:nvPicPr>
          <p:cNvPr id="46090" name="Picture 1041" descr="pizzabox-design1-135"/>
          <p:cNvPicPr>
            <a:picLocks noChangeAspect="1" noChangeArrowheads="1"/>
          </p:cNvPicPr>
          <p:nvPr/>
        </p:nvPicPr>
        <p:blipFill>
          <a:blip r:embed="rId4"/>
          <a:srcRect/>
          <a:stretch>
            <a:fillRect/>
          </a:stretch>
        </p:blipFill>
        <p:spPr bwMode="auto">
          <a:xfrm rot="-823989">
            <a:off x="6934200" y="4953000"/>
            <a:ext cx="1714500" cy="1143000"/>
          </a:xfrm>
          <a:prstGeom prst="rect">
            <a:avLst/>
          </a:prstGeom>
          <a:noFill/>
          <a:ln w="9525">
            <a:noFill/>
            <a:miter lim="800000"/>
            <a:headEnd/>
            <a:tailEnd/>
          </a:ln>
        </p:spPr>
      </p:pic>
      <p:sp>
        <p:nvSpPr>
          <p:cNvPr id="46091" name="Text Box 1042"/>
          <p:cNvSpPr txBox="1">
            <a:spLocks noChangeArrowheads="1"/>
          </p:cNvSpPr>
          <p:nvPr/>
        </p:nvSpPr>
        <p:spPr bwMode="auto">
          <a:xfrm rot="1964161">
            <a:off x="7250113" y="5564188"/>
            <a:ext cx="447675" cy="304800"/>
          </a:xfrm>
          <a:prstGeom prst="rect">
            <a:avLst/>
          </a:prstGeom>
          <a:noFill/>
          <a:ln w="9525">
            <a:noFill/>
            <a:miter lim="800000"/>
            <a:headEnd/>
            <a:tailEnd/>
          </a:ln>
        </p:spPr>
        <p:txBody>
          <a:bodyPr wrap="none">
            <a:spAutoFit/>
          </a:bodyPr>
          <a:lstStyle/>
          <a:p>
            <a:pPr eaLnBrk="0" hangingPunct="0"/>
            <a:r>
              <a:rPr lang="en-US" sz="1400"/>
              <a:t>1 U</a:t>
            </a:r>
          </a:p>
        </p:txBody>
      </p:sp>
      <p:sp>
        <p:nvSpPr>
          <p:cNvPr id="46092" name="Footer Placeholder 15"/>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4"/>
          <p:cNvSpPr>
            <a:spLocks noGrp="1"/>
          </p:cNvSpPr>
          <p:nvPr>
            <p:ph type="sldNum" sz="quarter" idx="11"/>
          </p:nvPr>
        </p:nvSpPr>
        <p:spPr>
          <a:noFill/>
        </p:spPr>
        <p:txBody>
          <a:bodyPr/>
          <a:lstStyle/>
          <a:p>
            <a:fld id="{71FE8556-97C9-4E5E-A7AA-8BAE63BF053F}" type="slidenum">
              <a:rPr lang="en-US"/>
              <a:pPr/>
              <a:t>89</a:t>
            </a:fld>
            <a:endParaRPr lang="en-US"/>
          </a:p>
        </p:txBody>
      </p:sp>
      <p:sp>
        <p:nvSpPr>
          <p:cNvPr id="48131" name="Rectangle 2"/>
          <p:cNvSpPr>
            <a:spLocks noGrp="1" noChangeArrowheads="1"/>
          </p:cNvSpPr>
          <p:nvPr>
            <p:ph type="title"/>
          </p:nvPr>
        </p:nvSpPr>
        <p:spPr>
          <a:xfrm>
            <a:off x="379413" y="0"/>
            <a:ext cx="8555037" cy="990600"/>
          </a:xfrm>
        </p:spPr>
        <p:txBody>
          <a:bodyPr/>
          <a:lstStyle/>
          <a:p>
            <a:pPr eaLnBrk="1" hangingPunct="1"/>
            <a:r>
              <a:rPr lang="en-US" sz="4000" smtClean="0"/>
              <a:t>Communication in a Crate: Buses</a:t>
            </a:r>
          </a:p>
        </p:txBody>
      </p:sp>
      <p:sp>
        <p:nvSpPr>
          <p:cNvPr id="48132" name="Rectangle 3"/>
          <p:cNvSpPr>
            <a:spLocks noGrp="1" noChangeArrowheads="1"/>
          </p:cNvSpPr>
          <p:nvPr>
            <p:ph type="body" idx="1"/>
          </p:nvPr>
        </p:nvSpPr>
        <p:spPr>
          <a:xfrm>
            <a:off x="530225" y="987425"/>
            <a:ext cx="8229600" cy="4525963"/>
          </a:xfrm>
        </p:spPr>
        <p:txBody>
          <a:bodyPr/>
          <a:lstStyle/>
          <a:p>
            <a:pPr eaLnBrk="1" hangingPunct="1">
              <a:lnSpc>
                <a:spcPct val="80000"/>
              </a:lnSpc>
            </a:pPr>
            <a:r>
              <a:rPr lang="en-GB" sz="2400" smtClean="0"/>
              <a:t>A bus connects two or more devices and allows the to communicate</a:t>
            </a:r>
          </a:p>
          <a:p>
            <a:pPr eaLnBrk="1" hangingPunct="1">
              <a:lnSpc>
                <a:spcPct val="80000"/>
              </a:lnSpc>
            </a:pPr>
            <a:r>
              <a:rPr lang="en-GB" sz="2400" smtClean="0"/>
              <a:t>The bus is </a:t>
            </a:r>
            <a:r>
              <a:rPr lang="en-GB" sz="2400" smtClean="0">
                <a:solidFill>
                  <a:srgbClr val="FF0000"/>
                </a:solidFill>
              </a:rPr>
              <a:t>shared</a:t>
            </a:r>
            <a:r>
              <a:rPr lang="en-GB" sz="2400" smtClean="0"/>
              <a:t> between all devices on the bus </a:t>
            </a:r>
            <a:r>
              <a:rPr lang="en-GB" sz="2400" smtClean="0">
                <a:sym typeface="Wingdings" charset="2"/>
              </a:rPr>
              <a:t> arbitration is required</a:t>
            </a:r>
            <a:endParaRPr lang="en-GB" sz="2400" smtClean="0"/>
          </a:p>
          <a:p>
            <a:pPr eaLnBrk="1" hangingPunct="1">
              <a:lnSpc>
                <a:spcPct val="80000"/>
              </a:lnSpc>
            </a:pPr>
            <a:r>
              <a:rPr lang="en-GB" sz="2400" smtClean="0"/>
              <a:t>Devices can be </a:t>
            </a:r>
            <a:r>
              <a:rPr lang="en-GB" sz="2400" smtClean="0">
                <a:solidFill>
                  <a:srgbClr val="FF0000"/>
                </a:solidFill>
              </a:rPr>
              <a:t>masters</a:t>
            </a:r>
            <a:r>
              <a:rPr lang="en-GB" sz="2400" smtClean="0"/>
              <a:t> or </a:t>
            </a:r>
            <a:r>
              <a:rPr lang="en-GB" sz="2400" smtClean="0">
                <a:solidFill>
                  <a:srgbClr val="FF0000"/>
                </a:solidFill>
              </a:rPr>
              <a:t>slaves</a:t>
            </a:r>
            <a:r>
              <a:rPr lang="en-GB" sz="2400" smtClean="0"/>
              <a:t> (some can be both) </a:t>
            </a:r>
          </a:p>
          <a:p>
            <a:pPr eaLnBrk="1" hangingPunct="1">
              <a:lnSpc>
                <a:spcPct val="80000"/>
              </a:lnSpc>
            </a:pPr>
            <a:r>
              <a:rPr lang="en-GB" sz="2400" smtClean="0"/>
              <a:t>Devices can be uniquely identified ("</a:t>
            </a:r>
            <a:r>
              <a:rPr lang="en-GB" sz="2400" smtClean="0">
                <a:solidFill>
                  <a:srgbClr val="FF0000"/>
                </a:solidFill>
              </a:rPr>
              <a:t>addressed</a:t>
            </a:r>
            <a:r>
              <a:rPr lang="en-GB" sz="2400" smtClean="0"/>
              <a:t>") on the bus</a:t>
            </a:r>
          </a:p>
          <a:p>
            <a:pPr lvl="1" eaLnBrk="1" hangingPunct="1">
              <a:lnSpc>
                <a:spcPct val="80000"/>
              </a:lnSpc>
              <a:buFontTx/>
              <a:buNone/>
            </a:pPr>
            <a:endParaRPr lang="en-GB" sz="2000" smtClean="0"/>
          </a:p>
          <a:p>
            <a:pPr eaLnBrk="1" hangingPunct="1">
              <a:lnSpc>
                <a:spcPct val="80000"/>
              </a:lnSpc>
            </a:pPr>
            <a:endParaRPr lang="en-GB" sz="2400" smtClean="0"/>
          </a:p>
          <a:p>
            <a:pPr eaLnBrk="1" hangingPunct="1">
              <a:lnSpc>
                <a:spcPct val="80000"/>
              </a:lnSpc>
              <a:buFontTx/>
              <a:buNone/>
            </a:pPr>
            <a:endParaRPr lang="en-GB" sz="2400" smtClean="0"/>
          </a:p>
          <a:p>
            <a:pPr eaLnBrk="1" hangingPunct="1">
              <a:lnSpc>
                <a:spcPct val="80000"/>
              </a:lnSpc>
            </a:pPr>
            <a:endParaRPr lang="en-GB" sz="2400" smtClean="0"/>
          </a:p>
        </p:txBody>
      </p:sp>
      <p:grpSp>
        <p:nvGrpSpPr>
          <p:cNvPr id="2" name="Group 4"/>
          <p:cNvGrpSpPr>
            <a:grpSpLocks/>
          </p:cNvGrpSpPr>
          <p:nvPr/>
        </p:nvGrpSpPr>
        <p:grpSpPr bwMode="auto">
          <a:xfrm>
            <a:off x="2051050" y="3635375"/>
            <a:ext cx="6280150" cy="3043238"/>
            <a:chOff x="432" y="766"/>
            <a:chExt cx="5183" cy="2648"/>
          </a:xfrm>
        </p:grpSpPr>
        <p:sp>
          <p:nvSpPr>
            <p:cNvPr id="48181" name="Line 5"/>
            <p:cNvSpPr>
              <a:spLocks noChangeShapeType="1"/>
            </p:cNvSpPr>
            <p:nvPr/>
          </p:nvSpPr>
          <p:spPr bwMode="auto">
            <a:xfrm>
              <a:off x="2688" y="1776"/>
              <a:ext cx="1" cy="624"/>
            </a:xfrm>
            <a:prstGeom prst="line">
              <a:avLst/>
            </a:prstGeom>
            <a:noFill/>
            <a:ln w="38100">
              <a:solidFill>
                <a:srgbClr val="33CC33"/>
              </a:solidFill>
              <a:round/>
              <a:headEnd/>
              <a:tailEnd/>
            </a:ln>
          </p:spPr>
          <p:txBody>
            <a:bodyPr/>
            <a:lstStyle/>
            <a:p>
              <a:endParaRPr lang="en-GB"/>
            </a:p>
          </p:txBody>
        </p:sp>
        <p:sp>
          <p:nvSpPr>
            <p:cNvPr id="48182" name="Line 6"/>
            <p:cNvSpPr>
              <a:spLocks noChangeShapeType="1"/>
            </p:cNvSpPr>
            <p:nvPr/>
          </p:nvSpPr>
          <p:spPr bwMode="auto">
            <a:xfrm>
              <a:off x="2736" y="1776"/>
              <a:ext cx="1" cy="768"/>
            </a:xfrm>
            <a:prstGeom prst="line">
              <a:avLst/>
            </a:prstGeom>
            <a:noFill/>
            <a:ln w="38100">
              <a:solidFill>
                <a:srgbClr val="33CC33"/>
              </a:solidFill>
              <a:round/>
              <a:headEnd/>
              <a:tailEnd/>
            </a:ln>
          </p:spPr>
          <p:txBody>
            <a:bodyPr/>
            <a:lstStyle/>
            <a:p>
              <a:endParaRPr lang="en-GB"/>
            </a:p>
          </p:txBody>
        </p:sp>
        <p:sp>
          <p:nvSpPr>
            <p:cNvPr id="48183" name="Line 7"/>
            <p:cNvSpPr>
              <a:spLocks noChangeShapeType="1"/>
            </p:cNvSpPr>
            <p:nvPr/>
          </p:nvSpPr>
          <p:spPr bwMode="auto">
            <a:xfrm>
              <a:off x="2784" y="1776"/>
              <a:ext cx="1" cy="912"/>
            </a:xfrm>
            <a:prstGeom prst="line">
              <a:avLst/>
            </a:prstGeom>
            <a:noFill/>
            <a:ln w="38100">
              <a:solidFill>
                <a:srgbClr val="33CC33"/>
              </a:solidFill>
              <a:round/>
              <a:headEnd/>
              <a:tailEnd/>
            </a:ln>
          </p:spPr>
          <p:txBody>
            <a:bodyPr/>
            <a:lstStyle/>
            <a:p>
              <a:endParaRPr lang="en-GB"/>
            </a:p>
          </p:txBody>
        </p:sp>
        <p:sp>
          <p:nvSpPr>
            <p:cNvPr id="48184" name="Line 8"/>
            <p:cNvSpPr>
              <a:spLocks noChangeShapeType="1"/>
            </p:cNvSpPr>
            <p:nvPr/>
          </p:nvSpPr>
          <p:spPr bwMode="auto">
            <a:xfrm>
              <a:off x="2832" y="1776"/>
              <a:ext cx="1" cy="1056"/>
            </a:xfrm>
            <a:prstGeom prst="line">
              <a:avLst/>
            </a:prstGeom>
            <a:noFill/>
            <a:ln w="38100">
              <a:solidFill>
                <a:srgbClr val="33CC33"/>
              </a:solidFill>
              <a:round/>
              <a:headEnd/>
              <a:tailEnd/>
            </a:ln>
          </p:spPr>
          <p:txBody>
            <a:bodyPr/>
            <a:lstStyle/>
            <a:p>
              <a:endParaRPr lang="en-GB"/>
            </a:p>
          </p:txBody>
        </p:sp>
        <p:sp>
          <p:nvSpPr>
            <p:cNvPr id="48185" name="Line 9"/>
            <p:cNvSpPr>
              <a:spLocks noChangeShapeType="1"/>
            </p:cNvSpPr>
            <p:nvPr/>
          </p:nvSpPr>
          <p:spPr bwMode="auto">
            <a:xfrm>
              <a:off x="2880" y="1776"/>
              <a:ext cx="1" cy="1200"/>
            </a:xfrm>
            <a:prstGeom prst="line">
              <a:avLst/>
            </a:prstGeom>
            <a:noFill/>
            <a:ln w="38100">
              <a:solidFill>
                <a:srgbClr val="33CC33"/>
              </a:solidFill>
              <a:round/>
              <a:headEnd/>
              <a:tailEnd/>
            </a:ln>
          </p:spPr>
          <p:txBody>
            <a:bodyPr/>
            <a:lstStyle/>
            <a:p>
              <a:endParaRPr lang="en-GB"/>
            </a:p>
          </p:txBody>
        </p:sp>
        <p:sp>
          <p:nvSpPr>
            <p:cNvPr id="48186" name="Line 10"/>
            <p:cNvSpPr>
              <a:spLocks noChangeShapeType="1"/>
            </p:cNvSpPr>
            <p:nvPr/>
          </p:nvSpPr>
          <p:spPr bwMode="auto">
            <a:xfrm>
              <a:off x="2928" y="1776"/>
              <a:ext cx="1" cy="1344"/>
            </a:xfrm>
            <a:prstGeom prst="line">
              <a:avLst/>
            </a:prstGeom>
            <a:noFill/>
            <a:ln w="38100">
              <a:solidFill>
                <a:srgbClr val="33CC33"/>
              </a:solidFill>
              <a:round/>
              <a:headEnd/>
              <a:tailEnd/>
            </a:ln>
          </p:spPr>
          <p:txBody>
            <a:bodyPr/>
            <a:lstStyle/>
            <a:p>
              <a:endParaRPr lang="en-GB"/>
            </a:p>
          </p:txBody>
        </p:sp>
        <p:sp>
          <p:nvSpPr>
            <p:cNvPr id="48187" name="Line 11"/>
            <p:cNvSpPr>
              <a:spLocks noChangeShapeType="1"/>
            </p:cNvSpPr>
            <p:nvPr/>
          </p:nvSpPr>
          <p:spPr bwMode="auto">
            <a:xfrm>
              <a:off x="432" y="2400"/>
              <a:ext cx="4320" cy="1"/>
            </a:xfrm>
            <a:prstGeom prst="line">
              <a:avLst/>
            </a:prstGeom>
            <a:noFill/>
            <a:ln w="38100">
              <a:solidFill>
                <a:srgbClr val="33CC33"/>
              </a:solidFill>
              <a:round/>
              <a:headEnd/>
              <a:tailEnd/>
            </a:ln>
          </p:spPr>
          <p:txBody>
            <a:bodyPr/>
            <a:lstStyle/>
            <a:p>
              <a:endParaRPr lang="en-GB"/>
            </a:p>
          </p:txBody>
        </p:sp>
        <p:sp>
          <p:nvSpPr>
            <p:cNvPr id="48188" name="Line 12"/>
            <p:cNvSpPr>
              <a:spLocks noChangeShapeType="1"/>
            </p:cNvSpPr>
            <p:nvPr/>
          </p:nvSpPr>
          <p:spPr bwMode="auto">
            <a:xfrm>
              <a:off x="432" y="2544"/>
              <a:ext cx="4320" cy="1"/>
            </a:xfrm>
            <a:prstGeom prst="line">
              <a:avLst/>
            </a:prstGeom>
            <a:noFill/>
            <a:ln w="38100">
              <a:solidFill>
                <a:srgbClr val="33CC33"/>
              </a:solidFill>
              <a:round/>
              <a:headEnd/>
              <a:tailEnd/>
            </a:ln>
          </p:spPr>
          <p:txBody>
            <a:bodyPr/>
            <a:lstStyle/>
            <a:p>
              <a:endParaRPr lang="en-GB"/>
            </a:p>
          </p:txBody>
        </p:sp>
        <p:sp>
          <p:nvSpPr>
            <p:cNvPr id="48189" name="Line 13"/>
            <p:cNvSpPr>
              <a:spLocks noChangeShapeType="1"/>
            </p:cNvSpPr>
            <p:nvPr/>
          </p:nvSpPr>
          <p:spPr bwMode="auto">
            <a:xfrm>
              <a:off x="432" y="2688"/>
              <a:ext cx="4320" cy="1"/>
            </a:xfrm>
            <a:prstGeom prst="line">
              <a:avLst/>
            </a:prstGeom>
            <a:noFill/>
            <a:ln w="38100">
              <a:solidFill>
                <a:srgbClr val="33CC33"/>
              </a:solidFill>
              <a:round/>
              <a:headEnd/>
              <a:tailEnd/>
            </a:ln>
          </p:spPr>
          <p:txBody>
            <a:bodyPr/>
            <a:lstStyle/>
            <a:p>
              <a:endParaRPr lang="en-GB"/>
            </a:p>
          </p:txBody>
        </p:sp>
        <p:sp>
          <p:nvSpPr>
            <p:cNvPr id="48190" name="Line 14"/>
            <p:cNvSpPr>
              <a:spLocks noChangeShapeType="1"/>
            </p:cNvSpPr>
            <p:nvPr/>
          </p:nvSpPr>
          <p:spPr bwMode="auto">
            <a:xfrm>
              <a:off x="432" y="2832"/>
              <a:ext cx="4320" cy="1"/>
            </a:xfrm>
            <a:prstGeom prst="line">
              <a:avLst/>
            </a:prstGeom>
            <a:noFill/>
            <a:ln w="38100">
              <a:solidFill>
                <a:srgbClr val="33CC33"/>
              </a:solidFill>
              <a:round/>
              <a:headEnd/>
              <a:tailEnd/>
            </a:ln>
          </p:spPr>
          <p:txBody>
            <a:bodyPr/>
            <a:lstStyle/>
            <a:p>
              <a:endParaRPr lang="en-GB"/>
            </a:p>
          </p:txBody>
        </p:sp>
        <p:sp>
          <p:nvSpPr>
            <p:cNvPr id="48191" name="AutoShape 15"/>
            <p:cNvSpPr>
              <a:spLocks noChangeArrowheads="1"/>
            </p:cNvSpPr>
            <p:nvPr/>
          </p:nvSpPr>
          <p:spPr bwMode="auto">
            <a:xfrm>
              <a:off x="2592" y="960"/>
              <a:ext cx="768" cy="1056"/>
            </a:xfrm>
            <a:prstGeom prst="roundRect">
              <a:avLst>
                <a:gd name="adj" fmla="val 16667"/>
              </a:avLst>
            </a:prstGeom>
            <a:solidFill>
              <a:srgbClr val="CC9900"/>
            </a:solidFill>
            <a:ln w="9525">
              <a:solidFill>
                <a:schemeClr val="tx1"/>
              </a:solidFill>
              <a:round/>
              <a:headEnd/>
              <a:tailEnd/>
            </a:ln>
          </p:spPr>
          <p:txBody>
            <a:bodyPr wrap="none" anchor="ctr"/>
            <a:lstStyle/>
            <a:p>
              <a:endParaRPr lang="en-GB"/>
            </a:p>
          </p:txBody>
        </p:sp>
        <p:sp>
          <p:nvSpPr>
            <p:cNvPr id="48192" name="Line 16"/>
            <p:cNvSpPr>
              <a:spLocks noChangeShapeType="1"/>
            </p:cNvSpPr>
            <p:nvPr/>
          </p:nvSpPr>
          <p:spPr bwMode="auto">
            <a:xfrm>
              <a:off x="432" y="2976"/>
              <a:ext cx="4320" cy="1"/>
            </a:xfrm>
            <a:prstGeom prst="line">
              <a:avLst/>
            </a:prstGeom>
            <a:noFill/>
            <a:ln w="38100">
              <a:solidFill>
                <a:srgbClr val="33CC33"/>
              </a:solidFill>
              <a:round/>
              <a:headEnd/>
              <a:tailEnd/>
            </a:ln>
          </p:spPr>
          <p:txBody>
            <a:bodyPr/>
            <a:lstStyle/>
            <a:p>
              <a:endParaRPr lang="en-GB"/>
            </a:p>
          </p:txBody>
        </p:sp>
        <p:sp>
          <p:nvSpPr>
            <p:cNvPr id="48193" name="Line 17"/>
            <p:cNvSpPr>
              <a:spLocks noChangeShapeType="1"/>
            </p:cNvSpPr>
            <p:nvPr/>
          </p:nvSpPr>
          <p:spPr bwMode="auto">
            <a:xfrm>
              <a:off x="432" y="3120"/>
              <a:ext cx="4320" cy="1"/>
            </a:xfrm>
            <a:prstGeom prst="line">
              <a:avLst/>
            </a:prstGeom>
            <a:noFill/>
            <a:ln w="38100">
              <a:solidFill>
                <a:srgbClr val="33CC33"/>
              </a:solidFill>
              <a:round/>
              <a:headEnd/>
              <a:tailEnd/>
            </a:ln>
          </p:spPr>
          <p:txBody>
            <a:bodyPr/>
            <a:lstStyle/>
            <a:p>
              <a:endParaRPr lang="en-GB"/>
            </a:p>
          </p:txBody>
        </p:sp>
        <p:sp>
          <p:nvSpPr>
            <p:cNvPr id="48194" name="Line 18"/>
            <p:cNvSpPr>
              <a:spLocks noChangeShapeType="1"/>
            </p:cNvSpPr>
            <p:nvPr/>
          </p:nvSpPr>
          <p:spPr bwMode="auto">
            <a:xfrm>
              <a:off x="1008" y="1920"/>
              <a:ext cx="1" cy="1344"/>
            </a:xfrm>
            <a:prstGeom prst="line">
              <a:avLst/>
            </a:prstGeom>
            <a:noFill/>
            <a:ln w="38100">
              <a:solidFill>
                <a:schemeClr val="accent2"/>
              </a:solidFill>
              <a:round/>
              <a:headEnd/>
              <a:tailEnd/>
            </a:ln>
          </p:spPr>
          <p:txBody>
            <a:bodyPr/>
            <a:lstStyle/>
            <a:p>
              <a:endParaRPr lang="en-GB"/>
            </a:p>
          </p:txBody>
        </p:sp>
        <p:sp>
          <p:nvSpPr>
            <p:cNvPr id="48195" name="Line 19"/>
            <p:cNvSpPr>
              <a:spLocks noChangeShapeType="1"/>
            </p:cNvSpPr>
            <p:nvPr/>
          </p:nvSpPr>
          <p:spPr bwMode="auto">
            <a:xfrm>
              <a:off x="576" y="1776"/>
              <a:ext cx="1" cy="624"/>
            </a:xfrm>
            <a:prstGeom prst="line">
              <a:avLst/>
            </a:prstGeom>
            <a:noFill/>
            <a:ln w="38100">
              <a:solidFill>
                <a:srgbClr val="33CC33"/>
              </a:solidFill>
              <a:round/>
              <a:headEnd/>
              <a:tailEnd/>
            </a:ln>
          </p:spPr>
          <p:txBody>
            <a:bodyPr/>
            <a:lstStyle/>
            <a:p>
              <a:endParaRPr lang="en-GB"/>
            </a:p>
          </p:txBody>
        </p:sp>
        <p:sp>
          <p:nvSpPr>
            <p:cNvPr id="48196" name="Line 20"/>
            <p:cNvSpPr>
              <a:spLocks noChangeShapeType="1"/>
            </p:cNvSpPr>
            <p:nvPr/>
          </p:nvSpPr>
          <p:spPr bwMode="auto">
            <a:xfrm>
              <a:off x="624" y="1776"/>
              <a:ext cx="1" cy="768"/>
            </a:xfrm>
            <a:prstGeom prst="line">
              <a:avLst/>
            </a:prstGeom>
            <a:noFill/>
            <a:ln w="38100">
              <a:solidFill>
                <a:srgbClr val="33CC33"/>
              </a:solidFill>
              <a:round/>
              <a:headEnd/>
              <a:tailEnd/>
            </a:ln>
          </p:spPr>
          <p:txBody>
            <a:bodyPr/>
            <a:lstStyle/>
            <a:p>
              <a:endParaRPr lang="en-GB"/>
            </a:p>
          </p:txBody>
        </p:sp>
        <p:sp>
          <p:nvSpPr>
            <p:cNvPr id="48197" name="Line 21"/>
            <p:cNvSpPr>
              <a:spLocks noChangeShapeType="1"/>
            </p:cNvSpPr>
            <p:nvPr/>
          </p:nvSpPr>
          <p:spPr bwMode="auto">
            <a:xfrm>
              <a:off x="672" y="1776"/>
              <a:ext cx="1" cy="912"/>
            </a:xfrm>
            <a:prstGeom prst="line">
              <a:avLst/>
            </a:prstGeom>
            <a:noFill/>
            <a:ln w="38100">
              <a:solidFill>
                <a:srgbClr val="33CC33"/>
              </a:solidFill>
              <a:round/>
              <a:headEnd/>
              <a:tailEnd/>
            </a:ln>
          </p:spPr>
          <p:txBody>
            <a:bodyPr/>
            <a:lstStyle/>
            <a:p>
              <a:endParaRPr lang="en-GB"/>
            </a:p>
          </p:txBody>
        </p:sp>
        <p:sp>
          <p:nvSpPr>
            <p:cNvPr id="48198" name="Line 22"/>
            <p:cNvSpPr>
              <a:spLocks noChangeShapeType="1"/>
            </p:cNvSpPr>
            <p:nvPr/>
          </p:nvSpPr>
          <p:spPr bwMode="auto">
            <a:xfrm>
              <a:off x="720" y="1776"/>
              <a:ext cx="1" cy="1056"/>
            </a:xfrm>
            <a:prstGeom prst="line">
              <a:avLst/>
            </a:prstGeom>
            <a:noFill/>
            <a:ln w="38100">
              <a:solidFill>
                <a:srgbClr val="33CC33"/>
              </a:solidFill>
              <a:round/>
              <a:headEnd/>
              <a:tailEnd/>
            </a:ln>
          </p:spPr>
          <p:txBody>
            <a:bodyPr/>
            <a:lstStyle/>
            <a:p>
              <a:endParaRPr lang="en-GB"/>
            </a:p>
          </p:txBody>
        </p:sp>
        <p:sp>
          <p:nvSpPr>
            <p:cNvPr id="48199" name="Line 23"/>
            <p:cNvSpPr>
              <a:spLocks noChangeShapeType="1"/>
            </p:cNvSpPr>
            <p:nvPr/>
          </p:nvSpPr>
          <p:spPr bwMode="auto">
            <a:xfrm>
              <a:off x="768" y="1776"/>
              <a:ext cx="1" cy="1200"/>
            </a:xfrm>
            <a:prstGeom prst="line">
              <a:avLst/>
            </a:prstGeom>
            <a:noFill/>
            <a:ln w="38100">
              <a:solidFill>
                <a:srgbClr val="33CC33"/>
              </a:solidFill>
              <a:round/>
              <a:headEnd/>
              <a:tailEnd/>
            </a:ln>
          </p:spPr>
          <p:txBody>
            <a:bodyPr/>
            <a:lstStyle/>
            <a:p>
              <a:endParaRPr lang="en-GB"/>
            </a:p>
          </p:txBody>
        </p:sp>
        <p:sp>
          <p:nvSpPr>
            <p:cNvPr id="48200" name="Line 24"/>
            <p:cNvSpPr>
              <a:spLocks noChangeShapeType="1"/>
            </p:cNvSpPr>
            <p:nvPr/>
          </p:nvSpPr>
          <p:spPr bwMode="auto">
            <a:xfrm>
              <a:off x="816" y="1776"/>
              <a:ext cx="1" cy="1344"/>
            </a:xfrm>
            <a:prstGeom prst="line">
              <a:avLst/>
            </a:prstGeom>
            <a:noFill/>
            <a:ln w="38100">
              <a:solidFill>
                <a:srgbClr val="33CC33"/>
              </a:solidFill>
              <a:round/>
              <a:headEnd/>
              <a:tailEnd/>
            </a:ln>
          </p:spPr>
          <p:txBody>
            <a:bodyPr/>
            <a:lstStyle/>
            <a:p>
              <a:endParaRPr lang="en-GB"/>
            </a:p>
          </p:txBody>
        </p:sp>
        <p:sp>
          <p:nvSpPr>
            <p:cNvPr id="48201" name="Line 25"/>
            <p:cNvSpPr>
              <a:spLocks noChangeShapeType="1"/>
            </p:cNvSpPr>
            <p:nvPr/>
          </p:nvSpPr>
          <p:spPr bwMode="auto">
            <a:xfrm>
              <a:off x="1632" y="1776"/>
              <a:ext cx="1" cy="624"/>
            </a:xfrm>
            <a:prstGeom prst="line">
              <a:avLst/>
            </a:prstGeom>
            <a:noFill/>
            <a:ln w="9525">
              <a:solidFill>
                <a:srgbClr val="33CC33"/>
              </a:solidFill>
              <a:round/>
              <a:headEnd/>
              <a:tailEnd/>
            </a:ln>
          </p:spPr>
          <p:txBody>
            <a:bodyPr/>
            <a:lstStyle/>
            <a:p>
              <a:endParaRPr lang="en-GB"/>
            </a:p>
          </p:txBody>
        </p:sp>
        <p:sp>
          <p:nvSpPr>
            <p:cNvPr id="48202" name="Line 26"/>
            <p:cNvSpPr>
              <a:spLocks noChangeShapeType="1"/>
            </p:cNvSpPr>
            <p:nvPr/>
          </p:nvSpPr>
          <p:spPr bwMode="auto">
            <a:xfrm>
              <a:off x="1680" y="1776"/>
              <a:ext cx="1" cy="768"/>
            </a:xfrm>
            <a:prstGeom prst="line">
              <a:avLst/>
            </a:prstGeom>
            <a:noFill/>
            <a:ln w="9525">
              <a:solidFill>
                <a:srgbClr val="33CC33"/>
              </a:solidFill>
              <a:round/>
              <a:headEnd/>
              <a:tailEnd/>
            </a:ln>
          </p:spPr>
          <p:txBody>
            <a:bodyPr/>
            <a:lstStyle/>
            <a:p>
              <a:endParaRPr lang="en-GB"/>
            </a:p>
          </p:txBody>
        </p:sp>
        <p:sp>
          <p:nvSpPr>
            <p:cNvPr id="48203" name="Line 27"/>
            <p:cNvSpPr>
              <a:spLocks noChangeShapeType="1"/>
            </p:cNvSpPr>
            <p:nvPr/>
          </p:nvSpPr>
          <p:spPr bwMode="auto">
            <a:xfrm>
              <a:off x="1728" y="1776"/>
              <a:ext cx="1" cy="912"/>
            </a:xfrm>
            <a:prstGeom prst="line">
              <a:avLst/>
            </a:prstGeom>
            <a:noFill/>
            <a:ln w="9525">
              <a:solidFill>
                <a:srgbClr val="33CC33"/>
              </a:solidFill>
              <a:round/>
              <a:headEnd/>
              <a:tailEnd/>
            </a:ln>
          </p:spPr>
          <p:txBody>
            <a:bodyPr/>
            <a:lstStyle/>
            <a:p>
              <a:endParaRPr lang="en-GB"/>
            </a:p>
          </p:txBody>
        </p:sp>
        <p:sp>
          <p:nvSpPr>
            <p:cNvPr id="48204" name="Line 28"/>
            <p:cNvSpPr>
              <a:spLocks noChangeShapeType="1"/>
            </p:cNvSpPr>
            <p:nvPr/>
          </p:nvSpPr>
          <p:spPr bwMode="auto">
            <a:xfrm>
              <a:off x="1776" y="1776"/>
              <a:ext cx="1" cy="1056"/>
            </a:xfrm>
            <a:prstGeom prst="line">
              <a:avLst/>
            </a:prstGeom>
            <a:noFill/>
            <a:ln w="9525">
              <a:solidFill>
                <a:srgbClr val="33CC33"/>
              </a:solidFill>
              <a:round/>
              <a:headEnd/>
              <a:tailEnd/>
            </a:ln>
          </p:spPr>
          <p:txBody>
            <a:bodyPr/>
            <a:lstStyle/>
            <a:p>
              <a:endParaRPr lang="en-GB"/>
            </a:p>
          </p:txBody>
        </p:sp>
        <p:sp>
          <p:nvSpPr>
            <p:cNvPr id="48205" name="Line 29"/>
            <p:cNvSpPr>
              <a:spLocks noChangeShapeType="1"/>
            </p:cNvSpPr>
            <p:nvPr/>
          </p:nvSpPr>
          <p:spPr bwMode="auto">
            <a:xfrm>
              <a:off x="1824" y="1776"/>
              <a:ext cx="1" cy="1200"/>
            </a:xfrm>
            <a:prstGeom prst="line">
              <a:avLst/>
            </a:prstGeom>
            <a:noFill/>
            <a:ln w="9525">
              <a:solidFill>
                <a:srgbClr val="33CC33"/>
              </a:solidFill>
              <a:round/>
              <a:headEnd/>
              <a:tailEnd/>
            </a:ln>
          </p:spPr>
          <p:txBody>
            <a:bodyPr/>
            <a:lstStyle/>
            <a:p>
              <a:endParaRPr lang="en-GB"/>
            </a:p>
          </p:txBody>
        </p:sp>
        <p:sp>
          <p:nvSpPr>
            <p:cNvPr id="48206" name="Line 30"/>
            <p:cNvSpPr>
              <a:spLocks noChangeShapeType="1"/>
            </p:cNvSpPr>
            <p:nvPr/>
          </p:nvSpPr>
          <p:spPr bwMode="auto">
            <a:xfrm>
              <a:off x="1872" y="1776"/>
              <a:ext cx="1" cy="1344"/>
            </a:xfrm>
            <a:prstGeom prst="line">
              <a:avLst/>
            </a:prstGeom>
            <a:noFill/>
            <a:ln w="9525">
              <a:solidFill>
                <a:srgbClr val="33CC33"/>
              </a:solidFill>
              <a:round/>
              <a:headEnd/>
              <a:tailEnd/>
            </a:ln>
          </p:spPr>
          <p:txBody>
            <a:bodyPr/>
            <a:lstStyle/>
            <a:p>
              <a:endParaRPr lang="en-GB"/>
            </a:p>
          </p:txBody>
        </p:sp>
        <p:sp>
          <p:nvSpPr>
            <p:cNvPr id="48207" name="Line 31"/>
            <p:cNvSpPr>
              <a:spLocks noChangeShapeType="1"/>
            </p:cNvSpPr>
            <p:nvPr/>
          </p:nvSpPr>
          <p:spPr bwMode="auto">
            <a:xfrm>
              <a:off x="3744" y="1776"/>
              <a:ext cx="1" cy="624"/>
            </a:xfrm>
            <a:prstGeom prst="line">
              <a:avLst/>
            </a:prstGeom>
            <a:noFill/>
            <a:ln w="9525">
              <a:solidFill>
                <a:srgbClr val="33CC33"/>
              </a:solidFill>
              <a:round/>
              <a:headEnd/>
              <a:tailEnd/>
            </a:ln>
          </p:spPr>
          <p:txBody>
            <a:bodyPr/>
            <a:lstStyle/>
            <a:p>
              <a:endParaRPr lang="en-GB"/>
            </a:p>
          </p:txBody>
        </p:sp>
        <p:sp>
          <p:nvSpPr>
            <p:cNvPr id="48208" name="Line 32"/>
            <p:cNvSpPr>
              <a:spLocks noChangeShapeType="1"/>
            </p:cNvSpPr>
            <p:nvPr/>
          </p:nvSpPr>
          <p:spPr bwMode="auto">
            <a:xfrm>
              <a:off x="3792" y="1776"/>
              <a:ext cx="1" cy="768"/>
            </a:xfrm>
            <a:prstGeom prst="line">
              <a:avLst/>
            </a:prstGeom>
            <a:noFill/>
            <a:ln w="9525">
              <a:solidFill>
                <a:srgbClr val="33CC33"/>
              </a:solidFill>
              <a:round/>
              <a:headEnd/>
              <a:tailEnd/>
            </a:ln>
          </p:spPr>
          <p:txBody>
            <a:bodyPr/>
            <a:lstStyle/>
            <a:p>
              <a:endParaRPr lang="en-GB"/>
            </a:p>
          </p:txBody>
        </p:sp>
        <p:sp>
          <p:nvSpPr>
            <p:cNvPr id="48209" name="Line 33"/>
            <p:cNvSpPr>
              <a:spLocks noChangeShapeType="1"/>
            </p:cNvSpPr>
            <p:nvPr/>
          </p:nvSpPr>
          <p:spPr bwMode="auto">
            <a:xfrm>
              <a:off x="3840" y="1776"/>
              <a:ext cx="1" cy="912"/>
            </a:xfrm>
            <a:prstGeom prst="line">
              <a:avLst/>
            </a:prstGeom>
            <a:noFill/>
            <a:ln w="9525">
              <a:solidFill>
                <a:srgbClr val="33CC33"/>
              </a:solidFill>
              <a:round/>
              <a:headEnd/>
              <a:tailEnd/>
            </a:ln>
          </p:spPr>
          <p:txBody>
            <a:bodyPr/>
            <a:lstStyle/>
            <a:p>
              <a:endParaRPr lang="en-GB"/>
            </a:p>
          </p:txBody>
        </p:sp>
        <p:sp>
          <p:nvSpPr>
            <p:cNvPr id="48210" name="Line 34"/>
            <p:cNvSpPr>
              <a:spLocks noChangeShapeType="1"/>
            </p:cNvSpPr>
            <p:nvPr/>
          </p:nvSpPr>
          <p:spPr bwMode="auto">
            <a:xfrm>
              <a:off x="3888" y="1776"/>
              <a:ext cx="1" cy="1056"/>
            </a:xfrm>
            <a:prstGeom prst="line">
              <a:avLst/>
            </a:prstGeom>
            <a:noFill/>
            <a:ln w="9525">
              <a:solidFill>
                <a:srgbClr val="33CC33"/>
              </a:solidFill>
              <a:round/>
              <a:headEnd/>
              <a:tailEnd/>
            </a:ln>
          </p:spPr>
          <p:txBody>
            <a:bodyPr/>
            <a:lstStyle/>
            <a:p>
              <a:endParaRPr lang="en-GB"/>
            </a:p>
          </p:txBody>
        </p:sp>
        <p:sp>
          <p:nvSpPr>
            <p:cNvPr id="48211" name="Line 35"/>
            <p:cNvSpPr>
              <a:spLocks noChangeShapeType="1"/>
            </p:cNvSpPr>
            <p:nvPr/>
          </p:nvSpPr>
          <p:spPr bwMode="auto">
            <a:xfrm>
              <a:off x="3936" y="1776"/>
              <a:ext cx="1" cy="1200"/>
            </a:xfrm>
            <a:prstGeom prst="line">
              <a:avLst/>
            </a:prstGeom>
            <a:noFill/>
            <a:ln w="9525">
              <a:solidFill>
                <a:srgbClr val="33CC33"/>
              </a:solidFill>
              <a:round/>
              <a:headEnd/>
              <a:tailEnd/>
            </a:ln>
          </p:spPr>
          <p:txBody>
            <a:bodyPr/>
            <a:lstStyle/>
            <a:p>
              <a:endParaRPr lang="en-GB"/>
            </a:p>
          </p:txBody>
        </p:sp>
        <p:sp>
          <p:nvSpPr>
            <p:cNvPr id="48212" name="Line 36"/>
            <p:cNvSpPr>
              <a:spLocks noChangeShapeType="1"/>
            </p:cNvSpPr>
            <p:nvPr/>
          </p:nvSpPr>
          <p:spPr bwMode="auto">
            <a:xfrm>
              <a:off x="3984" y="1776"/>
              <a:ext cx="1" cy="1344"/>
            </a:xfrm>
            <a:prstGeom prst="line">
              <a:avLst/>
            </a:prstGeom>
            <a:noFill/>
            <a:ln w="9525">
              <a:solidFill>
                <a:srgbClr val="33CC33"/>
              </a:solidFill>
              <a:round/>
              <a:headEnd/>
              <a:tailEnd/>
            </a:ln>
          </p:spPr>
          <p:txBody>
            <a:bodyPr/>
            <a:lstStyle/>
            <a:p>
              <a:endParaRPr lang="en-GB"/>
            </a:p>
          </p:txBody>
        </p:sp>
        <p:sp>
          <p:nvSpPr>
            <p:cNvPr id="48213" name="AutoShape 37"/>
            <p:cNvSpPr>
              <a:spLocks noChangeArrowheads="1"/>
            </p:cNvSpPr>
            <p:nvPr/>
          </p:nvSpPr>
          <p:spPr bwMode="auto">
            <a:xfrm>
              <a:off x="480" y="960"/>
              <a:ext cx="768" cy="1056"/>
            </a:xfrm>
            <a:prstGeom prst="roundRect">
              <a:avLst>
                <a:gd name="adj" fmla="val 16667"/>
              </a:avLst>
            </a:prstGeom>
            <a:solidFill>
              <a:schemeClr val="accent2"/>
            </a:solidFill>
            <a:ln w="9525">
              <a:solidFill>
                <a:schemeClr val="tx1"/>
              </a:solidFill>
              <a:round/>
              <a:headEnd/>
              <a:tailEnd/>
            </a:ln>
          </p:spPr>
          <p:txBody>
            <a:bodyPr wrap="none" anchor="ctr"/>
            <a:lstStyle/>
            <a:p>
              <a:endParaRPr lang="en-GB"/>
            </a:p>
          </p:txBody>
        </p:sp>
        <p:sp>
          <p:nvSpPr>
            <p:cNvPr id="48214" name="AutoShape 38"/>
            <p:cNvSpPr>
              <a:spLocks noChangeArrowheads="1"/>
            </p:cNvSpPr>
            <p:nvPr/>
          </p:nvSpPr>
          <p:spPr bwMode="auto">
            <a:xfrm>
              <a:off x="528" y="1008"/>
              <a:ext cx="672" cy="96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sz="1200" b="1">
                  <a:latin typeface="Arial" charset="0"/>
                </a:rPr>
                <a:t>Device 1</a:t>
              </a:r>
            </a:p>
          </p:txBody>
        </p:sp>
        <p:sp>
          <p:nvSpPr>
            <p:cNvPr id="48215" name="Text Box 39"/>
            <p:cNvSpPr txBox="1">
              <a:spLocks noChangeArrowheads="1"/>
            </p:cNvSpPr>
            <p:nvPr/>
          </p:nvSpPr>
          <p:spPr bwMode="auto">
            <a:xfrm>
              <a:off x="594" y="766"/>
              <a:ext cx="556" cy="239"/>
            </a:xfrm>
            <a:prstGeom prst="rect">
              <a:avLst/>
            </a:prstGeom>
            <a:noFill/>
            <a:ln w="9525">
              <a:noFill/>
              <a:miter lim="800000"/>
              <a:headEnd/>
              <a:tailEnd/>
            </a:ln>
          </p:spPr>
          <p:txBody>
            <a:bodyPr wrap="none">
              <a:spAutoFit/>
            </a:bodyPr>
            <a:lstStyle/>
            <a:p>
              <a:r>
                <a:rPr lang="en-US" sz="1200" b="1">
                  <a:latin typeface="Arial" charset="0"/>
                </a:rPr>
                <a:t>Master</a:t>
              </a:r>
            </a:p>
          </p:txBody>
        </p:sp>
        <p:sp>
          <p:nvSpPr>
            <p:cNvPr id="48216" name="Text Box 40"/>
            <p:cNvSpPr txBox="1">
              <a:spLocks noChangeArrowheads="1"/>
            </p:cNvSpPr>
            <p:nvPr/>
          </p:nvSpPr>
          <p:spPr bwMode="auto">
            <a:xfrm>
              <a:off x="4801" y="2640"/>
              <a:ext cx="788" cy="239"/>
            </a:xfrm>
            <a:prstGeom prst="rect">
              <a:avLst/>
            </a:prstGeom>
            <a:noFill/>
            <a:ln w="9525">
              <a:noFill/>
              <a:miter lim="800000"/>
              <a:headEnd/>
              <a:tailEnd/>
            </a:ln>
          </p:spPr>
          <p:txBody>
            <a:bodyPr wrap="none">
              <a:spAutoFit/>
            </a:bodyPr>
            <a:lstStyle/>
            <a:p>
              <a:r>
                <a:rPr lang="en-US" sz="1200" b="1">
                  <a:latin typeface="Arial" charset="0"/>
                </a:rPr>
                <a:t>Data Lines</a:t>
              </a:r>
            </a:p>
          </p:txBody>
        </p:sp>
        <p:sp>
          <p:nvSpPr>
            <p:cNvPr id="48217" name="Text Box 41"/>
            <p:cNvSpPr txBox="1">
              <a:spLocks noChangeArrowheads="1"/>
            </p:cNvSpPr>
            <p:nvPr/>
          </p:nvSpPr>
          <p:spPr bwMode="auto">
            <a:xfrm>
              <a:off x="2709" y="766"/>
              <a:ext cx="480" cy="239"/>
            </a:xfrm>
            <a:prstGeom prst="rect">
              <a:avLst/>
            </a:prstGeom>
            <a:noFill/>
            <a:ln w="9525">
              <a:noFill/>
              <a:miter lim="800000"/>
              <a:headEnd/>
              <a:tailEnd/>
            </a:ln>
          </p:spPr>
          <p:txBody>
            <a:bodyPr wrap="none">
              <a:spAutoFit/>
            </a:bodyPr>
            <a:lstStyle/>
            <a:p>
              <a:r>
                <a:rPr lang="en-US" sz="1200" b="1">
                  <a:latin typeface="Arial" charset="0"/>
                </a:rPr>
                <a:t>Slave</a:t>
              </a:r>
            </a:p>
          </p:txBody>
        </p:sp>
        <p:sp>
          <p:nvSpPr>
            <p:cNvPr id="48218" name="Line 42"/>
            <p:cNvSpPr>
              <a:spLocks noChangeShapeType="1"/>
            </p:cNvSpPr>
            <p:nvPr/>
          </p:nvSpPr>
          <p:spPr bwMode="auto">
            <a:xfrm>
              <a:off x="432" y="3264"/>
              <a:ext cx="4320" cy="1"/>
            </a:xfrm>
            <a:prstGeom prst="line">
              <a:avLst/>
            </a:prstGeom>
            <a:noFill/>
            <a:ln w="38100">
              <a:solidFill>
                <a:schemeClr val="accent2"/>
              </a:solidFill>
              <a:round/>
              <a:headEnd/>
              <a:tailEnd/>
            </a:ln>
          </p:spPr>
          <p:txBody>
            <a:bodyPr/>
            <a:lstStyle/>
            <a:p>
              <a:endParaRPr lang="en-GB"/>
            </a:p>
          </p:txBody>
        </p:sp>
        <p:sp>
          <p:nvSpPr>
            <p:cNvPr id="48219" name="Text Box 43"/>
            <p:cNvSpPr txBox="1">
              <a:spLocks noChangeArrowheads="1"/>
            </p:cNvSpPr>
            <p:nvPr/>
          </p:nvSpPr>
          <p:spPr bwMode="auto">
            <a:xfrm>
              <a:off x="4799" y="3175"/>
              <a:ext cx="816" cy="239"/>
            </a:xfrm>
            <a:prstGeom prst="rect">
              <a:avLst/>
            </a:prstGeom>
            <a:noFill/>
            <a:ln w="9525">
              <a:noFill/>
              <a:miter lim="800000"/>
              <a:headEnd/>
              <a:tailEnd/>
            </a:ln>
          </p:spPr>
          <p:txBody>
            <a:bodyPr wrap="none">
              <a:spAutoFit/>
            </a:bodyPr>
            <a:lstStyle/>
            <a:p>
              <a:r>
                <a:rPr lang="en-US" sz="1200" b="1">
                  <a:latin typeface="Arial" charset="0"/>
                </a:rPr>
                <a:t>Select Line</a:t>
              </a:r>
            </a:p>
          </p:txBody>
        </p:sp>
        <p:sp>
          <p:nvSpPr>
            <p:cNvPr id="48220" name="Line 44"/>
            <p:cNvSpPr>
              <a:spLocks noChangeShapeType="1"/>
            </p:cNvSpPr>
            <p:nvPr/>
          </p:nvSpPr>
          <p:spPr bwMode="auto">
            <a:xfrm>
              <a:off x="2064" y="1920"/>
              <a:ext cx="1" cy="1344"/>
            </a:xfrm>
            <a:prstGeom prst="line">
              <a:avLst/>
            </a:prstGeom>
            <a:noFill/>
            <a:ln w="38100">
              <a:solidFill>
                <a:schemeClr val="accent2"/>
              </a:solidFill>
              <a:round/>
              <a:headEnd/>
              <a:tailEnd/>
            </a:ln>
          </p:spPr>
          <p:txBody>
            <a:bodyPr/>
            <a:lstStyle/>
            <a:p>
              <a:endParaRPr lang="en-GB"/>
            </a:p>
          </p:txBody>
        </p:sp>
        <p:sp>
          <p:nvSpPr>
            <p:cNvPr id="48221" name="Line 45"/>
            <p:cNvSpPr>
              <a:spLocks noChangeShapeType="1"/>
            </p:cNvSpPr>
            <p:nvPr/>
          </p:nvSpPr>
          <p:spPr bwMode="auto">
            <a:xfrm>
              <a:off x="3120" y="1920"/>
              <a:ext cx="1" cy="1344"/>
            </a:xfrm>
            <a:prstGeom prst="line">
              <a:avLst/>
            </a:prstGeom>
            <a:noFill/>
            <a:ln w="38100">
              <a:solidFill>
                <a:schemeClr val="accent2"/>
              </a:solidFill>
              <a:round/>
              <a:headEnd/>
              <a:tailEnd/>
            </a:ln>
          </p:spPr>
          <p:txBody>
            <a:bodyPr/>
            <a:lstStyle/>
            <a:p>
              <a:endParaRPr lang="en-GB"/>
            </a:p>
          </p:txBody>
        </p:sp>
        <p:sp>
          <p:nvSpPr>
            <p:cNvPr id="48222" name="AutoShape 46"/>
            <p:cNvSpPr>
              <a:spLocks noChangeArrowheads="1"/>
            </p:cNvSpPr>
            <p:nvPr/>
          </p:nvSpPr>
          <p:spPr bwMode="auto">
            <a:xfrm>
              <a:off x="1584" y="1008"/>
              <a:ext cx="672" cy="96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sz="1200" b="1">
                  <a:latin typeface="Arial" charset="0"/>
                </a:rPr>
                <a:t>Device 2</a:t>
              </a:r>
            </a:p>
          </p:txBody>
        </p:sp>
        <p:sp>
          <p:nvSpPr>
            <p:cNvPr id="48223" name="Line 47"/>
            <p:cNvSpPr>
              <a:spLocks noChangeShapeType="1"/>
            </p:cNvSpPr>
            <p:nvPr/>
          </p:nvSpPr>
          <p:spPr bwMode="auto">
            <a:xfrm>
              <a:off x="4176" y="1920"/>
              <a:ext cx="1" cy="1344"/>
            </a:xfrm>
            <a:prstGeom prst="line">
              <a:avLst/>
            </a:prstGeom>
            <a:noFill/>
            <a:ln w="38100">
              <a:solidFill>
                <a:schemeClr val="accent2"/>
              </a:solidFill>
              <a:round/>
              <a:headEnd/>
              <a:tailEnd/>
            </a:ln>
          </p:spPr>
          <p:txBody>
            <a:bodyPr/>
            <a:lstStyle/>
            <a:p>
              <a:endParaRPr lang="en-GB"/>
            </a:p>
          </p:txBody>
        </p:sp>
        <p:sp>
          <p:nvSpPr>
            <p:cNvPr id="48224" name="AutoShape 48"/>
            <p:cNvSpPr>
              <a:spLocks noChangeArrowheads="1"/>
            </p:cNvSpPr>
            <p:nvPr/>
          </p:nvSpPr>
          <p:spPr bwMode="auto">
            <a:xfrm>
              <a:off x="3696" y="1008"/>
              <a:ext cx="672" cy="96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sz="1200" b="1">
                  <a:latin typeface="Arial" charset="0"/>
                </a:rPr>
                <a:t>Device 4</a:t>
              </a:r>
            </a:p>
          </p:txBody>
        </p:sp>
        <p:sp>
          <p:nvSpPr>
            <p:cNvPr id="48225" name="AutoShape 49"/>
            <p:cNvSpPr>
              <a:spLocks noChangeArrowheads="1"/>
            </p:cNvSpPr>
            <p:nvPr/>
          </p:nvSpPr>
          <p:spPr bwMode="auto">
            <a:xfrm>
              <a:off x="2640" y="1008"/>
              <a:ext cx="672" cy="96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sz="1200" b="1">
                  <a:latin typeface="Arial" charset="0"/>
                </a:rPr>
                <a:t>Device 3</a:t>
              </a:r>
            </a:p>
          </p:txBody>
        </p:sp>
      </p:grpSp>
      <p:grpSp>
        <p:nvGrpSpPr>
          <p:cNvPr id="3" name="Group 50"/>
          <p:cNvGrpSpPr>
            <a:grpSpLocks/>
          </p:cNvGrpSpPr>
          <p:nvPr/>
        </p:nvGrpSpPr>
        <p:grpSpPr bwMode="auto">
          <a:xfrm>
            <a:off x="1974850" y="3609975"/>
            <a:ext cx="6310313" cy="3048000"/>
            <a:chOff x="432" y="766"/>
            <a:chExt cx="5181" cy="2650"/>
          </a:xfrm>
        </p:grpSpPr>
        <p:sp>
          <p:nvSpPr>
            <p:cNvPr id="48136" name="Line 51"/>
            <p:cNvSpPr>
              <a:spLocks noChangeShapeType="1"/>
            </p:cNvSpPr>
            <p:nvPr/>
          </p:nvSpPr>
          <p:spPr bwMode="auto">
            <a:xfrm>
              <a:off x="1632" y="1776"/>
              <a:ext cx="0" cy="624"/>
            </a:xfrm>
            <a:prstGeom prst="line">
              <a:avLst/>
            </a:prstGeom>
            <a:noFill/>
            <a:ln w="38100">
              <a:solidFill>
                <a:srgbClr val="33CC33"/>
              </a:solidFill>
              <a:round/>
              <a:headEnd/>
              <a:tailEnd/>
            </a:ln>
          </p:spPr>
          <p:txBody>
            <a:bodyPr/>
            <a:lstStyle/>
            <a:p>
              <a:endParaRPr lang="en-GB"/>
            </a:p>
          </p:txBody>
        </p:sp>
        <p:sp>
          <p:nvSpPr>
            <p:cNvPr id="48137" name="Line 52"/>
            <p:cNvSpPr>
              <a:spLocks noChangeShapeType="1"/>
            </p:cNvSpPr>
            <p:nvPr/>
          </p:nvSpPr>
          <p:spPr bwMode="auto">
            <a:xfrm>
              <a:off x="1680" y="1776"/>
              <a:ext cx="0" cy="768"/>
            </a:xfrm>
            <a:prstGeom prst="line">
              <a:avLst/>
            </a:prstGeom>
            <a:noFill/>
            <a:ln w="38100">
              <a:solidFill>
                <a:srgbClr val="33CC33"/>
              </a:solidFill>
              <a:round/>
              <a:headEnd/>
              <a:tailEnd/>
            </a:ln>
          </p:spPr>
          <p:txBody>
            <a:bodyPr/>
            <a:lstStyle/>
            <a:p>
              <a:endParaRPr lang="en-GB"/>
            </a:p>
          </p:txBody>
        </p:sp>
        <p:sp>
          <p:nvSpPr>
            <p:cNvPr id="48138" name="Line 53"/>
            <p:cNvSpPr>
              <a:spLocks noChangeShapeType="1"/>
            </p:cNvSpPr>
            <p:nvPr/>
          </p:nvSpPr>
          <p:spPr bwMode="auto">
            <a:xfrm>
              <a:off x="1728" y="1776"/>
              <a:ext cx="0" cy="912"/>
            </a:xfrm>
            <a:prstGeom prst="line">
              <a:avLst/>
            </a:prstGeom>
            <a:noFill/>
            <a:ln w="38100">
              <a:solidFill>
                <a:srgbClr val="33CC33"/>
              </a:solidFill>
              <a:round/>
              <a:headEnd/>
              <a:tailEnd/>
            </a:ln>
          </p:spPr>
          <p:txBody>
            <a:bodyPr/>
            <a:lstStyle/>
            <a:p>
              <a:endParaRPr lang="en-GB"/>
            </a:p>
          </p:txBody>
        </p:sp>
        <p:sp>
          <p:nvSpPr>
            <p:cNvPr id="48139" name="Line 54"/>
            <p:cNvSpPr>
              <a:spLocks noChangeShapeType="1"/>
            </p:cNvSpPr>
            <p:nvPr/>
          </p:nvSpPr>
          <p:spPr bwMode="auto">
            <a:xfrm>
              <a:off x="1776" y="1776"/>
              <a:ext cx="0" cy="1056"/>
            </a:xfrm>
            <a:prstGeom prst="line">
              <a:avLst/>
            </a:prstGeom>
            <a:noFill/>
            <a:ln w="38100">
              <a:solidFill>
                <a:srgbClr val="33CC33"/>
              </a:solidFill>
              <a:round/>
              <a:headEnd/>
              <a:tailEnd/>
            </a:ln>
          </p:spPr>
          <p:txBody>
            <a:bodyPr/>
            <a:lstStyle/>
            <a:p>
              <a:endParaRPr lang="en-GB"/>
            </a:p>
          </p:txBody>
        </p:sp>
        <p:sp>
          <p:nvSpPr>
            <p:cNvPr id="48140" name="Line 55"/>
            <p:cNvSpPr>
              <a:spLocks noChangeShapeType="1"/>
            </p:cNvSpPr>
            <p:nvPr/>
          </p:nvSpPr>
          <p:spPr bwMode="auto">
            <a:xfrm>
              <a:off x="1824" y="1776"/>
              <a:ext cx="0" cy="1200"/>
            </a:xfrm>
            <a:prstGeom prst="line">
              <a:avLst/>
            </a:prstGeom>
            <a:noFill/>
            <a:ln w="38100">
              <a:solidFill>
                <a:srgbClr val="33CC33"/>
              </a:solidFill>
              <a:round/>
              <a:headEnd/>
              <a:tailEnd/>
            </a:ln>
          </p:spPr>
          <p:txBody>
            <a:bodyPr/>
            <a:lstStyle/>
            <a:p>
              <a:endParaRPr lang="en-GB"/>
            </a:p>
          </p:txBody>
        </p:sp>
        <p:sp>
          <p:nvSpPr>
            <p:cNvPr id="48141" name="Line 56"/>
            <p:cNvSpPr>
              <a:spLocks noChangeShapeType="1"/>
            </p:cNvSpPr>
            <p:nvPr/>
          </p:nvSpPr>
          <p:spPr bwMode="auto">
            <a:xfrm>
              <a:off x="1872" y="1776"/>
              <a:ext cx="0" cy="1344"/>
            </a:xfrm>
            <a:prstGeom prst="line">
              <a:avLst/>
            </a:prstGeom>
            <a:noFill/>
            <a:ln w="38100">
              <a:solidFill>
                <a:srgbClr val="33CC33"/>
              </a:solidFill>
              <a:round/>
              <a:headEnd/>
              <a:tailEnd/>
            </a:ln>
          </p:spPr>
          <p:txBody>
            <a:bodyPr/>
            <a:lstStyle/>
            <a:p>
              <a:endParaRPr lang="en-GB"/>
            </a:p>
          </p:txBody>
        </p:sp>
        <p:sp>
          <p:nvSpPr>
            <p:cNvPr id="48142" name="Line 57"/>
            <p:cNvSpPr>
              <a:spLocks noChangeShapeType="1"/>
            </p:cNvSpPr>
            <p:nvPr/>
          </p:nvSpPr>
          <p:spPr bwMode="auto">
            <a:xfrm>
              <a:off x="2064" y="1920"/>
              <a:ext cx="0" cy="1344"/>
            </a:xfrm>
            <a:prstGeom prst="line">
              <a:avLst/>
            </a:prstGeom>
            <a:noFill/>
            <a:ln w="38100">
              <a:solidFill>
                <a:schemeClr val="accent2"/>
              </a:solidFill>
              <a:round/>
              <a:headEnd/>
              <a:tailEnd/>
            </a:ln>
          </p:spPr>
          <p:txBody>
            <a:bodyPr/>
            <a:lstStyle/>
            <a:p>
              <a:endParaRPr lang="en-GB"/>
            </a:p>
          </p:txBody>
        </p:sp>
        <p:sp>
          <p:nvSpPr>
            <p:cNvPr id="48143" name="Line 58"/>
            <p:cNvSpPr>
              <a:spLocks noChangeShapeType="1"/>
            </p:cNvSpPr>
            <p:nvPr/>
          </p:nvSpPr>
          <p:spPr bwMode="auto">
            <a:xfrm>
              <a:off x="432" y="2400"/>
              <a:ext cx="4320" cy="0"/>
            </a:xfrm>
            <a:prstGeom prst="line">
              <a:avLst/>
            </a:prstGeom>
            <a:noFill/>
            <a:ln w="38100">
              <a:solidFill>
                <a:srgbClr val="33CC33"/>
              </a:solidFill>
              <a:round/>
              <a:headEnd/>
              <a:tailEnd/>
            </a:ln>
          </p:spPr>
          <p:txBody>
            <a:bodyPr/>
            <a:lstStyle/>
            <a:p>
              <a:endParaRPr lang="en-GB"/>
            </a:p>
          </p:txBody>
        </p:sp>
        <p:sp>
          <p:nvSpPr>
            <p:cNvPr id="48144" name="Line 59"/>
            <p:cNvSpPr>
              <a:spLocks noChangeShapeType="1"/>
            </p:cNvSpPr>
            <p:nvPr/>
          </p:nvSpPr>
          <p:spPr bwMode="auto">
            <a:xfrm>
              <a:off x="432" y="2544"/>
              <a:ext cx="4320" cy="0"/>
            </a:xfrm>
            <a:prstGeom prst="line">
              <a:avLst/>
            </a:prstGeom>
            <a:noFill/>
            <a:ln w="38100">
              <a:solidFill>
                <a:srgbClr val="33CC33"/>
              </a:solidFill>
              <a:round/>
              <a:headEnd/>
              <a:tailEnd/>
            </a:ln>
          </p:spPr>
          <p:txBody>
            <a:bodyPr/>
            <a:lstStyle/>
            <a:p>
              <a:endParaRPr lang="en-GB"/>
            </a:p>
          </p:txBody>
        </p:sp>
        <p:sp>
          <p:nvSpPr>
            <p:cNvPr id="48145" name="Line 60"/>
            <p:cNvSpPr>
              <a:spLocks noChangeShapeType="1"/>
            </p:cNvSpPr>
            <p:nvPr/>
          </p:nvSpPr>
          <p:spPr bwMode="auto">
            <a:xfrm>
              <a:off x="432" y="2688"/>
              <a:ext cx="4320" cy="0"/>
            </a:xfrm>
            <a:prstGeom prst="line">
              <a:avLst/>
            </a:prstGeom>
            <a:noFill/>
            <a:ln w="38100">
              <a:solidFill>
                <a:srgbClr val="33CC33"/>
              </a:solidFill>
              <a:round/>
              <a:headEnd/>
              <a:tailEnd/>
            </a:ln>
          </p:spPr>
          <p:txBody>
            <a:bodyPr/>
            <a:lstStyle/>
            <a:p>
              <a:endParaRPr lang="en-GB"/>
            </a:p>
          </p:txBody>
        </p:sp>
        <p:sp>
          <p:nvSpPr>
            <p:cNvPr id="48146" name="Line 61"/>
            <p:cNvSpPr>
              <a:spLocks noChangeShapeType="1"/>
            </p:cNvSpPr>
            <p:nvPr/>
          </p:nvSpPr>
          <p:spPr bwMode="auto">
            <a:xfrm>
              <a:off x="432" y="2832"/>
              <a:ext cx="4320" cy="0"/>
            </a:xfrm>
            <a:prstGeom prst="line">
              <a:avLst/>
            </a:prstGeom>
            <a:noFill/>
            <a:ln w="38100">
              <a:solidFill>
                <a:srgbClr val="33CC33"/>
              </a:solidFill>
              <a:round/>
              <a:headEnd/>
              <a:tailEnd/>
            </a:ln>
          </p:spPr>
          <p:txBody>
            <a:bodyPr/>
            <a:lstStyle/>
            <a:p>
              <a:endParaRPr lang="en-GB"/>
            </a:p>
          </p:txBody>
        </p:sp>
        <p:sp>
          <p:nvSpPr>
            <p:cNvPr id="48147" name="AutoShape 62"/>
            <p:cNvSpPr>
              <a:spLocks noChangeArrowheads="1"/>
            </p:cNvSpPr>
            <p:nvPr/>
          </p:nvSpPr>
          <p:spPr bwMode="auto">
            <a:xfrm>
              <a:off x="1536" y="960"/>
              <a:ext cx="768" cy="1056"/>
            </a:xfrm>
            <a:prstGeom prst="roundRect">
              <a:avLst>
                <a:gd name="adj" fmla="val 16667"/>
              </a:avLst>
            </a:prstGeom>
            <a:solidFill>
              <a:srgbClr val="CC9900"/>
            </a:solidFill>
            <a:ln w="9525">
              <a:solidFill>
                <a:schemeClr val="tx1"/>
              </a:solidFill>
              <a:round/>
              <a:headEnd/>
              <a:tailEnd/>
            </a:ln>
          </p:spPr>
          <p:txBody>
            <a:bodyPr wrap="none" anchor="ctr"/>
            <a:lstStyle/>
            <a:p>
              <a:endParaRPr lang="en-GB"/>
            </a:p>
          </p:txBody>
        </p:sp>
        <p:sp>
          <p:nvSpPr>
            <p:cNvPr id="48148" name="Line 63"/>
            <p:cNvSpPr>
              <a:spLocks noChangeShapeType="1"/>
            </p:cNvSpPr>
            <p:nvPr/>
          </p:nvSpPr>
          <p:spPr bwMode="auto">
            <a:xfrm>
              <a:off x="432" y="2976"/>
              <a:ext cx="4320" cy="0"/>
            </a:xfrm>
            <a:prstGeom prst="line">
              <a:avLst/>
            </a:prstGeom>
            <a:noFill/>
            <a:ln w="38100">
              <a:solidFill>
                <a:srgbClr val="33CC33"/>
              </a:solidFill>
              <a:round/>
              <a:headEnd/>
              <a:tailEnd/>
            </a:ln>
          </p:spPr>
          <p:txBody>
            <a:bodyPr/>
            <a:lstStyle/>
            <a:p>
              <a:endParaRPr lang="en-GB"/>
            </a:p>
          </p:txBody>
        </p:sp>
        <p:sp>
          <p:nvSpPr>
            <p:cNvPr id="48149" name="Line 64"/>
            <p:cNvSpPr>
              <a:spLocks noChangeShapeType="1"/>
            </p:cNvSpPr>
            <p:nvPr/>
          </p:nvSpPr>
          <p:spPr bwMode="auto">
            <a:xfrm>
              <a:off x="432" y="3120"/>
              <a:ext cx="4320" cy="0"/>
            </a:xfrm>
            <a:prstGeom prst="line">
              <a:avLst/>
            </a:prstGeom>
            <a:noFill/>
            <a:ln w="38100">
              <a:solidFill>
                <a:srgbClr val="33CC33"/>
              </a:solidFill>
              <a:round/>
              <a:headEnd/>
              <a:tailEnd/>
            </a:ln>
          </p:spPr>
          <p:txBody>
            <a:bodyPr/>
            <a:lstStyle/>
            <a:p>
              <a:endParaRPr lang="en-GB"/>
            </a:p>
          </p:txBody>
        </p:sp>
        <p:sp>
          <p:nvSpPr>
            <p:cNvPr id="48150" name="Line 65"/>
            <p:cNvSpPr>
              <a:spLocks noChangeShapeType="1"/>
            </p:cNvSpPr>
            <p:nvPr/>
          </p:nvSpPr>
          <p:spPr bwMode="auto">
            <a:xfrm>
              <a:off x="4176" y="1920"/>
              <a:ext cx="0" cy="1344"/>
            </a:xfrm>
            <a:prstGeom prst="line">
              <a:avLst/>
            </a:prstGeom>
            <a:noFill/>
            <a:ln w="38100">
              <a:solidFill>
                <a:schemeClr val="accent2"/>
              </a:solidFill>
              <a:round/>
              <a:headEnd/>
              <a:tailEnd/>
            </a:ln>
          </p:spPr>
          <p:txBody>
            <a:bodyPr/>
            <a:lstStyle/>
            <a:p>
              <a:endParaRPr lang="en-GB"/>
            </a:p>
          </p:txBody>
        </p:sp>
        <p:sp>
          <p:nvSpPr>
            <p:cNvPr id="48151" name="Line 66"/>
            <p:cNvSpPr>
              <a:spLocks noChangeShapeType="1"/>
            </p:cNvSpPr>
            <p:nvPr/>
          </p:nvSpPr>
          <p:spPr bwMode="auto">
            <a:xfrm>
              <a:off x="3744" y="1776"/>
              <a:ext cx="0" cy="624"/>
            </a:xfrm>
            <a:prstGeom prst="line">
              <a:avLst/>
            </a:prstGeom>
            <a:noFill/>
            <a:ln w="38100">
              <a:solidFill>
                <a:srgbClr val="33CC33"/>
              </a:solidFill>
              <a:round/>
              <a:headEnd/>
              <a:tailEnd/>
            </a:ln>
          </p:spPr>
          <p:txBody>
            <a:bodyPr/>
            <a:lstStyle/>
            <a:p>
              <a:endParaRPr lang="en-GB"/>
            </a:p>
          </p:txBody>
        </p:sp>
        <p:sp>
          <p:nvSpPr>
            <p:cNvPr id="48152" name="Line 67"/>
            <p:cNvSpPr>
              <a:spLocks noChangeShapeType="1"/>
            </p:cNvSpPr>
            <p:nvPr/>
          </p:nvSpPr>
          <p:spPr bwMode="auto">
            <a:xfrm>
              <a:off x="3792" y="1776"/>
              <a:ext cx="0" cy="768"/>
            </a:xfrm>
            <a:prstGeom prst="line">
              <a:avLst/>
            </a:prstGeom>
            <a:noFill/>
            <a:ln w="38100">
              <a:solidFill>
                <a:srgbClr val="33CC33"/>
              </a:solidFill>
              <a:round/>
              <a:headEnd/>
              <a:tailEnd/>
            </a:ln>
          </p:spPr>
          <p:txBody>
            <a:bodyPr/>
            <a:lstStyle/>
            <a:p>
              <a:endParaRPr lang="en-GB"/>
            </a:p>
          </p:txBody>
        </p:sp>
        <p:sp>
          <p:nvSpPr>
            <p:cNvPr id="48153" name="Line 68"/>
            <p:cNvSpPr>
              <a:spLocks noChangeShapeType="1"/>
            </p:cNvSpPr>
            <p:nvPr/>
          </p:nvSpPr>
          <p:spPr bwMode="auto">
            <a:xfrm>
              <a:off x="3840" y="1776"/>
              <a:ext cx="0" cy="912"/>
            </a:xfrm>
            <a:prstGeom prst="line">
              <a:avLst/>
            </a:prstGeom>
            <a:noFill/>
            <a:ln w="38100">
              <a:solidFill>
                <a:srgbClr val="33CC33"/>
              </a:solidFill>
              <a:round/>
              <a:headEnd/>
              <a:tailEnd/>
            </a:ln>
          </p:spPr>
          <p:txBody>
            <a:bodyPr/>
            <a:lstStyle/>
            <a:p>
              <a:endParaRPr lang="en-GB"/>
            </a:p>
          </p:txBody>
        </p:sp>
        <p:sp>
          <p:nvSpPr>
            <p:cNvPr id="48154" name="Line 69"/>
            <p:cNvSpPr>
              <a:spLocks noChangeShapeType="1"/>
            </p:cNvSpPr>
            <p:nvPr/>
          </p:nvSpPr>
          <p:spPr bwMode="auto">
            <a:xfrm>
              <a:off x="3888" y="1776"/>
              <a:ext cx="0" cy="1056"/>
            </a:xfrm>
            <a:prstGeom prst="line">
              <a:avLst/>
            </a:prstGeom>
            <a:noFill/>
            <a:ln w="38100">
              <a:solidFill>
                <a:srgbClr val="33CC33"/>
              </a:solidFill>
              <a:round/>
              <a:headEnd/>
              <a:tailEnd/>
            </a:ln>
          </p:spPr>
          <p:txBody>
            <a:bodyPr/>
            <a:lstStyle/>
            <a:p>
              <a:endParaRPr lang="en-GB"/>
            </a:p>
          </p:txBody>
        </p:sp>
        <p:sp>
          <p:nvSpPr>
            <p:cNvPr id="48155" name="Line 70"/>
            <p:cNvSpPr>
              <a:spLocks noChangeShapeType="1"/>
            </p:cNvSpPr>
            <p:nvPr/>
          </p:nvSpPr>
          <p:spPr bwMode="auto">
            <a:xfrm>
              <a:off x="3936" y="1776"/>
              <a:ext cx="0" cy="1200"/>
            </a:xfrm>
            <a:prstGeom prst="line">
              <a:avLst/>
            </a:prstGeom>
            <a:noFill/>
            <a:ln w="38100">
              <a:solidFill>
                <a:srgbClr val="33CC33"/>
              </a:solidFill>
              <a:round/>
              <a:headEnd/>
              <a:tailEnd/>
            </a:ln>
          </p:spPr>
          <p:txBody>
            <a:bodyPr/>
            <a:lstStyle/>
            <a:p>
              <a:endParaRPr lang="en-GB"/>
            </a:p>
          </p:txBody>
        </p:sp>
        <p:sp>
          <p:nvSpPr>
            <p:cNvPr id="48156" name="Line 71"/>
            <p:cNvSpPr>
              <a:spLocks noChangeShapeType="1"/>
            </p:cNvSpPr>
            <p:nvPr/>
          </p:nvSpPr>
          <p:spPr bwMode="auto">
            <a:xfrm>
              <a:off x="3984" y="1776"/>
              <a:ext cx="0" cy="1344"/>
            </a:xfrm>
            <a:prstGeom prst="line">
              <a:avLst/>
            </a:prstGeom>
            <a:noFill/>
            <a:ln w="38100">
              <a:solidFill>
                <a:srgbClr val="33CC33"/>
              </a:solidFill>
              <a:round/>
              <a:headEnd/>
              <a:tailEnd/>
            </a:ln>
          </p:spPr>
          <p:txBody>
            <a:bodyPr/>
            <a:lstStyle/>
            <a:p>
              <a:endParaRPr lang="en-GB"/>
            </a:p>
          </p:txBody>
        </p:sp>
        <p:sp>
          <p:nvSpPr>
            <p:cNvPr id="48157" name="Line 72"/>
            <p:cNvSpPr>
              <a:spLocks noChangeShapeType="1"/>
            </p:cNvSpPr>
            <p:nvPr/>
          </p:nvSpPr>
          <p:spPr bwMode="auto">
            <a:xfrm>
              <a:off x="2736" y="1776"/>
              <a:ext cx="0" cy="624"/>
            </a:xfrm>
            <a:prstGeom prst="line">
              <a:avLst/>
            </a:prstGeom>
            <a:noFill/>
            <a:ln w="9525">
              <a:solidFill>
                <a:srgbClr val="33CC33"/>
              </a:solidFill>
              <a:round/>
              <a:headEnd/>
              <a:tailEnd/>
            </a:ln>
          </p:spPr>
          <p:txBody>
            <a:bodyPr/>
            <a:lstStyle/>
            <a:p>
              <a:endParaRPr lang="en-GB"/>
            </a:p>
          </p:txBody>
        </p:sp>
        <p:sp>
          <p:nvSpPr>
            <p:cNvPr id="48158" name="Line 73"/>
            <p:cNvSpPr>
              <a:spLocks noChangeShapeType="1"/>
            </p:cNvSpPr>
            <p:nvPr/>
          </p:nvSpPr>
          <p:spPr bwMode="auto">
            <a:xfrm>
              <a:off x="2784" y="1776"/>
              <a:ext cx="0" cy="768"/>
            </a:xfrm>
            <a:prstGeom prst="line">
              <a:avLst/>
            </a:prstGeom>
            <a:noFill/>
            <a:ln w="9525">
              <a:solidFill>
                <a:srgbClr val="33CC33"/>
              </a:solidFill>
              <a:round/>
              <a:headEnd/>
              <a:tailEnd/>
            </a:ln>
          </p:spPr>
          <p:txBody>
            <a:bodyPr/>
            <a:lstStyle/>
            <a:p>
              <a:endParaRPr lang="en-GB"/>
            </a:p>
          </p:txBody>
        </p:sp>
        <p:sp>
          <p:nvSpPr>
            <p:cNvPr id="48159" name="Line 74"/>
            <p:cNvSpPr>
              <a:spLocks noChangeShapeType="1"/>
            </p:cNvSpPr>
            <p:nvPr/>
          </p:nvSpPr>
          <p:spPr bwMode="auto">
            <a:xfrm>
              <a:off x="2832" y="1776"/>
              <a:ext cx="0" cy="912"/>
            </a:xfrm>
            <a:prstGeom prst="line">
              <a:avLst/>
            </a:prstGeom>
            <a:noFill/>
            <a:ln w="9525">
              <a:solidFill>
                <a:srgbClr val="33CC33"/>
              </a:solidFill>
              <a:round/>
              <a:headEnd/>
              <a:tailEnd/>
            </a:ln>
          </p:spPr>
          <p:txBody>
            <a:bodyPr/>
            <a:lstStyle/>
            <a:p>
              <a:endParaRPr lang="en-GB"/>
            </a:p>
          </p:txBody>
        </p:sp>
        <p:sp>
          <p:nvSpPr>
            <p:cNvPr id="48160" name="Line 75"/>
            <p:cNvSpPr>
              <a:spLocks noChangeShapeType="1"/>
            </p:cNvSpPr>
            <p:nvPr/>
          </p:nvSpPr>
          <p:spPr bwMode="auto">
            <a:xfrm>
              <a:off x="2880" y="1776"/>
              <a:ext cx="0" cy="1056"/>
            </a:xfrm>
            <a:prstGeom prst="line">
              <a:avLst/>
            </a:prstGeom>
            <a:noFill/>
            <a:ln w="9525">
              <a:solidFill>
                <a:srgbClr val="33CC33"/>
              </a:solidFill>
              <a:round/>
              <a:headEnd/>
              <a:tailEnd/>
            </a:ln>
          </p:spPr>
          <p:txBody>
            <a:bodyPr/>
            <a:lstStyle/>
            <a:p>
              <a:endParaRPr lang="en-GB"/>
            </a:p>
          </p:txBody>
        </p:sp>
        <p:sp>
          <p:nvSpPr>
            <p:cNvPr id="48161" name="Line 76"/>
            <p:cNvSpPr>
              <a:spLocks noChangeShapeType="1"/>
            </p:cNvSpPr>
            <p:nvPr/>
          </p:nvSpPr>
          <p:spPr bwMode="auto">
            <a:xfrm>
              <a:off x="2928" y="1776"/>
              <a:ext cx="0" cy="1200"/>
            </a:xfrm>
            <a:prstGeom prst="line">
              <a:avLst/>
            </a:prstGeom>
            <a:noFill/>
            <a:ln w="9525">
              <a:solidFill>
                <a:srgbClr val="33CC33"/>
              </a:solidFill>
              <a:round/>
              <a:headEnd/>
              <a:tailEnd/>
            </a:ln>
          </p:spPr>
          <p:txBody>
            <a:bodyPr/>
            <a:lstStyle/>
            <a:p>
              <a:endParaRPr lang="en-GB"/>
            </a:p>
          </p:txBody>
        </p:sp>
        <p:sp>
          <p:nvSpPr>
            <p:cNvPr id="48162" name="Line 77"/>
            <p:cNvSpPr>
              <a:spLocks noChangeShapeType="1"/>
            </p:cNvSpPr>
            <p:nvPr/>
          </p:nvSpPr>
          <p:spPr bwMode="auto">
            <a:xfrm>
              <a:off x="2976" y="1776"/>
              <a:ext cx="0" cy="1344"/>
            </a:xfrm>
            <a:prstGeom prst="line">
              <a:avLst/>
            </a:prstGeom>
            <a:noFill/>
            <a:ln w="9525">
              <a:solidFill>
                <a:srgbClr val="33CC33"/>
              </a:solidFill>
              <a:round/>
              <a:headEnd/>
              <a:tailEnd/>
            </a:ln>
          </p:spPr>
          <p:txBody>
            <a:bodyPr/>
            <a:lstStyle/>
            <a:p>
              <a:endParaRPr lang="en-GB"/>
            </a:p>
          </p:txBody>
        </p:sp>
        <p:sp>
          <p:nvSpPr>
            <p:cNvPr id="48163" name="Line 78"/>
            <p:cNvSpPr>
              <a:spLocks noChangeShapeType="1"/>
            </p:cNvSpPr>
            <p:nvPr/>
          </p:nvSpPr>
          <p:spPr bwMode="auto">
            <a:xfrm>
              <a:off x="624" y="1776"/>
              <a:ext cx="0" cy="624"/>
            </a:xfrm>
            <a:prstGeom prst="line">
              <a:avLst/>
            </a:prstGeom>
            <a:noFill/>
            <a:ln w="9525">
              <a:solidFill>
                <a:srgbClr val="33CC33"/>
              </a:solidFill>
              <a:round/>
              <a:headEnd/>
              <a:tailEnd/>
            </a:ln>
          </p:spPr>
          <p:txBody>
            <a:bodyPr/>
            <a:lstStyle/>
            <a:p>
              <a:endParaRPr lang="en-GB"/>
            </a:p>
          </p:txBody>
        </p:sp>
        <p:sp>
          <p:nvSpPr>
            <p:cNvPr id="48164" name="Line 79"/>
            <p:cNvSpPr>
              <a:spLocks noChangeShapeType="1"/>
            </p:cNvSpPr>
            <p:nvPr/>
          </p:nvSpPr>
          <p:spPr bwMode="auto">
            <a:xfrm>
              <a:off x="672" y="1776"/>
              <a:ext cx="0" cy="768"/>
            </a:xfrm>
            <a:prstGeom prst="line">
              <a:avLst/>
            </a:prstGeom>
            <a:noFill/>
            <a:ln w="9525">
              <a:solidFill>
                <a:srgbClr val="33CC33"/>
              </a:solidFill>
              <a:round/>
              <a:headEnd/>
              <a:tailEnd/>
            </a:ln>
          </p:spPr>
          <p:txBody>
            <a:bodyPr/>
            <a:lstStyle/>
            <a:p>
              <a:endParaRPr lang="en-GB"/>
            </a:p>
          </p:txBody>
        </p:sp>
        <p:sp>
          <p:nvSpPr>
            <p:cNvPr id="48165" name="Line 80"/>
            <p:cNvSpPr>
              <a:spLocks noChangeShapeType="1"/>
            </p:cNvSpPr>
            <p:nvPr/>
          </p:nvSpPr>
          <p:spPr bwMode="auto">
            <a:xfrm>
              <a:off x="720" y="1776"/>
              <a:ext cx="0" cy="912"/>
            </a:xfrm>
            <a:prstGeom prst="line">
              <a:avLst/>
            </a:prstGeom>
            <a:noFill/>
            <a:ln w="9525">
              <a:solidFill>
                <a:srgbClr val="33CC33"/>
              </a:solidFill>
              <a:round/>
              <a:headEnd/>
              <a:tailEnd/>
            </a:ln>
          </p:spPr>
          <p:txBody>
            <a:bodyPr/>
            <a:lstStyle/>
            <a:p>
              <a:endParaRPr lang="en-GB"/>
            </a:p>
          </p:txBody>
        </p:sp>
        <p:sp>
          <p:nvSpPr>
            <p:cNvPr id="48166" name="Line 81"/>
            <p:cNvSpPr>
              <a:spLocks noChangeShapeType="1"/>
            </p:cNvSpPr>
            <p:nvPr/>
          </p:nvSpPr>
          <p:spPr bwMode="auto">
            <a:xfrm>
              <a:off x="768" y="1776"/>
              <a:ext cx="0" cy="1056"/>
            </a:xfrm>
            <a:prstGeom prst="line">
              <a:avLst/>
            </a:prstGeom>
            <a:noFill/>
            <a:ln w="9525">
              <a:solidFill>
                <a:srgbClr val="33CC33"/>
              </a:solidFill>
              <a:round/>
              <a:headEnd/>
              <a:tailEnd/>
            </a:ln>
          </p:spPr>
          <p:txBody>
            <a:bodyPr/>
            <a:lstStyle/>
            <a:p>
              <a:endParaRPr lang="en-GB"/>
            </a:p>
          </p:txBody>
        </p:sp>
        <p:sp>
          <p:nvSpPr>
            <p:cNvPr id="48167" name="Line 82"/>
            <p:cNvSpPr>
              <a:spLocks noChangeShapeType="1"/>
            </p:cNvSpPr>
            <p:nvPr/>
          </p:nvSpPr>
          <p:spPr bwMode="auto">
            <a:xfrm>
              <a:off x="816" y="1776"/>
              <a:ext cx="0" cy="1200"/>
            </a:xfrm>
            <a:prstGeom prst="line">
              <a:avLst/>
            </a:prstGeom>
            <a:noFill/>
            <a:ln w="9525">
              <a:solidFill>
                <a:srgbClr val="33CC33"/>
              </a:solidFill>
              <a:round/>
              <a:headEnd/>
              <a:tailEnd/>
            </a:ln>
          </p:spPr>
          <p:txBody>
            <a:bodyPr/>
            <a:lstStyle/>
            <a:p>
              <a:endParaRPr lang="en-GB"/>
            </a:p>
          </p:txBody>
        </p:sp>
        <p:sp>
          <p:nvSpPr>
            <p:cNvPr id="48168" name="Line 83"/>
            <p:cNvSpPr>
              <a:spLocks noChangeShapeType="1"/>
            </p:cNvSpPr>
            <p:nvPr/>
          </p:nvSpPr>
          <p:spPr bwMode="auto">
            <a:xfrm>
              <a:off x="864" y="1776"/>
              <a:ext cx="0" cy="1344"/>
            </a:xfrm>
            <a:prstGeom prst="line">
              <a:avLst/>
            </a:prstGeom>
            <a:noFill/>
            <a:ln w="9525">
              <a:solidFill>
                <a:srgbClr val="33CC33"/>
              </a:solidFill>
              <a:round/>
              <a:headEnd/>
              <a:tailEnd/>
            </a:ln>
          </p:spPr>
          <p:txBody>
            <a:bodyPr/>
            <a:lstStyle/>
            <a:p>
              <a:endParaRPr lang="en-GB"/>
            </a:p>
          </p:txBody>
        </p:sp>
        <p:sp>
          <p:nvSpPr>
            <p:cNvPr id="48169" name="AutoShape 84"/>
            <p:cNvSpPr>
              <a:spLocks noChangeArrowheads="1"/>
            </p:cNvSpPr>
            <p:nvPr/>
          </p:nvSpPr>
          <p:spPr bwMode="auto">
            <a:xfrm>
              <a:off x="3648" y="960"/>
              <a:ext cx="768" cy="1056"/>
            </a:xfrm>
            <a:prstGeom prst="roundRect">
              <a:avLst>
                <a:gd name="adj" fmla="val 16667"/>
              </a:avLst>
            </a:prstGeom>
            <a:solidFill>
              <a:schemeClr val="accent2"/>
            </a:solidFill>
            <a:ln w="9525">
              <a:solidFill>
                <a:schemeClr val="tx1"/>
              </a:solidFill>
              <a:round/>
              <a:headEnd/>
              <a:tailEnd/>
            </a:ln>
          </p:spPr>
          <p:txBody>
            <a:bodyPr wrap="none" anchor="ctr"/>
            <a:lstStyle/>
            <a:p>
              <a:endParaRPr lang="en-GB"/>
            </a:p>
          </p:txBody>
        </p:sp>
        <p:sp>
          <p:nvSpPr>
            <p:cNvPr id="48170" name="AutoShape 85"/>
            <p:cNvSpPr>
              <a:spLocks noChangeArrowheads="1"/>
            </p:cNvSpPr>
            <p:nvPr/>
          </p:nvSpPr>
          <p:spPr bwMode="auto">
            <a:xfrm>
              <a:off x="1584" y="1008"/>
              <a:ext cx="672" cy="96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sz="1200" b="1">
                  <a:latin typeface="Arial" charset="0"/>
                </a:rPr>
                <a:t>Device 2</a:t>
              </a:r>
            </a:p>
          </p:txBody>
        </p:sp>
        <p:sp>
          <p:nvSpPr>
            <p:cNvPr id="48171" name="AutoShape 86"/>
            <p:cNvSpPr>
              <a:spLocks noChangeArrowheads="1"/>
            </p:cNvSpPr>
            <p:nvPr/>
          </p:nvSpPr>
          <p:spPr bwMode="auto">
            <a:xfrm>
              <a:off x="3696" y="1008"/>
              <a:ext cx="672" cy="96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sz="1200" b="1">
                  <a:latin typeface="Arial" charset="0"/>
                </a:rPr>
                <a:t>Device 4</a:t>
              </a:r>
            </a:p>
          </p:txBody>
        </p:sp>
        <p:sp>
          <p:nvSpPr>
            <p:cNvPr id="48172" name="Text Box 87"/>
            <p:cNvSpPr txBox="1">
              <a:spLocks noChangeArrowheads="1"/>
            </p:cNvSpPr>
            <p:nvPr/>
          </p:nvSpPr>
          <p:spPr bwMode="auto">
            <a:xfrm>
              <a:off x="3763" y="766"/>
              <a:ext cx="553" cy="239"/>
            </a:xfrm>
            <a:prstGeom prst="rect">
              <a:avLst/>
            </a:prstGeom>
            <a:noFill/>
            <a:ln w="9525">
              <a:noFill/>
              <a:miter lim="800000"/>
              <a:headEnd/>
              <a:tailEnd/>
            </a:ln>
          </p:spPr>
          <p:txBody>
            <a:bodyPr wrap="none">
              <a:spAutoFit/>
            </a:bodyPr>
            <a:lstStyle/>
            <a:p>
              <a:r>
                <a:rPr lang="en-US" sz="1200" b="1">
                  <a:latin typeface="Arial" charset="0"/>
                </a:rPr>
                <a:t>Master</a:t>
              </a:r>
            </a:p>
          </p:txBody>
        </p:sp>
        <p:sp>
          <p:nvSpPr>
            <p:cNvPr id="48173" name="Text Box 88"/>
            <p:cNvSpPr txBox="1">
              <a:spLocks noChangeArrowheads="1"/>
            </p:cNvSpPr>
            <p:nvPr/>
          </p:nvSpPr>
          <p:spPr bwMode="auto">
            <a:xfrm>
              <a:off x="4800" y="2638"/>
              <a:ext cx="783" cy="238"/>
            </a:xfrm>
            <a:prstGeom prst="rect">
              <a:avLst/>
            </a:prstGeom>
            <a:noFill/>
            <a:ln w="9525">
              <a:noFill/>
              <a:miter lim="800000"/>
              <a:headEnd/>
              <a:tailEnd/>
            </a:ln>
          </p:spPr>
          <p:txBody>
            <a:bodyPr wrap="none">
              <a:spAutoFit/>
            </a:bodyPr>
            <a:lstStyle/>
            <a:p>
              <a:r>
                <a:rPr lang="en-US" sz="1200" b="1">
                  <a:latin typeface="Arial" charset="0"/>
                </a:rPr>
                <a:t>Data Lines</a:t>
              </a:r>
            </a:p>
          </p:txBody>
        </p:sp>
        <p:sp>
          <p:nvSpPr>
            <p:cNvPr id="48174" name="Text Box 89"/>
            <p:cNvSpPr txBox="1">
              <a:spLocks noChangeArrowheads="1"/>
            </p:cNvSpPr>
            <p:nvPr/>
          </p:nvSpPr>
          <p:spPr bwMode="auto">
            <a:xfrm>
              <a:off x="1652" y="766"/>
              <a:ext cx="477" cy="239"/>
            </a:xfrm>
            <a:prstGeom prst="rect">
              <a:avLst/>
            </a:prstGeom>
            <a:noFill/>
            <a:ln w="9525">
              <a:noFill/>
              <a:miter lim="800000"/>
              <a:headEnd/>
              <a:tailEnd/>
            </a:ln>
          </p:spPr>
          <p:txBody>
            <a:bodyPr wrap="none">
              <a:spAutoFit/>
            </a:bodyPr>
            <a:lstStyle/>
            <a:p>
              <a:r>
                <a:rPr lang="en-US" sz="1200" b="1">
                  <a:latin typeface="Arial" charset="0"/>
                </a:rPr>
                <a:t>Slave</a:t>
              </a:r>
            </a:p>
          </p:txBody>
        </p:sp>
        <p:sp>
          <p:nvSpPr>
            <p:cNvPr id="48175" name="Line 90"/>
            <p:cNvSpPr>
              <a:spLocks noChangeShapeType="1"/>
            </p:cNvSpPr>
            <p:nvPr/>
          </p:nvSpPr>
          <p:spPr bwMode="auto">
            <a:xfrm>
              <a:off x="432" y="3264"/>
              <a:ext cx="4320" cy="0"/>
            </a:xfrm>
            <a:prstGeom prst="line">
              <a:avLst/>
            </a:prstGeom>
            <a:noFill/>
            <a:ln w="38100">
              <a:solidFill>
                <a:schemeClr val="accent2"/>
              </a:solidFill>
              <a:round/>
              <a:headEnd/>
              <a:tailEnd/>
            </a:ln>
          </p:spPr>
          <p:txBody>
            <a:bodyPr/>
            <a:lstStyle/>
            <a:p>
              <a:endParaRPr lang="en-GB"/>
            </a:p>
          </p:txBody>
        </p:sp>
        <p:sp>
          <p:nvSpPr>
            <p:cNvPr id="48176" name="Text Box 91"/>
            <p:cNvSpPr txBox="1">
              <a:spLocks noChangeArrowheads="1"/>
            </p:cNvSpPr>
            <p:nvPr/>
          </p:nvSpPr>
          <p:spPr bwMode="auto">
            <a:xfrm>
              <a:off x="4801" y="3178"/>
              <a:ext cx="812" cy="238"/>
            </a:xfrm>
            <a:prstGeom prst="rect">
              <a:avLst/>
            </a:prstGeom>
            <a:noFill/>
            <a:ln w="9525">
              <a:noFill/>
              <a:miter lim="800000"/>
              <a:headEnd/>
              <a:tailEnd/>
            </a:ln>
          </p:spPr>
          <p:txBody>
            <a:bodyPr wrap="none">
              <a:spAutoFit/>
            </a:bodyPr>
            <a:lstStyle/>
            <a:p>
              <a:r>
                <a:rPr lang="en-US" sz="1200" b="1">
                  <a:latin typeface="Arial" charset="0"/>
                </a:rPr>
                <a:t>Select Line</a:t>
              </a:r>
            </a:p>
          </p:txBody>
        </p:sp>
        <p:sp>
          <p:nvSpPr>
            <p:cNvPr id="48177" name="Line 92"/>
            <p:cNvSpPr>
              <a:spLocks noChangeShapeType="1"/>
            </p:cNvSpPr>
            <p:nvPr/>
          </p:nvSpPr>
          <p:spPr bwMode="auto">
            <a:xfrm>
              <a:off x="1056" y="1920"/>
              <a:ext cx="0" cy="1344"/>
            </a:xfrm>
            <a:prstGeom prst="line">
              <a:avLst/>
            </a:prstGeom>
            <a:noFill/>
            <a:ln w="38100">
              <a:solidFill>
                <a:schemeClr val="accent2"/>
              </a:solidFill>
              <a:round/>
              <a:headEnd/>
              <a:tailEnd/>
            </a:ln>
          </p:spPr>
          <p:txBody>
            <a:bodyPr/>
            <a:lstStyle/>
            <a:p>
              <a:endParaRPr lang="en-GB"/>
            </a:p>
          </p:txBody>
        </p:sp>
        <p:sp>
          <p:nvSpPr>
            <p:cNvPr id="48178" name="AutoShape 93"/>
            <p:cNvSpPr>
              <a:spLocks noChangeArrowheads="1"/>
            </p:cNvSpPr>
            <p:nvPr/>
          </p:nvSpPr>
          <p:spPr bwMode="auto">
            <a:xfrm>
              <a:off x="576" y="1008"/>
              <a:ext cx="672" cy="96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sz="1200" b="1">
                  <a:latin typeface="Arial" charset="0"/>
                </a:rPr>
                <a:t>Device 1</a:t>
              </a:r>
            </a:p>
          </p:txBody>
        </p:sp>
        <p:sp>
          <p:nvSpPr>
            <p:cNvPr id="48179" name="Line 94"/>
            <p:cNvSpPr>
              <a:spLocks noChangeShapeType="1"/>
            </p:cNvSpPr>
            <p:nvPr/>
          </p:nvSpPr>
          <p:spPr bwMode="auto">
            <a:xfrm>
              <a:off x="3168" y="1920"/>
              <a:ext cx="0" cy="1344"/>
            </a:xfrm>
            <a:prstGeom prst="line">
              <a:avLst/>
            </a:prstGeom>
            <a:noFill/>
            <a:ln w="38100">
              <a:solidFill>
                <a:schemeClr val="accent2"/>
              </a:solidFill>
              <a:round/>
              <a:headEnd/>
              <a:tailEnd/>
            </a:ln>
          </p:spPr>
          <p:txBody>
            <a:bodyPr/>
            <a:lstStyle/>
            <a:p>
              <a:endParaRPr lang="en-GB"/>
            </a:p>
          </p:txBody>
        </p:sp>
        <p:sp>
          <p:nvSpPr>
            <p:cNvPr id="48180" name="AutoShape 95"/>
            <p:cNvSpPr>
              <a:spLocks noChangeArrowheads="1"/>
            </p:cNvSpPr>
            <p:nvPr/>
          </p:nvSpPr>
          <p:spPr bwMode="auto">
            <a:xfrm>
              <a:off x="2688" y="1008"/>
              <a:ext cx="672" cy="96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sz="1200" b="1">
                  <a:latin typeface="Arial" charset="0"/>
                </a:rPr>
                <a:t>Device 3</a:t>
              </a:r>
            </a:p>
          </p:txBody>
        </p:sp>
      </p:grpSp>
      <p:sp>
        <p:nvSpPr>
          <p:cNvPr id="48135" name="Footer Placeholder 97"/>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3"/>
                                        </p:tgtEl>
                                      </p:cBhvr>
                                    </p:animEffect>
                                    <p:set>
                                      <p:cBhvr>
                                        <p:cTn id="12" dur="1" fill="hold">
                                          <p:stCondLst>
                                            <p:cond delay="499"/>
                                          </p:stCondLst>
                                        </p:cTn>
                                        <p:tgtEl>
                                          <p:spTgt spid="3"/>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Physicists stop reading here</a:t>
            </a:r>
            <a:endParaRPr lang="en-GB"/>
          </a:p>
        </p:txBody>
      </p:sp>
      <p:sp>
        <p:nvSpPr>
          <p:cNvPr id="3" name="Content Placeholder 2"/>
          <p:cNvSpPr>
            <a:spLocks noGrp="1"/>
          </p:cNvSpPr>
          <p:nvPr>
            <p:ph idx="1"/>
          </p:nvPr>
        </p:nvSpPr>
        <p:spPr/>
        <p:txBody>
          <a:bodyPr/>
          <a:lstStyle/>
          <a:p>
            <a:r>
              <a:rPr lang="en-US" dirty="0" smtClean="0"/>
              <a:t>It is well known that</a:t>
            </a:r>
          </a:p>
          <a:p>
            <a:endParaRPr lang="en-US" dirty="0" smtClean="0"/>
          </a:p>
          <a:p>
            <a:pPr lvl="1"/>
            <a:endParaRPr lang="en-US" dirty="0" smtClean="0"/>
          </a:p>
          <a:p>
            <a:pPr lvl="1"/>
            <a:endParaRPr lang="en-US" dirty="0" smtClean="0"/>
          </a:p>
          <a:p>
            <a:r>
              <a:rPr lang="en-US" dirty="0" smtClean="0"/>
              <a:t>“Only technical details are missing”</a:t>
            </a:r>
          </a:p>
          <a:p>
            <a:endParaRPr lang="en-US" dirty="0" smtClean="0"/>
          </a:p>
          <a:p>
            <a:pPr>
              <a:buNone/>
            </a:pPr>
            <a:endParaRPr lang="en-GB" dirty="0"/>
          </a:p>
        </p:txBody>
      </p:sp>
      <p:sp>
        <p:nvSpPr>
          <p:cNvPr id="4" name="Footer Placeholder 3"/>
          <p:cNvSpPr>
            <a:spLocks noGrp="1"/>
          </p:cNvSpPr>
          <p:nvPr>
            <p:ph type="ftr" sz="quarter" idx="10"/>
          </p:nvPr>
        </p:nvSpPr>
        <p:spPr/>
        <p:txBody>
          <a:bodyPr/>
          <a:lstStyle/>
          <a:p>
            <a:r>
              <a:rPr lang="en-US" smtClean="0"/>
              <a:t>Electronics, Trigger, DAQ Summer Student Lectures 2011,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9</a:t>
            </a:fld>
            <a:endParaRPr lang="en-US"/>
          </a:p>
        </p:txBody>
      </p:sp>
      <p:sp>
        <p:nvSpPr>
          <p:cNvPr id="7" name="TextBox 6"/>
          <p:cNvSpPr txBox="1"/>
          <p:nvPr/>
        </p:nvSpPr>
        <p:spPr>
          <a:xfrm>
            <a:off x="5859262" y="4332303"/>
            <a:ext cx="2959465" cy="369332"/>
          </a:xfrm>
          <a:prstGeom prst="rect">
            <a:avLst/>
          </a:prstGeom>
          <a:noFill/>
        </p:spPr>
        <p:txBody>
          <a:bodyPr wrap="none" rtlCol="0">
            <a:spAutoFit/>
          </a:bodyPr>
          <a:lstStyle/>
          <a:p>
            <a:r>
              <a:rPr lang="en-US" dirty="0" smtClean="0"/>
              <a:t>Werner Heisenberg, 1958</a:t>
            </a:r>
            <a:endParaRPr lang="en-GB" dirty="0"/>
          </a:p>
        </p:txBody>
      </p:sp>
      <p:grpSp>
        <p:nvGrpSpPr>
          <p:cNvPr id="10" name="Group 9"/>
          <p:cNvGrpSpPr/>
          <p:nvPr/>
        </p:nvGrpSpPr>
        <p:grpSpPr>
          <a:xfrm>
            <a:off x="-26634" y="3788858"/>
            <a:ext cx="8201914" cy="2857500"/>
            <a:chOff x="-26634" y="3788858"/>
            <a:chExt cx="8201914" cy="2857500"/>
          </a:xfrm>
        </p:grpSpPr>
        <p:pic>
          <p:nvPicPr>
            <p:cNvPr id="179204" name="Picture 4" descr="Classical Electrodynamics Third Edition">
              <a:hlinkClick r:id="rId2"/>
            </p:cNvPr>
            <p:cNvPicPr>
              <a:picLocks noChangeAspect="1" noChangeArrowheads="1"/>
            </p:cNvPicPr>
            <p:nvPr/>
          </p:nvPicPr>
          <p:blipFill>
            <a:blip r:embed="rId3">
              <a:clrChange>
                <a:clrFrom>
                  <a:srgbClr val="FFFFFF"/>
                </a:clrFrom>
                <a:clrTo>
                  <a:srgbClr val="FFFFFF">
                    <a:alpha val="0"/>
                  </a:srgbClr>
                </a:clrTo>
              </a:clrChange>
            </a:blip>
            <a:stretch>
              <a:fillRect/>
            </a:stretch>
          </p:blipFill>
          <p:spPr bwMode="auto">
            <a:xfrm>
              <a:off x="-26634" y="3788858"/>
              <a:ext cx="2857500" cy="2857500"/>
            </a:xfrm>
            <a:prstGeom prst="rect">
              <a:avLst/>
            </a:prstGeom>
            <a:noFill/>
            <a:ln>
              <a:noFill/>
            </a:ln>
          </p:spPr>
        </p:pic>
        <p:sp>
          <p:nvSpPr>
            <p:cNvPr id="9" name="TextBox 8"/>
            <p:cNvSpPr txBox="1"/>
            <p:nvPr/>
          </p:nvSpPr>
          <p:spPr>
            <a:xfrm>
              <a:off x="2344496" y="5433837"/>
              <a:ext cx="5830784" cy="914400"/>
            </a:xfrm>
            <a:prstGeom prst="rect">
              <a:avLst/>
            </a:prstGeom>
            <a:noFill/>
          </p:spPr>
          <p:txBody>
            <a:bodyPr wrap="square" rtlCol="0">
              <a:normAutofit/>
            </a:bodyPr>
            <a:lstStyle/>
            <a:p>
              <a:r>
                <a:rPr lang="en-US" smtClean="0"/>
                <a:t>A physicist is someone who learned Electrodynamics from Jackson</a:t>
              </a:r>
              <a:endParaRPr lang="en-GB" smtClean="0"/>
            </a:p>
          </p:txBody>
        </p:sp>
      </p:grpSp>
      <p:pic>
        <p:nvPicPr>
          <p:cNvPr id="11" name="Picture 10" descr="800px-MaxwellsEquations.svg_.png"/>
          <p:cNvPicPr>
            <a:picLocks noChangeAspect="1"/>
          </p:cNvPicPr>
          <p:nvPr/>
        </p:nvPicPr>
        <p:blipFill>
          <a:blip r:embed="rId4"/>
          <a:stretch>
            <a:fillRect/>
          </a:stretch>
        </p:blipFill>
        <p:spPr>
          <a:xfrm>
            <a:off x="4928259" y="886373"/>
            <a:ext cx="3752603" cy="2795689"/>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Number Placeholder 4"/>
          <p:cNvSpPr>
            <a:spLocks noGrp="1"/>
          </p:cNvSpPr>
          <p:nvPr>
            <p:ph type="sldNum" sz="quarter" idx="11"/>
          </p:nvPr>
        </p:nvSpPr>
        <p:spPr>
          <a:noFill/>
        </p:spPr>
        <p:txBody>
          <a:bodyPr/>
          <a:lstStyle/>
          <a:p>
            <a:fld id="{E9832442-6A67-4DE2-8C3E-9B8F90F6F968}" type="slidenum">
              <a:rPr lang="en-US"/>
              <a:pPr/>
              <a:t>90</a:t>
            </a:fld>
            <a:endParaRPr lang="en-US"/>
          </a:p>
        </p:txBody>
      </p:sp>
      <p:sp>
        <p:nvSpPr>
          <p:cNvPr id="62467" name="Rectangle 2"/>
          <p:cNvSpPr>
            <a:spLocks noGrp="1" noChangeArrowheads="1"/>
          </p:cNvSpPr>
          <p:nvPr>
            <p:ph type="title"/>
          </p:nvPr>
        </p:nvSpPr>
        <p:spPr/>
        <p:txBody>
          <a:bodyPr/>
          <a:lstStyle/>
          <a:p>
            <a:pPr eaLnBrk="1" hangingPunct="1"/>
            <a:r>
              <a:rPr lang="en-US" smtClean="0"/>
              <a:t>Advantages of buses</a:t>
            </a:r>
          </a:p>
        </p:txBody>
      </p:sp>
      <p:sp>
        <p:nvSpPr>
          <p:cNvPr id="62468" name="Rectangle 3"/>
          <p:cNvSpPr>
            <a:spLocks noGrp="1" noChangeArrowheads="1"/>
          </p:cNvSpPr>
          <p:nvPr>
            <p:ph type="body" idx="1"/>
          </p:nvPr>
        </p:nvSpPr>
        <p:spPr/>
        <p:txBody>
          <a:bodyPr/>
          <a:lstStyle/>
          <a:p>
            <a:pPr eaLnBrk="1" hangingPunct="1"/>
            <a:r>
              <a:rPr lang="en-US" smtClean="0"/>
              <a:t>Relatively simple to implement</a:t>
            </a:r>
          </a:p>
          <a:p>
            <a:pPr lvl="1" eaLnBrk="1" hangingPunct="1"/>
            <a:r>
              <a:rPr lang="en-US" smtClean="0"/>
              <a:t>Constant number of lines</a:t>
            </a:r>
          </a:p>
          <a:p>
            <a:pPr lvl="1" eaLnBrk="1" hangingPunct="1"/>
            <a:r>
              <a:rPr lang="en-US" smtClean="0"/>
              <a:t>Each device implements the same interface</a:t>
            </a:r>
          </a:p>
          <a:p>
            <a:pPr eaLnBrk="1" hangingPunct="1"/>
            <a:r>
              <a:rPr lang="en-US" smtClean="0"/>
              <a:t>Easy to add new devices</a:t>
            </a:r>
          </a:p>
          <a:p>
            <a:pPr lvl="1" eaLnBrk="1" hangingPunct="1"/>
            <a:r>
              <a:rPr lang="en-US" smtClean="0"/>
              <a:t>topological information of the bus can be used for automagically choosing addresses for bus devices: this is what </a:t>
            </a:r>
            <a:r>
              <a:rPr lang="en-US" smtClean="0">
                <a:solidFill>
                  <a:srgbClr val="FF0000"/>
                </a:solidFill>
              </a:rPr>
              <a:t>plug and play </a:t>
            </a:r>
            <a:r>
              <a:rPr lang="en-US" smtClean="0"/>
              <a:t>is all about.</a:t>
            </a:r>
          </a:p>
          <a:p>
            <a:pPr lvl="1" eaLnBrk="1" hangingPunct="1">
              <a:buFontTx/>
              <a:buNone/>
            </a:pPr>
            <a:endParaRPr lang="en-US" smtClean="0"/>
          </a:p>
        </p:txBody>
      </p:sp>
      <p:sp>
        <p:nvSpPr>
          <p:cNvPr id="62469" name="Footer Placeholder 5"/>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Number Placeholder 4"/>
          <p:cNvSpPr>
            <a:spLocks noGrp="1"/>
          </p:cNvSpPr>
          <p:nvPr>
            <p:ph type="sldNum" sz="quarter" idx="11"/>
          </p:nvPr>
        </p:nvSpPr>
        <p:spPr>
          <a:noFill/>
        </p:spPr>
        <p:txBody>
          <a:bodyPr/>
          <a:lstStyle/>
          <a:p>
            <a:fld id="{34598C37-A392-475A-A654-64BA6F2D2223}" type="slidenum">
              <a:rPr lang="en-US"/>
              <a:pPr/>
              <a:t>91</a:t>
            </a:fld>
            <a:endParaRPr lang="en-US"/>
          </a:p>
        </p:txBody>
      </p:sp>
      <p:sp>
        <p:nvSpPr>
          <p:cNvPr id="64515" name="Rectangle 2"/>
          <p:cNvSpPr>
            <a:spLocks noGrp="1" noChangeArrowheads="1"/>
          </p:cNvSpPr>
          <p:nvPr>
            <p:ph type="title"/>
          </p:nvPr>
        </p:nvSpPr>
        <p:spPr/>
        <p:txBody>
          <a:bodyPr/>
          <a:lstStyle/>
          <a:p>
            <a:pPr eaLnBrk="1" hangingPunct="1"/>
            <a:r>
              <a:rPr lang="en-US" smtClean="0"/>
              <a:t>Buses for DAQ at LHC?</a:t>
            </a:r>
          </a:p>
        </p:txBody>
      </p:sp>
      <p:sp>
        <p:nvSpPr>
          <p:cNvPr id="64516" name="Rectangle 3"/>
          <p:cNvSpPr>
            <a:spLocks noGrp="1" noChangeArrowheads="1"/>
          </p:cNvSpPr>
          <p:nvPr>
            <p:ph type="body" idx="1"/>
          </p:nvPr>
        </p:nvSpPr>
        <p:spPr/>
        <p:txBody>
          <a:bodyPr>
            <a:normAutofit lnSpcReduction="10000"/>
          </a:bodyPr>
          <a:lstStyle/>
          <a:p>
            <a:pPr eaLnBrk="1" hangingPunct="1">
              <a:lnSpc>
                <a:spcPct val="90000"/>
              </a:lnSpc>
            </a:pPr>
            <a:r>
              <a:rPr lang="en-US" sz="2400" smtClean="0"/>
              <a:t>A bus is shared between all devices (each new active device slows everybody down)</a:t>
            </a:r>
          </a:p>
          <a:p>
            <a:pPr lvl="1" eaLnBrk="1" hangingPunct="1">
              <a:lnSpc>
                <a:spcPct val="90000"/>
              </a:lnSpc>
            </a:pPr>
            <a:r>
              <a:rPr lang="en-US" sz="2000" smtClean="0"/>
              <a:t>Bus-width can only be increased up to a certain point (128 bit for PC-system bus)</a:t>
            </a:r>
          </a:p>
          <a:p>
            <a:pPr lvl="1" eaLnBrk="1" hangingPunct="1">
              <a:lnSpc>
                <a:spcPct val="90000"/>
              </a:lnSpc>
            </a:pPr>
            <a:r>
              <a:rPr lang="en-US" sz="2000" smtClean="0"/>
              <a:t>Bus-frequency (number of elementary operations per second) can be increased, but decreases the physical bus-length </a:t>
            </a:r>
          </a:p>
          <a:p>
            <a:pPr eaLnBrk="1" hangingPunct="1">
              <a:lnSpc>
                <a:spcPct val="90000"/>
              </a:lnSpc>
            </a:pPr>
            <a:r>
              <a:rPr lang="en-US" sz="2400" smtClean="0"/>
              <a:t>Number of devices and physical bus-length is limited </a:t>
            </a:r>
            <a:r>
              <a:rPr lang="en-US" sz="2400" smtClean="0">
                <a:solidFill>
                  <a:srgbClr val="FF0000"/>
                </a:solidFill>
              </a:rPr>
              <a:t>(scalability!)</a:t>
            </a:r>
          </a:p>
          <a:p>
            <a:pPr lvl="1" eaLnBrk="1" hangingPunct="1">
              <a:lnSpc>
                <a:spcPct val="90000"/>
              </a:lnSpc>
            </a:pPr>
            <a:r>
              <a:rPr lang="en-US" sz="2000" smtClean="0"/>
              <a:t>For synchronous high-speed buses, physical length is correlated with the number of devices (e.g. PCI)</a:t>
            </a:r>
          </a:p>
          <a:p>
            <a:pPr lvl="1" eaLnBrk="1" hangingPunct="1">
              <a:lnSpc>
                <a:spcPct val="90000"/>
              </a:lnSpc>
            </a:pPr>
            <a:r>
              <a:rPr lang="en-US" sz="2000" smtClean="0"/>
              <a:t>Typical buses have a lot of control, data and address lines (look at a SCSI or ATA cable)</a:t>
            </a:r>
          </a:p>
          <a:p>
            <a:pPr eaLnBrk="1" hangingPunct="1">
              <a:lnSpc>
                <a:spcPct val="90000"/>
              </a:lnSpc>
            </a:pPr>
            <a:r>
              <a:rPr lang="en-US" sz="2400" smtClean="0"/>
              <a:t>Buses are typically useful for systems &lt; 1 GB/s</a:t>
            </a:r>
          </a:p>
          <a:p>
            <a:pPr eaLnBrk="1" hangingPunct="1">
              <a:lnSpc>
                <a:spcPct val="90000"/>
              </a:lnSpc>
            </a:pPr>
            <a:endParaRPr lang="en-US" sz="2400" smtClean="0"/>
          </a:p>
          <a:p>
            <a:pPr eaLnBrk="1" hangingPunct="1">
              <a:lnSpc>
                <a:spcPct val="90000"/>
              </a:lnSpc>
            </a:pPr>
            <a:endParaRPr lang="en-US" sz="2400" smtClean="0"/>
          </a:p>
        </p:txBody>
      </p:sp>
      <p:sp>
        <p:nvSpPr>
          <p:cNvPr id="64517" name="Footer Placeholder 5"/>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Number Placeholder 4"/>
          <p:cNvSpPr>
            <a:spLocks noGrp="1"/>
          </p:cNvSpPr>
          <p:nvPr>
            <p:ph type="sldNum" sz="quarter" idx="11"/>
          </p:nvPr>
        </p:nvSpPr>
        <p:spPr>
          <a:noFill/>
        </p:spPr>
        <p:txBody>
          <a:bodyPr/>
          <a:lstStyle/>
          <a:p>
            <a:fld id="{B1CF9226-A167-457D-84C4-8DD1460EDBE8}" type="slidenum">
              <a:rPr lang="en-US"/>
              <a:pPr/>
              <a:t>92</a:t>
            </a:fld>
            <a:endParaRPr lang="en-US"/>
          </a:p>
        </p:txBody>
      </p:sp>
      <p:sp>
        <p:nvSpPr>
          <p:cNvPr id="68611" name="Rectangle 2"/>
          <p:cNvSpPr>
            <a:spLocks noGrp="1" noChangeArrowheads="1"/>
          </p:cNvSpPr>
          <p:nvPr>
            <p:ph type="title"/>
          </p:nvPr>
        </p:nvSpPr>
        <p:spPr/>
        <p:txBody>
          <a:bodyPr/>
          <a:lstStyle/>
          <a:p>
            <a:pPr eaLnBrk="1" hangingPunct="1"/>
            <a:r>
              <a:rPr lang="en-US" smtClean="0"/>
              <a:t>Moving on to Bigger Things…</a:t>
            </a:r>
          </a:p>
        </p:txBody>
      </p:sp>
      <p:pic>
        <p:nvPicPr>
          <p:cNvPr id="203779" name="Picture 3"/>
          <p:cNvPicPr>
            <a:picLocks noChangeAspect="1" noChangeArrowheads="1"/>
          </p:cNvPicPr>
          <p:nvPr/>
        </p:nvPicPr>
        <p:blipFill>
          <a:blip r:embed="rId3"/>
          <a:srcRect/>
          <a:stretch>
            <a:fillRect/>
          </a:stretch>
        </p:blipFill>
        <p:spPr bwMode="auto">
          <a:xfrm>
            <a:off x="1905000" y="1295400"/>
            <a:ext cx="5341938" cy="4198938"/>
          </a:xfrm>
          <a:prstGeom prst="rect">
            <a:avLst/>
          </a:prstGeom>
          <a:noFill/>
          <a:ln w="9525">
            <a:noFill/>
            <a:miter lim="800000"/>
            <a:headEnd/>
            <a:tailEnd/>
          </a:ln>
        </p:spPr>
      </p:pic>
      <p:pic>
        <p:nvPicPr>
          <p:cNvPr id="203780"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514600" y="1371600"/>
            <a:ext cx="3962400" cy="3789363"/>
          </a:xfrm>
          <a:prstGeom prst="rect">
            <a:avLst/>
          </a:prstGeom>
          <a:noFill/>
          <a:ln w="9525">
            <a:noFill/>
            <a:miter lim="800000"/>
            <a:headEnd/>
            <a:tailEnd/>
          </a:ln>
        </p:spPr>
      </p:pic>
      <p:sp>
        <p:nvSpPr>
          <p:cNvPr id="68614" name="Text Box 5"/>
          <p:cNvSpPr txBox="1">
            <a:spLocks noChangeArrowheads="1"/>
          </p:cNvSpPr>
          <p:nvPr/>
        </p:nvSpPr>
        <p:spPr bwMode="auto">
          <a:xfrm>
            <a:off x="3352800" y="6034088"/>
            <a:ext cx="2076450" cy="366712"/>
          </a:xfrm>
          <a:prstGeom prst="rect">
            <a:avLst/>
          </a:prstGeom>
          <a:noFill/>
          <a:ln w="9525">
            <a:noFill/>
            <a:miter lim="800000"/>
            <a:headEnd/>
            <a:tailEnd/>
          </a:ln>
        </p:spPr>
        <p:txBody>
          <a:bodyPr wrap="none">
            <a:spAutoFit/>
          </a:bodyPr>
          <a:lstStyle/>
          <a:p>
            <a:r>
              <a:rPr lang="en-US">
                <a:latin typeface="Arial" charset="0"/>
              </a:rPr>
              <a:t>The CMS Detector</a:t>
            </a:r>
          </a:p>
        </p:txBody>
      </p:sp>
      <p:pic>
        <p:nvPicPr>
          <p:cNvPr id="203782" name="Picture 6"/>
          <p:cNvPicPr>
            <a:picLocks noChangeAspect="1" noChangeArrowheads="1"/>
          </p:cNvPicPr>
          <p:nvPr/>
        </p:nvPicPr>
        <p:blipFill>
          <a:blip r:embed="rId5">
            <a:clrChange>
              <a:clrFrom>
                <a:srgbClr val="FFFFFE"/>
              </a:clrFrom>
              <a:clrTo>
                <a:srgbClr val="FFFFFE">
                  <a:alpha val="0"/>
                </a:srgbClr>
              </a:clrTo>
            </a:clrChange>
          </a:blip>
          <a:srcRect/>
          <a:stretch>
            <a:fillRect/>
          </a:stretch>
        </p:blipFill>
        <p:spPr bwMode="auto">
          <a:xfrm>
            <a:off x="1981200" y="1828800"/>
            <a:ext cx="5943600" cy="3113088"/>
          </a:xfrm>
          <a:prstGeom prst="rect">
            <a:avLst/>
          </a:prstGeom>
          <a:noFill/>
          <a:ln w="9525">
            <a:noFill/>
            <a:miter lim="800000"/>
            <a:headEnd/>
            <a:tailEnd/>
          </a:ln>
        </p:spPr>
      </p:pic>
      <p:sp>
        <p:nvSpPr>
          <p:cNvPr id="68616" name="Footer Placeholder 8"/>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3780"/>
                                        </p:tgtEl>
                                        <p:attrNameLst>
                                          <p:attrName>style.visibility</p:attrName>
                                        </p:attrNameLst>
                                      </p:cBhvr>
                                      <p:to>
                                        <p:strVal val="visible"/>
                                      </p:to>
                                    </p:set>
                                    <p:animEffect transition="in" filter="fade">
                                      <p:cBhvr>
                                        <p:cTn id="7" dur="2000"/>
                                        <p:tgtEl>
                                          <p:spTgt spid="203780"/>
                                        </p:tgtEl>
                                      </p:cBhvr>
                                    </p:animEffect>
                                  </p:childTnLst>
                                </p:cTn>
                              </p:par>
                              <p:par>
                                <p:cTn id="8" presetID="10" presetClass="exit" presetSubtype="0" fill="hold" nodeType="withEffect">
                                  <p:stCondLst>
                                    <p:cond delay="0"/>
                                  </p:stCondLst>
                                  <p:childTnLst>
                                    <p:animEffect transition="out" filter="fade">
                                      <p:cBhvr>
                                        <p:cTn id="9" dur="2000"/>
                                        <p:tgtEl>
                                          <p:spTgt spid="203779"/>
                                        </p:tgtEl>
                                      </p:cBhvr>
                                    </p:animEffect>
                                    <p:set>
                                      <p:cBhvr>
                                        <p:cTn id="10" dur="1" fill="hold">
                                          <p:stCondLst>
                                            <p:cond delay="1999"/>
                                          </p:stCondLst>
                                        </p:cTn>
                                        <p:tgtEl>
                                          <p:spTgt spid="203779"/>
                                        </p:tgtEl>
                                        <p:attrNameLst>
                                          <p:attrName>style.visibility</p:attrName>
                                        </p:attrNameLst>
                                      </p:cBhvr>
                                      <p:to>
                                        <p:strVal val="hidden"/>
                                      </p:to>
                                    </p:set>
                                  </p:childTnLst>
                                </p:cTn>
                              </p:par>
                            </p:childTnLst>
                          </p:cTn>
                        </p:par>
                        <p:par>
                          <p:cTn id="11" fill="hold">
                            <p:stCondLst>
                              <p:cond delay="2000"/>
                            </p:stCondLst>
                            <p:childTnLst>
                              <p:par>
                                <p:cTn id="12" presetID="6" presetClass="emph" presetSubtype="0" fill="hold" nodeType="afterEffect">
                                  <p:stCondLst>
                                    <p:cond delay="2000"/>
                                  </p:stCondLst>
                                  <p:childTnLst>
                                    <p:animScale>
                                      <p:cBhvr>
                                        <p:cTn id="13" dur="2000" fill="hold"/>
                                        <p:tgtEl>
                                          <p:spTgt spid="203780"/>
                                        </p:tgtEl>
                                      </p:cBhvr>
                                      <p:by x="300000" y="300000"/>
                                    </p:animScale>
                                  </p:childTnLst>
                                </p:cTn>
                              </p:par>
                              <p:par>
                                <p:cTn id="14" presetID="35" presetClass="path" presetSubtype="0" accel="50000" decel="50000" fill="hold" nodeType="withEffect">
                                  <p:stCondLst>
                                    <p:cond delay="2000"/>
                                  </p:stCondLst>
                                  <p:childTnLst>
                                    <p:animMotion origin="layout" path="M 0 0  L -0.25 0  E" pathEditMode="relative" ptsTypes="">
                                      <p:cBhvr>
                                        <p:cTn id="15" dur="2000" fill="hold"/>
                                        <p:tgtEl>
                                          <p:spTgt spid="203780"/>
                                        </p:tgtEl>
                                        <p:attrNameLst>
                                          <p:attrName>ppt_x</p:attrName>
                                          <p:attrName>ppt_y</p:attrName>
                                        </p:attrNameLst>
                                      </p:cBhvr>
                                    </p:animMotion>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203782"/>
                                        </p:tgtEl>
                                        <p:attrNameLst>
                                          <p:attrName>style.visibility</p:attrName>
                                        </p:attrNameLst>
                                      </p:cBhvr>
                                      <p:to>
                                        <p:strVal val="visible"/>
                                      </p:to>
                                    </p:set>
                                    <p:animEffect transition="in" filter="fade">
                                      <p:cBhvr>
                                        <p:cTn id="19" dur="2000"/>
                                        <p:tgtEl>
                                          <p:spTgt spid="203782"/>
                                        </p:tgtEl>
                                      </p:cBhvr>
                                    </p:animEffect>
                                  </p:childTnLst>
                                </p:cTn>
                              </p:par>
                            </p:childTnLst>
                          </p:cTn>
                        </p:par>
                        <p:par>
                          <p:cTn id="20" fill="hold">
                            <p:stCondLst>
                              <p:cond delay="8000"/>
                            </p:stCondLst>
                            <p:childTnLst>
                              <p:par>
                                <p:cTn id="21" presetID="10" presetClass="exit" presetSubtype="0" fill="hold" nodeType="afterEffect">
                                  <p:stCondLst>
                                    <p:cond delay="0"/>
                                  </p:stCondLst>
                                  <p:childTnLst>
                                    <p:animEffect transition="out" filter="fade">
                                      <p:cBhvr>
                                        <p:cTn id="22" dur="2000"/>
                                        <p:tgtEl>
                                          <p:spTgt spid="203780"/>
                                        </p:tgtEl>
                                      </p:cBhvr>
                                    </p:animEffect>
                                    <p:set>
                                      <p:cBhvr>
                                        <p:cTn id="23" dur="1" fill="hold">
                                          <p:stCondLst>
                                            <p:cond delay="1999"/>
                                          </p:stCondLst>
                                        </p:cTn>
                                        <p:tgtEl>
                                          <p:spTgt spid="20378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Slide Number Placeholder 4"/>
          <p:cNvSpPr>
            <a:spLocks noGrp="1"/>
          </p:cNvSpPr>
          <p:nvPr>
            <p:ph type="sldNum" sz="quarter" idx="11"/>
          </p:nvPr>
        </p:nvSpPr>
        <p:spPr>
          <a:noFill/>
        </p:spPr>
        <p:txBody>
          <a:bodyPr/>
          <a:lstStyle/>
          <a:p>
            <a:fld id="{5AF02478-3C27-48D3-A9C9-F30B0D13FD7D}" type="slidenum">
              <a:rPr lang="en-US"/>
              <a:pPr/>
              <a:t>93</a:t>
            </a:fld>
            <a:endParaRPr lang="en-US"/>
          </a:p>
        </p:txBody>
      </p:sp>
      <p:sp>
        <p:nvSpPr>
          <p:cNvPr id="70660" name="Rectangle 2"/>
          <p:cNvSpPr>
            <a:spLocks noGrp="1" noChangeArrowheads="1"/>
          </p:cNvSpPr>
          <p:nvPr>
            <p:ph type="title"/>
          </p:nvPr>
        </p:nvSpPr>
        <p:spPr>
          <a:noFill/>
        </p:spPr>
        <p:txBody>
          <a:bodyPr/>
          <a:lstStyle/>
          <a:p>
            <a:pPr eaLnBrk="1" hangingPunct="1"/>
            <a:r>
              <a:rPr lang="en-US" smtClean="0"/>
              <a:t>Moving on to Bigger Things…</a:t>
            </a:r>
          </a:p>
        </p:txBody>
      </p:sp>
      <p:grpSp>
        <p:nvGrpSpPr>
          <p:cNvPr id="2" name="Group 3"/>
          <p:cNvGrpSpPr>
            <a:grpSpLocks/>
          </p:cNvGrpSpPr>
          <p:nvPr/>
        </p:nvGrpSpPr>
        <p:grpSpPr bwMode="auto">
          <a:xfrm>
            <a:off x="2057400" y="3276600"/>
            <a:ext cx="5791200" cy="3309938"/>
            <a:chOff x="1296" y="2064"/>
            <a:chExt cx="3648" cy="2085"/>
          </a:xfrm>
        </p:grpSpPr>
        <p:sp>
          <p:nvSpPr>
            <p:cNvPr id="70666" name="Line 4"/>
            <p:cNvSpPr>
              <a:spLocks noChangeShapeType="1"/>
            </p:cNvSpPr>
            <p:nvPr/>
          </p:nvSpPr>
          <p:spPr bwMode="auto">
            <a:xfrm>
              <a:off x="1296" y="2064"/>
              <a:ext cx="0" cy="1584"/>
            </a:xfrm>
            <a:prstGeom prst="line">
              <a:avLst/>
            </a:prstGeom>
            <a:noFill/>
            <a:ln w="9525">
              <a:solidFill>
                <a:schemeClr val="tx1"/>
              </a:solidFill>
              <a:round/>
              <a:headEnd/>
              <a:tailEnd/>
            </a:ln>
          </p:spPr>
          <p:txBody>
            <a:bodyPr/>
            <a:lstStyle/>
            <a:p>
              <a:endParaRPr lang="en-GB"/>
            </a:p>
          </p:txBody>
        </p:sp>
        <p:sp>
          <p:nvSpPr>
            <p:cNvPr id="70667" name="Line 5"/>
            <p:cNvSpPr>
              <a:spLocks noChangeShapeType="1"/>
            </p:cNvSpPr>
            <p:nvPr/>
          </p:nvSpPr>
          <p:spPr bwMode="auto">
            <a:xfrm>
              <a:off x="1392" y="2064"/>
              <a:ext cx="0" cy="1584"/>
            </a:xfrm>
            <a:prstGeom prst="line">
              <a:avLst/>
            </a:prstGeom>
            <a:noFill/>
            <a:ln w="9525">
              <a:solidFill>
                <a:schemeClr val="tx1"/>
              </a:solidFill>
              <a:round/>
              <a:headEnd/>
              <a:tailEnd/>
            </a:ln>
          </p:spPr>
          <p:txBody>
            <a:bodyPr/>
            <a:lstStyle/>
            <a:p>
              <a:endParaRPr lang="en-GB"/>
            </a:p>
          </p:txBody>
        </p:sp>
        <p:sp>
          <p:nvSpPr>
            <p:cNvPr id="70668" name="Line 6"/>
            <p:cNvSpPr>
              <a:spLocks noChangeShapeType="1"/>
            </p:cNvSpPr>
            <p:nvPr/>
          </p:nvSpPr>
          <p:spPr bwMode="auto">
            <a:xfrm>
              <a:off x="1488" y="2112"/>
              <a:ext cx="0" cy="1536"/>
            </a:xfrm>
            <a:prstGeom prst="line">
              <a:avLst/>
            </a:prstGeom>
            <a:noFill/>
            <a:ln w="9525">
              <a:solidFill>
                <a:schemeClr val="tx1"/>
              </a:solidFill>
              <a:round/>
              <a:headEnd/>
              <a:tailEnd/>
            </a:ln>
          </p:spPr>
          <p:txBody>
            <a:bodyPr/>
            <a:lstStyle/>
            <a:p>
              <a:endParaRPr lang="en-GB"/>
            </a:p>
          </p:txBody>
        </p:sp>
        <p:sp>
          <p:nvSpPr>
            <p:cNvPr id="70669" name="Line 7"/>
            <p:cNvSpPr>
              <a:spLocks noChangeShapeType="1"/>
            </p:cNvSpPr>
            <p:nvPr/>
          </p:nvSpPr>
          <p:spPr bwMode="auto">
            <a:xfrm>
              <a:off x="1584" y="2208"/>
              <a:ext cx="0" cy="1440"/>
            </a:xfrm>
            <a:prstGeom prst="line">
              <a:avLst/>
            </a:prstGeom>
            <a:noFill/>
            <a:ln w="9525">
              <a:solidFill>
                <a:schemeClr val="tx1"/>
              </a:solidFill>
              <a:round/>
              <a:headEnd/>
              <a:tailEnd/>
            </a:ln>
          </p:spPr>
          <p:txBody>
            <a:bodyPr/>
            <a:lstStyle/>
            <a:p>
              <a:endParaRPr lang="en-GB"/>
            </a:p>
          </p:txBody>
        </p:sp>
        <p:sp>
          <p:nvSpPr>
            <p:cNvPr id="70670" name="Line 8"/>
            <p:cNvSpPr>
              <a:spLocks noChangeShapeType="1"/>
            </p:cNvSpPr>
            <p:nvPr/>
          </p:nvSpPr>
          <p:spPr bwMode="auto">
            <a:xfrm>
              <a:off x="1680" y="2256"/>
              <a:ext cx="0" cy="1392"/>
            </a:xfrm>
            <a:prstGeom prst="line">
              <a:avLst/>
            </a:prstGeom>
            <a:noFill/>
            <a:ln w="9525">
              <a:solidFill>
                <a:schemeClr val="tx1"/>
              </a:solidFill>
              <a:round/>
              <a:headEnd/>
              <a:tailEnd/>
            </a:ln>
          </p:spPr>
          <p:txBody>
            <a:bodyPr/>
            <a:lstStyle/>
            <a:p>
              <a:endParaRPr lang="en-GB"/>
            </a:p>
          </p:txBody>
        </p:sp>
        <p:sp>
          <p:nvSpPr>
            <p:cNvPr id="70671" name="Line 9"/>
            <p:cNvSpPr>
              <a:spLocks noChangeShapeType="1"/>
            </p:cNvSpPr>
            <p:nvPr/>
          </p:nvSpPr>
          <p:spPr bwMode="auto">
            <a:xfrm>
              <a:off x="1776" y="2256"/>
              <a:ext cx="0" cy="1392"/>
            </a:xfrm>
            <a:prstGeom prst="line">
              <a:avLst/>
            </a:prstGeom>
            <a:noFill/>
            <a:ln w="9525">
              <a:solidFill>
                <a:schemeClr val="tx1"/>
              </a:solidFill>
              <a:round/>
              <a:headEnd/>
              <a:tailEnd/>
            </a:ln>
          </p:spPr>
          <p:txBody>
            <a:bodyPr/>
            <a:lstStyle/>
            <a:p>
              <a:endParaRPr lang="en-GB"/>
            </a:p>
          </p:txBody>
        </p:sp>
        <p:sp>
          <p:nvSpPr>
            <p:cNvPr id="70672" name="Line 10"/>
            <p:cNvSpPr>
              <a:spLocks noChangeShapeType="1"/>
            </p:cNvSpPr>
            <p:nvPr/>
          </p:nvSpPr>
          <p:spPr bwMode="auto">
            <a:xfrm>
              <a:off x="1872" y="2256"/>
              <a:ext cx="0" cy="1392"/>
            </a:xfrm>
            <a:prstGeom prst="line">
              <a:avLst/>
            </a:prstGeom>
            <a:noFill/>
            <a:ln w="9525">
              <a:solidFill>
                <a:schemeClr val="tx1"/>
              </a:solidFill>
              <a:round/>
              <a:headEnd/>
              <a:tailEnd/>
            </a:ln>
          </p:spPr>
          <p:txBody>
            <a:bodyPr/>
            <a:lstStyle/>
            <a:p>
              <a:endParaRPr lang="en-GB"/>
            </a:p>
          </p:txBody>
        </p:sp>
        <p:sp>
          <p:nvSpPr>
            <p:cNvPr id="70673" name="Line 11"/>
            <p:cNvSpPr>
              <a:spLocks noChangeShapeType="1"/>
            </p:cNvSpPr>
            <p:nvPr/>
          </p:nvSpPr>
          <p:spPr bwMode="auto">
            <a:xfrm>
              <a:off x="1968" y="2256"/>
              <a:ext cx="0" cy="1392"/>
            </a:xfrm>
            <a:prstGeom prst="line">
              <a:avLst/>
            </a:prstGeom>
            <a:noFill/>
            <a:ln w="9525">
              <a:solidFill>
                <a:schemeClr val="tx1"/>
              </a:solidFill>
              <a:round/>
              <a:headEnd/>
              <a:tailEnd/>
            </a:ln>
          </p:spPr>
          <p:txBody>
            <a:bodyPr/>
            <a:lstStyle/>
            <a:p>
              <a:endParaRPr lang="en-GB"/>
            </a:p>
          </p:txBody>
        </p:sp>
        <p:sp>
          <p:nvSpPr>
            <p:cNvPr id="70674" name="Line 12"/>
            <p:cNvSpPr>
              <a:spLocks noChangeShapeType="1"/>
            </p:cNvSpPr>
            <p:nvPr/>
          </p:nvSpPr>
          <p:spPr bwMode="auto">
            <a:xfrm>
              <a:off x="2064" y="2256"/>
              <a:ext cx="0" cy="1392"/>
            </a:xfrm>
            <a:prstGeom prst="line">
              <a:avLst/>
            </a:prstGeom>
            <a:noFill/>
            <a:ln w="9525">
              <a:solidFill>
                <a:schemeClr val="tx1"/>
              </a:solidFill>
              <a:round/>
              <a:headEnd/>
              <a:tailEnd/>
            </a:ln>
          </p:spPr>
          <p:txBody>
            <a:bodyPr/>
            <a:lstStyle/>
            <a:p>
              <a:endParaRPr lang="en-GB"/>
            </a:p>
          </p:txBody>
        </p:sp>
        <p:sp>
          <p:nvSpPr>
            <p:cNvPr id="70675" name="Line 13"/>
            <p:cNvSpPr>
              <a:spLocks noChangeShapeType="1"/>
            </p:cNvSpPr>
            <p:nvPr/>
          </p:nvSpPr>
          <p:spPr bwMode="auto">
            <a:xfrm>
              <a:off x="2160" y="2256"/>
              <a:ext cx="0" cy="1392"/>
            </a:xfrm>
            <a:prstGeom prst="line">
              <a:avLst/>
            </a:prstGeom>
            <a:noFill/>
            <a:ln w="9525">
              <a:solidFill>
                <a:schemeClr val="tx1"/>
              </a:solidFill>
              <a:round/>
              <a:headEnd/>
              <a:tailEnd/>
            </a:ln>
          </p:spPr>
          <p:txBody>
            <a:bodyPr/>
            <a:lstStyle/>
            <a:p>
              <a:endParaRPr lang="en-GB"/>
            </a:p>
          </p:txBody>
        </p:sp>
        <p:sp>
          <p:nvSpPr>
            <p:cNvPr id="70676" name="Line 14"/>
            <p:cNvSpPr>
              <a:spLocks noChangeShapeType="1"/>
            </p:cNvSpPr>
            <p:nvPr/>
          </p:nvSpPr>
          <p:spPr bwMode="auto">
            <a:xfrm>
              <a:off x="2256" y="2256"/>
              <a:ext cx="0" cy="1392"/>
            </a:xfrm>
            <a:prstGeom prst="line">
              <a:avLst/>
            </a:prstGeom>
            <a:noFill/>
            <a:ln w="9525">
              <a:solidFill>
                <a:schemeClr val="tx1"/>
              </a:solidFill>
              <a:round/>
              <a:headEnd/>
              <a:tailEnd/>
            </a:ln>
          </p:spPr>
          <p:txBody>
            <a:bodyPr/>
            <a:lstStyle/>
            <a:p>
              <a:endParaRPr lang="en-GB"/>
            </a:p>
          </p:txBody>
        </p:sp>
        <p:sp>
          <p:nvSpPr>
            <p:cNvPr id="70677" name="Line 15"/>
            <p:cNvSpPr>
              <a:spLocks noChangeShapeType="1"/>
            </p:cNvSpPr>
            <p:nvPr/>
          </p:nvSpPr>
          <p:spPr bwMode="auto">
            <a:xfrm>
              <a:off x="2352" y="2256"/>
              <a:ext cx="0" cy="1392"/>
            </a:xfrm>
            <a:prstGeom prst="line">
              <a:avLst/>
            </a:prstGeom>
            <a:noFill/>
            <a:ln w="9525">
              <a:solidFill>
                <a:schemeClr val="tx1"/>
              </a:solidFill>
              <a:round/>
              <a:headEnd/>
              <a:tailEnd/>
            </a:ln>
          </p:spPr>
          <p:txBody>
            <a:bodyPr/>
            <a:lstStyle/>
            <a:p>
              <a:endParaRPr lang="en-GB"/>
            </a:p>
          </p:txBody>
        </p:sp>
        <p:sp>
          <p:nvSpPr>
            <p:cNvPr id="70678" name="Line 16"/>
            <p:cNvSpPr>
              <a:spLocks noChangeShapeType="1"/>
            </p:cNvSpPr>
            <p:nvPr/>
          </p:nvSpPr>
          <p:spPr bwMode="auto">
            <a:xfrm>
              <a:off x="2448" y="2256"/>
              <a:ext cx="0" cy="1392"/>
            </a:xfrm>
            <a:prstGeom prst="line">
              <a:avLst/>
            </a:prstGeom>
            <a:noFill/>
            <a:ln w="9525">
              <a:solidFill>
                <a:schemeClr val="tx1"/>
              </a:solidFill>
              <a:round/>
              <a:headEnd/>
              <a:tailEnd/>
            </a:ln>
          </p:spPr>
          <p:txBody>
            <a:bodyPr/>
            <a:lstStyle/>
            <a:p>
              <a:endParaRPr lang="en-GB"/>
            </a:p>
          </p:txBody>
        </p:sp>
        <p:sp>
          <p:nvSpPr>
            <p:cNvPr id="70679" name="Line 17"/>
            <p:cNvSpPr>
              <a:spLocks noChangeShapeType="1"/>
            </p:cNvSpPr>
            <p:nvPr/>
          </p:nvSpPr>
          <p:spPr bwMode="auto">
            <a:xfrm>
              <a:off x="2544" y="2256"/>
              <a:ext cx="0" cy="1392"/>
            </a:xfrm>
            <a:prstGeom prst="line">
              <a:avLst/>
            </a:prstGeom>
            <a:noFill/>
            <a:ln w="9525">
              <a:solidFill>
                <a:schemeClr val="tx1"/>
              </a:solidFill>
              <a:round/>
              <a:headEnd/>
              <a:tailEnd/>
            </a:ln>
          </p:spPr>
          <p:txBody>
            <a:bodyPr/>
            <a:lstStyle/>
            <a:p>
              <a:endParaRPr lang="en-GB"/>
            </a:p>
          </p:txBody>
        </p:sp>
        <p:sp>
          <p:nvSpPr>
            <p:cNvPr id="70680" name="Line 18"/>
            <p:cNvSpPr>
              <a:spLocks noChangeShapeType="1"/>
            </p:cNvSpPr>
            <p:nvPr/>
          </p:nvSpPr>
          <p:spPr bwMode="auto">
            <a:xfrm>
              <a:off x="2640" y="2256"/>
              <a:ext cx="0" cy="1392"/>
            </a:xfrm>
            <a:prstGeom prst="line">
              <a:avLst/>
            </a:prstGeom>
            <a:noFill/>
            <a:ln w="9525">
              <a:solidFill>
                <a:schemeClr val="tx1"/>
              </a:solidFill>
              <a:round/>
              <a:headEnd/>
              <a:tailEnd/>
            </a:ln>
          </p:spPr>
          <p:txBody>
            <a:bodyPr/>
            <a:lstStyle/>
            <a:p>
              <a:endParaRPr lang="en-GB"/>
            </a:p>
          </p:txBody>
        </p:sp>
        <p:sp>
          <p:nvSpPr>
            <p:cNvPr id="70681" name="Line 19"/>
            <p:cNvSpPr>
              <a:spLocks noChangeShapeType="1"/>
            </p:cNvSpPr>
            <p:nvPr/>
          </p:nvSpPr>
          <p:spPr bwMode="auto">
            <a:xfrm>
              <a:off x="2736" y="2256"/>
              <a:ext cx="0" cy="1392"/>
            </a:xfrm>
            <a:prstGeom prst="line">
              <a:avLst/>
            </a:prstGeom>
            <a:noFill/>
            <a:ln w="9525">
              <a:solidFill>
                <a:schemeClr val="tx1"/>
              </a:solidFill>
              <a:round/>
              <a:headEnd/>
              <a:tailEnd/>
            </a:ln>
          </p:spPr>
          <p:txBody>
            <a:bodyPr/>
            <a:lstStyle/>
            <a:p>
              <a:endParaRPr lang="en-GB"/>
            </a:p>
          </p:txBody>
        </p:sp>
        <p:sp>
          <p:nvSpPr>
            <p:cNvPr id="70682" name="Line 20"/>
            <p:cNvSpPr>
              <a:spLocks noChangeShapeType="1"/>
            </p:cNvSpPr>
            <p:nvPr/>
          </p:nvSpPr>
          <p:spPr bwMode="auto">
            <a:xfrm>
              <a:off x="2832" y="2256"/>
              <a:ext cx="0" cy="1392"/>
            </a:xfrm>
            <a:prstGeom prst="line">
              <a:avLst/>
            </a:prstGeom>
            <a:noFill/>
            <a:ln w="9525">
              <a:solidFill>
                <a:schemeClr val="tx1"/>
              </a:solidFill>
              <a:round/>
              <a:headEnd/>
              <a:tailEnd/>
            </a:ln>
          </p:spPr>
          <p:txBody>
            <a:bodyPr/>
            <a:lstStyle/>
            <a:p>
              <a:endParaRPr lang="en-GB"/>
            </a:p>
          </p:txBody>
        </p:sp>
        <p:sp>
          <p:nvSpPr>
            <p:cNvPr id="70683" name="Line 21"/>
            <p:cNvSpPr>
              <a:spLocks noChangeShapeType="1"/>
            </p:cNvSpPr>
            <p:nvPr/>
          </p:nvSpPr>
          <p:spPr bwMode="auto">
            <a:xfrm>
              <a:off x="2928" y="2256"/>
              <a:ext cx="0" cy="1392"/>
            </a:xfrm>
            <a:prstGeom prst="line">
              <a:avLst/>
            </a:prstGeom>
            <a:noFill/>
            <a:ln w="9525">
              <a:solidFill>
                <a:schemeClr val="tx1"/>
              </a:solidFill>
              <a:round/>
              <a:headEnd/>
              <a:tailEnd/>
            </a:ln>
          </p:spPr>
          <p:txBody>
            <a:bodyPr/>
            <a:lstStyle/>
            <a:p>
              <a:endParaRPr lang="en-GB"/>
            </a:p>
          </p:txBody>
        </p:sp>
        <p:sp>
          <p:nvSpPr>
            <p:cNvPr id="70684" name="Line 22"/>
            <p:cNvSpPr>
              <a:spLocks noChangeShapeType="1"/>
            </p:cNvSpPr>
            <p:nvPr/>
          </p:nvSpPr>
          <p:spPr bwMode="auto">
            <a:xfrm>
              <a:off x="3024" y="2256"/>
              <a:ext cx="0" cy="1392"/>
            </a:xfrm>
            <a:prstGeom prst="line">
              <a:avLst/>
            </a:prstGeom>
            <a:noFill/>
            <a:ln w="9525">
              <a:solidFill>
                <a:schemeClr val="tx1"/>
              </a:solidFill>
              <a:round/>
              <a:headEnd/>
              <a:tailEnd/>
            </a:ln>
          </p:spPr>
          <p:txBody>
            <a:bodyPr/>
            <a:lstStyle/>
            <a:p>
              <a:endParaRPr lang="en-GB"/>
            </a:p>
          </p:txBody>
        </p:sp>
        <p:sp>
          <p:nvSpPr>
            <p:cNvPr id="70685" name="Line 23"/>
            <p:cNvSpPr>
              <a:spLocks noChangeShapeType="1"/>
            </p:cNvSpPr>
            <p:nvPr/>
          </p:nvSpPr>
          <p:spPr bwMode="auto">
            <a:xfrm>
              <a:off x="3120" y="2256"/>
              <a:ext cx="0" cy="1392"/>
            </a:xfrm>
            <a:prstGeom prst="line">
              <a:avLst/>
            </a:prstGeom>
            <a:noFill/>
            <a:ln w="9525">
              <a:solidFill>
                <a:schemeClr val="tx1"/>
              </a:solidFill>
              <a:round/>
              <a:headEnd/>
              <a:tailEnd/>
            </a:ln>
          </p:spPr>
          <p:txBody>
            <a:bodyPr/>
            <a:lstStyle/>
            <a:p>
              <a:endParaRPr lang="en-GB"/>
            </a:p>
          </p:txBody>
        </p:sp>
        <p:sp>
          <p:nvSpPr>
            <p:cNvPr id="70686" name="Line 24"/>
            <p:cNvSpPr>
              <a:spLocks noChangeShapeType="1"/>
            </p:cNvSpPr>
            <p:nvPr/>
          </p:nvSpPr>
          <p:spPr bwMode="auto">
            <a:xfrm>
              <a:off x="3216" y="2256"/>
              <a:ext cx="0" cy="1392"/>
            </a:xfrm>
            <a:prstGeom prst="line">
              <a:avLst/>
            </a:prstGeom>
            <a:noFill/>
            <a:ln w="9525">
              <a:solidFill>
                <a:schemeClr val="tx1"/>
              </a:solidFill>
              <a:round/>
              <a:headEnd/>
              <a:tailEnd/>
            </a:ln>
          </p:spPr>
          <p:txBody>
            <a:bodyPr/>
            <a:lstStyle/>
            <a:p>
              <a:endParaRPr lang="en-GB"/>
            </a:p>
          </p:txBody>
        </p:sp>
        <p:sp>
          <p:nvSpPr>
            <p:cNvPr id="70687" name="Line 25"/>
            <p:cNvSpPr>
              <a:spLocks noChangeShapeType="1"/>
            </p:cNvSpPr>
            <p:nvPr/>
          </p:nvSpPr>
          <p:spPr bwMode="auto">
            <a:xfrm>
              <a:off x="3312" y="2256"/>
              <a:ext cx="0" cy="1392"/>
            </a:xfrm>
            <a:prstGeom prst="line">
              <a:avLst/>
            </a:prstGeom>
            <a:noFill/>
            <a:ln w="9525">
              <a:solidFill>
                <a:schemeClr val="tx1"/>
              </a:solidFill>
              <a:round/>
              <a:headEnd/>
              <a:tailEnd/>
            </a:ln>
          </p:spPr>
          <p:txBody>
            <a:bodyPr/>
            <a:lstStyle/>
            <a:p>
              <a:endParaRPr lang="en-GB"/>
            </a:p>
          </p:txBody>
        </p:sp>
        <p:sp>
          <p:nvSpPr>
            <p:cNvPr id="70688" name="Line 26"/>
            <p:cNvSpPr>
              <a:spLocks noChangeShapeType="1"/>
            </p:cNvSpPr>
            <p:nvPr/>
          </p:nvSpPr>
          <p:spPr bwMode="auto">
            <a:xfrm>
              <a:off x="3408" y="2256"/>
              <a:ext cx="0" cy="1392"/>
            </a:xfrm>
            <a:prstGeom prst="line">
              <a:avLst/>
            </a:prstGeom>
            <a:noFill/>
            <a:ln w="9525">
              <a:solidFill>
                <a:schemeClr val="tx1"/>
              </a:solidFill>
              <a:round/>
              <a:headEnd/>
              <a:tailEnd/>
            </a:ln>
          </p:spPr>
          <p:txBody>
            <a:bodyPr/>
            <a:lstStyle/>
            <a:p>
              <a:endParaRPr lang="en-GB"/>
            </a:p>
          </p:txBody>
        </p:sp>
        <p:sp>
          <p:nvSpPr>
            <p:cNvPr id="70689" name="Line 27"/>
            <p:cNvSpPr>
              <a:spLocks noChangeShapeType="1"/>
            </p:cNvSpPr>
            <p:nvPr/>
          </p:nvSpPr>
          <p:spPr bwMode="auto">
            <a:xfrm>
              <a:off x="3504" y="2256"/>
              <a:ext cx="0" cy="1392"/>
            </a:xfrm>
            <a:prstGeom prst="line">
              <a:avLst/>
            </a:prstGeom>
            <a:noFill/>
            <a:ln w="9525">
              <a:solidFill>
                <a:schemeClr val="tx1"/>
              </a:solidFill>
              <a:round/>
              <a:headEnd/>
              <a:tailEnd/>
            </a:ln>
          </p:spPr>
          <p:txBody>
            <a:bodyPr/>
            <a:lstStyle/>
            <a:p>
              <a:endParaRPr lang="en-GB"/>
            </a:p>
          </p:txBody>
        </p:sp>
        <p:sp>
          <p:nvSpPr>
            <p:cNvPr id="70690" name="Line 28"/>
            <p:cNvSpPr>
              <a:spLocks noChangeShapeType="1"/>
            </p:cNvSpPr>
            <p:nvPr/>
          </p:nvSpPr>
          <p:spPr bwMode="auto">
            <a:xfrm>
              <a:off x="3600" y="2256"/>
              <a:ext cx="0" cy="1392"/>
            </a:xfrm>
            <a:prstGeom prst="line">
              <a:avLst/>
            </a:prstGeom>
            <a:noFill/>
            <a:ln w="9525">
              <a:solidFill>
                <a:schemeClr val="tx1"/>
              </a:solidFill>
              <a:round/>
              <a:headEnd/>
              <a:tailEnd/>
            </a:ln>
          </p:spPr>
          <p:txBody>
            <a:bodyPr/>
            <a:lstStyle/>
            <a:p>
              <a:endParaRPr lang="en-GB"/>
            </a:p>
          </p:txBody>
        </p:sp>
        <p:sp>
          <p:nvSpPr>
            <p:cNvPr id="70691" name="Line 29"/>
            <p:cNvSpPr>
              <a:spLocks noChangeShapeType="1"/>
            </p:cNvSpPr>
            <p:nvPr/>
          </p:nvSpPr>
          <p:spPr bwMode="auto">
            <a:xfrm>
              <a:off x="3696" y="2256"/>
              <a:ext cx="0" cy="1392"/>
            </a:xfrm>
            <a:prstGeom prst="line">
              <a:avLst/>
            </a:prstGeom>
            <a:noFill/>
            <a:ln w="9525">
              <a:solidFill>
                <a:schemeClr val="tx1"/>
              </a:solidFill>
              <a:round/>
              <a:headEnd/>
              <a:tailEnd/>
            </a:ln>
          </p:spPr>
          <p:txBody>
            <a:bodyPr/>
            <a:lstStyle/>
            <a:p>
              <a:endParaRPr lang="en-GB"/>
            </a:p>
          </p:txBody>
        </p:sp>
        <p:sp>
          <p:nvSpPr>
            <p:cNvPr id="70692" name="Line 30"/>
            <p:cNvSpPr>
              <a:spLocks noChangeShapeType="1"/>
            </p:cNvSpPr>
            <p:nvPr/>
          </p:nvSpPr>
          <p:spPr bwMode="auto">
            <a:xfrm>
              <a:off x="3792" y="2256"/>
              <a:ext cx="0" cy="1392"/>
            </a:xfrm>
            <a:prstGeom prst="line">
              <a:avLst/>
            </a:prstGeom>
            <a:noFill/>
            <a:ln w="9525">
              <a:solidFill>
                <a:schemeClr val="tx1"/>
              </a:solidFill>
              <a:round/>
              <a:headEnd/>
              <a:tailEnd/>
            </a:ln>
          </p:spPr>
          <p:txBody>
            <a:bodyPr/>
            <a:lstStyle/>
            <a:p>
              <a:endParaRPr lang="en-GB"/>
            </a:p>
          </p:txBody>
        </p:sp>
        <p:sp>
          <p:nvSpPr>
            <p:cNvPr id="70693" name="Line 31"/>
            <p:cNvSpPr>
              <a:spLocks noChangeShapeType="1"/>
            </p:cNvSpPr>
            <p:nvPr/>
          </p:nvSpPr>
          <p:spPr bwMode="auto">
            <a:xfrm>
              <a:off x="3888" y="2256"/>
              <a:ext cx="0" cy="1392"/>
            </a:xfrm>
            <a:prstGeom prst="line">
              <a:avLst/>
            </a:prstGeom>
            <a:noFill/>
            <a:ln w="9525">
              <a:solidFill>
                <a:schemeClr val="tx1"/>
              </a:solidFill>
              <a:round/>
              <a:headEnd/>
              <a:tailEnd/>
            </a:ln>
          </p:spPr>
          <p:txBody>
            <a:bodyPr/>
            <a:lstStyle/>
            <a:p>
              <a:endParaRPr lang="en-GB"/>
            </a:p>
          </p:txBody>
        </p:sp>
        <p:sp>
          <p:nvSpPr>
            <p:cNvPr id="70694" name="Line 32"/>
            <p:cNvSpPr>
              <a:spLocks noChangeShapeType="1"/>
            </p:cNvSpPr>
            <p:nvPr/>
          </p:nvSpPr>
          <p:spPr bwMode="auto">
            <a:xfrm>
              <a:off x="3984" y="2256"/>
              <a:ext cx="0" cy="1392"/>
            </a:xfrm>
            <a:prstGeom prst="line">
              <a:avLst/>
            </a:prstGeom>
            <a:noFill/>
            <a:ln w="9525">
              <a:solidFill>
                <a:schemeClr val="tx1"/>
              </a:solidFill>
              <a:round/>
              <a:headEnd/>
              <a:tailEnd/>
            </a:ln>
          </p:spPr>
          <p:txBody>
            <a:bodyPr/>
            <a:lstStyle/>
            <a:p>
              <a:endParaRPr lang="en-GB"/>
            </a:p>
          </p:txBody>
        </p:sp>
        <p:sp>
          <p:nvSpPr>
            <p:cNvPr id="70695" name="Line 33"/>
            <p:cNvSpPr>
              <a:spLocks noChangeShapeType="1"/>
            </p:cNvSpPr>
            <p:nvPr/>
          </p:nvSpPr>
          <p:spPr bwMode="auto">
            <a:xfrm>
              <a:off x="4080" y="2256"/>
              <a:ext cx="0" cy="1392"/>
            </a:xfrm>
            <a:prstGeom prst="line">
              <a:avLst/>
            </a:prstGeom>
            <a:noFill/>
            <a:ln w="9525">
              <a:solidFill>
                <a:schemeClr val="tx1"/>
              </a:solidFill>
              <a:round/>
              <a:headEnd/>
              <a:tailEnd/>
            </a:ln>
          </p:spPr>
          <p:txBody>
            <a:bodyPr/>
            <a:lstStyle/>
            <a:p>
              <a:endParaRPr lang="en-GB"/>
            </a:p>
          </p:txBody>
        </p:sp>
        <p:sp>
          <p:nvSpPr>
            <p:cNvPr id="70696" name="Line 34"/>
            <p:cNvSpPr>
              <a:spLocks noChangeShapeType="1"/>
            </p:cNvSpPr>
            <p:nvPr/>
          </p:nvSpPr>
          <p:spPr bwMode="auto">
            <a:xfrm>
              <a:off x="4176" y="2256"/>
              <a:ext cx="0" cy="1392"/>
            </a:xfrm>
            <a:prstGeom prst="line">
              <a:avLst/>
            </a:prstGeom>
            <a:noFill/>
            <a:ln w="9525">
              <a:solidFill>
                <a:schemeClr val="tx1"/>
              </a:solidFill>
              <a:round/>
              <a:headEnd/>
              <a:tailEnd/>
            </a:ln>
          </p:spPr>
          <p:txBody>
            <a:bodyPr/>
            <a:lstStyle/>
            <a:p>
              <a:endParaRPr lang="en-GB"/>
            </a:p>
          </p:txBody>
        </p:sp>
        <p:sp>
          <p:nvSpPr>
            <p:cNvPr id="70697" name="Line 35"/>
            <p:cNvSpPr>
              <a:spLocks noChangeShapeType="1"/>
            </p:cNvSpPr>
            <p:nvPr/>
          </p:nvSpPr>
          <p:spPr bwMode="auto">
            <a:xfrm>
              <a:off x="4272" y="2256"/>
              <a:ext cx="0" cy="1392"/>
            </a:xfrm>
            <a:prstGeom prst="line">
              <a:avLst/>
            </a:prstGeom>
            <a:noFill/>
            <a:ln w="9525">
              <a:solidFill>
                <a:schemeClr val="tx1"/>
              </a:solidFill>
              <a:round/>
              <a:headEnd/>
              <a:tailEnd/>
            </a:ln>
          </p:spPr>
          <p:txBody>
            <a:bodyPr/>
            <a:lstStyle/>
            <a:p>
              <a:endParaRPr lang="en-GB"/>
            </a:p>
          </p:txBody>
        </p:sp>
        <p:sp>
          <p:nvSpPr>
            <p:cNvPr id="70698" name="Line 36"/>
            <p:cNvSpPr>
              <a:spLocks noChangeShapeType="1"/>
            </p:cNvSpPr>
            <p:nvPr/>
          </p:nvSpPr>
          <p:spPr bwMode="auto">
            <a:xfrm>
              <a:off x="4368" y="2256"/>
              <a:ext cx="0" cy="1392"/>
            </a:xfrm>
            <a:prstGeom prst="line">
              <a:avLst/>
            </a:prstGeom>
            <a:noFill/>
            <a:ln w="9525">
              <a:solidFill>
                <a:schemeClr val="tx1"/>
              </a:solidFill>
              <a:round/>
              <a:headEnd/>
              <a:tailEnd/>
            </a:ln>
          </p:spPr>
          <p:txBody>
            <a:bodyPr/>
            <a:lstStyle/>
            <a:p>
              <a:endParaRPr lang="en-GB"/>
            </a:p>
          </p:txBody>
        </p:sp>
        <p:sp>
          <p:nvSpPr>
            <p:cNvPr id="70699" name="Line 37"/>
            <p:cNvSpPr>
              <a:spLocks noChangeShapeType="1"/>
            </p:cNvSpPr>
            <p:nvPr/>
          </p:nvSpPr>
          <p:spPr bwMode="auto">
            <a:xfrm>
              <a:off x="4464" y="2256"/>
              <a:ext cx="0" cy="1392"/>
            </a:xfrm>
            <a:prstGeom prst="line">
              <a:avLst/>
            </a:prstGeom>
            <a:noFill/>
            <a:ln w="9525">
              <a:solidFill>
                <a:schemeClr val="tx1"/>
              </a:solidFill>
              <a:round/>
              <a:headEnd/>
              <a:tailEnd/>
            </a:ln>
          </p:spPr>
          <p:txBody>
            <a:bodyPr/>
            <a:lstStyle/>
            <a:p>
              <a:endParaRPr lang="en-GB"/>
            </a:p>
          </p:txBody>
        </p:sp>
        <p:sp>
          <p:nvSpPr>
            <p:cNvPr id="70700" name="Line 38"/>
            <p:cNvSpPr>
              <a:spLocks noChangeShapeType="1"/>
            </p:cNvSpPr>
            <p:nvPr/>
          </p:nvSpPr>
          <p:spPr bwMode="auto">
            <a:xfrm>
              <a:off x="4560" y="2256"/>
              <a:ext cx="0" cy="1392"/>
            </a:xfrm>
            <a:prstGeom prst="line">
              <a:avLst/>
            </a:prstGeom>
            <a:noFill/>
            <a:ln w="9525">
              <a:solidFill>
                <a:schemeClr val="tx1"/>
              </a:solidFill>
              <a:round/>
              <a:headEnd/>
              <a:tailEnd/>
            </a:ln>
          </p:spPr>
          <p:txBody>
            <a:bodyPr/>
            <a:lstStyle/>
            <a:p>
              <a:endParaRPr lang="en-GB"/>
            </a:p>
          </p:txBody>
        </p:sp>
        <p:sp>
          <p:nvSpPr>
            <p:cNvPr id="70701" name="Line 39"/>
            <p:cNvSpPr>
              <a:spLocks noChangeShapeType="1"/>
            </p:cNvSpPr>
            <p:nvPr/>
          </p:nvSpPr>
          <p:spPr bwMode="auto">
            <a:xfrm>
              <a:off x="4656" y="2256"/>
              <a:ext cx="0" cy="1392"/>
            </a:xfrm>
            <a:prstGeom prst="line">
              <a:avLst/>
            </a:prstGeom>
            <a:noFill/>
            <a:ln w="9525">
              <a:solidFill>
                <a:schemeClr val="tx1"/>
              </a:solidFill>
              <a:round/>
              <a:headEnd/>
              <a:tailEnd/>
            </a:ln>
          </p:spPr>
          <p:txBody>
            <a:bodyPr/>
            <a:lstStyle/>
            <a:p>
              <a:endParaRPr lang="en-GB"/>
            </a:p>
          </p:txBody>
        </p:sp>
        <p:sp>
          <p:nvSpPr>
            <p:cNvPr id="70702" name="Line 40"/>
            <p:cNvSpPr>
              <a:spLocks noChangeShapeType="1"/>
            </p:cNvSpPr>
            <p:nvPr/>
          </p:nvSpPr>
          <p:spPr bwMode="auto">
            <a:xfrm>
              <a:off x="4752" y="2256"/>
              <a:ext cx="0" cy="1392"/>
            </a:xfrm>
            <a:prstGeom prst="line">
              <a:avLst/>
            </a:prstGeom>
            <a:noFill/>
            <a:ln w="9525">
              <a:solidFill>
                <a:schemeClr val="tx1"/>
              </a:solidFill>
              <a:round/>
              <a:headEnd/>
              <a:tailEnd/>
            </a:ln>
          </p:spPr>
          <p:txBody>
            <a:bodyPr/>
            <a:lstStyle/>
            <a:p>
              <a:endParaRPr lang="en-GB"/>
            </a:p>
          </p:txBody>
        </p:sp>
        <p:sp>
          <p:nvSpPr>
            <p:cNvPr id="70703" name="Line 41"/>
            <p:cNvSpPr>
              <a:spLocks noChangeShapeType="1"/>
            </p:cNvSpPr>
            <p:nvPr/>
          </p:nvSpPr>
          <p:spPr bwMode="auto">
            <a:xfrm>
              <a:off x="4848" y="2256"/>
              <a:ext cx="0" cy="1392"/>
            </a:xfrm>
            <a:prstGeom prst="line">
              <a:avLst/>
            </a:prstGeom>
            <a:noFill/>
            <a:ln w="9525">
              <a:solidFill>
                <a:schemeClr val="tx1"/>
              </a:solidFill>
              <a:round/>
              <a:headEnd/>
              <a:tailEnd/>
            </a:ln>
          </p:spPr>
          <p:txBody>
            <a:bodyPr/>
            <a:lstStyle/>
            <a:p>
              <a:endParaRPr lang="en-GB"/>
            </a:p>
          </p:txBody>
        </p:sp>
        <p:sp>
          <p:nvSpPr>
            <p:cNvPr id="70704" name="Line 42"/>
            <p:cNvSpPr>
              <a:spLocks noChangeShapeType="1"/>
            </p:cNvSpPr>
            <p:nvPr/>
          </p:nvSpPr>
          <p:spPr bwMode="auto">
            <a:xfrm>
              <a:off x="4944" y="2256"/>
              <a:ext cx="0" cy="1392"/>
            </a:xfrm>
            <a:prstGeom prst="line">
              <a:avLst/>
            </a:prstGeom>
            <a:noFill/>
            <a:ln w="9525">
              <a:solidFill>
                <a:schemeClr val="tx1"/>
              </a:solidFill>
              <a:round/>
              <a:headEnd/>
              <a:tailEnd/>
            </a:ln>
          </p:spPr>
          <p:txBody>
            <a:bodyPr/>
            <a:lstStyle/>
            <a:p>
              <a:endParaRPr lang="en-GB"/>
            </a:p>
          </p:txBody>
        </p:sp>
        <p:sp>
          <p:nvSpPr>
            <p:cNvPr id="70705" name="Line 43"/>
            <p:cNvSpPr>
              <a:spLocks noChangeShapeType="1"/>
            </p:cNvSpPr>
            <p:nvPr/>
          </p:nvSpPr>
          <p:spPr bwMode="auto">
            <a:xfrm>
              <a:off x="1296" y="3648"/>
              <a:ext cx="3648" cy="0"/>
            </a:xfrm>
            <a:prstGeom prst="line">
              <a:avLst/>
            </a:prstGeom>
            <a:noFill/>
            <a:ln w="9525">
              <a:solidFill>
                <a:schemeClr val="tx1"/>
              </a:solidFill>
              <a:round/>
              <a:headEnd/>
              <a:tailEnd/>
            </a:ln>
          </p:spPr>
          <p:txBody>
            <a:bodyPr/>
            <a:lstStyle/>
            <a:p>
              <a:endParaRPr lang="en-GB"/>
            </a:p>
          </p:txBody>
        </p:sp>
        <p:sp>
          <p:nvSpPr>
            <p:cNvPr id="70706" name="Line 44"/>
            <p:cNvSpPr>
              <a:spLocks noChangeShapeType="1"/>
            </p:cNvSpPr>
            <p:nvPr/>
          </p:nvSpPr>
          <p:spPr bwMode="auto">
            <a:xfrm>
              <a:off x="3072" y="3648"/>
              <a:ext cx="0" cy="144"/>
            </a:xfrm>
            <a:prstGeom prst="line">
              <a:avLst/>
            </a:prstGeom>
            <a:noFill/>
            <a:ln w="9525">
              <a:solidFill>
                <a:schemeClr val="tx1"/>
              </a:solidFill>
              <a:round/>
              <a:headEnd/>
              <a:tailEnd/>
            </a:ln>
          </p:spPr>
          <p:txBody>
            <a:bodyPr/>
            <a:lstStyle/>
            <a:p>
              <a:endParaRPr lang="en-GB"/>
            </a:p>
          </p:txBody>
        </p:sp>
        <p:graphicFrame>
          <p:nvGraphicFramePr>
            <p:cNvPr id="70658" name="Object 2"/>
            <p:cNvGraphicFramePr>
              <a:graphicFrameLocks noChangeAspect="1"/>
            </p:cNvGraphicFramePr>
            <p:nvPr/>
          </p:nvGraphicFramePr>
          <p:xfrm>
            <a:off x="2928" y="3696"/>
            <a:ext cx="327" cy="453"/>
          </p:xfrm>
          <a:graphic>
            <a:graphicData uri="http://schemas.openxmlformats.org/presentationml/2006/ole">
              <mc:AlternateContent xmlns:mc="http://schemas.openxmlformats.org/markup-compatibility/2006">
                <mc:Choice xmlns:v="urn:schemas-microsoft-com:vml" Requires="v">
                  <p:oleObj spid="_x0000_s70661" name="Visio" r:id="rId4" imgW="738378" imgH="941388" progId="Visio.Drawing.11">
                    <p:embed/>
                  </p:oleObj>
                </mc:Choice>
                <mc:Fallback>
                  <p:oleObj name="Visio" r:id="rId4" imgW="738378" imgH="941388" progId="Visio.Drawing.11">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8" y="3696"/>
                          <a:ext cx="327" cy="4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pSp>
      <p:sp>
        <p:nvSpPr>
          <p:cNvPr id="204846" name="Text Box 46"/>
          <p:cNvSpPr txBox="1">
            <a:spLocks noChangeArrowheads="1"/>
          </p:cNvSpPr>
          <p:nvPr/>
        </p:nvSpPr>
        <p:spPr bwMode="auto">
          <a:xfrm>
            <a:off x="4495800" y="4495800"/>
            <a:ext cx="990600" cy="1555750"/>
          </a:xfrm>
          <a:prstGeom prst="rect">
            <a:avLst/>
          </a:prstGeom>
          <a:noFill/>
          <a:ln w="9525">
            <a:noFill/>
            <a:miter lim="800000"/>
            <a:headEnd/>
            <a:tailEnd/>
          </a:ln>
        </p:spPr>
        <p:txBody>
          <a:bodyPr>
            <a:spAutoFit/>
          </a:bodyPr>
          <a:lstStyle/>
          <a:p>
            <a:r>
              <a:rPr lang="en-US" sz="9600" b="1" i="1">
                <a:solidFill>
                  <a:srgbClr val="CC9900"/>
                </a:solidFill>
                <a:latin typeface="Arial" charset="0"/>
              </a:rPr>
              <a:t>?</a:t>
            </a:r>
          </a:p>
        </p:txBody>
      </p:sp>
      <p:pic>
        <p:nvPicPr>
          <p:cNvPr id="204847" name="Picture 47"/>
          <p:cNvPicPr>
            <a:picLocks noChangeAspect="1" noChangeArrowheads="1"/>
          </p:cNvPicPr>
          <p:nvPr/>
        </p:nvPicPr>
        <p:blipFill>
          <a:blip r:embed="rId6">
            <a:clrChange>
              <a:clrFrom>
                <a:srgbClr val="FFFFFE"/>
              </a:clrFrom>
              <a:clrTo>
                <a:srgbClr val="FFFFFE">
                  <a:alpha val="0"/>
                </a:srgbClr>
              </a:clrTo>
            </a:clrChange>
          </a:blip>
          <a:srcRect/>
          <a:stretch>
            <a:fillRect/>
          </a:stretch>
        </p:blipFill>
        <p:spPr bwMode="auto">
          <a:xfrm>
            <a:off x="1981200" y="1828800"/>
            <a:ext cx="5943600" cy="3113088"/>
          </a:xfrm>
          <a:prstGeom prst="rect">
            <a:avLst/>
          </a:prstGeom>
          <a:noFill/>
          <a:ln w="9525">
            <a:noFill/>
            <a:miter lim="800000"/>
            <a:headEnd/>
            <a:tailEnd/>
          </a:ln>
        </p:spPr>
      </p:pic>
      <p:sp>
        <p:nvSpPr>
          <p:cNvPr id="204848" name="Text Box 48"/>
          <p:cNvSpPr txBox="1">
            <a:spLocks noChangeArrowheads="1"/>
          </p:cNvSpPr>
          <p:nvPr/>
        </p:nvSpPr>
        <p:spPr bwMode="auto">
          <a:xfrm>
            <a:off x="2895600" y="2743200"/>
            <a:ext cx="4657725" cy="2074863"/>
          </a:xfrm>
          <a:prstGeom prst="rect">
            <a:avLst/>
          </a:prstGeom>
          <a:noFill/>
          <a:ln w="9525">
            <a:noFill/>
            <a:miter lim="800000"/>
            <a:headEnd/>
            <a:tailEnd/>
          </a:ln>
        </p:spPr>
        <p:txBody>
          <a:bodyPr wrap="none">
            <a:spAutoFit/>
          </a:bodyPr>
          <a:lstStyle/>
          <a:p>
            <a:pPr marL="342900" indent="-342900">
              <a:buFontTx/>
              <a:buChar char="•"/>
            </a:pPr>
            <a:r>
              <a:rPr lang="en-US">
                <a:latin typeface="Arial" charset="0"/>
              </a:rPr>
              <a:t>15 million detector channels</a:t>
            </a:r>
          </a:p>
          <a:p>
            <a:pPr marL="342900" indent="-342900">
              <a:buFontTx/>
              <a:buChar char="•"/>
            </a:pPr>
            <a:r>
              <a:rPr lang="en-US">
                <a:latin typeface="Arial" charset="0"/>
              </a:rPr>
              <a:t>@ 40 MHz</a:t>
            </a:r>
          </a:p>
          <a:p>
            <a:pPr marL="342900" indent="-342900">
              <a:buFontTx/>
              <a:buChar char="•"/>
            </a:pPr>
            <a:r>
              <a:rPr lang="en-US">
                <a:latin typeface="Arial" charset="0"/>
              </a:rPr>
              <a:t>= ~15 * 1,000,000 * 40 * 1,000,000 bytes</a:t>
            </a:r>
          </a:p>
          <a:p>
            <a:pPr marL="342900" indent="-342900">
              <a:buFontTx/>
              <a:buChar char="•"/>
            </a:pPr>
            <a:endParaRPr lang="en-US">
              <a:latin typeface="Arial" charset="0"/>
            </a:endParaRPr>
          </a:p>
          <a:p>
            <a:pPr marL="342900" indent="-342900">
              <a:buFontTx/>
              <a:buChar char="•"/>
            </a:pPr>
            <a:r>
              <a:rPr lang="en-US" sz="2000">
                <a:latin typeface="Arial" charset="0"/>
              </a:rPr>
              <a:t>= ~ 600 TB/sec</a:t>
            </a:r>
          </a:p>
          <a:p>
            <a:pPr marL="342900" indent="-342900">
              <a:buFontTx/>
              <a:buChar char="•"/>
            </a:pPr>
            <a:endParaRPr lang="en-US" sz="2000">
              <a:latin typeface="Arial" charset="0"/>
            </a:endParaRPr>
          </a:p>
          <a:p>
            <a:pPr marL="342900" indent="-342900"/>
            <a:endParaRPr lang="en-US">
              <a:latin typeface="Arial" charset="0"/>
            </a:endParaRPr>
          </a:p>
        </p:txBody>
      </p:sp>
      <p:sp>
        <p:nvSpPr>
          <p:cNvPr id="70665" name="Footer Placeholder 50"/>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mph" presetSubtype="0" nodeType="clickEffect">
                                  <p:stCondLst>
                                    <p:cond delay="0"/>
                                  </p:stCondLst>
                                  <p:childTnLst>
                                    <p:set>
                                      <p:cBhvr rctx="PPT">
                                        <p:cTn id="11" dur="indefinite"/>
                                        <p:tgtEl>
                                          <p:spTgt spid="204847"/>
                                        </p:tgtEl>
                                        <p:attrNameLst>
                                          <p:attrName>style.opacity</p:attrName>
                                        </p:attrNameLst>
                                      </p:cBhvr>
                                      <p:to>
                                        <p:strVal val="0.15"/>
                                      </p:to>
                                    </p:set>
                                    <p:animEffect filter="image" prLst="opacity: 0.15">
                                      <p:cBhvr rctx="IE">
                                        <p:cTn id="12" dur="indefinite"/>
                                        <p:tgtEl>
                                          <p:spTgt spid="204847"/>
                                        </p:tgtEl>
                                      </p:cBhvr>
                                    </p:animEffect>
                                  </p:childTnLst>
                                </p:cTn>
                              </p:par>
                              <p:par>
                                <p:cTn id="13" presetID="9" presetClass="emph" presetSubtype="0" nodeType="withEffect">
                                  <p:stCondLst>
                                    <p:cond delay="0"/>
                                  </p:stCondLst>
                                  <p:childTnLst>
                                    <p:set>
                                      <p:cBhvr rctx="PPT">
                                        <p:cTn id="14" dur="indefinite"/>
                                        <p:tgtEl>
                                          <p:spTgt spid="2"/>
                                        </p:tgtEl>
                                        <p:attrNameLst>
                                          <p:attrName>style.opacity</p:attrName>
                                        </p:attrNameLst>
                                      </p:cBhvr>
                                      <p:to>
                                        <p:strVal val="0.15"/>
                                      </p:to>
                                    </p:set>
                                    <p:animEffect filter="image" prLst="opacity: 0.15">
                                      <p:cBhvr rctx="IE">
                                        <p:cTn id="15" dur="indefinite"/>
                                        <p:tgtEl>
                                          <p:spTgt spid="2"/>
                                        </p:tgtEl>
                                      </p:cBhvr>
                                    </p:animEffect>
                                  </p:childTnLst>
                                </p:cTn>
                              </p:par>
                            </p:childTnLst>
                          </p:cTn>
                        </p:par>
                        <p:par>
                          <p:cTn id="16" fill="hold">
                            <p:stCondLst>
                              <p:cond delay="0"/>
                            </p:stCondLst>
                            <p:childTnLst>
                              <p:par>
                                <p:cTn id="17" presetID="10" presetClass="entr" presetSubtype="0" fill="hold" grpId="0" nodeType="afterEffect">
                                  <p:stCondLst>
                                    <p:cond delay="0"/>
                                  </p:stCondLst>
                                  <p:childTnLst>
                                    <p:set>
                                      <p:cBhvr>
                                        <p:cTn id="18" dur="1" fill="hold">
                                          <p:stCondLst>
                                            <p:cond delay="0"/>
                                          </p:stCondLst>
                                        </p:cTn>
                                        <p:tgtEl>
                                          <p:spTgt spid="204848"/>
                                        </p:tgtEl>
                                        <p:attrNameLst>
                                          <p:attrName>style.visibility</p:attrName>
                                        </p:attrNameLst>
                                      </p:cBhvr>
                                      <p:to>
                                        <p:strVal val="visible"/>
                                      </p:to>
                                    </p:set>
                                    <p:animEffect transition="in" filter="fade">
                                      <p:cBhvr>
                                        <p:cTn id="19" dur="2000"/>
                                        <p:tgtEl>
                                          <p:spTgt spid="20484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04846"/>
                                        </p:tgtEl>
                                        <p:attrNameLst>
                                          <p:attrName>style.visibility</p:attrName>
                                        </p:attrNameLst>
                                      </p:cBhvr>
                                      <p:to>
                                        <p:strVal val="visible"/>
                                      </p:to>
                                    </p:set>
                                    <p:animEffect transition="in" filter="fade">
                                      <p:cBhvr>
                                        <p:cTn id="24" dur="500"/>
                                        <p:tgtEl>
                                          <p:spTgt spid="2048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6" grpId="0"/>
      <p:bldP spid="204848"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Number Placeholder 4"/>
          <p:cNvSpPr>
            <a:spLocks noGrp="1"/>
          </p:cNvSpPr>
          <p:nvPr>
            <p:ph type="sldNum" sz="quarter" idx="11"/>
          </p:nvPr>
        </p:nvSpPr>
        <p:spPr>
          <a:noFill/>
        </p:spPr>
        <p:txBody>
          <a:bodyPr/>
          <a:lstStyle/>
          <a:p>
            <a:fld id="{6335D424-3D2D-42CD-B96E-D0ECFF5E99E8}" type="slidenum">
              <a:rPr lang="en-US"/>
              <a:pPr/>
              <a:t>94</a:t>
            </a:fld>
            <a:endParaRPr lang="en-US"/>
          </a:p>
        </p:txBody>
      </p:sp>
      <p:sp>
        <p:nvSpPr>
          <p:cNvPr id="121859" name="Rectangle 2"/>
          <p:cNvSpPr>
            <a:spLocks noGrp="1" noChangeArrowheads="1"/>
          </p:cNvSpPr>
          <p:nvPr>
            <p:ph type="title"/>
          </p:nvPr>
        </p:nvSpPr>
        <p:spPr/>
        <p:txBody>
          <a:bodyPr/>
          <a:lstStyle/>
          <a:p>
            <a:pPr eaLnBrk="1" hangingPunct="1"/>
            <a:r>
              <a:rPr lang="en-US" smtClean="0"/>
              <a:t>Network based DAQ</a:t>
            </a:r>
          </a:p>
        </p:txBody>
      </p:sp>
      <p:sp>
        <p:nvSpPr>
          <p:cNvPr id="121860" name="Rectangle 3"/>
          <p:cNvSpPr>
            <a:spLocks noGrp="1" noChangeArrowheads="1"/>
          </p:cNvSpPr>
          <p:nvPr>
            <p:ph type="body" idx="1"/>
          </p:nvPr>
        </p:nvSpPr>
        <p:spPr>
          <a:xfrm>
            <a:off x="685800" y="1371600"/>
            <a:ext cx="8001000" cy="4724400"/>
          </a:xfrm>
        </p:spPr>
        <p:txBody>
          <a:bodyPr>
            <a:normAutofit lnSpcReduction="10000"/>
          </a:bodyPr>
          <a:lstStyle/>
          <a:p>
            <a:pPr eaLnBrk="1" hangingPunct="1">
              <a:lnSpc>
                <a:spcPct val="90000"/>
              </a:lnSpc>
            </a:pPr>
            <a:r>
              <a:rPr lang="en-US" sz="2400" smtClean="0"/>
              <a:t>In large (HEP) experiments we typically have thousands of devices to read, which are sometimes very far from each other </a:t>
            </a:r>
            <a:r>
              <a:rPr lang="en-US" sz="2400" smtClean="0">
                <a:sym typeface="Wingdings" charset="2"/>
              </a:rPr>
              <a:t> </a:t>
            </a:r>
            <a:r>
              <a:rPr lang="en-US" sz="2400" i="1" smtClean="0">
                <a:solidFill>
                  <a:srgbClr val="FF0000"/>
                </a:solidFill>
                <a:sym typeface="Wingdings" charset="2"/>
              </a:rPr>
              <a:t>buses can not do that</a:t>
            </a:r>
            <a:endParaRPr lang="en-US" sz="2400" i="1" smtClean="0">
              <a:solidFill>
                <a:srgbClr val="FF0000"/>
              </a:solidFill>
            </a:endParaRPr>
          </a:p>
          <a:p>
            <a:pPr eaLnBrk="1" hangingPunct="1">
              <a:lnSpc>
                <a:spcPct val="90000"/>
              </a:lnSpc>
            </a:pPr>
            <a:r>
              <a:rPr lang="en-US" sz="2400" smtClean="0"/>
              <a:t>Network technology solves the scalability issues of buses</a:t>
            </a:r>
          </a:p>
          <a:p>
            <a:pPr lvl="1" eaLnBrk="1" hangingPunct="1">
              <a:lnSpc>
                <a:spcPct val="90000"/>
              </a:lnSpc>
            </a:pPr>
            <a:r>
              <a:rPr lang="en-US" sz="2000" smtClean="0"/>
              <a:t>In a network devices are equal ("peers")</a:t>
            </a:r>
          </a:p>
          <a:p>
            <a:pPr lvl="1" eaLnBrk="1" hangingPunct="1">
              <a:lnSpc>
                <a:spcPct val="90000"/>
              </a:lnSpc>
            </a:pPr>
            <a:r>
              <a:rPr lang="en-US" sz="2000" smtClean="0"/>
              <a:t>In a network devices communicate directly with each other</a:t>
            </a:r>
          </a:p>
          <a:p>
            <a:pPr lvl="2" eaLnBrk="1" hangingPunct="1">
              <a:lnSpc>
                <a:spcPct val="90000"/>
              </a:lnSpc>
            </a:pPr>
            <a:r>
              <a:rPr lang="en-US" sz="1800" smtClean="0"/>
              <a:t>no arbitration necessary</a:t>
            </a:r>
          </a:p>
          <a:p>
            <a:pPr lvl="2" eaLnBrk="1" hangingPunct="1">
              <a:lnSpc>
                <a:spcPct val="90000"/>
              </a:lnSpc>
            </a:pPr>
            <a:r>
              <a:rPr lang="en-US" sz="1800" smtClean="0"/>
              <a:t>bandwidth guaranteed</a:t>
            </a:r>
          </a:p>
          <a:p>
            <a:pPr lvl="1" eaLnBrk="1" hangingPunct="1">
              <a:lnSpc>
                <a:spcPct val="90000"/>
              </a:lnSpc>
            </a:pPr>
            <a:r>
              <a:rPr lang="en-US" sz="2000" smtClean="0"/>
              <a:t>data and control use the same path</a:t>
            </a:r>
          </a:p>
          <a:p>
            <a:pPr lvl="2" eaLnBrk="1" hangingPunct="1">
              <a:lnSpc>
                <a:spcPct val="90000"/>
              </a:lnSpc>
            </a:pPr>
            <a:r>
              <a:rPr lang="en-US" sz="1800" smtClean="0"/>
              <a:t>much fewer lines (e.g. in traditional Ethernet only two)</a:t>
            </a:r>
          </a:p>
          <a:p>
            <a:pPr lvl="1" eaLnBrk="1" hangingPunct="1">
              <a:lnSpc>
                <a:spcPct val="90000"/>
              </a:lnSpc>
            </a:pPr>
            <a:r>
              <a:rPr lang="en-US" sz="2000" smtClean="0"/>
              <a:t>At the signaling level buses tend to use parallel copper lines. Network technologies can be also optical, wire-less and are typically (differential) serial  </a:t>
            </a:r>
          </a:p>
          <a:p>
            <a:pPr lvl="1" eaLnBrk="1" hangingPunct="1">
              <a:lnSpc>
                <a:spcPct val="90000"/>
              </a:lnSpc>
            </a:pPr>
            <a:endParaRPr lang="en-US" sz="2000" smtClean="0"/>
          </a:p>
          <a:p>
            <a:pPr lvl="2" eaLnBrk="1" hangingPunct="1">
              <a:lnSpc>
                <a:spcPct val="90000"/>
              </a:lnSpc>
            </a:pPr>
            <a:endParaRPr lang="en-US" sz="1800" smtClean="0"/>
          </a:p>
          <a:p>
            <a:pPr lvl="2" eaLnBrk="1" hangingPunct="1">
              <a:lnSpc>
                <a:spcPct val="90000"/>
              </a:lnSpc>
            </a:pPr>
            <a:endParaRPr lang="en-US" sz="1800" smtClean="0"/>
          </a:p>
        </p:txBody>
      </p:sp>
      <p:sp>
        <p:nvSpPr>
          <p:cNvPr id="121861" name="Footer Placeholder 5"/>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Number Placeholder 4"/>
          <p:cNvSpPr>
            <a:spLocks noGrp="1"/>
          </p:cNvSpPr>
          <p:nvPr>
            <p:ph type="sldNum" sz="quarter" idx="11"/>
          </p:nvPr>
        </p:nvSpPr>
        <p:spPr>
          <a:noFill/>
        </p:spPr>
        <p:txBody>
          <a:bodyPr/>
          <a:lstStyle/>
          <a:p>
            <a:fld id="{1F825F1D-0202-4BD2-8561-1581ED37196E}" type="slidenum">
              <a:rPr lang="en-US"/>
              <a:pPr/>
              <a:t>95</a:t>
            </a:fld>
            <a:endParaRPr lang="en-US"/>
          </a:p>
        </p:txBody>
      </p:sp>
      <p:sp>
        <p:nvSpPr>
          <p:cNvPr id="123907" name="Rectangle 2"/>
          <p:cNvSpPr>
            <a:spLocks noGrp="1" noChangeArrowheads="1"/>
          </p:cNvSpPr>
          <p:nvPr>
            <p:ph type="title"/>
          </p:nvPr>
        </p:nvSpPr>
        <p:spPr/>
        <p:txBody>
          <a:bodyPr/>
          <a:lstStyle/>
          <a:p>
            <a:pPr eaLnBrk="1" hangingPunct="1"/>
            <a:r>
              <a:rPr lang="en-US" smtClean="0"/>
              <a:t>Network Technologies</a:t>
            </a:r>
          </a:p>
        </p:txBody>
      </p:sp>
      <p:sp>
        <p:nvSpPr>
          <p:cNvPr id="123908" name="Rectangle 3"/>
          <p:cNvSpPr>
            <a:spLocks noGrp="1" noChangeArrowheads="1"/>
          </p:cNvSpPr>
          <p:nvPr>
            <p:ph type="body" idx="1"/>
          </p:nvPr>
        </p:nvSpPr>
        <p:spPr>
          <a:xfrm>
            <a:off x="685800" y="1371600"/>
            <a:ext cx="8001000" cy="4953000"/>
          </a:xfrm>
        </p:spPr>
        <p:txBody>
          <a:bodyPr/>
          <a:lstStyle/>
          <a:p>
            <a:pPr eaLnBrk="1" hangingPunct="1">
              <a:lnSpc>
                <a:spcPct val="90000"/>
              </a:lnSpc>
            </a:pPr>
            <a:r>
              <a:rPr lang="en-US" sz="2400" dirty="0" smtClean="0"/>
              <a:t>Examples: </a:t>
            </a:r>
          </a:p>
          <a:p>
            <a:pPr lvl="1" eaLnBrk="1" hangingPunct="1">
              <a:lnSpc>
                <a:spcPct val="90000"/>
              </a:lnSpc>
            </a:pPr>
            <a:r>
              <a:rPr lang="en-US" sz="2000" dirty="0" smtClean="0"/>
              <a:t>The telephone network </a:t>
            </a:r>
          </a:p>
          <a:p>
            <a:pPr lvl="1" eaLnBrk="1" hangingPunct="1">
              <a:lnSpc>
                <a:spcPct val="90000"/>
              </a:lnSpc>
            </a:pPr>
            <a:r>
              <a:rPr lang="en-US" sz="2000" b="1" dirty="0" smtClean="0">
                <a:solidFill>
                  <a:srgbClr val="FF0000"/>
                </a:solidFill>
              </a:rPr>
              <a:t>Ethernet (IEEE 802.3)</a:t>
            </a:r>
          </a:p>
          <a:p>
            <a:pPr lvl="1" eaLnBrk="1" hangingPunct="1">
              <a:lnSpc>
                <a:spcPct val="90000"/>
              </a:lnSpc>
            </a:pPr>
            <a:r>
              <a:rPr lang="en-US" sz="2000" dirty="0" smtClean="0"/>
              <a:t>ATM (the backbone for GSM cell-phones)</a:t>
            </a:r>
          </a:p>
          <a:p>
            <a:pPr lvl="1" eaLnBrk="1" hangingPunct="1">
              <a:lnSpc>
                <a:spcPct val="90000"/>
              </a:lnSpc>
            </a:pPr>
            <a:r>
              <a:rPr lang="en-US" sz="2000" dirty="0" smtClean="0"/>
              <a:t> </a:t>
            </a:r>
            <a:r>
              <a:rPr lang="en-US" sz="2000" dirty="0" err="1" smtClean="0"/>
              <a:t>Infiniband</a:t>
            </a:r>
            <a:endParaRPr lang="en-US" sz="2000" dirty="0" smtClean="0"/>
          </a:p>
          <a:p>
            <a:pPr lvl="1" eaLnBrk="1" hangingPunct="1">
              <a:lnSpc>
                <a:spcPct val="90000"/>
              </a:lnSpc>
            </a:pPr>
            <a:r>
              <a:rPr lang="en-US" sz="2000" dirty="0" err="1" smtClean="0"/>
              <a:t>Myrinet</a:t>
            </a:r>
            <a:endParaRPr lang="en-US" sz="2000" dirty="0" smtClean="0"/>
          </a:p>
          <a:p>
            <a:pPr lvl="1" eaLnBrk="1" hangingPunct="1">
              <a:lnSpc>
                <a:spcPct val="90000"/>
              </a:lnSpc>
            </a:pPr>
            <a:r>
              <a:rPr lang="en-US" sz="2000" dirty="0" smtClean="0"/>
              <a:t>many, many more</a:t>
            </a:r>
          </a:p>
          <a:p>
            <a:pPr eaLnBrk="1" hangingPunct="1">
              <a:lnSpc>
                <a:spcPct val="90000"/>
              </a:lnSpc>
            </a:pPr>
            <a:r>
              <a:rPr lang="en-US" sz="2400" dirty="0" smtClean="0"/>
              <a:t>Note: some of these have "bus"-features as well (Ethernet, </a:t>
            </a:r>
            <a:r>
              <a:rPr lang="en-US" sz="2400" dirty="0" err="1" smtClean="0"/>
              <a:t>Infiniband</a:t>
            </a:r>
            <a:r>
              <a:rPr lang="en-US" sz="2400" dirty="0" smtClean="0"/>
              <a:t>)</a:t>
            </a:r>
          </a:p>
          <a:p>
            <a:pPr eaLnBrk="1" hangingPunct="1">
              <a:lnSpc>
                <a:spcPct val="90000"/>
              </a:lnSpc>
            </a:pPr>
            <a:r>
              <a:rPr lang="en-US" sz="2400" dirty="0" smtClean="0"/>
              <a:t>Network technologies are sometimes functionally grouped</a:t>
            </a:r>
          </a:p>
          <a:p>
            <a:pPr lvl="1" eaLnBrk="1" hangingPunct="1">
              <a:lnSpc>
                <a:spcPct val="90000"/>
              </a:lnSpc>
            </a:pPr>
            <a:r>
              <a:rPr lang="en-US" sz="2000" dirty="0" smtClean="0"/>
              <a:t>Cluster interconnect (</a:t>
            </a:r>
            <a:r>
              <a:rPr lang="en-US" sz="2000" dirty="0" err="1" smtClean="0"/>
              <a:t>Myrinet</a:t>
            </a:r>
            <a:r>
              <a:rPr lang="en-US" sz="2000" dirty="0" smtClean="0"/>
              <a:t>, </a:t>
            </a:r>
            <a:r>
              <a:rPr lang="en-US" sz="2000" dirty="0" err="1" smtClean="0"/>
              <a:t>Infiniband</a:t>
            </a:r>
            <a:r>
              <a:rPr lang="en-US" sz="2000" dirty="0" smtClean="0"/>
              <a:t>) 15 m </a:t>
            </a:r>
          </a:p>
          <a:p>
            <a:pPr lvl="1" eaLnBrk="1" hangingPunct="1">
              <a:lnSpc>
                <a:spcPct val="90000"/>
              </a:lnSpc>
            </a:pPr>
            <a:r>
              <a:rPr lang="en-US" sz="2000" dirty="0" smtClean="0"/>
              <a:t>Local area network (Ethernet), 100 m to 10 km </a:t>
            </a:r>
          </a:p>
          <a:p>
            <a:pPr lvl="1" eaLnBrk="1" hangingPunct="1">
              <a:lnSpc>
                <a:spcPct val="90000"/>
              </a:lnSpc>
            </a:pPr>
            <a:r>
              <a:rPr lang="en-US" sz="2000" dirty="0" smtClean="0"/>
              <a:t>Wide area network (ATM, SONET) &gt; 50 km</a:t>
            </a:r>
          </a:p>
          <a:p>
            <a:pPr lvl="1" eaLnBrk="1" hangingPunct="1">
              <a:lnSpc>
                <a:spcPct val="90000"/>
              </a:lnSpc>
            </a:pPr>
            <a:endParaRPr lang="en-US" sz="2000" dirty="0" smtClean="0"/>
          </a:p>
        </p:txBody>
      </p:sp>
      <p:sp>
        <p:nvSpPr>
          <p:cNvPr id="123909" name="Footer Placeholder 5"/>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Number Placeholder 4"/>
          <p:cNvSpPr>
            <a:spLocks noGrp="1"/>
          </p:cNvSpPr>
          <p:nvPr>
            <p:ph type="sldNum" sz="quarter" idx="11"/>
          </p:nvPr>
        </p:nvSpPr>
        <p:spPr>
          <a:noFill/>
        </p:spPr>
        <p:txBody>
          <a:bodyPr/>
          <a:lstStyle/>
          <a:p>
            <a:fld id="{933F13A1-4E33-4A35-8D18-490D30FB9949}" type="slidenum">
              <a:rPr lang="en-US"/>
              <a:pPr/>
              <a:t>96</a:t>
            </a:fld>
            <a:endParaRPr lang="en-US"/>
          </a:p>
        </p:txBody>
      </p:sp>
      <p:sp>
        <p:nvSpPr>
          <p:cNvPr id="125955" name="Rectangle 2"/>
          <p:cNvSpPr>
            <a:spLocks noGrp="1" noChangeArrowheads="1"/>
          </p:cNvSpPr>
          <p:nvPr>
            <p:ph type="title"/>
          </p:nvPr>
        </p:nvSpPr>
        <p:spPr>
          <a:xfrm>
            <a:off x="0" y="0"/>
            <a:ext cx="8655050" cy="1143000"/>
          </a:xfrm>
        </p:spPr>
        <p:txBody>
          <a:bodyPr/>
          <a:lstStyle/>
          <a:p>
            <a:pPr eaLnBrk="1" hangingPunct="1"/>
            <a:r>
              <a:rPr lang="en-US" smtClean="0"/>
              <a:t>Connecting Devices in a Network</a:t>
            </a:r>
          </a:p>
        </p:txBody>
      </p:sp>
      <p:sp>
        <p:nvSpPr>
          <p:cNvPr id="125956" name="Rectangle 3"/>
          <p:cNvSpPr>
            <a:spLocks noGrp="1" noChangeArrowheads="1"/>
          </p:cNvSpPr>
          <p:nvPr>
            <p:ph type="body" idx="1"/>
          </p:nvPr>
        </p:nvSpPr>
        <p:spPr/>
        <p:txBody>
          <a:bodyPr/>
          <a:lstStyle/>
          <a:p>
            <a:pPr eaLnBrk="1" hangingPunct="1">
              <a:lnSpc>
                <a:spcPct val="80000"/>
              </a:lnSpc>
            </a:pPr>
            <a:r>
              <a:rPr lang="en-US" sz="2800" smtClean="0"/>
              <a:t>On an network a device is identifed by a </a:t>
            </a:r>
            <a:r>
              <a:rPr lang="en-US" sz="2800" smtClean="0">
                <a:solidFill>
                  <a:srgbClr val="FF0000"/>
                </a:solidFill>
              </a:rPr>
              <a:t>network address</a:t>
            </a:r>
          </a:p>
          <a:p>
            <a:pPr lvl="1" eaLnBrk="1" hangingPunct="1">
              <a:lnSpc>
                <a:spcPct val="80000"/>
              </a:lnSpc>
            </a:pPr>
            <a:r>
              <a:rPr lang="en-US" sz="2400" smtClean="0"/>
              <a:t>eg: our phone-number, the MAC address of your computer</a:t>
            </a:r>
          </a:p>
          <a:p>
            <a:pPr eaLnBrk="1" hangingPunct="1">
              <a:lnSpc>
                <a:spcPct val="80000"/>
              </a:lnSpc>
            </a:pPr>
            <a:r>
              <a:rPr lang="en-US" sz="2800" smtClean="0"/>
              <a:t>Devices communicate by sending messages (frames, packets) to each other</a:t>
            </a:r>
          </a:p>
          <a:p>
            <a:pPr eaLnBrk="1" hangingPunct="1">
              <a:lnSpc>
                <a:spcPct val="80000"/>
              </a:lnSpc>
            </a:pPr>
            <a:r>
              <a:rPr lang="en-US" sz="2800" smtClean="0"/>
              <a:t> Some establish a connection lilke the telephone network, some simply send messages </a:t>
            </a:r>
          </a:p>
          <a:p>
            <a:pPr eaLnBrk="1" hangingPunct="1">
              <a:lnSpc>
                <a:spcPct val="80000"/>
              </a:lnSpc>
            </a:pPr>
            <a:r>
              <a:rPr lang="en-US" sz="2800" smtClean="0"/>
              <a:t>Modern networks are </a:t>
            </a:r>
            <a:r>
              <a:rPr lang="en-US" sz="2800" i="1" smtClean="0">
                <a:solidFill>
                  <a:srgbClr val="FF0000"/>
                </a:solidFill>
              </a:rPr>
              <a:t>switched with point-to-point links</a:t>
            </a:r>
          </a:p>
          <a:p>
            <a:pPr lvl="1" eaLnBrk="1" hangingPunct="1">
              <a:lnSpc>
                <a:spcPct val="80000"/>
              </a:lnSpc>
            </a:pPr>
            <a:r>
              <a:rPr lang="en-US" sz="2400" smtClean="0"/>
              <a:t>circuit switching, packet switching</a:t>
            </a:r>
          </a:p>
        </p:txBody>
      </p:sp>
      <p:sp>
        <p:nvSpPr>
          <p:cNvPr id="125957" name="Footer Placeholder 5"/>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Number Placeholder 4"/>
          <p:cNvSpPr>
            <a:spLocks noGrp="1"/>
          </p:cNvSpPr>
          <p:nvPr>
            <p:ph type="sldNum" sz="quarter" idx="11"/>
          </p:nvPr>
        </p:nvSpPr>
        <p:spPr>
          <a:noFill/>
        </p:spPr>
        <p:txBody>
          <a:bodyPr/>
          <a:lstStyle/>
          <a:p>
            <a:fld id="{B2B66039-BBD5-4BDA-95BF-E0A0931818AE}" type="slidenum">
              <a:rPr lang="en-US"/>
              <a:pPr/>
              <a:t>97</a:t>
            </a:fld>
            <a:endParaRPr lang="en-US"/>
          </a:p>
        </p:txBody>
      </p:sp>
      <p:sp>
        <p:nvSpPr>
          <p:cNvPr id="128003" name="Rectangle 2"/>
          <p:cNvSpPr>
            <a:spLocks noGrp="1" noChangeArrowheads="1"/>
          </p:cNvSpPr>
          <p:nvPr>
            <p:ph type="title"/>
          </p:nvPr>
        </p:nvSpPr>
        <p:spPr/>
        <p:txBody>
          <a:bodyPr/>
          <a:lstStyle/>
          <a:p>
            <a:pPr eaLnBrk="1" hangingPunct="1"/>
            <a:r>
              <a:rPr lang="en-US" smtClean="0"/>
              <a:t>Switched Networks</a:t>
            </a:r>
          </a:p>
        </p:txBody>
      </p:sp>
      <p:sp>
        <p:nvSpPr>
          <p:cNvPr id="128004" name="Rectangle 3"/>
          <p:cNvSpPr>
            <a:spLocks noGrp="1" noChangeArrowheads="1"/>
          </p:cNvSpPr>
          <p:nvPr>
            <p:ph type="body" idx="1"/>
          </p:nvPr>
        </p:nvSpPr>
        <p:spPr/>
        <p:txBody>
          <a:bodyPr/>
          <a:lstStyle/>
          <a:p>
            <a:pPr eaLnBrk="1" hangingPunct="1">
              <a:lnSpc>
                <a:spcPct val="90000"/>
              </a:lnSpc>
            </a:pPr>
            <a:r>
              <a:rPr lang="en-US" smtClean="0"/>
              <a:t>In a switched network each node is connected either to another node or to a </a:t>
            </a:r>
            <a:r>
              <a:rPr lang="en-US" smtClean="0">
                <a:solidFill>
                  <a:srgbClr val="FF0000"/>
                </a:solidFill>
              </a:rPr>
              <a:t>switch</a:t>
            </a:r>
          </a:p>
          <a:p>
            <a:pPr eaLnBrk="1" hangingPunct="1">
              <a:lnSpc>
                <a:spcPct val="90000"/>
              </a:lnSpc>
            </a:pPr>
            <a:r>
              <a:rPr lang="en-US" smtClean="0"/>
              <a:t>Switches can be connected to other switches</a:t>
            </a:r>
          </a:p>
          <a:p>
            <a:pPr eaLnBrk="1" hangingPunct="1">
              <a:lnSpc>
                <a:spcPct val="90000"/>
              </a:lnSpc>
            </a:pPr>
            <a:r>
              <a:rPr lang="en-US" smtClean="0"/>
              <a:t>A path from one node to another leads through 1 or more switches (this number is sometimes referred to as the number of </a:t>
            </a:r>
            <a:r>
              <a:rPr lang="en-US" smtClean="0">
                <a:solidFill>
                  <a:srgbClr val="FF0000"/>
                </a:solidFill>
              </a:rPr>
              <a:t>"hops"</a:t>
            </a:r>
            <a:r>
              <a:rPr lang="en-US" smtClean="0"/>
              <a:t> )</a:t>
            </a:r>
          </a:p>
        </p:txBody>
      </p:sp>
      <p:sp>
        <p:nvSpPr>
          <p:cNvPr id="128005" name="Footer Placeholder 5"/>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0050" name="Picture 3" descr="switched-lan"/>
          <p:cNvPicPr>
            <a:picLocks noChangeAspect="1" noChangeArrowheads="1"/>
          </p:cNvPicPr>
          <p:nvPr/>
        </p:nvPicPr>
        <p:blipFill>
          <a:blip r:embed="rId3"/>
          <a:srcRect/>
          <a:stretch>
            <a:fillRect/>
          </a:stretch>
        </p:blipFill>
        <p:spPr bwMode="auto">
          <a:xfrm>
            <a:off x="609600" y="1524000"/>
            <a:ext cx="4762500" cy="3910013"/>
          </a:xfrm>
          <a:prstGeom prst="rect">
            <a:avLst/>
          </a:prstGeom>
          <a:noFill/>
          <a:ln w="9525">
            <a:noFill/>
            <a:miter lim="800000"/>
            <a:headEnd/>
            <a:tailEnd/>
          </a:ln>
        </p:spPr>
      </p:pic>
      <p:sp>
        <p:nvSpPr>
          <p:cNvPr id="130051" name="Slide Number Placeholder 4"/>
          <p:cNvSpPr>
            <a:spLocks noGrp="1"/>
          </p:cNvSpPr>
          <p:nvPr>
            <p:ph type="sldNum" sz="quarter" idx="11"/>
          </p:nvPr>
        </p:nvSpPr>
        <p:spPr>
          <a:noFill/>
        </p:spPr>
        <p:txBody>
          <a:bodyPr/>
          <a:lstStyle/>
          <a:p>
            <a:fld id="{CF86A91A-04F9-4BD4-9479-DC10096BBA73}" type="slidenum">
              <a:rPr lang="en-US"/>
              <a:pPr/>
              <a:t>98</a:t>
            </a:fld>
            <a:endParaRPr lang="en-US"/>
          </a:p>
        </p:txBody>
      </p:sp>
      <p:sp>
        <p:nvSpPr>
          <p:cNvPr id="130052" name="Rectangle 2"/>
          <p:cNvSpPr>
            <a:spLocks noGrp="1" noChangeArrowheads="1"/>
          </p:cNvSpPr>
          <p:nvPr>
            <p:ph type="title"/>
          </p:nvPr>
        </p:nvSpPr>
        <p:spPr/>
        <p:txBody>
          <a:bodyPr/>
          <a:lstStyle/>
          <a:p>
            <a:pPr eaLnBrk="1" hangingPunct="1"/>
            <a:r>
              <a:rPr lang="en-US" smtClean="0"/>
              <a:t>A Switched Network</a:t>
            </a:r>
          </a:p>
        </p:txBody>
      </p:sp>
      <p:sp>
        <p:nvSpPr>
          <p:cNvPr id="130053" name="Rectangle 5"/>
          <p:cNvSpPr>
            <a:spLocks noGrp="1" noChangeArrowheads="1"/>
          </p:cNvSpPr>
          <p:nvPr>
            <p:ph type="body" idx="1"/>
          </p:nvPr>
        </p:nvSpPr>
        <p:spPr>
          <a:xfrm>
            <a:off x="5486400" y="1600200"/>
            <a:ext cx="3429000" cy="4495800"/>
          </a:xfrm>
        </p:spPr>
        <p:txBody>
          <a:bodyPr/>
          <a:lstStyle/>
          <a:p>
            <a:pPr eaLnBrk="1" hangingPunct="1"/>
            <a:r>
              <a:rPr lang="en-US" sz="2800" smtClean="0"/>
              <a:t>While 2 can send data to 1  and 4, 3 can send at full speed to 5</a:t>
            </a:r>
          </a:p>
          <a:p>
            <a:pPr eaLnBrk="1" hangingPunct="1"/>
            <a:r>
              <a:rPr lang="en-US" sz="2800" smtClean="0"/>
              <a:t>2 can distribute the share the bandwidth between 1 and 4 as needed</a:t>
            </a:r>
          </a:p>
        </p:txBody>
      </p:sp>
      <p:sp>
        <p:nvSpPr>
          <p:cNvPr id="130054" name="Text Box 6"/>
          <p:cNvSpPr txBox="1">
            <a:spLocks noChangeArrowheads="1"/>
          </p:cNvSpPr>
          <p:nvPr/>
        </p:nvSpPr>
        <p:spPr bwMode="auto">
          <a:xfrm>
            <a:off x="4876800" y="3810000"/>
            <a:ext cx="336550" cy="457200"/>
          </a:xfrm>
          <a:prstGeom prst="rect">
            <a:avLst/>
          </a:prstGeom>
          <a:noFill/>
          <a:ln w="9525">
            <a:noFill/>
            <a:miter lim="800000"/>
            <a:headEnd/>
            <a:tailEnd/>
          </a:ln>
        </p:spPr>
        <p:txBody>
          <a:bodyPr>
            <a:spAutoFit/>
          </a:bodyPr>
          <a:lstStyle/>
          <a:p>
            <a:pPr eaLnBrk="0" hangingPunct="0"/>
            <a:r>
              <a:rPr lang="en-US" sz="2400">
                <a:latin typeface="Times" charset="0"/>
              </a:rPr>
              <a:t>5</a:t>
            </a:r>
          </a:p>
        </p:txBody>
      </p:sp>
      <p:sp>
        <p:nvSpPr>
          <p:cNvPr id="130055" name="Text Box 7"/>
          <p:cNvSpPr txBox="1">
            <a:spLocks noChangeArrowheads="1"/>
          </p:cNvSpPr>
          <p:nvPr/>
        </p:nvSpPr>
        <p:spPr bwMode="auto">
          <a:xfrm>
            <a:off x="4876800" y="2362200"/>
            <a:ext cx="336550" cy="457200"/>
          </a:xfrm>
          <a:prstGeom prst="rect">
            <a:avLst/>
          </a:prstGeom>
          <a:noFill/>
          <a:ln w="9525">
            <a:noFill/>
            <a:miter lim="800000"/>
            <a:headEnd/>
            <a:tailEnd/>
          </a:ln>
        </p:spPr>
        <p:txBody>
          <a:bodyPr>
            <a:spAutoFit/>
          </a:bodyPr>
          <a:lstStyle/>
          <a:p>
            <a:pPr eaLnBrk="0" hangingPunct="0"/>
            <a:r>
              <a:rPr lang="en-US" sz="2400">
                <a:latin typeface="Times" charset="0"/>
              </a:rPr>
              <a:t>4</a:t>
            </a:r>
          </a:p>
        </p:txBody>
      </p:sp>
      <p:sp>
        <p:nvSpPr>
          <p:cNvPr id="130056" name="Text Box 8"/>
          <p:cNvSpPr txBox="1">
            <a:spLocks noChangeArrowheads="1"/>
          </p:cNvSpPr>
          <p:nvPr/>
        </p:nvSpPr>
        <p:spPr bwMode="auto">
          <a:xfrm>
            <a:off x="2743200" y="2743200"/>
            <a:ext cx="336550" cy="457200"/>
          </a:xfrm>
          <a:prstGeom prst="rect">
            <a:avLst/>
          </a:prstGeom>
          <a:noFill/>
          <a:ln w="9525">
            <a:noFill/>
            <a:miter lim="800000"/>
            <a:headEnd/>
            <a:tailEnd/>
          </a:ln>
        </p:spPr>
        <p:txBody>
          <a:bodyPr>
            <a:spAutoFit/>
          </a:bodyPr>
          <a:lstStyle/>
          <a:p>
            <a:pPr eaLnBrk="0" hangingPunct="0"/>
            <a:r>
              <a:rPr lang="en-US" sz="2400">
                <a:latin typeface="Times" charset="0"/>
              </a:rPr>
              <a:t>1</a:t>
            </a:r>
          </a:p>
        </p:txBody>
      </p:sp>
      <p:sp>
        <p:nvSpPr>
          <p:cNvPr id="130057" name="Text Box 9"/>
          <p:cNvSpPr txBox="1">
            <a:spLocks noChangeArrowheads="1"/>
          </p:cNvSpPr>
          <p:nvPr/>
        </p:nvSpPr>
        <p:spPr bwMode="auto">
          <a:xfrm>
            <a:off x="990600" y="2971800"/>
            <a:ext cx="336550" cy="457200"/>
          </a:xfrm>
          <a:prstGeom prst="rect">
            <a:avLst/>
          </a:prstGeom>
          <a:noFill/>
          <a:ln w="9525">
            <a:noFill/>
            <a:miter lim="800000"/>
            <a:headEnd/>
            <a:tailEnd/>
          </a:ln>
        </p:spPr>
        <p:txBody>
          <a:bodyPr>
            <a:spAutoFit/>
          </a:bodyPr>
          <a:lstStyle/>
          <a:p>
            <a:pPr eaLnBrk="0" hangingPunct="0"/>
            <a:r>
              <a:rPr lang="en-US" sz="2400">
                <a:latin typeface="Times" charset="0"/>
              </a:rPr>
              <a:t>2</a:t>
            </a:r>
          </a:p>
        </p:txBody>
      </p:sp>
      <p:sp>
        <p:nvSpPr>
          <p:cNvPr id="130058" name="Text Box 10"/>
          <p:cNvSpPr txBox="1">
            <a:spLocks noChangeArrowheads="1"/>
          </p:cNvSpPr>
          <p:nvPr/>
        </p:nvSpPr>
        <p:spPr bwMode="auto">
          <a:xfrm>
            <a:off x="1676400" y="1905000"/>
            <a:ext cx="336550" cy="457200"/>
          </a:xfrm>
          <a:prstGeom prst="rect">
            <a:avLst/>
          </a:prstGeom>
          <a:noFill/>
          <a:ln w="9525">
            <a:noFill/>
            <a:miter lim="800000"/>
            <a:headEnd/>
            <a:tailEnd/>
          </a:ln>
        </p:spPr>
        <p:txBody>
          <a:bodyPr>
            <a:spAutoFit/>
          </a:bodyPr>
          <a:lstStyle/>
          <a:p>
            <a:pPr eaLnBrk="0" hangingPunct="0"/>
            <a:r>
              <a:rPr lang="en-US" sz="2400">
                <a:latin typeface="Times" charset="0"/>
              </a:rPr>
              <a:t>3</a:t>
            </a:r>
          </a:p>
        </p:txBody>
      </p:sp>
      <p:sp>
        <p:nvSpPr>
          <p:cNvPr id="130059" name="Footer Placeholder 11"/>
          <p:cNvSpPr>
            <a:spLocks noGrp="1"/>
          </p:cNvSpPr>
          <p:nvPr>
            <p:ph type="ftr" sz="quarter" idx="10"/>
          </p:nvPr>
        </p:nvSpPr>
        <p:spPr>
          <a:noFill/>
        </p:spPr>
        <p:txBody>
          <a:bodyPr/>
          <a:lstStyle/>
          <a:p>
            <a:r>
              <a:rPr lang="en-US" smtClean="0"/>
              <a:t>Electronics, Trigger, DAQ Summer Student Lectures 2011, N. Neufeld CERN/PH</a:t>
            </a:r>
            <a:endParaRPr lang="en-US"/>
          </a:p>
        </p:txBody>
      </p:sp>
    </p:spTree>
  </p:cSld>
  <p:clrMapOvr>
    <a:masterClrMapping/>
  </p:clrMapOvr>
  <p:timing>
    <p:tnLst>
      <p:par>
        <p:cTn xmlns:p14="http://schemas.microsoft.com/office/powerpoint/2010/mai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ctrTitle"/>
          </p:nvPr>
        </p:nvSpPr>
        <p:spPr/>
        <p:txBody>
          <a:bodyPr/>
          <a:lstStyle/>
          <a:p>
            <a:pPr eaLnBrk="1" hangingPunct="1"/>
            <a:r>
              <a:rPr lang="en-GB" smtClean="0"/>
              <a:t>Data Acquisition for a Large Experiment</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a:gsLst>
            <a:gs pos="0">
              <a:srgbClr val="000000"/>
            </a:gs>
            <a:gs pos="39999">
              <a:srgbClr val="0A128C"/>
            </a:gs>
            <a:gs pos="70000">
              <a:srgbClr val="181CC7"/>
            </a:gs>
            <a:gs pos="88000">
              <a:srgbClr val="7005D4"/>
            </a:gs>
            <a:gs pos="100000">
              <a:srgbClr val="8C3D91"/>
            </a:gs>
          </a:gsLst>
          <a:lin ang="16200000" scaled="0"/>
        </a:gradFill>
      </a:spPr>
      <a:bodyPr rtlCol="0" anchor="ctr">
        <a:normAutofit/>
      </a:bodyPr>
      <a:lstStyle>
        <a:defPPr algn="ctr">
          <a:defRPr dirty="0" smtClean="0"/>
        </a:defPPr>
      </a:lstStyle>
      <a:style>
        <a:lnRef idx="1">
          <a:schemeClr val="accent1"/>
        </a:lnRef>
        <a:fillRef idx="3">
          <a:schemeClr val="accent1"/>
        </a:fillRef>
        <a:effectRef idx="2">
          <a:schemeClr val="accent1"/>
        </a:effectRef>
        <a:fontRef idx="minor">
          <a:schemeClr val="lt1"/>
        </a:fontRef>
      </a:style>
    </a:spDef>
    <a:lnDef>
      <a:spPr>
        <a:ln>
          <a:solidFill>
            <a:schemeClr val="tx1"/>
          </a:solidFill>
          <a:tailEnd type="arrow"/>
        </a:ln>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normAutofit fontScale="77500" lnSpcReduction="20000"/>
      </a:bodyPr>
      <a:lstStyle>
        <a:defPPr>
          <a:defRPr sz="2400" b="1" dirty="0" smtClean="0">
            <a:solidFill>
              <a:srgbClr val="FF0000"/>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19320</TotalTime>
  <Words>10576</Words>
  <Application>Microsoft Macintosh PowerPoint</Application>
  <PresentationFormat>On-screen Show (4:3)</PresentationFormat>
  <Paragraphs>1767</Paragraphs>
  <Slides>141</Slides>
  <Notes>56</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6</vt:i4>
      </vt:variant>
      <vt:variant>
        <vt:lpstr>Slide Titles</vt:lpstr>
      </vt:variant>
      <vt:variant>
        <vt:i4>141</vt:i4>
      </vt:variant>
    </vt:vector>
  </HeadingPairs>
  <TitlesOfParts>
    <vt:vector size="155" baseType="lpstr">
      <vt:lpstr>Century Gothic</vt:lpstr>
      <vt:lpstr>Times</vt:lpstr>
      <vt:lpstr>Helvetica</vt:lpstr>
      <vt:lpstr>Verdana</vt:lpstr>
      <vt:lpstr>Arial Narrow</vt:lpstr>
      <vt:lpstr>Arial Rounded MT Bold</vt:lpstr>
      <vt:lpstr>Tahoma</vt:lpstr>
      <vt:lpstr>Default Design</vt:lpstr>
      <vt:lpstr>Visio</vt:lpstr>
      <vt:lpstr>Equation</vt:lpstr>
      <vt:lpstr>Worksheet</vt:lpstr>
      <vt:lpstr>ClipArt</vt:lpstr>
      <vt:lpstr>Visio.Drawing.11</vt:lpstr>
      <vt:lpstr>VISIO</vt:lpstr>
      <vt:lpstr>Electronics and DAQ</vt:lpstr>
      <vt:lpstr>Contents</vt:lpstr>
      <vt:lpstr>Physics, Detectors, Electronics  Trigger &amp; DAQ</vt:lpstr>
      <vt:lpstr>Disclaimer</vt:lpstr>
      <vt:lpstr>Thanks</vt:lpstr>
      <vt:lpstr>Lecture 1/3</vt:lpstr>
      <vt:lpstr>Electronics in a nutshell</vt:lpstr>
      <vt:lpstr>Electronics: introduction</vt:lpstr>
      <vt:lpstr>Physicists stop reading here</vt:lpstr>
      <vt:lpstr>Computer scientists wonder…</vt:lpstr>
      <vt:lpstr>The bare minimum</vt:lpstr>
      <vt:lpstr>Detector Frontend Electronics (FEE)</vt:lpstr>
      <vt:lpstr>Seeing the data</vt:lpstr>
      <vt:lpstr>Once upon a time…</vt:lpstr>
      <vt:lpstr>...experiment-data were read</vt:lpstr>
      <vt:lpstr>Looking at ATLAS</vt:lpstr>
      <vt:lpstr>Tracking</vt:lpstr>
      <vt:lpstr>Calorimetry</vt:lpstr>
      <vt:lpstr>Muon System</vt:lpstr>
      <vt:lpstr>Different detectors: similar requirements</vt:lpstr>
      <vt:lpstr>The “front-end” electronics`</vt:lpstr>
      <vt:lpstr>The read-out chain</vt:lpstr>
      <vt:lpstr>The read-out chain</vt:lpstr>
      <vt:lpstr>The signal</vt:lpstr>
      <vt:lpstr>A very simple example: Scintillator</vt:lpstr>
      <vt:lpstr>Acquiring a signal</vt:lpstr>
      <vt:lpstr>A first approach</vt:lpstr>
      <vt:lpstr>Charge sensitive amplification</vt:lpstr>
      <vt:lpstr>How good can we get?</vt:lpstr>
      <vt:lpstr>Fluctuations and Noise</vt:lpstr>
      <vt:lpstr>Signal fluctuation</vt:lpstr>
      <vt:lpstr>Full Width at Half Maximum (FWHM)</vt:lpstr>
      <vt:lpstr>Electronics Noise</vt:lpstr>
      <vt:lpstr>SNR / Signal over Noise What do we actually care about?</vt:lpstr>
      <vt:lpstr>SNR and detector capacitance</vt:lpstr>
      <vt:lpstr>The read-out chain</vt:lpstr>
      <vt:lpstr>Two important concepts</vt:lpstr>
      <vt:lpstr>The pulse-shaper should  “broaden”…</vt:lpstr>
      <vt:lpstr>…but not too much</vt:lpstr>
      <vt:lpstr>The read-out chain</vt:lpstr>
      <vt:lpstr>Analog/Digital/binary</vt:lpstr>
      <vt:lpstr>Analog to digital conversion</vt:lpstr>
      <vt:lpstr>An inconvenient truth</vt:lpstr>
      <vt:lpstr>Time measurements</vt:lpstr>
      <vt:lpstr>Time to digital conversion</vt:lpstr>
      <vt:lpstr>Readout</vt:lpstr>
      <vt:lpstr>After shaping and amplifying</vt:lpstr>
      <vt:lpstr>Single integrator</vt:lpstr>
      <vt:lpstr>Double buffered</vt:lpstr>
      <vt:lpstr>Multiple event buffers</vt:lpstr>
      <vt:lpstr>Constantly sampled</vt:lpstr>
      <vt:lpstr>Excursion: zero-suppression</vt:lpstr>
      <vt:lpstr>Synchronous readout</vt:lpstr>
      <vt:lpstr>Trigger &amp; DAQ (Sneak Preview)</vt:lpstr>
      <vt:lpstr>What is a trigger?</vt:lpstr>
      <vt:lpstr>What is a trigger?</vt:lpstr>
      <vt:lpstr>Trigger</vt:lpstr>
      <vt:lpstr>Trivial DAQ</vt:lpstr>
      <vt:lpstr>Trivial DAQ with a real trigger</vt:lpstr>
      <vt:lpstr>Trivial DAQ with a real trigger 2</vt:lpstr>
      <vt:lpstr>Trivial DAQ with a real trigger 3 </vt:lpstr>
      <vt:lpstr>Triggered read-out</vt:lpstr>
      <vt:lpstr>Trigger rate control</vt:lpstr>
      <vt:lpstr>(Large) Systems</vt:lpstr>
      <vt:lpstr>New problems</vt:lpstr>
      <vt:lpstr>Radiation effects</vt:lpstr>
      <vt:lpstr>Total dose</vt:lpstr>
      <vt:lpstr>Displacement damage</vt:lpstr>
      <vt:lpstr>Single event upsets</vt:lpstr>
      <vt:lpstr>Powering</vt:lpstr>
      <vt:lpstr>PowerPoint Presentation</vt:lpstr>
      <vt:lpstr>Introduction: DAQ</vt:lpstr>
      <vt:lpstr>Tycho Brahe and the Orbit of Mars</vt:lpstr>
      <vt:lpstr>The First Systematic Data Acquisition</vt:lpstr>
      <vt:lpstr>Tycho’s DAQ in Today’s Terminology</vt:lpstr>
      <vt:lpstr>Some More Thoughts on Tycho</vt:lpstr>
      <vt:lpstr>Publicité / Commercial</vt:lpstr>
      <vt:lpstr>PowerPoint Presentation</vt:lpstr>
      <vt:lpstr>The ISOTDAQ permanent lab</vt:lpstr>
      <vt:lpstr>A Very Simple Data Acquisition System</vt:lpstr>
      <vt:lpstr>Measuring Temperature</vt:lpstr>
      <vt:lpstr>Reading Out Automatically</vt:lpstr>
      <vt:lpstr>Read-out 16 Sensors</vt:lpstr>
      <vt:lpstr>Read-out 160 Sensors</vt:lpstr>
      <vt:lpstr>Read-out with Buses</vt:lpstr>
      <vt:lpstr>A Better DAQ for Many (temperature) Sensors</vt:lpstr>
      <vt:lpstr>DAQ for 160 Sensors Using VME </vt:lpstr>
      <vt:lpstr>A Word on Mechanics and Pizzas</vt:lpstr>
      <vt:lpstr>Communication in a Crate: Buses</vt:lpstr>
      <vt:lpstr>Advantages of buses</vt:lpstr>
      <vt:lpstr>Buses for DAQ at LHC?</vt:lpstr>
      <vt:lpstr>Moving on to Bigger Things…</vt:lpstr>
      <vt:lpstr>Moving on to Bigger Things…</vt:lpstr>
      <vt:lpstr>Network based DAQ</vt:lpstr>
      <vt:lpstr>Network Technologies</vt:lpstr>
      <vt:lpstr>Connecting Devices in a Network</vt:lpstr>
      <vt:lpstr>Switched Networks</vt:lpstr>
      <vt:lpstr>A Switched Network</vt:lpstr>
      <vt:lpstr>Data Acquisition for a Large Experiment</vt:lpstr>
      <vt:lpstr>Designing a DAQ System for a  Large HEP Experiment</vt:lpstr>
      <vt:lpstr>What Do We Need to Read Out a Detector (successfully)?</vt:lpstr>
      <vt:lpstr>Trigger for LHC</vt:lpstr>
      <vt:lpstr>Challenges for the L1 at LHC</vt:lpstr>
      <vt:lpstr>Clock Distribution and Synchronisation</vt:lpstr>
      <vt:lpstr>Distributing the L1 Trigger</vt:lpstr>
      <vt:lpstr>High Level Trigger</vt:lpstr>
      <vt:lpstr>After L1: What’s next?</vt:lpstr>
      <vt:lpstr>The High Level Trigger is …</vt:lpstr>
      <vt:lpstr>Event Building (providing the data for the High Level Trigger)</vt:lpstr>
      <vt:lpstr>Two philosophies</vt:lpstr>
      <vt:lpstr>Event Building</vt:lpstr>
      <vt:lpstr>Push-Based Event Building</vt:lpstr>
      <vt:lpstr>Congestion</vt:lpstr>
      <vt:lpstr>Pull-Based Event Building</vt:lpstr>
      <vt:lpstr>AACL</vt:lpstr>
      <vt:lpstr>ALICE DAQ</vt:lpstr>
      <vt:lpstr>ATLAS DAQ</vt:lpstr>
      <vt:lpstr>CMS DAQ</vt:lpstr>
      <vt:lpstr>LHCb DAQ</vt:lpstr>
      <vt:lpstr>Trigger/DAQ parameters</vt:lpstr>
      <vt:lpstr>The end</vt:lpstr>
      <vt:lpstr>Further Reading</vt:lpstr>
      <vt:lpstr>More Stuff</vt:lpstr>
      <vt:lpstr>Overcoming Congestion: Queuing at the Input</vt:lpstr>
      <vt:lpstr>Head of Line Blocking</vt:lpstr>
      <vt:lpstr>Output Queuing</vt:lpstr>
      <vt:lpstr>Binary vs Text</vt:lpstr>
      <vt:lpstr>A little checklist for your DAQ</vt:lpstr>
      <vt:lpstr>Runcontrol</vt:lpstr>
      <vt:lpstr>Run Control</vt:lpstr>
      <vt:lpstr>Finite State Machine</vt:lpstr>
      <vt:lpstr>Detector Control </vt:lpstr>
      <vt:lpstr>Run Control GUI</vt:lpstr>
      <vt:lpstr>Control and monitoring</vt:lpstr>
      <vt:lpstr>Gallery</vt:lpstr>
      <vt:lpstr>Even more stuff</vt:lpstr>
      <vt:lpstr>Transistors</vt:lpstr>
      <vt:lpstr>Multilevel triggering</vt:lpstr>
      <vt:lpstr>ADC architectures</vt:lpstr>
      <vt:lpstr>ADC architectures</vt:lpstr>
      <vt:lpstr>ADC imperfections</vt:lpstr>
    </vt:vector>
  </TitlesOfParts>
  <Manager/>
  <Company>CERN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Niko Neufeld</dc:creator>
  <cp:keywords/>
  <dc:description/>
  <cp:lastModifiedBy>Niko Neufeld</cp:lastModifiedBy>
  <cp:revision>430</cp:revision>
  <cp:lastPrinted>1904-01-01T00:00:00Z</cp:lastPrinted>
  <dcterms:created xsi:type="dcterms:W3CDTF">2009-07-06T19:59:22Z</dcterms:created>
  <dcterms:modified xsi:type="dcterms:W3CDTF">2011-07-20T08:26:31Z</dcterms:modified>
  <cp:category/>
</cp:coreProperties>
</file>