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wmv" ContentType="video/x-ms-wm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4"/>
  </p:notesMasterIdLst>
  <p:sldIdLst>
    <p:sldId id="747" r:id="rId2"/>
    <p:sldId id="3379" r:id="rId3"/>
    <p:sldId id="746" r:id="rId4"/>
    <p:sldId id="777" r:id="rId5"/>
    <p:sldId id="3366" r:id="rId6"/>
    <p:sldId id="3368" r:id="rId7"/>
    <p:sldId id="3370" r:id="rId8"/>
    <p:sldId id="3369" r:id="rId9"/>
    <p:sldId id="757" r:id="rId10"/>
    <p:sldId id="758" r:id="rId11"/>
    <p:sldId id="759" r:id="rId12"/>
    <p:sldId id="760" r:id="rId13"/>
    <p:sldId id="761" r:id="rId14"/>
    <p:sldId id="3384" r:id="rId15"/>
    <p:sldId id="752" r:id="rId16"/>
    <p:sldId id="753" r:id="rId17"/>
    <p:sldId id="754" r:id="rId18"/>
    <p:sldId id="755" r:id="rId19"/>
    <p:sldId id="756" r:id="rId20"/>
    <p:sldId id="3343" r:id="rId21"/>
    <p:sldId id="3372" r:id="rId22"/>
    <p:sldId id="3373" r:id="rId23"/>
    <p:sldId id="3385" r:id="rId24"/>
    <p:sldId id="3376" r:id="rId25"/>
    <p:sldId id="3377" r:id="rId26"/>
    <p:sldId id="3378" r:id="rId27"/>
    <p:sldId id="359" r:id="rId28"/>
    <p:sldId id="3381" r:id="rId29"/>
    <p:sldId id="3386" r:id="rId30"/>
    <p:sldId id="3382" r:id="rId31"/>
    <p:sldId id="3383" r:id="rId32"/>
    <p:sldId id="340" r:id="rId33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004080"/>
    <a:srgbClr val="6ACFFF"/>
    <a:srgbClr val="8E0F04"/>
    <a:srgbClr val="FAC099"/>
    <a:srgbClr val="FFFFFF"/>
    <a:srgbClr val="000000"/>
    <a:srgbClr val="0055A0"/>
    <a:srgbClr val="002060"/>
    <a:srgbClr val="0020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 snapToObjects="1">
      <p:cViewPr varScale="1">
        <p:scale>
          <a:sx n="136" d="100"/>
          <a:sy n="136" d="100"/>
        </p:scale>
        <p:origin x="138" y="642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136" d="100"/>
          <a:sy n="136" d="100"/>
        </p:scale>
        <p:origin x="-3872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DA8CDB-4CDB-0047-B0A3-926A8FE44A35}" type="datetimeFigureOut">
              <a:rPr lang="fr-FR" smtClean="0"/>
              <a:t>15/11/2023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0EA63-43D2-E842-92EA-B304A8820A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912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1312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991273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477661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297028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217726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84976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283145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505423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567699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657707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67965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639313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861221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0607529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828977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2986845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0453227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82670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002386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28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14755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6938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53451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6024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27992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9662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467448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47229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BFE554-93E0-4D99-B324-F8B7CB9D64CD}" type="datetime1">
              <a:rPr lang="en-US" smtClean="0"/>
              <a:t>11/15/2023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BR"/>
              <a:t>P. Costa Pinto, CERN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5B4488-AA25-40BE-BB4D-2579FA6E0287}" type="datetime1">
              <a:rPr lang="en-US" smtClean="0"/>
              <a:t>11/15/2023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BR"/>
              <a:t>P. Costa Pinto, CERN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7BB8F6-1F56-4B16-868A-01544883DA54}" type="datetime1">
              <a:rPr lang="en-US" smtClean="0"/>
              <a:t>11/15/2023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BR"/>
              <a:t>P. Costa Pinto, CERN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</p:spPr>
      </p:pic>
      <p:sp>
        <p:nvSpPr>
          <p:cNvPr id="7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34CFBA-A085-4EED-B0AB-A77369E5B5C5}" type="datetime1">
              <a:rPr lang="en-US" smtClean="0"/>
              <a:t>11/15/2023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BR"/>
              <a:t>P. Costa Pinto, CERN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9BE0AD-06DA-473E-A5E8-B6AD74C142A6}" type="datetime1">
              <a:rPr lang="en-US" smtClean="0"/>
              <a:t>11/15/2023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BR"/>
              <a:t>P. Costa Pinto, CERN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2A0B-F1B7-4716-B8D3-67D8F8CE784A}" type="datetime1">
              <a:rPr lang="en-US" smtClean="0"/>
              <a:t>11/15/2023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BR"/>
              <a:t>P. Costa Pinto, CERN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C4C32D-CC6C-4D04-ABAE-D9912F90A9CC}" type="datetime1">
              <a:rPr lang="en-US" smtClean="0"/>
              <a:t>11/15/2023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BR"/>
              <a:t>P. Costa Pinto, CERN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1AD932-9FEA-4514-A62D-27C1995D5157}" type="datetime1">
              <a:rPr lang="en-US" smtClean="0"/>
              <a:t>11/15/2023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BR"/>
              <a:t>P. Costa Pinto, CERN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Image 10" descr="bande-02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8" y="4527550"/>
            <a:ext cx="8243343" cy="61595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9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8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12" Type="http://schemas.openxmlformats.org/officeDocument/2006/relationships/image" Target="../media/image3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2.jpeg"/><Relationship Id="rId11" Type="http://schemas.openxmlformats.org/officeDocument/2006/relationships/image" Target="../media/image37.jpeg"/><Relationship Id="rId5" Type="http://schemas.openxmlformats.org/officeDocument/2006/relationships/image" Target="../media/image31.jpeg"/><Relationship Id="rId10" Type="http://schemas.openxmlformats.org/officeDocument/2006/relationships/image" Target="../media/image36.jpeg"/><Relationship Id="rId4" Type="http://schemas.openxmlformats.org/officeDocument/2006/relationships/image" Target="../media/image30.jpeg"/><Relationship Id="rId9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agenda.infn.it/event/20813/timetable/#all.detailed" TargetMode="Externa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1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43.jpeg"/><Relationship Id="rId2" Type="http://schemas.microsoft.com/office/2007/relationships/media" Target="../media/media1.wmv"/><Relationship Id="rId1" Type="http://schemas.openxmlformats.org/officeDocument/2006/relationships/video" Target="NULL" TargetMode="External"/><Relationship Id="rId6" Type="http://schemas.openxmlformats.org/officeDocument/2006/relationships/image" Target="../media/image40.jpeg"/><Relationship Id="rId11" Type="http://schemas.openxmlformats.org/officeDocument/2006/relationships/image" Target="../media/image47.png"/><Relationship Id="rId5" Type="http://schemas.openxmlformats.org/officeDocument/2006/relationships/image" Target="../media/image42.png"/><Relationship Id="rId10" Type="http://schemas.openxmlformats.org/officeDocument/2006/relationships/image" Target="../media/image46.png"/><Relationship Id="rId4" Type="http://schemas.openxmlformats.org/officeDocument/2006/relationships/notesSlide" Target="../notesSlides/notesSlide23.xml"/><Relationship Id="rId9" Type="http://schemas.openxmlformats.org/officeDocument/2006/relationships/image" Target="../media/image45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43.jpeg"/><Relationship Id="rId2" Type="http://schemas.microsoft.com/office/2007/relationships/media" Target="../media/media1.wmv"/><Relationship Id="rId1" Type="http://schemas.openxmlformats.org/officeDocument/2006/relationships/video" Target="NULL" TargetMode="External"/><Relationship Id="rId6" Type="http://schemas.openxmlformats.org/officeDocument/2006/relationships/image" Target="../media/image40.jpeg"/><Relationship Id="rId5" Type="http://schemas.openxmlformats.org/officeDocument/2006/relationships/image" Target="../media/image42.png"/><Relationship Id="rId10" Type="http://schemas.openxmlformats.org/officeDocument/2006/relationships/image" Target="../media/image46.png"/><Relationship Id="rId4" Type="http://schemas.openxmlformats.org/officeDocument/2006/relationships/notesSlide" Target="../notesSlides/notesSlide24.xml"/><Relationship Id="rId9" Type="http://schemas.openxmlformats.org/officeDocument/2006/relationships/image" Target="../media/image4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2" Type="http://schemas.openxmlformats.org/officeDocument/2006/relationships/oleObject" Target="../embeddings/oleObject5.bin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3" Type="http://schemas.openxmlformats.org/officeDocument/2006/relationships/image" Target="../media/image58.wmf"/><Relationship Id="rId7" Type="http://schemas.openxmlformats.org/officeDocument/2006/relationships/image" Target="../media/image60.wmf"/><Relationship Id="rId2" Type="http://schemas.openxmlformats.org/officeDocument/2006/relationships/oleObject" Target="../embeddings/oleObject6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8.bin"/><Relationship Id="rId11" Type="http://schemas.openxmlformats.org/officeDocument/2006/relationships/image" Target="../media/image62.wmf"/><Relationship Id="rId5" Type="http://schemas.openxmlformats.org/officeDocument/2006/relationships/image" Target="../media/image59.wmf"/><Relationship Id="rId10" Type="http://schemas.openxmlformats.org/officeDocument/2006/relationships/oleObject" Target="../embeddings/oleObject10.bin"/><Relationship Id="rId4" Type="http://schemas.openxmlformats.org/officeDocument/2006/relationships/oleObject" Target="../embeddings/oleObject7.bin"/><Relationship Id="rId9" Type="http://schemas.openxmlformats.org/officeDocument/2006/relationships/image" Target="../media/image61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9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4.png"/><Relationship Id="rId5" Type="http://schemas.openxmlformats.org/officeDocument/2006/relationships/oleObject" Target="../embeddings/oleObject2.bin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itre 1">
            <a:extLst>
              <a:ext uri="{FF2B5EF4-FFF2-40B4-BE49-F238E27FC236}">
                <a16:creationId xmlns:a16="http://schemas.microsoft.com/office/drawing/2014/main" id="{DA363961-3112-6163-6D0D-74880F38DB11}"/>
              </a:ext>
            </a:extLst>
          </p:cNvPr>
          <p:cNvSpPr txBox="1">
            <a:spLocks/>
          </p:cNvSpPr>
          <p:nvPr/>
        </p:nvSpPr>
        <p:spPr>
          <a:xfrm>
            <a:off x="184252" y="1959970"/>
            <a:ext cx="4201969" cy="2425118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buFont typeface="+mj-lt"/>
              <a:buAutoNum type="arabicPeriod"/>
            </a:pPr>
            <a:r>
              <a:rPr lang="en-GB" sz="1600" b="1" dirty="0">
                <a:solidFill>
                  <a:schemeClr val="tx2"/>
                </a:solidFill>
              </a:rPr>
              <a:t>Non-Evaporable Getter (NEG) materials</a:t>
            </a:r>
          </a:p>
          <a:p>
            <a:pPr marL="342900" indent="-342900">
              <a:buFont typeface="+mj-lt"/>
              <a:buAutoNum type="arabicPeriod"/>
            </a:pPr>
            <a:endParaRPr lang="en-GB" sz="1600" b="1" dirty="0">
              <a:solidFill>
                <a:schemeClr val="tx2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1600" b="1" dirty="0">
                <a:solidFill>
                  <a:schemeClr val="tx2"/>
                </a:solidFill>
              </a:rPr>
              <a:t>NEG thin films for particle accelerators</a:t>
            </a:r>
          </a:p>
          <a:p>
            <a:pPr marL="342900" indent="-342900">
              <a:buFont typeface="+mj-lt"/>
              <a:buAutoNum type="arabicPeriod"/>
            </a:pPr>
            <a:endParaRPr lang="en-GB" sz="1600" b="1" dirty="0">
              <a:solidFill>
                <a:schemeClr val="tx2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1600" b="1" dirty="0">
                <a:solidFill>
                  <a:schemeClr val="tx2"/>
                </a:solidFill>
              </a:rPr>
              <a:t>Production of Ti-Zr-V NEG thin films</a:t>
            </a:r>
          </a:p>
        </p:txBody>
      </p:sp>
      <p:sp>
        <p:nvSpPr>
          <p:cNvPr id="40" name="Slide Number Placeholder 39">
            <a:extLst>
              <a:ext uri="{FF2B5EF4-FFF2-40B4-BE49-F238E27FC236}">
                <a16:creationId xmlns:a16="http://schemas.microsoft.com/office/drawing/2014/main" id="{46D9A5F1-852D-32DB-2A60-70A85271A2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41" name="Date Placeholder 40">
            <a:extLst>
              <a:ext uri="{FF2B5EF4-FFF2-40B4-BE49-F238E27FC236}">
                <a16:creationId xmlns:a16="http://schemas.microsoft.com/office/drawing/2014/main" id="{C2B91E5C-F91D-3D21-FAD1-4C0EE149846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34160D4-3DBA-4142-BDF6-1AF25490A238}" type="datetime1">
              <a:rPr lang="en-US" smtClean="0"/>
              <a:t>11/15/2023</a:t>
            </a:fld>
            <a:endParaRPr lang="en-US" dirty="0"/>
          </a:p>
        </p:txBody>
      </p:sp>
      <p:sp>
        <p:nvSpPr>
          <p:cNvPr id="42" name="Footer Placeholder 41">
            <a:extLst>
              <a:ext uri="{FF2B5EF4-FFF2-40B4-BE49-F238E27FC236}">
                <a16:creationId xmlns:a16="http://schemas.microsoft.com/office/drawing/2014/main" id="{E68D4910-B1CF-ED48-6EA7-810B4B5143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t-BR"/>
              <a:t>P. Costa Pinto, CERN</a:t>
            </a: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2CF8704-204C-7FC2-4BEA-CCBF52A1A770}"/>
              </a:ext>
            </a:extLst>
          </p:cNvPr>
          <p:cNvSpPr txBox="1"/>
          <p:nvPr/>
        </p:nvSpPr>
        <p:spPr>
          <a:xfrm>
            <a:off x="2969335" y="252848"/>
            <a:ext cx="2168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Visit of </a:t>
            </a:r>
            <a:r>
              <a:rPr lang="en-GB" b="1" dirty="0" err="1"/>
              <a:t>Zanon</a:t>
            </a:r>
            <a:r>
              <a:rPr lang="en-GB" b="1" dirty="0"/>
              <a:t> R&amp;I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4865671-8337-BE81-5C02-F872E22B819E}"/>
              </a:ext>
            </a:extLst>
          </p:cNvPr>
          <p:cNvSpPr txBox="1"/>
          <p:nvPr/>
        </p:nvSpPr>
        <p:spPr>
          <a:xfrm>
            <a:off x="2626487" y="646113"/>
            <a:ext cx="2809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/>
              <a:t>P.Costa</a:t>
            </a:r>
            <a:r>
              <a:rPr lang="en-GB" dirty="0"/>
              <a:t> Pinto, </a:t>
            </a:r>
            <a:r>
              <a:rPr lang="en-GB" dirty="0" err="1"/>
              <a:t>M.Taborelli</a:t>
            </a:r>
            <a:endParaRPr lang="en-GB" dirty="0"/>
          </a:p>
        </p:txBody>
      </p:sp>
      <p:pic>
        <p:nvPicPr>
          <p:cNvPr id="4" name="Picture 67">
            <a:extLst>
              <a:ext uri="{FF2B5EF4-FFF2-40B4-BE49-F238E27FC236}">
                <a16:creationId xmlns:a16="http://schemas.microsoft.com/office/drawing/2014/main" id="{8F9F36BC-C796-17AC-745F-F06BFBAF4B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5327" y="1039378"/>
            <a:ext cx="3142744" cy="36282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770774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F52E229-245D-23D6-10EE-ACED78880DC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1020" y="1355298"/>
            <a:ext cx="5365518" cy="3206484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0F4A0C22-3E7A-3665-885F-2787D635D52E}"/>
              </a:ext>
            </a:extLst>
          </p:cNvPr>
          <p:cNvGrpSpPr/>
          <p:nvPr/>
        </p:nvGrpSpPr>
        <p:grpSpPr>
          <a:xfrm>
            <a:off x="3279367" y="1683347"/>
            <a:ext cx="1443437" cy="352357"/>
            <a:chOff x="3338840" y="1517513"/>
            <a:chExt cx="1443437" cy="352357"/>
          </a:xfrm>
        </p:grpSpPr>
        <p:sp>
          <p:nvSpPr>
            <p:cNvPr id="8" name="Text Box 31">
              <a:extLst>
                <a:ext uri="{FF2B5EF4-FFF2-40B4-BE49-F238E27FC236}">
                  <a16:creationId xmlns:a16="http://schemas.microsoft.com/office/drawing/2014/main" id="{AB13A83E-EC52-C114-89B0-B015BB4F539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76370" y="1517513"/>
              <a:ext cx="905907" cy="262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100" dirty="0">
                  <a:solidFill>
                    <a:srgbClr val="000000"/>
                  </a:solidFill>
                </a:rPr>
                <a:t>as received</a:t>
              </a:r>
            </a:p>
          </p:txBody>
        </p:sp>
        <p:sp>
          <p:nvSpPr>
            <p:cNvPr id="9" name="Line 32">
              <a:extLst>
                <a:ext uri="{FF2B5EF4-FFF2-40B4-BE49-F238E27FC236}">
                  <a16:creationId xmlns:a16="http://schemas.microsoft.com/office/drawing/2014/main" id="{469F24A2-BA88-2D12-B751-BEE8228BABD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338840" y="1679010"/>
              <a:ext cx="541289" cy="190860"/>
            </a:xfrm>
            <a:prstGeom prst="line">
              <a:avLst/>
            </a:prstGeom>
            <a:noFill/>
            <a:ln w="9525">
              <a:solidFill>
                <a:schemeClr val="accent1">
                  <a:lumMod val="10000"/>
                </a:schemeClr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 sz="1400">
                <a:solidFill>
                  <a:srgbClr val="000000"/>
                </a:solidFill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17E9246B-6A89-C2CD-E740-1F345A386E56}"/>
              </a:ext>
            </a:extLst>
          </p:cNvPr>
          <p:cNvGrpSpPr/>
          <p:nvPr/>
        </p:nvGrpSpPr>
        <p:grpSpPr>
          <a:xfrm>
            <a:off x="3303801" y="1968589"/>
            <a:ext cx="1789259" cy="312508"/>
            <a:chOff x="3363274" y="1802755"/>
            <a:chExt cx="1789259" cy="312508"/>
          </a:xfrm>
        </p:grpSpPr>
        <p:sp>
          <p:nvSpPr>
            <p:cNvPr id="11" name="Line 33">
              <a:extLst>
                <a:ext uri="{FF2B5EF4-FFF2-40B4-BE49-F238E27FC236}">
                  <a16:creationId xmlns:a16="http://schemas.microsoft.com/office/drawing/2014/main" id="{0D58889B-E275-DC28-B7F1-DFAA244565D3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 flipV="1">
              <a:off x="3363274" y="1945376"/>
              <a:ext cx="541289" cy="169887"/>
            </a:xfrm>
            <a:prstGeom prst="line">
              <a:avLst/>
            </a:prstGeom>
            <a:noFill/>
            <a:ln w="9525">
              <a:solidFill>
                <a:schemeClr val="accent1">
                  <a:lumMod val="10000"/>
                </a:schemeClr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 sz="1400">
                <a:solidFill>
                  <a:srgbClr val="000000"/>
                </a:solidFill>
              </a:endParaRPr>
            </a:p>
          </p:txBody>
        </p:sp>
        <p:sp>
          <p:nvSpPr>
            <p:cNvPr id="12" name="Text Box 34">
              <a:extLst>
                <a:ext uri="{FF2B5EF4-FFF2-40B4-BE49-F238E27FC236}">
                  <a16:creationId xmlns:a16="http://schemas.microsoft.com/office/drawing/2014/main" id="{F8801B72-4929-CE0E-C923-9BDBC895135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80129" y="1802755"/>
              <a:ext cx="1272404" cy="262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100" dirty="0">
                  <a:solidFill>
                    <a:srgbClr val="000000"/>
                  </a:solidFill>
                </a:rPr>
                <a:t>after 2h @ 120</a:t>
              </a:r>
              <a:r>
                <a:rPr lang="en-US" sz="1100" baseline="30000" dirty="0">
                  <a:solidFill>
                    <a:srgbClr val="000000"/>
                  </a:solidFill>
                </a:rPr>
                <a:t>o</a:t>
              </a:r>
              <a:r>
                <a:rPr lang="en-US" sz="1100" dirty="0">
                  <a:solidFill>
                    <a:srgbClr val="000000"/>
                  </a:solidFill>
                </a:rPr>
                <a:t>C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9F2CF8B-4EA8-B048-BAD9-B8147912194F}"/>
              </a:ext>
            </a:extLst>
          </p:cNvPr>
          <p:cNvGrpSpPr/>
          <p:nvPr/>
        </p:nvGrpSpPr>
        <p:grpSpPr>
          <a:xfrm>
            <a:off x="3279367" y="2281097"/>
            <a:ext cx="2133204" cy="587262"/>
            <a:chOff x="3338840" y="2115263"/>
            <a:chExt cx="2133204" cy="587262"/>
          </a:xfrm>
        </p:grpSpPr>
        <p:sp>
          <p:nvSpPr>
            <p:cNvPr id="15" name="Line 35">
              <a:extLst>
                <a:ext uri="{FF2B5EF4-FFF2-40B4-BE49-F238E27FC236}">
                  <a16:creationId xmlns:a16="http://schemas.microsoft.com/office/drawing/2014/main" id="{4AC610F0-82DC-0B1E-63F3-659195121779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 flipV="1">
              <a:off x="3338840" y="2318707"/>
              <a:ext cx="913424" cy="383818"/>
            </a:xfrm>
            <a:prstGeom prst="line">
              <a:avLst/>
            </a:prstGeom>
            <a:noFill/>
            <a:ln w="9525">
              <a:solidFill>
                <a:schemeClr val="accent1">
                  <a:lumMod val="10000"/>
                </a:schemeClr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 sz="1400">
                <a:solidFill>
                  <a:srgbClr val="000000"/>
                </a:solidFill>
              </a:endParaRPr>
            </a:p>
          </p:txBody>
        </p:sp>
        <p:sp>
          <p:nvSpPr>
            <p:cNvPr id="16" name="Text Box 36">
              <a:extLst>
                <a:ext uri="{FF2B5EF4-FFF2-40B4-BE49-F238E27FC236}">
                  <a16:creationId xmlns:a16="http://schemas.microsoft.com/office/drawing/2014/main" id="{B768EF52-3FEC-E4F2-B2B5-97B725D1BAA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99640" y="2115263"/>
              <a:ext cx="1272404" cy="262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100" dirty="0">
                  <a:solidFill>
                    <a:srgbClr val="000000"/>
                  </a:solidFill>
                </a:rPr>
                <a:t>after 2h @ 160</a:t>
              </a:r>
              <a:r>
                <a:rPr lang="en-US" sz="1100" baseline="30000" dirty="0">
                  <a:solidFill>
                    <a:srgbClr val="000000"/>
                  </a:solidFill>
                </a:rPr>
                <a:t>o</a:t>
              </a:r>
              <a:r>
                <a:rPr lang="en-US" sz="1100" dirty="0">
                  <a:solidFill>
                    <a:srgbClr val="000000"/>
                  </a:solidFill>
                </a:rPr>
                <a:t>C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9FBE47E-EB84-7281-A526-83D151BD6EDD}"/>
              </a:ext>
            </a:extLst>
          </p:cNvPr>
          <p:cNvGrpSpPr/>
          <p:nvPr/>
        </p:nvGrpSpPr>
        <p:grpSpPr>
          <a:xfrm>
            <a:off x="3279367" y="2547462"/>
            <a:ext cx="2146360" cy="725689"/>
            <a:chOff x="3338840" y="2381628"/>
            <a:chExt cx="2146360" cy="725689"/>
          </a:xfrm>
        </p:grpSpPr>
        <p:sp>
          <p:nvSpPr>
            <p:cNvPr id="18" name="Line 37">
              <a:extLst>
                <a:ext uri="{FF2B5EF4-FFF2-40B4-BE49-F238E27FC236}">
                  <a16:creationId xmlns:a16="http://schemas.microsoft.com/office/drawing/2014/main" id="{801AC413-6473-64B4-3763-61EEEBAC3CE9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 flipV="1">
              <a:off x="3338840" y="2593462"/>
              <a:ext cx="913424" cy="513855"/>
            </a:xfrm>
            <a:prstGeom prst="line">
              <a:avLst/>
            </a:prstGeom>
            <a:noFill/>
            <a:ln w="9525">
              <a:solidFill>
                <a:schemeClr val="accent1">
                  <a:lumMod val="10000"/>
                </a:schemeClr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 sz="1400">
                <a:solidFill>
                  <a:srgbClr val="000000"/>
                </a:solidFill>
              </a:endParaRPr>
            </a:p>
          </p:txBody>
        </p:sp>
        <p:sp>
          <p:nvSpPr>
            <p:cNvPr id="19" name="Text Box 38">
              <a:extLst>
                <a:ext uri="{FF2B5EF4-FFF2-40B4-BE49-F238E27FC236}">
                  <a16:creationId xmlns:a16="http://schemas.microsoft.com/office/drawing/2014/main" id="{5E2542F9-4F04-A703-B98C-FC1063FE04D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12796" y="2381628"/>
              <a:ext cx="1272404" cy="262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100" dirty="0">
                  <a:solidFill>
                    <a:srgbClr val="000000"/>
                  </a:solidFill>
                </a:rPr>
                <a:t>after 2h @ 200</a:t>
              </a:r>
              <a:r>
                <a:rPr lang="en-US" sz="1100" baseline="30000" dirty="0">
                  <a:solidFill>
                    <a:srgbClr val="000000"/>
                  </a:solidFill>
                </a:rPr>
                <a:t>o</a:t>
              </a:r>
              <a:r>
                <a:rPr lang="en-US" sz="1100" dirty="0">
                  <a:solidFill>
                    <a:srgbClr val="000000"/>
                  </a:solidFill>
                </a:rPr>
                <a:t>C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136F02E-F376-31A2-7E8A-EE036B6B81C4}"/>
              </a:ext>
            </a:extLst>
          </p:cNvPr>
          <p:cNvGrpSpPr>
            <a:grpSpLocks/>
          </p:cNvGrpSpPr>
          <p:nvPr/>
        </p:nvGrpSpPr>
        <p:grpSpPr bwMode="auto">
          <a:xfrm>
            <a:off x="2373208" y="2652073"/>
            <a:ext cx="6622659" cy="431658"/>
            <a:chOff x="3264" y="2611"/>
            <a:chExt cx="2544" cy="250"/>
          </a:xfrm>
        </p:grpSpPr>
        <p:sp>
          <p:nvSpPr>
            <p:cNvPr id="28" name="Text Box 44">
              <a:extLst>
                <a:ext uri="{FF2B5EF4-FFF2-40B4-BE49-F238E27FC236}">
                  <a16:creationId xmlns:a16="http://schemas.microsoft.com/office/drawing/2014/main" id="{955AB6A1-56F4-701C-89AC-1C8B20418DF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44" y="2611"/>
              <a:ext cx="86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1100" dirty="0">
                  <a:solidFill>
                    <a:srgbClr val="CC0000"/>
                  </a:solidFill>
                </a:rPr>
                <a:t>Threshold for electron </a:t>
              </a:r>
              <a:r>
                <a:rPr lang="en-US" sz="1100" dirty="0" err="1">
                  <a:solidFill>
                    <a:srgbClr val="CC0000"/>
                  </a:solidFill>
                </a:rPr>
                <a:t>multipacting</a:t>
              </a:r>
              <a:r>
                <a:rPr lang="en-US" sz="1100" dirty="0">
                  <a:solidFill>
                    <a:srgbClr val="CC0000"/>
                  </a:solidFill>
                </a:rPr>
                <a:t> in the LHC ~1.3</a:t>
              </a:r>
            </a:p>
          </p:txBody>
        </p:sp>
        <p:sp>
          <p:nvSpPr>
            <p:cNvPr id="29" name="Line 30">
              <a:extLst>
                <a:ext uri="{FF2B5EF4-FFF2-40B4-BE49-F238E27FC236}">
                  <a16:creationId xmlns:a16="http://schemas.microsoft.com/office/drawing/2014/main" id="{418C2439-7477-DE7A-B177-86DAB46476A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64" y="2736"/>
              <a:ext cx="1680" cy="0"/>
            </a:xfrm>
            <a:prstGeom prst="line">
              <a:avLst/>
            </a:prstGeom>
            <a:noFill/>
            <a:ln w="38100">
              <a:solidFill>
                <a:srgbClr val="CC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" name="Titre 1">
            <a:extLst>
              <a:ext uri="{FF2B5EF4-FFF2-40B4-BE49-F238E27FC236}">
                <a16:creationId xmlns:a16="http://schemas.microsoft.com/office/drawing/2014/main" id="{1464035E-6AFB-FDBA-D7A9-56519C74E8E1}"/>
              </a:ext>
            </a:extLst>
          </p:cNvPr>
          <p:cNvSpPr txBox="1">
            <a:spLocks/>
          </p:cNvSpPr>
          <p:nvPr/>
        </p:nvSpPr>
        <p:spPr>
          <a:xfrm>
            <a:off x="356077" y="87756"/>
            <a:ext cx="8733453" cy="701204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b="1" dirty="0">
                <a:solidFill>
                  <a:schemeClr val="tx2"/>
                </a:solidFill>
              </a:rPr>
              <a:t>2- NEG thin films for particle accelerators: Secondary Electron Yield</a:t>
            </a:r>
            <a:endParaRPr lang="en-GB" sz="2400" dirty="0">
              <a:solidFill>
                <a:schemeClr val="tx2"/>
              </a:solidFill>
            </a:endParaRPr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F85FF541-7B25-A07C-1BD3-816ED991EC47}"/>
              </a:ext>
            </a:extLst>
          </p:cNvPr>
          <p:cNvSpPr/>
          <p:nvPr/>
        </p:nvSpPr>
        <p:spPr>
          <a:xfrm>
            <a:off x="-1831" y="832764"/>
            <a:ext cx="9144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Low Secondary Electron Yield (SEY) for anti-</a:t>
            </a:r>
            <a:r>
              <a:rPr lang="en-GB" sz="2000" dirty="0" err="1">
                <a:solidFill>
                  <a:schemeClr val="accent6">
                    <a:lumMod val="50000"/>
                  </a:schemeClr>
                </a:solidFill>
              </a:rPr>
              <a:t>multipacting</a:t>
            </a:r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 (or anti e-cloud)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26FAE10-6B7D-C0EE-FA6B-3969BC1B4A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FAE6AD-BD73-C4B0-DB05-A70B905B2D1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AB50D94-159E-4783-870A-9A6897C83388}" type="datetime1">
              <a:rPr lang="en-US" smtClean="0"/>
              <a:t>11/15/2023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103591-D352-44C7-52A2-9385444B65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t-BR"/>
              <a:t>P. Costa Pinto, 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8604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42CEAF55-D978-FF21-18B5-83F36851F1B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0998" b="12511"/>
          <a:stretch/>
        </p:blipFill>
        <p:spPr>
          <a:xfrm>
            <a:off x="1132511" y="1402693"/>
            <a:ext cx="6858000" cy="3420000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789B81F3-2D51-932F-9558-914417086129}"/>
              </a:ext>
            </a:extLst>
          </p:cNvPr>
          <p:cNvSpPr txBox="1"/>
          <p:nvPr/>
        </p:nvSpPr>
        <p:spPr>
          <a:xfrm>
            <a:off x="3755459" y="4082203"/>
            <a:ext cx="2203661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sz="900" dirty="0" err="1">
                <a:solidFill>
                  <a:schemeClr val="accent1">
                    <a:lumMod val="10000"/>
                  </a:schemeClr>
                </a:solidFill>
              </a:rPr>
              <a:t>Courtesy</a:t>
            </a:r>
            <a:r>
              <a:rPr lang="fr-CH" sz="900" dirty="0">
                <a:solidFill>
                  <a:schemeClr val="accent1">
                    <a:lumMod val="10000"/>
                  </a:schemeClr>
                </a:solidFill>
              </a:rPr>
              <a:t> </a:t>
            </a:r>
            <a:r>
              <a:rPr lang="fr-CH" sz="900" dirty="0" err="1">
                <a:solidFill>
                  <a:schemeClr val="accent1">
                    <a:lumMod val="10000"/>
                  </a:schemeClr>
                </a:solidFill>
              </a:rPr>
              <a:t>from</a:t>
            </a:r>
            <a:r>
              <a:rPr lang="fr-CH" sz="900" dirty="0">
                <a:solidFill>
                  <a:schemeClr val="accent1">
                    <a:lumMod val="10000"/>
                  </a:schemeClr>
                </a:solidFill>
              </a:rPr>
              <a:t> </a:t>
            </a:r>
            <a:r>
              <a:rPr lang="fr-CH" sz="900" dirty="0" err="1">
                <a:solidFill>
                  <a:schemeClr val="accent1">
                    <a:lumMod val="10000"/>
                  </a:schemeClr>
                </a:solidFill>
              </a:rPr>
              <a:t>Yasunori</a:t>
            </a:r>
            <a:r>
              <a:rPr lang="fr-CH" sz="900" dirty="0">
                <a:solidFill>
                  <a:schemeClr val="accent1">
                    <a:lumMod val="10000"/>
                  </a:schemeClr>
                </a:solidFill>
              </a:rPr>
              <a:t> </a:t>
            </a:r>
            <a:r>
              <a:rPr lang="fr-CH" sz="900" dirty="0" err="1">
                <a:solidFill>
                  <a:schemeClr val="accent1">
                    <a:lumMod val="10000"/>
                  </a:schemeClr>
                </a:solidFill>
              </a:rPr>
              <a:t>Tanimoto</a:t>
            </a:r>
            <a:r>
              <a:rPr lang="fr-CH" sz="900" dirty="0">
                <a:solidFill>
                  <a:schemeClr val="accent1">
                    <a:lumMod val="10000"/>
                  </a:schemeClr>
                </a:solidFill>
              </a:rPr>
              <a:t>, KEK</a:t>
            </a:r>
            <a:endParaRPr lang="en-GB" sz="900" dirty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9495C0D1-FD4A-678C-772D-5F60BCE1933C}"/>
              </a:ext>
            </a:extLst>
          </p:cNvPr>
          <p:cNvSpPr txBox="1">
            <a:spLocks/>
          </p:cNvSpPr>
          <p:nvPr/>
        </p:nvSpPr>
        <p:spPr>
          <a:xfrm>
            <a:off x="186612" y="21508"/>
            <a:ext cx="9144000" cy="701204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b="1" dirty="0">
                <a:solidFill>
                  <a:schemeClr val="tx2"/>
                </a:solidFill>
              </a:rPr>
              <a:t>2- NEG thin films for particle accelerators: PSD</a:t>
            </a:r>
            <a:endParaRPr lang="en-GB" sz="2400" dirty="0">
              <a:solidFill>
                <a:schemeClr val="tx2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9B33590-512E-3C20-BC79-0D52203B37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32F827-F2E9-6A22-9787-6B60ECD282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4848148"/>
            <a:ext cx="2133600" cy="273844"/>
          </a:xfrm>
        </p:spPr>
        <p:txBody>
          <a:bodyPr/>
          <a:lstStyle/>
          <a:p>
            <a:fld id="{5A9C9A54-6C72-4EAD-BDFA-742B2CE2FFF8}" type="datetime1">
              <a:rPr lang="en-US" smtClean="0"/>
              <a:t>11/15/2023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A5883B-6EFB-4D13-F2FD-3FB3F34DBF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4810253"/>
            <a:ext cx="2895600" cy="273844"/>
          </a:xfrm>
        </p:spPr>
        <p:txBody>
          <a:bodyPr/>
          <a:lstStyle/>
          <a:p>
            <a:r>
              <a:rPr lang="pt-BR" dirty="0"/>
              <a:t>P. Costa Pinto, CERN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20C7CC0-23C5-FB9E-26E2-CA8943FB0446}"/>
              </a:ext>
            </a:extLst>
          </p:cNvPr>
          <p:cNvSpPr/>
          <p:nvPr/>
        </p:nvSpPr>
        <p:spPr>
          <a:xfrm>
            <a:off x="-47809" y="615020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Low Photon Stimulation Desorption yield (PSD)</a:t>
            </a:r>
          </a:p>
          <a:p>
            <a:pPr algn="ctr"/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To limit dynamic outgassing </a:t>
            </a:r>
          </a:p>
        </p:txBody>
      </p:sp>
    </p:spTree>
    <p:extLst>
      <p:ext uri="{BB962C8B-B14F-4D97-AF65-F5344CB8AC3E}">
        <p14:creationId xmlns:p14="http://schemas.microsoft.com/office/powerpoint/2010/main" val="20353322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6738E202-37D5-6384-1EE6-DD9DAB9E00E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0997" b="12511"/>
          <a:stretch/>
        </p:blipFill>
        <p:spPr>
          <a:xfrm>
            <a:off x="1143000" y="1402287"/>
            <a:ext cx="6858000" cy="34200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BC43A0C-1820-5D9E-54A9-FDF6AFFBCFB2}"/>
              </a:ext>
            </a:extLst>
          </p:cNvPr>
          <p:cNvSpPr txBox="1"/>
          <p:nvPr/>
        </p:nvSpPr>
        <p:spPr>
          <a:xfrm>
            <a:off x="3761678" y="4082309"/>
            <a:ext cx="2203661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sz="900" dirty="0" err="1">
                <a:solidFill>
                  <a:schemeClr val="accent1">
                    <a:lumMod val="10000"/>
                  </a:schemeClr>
                </a:solidFill>
              </a:rPr>
              <a:t>Courtesy</a:t>
            </a:r>
            <a:r>
              <a:rPr lang="fr-CH" sz="900" dirty="0">
                <a:solidFill>
                  <a:schemeClr val="accent1">
                    <a:lumMod val="10000"/>
                  </a:schemeClr>
                </a:solidFill>
              </a:rPr>
              <a:t> </a:t>
            </a:r>
            <a:r>
              <a:rPr lang="fr-CH" sz="900" dirty="0" err="1">
                <a:solidFill>
                  <a:schemeClr val="accent1">
                    <a:lumMod val="10000"/>
                  </a:schemeClr>
                </a:solidFill>
              </a:rPr>
              <a:t>from</a:t>
            </a:r>
            <a:r>
              <a:rPr lang="fr-CH" sz="900" dirty="0">
                <a:solidFill>
                  <a:schemeClr val="accent1">
                    <a:lumMod val="10000"/>
                  </a:schemeClr>
                </a:solidFill>
              </a:rPr>
              <a:t> </a:t>
            </a:r>
            <a:r>
              <a:rPr lang="fr-CH" sz="900" dirty="0" err="1">
                <a:solidFill>
                  <a:schemeClr val="accent1">
                    <a:lumMod val="10000"/>
                  </a:schemeClr>
                </a:solidFill>
              </a:rPr>
              <a:t>Yasunori</a:t>
            </a:r>
            <a:r>
              <a:rPr lang="fr-CH" sz="900" dirty="0">
                <a:solidFill>
                  <a:schemeClr val="accent1">
                    <a:lumMod val="10000"/>
                  </a:schemeClr>
                </a:solidFill>
              </a:rPr>
              <a:t> </a:t>
            </a:r>
            <a:r>
              <a:rPr lang="fr-CH" sz="900" dirty="0" err="1">
                <a:solidFill>
                  <a:schemeClr val="accent1">
                    <a:lumMod val="10000"/>
                  </a:schemeClr>
                </a:solidFill>
              </a:rPr>
              <a:t>Tanimoto</a:t>
            </a:r>
            <a:r>
              <a:rPr lang="fr-CH" sz="900" dirty="0">
                <a:solidFill>
                  <a:schemeClr val="accent1">
                    <a:lumMod val="10000"/>
                  </a:schemeClr>
                </a:solidFill>
              </a:rPr>
              <a:t>, KEK</a:t>
            </a:r>
            <a:endParaRPr lang="en-GB" sz="900" dirty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E1EA4C-B2E8-CFEE-46F3-59A8F1D7DD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73616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102B53-5A4F-9658-AF7B-D14D3ADC382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891979" y="4822473"/>
            <a:ext cx="2133600" cy="273844"/>
          </a:xfrm>
        </p:spPr>
        <p:txBody>
          <a:bodyPr/>
          <a:lstStyle/>
          <a:p>
            <a:fld id="{AF84754F-478A-4063-AADC-0A7615A073C9}" type="datetime1">
              <a:rPr lang="en-US" smtClean="0"/>
              <a:t>11/15/2023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ED3787D-D484-2874-3419-04BD2DF151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05400" y="4817953"/>
            <a:ext cx="2895600" cy="273844"/>
          </a:xfrm>
        </p:spPr>
        <p:txBody>
          <a:bodyPr/>
          <a:lstStyle/>
          <a:p>
            <a:r>
              <a:rPr lang="pt-BR" dirty="0"/>
              <a:t>P. Costa Pinto, CERN</a:t>
            </a:r>
            <a:endParaRPr lang="en-US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DEE12FAC-D495-8031-CD3F-D18AB924D1E4}"/>
              </a:ext>
            </a:extLst>
          </p:cNvPr>
          <p:cNvSpPr/>
          <p:nvPr/>
        </p:nvSpPr>
        <p:spPr>
          <a:xfrm>
            <a:off x="5105400" y="1623525"/>
            <a:ext cx="978159" cy="32968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47EB14C-16F3-0B96-EB98-2DB6DD7668C8}"/>
              </a:ext>
            </a:extLst>
          </p:cNvPr>
          <p:cNvSpPr/>
          <p:nvPr/>
        </p:nvSpPr>
        <p:spPr>
          <a:xfrm>
            <a:off x="-47809" y="615020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Low Photon Stimulation Desorption yield (PSD)</a:t>
            </a:r>
          </a:p>
          <a:p>
            <a:pPr algn="ctr"/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To limit dynamic outgassing </a:t>
            </a: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D74692C9-2C8A-E16F-4495-2089D83B34D6}"/>
              </a:ext>
            </a:extLst>
          </p:cNvPr>
          <p:cNvSpPr txBox="1">
            <a:spLocks/>
          </p:cNvSpPr>
          <p:nvPr/>
        </p:nvSpPr>
        <p:spPr>
          <a:xfrm>
            <a:off x="186612" y="21508"/>
            <a:ext cx="9144000" cy="701204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b="1" dirty="0">
                <a:solidFill>
                  <a:schemeClr val="tx2"/>
                </a:solidFill>
              </a:rPr>
              <a:t>2- NEG thin films for particle accelerators: PSD</a:t>
            </a:r>
            <a:endParaRPr lang="en-GB" sz="2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6268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D9AC758D-4856-5DD1-9ACC-C00461EDB57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0997" b="12511"/>
          <a:stretch/>
        </p:blipFill>
        <p:spPr>
          <a:xfrm>
            <a:off x="1143000" y="1402300"/>
            <a:ext cx="6858000" cy="3420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A38E23C-CBFF-1310-5169-F10B66AFB09C}"/>
              </a:ext>
            </a:extLst>
          </p:cNvPr>
          <p:cNvSpPr txBox="1"/>
          <p:nvPr/>
        </p:nvSpPr>
        <p:spPr>
          <a:xfrm>
            <a:off x="3761678" y="4080596"/>
            <a:ext cx="2203661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sz="900" dirty="0" err="1">
                <a:solidFill>
                  <a:schemeClr val="accent1">
                    <a:lumMod val="10000"/>
                  </a:schemeClr>
                </a:solidFill>
              </a:rPr>
              <a:t>Courtesy</a:t>
            </a:r>
            <a:r>
              <a:rPr lang="fr-CH" sz="900" dirty="0">
                <a:solidFill>
                  <a:schemeClr val="accent1">
                    <a:lumMod val="10000"/>
                  </a:schemeClr>
                </a:solidFill>
              </a:rPr>
              <a:t> </a:t>
            </a:r>
            <a:r>
              <a:rPr lang="fr-CH" sz="900" dirty="0" err="1">
                <a:solidFill>
                  <a:schemeClr val="accent1">
                    <a:lumMod val="10000"/>
                  </a:schemeClr>
                </a:solidFill>
              </a:rPr>
              <a:t>from</a:t>
            </a:r>
            <a:r>
              <a:rPr lang="fr-CH" sz="900" dirty="0">
                <a:solidFill>
                  <a:schemeClr val="accent1">
                    <a:lumMod val="10000"/>
                  </a:schemeClr>
                </a:solidFill>
              </a:rPr>
              <a:t> </a:t>
            </a:r>
            <a:r>
              <a:rPr lang="fr-CH" sz="900" dirty="0" err="1">
                <a:solidFill>
                  <a:schemeClr val="accent1">
                    <a:lumMod val="10000"/>
                  </a:schemeClr>
                </a:solidFill>
              </a:rPr>
              <a:t>Yasunori</a:t>
            </a:r>
            <a:r>
              <a:rPr lang="fr-CH" sz="900" dirty="0">
                <a:solidFill>
                  <a:schemeClr val="accent1">
                    <a:lumMod val="10000"/>
                  </a:schemeClr>
                </a:solidFill>
              </a:rPr>
              <a:t> </a:t>
            </a:r>
            <a:r>
              <a:rPr lang="fr-CH" sz="900" dirty="0" err="1">
                <a:solidFill>
                  <a:schemeClr val="accent1">
                    <a:lumMod val="10000"/>
                  </a:schemeClr>
                </a:solidFill>
              </a:rPr>
              <a:t>Tanimoto</a:t>
            </a:r>
            <a:r>
              <a:rPr lang="fr-CH" sz="900" dirty="0">
                <a:solidFill>
                  <a:schemeClr val="accent1">
                    <a:lumMod val="10000"/>
                  </a:schemeClr>
                </a:solidFill>
              </a:rPr>
              <a:t>, KEK</a:t>
            </a:r>
            <a:endParaRPr lang="en-GB" sz="900" dirty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5BC5F2-408C-6C33-3908-F2D380D2DC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EC40564-11BA-51C8-8FE3-9EE5096CA5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4790455"/>
            <a:ext cx="2133600" cy="273844"/>
          </a:xfrm>
        </p:spPr>
        <p:txBody>
          <a:bodyPr/>
          <a:lstStyle/>
          <a:p>
            <a:fld id="{3BD49C18-61B1-47AA-8600-0D707343CB5D}" type="datetime1">
              <a:rPr lang="en-US" smtClean="0"/>
              <a:t>11/15/2023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0B4543-F921-1F14-9AEE-2999715A48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4817039"/>
            <a:ext cx="2895600" cy="273844"/>
          </a:xfrm>
        </p:spPr>
        <p:txBody>
          <a:bodyPr/>
          <a:lstStyle/>
          <a:p>
            <a:r>
              <a:rPr lang="pt-BR" dirty="0"/>
              <a:t>P. Costa Pinto, CERN</a:t>
            </a:r>
            <a:endParaRPr lang="en-US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24010459-864C-9A64-4D4E-870749341D4A}"/>
              </a:ext>
            </a:extLst>
          </p:cNvPr>
          <p:cNvSpPr/>
          <p:nvPr/>
        </p:nvSpPr>
        <p:spPr>
          <a:xfrm>
            <a:off x="5102935" y="1788379"/>
            <a:ext cx="978159" cy="32968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9A5D226-D58B-6AD6-46AB-57C34C44E2BE}"/>
              </a:ext>
            </a:extLst>
          </p:cNvPr>
          <p:cNvSpPr/>
          <p:nvPr/>
        </p:nvSpPr>
        <p:spPr>
          <a:xfrm>
            <a:off x="-47809" y="615020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Low Photon Stimulation Desorption yield (PSD)</a:t>
            </a:r>
          </a:p>
          <a:p>
            <a:pPr algn="ctr"/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To limit dynamic outgassing </a:t>
            </a:r>
          </a:p>
        </p:txBody>
      </p:sp>
      <p:sp>
        <p:nvSpPr>
          <p:cNvPr id="11" name="Titre 1">
            <a:extLst>
              <a:ext uri="{FF2B5EF4-FFF2-40B4-BE49-F238E27FC236}">
                <a16:creationId xmlns:a16="http://schemas.microsoft.com/office/drawing/2014/main" id="{E9818739-6C82-5A10-8F71-0BC9627F70A8}"/>
              </a:ext>
            </a:extLst>
          </p:cNvPr>
          <p:cNvSpPr txBox="1">
            <a:spLocks/>
          </p:cNvSpPr>
          <p:nvPr/>
        </p:nvSpPr>
        <p:spPr>
          <a:xfrm>
            <a:off x="186612" y="21508"/>
            <a:ext cx="9144000" cy="701204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b="1" dirty="0">
                <a:solidFill>
                  <a:schemeClr val="tx2"/>
                </a:solidFill>
              </a:rPr>
              <a:t>2- NEG thin films for particle accelerators: PSD</a:t>
            </a:r>
            <a:endParaRPr lang="en-GB" sz="2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3025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>
            <a:extLst>
              <a:ext uri="{FF2B5EF4-FFF2-40B4-BE49-F238E27FC236}">
                <a16:creationId xmlns:a16="http://schemas.microsoft.com/office/drawing/2014/main" id="{188630C4-38A7-B5AE-A943-D3B7105F8621}"/>
              </a:ext>
            </a:extLst>
          </p:cNvPr>
          <p:cNvGrpSpPr/>
          <p:nvPr/>
        </p:nvGrpSpPr>
        <p:grpSpPr>
          <a:xfrm>
            <a:off x="5736714" y="1480403"/>
            <a:ext cx="990977" cy="1138988"/>
            <a:chOff x="6482897" y="4165622"/>
            <a:chExt cx="990977" cy="1138988"/>
          </a:xfrm>
        </p:grpSpPr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BA423215-D8F1-8465-6E46-BCE27C4C0197}"/>
                </a:ext>
              </a:extLst>
            </p:cNvPr>
            <p:cNvCxnSpPr/>
            <p:nvPr/>
          </p:nvCxnSpPr>
          <p:spPr>
            <a:xfrm flipV="1">
              <a:off x="6866624" y="4427232"/>
              <a:ext cx="0" cy="877378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B810828D-EA93-D471-75BC-7E82E23F84C2}"/>
                </a:ext>
              </a:extLst>
            </p:cNvPr>
            <p:cNvSpPr txBox="1"/>
            <p:nvPr/>
          </p:nvSpPr>
          <p:spPr>
            <a:xfrm>
              <a:off x="6482897" y="4165622"/>
              <a:ext cx="99097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solidFill>
                    <a:schemeClr val="accent6"/>
                  </a:solidFill>
                </a:rPr>
                <a:t>Temperature</a:t>
              </a:r>
              <a:endParaRPr lang="en-GB" sz="1100" dirty="0">
                <a:solidFill>
                  <a:schemeClr val="accent6"/>
                </a:solidFill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D7502226-CCBF-6696-5F10-9D202A05871C}"/>
              </a:ext>
            </a:extLst>
          </p:cNvPr>
          <p:cNvGrpSpPr/>
          <p:nvPr/>
        </p:nvGrpSpPr>
        <p:grpSpPr>
          <a:xfrm>
            <a:off x="6044241" y="2543468"/>
            <a:ext cx="2223374" cy="301041"/>
            <a:chOff x="6790424" y="5228687"/>
            <a:chExt cx="2223374" cy="301041"/>
          </a:xfrm>
        </p:grpSpPr>
        <p:cxnSp>
          <p:nvCxnSpPr>
            <p:cNvPr id="55" name="Straight Arrow Connector 54">
              <a:extLst>
                <a:ext uri="{FF2B5EF4-FFF2-40B4-BE49-F238E27FC236}">
                  <a16:creationId xmlns:a16="http://schemas.microsoft.com/office/drawing/2014/main" id="{FDD4EAB2-53CD-EC5A-9651-69810921355A}"/>
                </a:ext>
              </a:extLst>
            </p:cNvPr>
            <p:cNvCxnSpPr/>
            <p:nvPr/>
          </p:nvCxnSpPr>
          <p:spPr>
            <a:xfrm>
              <a:off x="6790424" y="5228687"/>
              <a:ext cx="2104711" cy="0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45E10C8D-A290-B4F7-6791-877357382F16}"/>
                </a:ext>
              </a:extLst>
            </p:cNvPr>
            <p:cNvSpPr txBox="1"/>
            <p:nvPr/>
          </p:nvSpPr>
          <p:spPr>
            <a:xfrm>
              <a:off x="8514943" y="5268118"/>
              <a:ext cx="49885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solidFill>
                    <a:schemeClr val="accent6"/>
                  </a:solidFill>
                </a:rPr>
                <a:t>Time</a:t>
              </a:r>
              <a:endParaRPr lang="en-GB" sz="1100" dirty="0">
                <a:solidFill>
                  <a:schemeClr val="accent6"/>
                </a:solidFill>
              </a:endParaRP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621E2454-3CBB-B5F2-A5C9-AAFCB90F7480}"/>
              </a:ext>
            </a:extLst>
          </p:cNvPr>
          <p:cNvGrpSpPr/>
          <p:nvPr/>
        </p:nvGrpSpPr>
        <p:grpSpPr>
          <a:xfrm>
            <a:off x="6086250" y="1742013"/>
            <a:ext cx="1891567" cy="733222"/>
            <a:chOff x="6832433" y="4427232"/>
            <a:chExt cx="1891567" cy="733222"/>
          </a:xfrm>
        </p:grpSpPr>
        <p:sp>
          <p:nvSpPr>
            <p:cNvPr id="59" name="Freeform 16">
              <a:extLst>
                <a:ext uri="{FF2B5EF4-FFF2-40B4-BE49-F238E27FC236}">
                  <a16:creationId xmlns:a16="http://schemas.microsoft.com/office/drawing/2014/main" id="{9320FF08-FFDC-7E4C-CE4D-9DDA12AAC85A}"/>
                </a:ext>
              </a:extLst>
            </p:cNvPr>
            <p:cNvSpPr/>
            <p:nvPr/>
          </p:nvSpPr>
          <p:spPr>
            <a:xfrm>
              <a:off x="6942825" y="4623841"/>
              <a:ext cx="1781175" cy="514350"/>
            </a:xfrm>
            <a:custGeom>
              <a:avLst/>
              <a:gdLst>
                <a:gd name="connsiteX0" fmla="*/ 0 w 1781175"/>
                <a:gd name="connsiteY0" fmla="*/ 514350 h 514350"/>
                <a:gd name="connsiteX1" fmla="*/ 357187 w 1781175"/>
                <a:gd name="connsiteY1" fmla="*/ 514350 h 514350"/>
                <a:gd name="connsiteX2" fmla="*/ 642937 w 1781175"/>
                <a:gd name="connsiteY2" fmla="*/ 0 h 514350"/>
                <a:gd name="connsiteX3" fmla="*/ 1123950 w 1781175"/>
                <a:gd name="connsiteY3" fmla="*/ 0 h 514350"/>
                <a:gd name="connsiteX4" fmla="*/ 1328737 w 1781175"/>
                <a:gd name="connsiteY4" fmla="*/ 514350 h 514350"/>
                <a:gd name="connsiteX5" fmla="*/ 1781175 w 1781175"/>
                <a:gd name="connsiteY5" fmla="*/ 514350 h 514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81175" h="514350">
                  <a:moveTo>
                    <a:pt x="0" y="514350"/>
                  </a:moveTo>
                  <a:lnTo>
                    <a:pt x="357187" y="514350"/>
                  </a:lnTo>
                  <a:lnTo>
                    <a:pt x="642937" y="0"/>
                  </a:lnTo>
                  <a:lnTo>
                    <a:pt x="1123950" y="0"/>
                  </a:lnTo>
                  <a:lnTo>
                    <a:pt x="1328737" y="514350"/>
                  </a:lnTo>
                  <a:lnTo>
                    <a:pt x="1781175" y="514350"/>
                  </a:lnTo>
                </a:path>
              </a:pathLst>
            </a:custGeom>
            <a:no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B3944C87-F255-168F-CD29-73BCC4B3AFC5}"/>
                </a:ext>
              </a:extLst>
            </p:cNvPr>
            <p:cNvSpPr txBox="1"/>
            <p:nvPr/>
          </p:nvSpPr>
          <p:spPr>
            <a:xfrm>
              <a:off x="6832433" y="4945010"/>
              <a:ext cx="32084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solidFill>
                    <a:schemeClr val="accent6"/>
                  </a:solidFill>
                </a:rPr>
                <a:t>RT</a:t>
              </a:r>
              <a:endParaRPr lang="en-GB" sz="800" dirty="0">
                <a:solidFill>
                  <a:schemeClr val="accent6"/>
                </a:solidFill>
              </a:endParaRP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ACFD7D99-CC6D-4D1D-F7BA-FEDD4019504E}"/>
                </a:ext>
              </a:extLst>
            </p:cNvPr>
            <p:cNvSpPr txBox="1"/>
            <p:nvPr/>
          </p:nvSpPr>
          <p:spPr>
            <a:xfrm>
              <a:off x="7205229" y="4427232"/>
              <a:ext cx="124294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solidFill>
                    <a:schemeClr val="accent6"/>
                  </a:solidFill>
                </a:rPr>
                <a:t>Activation temperature</a:t>
              </a:r>
              <a:endParaRPr lang="en-GB" sz="800" dirty="0">
                <a:solidFill>
                  <a:schemeClr val="accent6"/>
                </a:solidFill>
              </a:endParaRPr>
            </a:p>
          </p:txBody>
        </p:sp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A846AB6-1D9B-97BB-82AF-F3F78D60BD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3" name="Date Placeholder 12">
            <a:extLst>
              <a:ext uri="{FF2B5EF4-FFF2-40B4-BE49-F238E27FC236}">
                <a16:creationId xmlns:a16="http://schemas.microsoft.com/office/drawing/2014/main" id="{0058B583-2E28-2EB3-425F-F99790637B7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F7F8886-21B4-4EC0-92E8-7EA807C66BC2}" type="datetime1">
              <a:rPr lang="en-US" smtClean="0"/>
              <a:t>11/15/2023</a:t>
            </a:fld>
            <a:endParaRPr lang="en-US" dirty="0"/>
          </a:p>
        </p:txBody>
      </p:sp>
      <p:sp>
        <p:nvSpPr>
          <p:cNvPr id="32" name="Footer Placeholder 31">
            <a:extLst>
              <a:ext uri="{FF2B5EF4-FFF2-40B4-BE49-F238E27FC236}">
                <a16:creationId xmlns:a16="http://schemas.microsoft.com/office/drawing/2014/main" id="{6B6107DF-AA29-0CD7-05B5-9660E9EFDCE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t-BR"/>
              <a:t>P. Costa Pinto, CERN</a:t>
            </a:r>
            <a:endParaRPr lang="en-US" dirty="0"/>
          </a:p>
        </p:txBody>
      </p:sp>
      <p:sp>
        <p:nvSpPr>
          <p:cNvPr id="33" name="Titre 1">
            <a:extLst>
              <a:ext uri="{FF2B5EF4-FFF2-40B4-BE49-F238E27FC236}">
                <a16:creationId xmlns:a16="http://schemas.microsoft.com/office/drawing/2014/main" id="{BFB38723-7EFD-53E0-9E22-8B744A3C4A84}"/>
              </a:ext>
            </a:extLst>
          </p:cNvPr>
          <p:cNvSpPr txBox="1">
            <a:spLocks/>
          </p:cNvSpPr>
          <p:nvPr/>
        </p:nvSpPr>
        <p:spPr>
          <a:xfrm>
            <a:off x="152400" y="152400"/>
            <a:ext cx="9144000" cy="701204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b="1" dirty="0">
                <a:solidFill>
                  <a:schemeClr val="tx2"/>
                </a:solidFill>
              </a:rPr>
              <a:t>3- NEG thin films for particle accelerators: activation</a:t>
            </a:r>
            <a:endParaRPr lang="en-GB" sz="2400" dirty="0">
              <a:solidFill>
                <a:schemeClr val="tx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06F72A1-BE1F-BAD6-4C48-C9A7DE8CAA49}"/>
              </a:ext>
            </a:extLst>
          </p:cNvPr>
          <p:cNvSpPr txBox="1"/>
          <p:nvPr/>
        </p:nvSpPr>
        <p:spPr>
          <a:xfrm>
            <a:off x="531781" y="1216661"/>
            <a:ext cx="474944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Activation time and temperature must be compatible with the application.</a:t>
            </a:r>
          </a:p>
          <a:p>
            <a:r>
              <a:rPr lang="en-GB" dirty="0"/>
              <a:t>For vacuum chambers it must be compatible with the material of the chamber (change of mechanical properties with temperature)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255D035F-FBDA-BAC8-4720-3FAC3735BB40}"/>
              </a:ext>
            </a:extLst>
          </p:cNvPr>
          <p:cNvCxnSpPr/>
          <p:nvPr/>
        </p:nvCxnSpPr>
        <p:spPr>
          <a:xfrm flipH="1">
            <a:off x="7371471" y="1957457"/>
            <a:ext cx="896144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4918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re 1">
            <a:extLst>
              <a:ext uri="{FF2B5EF4-FFF2-40B4-BE49-F238E27FC236}">
                <a16:creationId xmlns:a16="http://schemas.microsoft.com/office/drawing/2014/main" id="{49B3BD7E-81B0-144A-3E2F-EDF3F9859F8F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701204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b="1" dirty="0">
                <a:solidFill>
                  <a:schemeClr val="tx2"/>
                </a:solidFill>
              </a:rPr>
              <a:t>3- The Ti-Zr-V NEG thin film: composition &amp; activation</a:t>
            </a:r>
            <a:endParaRPr lang="en-GB" sz="2400" dirty="0">
              <a:solidFill>
                <a:schemeClr val="tx2"/>
              </a:solidFill>
            </a:endParaRPr>
          </a:p>
        </p:txBody>
      </p:sp>
      <p:graphicFrame>
        <p:nvGraphicFramePr>
          <p:cNvPr id="97" name="Object 7">
            <a:extLst>
              <a:ext uri="{FF2B5EF4-FFF2-40B4-BE49-F238E27FC236}">
                <a16:creationId xmlns:a16="http://schemas.microsoft.com/office/drawing/2014/main" id="{343DC1C5-B9E2-E4AA-9DBA-B9860177DDD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91912323"/>
              </p:ext>
            </p:extLst>
          </p:nvPr>
        </p:nvGraphicFramePr>
        <p:xfrm>
          <a:off x="144035" y="1646230"/>
          <a:ext cx="2943225" cy="2701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esigner Drawing" r:id="rId3" imgW="5075280" imgH="4658040" progId="">
                  <p:embed/>
                </p:oleObj>
              </mc:Choice>
              <mc:Fallback>
                <p:oleObj name="Designer Drawing" r:id="rId3" imgW="5075280" imgH="4658040" progId="">
                  <p:embed/>
                  <p:pic>
                    <p:nvPicPr>
                      <p:cNvPr id="97" name="Object 7">
                        <a:extLst>
                          <a:ext uri="{FF2B5EF4-FFF2-40B4-BE49-F238E27FC236}">
                            <a16:creationId xmlns:a16="http://schemas.microsoft.com/office/drawing/2014/main" id="{343DC1C5-B9E2-E4AA-9DBA-B9860177DDD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035" y="1646230"/>
                        <a:ext cx="2943225" cy="2701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8" name="Rectangle 97">
            <a:extLst>
              <a:ext uri="{FF2B5EF4-FFF2-40B4-BE49-F238E27FC236}">
                <a16:creationId xmlns:a16="http://schemas.microsoft.com/office/drawing/2014/main" id="{F85FF541-7B25-A07C-1BD3-816ED991EC47}"/>
              </a:ext>
            </a:extLst>
          </p:cNvPr>
          <p:cNvSpPr/>
          <p:nvPr/>
        </p:nvSpPr>
        <p:spPr>
          <a:xfrm>
            <a:off x="-1831" y="832764"/>
            <a:ext cx="9144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Ti-Zr-V with activation temperature 180 </a:t>
            </a:r>
            <a:r>
              <a:rPr lang="en-GB" sz="2000" baseline="30000" dirty="0" err="1">
                <a:solidFill>
                  <a:schemeClr val="accent6">
                    <a:lumMod val="50000"/>
                  </a:schemeClr>
                </a:solidFill>
              </a:rPr>
              <a:t>o</a:t>
            </a:r>
            <a:r>
              <a:rPr lang="en-GB" sz="2000" dirty="0" err="1">
                <a:solidFill>
                  <a:schemeClr val="accent6">
                    <a:lumMod val="50000"/>
                  </a:schemeClr>
                </a:solidFill>
              </a:rPr>
              <a:t>C.</a:t>
            </a:r>
            <a:endParaRPr lang="en-GB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9" name="Text Box 35">
            <a:extLst>
              <a:ext uri="{FF2B5EF4-FFF2-40B4-BE49-F238E27FC236}">
                <a16:creationId xmlns:a16="http://schemas.microsoft.com/office/drawing/2014/main" id="{14237421-DF5F-14F5-5DE6-845C3C3823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7113" y="1302240"/>
            <a:ext cx="2700668" cy="26161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en-US" sz="1100" dirty="0">
                <a:solidFill>
                  <a:schemeClr val="accent6">
                    <a:lumMod val="50000"/>
                  </a:schemeClr>
                </a:solidFill>
                <a:latin typeface="Arial" charset="0"/>
              </a:rPr>
              <a:t>Composition diagram (at.%)</a:t>
            </a:r>
          </a:p>
        </p:txBody>
      </p:sp>
      <p:sp>
        <p:nvSpPr>
          <p:cNvPr id="100" name="AutoShape 212">
            <a:extLst>
              <a:ext uri="{FF2B5EF4-FFF2-40B4-BE49-F238E27FC236}">
                <a16:creationId xmlns:a16="http://schemas.microsoft.com/office/drawing/2014/main" id="{189698E8-B5BF-5A68-D050-943F969AEC07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497833" y="3013263"/>
            <a:ext cx="2159231" cy="1334888"/>
          </a:xfrm>
          <a:custGeom>
            <a:avLst/>
            <a:gdLst>
              <a:gd name="G0" fmla="+- 5400 0 0"/>
              <a:gd name="G1" fmla="+- 21600 0 5400"/>
              <a:gd name="G2" fmla="*/ 5400 1 2"/>
              <a:gd name="G3" fmla="+- 21600 0 G2"/>
              <a:gd name="G4" fmla="+/ 5400 21600 2"/>
              <a:gd name="G5" fmla="+/ G1 0 2"/>
              <a:gd name="G6" fmla="*/ 21600 21600 5400"/>
              <a:gd name="G7" fmla="*/ G6 1 2"/>
              <a:gd name="G8" fmla="+- 21600 0 G7"/>
              <a:gd name="G9" fmla="*/ 21600 1 2"/>
              <a:gd name="G10" fmla="+- 5400 0 G9"/>
              <a:gd name="G11" fmla="?: G10 G8 0"/>
              <a:gd name="G12" fmla="?: G10 G7 21600"/>
              <a:gd name="T0" fmla="*/ 18900 w 21600"/>
              <a:gd name="T1" fmla="*/ 10800 h 21600"/>
              <a:gd name="T2" fmla="*/ 10800 w 21600"/>
              <a:gd name="T3" fmla="*/ 21600 h 21600"/>
              <a:gd name="T4" fmla="*/ 2700 w 21600"/>
              <a:gd name="T5" fmla="*/ 10800 h 21600"/>
              <a:gd name="T6" fmla="*/ 10800 w 21600"/>
              <a:gd name="T7" fmla="*/ 0 h 21600"/>
              <a:gd name="T8" fmla="*/ 4500 w 21600"/>
              <a:gd name="T9" fmla="*/ 4500 h 21600"/>
              <a:gd name="T10" fmla="*/ 17100 w 21600"/>
              <a:gd name="T11" fmla="*/ 171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accent1">
              <a:lumMod val="50000"/>
              <a:alpha val="40000"/>
            </a:schemeClr>
          </a:solidFill>
          <a:ln w="9525">
            <a:noFill/>
            <a:miter lim="800000"/>
            <a:headEnd/>
            <a:tailEnd/>
          </a:ln>
          <a:effectLst>
            <a:softEdge rad="127000"/>
          </a:effec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6B11ECCB-AD5E-2458-1E29-A10D4A64175E}"/>
              </a:ext>
            </a:extLst>
          </p:cNvPr>
          <p:cNvSpPr txBox="1"/>
          <p:nvPr/>
        </p:nvSpPr>
        <p:spPr>
          <a:xfrm>
            <a:off x="1016236" y="3917586"/>
            <a:ext cx="112242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50" dirty="0">
                <a:solidFill>
                  <a:schemeClr val="bg1"/>
                </a:solidFill>
              </a:rPr>
              <a:t>Good activation</a:t>
            </a:r>
            <a:endParaRPr lang="en-GB" sz="1050" dirty="0">
              <a:solidFill>
                <a:schemeClr val="bg1"/>
              </a:solidFill>
            </a:endParaRPr>
          </a:p>
        </p:txBody>
      </p: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F5A4F450-17BA-9691-742A-C1D010CBFED2}"/>
              </a:ext>
            </a:extLst>
          </p:cNvPr>
          <p:cNvGrpSpPr/>
          <p:nvPr/>
        </p:nvGrpSpPr>
        <p:grpSpPr>
          <a:xfrm>
            <a:off x="1632666" y="1252825"/>
            <a:ext cx="7083679" cy="1603747"/>
            <a:chOff x="1785844" y="1772171"/>
            <a:chExt cx="7083679" cy="1603747"/>
          </a:xfrm>
        </p:grpSpPr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92AE0BEB-EDD1-A46E-BD17-BA39A342D61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14672" y="1829753"/>
              <a:ext cx="4654851" cy="1546165"/>
              <a:chOff x="3825" y="552"/>
              <a:chExt cx="2925" cy="1600"/>
            </a:xfrm>
          </p:grpSpPr>
          <p:grpSp>
            <p:nvGrpSpPr>
              <p:cNvPr id="107" name="Group 43">
                <a:extLst>
                  <a:ext uri="{FF2B5EF4-FFF2-40B4-BE49-F238E27FC236}">
                    <a16:creationId xmlns:a16="http://schemas.microsoft.com/office/drawing/2014/main" id="{EB156D5E-110B-1798-8448-56D799CE6C1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825" y="552"/>
                <a:ext cx="2876" cy="1600"/>
                <a:chOff x="4224" y="2673"/>
                <a:chExt cx="3114" cy="1600"/>
              </a:xfrm>
            </p:grpSpPr>
            <p:pic>
              <p:nvPicPr>
                <p:cNvPr id="109" name="Picture 44">
                  <a:extLst>
                    <a:ext uri="{FF2B5EF4-FFF2-40B4-BE49-F238E27FC236}">
                      <a16:creationId xmlns:a16="http://schemas.microsoft.com/office/drawing/2014/main" id="{5312D0C0-F949-D7DE-F96F-3F2A427B3660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4712" y="2725"/>
                  <a:ext cx="2626" cy="1095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</p:pic>
            <p:sp>
              <p:nvSpPr>
                <p:cNvPr id="110" name="Text Box 45">
                  <a:extLst>
                    <a:ext uri="{FF2B5EF4-FFF2-40B4-BE49-F238E27FC236}">
                      <a16:creationId xmlns:a16="http://schemas.microsoft.com/office/drawing/2014/main" id="{EF390294-DF5C-C235-7AA0-39B34D8274CF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4224" y="4060"/>
                  <a:ext cx="116" cy="213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endParaRPr lang="en-GB" altLang="en-US" sz="1600" b="1" dirty="0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Times" pitchFamily="18" charset="0"/>
                    <a:sym typeface="Symbol" pitchFamily="18" charset="2"/>
                  </a:endParaRPr>
                </a:p>
              </p:txBody>
            </p:sp>
            <p:sp>
              <p:nvSpPr>
                <p:cNvPr id="111" name="Text Box 46">
                  <a:extLst>
                    <a:ext uri="{FF2B5EF4-FFF2-40B4-BE49-F238E27FC236}">
                      <a16:creationId xmlns:a16="http://schemas.microsoft.com/office/drawing/2014/main" id="{02F0224B-F740-A36B-8229-B3C280313724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4966" y="3781"/>
                  <a:ext cx="241" cy="287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en-US" sz="1200" dirty="0">
                      <a:solidFill>
                        <a:schemeClr val="accent6">
                          <a:lumMod val="50000"/>
                        </a:schemeClr>
                      </a:solidFill>
                      <a:latin typeface="Arial" charset="0"/>
                    </a:rPr>
                    <a:t>30</a:t>
                  </a:r>
                </a:p>
              </p:txBody>
            </p:sp>
            <p:sp>
              <p:nvSpPr>
                <p:cNvPr id="112" name="Text Box 47">
                  <a:extLst>
                    <a:ext uri="{FF2B5EF4-FFF2-40B4-BE49-F238E27FC236}">
                      <a16:creationId xmlns:a16="http://schemas.microsoft.com/office/drawing/2014/main" id="{5D05ECD3-BC25-B132-9CE7-3B6BE8388F54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5664" y="3781"/>
                  <a:ext cx="241" cy="287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en-US" sz="1200" dirty="0">
                      <a:solidFill>
                        <a:schemeClr val="accent6">
                          <a:lumMod val="50000"/>
                        </a:schemeClr>
                      </a:solidFill>
                      <a:latin typeface="Arial" charset="0"/>
                    </a:rPr>
                    <a:t>40</a:t>
                  </a:r>
                </a:p>
              </p:txBody>
            </p:sp>
            <p:sp>
              <p:nvSpPr>
                <p:cNvPr id="113" name="Text Box 48">
                  <a:extLst>
                    <a:ext uri="{FF2B5EF4-FFF2-40B4-BE49-F238E27FC236}">
                      <a16:creationId xmlns:a16="http://schemas.microsoft.com/office/drawing/2014/main" id="{FCED797D-AD66-0213-DCF1-C9EE700EDC6A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6343" y="3781"/>
                  <a:ext cx="241" cy="287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en-US" sz="1200" dirty="0">
                      <a:solidFill>
                        <a:schemeClr val="accent6">
                          <a:lumMod val="50000"/>
                        </a:schemeClr>
                      </a:solidFill>
                      <a:latin typeface="Arial" charset="0"/>
                    </a:rPr>
                    <a:t>50</a:t>
                  </a:r>
                </a:p>
              </p:txBody>
            </p:sp>
            <p:sp>
              <p:nvSpPr>
                <p:cNvPr id="114" name="Text Box 49">
                  <a:extLst>
                    <a:ext uri="{FF2B5EF4-FFF2-40B4-BE49-F238E27FC236}">
                      <a16:creationId xmlns:a16="http://schemas.microsoft.com/office/drawing/2014/main" id="{3EAB1B3B-1B2A-FBDF-F4CB-C4478578B8C9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7017" y="3781"/>
                  <a:ext cx="241" cy="287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en-US" sz="1200" dirty="0">
                      <a:solidFill>
                        <a:schemeClr val="accent6">
                          <a:lumMod val="50000"/>
                        </a:schemeClr>
                      </a:solidFill>
                      <a:latin typeface="Arial" charset="0"/>
                    </a:rPr>
                    <a:t>60</a:t>
                  </a:r>
                </a:p>
              </p:txBody>
            </p:sp>
            <p:sp>
              <p:nvSpPr>
                <p:cNvPr id="115" name="Text Box 50">
                  <a:extLst>
                    <a:ext uri="{FF2B5EF4-FFF2-40B4-BE49-F238E27FC236}">
                      <a16:creationId xmlns:a16="http://schemas.microsoft.com/office/drawing/2014/main" id="{25FFAA95-33BF-9AEF-C4D3-310F6406011A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5767" y="2673"/>
                  <a:ext cx="448" cy="287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en-US" sz="1200" dirty="0" err="1">
                      <a:solidFill>
                        <a:schemeClr val="accent6">
                          <a:lumMod val="50000"/>
                        </a:schemeClr>
                      </a:solidFill>
                      <a:latin typeface="Arial" charset="0"/>
                    </a:rPr>
                    <a:t>Ti</a:t>
                  </a:r>
                  <a:r>
                    <a:rPr lang="en-US" altLang="en-US" sz="1200" dirty="0">
                      <a:solidFill>
                        <a:schemeClr val="accent6">
                          <a:lumMod val="50000"/>
                        </a:schemeClr>
                      </a:solidFill>
                      <a:latin typeface="Arial" charset="0"/>
                    </a:rPr>
                    <a:t>-Zr-V</a:t>
                  </a:r>
                </a:p>
              </p:txBody>
            </p:sp>
            <p:sp>
              <p:nvSpPr>
                <p:cNvPr id="116" name="Text Box 51">
                  <a:extLst>
                    <a:ext uri="{FF2B5EF4-FFF2-40B4-BE49-F238E27FC236}">
                      <a16:creationId xmlns:a16="http://schemas.microsoft.com/office/drawing/2014/main" id="{C4810A1F-0D7A-A7AE-33AC-96F0DC080B45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5996" y="2962"/>
                  <a:ext cx="573" cy="287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altLang="en-US" sz="1200" dirty="0">
                      <a:solidFill>
                        <a:schemeClr val="accent6">
                          <a:lumMod val="50000"/>
                        </a:schemeClr>
                      </a:solidFill>
                      <a:latin typeface="Arial" charset="0"/>
                    </a:rPr>
                    <a:t>Substrate</a:t>
                  </a:r>
                </a:p>
              </p:txBody>
            </p:sp>
            <p:sp>
              <p:nvSpPr>
                <p:cNvPr id="117" name="Line 52">
                  <a:extLst>
                    <a:ext uri="{FF2B5EF4-FFF2-40B4-BE49-F238E27FC236}">
                      <a16:creationId xmlns:a16="http://schemas.microsoft.com/office/drawing/2014/main" id="{44FD1A73-8CFF-22C3-E610-FFAE5FA9E71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239" y="2808"/>
                  <a:ext cx="528" cy="9"/>
                </a:xfrm>
                <a:prstGeom prst="line">
                  <a:avLst/>
                </a:prstGeom>
                <a:noFill/>
                <a:ln w="12700">
                  <a:solidFill>
                    <a:schemeClr val="accent6">
                      <a:lumMod val="50000"/>
                    </a:schemeClr>
                  </a:solidFill>
                  <a:round/>
                  <a:headEnd type="none" w="sm" len="sm"/>
                  <a:tailEnd type="arrow" w="med" len="med"/>
                </a:ln>
                <a:effectLst/>
              </p:spPr>
              <p:txBody>
                <a:bodyPr wrap="none" anchor="ctr"/>
                <a:lstStyle/>
                <a:p>
                  <a:endParaRPr lang="en-US" sz="1600" dirty="0"/>
                </a:p>
              </p:txBody>
            </p:sp>
            <p:sp>
              <p:nvSpPr>
                <p:cNvPr id="118" name="Line 53">
                  <a:extLst>
                    <a:ext uri="{FF2B5EF4-FFF2-40B4-BE49-F238E27FC236}">
                      <a16:creationId xmlns:a16="http://schemas.microsoft.com/office/drawing/2014/main" id="{37FFAFC9-F752-8E15-6122-B9786DEAF74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" y="2856"/>
                  <a:ext cx="305" cy="157"/>
                </a:xfrm>
                <a:prstGeom prst="line">
                  <a:avLst/>
                </a:prstGeom>
                <a:noFill/>
                <a:ln w="12700">
                  <a:solidFill>
                    <a:schemeClr val="accent6">
                      <a:lumMod val="50000"/>
                    </a:schemeClr>
                  </a:solidFill>
                  <a:round/>
                  <a:headEnd type="none" w="sm" len="sm"/>
                  <a:tailEnd type="arrow" w="med" len="med"/>
                </a:ln>
                <a:effectLst/>
              </p:spPr>
              <p:txBody>
                <a:bodyPr wrap="none" anchor="ctr"/>
                <a:lstStyle/>
                <a:p>
                  <a:endParaRPr lang="en-US" sz="1600" dirty="0"/>
                </a:p>
              </p:txBody>
            </p:sp>
            <p:sp>
              <p:nvSpPr>
                <p:cNvPr id="119" name="Line 54">
                  <a:extLst>
                    <a:ext uri="{FF2B5EF4-FFF2-40B4-BE49-F238E27FC236}">
                      <a16:creationId xmlns:a16="http://schemas.microsoft.com/office/drawing/2014/main" id="{10B5EE96-6536-E6E3-CBDC-9F51718605C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6055" y="3205"/>
                  <a:ext cx="194" cy="336"/>
                </a:xfrm>
                <a:prstGeom prst="line">
                  <a:avLst/>
                </a:prstGeom>
                <a:noFill/>
                <a:ln w="12700">
                  <a:solidFill>
                    <a:schemeClr val="accent6">
                      <a:lumMod val="50000"/>
                    </a:schemeClr>
                  </a:solidFill>
                  <a:round/>
                  <a:headEnd type="none" w="sm" len="sm"/>
                  <a:tailEnd type="arrow" w="med" len="med"/>
                </a:ln>
                <a:effectLst/>
              </p:spPr>
              <p:txBody>
                <a:bodyPr wrap="none" anchor="ctr"/>
                <a:lstStyle/>
                <a:p>
                  <a:endParaRPr lang="en-US" sz="1600" dirty="0"/>
                </a:p>
              </p:txBody>
            </p:sp>
            <p:sp>
              <p:nvSpPr>
                <p:cNvPr id="120" name="Line 55">
                  <a:extLst>
                    <a:ext uri="{FF2B5EF4-FFF2-40B4-BE49-F238E27FC236}">
                      <a16:creationId xmlns:a16="http://schemas.microsoft.com/office/drawing/2014/main" id="{9E421CC3-EF44-4A04-A16A-B655F41C405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6247" y="3205"/>
                  <a:ext cx="194" cy="336"/>
                </a:xfrm>
                <a:prstGeom prst="line">
                  <a:avLst/>
                </a:prstGeom>
                <a:noFill/>
                <a:ln w="12700">
                  <a:solidFill>
                    <a:schemeClr val="accent6">
                      <a:lumMod val="50000"/>
                    </a:schemeClr>
                  </a:solidFill>
                  <a:round/>
                  <a:headEnd type="none" w="sm" len="sm"/>
                  <a:tailEnd type="arrow" w="med" len="med"/>
                </a:ln>
                <a:effectLst/>
              </p:spPr>
              <p:txBody>
                <a:bodyPr wrap="none" anchor="ctr"/>
                <a:lstStyle/>
                <a:p>
                  <a:endParaRPr lang="en-US" sz="1600" dirty="0"/>
                </a:p>
              </p:txBody>
            </p:sp>
          </p:grpSp>
          <p:sp>
            <p:nvSpPr>
              <p:cNvPr id="108" name="Text Box 63">
                <a:extLst>
                  <a:ext uri="{FF2B5EF4-FFF2-40B4-BE49-F238E27FC236}">
                    <a16:creationId xmlns:a16="http://schemas.microsoft.com/office/drawing/2014/main" id="{D932A25F-9EFD-10A4-6680-898E295D8F9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179" y="1825"/>
                <a:ext cx="571" cy="25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en-US" sz="1000" dirty="0">
                    <a:solidFill>
                      <a:schemeClr val="accent6">
                        <a:lumMod val="50000"/>
                      </a:schemeClr>
                    </a:solidFill>
                    <a:latin typeface="Arial" charset="0"/>
                    <a:sym typeface="Symbol" pitchFamily="18" charset="2"/>
                  </a:rPr>
                  <a:t> (degrees)</a:t>
                </a:r>
                <a:endParaRPr lang="en-GB" altLang="en-US" sz="1000" dirty="0">
                  <a:solidFill>
                    <a:schemeClr val="accent6">
                      <a:lumMod val="50000"/>
                    </a:schemeClr>
                  </a:solidFill>
                  <a:latin typeface="Arial" charset="0"/>
                  <a:sym typeface="Symbol" pitchFamily="18" charset="2"/>
                </a:endParaRPr>
              </a:p>
            </p:txBody>
          </p:sp>
        </p:grpSp>
        <p:cxnSp>
          <p:nvCxnSpPr>
            <p:cNvPr id="104" name="Straight Arrow Connector 103">
              <a:extLst>
                <a:ext uri="{FF2B5EF4-FFF2-40B4-BE49-F238E27FC236}">
                  <a16:creationId xmlns:a16="http://schemas.microsoft.com/office/drawing/2014/main" id="{EB36F00D-1D9B-CAD8-91F7-5514C0DA378D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785844" y="2586127"/>
              <a:ext cx="994790" cy="418928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  <p:sp>
          <p:nvSpPr>
            <p:cNvPr id="105" name="Text Box 61">
              <a:extLst>
                <a:ext uri="{FF2B5EF4-FFF2-40B4-BE49-F238E27FC236}">
                  <a16:creationId xmlns:a16="http://schemas.microsoft.com/office/drawing/2014/main" id="{BB9980A7-640B-1D91-C476-4AB139FFA59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58931" y="2066854"/>
              <a:ext cx="1842813" cy="5539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GB" altLang="en-US" sz="1200" dirty="0">
                  <a:solidFill>
                    <a:schemeClr val="accent6">
                      <a:lumMod val="50000"/>
                    </a:schemeClr>
                  </a:solidFill>
                </a:rPr>
                <a:t>Large crystals </a:t>
              </a:r>
            </a:p>
            <a:p>
              <a:pPr algn="ctr">
                <a:spcBef>
                  <a:spcPct val="50000"/>
                </a:spcBef>
              </a:pPr>
              <a:r>
                <a:rPr lang="en-GB" altLang="en-US" sz="1200" dirty="0">
                  <a:solidFill>
                    <a:schemeClr val="accent6">
                      <a:lumMod val="50000"/>
                    </a:schemeClr>
                  </a:solidFill>
                </a:rPr>
                <a:t>grain size ≥ ~100 nm</a:t>
              </a:r>
            </a:p>
          </p:txBody>
        </p:sp>
        <p:sp>
          <p:nvSpPr>
            <p:cNvPr id="106" name="Text Box 61">
              <a:extLst>
                <a:ext uri="{FF2B5EF4-FFF2-40B4-BE49-F238E27FC236}">
                  <a16:creationId xmlns:a16="http://schemas.microsoft.com/office/drawing/2014/main" id="{24CCB8DA-1EED-3FAF-D744-A33EE107FB6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4180495" y="2303243"/>
              <a:ext cx="1308365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GB" altLang="en-US" sz="1000" dirty="0">
                  <a:solidFill>
                    <a:schemeClr val="accent6">
                      <a:lumMod val="50000"/>
                    </a:schemeClr>
                  </a:solidFill>
                </a:rPr>
                <a:t>XRD intensity (</a:t>
              </a:r>
              <a:r>
                <a:rPr lang="en-GB" altLang="en-US" sz="1000" dirty="0" err="1">
                  <a:solidFill>
                    <a:schemeClr val="accent6">
                      <a:lumMod val="50000"/>
                    </a:schemeClr>
                  </a:solidFill>
                </a:rPr>
                <a:t>a.u</a:t>
              </a:r>
              <a:r>
                <a:rPr lang="en-GB" altLang="en-US" sz="1000" dirty="0">
                  <a:solidFill>
                    <a:schemeClr val="accent6">
                      <a:lumMod val="50000"/>
                    </a:schemeClr>
                  </a:solidFill>
                </a:rPr>
                <a:t>.)</a:t>
              </a:r>
            </a:p>
          </p:txBody>
        </p:sp>
      </p:grp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66A5EB1A-D451-C231-4E76-144C48AFB8D4}"/>
              </a:ext>
            </a:extLst>
          </p:cNvPr>
          <p:cNvGrpSpPr/>
          <p:nvPr/>
        </p:nvGrpSpPr>
        <p:grpSpPr>
          <a:xfrm>
            <a:off x="1739216" y="2950654"/>
            <a:ext cx="6933386" cy="1560250"/>
            <a:chOff x="1936137" y="3460974"/>
            <a:chExt cx="6933386" cy="1560250"/>
          </a:xfrm>
        </p:grpSpPr>
        <p:sp>
          <p:nvSpPr>
            <p:cNvPr id="122" name="Text Box 30">
              <a:extLst>
                <a:ext uri="{FF2B5EF4-FFF2-40B4-BE49-F238E27FC236}">
                  <a16:creationId xmlns:a16="http://schemas.microsoft.com/office/drawing/2014/main" id="{E1ECBC91-CE77-796F-6A02-7FB31A7688B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60178" y="4760639"/>
              <a:ext cx="152696" cy="234149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endParaRPr lang="en-GB" altLang="en-US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" pitchFamily="18" charset="0"/>
                <a:sym typeface="Symbol" pitchFamily="18" charset="2"/>
              </a:endParaRPr>
            </a:p>
          </p:txBody>
        </p:sp>
        <p:pic>
          <p:nvPicPr>
            <p:cNvPr id="123" name="Picture 33">
              <a:extLst>
                <a:ext uri="{FF2B5EF4-FFF2-40B4-BE49-F238E27FC236}">
                  <a16:creationId xmlns:a16="http://schemas.microsoft.com/office/drawing/2014/main" id="{EB36DD39-C941-699D-CEDC-9B0187BDF28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/>
            <a:srcRect r="5132"/>
            <a:stretch>
              <a:fillRect/>
            </a:stretch>
          </p:blipFill>
          <p:spPr bwMode="auto">
            <a:xfrm>
              <a:off x="4897533" y="3542001"/>
              <a:ext cx="3939230" cy="1115037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</p:pic>
        <p:sp>
          <p:nvSpPr>
            <p:cNvPr id="124" name="Text Box 38">
              <a:extLst>
                <a:ext uri="{FF2B5EF4-FFF2-40B4-BE49-F238E27FC236}">
                  <a16:creationId xmlns:a16="http://schemas.microsoft.com/office/drawing/2014/main" id="{86607E04-CFA6-7FDB-9B06-709C64EFD0F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97998" y="3460974"/>
              <a:ext cx="658257" cy="276999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en-US" sz="1200" dirty="0" err="1">
                  <a:solidFill>
                    <a:schemeClr val="accent6">
                      <a:lumMod val="50000"/>
                    </a:schemeClr>
                  </a:solidFill>
                  <a:latin typeface="Arial" charset="0"/>
                </a:rPr>
                <a:t>Ti</a:t>
              </a:r>
              <a:r>
                <a:rPr lang="en-US" altLang="en-US" sz="1200" dirty="0">
                  <a:solidFill>
                    <a:schemeClr val="accent6">
                      <a:lumMod val="50000"/>
                    </a:schemeClr>
                  </a:solidFill>
                  <a:latin typeface="Arial" charset="0"/>
                </a:rPr>
                <a:t>-Zr-V</a:t>
              </a:r>
            </a:p>
          </p:txBody>
        </p:sp>
        <p:sp>
          <p:nvSpPr>
            <p:cNvPr id="125" name="Line 40">
              <a:extLst>
                <a:ext uri="{FF2B5EF4-FFF2-40B4-BE49-F238E27FC236}">
                  <a16:creationId xmlns:a16="http://schemas.microsoft.com/office/drawing/2014/main" id="{F6F29ED1-45C1-7AF8-46E6-A89BAE4A756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327127" y="3731536"/>
              <a:ext cx="0" cy="254945"/>
            </a:xfrm>
            <a:prstGeom prst="line">
              <a:avLst/>
            </a:prstGeom>
            <a:noFill/>
            <a:ln w="12700">
              <a:solidFill>
                <a:schemeClr val="accent6">
                  <a:lumMod val="50000"/>
                </a:schemeClr>
              </a:solidFill>
              <a:round/>
              <a:headEnd type="none" w="sm" len="sm"/>
              <a:tailEnd type="arrow" w="med" len="med"/>
            </a:ln>
            <a:effectLst/>
          </p:spPr>
          <p:txBody>
            <a:bodyPr wrap="none" anchor="ctr"/>
            <a:lstStyle/>
            <a:p>
              <a:endParaRPr lang="en-US" sz="1600" dirty="0"/>
            </a:p>
          </p:txBody>
        </p:sp>
        <p:cxnSp>
          <p:nvCxnSpPr>
            <p:cNvPr id="126" name="Straight Arrow Connector 125">
              <a:extLst>
                <a:ext uri="{FF2B5EF4-FFF2-40B4-BE49-F238E27FC236}">
                  <a16:creationId xmlns:a16="http://schemas.microsoft.com/office/drawing/2014/main" id="{BF484D0E-F76E-B344-57A2-5C645E367E35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936137" y="4162069"/>
              <a:ext cx="1431585" cy="19682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  <p:sp>
          <p:nvSpPr>
            <p:cNvPr id="127" name="Text Box 46">
              <a:extLst>
                <a:ext uri="{FF2B5EF4-FFF2-40B4-BE49-F238E27FC236}">
                  <a16:creationId xmlns:a16="http://schemas.microsoft.com/office/drawing/2014/main" id="{4628F9F0-C723-0D19-F869-631DF696469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05243" y="4615355"/>
              <a:ext cx="354215" cy="277343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en-US" sz="1200" dirty="0">
                  <a:solidFill>
                    <a:schemeClr val="accent6">
                      <a:lumMod val="50000"/>
                    </a:schemeClr>
                  </a:solidFill>
                  <a:latin typeface="Arial" charset="0"/>
                </a:rPr>
                <a:t>30</a:t>
              </a:r>
            </a:p>
          </p:txBody>
        </p:sp>
        <p:sp>
          <p:nvSpPr>
            <p:cNvPr id="128" name="Text Box 47">
              <a:extLst>
                <a:ext uri="{FF2B5EF4-FFF2-40B4-BE49-F238E27FC236}">
                  <a16:creationId xmlns:a16="http://schemas.microsoft.com/office/drawing/2014/main" id="{5E5D2327-B7FD-3ED1-43BE-CAB989AF6AA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331145" y="4615355"/>
              <a:ext cx="354215" cy="277343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en-US" sz="1200" dirty="0">
                  <a:solidFill>
                    <a:schemeClr val="accent6">
                      <a:lumMod val="50000"/>
                    </a:schemeClr>
                  </a:solidFill>
                  <a:latin typeface="Arial" charset="0"/>
                </a:rPr>
                <a:t>40</a:t>
              </a:r>
            </a:p>
          </p:txBody>
        </p:sp>
        <p:sp>
          <p:nvSpPr>
            <p:cNvPr id="129" name="Text Box 48">
              <a:extLst>
                <a:ext uri="{FF2B5EF4-FFF2-40B4-BE49-F238E27FC236}">
                  <a16:creationId xmlns:a16="http://schemas.microsoft.com/office/drawing/2014/main" id="{12570D99-531A-498A-8AAA-B0383569828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329120" y="4615355"/>
              <a:ext cx="354215" cy="277343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en-US" sz="1200" dirty="0">
                  <a:solidFill>
                    <a:schemeClr val="accent6">
                      <a:lumMod val="50000"/>
                    </a:schemeClr>
                  </a:solidFill>
                  <a:latin typeface="Arial" charset="0"/>
                </a:rPr>
                <a:t>50</a:t>
              </a:r>
            </a:p>
          </p:txBody>
        </p:sp>
        <p:sp>
          <p:nvSpPr>
            <p:cNvPr id="130" name="Text Box 49">
              <a:extLst>
                <a:ext uri="{FF2B5EF4-FFF2-40B4-BE49-F238E27FC236}">
                  <a16:creationId xmlns:a16="http://schemas.microsoft.com/office/drawing/2014/main" id="{B0DA1AD5-B99E-D986-0253-20E131E386F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19747" y="4615355"/>
              <a:ext cx="354215" cy="277343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en-US" sz="1200" dirty="0">
                  <a:solidFill>
                    <a:schemeClr val="accent6">
                      <a:lumMod val="50000"/>
                    </a:schemeClr>
                  </a:solidFill>
                  <a:latin typeface="Arial" charset="0"/>
                </a:rPr>
                <a:t>60</a:t>
              </a:r>
            </a:p>
          </p:txBody>
        </p:sp>
        <p:sp>
          <p:nvSpPr>
            <p:cNvPr id="131" name="Text Box 63">
              <a:extLst>
                <a:ext uri="{FF2B5EF4-FFF2-40B4-BE49-F238E27FC236}">
                  <a16:creationId xmlns:a16="http://schemas.microsoft.com/office/drawing/2014/main" id="{CE3341AD-2DF2-8EBD-B356-68C1C2ADF60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960832" y="4774804"/>
              <a:ext cx="908691" cy="2464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1000" dirty="0">
                  <a:solidFill>
                    <a:schemeClr val="accent6">
                      <a:lumMod val="50000"/>
                    </a:schemeClr>
                  </a:solidFill>
                  <a:latin typeface="Arial" charset="0"/>
                  <a:sym typeface="Symbol" pitchFamily="18" charset="2"/>
                </a:rPr>
                <a:t> (degrees)</a:t>
              </a:r>
              <a:endParaRPr lang="en-GB" altLang="en-US" sz="1000" dirty="0">
                <a:solidFill>
                  <a:schemeClr val="accent6">
                    <a:lumMod val="50000"/>
                  </a:schemeClr>
                </a:solidFill>
                <a:latin typeface="Arial" charset="0"/>
                <a:sym typeface="Symbol" pitchFamily="18" charset="2"/>
              </a:endParaRPr>
            </a:p>
          </p:txBody>
        </p:sp>
        <p:sp>
          <p:nvSpPr>
            <p:cNvPr id="132" name="Text Box 51">
              <a:extLst>
                <a:ext uri="{FF2B5EF4-FFF2-40B4-BE49-F238E27FC236}">
                  <a16:creationId xmlns:a16="http://schemas.microsoft.com/office/drawing/2014/main" id="{B96E7094-CB44-D19A-FE64-49BF7625CA6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41155" y="3461660"/>
              <a:ext cx="842180" cy="277343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en-US" sz="1200" dirty="0">
                  <a:solidFill>
                    <a:schemeClr val="accent6">
                      <a:lumMod val="50000"/>
                    </a:schemeClr>
                  </a:solidFill>
                  <a:latin typeface="Arial" charset="0"/>
                </a:rPr>
                <a:t>Substrate</a:t>
              </a:r>
            </a:p>
          </p:txBody>
        </p:sp>
        <p:sp>
          <p:nvSpPr>
            <p:cNvPr id="133" name="Line 54">
              <a:extLst>
                <a:ext uri="{FF2B5EF4-FFF2-40B4-BE49-F238E27FC236}">
                  <a16:creationId xmlns:a16="http://schemas.microsoft.com/office/drawing/2014/main" id="{A3B5459B-E82C-3CBB-F72A-1D290A0E080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927872" y="3696484"/>
              <a:ext cx="285136" cy="324695"/>
            </a:xfrm>
            <a:prstGeom prst="line">
              <a:avLst/>
            </a:prstGeom>
            <a:noFill/>
            <a:ln w="12700">
              <a:solidFill>
                <a:schemeClr val="accent6">
                  <a:lumMod val="50000"/>
                </a:schemeClr>
              </a:solidFill>
              <a:round/>
              <a:headEnd type="none" w="sm" len="sm"/>
              <a:tailEnd type="arrow" w="med" len="med"/>
            </a:ln>
            <a:effectLst/>
          </p:spPr>
          <p:txBody>
            <a:bodyPr wrap="none" anchor="ctr"/>
            <a:lstStyle/>
            <a:p>
              <a:endParaRPr lang="en-US" sz="1600" dirty="0"/>
            </a:p>
          </p:txBody>
        </p:sp>
        <p:sp>
          <p:nvSpPr>
            <p:cNvPr id="134" name="Line 55">
              <a:extLst>
                <a:ext uri="{FF2B5EF4-FFF2-40B4-BE49-F238E27FC236}">
                  <a16:creationId xmlns:a16="http://schemas.microsoft.com/office/drawing/2014/main" id="{DCCF664D-2A00-1280-8FF6-9A264F77AD6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10068" y="3696484"/>
              <a:ext cx="285136" cy="324695"/>
            </a:xfrm>
            <a:prstGeom prst="line">
              <a:avLst/>
            </a:prstGeom>
            <a:noFill/>
            <a:ln w="12700">
              <a:solidFill>
                <a:schemeClr val="accent6">
                  <a:lumMod val="50000"/>
                </a:schemeClr>
              </a:solidFill>
              <a:round/>
              <a:headEnd type="none" w="sm" len="sm"/>
              <a:tailEnd type="arrow" w="med" len="med"/>
            </a:ln>
            <a:effectLst/>
          </p:spPr>
          <p:txBody>
            <a:bodyPr wrap="none" anchor="ctr"/>
            <a:lstStyle/>
            <a:p>
              <a:endParaRPr lang="en-US" sz="1600" dirty="0"/>
            </a:p>
          </p:txBody>
        </p:sp>
        <p:sp>
          <p:nvSpPr>
            <p:cNvPr id="135" name="Text Box 61">
              <a:extLst>
                <a:ext uri="{FF2B5EF4-FFF2-40B4-BE49-F238E27FC236}">
                  <a16:creationId xmlns:a16="http://schemas.microsoft.com/office/drawing/2014/main" id="{AD5B0ED5-FD0C-8104-E6E8-82083809C69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4182885" y="4058641"/>
              <a:ext cx="1308365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GB" altLang="en-US" sz="1000" dirty="0">
                  <a:solidFill>
                    <a:schemeClr val="accent6">
                      <a:lumMod val="50000"/>
                    </a:schemeClr>
                  </a:solidFill>
                </a:rPr>
                <a:t>XRD intensity (</a:t>
              </a:r>
              <a:r>
                <a:rPr lang="en-GB" altLang="en-US" sz="1000" dirty="0" err="1">
                  <a:solidFill>
                    <a:schemeClr val="accent6">
                      <a:lumMod val="50000"/>
                    </a:schemeClr>
                  </a:solidFill>
                </a:rPr>
                <a:t>a.u</a:t>
              </a:r>
              <a:r>
                <a:rPr lang="en-GB" altLang="en-US" sz="1000" dirty="0">
                  <a:solidFill>
                    <a:schemeClr val="accent6">
                      <a:lumMod val="50000"/>
                    </a:schemeClr>
                  </a:solidFill>
                </a:rPr>
                <a:t>.)</a:t>
              </a:r>
            </a:p>
          </p:txBody>
        </p:sp>
        <p:sp>
          <p:nvSpPr>
            <p:cNvPr id="136" name="Text Box 61">
              <a:extLst>
                <a:ext uri="{FF2B5EF4-FFF2-40B4-BE49-F238E27FC236}">
                  <a16:creationId xmlns:a16="http://schemas.microsoft.com/office/drawing/2014/main" id="{47A3F1DD-BF9C-9E5B-5783-3BAC7ED4FF5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09076" y="3885070"/>
              <a:ext cx="1635761" cy="5539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GB" altLang="en-US" sz="1200" dirty="0">
                  <a:solidFill>
                    <a:schemeClr val="accent6">
                      <a:lumMod val="50000"/>
                    </a:schemeClr>
                  </a:solidFill>
                </a:rPr>
                <a:t>Nanocrystalline</a:t>
              </a:r>
            </a:p>
            <a:p>
              <a:pPr algn="ctr">
                <a:spcBef>
                  <a:spcPct val="50000"/>
                </a:spcBef>
              </a:pPr>
              <a:r>
                <a:rPr lang="en-GB" altLang="en-US" sz="1200" dirty="0">
                  <a:solidFill>
                    <a:schemeClr val="accent6">
                      <a:lumMod val="50000"/>
                    </a:schemeClr>
                  </a:solidFill>
                </a:rPr>
                <a:t>grain size &lt; 5 nm</a:t>
              </a:r>
            </a:p>
          </p:txBody>
        </p:sp>
      </p:grpSp>
      <p:sp>
        <p:nvSpPr>
          <p:cNvPr id="137" name="Rectangle 136">
            <a:extLst>
              <a:ext uri="{FF2B5EF4-FFF2-40B4-BE49-F238E27FC236}">
                <a16:creationId xmlns:a16="http://schemas.microsoft.com/office/drawing/2014/main" id="{271E5A3A-B995-8EE3-B85C-7595F6BAC59D}"/>
              </a:ext>
            </a:extLst>
          </p:cNvPr>
          <p:cNvSpPr/>
          <p:nvPr/>
        </p:nvSpPr>
        <p:spPr>
          <a:xfrm>
            <a:off x="2452375" y="4368700"/>
            <a:ext cx="354661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~Ti</a:t>
            </a:r>
            <a:r>
              <a:rPr lang="en-GB" sz="1600" baseline="-25000" dirty="0">
                <a:solidFill>
                  <a:schemeClr val="accent6">
                    <a:lumMod val="50000"/>
                  </a:schemeClr>
                </a:solidFill>
              </a:rPr>
              <a:t>33</a:t>
            </a:r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-Zr</a:t>
            </a:r>
            <a:r>
              <a:rPr lang="en-GB" sz="1600" baseline="-25000" dirty="0">
                <a:solidFill>
                  <a:schemeClr val="accent6">
                    <a:lumMod val="50000"/>
                  </a:schemeClr>
                </a:solidFill>
              </a:rPr>
              <a:t>33</a:t>
            </a:r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-V</a:t>
            </a:r>
            <a:r>
              <a:rPr lang="en-GB" sz="1600" baseline="-25000" dirty="0">
                <a:solidFill>
                  <a:schemeClr val="accent6">
                    <a:lumMod val="50000"/>
                  </a:schemeClr>
                </a:solidFill>
              </a:rPr>
              <a:t>33</a:t>
            </a:r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   +/-20% acceptable</a:t>
            </a:r>
            <a:endParaRPr lang="en-GB" sz="1600" baseline="-25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38" name="Oval 137">
            <a:extLst>
              <a:ext uri="{FF2B5EF4-FFF2-40B4-BE49-F238E27FC236}">
                <a16:creationId xmlns:a16="http://schemas.microsoft.com/office/drawing/2014/main" id="{605FE9D6-D35D-422B-FAF6-E1E720B6AE9C}"/>
              </a:ext>
            </a:extLst>
          </p:cNvPr>
          <p:cNvSpPr/>
          <p:nvPr/>
        </p:nvSpPr>
        <p:spPr>
          <a:xfrm>
            <a:off x="2361996" y="4314750"/>
            <a:ext cx="3573222" cy="472096"/>
          </a:xfrm>
          <a:prstGeom prst="ellipse">
            <a:avLst/>
          </a:prstGeom>
          <a:noFill/>
          <a:ln w="76200">
            <a:solidFill>
              <a:schemeClr val="accent6">
                <a:lumMod val="50000"/>
              </a:schemeClr>
            </a:solidFill>
          </a:ln>
          <a:effectLst>
            <a:glow rad="70000">
              <a:schemeClr val="accent1">
                <a:tint val="30000"/>
                <a:shade val="95000"/>
                <a:satMod val="300000"/>
                <a:alpha val="50000"/>
              </a:schemeClr>
            </a:glow>
            <a:softEdge rad="3175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5173A2EE-12EF-FA4E-7DC9-7194E9323CCE}"/>
              </a:ext>
            </a:extLst>
          </p:cNvPr>
          <p:cNvSpPr/>
          <p:nvPr/>
        </p:nvSpPr>
        <p:spPr>
          <a:xfrm rot="418592">
            <a:off x="3793331" y="792956"/>
            <a:ext cx="4729163" cy="2107407"/>
          </a:xfrm>
          <a:custGeom>
            <a:avLst/>
            <a:gdLst>
              <a:gd name="connsiteX0" fmla="*/ 0 w 4729163"/>
              <a:gd name="connsiteY0" fmla="*/ 2107407 h 2107407"/>
              <a:gd name="connsiteX1" fmla="*/ 573929 w 4729163"/>
              <a:gd name="connsiteY1" fmla="*/ 1852328 h 2107407"/>
              <a:gd name="connsiteX2" fmla="*/ 1164574 w 4729163"/>
              <a:gd name="connsiteY2" fmla="*/ 1589819 h 2107407"/>
              <a:gd name="connsiteX3" fmla="*/ 1671638 w 4729163"/>
              <a:gd name="connsiteY3" fmla="*/ 1364457 h 2107407"/>
              <a:gd name="connsiteX4" fmla="*/ 2099120 w 4729163"/>
              <a:gd name="connsiteY4" fmla="*/ 1168004 h 2107407"/>
              <a:gd name="connsiteX5" fmla="*/ 2546033 w 4729163"/>
              <a:gd name="connsiteY5" fmla="*/ 962621 h 2107407"/>
              <a:gd name="connsiteX6" fmla="*/ 3012377 w 4729163"/>
              <a:gd name="connsiteY6" fmla="*/ 748308 h 2107407"/>
              <a:gd name="connsiteX7" fmla="*/ 3614738 w 4729163"/>
              <a:gd name="connsiteY7" fmla="*/ 471488 h 2107407"/>
              <a:gd name="connsiteX8" fmla="*/ 4729163 w 4729163"/>
              <a:gd name="connsiteY8" fmla="*/ 0 h 2107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729163" h="2107407" extrusionOk="0">
                <a:moveTo>
                  <a:pt x="0" y="2107407"/>
                </a:moveTo>
                <a:cubicBezTo>
                  <a:pt x="256860" y="1971073"/>
                  <a:pt x="467298" y="1925891"/>
                  <a:pt x="573929" y="1852328"/>
                </a:cubicBezTo>
                <a:cubicBezTo>
                  <a:pt x="680559" y="1778765"/>
                  <a:pt x="970664" y="1669619"/>
                  <a:pt x="1164574" y="1589819"/>
                </a:cubicBezTo>
                <a:cubicBezTo>
                  <a:pt x="1358484" y="1510019"/>
                  <a:pt x="1520518" y="1405415"/>
                  <a:pt x="1671638" y="1364457"/>
                </a:cubicBezTo>
                <a:cubicBezTo>
                  <a:pt x="1778881" y="1298899"/>
                  <a:pt x="1999581" y="1238687"/>
                  <a:pt x="2099120" y="1168004"/>
                </a:cubicBezTo>
                <a:cubicBezTo>
                  <a:pt x="2198659" y="1097321"/>
                  <a:pt x="2412734" y="1014112"/>
                  <a:pt x="2546033" y="962621"/>
                </a:cubicBezTo>
                <a:cubicBezTo>
                  <a:pt x="2679332" y="911130"/>
                  <a:pt x="2819043" y="812415"/>
                  <a:pt x="3012377" y="748308"/>
                </a:cubicBezTo>
                <a:cubicBezTo>
                  <a:pt x="3205711" y="684201"/>
                  <a:pt x="3320741" y="585535"/>
                  <a:pt x="3614738" y="471488"/>
                </a:cubicBezTo>
                <a:cubicBezTo>
                  <a:pt x="4128825" y="324836"/>
                  <a:pt x="4475275" y="97755"/>
                  <a:pt x="4729163" y="0"/>
                </a:cubicBezTo>
              </a:path>
            </a:pathLst>
          </a:custGeom>
          <a:noFill/>
          <a:ln w="127000">
            <a:solidFill>
              <a:srgbClr val="FF0000"/>
            </a:solidFill>
            <a:extLst>
              <a:ext uri="{C807C97D-BFC1-408E-A445-0C87EB9F89A2}">
                <ask:lineSketchStyleProps xmlns:ask="http://schemas.microsoft.com/office/drawing/2018/sketchyshapes" sd="4109051203">
                  <a:custGeom>
                    <a:avLst/>
                    <a:gdLst>
                      <a:gd name="connsiteX0" fmla="*/ 0 w 4729163"/>
                      <a:gd name="connsiteY0" fmla="*/ 2107407 h 2107407"/>
                      <a:gd name="connsiteX1" fmla="*/ 1671638 w 4729163"/>
                      <a:gd name="connsiteY1" fmla="*/ 1364457 h 2107407"/>
                      <a:gd name="connsiteX2" fmla="*/ 3614738 w 4729163"/>
                      <a:gd name="connsiteY2" fmla="*/ 471488 h 2107407"/>
                      <a:gd name="connsiteX3" fmla="*/ 4729163 w 4729163"/>
                      <a:gd name="connsiteY3" fmla="*/ 0 h 21074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729163" h="2107407">
                        <a:moveTo>
                          <a:pt x="0" y="2107407"/>
                        </a:moveTo>
                        <a:lnTo>
                          <a:pt x="1671638" y="1364457"/>
                        </a:lnTo>
                        <a:lnTo>
                          <a:pt x="3614738" y="471488"/>
                        </a:lnTo>
                        <a:cubicBezTo>
                          <a:pt x="4124326" y="244078"/>
                          <a:pt x="4426744" y="122039"/>
                          <a:pt x="4729163" y="0"/>
                        </a:cubicBezTo>
                      </a:path>
                    </a:pathLst>
                  </a:custGeom>
                  <ask:type>
                    <ask:lineSketchFreehand/>
                  </ask:type>
                </ask:lineSketchStyleProps>
              </a:ext>
            </a:extLst>
          </a:ln>
          <a:effectLst>
            <a:softEdge rad="127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AE6BAF06-F21C-2A2D-9E2E-CECEEE427023}"/>
              </a:ext>
            </a:extLst>
          </p:cNvPr>
          <p:cNvSpPr/>
          <p:nvPr/>
        </p:nvSpPr>
        <p:spPr>
          <a:xfrm rot="2261759">
            <a:off x="3945731" y="945356"/>
            <a:ext cx="4729163" cy="2107407"/>
          </a:xfrm>
          <a:custGeom>
            <a:avLst/>
            <a:gdLst>
              <a:gd name="connsiteX0" fmla="*/ 0 w 4729163"/>
              <a:gd name="connsiteY0" fmla="*/ 2107407 h 2107407"/>
              <a:gd name="connsiteX1" fmla="*/ 573929 w 4729163"/>
              <a:gd name="connsiteY1" fmla="*/ 1852328 h 2107407"/>
              <a:gd name="connsiteX2" fmla="*/ 1164574 w 4729163"/>
              <a:gd name="connsiteY2" fmla="*/ 1589819 h 2107407"/>
              <a:gd name="connsiteX3" fmla="*/ 1671638 w 4729163"/>
              <a:gd name="connsiteY3" fmla="*/ 1364457 h 2107407"/>
              <a:gd name="connsiteX4" fmla="*/ 2099120 w 4729163"/>
              <a:gd name="connsiteY4" fmla="*/ 1168004 h 2107407"/>
              <a:gd name="connsiteX5" fmla="*/ 2546033 w 4729163"/>
              <a:gd name="connsiteY5" fmla="*/ 962621 h 2107407"/>
              <a:gd name="connsiteX6" fmla="*/ 3012377 w 4729163"/>
              <a:gd name="connsiteY6" fmla="*/ 748308 h 2107407"/>
              <a:gd name="connsiteX7" fmla="*/ 3614738 w 4729163"/>
              <a:gd name="connsiteY7" fmla="*/ 471488 h 2107407"/>
              <a:gd name="connsiteX8" fmla="*/ 4729163 w 4729163"/>
              <a:gd name="connsiteY8" fmla="*/ 0 h 2107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729163" h="2107407" extrusionOk="0">
                <a:moveTo>
                  <a:pt x="0" y="2107407"/>
                </a:moveTo>
                <a:cubicBezTo>
                  <a:pt x="256860" y="1971073"/>
                  <a:pt x="467298" y="1925891"/>
                  <a:pt x="573929" y="1852328"/>
                </a:cubicBezTo>
                <a:cubicBezTo>
                  <a:pt x="680559" y="1778765"/>
                  <a:pt x="970664" y="1669619"/>
                  <a:pt x="1164574" y="1589819"/>
                </a:cubicBezTo>
                <a:cubicBezTo>
                  <a:pt x="1358484" y="1510019"/>
                  <a:pt x="1520518" y="1405415"/>
                  <a:pt x="1671638" y="1364457"/>
                </a:cubicBezTo>
                <a:cubicBezTo>
                  <a:pt x="1778881" y="1298899"/>
                  <a:pt x="1999581" y="1238687"/>
                  <a:pt x="2099120" y="1168004"/>
                </a:cubicBezTo>
                <a:cubicBezTo>
                  <a:pt x="2198659" y="1097321"/>
                  <a:pt x="2412734" y="1014112"/>
                  <a:pt x="2546033" y="962621"/>
                </a:cubicBezTo>
                <a:cubicBezTo>
                  <a:pt x="2679332" y="911130"/>
                  <a:pt x="2819043" y="812415"/>
                  <a:pt x="3012377" y="748308"/>
                </a:cubicBezTo>
                <a:cubicBezTo>
                  <a:pt x="3205711" y="684201"/>
                  <a:pt x="3320741" y="585535"/>
                  <a:pt x="3614738" y="471488"/>
                </a:cubicBezTo>
                <a:cubicBezTo>
                  <a:pt x="4128825" y="324836"/>
                  <a:pt x="4475275" y="97755"/>
                  <a:pt x="4729163" y="0"/>
                </a:cubicBezTo>
              </a:path>
            </a:pathLst>
          </a:custGeom>
          <a:noFill/>
          <a:ln w="127000">
            <a:solidFill>
              <a:srgbClr val="FF0000"/>
            </a:solidFill>
            <a:extLst>
              <a:ext uri="{C807C97D-BFC1-408E-A445-0C87EB9F89A2}">
                <ask:lineSketchStyleProps xmlns:ask="http://schemas.microsoft.com/office/drawing/2018/sketchyshapes" sd="4109051203">
                  <a:custGeom>
                    <a:avLst/>
                    <a:gdLst>
                      <a:gd name="connsiteX0" fmla="*/ 0 w 4729163"/>
                      <a:gd name="connsiteY0" fmla="*/ 2107407 h 2107407"/>
                      <a:gd name="connsiteX1" fmla="*/ 1671638 w 4729163"/>
                      <a:gd name="connsiteY1" fmla="*/ 1364457 h 2107407"/>
                      <a:gd name="connsiteX2" fmla="*/ 3614738 w 4729163"/>
                      <a:gd name="connsiteY2" fmla="*/ 471488 h 2107407"/>
                      <a:gd name="connsiteX3" fmla="*/ 4729163 w 4729163"/>
                      <a:gd name="connsiteY3" fmla="*/ 0 h 21074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729163" h="2107407">
                        <a:moveTo>
                          <a:pt x="0" y="2107407"/>
                        </a:moveTo>
                        <a:lnTo>
                          <a:pt x="1671638" y="1364457"/>
                        </a:lnTo>
                        <a:lnTo>
                          <a:pt x="3614738" y="471488"/>
                        </a:lnTo>
                        <a:cubicBezTo>
                          <a:pt x="4124326" y="244078"/>
                          <a:pt x="4426744" y="122039"/>
                          <a:pt x="4729163" y="0"/>
                        </a:cubicBezTo>
                      </a:path>
                    </a:pathLst>
                  </a:custGeom>
                  <ask:type>
                    <ask:lineSketchFreehand/>
                  </ask:type>
                </ask:lineSketchStyleProps>
              </a:ext>
            </a:extLst>
          </a:ln>
          <a:effectLst>
            <a:softEdge rad="127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1668A16-EEE4-4B01-8383-F90416B579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B34D22F-1CF8-F5B1-2C9B-B6C732BEB35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855908C-C6C9-4A06-8D18-E66B008B4AF5}" type="datetime1">
              <a:rPr lang="en-US" smtClean="0"/>
              <a:t>11/15/2023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7949B7-C9AF-6496-8095-D4115B3C293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t-BR"/>
              <a:t>P. Costa Pinto, 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1565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6" presetClass="emph" presetSubtype="0" fill="hold" grpId="1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 tmFilter="0, 0; .2, .5; .8, .5; 1, 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250" autoRev="1" fill="hold"/>
                                        <p:tgtEl>
                                          <p:spTgt spid="10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1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/>
      <p:bldP spid="99" grpId="0"/>
      <p:bldP spid="100" grpId="0" animBg="1"/>
      <p:bldP spid="100" grpId="1" animBg="1"/>
      <p:bldP spid="137" grpId="0"/>
      <p:bldP spid="138" grpId="0" animBg="1"/>
      <p:bldP spid="4" grpId="0" animBg="1"/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7" name="Object 7">
            <a:extLst>
              <a:ext uri="{FF2B5EF4-FFF2-40B4-BE49-F238E27FC236}">
                <a16:creationId xmlns:a16="http://schemas.microsoft.com/office/drawing/2014/main" id="{343DC1C5-B9E2-E4AA-9DBA-B9860177DDD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44035" y="1646230"/>
          <a:ext cx="2943225" cy="2701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esigner Drawing" r:id="rId3" imgW="5075280" imgH="4658040" progId="">
                  <p:embed/>
                </p:oleObj>
              </mc:Choice>
              <mc:Fallback>
                <p:oleObj name="Designer Drawing" r:id="rId3" imgW="5075280" imgH="4658040" progId="">
                  <p:embed/>
                  <p:pic>
                    <p:nvPicPr>
                      <p:cNvPr id="97" name="Object 7">
                        <a:extLst>
                          <a:ext uri="{FF2B5EF4-FFF2-40B4-BE49-F238E27FC236}">
                            <a16:creationId xmlns:a16="http://schemas.microsoft.com/office/drawing/2014/main" id="{343DC1C5-B9E2-E4AA-9DBA-B9860177DDD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035" y="1646230"/>
                        <a:ext cx="2943225" cy="2701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8" name="Rectangle 97">
            <a:extLst>
              <a:ext uri="{FF2B5EF4-FFF2-40B4-BE49-F238E27FC236}">
                <a16:creationId xmlns:a16="http://schemas.microsoft.com/office/drawing/2014/main" id="{F85FF541-7B25-A07C-1BD3-816ED991EC47}"/>
              </a:ext>
            </a:extLst>
          </p:cNvPr>
          <p:cNvSpPr/>
          <p:nvPr/>
        </p:nvSpPr>
        <p:spPr>
          <a:xfrm>
            <a:off x="298562" y="740921"/>
            <a:ext cx="884543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Ti-Zr-V with activation temperature 180 </a:t>
            </a:r>
            <a:r>
              <a:rPr lang="en-GB" sz="1600" baseline="30000" dirty="0" err="1">
                <a:solidFill>
                  <a:schemeClr val="accent6">
                    <a:lumMod val="50000"/>
                  </a:schemeClr>
                </a:solidFill>
              </a:rPr>
              <a:t>o</a:t>
            </a:r>
            <a:r>
              <a:rPr lang="en-GB" sz="1600" dirty="0" err="1">
                <a:solidFill>
                  <a:schemeClr val="accent6">
                    <a:lumMod val="50000"/>
                  </a:schemeClr>
                </a:solidFill>
              </a:rPr>
              <a:t>C</a:t>
            </a:r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: can be applied on copper and aluminium alloy  chambers.</a:t>
            </a:r>
          </a:p>
        </p:txBody>
      </p:sp>
      <p:sp>
        <p:nvSpPr>
          <p:cNvPr id="99" name="Text Box 35">
            <a:extLst>
              <a:ext uri="{FF2B5EF4-FFF2-40B4-BE49-F238E27FC236}">
                <a16:creationId xmlns:a16="http://schemas.microsoft.com/office/drawing/2014/main" id="{14237421-DF5F-14F5-5DE6-845C3C3823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7113" y="1302240"/>
            <a:ext cx="2700668" cy="26161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en-US" sz="1100" dirty="0">
                <a:solidFill>
                  <a:schemeClr val="accent6">
                    <a:lumMod val="50000"/>
                  </a:schemeClr>
                </a:solidFill>
                <a:latin typeface="Arial" charset="0"/>
              </a:rPr>
              <a:t>Composition diagram (at.%)</a:t>
            </a:r>
          </a:p>
        </p:txBody>
      </p:sp>
      <p:sp>
        <p:nvSpPr>
          <p:cNvPr id="100" name="AutoShape 212">
            <a:extLst>
              <a:ext uri="{FF2B5EF4-FFF2-40B4-BE49-F238E27FC236}">
                <a16:creationId xmlns:a16="http://schemas.microsoft.com/office/drawing/2014/main" id="{189698E8-B5BF-5A68-D050-943F969AEC07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497833" y="3013263"/>
            <a:ext cx="2159231" cy="1334888"/>
          </a:xfrm>
          <a:custGeom>
            <a:avLst/>
            <a:gdLst>
              <a:gd name="G0" fmla="+- 5400 0 0"/>
              <a:gd name="G1" fmla="+- 21600 0 5400"/>
              <a:gd name="G2" fmla="*/ 5400 1 2"/>
              <a:gd name="G3" fmla="+- 21600 0 G2"/>
              <a:gd name="G4" fmla="+/ 5400 21600 2"/>
              <a:gd name="G5" fmla="+/ G1 0 2"/>
              <a:gd name="G6" fmla="*/ 21600 21600 5400"/>
              <a:gd name="G7" fmla="*/ G6 1 2"/>
              <a:gd name="G8" fmla="+- 21600 0 G7"/>
              <a:gd name="G9" fmla="*/ 21600 1 2"/>
              <a:gd name="G10" fmla="+- 5400 0 G9"/>
              <a:gd name="G11" fmla="?: G10 G8 0"/>
              <a:gd name="G12" fmla="?: G10 G7 21600"/>
              <a:gd name="T0" fmla="*/ 18900 w 21600"/>
              <a:gd name="T1" fmla="*/ 10800 h 21600"/>
              <a:gd name="T2" fmla="*/ 10800 w 21600"/>
              <a:gd name="T3" fmla="*/ 21600 h 21600"/>
              <a:gd name="T4" fmla="*/ 2700 w 21600"/>
              <a:gd name="T5" fmla="*/ 10800 h 21600"/>
              <a:gd name="T6" fmla="*/ 10800 w 21600"/>
              <a:gd name="T7" fmla="*/ 0 h 21600"/>
              <a:gd name="T8" fmla="*/ 4500 w 21600"/>
              <a:gd name="T9" fmla="*/ 4500 h 21600"/>
              <a:gd name="T10" fmla="*/ 17100 w 21600"/>
              <a:gd name="T11" fmla="*/ 171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accent1">
              <a:lumMod val="50000"/>
              <a:alpha val="40000"/>
            </a:schemeClr>
          </a:solidFill>
          <a:ln w="9525">
            <a:noFill/>
            <a:miter lim="800000"/>
            <a:headEnd/>
            <a:tailEnd/>
          </a:ln>
          <a:effectLst>
            <a:softEdge rad="127000"/>
          </a:effec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6B11ECCB-AD5E-2458-1E29-A10D4A64175E}"/>
              </a:ext>
            </a:extLst>
          </p:cNvPr>
          <p:cNvSpPr txBox="1"/>
          <p:nvPr/>
        </p:nvSpPr>
        <p:spPr>
          <a:xfrm>
            <a:off x="1016236" y="3917586"/>
            <a:ext cx="112242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50" dirty="0">
                <a:solidFill>
                  <a:schemeClr val="bg1"/>
                </a:solidFill>
              </a:rPr>
              <a:t>Good activation</a:t>
            </a:r>
            <a:endParaRPr lang="en-GB" sz="1050" dirty="0">
              <a:solidFill>
                <a:schemeClr val="bg1"/>
              </a:solidFill>
            </a:endParaRPr>
          </a:p>
        </p:txBody>
      </p: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F5A4F450-17BA-9691-742A-C1D010CBFED2}"/>
              </a:ext>
            </a:extLst>
          </p:cNvPr>
          <p:cNvGrpSpPr/>
          <p:nvPr/>
        </p:nvGrpSpPr>
        <p:grpSpPr>
          <a:xfrm>
            <a:off x="1632666" y="1547508"/>
            <a:ext cx="2715900" cy="1309067"/>
            <a:chOff x="1785844" y="2066854"/>
            <a:chExt cx="2715900" cy="1309067"/>
          </a:xfrm>
        </p:grpSpPr>
        <p:sp>
          <p:nvSpPr>
            <p:cNvPr id="110" name="Text Box 45">
              <a:extLst>
                <a:ext uri="{FF2B5EF4-FFF2-40B4-BE49-F238E27FC236}">
                  <a16:creationId xmlns:a16="http://schemas.microsoft.com/office/drawing/2014/main" id="{EF390294-DF5C-C235-7AA0-39B34D8274C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14672" y="3170087"/>
              <a:ext cx="170280" cy="205834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endParaRPr lang="en-GB" altLang="en-US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" pitchFamily="18" charset="0"/>
                <a:sym typeface="Symbol" pitchFamily="18" charset="2"/>
              </a:endParaRPr>
            </a:p>
          </p:txBody>
        </p:sp>
        <p:cxnSp>
          <p:nvCxnSpPr>
            <p:cNvPr id="104" name="Straight Arrow Connector 103">
              <a:extLst>
                <a:ext uri="{FF2B5EF4-FFF2-40B4-BE49-F238E27FC236}">
                  <a16:creationId xmlns:a16="http://schemas.microsoft.com/office/drawing/2014/main" id="{EB36F00D-1D9B-CAD8-91F7-5514C0DA378D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785844" y="2586127"/>
              <a:ext cx="994790" cy="418928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  <p:sp>
          <p:nvSpPr>
            <p:cNvPr id="105" name="Text Box 61">
              <a:extLst>
                <a:ext uri="{FF2B5EF4-FFF2-40B4-BE49-F238E27FC236}">
                  <a16:creationId xmlns:a16="http://schemas.microsoft.com/office/drawing/2014/main" id="{BB9980A7-640B-1D91-C476-4AB139FFA59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58931" y="2066854"/>
              <a:ext cx="1842813" cy="5539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GB" altLang="en-US" sz="1200" dirty="0">
                  <a:solidFill>
                    <a:schemeClr val="accent6">
                      <a:lumMod val="50000"/>
                    </a:schemeClr>
                  </a:solidFill>
                </a:rPr>
                <a:t>Large crystals </a:t>
              </a:r>
            </a:p>
            <a:p>
              <a:pPr algn="ctr">
                <a:spcBef>
                  <a:spcPct val="50000"/>
                </a:spcBef>
              </a:pPr>
              <a:r>
                <a:rPr lang="en-GB" altLang="en-US" sz="1200" dirty="0">
                  <a:solidFill>
                    <a:schemeClr val="accent6">
                      <a:lumMod val="50000"/>
                    </a:schemeClr>
                  </a:solidFill>
                </a:rPr>
                <a:t>grain size ≥ ~100 nm</a:t>
              </a:r>
            </a:p>
          </p:txBody>
        </p:sp>
      </p:grp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66A5EB1A-D451-C231-4E76-144C48AFB8D4}"/>
              </a:ext>
            </a:extLst>
          </p:cNvPr>
          <p:cNvGrpSpPr/>
          <p:nvPr/>
        </p:nvGrpSpPr>
        <p:grpSpPr>
          <a:xfrm>
            <a:off x="1739216" y="3374750"/>
            <a:ext cx="3176737" cy="1109718"/>
            <a:chOff x="1936137" y="3885070"/>
            <a:chExt cx="3176737" cy="1109718"/>
          </a:xfrm>
        </p:grpSpPr>
        <p:sp>
          <p:nvSpPr>
            <p:cNvPr id="122" name="Text Box 30">
              <a:extLst>
                <a:ext uri="{FF2B5EF4-FFF2-40B4-BE49-F238E27FC236}">
                  <a16:creationId xmlns:a16="http://schemas.microsoft.com/office/drawing/2014/main" id="{E1ECBC91-CE77-796F-6A02-7FB31A7688B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60178" y="4760639"/>
              <a:ext cx="152696" cy="234149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endParaRPr lang="en-GB" altLang="en-US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" pitchFamily="18" charset="0"/>
                <a:sym typeface="Symbol" pitchFamily="18" charset="2"/>
              </a:endParaRPr>
            </a:p>
          </p:txBody>
        </p:sp>
        <p:cxnSp>
          <p:nvCxnSpPr>
            <p:cNvPr id="126" name="Straight Arrow Connector 125">
              <a:extLst>
                <a:ext uri="{FF2B5EF4-FFF2-40B4-BE49-F238E27FC236}">
                  <a16:creationId xmlns:a16="http://schemas.microsoft.com/office/drawing/2014/main" id="{BF484D0E-F76E-B344-57A2-5C645E367E35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936137" y="4162069"/>
              <a:ext cx="1431585" cy="19682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  <p:sp>
          <p:nvSpPr>
            <p:cNvPr id="136" name="Text Box 61">
              <a:extLst>
                <a:ext uri="{FF2B5EF4-FFF2-40B4-BE49-F238E27FC236}">
                  <a16:creationId xmlns:a16="http://schemas.microsoft.com/office/drawing/2014/main" id="{47A3F1DD-BF9C-9E5B-5783-3BAC7ED4FF5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09076" y="3885070"/>
              <a:ext cx="1635761" cy="5539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GB" altLang="en-US" sz="1200" dirty="0">
                  <a:solidFill>
                    <a:schemeClr val="accent6">
                      <a:lumMod val="50000"/>
                    </a:schemeClr>
                  </a:solidFill>
                </a:rPr>
                <a:t>Nanocrystalline</a:t>
              </a:r>
            </a:p>
            <a:p>
              <a:pPr algn="ctr">
                <a:spcBef>
                  <a:spcPct val="50000"/>
                </a:spcBef>
              </a:pPr>
              <a:r>
                <a:rPr lang="en-GB" altLang="en-US" sz="1200" dirty="0">
                  <a:solidFill>
                    <a:schemeClr val="accent6">
                      <a:lumMod val="50000"/>
                    </a:schemeClr>
                  </a:solidFill>
                </a:rPr>
                <a:t>grain size &lt; 5 nm</a:t>
              </a:r>
            </a:p>
          </p:txBody>
        </p:sp>
      </p:grpSp>
      <p:sp>
        <p:nvSpPr>
          <p:cNvPr id="137" name="Rectangle 136">
            <a:extLst>
              <a:ext uri="{FF2B5EF4-FFF2-40B4-BE49-F238E27FC236}">
                <a16:creationId xmlns:a16="http://schemas.microsoft.com/office/drawing/2014/main" id="{271E5A3A-B995-8EE3-B85C-7595F6BAC59D}"/>
              </a:ext>
            </a:extLst>
          </p:cNvPr>
          <p:cNvSpPr/>
          <p:nvPr/>
        </p:nvSpPr>
        <p:spPr>
          <a:xfrm>
            <a:off x="2452375" y="4368700"/>
            <a:ext cx="354661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~Ti</a:t>
            </a:r>
            <a:r>
              <a:rPr lang="en-GB" sz="1600" baseline="-25000" dirty="0">
                <a:solidFill>
                  <a:schemeClr val="accent6">
                    <a:lumMod val="50000"/>
                  </a:schemeClr>
                </a:solidFill>
              </a:rPr>
              <a:t>33</a:t>
            </a:r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-Zr</a:t>
            </a:r>
            <a:r>
              <a:rPr lang="en-GB" sz="1600" baseline="-25000" dirty="0">
                <a:solidFill>
                  <a:schemeClr val="accent6">
                    <a:lumMod val="50000"/>
                  </a:schemeClr>
                </a:solidFill>
              </a:rPr>
              <a:t>33</a:t>
            </a:r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-V</a:t>
            </a:r>
            <a:r>
              <a:rPr lang="en-GB" sz="1600" baseline="-25000" dirty="0">
                <a:solidFill>
                  <a:schemeClr val="accent6">
                    <a:lumMod val="50000"/>
                  </a:schemeClr>
                </a:solidFill>
              </a:rPr>
              <a:t>33</a:t>
            </a:r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   +/-20% acceptable</a:t>
            </a:r>
            <a:endParaRPr lang="en-GB" sz="1600" baseline="-25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38" name="Oval 137">
            <a:extLst>
              <a:ext uri="{FF2B5EF4-FFF2-40B4-BE49-F238E27FC236}">
                <a16:creationId xmlns:a16="http://schemas.microsoft.com/office/drawing/2014/main" id="{605FE9D6-D35D-422B-FAF6-E1E720B6AE9C}"/>
              </a:ext>
            </a:extLst>
          </p:cNvPr>
          <p:cNvSpPr/>
          <p:nvPr/>
        </p:nvSpPr>
        <p:spPr>
          <a:xfrm>
            <a:off x="2361996" y="4314750"/>
            <a:ext cx="3573222" cy="472096"/>
          </a:xfrm>
          <a:prstGeom prst="ellipse">
            <a:avLst/>
          </a:prstGeom>
          <a:noFill/>
          <a:ln w="76200">
            <a:solidFill>
              <a:schemeClr val="accent6">
                <a:lumMod val="50000"/>
              </a:schemeClr>
            </a:solidFill>
          </a:ln>
          <a:effectLst>
            <a:glow rad="70000">
              <a:schemeClr val="accent1">
                <a:tint val="30000"/>
                <a:shade val="95000"/>
                <a:satMod val="300000"/>
                <a:alpha val="50000"/>
              </a:schemeClr>
            </a:glow>
            <a:softEdge rad="3175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9697997-F8E7-4EB4-0BD2-4C791FA04712}"/>
              </a:ext>
            </a:extLst>
          </p:cNvPr>
          <p:cNvSpPr/>
          <p:nvPr/>
        </p:nvSpPr>
        <p:spPr>
          <a:xfrm>
            <a:off x="4898931" y="2374558"/>
            <a:ext cx="396572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i="1" dirty="0">
                <a:solidFill>
                  <a:schemeClr val="accent6">
                    <a:lumMod val="50000"/>
                  </a:schemeClr>
                </a:solidFill>
              </a:rPr>
              <a:t>Malyshev et al</a:t>
            </a:r>
            <a:r>
              <a:rPr lang="en-GB" sz="1400" dirty="0">
                <a:solidFill>
                  <a:schemeClr val="accent6">
                    <a:lumMod val="50000"/>
                  </a:schemeClr>
                </a:solidFill>
              </a:rPr>
              <a:t>. reported lower activation temperature for the quaternary alloy </a:t>
            </a:r>
            <a:r>
              <a:rPr lang="en-GB" sz="1400" dirty="0" err="1">
                <a:solidFill>
                  <a:schemeClr val="accent6">
                    <a:lumMod val="50000"/>
                  </a:schemeClr>
                </a:solidFill>
              </a:rPr>
              <a:t>Ti</a:t>
            </a:r>
            <a:r>
              <a:rPr lang="en-GB" sz="1400" dirty="0">
                <a:solidFill>
                  <a:schemeClr val="accent6">
                    <a:lumMod val="50000"/>
                  </a:schemeClr>
                </a:solidFill>
              </a:rPr>
              <a:t>-Zr-V-Hf,</a:t>
            </a:r>
          </a:p>
          <a:p>
            <a:r>
              <a:rPr lang="en-GB" sz="1400" dirty="0">
                <a:solidFill>
                  <a:schemeClr val="accent6">
                    <a:lumMod val="50000"/>
                  </a:schemeClr>
                </a:solidFill>
              </a:rPr>
              <a:t>J. Vac. Sci. Technol. A 2014, 32, 061601</a:t>
            </a:r>
          </a:p>
        </p:txBody>
      </p:sp>
      <p:sp>
        <p:nvSpPr>
          <p:cNvPr id="3" name="Titre 1">
            <a:extLst>
              <a:ext uri="{FF2B5EF4-FFF2-40B4-BE49-F238E27FC236}">
                <a16:creationId xmlns:a16="http://schemas.microsoft.com/office/drawing/2014/main" id="{A048555B-3007-47C8-A7BA-770F6A241358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701204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b="1" dirty="0">
                <a:solidFill>
                  <a:schemeClr val="tx2"/>
                </a:solidFill>
              </a:rPr>
              <a:t>3- The Ti-Zr-V NEG thin film: composition &amp; activation</a:t>
            </a:r>
            <a:endParaRPr lang="en-GB" sz="24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60C800-A7E0-820B-9348-ED50C200E6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2CA56C6-533E-41BC-CD28-F7308FC4E22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5627279-136C-4EC6-A578-6BAC724B21AE}" type="datetime1">
              <a:rPr lang="en-US" smtClean="0"/>
              <a:t>11/15/2023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7D8AB6C-CC02-3936-5573-324077F345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t-BR"/>
              <a:t>P. Costa Pinto, 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7334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Rectangle 97">
            <a:extLst>
              <a:ext uri="{FF2B5EF4-FFF2-40B4-BE49-F238E27FC236}">
                <a16:creationId xmlns:a16="http://schemas.microsoft.com/office/drawing/2014/main" id="{F85FF541-7B25-A07C-1BD3-816ED991EC47}"/>
              </a:ext>
            </a:extLst>
          </p:cNvPr>
          <p:cNvSpPr/>
          <p:nvPr/>
        </p:nvSpPr>
        <p:spPr>
          <a:xfrm>
            <a:off x="-1831" y="832764"/>
            <a:ext cx="9144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Produced by sputtering</a:t>
            </a:r>
          </a:p>
        </p:txBody>
      </p:sp>
      <p:pic>
        <p:nvPicPr>
          <p:cNvPr id="6" name="Picture 5" descr="A close-up of a cylindrical object&#10;&#10;Description automatically generated">
            <a:extLst>
              <a:ext uri="{FF2B5EF4-FFF2-40B4-BE49-F238E27FC236}">
                <a16:creationId xmlns:a16="http://schemas.microsoft.com/office/drawing/2014/main" id="{171A43B1-DB0E-5522-6D6C-3E9EC4CA073B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306" y="1914216"/>
            <a:ext cx="3825927" cy="2560003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D7C26844-B708-EAB1-FD18-EDCA12F3FCBE}"/>
              </a:ext>
            </a:extLst>
          </p:cNvPr>
          <p:cNvSpPr/>
          <p:nvPr/>
        </p:nvSpPr>
        <p:spPr>
          <a:xfrm>
            <a:off x="344306" y="1361092"/>
            <a:ext cx="382592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Planar magnetron</a:t>
            </a:r>
          </a:p>
          <a:p>
            <a:pPr algn="ctr"/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(</a:t>
            </a:r>
            <a:r>
              <a:rPr lang="en-GB" sz="1600" dirty="0" err="1">
                <a:solidFill>
                  <a:schemeClr val="accent6">
                    <a:lumMod val="50000"/>
                  </a:schemeClr>
                </a:solidFill>
              </a:rPr>
              <a:t>TiZrV</a:t>
            </a:r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 alloy targets available)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0118DD77-D5B5-829F-D536-F237242AF7EA}"/>
              </a:ext>
            </a:extLst>
          </p:cNvPr>
          <p:cNvGrpSpPr/>
          <p:nvPr/>
        </p:nvGrpSpPr>
        <p:grpSpPr>
          <a:xfrm>
            <a:off x="4316524" y="1344461"/>
            <a:ext cx="4483170" cy="3129760"/>
            <a:chOff x="71036" y="2672208"/>
            <a:chExt cx="4483170" cy="3129760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82F08245-85A6-9033-3956-EB1D3531F92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1036" y="3241964"/>
              <a:ext cx="4483170" cy="2560004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E64877A2-E717-63C4-B790-D1DC603CEC2E}"/>
                </a:ext>
              </a:extLst>
            </p:cNvPr>
            <p:cNvSpPr txBox="1"/>
            <p:nvPr/>
          </p:nvSpPr>
          <p:spPr>
            <a:xfrm>
              <a:off x="71036" y="2672208"/>
              <a:ext cx="448317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accent6">
                      <a:lumMod val="50000"/>
                    </a:schemeClr>
                  </a:solidFill>
                </a:rPr>
                <a:t>Cylindrical magnetron sputtering</a:t>
              </a:r>
            </a:p>
            <a:p>
              <a:pPr algn="ctr"/>
              <a:r>
                <a:rPr lang="en-US" sz="1600" dirty="0">
                  <a:solidFill>
                    <a:schemeClr val="accent6">
                      <a:lumMod val="50000"/>
                    </a:schemeClr>
                  </a:solidFill>
                </a:rPr>
                <a:t>(multiwire targets; alloy targets not available)</a:t>
              </a:r>
              <a:endParaRPr lang="en-GB" sz="16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5B95548-87D6-01F3-A055-9768E6BAB7D2}"/>
              </a:ext>
            </a:extLst>
          </p:cNvPr>
          <p:cNvGrpSpPr/>
          <p:nvPr/>
        </p:nvGrpSpPr>
        <p:grpSpPr>
          <a:xfrm>
            <a:off x="4298797" y="2643390"/>
            <a:ext cx="2071055" cy="523220"/>
            <a:chOff x="53309" y="3971137"/>
            <a:chExt cx="2071055" cy="523220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BB089FB8-235C-3CA5-6081-D21588DF166E}"/>
                </a:ext>
              </a:extLst>
            </p:cNvPr>
            <p:cNvSpPr txBox="1"/>
            <p:nvPr/>
          </p:nvSpPr>
          <p:spPr>
            <a:xfrm>
              <a:off x="53309" y="3971137"/>
              <a:ext cx="194249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</a:rPr>
                <a:t>intertwisted wires of </a:t>
              </a:r>
              <a:r>
                <a:rPr lang="en-US" sz="1400" dirty="0" err="1">
                  <a:solidFill>
                    <a:schemeClr val="bg1"/>
                  </a:solidFill>
                </a:rPr>
                <a:t>Ti</a:t>
              </a:r>
              <a:r>
                <a:rPr lang="en-US" sz="1400" dirty="0">
                  <a:solidFill>
                    <a:schemeClr val="bg1"/>
                  </a:solidFill>
                </a:rPr>
                <a:t>, Zr and V</a:t>
              </a:r>
              <a:endParaRPr lang="en-GB" sz="1400" dirty="0">
                <a:solidFill>
                  <a:schemeClr val="bg1"/>
                </a:solidFill>
              </a:endParaRPr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78A75AC5-A9EB-0450-58F5-C1861346CAF7}"/>
                </a:ext>
              </a:extLst>
            </p:cNvPr>
            <p:cNvCxnSpPr/>
            <p:nvPr/>
          </p:nvCxnSpPr>
          <p:spPr>
            <a:xfrm>
              <a:off x="1191491" y="4331855"/>
              <a:ext cx="932873" cy="0"/>
            </a:xfrm>
            <a:prstGeom prst="straightConnector1">
              <a:avLst/>
            </a:prstGeom>
            <a:ln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7192CF41-235D-E43C-41B6-2ED5591CFA69}"/>
              </a:ext>
            </a:extLst>
          </p:cNvPr>
          <p:cNvGrpSpPr/>
          <p:nvPr/>
        </p:nvGrpSpPr>
        <p:grpSpPr>
          <a:xfrm>
            <a:off x="4316524" y="3769811"/>
            <a:ext cx="2140134" cy="307777"/>
            <a:chOff x="-15770" y="4331855"/>
            <a:chExt cx="2140134" cy="307777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F4D6D4AB-D1E3-F1C6-C497-B6EE262BCC7D}"/>
                </a:ext>
              </a:extLst>
            </p:cNvPr>
            <p:cNvSpPr txBox="1"/>
            <p:nvPr/>
          </p:nvSpPr>
          <p:spPr>
            <a:xfrm>
              <a:off x="-15770" y="4331855"/>
              <a:ext cx="194249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</a:rPr>
                <a:t>Glow discharge</a:t>
              </a:r>
              <a:endParaRPr lang="en-GB" sz="1400" dirty="0">
                <a:solidFill>
                  <a:schemeClr val="bg1"/>
                </a:solidFill>
              </a:endParaRPr>
            </a:p>
          </p:txBody>
        </p: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52F354E1-1708-3C0D-9910-A296A0174152}"/>
                </a:ext>
              </a:extLst>
            </p:cNvPr>
            <p:cNvCxnSpPr/>
            <p:nvPr/>
          </p:nvCxnSpPr>
          <p:spPr>
            <a:xfrm flipV="1">
              <a:off x="1400249" y="4414375"/>
              <a:ext cx="724115" cy="71368"/>
            </a:xfrm>
            <a:prstGeom prst="straightConnector1">
              <a:avLst/>
            </a:prstGeom>
            <a:ln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F172ACF-C8DB-A193-934A-D31CDCD14BAE}"/>
              </a:ext>
            </a:extLst>
          </p:cNvPr>
          <p:cNvGrpSpPr/>
          <p:nvPr/>
        </p:nvGrpSpPr>
        <p:grpSpPr>
          <a:xfrm>
            <a:off x="7216749" y="3311885"/>
            <a:ext cx="1324768" cy="1208597"/>
            <a:chOff x="2971261" y="4639632"/>
            <a:chExt cx="1324768" cy="1208597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10731A31-AA5B-F364-38E8-3C3200B20915}"/>
                </a:ext>
              </a:extLst>
            </p:cNvPr>
            <p:cNvSpPr txBox="1"/>
            <p:nvPr/>
          </p:nvSpPr>
          <p:spPr>
            <a:xfrm>
              <a:off x="3196233" y="5325009"/>
              <a:ext cx="109979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</a:rPr>
                <a:t>Vacuum chamber</a:t>
              </a:r>
              <a:endParaRPr lang="en-GB" sz="1400" dirty="0">
                <a:solidFill>
                  <a:schemeClr val="bg1"/>
                </a:solidFill>
              </a:endParaRPr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E5484722-6FD3-FD96-D89A-39F90EEB09B4}"/>
                </a:ext>
              </a:extLst>
            </p:cNvPr>
            <p:cNvCxnSpPr>
              <a:cxnSpLocks/>
              <a:stCxn id="19" idx="1"/>
            </p:cNvCxnSpPr>
            <p:nvPr/>
          </p:nvCxnSpPr>
          <p:spPr>
            <a:xfrm flipH="1" flipV="1">
              <a:off x="2971261" y="4639632"/>
              <a:ext cx="224972" cy="946987"/>
            </a:xfrm>
            <a:prstGeom prst="straightConnector1">
              <a:avLst/>
            </a:prstGeom>
            <a:ln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re 1">
            <a:extLst>
              <a:ext uri="{FF2B5EF4-FFF2-40B4-BE49-F238E27FC236}">
                <a16:creationId xmlns:a16="http://schemas.microsoft.com/office/drawing/2014/main" id="{4A7C1B5A-7A45-C143-6B66-884CF5EE906F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701204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b="1" dirty="0">
                <a:solidFill>
                  <a:schemeClr val="tx2"/>
                </a:solidFill>
              </a:rPr>
              <a:t>3- Production of Ti-Zr-V NEG thin films</a:t>
            </a:r>
            <a:endParaRPr lang="en-GB" sz="2400" dirty="0">
              <a:solidFill>
                <a:schemeClr val="tx2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720A765-55DE-7232-AE22-21CEF703CB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1D2907-FDA4-B8CB-AA66-37B86837F03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70E80E5-79A7-40DA-A68C-29BF19041C8A}" type="datetime1">
              <a:rPr lang="en-US" smtClean="0"/>
              <a:t>11/15/2023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757CD2-CCDF-4405-A732-A0E3998ECA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t-BR"/>
              <a:t>P. Costa Pinto, 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5964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Rectangle 97">
            <a:extLst>
              <a:ext uri="{FF2B5EF4-FFF2-40B4-BE49-F238E27FC236}">
                <a16:creationId xmlns:a16="http://schemas.microsoft.com/office/drawing/2014/main" id="{F85FF541-7B25-A07C-1BD3-816ED991EC47}"/>
              </a:ext>
            </a:extLst>
          </p:cNvPr>
          <p:cNvSpPr/>
          <p:nvPr/>
        </p:nvSpPr>
        <p:spPr>
          <a:xfrm>
            <a:off x="-1831" y="832764"/>
            <a:ext cx="9144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Large scale production: more than 3 km of beam pipes in the LHC</a:t>
            </a:r>
          </a:p>
        </p:txBody>
      </p:sp>
      <p:grpSp>
        <p:nvGrpSpPr>
          <p:cNvPr id="5" name="Group 7">
            <a:extLst>
              <a:ext uri="{FF2B5EF4-FFF2-40B4-BE49-F238E27FC236}">
                <a16:creationId xmlns:a16="http://schemas.microsoft.com/office/drawing/2014/main" id="{EAE60B6D-A356-1352-5242-7521773BEC4F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386776" y="1232298"/>
            <a:ext cx="2792921" cy="4073651"/>
            <a:chOff x="3120" y="864"/>
            <a:chExt cx="2352" cy="3168"/>
          </a:xfrm>
        </p:grpSpPr>
        <p:sp>
          <p:nvSpPr>
            <p:cNvPr id="21" name="Rectangle 8">
              <a:extLst>
                <a:ext uri="{FF2B5EF4-FFF2-40B4-BE49-F238E27FC236}">
                  <a16:creationId xmlns:a16="http://schemas.microsoft.com/office/drawing/2014/main" id="{5010E871-DE34-97EA-DBDA-9C19FC417B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864"/>
              <a:ext cx="2352" cy="31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>
                <a:latin typeface="Comic Sans MS" pitchFamily="66" charset="0"/>
              </a:endParaRPr>
            </a:p>
          </p:txBody>
        </p:sp>
        <p:pic>
          <p:nvPicPr>
            <p:cNvPr id="22" name="Picture 9" descr="sputtering">
              <a:extLst>
                <a:ext uri="{FF2B5EF4-FFF2-40B4-BE49-F238E27FC236}">
                  <a16:creationId xmlns:a16="http://schemas.microsoft.com/office/drawing/2014/main" id="{7CA348D9-972B-D555-7AAE-8F6D5EC39FC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16" y="1010"/>
              <a:ext cx="2196" cy="2878"/>
            </a:xfrm>
            <a:prstGeom prst="rect">
              <a:avLst/>
            </a:prstGeom>
            <a:noFill/>
          </p:spPr>
        </p:pic>
      </p:grpSp>
      <p:grpSp>
        <p:nvGrpSpPr>
          <p:cNvPr id="23" name="Group 4">
            <a:extLst>
              <a:ext uri="{FF2B5EF4-FFF2-40B4-BE49-F238E27FC236}">
                <a16:creationId xmlns:a16="http://schemas.microsoft.com/office/drawing/2014/main" id="{8A6AFE83-A942-E7DC-08CB-A13A1C22264D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3179697" y="1232297"/>
            <a:ext cx="2792922" cy="4073651"/>
            <a:chOff x="3120" y="864"/>
            <a:chExt cx="2352" cy="3168"/>
          </a:xfrm>
          <a:noFill/>
        </p:grpSpPr>
        <p:sp>
          <p:nvSpPr>
            <p:cNvPr id="24" name="Rectangle 5">
              <a:extLst>
                <a:ext uri="{FF2B5EF4-FFF2-40B4-BE49-F238E27FC236}">
                  <a16:creationId xmlns:a16="http://schemas.microsoft.com/office/drawing/2014/main" id="{FBFCD83E-943D-3850-4CB4-48F8FFD956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864"/>
              <a:ext cx="2352" cy="316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>
                <a:latin typeface="Comic Sans MS" pitchFamily="66" charset="0"/>
              </a:endParaRPr>
            </a:p>
          </p:txBody>
        </p:sp>
        <p:pic>
          <p:nvPicPr>
            <p:cNvPr id="25" name="Picture 6" descr="DSCN1468">
              <a:extLst>
                <a:ext uri="{FF2B5EF4-FFF2-40B4-BE49-F238E27FC236}">
                  <a16:creationId xmlns:a16="http://schemas.microsoft.com/office/drawing/2014/main" id="{82C868EB-FA8E-BBB4-4CB3-BE7341E1E96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16" y="1008"/>
              <a:ext cx="2160" cy="2880"/>
            </a:xfrm>
            <a:prstGeom prst="rect">
              <a:avLst/>
            </a:prstGeom>
            <a:grpFill/>
            <a:ln>
              <a:noFill/>
            </a:ln>
          </p:spPr>
        </p:pic>
      </p:grpSp>
      <p:grpSp>
        <p:nvGrpSpPr>
          <p:cNvPr id="26" name="Group 24">
            <a:extLst>
              <a:ext uri="{FF2B5EF4-FFF2-40B4-BE49-F238E27FC236}">
                <a16:creationId xmlns:a16="http://schemas.microsoft.com/office/drawing/2014/main" id="{2771EBB5-D55C-93E1-1B11-2BC94623CC0A}"/>
              </a:ext>
            </a:extLst>
          </p:cNvPr>
          <p:cNvGrpSpPr>
            <a:grpSpLocks noChangeAspect="1"/>
          </p:cNvGrpSpPr>
          <p:nvPr/>
        </p:nvGrpSpPr>
        <p:grpSpPr>
          <a:xfrm>
            <a:off x="2026439" y="2040412"/>
            <a:ext cx="1765252" cy="1945411"/>
            <a:chOff x="6902446" y="1700213"/>
            <a:chExt cx="2179325" cy="2546350"/>
          </a:xfrm>
        </p:grpSpPr>
        <p:grpSp>
          <p:nvGrpSpPr>
            <p:cNvPr id="27" name="Group 10">
              <a:extLst>
                <a:ext uri="{FF2B5EF4-FFF2-40B4-BE49-F238E27FC236}">
                  <a16:creationId xmlns:a16="http://schemas.microsoft.com/office/drawing/2014/main" id="{D3D96D27-2060-FB13-84B4-765E887CD00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902446" y="1700213"/>
              <a:ext cx="2179325" cy="2546350"/>
              <a:chOff x="4464" y="1152"/>
              <a:chExt cx="1696" cy="1815"/>
            </a:xfrm>
          </p:grpSpPr>
          <p:sp>
            <p:nvSpPr>
              <p:cNvPr id="29" name="Oval 11" descr="cathode2">
                <a:extLst>
                  <a:ext uri="{FF2B5EF4-FFF2-40B4-BE49-F238E27FC236}">
                    <a16:creationId xmlns:a16="http://schemas.microsoft.com/office/drawing/2014/main" id="{7E7236E4-78F7-A8AE-2326-16F350F935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2" y="1152"/>
                <a:ext cx="1278" cy="1280"/>
              </a:xfrm>
              <a:prstGeom prst="ellipse">
                <a:avLst/>
              </a:prstGeom>
              <a:blipFill dpi="0" rotWithShape="0">
                <a:blip r:embed="rId5" cstate="print"/>
                <a:srcRect/>
                <a:stretch>
                  <a:fillRect/>
                </a:stretch>
              </a:blipFill>
              <a:ln w="28575">
                <a:solidFill>
                  <a:srgbClr val="0033CC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" name="Line 12" descr="cathode2">
                <a:extLst>
                  <a:ext uri="{FF2B5EF4-FFF2-40B4-BE49-F238E27FC236}">
                    <a16:creationId xmlns:a16="http://schemas.microsoft.com/office/drawing/2014/main" id="{160DCF8F-629D-4D29-658E-F97455DAF3F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464" y="2208"/>
                <a:ext cx="576" cy="759"/>
              </a:xfrm>
              <a:prstGeom prst="line">
                <a:avLst/>
              </a:prstGeom>
              <a:noFill/>
              <a:ln w="28575">
                <a:solidFill>
                  <a:srgbClr val="0033CC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8" name="Text Box 13">
              <a:extLst>
                <a:ext uri="{FF2B5EF4-FFF2-40B4-BE49-F238E27FC236}">
                  <a16:creationId xmlns:a16="http://schemas.microsoft.com/office/drawing/2014/main" id="{4664CB09-148D-1055-0CC8-11EB25F50F7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39567" y="2543111"/>
              <a:ext cx="1121842" cy="7855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pt-PT" sz="1100" dirty="0">
                  <a:solidFill>
                    <a:schemeClr val="bg1"/>
                  </a:solidFill>
                  <a:latin typeface="+mn-lt"/>
                </a:rPr>
                <a:t>3mm wires of Ti, Zr and V</a:t>
              </a:r>
              <a:endParaRPr lang="en-US" sz="1100" dirty="0">
                <a:solidFill>
                  <a:schemeClr val="bg1"/>
                </a:solidFill>
                <a:latin typeface="+mn-lt"/>
              </a:endParaRPr>
            </a:p>
          </p:txBody>
        </p:sp>
      </p:grpSp>
      <p:pic>
        <p:nvPicPr>
          <p:cNvPr id="31" name="Picture 12" descr="DSCN1398">
            <a:extLst>
              <a:ext uri="{FF2B5EF4-FFF2-40B4-BE49-F238E27FC236}">
                <a16:creationId xmlns:a16="http://schemas.microsoft.com/office/drawing/2014/main" id="{DA112E02-DF62-4FA2-6980-38648FA6AB54}"/>
              </a:ext>
            </a:extLst>
          </p:cNvPr>
          <p:cNvPicPr preferRelativeResize="0"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43867" y="1448321"/>
            <a:ext cx="2621176" cy="1964061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32" name="Picture 85" descr="Immagine2 copy">
            <a:extLst>
              <a:ext uri="{FF2B5EF4-FFF2-40B4-BE49-F238E27FC236}">
                <a16:creationId xmlns:a16="http://schemas.microsoft.com/office/drawing/2014/main" id="{182ADC46-BAB7-49CA-D82C-2ED133CD3A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/>
          <a:srcRect b="9857"/>
          <a:stretch>
            <a:fillRect/>
          </a:stretch>
        </p:blipFill>
        <p:spPr bwMode="auto">
          <a:xfrm>
            <a:off x="6043867" y="3520770"/>
            <a:ext cx="2621176" cy="1600013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4" name="Titre 1">
            <a:extLst>
              <a:ext uri="{FF2B5EF4-FFF2-40B4-BE49-F238E27FC236}">
                <a16:creationId xmlns:a16="http://schemas.microsoft.com/office/drawing/2014/main" id="{081A6161-5776-9E64-56A2-30F089104FEE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701204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b="1" dirty="0">
                <a:solidFill>
                  <a:schemeClr val="tx2"/>
                </a:solidFill>
              </a:rPr>
              <a:t>3- Production of Ti-Zr-V NEG thin films</a:t>
            </a:r>
            <a:endParaRPr lang="en-GB" sz="2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3A08A0-1E83-DBC5-483C-1C740A3642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62DC056-A330-03EF-3995-5FD35886A81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104E234-FF79-4217-8FB6-76A375DF97A7}" type="datetime1">
              <a:rPr lang="en-US" smtClean="0"/>
              <a:t>11/15/2023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0551967-C5B8-6806-3F33-98CF7A3BD6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t-BR"/>
              <a:t>P. Costa Pinto, 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2335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47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9BBF5342-2839-EAD9-9F66-6188C08E7D01}"/>
              </a:ext>
            </a:extLst>
          </p:cNvPr>
          <p:cNvGrpSpPr>
            <a:grpSpLocks noChangeAspect="1"/>
          </p:cNvGrpSpPr>
          <p:nvPr/>
        </p:nvGrpSpPr>
        <p:grpSpPr>
          <a:xfrm>
            <a:off x="7330968" y="1326835"/>
            <a:ext cx="1801304" cy="2737960"/>
            <a:chOff x="633004" y="1022010"/>
            <a:chExt cx="2819400" cy="4285457"/>
          </a:xfrm>
          <a:effectLst/>
        </p:grpSpPr>
        <p:pic>
          <p:nvPicPr>
            <p:cNvPr id="7" name="Picture 2">
              <a:extLst>
                <a:ext uri="{FF2B5EF4-FFF2-40B4-BE49-F238E27FC236}">
                  <a16:creationId xmlns:a16="http://schemas.microsoft.com/office/drawing/2014/main" id="{B5753AD9-14E2-C8D4-B038-453A8A3B46A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33004" y="1040267"/>
              <a:ext cx="2819400" cy="4267200"/>
            </a:xfrm>
            <a:prstGeom prst="rect">
              <a:avLst/>
            </a:prstGeom>
            <a:noFill/>
            <a:ln w="38100">
              <a:solidFill>
                <a:schemeClr val="bg1"/>
              </a:solidFill>
              <a:miter lim="800000"/>
              <a:headEnd/>
              <a:tailEnd/>
            </a:ln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4B6F9A1-44F5-6354-EB13-3164C7DC7609}"/>
                </a:ext>
              </a:extLst>
            </p:cNvPr>
            <p:cNvSpPr txBox="1"/>
            <p:nvPr/>
          </p:nvSpPr>
          <p:spPr>
            <a:xfrm>
              <a:off x="633004" y="1022010"/>
              <a:ext cx="2363705" cy="512689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ESRF (France)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13C1F432-737E-840F-750D-FF36A3552981}"/>
              </a:ext>
            </a:extLst>
          </p:cNvPr>
          <p:cNvGrpSpPr>
            <a:grpSpLocks noChangeAspect="1"/>
          </p:cNvGrpSpPr>
          <p:nvPr/>
        </p:nvGrpSpPr>
        <p:grpSpPr>
          <a:xfrm>
            <a:off x="35222" y="3330760"/>
            <a:ext cx="2601277" cy="1790433"/>
            <a:chOff x="1758759" y="4053999"/>
            <a:chExt cx="4096436" cy="2819534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133ACFCE-3177-8C90-A627-3B17B7A4E6B7}"/>
                </a:ext>
              </a:extLst>
            </p:cNvPr>
            <p:cNvGrpSpPr/>
            <p:nvPr/>
          </p:nvGrpSpPr>
          <p:grpSpPr>
            <a:xfrm>
              <a:off x="1758759" y="4053999"/>
              <a:ext cx="4096436" cy="2804001"/>
              <a:chOff x="1758759" y="4053999"/>
              <a:chExt cx="4096436" cy="2804001"/>
            </a:xfrm>
          </p:grpSpPr>
          <p:pic>
            <p:nvPicPr>
              <p:cNvPr id="12" name="Picture 11" descr="FMB-NEG-I-01.jpg">
                <a:extLst>
                  <a:ext uri="{FF2B5EF4-FFF2-40B4-BE49-F238E27FC236}">
                    <a16:creationId xmlns:a16="http://schemas.microsoft.com/office/drawing/2014/main" id="{A2F04168-58C3-F2FF-538B-B63460A8126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1774845" y="4053999"/>
                <a:ext cx="4080350" cy="2804001"/>
              </a:xfrm>
              <a:prstGeom prst="rect">
                <a:avLst/>
              </a:prstGeom>
              <a:ln w="38100">
                <a:solidFill>
                  <a:schemeClr val="bg1"/>
                </a:solidFill>
              </a:ln>
              <a:effectLst/>
            </p:spPr>
          </p:pic>
          <p:pic>
            <p:nvPicPr>
              <p:cNvPr id="14" name="Picture 13" descr="FMB-NEG-I-II-01.jpg">
                <a:extLst>
                  <a:ext uri="{FF2B5EF4-FFF2-40B4-BE49-F238E27FC236}">
                    <a16:creationId xmlns:a16="http://schemas.microsoft.com/office/drawing/2014/main" id="{726EFA56-AF2A-9BFB-E852-967A4BB842A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/>
              <a:stretch>
                <a:fillRect/>
              </a:stretch>
            </p:blipFill>
            <p:spPr>
              <a:xfrm>
                <a:off x="1758759" y="4053999"/>
                <a:ext cx="1407254" cy="1796319"/>
              </a:xfrm>
              <a:prstGeom prst="rect">
                <a:avLst/>
              </a:prstGeom>
              <a:ln w="19050">
                <a:solidFill>
                  <a:schemeClr val="bg1"/>
                </a:solidFill>
              </a:ln>
              <a:effectLst/>
            </p:spPr>
          </p:pic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9D3CC6C-0F3C-9786-8A26-5DFAFDFBDA19}"/>
                </a:ext>
              </a:extLst>
            </p:cNvPr>
            <p:cNvSpPr txBox="1"/>
            <p:nvPr/>
          </p:nvSpPr>
          <p:spPr>
            <a:xfrm>
              <a:off x="1761706" y="6455126"/>
              <a:ext cx="2822498" cy="418407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FMB Berlin (Germany)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D278FFE6-C3E3-0387-C9C4-2E473193DEE0}"/>
              </a:ext>
            </a:extLst>
          </p:cNvPr>
          <p:cNvGrpSpPr>
            <a:grpSpLocks noChangeAspect="1"/>
          </p:cNvGrpSpPr>
          <p:nvPr/>
        </p:nvGrpSpPr>
        <p:grpSpPr>
          <a:xfrm>
            <a:off x="5659491" y="1328016"/>
            <a:ext cx="1608457" cy="2144087"/>
            <a:chOff x="1632857" y="2925620"/>
            <a:chExt cx="2419978" cy="3225850"/>
          </a:xfrm>
          <a:effectLst/>
        </p:grpSpPr>
        <p:pic>
          <p:nvPicPr>
            <p:cNvPr id="20" name="Picture 19" descr="LNLS 1 DSC00964a.jpg">
              <a:extLst>
                <a:ext uri="{FF2B5EF4-FFF2-40B4-BE49-F238E27FC236}">
                  <a16:creationId xmlns:a16="http://schemas.microsoft.com/office/drawing/2014/main" id="{651F27CC-DA82-F65C-014E-FD8FFB62B75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632857" y="2925620"/>
              <a:ext cx="2419978" cy="3225850"/>
            </a:xfrm>
            <a:prstGeom prst="rect">
              <a:avLst/>
            </a:prstGeom>
            <a:ln w="38100">
              <a:solidFill>
                <a:schemeClr val="bg1"/>
              </a:solidFill>
            </a:ln>
          </p:spPr>
        </p:pic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3D38795C-DE60-836B-B455-E0D6F606CAAD}"/>
                </a:ext>
              </a:extLst>
            </p:cNvPr>
            <p:cNvSpPr txBox="1"/>
            <p:nvPr/>
          </p:nvSpPr>
          <p:spPr>
            <a:xfrm>
              <a:off x="1632857" y="2941394"/>
              <a:ext cx="1970900" cy="463061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LNLS (Brazil)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78C4CC2E-9103-A77B-6426-775BCFE992F0}"/>
              </a:ext>
            </a:extLst>
          </p:cNvPr>
          <p:cNvGrpSpPr/>
          <p:nvPr/>
        </p:nvGrpSpPr>
        <p:grpSpPr>
          <a:xfrm>
            <a:off x="5993565" y="3472101"/>
            <a:ext cx="1298753" cy="1639227"/>
            <a:chOff x="6859271" y="-17215"/>
            <a:chExt cx="2191787" cy="3712398"/>
          </a:xfrm>
        </p:grpSpPr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49BE2479-F422-A986-0165-EEB5C3720F9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882224" y="46592"/>
              <a:ext cx="2127705" cy="3648591"/>
            </a:xfrm>
            <a:prstGeom prst="rect">
              <a:avLst/>
            </a:prstGeom>
          </p:spPr>
        </p:pic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6829B438-FCE5-7A17-65B7-F05F45DBF3D3}"/>
                </a:ext>
              </a:extLst>
            </p:cNvPr>
            <p:cNvSpPr txBox="1"/>
            <p:nvPr/>
          </p:nvSpPr>
          <p:spPr>
            <a:xfrm>
              <a:off x="6859271" y="-17215"/>
              <a:ext cx="2191787" cy="1184949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PSI</a:t>
              </a:r>
            </a:p>
            <a:p>
              <a:r>
                <a:rPr lang="en-US" sz="1400" b="1" dirty="0">
                  <a:solidFill>
                    <a:schemeClr val="bg1"/>
                  </a:solidFill>
                </a:rPr>
                <a:t>(Switzerland)</a:t>
              </a:r>
            </a:p>
          </p:txBody>
        </p:sp>
      </p:grpSp>
      <p:pic>
        <p:nvPicPr>
          <p:cNvPr id="37" name="Picture 36">
            <a:extLst>
              <a:ext uri="{FF2B5EF4-FFF2-40B4-BE49-F238E27FC236}">
                <a16:creationId xmlns:a16="http://schemas.microsoft.com/office/drawing/2014/main" id="{89CFD406-7DFF-CD22-C186-DA24A76D8B31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259" y="1336213"/>
            <a:ext cx="1289520" cy="1923824"/>
          </a:xfrm>
          <a:prstGeom prst="rect">
            <a:avLst/>
          </a:prstGeom>
        </p:spPr>
      </p:pic>
      <p:grpSp>
        <p:nvGrpSpPr>
          <p:cNvPr id="38" name="Group 37">
            <a:extLst>
              <a:ext uri="{FF2B5EF4-FFF2-40B4-BE49-F238E27FC236}">
                <a16:creationId xmlns:a16="http://schemas.microsoft.com/office/drawing/2014/main" id="{3F1D136B-1417-B471-EEF2-4ABF704E5A31}"/>
              </a:ext>
            </a:extLst>
          </p:cNvPr>
          <p:cNvGrpSpPr>
            <a:grpSpLocks noChangeAspect="1"/>
          </p:cNvGrpSpPr>
          <p:nvPr/>
        </p:nvGrpSpPr>
        <p:grpSpPr>
          <a:xfrm>
            <a:off x="1365648" y="1303597"/>
            <a:ext cx="2828427" cy="1947452"/>
            <a:chOff x="4752975" y="1335754"/>
            <a:chExt cx="3600450" cy="2479009"/>
          </a:xfrm>
          <a:effectLst/>
        </p:grpSpPr>
        <p:pic>
          <p:nvPicPr>
            <p:cNvPr id="39" name="Picture 1">
              <a:extLst>
                <a:ext uri="{FF2B5EF4-FFF2-40B4-BE49-F238E27FC236}">
                  <a16:creationId xmlns:a16="http://schemas.microsoft.com/office/drawing/2014/main" id="{75EBA40C-37FF-48E9-2A32-A515B6E0A5B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4752975" y="1366838"/>
              <a:ext cx="3600450" cy="2447925"/>
            </a:xfrm>
            <a:prstGeom prst="rect">
              <a:avLst/>
            </a:prstGeom>
            <a:noFill/>
            <a:ln w="38100">
              <a:solidFill>
                <a:schemeClr val="bg1"/>
              </a:solidFill>
              <a:miter lim="800000"/>
              <a:headEnd/>
              <a:tailEnd/>
            </a:ln>
          </p:spPr>
        </p:pic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331A8AA7-CB9B-BEA3-20E6-03AD07BAC9DC}"/>
                </a:ext>
              </a:extLst>
            </p:cNvPr>
            <p:cNvSpPr txBox="1"/>
            <p:nvPr/>
          </p:nvSpPr>
          <p:spPr>
            <a:xfrm>
              <a:off x="4806469" y="1335754"/>
              <a:ext cx="2429997" cy="519438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GSI (Germany)</a:t>
              </a:r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0C947DFE-CBF2-69CC-7DA8-E4A573144704}"/>
              </a:ext>
            </a:extLst>
          </p:cNvPr>
          <p:cNvSpPr txBox="1"/>
          <p:nvPr/>
        </p:nvSpPr>
        <p:spPr>
          <a:xfrm>
            <a:off x="61683" y="2957192"/>
            <a:ext cx="1249060" cy="307777"/>
          </a:xfrm>
          <a:prstGeom prst="rect">
            <a:avLst/>
          </a:prstGeom>
          <a:noFill/>
          <a:ln w="38100"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KEK (Japan)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85D5288F-0BD6-F7AB-37E1-E4D6CA1ACC82}"/>
              </a:ext>
            </a:extLst>
          </p:cNvPr>
          <p:cNvSpPr/>
          <p:nvPr/>
        </p:nvSpPr>
        <p:spPr>
          <a:xfrm>
            <a:off x="2684955" y="3328218"/>
            <a:ext cx="1509120" cy="1780569"/>
          </a:xfrm>
          <a:prstGeom prst="rect">
            <a:avLst/>
          </a:prstGeom>
          <a:solidFill>
            <a:schemeClr val="accent1">
              <a:lumMod val="1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>
                <a:solidFill>
                  <a:schemeClr val="bg1"/>
                </a:solidFill>
              </a:rPr>
              <a:t>Widely</a:t>
            </a:r>
          </a:p>
          <a:p>
            <a:pPr algn="ctr"/>
            <a:r>
              <a:rPr lang="en-GB" sz="1200" b="1" dirty="0">
                <a:solidFill>
                  <a:schemeClr val="bg1"/>
                </a:solidFill>
              </a:rPr>
              <a:t>used in synchrotron light sources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09F5A5CE-7D23-C9B6-1440-CC501C0CF689}"/>
              </a:ext>
            </a:extLst>
          </p:cNvPr>
          <p:cNvSpPr/>
          <p:nvPr/>
        </p:nvSpPr>
        <p:spPr>
          <a:xfrm>
            <a:off x="-1831" y="832764"/>
            <a:ext cx="9144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CH" sz="2000" dirty="0" err="1">
                <a:solidFill>
                  <a:schemeClr val="accent6">
                    <a:lumMod val="50000"/>
                  </a:schemeClr>
                </a:solidFill>
              </a:rPr>
              <a:t>Produced</a:t>
            </a:r>
            <a:r>
              <a:rPr lang="fr-CH" sz="2000" dirty="0">
                <a:solidFill>
                  <a:schemeClr val="accent6">
                    <a:lumMod val="50000"/>
                  </a:schemeClr>
                </a:solidFill>
              </a:rPr>
              <a:t> world </a:t>
            </a:r>
            <a:r>
              <a:rPr lang="fr-CH" sz="2000" dirty="0" err="1">
                <a:solidFill>
                  <a:schemeClr val="accent6">
                    <a:lumMod val="50000"/>
                  </a:schemeClr>
                </a:solidFill>
              </a:rPr>
              <a:t>wide</a:t>
            </a:r>
            <a:endParaRPr lang="en-GB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A388C167-85C4-195C-0470-1EA5EC8B0A62}"/>
              </a:ext>
            </a:extLst>
          </p:cNvPr>
          <p:cNvGrpSpPr/>
          <p:nvPr/>
        </p:nvGrpSpPr>
        <p:grpSpPr>
          <a:xfrm>
            <a:off x="4201539" y="1328016"/>
            <a:ext cx="1392026" cy="2551040"/>
            <a:chOff x="3093861" y="1711655"/>
            <a:chExt cx="1738867" cy="3074658"/>
          </a:xfrm>
        </p:grpSpPr>
        <p:pic>
          <p:nvPicPr>
            <p:cNvPr id="1026" name="Picture 2">
              <a:extLst>
                <a:ext uri="{FF2B5EF4-FFF2-40B4-BE49-F238E27FC236}">
                  <a16:creationId xmlns:a16="http://schemas.microsoft.com/office/drawing/2014/main" id="{A022CBF2-E1EB-ED28-810E-E2C559F881C3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3144206" y="1711655"/>
              <a:ext cx="1688522" cy="307465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90C95E92-8AA9-AECF-BAFF-B6A53BDED53A}"/>
                </a:ext>
              </a:extLst>
            </p:cNvPr>
            <p:cNvSpPr txBox="1"/>
            <p:nvPr/>
          </p:nvSpPr>
          <p:spPr>
            <a:xfrm>
              <a:off x="3093861" y="4049126"/>
              <a:ext cx="1321196" cy="523220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SAES getters</a:t>
              </a:r>
            </a:p>
            <a:p>
              <a:r>
                <a:rPr lang="en-US" sz="1400" b="1" dirty="0">
                  <a:solidFill>
                    <a:schemeClr val="bg1"/>
                  </a:solidFill>
                </a:rPr>
                <a:t>(Italy)</a:t>
              </a:r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15DA3588-851B-A361-E609-4912C5081617}"/>
              </a:ext>
            </a:extLst>
          </p:cNvPr>
          <p:cNvGrpSpPr/>
          <p:nvPr/>
        </p:nvGrpSpPr>
        <p:grpSpPr>
          <a:xfrm>
            <a:off x="4241842" y="3937895"/>
            <a:ext cx="1715534" cy="1170892"/>
            <a:chOff x="4241842" y="3937895"/>
            <a:chExt cx="1715534" cy="1170892"/>
          </a:xfrm>
        </p:grpSpPr>
        <p:pic>
          <p:nvPicPr>
            <p:cNvPr id="49" name="Picture 48" descr="A machine with many tubes and a few other objects&#10;&#10;Description automatically generated with medium confidence">
              <a:extLst>
                <a:ext uri="{FF2B5EF4-FFF2-40B4-BE49-F238E27FC236}">
                  <a16:creationId xmlns:a16="http://schemas.microsoft.com/office/drawing/2014/main" id="{B63932D8-504F-1201-F790-84253E364C7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19355"/>
            <a:stretch/>
          </p:blipFill>
          <p:spPr>
            <a:xfrm>
              <a:off x="4241842" y="3937895"/>
              <a:ext cx="1708346" cy="1159226"/>
            </a:xfrm>
            <a:prstGeom prst="rect">
              <a:avLst/>
            </a:prstGeom>
          </p:spPr>
        </p:pic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9F2E464A-946C-B79A-B9AB-E6AE645395AA}"/>
                </a:ext>
              </a:extLst>
            </p:cNvPr>
            <p:cNvSpPr txBox="1"/>
            <p:nvPr/>
          </p:nvSpPr>
          <p:spPr>
            <a:xfrm>
              <a:off x="4241842" y="4801010"/>
              <a:ext cx="1715534" cy="307777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Thai Synchrotron</a:t>
              </a: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9C27C246-8CD5-73EE-2954-9686B6D7AA4E}"/>
              </a:ext>
            </a:extLst>
          </p:cNvPr>
          <p:cNvGrpSpPr/>
          <p:nvPr/>
        </p:nvGrpSpPr>
        <p:grpSpPr>
          <a:xfrm>
            <a:off x="7842065" y="4129869"/>
            <a:ext cx="1264842" cy="978917"/>
            <a:chOff x="7842065" y="4129869"/>
            <a:chExt cx="1264842" cy="978917"/>
          </a:xfrm>
        </p:grpSpPr>
        <p:pic>
          <p:nvPicPr>
            <p:cNvPr id="54" name="Picture 53">
              <a:extLst>
                <a:ext uri="{FF2B5EF4-FFF2-40B4-BE49-F238E27FC236}">
                  <a16:creationId xmlns:a16="http://schemas.microsoft.com/office/drawing/2014/main" id="{7FB67600-C515-3E9E-C675-A447B89256AE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7842065" y="4129869"/>
              <a:ext cx="1264842" cy="967252"/>
            </a:xfrm>
            <a:prstGeom prst="rect">
              <a:avLst/>
            </a:prstGeom>
          </p:spPr>
        </p:pic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D066A1C5-EBD8-E156-4639-C7D4B0F27560}"/>
                </a:ext>
              </a:extLst>
            </p:cNvPr>
            <p:cNvSpPr txBox="1"/>
            <p:nvPr/>
          </p:nvSpPr>
          <p:spPr>
            <a:xfrm>
              <a:off x="7848719" y="4801009"/>
              <a:ext cx="675185" cy="307777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DESY</a:t>
              </a:r>
            </a:p>
          </p:txBody>
        </p:sp>
      </p:grpSp>
      <p:sp>
        <p:nvSpPr>
          <p:cNvPr id="58" name="Rectangle 57">
            <a:extLst>
              <a:ext uri="{FF2B5EF4-FFF2-40B4-BE49-F238E27FC236}">
                <a16:creationId xmlns:a16="http://schemas.microsoft.com/office/drawing/2014/main" id="{B3F6E79D-F31E-864F-4337-A3045603487F}"/>
              </a:ext>
            </a:extLst>
          </p:cNvPr>
          <p:cNvSpPr/>
          <p:nvPr/>
        </p:nvSpPr>
        <p:spPr>
          <a:xfrm>
            <a:off x="7334326" y="4137252"/>
            <a:ext cx="428953" cy="959870"/>
          </a:xfrm>
          <a:prstGeom prst="rect">
            <a:avLst/>
          </a:prstGeom>
          <a:solidFill>
            <a:schemeClr val="accent1">
              <a:lumMod val="1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b="1" dirty="0">
              <a:solidFill>
                <a:schemeClr val="bg1"/>
              </a:solidFill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769C3DC2-023B-A905-2D0C-B9085E434A36}"/>
              </a:ext>
            </a:extLst>
          </p:cNvPr>
          <p:cNvSpPr/>
          <p:nvPr/>
        </p:nvSpPr>
        <p:spPr>
          <a:xfrm>
            <a:off x="5659205" y="3500275"/>
            <a:ext cx="290984" cy="378781"/>
          </a:xfrm>
          <a:prstGeom prst="rect">
            <a:avLst/>
          </a:prstGeom>
          <a:solidFill>
            <a:schemeClr val="accent1">
              <a:lumMod val="1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b="1" dirty="0">
              <a:solidFill>
                <a:schemeClr val="bg1"/>
              </a:solidFill>
            </a:endParaRPr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CD3CE37B-67E4-79EE-42D8-6A06711EF879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701204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b="1" dirty="0">
                <a:solidFill>
                  <a:schemeClr val="tx2"/>
                </a:solidFill>
              </a:rPr>
              <a:t>3- Production of Ti-Zr-V NEG thin films</a:t>
            </a:r>
            <a:endParaRPr lang="en-GB" sz="2400" dirty="0">
              <a:solidFill>
                <a:schemeClr val="tx2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367B41-4E64-2A36-78C7-DF83B4C9B6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13" name="Date Placeholder 12">
            <a:extLst>
              <a:ext uri="{FF2B5EF4-FFF2-40B4-BE49-F238E27FC236}">
                <a16:creationId xmlns:a16="http://schemas.microsoft.com/office/drawing/2014/main" id="{1406B037-EE21-499A-A4EA-2B65A5F5216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7B716F0-ECAC-4471-BFEC-49CF5FDCC211}" type="datetime1">
              <a:rPr lang="en-US" smtClean="0"/>
              <a:t>11/15/2023</a:t>
            </a:fld>
            <a:endParaRPr lang="en-US" dirty="0"/>
          </a:p>
        </p:txBody>
      </p:sp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8CB49D74-B4E6-C1A6-A941-01366E06AE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t-BR"/>
              <a:t>P. Costa Pinto, 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83868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F2BD0ED5-40DD-09DF-CACA-767E6932812E}"/>
              </a:ext>
            </a:extLst>
          </p:cNvPr>
          <p:cNvSpPr txBox="1"/>
          <p:nvPr/>
        </p:nvSpPr>
        <p:spPr>
          <a:xfrm>
            <a:off x="1171336" y="777884"/>
            <a:ext cx="680132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Working principle</a:t>
            </a:r>
            <a:endParaRPr lang="en-GB" sz="1600" dirty="0">
              <a:solidFill>
                <a:schemeClr val="accent6">
                  <a:lumMod val="50000"/>
                </a:schemeClr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DBE9000-620D-1A31-F69A-7087449B9A7A}"/>
              </a:ext>
            </a:extLst>
          </p:cNvPr>
          <p:cNvGrpSpPr/>
          <p:nvPr/>
        </p:nvGrpSpPr>
        <p:grpSpPr>
          <a:xfrm>
            <a:off x="3617648" y="2213468"/>
            <a:ext cx="1252538" cy="1000266"/>
            <a:chOff x="5267325" y="4452938"/>
            <a:chExt cx="1252538" cy="1000266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CE7F247F-0609-7EDB-0832-D6FF0E219746}"/>
                </a:ext>
              </a:extLst>
            </p:cNvPr>
            <p:cNvSpPr/>
            <p:nvPr/>
          </p:nvSpPr>
          <p:spPr>
            <a:xfrm>
              <a:off x="5267325" y="4452938"/>
              <a:ext cx="1252538" cy="1000125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accent5">
                  <a:lumMod val="40000"/>
                  <a:lumOff val="6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i="1" dirty="0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1BAC8FD7-FE80-3B4D-01AE-4C1641AB3F81}"/>
                </a:ext>
              </a:extLst>
            </p:cNvPr>
            <p:cNvSpPr/>
            <p:nvPr/>
          </p:nvSpPr>
          <p:spPr>
            <a:xfrm>
              <a:off x="5295378" y="5114650"/>
              <a:ext cx="628697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600" i="1" dirty="0">
                  <a:solidFill>
                    <a:schemeClr val="bg1"/>
                  </a:solidFill>
                </a:rPr>
                <a:t>NEG</a:t>
              </a:r>
              <a:endParaRPr lang="en-GB" sz="1600" i="1" dirty="0">
                <a:solidFill>
                  <a:schemeClr val="bg1"/>
                </a:solidFill>
              </a:endParaRPr>
            </a:p>
          </p:txBody>
        </p: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190D0118-1D34-8383-AE21-A61DA74B6A7A}"/>
              </a:ext>
            </a:extLst>
          </p:cNvPr>
          <p:cNvSpPr/>
          <p:nvPr/>
        </p:nvSpPr>
        <p:spPr>
          <a:xfrm>
            <a:off x="3617648" y="2139174"/>
            <a:ext cx="73931" cy="7267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BFD1F97A-F29D-7C9D-AC49-5FC46F87227A}"/>
              </a:ext>
            </a:extLst>
          </p:cNvPr>
          <p:cNvSpPr/>
          <p:nvPr/>
        </p:nvSpPr>
        <p:spPr>
          <a:xfrm>
            <a:off x="3706369" y="2139174"/>
            <a:ext cx="73931" cy="7267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CB745A4E-7222-72FE-40C6-BDA6E171B12C}"/>
              </a:ext>
            </a:extLst>
          </p:cNvPr>
          <p:cNvSpPr/>
          <p:nvPr/>
        </p:nvSpPr>
        <p:spPr>
          <a:xfrm>
            <a:off x="3795090" y="2139174"/>
            <a:ext cx="73931" cy="7267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045544DF-48F2-472E-0AB7-65D12B38BB97}"/>
              </a:ext>
            </a:extLst>
          </p:cNvPr>
          <p:cNvSpPr/>
          <p:nvPr/>
        </p:nvSpPr>
        <p:spPr>
          <a:xfrm>
            <a:off x="3883811" y="2139174"/>
            <a:ext cx="73931" cy="7267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72FAF00E-877D-9B64-1A8C-823A156F3BBE}"/>
              </a:ext>
            </a:extLst>
          </p:cNvPr>
          <p:cNvSpPr/>
          <p:nvPr/>
        </p:nvSpPr>
        <p:spPr>
          <a:xfrm>
            <a:off x="3972532" y="2139174"/>
            <a:ext cx="73931" cy="7267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D4C39B89-B140-4FA5-9319-17EFAA02E342}"/>
              </a:ext>
            </a:extLst>
          </p:cNvPr>
          <p:cNvSpPr/>
          <p:nvPr/>
        </p:nvSpPr>
        <p:spPr>
          <a:xfrm>
            <a:off x="4061253" y="2139174"/>
            <a:ext cx="73931" cy="7267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7BE72A6C-11E3-EC4F-6135-34D8A9E7D3B5}"/>
              </a:ext>
            </a:extLst>
          </p:cNvPr>
          <p:cNvSpPr/>
          <p:nvPr/>
        </p:nvSpPr>
        <p:spPr>
          <a:xfrm>
            <a:off x="4149974" y="2139174"/>
            <a:ext cx="73931" cy="7267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345238BB-E2D9-27C2-1E66-53D6EAB341DF}"/>
              </a:ext>
            </a:extLst>
          </p:cNvPr>
          <p:cNvSpPr/>
          <p:nvPr/>
        </p:nvSpPr>
        <p:spPr>
          <a:xfrm>
            <a:off x="4238695" y="2139174"/>
            <a:ext cx="73931" cy="7267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B75EE658-66E2-943B-A74F-B480A2FD4836}"/>
              </a:ext>
            </a:extLst>
          </p:cNvPr>
          <p:cNvSpPr/>
          <p:nvPr/>
        </p:nvSpPr>
        <p:spPr>
          <a:xfrm>
            <a:off x="4327416" y="2139174"/>
            <a:ext cx="73931" cy="7267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873A59D8-B334-4A07-1FE8-DE35AE900A99}"/>
              </a:ext>
            </a:extLst>
          </p:cNvPr>
          <p:cNvSpPr/>
          <p:nvPr/>
        </p:nvSpPr>
        <p:spPr>
          <a:xfrm>
            <a:off x="4416137" y="2139174"/>
            <a:ext cx="73931" cy="7267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B3B0E52C-B3BF-DA25-10C4-9D236B8DA49F}"/>
              </a:ext>
            </a:extLst>
          </p:cNvPr>
          <p:cNvSpPr/>
          <p:nvPr/>
        </p:nvSpPr>
        <p:spPr>
          <a:xfrm>
            <a:off x="4504858" y="2139174"/>
            <a:ext cx="73931" cy="7267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F0543769-57D4-816D-92F5-348421041D2F}"/>
              </a:ext>
            </a:extLst>
          </p:cNvPr>
          <p:cNvSpPr/>
          <p:nvPr/>
        </p:nvSpPr>
        <p:spPr>
          <a:xfrm>
            <a:off x="4593579" y="2139174"/>
            <a:ext cx="73931" cy="7267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B74273ED-3C13-E3BF-AAFC-657E40EE5B61}"/>
              </a:ext>
            </a:extLst>
          </p:cNvPr>
          <p:cNvSpPr/>
          <p:nvPr/>
        </p:nvSpPr>
        <p:spPr>
          <a:xfrm>
            <a:off x="4682300" y="2139174"/>
            <a:ext cx="73931" cy="7267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EB745D1D-3490-80BE-F27B-E69A9C85EE0A}"/>
              </a:ext>
            </a:extLst>
          </p:cNvPr>
          <p:cNvSpPr/>
          <p:nvPr/>
        </p:nvSpPr>
        <p:spPr>
          <a:xfrm>
            <a:off x="4771020" y="2139174"/>
            <a:ext cx="73931" cy="7267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46B21AB3-B24E-5113-05A2-453413E85E39}"/>
              </a:ext>
            </a:extLst>
          </p:cNvPr>
          <p:cNvSpPr/>
          <p:nvPr/>
        </p:nvSpPr>
        <p:spPr>
          <a:xfrm>
            <a:off x="3664999" y="1735736"/>
            <a:ext cx="73931" cy="72679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0EBFE70E-1889-D2F9-84DC-56C62D28877A}"/>
              </a:ext>
            </a:extLst>
          </p:cNvPr>
          <p:cNvSpPr/>
          <p:nvPr/>
        </p:nvSpPr>
        <p:spPr>
          <a:xfrm>
            <a:off x="4806640" y="1713255"/>
            <a:ext cx="73931" cy="72679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BE45DE1F-759D-C90D-77D7-914152D62D74}"/>
              </a:ext>
            </a:extLst>
          </p:cNvPr>
          <p:cNvSpPr/>
          <p:nvPr/>
        </p:nvSpPr>
        <p:spPr>
          <a:xfrm>
            <a:off x="4019883" y="1639176"/>
            <a:ext cx="73931" cy="72679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935FE56D-C6AB-3DC4-AEBC-19C54A8A4A46}"/>
              </a:ext>
            </a:extLst>
          </p:cNvPr>
          <p:cNvSpPr/>
          <p:nvPr/>
        </p:nvSpPr>
        <p:spPr>
          <a:xfrm>
            <a:off x="4428444" y="1649095"/>
            <a:ext cx="73931" cy="72679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188630C4-38A7-B5AE-A943-D3B7105F8621}"/>
              </a:ext>
            </a:extLst>
          </p:cNvPr>
          <p:cNvGrpSpPr/>
          <p:nvPr/>
        </p:nvGrpSpPr>
        <p:grpSpPr>
          <a:xfrm>
            <a:off x="4833220" y="1926152"/>
            <a:ext cx="990977" cy="1138988"/>
            <a:chOff x="6482897" y="4165622"/>
            <a:chExt cx="990977" cy="1138988"/>
          </a:xfrm>
        </p:grpSpPr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BA423215-D8F1-8465-6E46-BCE27C4C0197}"/>
                </a:ext>
              </a:extLst>
            </p:cNvPr>
            <p:cNvCxnSpPr/>
            <p:nvPr/>
          </p:nvCxnSpPr>
          <p:spPr>
            <a:xfrm flipV="1">
              <a:off x="6866624" y="4427232"/>
              <a:ext cx="0" cy="877378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B810828D-EA93-D471-75BC-7E82E23F84C2}"/>
                </a:ext>
              </a:extLst>
            </p:cNvPr>
            <p:cNvSpPr txBox="1"/>
            <p:nvPr/>
          </p:nvSpPr>
          <p:spPr>
            <a:xfrm>
              <a:off x="6482897" y="4165622"/>
              <a:ext cx="99097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solidFill>
                    <a:schemeClr val="accent6"/>
                  </a:solidFill>
                </a:rPr>
                <a:t>Temperature</a:t>
              </a:r>
              <a:endParaRPr lang="en-GB" sz="1100" dirty="0">
                <a:solidFill>
                  <a:schemeClr val="accent6"/>
                </a:solidFill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D7502226-CCBF-6696-5F10-9D202A05871C}"/>
              </a:ext>
            </a:extLst>
          </p:cNvPr>
          <p:cNvGrpSpPr/>
          <p:nvPr/>
        </p:nvGrpSpPr>
        <p:grpSpPr>
          <a:xfrm>
            <a:off x="5140747" y="2989217"/>
            <a:ext cx="2223374" cy="301041"/>
            <a:chOff x="6790424" y="5228687"/>
            <a:chExt cx="2223374" cy="301041"/>
          </a:xfrm>
        </p:grpSpPr>
        <p:cxnSp>
          <p:nvCxnSpPr>
            <p:cNvPr id="55" name="Straight Arrow Connector 54">
              <a:extLst>
                <a:ext uri="{FF2B5EF4-FFF2-40B4-BE49-F238E27FC236}">
                  <a16:creationId xmlns:a16="http://schemas.microsoft.com/office/drawing/2014/main" id="{FDD4EAB2-53CD-EC5A-9651-69810921355A}"/>
                </a:ext>
              </a:extLst>
            </p:cNvPr>
            <p:cNvCxnSpPr/>
            <p:nvPr/>
          </p:nvCxnSpPr>
          <p:spPr>
            <a:xfrm>
              <a:off x="6790424" y="5228687"/>
              <a:ext cx="2104711" cy="0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45E10C8D-A290-B4F7-6791-877357382F16}"/>
                </a:ext>
              </a:extLst>
            </p:cNvPr>
            <p:cNvSpPr txBox="1"/>
            <p:nvPr/>
          </p:nvSpPr>
          <p:spPr>
            <a:xfrm>
              <a:off x="8514943" y="5268118"/>
              <a:ext cx="49885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solidFill>
                    <a:schemeClr val="accent6"/>
                  </a:solidFill>
                </a:rPr>
                <a:t>Time</a:t>
              </a:r>
              <a:endParaRPr lang="en-GB" sz="1100" dirty="0">
                <a:solidFill>
                  <a:schemeClr val="accent6"/>
                </a:solidFill>
              </a:endParaRP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621E2454-3CBB-B5F2-A5C9-AAFCB90F7480}"/>
              </a:ext>
            </a:extLst>
          </p:cNvPr>
          <p:cNvGrpSpPr/>
          <p:nvPr/>
        </p:nvGrpSpPr>
        <p:grpSpPr>
          <a:xfrm>
            <a:off x="5182756" y="2187762"/>
            <a:ext cx="1891567" cy="733222"/>
            <a:chOff x="6832433" y="4427232"/>
            <a:chExt cx="1891567" cy="733222"/>
          </a:xfrm>
        </p:grpSpPr>
        <p:sp>
          <p:nvSpPr>
            <p:cNvPr id="59" name="Freeform 16">
              <a:extLst>
                <a:ext uri="{FF2B5EF4-FFF2-40B4-BE49-F238E27FC236}">
                  <a16:creationId xmlns:a16="http://schemas.microsoft.com/office/drawing/2014/main" id="{9320FF08-FFDC-7E4C-CE4D-9DDA12AAC85A}"/>
                </a:ext>
              </a:extLst>
            </p:cNvPr>
            <p:cNvSpPr/>
            <p:nvPr/>
          </p:nvSpPr>
          <p:spPr>
            <a:xfrm>
              <a:off x="6942825" y="4623841"/>
              <a:ext cx="1781175" cy="514350"/>
            </a:xfrm>
            <a:custGeom>
              <a:avLst/>
              <a:gdLst>
                <a:gd name="connsiteX0" fmla="*/ 0 w 1781175"/>
                <a:gd name="connsiteY0" fmla="*/ 514350 h 514350"/>
                <a:gd name="connsiteX1" fmla="*/ 357187 w 1781175"/>
                <a:gd name="connsiteY1" fmla="*/ 514350 h 514350"/>
                <a:gd name="connsiteX2" fmla="*/ 642937 w 1781175"/>
                <a:gd name="connsiteY2" fmla="*/ 0 h 514350"/>
                <a:gd name="connsiteX3" fmla="*/ 1123950 w 1781175"/>
                <a:gd name="connsiteY3" fmla="*/ 0 h 514350"/>
                <a:gd name="connsiteX4" fmla="*/ 1328737 w 1781175"/>
                <a:gd name="connsiteY4" fmla="*/ 514350 h 514350"/>
                <a:gd name="connsiteX5" fmla="*/ 1781175 w 1781175"/>
                <a:gd name="connsiteY5" fmla="*/ 514350 h 514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81175" h="514350">
                  <a:moveTo>
                    <a:pt x="0" y="514350"/>
                  </a:moveTo>
                  <a:lnTo>
                    <a:pt x="357187" y="514350"/>
                  </a:lnTo>
                  <a:lnTo>
                    <a:pt x="642937" y="0"/>
                  </a:lnTo>
                  <a:lnTo>
                    <a:pt x="1123950" y="0"/>
                  </a:lnTo>
                  <a:lnTo>
                    <a:pt x="1328737" y="514350"/>
                  </a:lnTo>
                  <a:lnTo>
                    <a:pt x="1781175" y="514350"/>
                  </a:lnTo>
                </a:path>
              </a:pathLst>
            </a:custGeom>
            <a:no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B3944C87-F255-168F-CD29-73BCC4B3AFC5}"/>
                </a:ext>
              </a:extLst>
            </p:cNvPr>
            <p:cNvSpPr txBox="1"/>
            <p:nvPr/>
          </p:nvSpPr>
          <p:spPr>
            <a:xfrm>
              <a:off x="6832433" y="4945010"/>
              <a:ext cx="32084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solidFill>
                    <a:schemeClr val="accent6"/>
                  </a:solidFill>
                </a:rPr>
                <a:t>RT</a:t>
              </a:r>
              <a:endParaRPr lang="en-GB" sz="800" dirty="0">
                <a:solidFill>
                  <a:schemeClr val="accent6"/>
                </a:solidFill>
              </a:endParaRP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ACFD7D99-CC6D-4D1D-F7BA-FEDD4019504E}"/>
                </a:ext>
              </a:extLst>
            </p:cNvPr>
            <p:cNvSpPr txBox="1"/>
            <p:nvPr/>
          </p:nvSpPr>
          <p:spPr>
            <a:xfrm>
              <a:off x="7205229" y="4427232"/>
              <a:ext cx="124294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solidFill>
                    <a:schemeClr val="accent6"/>
                  </a:solidFill>
                </a:rPr>
                <a:t>Activation temperature</a:t>
              </a:r>
              <a:endParaRPr lang="en-GB" sz="800" dirty="0">
                <a:solidFill>
                  <a:schemeClr val="accent6"/>
                </a:solidFill>
              </a:endParaRP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B9F5954A-6B14-A317-9721-C67DED9689DF}"/>
              </a:ext>
            </a:extLst>
          </p:cNvPr>
          <p:cNvGrpSpPr/>
          <p:nvPr/>
        </p:nvGrpSpPr>
        <p:grpSpPr>
          <a:xfrm>
            <a:off x="2377849" y="2035115"/>
            <a:ext cx="1196838" cy="246221"/>
            <a:chOff x="4027526" y="4274585"/>
            <a:chExt cx="1196838" cy="246221"/>
          </a:xfrm>
        </p:grpSpPr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702A048B-7191-A812-1AAD-DFF24630B18A}"/>
                </a:ext>
              </a:extLst>
            </p:cNvPr>
            <p:cNvSpPr txBox="1"/>
            <p:nvPr/>
          </p:nvSpPr>
          <p:spPr>
            <a:xfrm>
              <a:off x="4027526" y="4274585"/>
              <a:ext cx="87345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solidFill>
                    <a:srgbClr val="FF0000"/>
                  </a:solidFill>
                </a:rPr>
                <a:t>Oxide layer</a:t>
              </a:r>
              <a:endParaRPr lang="en-GB" sz="1000" dirty="0">
                <a:solidFill>
                  <a:srgbClr val="FF0000"/>
                </a:solidFill>
              </a:endParaRPr>
            </a:p>
          </p:txBody>
        </p:sp>
        <p:cxnSp>
          <p:nvCxnSpPr>
            <p:cNvPr id="64" name="Straight Arrow Connector 63">
              <a:extLst>
                <a:ext uri="{FF2B5EF4-FFF2-40B4-BE49-F238E27FC236}">
                  <a16:creationId xmlns:a16="http://schemas.microsoft.com/office/drawing/2014/main" id="{4D0A64E1-39B7-6804-72A5-FE2C827B8ECB}"/>
                </a:ext>
              </a:extLst>
            </p:cNvPr>
            <p:cNvCxnSpPr>
              <a:stCxn id="63" idx="3"/>
            </p:cNvCxnSpPr>
            <p:nvPr/>
          </p:nvCxnSpPr>
          <p:spPr>
            <a:xfrm>
              <a:off x="4900983" y="4397696"/>
              <a:ext cx="323381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D8EE6123-50EE-3F91-8F0D-937EF4A0E8F4}"/>
              </a:ext>
            </a:extLst>
          </p:cNvPr>
          <p:cNvGrpSpPr/>
          <p:nvPr/>
        </p:nvGrpSpPr>
        <p:grpSpPr>
          <a:xfrm>
            <a:off x="2371791" y="2123387"/>
            <a:ext cx="1212061" cy="400110"/>
            <a:chOff x="4027526" y="4274586"/>
            <a:chExt cx="1212061" cy="400110"/>
          </a:xfrm>
        </p:grpSpPr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DE118B42-DFB9-CB49-1BBE-4A088E16A501}"/>
                </a:ext>
              </a:extLst>
            </p:cNvPr>
            <p:cNvSpPr txBox="1"/>
            <p:nvPr/>
          </p:nvSpPr>
          <p:spPr>
            <a:xfrm>
              <a:off x="4027526" y="4274586"/>
              <a:ext cx="8734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rgbClr val="FF0000"/>
                  </a:solidFill>
                </a:rPr>
                <a:t>Oxygen in the film</a:t>
              </a:r>
              <a:endParaRPr lang="en-GB" sz="1000" dirty="0">
                <a:solidFill>
                  <a:srgbClr val="FF0000"/>
                </a:solidFill>
              </a:endParaRPr>
            </a:p>
          </p:txBody>
        </p:sp>
        <p:cxnSp>
          <p:nvCxnSpPr>
            <p:cNvPr id="67" name="Straight Arrow Connector 66">
              <a:extLst>
                <a:ext uri="{FF2B5EF4-FFF2-40B4-BE49-F238E27FC236}">
                  <a16:creationId xmlns:a16="http://schemas.microsoft.com/office/drawing/2014/main" id="{583A7915-8B34-CB25-2287-D7F03A4699EF}"/>
                </a:ext>
              </a:extLst>
            </p:cNvPr>
            <p:cNvCxnSpPr>
              <a:cxnSpLocks/>
              <a:stCxn id="66" idx="3"/>
            </p:cNvCxnSpPr>
            <p:nvPr/>
          </p:nvCxnSpPr>
          <p:spPr>
            <a:xfrm flipV="1">
              <a:off x="4900983" y="4474640"/>
              <a:ext cx="338604" cy="1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D61AD5B8-9B58-F00C-BE90-0B59C0B11C9C}"/>
              </a:ext>
            </a:extLst>
          </p:cNvPr>
          <p:cNvGrpSpPr/>
          <p:nvPr/>
        </p:nvGrpSpPr>
        <p:grpSpPr>
          <a:xfrm>
            <a:off x="2308146" y="1629926"/>
            <a:ext cx="1383433" cy="467757"/>
            <a:chOff x="3910006" y="4274585"/>
            <a:chExt cx="1383433" cy="467757"/>
          </a:xfrm>
        </p:grpSpPr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B1AD18DD-0F6B-27E9-701F-85DBF485813D}"/>
                </a:ext>
              </a:extLst>
            </p:cNvPr>
            <p:cNvSpPr txBox="1"/>
            <p:nvPr/>
          </p:nvSpPr>
          <p:spPr>
            <a:xfrm>
              <a:off x="3910006" y="4274585"/>
              <a:ext cx="99097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accent6">
                      <a:lumMod val="50000"/>
                    </a:schemeClr>
                  </a:solidFill>
                </a:rPr>
                <a:t>Active surface for pumping</a:t>
              </a:r>
              <a:endParaRPr lang="en-GB" sz="10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cxnSp>
          <p:nvCxnSpPr>
            <p:cNvPr id="70" name="Straight Arrow Connector 69">
              <a:extLst>
                <a:ext uri="{FF2B5EF4-FFF2-40B4-BE49-F238E27FC236}">
                  <a16:creationId xmlns:a16="http://schemas.microsoft.com/office/drawing/2014/main" id="{A62310AA-5CA4-325A-3946-544E1B8CCBD0}"/>
                </a:ext>
              </a:extLst>
            </p:cNvPr>
            <p:cNvCxnSpPr>
              <a:cxnSpLocks/>
              <a:stCxn id="69" idx="3"/>
            </p:cNvCxnSpPr>
            <p:nvPr/>
          </p:nvCxnSpPr>
          <p:spPr>
            <a:xfrm>
              <a:off x="4900983" y="4474640"/>
              <a:ext cx="392456" cy="267702"/>
            </a:xfrm>
            <a:prstGeom prst="straightConnector1">
              <a:avLst/>
            </a:prstGeom>
            <a:ln w="9525">
              <a:solidFill>
                <a:schemeClr val="accent6">
                  <a:lumMod val="50000"/>
                </a:schemeClr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5" name="Rectangle 84">
            <a:extLst>
              <a:ext uri="{FF2B5EF4-FFF2-40B4-BE49-F238E27FC236}">
                <a16:creationId xmlns:a16="http://schemas.microsoft.com/office/drawing/2014/main" id="{AAC92398-C664-A7CD-D661-1402A2D35628}"/>
              </a:ext>
            </a:extLst>
          </p:cNvPr>
          <p:cNvSpPr/>
          <p:nvPr/>
        </p:nvSpPr>
        <p:spPr>
          <a:xfrm>
            <a:off x="2246537" y="3527197"/>
            <a:ext cx="558367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altLang="en-US" sz="1400" dirty="0">
                <a:solidFill>
                  <a:schemeClr val="accent6">
                    <a:lumMod val="50000"/>
                  </a:schemeClr>
                </a:solidFill>
              </a:rPr>
              <a:t>Molecules pumped on the surface: </a:t>
            </a:r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CO, O</a:t>
            </a:r>
            <a:r>
              <a:rPr lang="en-US" sz="1400" baseline="-25000" dirty="0">
                <a:solidFill>
                  <a:schemeClr val="accent6">
                    <a:lumMod val="50000"/>
                  </a:schemeClr>
                </a:solidFill>
              </a:rPr>
              <a:t>2</a:t>
            </a:r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, H</a:t>
            </a:r>
            <a:r>
              <a:rPr lang="en-US" sz="1400" baseline="-25000" dirty="0">
                <a:solidFill>
                  <a:schemeClr val="accent6">
                    <a:lumMod val="50000"/>
                  </a:schemeClr>
                </a:solidFill>
              </a:rPr>
              <a:t>2</a:t>
            </a:r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O, CO</a:t>
            </a:r>
            <a:r>
              <a:rPr lang="en-US" sz="1400" baseline="-25000" dirty="0">
                <a:solidFill>
                  <a:schemeClr val="accent6">
                    <a:lumMod val="50000"/>
                  </a:schemeClr>
                </a:solidFill>
              </a:rPr>
              <a:t>2</a:t>
            </a:r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, N</a:t>
            </a:r>
            <a:r>
              <a:rPr lang="en-US" sz="1400" baseline="-25000" dirty="0">
                <a:solidFill>
                  <a:schemeClr val="accent6">
                    <a:lumMod val="50000"/>
                  </a:schemeClr>
                </a:solidFill>
              </a:rPr>
              <a:t>2</a:t>
            </a:r>
            <a:r>
              <a:rPr lang="en-GB" altLang="en-US" sz="1400" dirty="0">
                <a:solidFill>
                  <a:schemeClr val="accent6">
                    <a:lumMod val="50000"/>
                  </a:schemeClr>
                </a:solidFill>
              </a:rPr>
              <a:t>.</a:t>
            </a:r>
            <a:endParaRPr lang="en-US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27269650-35B1-E806-D1FB-13CA5C97FEBE}"/>
              </a:ext>
            </a:extLst>
          </p:cNvPr>
          <p:cNvSpPr txBox="1"/>
          <p:nvPr/>
        </p:nvSpPr>
        <p:spPr>
          <a:xfrm>
            <a:off x="2246537" y="3882916"/>
            <a:ext cx="47980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1">
                    <a:lumMod val="10000"/>
                  </a:schemeClr>
                </a:solidFill>
              </a:rPr>
              <a:t>H</a:t>
            </a:r>
            <a:r>
              <a:rPr lang="en-US" sz="1400" baseline="-25000" dirty="0">
                <a:solidFill>
                  <a:schemeClr val="accent1">
                    <a:lumMod val="10000"/>
                  </a:schemeClr>
                </a:solidFill>
              </a:rPr>
              <a:t>2</a:t>
            </a:r>
            <a:r>
              <a:rPr lang="en-US" sz="1400" dirty="0">
                <a:solidFill>
                  <a:schemeClr val="accent1">
                    <a:lumMod val="10000"/>
                  </a:schemeClr>
                </a:solidFill>
              </a:rPr>
              <a:t> is dissociated on the surface and diffuses into the bulk.</a:t>
            </a:r>
            <a:endParaRPr lang="en-GB" sz="1400" baseline="-25000" dirty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1DBC9E3E-57A4-E81D-5AEB-996DED2E01AE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701204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b="1" dirty="0">
                <a:solidFill>
                  <a:schemeClr val="tx2"/>
                </a:solidFill>
              </a:rPr>
              <a:t>1- Non-Evaporable Getter materials (NEG)</a:t>
            </a:r>
            <a:endParaRPr lang="en-GB" sz="2400" dirty="0">
              <a:solidFill>
                <a:schemeClr val="tx2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121C35B-7490-3EBF-B0A2-E28A5806C305}"/>
              </a:ext>
            </a:extLst>
          </p:cNvPr>
          <p:cNvSpPr txBox="1"/>
          <p:nvPr/>
        </p:nvSpPr>
        <p:spPr>
          <a:xfrm>
            <a:off x="2246537" y="4319173"/>
            <a:ext cx="47355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1">
                    <a:lumMod val="10000"/>
                  </a:schemeClr>
                </a:solidFill>
              </a:rPr>
              <a:t>Not pumped: noble gases and CH</a:t>
            </a:r>
            <a:r>
              <a:rPr lang="en-US" sz="1400" baseline="-25000" dirty="0">
                <a:solidFill>
                  <a:schemeClr val="accent1">
                    <a:lumMod val="10000"/>
                  </a:schemeClr>
                </a:solidFill>
              </a:rPr>
              <a:t>4</a:t>
            </a:r>
            <a:r>
              <a:rPr lang="en-US" sz="1400" dirty="0">
                <a:solidFill>
                  <a:schemeClr val="accent1">
                    <a:lumMod val="10000"/>
                  </a:schemeClr>
                </a:solidFill>
              </a:rPr>
              <a:t> (at room temperature)</a:t>
            </a:r>
            <a:endParaRPr lang="en-GB" sz="1400" baseline="-25000" dirty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A846AB6-1D9B-97BB-82AF-F3F78D60BD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3" name="Date Placeholder 12">
            <a:extLst>
              <a:ext uri="{FF2B5EF4-FFF2-40B4-BE49-F238E27FC236}">
                <a16:creationId xmlns:a16="http://schemas.microsoft.com/office/drawing/2014/main" id="{0058B583-2E28-2EB3-425F-F99790637B7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F7F8886-21B4-4EC0-92E8-7EA807C66BC2}" type="datetime1">
              <a:rPr lang="en-US" smtClean="0"/>
              <a:t>11/15/2023</a:t>
            </a:fld>
            <a:endParaRPr lang="en-US" dirty="0"/>
          </a:p>
        </p:txBody>
      </p:sp>
      <p:sp>
        <p:nvSpPr>
          <p:cNvPr id="32" name="Footer Placeholder 31">
            <a:extLst>
              <a:ext uri="{FF2B5EF4-FFF2-40B4-BE49-F238E27FC236}">
                <a16:creationId xmlns:a16="http://schemas.microsoft.com/office/drawing/2014/main" id="{6B6107DF-AA29-0CD7-05B5-9660E9EFDCE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t-BR"/>
              <a:t>P. Costa Pinto, 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2938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3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4.93827E-7 L 0.00035 0.02068 " pathEditMode="relative" rAng="0" ptsTypes="AA">
                                      <p:cBhvr>
                                        <p:cTn id="68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019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42" presetClass="path" presetSubtype="0" accel="50000" decel="5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5E-6 4.93827E-7 L 5E-6 0.02716 " pathEditMode="relative" rAng="0" ptsTypes="AA">
                                      <p:cBhvr>
                                        <p:cTn id="70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358"/>
                                    </p:animMotion>
                                  </p:childTnLst>
                                </p:cTn>
                              </p:par>
                              <p:par>
                                <p:cTn id="7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4.93827E-7 L -0.00052 0.0179 " pathEditMode="relative" rAng="0" ptsTypes="AA">
                                      <p:cBhvr>
                                        <p:cTn id="72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" y="895"/>
                                    </p:animMotion>
                                  </p:childTnLst>
                                </p:cTn>
                              </p:par>
                              <p:par>
                                <p:cTn id="73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4.93827E-7 L -0.00018 0.02315 " pathEditMode="relative" rAng="0" ptsTypes="AA">
                                      <p:cBhvr>
                                        <p:cTn id="74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" y="1142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42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94444E-6 4.93827E-7 L -0.00035 0.01667 " pathEditMode="relative" rAng="0" ptsTypes="AA">
                                      <p:cBhvr>
                                        <p:cTn id="76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" y="833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4.93827E-7 L 0.00035 0.03488 " pathEditMode="relative" rAng="0" ptsTypes="AA">
                                      <p:cBhvr>
                                        <p:cTn id="78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728"/>
                                    </p:animMotion>
                                  </p:childTnLst>
                                </p:cTn>
                              </p:par>
                              <p:par>
                                <p:cTn id="79" presetID="42" presetClass="path" presetSubtype="0" accel="50000" decel="5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2.5E-6 4.93827E-7 L -2.5E-6 0.01975 " pathEditMode="relative" rAng="0" ptsTypes="AA">
                                      <p:cBhvr>
                                        <p:cTn id="80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88"/>
                                    </p:animMotion>
                                  </p:childTnLst>
                                </p:cTn>
                              </p:par>
                              <p:par>
                                <p:cTn id="81" presetID="42" presetClass="path" presetSubtype="0" accel="50000" decel="5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4.72222E-6 4.93827E-7 L 0.00105 0.02747 " pathEditMode="relative" rAng="0" ptsTypes="AA">
                                      <p:cBhvr>
                                        <p:cTn id="82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1358"/>
                                    </p:animMotion>
                                  </p:childTnLst>
                                </p:cTn>
                              </p:par>
                              <p:par>
                                <p:cTn id="83" presetID="42" presetClass="path" presetSubtype="0" accel="50000" decel="5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3.05556E-6 4.93827E-7 L -0.00052 0.0142 " pathEditMode="relative" rAng="0" ptsTypes="AA">
                                      <p:cBhvr>
                                        <p:cTn id="84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" y="710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4.93827E-7 L 0.00087 0.02191 " pathEditMode="relative" rAng="0" ptsTypes="AA">
                                      <p:cBhvr>
                                        <p:cTn id="86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" y="1080"/>
                                    </p:animMotion>
                                  </p:childTnLst>
                                </p:cTn>
                              </p:par>
                              <p:par>
                                <p:cTn id="8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4.93827E-7 L -1.38889E-6 0.02654 " pathEditMode="relative" rAng="0" ptsTypes="AA">
                                      <p:cBhvr>
                                        <p:cTn id="88" dur="3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327"/>
                                    </p:animMotion>
                                  </p:childTnLst>
                                </p:cTn>
                              </p:par>
                              <p:par>
                                <p:cTn id="89" presetID="42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61111E-6 4.93827E-7 L -0.00086 0.01636 " pathEditMode="relative" rAng="0" ptsTypes="AA">
                                      <p:cBhvr>
                                        <p:cTn id="90" dur="3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" y="802"/>
                                    </p:animMotion>
                                  </p:childTnLst>
                                </p:cTn>
                              </p:par>
                              <p:par>
                                <p:cTn id="9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4.93827E-7 L 0.0007 0.0216 " pathEditMode="relative" rAng="0" ptsTypes="AA">
                                      <p:cBhvr>
                                        <p:cTn id="92" dur="3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" y="1080"/>
                                    </p:animMotion>
                                  </p:childTnLst>
                                </p:cTn>
                              </p:par>
                              <p:par>
                                <p:cTn id="93" presetID="42" presetClass="path" presetSubtype="0" accel="50000" decel="5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4.44444E-6 4.93827E-7 L -0.00017 0.03179 " pathEditMode="relative" rAng="0" ptsTypes="AA">
                                      <p:cBhvr>
                                        <p:cTn id="94" dur="3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" y="1574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3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3750"/>
                            </p:stCondLst>
                            <p:childTnLst>
                              <p:par>
                                <p:cTn id="9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500"/>
                            </p:stCondLst>
                            <p:childTnLst>
                              <p:par>
                                <p:cTn id="107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500"/>
                            </p:stCondLst>
                            <p:childTnLst>
                              <p:par>
                                <p:cTn id="110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4.44444E-6 L 0.04028 0.08272 " pathEditMode="relative" rAng="0" ptsTypes="AA">
                                      <p:cBhvr>
                                        <p:cTn id="1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14" y="41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13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16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3.45679E-6 L -0.02622 0.08611 " pathEditMode="relative" rAng="0" ptsTypes="AA">
                                      <p:cBhvr>
                                        <p:cTn id="11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19" y="42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19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2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2.71605E-6 L 0.03073 0.09691 " pathEditMode="relative" rAng="0" ptsTypes="AA">
                                      <p:cBhvr>
                                        <p:cTn id="12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28" y="48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3500"/>
                            </p:stCondLst>
                            <p:childTnLst>
                              <p:par>
                                <p:cTn id="125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3500"/>
                            </p:stCondLst>
                            <p:childTnLst>
                              <p:par>
                                <p:cTn id="128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2.22222E-6 L -0.08177 0.09568 " pathEditMode="relative" rAng="0" ptsTypes="AA">
                                      <p:cBhvr>
                                        <p:cTn id="12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97" y="47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4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85" grpId="0"/>
      <p:bldP spid="86" grpId="0"/>
      <p:bldP spid="3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>
            <a:extLst>
              <a:ext uri="{FF2B5EF4-FFF2-40B4-BE49-F238E27FC236}">
                <a16:creationId xmlns:a16="http://schemas.microsoft.com/office/drawing/2014/main" id="{09F5A5CE-7D23-C9B6-1440-CC501C0CF689}"/>
              </a:ext>
            </a:extLst>
          </p:cNvPr>
          <p:cNvSpPr/>
          <p:nvPr/>
        </p:nvSpPr>
        <p:spPr>
          <a:xfrm>
            <a:off x="-1831" y="832764"/>
            <a:ext cx="9144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Synchrotron light sources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04B1AF2-6470-9DB2-D669-4586055225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9352" y="832764"/>
            <a:ext cx="5279413" cy="3889314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6F6EC1A0-9FFE-0002-FD65-9D015B40BBC1}"/>
              </a:ext>
            </a:extLst>
          </p:cNvPr>
          <p:cNvSpPr txBox="1"/>
          <p:nvPr/>
        </p:nvSpPr>
        <p:spPr>
          <a:xfrm>
            <a:off x="2069352" y="4022075"/>
            <a:ext cx="52794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Source: “8th Low Emittance Rings Workshop”, Oct. 26-30, 2020, Frascati (held remotely), R. Bartolini, DESY </a:t>
            </a:r>
          </a:p>
          <a:p>
            <a:pPr algn="ctr"/>
            <a:r>
              <a:rPr lang="en-GB" sz="800" dirty="0">
                <a:hlinkClick r:id="rId4"/>
              </a:rPr>
              <a:t>https://agenda.infn.it/event/20813/timetable/#all.detailed</a:t>
            </a:r>
            <a:r>
              <a:rPr lang="en-GB" sz="800" dirty="0"/>
              <a:t> </a:t>
            </a:r>
            <a:endParaRPr lang="en-US" sz="800" dirty="0"/>
          </a:p>
          <a:p>
            <a:pPr algn="ctr"/>
            <a:endParaRPr lang="en-GB" sz="800" dirty="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542308A0-C326-4EF3-C694-B84976B870A6}"/>
              </a:ext>
            </a:extLst>
          </p:cNvPr>
          <p:cNvSpPr/>
          <p:nvPr/>
        </p:nvSpPr>
        <p:spPr>
          <a:xfrm rot="1131009">
            <a:off x="2437194" y="2344368"/>
            <a:ext cx="3968614" cy="932112"/>
          </a:xfrm>
          <a:prstGeom prst="ellipse">
            <a:avLst/>
          </a:prstGeom>
          <a:noFill/>
          <a:ln w="76200">
            <a:solidFill>
              <a:schemeClr val="accent6">
                <a:lumMod val="50000"/>
              </a:schemeClr>
            </a:solidFill>
          </a:ln>
          <a:effectLst>
            <a:glow rad="70000">
              <a:schemeClr val="accent1">
                <a:tint val="30000"/>
                <a:shade val="95000"/>
                <a:satMod val="300000"/>
                <a:alpha val="50000"/>
              </a:schemeClr>
            </a:glow>
            <a:softEdge rad="3175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97C1ED65-1B9E-E960-B80C-8062D1A27019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701204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b="1" dirty="0">
                <a:solidFill>
                  <a:schemeClr val="tx2"/>
                </a:solidFill>
              </a:rPr>
              <a:t>3- Production of Ti-Zr-V NEG thin films</a:t>
            </a:r>
            <a:endParaRPr lang="en-GB" sz="2400" dirty="0">
              <a:solidFill>
                <a:schemeClr val="tx2"/>
              </a:solidFill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87055CB-A38C-EAEC-8FC3-8605F685D5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B586795B-CC66-D4A1-B1F1-BAE18003B8E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3BEC3D3-3255-4EAA-A721-5F10808E2482}" type="datetime1">
              <a:rPr lang="en-US" smtClean="0"/>
              <a:t>11/15/2023</a:t>
            </a:fld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DDCA6BB4-DC4B-E574-D39E-4A033CA224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t-BR"/>
              <a:t>P. Costa Pinto, 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7745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>
            <a:extLst>
              <a:ext uri="{FF2B5EF4-FFF2-40B4-BE49-F238E27FC236}">
                <a16:creationId xmlns:a16="http://schemas.microsoft.com/office/drawing/2014/main" id="{09F5A5CE-7D23-C9B6-1440-CC501C0CF689}"/>
              </a:ext>
            </a:extLst>
          </p:cNvPr>
          <p:cNvSpPr/>
          <p:nvPr/>
        </p:nvSpPr>
        <p:spPr>
          <a:xfrm>
            <a:off x="-1831" y="832764"/>
            <a:ext cx="9144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CH" sz="2000" dirty="0">
                <a:solidFill>
                  <a:schemeClr val="accent6">
                    <a:lumMod val="50000"/>
                  </a:schemeClr>
                </a:solidFill>
              </a:rPr>
              <a:t>K</a:t>
            </a:r>
            <a:r>
              <a:rPr lang="en-GB" sz="2000" dirty="0" err="1">
                <a:solidFill>
                  <a:schemeClr val="accent6">
                    <a:lumMod val="50000"/>
                  </a:schemeClr>
                </a:solidFill>
              </a:rPr>
              <a:t>ey</a:t>
            </a:r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 challenges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66C83A9C-FF19-2A33-96DA-D24C8F2EA7BB}"/>
              </a:ext>
            </a:extLst>
          </p:cNvPr>
          <p:cNvGrpSpPr/>
          <p:nvPr/>
        </p:nvGrpSpPr>
        <p:grpSpPr>
          <a:xfrm>
            <a:off x="3711354" y="2726323"/>
            <a:ext cx="1635038" cy="1356852"/>
            <a:chOff x="3711354" y="2726323"/>
            <a:chExt cx="1635038" cy="1356852"/>
          </a:xfrm>
        </p:grpSpPr>
        <p:sp>
          <p:nvSpPr>
            <p:cNvPr id="7" name="Hexagon 6">
              <a:extLst>
                <a:ext uri="{FF2B5EF4-FFF2-40B4-BE49-F238E27FC236}">
                  <a16:creationId xmlns:a16="http://schemas.microsoft.com/office/drawing/2014/main" id="{F6F57D18-C227-0823-5A61-DEB17566AC33}"/>
                </a:ext>
              </a:extLst>
            </p:cNvPr>
            <p:cNvSpPr/>
            <p:nvPr/>
          </p:nvSpPr>
          <p:spPr>
            <a:xfrm>
              <a:off x="3767856" y="2726323"/>
              <a:ext cx="1522034" cy="1356852"/>
            </a:xfrm>
            <a:prstGeom prst="hexagon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1C226C22-5A04-A0F5-E233-4F1AEBA2665C}"/>
                </a:ext>
              </a:extLst>
            </p:cNvPr>
            <p:cNvSpPr txBox="1"/>
            <p:nvPr/>
          </p:nvSpPr>
          <p:spPr>
            <a:xfrm>
              <a:off x="3711354" y="2798363"/>
              <a:ext cx="1635038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600" dirty="0">
                  <a:solidFill>
                    <a:schemeClr val="bg1"/>
                  </a:solidFill>
                </a:rPr>
                <a:t>Narrow</a:t>
              </a:r>
            </a:p>
            <a:p>
              <a:pPr algn="ctr"/>
              <a:r>
                <a:rPr lang="fr-CH" sz="1600" dirty="0">
                  <a:solidFill>
                    <a:schemeClr val="bg1"/>
                  </a:solidFill>
                </a:rPr>
                <a:t>&amp;</a:t>
              </a:r>
            </a:p>
            <a:p>
              <a:pPr algn="ctr"/>
              <a:r>
                <a:rPr lang="fr-CH" sz="1600" dirty="0" err="1">
                  <a:solidFill>
                    <a:schemeClr val="bg1"/>
                  </a:solidFill>
                </a:rPr>
                <a:t>Complex</a:t>
              </a:r>
              <a:endParaRPr lang="en-GB" sz="1600" b="1" dirty="0">
                <a:solidFill>
                  <a:schemeClr val="bg1"/>
                </a:solidFill>
              </a:endParaRPr>
            </a:p>
            <a:p>
              <a:pPr algn="ctr"/>
              <a:r>
                <a:rPr lang="en-GB" sz="1600" dirty="0">
                  <a:solidFill>
                    <a:schemeClr val="bg1"/>
                  </a:solidFill>
                </a:rPr>
                <a:t>Beam pipes</a:t>
              </a:r>
              <a:endParaRPr lang="fr-CH" sz="16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BC41D97-FA1F-AF30-DB15-352C6A6B78A7}"/>
              </a:ext>
            </a:extLst>
          </p:cNvPr>
          <p:cNvGrpSpPr/>
          <p:nvPr/>
        </p:nvGrpSpPr>
        <p:grpSpPr>
          <a:xfrm>
            <a:off x="2415327" y="1995786"/>
            <a:ext cx="1635038" cy="1356852"/>
            <a:chOff x="2415327" y="1995786"/>
            <a:chExt cx="1635038" cy="1356852"/>
          </a:xfrm>
        </p:grpSpPr>
        <p:sp>
          <p:nvSpPr>
            <p:cNvPr id="5" name="Hexagon 4">
              <a:extLst>
                <a:ext uri="{FF2B5EF4-FFF2-40B4-BE49-F238E27FC236}">
                  <a16:creationId xmlns:a16="http://schemas.microsoft.com/office/drawing/2014/main" id="{01B90A04-4051-FCFB-6FC5-EFCAAD503794}"/>
                </a:ext>
              </a:extLst>
            </p:cNvPr>
            <p:cNvSpPr/>
            <p:nvPr/>
          </p:nvSpPr>
          <p:spPr>
            <a:xfrm>
              <a:off x="2471829" y="1995786"/>
              <a:ext cx="1522034" cy="1356852"/>
            </a:xfrm>
            <a:prstGeom prst="hexagon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B52F101D-4352-1EED-352B-456D3943941B}"/>
                </a:ext>
              </a:extLst>
            </p:cNvPr>
            <p:cNvSpPr txBox="1"/>
            <p:nvPr/>
          </p:nvSpPr>
          <p:spPr>
            <a:xfrm>
              <a:off x="2415327" y="2504935"/>
              <a:ext cx="163503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600" dirty="0" err="1">
                  <a:solidFill>
                    <a:schemeClr val="bg1"/>
                  </a:solidFill>
                </a:rPr>
                <a:t>Adhesion</a:t>
              </a:r>
              <a:endParaRPr lang="en-GB" sz="16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CCD8406-6FC9-3BE0-2136-87BBFBDFF507}"/>
              </a:ext>
            </a:extLst>
          </p:cNvPr>
          <p:cNvGrpSpPr/>
          <p:nvPr/>
        </p:nvGrpSpPr>
        <p:grpSpPr>
          <a:xfrm>
            <a:off x="5011045" y="1995786"/>
            <a:ext cx="1635038" cy="1356852"/>
            <a:chOff x="5011045" y="1995786"/>
            <a:chExt cx="1635038" cy="1356852"/>
          </a:xfrm>
        </p:grpSpPr>
        <p:sp>
          <p:nvSpPr>
            <p:cNvPr id="10" name="Hexagon 9">
              <a:extLst>
                <a:ext uri="{FF2B5EF4-FFF2-40B4-BE49-F238E27FC236}">
                  <a16:creationId xmlns:a16="http://schemas.microsoft.com/office/drawing/2014/main" id="{03DF5901-5609-2C8D-4EF1-49573BC46E20}"/>
                </a:ext>
              </a:extLst>
            </p:cNvPr>
            <p:cNvSpPr/>
            <p:nvPr/>
          </p:nvSpPr>
          <p:spPr>
            <a:xfrm>
              <a:off x="5067547" y="1995786"/>
              <a:ext cx="1522034" cy="1356852"/>
            </a:xfrm>
            <a:prstGeom prst="hexagon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256BE12-F640-ACBB-9C75-4F11452DF604}"/>
                </a:ext>
              </a:extLst>
            </p:cNvPr>
            <p:cNvSpPr txBox="1"/>
            <p:nvPr/>
          </p:nvSpPr>
          <p:spPr>
            <a:xfrm>
              <a:off x="5011045" y="2342862"/>
              <a:ext cx="163503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600" dirty="0" err="1">
                  <a:solidFill>
                    <a:schemeClr val="bg1"/>
                  </a:solidFill>
                </a:rPr>
                <a:t>Thickness</a:t>
              </a:r>
              <a:r>
                <a:rPr lang="fr-CH" sz="1600" dirty="0">
                  <a:solidFill>
                    <a:schemeClr val="bg1"/>
                  </a:solidFill>
                </a:rPr>
                <a:t> </a:t>
              </a:r>
              <a:r>
                <a:rPr lang="fr-CH" sz="1600" dirty="0" err="1">
                  <a:solidFill>
                    <a:schemeClr val="bg1"/>
                  </a:solidFill>
                </a:rPr>
                <a:t>uniformity</a:t>
              </a:r>
              <a:endParaRPr lang="en-GB" sz="1600" dirty="0">
                <a:solidFill>
                  <a:schemeClr val="bg1"/>
                </a:solidFill>
              </a:endParaRPr>
            </a:p>
          </p:txBody>
        </p:sp>
      </p:grpSp>
      <p:sp>
        <p:nvSpPr>
          <p:cNvPr id="15" name="Titre 1">
            <a:extLst>
              <a:ext uri="{FF2B5EF4-FFF2-40B4-BE49-F238E27FC236}">
                <a16:creationId xmlns:a16="http://schemas.microsoft.com/office/drawing/2014/main" id="{E5AC6277-D204-051C-DC4F-2C2F1807D1EF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701204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b="1" dirty="0">
                <a:solidFill>
                  <a:schemeClr val="tx2"/>
                </a:solidFill>
              </a:rPr>
              <a:t>3- Production of Ti-Zr-V NEG thin films</a:t>
            </a:r>
            <a:endParaRPr lang="en-GB" sz="2400" dirty="0">
              <a:solidFill>
                <a:schemeClr val="tx2"/>
              </a:solidFill>
            </a:endParaRPr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E939B7C7-0736-6E37-685A-A96F5D6F69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19" name="Date Placeholder 18">
            <a:extLst>
              <a:ext uri="{FF2B5EF4-FFF2-40B4-BE49-F238E27FC236}">
                <a16:creationId xmlns:a16="http://schemas.microsoft.com/office/drawing/2014/main" id="{93F80861-78A6-DC71-8210-ACF0843B346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2393032-5FE3-4F83-8872-4449DB0A87BA}" type="datetime1">
              <a:rPr lang="en-US" smtClean="0"/>
              <a:t>11/15/2023</a:t>
            </a:fld>
            <a:endParaRPr lang="en-US" dirty="0"/>
          </a:p>
        </p:txBody>
      </p:sp>
      <p:sp>
        <p:nvSpPr>
          <p:cNvPr id="20" name="Footer Placeholder 19">
            <a:extLst>
              <a:ext uri="{FF2B5EF4-FFF2-40B4-BE49-F238E27FC236}">
                <a16:creationId xmlns:a16="http://schemas.microsoft.com/office/drawing/2014/main" id="{27C77620-49AD-9B69-C23E-B5FDE84A78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t-BR"/>
              <a:t>P. Costa Pinto, 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192198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>
            <a:extLst>
              <a:ext uri="{FF2B5EF4-FFF2-40B4-BE49-F238E27FC236}">
                <a16:creationId xmlns:a16="http://schemas.microsoft.com/office/drawing/2014/main" id="{09F5A5CE-7D23-C9B6-1440-CC501C0CF689}"/>
              </a:ext>
            </a:extLst>
          </p:cNvPr>
          <p:cNvSpPr/>
          <p:nvPr/>
        </p:nvSpPr>
        <p:spPr>
          <a:xfrm>
            <a:off x="-1831" y="832764"/>
            <a:ext cx="9144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CH" sz="2000" dirty="0">
                <a:solidFill>
                  <a:schemeClr val="accent6">
                    <a:lumMod val="50000"/>
                  </a:schemeClr>
                </a:solidFill>
              </a:rPr>
              <a:t>K</a:t>
            </a:r>
            <a:r>
              <a:rPr lang="en-GB" sz="2000" dirty="0" err="1">
                <a:solidFill>
                  <a:schemeClr val="accent6">
                    <a:lumMod val="50000"/>
                  </a:schemeClr>
                </a:solidFill>
              </a:rPr>
              <a:t>ey</a:t>
            </a:r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 challenges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30DFF22-0C5E-F44E-0C3E-D30FECF9F7B2}"/>
              </a:ext>
            </a:extLst>
          </p:cNvPr>
          <p:cNvSpPr/>
          <p:nvPr/>
        </p:nvSpPr>
        <p:spPr>
          <a:xfrm>
            <a:off x="210553" y="1357991"/>
            <a:ext cx="87469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fr-CH" dirty="0" err="1">
                <a:solidFill>
                  <a:schemeClr val="accent6">
                    <a:lumMod val="50000"/>
                  </a:schemeClr>
                </a:solidFill>
              </a:rPr>
              <a:t>Adhesion</a:t>
            </a:r>
            <a:r>
              <a:rPr lang="fr-CH" dirty="0">
                <a:solidFill>
                  <a:schemeClr val="accent6">
                    <a:lumMod val="50000"/>
                  </a:schemeClr>
                </a:solidFill>
              </a:rPr>
              <a:t>: </a:t>
            </a:r>
            <a:r>
              <a:rPr lang="fr-CH" dirty="0" err="1">
                <a:solidFill>
                  <a:schemeClr val="accent6">
                    <a:lumMod val="50000"/>
                  </a:schemeClr>
                </a:solidFill>
              </a:rPr>
              <a:t>requires</a:t>
            </a:r>
            <a:r>
              <a:rPr lang="fr-CH" dirty="0">
                <a:solidFill>
                  <a:schemeClr val="accent6">
                    <a:lumMod val="50000"/>
                  </a:schemeClr>
                </a:solidFill>
              </a:rPr>
              <a:t> surface </a:t>
            </a:r>
            <a:r>
              <a:rPr lang="fr-CH" dirty="0" err="1">
                <a:solidFill>
                  <a:schemeClr val="accent6">
                    <a:lumMod val="50000"/>
                  </a:schemeClr>
                </a:solidFill>
              </a:rPr>
              <a:t>treatment</a:t>
            </a:r>
            <a:r>
              <a:rPr lang="fr-CH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dirty="0" err="1">
                <a:solidFill>
                  <a:schemeClr val="accent6">
                    <a:lumMod val="50000"/>
                  </a:schemeClr>
                </a:solidFill>
              </a:rPr>
              <a:t>adapted</a:t>
            </a:r>
            <a:r>
              <a:rPr lang="fr-CH" dirty="0">
                <a:solidFill>
                  <a:schemeClr val="accent6">
                    <a:lumMod val="50000"/>
                  </a:schemeClr>
                </a:solidFill>
              </a:rPr>
              <a:t> to </a:t>
            </a:r>
            <a:r>
              <a:rPr lang="fr-CH" dirty="0" err="1">
                <a:solidFill>
                  <a:schemeClr val="accent6">
                    <a:lumMod val="50000"/>
                  </a:schemeClr>
                </a:solidFill>
              </a:rPr>
              <a:t>each</a:t>
            </a:r>
            <a:r>
              <a:rPr lang="fr-CH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dirty="0" err="1">
                <a:solidFill>
                  <a:schemeClr val="accent6">
                    <a:lumMod val="50000"/>
                  </a:schemeClr>
                </a:solidFill>
              </a:rPr>
              <a:t>substrate</a:t>
            </a:r>
            <a:r>
              <a:rPr lang="fr-CH" dirty="0">
                <a:solidFill>
                  <a:schemeClr val="accent6">
                    <a:lumMod val="50000"/>
                  </a:schemeClr>
                </a:solidFill>
              </a:rPr>
              <a:t> (</a:t>
            </a:r>
            <a:r>
              <a:rPr lang="fr-CH" dirty="0" err="1">
                <a:solidFill>
                  <a:schemeClr val="accent6">
                    <a:lumMod val="50000"/>
                  </a:schemeClr>
                </a:solidFill>
              </a:rPr>
              <a:t>copper</a:t>
            </a:r>
            <a:r>
              <a:rPr lang="fr-CH" dirty="0">
                <a:solidFill>
                  <a:schemeClr val="accent6">
                    <a:lumMod val="50000"/>
                  </a:schemeClr>
                </a:solidFill>
              </a:rPr>
              <a:t>, </a:t>
            </a:r>
            <a:r>
              <a:rPr lang="fr-CH" dirty="0" err="1">
                <a:solidFill>
                  <a:schemeClr val="accent6">
                    <a:lumMod val="50000"/>
                  </a:schemeClr>
                </a:solidFill>
              </a:rPr>
              <a:t>stainless</a:t>
            </a:r>
            <a:r>
              <a:rPr lang="fr-CH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dirty="0" err="1">
                <a:solidFill>
                  <a:schemeClr val="accent6">
                    <a:lumMod val="50000"/>
                  </a:schemeClr>
                </a:solidFill>
              </a:rPr>
              <a:t>steel</a:t>
            </a:r>
            <a:r>
              <a:rPr lang="fr-CH" dirty="0">
                <a:solidFill>
                  <a:schemeClr val="accent6">
                    <a:lumMod val="50000"/>
                  </a:schemeClr>
                </a:solidFill>
              </a:rPr>
              <a:t>, aluminium). 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9050C9B8-3548-DA56-3119-675857FF4276}"/>
              </a:ext>
            </a:extLst>
          </p:cNvPr>
          <p:cNvGrpSpPr/>
          <p:nvPr/>
        </p:nvGrpSpPr>
        <p:grpSpPr>
          <a:xfrm>
            <a:off x="603240" y="2123484"/>
            <a:ext cx="2218289" cy="2885177"/>
            <a:chOff x="603240" y="2123484"/>
            <a:chExt cx="2218289" cy="2885177"/>
          </a:xfrm>
        </p:grpSpPr>
        <p:pic>
          <p:nvPicPr>
            <p:cNvPr id="1026" name="Picture 2">
              <a:extLst>
                <a:ext uri="{FF2B5EF4-FFF2-40B4-BE49-F238E27FC236}">
                  <a16:creationId xmlns:a16="http://schemas.microsoft.com/office/drawing/2014/main" id="{E825A1C3-6464-2A75-01E9-C05F99868D0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5005" y="2509515"/>
              <a:ext cx="1634761" cy="12265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7" name="Picture 3">
              <a:extLst>
                <a:ext uri="{FF2B5EF4-FFF2-40B4-BE49-F238E27FC236}">
                  <a16:creationId xmlns:a16="http://schemas.microsoft.com/office/drawing/2014/main" id="{A0388CD2-1DD4-36F5-568D-6B31E4CC194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5006" y="3782137"/>
              <a:ext cx="1634761" cy="12265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7B4053A-AC83-7895-0315-DB120163666C}"/>
                </a:ext>
              </a:extLst>
            </p:cNvPr>
            <p:cNvSpPr/>
            <p:nvPr/>
          </p:nvSpPr>
          <p:spPr>
            <a:xfrm>
              <a:off x="603240" y="2123484"/>
              <a:ext cx="2218289" cy="4308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fr-CH" sz="1050" dirty="0">
                  <a:solidFill>
                    <a:schemeClr val="accent6">
                      <a:lumMod val="50000"/>
                    </a:schemeClr>
                  </a:solidFill>
                </a:rPr>
                <a:t>Peel-off can </a:t>
              </a:r>
              <a:r>
                <a:rPr lang="fr-CH" sz="1050" dirty="0" err="1">
                  <a:solidFill>
                    <a:schemeClr val="accent6">
                      <a:lumMod val="50000"/>
                    </a:schemeClr>
                  </a:solidFill>
                </a:rPr>
                <a:t>occur</a:t>
              </a:r>
              <a:r>
                <a:rPr lang="fr-CH" sz="1050" dirty="0">
                  <a:solidFill>
                    <a:schemeClr val="accent6">
                      <a:lumMod val="50000"/>
                    </a:schemeClr>
                  </a:solidFill>
                </a:rPr>
                <a:t> in </a:t>
              </a:r>
              <a:r>
                <a:rPr lang="fr-CH" sz="1050" dirty="0" err="1">
                  <a:solidFill>
                    <a:schemeClr val="accent6">
                      <a:lumMod val="50000"/>
                    </a:schemeClr>
                  </a:solidFill>
                </a:rPr>
                <a:t>thermally</a:t>
              </a:r>
              <a:r>
                <a:rPr lang="fr-CH" sz="1050" dirty="0">
                  <a:solidFill>
                    <a:schemeClr val="accent6">
                      <a:lumMod val="50000"/>
                    </a:schemeClr>
                  </a:solidFill>
                </a:rPr>
                <a:t> </a:t>
              </a:r>
              <a:r>
                <a:rPr lang="fr-CH" sz="1050" dirty="0" err="1">
                  <a:solidFill>
                    <a:schemeClr val="accent6">
                      <a:lumMod val="50000"/>
                    </a:schemeClr>
                  </a:solidFill>
                </a:rPr>
                <a:t>affected</a:t>
              </a:r>
              <a:r>
                <a:rPr lang="fr-CH" sz="1050" dirty="0">
                  <a:solidFill>
                    <a:schemeClr val="accent6">
                      <a:lumMod val="50000"/>
                    </a:schemeClr>
                  </a:solidFill>
                </a:rPr>
                <a:t> areas</a:t>
              </a:r>
              <a:endParaRPr lang="en-GB" sz="105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sp>
        <p:nvSpPr>
          <p:cNvPr id="20" name="Titre 1">
            <a:extLst>
              <a:ext uri="{FF2B5EF4-FFF2-40B4-BE49-F238E27FC236}">
                <a16:creationId xmlns:a16="http://schemas.microsoft.com/office/drawing/2014/main" id="{D2A73663-33B6-4A8F-9B5E-ECA772B5E6B9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701204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b="1" dirty="0">
                <a:solidFill>
                  <a:schemeClr val="tx2"/>
                </a:solidFill>
              </a:rPr>
              <a:t>3- Production of Ti-Zr-V NEG thin films</a:t>
            </a:r>
            <a:endParaRPr lang="en-GB" sz="2400" dirty="0">
              <a:solidFill>
                <a:schemeClr val="tx2"/>
              </a:solidFill>
            </a:endParaRPr>
          </a:p>
        </p:txBody>
      </p:sp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3151F54A-607E-3346-CBFD-61374B2826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22" name="Date Placeholder 21">
            <a:extLst>
              <a:ext uri="{FF2B5EF4-FFF2-40B4-BE49-F238E27FC236}">
                <a16:creationId xmlns:a16="http://schemas.microsoft.com/office/drawing/2014/main" id="{2C25DF76-FE84-2B6D-2DE2-2405B5DF20A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3D4DE95-F8F8-44A4-B03E-34795CACD05E}" type="datetime1">
              <a:rPr lang="en-US" smtClean="0"/>
              <a:t>11/15/2023</a:t>
            </a:fld>
            <a:endParaRPr lang="en-US" dirty="0"/>
          </a:p>
        </p:txBody>
      </p:sp>
      <p:sp>
        <p:nvSpPr>
          <p:cNvPr id="23" name="Footer Placeholder 22">
            <a:extLst>
              <a:ext uri="{FF2B5EF4-FFF2-40B4-BE49-F238E27FC236}">
                <a16:creationId xmlns:a16="http://schemas.microsoft.com/office/drawing/2014/main" id="{CC3F5246-4581-960E-C82B-1AE62943C0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t-BR"/>
              <a:t>P. Costa Pinto, 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8095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A003 - 20160527_151021">
            <a:hlinkClick r:id="" action="ppaction://media"/>
            <a:extLst>
              <a:ext uri="{FF2B5EF4-FFF2-40B4-BE49-F238E27FC236}">
                <a16:creationId xmlns:a16="http://schemas.microsoft.com/office/drawing/2014/main" id="{99E1C19A-8641-8502-7785-9F2F9AE7DB5C}"/>
              </a:ext>
            </a:extLst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st="2768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95005" y="3782137"/>
            <a:ext cx="1635365" cy="1226524"/>
          </a:xfrm>
          <a:prstGeom prst="rect">
            <a:avLst/>
          </a:prstGeom>
        </p:spPr>
      </p:pic>
      <p:sp>
        <p:nvSpPr>
          <p:cNvPr id="44" name="Rectangle 43">
            <a:extLst>
              <a:ext uri="{FF2B5EF4-FFF2-40B4-BE49-F238E27FC236}">
                <a16:creationId xmlns:a16="http://schemas.microsoft.com/office/drawing/2014/main" id="{09F5A5CE-7D23-C9B6-1440-CC501C0CF689}"/>
              </a:ext>
            </a:extLst>
          </p:cNvPr>
          <p:cNvSpPr/>
          <p:nvPr/>
        </p:nvSpPr>
        <p:spPr>
          <a:xfrm>
            <a:off x="-1831" y="832764"/>
            <a:ext cx="9144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CH" sz="2000" dirty="0">
                <a:solidFill>
                  <a:schemeClr val="accent6">
                    <a:lumMod val="50000"/>
                  </a:schemeClr>
                </a:solidFill>
              </a:rPr>
              <a:t>K</a:t>
            </a:r>
            <a:r>
              <a:rPr lang="en-GB" sz="2000" dirty="0" err="1">
                <a:solidFill>
                  <a:schemeClr val="accent6">
                    <a:lumMod val="50000"/>
                  </a:schemeClr>
                </a:solidFill>
              </a:rPr>
              <a:t>ey</a:t>
            </a:r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 challenges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30DFF22-0C5E-F44E-0C3E-D30FECF9F7B2}"/>
              </a:ext>
            </a:extLst>
          </p:cNvPr>
          <p:cNvSpPr/>
          <p:nvPr/>
        </p:nvSpPr>
        <p:spPr>
          <a:xfrm>
            <a:off x="210553" y="1357991"/>
            <a:ext cx="87469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fr-CH" dirty="0" err="1">
                <a:solidFill>
                  <a:schemeClr val="accent6">
                    <a:lumMod val="50000"/>
                  </a:schemeClr>
                </a:solidFill>
              </a:rPr>
              <a:t>Adhesion</a:t>
            </a:r>
            <a:r>
              <a:rPr lang="fr-CH" dirty="0">
                <a:solidFill>
                  <a:schemeClr val="accent6">
                    <a:lumMod val="50000"/>
                  </a:schemeClr>
                </a:solidFill>
              </a:rPr>
              <a:t>: </a:t>
            </a:r>
            <a:r>
              <a:rPr lang="fr-CH" dirty="0" err="1">
                <a:solidFill>
                  <a:schemeClr val="accent6">
                    <a:lumMod val="50000"/>
                  </a:schemeClr>
                </a:solidFill>
              </a:rPr>
              <a:t>requires</a:t>
            </a:r>
            <a:r>
              <a:rPr lang="fr-CH" dirty="0">
                <a:solidFill>
                  <a:schemeClr val="accent6">
                    <a:lumMod val="50000"/>
                  </a:schemeClr>
                </a:solidFill>
              </a:rPr>
              <a:t> surface </a:t>
            </a:r>
            <a:r>
              <a:rPr lang="fr-CH" dirty="0" err="1">
                <a:solidFill>
                  <a:schemeClr val="accent6">
                    <a:lumMod val="50000"/>
                  </a:schemeClr>
                </a:solidFill>
              </a:rPr>
              <a:t>treatment</a:t>
            </a:r>
            <a:r>
              <a:rPr lang="fr-CH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dirty="0" err="1">
                <a:solidFill>
                  <a:schemeClr val="accent6">
                    <a:lumMod val="50000"/>
                  </a:schemeClr>
                </a:solidFill>
              </a:rPr>
              <a:t>adapted</a:t>
            </a:r>
            <a:r>
              <a:rPr lang="fr-CH" dirty="0">
                <a:solidFill>
                  <a:schemeClr val="accent6">
                    <a:lumMod val="50000"/>
                  </a:schemeClr>
                </a:solidFill>
              </a:rPr>
              <a:t> to </a:t>
            </a:r>
            <a:r>
              <a:rPr lang="fr-CH" dirty="0" err="1">
                <a:solidFill>
                  <a:schemeClr val="accent6">
                    <a:lumMod val="50000"/>
                  </a:schemeClr>
                </a:solidFill>
              </a:rPr>
              <a:t>each</a:t>
            </a:r>
            <a:r>
              <a:rPr lang="fr-CH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dirty="0" err="1">
                <a:solidFill>
                  <a:schemeClr val="accent6">
                    <a:lumMod val="50000"/>
                  </a:schemeClr>
                </a:solidFill>
              </a:rPr>
              <a:t>substrate</a:t>
            </a:r>
            <a:r>
              <a:rPr lang="fr-CH" dirty="0">
                <a:solidFill>
                  <a:schemeClr val="accent6">
                    <a:lumMod val="50000"/>
                  </a:schemeClr>
                </a:solidFill>
              </a:rPr>
              <a:t> (</a:t>
            </a:r>
            <a:r>
              <a:rPr lang="fr-CH" dirty="0" err="1">
                <a:solidFill>
                  <a:schemeClr val="accent6">
                    <a:lumMod val="50000"/>
                  </a:schemeClr>
                </a:solidFill>
              </a:rPr>
              <a:t>copper</a:t>
            </a:r>
            <a:r>
              <a:rPr lang="fr-CH" dirty="0">
                <a:solidFill>
                  <a:schemeClr val="accent6">
                    <a:lumMod val="50000"/>
                  </a:schemeClr>
                </a:solidFill>
              </a:rPr>
              <a:t>, Stainless </a:t>
            </a:r>
            <a:r>
              <a:rPr lang="fr-CH" dirty="0" err="1">
                <a:solidFill>
                  <a:schemeClr val="accent6">
                    <a:lumMod val="50000"/>
                  </a:schemeClr>
                </a:solidFill>
              </a:rPr>
              <a:t>steel</a:t>
            </a:r>
            <a:r>
              <a:rPr lang="fr-CH" dirty="0">
                <a:solidFill>
                  <a:schemeClr val="accent6">
                    <a:lumMod val="50000"/>
                  </a:schemeClr>
                </a:solidFill>
              </a:rPr>
              <a:t>, aluminium). 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E825A1C3-6464-2A75-01E9-C05F99868D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5005" y="2509515"/>
            <a:ext cx="1634761" cy="12265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5357F766-FEDA-C626-9760-9A43CA55D5B9}"/>
              </a:ext>
            </a:extLst>
          </p:cNvPr>
          <p:cNvSpPr/>
          <p:nvPr/>
        </p:nvSpPr>
        <p:spPr>
          <a:xfrm>
            <a:off x="603240" y="2123484"/>
            <a:ext cx="221828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CH" sz="1050" dirty="0">
                <a:solidFill>
                  <a:schemeClr val="accent6">
                    <a:lumMod val="50000"/>
                  </a:schemeClr>
                </a:solidFill>
              </a:rPr>
              <a:t>Peel-off can </a:t>
            </a:r>
            <a:r>
              <a:rPr lang="fr-CH" sz="1050" dirty="0" err="1">
                <a:solidFill>
                  <a:schemeClr val="accent6">
                    <a:lumMod val="50000"/>
                  </a:schemeClr>
                </a:solidFill>
              </a:rPr>
              <a:t>occur</a:t>
            </a:r>
            <a:r>
              <a:rPr lang="fr-CH" sz="1050" dirty="0">
                <a:solidFill>
                  <a:schemeClr val="accent6">
                    <a:lumMod val="50000"/>
                  </a:schemeClr>
                </a:solidFill>
              </a:rPr>
              <a:t> in </a:t>
            </a:r>
            <a:r>
              <a:rPr lang="fr-CH" sz="1050" dirty="0" err="1">
                <a:solidFill>
                  <a:schemeClr val="accent6">
                    <a:lumMod val="50000"/>
                  </a:schemeClr>
                </a:solidFill>
              </a:rPr>
              <a:t>thermally</a:t>
            </a:r>
            <a:r>
              <a:rPr lang="fr-CH" sz="105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sz="1050" dirty="0" err="1">
                <a:solidFill>
                  <a:schemeClr val="accent6">
                    <a:lumMod val="50000"/>
                  </a:schemeClr>
                </a:solidFill>
              </a:rPr>
              <a:t>affected</a:t>
            </a:r>
            <a:r>
              <a:rPr lang="fr-CH" sz="1050" dirty="0">
                <a:solidFill>
                  <a:schemeClr val="accent6">
                    <a:lumMod val="50000"/>
                  </a:schemeClr>
                </a:solidFill>
              </a:rPr>
              <a:t> areas</a:t>
            </a:r>
            <a:endParaRPr lang="en-GB" sz="1050" dirty="0">
              <a:solidFill>
                <a:schemeClr val="accent6">
                  <a:lumMod val="50000"/>
                </a:schemeClr>
              </a:solidFill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BF5F5580-2B06-87BD-47BF-B038F5900D8C}"/>
              </a:ext>
            </a:extLst>
          </p:cNvPr>
          <p:cNvGrpSpPr/>
          <p:nvPr/>
        </p:nvGrpSpPr>
        <p:grpSpPr>
          <a:xfrm>
            <a:off x="2696011" y="2126242"/>
            <a:ext cx="2044299" cy="2882419"/>
            <a:chOff x="2696011" y="2126242"/>
            <a:chExt cx="2044299" cy="2882419"/>
          </a:xfrm>
        </p:grpSpPr>
        <p:pic>
          <p:nvPicPr>
            <p:cNvPr id="5" name="Picture 4" descr="DSC_0663.JPG">
              <a:extLst>
                <a:ext uri="{FF2B5EF4-FFF2-40B4-BE49-F238E27FC236}">
                  <a16:creationId xmlns:a16="http://schemas.microsoft.com/office/drawing/2014/main" id="{DBFDE2C8-6184-C5A4-A31B-4A6244C2019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2813241" y="3249114"/>
              <a:ext cx="1867561" cy="1759547"/>
            </a:xfrm>
            <a:prstGeom prst="rect">
              <a:avLst/>
            </a:prstGeom>
          </p:spPr>
        </p:pic>
        <p:pic>
          <p:nvPicPr>
            <p:cNvPr id="7" name="Picture 6" descr="DSC_0665.JPG">
              <a:extLst>
                <a:ext uri="{FF2B5EF4-FFF2-40B4-BE49-F238E27FC236}">
                  <a16:creationId xmlns:a16="http://schemas.microsoft.com/office/drawing/2014/main" id="{E85678AE-4629-40F5-A666-088719680E7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2809173" y="2509515"/>
              <a:ext cx="1867561" cy="685749"/>
            </a:xfrm>
            <a:prstGeom prst="rect">
              <a:avLst/>
            </a:prstGeom>
          </p:spPr>
        </p:pic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20285EC5-F8DD-3189-6C3C-710E82739876}"/>
                </a:ext>
              </a:extLst>
            </p:cNvPr>
            <p:cNvCxnSpPr>
              <a:cxnSpLocks/>
            </p:cNvCxnSpPr>
            <p:nvPr/>
          </p:nvCxnSpPr>
          <p:spPr>
            <a:xfrm>
              <a:off x="3415732" y="2890684"/>
              <a:ext cx="224176" cy="1026488"/>
            </a:xfrm>
            <a:prstGeom prst="straightConnector1">
              <a:avLst/>
            </a:prstGeom>
            <a:ln w="19050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137716A-CDD5-9E5D-4395-76547C666516}"/>
                </a:ext>
              </a:extLst>
            </p:cNvPr>
            <p:cNvSpPr txBox="1"/>
            <p:nvPr/>
          </p:nvSpPr>
          <p:spPr>
            <a:xfrm>
              <a:off x="2696011" y="2126242"/>
              <a:ext cx="204429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accent6">
                      <a:lumMod val="50000"/>
                    </a:schemeClr>
                  </a:solidFill>
                </a:rPr>
                <a:t>Peel off can occur on surfaces milled with specific parameters </a:t>
              </a:r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13DEEF68-D391-3B68-11E2-1C3F66443A1A}"/>
              </a:ext>
            </a:extLst>
          </p:cNvPr>
          <p:cNvSpPr txBox="1"/>
          <p:nvPr/>
        </p:nvSpPr>
        <p:spPr>
          <a:xfrm>
            <a:off x="4956563" y="2117824"/>
            <a:ext cx="37584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accent6">
                    <a:lumMod val="50000"/>
                  </a:schemeClr>
                </a:solidFill>
              </a:rPr>
              <a:t>Coating and thermal cycle can reveal surface defects</a:t>
            </a:r>
          </a:p>
          <a:p>
            <a:pPr algn="ctr"/>
            <a:r>
              <a:rPr lang="en-US" sz="1000" dirty="0">
                <a:solidFill>
                  <a:schemeClr val="accent6">
                    <a:lumMod val="50000"/>
                  </a:schemeClr>
                </a:solidFill>
              </a:rPr>
              <a:t>(copper incrustations due to defective extruding tool)</a:t>
            </a:r>
          </a:p>
        </p:txBody>
      </p:sp>
      <p:sp>
        <p:nvSpPr>
          <p:cNvPr id="24" name="Titre 1">
            <a:extLst>
              <a:ext uri="{FF2B5EF4-FFF2-40B4-BE49-F238E27FC236}">
                <a16:creationId xmlns:a16="http://schemas.microsoft.com/office/drawing/2014/main" id="{E3A2EE4E-95C7-95E5-6AA8-BD95E2EE87E3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701204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b="1" dirty="0">
                <a:solidFill>
                  <a:schemeClr val="tx2"/>
                </a:solidFill>
              </a:rPr>
              <a:t>3- Production of Ti-Zr-V NEG thin films</a:t>
            </a:r>
            <a:endParaRPr lang="en-GB" sz="2400" dirty="0">
              <a:solidFill>
                <a:schemeClr val="tx2"/>
              </a:solidFill>
            </a:endParaRPr>
          </a:p>
        </p:txBody>
      </p:sp>
      <p:sp>
        <p:nvSpPr>
          <p:cNvPr id="25" name="Slide Number Placeholder 24">
            <a:extLst>
              <a:ext uri="{FF2B5EF4-FFF2-40B4-BE49-F238E27FC236}">
                <a16:creationId xmlns:a16="http://schemas.microsoft.com/office/drawing/2014/main" id="{38AA236E-D64D-5967-533A-B465254445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26" name="Date Placeholder 25">
            <a:extLst>
              <a:ext uri="{FF2B5EF4-FFF2-40B4-BE49-F238E27FC236}">
                <a16:creationId xmlns:a16="http://schemas.microsoft.com/office/drawing/2014/main" id="{AD60A4A1-8D8D-16DA-711D-10AD63FCAC3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9A5E61C-0BEC-4504-8A09-44B1035F949E}" type="datetime1">
              <a:rPr lang="en-US" smtClean="0"/>
              <a:t>11/15/2023</a:t>
            </a:fld>
            <a:endParaRPr lang="en-US" dirty="0"/>
          </a:p>
        </p:txBody>
      </p:sp>
      <p:sp>
        <p:nvSpPr>
          <p:cNvPr id="27" name="Footer Placeholder 26">
            <a:extLst>
              <a:ext uri="{FF2B5EF4-FFF2-40B4-BE49-F238E27FC236}">
                <a16:creationId xmlns:a16="http://schemas.microsoft.com/office/drawing/2014/main" id="{6E0D75C3-9FB3-9F41-39D3-DF8C9CFC4D5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t-BR"/>
              <a:t>P. Costa Pinto, CERN</a:t>
            </a:r>
            <a:endParaRPr lang="en-US" dirty="0"/>
          </a:p>
        </p:txBody>
      </p:sp>
      <p:pic>
        <p:nvPicPr>
          <p:cNvPr id="2" name="Picture 9">
            <a:extLst>
              <a:ext uri="{FF2B5EF4-FFF2-40B4-BE49-F238E27FC236}">
                <a16:creationId xmlns:a16="http://schemas.microsoft.com/office/drawing/2014/main" id="{AF11379F-CF44-4058-0E1A-352E217674D4}"/>
              </a:ext>
            </a:extLst>
          </p:cNvPr>
          <p:cNvPicPr preferRelativeResize="0"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4673" y="2582466"/>
            <a:ext cx="2919512" cy="218931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7">
            <a:extLst>
              <a:ext uri="{FF2B5EF4-FFF2-40B4-BE49-F238E27FC236}">
                <a16:creationId xmlns:a16="http://schemas.microsoft.com/office/drawing/2014/main" id="{D706337B-5D5F-E756-D9A3-F0C79558CC3A}"/>
              </a:ext>
            </a:extLst>
          </p:cNvPr>
          <p:cNvPicPr preferRelativeResize="0"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9551" y="2582465"/>
            <a:ext cx="2919512" cy="218931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10">
            <a:extLst>
              <a:ext uri="{FF2B5EF4-FFF2-40B4-BE49-F238E27FC236}">
                <a16:creationId xmlns:a16="http://schemas.microsoft.com/office/drawing/2014/main" id="{4A58B686-319B-B1B8-E598-2DB28C0B2B6B}"/>
              </a:ext>
            </a:extLst>
          </p:cNvPr>
          <p:cNvPicPr preferRelativeResize="0"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1538" y="2551134"/>
            <a:ext cx="1240631" cy="9310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61561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432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27" fill="hold" display="0">
                  <p:stCondLst>
                    <p:cond delay="indefinite"/>
                  </p:stCondLst>
                </p:cTn>
                <p:tgtEl>
                  <p:spTgt spid="12"/>
                </p:tgtEl>
              </p:cMediaNode>
            </p:video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2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>
            <a:extLst>
              <a:ext uri="{FF2B5EF4-FFF2-40B4-BE49-F238E27FC236}">
                <a16:creationId xmlns:a16="http://schemas.microsoft.com/office/drawing/2014/main" id="{09F5A5CE-7D23-C9B6-1440-CC501C0CF689}"/>
              </a:ext>
            </a:extLst>
          </p:cNvPr>
          <p:cNvSpPr/>
          <p:nvPr/>
        </p:nvSpPr>
        <p:spPr>
          <a:xfrm>
            <a:off x="-1831" y="832764"/>
            <a:ext cx="9144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CH" sz="2000" dirty="0">
                <a:solidFill>
                  <a:schemeClr val="accent6">
                    <a:lumMod val="50000"/>
                  </a:schemeClr>
                </a:solidFill>
              </a:rPr>
              <a:t>K</a:t>
            </a:r>
            <a:r>
              <a:rPr lang="en-GB" sz="2000" dirty="0" err="1">
                <a:solidFill>
                  <a:schemeClr val="accent6">
                    <a:lumMod val="50000"/>
                  </a:schemeClr>
                </a:solidFill>
              </a:rPr>
              <a:t>ey</a:t>
            </a:r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 challenges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30DFF22-0C5E-F44E-0C3E-D30FECF9F7B2}"/>
              </a:ext>
            </a:extLst>
          </p:cNvPr>
          <p:cNvSpPr/>
          <p:nvPr/>
        </p:nvSpPr>
        <p:spPr>
          <a:xfrm>
            <a:off x="210553" y="1357991"/>
            <a:ext cx="87469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fr-CH" dirty="0" err="1">
                <a:solidFill>
                  <a:schemeClr val="accent6">
                    <a:lumMod val="50000"/>
                  </a:schemeClr>
                </a:solidFill>
              </a:rPr>
              <a:t>Adhesion</a:t>
            </a:r>
            <a:r>
              <a:rPr lang="fr-CH" dirty="0">
                <a:solidFill>
                  <a:schemeClr val="accent6">
                    <a:lumMod val="50000"/>
                  </a:schemeClr>
                </a:solidFill>
              </a:rPr>
              <a:t>: </a:t>
            </a:r>
            <a:r>
              <a:rPr lang="fr-CH" dirty="0" err="1">
                <a:solidFill>
                  <a:schemeClr val="accent6">
                    <a:lumMod val="50000"/>
                  </a:schemeClr>
                </a:solidFill>
              </a:rPr>
              <a:t>requires</a:t>
            </a:r>
            <a:r>
              <a:rPr lang="fr-CH" dirty="0">
                <a:solidFill>
                  <a:schemeClr val="accent6">
                    <a:lumMod val="50000"/>
                  </a:schemeClr>
                </a:solidFill>
              </a:rPr>
              <a:t> surface </a:t>
            </a:r>
            <a:r>
              <a:rPr lang="fr-CH" dirty="0" err="1">
                <a:solidFill>
                  <a:schemeClr val="accent6">
                    <a:lumMod val="50000"/>
                  </a:schemeClr>
                </a:solidFill>
              </a:rPr>
              <a:t>treatment</a:t>
            </a:r>
            <a:r>
              <a:rPr lang="fr-CH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dirty="0" err="1">
                <a:solidFill>
                  <a:schemeClr val="accent6">
                    <a:lumMod val="50000"/>
                  </a:schemeClr>
                </a:solidFill>
              </a:rPr>
              <a:t>adapted</a:t>
            </a:r>
            <a:r>
              <a:rPr lang="fr-CH" dirty="0">
                <a:solidFill>
                  <a:schemeClr val="accent6">
                    <a:lumMod val="50000"/>
                  </a:schemeClr>
                </a:solidFill>
              </a:rPr>
              <a:t> to </a:t>
            </a:r>
            <a:r>
              <a:rPr lang="fr-CH" dirty="0" err="1">
                <a:solidFill>
                  <a:schemeClr val="accent6">
                    <a:lumMod val="50000"/>
                  </a:schemeClr>
                </a:solidFill>
              </a:rPr>
              <a:t>each</a:t>
            </a:r>
            <a:r>
              <a:rPr lang="fr-CH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dirty="0" err="1">
                <a:solidFill>
                  <a:schemeClr val="accent6">
                    <a:lumMod val="50000"/>
                  </a:schemeClr>
                </a:solidFill>
              </a:rPr>
              <a:t>substrate</a:t>
            </a:r>
            <a:r>
              <a:rPr lang="fr-CH" dirty="0">
                <a:solidFill>
                  <a:schemeClr val="accent6">
                    <a:lumMod val="50000"/>
                  </a:schemeClr>
                </a:solidFill>
              </a:rPr>
              <a:t> (</a:t>
            </a:r>
            <a:r>
              <a:rPr lang="fr-CH" dirty="0" err="1">
                <a:solidFill>
                  <a:schemeClr val="accent6">
                    <a:lumMod val="50000"/>
                  </a:schemeClr>
                </a:solidFill>
              </a:rPr>
              <a:t>copper</a:t>
            </a:r>
            <a:r>
              <a:rPr lang="fr-CH" dirty="0">
                <a:solidFill>
                  <a:schemeClr val="accent6">
                    <a:lumMod val="50000"/>
                  </a:schemeClr>
                </a:solidFill>
              </a:rPr>
              <a:t>, Stainless </a:t>
            </a:r>
            <a:r>
              <a:rPr lang="fr-CH" dirty="0" err="1">
                <a:solidFill>
                  <a:schemeClr val="accent6">
                    <a:lumMod val="50000"/>
                  </a:schemeClr>
                </a:solidFill>
              </a:rPr>
              <a:t>steel</a:t>
            </a:r>
            <a:r>
              <a:rPr lang="fr-CH" dirty="0">
                <a:solidFill>
                  <a:schemeClr val="accent6">
                    <a:lumMod val="50000"/>
                  </a:schemeClr>
                </a:solidFill>
              </a:rPr>
              <a:t>, aluminium). 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DB94372-DB13-33F6-D1D1-688CE22753DA}"/>
              </a:ext>
            </a:extLst>
          </p:cNvPr>
          <p:cNvGrpSpPr/>
          <p:nvPr/>
        </p:nvGrpSpPr>
        <p:grpSpPr>
          <a:xfrm>
            <a:off x="603240" y="2117824"/>
            <a:ext cx="8111757" cy="2899257"/>
            <a:chOff x="603240" y="2117824"/>
            <a:chExt cx="8111757" cy="2899257"/>
          </a:xfrm>
        </p:grpSpPr>
        <p:pic>
          <p:nvPicPr>
            <p:cNvPr id="12" name="A003 - 20160527_151021">
              <a:hlinkClick r:id="" action="ppaction://media"/>
              <a:extLst>
                <a:ext uri="{FF2B5EF4-FFF2-40B4-BE49-F238E27FC236}">
                  <a16:creationId xmlns:a16="http://schemas.microsoft.com/office/drawing/2014/main" id="{99E1C19A-8641-8502-7785-9F2F9AE7DB5C}"/>
                </a:ext>
              </a:extLst>
            </p:cNvPr>
            <p:cNvPicPr>
              <a:picLocks noChangeAspect="1"/>
            </p:cNvPicPr>
            <p:nvPr>
              <a:videoFile r:link="rId1"/>
              <p:extLst>
                <p:ext uri="{DAA4B4D4-6D71-4841-9C94-3DE7FCFB9230}">
                  <p14:media xmlns:p14="http://schemas.microsoft.com/office/powerpoint/2010/main" r:embed="rId2">
                    <p14:trim st="2768"/>
                  </p14:media>
                </p:ext>
              </p:extLst>
            </p:nvPr>
          </p:nvPicPr>
          <p:blipFill>
            <a:blip r:embed="rId5"/>
            <a:stretch>
              <a:fillRect/>
            </a:stretch>
          </p:blipFill>
          <p:spPr>
            <a:xfrm>
              <a:off x="895005" y="3782137"/>
              <a:ext cx="1635365" cy="1226524"/>
            </a:xfrm>
            <a:prstGeom prst="rect">
              <a:avLst/>
            </a:prstGeom>
          </p:spPr>
        </p:pic>
        <p:pic>
          <p:nvPicPr>
            <p:cNvPr id="1026" name="Picture 2">
              <a:extLst>
                <a:ext uri="{FF2B5EF4-FFF2-40B4-BE49-F238E27FC236}">
                  <a16:creationId xmlns:a16="http://schemas.microsoft.com/office/drawing/2014/main" id="{E825A1C3-6464-2A75-01E9-C05F99868D0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5005" y="2509515"/>
              <a:ext cx="1634761" cy="12265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5357F766-FEDA-C626-9760-9A43CA55D5B9}"/>
                </a:ext>
              </a:extLst>
            </p:cNvPr>
            <p:cNvSpPr/>
            <p:nvPr/>
          </p:nvSpPr>
          <p:spPr>
            <a:xfrm>
              <a:off x="603240" y="2123484"/>
              <a:ext cx="2218289" cy="4308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fr-CH" sz="1050" dirty="0">
                  <a:solidFill>
                    <a:schemeClr val="accent6">
                      <a:lumMod val="50000"/>
                    </a:schemeClr>
                  </a:solidFill>
                </a:rPr>
                <a:t>Peel-off can </a:t>
              </a:r>
              <a:r>
                <a:rPr lang="fr-CH" sz="1050" dirty="0" err="1">
                  <a:solidFill>
                    <a:schemeClr val="accent6">
                      <a:lumMod val="50000"/>
                    </a:schemeClr>
                  </a:solidFill>
                </a:rPr>
                <a:t>occur</a:t>
              </a:r>
              <a:r>
                <a:rPr lang="fr-CH" sz="1050" dirty="0">
                  <a:solidFill>
                    <a:schemeClr val="accent6">
                      <a:lumMod val="50000"/>
                    </a:schemeClr>
                  </a:solidFill>
                </a:rPr>
                <a:t> in </a:t>
              </a:r>
              <a:r>
                <a:rPr lang="fr-CH" sz="1050" dirty="0" err="1">
                  <a:solidFill>
                    <a:schemeClr val="accent6">
                      <a:lumMod val="50000"/>
                    </a:schemeClr>
                  </a:solidFill>
                </a:rPr>
                <a:t>thermally</a:t>
              </a:r>
              <a:r>
                <a:rPr lang="fr-CH" sz="1050" dirty="0">
                  <a:solidFill>
                    <a:schemeClr val="accent6">
                      <a:lumMod val="50000"/>
                    </a:schemeClr>
                  </a:solidFill>
                </a:rPr>
                <a:t> </a:t>
              </a:r>
              <a:r>
                <a:rPr lang="fr-CH" sz="1050" dirty="0" err="1">
                  <a:solidFill>
                    <a:schemeClr val="accent6">
                      <a:lumMod val="50000"/>
                    </a:schemeClr>
                  </a:solidFill>
                </a:rPr>
                <a:t>affected</a:t>
              </a:r>
              <a:r>
                <a:rPr lang="fr-CH" sz="1050" dirty="0">
                  <a:solidFill>
                    <a:schemeClr val="accent6">
                      <a:lumMod val="50000"/>
                    </a:schemeClr>
                  </a:solidFill>
                </a:rPr>
                <a:t> areas</a:t>
              </a:r>
              <a:endParaRPr lang="en-GB" sz="105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BF5F5580-2B06-87BD-47BF-B038F5900D8C}"/>
                </a:ext>
              </a:extLst>
            </p:cNvPr>
            <p:cNvGrpSpPr/>
            <p:nvPr/>
          </p:nvGrpSpPr>
          <p:grpSpPr>
            <a:xfrm>
              <a:off x="2696011" y="2126242"/>
              <a:ext cx="2044299" cy="2882419"/>
              <a:chOff x="2696011" y="2126242"/>
              <a:chExt cx="2044299" cy="2882419"/>
            </a:xfrm>
          </p:grpSpPr>
          <p:pic>
            <p:nvPicPr>
              <p:cNvPr id="5" name="Picture 4" descr="DSC_0663.JPG">
                <a:extLst>
                  <a:ext uri="{FF2B5EF4-FFF2-40B4-BE49-F238E27FC236}">
                    <a16:creationId xmlns:a16="http://schemas.microsoft.com/office/drawing/2014/main" id="{DBFDE2C8-6184-C5A4-A31B-4A6244C2019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2813241" y="3249114"/>
                <a:ext cx="1867561" cy="1759547"/>
              </a:xfrm>
              <a:prstGeom prst="rect">
                <a:avLst/>
              </a:prstGeom>
            </p:spPr>
          </p:pic>
          <p:pic>
            <p:nvPicPr>
              <p:cNvPr id="7" name="Picture 6" descr="DSC_0665.JPG">
                <a:extLst>
                  <a:ext uri="{FF2B5EF4-FFF2-40B4-BE49-F238E27FC236}">
                    <a16:creationId xmlns:a16="http://schemas.microsoft.com/office/drawing/2014/main" id="{E85678AE-4629-40F5-A666-088719680E7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2809173" y="2509515"/>
                <a:ext cx="1867561" cy="685749"/>
              </a:xfrm>
              <a:prstGeom prst="rect">
                <a:avLst/>
              </a:prstGeom>
            </p:spPr>
          </p:pic>
          <p:cxnSp>
            <p:nvCxnSpPr>
              <p:cNvPr id="8" name="Straight Arrow Connector 7">
                <a:extLst>
                  <a:ext uri="{FF2B5EF4-FFF2-40B4-BE49-F238E27FC236}">
                    <a16:creationId xmlns:a16="http://schemas.microsoft.com/office/drawing/2014/main" id="{20285EC5-F8DD-3189-6C3C-710E8273987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415732" y="2890684"/>
                <a:ext cx="224176" cy="1026488"/>
              </a:xfrm>
              <a:prstGeom prst="straightConnector1">
                <a:avLst/>
              </a:prstGeom>
              <a:ln w="19050">
                <a:solidFill>
                  <a:schemeClr val="bg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137716A-CDD5-9E5D-4395-76547C666516}"/>
                  </a:ext>
                </a:extLst>
              </p:cNvPr>
              <p:cNvSpPr txBox="1"/>
              <p:nvPr/>
            </p:nvSpPr>
            <p:spPr>
              <a:xfrm>
                <a:off x="2696011" y="2126242"/>
                <a:ext cx="204429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>
                    <a:solidFill>
                      <a:schemeClr val="accent6">
                        <a:lumMod val="50000"/>
                      </a:schemeClr>
                    </a:solidFill>
                  </a:rPr>
                  <a:t>Peel off can occur on surfaces milled with specific parameters </a:t>
                </a:r>
              </a:p>
            </p:txBody>
          </p:sp>
        </p:grpSp>
        <p:pic>
          <p:nvPicPr>
            <p:cNvPr id="20" name="Picture 39" descr="Cu particle bed 1">
              <a:extLst>
                <a:ext uri="{FF2B5EF4-FFF2-40B4-BE49-F238E27FC236}">
                  <a16:creationId xmlns:a16="http://schemas.microsoft.com/office/drawing/2014/main" id="{157D9E28-1DFC-0062-004C-5D34F6ABEB77}"/>
                </a:ext>
              </a:extLst>
            </p:cNvPr>
            <p:cNvPicPr preferRelativeResize="0">
              <a:picLocks noChangeAspect="1" noChangeArrowheads="1"/>
            </p:cNvPicPr>
            <p:nvPr/>
          </p:nvPicPr>
          <p:blipFill rotWithShape="1">
            <a:blip r:embed="rId9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1420"/>
            <a:stretch/>
          </p:blipFill>
          <p:spPr bwMode="auto">
            <a:xfrm>
              <a:off x="4952683" y="2509515"/>
              <a:ext cx="3762314" cy="24991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40" descr="after etching">
              <a:extLst>
                <a:ext uri="{FF2B5EF4-FFF2-40B4-BE49-F238E27FC236}">
                  <a16:creationId xmlns:a16="http://schemas.microsoft.com/office/drawing/2014/main" id="{794BAB9E-5A51-F769-1D45-CD7BEA793C71}"/>
                </a:ext>
              </a:extLst>
            </p:cNvPr>
            <p:cNvPicPr preferRelativeResize="0">
              <a:picLocks noChangeAspect="1" noChangeArrowheads="1"/>
            </p:cNvPicPr>
            <p:nvPr/>
          </p:nvPicPr>
          <p:blipFill rotWithShape="1">
            <a:blip r:embed="rId10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3434"/>
            <a:stretch/>
          </p:blipFill>
          <p:spPr bwMode="auto">
            <a:xfrm>
              <a:off x="4953864" y="2517934"/>
              <a:ext cx="3758434" cy="24991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13DEEF68-D391-3B68-11E2-1C3F66443A1A}"/>
                </a:ext>
              </a:extLst>
            </p:cNvPr>
            <p:cNvSpPr txBox="1"/>
            <p:nvPr/>
          </p:nvSpPr>
          <p:spPr>
            <a:xfrm>
              <a:off x="4956563" y="2117824"/>
              <a:ext cx="375843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accent6">
                      <a:lumMod val="50000"/>
                    </a:schemeClr>
                  </a:solidFill>
                </a:rPr>
                <a:t>Coating and thermal cycle can reveal surface defects</a:t>
              </a:r>
            </a:p>
            <a:p>
              <a:pPr algn="ctr"/>
              <a:r>
                <a:rPr lang="en-US" sz="1000" dirty="0">
                  <a:solidFill>
                    <a:schemeClr val="accent6">
                      <a:lumMod val="50000"/>
                    </a:schemeClr>
                  </a:solidFill>
                </a:rPr>
                <a:t>(copper incrustations due to defective extruding tool)</a:t>
              </a:r>
            </a:p>
          </p:txBody>
        </p: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77CF0714-6024-501B-A85C-0C695AD867D2}"/>
              </a:ext>
            </a:extLst>
          </p:cNvPr>
          <p:cNvSpPr/>
          <p:nvPr/>
        </p:nvSpPr>
        <p:spPr>
          <a:xfrm>
            <a:off x="895005" y="2994991"/>
            <a:ext cx="7819992" cy="13716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/>
              <a:t>Surface preparation is crucial</a:t>
            </a:r>
          </a:p>
          <a:p>
            <a:pPr algn="ctr"/>
            <a:r>
              <a:rPr lang="en-GB" sz="2000" dirty="0"/>
              <a:t>(etching by wet chemistry or ion bombardment, sometimes followed by thermal treatments)</a:t>
            </a:r>
          </a:p>
        </p:txBody>
      </p:sp>
      <p:sp>
        <p:nvSpPr>
          <p:cNvPr id="13" name="Titre 1">
            <a:extLst>
              <a:ext uri="{FF2B5EF4-FFF2-40B4-BE49-F238E27FC236}">
                <a16:creationId xmlns:a16="http://schemas.microsoft.com/office/drawing/2014/main" id="{AF56C942-6299-2245-9777-B2FC6F25816A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701204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b="1" dirty="0">
                <a:solidFill>
                  <a:schemeClr val="tx2"/>
                </a:solidFill>
              </a:rPr>
              <a:t>3- Production of Ti-Zr-V NEG thin films</a:t>
            </a:r>
            <a:endParaRPr lang="en-GB" sz="2400" dirty="0">
              <a:solidFill>
                <a:schemeClr val="tx2"/>
              </a:solidFill>
            </a:endParaRP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98C49DF3-FDE0-8BB4-5F28-7E6CAD5F58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15" name="Date Placeholder 14">
            <a:extLst>
              <a:ext uri="{FF2B5EF4-FFF2-40B4-BE49-F238E27FC236}">
                <a16:creationId xmlns:a16="http://schemas.microsoft.com/office/drawing/2014/main" id="{D34DA5D6-C8C0-CD5D-0139-1CF3AB5BC58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AA00091-DBA1-4EC3-B272-A6E2B428A8FA}" type="datetime1">
              <a:rPr lang="en-US" smtClean="0"/>
              <a:t>11/15/2023</a:t>
            </a:fld>
            <a:endParaRPr lang="en-US" dirty="0"/>
          </a:p>
        </p:txBody>
      </p:sp>
      <p:sp>
        <p:nvSpPr>
          <p:cNvPr id="16" name="Footer Placeholder 15">
            <a:extLst>
              <a:ext uri="{FF2B5EF4-FFF2-40B4-BE49-F238E27FC236}">
                <a16:creationId xmlns:a16="http://schemas.microsoft.com/office/drawing/2014/main" id="{71C822A9-EAA5-BC84-9C48-61F22221BE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t-BR"/>
              <a:t>P. Costa Pinto, 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6659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8" fill="hold" display="0">
                  <p:stCondLst>
                    <p:cond delay="indefinite"/>
                  </p:stCondLst>
                </p:cTn>
                <p:tgtEl>
                  <p:spTgt spid="12"/>
                </p:tgtEl>
              </p:cMediaNode>
            </p:vide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>
            <a:extLst>
              <a:ext uri="{FF2B5EF4-FFF2-40B4-BE49-F238E27FC236}">
                <a16:creationId xmlns:a16="http://schemas.microsoft.com/office/drawing/2014/main" id="{09F5A5CE-7D23-C9B6-1440-CC501C0CF689}"/>
              </a:ext>
            </a:extLst>
          </p:cNvPr>
          <p:cNvSpPr/>
          <p:nvPr/>
        </p:nvSpPr>
        <p:spPr>
          <a:xfrm>
            <a:off x="-1831" y="832764"/>
            <a:ext cx="9144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CH" sz="2000" dirty="0">
                <a:solidFill>
                  <a:schemeClr val="accent6">
                    <a:lumMod val="50000"/>
                  </a:schemeClr>
                </a:solidFill>
              </a:rPr>
              <a:t>K</a:t>
            </a:r>
            <a:r>
              <a:rPr lang="en-GB" sz="2000" dirty="0" err="1">
                <a:solidFill>
                  <a:schemeClr val="accent6">
                    <a:lumMod val="50000"/>
                  </a:schemeClr>
                </a:solidFill>
              </a:rPr>
              <a:t>ey</a:t>
            </a:r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 challenges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30DFF22-0C5E-F44E-0C3E-D30FECF9F7B2}"/>
              </a:ext>
            </a:extLst>
          </p:cNvPr>
          <p:cNvSpPr/>
          <p:nvPr/>
        </p:nvSpPr>
        <p:spPr>
          <a:xfrm>
            <a:off x="210553" y="1357991"/>
            <a:ext cx="87469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fr-CH" dirty="0" err="1">
                <a:solidFill>
                  <a:schemeClr val="accent6">
                    <a:lumMod val="50000"/>
                  </a:schemeClr>
                </a:solidFill>
              </a:rPr>
              <a:t>Adhesion</a:t>
            </a:r>
            <a:r>
              <a:rPr lang="fr-CH" dirty="0">
                <a:solidFill>
                  <a:schemeClr val="accent6">
                    <a:lumMod val="50000"/>
                  </a:schemeClr>
                </a:solidFill>
              </a:rPr>
              <a:t>: </a:t>
            </a:r>
            <a:r>
              <a:rPr lang="fr-CH" dirty="0" err="1">
                <a:solidFill>
                  <a:schemeClr val="accent6">
                    <a:lumMod val="50000"/>
                  </a:schemeClr>
                </a:solidFill>
              </a:rPr>
              <a:t>requires</a:t>
            </a:r>
            <a:r>
              <a:rPr lang="fr-CH" dirty="0">
                <a:solidFill>
                  <a:schemeClr val="accent6">
                    <a:lumMod val="50000"/>
                  </a:schemeClr>
                </a:solidFill>
              </a:rPr>
              <a:t> surface </a:t>
            </a:r>
            <a:r>
              <a:rPr lang="fr-CH" dirty="0" err="1">
                <a:solidFill>
                  <a:schemeClr val="accent6">
                    <a:lumMod val="50000"/>
                  </a:schemeClr>
                </a:solidFill>
              </a:rPr>
              <a:t>treatment</a:t>
            </a:r>
            <a:r>
              <a:rPr lang="fr-CH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dirty="0" err="1">
                <a:solidFill>
                  <a:schemeClr val="accent6">
                    <a:lumMod val="50000"/>
                  </a:schemeClr>
                </a:solidFill>
              </a:rPr>
              <a:t>adapted</a:t>
            </a:r>
            <a:r>
              <a:rPr lang="fr-CH" dirty="0">
                <a:solidFill>
                  <a:schemeClr val="accent6">
                    <a:lumMod val="50000"/>
                  </a:schemeClr>
                </a:solidFill>
              </a:rPr>
              <a:t> to </a:t>
            </a:r>
            <a:r>
              <a:rPr lang="fr-CH" dirty="0" err="1">
                <a:solidFill>
                  <a:schemeClr val="accent6">
                    <a:lumMod val="50000"/>
                  </a:schemeClr>
                </a:solidFill>
              </a:rPr>
              <a:t>each</a:t>
            </a:r>
            <a:r>
              <a:rPr lang="fr-CH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dirty="0" err="1">
                <a:solidFill>
                  <a:schemeClr val="accent6">
                    <a:lumMod val="50000"/>
                  </a:schemeClr>
                </a:solidFill>
              </a:rPr>
              <a:t>substrate</a:t>
            </a:r>
            <a:r>
              <a:rPr lang="fr-CH" dirty="0">
                <a:solidFill>
                  <a:schemeClr val="accent6">
                    <a:lumMod val="50000"/>
                  </a:schemeClr>
                </a:solidFill>
              </a:rPr>
              <a:t> (</a:t>
            </a:r>
            <a:r>
              <a:rPr lang="fr-CH" dirty="0" err="1">
                <a:solidFill>
                  <a:schemeClr val="accent6">
                    <a:lumMod val="50000"/>
                  </a:schemeClr>
                </a:solidFill>
              </a:rPr>
              <a:t>copper</a:t>
            </a:r>
            <a:r>
              <a:rPr lang="fr-CH" dirty="0">
                <a:solidFill>
                  <a:schemeClr val="accent6">
                    <a:lumMod val="50000"/>
                  </a:schemeClr>
                </a:solidFill>
              </a:rPr>
              <a:t>, </a:t>
            </a:r>
            <a:r>
              <a:rPr lang="fr-CH" dirty="0" err="1">
                <a:solidFill>
                  <a:schemeClr val="accent6">
                    <a:lumMod val="50000"/>
                  </a:schemeClr>
                </a:solidFill>
              </a:rPr>
              <a:t>stainless</a:t>
            </a:r>
            <a:r>
              <a:rPr lang="fr-CH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dirty="0" err="1">
                <a:solidFill>
                  <a:schemeClr val="accent6">
                    <a:lumMod val="50000"/>
                  </a:schemeClr>
                </a:solidFill>
              </a:rPr>
              <a:t>steel</a:t>
            </a:r>
            <a:r>
              <a:rPr lang="fr-CH" dirty="0">
                <a:solidFill>
                  <a:schemeClr val="accent6">
                    <a:lumMod val="50000"/>
                  </a:schemeClr>
                </a:solidFill>
              </a:rPr>
              <a:t>, aluminium). 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17C1348-C7C6-6927-B7DC-4B2B5497D7D6}"/>
              </a:ext>
            </a:extLst>
          </p:cNvPr>
          <p:cNvSpPr/>
          <p:nvPr/>
        </p:nvSpPr>
        <p:spPr>
          <a:xfrm>
            <a:off x="210553" y="2156722"/>
            <a:ext cx="87469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Beam pipes for synchrotron light sources becoming narrower and complex.</a:t>
            </a: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B83419A8-46C4-39BA-457F-B94DEDB3FD4F}"/>
              </a:ext>
            </a:extLst>
          </p:cNvPr>
          <p:cNvGrpSpPr/>
          <p:nvPr/>
        </p:nvGrpSpPr>
        <p:grpSpPr>
          <a:xfrm>
            <a:off x="1134414" y="2526054"/>
            <a:ext cx="5379030" cy="2617446"/>
            <a:chOff x="895875" y="2526054"/>
            <a:chExt cx="5379030" cy="2617446"/>
          </a:xfrm>
        </p:grpSpPr>
        <p:pic>
          <p:nvPicPr>
            <p:cNvPr id="45" name="Picture 44">
              <a:extLst>
                <a:ext uri="{FF2B5EF4-FFF2-40B4-BE49-F238E27FC236}">
                  <a16:creationId xmlns:a16="http://schemas.microsoft.com/office/drawing/2014/main" id="{FB2BB9D9-F14C-125D-F1E3-AEDBFB9293B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677"/>
            <a:stretch/>
          </p:blipFill>
          <p:spPr>
            <a:xfrm>
              <a:off x="1948069" y="2526054"/>
              <a:ext cx="4326836" cy="2617446"/>
            </a:xfrm>
            <a:prstGeom prst="rect">
              <a:avLst/>
            </a:prstGeom>
          </p:spPr>
        </p:pic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1EAA3D07-9568-B4AF-5A67-1E7F84C38908}"/>
                </a:ext>
              </a:extLst>
            </p:cNvPr>
            <p:cNvSpPr txBox="1"/>
            <p:nvPr/>
          </p:nvSpPr>
          <p:spPr>
            <a:xfrm>
              <a:off x="895875" y="3301553"/>
              <a:ext cx="9028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>
                  <a:solidFill>
                    <a:schemeClr val="accent6">
                      <a:lumMod val="50000"/>
                    </a:schemeClr>
                  </a:solidFill>
                </a:rPr>
                <a:t>MAXIV</a:t>
              </a:r>
              <a:endParaRPr lang="en-GB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sp>
        <p:nvSpPr>
          <p:cNvPr id="48" name="Titre 1">
            <a:extLst>
              <a:ext uri="{FF2B5EF4-FFF2-40B4-BE49-F238E27FC236}">
                <a16:creationId xmlns:a16="http://schemas.microsoft.com/office/drawing/2014/main" id="{4E393252-1228-B4F2-C56A-E971E024DD59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701204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b="1" dirty="0">
                <a:solidFill>
                  <a:schemeClr val="tx2"/>
                </a:solidFill>
              </a:rPr>
              <a:t>3- Production of Ti-Zr-V NEG thin films</a:t>
            </a:r>
            <a:endParaRPr lang="en-GB" sz="2400" dirty="0">
              <a:solidFill>
                <a:schemeClr val="tx2"/>
              </a:solidFill>
            </a:endParaRPr>
          </a:p>
        </p:txBody>
      </p:sp>
      <p:sp>
        <p:nvSpPr>
          <p:cNvPr id="49" name="Slide Number Placeholder 48">
            <a:extLst>
              <a:ext uri="{FF2B5EF4-FFF2-40B4-BE49-F238E27FC236}">
                <a16:creationId xmlns:a16="http://schemas.microsoft.com/office/drawing/2014/main" id="{7B677093-6185-3D79-8935-5DFD898A91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50" name="Date Placeholder 49">
            <a:extLst>
              <a:ext uri="{FF2B5EF4-FFF2-40B4-BE49-F238E27FC236}">
                <a16:creationId xmlns:a16="http://schemas.microsoft.com/office/drawing/2014/main" id="{DCEDF438-4E5F-A5F8-0CD1-0226DDC8B59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670693F-CDDA-4DDD-8817-B62756DE215E}" type="datetime1">
              <a:rPr lang="en-US" smtClean="0"/>
              <a:t>11/15/2023</a:t>
            </a:fld>
            <a:endParaRPr lang="en-US" dirty="0"/>
          </a:p>
        </p:txBody>
      </p:sp>
      <p:sp>
        <p:nvSpPr>
          <p:cNvPr id="51" name="Footer Placeholder 50">
            <a:extLst>
              <a:ext uri="{FF2B5EF4-FFF2-40B4-BE49-F238E27FC236}">
                <a16:creationId xmlns:a16="http://schemas.microsoft.com/office/drawing/2014/main" id="{C9051B8B-517D-BAF7-5B21-B1CE4C8BEC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t-BR"/>
              <a:t>P. Costa Pinto, 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1416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>
            <a:extLst>
              <a:ext uri="{FF2B5EF4-FFF2-40B4-BE49-F238E27FC236}">
                <a16:creationId xmlns:a16="http://schemas.microsoft.com/office/drawing/2014/main" id="{09F5A5CE-7D23-C9B6-1440-CC501C0CF689}"/>
              </a:ext>
            </a:extLst>
          </p:cNvPr>
          <p:cNvSpPr/>
          <p:nvPr/>
        </p:nvSpPr>
        <p:spPr>
          <a:xfrm>
            <a:off x="-1831" y="832764"/>
            <a:ext cx="9144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CH" sz="2000" dirty="0">
                <a:solidFill>
                  <a:schemeClr val="accent6">
                    <a:lumMod val="50000"/>
                  </a:schemeClr>
                </a:solidFill>
              </a:rPr>
              <a:t>K</a:t>
            </a:r>
            <a:r>
              <a:rPr lang="en-GB" sz="2000" dirty="0" err="1">
                <a:solidFill>
                  <a:schemeClr val="accent6">
                    <a:lumMod val="50000"/>
                  </a:schemeClr>
                </a:solidFill>
              </a:rPr>
              <a:t>ey</a:t>
            </a:r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 challenges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30DFF22-0C5E-F44E-0C3E-D30FECF9F7B2}"/>
              </a:ext>
            </a:extLst>
          </p:cNvPr>
          <p:cNvSpPr/>
          <p:nvPr/>
        </p:nvSpPr>
        <p:spPr>
          <a:xfrm>
            <a:off x="210553" y="1357991"/>
            <a:ext cx="87469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fr-CH" dirty="0" err="1">
                <a:solidFill>
                  <a:schemeClr val="accent6">
                    <a:lumMod val="50000"/>
                  </a:schemeClr>
                </a:solidFill>
              </a:rPr>
              <a:t>Adhesion</a:t>
            </a:r>
            <a:r>
              <a:rPr lang="fr-CH" dirty="0">
                <a:solidFill>
                  <a:schemeClr val="accent6">
                    <a:lumMod val="50000"/>
                  </a:schemeClr>
                </a:solidFill>
              </a:rPr>
              <a:t>: </a:t>
            </a:r>
            <a:r>
              <a:rPr lang="fr-CH" dirty="0" err="1">
                <a:solidFill>
                  <a:schemeClr val="accent6">
                    <a:lumMod val="50000"/>
                  </a:schemeClr>
                </a:solidFill>
              </a:rPr>
              <a:t>requires</a:t>
            </a:r>
            <a:r>
              <a:rPr lang="fr-CH" dirty="0">
                <a:solidFill>
                  <a:schemeClr val="accent6">
                    <a:lumMod val="50000"/>
                  </a:schemeClr>
                </a:solidFill>
              </a:rPr>
              <a:t> surface </a:t>
            </a:r>
            <a:r>
              <a:rPr lang="fr-CH" dirty="0" err="1">
                <a:solidFill>
                  <a:schemeClr val="accent6">
                    <a:lumMod val="50000"/>
                  </a:schemeClr>
                </a:solidFill>
              </a:rPr>
              <a:t>treatment</a:t>
            </a:r>
            <a:r>
              <a:rPr lang="fr-CH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dirty="0" err="1">
                <a:solidFill>
                  <a:schemeClr val="accent6">
                    <a:lumMod val="50000"/>
                  </a:schemeClr>
                </a:solidFill>
              </a:rPr>
              <a:t>adapted</a:t>
            </a:r>
            <a:r>
              <a:rPr lang="fr-CH" dirty="0">
                <a:solidFill>
                  <a:schemeClr val="accent6">
                    <a:lumMod val="50000"/>
                  </a:schemeClr>
                </a:solidFill>
              </a:rPr>
              <a:t> to </a:t>
            </a:r>
            <a:r>
              <a:rPr lang="fr-CH" dirty="0" err="1">
                <a:solidFill>
                  <a:schemeClr val="accent6">
                    <a:lumMod val="50000"/>
                  </a:schemeClr>
                </a:solidFill>
              </a:rPr>
              <a:t>each</a:t>
            </a:r>
            <a:r>
              <a:rPr lang="fr-CH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dirty="0" err="1">
                <a:solidFill>
                  <a:schemeClr val="accent6">
                    <a:lumMod val="50000"/>
                  </a:schemeClr>
                </a:solidFill>
              </a:rPr>
              <a:t>substrate</a:t>
            </a:r>
            <a:r>
              <a:rPr lang="fr-CH" dirty="0">
                <a:solidFill>
                  <a:schemeClr val="accent6">
                    <a:lumMod val="50000"/>
                  </a:schemeClr>
                </a:solidFill>
              </a:rPr>
              <a:t> (</a:t>
            </a:r>
            <a:r>
              <a:rPr lang="fr-CH" dirty="0" err="1">
                <a:solidFill>
                  <a:schemeClr val="accent6">
                    <a:lumMod val="50000"/>
                  </a:schemeClr>
                </a:solidFill>
              </a:rPr>
              <a:t>copper</a:t>
            </a:r>
            <a:r>
              <a:rPr lang="fr-CH" dirty="0">
                <a:solidFill>
                  <a:schemeClr val="accent6">
                    <a:lumMod val="50000"/>
                  </a:schemeClr>
                </a:solidFill>
              </a:rPr>
              <a:t>, Stainless </a:t>
            </a:r>
            <a:r>
              <a:rPr lang="fr-CH" dirty="0" err="1">
                <a:solidFill>
                  <a:schemeClr val="accent6">
                    <a:lumMod val="50000"/>
                  </a:schemeClr>
                </a:solidFill>
              </a:rPr>
              <a:t>steel</a:t>
            </a:r>
            <a:r>
              <a:rPr lang="fr-CH" dirty="0">
                <a:solidFill>
                  <a:schemeClr val="accent6">
                    <a:lumMod val="50000"/>
                  </a:schemeClr>
                </a:solidFill>
              </a:rPr>
              <a:t>, aluminium). 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17C1348-C7C6-6927-B7DC-4B2B5497D7D6}"/>
              </a:ext>
            </a:extLst>
          </p:cNvPr>
          <p:cNvSpPr/>
          <p:nvPr/>
        </p:nvSpPr>
        <p:spPr>
          <a:xfrm>
            <a:off x="210553" y="2156722"/>
            <a:ext cx="87469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Beam pipes for synchrotron light sources becoming narrower and complex.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0491CB6-C6EA-1872-964F-F9A1DCF39C35}"/>
              </a:ext>
            </a:extLst>
          </p:cNvPr>
          <p:cNvSpPr/>
          <p:nvPr/>
        </p:nvSpPr>
        <p:spPr>
          <a:xfrm>
            <a:off x="210553" y="2681698"/>
            <a:ext cx="87469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fr-CH" dirty="0" err="1">
                <a:solidFill>
                  <a:schemeClr val="accent6">
                    <a:lumMod val="50000"/>
                  </a:schemeClr>
                </a:solidFill>
              </a:rPr>
              <a:t>Increasing</a:t>
            </a:r>
            <a:r>
              <a:rPr lang="fr-CH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dirty="0" err="1">
                <a:solidFill>
                  <a:schemeClr val="accent6">
                    <a:lumMod val="50000"/>
                  </a:schemeClr>
                </a:solidFill>
              </a:rPr>
              <a:t>demand</a:t>
            </a:r>
            <a:r>
              <a:rPr lang="fr-CH" dirty="0">
                <a:solidFill>
                  <a:schemeClr val="accent6">
                    <a:lumMod val="50000"/>
                  </a:schemeClr>
                </a:solidFill>
              </a:rPr>
              <a:t> on the </a:t>
            </a:r>
            <a:r>
              <a:rPr lang="fr-CH" dirty="0" err="1">
                <a:solidFill>
                  <a:schemeClr val="accent6">
                    <a:lumMod val="50000"/>
                  </a:schemeClr>
                </a:solidFill>
              </a:rPr>
              <a:t>uniformity</a:t>
            </a:r>
            <a:r>
              <a:rPr lang="fr-CH" dirty="0">
                <a:solidFill>
                  <a:schemeClr val="accent6">
                    <a:lumMod val="50000"/>
                  </a:schemeClr>
                </a:solidFill>
              </a:rPr>
              <a:t> of the </a:t>
            </a:r>
            <a:r>
              <a:rPr lang="fr-CH" dirty="0" err="1">
                <a:solidFill>
                  <a:schemeClr val="accent6">
                    <a:lumMod val="50000"/>
                  </a:schemeClr>
                </a:solidFill>
              </a:rPr>
              <a:t>thickness</a:t>
            </a:r>
            <a:r>
              <a:rPr lang="fr-CH" dirty="0">
                <a:solidFill>
                  <a:schemeClr val="accent6">
                    <a:lumMod val="50000"/>
                  </a:schemeClr>
                </a:solidFill>
              </a:rPr>
              <a:t>.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33B8B83-180E-7459-D529-18648838821E}"/>
              </a:ext>
            </a:extLst>
          </p:cNvPr>
          <p:cNvGrpSpPr/>
          <p:nvPr/>
        </p:nvGrpSpPr>
        <p:grpSpPr>
          <a:xfrm>
            <a:off x="1127567" y="3163773"/>
            <a:ext cx="2980089" cy="1802727"/>
            <a:chOff x="3156392" y="3261037"/>
            <a:chExt cx="2827553" cy="1657776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6849A033-8A7C-4B67-7CF0-3DED75BA498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b="22429"/>
            <a:stretch/>
          </p:blipFill>
          <p:spPr>
            <a:xfrm>
              <a:off x="3156392" y="3261037"/>
              <a:ext cx="2827553" cy="1643148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F0AB17C8-322E-8D30-8EE1-C71234F1FB9B}"/>
                </a:ext>
              </a:extLst>
            </p:cNvPr>
            <p:cNvSpPr txBox="1"/>
            <p:nvPr/>
          </p:nvSpPr>
          <p:spPr>
            <a:xfrm>
              <a:off x="5107108" y="4607481"/>
              <a:ext cx="780553" cy="311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600" dirty="0">
                  <a:solidFill>
                    <a:schemeClr val="bg1"/>
                  </a:solidFill>
                </a:rPr>
                <a:t>MAXIV</a:t>
              </a:r>
              <a:endParaRPr lang="en-GB" sz="1600" dirty="0">
                <a:solidFill>
                  <a:schemeClr val="bg1"/>
                </a:solidFill>
              </a:endParaRPr>
            </a:p>
          </p:txBody>
        </p:sp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73CF8C9B-09D3-BFBC-992E-F2C23A06B328}"/>
              </a:ext>
            </a:extLst>
          </p:cNvPr>
          <p:cNvSpPr/>
          <p:nvPr/>
        </p:nvSpPr>
        <p:spPr>
          <a:xfrm>
            <a:off x="4386265" y="3247110"/>
            <a:ext cx="416643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Minimal thickness for functionality: 150 nm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8AB91FE-4415-B141-9DA5-C8C67EDB9FD9}"/>
              </a:ext>
            </a:extLst>
          </p:cNvPr>
          <p:cNvSpPr/>
          <p:nvPr/>
        </p:nvSpPr>
        <p:spPr>
          <a:xfrm>
            <a:off x="4386265" y="3592854"/>
            <a:ext cx="416643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Maximal thicknesses (beam impedance):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LHC: &gt; 1.5 </a:t>
            </a:r>
            <a:r>
              <a:rPr lang="en-GB" sz="1600" dirty="0">
                <a:solidFill>
                  <a:schemeClr val="accent6">
                    <a:lumMod val="50000"/>
                  </a:schemeClr>
                </a:solidFill>
                <a:latin typeface="Symbol" panose="05050102010706020507" pitchFamily="18" charset="2"/>
                <a:ea typeface="STXihei" panose="020B0503020204020204" pitchFamily="2" charset="-122"/>
              </a:rPr>
              <a:t>m</a:t>
            </a:r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ELETTRA2: 500 nm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SLS2: 400 nm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FCC –</a:t>
            </a:r>
            <a:r>
              <a:rPr lang="en-GB" sz="1600" dirty="0" err="1">
                <a:solidFill>
                  <a:schemeClr val="accent6">
                    <a:lumMod val="50000"/>
                  </a:schemeClr>
                </a:solidFill>
              </a:rPr>
              <a:t>ee</a:t>
            </a:r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: 200 nm</a:t>
            </a:r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6412248D-894A-1D4D-ECB6-43616AB9654D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701204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b="1" dirty="0">
                <a:solidFill>
                  <a:schemeClr val="tx2"/>
                </a:solidFill>
              </a:rPr>
              <a:t>3- Production of Ti-Zr-V NEG thin films</a:t>
            </a:r>
            <a:endParaRPr lang="en-GB" sz="2400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2E5778BA-80B9-7B04-2FE8-100DE07BE0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14" name="Date Placeholder 13">
            <a:extLst>
              <a:ext uri="{FF2B5EF4-FFF2-40B4-BE49-F238E27FC236}">
                <a16:creationId xmlns:a16="http://schemas.microsoft.com/office/drawing/2014/main" id="{22A414FE-EEBF-4B35-6D59-A564D385C43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9391329-8493-4471-B7B6-392A62C0232A}" type="datetime1">
              <a:rPr lang="en-US" smtClean="0"/>
              <a:t>11/15/2023</a:t>
            </a:fld>
            <a:endParaRPr lang="en-US" dirty="0"/>
          </a:p>
        </p:txBody>
      </p:sp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94E2580E-BBCC-1794-1C51-2644203F74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t-BR"/>
              <a:t>P. Costa Pinto, 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3596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5744902"/>
              </p:ext>
            </p:extLst>
          </p:nvPr>
        </p:nvGraphicFramePr>
        <p:xfrm>
          <a:off x="1296948" y="2222695"/>
          <a:ext cx="3581737" cy="26811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2" imgW="9525305" imgH="5496154" progId="Excel.Chart.8">
                  <p:embed/>
                </p:oleObj>
              </mc:Choice>
              <mc:Fallback>
                <p:oleObj name="Chart" r:id="rId2" imgW="9525305" imgH="5496154" progId="Excel.Chart.8">
                  <p:embed/>
                  <p:pic>
                    <p:nvPicPr>
                      <p:cNvPr id="2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6948" y="2222695"/>
                        <a:ext cx="3581737" cy="268114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Rectangle 17"/>
          <p:cNvSpPr/>
          <p:nvPr/>
        </p:nvSpPr>
        <p:spPr>
          <a:xfrm>
            <a:off x="4579144" y="2825354"/>
            <a:ext cx="210741" cy="11822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5" name="TextBox 4"/>
          <p:cNvSpPr txBox="1"/>
          <p:nvPr/>
        </p:nvSpPr>
        <p:spPr>
          <a:xfrm>
            <a:off x="268048" y="24168"/>
            <a:ext cx="473489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chemeClr val="tx2"/>
                </a:solidFill>
              </a:rPr>
              <a:t>3- Production of Ti-Zr-V NEG thin films: q</a:t>
            </a:r>
            <a:r>
              <a:rPr lang="en-US" sz="2400" b="1" dirty="0" err="1"/>
              <a:t>uality</a:t>
            </a:r>
            <a:r>
              <a:rPr lang="en-US" sz="2400" b="1" dirty="0"/>
              <a:t> control</a:t>
            </a:r>
            <a:endParaRPr lang="en-GB" sz="2400" b="1" dirty="0"/>
          </a:p>
        </p:txBody>
      </p:sp>
      <p:pic>
        <p:nvPicPr>
          <p:cNvPr id="167940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7431" y="0"/>
            <a:ext cx="3062727" cy="1835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29165" y="1488232"/>
            <a:ext cx="368699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75" indent="-257175">
              <a:buFont typeface="Wingdings" panose="05000000000000000000" pitchFamily="2" charset="2"/>
              <a:buChar char="q"/>
            </a:pPr>
            <a:r>
              <a:rPr lang="en-US" sz="1600" dirty="0"/>
              <a:t>Decrease of O on the surface</a:t>
            </a:r>
          </a:p>
          <a:p>
            <a:pPr marL="257175" indent="-257175">
              <a:buFont typeface="Wingdings" panose="05000000000000000000" pitchFamily="2" charset="2"/>
              <a:buChar char="q"/>
            </a:pPr>
            <a:r>
              <a:rPr lang="en-US" sz="1600" dirty="0"/>
              <a:t>Reduction of the oxides of all the metals: the surface is metallic and reactive</a:t>
            </a:r>
            <a:endParaRPr lang="en-GB" sz="1600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6988134" y="320634"/>
            <a:ext cx="231569" cy="0"/>
          </a:xfrm>
          <a:prstGeom prst="straightConnector1">
            <a:avLst/>
          </a:prstGeom>
          <a:ln w="38100">
            <a:solidFill>
              <a:srgbClr val="3399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6832765" y="3828308"/>
            <a:ext cx="231569" cy="0"/>
          </a:xfrm>
          <a:prstGeom prst="straightConnector1">
            <a:avLst/>
          </a:prstGeom>
          <a:ln w="38100">
            <a:solidFill>
              <a:srgbClr val="3399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7942" name="Picture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7430" y="1651498"/>
            <a:ext cx="3062727" cy="18506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7941" name="Picture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7430" y="3292819"/>
            <a:ext cx="3062794" cy="1850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7" name="Straight Arrow Connector 16"/>
          <p:cNvCxnSpPr/>
          <p:nvPr/>
        </p:nvCxnSpPr>
        <p:spPr>
          <a:xfrm>
            <a:off x="6669046" y="2120859"/>
            <a:ext cx="319088" cy="0"/>
          </a:xfrm>
          <a:prstGeom prst="straightConnector1">
            <a:avLst/>
          </a:prstGeom>
          <a:ln w="38100">
            <a:solidFill>
              <a:srgbClr val="3399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6724836" y="3828309"/>
            <a:ext cx="339499" cy="1"/>
          </a:xfrm>
          <a:prstGeom prst="straightConnector1">
            <a:avLst/>
          </a:prstGeom>
          <a:ln w="38100">
            <a:solidFill>
              <a:srgbClr val="3399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964072" y="320634"/>
            <a:ext cx="32252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Ti</a:t>
            </a:r>
            <a:endParaRPr lang="en-GB" sz="1350" dirty="0"/>
          </a:p>
        </p:txBody>
      </p:sp>
      <p:sp>
        <p:nvSpPr>
          <p:cNvPr id="23" name="TextBox 22"/>
          <p:cNvSpPr txBox="1"/>
          <p:nvPr/>
        </p:nvSpPr>
        <p:spPr>
          <a:xfrm>
            <a:off x="5964072" y="1835944"/>
            <a:ext cx="34817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 err="1"/>
              <a:t>Zr</a:t>
            </a:r>
            <a:endParaRPr lang="en-GB" sz="1350" dirty="0"/>
          </a:p>
        </p:txBody>
      </p:sp>
      <p:sp>
        <p:nvSpPr>
          <p:cNvPr id="24" name="TextBox 23"/>
          <p:cNvSpPr txBox="1"/>
          <p:nvPr/>
        </p:nvSpPr>
        <p:spPr>
          <a:xfrm>
            <a:off x="6006150" y="3502140"/>
            <a:ext cx="30008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V</a:t>
            </a:r>
            <a:endParaRPr lang="en-GB" sz="1350" dirty="0"/>
          </a:p>
        </p:txBody>
      </p:sp>
      <p:sp>
        <p:nvSpPr>
          <p:cNvPr id="4" name="TextBox 3"/>
          <p:cNvSpPr txBox="1"/>
          <p:nvPr/>
        </p:nvSpPr>
        <p:spPr>
          <a:xfrm>
            <a:off x="3008004" y="2714313"/>
            <a:ext cx="107914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O decrease</a:t>
            </a:r>
            <a:endParaRPr lang="en-GB" sz="1350" dirty="0"/>
          </a:p>
        </p:txBody>
      </p:sp>
      <p:cxnSp>
        <p:nvCxnSpPr>
          <p:cNvPr id="7" name="Straight Connector 6"/>
          <p:cNvCxnSpPr/>
          <p:nvPr/>
        </p:nvCxnSpPr>
        <p:spPr>
          <a:xfrm flipH="1">
            <a:off x="4674289" y="2871099"/>
            <a:ext cx="8907" cy="1041812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5"/>
          <p:cNvSpPr/>
          <p:nvPr/>
        </p:nvSpPr>
        <p:spPr>
          <a:xfrm>
            <a:off x="4616665" y="3794427"/>
            <a:ext cx="124155" cy="16356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1" name="Rectangle 20"/>
          <p:cNvSpPr/>
          <p:nvPr/>
        </p:nvSpPr>
        <p:spPr>
          <a:xfrm>
            <a:off x="4662992" y="3686176"/>
            <a:ext cx="34289" cy="190034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6" name="Rectangle 25"/>
          <p:cNvSpPr/>
          <p:nvPr/>
        </p:nvSpPr>
        <p:spPr>
          <a:xfrm>
            <a:off x="2011841" y="2738345"/>
            <a:ext cx="2446707" cy="16498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E9F75E9-1DEB-2FD2-C67A-F7F27DE3D09F}"/>
              </a:ext>
            </a:extLst>
          </p:cNvPr>
          <p:cNvSpPr txBox="1"/>
          <p:nvPr/>
        </p:nvSpPr>
        <p:spPr>
          <a:xfrm>
            <a:off x="306685" y="892598"/>
            <a:ext cx="4572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monitoring activation process by X-ray Photoemission Spectroscopy: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3873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9" dur="5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7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7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7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3" grpId="0"/>
      <p:bldP spid="24" grpId="0"/>
      <p:bldP spid="26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>
            <a:extLst>
              <a:ext uri="{FF2B5EF4-FFF2-40B4-BE49-F238E27FC236}">
                <a16:creationId xmlns:a16="http://schemas.microsoft.com/office/drawing/2014/main" id="{65F8E530-9E12-1778-1FCC-5F0501503062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701204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400" b="1" dirty="0">
                <a:solidFill>
                  <a:schemeClr val="tx2"/>
                </a:solidFill>
              </a:rPr>
              <a:t>Summary</a:t>
            </a:r>
            <a:endParaRPr lang="en-GB" sz="2400" dirty="0">
              <a:solidFill>
                <a:schemeClr val="tx2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30DFF22-0C5E-F44E-0C3E-D30FECF9F7B2}"/>
              </a:ext>
            </a:extLst>
          </p:cNvPr>
          <p:cNvSpPr/>
          <p:nvPr/>
        </p:nvSpPr>
        <p:spPr>
          <a:xfrm>
            <a:off x="198521" y="872730"/>
            <a:ext cx="87469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NEG thin films can provide distributed pumping, reduced electron multiplication and low particle induced outgassing.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9BB2172-20FA-FB00-C7AA-8C63C2B7690F}"/>
              </a:ext>
            </a:extLst>
          </p:cNvPr>
          <p:cNvSpPr/>
          <p:nvPr/>
        </p:nvSpPr>
        <p:spPr>
          <a:xfrm>
            <a:off x="198521" y="1690232"/>
            <a:ext cx="87469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These thin films are produced by sputtering from alloy targets (planar magnetron) or intertwisted wire targets.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F0EBFE3-1E39-1210-7BE5-C8DF0E909B8C}"/>
              </a:ext>
            </a:extLst>
          </p:cNvPr>
          <p:cNvSpPr/>
          <p:nvPr/>
        </p:nvSpPr>
        <p:spPr>
          <a:xfrm>
            <a:off x="198521" y="2507734"/>
            <a:ext cx="87469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Surface preparation is crucial.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3883C76-2B91-54A9-844A-D0AB3137199E}"/>
              </a:ext>
            </a:extLst>
          </p:cNvPr>
          <p:cNvSpPr/>
          <p:nvPr/>
        </p:nvSpPr>
        <p:spPr>
          <a:xfrm>
            <a:off x="198521" y="3048237"/>
            <a:ext cx="87469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Many of the 4th generation synchrotron light sources require extensive use of NEG thin films.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C3D7BB4-E2E5-9F12-3305-F79C859A4A16}"/>
              </a:ext>
            </a:extLst>
          </p:cNvPr>
          <p:cNvSpPr/>
          <p:nvPr/>
        </p:nvSpPr>
        <p:spPr>
          <a:xfrm>
            <a:off x="198521" y="3865739"/>
            <a:ext cx="87469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Key challenges include adhesion, narrow and complex chambers, restriction on maximal thicknesses accepted in some accelerators.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82FC3793-68A6-A81A-CC90-E7CEED353C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16" name="Date Placeholder 15">
            <a:extLst>
              <a:ext uri="{FF2B5EF4-FFF2-40B4-BE49-F238E27FC236}">
                <a16:creationId xmlns:a16="http://schemas.microsoft.com/office/drawing/2014/main" id="{654D4417-B06E-EE98-03E3-E04E0B94144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F3CDED0-8ABC-4892-AE5D-1D3E318D627B}" type="datetime1">
              <a:rPr lang="en-US" smtClean="0"/>
              <a:t>11/15/2023</a:t>
            </a:fld>
            <a:endParaRPr lang="en-US" dirty="0"/>
          </a:p>
        </p:txBody>
      </p:sp>
      <p:sp>
        <p:nvSpPr>
          <p:cNvPr id="17" name="Footer Placeholder 16">
            <a:extLst>
              <a:ext uri="{FF2B5EF4-FFF2-40B4-BE49-F238E27FC236}">
                <a16:creationId xmlns:a16="http://schemas.microsoft.com/office/drawing/2014/main" id="{4013308A-5320-B2EF-551A-72CFFA82A5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t-BR"/>
              <a:t>P. Costa Pinto, 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7477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" grpId="0"/>
      <p:bldP spid="12" grpId="0"/>
      <p:bldP spid="13" grpId="0"/>
      <p:bldP spid="1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7261AD9-F0B3-1B70-538F-03D607E539C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634CFBA-A085-4EED-B0AB-A77369E5B5C5}" type="datetime1">
              <a:rPr lang="en-US" smtClean="0"/>
              <a:t>11/15/2023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93E70AE-3280-0C20-1DAE-6A6EF529B9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t-BR"/>
              <a:t>P. Costa Pinto,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8F27FB-06B8-B8AA-A61B-AACB647076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01A838B-5D85-80F2-59DB-EC060FE6FCC6}"/>
              </a:ext>
            </a:extLst>
          </p:cNvPr>
          <p:cNvSpPr txBox="1"/>
          <p:nvPr/>
        </p:nvSpPr>
        <p:spPr>
          <a:xfrm>
            <a:off x="2550367" y="1480457"/>
            <a:ext cx="421166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/>
              <a:t>THANK YOU FOR YOUR ATTENTION</a:t>
            </a:r>
          </a:p>
          <a:p>
            <a:pPr algn="ctr"/>
            <a:endParaRPr lang="en-GB" b="1" dirty="0"/>
          </a:p>
          <a:p>
            <a:pPr algn="ctr"/>
            <a:r>
              <a:rPr lang="en-GB" b="1" dirty="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7544560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re 1">
            <a:extLst>
              <a:ext uri="{FF2B5EF4-FFF2-40B4-BE49-F238E27FC236}">
                <a16:creationId xmlns:a16="http://schemas.microsoft.com/office/drawing/2014/main" id="{49B3BD7E-81B0-144A-3E2F-EDF3F9859F8F}"/>
              </a:ext>
            </a:extLst>
          </p:cNvPr>
          <p:cNvSpPr txBox="1">
            <a:spLocks/>
          </p:cNvSpPr>
          <p:nvPr/>
        </p:nvSpPr>
        <p:spPr>
          <a:xfrm>
            <a:off x="337625" y="-35267"/>
            <a:ext cx="9144000" cy="701204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b="1" dirty="0">
                <a:solidFill>
                  <a:schemeClr val="tx2"/>
                </a:solidFill>
              </a:rPr>
              <a:t>2- NEG thin films for particle accelerators: motivation</a:t>
            </a:r>
            <a:endParaRPr lang="en-GB" sz="2400" dirty="0">
              <a:solidFill>
                <a:schemeClr val="tx2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2BD0ED5-40DD-09DF-CACA-767E6932812E}"/>
              </a:ext>
            </a:extLst>
          </p:cNvPr>
          <p:cNvSpPr txBox="1"/>
          <p:nvPr/>
        </p:nvSpPr>
        <p:spPr>
          <a:xfrm>
            <a:off x="303361" y="728376"/>
            <a:ext cx="851095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Vacuum pumping in long narrow  pipes (typical in accelerators) is limited by conductance</a:t>
            </a:r>
            <a:endParaRPr lang="en-GB" sz="1600" dirty="0">
              <a:solidFill>
                <a:schemeClr val="accent6">
                  <a:lumMod val="50000"/>
                </a:schemeClr>
              </a:solidFill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802C28E5-E1F7-08A4-8A1F-E58544AF6260}"/>
              </a:ext>
            </a:extLst>
          </p:cNvPr>
          <p:cNvGrpSpPr/>
          <p:nvPr/>
        </p:nvGrpSpPr>
        <p:grpSpPr>
          <a:xfrm>
            <a:off x="2402571" y="1615645"/>
            <a:ext cx="3887470" cy="1878963"/>
            <a:chOff x="0" y="0"/>
            <a:chExt cx="3888000" cy="1879998"/>
          </a:xfrm>
        </p:grpSpPr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600FA73D-E2F8-5893-568E-69FAC42CF294}"/>
                </a:ext>
              </a:extLst>
            </p:cNvPr>
            <p:cNvGrpSpPr/>
            <p:nvPr/>
          </p:nvGrpSpPr>
          <p:grpSpPr>
            <a:xfrm>
              <a:off x="0" y="0"/>
              <a:ext cx="3888000" cy="1879998"/>
              <a:chOff x="0" y="0"/>
              <a:chExt cx="3888432" cy="2506943"/>
            </a:xfrm>
          </p:grpSpPr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EFE5830D-FCC6-A19D-B2F3-0E171034BBF4}"/>
                  </a:ext>
                </a:extLst>
              </p:cNvPr>
              <p:cNvSpPr/>
              <p:nvPr/>
            </p:nvSpPr>
            <p:spPr>
              <a:xfrm>
                <a:off x="719982" y="1419387"/>
                <a:ext cx="2447938" cy="216024"/>
              </a:xfrm>
              <a:prstGeom prst="rect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ts val="1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5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+mn-cs"/>
                  </a:rPr>
                  <a:t> </a:t>
                </a:r>
                <a:endPara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imes New Roman" panose="02020603050405020304" pitchFamily="18" charset="0"/>
                  <a:cs typeface="+mn-cs"/>
                </a:endParaRPr>
              </a:p>
            </p:txBody>
          </p:sp>
          <p:sp>
            <p:nvSpPr>
              <p:cNvPr id="35" name="Rounded Rectangle 24756">
                <a:extLst>
                  <a:ext uri="{FF2B5EF4-FFF2-40B4-BE49-F238E27FC236}">
                    <a16:creationId xmlns:a16="http://schemas.microsoft.com/office/drawing/2014/main" id="{71A69CDD-557B-8FA6-6910-277D97B37EFE}"/>
                  </a:ext>
                </a:extLst>
              </p:cNvPr>
              <p:cNvSpPr/>
              <p:nvPr/>
            </p:nvSpPr>
            <p:spPr>
              <a:xfrm>
                <a:off x="0" y="1167577"/>
                <a:ext cx="720080" cy="720080"/>
              </a:xfrm>
              <a:prstGeom prst="roundRect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P(0)</a:t>
                </a:r>
                <a:endParaRPr kumimoji="0" lang="en-GB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imes New Roman" panose="02020603050405020304" pitchFamily="18" charset="0"/>
                  <a:cs typeface="+mn-cs"/>
                </a:endParaRPr>
              </a:p>
            </p:txBody>
          </p:sp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0811DCFB-8DBB-BF2A-2791-A6CB14E107CE}"/>
                  </a:ext>
                </a:extLst>
              </p:cNvPr>
              <p:cNvSpPr/>
              <p:nvPr/>
            </p:nvSpPr>
            <p:spPr>
              <a:xfrm>
                <a:off x="264785" y="1887657"/>
                <a:ext cx="216024" cy="108012"/>
              </a:xfrm>
              <a:prstGeom prst="rect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ts val="1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5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+mn-cs"/>
                  </a:rPr>
                  <a:t> </a:t>
                </a:r>
                <a:endPara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imes New Roman" panose="02020603050405020304" pitchFamily="18" charset="0"/>
                  <a:cs typeface="+mn-cs"/>
                </a:endParaRPr>
              </a:p>
            </p:txBody>
          </p:sp>
          <p:sp>
            <p:nvSpPr>
              <p:cNvPr id="37" name="Rounded Rectangle 24758">
                <a:extLst>
                  <a:ext uri="{FF2B5EF4-FFF2-40B4-BE49-F238E27FC236}">
                    <a16:creationId xmlns:a16="http://schemas.microsoft.com/office/drawing/2014/main" id="{1F5A669F-3FEC-D12B-DFD9-C4DC597F4FE9}"/>
                  </a:ext>
                </a:extLst>
              </p:cNvPr>
              <p:cNvSpPr/>
              <p:nvPr/>
            </p:nvSpPr>
            <p:spPr>
              <a:xfrm>
                <a:off x="143996" y="1995362"/>
                <a:ext cx="432048" cy="511581"/>
              </a:xfrm>
              <a:prstGeom prst="roundRect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endParaRPr kumimoji="0" lang="en-GB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imes New Roman" panose="02020603050405020304" pitchFamily="18" charset="0"/>
                  <a:cs typeface="+mn-cs"/>
                </a:endParaRPr>
              </a:p>
            </p:txBody>
          </p:sp>
          <p:cxnSp>
            <p:nvCxnSpPr>
              <p:cNvPr id="38" name="Straight Arrow Connector 37">
                <a:extLst>
                  <a:ext uri="{FF2B5EF4-FFF2-40B4-BE49-F238E27FC236}">
                    <a16:creationId xmlns:a16="http://schemas.microsoft.com/office/drawing/2014/main" id="{6D9ADEE6-75AA-56F0-A61C-B8A8953FCD8A}"/>
                  </a:ext>
                </a:extLst>
              </p:cNvPr>
              <p:cNvCxnSpPr/>
              <p:nvPr/>
            </p:nvCxnSpPr>
            <p:spPr>
              <a:xfrm flipV="1">
                <a:off x="713148" y="138500"/>
                <a:ext cx="0" cy="1065081"/>
              </a:xfrm>
              <a:prstGeom prst="straightConnector1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  <a:tailEnd type="arrow"/>
              </a:ln>
              <a:effectLst/>
            </p:spPr>
          </p:cxnSp>
          <p:cxnSp>
            <p:nvCxnSpPr>
              <p:cNvPr id="39" name="Straight Arrow Connector 38">
                <a:extLst>
                  <a:ext uri="{FF2B5EF4-FFF2-40B4-BE49-F238E27FC236}">
                    <a16:creationId xmlns:a16="http://schemas.microsoft.com/office/drawing/2014/main" id="{BB925004-4D43-1F20-FE86-BE7C00B54958}"/>
                  </a:ext>
                </a:extLst>
              </p:cNvPr>
              <p:cNvCxnSpPr/>
              <p:nvPr/>
            </p:nvCxnSpPr>
            <p:spPr>
              <a:xfrm>
                <a:off x="641140" y="1131573"/>
                <a:ext cx="2713057" cy="0"/>
              </a:xfrm>
              <a:prstGeom prst="straightConnector1">
                <a:avLst/>
              </a:prstGeom>
              <a:noFill/>
              <a:ln w="19050" cap="flat" cmpd="sng" algn="ctr">
                <a:noFill/>
                <a:prstDash val="solid"/>
                <a:tailEnd type="arrow"/>
              </a:ln>
              <a:effectLst/>
            </p:spPr>
          </p:cxnSp>
          <p:sp>
            <p:nvSpPr>
              <p:cNvPr id="40" name="TextBox 59">
                <a:extLst>
                  <a:ext uri="{FF2B5EF4-FFF2-40B4-BE49-F238E27FC236}">
                    <a16:creationId xmlns:a16="http://schemas.microsoft.com/office/drawing/2014/main" id="{7C5A83E0-D588-C567-3B1B-F5153A16F9C3}"/>
                  </a:ext>
                </a:extLst>
              </p:cNvPr>
              <p:cNvSpPr txBox="1"/>
              <p:nvPr/>
            </p:nvSpPr>
            <p:spPr>
              <a:xfrm>
                <a:off x="287993" y="0"/>
                <a:ext cx="404378" cy="3490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P(x)</a:t>
                </a:r>
                <a:endParaRPr kumimoji="0" lang="en-GB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41" name="TextBox 60">
                <a:extLst>
                  <a:ext uri="{FF2B5EF4-FFF2-40B4-BE49-F238E27FC236}">
                    <a16:creationId xmlns:a16="http://schemas.microsoft.com/office/drawing/2014/main" id="{35176B8C-5872-3CD3-4777-A8C20E99490B}"/>
                  </a:ext>
                </a:extLst>
              </p:cNvPr>
              <p:cNvSpPr txBox="1"/>
              <p:nvPr/>
            </p:nvSpPr>
            <p:spPr>
              <a:xfrm>
                <a:off x="3116053" y="788446"/>
                <a:ext cx="245641" cy="3490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endParaRPr kumimoji="0" lang="en-GB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248B99D8-CD4F-2E74-B5C2-8F94F7125657}"/>
                  </a:ext>
                </a:extLst>
              </p:cNvPr>
              <p:cNvCxnSpPr/>
              <p:nvPr/>
            </p:nvCxnSpPr>
            <p:spPr>
              <a:xfrm>
                <a:off x="727817" y="1635629"/>
                <a:ext cx="0" cy="792088"/>
              </a:xfrm>
              <a:prstGeom prst="lin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A06304B5-0F19-A1A8-44F6-83B8BD05D674}"/>
                  </a:ext>
                </a:extLst>
              </p:cNvPr>
              <p:cNvCxnSpPr/>
              <p:nvPr/>
            </p:nvCxnSpPr>
            <p:spPr>
              <a:xfrm>
                <a:off x="3168352" y="1635629"/>
                <a:ext cx="0" cy="792088"/>
              </a:xfrm>
              <a:prstGeom prst="lin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  <p:cxnSp>
            <p:nvCxnSpPr>
              <p:cNvPr id="44" name="Straight Arrow Connector 43">
                <a:extLst>
                  <a:ext uri="{FF2B5EF4-FFF2-40B4-BE49-F238E27FC236}">
                    <a16:creationId xmlns:a16="http://schemas.microsoft.com/office/drawing/2014/main" id="{BAFC527D-6450-972A-ECC5-15DBC1CACF86}"/>
                  </a:ext>
                </a:extLst>
              </p:cNvPr>
              <p:cNvCxnSpPr/>
              <p:nvPr/>
            </p:nvCxnSpPr>
            <p:spPr>
              <a:xfrm>
                <a:off x="720080" y="2283701"/>
                <a:ext cx="2448272" cy="0"/>
              </a:xfrm>
              <a:prstGeom prst="straightConnector1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  <a:headEnd type="arrow"/>
                <a:tailEnd type="arrow"/>
              </a:ln>
              <a:effectLst/>
            </p:spPr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FFF2B282-5947-6750-A997-D9F514E8F153}"/>
                  </a:ext>
                </a:extLst>
              </p:cNvPr>
              <p:cNvCxnSpPr/>
              <p:nvPr/>
            </p:nvCxnSpPr>
            <p:spPr>
              <a:xfrm>
                <a:off x="2376264" y="1635629"/>
                <a:ext cx="0" cy="396044"/>
              </a:xfrm>
              <a:prstGeom prst="lin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  <p:cxnSp>
            <p:nvCxnSpPr>
              <p:cNvPr id="46" name="Straight Arrow Connector 45">
                <a:extLst>
                  <a:ext uri="{FF2B5EF4-FFF2-40B4-BE49-F238E27FC236}">
                    <a16:creationId xmlns:a16="http://schemas.microsoft.com/office/drawing/2014/main" id="{44016D10-6E28-2316-7C18-A8CDDFAD3049}"/>
                  </a:ext>
                </a:extLst>
              </p:cNvPr>
              <p:cNvCxnSpPr/>
              <p:nvPr/>
            </p:nvCxnSpPr>
            <p:spPr>
              <a:xfrm>
                <a:off x="720080" y="1923661"/>
                <a:ext cx="1648447" cy="0"/>
              </a:xfrm>
              <a:prstGeom prst="straightConnector1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  <a:headEnd type="arrow"/>
                <a:tailEnd type="arrow"/>
              </a:ln>
              <a:effectLst/>
            </p:spPr>
          </p:cxnSp>
          <p:sp>
            <p:nvSpPr>
              <p:cNvPr id="47" name="TextBox 66">
                <a:extLst>
                  <a:ext uri="{FF2B5EF4-FFF2-40B4-BE49-F238E27FC236}">
                    <a16:creationId xmlns:a16="http://schemas.microsoft.com/office/drawing/2014/main" id="{12812711-F436-B1E3-D0C8-44CDAB96DE51}"/>
                  </a:ext>
                </a:extLst>
              </p:cNvPr>
              <p:cNvSpPr txBox="1"/>
              <p:nvPr/>
            </p:nvSpPr>
            <p:spPr>
              <a:xfrm>
                <a:off x="1447030" y="1644688"/>
                <a:ext cx="245641" cy="3490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endParaRPr kumimoji="0" lang="en-GB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48" name="TextBox 67">
                <a:extLst>
                  <a:ext uri="{FF2B5EF4-FFF2-40B4-BE49-F238E27FC236}">
                    <a16:creationId xmlns:a16="http://schemas.microsoft.com/office/drawing/2014/main" id="{E26D1CDF-C7D1-9107-7E4B-E4B36C351EFE}"/>
                  </a:ext>
                </a:extLst>
              </p:cNvPr>
              <p:cNvSpPr txBox="1"/>
              <p:nvPr/>
            </p:nvSpPr>
            <p:spPr>
              <a:xfrm>
                <a:off x="1907952" y="2013356"/>
                <a:ext cx="248848" cy="3695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L</a:t>
                </a:r>
                <a:endParaRPr kumimoji="0" lang="en-GB" sz="1200" b="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49" name="TextBox 68">
                <a:extLst>
                  <a:ext uri="{FF2B5EF4-FFF2-40B4-BE49-F238E27FC236}">
                    <a16:creationId xmlns:a16="http://schemas.microsoft.com/office/drawing/2014/main" id="{57DBDFC4-6E8B-32D2-0143-82170C923C88}"/>
                  </a:ext>
                </a:extLst>
              </p:cNvPr>
              <p:cNvSpPr txBox="1"/>
              <p:nvPr/>
            </p:nvSpPr>
            <p:spPr>
              <a:xfrm>
                <a:off x="1257619" y="1341524"/>
                <a:ext cx="1864771" cy="3695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Distributed outgassing</a:t>
                </a:r>
                <a:endParaRPr kumimoji="0" lang="en-GB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50" name="Rounded Rectangle 24771">
                <a:extLst>
                  <a:ext uri="{FF2B5EF4-FFF2-40B4-BE49-F238E27FC236}">
                    <a16:creationId xmlns:a16="http://schemas.microsoft.com/office/drawing/2014/main" id="{DEDD7EE3-9697-29D4-D21E-81A1BB3DFAC8}"/>
                  </a:ext>
                </a:extLst>
              </p:cNvPr>
              <p:cNvSpPr/>
              <p:nvPr/>
            </p:nvSpPr>
            <p:spPr>
              <a:xfrm>
                <a:off x="3168352" y="1167577"/>
                <a:ext cx="720080" cy="720080"/>
              </a:xfrm>
              <a:prstGeom prst="roundRect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P(0)</a:t>
                </a:r>
                <a:endParaRPr kumimoji="0" lang="en-GB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imes New Roman" panose="02020603050405020304" pitchFamily="18" charset="0"/>
                  <a:cs typeface="+mn-cs"/>
                </a:endParaRPr>
              </a:p>
            </p:txBody>
          </p:sp>
          <p:sp>
            <p:nvSpPr>
              <p:cNvPr id="51" name="Rectangle 50">
                <a:extLst>
                  <a:ext uri="{FF2B5EF4-FFF2-40B4-BE49-F238E27FC236}">
                    <a16:creationId xmlns:a16="http://schemas.microsoft.com/office/drawing/2014/main" id="{8DF1EF44-D450-706B-47B2-0F3F92E98CB5}"/>
                  </a:ext>
                </a:extLst>
              </p:cNvPr>
              <p:cNvSpPr/>
              <p:nvPr/>
            </p:nvSpPr>
            <p:spPr>
              <a:xfrm>
                <a:off x="3433137" y="1887657"/>
                <a:ext cx="216024" cy="108012"/>
              </a:xfrm>
              <a:prstGeom prst="rect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ts val="1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5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+mn-cs"/>
                  </a:rPr>
                  <a:t> </a:t>
                </a:r>
                <a:endPara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imes New Roman" panose="02020603050405020304" pitchFamily="18" charset="0"/>
                  <a:cs typeface="+mn-cs"/>
                </a:endParaRPr>
              </a:p>
            </p:txBody>
          </p:sp>
          <p:sp>
            <p:nvSpPr>
              <p:cNvPr id="52" name="Rounded Rectangle 24773">
                <a:extLst>
                  <a:ext uri="{FF2B5EF4-FFF2-40B4-BE49-F238E27FC236}">
                    <a16:creationId xmlns:a16="http://schemas.microsoft.com/office/drawing/2014/main" id="{DC43757D-5737-ADC9-4E11-A1B41D10CDFE}"/>
                  </a:ext>
                </a:extLst>
              </p:cNvPr>
              <p:cNvSpPr/>
              <p:nvPr/>
            </p:nvSpPr>
            <p:spPr>
              <a:xfrm>
                <a:off x="3311917" y="1995362"/>
                <a:ext cx="432048" cy="511195"/>
              </a:xfrm>
              <a:prstGeom prst="roundRect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endParaRPr kumimoji="0" lang="en-GB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imes New Roman" panose="02020603050405020304" pitchFamily="18" charset="0"/>
                  <a:cs typeface="+mn-cs"/>
                </a:endParaRPr>
              </a:p>
            </p:txBody>
          </p:sp>
          <p:sp>
            <p:nvSpPr>
              <p:cNvPr id="53" name="Arc 52">
                <a:extLst>
                  <a:ext uri="{FF2B5EF4-FFF2-40B4-BE49-F238E27FC236}">
                    <a16:creationId xmlns:a16="http://schemas.microsoft.com/office/drawing/2014/main" id="{5A87A98C-52E1-999C-B10C-8F82F171ABE3}"/>
                  </a:ext>
                </a:extLst>
              </p:cNvPr>
              <p:cNvSpPr/>
              <p:nvPr/>
            </p:nvSpPr>
            <p:spPr>
              <a:xfrm flipH="1">
                <a:off x="679875" y="582502"/>
                <a:ext cx="2559523" cy="1525379"/>
              </a:xfrm>
              <a:prstGeom prst="arc">
                <a:avLst>
                  <a:gd name="adj1" fmla="val 11335176"/>
                  <a:gd name="adj2" fmla="val 20960250"/>
                </a:avLst>
              </a:prstGeom>
              <a:noFill/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ts val="1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5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+mn-cs"/>
                  </a:rPr>
                  <a:t> </a:t>
                </a:r>
                <a:endPara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imes New Roman" panose="02020603050405020304" pitchFamily="18" charset="0"/>
                  <a:cs typeface="+mn-cs"/>
                </a:endParaRPr>
              </a:p>
            </p:txBody>
          </p:sp>
          <p:sp>
            <p:nvSpPr>
              <p:cNvPr id="54" name="TextBox 76">
                <a:extLst>
                  <a:ext uri="{FF2B5EF4-FFF2-40B4-BE49-F238E27FC236}">
                    <a16:creationId xmlns:a16="http://schemas.microsoft.com/office/drawing/2014/main" id="{D29E73EF-4E9F-7108-B22E-D47CE628A618}"/>
                  </a:ext>
                </a:extLst>
              </p:cNvPr>
              <p:cNvSpPr txBox="1"/>
              <p:nvPr/>
            </p:nvSpPr>
            <p:spPr>
              <a:xfrm>
                <a:off x="1731043" y="209894"/>
                <a:ext cx="440294" cy="3695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P</a:t>
                </a:r>
                <a:r>
                  <a:rPr lang="en-US" sz="1200" baseline="-25000" dirty="0">
                    <a:solidFill>
                      <a:srgbClr val="00000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max</a:t>
                </a:r>
                <a:endParaRPr kumimoji="0" lang="en-GB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p:grp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66C70948-6ECB-10FA-3F84-B4D158E7C36B}"/>
                </a:ext>
              </a:extLst>
            </p:cNvPr>
            <p:cNvCxnSpPr/>
            <p:nvPr/>
          </p:nvCxnSpPr>
          <p:spPr>
            <a:xfrm>
              <a:off x="660400" y="831850"/>
              <a:ext cx="2712720" cy="0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tailEnd type="arrow"/>
            </a:ln>
            <a:effectLst/>
          </p:spPr>
        </p:cxn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A599A844-C39D-94F9-5ADD-1A2DB94DF2B0}"/>
                  </a:ext>
                </a:extLst>
              </p:cNvPr>
              <p:cNvSpPr txBox="1"/>
              <p:nvPr/>
            </p:nvSpPr>
            <p:spPr>
              <a:xfrm>
                <a:off x="2762501" y="3942611"/>
                <a:ext cx="2627001" cy="53546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fr-CH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lang="en-GB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f>
                        <m:fPr>
                          <m:ctrlPr>
                            <a:rPr lang="en-GB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CH" b="0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fr-CH" b="0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𝑡𝑜𝑡𝑎𝑙</m:t>
                              </m:r>
                            </m:sub>
                          </m:sSub>
                        </m:num>
                        <m:den>
                          <m:r>
                            <a:rPr lang="fr-CH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</m:den>
                      </m:f>
                      <m:r>
                        <a:rPr lang="en-GB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sSub>
                        <m:sSubPr>
                          <m:ctrlPr>
                            <a:rPr lang="en-GB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fr-CH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𝑡𝑜𝑡𝑎𝑙</m:t>
                          </m:r>
                        </m:sub>
                      </m:sSub>
                      <m:f>
                        <m:fPr>
                          <m:ctrlPr>
                            <a:rPr lang="en-GB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CH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num>
                        <m:den>
                          <m:sSup>
                            <m:sSupPr>
                              <m:ctrlPr>
                                <a:rPr lang="en-GB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CH" b="0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p>
                              <m:r>
                                <a:rPr lang="fr-CH" b="0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GB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A599A844-C39D-94F9-5ADD-1A2DB94DF2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62501" y="3942611"/>
                <a:ext cx="2627001" cy="53546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7BD8AB3-D32A-25A9-CBA4-1C1D15F0F7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5BF8252-F433-A3A8-AC0C-A74F77BD070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3A64AD3-651E-4952-8799-71F0EBFFA979}" type="datetime1">
              <a:rPr lang="en-US" smtClean="0"/>
              <a:t>11/15/2023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D0AA694-69DD-E073-BB30-D276DBA187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t-BR"/>
              <a:t>P. Costa Pinto, CERN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6FD7A83-42AE-284B-B4E8-00CBA02AE1D4}"/>
              </a:ext>
            </a:extLst>
          </p:cNvPr>
          <p:cNvSpPr txBox="1"/>
          <p:nvPr/>
        </p:nvSpPr>
        <p:spPr>
          <a:xfrm>
            <a:off x="1754640" y="3078425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pump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E83381A-F3F7-D280-17B0-D6FE4C9002C2}"/>
              </a:ext>
            </a:extLst>
          </p:cNvPr>
          <p:cNvSpPr txBox="1"/>
          <p:nvPr/>
        </p:nvSpPr>
        <p:spPr>
          <a:xfrm>
            <a:off x="6099385" y="3105990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pump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8AB175A2-2AF1-A21B-E7C9-FACBCF5536E1}"/>
              </a:ext>
            </a:extLst>
          </p:cNvPr>
          <p:cNvCxnSpPr/>
          <p:nvPr/>
        </p:nvCxnSpPr>
        <p:spPr>
          <a:xfrm>
            <a:off x="3383902" y="2517733"/>
            <a:ext cx="0" cy="16174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035172D1-925E-8700-FDA7-AFFA353A8524}"/>
              </a:ext>
            </a:extLst>
          </p:cNvPr>
          <p:cNvCxnSpPr>
            <a:cxnSpLocks/>
          </p:cNvCxnSpPr>
          <p:nvPr/>
        </p:nvCxnSpPr>
        <p:spPr>
          <a:xfrm flipV="1">
            <a:off x="3383902" y="2841555"/>
            <a:ext cx="0" cy="15809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6B0C1DF8-F81C-E37F-59DE-2DBCCF709730}"/>
              </a:ext>
            </a:extLst>
          </p:cNvPr>
          <p:cNvSpPr txBox="1"/>
          <p:nvPr/>
        </p:nvSpPr>
        <p:spPr>
          <a:xfrm>
            <a:off x="3347498" y="2446615"/>
            <a:ext cx="3802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2R</a:t>
            </a:r>
          </a:p>
        </p:txBody>
      </p:sp>
    </p:spTree>
    <p:extLst>
      <p:ext uri="{BB962C8B-B14F-4D97-AF65-F5344CB8AC3E}">
        <p14:creationId xmlns:p14="http://schemas.microsoft.com/office/powerpoint/2010/main" val="39486688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7C15C41-6B07-1BE9-0F8B-E532403FC56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BB01A21-6240-4D37-BA90-7FE4957E6C83}" type="datetime1">
              <a:rPr lang="en-US" smtClean="0"/>
              <a:t>11/15/2023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57CF7C1-9966-95B7-6CE6-EFC032DF18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t-BR"/>
              <a:t>P. Costa Pinto,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97AB9F-122C-824A-9304-53CAC3B0C9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738CB78-BC83-E272-714C-E8B6968783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936" y="705990"/>
            <a:ext cx="6722397" cy="408969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EBAD675-7AF3-76F4-DA65-24408A11B8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4475" y="756231"/>
            <a:ext cx="3925715" cy="923022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DAC9D7F4-B17A-49E3-6E36-366C2CEAF660}"/>
              </a:ext>
            </a:extLst>
          </p:cNvPr>
          <p:cNvSpPr txBox="1">
            <a:spLocks/>
          </p:cNvSpPr>
          <p:nvPr/>
        </p:nvSpPr>
        <p:spPr>
          <a:xfrm>
            <a:off x="2736166" y="0"/>
            <a:ext cx="2969335" cy="701204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b="1" dirty="0">
                <a:solidFill>
                  <a:schemeClr val="tx2"/>
                </a:solidFill>
              </a:rPr>
              <a:t>Thickness effect</a:t>
            </a:r>
            <a:endParaRPr lang="en-GB" sz="2400" dirty="0">
              <a:solidFill>
                <a:schemeClr val="tx2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12F3D6C-49CC-2DB2-FB20-2D4DA6C7DBE9}"/>
              </a:ext>
            </a:extLst>
          </p:cNvPr>
          <p:cNvSpPr txBox="1"/>
          <p:nvPr/>
        </p:nvSpPr>
        <p:spPr>
          <a:xfrm>
            <a:off x="2052584" y="893299"/>
            <a:ext cx="304442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4 activation cycles at 250C</a:t>
            </a:r>
          </a:p>
        </p:txBody>
      </p:sp>
    </p:spTree>
    <p:extLst>
      <p:ext uri="{BB962C8B-B14F-4D97-AF65-F5344CB8AC3E}">
        <p14:creationId xmlns:p14="http://schemas.microsoft.com/office/powerpoint/2010/main" val="398386843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E4566AB-A9AA-C938-FE5D-A5636B7B456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5FA5F6B-74F5-4368-90D8-16A4CF4A7630}" type="datetime1">
              <a:rPr lang="en-US" smtClean="0"/>
              <a:t>11/15/2023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CF24097-3619-FB3C-0483-6F4FD39D4F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t-BR"/>
              <a:t>P. Costa Pinto,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01914B5-2B13-3364-6E3D-25FD3AE9F2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31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D53039C-A1AC-169F-2F78-2C19D74FE1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9493" y="224214"/>
            <a:ext cx="7883393" cy="478399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2091961-A7F1-76D6-5A60-7A884266CAE4}"/>
              </a:ext>
            </a:extLst>
          </p:cNvPr>
          <p:cNvSpPr txBox="1"/>
          <p:nvPr/>
        </p:nvSpPr>
        <p:spPr>
          <a:xfrm>
            <a:off x="5849738" y="3481986"/>
            <a:ext cx="30075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err="1"/>
              <a:t>Y.Tanimoto</a:t>
            </a:r>
            <a:r>
              <a:rPr lang="en-GB" sz="1400" dirty="0"/>
              <a:t>, </a:t>
            </a:r>
            <a:r>
              <a:rPr lang="en-GB" sz="1400" dirty="0" err="1"/>
              <a:t>M.Ady</a:t>
            </a:r>
            <a:r>
              <a:rPr lang="en-GB" sz="1400" dirty="0"/>
              <a:t>, </a:t>
            </a:r>
            <a:r>
              <a:rPr lang="en-GB" sz="1400" dirty="0" err="1"/>
              <a:t>P.Costa</a:t>
            </a:r>
            <a:r>
              <a:rPr lang="en-GB" sz="1400" dirty="0"/>
              <a:t> Pinto</a:t>
            </a:r>
          </a:p>
          <a:p>
            <a:r>
              <a:rPr lang="en-GB" sz="1400" b="1" dirty="0"/>
              <a:t>Measured at KEK photon factory 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38FC1E6C-00A4-CD39-F1E9-D0DF8E840F0A}"/>
              </a:ext>
            </a:extLst>
          </p:cNvPr>
          <p:cNvSpPr txBox="1">
            <a:spLocks/>
          </p:cNvSpPr>
          <p:nvPr/>
        </p:nvSpPr>
        <p:spPr>
          <a:xfrm>
            <a:off x="2664723" y="-126388"/>
            <a:ext cx="2742823" cy="701204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b="1" dirty="0">
                <a:solidFill>
                  <a:schemeClr val="tx2"/>
                </a:solidFill>
              </a:rPr>
              <a:t>Thickness effect</a:t>
            </a:r>
            <a:endParaRPr lang="en-GB" sz="2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284355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2080023" y="171450"/>
            <a:ext cx="5079206" cy="400050"/>
          </a:xfrm>
          <a:noFill/>
          <a:ln>
            <a:noFill/>
            <a:miter lim="800000"/>
            <a:headEnd/>
            <a:tailEnd/>
          </a:ln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en-US" altLang="en-US" sz="1500" b="1" dirty="0">
                <a:latin typeface="Verdana" pitchFamily="34" charset="0"/>
              </a:rPr>
              <a:t>Aging of </a:t>
            </a:r>
            <a:r>
              <a:rPr lang="en-US" altLang="en-US" sz="1500" b="1" dirty="0" err="1">
                <a:latin typeface="Verdana" pitchFamily="34" charset="0"/>
              </a:rPr>
              <a:t>TiZrV</a:t>
            </a:r>
            <a:r>
              <a:rPr lang="en-US" altLang="en-US" sz="1500" b="1" dirty="0">
                <a:latin typeface="Verdana" pitchFamily="34" charset="0"/>
              </a:rPr>
              <a:t>: role of the coating thickness</a:t>
            </a:r>
          </a:p>
        </p:txBody>
      </p:sp>
      <p:graphicFrame>
        <p:nvGraphicFramePr>
          <p:cNvPr id="130053" name="Object 5"/>
          <p:cNvGraphicFramePr>
            <a:graphicFrameLocks noChangeAspect="1"/>
          </p:cNvGraphicFramePr>
          <p:nvPr/>
        </p:nvGraphicFramePr>
        <p:xfrm>
          <a:off x="1179910" y="665560"/>
          <a:ext cx="6821090" cy="423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KGPlot" r:id="rId2" imgW="9283680" imgH="5651280" progId="KGraph_Plot">
                  <p:embed/>
                </p:oleObj>
              </mc:Choice>
              <mc:Fallback>
                <p:oleObj name="KGPlot" r:id="rId2" imgW="9283680" imgH="5651280" progId="KGraph_Plot">
                  <p:embed/>
                  <p:pic>
                    <p:nvPicPr>
                      <p:cNvPr id="130053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79910" y="665560"/>
                        <a:ext cx="6821090" cy="4238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0054" name="Object 6"/>
          <p:cNvGraphicFramePr>
            <a:graphicFrameLocks noChangeAspect="1"/>
          </p:cNvGraphicFramePr>
          <p:nvPr/>
        </p:nvGraphicFramePr>
        <p:xfrm>
          <a:off x="1179910" y="665560"/>
          <a:ext cx="6821090" cy="423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KGPlot" r:id="rId4" imgW="9283680" imgH="5651280" progId="KGraph_Plot">
                  <p:embed/>
                </p:oleObj>
              </mc:Choice>
              <mc:Fallback>
                <p:oleObj name="KGPlot" r:id="rId4" imgW="9283680" imgH="5651280" progId="KGraph_Plot">
                  <p:embed/>
                  <p:pic>
                    <p:nvPicPr>
                      <p:cNvPr id="130054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79910" y="665560"/>
                        <a:ext cx="6821090" cy="4238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0055" name="Object 7"/>
          <p:cNvGraphicFramePr>
            <a:graphicFrameLocks noChangeAspect="1"/>
          </p:cNvGraphicFramePr>
          <p:nvPr/>
        </p:nvGraphicFramePr>
        <p:xfrm>
          <a:off x="1179910" y="665560"/>
          <a:ext cx="6821090" cy="423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KGPlot" r:id="rId6" imgW="9283680" imgH="5651280" progId="KGraph_Plot">
                  <p:embed/>
                </p:oleObj>
              </mc:Choice>
              <mc:Fallback>
                <p:oleObj name="KGPlot" r:id="rId6" imgW="9283680" imgH="5651280" progId="KGraph_Plot">
                  <p:embed/>
                  <p:pic>
                    <p:nvPicPr>
                      <p:cNvPr id="130055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79910" y="665560"/>
                        <a:ext cx="6821090" cy="4238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0056" name="Object 8"/>
          <p:cNvGraphicFramePr>
            <a:graphicFrameLocks noChangeAspect="1"/>
          </p:cNvGraphicFramePr>
          <p:nvPr/>
        </p:nvGraphicFramePr>
        <p:xfrm>
          <a:off x="1179910" y="665560"/>
          <a:ext cx="6821090" cy="423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KGPlot" r:id="rId8" imgW="9283680" imgH="5651280" progId="KGraph_Plot">
                  <p:embed/>
                </p:oleObj>
              </mc:Choice>
              <mc:Fallback>
                <p:oleObj name="KGPlot" r:id="rId8" imgW="9283680" imgH="5651280" progId="KGraph_Plot">
                  <p:embed/>
                  <p:pic>
                    <p:nvPicPr>
                      <p:cNvPr id="130056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79910" y="665560"/>
                        <a:ext cx="6821090" cy="4238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0057" name="Object 9"/>
          <p:cNvGraphicFramePr>
            <a:graphicFrameLocks noChangeAspect="1"/>
          </p:cNvGraphicFramePr>
          <p:nvPr/>
        </p:nvGraphicFramePr>
        <p:xfrm>
          <a:off x="1179910" y="665560"/>
          <a:ext cx="6821090" cy="423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KGPlot" r:id="rId10" imgW="9283680" imgH="5651280" progId="KGraph_Plot">
                  <p:embed/>
                </p:oleObj>
              </mc:Choice>
              <mc:Fallback>
                <p:oleObj name="KGPlot" r:id="rId10" imgW="9283680" imgH="5651280" progId="KGraph_Plot">
                  <p:embed/>
                  <p:pic>
                    <p:nvPicPr>
                      <p:cNvPr id="130057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79910" y="665560"/>
                        <a:ext cx="6821090" cy="4238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30065" name="Group 17"/>
          <p:cNvGrpSpPr>
            <a:grpSpLocks/>
          </p:cNvGrpSpPr>
          <p:nvPr/>
        </p:nvGrpSpPr>
        <p:grpSpPr bwMode="auto">
          <a:xfrm>
            <a:off x="4838700" y="1462087"/>
            <a:ext cx="3162300" cy="1652588"/>
            <a:chOff x="3104" y="1212"/>
            <a:chExt cx="2656" cy="1388"/>
          </a:xfrm>
        </p:grpSpPr>
        <p:sp>
          <p:nvSpPr>
            <p:cNvPr id="130063" name="Text Box 15"/>
            <p:cNvSpPr txBox="1">
              <a:spLocks noChangeArrowheads="1"/>
            </p:cNvSpPr>
            <p:nvPr/>
          </p:nvSpPr>
          <p:spPr bwMode="auto">
            <a:xfrm>
              <a:off x="3108" y="1212"/>
              <a:ext cx="2652" cy="4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en-US" sz="1350">
                  <a:solidFill>
                    <a:srgbClr val="FF3300"/>
                  </a:solidFill>
                </a:rPr>
                <a:t>Equivalent to 1 ion pump of 100 l/s every meter!</a:t>
              </a:r>
              <a:endParaRPr lang="en-GB" altLang="en-US" sz="1350">
                <a:solidFill>
                  <a:srgbClr val="FF3300"/>
                </a:solidFill>
              </a:endParaRPr>
            </a:p>
          </p:txBody>
        </p:sp>
        <p:sp>
          <p:nvSpPr>
            <p:cNvPr id="130064" name="Line 16"/>
            <p:cNvSpPr>
              <a:spLocks noChangeShapeType="1"/>
            </p:cNvSpPr>
            <p:nvPr/>
          </p:nvSpPr>
          <p:spPr bwMode="auto">
            <a:xfrm flipH="1">
              <a:off x="3104" y="1664"/>
              <a:ext cx="1032" cy="936"/>
            </a:xfrm>
            <a:prstGeom prst="line">
              <a:avLst/>
            </a:prstGeom>
            <a:noFill/>
            <a:ln w="9525">
              <a:solidFill>
                <a:srgbClr val="FF33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 sz="1350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6352794" y="4813771"/>
            <a:ext cx="123463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From </a:t>
            </a:r>
            <a:r>
              <a:rPr lang="en-US" sz="1050" dirty="0" err="1"/>
              <a:t>P.Chiggiato</a:t>
            </a:r>
            <a:endParaRPr lang="en-GB" sz="105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00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00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id="{EFE5830D-FCC6-A19D-B2F3-0E171034BBF4}"/>
              </a:ext>
            </a:extLst>
          </p:cNvPr>
          <p:cNvSpPr/>
          <p:nvPr/>
        </p:nvSpPr>
        <p:spPr>
          <a:xfrm>
            <a:off x="3122375" y="2900901"/>
            <a:ext cx="2447332" cy="161911"/>
          </a:xfrm>
          <a:prstGeom prst="rect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ts val="1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 </a:t>
            </a:r>
            <a:endParaRPr kumimoji="0" lang="en-GB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</p:txBody>
      </p:sp>
      <p:sp>
        <p:nvSpPr>
          <p:cNvPr id="35" name="Rounded Rectangle 24756">
            <a:extLst>
              <a:ext uri="{FF2B5EF4-FFF2-40B4-BE49-F238E27FC236}">
                <a16:creationId xmlns:a16="http://schemas.microsoft.com/office/drawing/2014/main" id="{71A69CDD-557B-8FA6-6910-277D97B37EFE}"/>
              </a:ext>
            </a:extLst>
          </p:cNvPr>
          <p:cNvSpPr/>
          <p:nvPr/>
        </p:nvSpPr>
        <p:spPr>
          <a:xfrm>
            <a:off x="2402571" y="2712168"/>
            <a:ext cx="719902" cy="539703"/>
          </a:xfrm>
          <a:prstGeom prst="roundRect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Times New Roman" panose="02020603050405020304" pitchFamily="18" charset="0"/>
                <a:cs typeface="Times New Roman" panose="02020603050405020304" pitchFamily="18" charset="0"/>
              </a:rPr>
              <a:t>P(0)</a:t>
            </a:r>
            <a:endParaRPr kumimoji="0" lang="en-GB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0811DCFB-8DBB-BF2A-2791-A6CB14E107CE}"/>
              </a:ext>
            </a:extLst>
          </p:cNvPr>
          <p:cNvSpPr/>
          <p:nvPr/>
        </p:nvSpPr>
        <p:spPr>
          <a:xfrm>
            <a:off x="2667290" y="3251871"/>
            <a:ext cx="215971" cy="80955"/>
          </a:xfrm>
          <a:prstGeom prst="rect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ts val="1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 </a:t>
            </a:r>
            <a:endParaRPr kumimoji="0" lang="en-GB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</p:txBody>
      </p:sp>
      <p:sp>
        <p:nvSpPr>
          <p:cNvPr id="37" name="Rounded Rectangle 24758">
            <a:extLst>
              <a:ext uri="{FF2B5EF4-FFF2-40B4-BE49-F238E27FC236}">
                <a16:creationId xmlns:a16="http://schemas.microsoft.com/office/drawing/2014/main" id="{1F5A669F-3FEC-D12B-DFD9-C4DC597F4FE9}"/>
              </a:ext>
            </a:extLst>
          </p:cNvPr>
          <p:cNvSpPr/>
          <p:nvPr/>
        </p:nvSpPr>
        <p:spPr>
          <a:xfrm>
            <a:off x="2546531" y="3332596"/>
            <a:ext cx="431941" cy="383432"/>
          </a:xfrm>
          <a:prstGeom prst="roundRect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endParaRPr kumimoji="0" lang="en-GB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6D9ADEE6-75AA-56F0-A61C-B8A8953FCD8A}"/>
              </a:ext>
            </a:extLst>
          </p:cNvPr>
          <p:cNvCxnSpPr/>
          <p:nvPr/>
        </p:nvCxnSpPr>
        <p:spPr>
          <a:xfrm flipV="1">
            <a:off x="3115543" y="1940871"/>
            <a:ext cx="0" cy="798282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BB925004-4D43-1F20-FE86-BE7C00B54958}"/>
              </a:ext>
            </a:extLst>
          </p:cNvPr>
          <p:cNvCxnSpPr/>
          <p:nvPr/>
        </p:nvCxnSpPr>
        <p:spPr>
          <a:xfrm>
            <a:off x="3043552" y="2685183"/>
            <a:ext cx="2712386" cy="0"/>
          </a:xfrm>
          <a:prstGeom prst="straightConnector1">
            <a:avLst/>
          </a:prstGeom>
          <a:noFill/>
          <a:ln w="19050" cap="flat" cmpd="sng" algn="ctr">
            <a:noFill/>
            <a:prstDash val="solid"/>
            <a:tailEnd type="arrow"/>
          </a:ln>
          <a:effectLst/>
        </p:spPr>
      </p:cxnSp>
      <p:sp>
        <p:nvSpPr>
          <p:cNvPr id="40" name="TextBox 59">
            <a:extLst>
              <a:ext uri="{FF2B5EF4-FFF2-40B4-BE49-F238E27FC236}">
                <a16:creationId xmlns:a16="http://schemas.microsoft.com/office/drawing/2014/main" id="{7C5A83E0-D588-C567-3B1B-F5153A16F9C3}"/>
              </a:ext>
            </a:extLst>
          </p:cNvPr>
          <p:cNvSpPr txBox="1"/>
          <p:nvPr/>
        </p:nvSpPr>
        <p:spPr>
          <a:xfrm>
            <a:off x="2690493" y="1844099"/>
            <a:ext cx="404278" cy="2616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P(x)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1" name="TextBox 60">
            <a:extLst>
              <a:ext uri="{FF2B5EF4-FFF2-40B4-BE49-F238E27FC236}">
                <a16:creationId xmlns:a16="http://schemas.microsoft.com/office/drawing/2014/main" id="{35176B8C-5872-3CD3-4777-A8C20E99490B}"/>
              </a:ext>
            </a:extLst>
          </p:cNvPr>
          <p:cNvSpPr txBox="1"/>
          <p:nvPr/>
        </p:nvSpPr>
        <p:spPr>
          <a:xfrm>
            <a:off x="5517853" y="2428008"/>
            <a:ext cx="245580" cy="2616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endParaRPr kumimoji="0" lang="en-GB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248B99D8-CD4F-2E74-B5C2-8F94F7125657}"/>
              </a:ext>
            </a:extLst>
          </p:cNvPr>
          <p:cNvCxnSpPr/>
          <p:nvPr/>
        </p:nvCxnSpPr>
        <p:spPr>
          <a:xfrm>
            <a:off x="3130208" y="3062975"/>
            <a:ext cx="0" cy="593673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A06304B5-0F19-A1A8-44F6-83B8BD05D674}"/>
              </a:ext>
            </a:extLst>
          </p:cNvPr>
          <p:cNvCxnSpPr/>
          <p:nvPr/>
        </p:nvCxnSpPr>
        <p:spPr>
          <a:xfrm>
            <a:off x="5570139" y="3062975"/>
            <a:ext cx="0" cy="593673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BAFC527D-6450-972A-ECC5-15DBC1CACF86}"/>
              </a:ext>
            </a:extLst>
          </p:cNvPr>
          <p:cNvCxnSpPr/>
          <p:nvPr/>
        </p:nvCxnSpPr>
        <p:spPr>
          <a:xfrm>
            <a:off x="3122473" y="3548707"/>
            <a:ext cx="2447666" cy="0"/>
          </a:xfrm>
          <a:prstGeom prst="straightConnector1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  <a:headEnd type="arrow"/>
            <a:tailEnd type="arrow"/>
          </a:ln>
          <a:effectLst/>
        </p:spPr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FFF2B282-5947-6750-A997-D9F514E8F153}"/>
              </a:ext>
            </a:extLst>
          </p:cNvPr>
          <p:cNvCxnSpPr/>
          <p:nvPr/>
        </p:nvCxnSpPr>
        <p:spPr>
          <a:xfrm>
            <a:off x="4778247" y="3062975"/>
            <a:ext cx="0" cy="296836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44016D10-6E28-2316-7C18-A8CDDFAD3049}"/>
              </a:ext>
            </a:extLst>
          </p:cNvPr>
          <p:cNvCxnSpPr/>
          <p:nvPr/>
        </p:nvCxnSpPr>
        <p:spPr>
          <a:xfrm>
            <a:off x="3122473" y="3278856"/>
            <a:ext cx="1648039" cy="0"/>
          </a:xfrm>
          <a:prstGeom prst="straightConnector1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  <a:headEnd type="arrow"/>
            <a:tailEnd type="arrow"/>
          </a:ln>
          <a:effectLst/>
        </p:spPr>
      </p:cxnSp>
      <p:sp>
        <p:nvSpPr>
          <p:cNvPr id="47" name="TextBox 66">
            <a:extLst>
              <a:ext uri="{FF2B5EF4-FFF2-40B4-BE49-F238E27FC236}">
                <a16:creationId xmlns:a16="http://schemas.microsoft.com/office/drawing/2014/main" id="{12812711-F436-B1E3-D0C8-44CDAB96DE51}"/>
              </a:ext>
            </a:extLst>
          </p:cNvPr>
          <p:cNvSpPr txBox="1"/>
          <p:nvPr/>
        </p:nvSpPr>
        <p:spPr>
          <a:xfrm>
            <a:off x="3849243" y="3069765"/>
            <a:ext cx="245580" cy="2616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endParaRPr kumimoji="0" lang="en-GB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8" name="TextBox 67">
            <a:extLst>
              <a:ext uri="{FF2B5EF4-FFF2-40B4-BE49-F238E27FC236}">
                <a16:creationId xmlns:a16="http://schemas.microsoft.com/office/drawing/2014/main" id="{E26D1CDF-C7D1-9107-7E4B-E4B36C351EFE}"/>
              </a:ext>
            </a:extLst>
          </p:cNvPr>
          <p:cNvSpPr txBox="1"/>
          <p:nvPr/>
        </p:nvSpPr>
        <p:spPr>
          <a:xfrm>
            <a:off x="4310051" y="3346083"/>
            <a:ext cx="243978" cy="2616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endParaRPr kumimoji="0" lang="en-GB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9" name="TextBox 68">
            <a:extLst>
              <a:ext uri="{FF2B5EF4-FFF2-40B4-BE49-F238E27FC236}">
                <a16:creationId xmlns:a16="http://schemas.microsoft.com/office/drawing/2014/main" id="{57DBDFC4-6E8B-32D2-0143-82170C923C88}"/>
              </a:ext>
            </a:extLst>
          </p:cNvPr>
          <p:cNvSpPr txBox="1"/>
          <p:nvPr/>
        </p:nvSpPr>
        <p:spPr>
          <a:xfrm>
            <a:off x="3168934" y="2842542"/>
            <a:ext cx="2439497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Distributed outgassing and pumping</a:t>
            </a:r>
            <a:endParaRPr kumimoji="0" lang="en-GB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0" name="Rounded Rectangle 24771">
            <a:extLst>
              <a:ext uri="{FF2B5EF4-FFF2-40B4-BE49-F238E27FC236}">
                <a16:creationId xmlns:a16="http://schemas.microsoft.com/office/drawing/2014/main" id="{DEDD7EE3-9697-29D4-D21E-81A1BB3DFAC8}"/>
              </a:ext>
            </a:extLst>
          </p:cNvPr>
          <p:cNvSpPr/>
          <p:nvPr/>
        </p:nvSpPr>
        <p:spPr>
          <a:xfrm>
            <a:off x="5570139" y="2712168"/>
            <a:ext cx="719902" cy="539703"/>
          </a:xfrm>
          <a:prstGeom prst="roundRect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Times New Roman" panose="02020603050405020304" pitchFamily="18" charset="0"/>
                <a:cs typeface="Times New Roman" panose="02020603050405020304" pitchFamily="18" charset="0"/>
              </a:rPr>
              <a:t>P(0)</a:t>
            </a:r>
            <a:endParaRPr kumimoji="0" lang="en-GB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8DF1EF44-D450-706B-47B2-0F3F92E98CB5}"/>
              </a:ext>
            </a:extLst>
          </p:cNvPr>
          <p:cNvSpPr/>
          <p:nvPr/>
        </p:nvSpPr>
        <p:spPr>
          <a:xfrm>
            <a:off x="5834859" y="3251871"/>
            <a:ext cx="215971" cy="80955"/>
          </a:xfrm>
          <a:prstGeom prst="rect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ts val="1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 </a:t>
            </a:r>
            <a:endParaRPr kumimoji="0" lang="en-GB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</p:txBody>
      </p:sp>
      <p:sp>
        <p:nvSpPr>
          <p:cNvPr id="52" name="Rounded Rectangle 24773">
            <a:extLst>
              <a:ext uri="{FF2B5EF4-FFF2-40B4-BE49-F238E27FC236}">
                <a16:creationId xmlns:a16="http://schemas.microsoft.com/office/drawing/2014/main" id="{DC43757D-5737-ADC9-4E11-A1B41D10CDFE}"/>
              </a:ext>
            </a:extLst>
          </p:cNvPr>
          <p:cNvSpPr/>
          <p:nvPr/>
        </p:nvSpPr>
        <p:spPr>
          <a:xfrm>
            <a:off x="5713669" y="3332596"/>
            <a:ext cx="431941" cy="383143"/>
          </a:xfrm>
          <a:prstGeom prst="roundRect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endParaRPr kumimoji="0" lang="en-GB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</p:txBody>
      </p:sp>
      <p:sp>
        <p:nvSpPr>
          <p:cNvPr id="53" name="Arc 52">
            <a:extLst>
              <a:ext uri="{FF2B5EF4-FFF2-40B4-BE49-F238E27FC236}">
                <a16:creationId xmlns:a16="http://schemas.microsoft.com/office/drawing/2014/main" id="{5A87A98C-52E1-999C-B10C-8F82F171ABE3}"/>
              </a:ext>
            </a:extLst>
          </p:cNvPr>
          <p:cNvSpPr/>
          <p:nvPr/>
        </p:nvSpPr>
        <p:spPr>
          <a:xfrm flipH="1">
            <a:off x="3082278" y="2273652"/>
            <a:ext cx="2558890" cy="1143277"/>
          </a:xfrm>
          <a:prstGeom prst="arc">
            <a:avLst>
              <a:gd name="adj1" fmla="val 11335176"/>
              <a:gd name="adj2" fmla="val 20960250"/>
            </a:avLst>
          </a:prstGeom>
          <a:noFill/>
          <a:ln w="127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ts val="1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 </a:t>
            </a:r>
            <a:endParaRPr kumimoji="0" lang="en-GB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</p:txBody>
      </p:sp>
      <p:sp>
        <p:nvSpPr>
          <p:cNvPr id="54" name="TextBox 76">
            <a:extLst>
              <a:ext uri="{FF2B5EF4-FFF2-40B4-BE49-F238E27FC236}">
                <a16:creationId xmlns:a16="http://schemas.microsoft.com/office/drawing/2014/main" id="{D29E73EF-4E9F-7108-B22E-D47CE628A618}"/>
              </a:ext>
            </a:extLst>
          </p:cNvPr>
          <p:cNvSpPr txBox="1"/>
          <p:nvPr/>
        </p:nvSpPr>
        <p:spPr>
          <a:xfrm>
            <a:off x="4133186" y="1994381"/>
            <a:ext cx="440185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1200" baseline="-250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max</a:t>
            </a:r>
            <a:endParaRPr kumimoji="0" lang="en-GB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66C70948-6ECB-10FA-3F84-B4D158E7C36B}"/>
              </a:ext>
            </a:extLst>
          </p:cNvPr>
          <p:cNvCxnSpPr/>
          <p:nvPr/>
        </p:nvCxnSpPr>
        <p:spPr>
          <a:xfrm>
            <a:off x="3062881" y="2668457"/>
            <a:ext cx="2712350" cy="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A599A844-C39D-94F9-5ADD-1A2DB94DF2B0}"/>
                  </a:ext>
                </a:extLst>
              </p:cNvPr>
              <p:cNvSpPr txBox="1"/>
              <p:nvPr/>
            </p:nvSpPr>
            <p:spPr>
              <a:xfrm>
                <a:off x="2967332" y="3856762"/>
                <a:ext cx="2627001" cy="53546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fr-CH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lang="en-GB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f>
                        <m:fPr>
                          <m:ctrlPr>
                            <a:rPr lang="en-GB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CH" b="0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fr-CH" b="0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𝑡𝑜𝑡𝑎𝑙</m:t>
                              </m:r>
                            </m:sub>
                          </m:sSub>
                        </m:num>
                        <m:den>
                          <m:r>
                            <a:rPr lang="fr-CH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</m:den>
                      </m:f>
                      <m:r>
                        <a:rPr lang="en-GB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sSub>
                        <m:sSubPr>
                          <m:ctrlPr>
                            <a:rPr lang="en-GB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fr-CH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𝑡𝑜𝑡𝑎𝑙</m:t>
                          </m:r>
                        </m:sub>
                      </m:sSub>
                      <m:f>
                        <m:fPr>
                          <m:ctrlPr>
                            <a:rPr lang="en-GB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CH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num>
                        <m:den>
                          <m:sSup>
                            <m:sSupPr>
                              <m:ctrlPr>
                                <a:rPr lang="en-GB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CH" b="0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p>
                              <m:r>
                                <a:rPr lang="fr-CH" b="0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GB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A599A844-C39D-94F9-5ADD-1A2DB94DF2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67332" y="3856762"/>
                <a:ext cx="2627001" cy="53546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7" name="TextBox 56">
            <a:extLst>
              <a:ext uri="{FF2B5EF4-FFF2-40B4-BE49-F238E27FC236}">
                <a16:creationId xmlns:a16="http://schemas.microsoft.com/office/drawing/2014/main" id="{46308E95-F125-3001-CF8B-DD7BA7D5D4FE}"/>
              </a:ext>
            </a:extLst>
          </p:cNvPr>
          <p:cNvSpPr txBox="1"/>
          <p:nvPr/>
        </p:nvSpPr>
        <p:spPr>
          <a:xfrm>
            <a:off x="303361" y="1307663"/>
            <a:ext cx="892458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Non Evaporable Getters can provide distributed pumping along the vacuum chamber</a:t>
            </a:r>
            <a:endParaRPr lang="en-GB" sz="1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3726842-798E-8C56-6CDE-EB33EBD82A2B}"/>
              </a:ext>
            </a:extLst>
          </p:cNvPr>
          <p:cNvSpPr/>
          <p:nvPr/>
        </p:nvSpPr>
        <p:spPr>
          <a:xfrm>
            <a:off x="3154269" y="2060401"/>
            <a:ext cx="2415437" cy="586909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Arc 2">
            <a:extLst>
              <a:ext uri="{FF2B5EF4-FFF2-40B4-BE49-F238E27FC236}">
                <a16:creationId xmlns:a16="http://schemas.microsoft.com/office/drawing/2014/main" id="{4EF31E7D-A4DB-544C-19DA-5B95A8C05B35}"/>
              </a:ext>
            </a:extLst>
          </p:cNvPr>
          <p:cNvSpPr/>
          <p:nvPr/>
        </p:nvSpPr>
        <p:spPr>
          <a:xfrm flipH="1" flipV="1">
            <a:off x="3082277" y="2405458"/>
            <a:ext cx="2512055" cy="236013"/>
          </a:xfrm>
          <a:prstGeom prst="arc">
            <a:avLst>
              <a:gd name="adj1" fmla="val 10855309"/>
              <a:gd name="adj2" fmla="val 21495063"/>
            </a:avLst>
          </a:prstGeom>
          <a:noFill/>
          <a:ln w="1270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ts val="1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 </a:t>
            </a:r>
            <a:endParaRPr kumimoji="0" lang="en-GB" sz="1200" b="0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A56A7E75-5D96-1937-74C9-F3592E4F446C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701204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b="1" dirty="0">
                <a:solidFill>
                  <a:schemeClr val="tx2"/>
                </a:solidFill>
              </a:rPr>
              <a:t>2- NEG thin films for particle accelerators: motivation</a:t>
            </a:r>
            <a:endParaRPr lang="en-GB" sz="2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21678E-8FB8-53C9-7291-D9ED4139A6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F37094C-6BDB-B6C6-DEDF-E40D2839433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9E6C56C-878A-4C9E-B583-131901388732}" type="datetime1">
              <a:rPr lang="en-US" smtClean="0"/>
              <a:t>11/15/2023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0D1DB96-E3C4-E644-32B3-991BEF596A3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t-BR"/>
              <a:t>P. Costa Pinto, CERN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E14575D-B5FB-C4BB-5ACF-0E2B374C7F76}"/>
              </a:ext>
            </a:extLst>
          </p:cNvPr>
          <p:cNvSpPr txBox="1"/>
          <p:nvPr/>
        </p:nvSpPr>
        <p:spPr>
          <a:xfrm>
            <a:off x="303361" y="728376"/>
            <a:ext cx="851095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Vacuum pumping in long narrow  pipes (typical in accelerators) is limited by conductance</a:t>
            </a:r>
            <a:endParaRPr lang="en-GB" sz="16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4306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indefinite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4" dur="indefinite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  <p:bldP spid="4" grpId="0" animBg="1"/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few people playing pool&#10;&#10;Description automatically generated with low confidence">
            <a:extLst>
              <a:ext uri="{FF2B5EF4-FFF2-40B4-BE49-F238E27FC236}">
                <a16:creationId xmlns:a16="http://schemas.microsoft.com/office/drawing/2014/main" id="{0FED7424-1088-2F19-C187-3848FC2F580B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4725" y="2064688"/>
            <a:ext cx="3665546" cy="2765706"/>
          </a:xfrm>
          <a:prstGeom prst="rect">
            <a:avLst/>
          </a:prstGeom>
        </p:spPr>
      </p:pic>
      <p:sp>
        <p:nvSpPr>
          <p:cNvPr id="5" name="Titre 1">
            <a:extLst>
              <a:ext uri="{FF2B5EF4-FFF2-40B4-BE49-F238E27FC236}">
                <a16:creationId xmlns:a16="http://schemas.microsoft.com/office/drawing/2014/main" id="{A56A7E75-5D96-1937-74C9-F3592E4F446C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701204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b="1" dirty="0">
                <a:solidFill>
                  <a:schemeClr val="tx2"/>
                </a:solidFill>
              </a:rPr>
              <a:t>2- NEG thin films for particle accelerators: history</a:t>
            </a:r>
            <a:endParaRPr lang="en-GB" sz="2400" dirty="0">
              <a:solidFill>
                <a:schemeClr val="tx2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76445E8-4EEB-7C32-01B9-AFDCE54F2790}"/>
              </a:ext>
            </a:extLst>
          </p:cNvPr>
          <p:cNvSpPr/>
          <p:nvPr/>
        </p:nvSpPr>
        <p:spPr>
          <a:xfrm>
            <a:off x="723352" y="2446620"/>
            <a:ext cx="3665547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altLang="en-US" sz="1100" dirty="0">
                <a:solidFill>
                  <a:schemeClr val="bg1"/>
                </a:solidFill>
              </a:rPr>
              <a:t>The LEP (Large Electron Positron collider, 27 km) was pumped by NEG strips (SAES st101) (1985 – 2001)</a:t>
            </a:r>
            <a:endParaRPr lang="en-GB" sz="1100" dirty="0">
              <a:solidFill>
                <a:schemeClr val="bg1"/>
              </a:solidFill>
            </a:endParaRPr>
          </a:p>
        </p:txBody>
      </p:sp>
      <p:pic>
        <p:nvPicPr>
          <p:cNvPr id="11" name="Picture 10" descr="A close-up of a machine&#10;&#10;Description automatically generated with medium confidence">
            <a:extLst>
              <a:ext uri="{FF2B5EF4-FFF2-40B4-BE49-F238E27FC236}">
                <a16:creationId xmlns:a16="http://schemas.microsoft.com/office/drawing/2014/main" id="{B81DCD2D-082D-D548-5DA9-DA13FF0566A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29910" y="2061729"/>
            <a:ext cx="3655517" cy="2760865"/>
          </a:xfrm>
          <a:prstGeom prst="rect">
            <a:avLst/>
          </a:prstGeom>
        </p:spPr>
      </p:pic>
      <p:grpSp>
        <p:nvGrpSpPr>
          <p:cNvPr id="26" name="Group 25">
            <a:extLst>
              <a:ext uri="{FF2B5EF4-FFF2-40B4-BE49-F238E27FC236}">
                <a16:creationId xmlns:a16="http://schemas.microsoft.com/office/drawing/2014/main" id="{9C1DD528-17FB-19AC-6A2F-136DBC438D1D}"/>
              </a:ext>
            </a:extLst>
          </p:cNvPr>
          <p:cNvGrpSpPr/>
          <p:nvPr/>
        </p:nvGrpSpPr>
        <p:grpSpPr>
          <a:xfrm>
            <a:off x="5119140" y="2711033"/>
            <a:ext cx="2984254" cy="2123867"/>
            <a:chOff x="5119140" y="2802475"/>
            <a:chExt cx="2984254" cy="2123867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B53631F9-369C-F85E-CB15-47984603BA59}"/>
                </a:ext>
              </a:extLst>
            </p:cNvPr>
            <p:cNvSpPr/>
            <p:nvPr/>
          </p:nvSpPr>
          <p:spPr>
            <a:xfrm>
              <a:off x="5119140" y="2802475"/>
              <a:ext cx="1381673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GB" altLang="en-US" sz="1400" dirty="0">
                  <a:solidFill>
                    <a:schemeClr val="bg1"/>
                  </a:solidFill>
                </a:rPr>
                <a:t>Beam pipe</a:t>
              </a:r>
              <a:endParaRPr lang="en-GB" sz="1400" dirty="0">
                <a:solidFill>
                  <a:schemeClr val="bg1"/>
                </a:solidFill>
              </a:endParaRP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8D1AE47B-5353-4797-CEBB-221591535DA7}"/>
                </a:ext>
              </a:extLst>
            </p:cNvPr>
            <p:cNvCxnSpPr/>
            <p:nvPr/>
          </p:nvCxnSpPr>
          <p:spPr>
            <a:xfrm>
              <a:off x="5486400" y="3060984"/>
              <a:ext cx="114300" cy="472023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EB9AD79D-598A-B9E6-3A94-9C36AA7F4983}"/>
                </a:ext>
              </a:extLst>
            </p:cNvPr>
            <p:cNvSpPr/>
            <p:nvPr/>
          </p:nvSpPr>
          <p:spPr>
            <a:xfrm>
              <a:off x="6721721" y="4403122"/>
              <a:ext cx="1381673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altLang="en-US" sz="1400" dirty="0">
                  <a:solidFill>
                    <a:schemeClr val="bg1"/>
                  </a:solidFill>
                </a:rPr>
                <a:t>NEG strip (SAES)</a:t>
              </a:r>
              <a:endParaRPr lang="en-GB" sz="1400" dirty="0">
                <a:solidFill>
                  <a:schemeClr val="bg1"/>
                </a:solidFill>
              </a:endParaRPr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68246317-95A4-4EF1-0C85-7B1C4C69ECB9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243638" y="4143375"/>
              <a:ext cx="750093" cy="442913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83C673F2-36DF-A513-FE23-F6D80E1B3C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809467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28" name="Date Placeholder 27">
            <a:extLst>
              <a:ext uri="{FF2B5EF4-FFF2-40B4-BE49-F238E27FC236}">
                <a16:creationId xmlns:a16="http://schemas.microsoft.com/office/drawing/2014/main" id="{2D18A9E8-247A-95F0-94E3-2A9909A4889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4813987"/>
            <a:ext cx="2133600" cy="273844"/>
          </a:xfrm>
        </p:spPr>
        <p:txBody>
          <a:bodyPr/>
          <a:lstStyle/>
          <a:p>
            <a:fld id="{8C0E61C6-3A62-47FA-813B-86F789ADD355}" type="datetime1">
              <a:rPr lang="en-US" smtClean="0"/>
              <a:t>11/15/2023</a:t>
            </a:fld>
            <a:endParaRPr lang="en-US" dirty="0"/>
          </a:p>
        </p:txBody>
      </p:sp>
      <p:sp>
        <p:nvSpPr>
          <p:cNvPr id="29" name="Footer Placeholder 28">
            <a:extLst>
              <a:ext uri="{FF2B5EF4-FFF2-40B4-BE49-F238E27FC236}">
                <a16:creationId xmlns:a16="http://schemas.microsoft.com/office/drawing/2014/main" id="{EED9DD89-F2B1-D00E-0C2E-A638112F98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4809467"/>
            <a:ext cx="2895600" cy="273844"/>
          </a:xfrm>
        </p:spPr>
        <p:txBody>
          <a:bodyPr/>
          <a:lstStyle/>
          <a:p>
            <a:r>
              <a:rPr lang="pt-BR"/>
              <a:t>P. Costa Pinto, CERN</a:t>
            </a: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02BA092-8164-2A94-EA45-B221AE15E767}"/>
              </a:ext>
            </a:extLst>
          </p:cNvPr>
          <p:cNvSpPr txBox="1"/>
          <p:nvPr/>
        </p:nvSpPr>
        <p:spPr>
          <a:xfrm>
            <a:off x="303361" y="1307663"/>
            <a:ext cx="892458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Non Evaporable Getters can provide distributed pumping along the vacuum chamber: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“bulk” NEG on resistive heated strips as first accelerator application</a:t>
            </a:r>
            <a:endParaRPr lang="en-GB" sz="16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41D117A-DF72-8467-D1DB-FBA71A114839}"/>
              </a:ext>
            </a:extLst>
          </p:cNvPr>
          <p:cNvSpPr txBox="1"/>
          <p:nvPr/>
        </p:nvSpPr>
        <p:spPr>
          <a:xfrm>
            <a:off x="303361" y="728376"/>
            <a:ext cx="851095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Vacuum pumping in long narrow  pipes (typical in accelerators) is limited by conductance</a:t>
            </a:r>
            <a:endParaRPr lang="en-GB" sz="16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118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46">
            <a:extLst>
              <a:ext uri="{FF2B5EF4-FFF2-40B4-BE49-F238E27FC236}">
                <a16:creationId xmlns:a16="http://schemas.microsoft.com/office/drawing/2014/main" id="{97654D1F-851A-96E3-CD0B-B932672CC41D}"/>
              </a:ext>
            </a:extLst>
          </p:cNvPr>
          <p:cNvGrpSpPr>
            <a:grpSpLocks/>
          </p:cNvGrpSpPr>
          <p:nvPr/>
        </p:nvGrpSpPr>
        <p:grpSpPr bwMode="auto">
          <a:xfrm>
            <a:off x="721200" y="2064778"/>
            <a:ext cx="3891097" cy="2757818"/>
            <a:chOff x="3263" y="2646"/>
            <a:chExt cx="1976" cy="1601"/>
          </a:xfrm>
        </p:grpSpPr>
        <p:pic>
          <p:nvPicPr>
            <p:cNvPr id="3" name="Picture 236" descr="uncoated">
              <a:extLst>
                <a:ext uri="{FF2B5EF4-FFF2-40B4-BE49-F238E27FC236}">
                  <a16:creationId xmlns:a16="http://schemas.microsoft.com/office/drawing/2014/main" id="{647EBB0E-F479-9B36-6BB8-92FD8240B5F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 l="7382" t="1968" r="11073" b="8858"/>
            <a:stretch>
              <a:fillRect/>
            </a:stretch>
          </p:blipFill>
          <p:spPr bwMode="auto">
            <a:xfrm>
              <a:off x="3263" y="2646"/>
              <a:ext cx="1976" cy="160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" name="Rectangle 244">
              <a:extLst>
                <a:ext uri="{FF2B5EF4-FFF2-40B4-BE49-F238E27FC236}">
                  <a16:creationId xmlns:a16="http://schemas.microsoft.com/office/drawing/2014/main" id="{D30BD5A7-20C4-7D67-2E48-E76D702282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0" y="2659"/>
              <a:ext cx="1089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fr-CH" sz="1400" b="1" dirty="0" err="1">
                  <a:solidFill>
                    <a:srgbClr val="FFFFFF"/>
                  </a:solidFill>
                </a:rPr>
                <a:t>Before</a:t>
              </a:r>
              <a:r>
                <a:rPr lang="fr-CH" sz="1400" b="1" dirty="0">
                  <a:solidFill>
                    <a:srgbClr val="FFFFFF"/>
                  </a:solidFill>
                </a:rPr>
                <a:t> </a:t>
              </a:r>
              <a:r>
                <a:rPr lang="fr-CH" sz="1400" b="1" dirty="0" err="1">
                  <a:solidFill>
                    <a:srgbClr val="FFFFFF"/>
                  </a:solidFill>
                </a:rPr>
                <a:t>coating</a:t>
              </a:r>
              <a:endParaRPr lang="fr-CH" sz="1400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7" name="Group 251">
            <a:extLst>
              <a:ext uri="{FF2B5EF4-FFF2-40B4-BE49-F238E27FC236}">
                <a16:creationId xmlns:a16="http://schemas.microsoft.com/office/drawing/2014/main" id="{B5EA024E-D1A0-7147-BF54-1DE58D2BDCC3}"/>
              </a:ext>
            </a:extLst>
          </p:cNvPr>
          <p:cNvGrpSpPr>
            <a:grpSpLocks/>
          </p:cNvGrpSpPr>
          <p:nvPr/>
        </p:nvGrpSpPr>
        <p:grpSpPr bwMode="auto">
          <a:xfrm>
            <a:off x="717955" y="2061731"/>
            <a:ext cx="3992136" cy="2760865"/>
            <a:chOff x="2925" y="1570"/>
            <a:chExt cx="2400" cy="1800"/>
          </a:xfrm>
        </p:grpSpPr>
        <p:pic>
          <p:nvPicPr>
            <p:cNvPr id="9" name="Picture 247" descr="coated">
              <a:extLst>
                <a:ext uri="{FF2B5EF4-FFF2-40B4-BE49-F238E27FC236}">
                  <a16:creationId xmlns:a16="http://schemas.microsoft.com/office/drawing/2014/main" id="{06D4AA1F-45C4-0AC1-0222-D6EB79120A1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925" y="1570"/>
              <a:ext cx="2400" cy="1800"/>
            </a:xfrm>
            <a:prstGeom prst="rect">
              <a:avLst/>
            </a:prstGeom>
            <a:noFill/>
            <a:ln/>
          </p:spPr>
        </p:pic>
        <p:sp>
          <p:nvSpPr>
            <p:cNvPr id="10" name="Rectangle 250">
              <a:extLst>
                <a:ext uri="{FF2B5EF4-FFF2-40B4-BE49-F238E27FC236}">
                  <a16:creationId xmlns:a16="http://schemas.microsoft.com/office/drawing/2014/main" id="{F21784B8-06CB-BBA2-8ADE-3B1813639B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46" y="1608"/>
              <a:ext cx="928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fr-CH" sz="1400" b="1" dirty="0" err="1">
                  <a:solidFill>
                    <a:srgbClr val="000000"/>
                  </a:solidFill>
                </a:rPr>
                <a:t>after</a:t>
              </a:r>
              <a:r>
                <a:rPr lang="fr-CH" sz="1400" b="1" dirty="0">
                  <a:solidFill>
                    <a:srgbClr val="000000"/>
                  </a:solidFill>
                </a:rPr>
                <a:t> </a:t>
              </a:r>
              <a:r>
                <a:rPr lang="fr-CH" sz="1400" b="1" dirty="0" err="1">
                  <a:solidFill>
                    <a:srgbClr val="000000"/>
                  </a:solidFill>
                </a:rPr>
                <a:t>coating</a:t>
              </a:r>
              <a:endParaRPr lang="fr-CH" sz="1400" b="1" dirty="0">
                <a:solidFill>
                  <a:srgbClr val="000000"/>
                </a:solidFill>
              </a:endParaRPr>
            </a:p>
          </p:txBody>
        </p:sp>
      </p:grpSp>
      <p:sp>
        <p:nvSpPr>
          <p:cNvPr id="5" name="Titre 1">
            <a:extLst>
              <a:ext uri="{FF2B5EF4-FFF2-40B4-BE49-F238E27FC236}">
                <a16:creationId xmlns:a16="http://schemas.microsoft.com/office/drawing/2014/main" id="{A56A7E75-5D96-1937-74C9-F3592E4F446C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701204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b="1" dirty="0">
                <a:solidFill>
                  <a:schemeClr val="tx2"/>
                </a:solidFill>
              </a:rPr>
              <a:t>2- NEG thin films for particle accelerators: history</a:t>
            </a:r>
            <a:endParaRPr lang="en-GB" sz="2400" dirty="0">
              <a:solidFill>
                <a:schemeClr val="tx2"/>
              </a:solidFill>
            </a:endParaRPr>
          </a:p>
        </p:txBody>
      </p:sp>
      <p:pic>
        <p:nvPicPr>
          <p:cNvPr id="11" name="Picture 10" descr="A close-up of a machine&#10;&#10;Description automatically generated with medium confidence">
            <a:extLst>
              <a:ext uri="{FF2B5EF4-FFF2-40B4-BE49-F238E27FC236}">
                <a16:creationId xmlns:a16="http://schemas.microsoft.com/office/drawing/2014/main" id="{B81DCD2D-082D-D548-5DA9-DA13FF0566A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29910" y="2061731"/>
            <a:ext cx="3655517" cy="2760865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51A888A5-BD38-9C51-7480-2525A016A31D}"/>
              </a:ext>
            </a:extLst>
          </p:cNvPr>
          <p:cNvGrpSpPr/>
          <p:nvPr/>
        </p:nvGrpSpPr>
        <p:grpSpPr>
          <a:xfrm>
            <a:off x="5119140" y="2711035"/>
            <a:ext cx="2984254" cy="2123867"/>
            <a:chOff x="5119140" y="2802475"/>
            <a:chExt cx="2984254" cy="2123867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5133352-917D-74E4-EBE5-07156774E61A}"/>
                </a:ext>
              </a:extLst>
            </p:cNvPr>
            <p:cNvSpPr/>
            <p:nvPr/>
          </p:nvSpPr>
          <p:spPr>
            <a:xfrm>
              <a:off x="5119140" y="2802475"/>
              <a:ext cx="1381673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GB" altLang="en-US" sz="1400" dirty="0">
                  <a:solidFill>
                    <a:schemeClr val="bg1"/>
                  </a:solidFill>
                </a:rPr>
                <a:t>Beam pipe</a:t>
              </a:r>
              <a:endParaRPr lang="en-GB" sz="1400" dirty="0">
                <a:solidFill>
                  <a:schemeClr val="bg1"/>
                </a:solidFill>
              </a:endParaRP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C8768BC4-75CE-51C1-E6BB-260FE345560C}"/>
                </a:ext>
              </a:extLst>
            </p:cNvPr>
            <p:cNvCxnSpPr/>
            <p:nvPr/>
          </p:nvCxnSpPr>
          <p:spPr>
            <a:xfrm>
              <a:off x="5486400" y="3060984"/>
              <a:ext cx="114300" cy="472023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EFF82356-3EAB-3B1A-1729-5719DEA3494B}"/>
                </a:ext>
              </a:extLst>
            </p:cNvPr>
            <p:cNvSpPr/>
            <p:nvPr/>
          </p:nvSpPr>
          <p:spPr>
            <a:xfrm>
              <a:off x="6721721" y="4403122"/>
              <a:ext cx="1381673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altLang="en-US" sz="1400" dirty="0">
                  <a:solidFill>
                    <a:schemeClr val="bg1"/>
                  </a:solidFill>
                </a:rPr>
                <a:t>NEG strip (SAES)</a:t>
              </a:r>
              <a:endParaRPr lang="en-GB" sz="1400" dirty="0">
                <a:solidFill>
                  <a:schemeClr val="bg1"/>
                </a:solidFill>
              </a:endParaRPr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547FFDC6-8967-83A6-1E3B-563FA71A824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243638" y="4143375"/>
              <a:ext cx="750093" cy="442913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996D893D-6495-8496-F3D2-120C6C0406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20" name="Date Placeholder 19">
            <a:extLst>
              <a:ext uri="{FF2B5EF4-FFF2-40B4-BE49-F238E27FC236}">
                <a16:creationId xmlns:a16="http://schemas.microsoft.com/office/drawing/2014/main" id="{091A59DB-9A09-9329-456C-372DCE4620C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4799919"/>
            <a:ext cx="2133600" cy="273844"/>
          </a:xfrm>
        </p:spPr>
        <p:txBody>
          <a:bodyPr/>
          <a:lstStyle/>
          <a:p>
            <a:fld id="{0C886039-A982-4E8F-A9CC-52CAD98F27B7}" type="datetime1">
              <a:rPr lang="en-US" smtClean="0"/>
              <a:t>11/15/2023</a:t>
            </a:fld>
            <a:endParaRPr lang="en-US" dirty="0"/>
          </a:p>
        </p:txBody>
      </p:sp>
      <p:sp>
        <p:nvSpPr>
          <p:cNvPr id="21" name="Footer Placeholder 20">
            <a:extLst>
              <a:ext uri="{FF2B5EF4-FFF2-40B4-BE49-F238E27FC236}">
                <a16:creationId xmlns:a16="http://schemas.microsoft.com/office/drawing/2014/main" id="{F9EFE662-91E9-4946-3A23-8F0FB526040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t-BR"/>
              <a:t>P. Costa Pinto, CERN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7C89ADB-DB12-01A6-3AAE-A771E14F1C45}"/>
              </a:ext>
            </a:extLst>
          </p:cNvPr>
          <p:cNvSpPr txBox="1"/>
          <p:nvPr/>
        </p:nvSpPr>
        <p:spPr>
          <a:xfrm>
            <a:off x="303361" y="728376"/>
            <a:ext cx="851095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Idea: from the strip to a thin film covering the entire chamber surface</a:t>
            </a:r>
          </a:p>
          <a:p>
            <a:r>
              <a:rPr lang="en-GB" sz="2000" dirty="0">
                <a:solidFill>
                  <a:schemeClr val="accent6">
                    <a:lumMod val="50000"/>
                  </a:schemeClr>
                </a:solidFill>
                <a:latin typeface="Arial"/>
              </a:rPr>
              <a:t>However, strips activated at 740C (later another composition at 400C)….</a:t>
            </a:r>
            <a:endParaRPr lang="en-GB" sz="16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1993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46">
            <a:extLst>
              <a:ext uri="{FF2B5EF4-FFF2-40B4-BE49-F238E27FC236}">
                <a16:creationId xmlns:a16="http://schemas.microsoft.com/office/drawing/2014/main" id="{97654D1F-851A-96E3-CD0B-B932672CC41D}"/>
              </a:ext>
            </a:extLst>
          </p:cNvPr>
          <p:cNvGrpSpPr>
            <a:grpSpLocks/>
          </p:cNvGrpSpPr>
          <p:nvPr/>
        </p:nvGrpSpPr>
        <p:grpSpPr bwMode="auto">
          <a:xfrm>
            <a:off x="721200" y="2071810"/>
            <a:ext cx="3891097" cy="2757818"/>
            <a:chOff x="3263" y="2646"/>
            <a:chExt cx="1976" cy="1601"/>
          </a:xfrm>
        </p:grpSpPr>
        <p:pic>
          <p:nvPicPr>
            <p:cNvPr id="3" name="Picture 236" descr="uncoated">
              <a:extLst>
                <a:ext uri="{FF2B5EF4-FFF2-40B4-BE49-F238E27FC236}">
                  <a16:creationId xmlns:a16="http://schemas.microsoft.com/office/drawing/2014/main" id="{647EBB0E-F479-9B36-6BB8-92FD8240B5F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 l="7382" t="1968" r="11073" b="8858"/>
            <a:stretch>
              <a:fillRect/>
            </a:stretch>
          </p:blipFill>
          <p:spPr bwMode="auto">
            <a:xfrm>
              <a:off x="3263" y="2646"/>
              <a:ext cx="1976" cy="160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" name="Rectangle 244">
              <a:extLst>
                <a:ext uri="{FF2B5EF4-FFF2-40B4-BE49-F238E27FC236}">
                  <a16:creationId xmlns:a16="http://schemas.microsoft.com/office/drawing/2014/main" id="{D30BD5A7-20C4-7D67-2E48-E76D702282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0" y="2659"/>
              <a:ext cx="1089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fr-CH" sz="1400" b="1" dirty="0" err="1">
                  <a:solidFill>
                    <a:srgbClr val="FFFFFF"/>
                  </a:solidFill>
                </a:rPr>
                <a:t>Before</a:t>
              </a:r>
              <a:r>
                <a:rPr lang="fr-CH" sz="1400" b="1" dirty="0">
                  <a:solidFill>
                    <a:srgbClr val="FFFFFF"/>
                  </a:solidFill>
                </a:rPr>
                <a:t> </a:t>
              </a:r>
              <a:r>
                <a:rPr lang="fr-CH" sz="1400" b="1" dirty="0" err="1">
                  <a:solidFill>
                    <a:srgbClr val="FFFFFF"/>
                  </a:solidFill>
                </a:rPr>
                <a:t>coating</a:t>
              </a:r>
              <a:endParaRPr lang="fr-CH" sz="1400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7" name="Group 251">
            <a:extLst>
              <a:ext uri="{FF2B5EF4-FFF2-40B4-BE49-F238E27FC236}">
                <a16:creationId xmlns:a16="http://schemas.microsoft.com/office/drawing/2014/main" id="{B5EA024E-D1A0-7147-BF54-1DE58D2BDCC3}"/>
              </a:ext>
            </a:extLst>
          </p:cNvPr>
          <p:cNvGrpSpPr>
            <a:grpSpLocks/>
          </p:cNvGrpSpPr>
          <p:nvPr/>
        </p:nvGrpSpPr>
        <p:grpSpPr bwMode="auto">
          <a:xfrm>
            <a:off x="717955" y="2068763"/>
            <a:ext cx="3992136" cy="2760865"/>
            <a:chOff x="2925" y="1570"/>
            <a:chExt cx="2400" cy="1800"/>
          </a:xfrm>
        </p:grpSpPr>
        <p:pic>
          <p:nvPicPr>
            <p:cNvPr id="9" name="Picture 247" descr="coated">
              <a:extLst>
                <a:ext uri="{FF2B5EF4-FFF2-40B4-BE49-F238E27FC236}">
                  <a16:creationId xmlns:a16="http://schemas.microsoft.com/office/drawing/2014/main" id="{06D4AA1F-45C4-0AC1-0222-D6EB79120A1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925" y="1570"/>
              <a:ext cx="2400" cy="1800"/>
            </a:xfrm>
            <a:prstGeom prst="rect">
              <a:avLst/>
            </a:prstGeom>
            <a:noFill/>
            <a:ln/>
          </p:spPr>
        </p:pic>
        <p:sp>
          <p:nvSpPr>
            <p:cNvPr id="10" name="Rectangle 250">
              <a:extLst>
                <a:ext uri="{FF2B5EF4-FFF2-40B4-BE49-F238E27FC236}">
                  <a16:creationId xmlns:a16="http://schemas.microsoft.com/office/drawing/2014/main" id="{F21784B8-06CB-BBA2-8ADE-3B1813639B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46" y="1608"/>
              <a:ext cx="928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fr-CH" sz="1400" b="1" dirty="0" err="1">
                  <a:solidFill>
                    <a:srgbClr val="000000"/>
                  </a:solidFill>
                </a:rPr>
                <a:t>after</a:t>
              </a:r>
              <a:r>
                <a:rPr lang="fr-CH" sz="1400" b="1" dirty="0">
                  <a:solidFill>
                    <a:srgbClr val="000000"/>
                  </a:solidFill>
                </a:rPr>
                <a:t> </a:t>
              </a:r>
              <a:r>
                <a:rPr lang="fr-CH" sz="1400" b="1" dirty="0" err="1">
                  <a:solidFill>
                    <a:srgbClr val="000000"/>
                  </a:solidFill>
                </a:rPr>
                <a:t>coating</a:t>
              </a:r>
              <a:endParaRPr lang="fr-CH" sz="1400" b="1" dirty="0">
                <a:solidFill>
                  <a:srgbClr val="000000"/>
                </a:solidFill>
              </a:endParaRPr>
            </a:p>
          </p:txBody>
        </p:sp>
      </p:grpSp>
      <p:sp>
        <p:nvSpPr>
          <p:cNvPr id="5" name="Titre 1">
            <a:extLst>
              <a:ext uri="{FF2B5EF4-FFF2-40B4-BE49-F238E27FC236}">
                <a16:creationId xmlns:a16="http://schemas.microsoft.com/office/drawing/2014/main" id="{A56A7E75-5D96-1937-74C9-F3592E4F446C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701204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b="1" dirty="0">
                <a:solidFill>
                  <a:schemeClr val="tx2"/>
                </a:solidFill>
              </a:rPr>
              <a:t>2- NEG thin films for particle accelerators: history</a:t>
            </a:r>
            <a:endParaRPr lang="en-GB" sz="2400" dirty="0">
              <a:solidFill>
                <a:schemeClr val="tx2"/>
              </a:solidFill>
            </a:endParaRPr>
          </a:p>
        </p:txBody>
      </p:sp>
      <p:pic>
        <p:nvPicPr>
          <p:cNvPr id="8" name="Picture 7" descr="Benvenuti 0407012_01-A4-at-144-dpi.jpg">
            <a:extLst>
              <a:ext uri="{FF2B5EF4-FFF2-40B4-BE49-F238E27FC236}">
                <a16:creationId xmlns:a16="http://schemas.microsoft.com/office/drawing/2014/main" id="{0AED0F39-F37D-ABA6-C2CF-B2EE030D4FA8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17516" y="2064750"/>
            <a:ext cx="2196945" cy="2760865"/>
          </a:xfrm>
          <a:prstGeom prst="rect">
            <a:avLst/>
          </a:prstGeom>
        </p:spPr>
      </p:pic>
      <p:sp>
        <p:nvSpPr>
          <p:cNvPr id="11" name="Text Box 4">
            <a:extLst>
              <a:ext uri="{FF2B5EF4-FFF2-40B4-BE49-F238E27FC236}">
                <a16:creationId xmlns:a16="http://schemas.microsoft.com/office/drawing/2014/main" id="{269FDA64-6223-FBE8-049E-B458836A2F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7516" y="4562844"/>
            <a:ext cx="2004628" cy="25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en-US" sz="1050" b="1" i="1" dirty="0" err="1">
                <a:solidFill>
                  <a:schemeClr val="bg1"/>
                </a:solidFill>
              </a:rPr>
              <a:t>Cristoforo</a:t>
            </a:r>
            <a:r>
              <a:rPr lang="en-US" sz="1050" b="1" i="1" dirty="0">
                <a:solidFill>
                  <a:schemeClr val="bg1"/>
                </a:solidFill>
              </a:rPr>
              <a:t> </a:t>
            </a:r>
            <a:r>
              <a:rPr lang="en-US" sz="1050" b="1" i="1" dirty="0" err="1">
                <a:solidFill>
                  <a:schemeClr val="bg1"/>
                </a:solidFill>
              </a:rPr>
              <a:t>Benvenutti</a:t>
            </a:r>
            <a:endParaRPr lang="en-US" sz="1050" b="1" i="1" dirty="0">
              <a:solidFill>
                <a:schemeClr val="bg1"/>
              </a:solidFill>
            </a:endParaRP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09B76F7B-DECF-9C50-7601-F03F7D282E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795399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3" name="Date Placeholder 12">
            <a:extLst>
              <a:ext uri="{FF2B5EF4-FFF2-40B4-BE49-F238E27FC236}">
                <a16:creationId xmlns:a16="http://schemas.microsoft.com/office/drawing/2014/main" id="{E56E7A56-F872-6249-15B4-34A7FB69C86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4799919"/>
            <a:ext cx="2133600" cy="273844"/>
          </a:xfrm>
        </p:spPr>
        <p:txBody>
          <a:bodyPr/>
          <a:lstStyle/>
          <a:p>
            <a:fld id="{3AB675B8-3A52-4846-889C-A3D5EC9B242E}" type="datetime1">
              <a:rPr lang="en-US" smtClean="0"/>
              <a:t>11/15/2023</a:t>
            </a:fld>
            <a:endParaRPr lang="en-US" dirty="0"/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F8DEAD14-AD65-ABFD-46C5-015BA0691F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4795399"/>
            <a:ext cx="2895600" cy="273844"/>
          </a:xfrm>
        </p:spPr>
        <p:txBody>
          <a:bodyPr/>
          <a:lstStyle/>
          <a:p>
            <a:r>
              <a:rPr lang="pt-BR"/>
              <a:t>P. Costa Pinto, CERN</a:t>
            </a:r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CBA6E46-3D8B-0FA5-70A6-8ACA90A7C7CF}"/>
              </a:ext>
            </a:extLst>
          </p:cNvPr>
          <p:cNvSpPr txBox="1"/>
          <p:nvPr/>
        </p:nvSpPr>
        <p:spPr>
          <a:xfrm>
            <a:off x="303361" y="728376"/>
            <a:ext cx="851095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Idea: from the strip to a thin film covering the entire chamber surface</a:t>
            </a:r>
          </a:p>
          <a:p>
            <a:r>
              <a:rPr lang="en-GB" sz="2000" dirty="0">
                <a:solidFill>
                  <a:schemeClr val="accent6">
                    <a:lumMod val="50000"/>
                  </a:schemeClr>
                </a:solidFill>
                <a:latin typeface="Arial"/>
              </a:rPr>
              <a:t>However, strips activated at 740C (later another composition at 400C)….</a:t>
            </a:r>
            <a:endParaRPr lang="en-GB" sz="16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5655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251">
            <a:extLst>
              <a:ext uri="{FF2B5EF4-FFF2-40B4-BE49-F238E27FC236}">
                <a16:creationId xmlns:a16="http://schemas.microsoft.com/office/drawing/2014/main" id="{B5EA024E-D1A0-7147-BF54-1DE58D2BDCC3}"/>
              </a:ext>
            </a:extLst>
          </p:cNvPr>
          <p:cNvGrpSpPr>
            <a:grpSpLocks/>
          </p:cNvGrpSpPr>
          <p:nvPr/>
        </p:nvGrpSpPr>
        <p:grpSpPr bwMode="auto">
          <a:xfrm>
            <a:off x="717955" y="2066091"/>
            <a:ext cx="3992136" cy="2760865"/>
            <a:chOff x="2925" y="1570"/>
            <a:chExt cx="2400" cy="1800"/>
          </a:xfrm>
        </p:grpSpPr>
        <p:pic>
          <p:nvPicPr>
            <p:cNvPr id="9" name="Picture 247" descr="coated">
              <a:extLst>
                <a:ext uri="{FF2B5EF4-FFF2-40B4-BE49-F238E27FC236}">
                  <a16:creationId xmlns:a16="http://schemas.microsoft.com/office/drawing/2014/main" id="{06D4AA1F-45C4-0AC1-0222-D6EB79120A1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925" y="1570"/>
              <a:ext cx="2400" cy="1800"/>
            </a:xfrm>
            <a:prstGeom prst="rect">
              <a:avLst/>
            </a:prstGeom>
            <a:noFill/>
            <a:ln/>
          </p:spPr>
        </p:pic>
        <p:sp>
          <p:nvSpPr>
            <p:cNvPr id="10" name="Rectangle 250">
              <a:extLst>
                <a:ext uri="{FF2B5EF4-FFF2-40B4-BE49-F238E27FC236}">
                  <a16:creationId xmlns:a16="http://schemas.microsoft.com/office/drawing/2014/main" id="{F21784B8-06CB-BBA2-8ADE-3B1813639B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46" y="1608"/>
              <a:ext cx="928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fr-CH" sz="1400" b="1" dirty="0" err="1">
                  <a:solidFill>
                    <a:srgbClr val="000000"/>
                  </a:solidFill>
                </a:rPr>
                <a:t>after</a:t>
              </a:r>
              <a:r>
                <a:rPr lang="fr-CH" sz="1400" b="1" dirty="0">
                  <a:solidFill>
                    <a:srgbClr val="000000"/>
                  </a:solidFill>
                </a:rPr>
                <a:t> </a:t>
              </a:r>
              <a:r>
                <a:rPr lang="fr-CH" sz="1400" b="1" dirty="0" err="1">
                  <a:solidFill>
                    <a:srgbClr val="000000"/>
                  </a:solidFill>
                </a:rPr>
                <a:t>coating</a:t>
              </a:r>
              <a:endParaRPr lang="fr-CH" sz="1400" b="1" dirty="0">
                <a:solidFill>
                  <a:srgbClr val="000000"/>
                </a:solidFill>
              </a:endParaRPr>
            </a:p>
          </p:txBody>
        </p:sp>
      </p:grpSp>
      <p:sp>
        <p:nvSpPr>
          <p:cNvPr id="5" name="Titre 1">
            <a:extLst>
              <a:ext uri="{FF2B5EF4-FFF2-40B4-BE49-F238E27FC236}">
                <a16:creationId xmlns:a16="http://schemas.microsoft.com/office/drawing/2014/main" id="{A56A7E75-5D96-1937-74C9-F3592E4F446C}"/>
              </a:ext>
            </a:extLst>
          </p:cNvPr>
          <p:cNvSpPr txBox="1">
            <a:spLocks/>
          </p:cNvSpPr>
          <p:nvPr/>
        </p:nvSpPr>
        <p:spPr>
          <a:xfrm>
            <a:off x="265506" y="97873"/>
            <a:ext cx="8969829" cy="701204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b="1" dirty="0">
                <a:solidFill>
                  <a:schemeClr val="tx2"/>
                </a:solidFill>
              </a:rPr>
              <a:t>2- NEG thin films for particle accelerators: more than just pumping</a:t>
            </a:r>
            <a:endParaRPr lang="en-GB" sz="2400" dirty="0">
              <a:solidFill>
                <a:schemeClr val="tx2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CE608AE-3123-DFCB-3F56-299B53C8081A}"/>
              </a:ext>
            </a:extLst>
          </p:cNvPr>
          <p:cNvSpPr/>
          <p:nvPr/>
        </p:nvSpPr>
        <p:spPr>
          <a:xfrm>
            <a:off x="4750421" y="2083921"/>
            <a:ext cx="4393579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altLang="en-US" dirty="0">
                <a:solidFill>
                  <a:schemeClr val="accent6">
                    <a:lumMod val="50000"/>
                  </a:schemeClr>
                </a:solidFill>
              </a:rPr>
              <a:t>Advantages:</a:t>
            </a:r>
          </a:p>
          <a:p>
            <a:pPr algn="just"/>
            <a:endParaRPr lang="en-GB" altLang="en-US" b="1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en-GB" altLang="en-US" b="1" dirty="0">
                <a:solidFill>
                  <a:schemeClr val="accent6">
                    <a:lumMod val="50000"/>
                  </a:schemeClr>
                </a:solidFill>
              </a:rPr>
              <a:t>Global distributed pumping speed;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en-GB" altLang="en-US" b="1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en-GB" b="1" dirty="0">
                <a:solidFill>
                  <a:srgbClr val="FF0000"/>
                </a:solidFill>
              </a:rPr>
              <a:t>Low particle induced desorption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en-GB" b="1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en-GB" b="1" dirty="0">
                <a:solidFill>
                  <a:srgbClr val="FF0000"/>
                </a:solidFill>
              </a:rPr>
              <a:t>Low secondary electron emission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3038AC8-C623-1A99-7F94-4AC450F7A8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3" name="Date Placeholder 12">
            <a:extLst>
              <a:ext uri="{FF2B5EF4-FFF2-40B4-BE49-F238E27FC236}">
                <a16:creationId xmlns:a16="http://schemas.microsoft.com/office/drawing/2014/main" id="{6C8132C8-1728-73AE-D1FC-1D6F00A1813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4822959"/>
            <a:ext cx="2133600" cy="273844"/>
          </a:xfrm>
        </p:spPr>
        <p:txBody>
          <a:bodyPr/>
          <a:lstStyle/>
          <a:p>
            <a:fld id="{559E6BF5-0F03-4850-A972-6235EA58413B}" type="datetime1">
              <a:rPr lang="en-US" smtClean="0"/>
              <a:t>11/15/2023</a:t>
            </a:fld>
            <a:endParaRPr lang="en-US" dirty="0"/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DA8F09D1-8868-1CD5-C236-FCC7D3EA635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t-BR"/>
              <a:t>P. Costa Pinto, 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1119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Rectangle 97">
            <a:extLst>
              <a:ext uri="{FF2B5EF4-FFF2-40B4-BE49-F238E27FC236}">
                <a16:creationId xmlns:a16="http://schemas.microsoft.com/office/drawing/2014/main" id="{F85FF541-7B25-A07C-1BD3-816ED991EC47}"/>
              </a:ext>
            </a:extLst>
          </p:cNvPr>
          <p:cNvSpPr/>
          <p:nvPr/>
        </p:nvSpPr>
        <p:spPr>
          <a:xfrm>
            <a:off x="-1831" y="832764"/>
            <a:ext cx="9144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Sticking probability for distributed pumping: some structure effect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4D09E31-C335-E6F9-8F14-758228DB8BDE}"/>
              </a:ext>
            </a:extLst>
          </p:cNvPr>
          <p:cNvGrpSpPr>
            <a:grpSpLocks noChangeAspect="1"/>
          </p:cNvGrpSpPr>
          <p:nvPr/>
        </p:nvGrpSpPr>
        <p:grpSpPr>
          <a:xfrm>
            <a:off x="585537" y="1516506"/>
            <a:ext cx="3604562" cy="1740773"/>
            <a:chOff x="79149" y="1475132"/>
            <a:chExt cx="4416425" cy="2122894"/>
          </a:xfrm>
        </p:grpSpPr>
        <p:graphicFrame>
          <p:nvGraphicFramePr>
            <p:cNvPr id="5" name="Object 7">
              <a:extLst>
                <a:ext uri="{FF2B5EF4-FFF2-40B4-BE49-F238E27FC236}">
                  <a16:creationId xmlns:a16="http://schemas.microsoft.com/office/drawing/2014/main" id="{1F686457-D506-7DAB-8A1C-819AD11F02B5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79149" y="1524751"/>
            <a:ext cx="4416425" cy="20732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CorelPhotoPaint.Image.6" r:id="rId3" imgW="9683544" imgH="7253165" progId="">
                    <p:embed/>
                  </p:oleObj>
                </mc:Choice>
                <mc:Fallback>
                  <p:oleObj name="CorelPhotoPaint.Image.6" r:id="rId3" imgW="9683544" imgH="7253165" progId="">
                    <p:embed/>
                    <p:pic>
                      <p:nvPicPr>
                        <p:cNvPr id="5" name="Object 7">
                          <a:extLst>
                            <a:ext uri="{FF2B5EF4-FFF2-40B4-BE49-F238E27FC236}">
                              <a16:creationId xmlns:a16="http://schemas.microsoft.com/office/drawing/2014/main" id="{1F686457-D506-7DAB-8A1C-819AD11F02B5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 t="12607" r="26346" b="41603"/>
                        <a:stretch>
                          <a:fillRect/>
                        </a:stretch>
                      </p:blipFill>
                      <p:spPr bwMode="auto">
                        <a:xfrm>
                          <a:off x="79149" y="1524751"/>
                          <a:ext cx="4416425" cy="20732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1" name="Text Box 4">
              <a:extLst>
                <a:ext uri="{FF2B5EF4-FFF2-40B4-BE49-F238E27FC236}">
                  <a16:creationId xmlns:a16="http://schemas.microsoft.com/office/drawing/2014/main" id="{1C220E63-A220-301A-2E44-32F2B049050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9442" y="1475132"/>
              <a:ext cx="318226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eaLnBrk="1" hangingPunct="1"/>
              <a:r>
                <a:rPr lang="en-US" sz="1600" b="1" dirty="0">
                  <a:solidFill>
                    <a:schemeClr val="bg1"/>
                  </a:solidFill>
                </a:rPr>
                <a:t>coated at 100</a:t>
              </a:r>
              <a:r>
                <a:rPr lang="en-US" sz="1600" b="1" baseline="30000" dirty="0">
                  <a:solidFill>
                    <a:schemeClr val="bg1"/>
                  </a:solidFill>
                </a:rPr>
                <a:t>o</a:t>
              </a:r>
              <a:r>
                <a:rPr lang="en-US" sz="1600" b="1" dirty="0">
                  <a:solidFill>
                    <a:schemeClr val="bg1"/>
                  </a:solidFill>
                </a:rPr>
                <a:t>C</a:t>
              </a:r>
              <a:endParaRPr lang="en-US" sz="1600" b="1" i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AAA23420-A984-3831-108A-DF2AF4543FF0}"/>
              </a:ext>
            </a:extLst>
          </p:cNvPr>
          <p:cNvGrpSpPr>
            <a:grpSpLocks noChangeAspect="1"/>
          </p:cNvGrpSpPr>
          <p:nvPr/>
        </p:nvGrpSpPr>
        <p:grpSpPr>
          <a:xfrm>
            <a:off x="4934009" y="1532272"/>
            <a:ext cx="3578089" cy="1727047"/>
            <a:chOff x="4663653" y="1461928"/>
            <a:chExt cx="4371975" cy="2106155"/>
          </a:xfrm>
        </p:grpSpPr>
        <p:graphicFrame>
          <p:nvGraphicFramePr>
            <p:cNvPr id="23" name="Object 4">
              <a:extLst>
                <a:ext uri="{FF2B5EF4-FFF2-40B4-BE49-F238E27FC236}">
                  <a16:creationId xmlns:a16="http://schemas.microsoft.com/office/drawing/2014/main" id="{14BB5891-532A-1B41-0B05-FCABC305B012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60936191"/>
                </p:ext>
              </p:extLst>
            </p:nvPr>
          </p:nvGraphicFramePr>
          <p:xfrm>
            <a:off x="4663653" y="1478933"/>
            <a:ext cx="4371975" cy="20891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CorelPhotoPaint.Image.6" r:id="rId5" imgW="9712025" imgH="7272152" progId="">
                    <p:embed/>
                  </p:oleObj>
                </mc:Choice>
                <mc:Fallback>
                  <p:oleObj name="CorelPhotoPaint.Image.6" r:id="rId5" imgW="9712025" imgH="7272152" progId="">
                    <p:embed/>
                    <p:pic>
                      <p:nvPicPr>
                        <p:cNvPr id="23" name="Object 4">
                          <a:extLst>
                            <a:ext uri="{FF2B5EF4-FFF2-40B4-BE49-F238E27FC236}">
                              <a16:creationId xmlns:a16="http://schemas.microsoft.com/office/drawing/2014/main" id="{14BB5891-532A-1B41-0B05-FCABC305B012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 t="5029" r="29469" b="50296"/>
                        <a:stretch>
                          <a:fillRect/>
                        </a:stretch>
                      </p:blipFill>
                      <p:spPr bwMode="auto">
                        <a:xfrm>
                          <a:off x="4663653" y="1478933"/>
                          <a:ext cx="4371975" cy="20891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4" name="Text Box 4">
              <a:extLst>
                <a:ext uri="{FF2B5EF4-FFF2-40B4-BE49-F238E27FC236}">
                  <a16:creationId xmlns:a16="http://schemas.microsoft.com/office/drawing/2014/main" id="{BF53DE52-D8FE-3423-E47A-8A06CFD482F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822502" y="1461928"/>
              <a:ext cx="2181641" cy="33855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>
              <a:softEdge rad="127000"/>
            </a:effectLst>
          </p:spPr>
          <p:txBody>
            <a:bodyPr wrap="square">
              <a:spAutoFit/>
            </a:bodyPr>
            <a:lstStyle/>
            <a:p>
              <a:pPr algn="ctr" eaLnBrk="1" hangingPunct="1"/>
              <a:r>
                <a:rPr lang="en-US" sz="1600" b="1" dirty="0">
                  <a:solidFill>
                    <a:schemeClr val="accent6">
                      <a:lumMod val="50000"/>
                    </a:schemeClr>
                  </a:solidFill>
                </a:rPr>
                <a:t>coated at 300</a:t>
              </a:r>
              <a:r>
                <a:rPr lang="en-US" sz="1600" b="1" baseline="30000" dirty="0">
                  <a:solidFill>
                    <a:schemeClr val="accent6">
                      <a:lumMod val="50000"/>
                    </a:schemeClr>
                  </a:solidFill>
                </a:rPr>
                <a:t>o</a:t>
              </a:r>
              <a:r>
                <a:rPr lang="en-US" sz="1600" b="1" dirty="0">
                  <a:solidFill>
                    <a:schemeClr val="accent6">
                      <a:lumMod val="50000"/>
                    </a:schemeClr>
                  </a:solidFill>
                </a:rPr>
                <a:t>C</a:t>
              </a:r>
              <a:endParaRPr lang="en-US" sz="1600" b="1" i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sp>
        <p:nvSpPr>
          <p:cNvPr id="25" name="Rectangle 24">
            <a:extLst>
              <a:ext uri="{FF2B5EF4-FFF2-40B4-BE49-F238E27FC236}">
                <a16:creationId xmlns:a16="http://schemas.microsoft.com/office/drawing/2014/main" id="{31809038-FB01-AED3-B76C-9BE72CAE467D}"/>
              </a:ext>
            </a:extLst>
          </p:cNvPr>
          <p:cNvSpPr/>
          <p:nvPr/>
        </p:nvSpPr>
        <p:spPr>
          <a:xfrm>
            <a:off x="458573" y="3359420"/>
            <a:ext cx="385088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dirty="0">
                <a:solidFill>
                  <a:schemeClr val="accent6">
                    <a:lumMod val="50000"/>
                  </a:schemeClr>
                </a:solidFill>
              </a:rPr>
              <a:t>Surface capacity (CO) ~8x10</a:t>
            </a:r>
            <a:r>
              <a:rPr lang="en-GB" sz="1400" baseline="30000" dirty="0">
                <a:solidFill>
                  <a:schemeClr val="accent6">
                    <a:lumMod val="50000"/>
                  </a:schemeClr>
                </a:solidFill>
              </a:rPr>
              <a:t>14</a:t>
            </a:r>
            <a:r>
              <a:rPr lang="en-GB" sz="1400" dirty="0">
                <a:solidFill>
                  <a:schemeClr val="accent6">
                    <a:lumMod val="50000"/>
                  </a:schemeClr>
                </a:solidFill>
              </a:rPr>
              <a:t> molecules/cm</a:t>
            </a:r>
            <a:r>
              <a:rPr lang="en-GB" sz="1400" baseline="30000" dirty="0">
                <a:solidFill>
                  <a:schemeClr val="accent6">
                    <a:lumMod val="50000"/>
                  </a:schemeClr>
                </a:solidFill>
              </a:rPr>
              <a:t>2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31E3A5A-792C-B7E6-A9A8-DC4C687C7F93}"/>
              </a:ext>
            </a:extLst>
          </p:cNvPr>
          <p:cNvSpPr/>
          <p:nvPr/>
        </p:nvSpPr>
        <p:spPr>
          <a:xfrm>
            <a:off x="4849727" y="3359420"/>
            <a:ext cx="385088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dirty="0">
                <a:solidFill>
                  <a:schemeClr val="accent6">
                    <a:lumMod val="50000"/>
                  </a:schemeClr>
                </a:solidFill>
              </a:rPr>
              <a:t>Surface capacity (CO) ~7x10</a:t>
            </a:r>
            <a:r>
              <a:rPr lang="en-GB" sz="1400" baseline="30000" dirty="0">
                <a:solidFill>
                  <a:schemeClr val="accent6">
                    <a:lumMod val="50000"/>
                  </a:schemeClr>
                </a:solidFill>
              </a:rPr>
              <a:t>15</a:t>
            </a:r>
            <a:r>
              <a:rPr lang="en-GB" sz="1400" dirty="0">
                <a:solidFill>
                  <a:schemeClr val="accent6">
                    <a:lumMod val="50000"/>
                  </a:schemeClr>
                </a:solidFill>
              </a:rPr>
              <a:t> molecules/cm</a:t>
            </a:r>
            <a:r>
              <a:rPr lang="en-GB" sz="1400" baseline="30000" dirty="0">
                <a:solidFill>
                  <a:schemeClr val="accent6">
                    <a:lumMod val="50000"/>
                  </a:schemeClr>
                </a:solidFill>
              </a:rPr>
              <a:t>2</a:t>
            </a:r>
          </a:p>
        </p:txBody>
      </p:sp>
      <p:graphicFrame>
        <p:nvGraphicFramePr>
          <p:cNvPr id="27" name="Table 4">
            <a:extLst>
              <a:ext uri="{FF2B5EF4-FFF2-40B4-BE49-F238E27FC236}">
                <a16:creationId xmlns:a16="http://schemas.microsoft.com/office/drawing/2014/main" id="{CD82B97C-E373-47AE-EDE1-F8679F493B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7468128"/>
              </p:ext>
            </p:extLst>
          </p:nvPr>
        </p:nvGraphicFramePr>
        <p:xfrm>
          <a:off x="2135825" y="3649344"/>
          <a:ext cx="5314468" cy="118872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1328617">
                  <a:extLst>
                    <a:ext uri="{9D8B030D-6E8A-4147-A177-3AD203B41FA5}">
                      <a16:colId xmlns:a16="http://schemas.microsoft.com/office/drawing/2014/main" val="9787146"/>
                    </a:ext>
                  </a:extLst>
                </a:gridCol>
                <a:gridCol w="1328617">
                  <a:extLst>
                    <a:ext uri="{9D8B030D-6E8A-4147-A177-3AD203B41FA5}">
                      <a16:colId xmlns:a16="http://schemas.microsoft.com/office/drawing/2014/main" val="975991335"/>
                    </a:ext>
                  </a:extLst>
                </a:gridCol>
                <a:gridCol w="1328617">
                  <a:extLst>
                    <a:ext uri="{9D8B030D-6E8A-4147-A177-3AD203B41FA5}">
                      <a16:colId xmlns:a16="http://schemas.microsoft.com/office/drawing/2014/main" val="2994472213"/>
                    </a:ext>
                  </a:extLst>
                </a:gridCol>
                <a:gridCol w="1328617">
                  <a:extLst>
                    <a:ext uri="{9D8B030D-6E8A-4147-A177-3AD203B41FA5}">
                      <a16:colId xmlns:a16="http://schemas.microsoft.com/office/drawing/2014/main" val="738486855"/>
                    </a:ext>
                  </a:extLst>
                </a:gridCol>
              </a:tblGrid>
              <a:tr h="294122">
                <a:tc>
                  <a:txBody>
                    <a:bodyPr/>
                    <a:lstStyle/>
                    <a:p>
                      <a:pPr algn="ctr"/>
                      <a:r>
                        <a:rPr lang="fr-CH" sz="8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activation</a:t>
                      </a:r>
                      <a:endParaRPr lang="en-GB" sz="8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800" dirty="0" err="1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Sticking</a:t>
                      </a:r>
                      <a:r>
                        <a:rPr lang="fr-CH" sz="8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coefficient H</a:t>
                      </a:r>
                      <a:r>
                        <a:rPr lang="fr-CH" sz="800" baseline="-250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</a:t>
                      </a:r>
                    </a:p>
                    <a:p>
                      <a:pPr algn="ctr"/>
                      <a:r>
                        <a:rPr lang="fr-CH" sz="800" baseline="-250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min ~max</a:t>
                      </a:r>
                      <a:endParaRPr lang="en-GB" sz="800" baseline="-250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800" dirty="0" err="1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Sticking</a:t>
                      </a:r>
                      <a:r>
                        <a:rPr lang="fr-CH" sz="8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coefficient CO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800" baseline="-250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min ~max</a:t>
                      </a:r>
                      <a:endParaRPr lang="en-GB" sz="800" baseline="-250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8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Surface </a:t>
                      </a:r>
                      <a:r>
                        <a:rPr lang="fr-CH" sz="800" dirty="0" err="1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capacity</a:t>
                      </a:r>
                      <a:r>
                        <a:rPr lang="fr-CH" sz="8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for CO [</a:t>
                      </a:r>
                      <a:r>
                        <a:rPr lang="fr-CH" sz="800" dirty="0" err="1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molecules</a:t>
                      </a:r>
                      <a:r>
                        <a:rPr lang="fr-CH" sz="8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/cm</a:t>
                      </a:r>
                      <a:r>
                        <a:rPr lang="fr-CH" sz="800" baseline="300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</a:t>
                      </a:r>
                      <a:r>
                        <a:rPr lang="fr-CH" sz="8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]</a:t>
                      </a:r>
                      <a:endParaRPr lang="en-GB" sz="8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53712591"/>
                  </a:ext>
                </a:extLst>
              </a:tr>
              <a:tr h="18716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8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24 h@180</a:t>
                      </a:r>
                      <a:r>
                        <a:rPr lang="fr-CH" sz="800" baseline="300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o</a:t>
                      </a:r>
                      <a:r>
                        <a:rPr lang="fr-CH" sz="8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C</a:t>
                      </a:r>
                      <a:endParaRPr lang="en-GB" sz="8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8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2x10</a:t>
                      </a:r>
                      <a:r>
                        <a:rPr lang="fr-CH" sz="800" baseline="300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-3</a:t>
                      </a:r>
                      <a:r>
                        <a:rPr lang="fr-CH" sz="8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~ 9x10</a:t>
                      </a:r>
                      <a:r>
                        <a:rPr lang="fr-CH" sz="800" baseline="300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-3</a:t>
                      </a:r>
                      <a:endParaRPr lang="en-GB" sz="800" baseline="300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fr-CH" sz="8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0.5 ~ 1</a:t>
                      </a:r>
                    </a:p>
                  </a:txBody>
                  <a:tcPr anchor="ctr"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fr-CH" sz="8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3x10</a:t>
                      </a:r>
                      <a:r>
                        <a:rPr lang="fr-CH" sz="800" baseline="300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14</a:t>
                      </a:r>
                      <a:r>
                        <a:rPr lang="fr-CH" sz="8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~ 8x10</a:t>
                      </a:r>
                      <a:r>
                        <a:rPr lang="fr-CH" sz="800" baseline="300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14</a:t>
                      </a:r>
                      <a:endParaRPr lang="fr-CH" sz="800" baseline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fr-CH" sz="700" baseline="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(«standard»)</a:t>
                      </a:r>
                    </a:p>
                    <a:p>
                      <a:pPr algn="ctr"/>
                      <a:endParaRPr lang="fr-CH" sz="800" baseline="300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8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&gt; 5x10</a:t>
                      </a:r>
                      <a:r>
                        <a:rPr lang="fr-CH" sz="800" baseline="300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15</a:t>
                      </a:r>
                      <a:r>
                        <a:rPr lang="fr-CH" sz="800" baseline="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700" baseline="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for rough films</a:t>
                      </a:r>
                      <a:endParaRPr lang="en-GB" sz="700" baseline="300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3710471"/>
                  </a:ext>
                </a:extLst>
              </a:tr>
              <a:tr h="18716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80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 h@230</a:t>
                      </a:r>
                      <a:r>
                        <a:rPr lang="fr-CH" sz="800" baseline="3000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o</a:t>
                      </a:r>
                      <a:r>
                        <a:rPr lang="fr-CH" sz="80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C</a:t>
                      </a:r>
                      <a:endParaRPr lang="en-GB" sz="8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8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8x10</a:t>
                      </a:r>
                      <a:r>
                        <a:rPr lang="fr-CH" sz="800" baseline="300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-3</a:t>
                      </a:r>
                      <a:endParaRPr lang="en-GB" sz="800" baseline="300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r>
                        <a:rPr lang="fr-CH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0.45</a:t>
                      </a:r>
                      <a:endParaRPr lang="en-GB" sz="14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3x10</a:t>
                      </a:r>
                      <a:r>
                        <a:rPr lang="fr-CH" sz="1400" baseline="300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14</a:t>
                      </a:r>
                      <a:r>
                        <a:rPr lang="fr-CH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~ 6x10</a:t>
                      </a:r>
                      <a:r>
                        <a:rPr lang="fr-CH" sz="1400" baseline="300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15</a:t>
                      </a:r>
                      <a:endParaRPr lang="en-GB" sz="1400" baseline="300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05097660"/>
                  </a:ext>
                </a:extLst>
              </a:tr>
              <a:tr h="18716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8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24 h@230</a:t>
                      </a:r>
                      <a:r>
                        <a:rPr lang="fr-CH" sz="800" baseline="300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o</a:t>
                      </a:r>
                      <a:r>
                        <a:rPr lang="fr-CH" sz="8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C</a:t>
                      </a:r>
                      <a:endParaRPr lang="en-GB" sz="8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8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5x10</a:t>
                      </a:r>
                      <a:r>
                        <a:rPr lang="fr-CH" sz="800" baseline="300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-3</a:t>
                      </a:r>
                      <a:r>
                        <a:rPr lang="fr-CH" sz="8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~ 2x10</a:t>
                      </a:r>
                      <a:r>
                        <a:rPr lang="fr-CH" sz="800" baseline="300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-2</a:t>
                      </a:r>
                      <a:endParaRPr lang="en-GB" sz="800" baseline="300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r>
                        <a:rPr lang="fr-CH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0.6 ~ 1</a:t>
                      </a:r>
                    </a:p>
                  </a:txBody>
                  <a:tcPr anchor="ctr"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68459199"/>
                  </a:ext>
                </a:extLst>
              </a:tr>
              <a:tr h="18716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8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24 h@250</a:t>
                      </a:r>
                      <a:r>
                        <a:rPr lang="fr-CH" sz="800" baseline="300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o</a:t>
                      </a:r>
                      <a:r>
                        <a:rPr lang="fr-CH" sz="8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C</a:t>
                      </a:r>
                      <a:endParaRPr lang="en-GB" sz="8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8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6x10</a:t>
                      </a:r>
                      <a:r>
                        <a:rPr lang="fr-CH" sz="800" baseline="300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-3</a:t>
                      </a:r>
                      <a:r>
                        <a:rPr lang="fr-CH" sz="8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~ 3x10</a:t>
                      </a:r>
                      <a:r>
                        <a:rPr lang="fr-CH" sz="800" baseline="300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-2</a:t>
                      </a:r>
                      <a:endParaRPr lang="en-GB" sz="800" baseline="300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r>
                        <a:rPr lang="fr-CH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0.6 ~ 1</a:t>
                      </a:r>
                      <a:endParaRPr lang="en-GB" sz="14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82761231"/>
                  </a:ext>
                </a:extLst>
              </a:tr>
            </a:tbl>
          </a:graphicData>
        </a:graphic>
      </p:graphicFrame>
      <p:sp>
        <p:nvSpPr>
          <p:cNvPr id="3" name="Titre 1">
            <a:extLst>
              <a:ext uri="{FF2B5EF4-FFF2-40B4-BE49-F238E27FC236}">
                <a16:creationId xmlns:a16="http://schemas.microsoft.com/office/drawing/2014/main" id="{20A70ADD-90B9-649C-E118-BE706F2290C6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701204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b="1" dirty="0">
                <a:solidFill>
                  <a:schemeClr val="tx2"/>
                </a:solidFill>
              </a:rPr>
              <a:t>2- NEG thin films for particle accelerators: sticking probability</a:t>
            </a:r>
            <a:endParaRPr lang="en-GB" sz="24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B1E298-96E9-3F55-FDD0-7C642B2F15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FDA58D6-451C-6C43-2790-A8DCF2F18C2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4842584"/>
            <a:ext cx="2133600" cy="273844"/>
          </a:xfrm>
        </p:spPr>
        <p:txBody>
          <a:bodyPr/>
          <a:lstStyle/>
          <a:p>
            <a:fld id="{F89F6A92-5700-433A-B4B3-AED6B1B119F6}" type="datetime1">
              <a:rPr lang="en-US" smtClean="0"/>
              <a:t>11/15/2023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EE10DEC-4CAE-680E-1839-A4022CA2AE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4838064"/>
            <a:ext cx="2895600" cy="273844"/>
          </a:xfrm>
        </p:spPr>
        <p:txBody>
          <a:bodyPr/>
          <a:lstStyle/>
          <a:p>
            <a:r>
              <a:rPr lang="pt-BR"/>
              <a:t>P. Costa Pinto, CERN</a:t>
            </a:r>
            <a:endParaRPr lang="en-US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A871CF61-DC4F-1EE8-41F6-6AD47684CE87}"/>
              </a:ext>
            </a:extLst>
          </p:cNvPr>
          <p:cNvSpPr/>
          <p:nvPr/>
        </p:nvSpPr>
        <p:spPr>
          <a:xfrm>
            <a:off x="1953208" y="4391608"/>
            <a:ext cx="2980801" cy="261257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3BAA37C-C620-E1F9-A3A7-B07FB4347A52}"/>
              </a:ext>
            </a:extLst>
          </p:cNvPr>
          <p:cNvSpPr txBox="1"/>
          <p:nvPr/>
        </p:nvSpPr>
        <p:spPr>
          <a:xfrm>
            <a:off x="1370541" y="4337570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LHC</a:t>
            </a:r>
          </a:p>
        </p:txBody>
      </p:sp>
    </p:spTree>
    <p:extLst>
      <p:ext uri="{BB962C8B-B14F-4D97-AF65-F5344CB8AC3E}">
        <p14:creationId xmlns:p14="http://schemas.microsoft.com/office/powerpoint/2010/main" val="1018787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</p:bldLst>
  </p:timing>
</p:sld>
</file>

<file path=ppt/theme/theme1.xml><?xml version="1.0" encoding="utf-8"?>
<a:theme xmlns:a="http://schemas.openxmlformats.org/drawingml/2006/main" name="CERNcobrandi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CERNcobrandi16-9.potx</Template>
  <TotalTime>57376</TotalTime>
  <Words>1799</Words>
  <Application>Microsoft Office PowerPoint</Application>
  <PresentationFormat>On-screen Show (16:9)</PresentationFormat>
  <Paragraphs>394</Paragraphs>
  <Slides>32</Slides>
  <Notes>27</Notes>
  <HiddenSlides>1</HiddenSlides>
  <MMClips>2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4</vt:i4>
      </vt:variant>
      <vt:variant>
        <vt:lpstr>Slide Titles</vt:lpstr>
      </vt:variant>
      <vt:variant>
        <vt:i4>32</vt:i4>
      </vt:variant>
    </vt:vector>
  </HeadingPairs>
  <TitlesOfParts>
    <vt:vector size="47" baseType="lpstr">
      <vt:lpstr>Arial</vt:lpstr>
      <vt:lpstr>Calibri</vt:lpstr>
      <vt:lpstr>Cambria Math</vt:lpstr>
      <vt:lpstr>Comic Sans MS</vt:lpstr>
      <vt:lpstr>Optima</vt:lpstr>
      <vt:lpstr>Symbol</vt:lpstr>
      <vt:lpstr>Times</vt:lpstr>
      <vt:lpstr>Times New Roman</vt:lpstr>
      <vt:lpstr>Verdana</vt:lpstr>
      <vt:lpstr>Wingdings</vt:lpstr>
      <vt:lpstr>CERNcobrandi16-9</vt:lpstr>
      <vt:lpstr>CorelPhotoPaint.Image.6</vt:lpstr>
      <vt:lpstr>Designer Drawing</vt:lpstr>
      <vt:lpstr>Chart</vt:lpstr>
      <vt:lpstr>KGPlot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Aging of TiZrV: role of the coating thickness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Mauro Taborelli</cp:lastModifiedBy>
  <cp:revision>164</cp:revision>
  <dcterms:created xsi:type="dcterms:W3CDTF">2012-11-30T11:04:26Z</dcterms:created>
  <dcterms:modified xsi:type="dcterms:W3CDTF">2023-11-15T16:33:56Z</dcterms:modified>
</cp:coreProperties>
</file>