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  <p:sldMasterId id="2147483716" r:id="rId5"/>
  </p:sldMasterIdLst>
  <p:notesMasterIdLst>
    <p:notesMasterId r:id="rId30"/>
  </p:notesMasterIdLst>
  <p:sldIdLst>
    <p:sldId id="256" r:id="rId6"/>
    <p:sldId id="417" r:id="rId7"/>
    <p:sldId id="624" r:id="rId8"/>
    <p:sldId id="623" r:id="rId9"/>
    <p:sldId id="625" r:id="rId10"/>
    <p:sldId id="627" r:id="rId11"/>
    <p:sldId id="635" r:id="rId12"/>
    <p:sldId id="263" r:id="rId13"/>
    <p:sldId id="633" r:id="rId14"/>
    <p:sldId id="628" r:id="rId15"/>
    <p:sldId id="629" r:id="rId16"/>
    <p:sldId id="630" r:id="rId17"/>
    <p:sldId id="631" r:id="rId18"/>
    <p:sldId id="632" r:id="rId19"/>
    <p:sldId id="634" r:id="rId20"/>
    <p:sldId id="626" r:id="rId21"/>
    <p:sldId id="257" r:id="rId22"/>
    <p:sldId id="258" r:id="rId23"/>
    <p:sldId id="259" r:id="rId24"/>
    <p:sldId id="260" r:id="rId25"/>
    <p:sldId id="261" r:id="rId26"/>
    <p:sldId id="434" r:id="rId27"/>
    <p:sldId id="621" r:id="rId28"/>
    <p:sldId id="636" r:id="rId29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dinando Giordano" initials="FG" lastIdx="8" clrIdx="0">
    <p:extLst>
      <p:ext uri="{19B8F6BF-5375-455C-9EA6-DF929625EA0E}">
        <p15:presenceInfo xmlns:p15="http://schemas.microsoft.com/office/powerpoint/2012/main" userId="S::f.giordano@365caen.onmicrosoft.com::d0a9c6e6-5c84-4aea-998f-76069c1e4fee" providerId="AD"/>
      </p:ext>
    </p:extLst>
  </p:cmAuthor>
  <p:cmAuthor id="2" name="Paola Garosi" initials="PG" lastIdx="7" clrIdx="1">
    <p:extLst>
      <p:ext uri="{19B8F6BF-5375-455C-9EA6-DF929625EA0E}">
        <p15:presenceInfo xmlns:p15="http://schemas.microsoft.com/office/powerpoint/2012/main" userId="S::p.garosi@365caen.onmicrosoft.com::f7a484ba-25e0-426a-872f-11d2020bb374" providerId="AD"/>
      </p:ext>
    </p:extLst>
  </p:cmAuthor>
  <p:cmAuthor id="3" name="Yuri Venturini" initials="YV" lastIdx="6" clrIdx="2">
    <p:extLst>
      <p:ext uri="{19B8F6BF-5375-455C-9EA6-DF929625EA0E}">
        <p15:presenceInfo xmlns:p15="http://schemas.microsoft.com/office/powerpoint/2012/main" userId="S::y.venturini@365caen.onmicrosoft.com::450893ec-f9d6-40a6-af6d-1724d54864bb" providerId="AD"/>
      </p:ext>
    </p:extLst>
  </p:cmAuthor>
  <p:cmAuthor id="4" name="Guest User" initials="GU" lastIdx="2" clrIdx="3">
    <p:extLst>
      <p:ext uri="{19B8F6BF-5375-455C-9EA6-DF929625EA0E}">
        <p15:presenceInfo xmlns:p15="http://schemas.microsoft.com/office/powerpoint/2012/main" userId="S::urn:spo:anon#50d6127a1d4677720f3b6e8547490d861e74366714c66b4fe585c76c2bb8456d::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1BE"/>
    <a:srgbClr val="ECA524"/>
    <a:srgbClr val="0E7FA6"/>
    <a:srgbClr val="CC3300"/>
    <a:srgbClr val="F2C36E"/>
    <a:srgbClr val="FF9966"/>
    <a:srgbClr val="A5A5A5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6259" autoAdjust="0"/>
  </p:normalViewPr>
  <p:slideViewPr>
    <p:cSldViewPr snapToGrid="0">
      <p:cViewPr varScale="1">
        <p:scale>
          <a:sx n="107" d="100"/>
          <a:sy n="107" d="100"/>
        </p:scale>
        <p:origin x="714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78761-B984-4576-B9C6-CDFFD8E7A541}" type="datetimeFigureOut">
              <a:rPr lang="en-150" smtClean="0"/>
              <a:t>01/24/2024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A128-472E-47B1-9F96-09D4AB945B7F}" type="slidenum">
              <a:rPr lang="en-150" smtClean="0"/>
              <a:t>‹N›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6662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841738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10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67375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86150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47612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79465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61062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15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60748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21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7948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23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467833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24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90968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69744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58525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939920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43060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6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13977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7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14467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8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08218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DA128-472E-47B1-9F96-09D4AB945B7F}" type="slidenum">
              <a:rPr lang="en-150" smtClean="0"/>
              <a:t>9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60380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4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7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1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5"/>
              <a:t>Reproduction, </a:t>
            </a:r>
            <a:r>
              <a:rPr spc="-15"/>
              <a:t>transfer, </a:t>
            </a:r>
            <a:r>
              <a:rPr spc="-5"/>
              <a:t>distribution of part or all of the </a:t>
            </a:r>
            <a:r>
              <a:rPr spc="-10"/>
              <a:t>contents </a:t>
            </a:r>
            <a:r>
              <a:t>in </a:t>
            </a:r>
            <a:r>
              <a:rPr spc="-5"/>
              <a:t>this document </a:t>
            </a:r>
            <a:r>
              <a:t>in </a:t>
            </a:r>
            <a:r>
              <a:rPr spc="-15"/>
              <a:t>any </a:t>
            </a:r>
            <a:r>
              <a:rPr spc="-5"/>
              <a:t>form without prior written permission of CAEN </a:t>
            </a:r>
            <a:r>
              <a:t>is</a:t>
            </a:r>
            <a:r>
              <a:rPr spc="145"/>
              <a:t> </a:t>
            </a:r>
            <a:r>
              <a:rPr spc="-5"/>
              <a:t>prohibited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8054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>
            <a:off x="0" y="0"/>
            <a:ext cx="12192000" cy="39756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4000">
                <a:srgbClr val="E4D9DC"/>
              </a:gs>
              <a:gs pos="83000">
                <a:srgbClr val="E4D9DC"/>
              </a:gs>
              <a:gs pos="100000">
                <a:srgbClr val="E4D9DC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>
          <a:xfrm>
            <a:off x="11131411" y="5560456"/>
            <a:ext cx="1060590" cy="129754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848" y="43238"/>
            <a:ext cx="957431" cy="311088"/>
          </a:xfrm>
          <a:prstGeom prst="rect">
            <a:avLst/>
          </a:prstGeom>
        </p:spPr>
      </p:pic>
      <p:pic>
        <p:nvPicPr>
          <p:cNvPr id="9" name="Picture 2" descr="Risultati immagini per nuclear instrument NI"/>
          <p:cNvPicPr>
            <a:picLocks noChangeAspect="1" noChangeArrowheads="1"/>
          </p:cNvPicPr>
          <p:nvPr userDrawn="1"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2" t="20262" r="8288" b="14446"/>
          <a:stretch/>
        </p:blipFill>
        <p:spPr bwMode="auto">
          <a:xfrm>
            <a:off x="10848528" y="0"/>
            <a:ext cx="1189071" cy="3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/>
          <p:cNvSpPr/>
          <p:nvPr userDrawn="1"/>
        </p:nvSpPr>
        <p:spPr>
          <a:xfrm>
            <a:off x="263352" y="6577310"/>
            <a:ext cx="112873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/>
              <a:t>Reproduction, transfer, distribution of part or all of the contents in this document in any form without prior written permission of CAEN is prohibited </a:t>
            </a:r>
            <a:endParaRPr lang="it-IT" sz="1200"/>
          </a:p>
        </p:txBody>
      </p:sp>
    </p:spTree>
    <p:extLst>
      <p:ext uri="{BB962C8B-B14F-4D97-AF65-F5344CB8AC3E}">
        <p14:creationId xmlns:p14="http://schemas.microsoft.com/office/powerpoint/2010/main" val="1247590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54844" y="993500"/>
            <a:ext cx="10882313" cy="472361"/>
          </a:xfrm>
          <a:prstGeom prst="rect">
            <a:avLst/>
          </a:prstGeom>
        </p:spPr>
        <p:txBody>
          <a:bodyPr/>
          <a:lstStyle>
            <a:lvl1pPr marL="0" indent="0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 b="1"/>
            </a:lvl1pPr>
          </a:lstStyle>
          <a:p>
            <a:r>
              <a:t>Slide Subtitle</a:t>
            </a:r>
          </a:p>
        </p:txBody>
      </p:sp>
      <p:sp>
        <p:nvSpPr>
          <p:cNvPr id="44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14229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AF5E81-266B-F294-4E6E-D06433093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BFDA226-D23B-3DB8-A97C-FD76A24E5B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599956-B7F7-B786-B208-1447F9283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DD8793-9E34-D1DD-1126-EFBF280BC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642911-7361-1560-F8E6-E0AE61525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2260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B60A78-17BB-98DB-61C9-D3EDB356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8715BC-C861-7CBB-244C-7D2C7EB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3DF115-1801-66AC-D28A-04BC41EC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852BB2-86A3-597A-6B6E-C726B5BAD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598841-89D5-B723-E4D3-D05C33F68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6028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9A4871-6357-C7AF-B8A9-BDC64CE87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4C11CD4-3A0C-DEA1-1F0C-8FE0F2193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B7E5DD-6F65-D2AC-0B8B-427AFE2AF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00BA48-0EF9-E67B-28EC-7BAF376E3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B131A1-977F-6EF2-4484-899416556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734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3D22B5-85F0-D12A-5DF1-AF40782BA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4A93E5-8774-396B-CD50-3964B4A38D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10E2F6B-6946-00E4-25C2-1CC40F5A80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4E9C9-FACE-F675-A163-425A19CC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0AB8AB-6538-A59D-BF4D-76299489F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1FA56E8-0005-AF82-F725-DDC5F3566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620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198D50-20C9-3D8A-CF26-6C2A8FB8E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105D2F-EE34-3D1F-D9BC-1B7D7559F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9186723-D28E-2AA7-0094-EDBCF6D6E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EFE4871-163B-83B1-696E-436E58DC70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5A02F86-7030-A69A-CC5D-F4EC33D5E1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774B028-7791-C2BD-86A7-191224D22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EED1B2E-8D42-3FF0-1415-A6101F076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C8857A3-E342-B426-5445-EC0EA2DA8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416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29/04/2021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20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D55B0A-F9F9-6F9B-0BF7-E4FBEBB6D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27EE0B6-30B9-AD90-F428-E73F42E8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EFE138A-8F48-683C-9362-2FC6EBB7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30BFB4-395E-13D5-6836-2450E052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0685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D883408-1943-A237-615B-135A06756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81890A8-C22B-1491-2813-6BD2884A4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0F2556-C099-1EF1-F513-BA22635DB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5584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B986EF-1B5E-F12E-DE28-A3417BA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4C75AE2-A58D-1089-F5D0-F6B9D06F7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6994583-C97D-6C91-4F1F-8948F27D8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0D9D5C3-757D-636A-26B4-38D90EA6B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4343628-3A2D-CDAE-F83C-765E46903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A78A0E3-9BAA-5048-ECDA-1B158C55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34094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01EECB-FB85-1585-26BA-2DD977936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26AAC7D-CBB1-E42D-245C-704E0D4FA7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0D81A8E-BB81-1F7E-9550-1E0DFD7E0A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35AA12D-50AF-E9A5-05BC-3DEEF90C6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4F95C7-B226-1DF8-D3C1-D29E8C1D8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A5BBFEB-5E55-5D23-7DA5-5BA06BDFC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841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9AA6E5-1131-E0BD-1B14-05B1AEBB6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7CC1CAD-61F4-3DA7-0842-CE7C513AE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7D23E9-703D-0321-5891-E7F5F757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D66576-B312-C258-63B5-BDCE1098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A6EB8B-2534-9D75-4CC1-E822D491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0379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736DA20-F58E-F52B-0DD4-9A9FD1E5A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6B5F090-913C-1FF6-8DA9-32CC1A453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1CE0C4-3FCC-7F0D-DDE0-6860BCA96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14C741E-DFF0-FEA9-69F2-76C70917B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FFF3B8-663A-2AD0-3964-F2EC8ED68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763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4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0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6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4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3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27/11/2020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8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27/11/2020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1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7158" y="103461"/>
            <a:ext cx="10058400" cy="698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182" y="1022468"/>
            <a:ext cx="10058400" cy="503395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r>
              <a:rPr lang="en-US"/>
              <a:t>29/04/2021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937158" y="801575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8CE40737-7B33-408B-AD70-E9E2C1EDC367}"/>
              </a:ext>
            </a:extLst>
          </p:cNvPr>
          <p:cNvPicPr>
            <a:picLocks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5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11" r:id="rId5"/>
    <p:sldLayoutId id="2147483705" r:id="rId6"/>
    <p:sldLayoutId id="2147483706" r:id="rId7"/>
    <p:sldLayoutId id="2147483707" r:id="rId8"/>
    <p:sldLayoutId id="2147483710" r:id="rId9"/>
    <p:sldLayoutId id="2147483708" r:id="rId10"/>
    <p:sldLayoutId id="2147483709" r:id="rId11"/>
    <p:sldLayoutId id="2147483714" r:id="rId12"/>
    <p:sldLayoutId id="2147483715" r:id="rId13"/>
    <p:sldLayoutId id="2147483728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69D647-9BC4-3CC2-06E9-FCCB7032B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C438EA-1D4E-8169-7ED7-C16ECAB62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3E9DFD-AF39-6D38-274F-0F69686325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BB457-D30C-466B-A62F-3B8C57FD994F}" type="datetimeFigureOut">
              <a:rPr lang="it-IT" smtClean="0"/>
              <a:t>24/01/2024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7FB063-CD18-8F5F-EF5F-AE881884B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B2A833-D758-1DD8-279E-F53BC14C0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FF64-0414-49B2-8687-173F672140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590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microsoft.com/office/2007/relationships/hdphoto" Target="../media/hdphoto4.wdp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10" Type="http://schemas.openxmlformats.org/officeDocument/2006/relationships/image" Target="../media/image18.png"/><Relationship Id="rId4" Type="http://schemas.openxmlformats.org/officeDocument/2006/relationships/image" Target="../media/image1.pn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06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3" descr="A picture containing indoor, green, honeycomb, light&#10;&#10;Description automatically generated">
            <a:extLst>
              <a:ext uri="{FF2B5EF4-FFF2-40B4-BE49-F238E27FC236}">
                <a16:creationId xmlns:a16="http://schemas.microsoft.com/office/drawing/2014/main" id="{A8F9496B-7509-46ED-8B5D-42A3F70C39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</a:extLst>
          </a:blip>
          <a:srcRect b="14773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15" name="Rectangle 108">
            <a:extLst>
              <a:ext uri="{FF2B5EF4-FFF2-40B4-BE49-F238E27FC236}">
                <a16:creationId xmlns:a16="http://schemas.microsoft.com/office/drawing/2014/main" id="{4B986F88-1433-4AF7-AF71-41A89DC93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46064">
                <a:srgbClr val="000000">
                  <a:alpha val="30000"/>
                </a:srgbClr>
              </a:gs>
              <a:gs pos="68000">
                <a:srgbClr val="000000">
                  <a:alpha val="20000"/>
                </a:srgbClr>
              </a:gs>
              <a:gs pos="0">
                <a:schemeClr val="tx1">
                  <a:alpha val="0"/>
                </a:schemeClr>
              </a:gs>
              <a:gs pos="2600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C8AB6-A48C-4FE4-B603-48D4D6928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>
            <a:normAutofit/>
          </a:bodyPr>
          <a:lstStyle/>
          <a:p>
            <a:r>
              <a:rPr lang="en-US" cap="none" dirty="0">
                <a:solidFill>
                  <a:srgbClr val="FFFFFF"/>
                </a:solidFill>
              </a:rPr>
              <a:t>Carlo Tintori (c.tintori@caen.it) </a:t>
            </a:r>
            <a:br>
              <a:rPr lang="en-US" cap="none" dirty="0">
                <a:solidFill>
                  <a:srgbClr val="FFFFFF"/>
                </a:solidFill>
              </a:rPr>
            </a:br>
            <a:r>
              <a:rPr lang="en-US" cap="none" dirty="0" err="1">
                <a:solidFill>
                  <a:srgbClr val="FFFFFF"/>
                </a:solidFill>
              </a:rPr>
              <a:t>picoTDC</a:t>
            </a:r>
            <a:r>
              <a:rPr lang="en-US" cap="none" dirty="0">
                <a:solidFill>
                  <a:srgbClr val="FFFFFF"/>
                </a:solidFill>
              </a:rPr>
              <a:t> meeting @ </a:t>
            </a:r>
            <a:r>
              <a:rPr lang="en-GB" sz="2500" cap="none" dirty="0">
                <a:solidFill>
                  <a:srgbClr val="FFFFFF"/>
                </a:solidFill>
              </a:rPr>
              <a:t>CERN </a:t>
            </a:r>
            <a:r>
              <a:rPr lang="en-US" cap="none" dirty="0">
                <a:solidFill>
                  <a:srgbClr val="FFFFFF"/>
                </a:solidFill>
              </a:rPr>
              <a:t>– January 25th, 2024</a:t>
            </a:r>
            <a:endParaRPr lang="en-150" cap="none" dirty="0">
              <a:solidFill>
                <a:srgbClr val="FFFFFF"/>
              </a:solidFill>
            </a:endParaRPr>
          </a:p>
        </p:txBody>
      </p:sp>
      <p:cxnSp>
        <p:nvCxnSpPr>
          <p:cNvPr id="116" name="Straight Connector 110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44FFD5D-B985-4624-BBCD-50AD2E1686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6400798"/>
            <a:ext cx="12188952" cy="457201"/>
          </a:xfrm>
          <a:prstGeom prst="rect">
            <a:avLst/>
          </a:prstGeom>
          <a:gradFill>
            <a:gsLst>
              <a:gs pos="61000">
                <a:srgbClr val="000000">
                  <a:alpha val="10000"/>
                </a:srgbClr>
              </a:gs>
              <a:gs pos="700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18">
            <a:extLst>
              <a:ext uri="{FF2B5EF4-FFF2-40B4-BE49-F238E27FC236}">
                <a16:creationId xmlns:a16="http://schemas.microsoft.com/office/drawing/2014/main" id="{427B795E-9198-401B-B095-638C8A779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57" y="810084"/>
            <a:ext cx="9283049" cy="10774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7D6915-A704-4D9C-9089-336B673F9D10}"/>
              </a:ext>
            </a:extLst>
          </p:cNvPr>
          <p:cNvSpPr txBox="1"/>
          <p:nvPr/>
        </p:nvSpPr>
        <p:spPr>
          <a:xfrm>
            <a:off x="5356" y="2803134"/>
            <a:ext cx="121866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it-IT" sz="4800" spc="-5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picoTDC</a:t>
            </a:r>
            <a:r>
              <a:rPr lang="it-IT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and FERS system</a:t>
            </a:r>
          </a:p>
        </p:txBody>
      </p:sp>
    </p:spTree>
    <p:extLst>
      <p:ext uri="{BB962C8B-B14F-4D97-AF65-F5344CB8AC3E}">
        <p14:creationId xmlns:p14="http://schemas.microsoft.com/office/powerpoint/2010/main" val="144630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2">
            <a:extLst>
              <a:ext uri="{FF2B5EF4-FFF2-40B4-BE49-F238E27FC236}">
                <a16:creationId xmlns:a16="http://schemas.microsoft.com/office/drawing/2014/main" id="{52A6D083-E2F4-472D-886A-7B1BB7249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0" name="Slide Number Placeholder 4">
            <a:extLst>
              <a:ext uri="{FF2B5EF4-FFF2-40B4-BE49-F238E27FC236}">
                <a16:creationId xmlns:a16="http://schemas.microsoft.com/office/drawing/2014/main" id="{070938FE-2A5A-4C3E-B54E-2B18CB5E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10</a:t>
            </a:fld>
            <a:endParaRPr lang="en-US" sz="1050"/>
          </a:p>
        </p:txBody>
      </p:sp>
      <p:sp>
        <p:nvSpPr>
          <p:cNvPr id="71" name="Titolo 1">
            <a:extLst>
              <a:ext uri="{FF2B5EF4-FFF2-40B4-BE49-F238E27FC236}">
                <a16:creationId xmlns:a16="http://schemas.microsoft.com/office/drawing/2014/main" id="{BFAE2CC2-6301-445F-8CB2-3A609F99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99868"/>
            <a:ext cx="10058400" cy="6827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Test Setup</a:t>
            </a:r>
          </a:p>
        </p:txBody>
      </p:sp>
      <p:pic>
        <p:nvPicPr>
          <p:cNvPr id="2050" name="Picture 2" descr="AFG3252 Tektronix | Mouser Italia">
            <a:extLst>
              <a:ext uri="{FF2B5EF4-FFF2-40B4-BE49-F238E27FC236}">
                <a16:creationId xmlns:a16="http://schemas.microsoft.com/office/drawing/2014/main" id="{A0A19569-55D1-272D-3380-44B3E22A6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4" y="1626957"/>
            <a:ext cx="1881467" cy="97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47">
            <a:extLst>
              <a:ext uri="{FF2B5EF4-FFF2-40B4-BE49-F238E27FC236}">
                <a16:creationId xmlns:a16="http://schemas.microsoft.com/office/drawing/2014/main" id="{67CE6E01-2348-7EDB-F8DF-30E3BE3FB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168" y="1345050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AFG 3252</a:t>
            </a:r>
          </a:p>
        </p:txBody>
      </p:sp>
      <p:pic>
        <p:nvPicPr>
          <p:cNvPr id="2052" name="Picture 4" descr="DW]USED 8日保証 hp 8494A ATTENUATOR アッテネーター OPT 001 DC-4GHz 11dB [05170-0186]  | 計測器,計測器その他(Others) | 中古販売分析機器計測器総合商社ディルウィングス">
            <a:extLst>
              <a:ext uri="{FF2B5EF4-FFF2-40B4-BE49-F238E27FC236}">
                <a16:creationId xmlns:a16="http://schemas.microsoft.com/office/drawing/2014/main" id="{28096543-F5F3-1417-FAB1-CB8F519EB1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92" t="23614" r="7647" b="15425"/>
          <a:stretch/>
        </p:blipFill>
        <p:spPr bwMode="auto">
          <a:xfrm>
            <a:off x="3393657" y="1490828"/>
            <a:ext cx="2073077" cy="154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F61BAA18-200A-1F42-8E53-33D248324E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1" t="21555" r="8363" b="22945"/>
          <a:stretch/>
        </p:blipFill>
        <p:spPr bwMode="auto">
          <a:xfrm>
            <a:off x="6096000" y="1419616"/>
            <a:ext cx="1892490" cy="12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47">
            <a:extLst>
              <a:ext uri="{FF2B5EF4-FFF2-40B4-BE49-F238E27FC236}">
                <a16:creationId xmlns:a16="http://schemas.microsoft.com/office/drawing/2014/main" id="{0BA200F7-467F-0923-6C49-1449A0356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1371" y="1127555"/>
            <a:ext cx="1467795" cy="48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Step Attenuator</a:t>
            </a:r>
          </a:p>
        </p:txBody>
      </p:sp>
      <p:sp>
        <p:nvSpPr>
          <p:cNvPr id="17" name="CasellaDiTesto 47">
            <a:extLst>
              <a:ext uri="{FF2B5EF4-FFF2-40B4-BE49-F238E27FC236}">
                <a16:creationId xmlns:a16="http://schemas.microsoft.com/office/drawing/2014/main" id="{7150A47E-8368-3AC5-AC5A-9EC0F32B2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4557" y="1100785"/>
            <a:ext cx="2073077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DT5203+A5256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802A20B2-E0A3-CEB6-640B-185CA5454A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335" y="3622303"/>
            <a:ext cx="3810000" cy="2286000"/>
          </a:xfrm>
          <a:prstGeom prst="rect">
            <a:avLst/>
          </a:prstGeom>
        </p:spPr>
      </p:pic>
      <p:sp>
        <p:nvSpPr>
          <p:cNvPr id="23" name="CasellaDiTesto 47">
            <a:extLst>
              <a:ext uri="{FF2B5EF4-FFF2-40B4-BE49-F238E27FC236}">
                <a16:creationId xmlns:a16="http://schemas.microsoft.com/office/drawing/2014/main" id="{BF7F4A58-EE72-8146-C338-93B691B43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70" y="3333711"/>
            <a:ext cx="3911101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Pulse</a:t>
            </a:r>
            <a:r>
              <a:rPr lang="it-IT" b="1" dirty="0">
                <a:latin typeface="Comic Sans MS" pitchFamily="66" charset="0"/>
              </a:rPr>
              <a:t>: </a:t>
            </a:r>
            <a:r>
              <a:rPr lang="it-IT" b="1" dirty="0" err="1">
                <a:latin typeface="Comic Sans MS" pitchFamily="66" charset="0"/>
              </a:rPr>
              <a:t>Amp</a:t>
            </a:r>
            <a:r>
              <a:rPr lang="it-IT" b="1" dirty="0">
                <a:latin typeface="Comic Sans MS" pitchFamily="66" charset="0"/>
              </a:rPr>
              <a:t> = 3.85 V, Rise = ~2.5 ns</a:t>
            </a:r>
          </a:p>
        </p:txBody>
      </p:sp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5EB6501F-DF26-0130-687B-61F2A91F63D8}"/>
              </a:ext>
            </a:extLst>
          </p:cNvPr>
          <p:cNvSpPr/>
          <p:nvPr/>
        </p:nvSpPr>
        <p:spPr>
          <a:xfrm>
            <a:off x="2846690" y="1800315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82E75C7C-D143-D59C-B9FC-09B8FC19AD78}"/>
              </a:ext>
            </a:extLst>
          </p:cNvPr>
          <p:cNvSpPr/>
          <p:nvPr/>
        </p:nvSpPr>
        <p:spPr>
          <a:xfrm>
            <a:off x="5507883" y="1800315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BB979928-B8F3-461F-0FE7-965D64FF3595}"/>
              </a:ext>
            </a:extLst>
          </p:cNvPr>
          <p:cNvGrpSpPr/>
          <p:nvPr/>
        </p:nvGrpSpPr>
        <p:grpSpPr>
          <a:xfrm>
            <a:off x="8684609" y="1345050"/>
            <a:ext cx="1959780" cy="1738718"/>
            <a:chOff x="8230546" y="1366513"/>
            <a:chExt cx="1959780" cy="1738718"/>
          </a:xfrm>
        </p:grpSpPr>
        <p:pic>
          <p:nvPicPr>
            <p:cNvPr id="28" name="Immagine 35" descr="Immagine che contiene testo, computer, elettronico, nero&#10;&#10;Descrizione generata automaticamente">
              <a:extLst>
                <a:ext uri="{FF2B5EF4-FFF2-40B4-BE49-F238E27FC236}">
                  <a16:creationId xmlns:a16="http://schemas.microsoft.com/office/drawing/2014/main" id="{CF6D123A-D021-1AE4-4B97-183E335FE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0546" y="1366513"/>
              <a:ext cx="1959780" cy="1738718"/>
            </a:xfrm>
            <a:prstGeom prst="rect">
              <a:avLst/>
            </a:prstGeom>
          </p:spPr>
        </p:pic>
        <p:sp>
          <p:nvSpPr>
            <p:cNvPr id="29" name="CasellaDiTesto 4">
              <a:extLst>
                <a:ext uri="{FF2B5EF4-FFF2-40B4-BE49-F238E27FC236}">
                  <a16:creationId xmlns:a16="http://schemas.microsoft.com/office/drawing/2014/main" id="{AC9CD0E5-7D02-C11A-5BDA-CD993BACB0B0}"/>
                </a:ext>
              </a:extLst>
            </p:cNvPr>
            <p:cNvSpPr txBox="1"/>
            <p:nvPr/>
          </p:nvSpPr>
          <p:spPr>
            <a:xfrm>
              <a:off x="8488579" y="1793313"/>
              <a:ext cx="920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it-IT" sz="1200" b="1" dirty="0">
                  <a:solidFill>
                    <a:srgbClr val="0070C0"/>
                  </a:solidFill>
                </a:rPr>
                <a:t>Janus SW</a:t>
              </a:r>
              <a:endParaRPr lang="en-US" sz="12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Freccia a destra 29">
            <a:extLst>
              <a:ext uri="{FF2B5EF4-FFF2-40B4-BE49-F238E27FC236}">
                <a16:creationId xmlns:a16="http://schemas.microsoft.com/office/drawing/2014/main" id="{4ECF4A5B-2A35-BAFE-9428-E79DC0CD91DF}"/>
              </a:ext>
            </a:extLst>
          </p:cNvPr>
          <p:cNvSpPr/>
          <p:nvPr/>
        </p:nvSpPr>
        <p:spPr>
          <a:xfrm>
            <a:off x="8137642" y="1800315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2B478134-E0E4-6BEA-7FEE-EBE9098598C4}"/>
              </a:ext>
            </a:extLst>
          </p:cNvPr>
          <p:cNvSpPr txBox="1">
            <a:spLocks/>
          </p:cNvSpPr>
          <p:nvPr/>
        </p:nvSpPr>
        <p:spPr>
          <a:xfrm>
            <a:off x="4154925" y="3519511"/>
            <a:ext cx="7887584" cy="248947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Start on Ch0 with fixed amplitude. Stop on Ch1 and Ch2 (dual threshold) with variable amplitude (max = 3.85 V). Delay = 13 ns.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Sweep</a:t>
            </a:r>
            <a:r>
              <a:rPr lang="en-US" sz="1800" dirty="0"/>
              <a:t>: acquire </a:t>
            </a:r>
            <a:r>
              <a:rPr lang="en-US" sz="1800" b="1" dirty="0" err="1"/>
              <a:t>ToT</a:t>
            </a:r>
            <a:r>
              <a:rPr lang="en-US" sz="1800" b="1" dirty="0"/>
              <a:t> </a:t>
            </a:r>
            <a:r>
              <a:rPr lang="en-US" sz="1800" dirty="0"/>
              <a:t>and </a:t>
            </a:r>
            <a:r>
              <a:rPr lang="en-US" sz="1800" b="1" dirty="0">
                <a:sym typeface="Symbol" panose="05050102010706020507" pitchFamily="18" charset="2"/>
              </a:rPr>
              <a:t>T</a:t>
            </a:r>
            <a:r>
              <a:rPr lang="en-US" sz="1800" dirty="0"/>
              <a:t> at different amplitudes (from 0 to </a:t>
            </a:r>
            <a:br>
              <a:rPr lang="en-US" sz="1800" dirty="0"/>
            </a:br>
            <a:r>
              <a:rPr lang="en-US" sz="1800" dirty="0"/>
              <a:t>54 dB, 3 dB step)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Fit points and build </a:t>
            </a:r>
            <a:r>
              <a:rPr lang="en-US" sz="1800" b="1" dirty="0" err="1"/>
              <a:t>ToT</a:t>
            </a:r>
            <a:r>
              <a:rPr lang="en-US" sz="1800" b="1" dirty="0"/>
              <a:t>-Walk </a:t>
            </a:r>
            <a:r>
              <a:rPr lang="en-US" sz="1800" dirty="0"/>
              <a:t>and </a:t>
            </a:r>
            <a:r>
              <a:rPr lang="en-US" sz="1800" b="1" dirty="0" err="1"/>
              <a:t>ToT-Ampl</a:t>
            </a:r>
            <a:r>
              <a:rPr lang="en-US" sz="1800" b="1" dirty="0"/>
              <a:t> </a:t>
            </a:r>
            <a:r>
              <a:rPr lang="en-US" sz="1800" dirty="0"/>
              <a:t>curves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Use curves to correct Walk from </a:t>
            </a:r>
            <a:r>
              <a:rPr lang="en-US" sz="1800" dirty="0" err="1"/>
              <a:t>ToT</a:t>
            </a:r>
            <a:r>
              <a:rPr lang="en-US" sz="1800" dirty="0"/>
              <a:t> (replace CFD)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Use curves to get Amplitude from </a:t>
            </a:r>
            <a:r>
              <a:rPr lang="en-US" sz="1800" dirty="0" err="1"/>
              <a:t>ToT</a:t>
            </a:r>
            <a:r>
              <a:rPr lang="en-US" sz="1800" dirty="0"/>
              <a:t> (make ADC from TDC)</a:t>
            </a:r>
          </a:p>
        </p:txBody>
      </p:sp>
    </p:spTree>
    <p:extLst>
      <p:ext uri="{BB962C8B-B14F-4D97-AF65-F5344CB8AC3E}">
        <p14:creationId xmlns:p14="http://schemas.microsoft.com/office/powerpoint/2010/main" val="1384286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7345D46-FF70-62FB-FC70-F380EAFB8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1" y="829249"/>
            <a:ext cx="4310509" cy="2723739"/>
          </a:xfrm>
          <a:prstGeom prst="rect">
            <a:avLst/>
          </a:prstGeom>
        </p:spPr>
      </p:pic>
      <p:sp>
        <p:nvSpPr>
          <p:cNvPr id="69" name="Footer Placeholder 2">
            <a:extLst>
              <a:ext uri="{FF2B5EF4-FFF2-40B4-BE49-F238E27FC236}">
                <a16:creationId xmlns:a16="http://schemas.microsoft.com/office/drawing/2014/main" id="{52A6D083-E2F4-472D-886A-7B1BB7249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0" name="Slide Number Placeholder 4">
            <a:extLst>
              <a:ext uri="{FF2B5EF4-FFF2-40B4-BE49-F238E27FC236}">
                <a16:creationId xmlns:a16="http://schemas.microsoft.com/office/drawing/2014/main" id="{070938FE-2A5A-4C3E-B54E-2B18CB5E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11</a:t>
            </a:fld>
            <a:endParaRPr lang="en-US" sz="1050"/>
          </a:p>
        </p:txBody>
      </p:sp>
      <p:sp>
        <p:nvSpPr>
          <p:cNvPr id="71" name="Titolo 1">
            <a:extLst>
              <a:ext uri="{FF2B5EF4-FFF2-40B4-BE49-F238E27FC236}">
                <a16:creationId xmlns:a16="http://schemas.microsoft.com/office/drawing/2014/main" id="{BFAE2CC2-6301-445F-8CB2-3A609F99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99868"/>
            <a:ext cx="10058400" cy="6827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Calibration curves </a:t>
            </a:r>
            <a:r>
              <a:rPr lang="en-US" sz="3100" dirty="0"/>
              <a:t>(Low-</a:t>
            </a:r>
            <a:r>
              <a:rPr lang="en-US" sz="3100" dirty="0" err="1"/>
              <a:t>Thr</a:t>
            </a:r>
            <a:r>
              <a:rPr lang="en-US" sz="3100" dirty="0"/>
              <a:t> = 5 mV, High-</a:t>
            </a:r>
            <a:r>
              <a:rPr lang="en-US" sz="3100" dirty="0" err="1"/>
              <a:t>Thr</a:t>
            </a:r>
            <a:r>
              <a:rPr lang="en-US" sz="3100" dirty="0"/>
              <a:t> = 300 mV)</a:t>
            </a:r>
            <a:endParaRPr lang="en-US" sz="4800" dirty="0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7449B8D8-05B8-9D46-DB54-290744EF81EE}"/>
              </a:ext>
            </a:extLst>
          </p:cNvPr>
          <p:cNvSpPr/>
          <p:nvPr/>
        </p:nvSpPr>
        <p:spPr>
          <a:xfrm>
            <a:off x="5008447" y="2994587"/>
            <a:ext cx="1254839" cy="855437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 descr="Immagine che contiene linea, Diagramma, testo, diagramma&#10;&#10;Descrizione generata automaticamente">
            <a:extLst>
              <a:ext uri="{FF2B5EF4-FFF2-40B4-BE49-F238E27FC236}">
                <a16:creationId xmlns:a16="http://schemas.microsoft.com/office/drawing/2014/main" id="{CA3F9B86-E717-94E9-5CE4-CA9FF555620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027" y="776033"/>
            <a:ext cx="4525064" cy="2890914"/>
          </a:xfrm>
          <a:prstGeom prst="rect">
            <a:avLst/>
          </a:prstGeom>
        </p:spPr>
      </p:pic>
      <p:pic>
        <p:nvPicPr>
          <p:cNvPr id="14" name="Immagine 13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003C7817-7B97-AC3C-D957-CC8CF47BC38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590" y="3543818"/>
            <a:ext cx="4596500" cy="2882741"/>
          </a:xfrm>
          <a:prstGeom prst="rect">
            <a:avLst/>
          </a:prstGeom>
        </p:spPr>
      </p:pic>
      <p:sp>
        <p:nvSpPr>
          <p:cNvPr id="17" name="CasellaDiTesto 47">
            <a:extLst>
              <a:ext uri="{FF2B5EF4-FFF2-40B4-BE49-F238E27FC236}">
                <a16:creationId xmlns:a16="http://schemas.microsoft.com/office/drawing/2014/main" id="{1C355F2C-F4E0-A1CE-D79D-D91006B23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3316" y="3283222"/>
            <a:ext cx="1194030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Poly-</a:t>
            </a:r>
            <a:r>
              <a:rPr lang="it-IT" b="1" dirty="0" err="1">
                <a:latin typeface="Comic Sans MS" pitchFamily="66" charset="0"/>
              </a:rPr>
              <a:t>Fit</a:t>
            </a:r>
            <a:endParaRPr lang="it-IT" b="1" dirty="0">
              <a:latin typeface="Comic Sans MS" pitchFamily="66" charset="0"/>
            </a:endParaRPr>
          </a:p>
        </p:txBody>
      </p:sp>
      <p:pic>
        <p:nvPicPr>
          <p:cNvPr id="21" name="Immagine 20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A483BF8B-023C-E42C-8AFE-06332EFA3F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15" y="3409950"/>
            <a:ext cx="4418349" cy="2960299"/>
          </a:xfrm>
          <a:prstGeom prst="rect">
            <a:avLst/>
          </a:prstGeom>
        </p:spPr>
      </p:pic>
      <p:sp>
        <p:nvSpPr>
          <p:cNvPr id="22" name="CasellaDiTesto 47">
            <a:extLst>
              <a:ext uri="{FF2B5EF4-FFF2-40B4-BE49-F238E27FC236}">
                <a16:creationId xmlns:a16="http://schemas.microsoft.com/office/drawing/2014/main" id="{5A55CBE1-093A-2457-2721-C468AF1E2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11" y="1287900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Amp-</a:t>
            </a:r>
            <a:r>
              <a:rPr lang="en-US" b="1" dirty="0" err="1">
                <a:latin typeface="Comic Sans MS" pitchFamily="66" charset="0"/>
              </a:rPr>
              <a:t>ToT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23" name="CasellaDiTesto 47">
            <a:extLst>
              <a:ext uri="{FF2B5EF4-FFF2-40B4-BE49-F238E27FC236}">
                <a16:creationId xmlns:a16="http://schemas.microsoft.com/office/drawing/2014/main" id="{C99CD9CF-4B31-CEBF-B2B7-5AF47A831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7560" y="3869074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Amp-Walk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24" name="CasellaDiTesto 47">
            <a:extLst>
              <a:ext uri="{FF2B5EF4-FFF2-40B4-BE49-F238E27FC236}">
                <a16:creationId xmlns:a16="http://schemas.microsoft.com/office/drawing/2014/main" id="{4EA1791F-F836-E6C3-DD21-2FD3AA843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4108" y="1203536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b="1" dirty="0" err="1">
                <a:latin typeface="Comic Sans MS" pitchFamily="66" charset="0"/>
              </a:rPr>
              <a:t>ToT</a:t>
            </a:r>
            <a:r>
              <a:rPr lang="en-US" b="1" dirty="0">
                <a:latin typeface="Comic Sans MS" pitchFamily="66" charset="0"/>
              </a:rPr>
              <a:t>-Walk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25" name="CasellaDiTesto 47">
            <a:extLst>
              <a:ext uri="{FF2B5EF4-FFF2-40B4-BE49-F238E27FC236}">
                <a16:creationId xmlns:a16="http://schemas.microsoft.com/office/drawing/2014/main" id="{241B9A23-DC12-7DE9-8040-174A74E4E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6633" y="4014851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b="1" dirty="0" err="1">
                <a:latin typeface="Comic Sans MS" pitchFamily="66" charset="0"/>
              </a:rPr>
              <a:t>ToT</a:t>
            </a:r>
            <a:r>
              <a:rPr lang="en-US" b="1" dirty="0">
                <a:latin typeface="Comic Sans MS" pitchFamily="66" charset="0"/>
              </a:rPr>
              <a:t>-Amp</a:t>
            </a:r>
            <a:endParaRPr lang="it-IT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o 36">
            <a:extLst>
              <a:ext uri="{FF2B5EF4-FFF2-40B4-BE49-F238E27FC236}">
                <a16:creationId xmlns:a16="http://schemas.microsoft.com/office/drawing/2014/main" id="{C606615C-4BFC-C109-4217-D8DB6DB69D7F}"/>
              </a:ext>
            </a:extLst>
          </p:cNvPr>
          <p:cNvGrpSpPr/>
          <p:nvPr/>
        </p:nvGrpSpPr>
        <p:grpSpPr>
          <a:xfrm>
            <a:off x="162687" y="1184780"/>
            <a:ext cx="6624071" cy="4892668"/>
            <a:chOff x="162687" y="1184780"/>
            <a:chExt cx="6624071" cy="4892668"/>
          </a:xfrm>
        </p:grpSpPr>
        <p:pic>
          <p:nvPicPr>
            <p:cNvPr id="4" name="Immagine 3" descr="Immagine che contiene testo, Diagramma, diagramma, linea&#10;&#10;Descrizione generata automaticamente">
              <a:extLst>
                <a:ext uri="{FF2B5EF4-FFF2-40B4-BE49-F238E27FC236}">
                  <a16:creationId xmlns:a16="http://schemas.microsoft.com/office/drawing/2014/main" id="{8F249476-01DF-5E64-0819-075D241B8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87" y="1184780"/>
              <a:ext cx="6624071" cy="4859899"/>
            </a:xfrm>
            <a:prstGeom prst="rect">
              <a:avLst/>
            </a:prstGeom>
          </p:spPr>
        </p:pic>
        <p:sp>
          <p:nvSpPr>
            <p:cNvPr id="36" name="Content Placeholder 2">
              <a:extLst>
                <a:ext uri="{FF2B5EF4-FFF2-40B4-BE49-F238E27FC236}">
                  <a16:creationId xmlns:a16="http://schemas.microsoft.com/office/drawing/2014/main" id="{96D43507-C714-7084-BA5C-223330A896DC}"/>
                </a:ext>
              </a:extLst>
            </p:cNvPr>
            <p:cNvSpPr txBox="1">
              <a:spLocks/>
            </p:cNvSpPr>
            <p:nvPr/>
          </p:nvSpPr>
          <p:spPr>
            <a:xfrm>
              <a:off x="3470206" y="5724674"/>
              <a:ext cx="956605" cy="352774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t" anchorCtr="0">
              <a:no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24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20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8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6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4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4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4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4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Char char="•"/>
                <a:defRPr sz="14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Clr>
                  <a:schemeClr val="accent4">
                    <a:lumMod val="75000"/>
                  </a:schemeClr>
                </a:buClr>
                <a:buNone/>
              </a:pPr>
              <a:r>
                <a:rPr lang="en-US" sz="1600" dirty="0">
                  <a:sym typeface="Symbol" panose="05050102010706020507" pitchFamily="18" charset="2"/>
                </a:rPr>
                <a:t></a:t>
              </a:r>
              <a:r>
                <a:rPr lang="en-US" sz="1600" dirty="0"/>
                <a:t>T (ns)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9" name="Footer Placeholder 2">
            <a:extLst>
              <a:ext uri="{FF2B5EF4-FFF2-40B4-BE49-F238E27FC236}">
                <a16:creationId xmlns:a16="http://schemas.microsoft.com/office/drawing/2014/main" id="{52A6D083-E2F4-472D-886A-7B1BB7249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0" name="Slide Number Placeholder 4">
            <a:extLst>
              <a:ext uri="{FF2B5EF4-FFF2-40B4-BE49-F238E27FC236}">
                <a16:creationId xmlns:a16="http://schemas.microsoft.com/office/drawing/2014/main" id="{070938FE-2A5A-4C3E-B54E-2B18CB5E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12</a:t>
            </a:fld>
            <a:endParaRPr lang="en-US" sz="1050"/>
          </a:p>
        </p:txBody>
      </p:sp>
      <p:sp>
        <p:nvSpPr>
          <p:cNvPr id="71" name="Titolo 1">
            <a:extLst>
              <a:ext uri="{FF2B5EF4-FFF2-40B4-BE49-F238E27FC236}">
                <a16:creationId xmlns:a16="http://schemas.microsoft.com/office/drawing/2014/main" id="{BFAE2CC2-6301-445F-8CB2-3A609F99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99868"/>
            <a:ext cx="10058400" cy="6827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Walk Correction</a:t>
            </a:r>
          </a:p>
        </p:txBody>
      </p:sp>
      <p:sp>
        <p:nvSpPr>
          <p:cNvPr id="6" name="CasellaDiTesto 47">
            <a:extLst>
              <a:ext uri="{FF2B5EF4-FFF2-40B4-BE49-F238E27FC236}">
                <a16:creationId xmlns:a16="http://schemas.microsoft.com/office/drawing/2014/main" id="{BFA85B57-EFE6-9083-7C8D-34BF084E9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2303" y="2237170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3850 </a:t>
            </a:r>
            <a:r>
              <a:rPr lang="it-IT" b="1" dirty="0" err="1">
                <a:latin typeface="Comic Sans MS" pitchFamily="66" charset="0"/>
              </a:rPr>
              <a:t>mV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10" name="CasellaDiTesto 47">
            <a:extLst>
              <a:ext uri="{FF2B5EF4-FFF2-40B4-BE49-F238E27FC236}">
                <a16:creationId xmlns:a16="http://schemas.microsoft.com/office/drawing/2014/main" id="{494D504B-9D84-1BDB-1769-79DE26FB1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2177" y="2785105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1217 </a:t>
            </a:r>
            <a:r>
              <a:rPr lang="it-IT" b="1" dirty="0" err="1">
                <a:latin typeface="Comic Sans MS" pitchFamily="66" charset="0"/>
              </a:rPr>
              <a:t>mV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11" name="CasellaDiTesto 47">
            <a:extLst>
              <a:ext uri="{FF2B5EF4-FFF2-40B4-BE49-F238E27FC236}">
                <a16:creationId xmlns:a16="http://schemas.microsoft.com/office/drawing/2014/main" id="{CFDEA148-B605-3094-9693-A18CA4E24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1488" y="3199270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385 </a:t>
            </a:r>
            <a:r>
              <a:rPr lang="it-IT" b="1" dirty="0" err="1">
                <a:latin typeface="Comic Sans MS" pitchFamily="66" charset="0"/>
              </a:rPr>
              <a:t>mV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14" name="CasellaDiTesto 47">
            <a:extLst>
              <a:ext uri="{FF2B5EF4-FFF2-40B4-BE49-F238E27FC236}">
                <a16:creationId xmlns:a16="http://schemas.microsoft.com/office/drawing/2014/main" id="{6D3AA93B-991D-7941-72F8-5312E1210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883" y="3613435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122 </a:t>
            </a:r>
            <a:r>
              <a:rPr lang="it-IT" b="1" dirty="0" err="1">
                <a:latin typeface="Comic Sans MS" pitchFamily="66" charset="0"/>
              </a:rPr>
              <a:t>mV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15" name="CasellaDiTesto 47">
            <a:extLst>
              <a:ext uri="{FF2B5EF4-FFF2-40B4-BE49-F238E27FC236}">
                <a16:creationId xmlns:a16="http://schemas.microsoft.com/office/drawing/2014/main" id="{4F2D53A8-0621-A9CB-4941-B11330F49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8499" y="3942506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38 </a:t>
            </a:r>
            <a:r>
              <a:rPr lang="it-IT" b="1" dirty="0" err="1">
                <a:latin typeface="Comic Sans MS" pitchFamily="66" charset="0"/>
              </a:rPr>
              <a:t>mV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16" name="CasellaDiTesto 47">
            <a:extLst>
              <a:ext uri="{FF2B5EF4-FFF2-40B4-BE49-F238E27FC236}">
                <a16:creationId xmlns:a16="http://schemas.microsoft.com/office/drawing/2014/main" id="{B322C537-46EF-1C58-48FB-9D543BFE2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3264" y="4490441"/>
            <a:ext cx="1148512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12 </a:t>
            </a:r>
            <a:r>
              <a:rPr lang="it-IT" b="1" dirty="0" err="1">
                <a:latin typeface="Comic Sans MS" pitchFamily="66" charset="0"/>
              </a:rPr>
              <a:t>mV</a:t>
            </a:r>
            <a:endParaRPr lang="it-IT" b="1" dirty="0">
              <a:latin typeface="Comic Sans MS" pitchFamily="66" charset="0"/>
            </a:endParaRP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AB63ECD5-E9E8-54CE-F8C8-9A7A185C5598}"/>
              </a:ext>
            </a:extLst>
          </p:cNvPr>
          <p:cNvCxnSpPr>
            <a:cxnSpLocks/>
          </p:cNvCxnSpPr>
          <p:nvPr/>
        </p:nvCxnSpPr>
        <p:spPr>
          <a:xfrm flipV="1">
            <a:off x="1662303" y="2473861"/>
            <a:ext cx="253184" cy="1760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9DE1ABB7-1375-1DAF-4CD2-03404183C704}"/>
              </a:ext>
            </a:extLst>
          </p:cNvPr>
          <p:cNvCxnSpPr>
            <a:cxnSpLocks/>
          </p:cNvCxnSpPr>
          <p:nvPr/>
        </p:nvCxnSpPr>
        <p:spPr>
          <a:xfrm flipV="1">
            <a:off x="2169725" y="3014232"/>
            <a:ext cx="213395" cy="78760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AFB21CCD-A29A-C997-698D-AFE52EA33B4F}"/>
              </a:ext>
            </a:extLst>
          </p:cNvPr>
          <p:cNvCxnSpPr>
            <a:cxnSpLocks/>
          </p:cNvCxnSpPr>
          <p:nvPr/>
        </p:nvCxnSpPr>
        <p:spPr>
          <a:xfrm flipV="1">
            <a:off x="2739100" y="3429000"/>
            <a:ext cx="192662" cy="63836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7F23A858-AE7B-F6F4-D49E-D67F0127C7CA}"/>
              </a:ext>
            </a:extLst>
          </p:cNvPr>
          <p:cNvCxnSpPr>
            <a:cxnSpLocks/>
          </p:cNvCxnSpPr>
          <p:nvPr/>
        </p:nvCxnSpPr>
        <p:spPr>
          <a:xfrm flipV="1">
            <a:off x="3540815" y="3801838"/>
            <a:ext cx="168563" cy="36553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1DA132F4-FC6B-14F1-38D6-3A1EDE5DACD2}"/>
              </a:ext>
            </a:extLst>
          </p:cNvPr>
          <p:cNvCxnSpPr>
            <a:cxnSpLocks/>
          </p:cNvCxnSpPr>
          <p:nvPr/>
        </p:nvCxnSpPr>
        <p:spPr>
          <a:xfrm flipV="1">
            <a:off x="4426811" y="4167375"/>
            <a:ext cx="130902" cy="200211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47">
            <a:extLst>
              <a:ext uri="{FF2B5EF4-FFF2-40B4-BE49-F238E27FC236}">
                <a16:creationId xmlns:a16="http://schemas.microsoft.com/office/drawing/2014/main" id="{6D297F79-EC6E-8030-E525-4D5FDF203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1980" y="1489604"/>
            <a:ext cx="3414995" cy="29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solidFill>
                  <a:srgbClr val="0E7FA6"/>
                </a:solidFill>
                <a:latin typeface="Comic Sans MS" pitchFamily="66" charset="0"/>
              </a:rPr>
              <a:t>Walk</a:t>
            </a:r>
            <a:r>
              <a:rPr lang="it-IT" b="1" dirty="0">
                <a:solidFill>
                  <a:srgbClr val="0E7FA6"/>
                </a:solidFill>
                <a:latin typeface="Comic Sans MS" pitchFamily="66" charset="0"/>
              </a:rPr>
              <a:t> </a:t>
            </a:r>
            <a:r>
              <a:rPr lang="it-IT" b="1" dirty="0" err="1">
                <a:solidFill>
                  <a:srgbClr val="0E7FA6"/>
                </a:solidFill>
                <a:latin typeface="Comic Sans MS" pitchFamily="66" charset="0"/>
              </a:rPr>
              <a:t>Corrected</a:t>
            </a:r>
            <a:r>
              <a:rPr lang="it-IT" b="1" dirty="0">
                <a:solidFill>
                  <a:srgbClr val="0E7FA6"/>
                </a:solidFill>
                <a:latin typeface="Comic Sans MS" pitchFamily="66" charset="0"/>
              </a:rPr>
              <a:t> Peak: </a:t>
            </a:r>
            <a:r>
              <a:rPr lang="it-IT" b="1" dirty="0">
                <a:solidFill>
                  <a:srgbClr val="0E7FA6"/>
                </a:solidFill>
                <a:latin typeface="Comic Sans MS" pitchFamily="66" charset="0"/>
                <a:sym typeface="Symbol" panose="05050102010706020507" pitchFamily="18" charset="2"/>
              </a:rPr>
              <a:t>=18 </a:t>
            </a:r>
            <a:r>
              <a:rPr lang="it-IT" b="1" dirty="0" err="1">
                <a:solidFill>
                  <a:srgbClr val="0E7FA6"/>
                </a:solidFill>
                <a:latin typeface="Comic Sans MS" pitchFamily="66" charset="0"/>
                <a:sym typeface="Symbol" panose="05050102010706020507" pitchFamily="18" charset="2"/>
              </a:rPr>
              <a:t>ps</a:t>
            </a:r>
            <a:endParaRPr lang="it-IT" b="1" dirty="0">
              <a:solidFill>
                <a:srgbClr val="0E7FA6"/>
              </a:solidFill>
              <a:latin typeface="Comic Sans MS" pitchFamily="66" charset="0"/>
            </a:endParaRPr>
          </a:p>
        </p:txBody>
      </p: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3F682789-F1D1-A172-28F8-DD073F767EEC}"/>
              </a:ext>
            </a:extLst>
          </p:cNvPr>
          <p:cNvCxnSpPr>
            <a:cxnSpLocks/>
          </p:cNvCxnSpPr>
          <p:nvPr/>
        </p:nvCxnSpPr>
        <p:spPr>
          <a:xfrm flipV="1">
            <a:off x="1575500" y="1680596"/>
            <a:ext cx="1259931" cy="46285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CE158F45-51A1-AA3D-0119-037FD5B441C1}"/>
              </a:ext>
            </a:extLst>
          </p:cNvPr>
          <p:cNvSpPr txBox="1">
            <a:spLocks/>
          </p:cNvSpPr>
          <p:nvPr/>
        </p:nvSpPr>
        <p:spPr>
          <a:xfrm>
            <a:off x="6786758" y="1139286"/>
            <a:ext cx="5319898" cy="485989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4">
                  <a:lumMod val="75000"/>
                </a:schemeClr>
              </a:buClr>
            </a:pPr>
            <a:r>
              <a:rPr lang="en-US" sz="1800" dirty="0"/>
              <a:t>Acquired pulses at 6 different amplitudes over a 50 dB dynamic range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n-US" sz="1800" dirty="0"/>
              <a:t>The walk causes ~2 ns spread on </a:t>
            </a:r>
            <a:r>
              <a:rPr lang="en-US" sz="1800" dirty="0">
                <a:sym typeface="Symbol" panose="05050102010706020507" pitchFamily="18" charset="2"/>
              </a:rPr>
              <a:t></a:t>
            </a:r>
            <a:r>
              <a:rPr lang="en-US" sz="1800" dirty="0"/>
              <a:t>T:</a:t>
            </a:r>
            <a:br>
              <a:rPr lang="en-US" sz="1800" dirty="0"/>
            </a:br>
            <a:r>
              <a:rPr lang="en-US" sz="1800" dirty="0"/>
              <a:t>6 separate peaks appear on the histogram. Timing resolution totally destroyed!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n-US" sz="1800" dirty="0">
                <a:sym typeface="Symbol" panose="05050102010706020507" pitchFamily="18" charset="2"/>
              </a:rPr>
              <a:t></a:t>
            </a:r>
            <a:r>
              <a:rPr lang="en-US" sz="1800" dirty="0"/>
              <a:t>T corrected by </a:t>
            </a:r>
            <a:r>
              <a:rPr lang="en-US" sz="1800" dirty="0" err="1"/>
              <a:t>ToT</a:t>
            </a:r>
            <a:r>
              <a:rPr lang="en-US" sz="1800" dirty="0"/>
              <a:t> using a 5</a:t>
            </a:r>
            <a:r>
              <a:rPr lang="en-US" sz="1800" baseline="30000" dirty="0"/>
              <a:t>th</a:t>
            </a:r>
            <a:r>
              <a:rPr lang="en-US" sz="1800" dirty="0"/>
              <a:t> order polynomial fit of the </a:t>
            </a:r>
            <a:r>
              <a:rPr lang="en-US" sz="1800" b="1" dirty="0" err="1"/>
              <a:t>ToT</a:t>
            </a:r>
            <a:r>
              <a:rPr lang="en-US" sz="1800" b="1" dirty="0"/>
              <a:t>-Walk</a:t>
            </a:r>
            <a:r>
              <a:rPr lang="en-US" sz="1800" dirty="0"/>
              <a:t> points taken at lower threshold (5 mV)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n-US" sz="1800" dirty="0"/>
              <a:t>Corrected </a:t>
            </a:r>
            <a:r>
              <a:rPr lang="en-US" sz="1800" dirty="0">
                <a:sym typeface="Symbol" panose="05050102010706020507" pitchFamily="18" charset="2"/>
              </a:rPr>
              <a:t></a:t>
            </a:r>
            <a:r>
              <a:rPr lang="en-US" sz="1800" dirty="0"/>
              <a:t>T histogram presents one single peak: </a:t>
            </a:r>
          </a:p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r>
              <a:rPr lang="en-US" sz="1800" b="1" dirty="0">
                <a:solidFill>
                  <a:srgbClr val="FF0000"/>
                </a:solidFill>
              </a:rPr>
              <a:t>	18 </a:t>
            </a:r>
            <a:r>
              <a:rPr lang="en-US" sz="1800" b="1" dirty="0" err="1">
                <a:solidFill>
                  <a:srgbClr val="FF0000"/>
                </a:solidFill>
              </a:rPr>
              <a:t>ps</a:t>
            </a:r>
            <a:r>
              <a:rPr lang="en-US" sz="1800" b="1" dirty="0">
                <a:solidFill>
                  <a:srgbClr val="FF0000"/>
                </a:solidFill>
              </a:rPr>
              <a:t> RMS over 50 dB dynamic range</a:t>
            </a:r>
          </a:p>
        </p:txBody>
      </p:sp>
    </p:spTree>
    <p:extLst>
      <p:ext uri="{BB962C8B-B14F-4D97-AF65-F5344CB8AC3E}">
        <p14:creationId xmlns:p14="http://schemas.microsoft.com/office/powerpoint/2010/main" val="3116940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magine 46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77AEB6BE-6C04-E16E-E04A-EA091ADAC1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2" t="6122" r="7180"/>
          <a:stretch/>
        </p:blipFill>
        <p:spPr>
          <a:xfrm>
            <a:off x="4714876" y="830251"/>
            <a:ext cx="7324724" cy="5566176"/>
          </a:xfrm>
          <a:prstGeom prst="rect">
            <a:avLst/>
          </a:prstGeom>
        </p:spPr>
      </p:pic>
      <p:sp>
        <p:nvSpPr>
          <p:cNvPr id="69" name="Footer Placeholder 2">
            <a:extLst>
              <a:ext uri="{FF2B5EF4-FFF2-40B4-BE49-F238E27FC236}">
                <a16:creationId xmlns:a16="http://schemas.microsoft.com/office/drawing/2014/main" id="{52A6D083-E2F4-472D-886A-7B1BB7249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0" name="Slide Number Placeholder 4">
            <a:extLst>
              <a:ext uri="{FF2B5EF4-FFF2-40B4-BE49-F238E27FC236}">
                <a16:creationId xmlns:a16="http://schemas.microsoft.com/office/drawing/2014/main" id="{070938FE-2A5A-4C3E-B54E-2B18CB5E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13</a:t>
            </a:fld>
            <a:endParaRPr lang="en-US" sz="1050"/>
          </a:p>
        </p:txBody>
      </p:sp>
      <p:sp>
        <p:nvSpPr>
          <p:cNvPr id="71" name="Titolo 1">
            <a:extLst>
              <a:ext uri="{FF2B5EF4-FFF2-40B4-BE49-F238E27FC236}">
                <a16:creationId xmlns:a16="http://schemas.microsoft.com/office/drawing/2014/main" id="{BFAE2CC2-6301-445F-8CB2-3A609F99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99868"/>
            <a:ext cx="10058400" cy="6827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Amplitude Reconstruction</a:t>
            </a: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7159B836-4238-B77B-88CD-38AB0649ECDE}"/>
              </a:ext>
            </a:extLst>
          </p:cNvPr>
          <p:cNvSpPr/>
          <p:nvPr/>
        </p:nvSpPr>
        <p:spPr>
          <a:xfrm>
            <a:off x="3860660" y="4633097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836111DB-DD1C-CF33-5CFA-4594E9F4EEED}"/>
              </a:ext>
            </a:extLst>
          </p:cNvPr>
          <p:cNvSpPr/>
          <p:nvPr/>
        </p:nvSpPr>
        <p:spPr>
          <a:xfrm>
            <a:off x="576265" y="5728210"/>
            <a:ext cx="3106992" cy="279636"/>
          </a:xfrm>
          <a:prstGeom prst="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pic>
        <p:nvPicPr>
          <p:cNvPr id="25" name="Immagine 2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D80406DA-7783-B808-C58A-3317C0C798C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8" y="3686176"/>
            <a:ext cx="3665754" cy="2640726"/>
          </a:xfrm>
          <a:prstGeom prst="rect">
            <a:avLst/>
          </a:prstGeom>
        </p:spPr>
      </p:pic>
      <p:sp>
        <p:nvSpPr>
          <p:cNvPr id="34" name="Rettangolo 33">
            <a:extLst>
              <a:ext uri="{FF2B5EF4-FFF2-40B4-BE49-F238E27FC236}">
                <a16:creationId xmlns:a16="http://schemas.microsoft.com/office/drawing/2014/main" id="{2F731E46-4078-6B5C-62B4-07024722F623}"/>
              </a:ext>
            </a:extLst>
          </p:cNvPr>
          <p:cNvSpPr/>
          <p:nvPr/>
        </p:nvSpPr>
        <p:spPr>
          <a:xfrm>
            <a:off x="576264" y="3757158"/>
            <a:ext cx="3106991" cy="1971052"/>
          </a:xfrm>
          <a:prstGeom prst="rect">
            <a:avLst/>
          </a:prstGeom>
          <a:solidFill>
            <a:srgbClr val="ECA52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sp>
        <p:nvSpPr>
          <p:cNvPr id="36" name="Freccia a destra 35">
            <a:extLst>
              <a:ext uri="{FF2B5EF4-FFF2-40B4-BE49-F238E27FC236}">
                <a16:creationId xmlns:a16="http://schemas.microsoft.com/office/drawing/2014/main" id="{57C64A61-397D-CBB2-1B2C-73E02171BEF6}"/>
              </a:ext>
            </a:extLst>
          </p:cNvPr>
          <p:cNvSpPr/>
          <p:nvPr/>
        </p:nvSpPr>
        <p:spPr>
          <a:xfrm rot="5400000">
            <a:off x="1921136" y="3302377"/>
            <a:ext cx="304880" cy="337152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CasellaDiTesto 47">
            <a:extLst>
              <a:ext uri="{FF2B5EF4-FFF2-40B4-BE49-F238E27FC236}">
                <a16:creationId xmlns:a16="http://schemas.microsoft.com/office/drawing/2014/main" id="{FE9D902D-2537-76CB-3BE2-2DBC3CF01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9684" y="4282020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ECA524"/>
                </a:solidFill>
                <a:latin typeface="Comic Sans MS" pitchFamily="66" charset="0"/>
              </a:rPr>
              <a:t>3850 </a:t>
            </a:r>
            <a:r>
              <a:rPr lang="it-IT" b="1" dirty="0" err="1">
                <a:solidFill>
                  <a:srgbClr val="ECA524"/>
                </a:solidFill>
                <a:latin typeface="Comic Sans MS" pitchFamily="66" charset="0"/>
              </a:rPr>
              <a:t>mV</a:t>
            </a:r>
            <a:endParaRPr lang="it-IT" b="1" dirty="0">
              <a:solidFill>
                <a:srgbClr val="ECA524"/>
              </a:solidFill>
              <a:latin typeface="Comic Sans MS" pitchFamily="66" charset="0"/>
            </a:endParaRPr>
          </a:p>
        </p:txBody>
      </p:sp>
      <p:sp>
        <p:nvSpPr>
          <p:cNvPr id="38" name="CasellaDiTesto 47">
            <a:extLst>
              <a:ext uri="{FF2B5EF4-FFF2-40B4-BE49-F238E27FC236}">
                <a16:creationId xmlns:a16="http://schemas.microsoft.com/office/drawing/2014/main" id="{FA9CB9DD-F3CE-36B0-58E4-C97095E01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0702" y="4684113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ECA524"/>
                </a:solidFill>
                <a:latin typeface="Comic Sans MS" pitchFamily="66" charset="0"/>
              </a:rPr>
              <a:t>1217 </a:t>
            </a:r>
            <a:r>
              <a:rPr lang="it-IT" b="1" dirty="0" err="1">
                <a:solidFill>
                  <a:srgbClr val="ECA524"/>
                </a:solidFill>
                <a:latin typeface="Comic Sans MS" pitchFamily="66" charset="0"/>
              </a:rPr>
              <a:t>mV</a:t>
            </a:r>
            <a:endParaRPr lang="it-IT" b="1" dirty="0">
              <a:solidFill>
                <a:srgbClr val="ECA524"/>
              </a:solidFill>
              <a:latin typeface="Comic Sans MS" pitchFamily="66" charset="0"/>
            </a:endParaRPr>
          </a:p>
        </p:txBody>
      </p:sp>
      <p:sp>
        <p:nvSpPr>
          <p:cNvPr id="39" name="CasellaDiTesto 47">
            <a:extLst>
              <a:ext uri="{FF2B5EF4-FFF2-40B4-BE49-F238E27FC236}">
                <a16:creationId xmlns:a16="http://schemas.microsoft.com/office/drawing/2014/main" id="{563D1B9A-E39E-F485-ABD3-5D35D6462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8243" y="1607848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ECA524"/>
                </a:solidFill>
                <a:latin typeface="Comic Sans MS" pitchFamily="66" charset="0"/>
              </a:rPr>
              <a:t>385 </a:t>
            </a:r>
            <a:r>
              <a:rPr lang="it-IT" b="1" dirty="0" err="1">
                <a:solidFill>
                  <a:srgbClr val="ECA524"/>
                </a:solidFill>
                <a:latin typeface="Comic Sans MS" pitchFamily="66" charset="0"/>
              </a:rPr>
              <a:t>mV</a:t>
            </a:r>
            <a:endParaRPr lang="it-IT" b="1" dirty="0">
              <a:solidFill>
                <a:srgbClr val="ECA524"/>
              </a:solidFill>
              <a:latin typeface="Comic Sans MS" pitchFamily="66" charset="0"/>
            </a:endParaRPr>
          </a:p>
        </p:txBody>
      </p:sp>
      <p:sp>
        <p:nvSpPr>
          <p:cNvPr id="40" name="CasellaDiTesto 47">
            <a:extLst>
              <a:ext uri="{FF2B5EF4-FFF2-40B4-BE49-F238E27FC236}">
                <a16:creationId xmlns:a16="http://schemas.microsoft.com/office/drawing/2014/main" id="{51CAD412-972F-A45E-20AF-CBB7AF2B2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5867" y="4741036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0070C0"/>
                </a:solidFill>
                <a:latin typeface="Comic Sans MS" pitchFamily="66" charset="0"/>
              </a:rPr>
              <a:t>122 </a:t>
            </a:r>
            <a:r>
              <a:rPr lang="it-IT" b="1" dirty="0" err="1">
                <a:solidFill>
                  <a:srgbClr val="0070C0"/>
                </a:solidFill>
                <a:latin typeface="Comic Sans MS" pitchFamily="66" charset="0"/>
              </a:rPr>
              <a:t>mV</a:t>
            </a:r>
            <a:endParaRPr lang="it-IT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1" name="CasellaDiTesto 47">
            <a:extLst>
              <a:ext uri="{FF2B5EF4-FFF2-40B4-BE49-F238E27FC236}">
                <a16:creationId xmlns:a16="http://schemas.microsoft.com/office/drawing/2014/main" id="{94212793-BA06-6149-48FD-BD2B8B447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846238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0070C0"/>
                </a:solidFill>
                <a:latin typeface="Comic Sans MS" pitchFamily="66" charset="0"/>
              </a:rPr>
              <a:t>38 </a:t>
            </a:r>
            <a:r>
              <a:rPr lang="it-IT" b="1" dirty="0" err="1">
                <a:solidFill>
                  <a:srgbClr val="0070C0"/>
                </a:solidFill>
                <a:latin typeface="Comic Sans MS" pitchFamily="66" charset="0"/>
              </a:rPr>
              <a:t>mV</a:t>
            </a:r>
            <a:endParaRPr lang="it-IT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2" name="CasellaDiTesto 47">
            <a:extLst>
              <a:ext uri="{FF2B5EF4-FFF2-40B4-BE49-F238E27FC236}">
                <a16:creationId xmlns:a16="http://schemas.microsoft.com/office/drawing/2014/main" id="{37C6C7CA-4BF4-A22D-BDD1-398AA6E19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478" y="1176179"/>
            <a:ext cx="1148512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0070C0"/>
                </a:solidFill>
                <a:latin typeface="Comic Sans MS" pitchFamily="66" charset="0"/>
              </a:rPr>
              <a:t>12 </a:t>
            </a:r>
            <a:r>
              <a:rPr lang="it-IT" b="1" dirty="0" err="1">
                <a:solidFill>
                  <a:srgbClr val="0070C0"/>
                </a:solidFill>
                <a:latin typeface="Comic Sans MS" pitchFamily="66" charset="0"/>
              </a:rPr>
              <a:t>mV</a:t>
            </a:r>
            <a:endParaRPr lang="it-IT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9" name="Immagine 48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1C0FEC7E-9180-DCD5-90C5-001D85EB9F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6"/>
          <a:stretch/>
        </p:blipFill>
        <p:spPr>
          <a:xfrm>
            <a:off x="304800" y="826580"/>
            <a:ext cx="3759927" cy="2429150"/>
          </a:xfrm>
          <a:prstGeom prst="rect">
            <a:avLst/>
          </a:prstGeom>
        </p:spPr>
      </p:pic>
      <p:graphicFrame>
        <p:nvGraphicFramePr>
          <p:cNvPr id="50" name="Tabella 49">
            <a:extLst>
              <a:ext uri="{FF2B5EF4-FFF2-40B4-BE49-F238E27FC236}">
                <a16:creationId xmlns:a16="http://schemas.microsoft.com/office/drawing/2014/main" id="{57F6F539-90BD-F5DB-9F01-89693A19D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999723"/>
              </p:ext>
            </p:extLst>
          </p:nvPr>
        </p:nvGraphicFramePr>
        <p:xfrm>
          <a:off x="7253288" y="1583217"/>
          <a:ext cx="4138611" cy="17901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4362">
                  <a:extLst>
                    <a:ext uri="{9D8B030D-6E8A-4147-A177-3AD203B41FA5}">
                      <a16:colId xmlns:a16="http://schemas.microsoft.com/office/drawing/2014/main" val="49975518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145505228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3331727935"/>
                    </a:ext>
                  </a:extLst>
                </a:gridCol>
                <a:gridCol w="933263">
                  <a:extLst>
                    <a:ext uri="{9D8B030D-6E8A-4147-A177-3AD203B41FA5}">
                      <a16:colId xmlns:a16="http://schemas.microsoft.com/office/drawing/2014/main" val="3842495194"/>
                    </a:ext>
                  </a:extLst>
                </a:gridCol>
                <a:gridCol w="1019361">
                  <a:extLst>
                    <a:ext uri="{9D8B030D-6E8A-4147-A177-3AD203B41FA5}">
                      <a16:colId xmlns:a16="http://schemas.microsoft.com/office/drawing/2014/main" val="2376179224"/>
                    </a:ext>
                  </a:extLst>
                </a:gridCol>
              </a:tblGrid>
              <a:tr h="302733">
                <a:tc>
                  <a:txBody>
                    <a:bodyPr/>
                    <a:lstStyle/>
                    <a:p>
                      <a:pPr algn="ctr" fontAlgn="t"/>
                      <a:r>
                        <a:rPr lang="it-IT" sz="1400" b="1" u="none" strike="noStrike" dirty="0" err="1">
                          <a:effectLst/>
                        </a:rPr>
                        <a:t>Ampl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400" b="1" u="none" strike="noStrike" dirty="0" err="1">
                          <a:effectLst/>
                        </a:rPr>
                        <a:t>Centroid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400" b="1" u="none" strike="noStrike" dirty="0">
                          <a:effectLst/>
                        </a:rPr>
                        <a:t>Sigma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400" b="1" u="none" strike="noStrike" dirty="0" err="1">
                          <a:effectLst/>
                        </a:rPr>
                        <a:t>Rel</a:t>
                      </a:r>
                      <a:r>
                        <a:rPr lang="it-IT" sz="1400" b="1" u="none" strike="noStrike" dirty="0">
                          <a:effectLst/>
                        </a:rPr>
                        <a:t> Res %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400" b="1" u="none" strike="noStrike" dirty="0">
                          <a:effectLst/>
                        </a:rPr>
                        <a:t>INL %FSR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908815"/>
                  </a:ext>
                </a:extLst>
              </a:tr>
              <a:tr h="24789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12.2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11.3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0.1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1.1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-0.16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889573"/>
                  </a:ext>
                </a:extLst>
              </a:tr>
              <a:tr h="24789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38.0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41.1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1.3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3.1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-0.05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225634"/>
                  </a:ext>
                </a:extLst>
              </a:tr>
              <a:tr h="24789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121.8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120.9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4.0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3.3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-0.14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150602"/>
                  </a:ext>
                </a:extLst>
              </a:tr>
              <a:tr h="24789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385.0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403.0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0.4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0.1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+0.39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878621"/>
                  </a:ext>
                </a:extLst>
              </a:tr>
              <a:tr h="24789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1217.5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1215.4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7.6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0.6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+0.00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08512"/>
                  </a:ext>
                </a:extLst>
              </a:tr>
              <a:tr h="24789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3850.0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3831.0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29.4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0.8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-0.03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377198"/>
                  </a:ext>
                </a:extLst>
              </a:tr>
            </a:tbl>
          </a:graphicData>
        </a:graphic>
      </p:graphicFrame>
      <p:sp>
        <p:nvSpPr>
          <p:cNvPr id="52" name="CasellaDiTesto 47">
            <a:extLst>
              <a:ext uri="{FF2B5EF4-FFF2-40B4-BE49-F238E27FC236}">
                <a16:creationId xmlns:a16="http://schemas.microsoft.com/office/drawing/2014/main" id="{70A16F3A-8E47-FE78-8575-EB4E42EA6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298" y="3515361"/>
            <a:ext cx="1214438" cy="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200" b="1" dirty="0" err="1">
                <a:latin typeface="Comic Sans MS" pitchFamily="66" charset="0"/>
              </a:rPr>
              <a:t>ToT</a:t>
            </a:r>
            <a:r>
              <a:rPr lang="en-US" sz="1200" b="1" dirty="0">
                <a:latin typeface="Comic Sans MS" pitchFamily="66" charset="0"/>
              </a:rPr>
              <a:t>-Amp</a:t>
            </a:r>
            <a:endParaRPr lang="it-IT" sz="1200" b="1" dirty="0">
              <a:latin typeface="Comic Sans MS" pitchFamily="66" charset="0"/>
            </a:endParaRPr>
          </a:p>
        </p:txBody>
      </p:sp>
      <p:sp>
        <p:nvSpPr>
          <p:cNvPr id="54" name="CasellaDiTesto 47">
            <a:extLst>
              <a:ext uri="{FF2B5EF4-FFF2-40B4-BE49-F238E27FC236}">
                <a16:creationId xmlns:a16="http://schemas.microsoft.com/office/drawing/2014/main" id="{093A2B49-1DC2-B278-D744-13A37BAD9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279" y="3528829"/>
            <a:ext cx="4333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400" b="1" dirty="0">
                <a:latin typeface="Comic Sans MS" pitchFamily="66" charset="0"/>
              </a:rPr>
              <a:t>Vin &gt; 300 -&gt; use High </a:t>
            </a:r>
            <a:r>
              <a:rPr lang="en-US" sz="1400" b="1" dirty="0" err="1">
                <a:latin typeface="Comic Sans MS" pitchFamily="66" charset="0"/>
              </a:rPr>
              <a:t>Thr</a:t>
            </a:r>
            <a:r>
              <a:rPr lang="en-US" sz="1400" b="1" dirty="0">
                <a:latin typeface="Comic Sans MS" pitchFamily="66" charset="0"/>
              </a:rPr>
              <a:t> curve (orange)</a:t>
            </a:r>
            <a:br>
              <a:rPr lang="en-US" sz="1400" b="1" dirty="0">
                <a:latin typeface="Comic Sans MS" pitchFamily="66" charset="0"/>
              </a:rPr>
            </a:br>
            <a:r>
              <a:rPr lang="en-US" sz="1400" b="1" dirty="0">
                <a:latin typeface="Comic Sans MS" pitchFamily="66" charset="0"/>
              </a:rPr>
              <a:t>Vin &lt; 300 -&gt; use Low </a:t>
            </a:r>
            <a:r>
              <a:rPr lang="en-US" sz="1400" b="1" dirty="0" err="1">
                <a:latin typeface="Comic Sans MS" pitchFamily="66" charset="0"/>
              </a:rPr>
              <a:t>Thr</a:t>
            </a:r>
            <a:r>
              <a:rPr lang="en-US" sz="1400" b="1" dirty="0">
                <a:latin typeface="Comic Sans MS" pitchFamily="66" charset="0"/>
              </a:rPr>
              <a:t> curve (blue)</a:t>
            </a:r>
            <a:endParaRPr lang="it-IT" sz="1400" b="1" dirty="0">
              <a:latin typeface="Comic Sans MS" pitchFamily="66" charset="0"/>
            </a:endParaRPr>
          </a:p>
        </p:txBody>
      </p:sp>
      <p:sp>
        <p:nvSpPr>
          <p:cNvPr id="55" name="CasellaDiTesto 47">
            <a:extLst>
              <a:ext uri="{FF2B5EF4-FFF2-40B4-BE49-F238E27FC236}">
                <a16:creationId xmlns:a16="http://schemas.microsoft.com/office/drawing/2014/main" id="{0FD7996C-F9CC-01D9-BA44-B439DC922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71" y="2280933"/>
            <a:ext cx="384175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latin typeface="Comic Sans MS" pitchFamily="66" charset="0"/>
              </a:rPr>
              <a:t>12</a:t>
            </a:r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56" name="CasellaDiTesto 47">
            <a:extLst>
              <a:ext uri="{FF2B5EF4-FFF2-40B4-BE49-F238E27FC236}">
                <a16:creationId xmlns:a16="http://schemas.microsoft.com/office/drawing/2014/main" id="{E695169D-A125-A36C-1063-26694641F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0064" y="1897225"/>
            <a:ext cx="384175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latin typeface="Comic Sans MS" pitchFamily="66" charset="0"/>
              </a:rPr>
              <a:t>38</a:t>
            </a:r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57" name="CasellaDiTesto 47">
            <a:extLst>
              <a:ext uri="{FF2B5EF4-FFF2-40B4-BE49-F238E27FC236}">
                <a16:creationId xmlns:a16="http://schemas.microsoft.com/office/drawing/2014/main" id="{D30BADC4-4DC5-D8C8-86C4-4814AAC96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564" y="1588759"/>
            <a:ext cx="462824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latin typeface="Comic Sans MS" pitchFamily="66" charset="0"/>
              </a:rPr>
              <a:t>122</a:t>
            </a:r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58" name="CasellaDiTesto 47">
            <a:extLst>
              <a:ext uri="{FF2B5EF4-FFF2-40B4-BE49-F238E27FC236}">
                <a16:creationId xmlns:a16="http://schemas.microsoft.com/office/drawing/2014/main" id="{BC013364-BCCE-0ED9-7F4A-C73E361AA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766" y="1207976"/>
            <a:ext cx="462823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latin typeface="Comic Sans MS" pitchFamily="66" charset="0"/>
              </a:rPr>
              <a:t>385</a:t>
            </a:r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61" name="CasellaDiTesto 47">
            <a:extLst>
              <a:ext uri="{FF2B5EF4-FFF2-40B4-BE49-F238E27FC236}">
                <a16:creationId xmlns:a16="http://schemas.microsoft.com/office/drawing/2014/main" id="{F4CFFEFE-DF62-ADD4-2E4F-F673A616C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967" y="890236"/>
            <a:ext cx="531143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latin typeface="Comic Sans MS" pitchFamily="66" charset="0"/>
              </a:rPr>
              <a:t>1217</a:t>
            </a:r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64" name="CasellaDiTesto 47">
            <a:extLst>
              <a:ext uri="{FF2B5EF4-FFF2-40B4-BE49-F238E27FC236}">
                <a16:creationId xmlns:a16="http://schemas.microsoft.com/office/drawing/2014/main" id="{7F4A62CB-B412-C89C-3B76-C14E1307D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1761" y="1156563"/>
            <a:ext cx="512166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latin typeface="Comic Sans MS" pitchFamily="66" charset="0"/>
              </a:rPr>
              <a:t>3850</a:t>
            </a:r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65" name="CasellaDiTesto 47">
            <a:extLst>
              <a:ext uri="{FF2B5EF4-FFF2-40B4-BE49-F238E27FC236}">
                <a16:creationId xmlns:a16="http://schemas.microsoft.com/office/drawing/2014/main" id="{E39A6F3E-7403-DF2A-B1DC-43E7A4735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443" y="1152507"/>
            <a:ext cx="1022205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 err="1">
                <a:latin typeface="Comic Sans MS" pitchFamily="66" charset="0"/>
              </a:rPr>
              <a:t>Thr</a:t>
            </a:r>
            <a:r>
              <a:rPr lang="en-US" sz="1000" b="1" dirty="0">
                <a:latin typeface="Comic Sans MS" pitchFamily="66" charset="0"/>
              </a:rPr>
              <a:t> = 5 mV</a:t>
            </a:r>
            <a:endParaRPr lang="it-IT" sz="1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006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2">
            <a:extLst>
              <a:ext uri="{FF2B5EF4-FFF2-40B4-BE49-F238E27FC236}">
                <a16:creationId xmlns:a16="http://schemas.microsoft.com/office/drawing/2014/main" id="{52A6D083-E2F4-472D-886A-7B1BB7249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0" name="Slide Number Placeholder 4">
            <a:extLst>
              <a:ext uri="{FF2B5EF4-FFF2-40B4-BE49-F238E27FC236}">
                <a16:creationId xmlns:a16="http://schemas.microsoft.com/office/drawing/2014/main" id="{070938FE-2A5A-4C3E-B54E-2B18CB5E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14</a:t>
            </a:fld>
            <a:endParaRPr lang="en-US" sz="1050"/>
          </a:p>
        </p:txBody>
      </p:sp>
      <p:sp>
        <p:nvSpPr>
          <p:cNvPr id="71" name="Titolo 1">
            <a:extLst>
              <a:ext uri="{FF2B5EF4-FFF2-40B4-BE49-F238E27FC236}">
                <a16:creationId xmlns:a16="http://schemas.microsoft.com/office/drawing/2014/main" id="{BFAE2CC2-6301-445F-8CB2-3A609F99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99868"/>
            <a:ext cx="10058400" cy="6827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Conclusions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A36E7C-69EF-227A-C189-E20C743CE07C}"/>
              </a:ext>
            </a:extLst>
          </p:cNvPr>
          <p:cNvSpPr txBox="1">
            <a:spLocks/>
          </p:cNvSpPr>
          <p:nvPr/>
        </p:nvSpPr>
        <p:spPr>
          <a:xfrm>
            <a:off x="530887" y="935074"/>
            <a:ext cx="11529568" cy="539599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The walk correction (mimic CFD) is possible even with a single threshold, with excellent results: </a:t>
            </a:r>
            <a:br>
              <a:rPr lang="en-US" sz="1800" dirty="0"/>
            </a:br>
            <a:r>
              <a:rPr lang="en-US" sz="1800" dirty="0"/>
              <a:t>18 </a:t>
            </a:r>
            <a:r>
              <a:rPr lang="en-US" sz="1800" dirty="0" err="1"/>
              <a:t>ps</a:t>
            </a:r>
            <a:r>
              <a:rPr lang="en-US" sz="1800" dirty="0"/>
              <a:t> RMS on a 50 dB dynamic range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The amplitude reconstruction (mimic ADC) requires at least 2 thresholds (2 TDC channels). </a:t>
            </a:r>
            <a:br>
              <a:rPr lang="en-US" sz="1800" dirty="0"/>
            </a:br>
            <a:r>
              <a:rPr lang="en-US" sz="1800" dirty="0"/>
              <a:t>Linearity = ~0.4%. Resolution = ~3%. Possible improvement with a more accurate threshold setting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Problem</a:t>
            </a:r>
            <a:r>
              <a:rPr lang="en-US" sz="1800" dirty="0"/>
              <a:t>: how to build the calibration curves in a real case?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1600" dirty="0"/>
              <a:t>If possible, use test pulse to generate outputs with known amplitude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1600" dirty="0"/>
              <a:t>Acquire pulses with a waveform digitizer and emulate the amplitude sweep in software. Need a precise model of the discriminator.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1600" dirty="0"/>
              <a:t>Machine learning ???</a:t>
            </a:r>
            <a:endParaRPr lang="en-US" sz="1800" dirty="0"/>
          </a:p>
          <a:p>
            <a:pPr>
              <a:spcBef>
                <a:spcPts val="1800"/>
              </a:spcBef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r>
              <a:rPr lang="en-US" sz="1800" dirty="0"/>
              <a:t>Next steps: 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1600" dirty="0"/>
              <a:t>Sweep emulation of the pulse generated by the pulse generator 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1600" dirty="0"/>
              <a:t>Test with real preamps and detectors</a:t>
            </a:r>
          </a:p>
          <a:p>
            <a:pPr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58832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A picture containing indoor, green, honeycomb, light&#10;&#10;Description automatically generated">
            <a:extLst>
              <a:ext uri="{FF2B5EF4-FFF2-40B4-BE49-F238E27FC236}">
                <a16:creationId xmlns:a16="http://schemas.microsoft.com/office/drawing/2014/main" id="{A8F9496B-7509-46ED-8B5D-42A3F70C39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</a:extLst>
          </a:blip>
          <a:srcRect b="14773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pic>
        <p:nvPicPr>
          <p:cNvPr id="9" name="Immagine 18">
            <a:extLst>
              <a:ext uri="{FF2B5EF4-FFF2-40B4-BE49-F238E27FC236}">
                <a16:creationId xmlns:a16="http://schemas.microsoft.com/office/drawing/2014/main" id="{427B795E-9198-401B-B095-638C8A779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57" y="810084"/>
            <a:ext cx="9283049" cy="10774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7D6915-A704-4D9C-9089-336B673F9D10}"/>
              </a:ext>
            </a:extLst>
          </p:cNvPr>
          <p:cNvSpPr txBox="1"/>
          <p:nvPr/>
        </p:nvSpPr>
        <p:spPr>
          <a:xfrm>
            <a:off x="5356" y="2803134"/>
            <a:ext cx="1218664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it-IT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Use Case: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it-IT" sz="4800" spc="-5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Picotech</a:t>
            </a:r>
            <a:r>
              <a:rPr lang="it-IT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4800" spc="-5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ProVision</a:t>
            </a:r>
            <a:r>
              <a:rPr lang="it-IT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PET scanner</a:t>
            </a:r>
          </a:p>
        </p:txBody>
      </p:sp>
    </p:spTree>
    <p:extLst>
      <p:ext uri="{BB962C8B-B14F-4D97-AF65-F5344CB8AC3E}">
        <p14:creationId xmlns:p14="http://schemas.microsoft.com/office/powerpoint/2010/main" val="3599019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IMG_1791.jpeg" descr="IMG_179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110" y="50654"/>
            <a:ext cx="3170306" cy="4227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pasted-movie.png" descr="pasted-movie.png"/>
          <p:cNvPicPr>
            <a:picLocks noChangeAspect="1"/>
          </p:cNvPicPr>
          <p:nvPr/>
        </p:nvPicPr>
        <p:blipFill>
          <a:blip r:embed="rId3"/>
          <a:srcRect l="3888" t="6566" r="900" b="1617"/>
          <a:stretch>
            <a:fillRect/>
          </a:stretch>
        </p:blipFill>
        <p:spPr>
          <a:xfrm rot="10800000">
            <a:off x="3605307" y="2505682"/>
            <a:ext cx="868692" cy="1033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8" extrusionOk="0">
                <a:moveTo>
                  <a:pt x="14717" y="2"/>
                </a:moveTo>
                <a:cubicBezTo>
                  <a:pt x="14692" y="6"/>
                  <a:pt x="14668" y="20"/>
                  <a:pt x="14668" y="42"/>
                </a:cubicBezTo>
                <a:cubicBezTo>
                  <a:pt x="14668" y="65"/>
                  <a:pt x="14665" y="90"/>
                  <a:pt x="14654" y="95"/>
                </a:cubicBezTo>
                <a:cubicBezTo>
                  <a:pt x="14620" y="112"/>
                  <a:pt x="14523" y="69"/>
                  <a:pt x="14523" y="37"/>
                </a:cubicBezTo>
                <a:cubicBezTo>
                  <a:pt x="14523" y="1"/>
                  <a:pt x="14429" y="-9"/>
                  <a:pt x="14405" y="25"/>
                </a:cubicBezTo>
                <a:cubicBezTo>
                  <a:pt x="14383" y="54"/>
                  <a:pt x="12157" y="54"/>
                  <a:pt x="12136" y="25"/>
                </a:cubicBezTo>
                <a:cubicBezTo>
                  <a:pt x="12109" y="-12"/>
                  <a:pt x="12031" y="-2"/>
                  <a:pt x="12018" y="42"/>
                </a:cubicBezTo>
                <a:cubicBezTo>
                  <a:pt x="12000" y="99"/>
                  <a:pt x="11897" y="99"/>
                  <a:pt x="11879" y="42"/>
                </a:cubicBezTo>
                <a:cubicBezTo>
                  <a:pt x="11865" y="-3"/>
                  <a:pt x="11797" y="-11"/>
                  <a:pt x="11754" y="25"/>
                </a:cubicBezTo>
                <a:cubicBezTo>
                  <a:pt x="11724" y="50"/>
                  <a:pt x="9582" y="39"/>
                  <a:pt x="9478" y="13"/>
                </a:cubicBezTo>
                <a:cubicBezTo>
                  <a:pt x="9424" y="0"/>
                  <a:pt x="9406" y="6"/>
                  <a:pt x="9395" y="42"/>
                </a:cubicBezTo>
                <a:cubicBezTo>
                  <a:pt x="9377" y="101"/>
                  <a:pt x="9274" y="100"/>
                  <a:pt x="9256" y="42"/>
                </a:cubicBezTo>
                <a:cubicBezTo>
                  <a:pt x="9242" y="-2"/>
                  <a:pt x="9165" y="-12"/>
                  <a:pt x="9138" y="25"/>
                </a:cubicBezTo>
                <a:cubicBezTo>
                  <a:pt x="9128" y="39"/>
                  <a:pt x="8716" y="42"/>
                  <a:pt x="7979" y="42"/>
                </a:cubicBezTo>
                <a:lnTo>
                  <a:pt x="6828" y="42"/>
                </a:lnTo>
                <a:lnTo>
                  <a:pt x="6828" y="823"/>
                </a:lnTo>
                <a:cubicBezTo>
                  <a:pt x="6828" y="1277"/>
                  <a:pt x="6821" y="1610"/>
                  <a:pt x="6807" y="1622"/>
                </a:cubicBezTo>
                <a:cubicBezTo>
                  <a:pt x="6794" y="1633"/>
                  <a:pt x="6783" y="1680"/>
                  <a:pt x="6779" y="1727"/>
                </a:cubicBezTo>
                <a:cubicBezTo>
                  <a:pt x="6773" y="1796"/>
                  <a:pt x="6756" y="1814"/>
                  <a:pt x="6710" y="1820"/>
                </a:cubicBezTo>
                <a:lnTo>
                  <a:pt x="6654" y="1826"/>
                </a:lnTo>
                <a:lnTo>
                  <a:pt x="6654" y="2449"/>
                </a:lnTo>
                <a:lnTo>
                  <a:pt x="6654" y="3073"/>
                </a:lnTo>
                <a:lnTo>
                  <a:pt x="6710" y="3079"/>
                </a:lnTo>
                <a:cubicBezTo>
                  <a:pt x="6834" y="3094"/>
                  <a:pt x="6753" y="3126"/>
                  <a:pt x="6557" y="3143"/>
                </a:cubicBezTo>
                <a:lnTo>
                  <a:pt x="6356" y="3166"/>
                </a:lnTo>
                <a:lnTo>
                  <a:pt x="6356" y="5054"/>
                </a:lnTo>
                <a:lnTo>
                  <a:pt x="6356" y="6948"/>
                </a:lnTo>
                <a:lnTo>
                  <a:pt x="6474" y="6954"/>
                </a:lnTo>
                <a:cubicBezTo>
                  <a:pt x="6540" y="6960"/>
                  <a:pt x="6633" y="6973"/>
                  <a:pt x="6682" y="6983"/>
                </a:cubicBezTo>
                <a:lnTo>
                  <a:pt x="6765" y="7007"/>
                </a:lnTo>
                <a:lnTo>
                  <a:pt x="6772" y="7269"/>
                </a:lnTo>
                <a:cubicBezTo>
                  <a:pt x="6780" y="7560"/>
                  <a:pt x="6763" y="7648"/>
                  <a:pt x="6682" y="7648"/>
                </a:cubicBezTo>
                <a:cubicBezTo>
                  <a:pt x="6633" y="7648"/>
                  <a:pt x="6608" y="7654"/>
                  <a:pt x="6488" y="7706"/>
                </a:cubicBezTo>
                <a:cubicBezTo>
                  <a:pt x="6452" y="7721"/>
                  <a:pt x="6428" y="7726"/>
                  <a:pt x="6411" y="7712"/>
                </a:cubicBezTo>
                <a:cubicBezTo>
                  <a:pt x="6394" y="7698"/>
                  <a:pt x="6353" y="7698"/>
                  <a:pt x="6293" y="7712"/>
                </a:cubicBezTo>
                <a:cubicBezTo>
                  <a:pt x="6196" y="7735"/>
                  <a:pt x="6175" y="7722"/>
                  <a:pt x="6196" y="7677"/>
                </a:cubicBezTo>
                <a:cubicBezTo>
                  <a:pt x="6204" y="7660"/>
                  <a:pt x="6190" y="7648"/>
                  <a:pt x="6168" y="7648"/>
                </a:cubicBezTo>
                <a:cubicBezTo>
                  <a:pt x="6148" y="7648"/>
                  <a:pt x="6127" y="7671"/>
                  <a:pt x="6120" y="7694"/>
                </a:cubicBezTo>
                <a:cubicBezTo>
                  <a:pt x="6102" y="7753"/>
                  <a:pt x="5972" y="7753"/>
                  <a:pt x="5953" y="7694"/>
                </a:cubicBezTo>
                <a:cubicBezTo>
                  <a:pt x="5939" y="7649"/>
                  <a:pt x="5890" y="7635"/>
                  <a:pt x="5863" y="7671"/>
                </a:cubicBezTo>
                <a:cubicBezTo>
                  <a:pt x="5824" y="7725"/>
                  <a:pt x="5801" y="7651"/>
                  <a:pt x="5801" y="7473"/>
                </a:cubicBezTo>
                <a:cubicBezTo>
                  <a:pt x="5801" y="7367"/>
                  <a:pt x="5783" y="7249"/>
                  <a:pt x="5766" y="7211"/>
                </a:cubicBezTo>
                <a:lnTo>
                  <a:pt x="5738" y="7141"/>
                </a:lnTo>
                <a:lnTo>
                  <a:pt x="5488" y="7141"/>
                </a:lnTo>
                <a:cubicBezTo>
                  <a:pt x="5352" y="7141"/>
                  <a:pt x="5240" y="7129"/>
                  <a:pt x="5232" y="7117"/>
                </a:cubicBezTo>
                <a:cubicBezTo>
                  <a:pt x="5223" y="7106"/>
                  <a:pt x="5182" y="7100"/>
                  <a:pt x="5142" y="7100"/>
                </a:cubicBezTo>
                <a:lnTo>
                  <a:pt x="5065" y="7100"/>
                </a:lnTo>
                <a:lnTo>
                  <a:pt x="5065" y="7368"/>
                </a:lnTo>
                <a:cubicBezTo>
                  <a:pt x="5065" y="7577"/>
                  <a:pt x="5060" y="7651"/>
                  <a:pt x="5031" y="7683"/>
                </a:cubicBezTo>
                <a:cubicBezTo>
                  <a:pt x="4995" y="7722"/>
                  <a:pt x="4987" y="7724"/>
                  <a:pt x="4954" y="7689"/>
                </a:cubicBezTo>
                <a:cubicBezTo>
                  <a:pt x="4909" y="7640"/>
                  <a:pt x="4873" y="7642"/>
                  <a:pt x="4857" y="7694"/>
                </a:cubicBezTo>
                <a:cubicBezTo>
                  <a:pt x="4839" y="7751"/>
                  <a:pt x="4736" y="7751"/>
                  <a:pt x="4718" y="7694"/>
                </a:cubicBezTo>
                <a:cubicBezTo>
                  <a:pt x="4711" y="7671"/>
                  <a:pt x="4686" y="7648"/>
                  <a:pt x="4663" y="7648"/>
                </a:cubicBezTo>
                <a:cubicBezTo>
                  <a:pt x="4629" y="7648"/>
                  <a:pt x="4628" y="7671"/>
                  <a:pt x="4628" y="7770"/>
                </a:cubicBezTo>
                <a:lnTo>
                  <a:pt x="4628" y="7893"/>
                </a:lnTo>
                <a:lnTo>
                  <a:pt x="4357" y="7898"/>
                </a:lnTo>
                <a:cubicBezTo>
                  <a:pt x="4173" y="7901"/>
                  <a:pt x="4079" y="7892"/>
                  <a:pt x="4066" y="7875"/>
                </a:cubicBezTo>
                <a:cubicBezTo>
                  <a:pt x="4055" y="7861"/>
                  <a:pt x="4041" y="7735"/>
                  <a:pt x="4031" y="7595"/>
                </a:cubicBezTo>
                <a:cubicBezTo>
                  <a:pt x="4022" y="7455"/>
                  <a:pt x="4006" y="7295"/>
                  <a:pt x="3997" y="7234"/>
                </a:cubicBezTo>
                <a:lnTo>
                  <a:pt x="3976" y="7117"/>
                </a:lnTo>
                <a:lnTo>
                  <a:pt x="3677" y="7117"/>
                </a:lnTo>
                <a:cubicBezTo>
                  <a:pt x="3506" y="7117"/>
                  <a:pt x="3374" y="7112"/>
                  <a:pt x="3365" y="7100"/>
                </a:cubicBezTo>
                <a:cubicBezTo>
                  <a:pt x="3319" y="7038"/>
                  <a:pt x="3299" y="7099"/>
                  <a:pt x="3296" y="7345"/>
                </a:cubicBezTo>
                <a:cubicBezTo>
                  <a:pt x="3294" y="7493"/>
                  <a:pt x="3291" y="7677"/>
                  <a:pt x="3282" y="7753"/>
                </a:cubicBezTo>
                <a:lnTo>
                  <a:pt x="3261" y="7893"/>
                </a:lnTo>
                <a:lnTo>
                  <a:pt x="3129" y="7898"/>
                </a:lnTo>
                <a:cubicBezTo>
                  <a:pt x="3020" y="7904"/>
                  <a:pt x="2995" y="7901"/>
                  <a:pt x="2984" y="7869"/>
                </a:cubicBezTo>
                <a:cubicBezTo>
                  <a:pt x="2976" y="7848"/>
                  <a:pt x="2962" y="7814"/>
                  <a:pt x="2949" y="7793"/>
                </a:cubicBezTo>
                <a:cubicBezTo>
                  <a:pt x="2936" y="7773"/>
                  <a:pt x="2921" y="7735"/>
                  <a:pt x="2921" y="7706"/>
                </a:cubicBezTo>
                <a:cubicBezTo>
                  <a:pt x="2921" y="7677"/>
                  <a:pt x="2914" y="7643"/>
                  <a:pt x="2900" y="7636"/>
                </a:cubicBezTo>
                <a:cubicBezTo>
                  <a:pt x="2886" y="7629"/>
                  <a:pt x="2873" y="7583"/>
                  <a:pt x="2873" y="7531"/>
                </a:cubicBezTo>
                <a:cubicBezTo>
                  <a:pt x="2873" y="7452"/>
                  <a:pt x="2865" y="7438"/>
                  <a:pt x="2824" y="7438"/>
                </a:cubicBezTo>
                <a:cubicBezTo>
                  <a:pt x="2783" y="7438"/>
                  <a:pt x="2775" y="7454"/>
                  <a:pt x="2769" y="7537"/>
                </a:cubicBezTo>
                <a:cubicBezTo>
                  <a:pt x="2762" y="7619"/>
                  <a:pt x="2748" y="7643"/>
                  <a:pt x="2706" y="7648"/>
                </a:cubicBezTo>
                <a:cubicBezTo>
                  <a:pt x="2662" y="7653"/>
                  <a:pt x="2657" y="7665"/>
                  <a:pt x="2658" y="7770"/>
                </a:cubicBezTo>
                <a:lnTo>
                  <a:pt x="2658" y="7893"/>
                </a:lnTo>
                <a:lnTo>
                  <a:pt x="2345" y="7893"/>
                </a:lnTo>
                <a:lnTo>
                  <a:pt x="2033" y="7893"/>
                </a:lnTo>
                <a:lnTo>
                  <a:pt x="2012" y="7811"/>
                </a:lnTo>
                <a:cubicBezTo>
                  <a:pt x="2002" y="7764"/>
                  <a:pt x="1992" y="7582"/>
                  <a:pt x="1991" y="7409"/>
                </a:cubicBezTo>
                <a:lnTo>
                  <a:pt x="1991" y="7094"/>
                </a:lnTo>
                <a:lnTo>
                  <a:pt x="1769" y="7106"/>
                </a:lnTo>
                <a:cubicBezTo>
                  <a:pt x="1648" y="7113"/>
                  <a:pt x="1335" y="7127"/>
                  <a:pt x="1075" y="7135"/>
                </a:cubicBezTo>
                <a:lnTo>
                  <a:pt x="604" y="7147"/>
                </a:lnTo>
                <a:lnTo>
                  <a:pt x="604" y="7461"/>
                </a:lnTo>
                <a:cubicBezTo>
                  <a:pt x="604" y="7647"/>
                  <a:pt x="598" y="7780"/>
                  <a:pt x="583" y="7788"/>
                </a:cubicBezTo>
                <a:cubicBezTo>
                  <a:pt x="569" y="7795"/>
                  <a:pt x="555" y="7819"/>
                  <a:pt x="555" y="7840"/>
                </a:cubicBezTo>
                <a:cubicBezTo>
                  <a:pt x="555" y="7861"/>
                  <a:pt x="527" y="7891"/>
                  <a:pt x="493" y="7910"/>
                </a:cubicBezTo>
                <a:cubicBezTo>
                  <a:pt x="424" y="7948"/>
                  <a:pt x="267" y="7955"/>
                  <a:pt x="243" y="7922"/>
                </a:cubicBezTo>
                <a:cubicBezTo>
                  <a:pt x="234" y="7910"/>
                  <a:pt x="173" y="7904"/>
                  <a:pt x="111" y="7904"/>
                </a:cubicBezTo>
                <a:lnTo>
                  <a:pt x="0" y="7904"/>
                </a:lnTo>
                <a:lnTo>
                  <a:pt x="0" y="7986"/>
                </a:lnTo>
                <a:lnTo>
                  <a:pt x="0" y="8073"/>
                </a:lnTo>
                <a:lnTo>
                  <a:pt x="486" y="8079"/>
                </a:lnTo>
                <a:lnTo>
                  <a:pt x="971" y="8085"/>
                </a:lnTo>
                <a:lnTo>
                  <a:pt x="978" y="8184"/>
                </a:lnTo>
                <a:cubicBezTo>
                  <a:pt x="985" y="8275"/>
                  <a:pt x="992" y="8283"/>
                  <a:pt x="1048" y="8283"/>
                </a:cubicBezTo>
                <a:cubicBezTo>
                  <a:pt x="1103" y="8283"/>
                  <a:pt x="1110" y="8276"/>
                  <a:pt x="1110" y="8201"/>
                </a:cubicBezTo>
                <a:cubicBezTo>
                  <a:pt x="1110" y="8155"/>
                  <a:pt x="1123" y="8110"/>
                  <a:pt x="1138" y="8102"/>
                </a:cubicBezTo>
                <a:cubicBezTo>
                  <a:pt x="1184" y="8078"/>
                  <a:pt x="1235" y="8139"/>
                  <a:pt x="1235" y="8213"/>
                </a:cubicBezTo>
                <a:cubicBezTo>
                  <a:pt x="1235" y="8270"/>
                  <a:pt x="1245" y="8283"/>
                  <a:pt x="1284" y="8283"/>
                </a:cubicBezTo>
                <a:cubicBezTo>
                  <a:pt x="1324" y="8283"/>
                  <a:pt x="1333" y="8267"/>
                  <a:pt x="1339" y="8184"/>
                </a:cubicBezTo>
                <a:cubicBezTo>
                  <a:pt x="1346" y="8100"/>
                  <a:pt x="1359" y="8085"/>
                  <a:pt x="1402" y="8085"/>
                </a:cubicBezTo>
                <a:cubicBezTo>
                  <a:pt x="1444" y="8085"/>
                  <a:pt x="1451" y="8100"/>
                  <a:pt x="1457" y="8184"/>
                </a:cubicBezTo>
                <a:cubicBezTo>
                  <a:pt x="1464" y="8279"/>
                  <a:pt x="1471" y="8283"/>
                  <a:pt x="1540" y="8283"/>
                </a:cubicBezTo>
                <a:cubicBezTo>
                  <a:pt x="1609" y="8283"/>
                  <a:pt x="1609" y="8279"/>
                  <a:pt x="1617" y="8184"/>
                </a:cubicBezTo>
                <a:lnTo>
                  <a:pt x="1624" y="8085"/>
                </a:lnTo>
                <a:lnTo>
                  <a:pt x="2095" y="8085"/>
                </a:lnTo>
                <a:lnTo>
                  <a:pt x="2560" y="8085"/>
                </a:lnTo>
                <a:lnTo>
                  <a:pt x="2567" y="8807"/>
                </a:lnTo>
                <a:lnTo>
                  <a:pt x="2574" y="9536"/>
                </a:lnTo>
                <a:lnTo>
                  <a:pt x="3726" y="9542"/>
                </a:lnTo>
                <a:lnTo>
                  <a:pt x="4878" y="9548"/>
                </a:lnTo>
                <a:lnTo>
                  <a:pt x="4885" y="15241"/>
                </a:lnTo>
                <a:cubicBezTo>
                  <a:pt x="4889" y="18997"/>
                  <a:pt x="4896" y="20945"/>
                  <a:pt x="4913" y="20959"/>
                </a:cubicBezTo>
                <a:cubicBezTo>
                  <a:pt x="4926" y="20970"/>
                  <a:pt x="4940" y="21002"/>
                  <a:pt x="4940" y="21029"/>
                </a:cubicBezTo>
                <a:cubicBezTo>
                  <a:pt x="4940" y="21075"/>
                  <a:pt x="4949" y="21075"/>
                  <a:pt x="5225" y="21081"/>
                </a:cubicBezTo>
                <a:cubicBezTo>
                  <a:pt x="5456" y="21086"/>
                  <a:pt x="5507" y="21096"/>
                  <a:pt x="5509" y="21122"/>
                </a:cubicBezTo>
                <a:cubicBezTo>
                  <a:pt x="5511" y="21139"/>
                  <a:pt x="5513" y="21163"/>
                  <a:pt x="5516" y="21174"/>
                </a:cubicBezTo>
                <a:cubicBezTo>
                  <a:pt x="5520" y="21186"/>
                  <a:pt x="5526" y="21213"/>
                  <a:pt x="5523" y="21238"/>
                </a:cubicBezTo>
                <a:cubicBezTo>
                  <a:pt x="5521" y="21263"/>
                  <a:pt x="5529" y="21295"/>
                  <a:pt x="5544" y="21302"/>
                </a:cubicBezTo>
                <a:cubicBezTo>
                  <a:pt x="5559" y="21310"/>
                  <a:pt x="5572" y="21332"/>
                  <a:pt x="5572" y="21355"/>
                </a:cubicBezTo>
                <a:cubicBezTo>
                  <a:pt x="5572" y="21394"/>
                  <a:pt x="5592" y="21396"/>
                  <a:pt x="6023" y="21396"/>
                </a:cubicBezTo>
                <a:cubicBezTo>
                  <a:pt x="6472" y="21396"/>
                  <a:pt x="6473" y="21396"/>
                  <a:pt x="6481" y="21349"/>
                </a:cubicBezTo>
                <a:cubicBezTo>
                  <a:pt x="6485" y="21323"/>
                  <a:pt x="6508" y="21302"/>
                  <a:pt x="6529" y="21302"/>
                </a:cubicBezTo>
                <a:cubicBezTo>
                  <a:pt x="6550" y="21302"/>
                  <a:pt x="6573" y="21323"/>
                  <a:pt x="6578" y="21349"/>
                </a:cubicBezTo>
                <a:cubicBezTo>
                  <a:pt x="6586" y="21396"/>
                  <a:pt x="6587" y="21396"/>
                  <a:pt x="6904" y="21396"/>
                </a:cubicBezTo>
                <a:cubicBezTo>
                  <a:pt x="7221" y="21396"/>
                  <a:pt x="7229" y="21396"/>
                  <a:pt x="7237" y="21349"/>
                </a:cubicBezTo>
                <a:cubicBezTo>
                  <a:pt x="7243" y="21314"/>
                  <a:pt x="7267" y="21302"/>
                  <a:pt x="7313" y="21302"/>
                </a:cubicBezTo>
                <a:cubicBezTo>
                  <a:pt x="7359" y="21302"/>
                  <a:pt x="7377" y="21314"/>
                  <a:pt x="7383" y="21349"/>
                </a:cubicBezTo>
                <a:cubicBezTo>
                  <a:pt x="7391" y="21396"/>
                  <a:pt x="7397" y="21396"/>
                  <a:pt x="7716" y="21396"/>
                </a:cubicBezTo>
                <a:cubicBezTo>
                  <a:pt x="8022" y="21396"/>
                  <a:pt x="8042" y="21393"/>
                  <a:pt x="8042" y="21355"/>
                </a:cubicBezTo>
                <a:cubicBezTo>
                  <a:pt x="8042" y="21290"/>
                  <a:pt x="8086" y="21285"/>
                  <a:pt x="8132" y="21343"/>
                </a:cubicBezTo>
                <a:lnTo>
                  <a:pt x="8174" y="21396"/>
                </a:lnTo>
                <a:lnTo>
                  <a:pt x="8951" y="21396"/>
                </a:lnTo>
                <a:lnTo>
                  <a:pt x="9735" y="21396"/>
                </a:lnTo>
                <a:lnTo>
                  <a:pt x="9756" y="21337"/>
                </a:lnTo>
                <a:cubicBezTo>
                  <a:pt x="9781" y="21281"/>
                  <a:pt x="9783" y="21280"/>
                  <a:pt x="9818" y="21320"/>
                </a:cubicBezTo>
                <a:cubicBezTo>
                  <a:pt x="9838" y="21343"/>
                  <a:pt x="9853" y="21381"/>
                  <a:pt x="9853" y="21407"/>
                </a:cubicBezTo>
                <a:cubicBezTo>
                  <a:pt x="9853" y="21434"/>
                  <a:pt x="9867" y="21464"/>
                  <a:pt x="9881" y="21471"/>
                </a:cubicBezTo>
                <a:cubicBezTo>
                  <a:pt x="9894" y="21479"/>
                  <a:pt x="9908" y="21507"/>
                  <a:pt x="9908" y="21536"/>
                </a:cubicBezTo>
                <a:lnTo>
                  <a:pt x="9908" y="21588"/>
                </a:lnTo>
                <a:lnTo>
                  <a:pt x="11338" y="21588"/>
                </a:lnTo>
                <a:lnTo>
                  <a:pt x="11365" y="21448"/>
                </a:lnTo>
                <a:cubicBezTo>
                  <a:pt x="11390" y="21345"/>
                  <a:pt x="11415" y="21304"/>
                  <a:pt x="11449" y="21297"/>
                </a:cubicBezTo>
                <a:cubicBezTo>
                  <a:pt x="11483" y="21289"/>
                  <a:pt x="11492" y="21260"/>
                  <a:pt x="11497" y="21186"/>
                </a:cubicBezTo>
                <a:lnTo>
                  <a:pt x="11504" y="21087"/>
                </a:lnTo>
                <a:lnTo>
                  <a:pt x="11796" y="21081"/>
                </a:lnTo>
                <a:cubicBezTo>
                  <a:pt x="11955" y="21078"/>
                  <a:pt x="12095" y="21069"/>
                  <a:pt x="12108" y="21058"/>
                </a:cubicBezTo>
                <a:cubicBezTo>
                  <a:pt x="12121" y="21046"/>
                  <a:pt x="12169" y="21034"/>
                  <a:pt x="12212" y="21034"/>
                </a:cubicBezTo>
                <a:cubicBezTo>
                  <a:pt x="12255" y="21034"/>
                  <a:pt x="12303" y="21046"/>
                  <a:pt x="12316" y="21058"/>
                </a:cubicBezTo>
                <a:cubicBezTo>
                  <a:pt x="12329" y="21069"/>
                  <a:pt x="12469" y="21078"/>
                  <a:pt x="12628" y="21081"/>
                </a:cubicBezTo>
                <a:lnTo>
                  <a:pt x="12920" y="21087"/>
                </a:lnTo>
                <a:lnTo>
                  <a:pt x="12927" y="21151"/>
                </a:lnTo>
                <a:cubicBezTo>
                  <a:pt x="12930" y="21186"/>
                  <a:pt x="12940" y="21259"/>
                  <a:pt x="12948" y="21308"/>
                </a:cubicBezTo>
                <a:lnTo>
                  <a:pt x="12961" y="21396"/>
                </a:lnTo>
                <a:lnTo>
                  <a:pt x="13412" y="21396"/>
                </a:lnTo>
                <a:cubicBezTo>
                  <a:pt x="13860" y="21396"/>
                  <a:pt x="13862" y="21396"/>
                  <a:pt x="13870" y="21349"/>
                </a:cubicBezTo>
                <a:cubicBezTo>
                  <a:pt x="13875" y="21323"/>
                  <a:pt x="13891" y="21302"/>
                  <a:pt x="13912" y="21302"/>
                </a:cubicBezTo>
                <a:cubicBezTo>
                  <a:pt x="13933" y="21302"/>
                  <a:pt x="13956" y="21323"/>
                  <a:pt x="13961" y="21349"/>
                </a:cubicBezTo>
                <a:cubicBezTo>
                  <a:pt x="13968" y="21396"/>
                  <a:pt x="13977" y="21396"/>
                  <a:pt x="14294" y="21396"/>
                </a:cubicBezTo>
                <a:cubicBezTo>
                  <a:pt x="14611" y="21396"/>
                  <a:pt x="14619" y="21396"/>
                  <a:pt x="14627" y="21349"/>
                </a:cubicBezTo>
                <a:cubicBezTo>
                  <a:pt x="14632" y="21318"/>
                  <a:pt x="14649" y="21302"/>
                  <a:pt x="14682" y="21302"/>
                </a:cubicBezTo>
                <a:cubicBezTo>
                  <a:pt x="14715" y="21302"/>
                  <a:pt x="14739" y="21318"/>
                  <a:pt x="14745" y="21349"/>
                </a:cubicBezTo>
                <a:cubicBezTo>
                  <a:pt x="14753" y="21396"/>
                  <a:pt x="14758" y="21396"/>
                  <a:pt x="15092" y="21396"/>
                </a:cubicBezTo>
                <a:cubicBezTo>
                  <a:pt x="15426" y="21396"/>
                  <a:pt x="15432" y="21394"/>
                  <a:pt x="15425" y="21349"/>
                </a:cubicBezTo>
                <a:cubicBezTo>
                  <a:pt x="15413" y="21283"/>
                  <a:pt x="15472" y="21279"/>
                  <a:pt x="15501" y="21343"/>
                </a:cubicBezTo>
                <a:lnTo>
                  <a:pt x="15529" y="21396"/>
                </a:lnTo>
                <a:lnTo>
                  <a:pt x="16306" y="21396"/>
                </a:lnTo>
                <a:lnTo>
                  <a:pt x="17083" y="21396"/>
                </a:lnTo>
                <a:lnTo>
                  <a:pt x="17125" y="21343"/>
                </a:lnTo>
                <a:cubicBezTo>
                  <a:pt x="17148" y="21313"/>
                  <a:pt x="17179" y="21292"/>
                  <a:pt x="17194" y="21297"/>
                </a:cubicBezTo>
                <a:cubicBezTo>
                  <a:pt x="17225" y="21305"/>
                  <a:pt x="17291" y="21469"/>
                  <a:pt x="17291" y="21541"/>
                </a:cubicBezTo>
                <a:lnTo>
                  <a:pt x="17291" y="21588"/>
                </a:lnTo>
                <a:lnTo>
                  <a:pt x="18720" y="21588"/>
                </a:lnTo>
                <a:lnTo>
                  <a:pt x="18755" y="21448"/>
                </a:lnTo>
                <a:cubicBezTo>
                  <a:pt x="18780" y="21345"/>
                  <a:pt x="18798" y="21304"/>
                  <a:pt x="18831" y="21297"/>
                </a:cubicBezTo>
                <a:cubicBezTo>
                  <a:pt x="18866" y="21289"/>
                  <a:pt x="18881" y="21260"/>
                  <a:pt x="18887" y="21186"/>
                </a:cubicBezTo>
                <a:lnTo>
                  <a:pt x="18894" y="21087"/>
                </a:lnTo>
                <a:lnTo>
                  <a:pt x="19192" y="21081"/>
                </a:lnTo>
                <a:lnTo>
                  <a:pt x="19484" y="21075"/>
                </a:lnTo>
                <a:lnTo>
                  <a:pt x="19484" y="15172"/>
                </a:lnTo>
                <a:cubicBezTo>
                  <a:pt x="19484" y="11256"/>
                  <a:pt x="19480" y="9259"/>
                  <a:pt x="19463" y="9250"/>
                </a:cubicBezTo>
                <a:cubicBezTo>
                  <a:pt x="19449" y="9243"/>
                  <a:pt x="19435" y="9149"/>
                  <a:pt x="19435" y="9041"/>
                </a:cubicBezTo>
                <a:lnTo>
                  <a:pt x="19435" y="8842"/>
                </a:lnTo>
                <a:lnTo>
                  <a:pt x="19276" y="8819"/>
                </a:lnTo>
                <a:cubicBezTo>
                  <a:pt x="19187" y="8805"/>
                  <a:pt x="19074" y="8796"/>
                  <a:pt x="19026" y="8796"/>
                </a:cubicBezTo>
                <a:cubicBezTo>
                  <a:pt x="18977" y="8796"/>
                  <a:pt x="18923" y="8782"/>
                  <a:pt x="18908" y="8767"/>
                </a:cubicBezTo>
                <a:cubicBezTo>
                  <a:pt x="18875" y="8733"/>
                  <a:pt x="18893" y="8708"/>
                  <a:pt x="18956" y="8708"/>
                </a:cubicBezTo>
                <a:cubicBezTo>
                  <a:pt x="18998" y="8708"/>
                  <a:pt x="19006" y="8679"/>
                  <a:pt x="19012" y="8394"/>
                </a:cubicBezTo>
                <a:lnTo>
                  <a:pt x="19019" y="8085"/>
                </a:lnTo>
                <a:lnTo>
                  <a:pt x="20309" y="8079"/>
                </a:lnTo>
                <a:lnTo>
                  <a:pt x="21600" y="8073"/>
                </a:lnTo>
                <a:lnTo>
                  <a:pt x="21600" y="7986"/>
                </a:lnTo>
                <a:lnTo>
                  <a:pt x="21600" y="7904"/>
                </a:lnTo>
                <a:lnTo>
                  <a:pt x="20760" y="7904"/>
                </a:lnTo>
                <a:cubicBezTo>
                  <a:pt x="20221" y="7904"/>
                  <a:pt x="19917" y="7914"/>
                  <a:pt x="19900" y="7927"/>
                </a:cubicBezTo>
                <a:cubicBezTo>
                  <a:pt x="19884" y="7941"/>
                  <a:pt x="19705" y="7943"/>
                  <a:pt x="19421" y="7939"/>
                </a:cubicBezTo>
                <a:lnTo>
                  <a:pt x="18970" y="7933"/>
                </a:lnTo>
                <a:lnTo>
                  <a:pt x="18942" y="7869"/>
                </a:lnTo>
                <a:cubicBezTo>
                  <a:pt x="18928" y="7834"/>
                  <a:pt x="18905" y="7803"/>
                  <a:pt x="18887" y="7793"/>
                </a:cubicBezTo>
                <a:cubicBezTo>
                  <a:pt x="18866" y="7782"/>
                  <a:pt x="18852" y="7720"/>
                  <a:pt x="18852" y="7607"/>
                </a:cubicBezTo>
                <a:cubicBezTo>
                  <a:pt x="18852" y="7453"/>
                  <a:pt x="18850" y="7438"/>
                  <a:pt x="18804" y="7438"/>
                </a:cubicBezTo>
                <a:cubicBezTo>
                  <a:pt x="18757" y="7438"/>
                  <a:pt x="18755" y="7450"/>
                  <a:pt x="18755" y="7607"/>
                </a:cubicBezTo>
                <a:cubicBezTo>
                  <a:pt x="18755" y="7759"/>
                  <a:pt x="18750" y="7784"/>
                  <a:pt x="18707" y="7793"/>
                </a:cubicBezTo>
                <a:cubicBezTo>
                  <a:pt x="18680" y="7799"/>
                  <a:pt x="18655" y="7821"/>
                  <a:pt x="18651" y="7846"/>
                </a:cubicBezTo>
                <a:cubicBezTo>
                  <a:pt x="18646" y="7876"/>
                  <a:pt x="18617" y="7894"/>
                  <a:pt x="18575" y="7898"/>
                </a:cubicBezTo>
                <a:cubicBezTo>
                  <a:pt x="18540" y="7902"/>
                  <a:pt x="18505" y="7917"/>
                  <a:pt x="18491" y="7927"/>
                </a:cubicBezTo>
                <a:cubicBezTo>
                  <a:pt x="18456" y="7956"/>
                  <a:pt x="18394" y="7948"/>
                  <a:pt x="18304" y="7910"/>
                </a:cubicBezTo>
                <a:cubicBezTo>
                  <a:pt x="18239" y="7882"/>
                  <a:pt x="18228" y="7870"/>
                  <a:pt x="18228" y="7811"/>
                </a:cubicBezTo>
                <a:cubicBezTo>
                  <a:pt x="18228" y="7772"/>
                  <a:pt x="18214" y="7731"/>
                  <a:pt x="18200" y="7724"/>
                </a:cubicBezTo>
                <a:cubicBezTo>
                  <a:pt x="18186" y="7716"/>
                  <a:pt x="18172" y="7614"/>
                  <a:pt x="18172" y="7490"/>
                </a:cubicBezTo>
                <a:cubicBezTo>
                  <a:pt x="18172" y="7367"/>
                  <a:pt x="18186" y="7265"/>
                  <a:pt x="18200" y="7257"/>
                </a:cubicBezTo>
                <a:cubicBezTo>
                  <a:pt x="18214" y="7250"/>
                  <a:pt x="18228" y="7210"/>
                  <a:pt x="18228" y="7170"/>
                </a:cubicBezTo>
                <a:lnTo>
                  <a:pt x="18228" y="7100"/>
                </a:lnTo>
                <a:lnTo>
                  <a:pt x="17943" y="7100"/>
                </a:lnTo>
                <a:cubicBezTo>
                  <a:pt x="17755" y="7100"/>
                  <a:pt x="17644" y="7088"/>
                  <a:pt x="17624" y="7071"/>
                </a:cubicBezTo>
                <a:cubicBezTo>
                  <a:pt x="17602" y="7052"/>
                  <a:pt x="17596" y="6843"/>
                  <a:pt x="17596" y="6249"/>
                </a:cubicBezTo>
                <a:cubicBezTo>
                  <a:pt x="17596" y="5739"/>
                  <a:pt x="17585" y="5442"/>
                  <a:pt x="17569" y="5433"/>
                </a:cubicBezTo>
                <a:cubicBezTo>
                  <a:pt x="17552" y="5425"/>
                  <a:pt x="17548" y="5023"/>
                  <a:pt x="17548" y="4291"/>
                </a:cubicBezTo>
                <a:lnTo>
                  <a:pt x="17548" y="3160"/>
                </a:lnTo>
                <a:lnTo>
                  <a:pt x="17423" y="3154"/>
                </a:lnTo>
                <a:cubicBezTo>
                  <a:pt x="17266" y="3151"/>
                  <a:pt x="17154" y="3134"/>
                  <a:pt x="17152" y="3108"/>
                </a:cubicBezTo>
                <a:cubicBezTo>
                  <a:pt x="17152" y="3096"/>
                  <a:pt x="17182" y="3083"/>
                  <a:pt x="17215" y="3079"/>
                </a:cubicBezTo>
                <a:cubicBezTo>
                  <a:pt x="17266" y="3073"/>
                  <a:pt x="17268" y="3064"/>
                  <a:pt x="17249" y="3015"/>
                </a:cubicBezTo>
                <a:cubicBezTo>
                  <a:pt x="17238" y="2983"/>
                  <a:pt x="17229" y="2702"/>
                  <a:pt x="17229" y="2391"/>
                </a:cubicBezTo>
                <a:cubicBezTo>
                  <a:pt x="17229" y="1881"/>
                  <a:pt x="17225" y="1828"/>
                  <a:pt x="17187" y="1820"/>
                </a:cubicBezTo>
                <a:cubicBezTo>
                  <a:pt x="17129" y="1807"/>
                  <a:pt x="17119" y="1646"/>
                  <a:pt x="17104" y="771"/>
                </a:cubicBezTo>
                <a:lnTo>
                  <a:pt x="17090" y="42"/>
                </a:lnTo>
                <a:lnTo>
                  <a:pt x="15945" y="42"/>
                </a:lnTo>
                <a:cubicBezTo>
                  <a:pt x="15209" y="42"/>
                  <a:pt x="14796" y="39"/>
                  <a:pt x="14786" y="25"/>
                </a:cubicBezTo>
                <a:cubicBezTo>
                  <a:pt x="14772" y="6"/>
                  <a:pt x="14742" y="-3"/>
                  <a:pt x="14717" y="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73" name="Double Arrow"/>
          <p:cNvSpPr/>
          <p:nvPr/>
        </p:nvSpPr>
        <p:spPr>
          <a:xfrm rot="20580000">
            <a:off x="4325409" y="1917775"/>
            <a:ext cx="3283218" cy="892969"/>
          </a:xfrm>
          <a:prstGeom prst="leftRightArrow">
            <a:avLst>
              <a:gd name="adj1" fmla="val 32000"/>
              <a:gd name="adj2" fmla="val 44000"/>
            </a:avLst>
          </a:prstGeom>
          <a:solidFill>
            <a:srgbClr val="E77A5A">
              <a:alpha val="68971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547"/>
          </a:p>
        </p:txBody>
      </p:sp>
      <p:pic>
        <p:nvPicPr>
          <p:cNvPr id="174" name="pasted-movie.png" descr="pasted-movie.png"/>
          <p:cNvPicPr>
            <a:picLocks noChangeAspect="1"/>
          </p:cNvPicPr>
          <p:nvPr/>
        </p:nvPicPr>
        <p:blipFill>
          <a:blip r:embed="rId3"/>
          <a:srcRect l="3888" t="6566" r="900" b="1617"/>
          <a:stretch>
            <a:fillRect/>
          </a:stretch>
        </p:blipFill>
        <p:spPr>
          <a:xfrm>
            <a:off x="3505324" y="4231904"/>
            <a:ext cx="868692" cy="1033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8" extrusionOk="0">
                <a:moveTo>
                  <a:pt x="14717" y="2"/>
                </a:moveTo>
                <a:cubicBezTo>
                  <a:pt x="14692" y="6"/>
                  <a:pt x="14668" y="20"/>
                  <a:pt x="14668" y="42"/>
                </a:cubicBezTo>
                <a:cubicBezTo>
                  <a:pt x="14668" y="65"/>
                  <a:pt x="14665" y="90"/>
                  <a:pt x="14654" y="95"/>
                </a:cubicBezTo>
                <a:cubicBezTo>
                  <a:pt x="14620" y="112"/>
                  <a:pt x="14523" y="69"/>
                  <a:pt x="14523" y="37"/>
                </a:cubicBezTo>
                <a:cubicBezTo>
                  <a:pt x="14523" y="1"/>
                  <a:pt x="14429" y="-9"/>
                  <a:pt x="14405" y="25"/>
                </a:cubicBezTo>
                <a:cubicBezTo>
                  <a:pt x="14383" y="54"/>
                  <a:pt x="12157" y="54"/>
                  <a:pt x="12136" y="25"/>
                </a:cubicBezTo>
                <a:cubicBezTo>
                  <a:pt x="12109" y="-12"/>
                  <a:pt x="12031" y="-2"/>
                  <a:pt x="12018" y="42"/>
                </a:cubicBezTo>
                <a:cubicBezTo>
                  <a:pt x="12000" y="99"/>
                  <a:pt x="11897" y="99"/>
                  <a:pt x="11879" y="42"/>
                </a:cubicBezTo>
                <a:cubicBezTo>
                  <a:pt x="11865" y="-3"/>
                  <a:pt x="11797" y="-11"/>
                  <a:pt x="11754" y="25"/>
                </a:cubicBezTo>
                <a:cubicBezTo>
                  <a:pt x="11724" y="50"/>
                  <a:pt x="9582" y="39"/>
                  <a:pt x="9478" y="13"/>
                </a:cubicBezTo>
                <a:cubicBezTo>
                  <a:pt x="9424" y="0"/>
                  <a:pt x="9406" y="6"/>
                  <a:pt x="9395" y="42"/>
                </a:cubicBezTo>
                <a:cubicBezTo>
                  <a:pt x="9377" y="101"/>
                  <a:pt x="9274" y="100"/>
                  <a:pt x="9256" y="42"/>
                </a:cubicBezTo>
                <a:cubicBezTo>
                  <a:pt x="9242" y="-2"/>
                  <a:pt x="9165" y="-12"/>
                  <a:pt x="9138" y="25"/>
                </a:cubicBezTo>
                <a:cubicBezTo>
                  <a:pt x="9128" y="39"/>
                  <a:pt x="8716" y="42"/>
                  <a:pt x="7979" y="42"/>
                </a:cubicBezTo>
                <a:lnTo>
                  <a:pt x="6828" y="42"/>
                </a:lnTo>
                <a:lnTo>
                  <a:pt x="6828" y="823"/>
                </a:lnTo>
                <a:cubicBezTo>
                  <a:pt x="6828" y="1277"/>
                  <a:pt x="6821" y="1610"/>
                  <a:pt x="6807" y="1622"/>
                </a:cubicBezTo>
                <a:cubicBezTo>
                  <a:pt x="6794" y="1633"/>
                  <a:pt x="6783" y="1680"/>
                  <a:pt x="6779" y="1727"/>
                </a:cubicBezTo>
                <a:cubicBezTo>
                  <a:pt x="6773" y="1796"/>
                  <a:pt x="6756" y="1814"/>
                  <a:pt x="6710" y="1820"/>
                </a:cubicBezTo>
                <a:lnTo>
                  <a:pt x="6654" y="1826"/>
                </a:lnTo>
                <a:lnTo>
                  <a:pt x="6654" y="2449"/>
                </a:lnTo>
                <a:lnTo>
                  <a:pt x="6654" y="3073"/>
                </a:lnTo>
                <a:lnTo>
                  <a:pt x="6710" y="3079"/>
                </a:lnTo>
                <a:cubicBezTo>
                  <a:pt x="6834" y="3094"/>
                  <a:pt x="6753" y="3126"/>
                  <a:pt x="6557" y="3143"/>
                </a:cubicBezTo>
                <a:lnTo>
                  <a:pt x="6356" y="3166"/>
                </a:lnTo>
                <a:lnTo>
                  <a:pt x="6356" y="5054"/>
                </a:lnTo>
                <a:lnTo>
                  <a:pt x="6356" y="6948"/>
                </a:lnTo>
                <a:lnTo>
                  <a:pt x="6474" y="6954"/>
                </a:lnTo>
                <a:cubicBezTo>
                  <a:pt x="6540" y="6960"/>
                  <a:pt x="6633" y="6973"/>
                  <a:pt x="6682" y="6983"/>
                </a:cubicBezTo>
                <a:lnTo>
                  <a:pt x="6765" y="7007"/>
                </a:lnTo>
                <a:lnTo>
                  <a:pt x="6772" y="7269"/>
                </a:lnTo>
                <a:cubicBezTo>
                  <a:pt x="6780" y="7560"/>
                  <a:pt x="6763" y="7648"/>
                  <a:pt x="6682" y="7648"/>
                </a:cubicBezTo>
                <a:cubicBezTo>
                  <a:pt x="6633" y="7648"/>
                  <a:pt x="6608" y="7654"/>
                  <a:pt x="6488" y="7706"/>
                </a:cubicBezTo>
                <a:cubicBezTo>
                  <a:pt x="6452" y="7721"/>
                  <a:pt x="6428" y="7726"/>
                  <a:pt x="6411" y="7712"/>
                </a:cubicBezTo>
                <a:cubicBezTo>
                  <a:pt x="6394" y="7698"/>
                  <a:pt x="6353" y="7698"/>
                  <a:pt x="6293" y="7712"/>
                </a:cubicBezTo>
                <a:cubicBezTo>
                  <a:pt x="6196" y="7735"/>
                  <a:pt x="6175" y="7722"/>
                  <a:pt x="6196" y="7677"/>
                </a:cubicBezTo>
                <a:cubicBezTo>
                  <a:pt x="6204" y="7660"/>
                  <a:pt x="6190" y="7648"/>
                  <a:pt x="6168" y="7648"/>
                </a:cubicBezTo>
                <a:cubicBezTo>
                  <a:pt x="6148" y="7648"/>
                  <a:pt x="6127" y="7671"/>
                  <a:pt x="6120" y="7694"/>
                </a:cubicBezTo>
                <a:cubicBezTo>
                  <a:pt x="6102" y="7753"/>
                  <a:pt x="5972" y="7753"/>
                  <a:pt x="5953" y="7694"/>
                </a:cubicBezTo>
                <a:cubicBezTo>
                  <a:pt x="5939" y="7649"/>
                  <a:pt x="5890" y="7635"/>
                  <a:pt x="5863" y="7671"/>
                </a:cubicBezTo>
                <a:cubicBezTo>
                  <a:pt x="5824" y="7725"/>
                  <a:pt x="5801" y="7651"/>
                  <a:pt x="5801" y="7473"/>
                </a:cubicBezTo>
                <a:cubicBezTo>
                  <a:pt x="5801" y="7367"/>
                  <a:pt x="5783" y="7249"/>
                  <a:pt x="5766" y="7211"/>
                </a:cubicBezTo>
                <a:lnTo>
                  <a:pt x="5738" y="7141"/>
                </a:lnTo>
                <a:lnTo>
                  <a:pt x="5488" y="7141"/>
                </a:lnTo>
                <a:cubicBezTo>
                  <a:pt x="5352" y="7141"/>
                  <a:pt x="5240" y="7129"/>
                  <a:pt x="5232" y="7117"/>
                </a:cubicBezTo>
                <a:cubicBezTo>
                  <a:pt x="5223" y="7106"/>
                  <a:pt x="5182" y="7100"/>
                  <a:pt x="5142" y="7100"/>
                </a:cubicBezTo>
                <a:lnTo>
                  <a:pt x="5065" y="7100"/>
                </a:lnTo>
                <a:lnTo>
                  <a:pt x="5065" y="7368"/>
                </a:lnTo>
                <a:cubicBezTo>
                  <a:pt x="5065" y="7577"/>
                  <a:pt x="5060" y="7651"/>
                  <a:pt x="5031" y="7683"/>
                </a:cubicBezTo>
                <a:cubicBezTo>
                  <a:pt x="4995" y="7722"/>
                  <a:pt x="4987" y="7724"/>
                  <a:pt x="4954" y="7689"/>
                </a:cubicBezTo>
                <a:cubicBezTo>
                  <a:pt x="4909" y="7640"/>
                  <a:pt x="4873" y="7642"/>
                  <a:pt x="4857" y="7694"/>
                </a:cubicBezTo>
                <a:cubicBezTo>
                  <a:pt x="4839" y="7751"/>
                  <a:pt x="4736" y="7751"/>
                  <a:pt x="4718" y="7694"/>
                </a:cubicBezTo>
                <a:cubicBezTo>
                  <a:pt x="4711" y="7671"/>
                  <a:pt x="4686" y="7648"/>
                  <a:pt x="4663" y="7648"/>
                </a:cubicBezTo>
                <a:cubicBezTo>
                  <a:pt x="4629" y="7648"/>
                  <a:pt x="4628" y="7671"/>
                  <a:pt x="4628" y="7770"/>
                </a:cubicBezTo>
                <a:lnTo>
                  <a:pt x="4628" y="7893"/>
                </a:lnTo>
                <a:lnTo>
                  <a:pt x="4357" y="7898"/>
                </a:lnTo>
                <a:cubicBezTo>
                  <a:pt x="4173" y="7901"/>
                  <a:pt x="4079" y="7892"/>
                  <a:pt x="4066" y="7875"/>
                </a:cubicBezTo>
                <a:cubicBezTo>
                  <a:pt x="4055" y="7861"/>
                  <a:pt x="4041" y="7735"/>
                  <a:pt x="4031" y="7595"/>
                </a:cubicBezTo>
                <a:cubicBezTo>
                  <a:pt x="4022" y="7455"/>
                  <a:pt x="4006" y="7295"/>
                  <a:pt x="3997" y="7234"/>
                </a:cubicBezTo>
                <a:lnTo>
                  <a:pt x="3976" y="7117"/>
                </a:lnTo>
                <a:lnTo>
                  <a:pt x="3677" y="7117"/>
                </a:lnTo>
                <a:cubicBezTo>
                  <a:pt x="3506" y="7117"/>
                  <a:pt x="3374" y="7112"/>
                  <a:pt x="3365" y="7100"/>
                </a:cubicBezTo>
                <a:cubicBezTo>
                  <a:pt x="3319" y="7038"/>
                  <a:pt x="3299" y="7099"/>
                  <a:pt x="3296" y="7345"/>
                </a:cubicBezTo>
                <a:cubicBezTo>
                  <a:pt x="3294" y="7493"/>
                  <a:pt x="3291" y="7677"/>
                  <a:pt x="3282" y="7753"/>
                </a:cubicBezTo>
                <a:lnTo>
                  <a:pt x="3261" y="7893"/>
                </a:lnTo>
                <a:lnTo>
                  <a:pt x="3129" y="7898"/>
                </a:lnTo>
                <a:cubicBezTo>
                  <a:pt x="3020" y="7904"/>
                  <a:pt x="2995" y="7901"/>
                  <a:pt x="2984" y="7869"/>
                </a:cubicBezTo>
                <a:cubicBezTo>
                  <a:pt x="2976" y="7848"/>
                  <a:pt x="2962" y="7814"/>
                  <a:pt x="2949" y="7793"/>
                </a:cubicBezTo>
                <a:cubicBezTo>
                  <a:pt x="2936" y="7773"/>
                  <a:pt x="2921" y="7735"/>
                  <a:pt x="2921" y="7706"/>
                </a:cubicBezTo>
                <a:cubicBezTo>
                  <a:pt x="2921" y="7677"/>
                  <a:pt x="2914" y="7643"/>
                  <a:pt x="2900" y="7636"/>
                </a:cubicBezTo>
                <a:cubicBezTo>
                  <a:pt x="2886" y="7629"/>
                  <a:pt x="2873" y="7583"/>
                  <a:pt x="2873" y="7531"/>
                </a:cubicBezTo>
                <a:cubicBezTo>
                  <a:pt x="2873" y="7452"/>
                  <a:pt x="2865" y="7438"/>
                  <a:pt x="2824" y="7438"/>
                </a:cubicBezTo>
                <a:cubicBezTo>
                  <a:pt x="2783" y="7438"/>
                  <a:pt x="2775" y="7454"/>
                  <a:pt x="2769" y="7537"/>
                </a:cubicBezTo>
                <a:cubicBezTo>
                  <a:pt x="2762" y="7619"/>
                  <a:pt x="2748" y="7643"/>
                  <a:pt x="2706" y="7648"/>
                </a:cubicBezTo>
                <a:cubicBezTo>
                  <a:pt x="2662" y="7653"/>
                  <a:pt x="2657" y="7665"/>
                  <a:pt x="2658" y="7770"/>
                </a:cubicBezTo>
                <a:lnTo>
                  <a:pt x="2658" y="7893"/>
                </a:lnTo>
                <a:lnTo>
                  <a:pt x="2345" y="7893"/>
                </a:lnTo>
                <a:lnTo>
                  <a:pt x="2033" y="7893"/>
                </a:lnTo>
                <a:lnTo>
                  <a:pt x="2012" y="7811"/>
                </a:lnTo>
                <a:cubicBezTo>
                  <a:pt x="2002" y="7764"/>
                  <a:pt x="1992" y="7582"/>
                  <a:pt x="1991" y="7409"/>
                </a:cubicBezTo>
                <a:lnTo>
                  <a:pt x="1991" y="7094"/>
                </a:lnTo>
                <a:lnTo>
                  <a:pt x="1769" y="7106"/>
                </a:lnTo>
                <a:cubicBezTo>
                  <a:pt x="1648" y="7113"/>
                  <a:pt x="1335" y="7127"/>
                  <a:pt x="1075" y="7135"/>
                </a:cubicBezTo>
                <a:lnTo>
                  <a:pt x="604" y="7147"/>
                </a:lnTo>
                <a:lnTo>
                  <a:pt x="604" y="7461"/>
                </a:lnTo>
                <a:cubicBezTo>
                  <a:pt x="604" y="7647"/>
                  <a:pt x="598" y="7780"/>
                  <a:pt x="583" y="7788"/>
                </a:cubicBezTo>
                <a:cubicBezTo>
                  <a:pt x="569" y="7795"/>
                  <a:pt x="555" y="7819"/>
                  <a:pt x="555" y="7840"/>
                </a:cubicBezTo>
                <a:cubicBezTo>
                  <a:pt x="555" y="7861"/>
                  <a:pt x="527" y="7891"/>
                  <a:pt x="493" y="7910"/>
                </a:cubicBezTo>
                <a:cubicBezTo>
                  <a:pt x="424" y="7948"/>
                  <a:pt x="267" y="7955"/>
                  <a:pt x="243" y="7922"/>
                </a:cubicBezTo>
                <a:cubicBezTo>
                  <a:pt x="234" y="7910"/>
                  <a:pt x="173" y="7904"/>
                  <a:pt x="111" y="7904"/>
                </a:cubicBezTo>
                <a:lnTo>
                  <a:pt x="0" y="7904"/>
                </a:lnTo>
                <a:lnTo>
                  <a:pt x="0" y="7986"/>
                </a:lnTo>
                <a:lnTo>
                  <a:pt x="0" y="8073"/>
                </a:lnTo>
                <a:lnTo>
                  <a:pt x="486" y="8079"/>
                </a:lnTo>
                <a:lnTo>
                  <a:pt x="971" y="8085"/>
                </a:lnTo>
                <a:lnTo>
                  <a:pt x="978" y="8184"/>
                </a:lnTo>
                <a:cubicBezTo>
                  <a:pt x="985" y="8275"/>
                  <a:pt x="992" y="8283"/>
                  <a:pt x="1048" y="8283"/>
                </a:cubicBezTo>
                <a:cubicBezTo>
                  <a:pt x="1103" y="8283"/>
                  <a:pt x="1110" y="8276"/>
                  <a:pt x="1110" y="8201"/>
                </a:cubicBezTo>
                <a:cubicBezTo>
                  <a:pt x="1110" y="8155"/>
                  <a:pt x="1123" y="8110"/>
                  <a:pt x="1138" y="8102"/>
                </a:cubicBezTo>
                <a:cubicBezTo>
                  <a:pt x="1184" y="8078"/>
                  <a:pt x="1235" y="8139"/>
                  <a:pt x="1235" y="8213"/>
                </a:cubicBezTo>
                <a:cubicBezTo>
                  <a:pt x="1235" y="8270"/>
                  <a:pt x="1245" y="8283"/>
                  <a:pt x="1284" y="8283"/>
                </a:cubicBezTo>
                <a:cubicBezTo>
                  <a:pt x="1324" y="8283"/>
                  <a:pt x="1333" y="8267"/>
                  <a:pt x="1339" y="8184"/>
                </a:cubicBezTo>
                <a:cubicBezTo>
                  <a:pt x="1346" y="8100"/>
                  <a:pt x="1359" y="8085"/>
                  <a:pt x="1402" y="8085"/>
                </a:cubicBezTo>
                <a:cubicBezTo>
                  <a:pt x="1444" y="8085"/>
                  <a:pt x="1451" y="8100"/>
                  <a:pt x="1457" y="8184"/>
                </a:cubicBezTo>
                <a:cubicBezTo>
                  <a:pt x="1464" y="8279"/>
                  <a:pt x="1471" y="8283"/>
                  <a:pt x="1540" y="8283"/>
                </a:cubicBezTo>
                <a:cubicBezTo>
                  <a:pt x="1609" y="8283"/>
                  <a:pt x="1609" y="8279"/>
                  <a:pt x="1617" y="8184"/>
                </a:cubicBezTo>
                <a:lnTo>
                  <a:pt x="1624" y="8085"/>
                </a:lnTo>
                <a:lnTo>
                  <a:pt x="2095" y="8085"/>
                </a:lnTo>
                <a:lnTo>
                  <a:pt x="2560" y="8085"/>
                </a:lnTo>
                <a:lnTo>
                  <a:pt x="2567" y="8807"/>
                </a:lnTo>
                <a:lnTo>
                  <a:pt x="2574" y="9536"/>
                </a:lnTo>
                <a:lnTo>
                  <a:pt x="3726" y="9542"/>
                </a:lnTo>
                <a:lnTo>
                  <a:pt x="4878" y="9548"/>
                </a:lnTo>
                <a:lnTo>
                  <a:pt x="4885" y="15241"/>
                </a:lnTo>
                <a:cubicBezTo>
                  <a:pt x="4889" y="18997"/>
                  <a:pt x="4896" y="20945"/>
                  <a:pt x="4913" y="20959"/>
                </a:cubicBezTo>
                <a:cubicBezTo>
                  <a:pt x="4926" y="20970"/>
                  <a:pt x="4940" y="21002"/>
                  <a:pt x="4940" y="21029"/>
                </a:cubicBezTo>
                <a:cubicBezTo>
                  <a:pt x="4940" y="21075"/>
                  <a:pt x="4949" y="21075"/>
                  <a:pt x="5225" y="21081"/>
                </a:cubicBezTo>
                <a:cubicBezTo>
                  <a:pt x="5456" y="21086"/>
                  <a:pt x="5507" y="21096"/>
                  <a:pt x="5509" y="21122"/>
                </a:cubicBezTo>
                <a:cubicBezTo>
                  <a:pt x="5511" y="21139"/>
                  <a:pt x="5513" y="21163"/>
                  <a:pt x="5516" y="21174"/>
                </a:cubicBezTo>
                <a:cubicBezTo>
                  <a:pt x="5520" y="21186"/>
                  <a:pt x="5526" y="21213"/>
                  <a:pt x="5523" y="21238"/>
                </a:cubicBezTo>
                <a:cubicBezTo>
                  <a:pt x="5521" y="21263"/>
                  <a:pt x="5529" y="21295"/>
                  <a:pt x="5544" y="21302"/>
                </a:cubicBezTo>
                <a:cubicBezTo>
                  <a:pt x="5559" y="21310"/>
                  <a:pt x="5572" y="21332"/>
                  <a:pt x="5572" y="21355"/>
                </a:cubicBezTo>
                <a:cubicBezTo>
                  <a:pt x="5572" y="21394"/>
                  <a:pt x="5592" y="21396"/>
                  <a:pt x="6023" y="21396"/>
                </a:cubicBezTo>
                <a:cubicBezTo>
                  <a:pt x="6472" y="21396"/>
                  <a:pt x="6473" y="21396"/>
                  <a:pt x="6481" y="21349"/>
                </a:cubicBezTo>
                <a:cubicBezTo>
                  <a:pt x="6485" y="21323"/>
                  <a:pt x="6508" y="21302"/>
                  <a:pt x="6529" y="21302"/>
                </a:cubicBezTo>
                <a:cubicBezTo>
                  <a:pt x="6550" y="21302"/>
                  <a:pt x="6573" y="21323"/>
                  <a:pt x="6578" y="21349"/>
                </a:cubicBezTo>
                <a:cubicBezTo>
                  <a:pt x="6586" y="21396"/>
                  <a:pt x="6587" y="21396"/>
                  <a:pt x="6904" y="21396"/>
                </a:cubicBezTo>
                <a:cubicBezTo>
                  <a:pt x="7221" y="21396"/>
                  <a:pt x="7229" y="21396"/>
                  <a:pt x="7237" y="21349"/>
                </a:cubicBezTo>
                <a:cubicBezTo>
                  <a:pt x="7243" y="21314"/>
                  <a:pt x="7267" y="21302"/>
                  <a:pt x="7313" y="21302"/>
                </a:cubicBezTo>
                <a:cubicBezTo>
                  <a:pt x="7359" y="21302"/>
                  <a:pt x="7377" y="21314"/>
                  <a:pt x="7383" y="21349"/>
                </a:cubicBezTo>
                <a:cubicBezTo>
                  <a:pt x="7391" y="21396"/>
                  <a:pt x="7397" y="21396"/>
                  <a:pt x="7716" y="21396"/>
                </a:cubicBezTo>
                <a:cubicBezTo>
                  <a:pt x="8022" y="21396"/>
                  <a:pt x="8042" y="21393"/>
                  <a:pt x="8042" y="21355"/>
                </a:cubicBezTo>
                <a:cubicBezTo>
                  <a:pt x="8042" y="21290"/>
                  <a:pt x="8086" y="21285"/>
                  <a:pt x="8132" y="21343"/>
                </a:cubicBezTo>
                <a:lnTo>
                  <a:pt x="8174" y="21396"/>
                </a:lnTo>
                <a:lnTo>
                  <a:pt x="8951" y="21396"/>
                </a:lnTo>
                <a:lnTo>
                  <a:pt x="9735" y="21396"/>
                </a:lnTo>
                <a:lnTo>
                  <a:pt x="9756" y="21337"/>
                </a:lnTo>
                <a:cubicBezTo>
                  <a:pt x="9781" y="21281"/>
                  <a:pt x="9783" y="21280"/>
                  <a:pt x="9818" y="21320"/>
                </a:cubicBezTo>
                <a:cubicBezTo>
                  <a:pt x="9838" y="21343"/>
                  <a:pt x="9853" y="21381"/>
                  <a:pt x="9853" y="21407"/>
                </a:cubicBezTo>
                <a:cubicBezTo>
                  <a:pt x="9853" y="21434"/>
                  <a:pt x="9867" y="21464"/>
                  <a:pt x="9881" y="21471"/>
                </a:cubicBezTo>
                <a:cubicBezTo>
                  <a:pt x="9894" y="21479"/>
                  <a:pt x="9908" y="21507"/>
                  <a:pt x="9908" y="21536"/>
                </a:cubicBezTo>
                <a:lnTo>
                  <a:pt x="9908" y="21588"/>
                </a:lnTo>
                <a:lnTo>
                  <a:pt x="11338" y="21588"/>
                </a:lnTo>
                <a:lnTo>
                  <a:pt x="11365" y="21448"/>
                </a:lnTo>
                <a:cubicBezTo>
                  <a:pt x="11390" y="21345"/>
                  <a:pt x="11415" y="21304"/>
                  <a:pt x="11449" y="21297"/>
                </a:cubicBezTo>
                <a:cubicBezTo>
                  <a:pt x="11483" y="21289"/>
                  <a:pt x="11492" y="21260"/>
                  <a:pt x="11497" y="21186"/>
                </a:cubicBezTo>
                <a:lnTo>
                  <a:pt x="11504" y="21087"/>
                </a:lnTo>
                <a:lnTo>
                  <a:pt x="11796" y="21081"/>
                </a:lnTo>
                <a:cubicBezTo>
                  <a:pt x="11955" y="21078"/>
                  <a:pt x="12095" y="21069"/>
                  <a:pt x="12108" y="21058"/>
                </a:cubicBezTo>
                <a:cubicBezTo>
                  <a:pt x="12121" y="21046"/>
                  <a:pt x="12169" y="21034"/>
                  <a:pt x="12212" y="21034"/>
                </a:cubicBezTo>
                <a:cubicBezTo>
                  <a:pt x="12255" y="21034"/>
                  <a:pt x="12303" y="21046"/>
                  <a:pt x="12316" y="21058"/>
                </a:cubicBezTo>
                <a:cubicBezTo>
                  <a:pt x="12329" y="21069"/>
                  <a:pt x="12469" y="21078"/>
                  <a:pt x="12628" y="21081"/>
                </a:cubicBezTo>
                <a:lnTo>
                  <a:pt x="12920" y="21087"/>
                </a:lnTo>
                <a:lnTo>
                  <a:pt x="12927" y="21151"/>
                </a:lnTo>
                <a:cubicBezTo>
                  <a:pt x="12930" y="21186"/>
                  <a:pt x="12940" y="21259"/>
                  <a:pt x="12948" y="21308"/>
                </a:cubicBezTo>
                <a:lnTo>
                  <a:pt x="12961" y="21396"/>
                </a:lnTo>
                <a:lnTo>
                  <a:pt x="13412" y="21396"/>
                </a:lnTo>
                <a:cubicBezTo>
                  <a:pt x="13860" y="21396"/>
                  <a:pt x="13862" y="21396"/>
                  <a:pt x="13870" y="21349"/>
                </a:cubicBezTo>
                <a:cubicBezTo>
                  <a:pt x="13875" y="21323"/>
                  <a:pt x="13891" y="21302"/>
                  <a:pt x="13912" y="21302"/>
                </a:cubicBezTo>
                <a:cubicBezTo>
                  <a:pt x="13933" y="21302"/>
                  <a:pt x="13956" y="21323"/>
                  <a:pt x="13961" y="21349"/>
                </a:cubicBezTo>
                <a:cubicBezTo>
                  <a:pt x="13968" y="21396"/>
                  <a:pt x="13977" y="21396"/>
                  <a:pt x="14294" y="21396"/>
                </a:cubicBezTo>
                <a:cubicBezTo>
                  <a:pt x="14611" y="21396"/>
                  <a:pt x="14619" y="21396"/>
                  <a:pt x="14627" y="21349"/>
                </a:cubicBezTo>
                <a:cubicBezTo>
                  <a:pt x="14632" y="21318"/>
                  <a:pt x="14649" y="21302"/>
                  <a:pt x="14682" y="21302"/>
                </a:cubicBezTo>
                <a:cubicBezTo>
                  <a:pt x="14715" y="21302"/>
                  <a:pt x="14739" y="21318"/>
                  <a:pt x="14745" y="21349"/>
                </a:cubicBezTo>
                <a:cubicBezTo>
                  <a:pt x="14753" y="21396"/>
                  <a:pt x="14758" y="21396"/>
                  <a:pt x="15092" y="21396"/>
                </a:cubicBezTo>
                <a:cubicBezTo>
                  <a:pt x="15426" y="21396"/>
                  <a:pt x="15432" y="21394"/>
                  <a:pt x="15425" y="21349"/>
                </a:cubicBezTo>
                <a:cubicBezTo>
                  <a:pt x="15413" y="21283"/>
                  <a:pt x="15472" y="21279"/>
                  <a:pt x="15501" y="21343"/>
                </a:cubicBezTo>
                <a:lnTo>
                  <a:pt x="15529" y="21396"/>
                </a:lnTo>
                <a:lnTo>
                  <a:pt x="16306" y="21396"/>
                </a:lnTo>
                <a:lnTo>
                  <a:pt x="17083" y="21396"/>
                </a:lnTo>
                <a:lnTo>
                  <a:pt x="17125" y="21343"/>
                </a:lnTo>
                <a:cubicBezTo>
                  <a:pt x="17148" y="21313"/>
                  <a:pt x="17179" y="21292"/>
                  <a:pt x="17194" y="21297"/>
                </a:cubicBezTo>
                <a:cubicBezTo>
                  <a:pt x="17225" y="21305"/>
                  <a:pt x="17291" y="21469"/>
                  <a:pt x="17291" y="21541"/>
                </a:cubicBezTo>
                <a:lnTo>
                  <a:pt x="17291" y="21588"/>
                </a:lnTo>
                <a:lnTo>
                  <a:pt x="18720" y="21588"/>
                </a:lnTo>
                <a:lnTo>
                  <a:pt x="18755" y="21448"/>
                </a:lnTo>
                <a:cubicBezTo>
                  <a:pt x="18780" y="21345"/>
                  <a:pt x="18798" y="21304"/>
                  <a:pt x="18831" y="21297"/>
                </a:cubicBezTo>
                <a:cubicBezTo>
                  <a:pt x="18866" y="21289"/>
                  <a:pt x="18881" y="21260"/>
                  <a:pt x="18887" y="21186"/>
                </a:cubicBezTo>
                <a:lnTo>
                  <a:pt x="18894" y="21087"/>
                </a:lnTo>
                <a:lnTo>
                  <a:pt x="19192" y="21081"/>
                </a:lnTo>
                <a:lnTo>
                  <a:pt x="19484" y="21075"/>
                </a:lnTo>
                <a:lnTo>
                  <a:pt x="19484" y="15172"/>
                </a:lnTo>
                <a:cubicBezTo>
                  <a:pt x="19484" y="11256"/>
                  <a:pt x="19480" y="9259"/>
                  <a:pt x="19463" y="9250"/>
                </a:cubicBezTo>
                <a:cubicBezTo>
                  <a:pt x="19449" y="9243"/>
                  <a:pt x="19435" y="9149"/>
                  <a:pt x="19435" y="9041"/>
                </a:cubicBezTo>
                <a:lnTo>
                  <a:pt x="19435" y="8842"/>
                </a:lnTo>
                <a:lnTo>
                  <a:pt x="19276" y="8819"/>
                </a:lnTo>
                <a:cubicBezTo>
                  <a:pt x="19187" y="8805"/>
                  <a:pt x="19074" y="8796"/>
                  <a:pt x="19026" y="8796"/>
                </a:cubicBezTo>
                <a:cubicBezTo>
                  <a:pt x="18977" y="8796"/>
                  <a:pt x="18923" y="8782"/>
                  <a:pt x="18908" y="8767"/>
                </a:cubicBezTo>
                <a:cubicBezTo>
                  <a:pt x="18875" y="8733"/>
                  <a:pt x="18893" y="8708"/>
                  <a:pt x="18956" y="8708"/>
                </a:cubicBezTo>
                <a:cubicBezTo>
                  <a:pt x="18998" y="8708"/>
                  <a:pt x="19006" y="8679"/>
                  <a:pt x="19012" y="8394"/>
                </a:cubicBezTo>
                <a:lnTo>
                  <a:pt x="19019" y="8085"/>
                </a:lnTo>
                <a:lnTo>
                  <a:pt x="20309" y="8079"/>
                </a:lnTo>
                <a:lnTo>
                  <a:pt x="21600" y="8073"/>
                </a:lnTo>
                <a:lnTo>
                  <a:pt x="21600" y="7986"/>
                </a:lnTo>
                <a:lnTo>
                  <a:pt x="21600" y="7904"/>
                </a:lnTo>
                <a:lnTo>
                  <a:pt x="20760" y="7904"/>
                </a:lnTo>
                <a:cubicBezTo>
                  <a:pt x="20221" y="7904"/>
                  <a:pt x="19917" y="7914"/>
                  <a:pt x="19900" y="7927"/>
                </a:cubicBezTo>
                <a:cubicBezTo>
                  <a:pt x="19884" y="7941"/>
                  <a:pt x="19705" y="7943"/>
                  <a:pt x="19421" y="7939"/>
                </a:cubicBezTo>
                <a:lnTo>
                  <a:pt x="18970" y="7933"/>
                </a:lnTo>
                <a:lnTo>
                  <a:pt x="18942" y="7869"/>
                </a:lnTo>
                <a:cubicBezTo>
                  <a:pt x="18928" y="7834"/>
                  <a:pt x="18905" y="7803"/>
                  <a:pt x="18887" y="7793"/>
                </a:cubicBezTo>
                <a:cubicBezTo>
                  <a:pt x="18866" y="7782"/>
                  <a:pt x="18852" y="7720"/>
                  <a:pt x="18852" y="7607"/>
                </a:cubicBezTo>
                <a:cubicBezTo>
                  <a:pt x="18852" y="7453"/>
                  <a:pt x="18850" y="7438"/>
                  <a:pt x="18804" y="7438"/>
                </a:cubicBezTo>
                <a:cubicBezTo>
                  <a:pt x="18757" y="7438"/>
                  <a:pt x="18755" y="7450"/>
                  <a:pt x="18755" y="7607"/>
                </a:cubicBezTo>
                <a:cubicBezTo>
                  <a:pt x="18755" y="7759"/>
                  <a:pt x="18750" y="7784"/>
                  <a:pt x="18707" y="7793"/>
                </a:cubicBezTo>
                <a:cubicBezTo>
                  <a:pt x="18680" y="7799"/>
                  <a:pt x="18655" y="7821"/>
                  <a:pt x="18651" y="7846"/>
                </a:cubicBezTo>
                <a:cubicBezTo>
                  <a:pt x="18646" y="7876"/>
                  <a:pt x="18617" y="7894"/>
                  <a:pt x="18575" y="7898"/>
                </a:cubicBezTo>
                <a:cubicBezTo>
                  <a:pt x="18540" y="7902"/>
                  <a:pt x="18505" y="7917"/>
                  <a:pt x="18491" y="7927"/>
                </a:cubicBezTo>
                <a:cubicBezTo>
                  <a:pt x="18456" y="7956"/>
                  <a:pt x="18394" y="7948"/>
                  <a:pt x="18304" y="7910"/>
                </a:cubicBezTo>
                <a:cubicBezTo>
                  <a:pt x="18239" y="7882"/>
                  <a:pt x="18228" y="7870"/>
                  <a:pt x="18228" y="7811"/>
                </a:cubicBezTo>
                <a:cubicBezTo>
                  <a:pt x="18228" y="7772"/>
                  <a:pt x="18214" y="7731"/>
                  <a:pt x="18200" y="7724"/>
                </a:cubicBezTo>
                <a:cubicBezTo>
                  <a:pt x="18186" y="7716"/>
                  <a:pt x="18172" y="7614"/>
                  <a:pt x="18172" y="7490"/>
                </a:cubicBezTo>
                <a:cubicBezTo>
                  <a:pt x="18172" y="7367"/>
                  <a:pt x="18186" y="7265"/>
                  <a:pt x="18200" y="7257"/>
                </a:cubicBezTo>
                <a:cubicBezTo>
                  <a:pt x="18214" y="7250"/>
                  <a:pt x="18228" y="7210"/>
                  <a:pt x="18228" y="7170"/>
                </a:cubicBezTo>
                <a:lnTo>
                  <a:pt x="18228" y="7100"/>
                </a:lnTo>
                <a:lnTo>
                  <a:pt x="17943" y="7100"/>
                </a:lnTo>
                <a:cubicBezTo>
                  <a:pt x="17755" y="7100"/>
                  <a:pt x="17644" y="7088"/>
                  <a:pt x="17624" y="7071"/>
                </a:cubicBezTo>
                <a:cubicBezTo>
                  <a:pt x="17602" y="7052"/>
                  <a:pt x="17596" y="6843"/>
                  <a:pt x="17596" y="6249"/>
                </a:cubicBezTo>
                <a:cubicBezTo>
                  <a:pt x="17596" y="5739"/>
                  <a:pt x="17585" y="5442"/>
                  <a:pt x="17569" y="5433"/>
                </a:cubicBezTo>
                <a:cubicBezTo>
                  <a:pt x="17552" y="5425"/>
                  <a:pt x="17548" y="5023"/>
                  <a:pt x="17548" y="4291"/>
                </a:cubicBezTo>
                <a:lnTo>
                  <a:pt x="17548" y="3160"/>
                </a:lnTo>
                <a:lnTo>
                  <a:pt x="17423" y="3154"/>
                </a:lnTo>
                <a:cubicBezTo>
                  <a:pt x="17266" y="3151"/>
                  <a:pt x="17154" y="3134"/>
                  <a:pt x="17152" y="3108"/>
                </a:cubicBezTo>
                <a:cubicBezTo>
                  <a:pt x="17152" y="3096"/>
                  <a:pt x="17182" y="3083"/>
                  <a:pt x="17215" y="3079"/>
                </a:cubicBezTo>
                <a:cubicBezTo>
                  <a:pt x="17266" y="3073"/>
                  <a:pt x="17268" y="3064"/>
                  <a:pt x="17249" y="3015"/>
                </a:cubicBezTo>
                <a:cubicBezTo>
                  <a:pt x="17238" y="2983"/>
                  <a:pt x="17229" y="2702"/>
                  <a:pt x="17229" y="2391"/>
                </a:cubicBezTo>
                <a:cubicBezTo>
                  <a:pt x="17229" y="1881"/>
                  <a:pt x="17225" y="1828"/>
                  <a:pt x="17187" y="1820"/>
                </a:cubicBezTo>
                <a:cubicBezTo>
                  <a:pt x="17129" y="1807"/>
                  <a:pt x="17119" y="1646"/>
                  <a:pt x="17104" y="771"/>
                </a:cubicBezTo>
                <a:lnTo>
                  <a:pt x="17090" y="42"/>
                </a:lnTo>
                <a:lnTo>
                  <a:pt x="15945" y="42"/>
                </a:lnTo>
                <a:cubicBezTo>
                  <a:pt x="15209" y="42"/>
                  <a:pt x="14796" y="39"/>
                  <a:pt x="14786" y="25"/>
                </a:cubicBezTo>
                <a:cubicBezTo>
                  <a:pt x="14772" y="6"/>
                  <a:pt x="14742" y="-3"/>
                  <a:pt x="14717" y="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75" name="Picotech ‘ProVision’ PET scanner"/>
          <p:cNvSpPr txBox="1"/>
          <p:nvPr/>
        </p:nvSpPr>
        <p:spPr>
          <a:xfrm>
            <a:off x="2182562" y="521297"/>
            <a:ext cx="3714183" cy="894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ctr">
              <a:defRPr sz="3800"/>
            </a:lvl1pPr>
          </a:lstStyle>
          <a:p>
            <a:r>
              <a:rPr sz="2672"/>
              <a:t>Picotech ‘ProVision’ PET scanner</a:t>
            </a:r>
          </a:p>
        </p:txBody>
      </p:sp>
      <p:sp>
        <p:nvSpPr>
          <p:cNvPr id="176" name="picoTDC"/>
          <p:cNvSpPr txBox="1"/>
          <p:nvPr/>
        </p:nvSpPr>
        <p:spPr>
          <a:xfrm>
            <a:off x="7234030" y="3769652"/>
            <a:ext cx="843181" cy="310214"/>
          </a:xfrm>
          <a:prstGeom prst="rect">
            <a:avLst/>
          </a:prstGeom>
          <a:solidFill>
            <a:srgbClr val="ED220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547"/>
              <a:t>picoTDC</a:t>
            </a:r>
          </a:p>
        </p:txBody>
      </p:sp>
      <p:sp>
        <p:nvSpPr>
          <p:cNvPr id="177" name="Line"/>
          <p:cNvSpPr/>
          <p:nvPr/>
        </p:nvSpPr>
        <p:spPr>
          <a:xfrm flipV="1">
            <a:off x="8061864" y="2757540"/>
            <a:ext cx="1316277" cy="1072007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oval"/>
          </a:ln>
        </p:spPr>
        <p:txBody>
          <a:bodyPr lIns="35719" tIns="35719" rIns="35719" bIns="35719" anchor="ctr"/>
          <a:lstStyle/>
          <a:p>
            <a:endParaRPr sz="1266"/>
          </a:p>
        </p:txBody>
      </p:sp>
      <p:sp>
        <p:nvSpPr>
          <p:cNvPr id="178" name="Line"/>
          <p:cNvSpPr/>
          <p:nvPr/>
        </p:nvSpPr>
        <p:spPr>
          <a:xfrm flipV="1">
            <a:off x="8023400" y="2872111"/>
            <a:ext cx="747869" cy="990473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oval"/>
          </a:ln>
        </p:spPr>
        <p:txBody>
          <a:bodyPr lIns="35719" tIns="35719" rIns="35719" bIns="35719" anchor="ctr"/>
          <a:lstStyle/>
          <a:p>
            <a:endParaRPr sz="1266"/>
          </a:p>
        </p:txBody>
      </p:sp>
      <p:pic>
        <p:nvPicPr>
          <p:cNvPr id="179" name="end_view_scanner.pdf" descr="end_view_scanner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260" y="-73446"/>
            <a:ext cx="4850257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2 detectors: each detector uses 12 picoTDC ASICs (768 channels)…"/>
          <p:cNvSpPr txBox="1"/>
          <p:nvPr/>
        </p:nvSpPr>
        <p:spPr>
          <a:xfrm>
            <a:off x="5434444" y="5233191"/>
            <a:ext cx="6851073" cy="1303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sz="2000" dirty="0"/>
              <a:t>2 detectors: each detector uses 12 </a:t>
            </a:r>
            <a:r>
              <a:rPr sz="2000" dirty="0" err="1"/>
              <a:t>picoTDC</a:t>
            </a:r>
            <a:r>
              <a:rPr sz="2000" dirty="0"/>
              <a:t> ASICs (768 channels)</a:t>
            </a:r>
          </a:p>
          <a:p>
            <a:r>
              <a:rPr sz="2000" dirty="0"/>
              <a:t>need precise timing and TOT measurement</a:t>
            </a:r>
            <a:endParaRPr lang="en-US" sz="2000" dirty="0"/>
          </a:p>
          <a:p>
            <a:endParaRPr lang="en-FR" sz="2000" dirty="0"/>
          </a:p>
          <a:p>
            <a:r>
              <a:rPr lang="en-FR" sz="2000" dirty="0"/>
              <a:t>Need a system without any deadtime</a:t>
            </a:r>
            <a:endParaRPr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module.pdf" descr="modul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234" y="1334065"/>
            <a:ext cx="5133239" cy="549639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ome details of the Picotech detector module"/>
          <p:cNvSpPr txBox="1"/>
          <p:nvPr/>
        </p:nvSpPr>
        <p:spPr>
          <a:xfrm>
            <a:off x="1807500" y="278730"/>
            <a:ext cx="7051610" cy="46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600"/>
            </a:lvl1pPr>
          </a:lstStyle>
          <a:p>
            <a:r>
              <a:rPr sz="2531"/>
              <a:t>Some details of the Picotech detector module</a:t>
            </a:r>
          </a:p>
        </p:txBody>
      </p:sp>
      <p:sp>
        <p:nvSpPr>
          <p:cNvPr id="184" name="Pico2023                            8 channel differential amplifier-discriminator with amplitude encoded into pulse width"/>
          <p:cNvSpPr txBox="1"/>
          <p:nvPr/>
        </p:nvSpPr>
        <p:spPr>
          <a:xfrm>
            <a:off x="477982" y="1983770"/>
            <a:ext cx="3489609" cy="1918795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2400" dirty="0"/>
              <a:t>Pico2023                            8 channel differential amplifier-discriminator with amplitude encoded into pulse width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ounded Rectangle"/>
          <p:cNvSpPr/>
          <p:nvPr/>
        </p:nvSpPr>
        <p:spPr>
          <a:xfrm>
            <a:off x="6016744" y="3928022"/>
            <a:ext cx="1816584" cy="714376"/>
          </a:xfrm>
          <a:prstGeom prst="roundRect">
            <a:avLst>
              <a:gd name="adj" fmla="val 18750"/>
            </a:avLst>
          </a:prstGeom>
          <a:solidFill>
            <a:srgbClr val="F2D9B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2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547"/>
          </a:p>
        </p:txBody>
      </p:sp>
      <p:sp>
        <p:nvSpPr>
          <p:cNvPr id="187" name="(software coincidence trigger)"/>
          <p:cNvSpPr txBox="1">
            <a:spLocks noGrp="1"/>
          </p:cNvSpPr>
          <p:nvPr>
            <p:ph type="body" idx="4294967295"/>
          </p:nvPr>
        </p:nvSpPr>
        <p:spPr>
          <a:xfrm>
            <a:off x="0" y="800100"/>
            <a:ext cx="8161338" cy="4730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 lnSpcReduction="10000"/>
          </a:bodyPr>
          <a:lstStyle/>
          <a:p>
            <a:r>
              <a:t>(software coincidence trigger)</a:t>
            </a:r>
          </a:p>
        </p:txBody>
      </p:sp>
      <p:sp>
        <p:nvSpPr>
          <p:cNvPr id="188" name="Readout architecture"/>
          <p:cNvSpPr txBox="1">
            <a:spLocks noGrp="1"/>
          </p:cNvSpPr>
          <p:nvPr>
            <p:ph type="title" idx="4294967295"/>
          </p:nvPr>
        </p:nvSpPr>
        <p:spPr>
          <a:xfrm>
            <a:off x="0" y="88900"/>
            <a:ext cx="8161338" cy="71437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1716590">
              <a:defRPr sz="5940" spc="-118"/>
            </a:lvl1pPr>
          </a:lstStyle>
          <a:p>
            <a:r>
              <a:t>Readout architecture</a:t>
            </a:r>
          </a:p>
        </p:txBody>
      </p:sp>
      <p:pic>
        <p:nvPicPr>
          <p:cNvPr id="189" name="Data-flow-DAQ.pdf" descr="Data-flow-DAQ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956" y="1358111"/>
            <a:ext cx="6480570" cy="3589150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Need low threshold for precise timing, however SiPMs are noisy - therefore introduce TOT cut of 90 ns (any pulse shorter than 90 ns rejected) - use paired mode readout of picoTDC and reject small TOT in TDC cards."/>
          <p:cNvSpPr txBox="1"/>
          <p:nvPr/>
        </p:nvSpPr>
        <p:spPr>
          <a:xfrm>
            <a:off x="1715472" y="5023498"/>
            <a:ext cx="8362647" cy="1815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</a:lvl1pPr>
          </a:lstStyle>
          <a:p>
            <a:r>
              <a:rPr sz="2400" dirty="0"/>
              <a:t>Need low threshold for precise timing, however </a:t>
            </a:r>
            <a:r>
              <a:rPr sz="2400" dirty="0" err="1"/>
              <a:t>SiPMs</a:t>
            </a:r>
            <a:r>
              <a:rPr sz="2400" dirty="0"/>
              <a:t> are noisy - therefore introduce TOT cut of 9</a:t>
            </a:r>
            <a:r>
              <a:rPr lang="en-US" sz="2400" dirty="0"/>
              <a:t>6</a:t>
            </a:r>
            <a:r>
              <a:rPr sz="2400" dirty="0"/>
              <a:t> ns (any pulse shorter than 9</a:t>
            </a:r>
            <a:r>
              <a:rPr lang="en-US" sz="2400" dirty="0"/>
              <a:t>6</a:t>
            </a:r>
            <a:r>
              <a:rPr sz="2400" dirty="0"/>
              <a:t> ns rejected) - </a:t>
            </a:r>
            <a:r>
              <a:rPr sz="2400" dirty="0">
                <a:solidFill>
                  <a:srgbClr val="FF0000"/>
                </a:solidFill>
              </a:rPr>
              <a:t>use paired mode readout of </a:t>
            </a:r>
            <a:r>
              <a:rPr sz="2400" dirty="0" err="1">
                <a:solidFill>
                  <a:srgbClr val="FF0000"/>
                </a:solidFill>
              </a:rPr>
              <a:t>picoTDC</a:t>
            </a:r>
            <a:r>
              <a:rPr sz="2400" dirty="0">
                <a:solidFill>
                  <a:srgbClr val="FF0000"/>
                </a:solidFill>
              </a:rPr>
              <a:t> and reject small TOT in TDC cards.</a:t>
            </a:r>
          </a:p>
        </p:txBody>
      </p:sp>
      <p:sp>
        <p:nvSpPr>
          <p:cNvPr id="191" name="to do : incorporate coincidence filter in concentrator unit"/>
          <p:cNvSpPr txBox="1"/>
          <p:nvPr/>
        </p:nvSpPr>
        <p:spPr>
          <a:xfrm>
            <a:off x="6086863" y="3804257"/>
            <a:ext cx="1676346" cy="93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ctr">
              <a:defRPr sz="2000">
                <a:solidFill>
                  <a:srgbClr val="5E5E5E"/>
                </a:solidFill>
              </a:defRPr>
            </a:lvl1pPr>
          </a:lstStyle>
          <a:p>
            <a:r>
              <a:rPr sz="1406"/>
              <a:t>to do : incorporate coincidence filter in concentrator unit</a:t>
            </a:r>
          </a:p>
        </p:txBody>
      </p:sp>
      <p:sp>
        <p:nvSpPr>
          <p:cNvPr id="192" name="Line"/>
          <p:cNvSpPr/>
          <p:nvPr/>
        </p:nvSpPr>
        <p:spPr>
          <a:xfrm flipV="1">
            <a:off x="6457419" y="3539122"/>
            <a:ext cx="1" cy="38870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endParaRPr sz="1266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energy.pdf" descr="energy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915" y="2466674"/>
            <a:ext cx="5063134" cy="4036219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‘Paired mode’ readout of picoTDC…"/>
          <p:cNvSpPr txBox="1"/>
          <p:nvPr/>
        </p:nvSpPr>
        <p:spPr>
          <a:xfrm>
            <a:off x="226995" y="483096"/>
            <a:ext cx="10545452" cy="136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2800" dirty="0"/>
              <a:t>‘Paired mode’ readout of </a:t>
            </a:r>
            <a:r>
              <a:rPr sz="2800" dirty="0" err="1"/>
              <a:t>picoTDC</a:t>
            </a:r>
            <a:r>
              <a:rPr sz="2800" dirty="0"/>
              <a:t> </a:t>
            </a:r>
          </a:p>
          <a:p>
            <a:r>
              <a:rPr sz="2800" dirty="0"/>
              <a:t>19 bit time with 8 bit width (TOT)  (</a:t>
            </a:r>
            <a:r>
              <a:rPr lang="en-US" sz="2800" dirty="0"/>
              <a:t>timing </a:t>
            </a:r>
            <a:r>
              <a:rPr sz="2800" dirty="0" err="1"/>
              <a:t>lsb</a:t>
            </a:r>
            <a:r>
              <a:rPr sz="2800" dirty="0"/>
              <a:t> 3.125 </a:t>
            </a:r>
            <a:r>
              <a:rPr sz="2800" dirty="0" err="1"/>
              <a:t>ps</a:t>
            </a:r>
            <a:r>
              <a:rPr sz="2800" dirty="0"/>
              <a:t> </a:t>
            </a:r>
            <a:r>
              <a:rPr lang="en-US" sz="2800" dirty="0"/>
              <a:t>;</a:t>
            </a:r>
            <a:r>
              <a:rPr lang="el-GR" sz="2800" dirty="0"/>
              <a:t>ΤΟΤ </a:t>
            </a:r>
            <a:r>
              <a:rPr sz="2800" dirty="0"/>
              <a:t>1.6 ns</a:t>
            </a:r>
            <a:r>
              <a:rPr lang="en-US" sz="2800" dirty="0"/>
              <a:t> bins</a:t>
            </a:r>
            <a:r>
              <a:rPr sz="2800" dirty="0"/>
              <a:t>)</a:t>
            </a:r>
          </a:p>
          <a:p>
            <a:r>
              <a:rPr sz="2800" dirty="0"/>
              <a:t>[note 2</a:t>
            </a:r>
            <a:r>
              <a:rPr sz="2800" baseline="31999" dirty="0"/>
              <a:t>19</a:t>
            </a:r>
            <a:r>
              <a:rPr sz="2800" dirty="0"/>
              <a:t> x 3.125 </a:t>
            </a:r>
            <a:r>
              <a:rPr sz="2800" dirty="0" err="1"/>
              <a:t>ps</a:t>
            </a:r>
            <a:r>
              <a:rPr sz="2800" dirty="0"/>
              <a:t> = 1.638 </a:t>
            </a:r>
            <a:r>
              <a:rPr sz="2800" dirty="0" err="1"/>
              <a:t>μs</a:t>
            </a:r>
            <a:r>
              <a:rPr sz="2800" dirty="0"/>
              <a:t>  - internal trigger period on A5203 card]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63B508-C0B8-21DD-AA00-8561F504AB8B}"/>
              </a:ext>
            </a:extLst>
          </p:cNvPr>
          <p:cNvSpPr txBox="1"/>
          <p:nvPr/>
        </p:nvSpPr>
        <p:spPr>
          <a:xfrm>
            <a:off x="509155" y="2701636"/>
            <a:ext cx="1984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‘Empty’ region thanks to TOT filter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08725EE-5B07-49D7-3355-3CAE39285159}"/>
              </a:ext>
            </a:extLst>
          </p:cNvPr>
          <p:cNvSpPr/>
          <p:nvPr/>
        </p:nvSpPr>
        <p:spPr>
          <a:xfrm>
            <a:off x="519546" y="2543638"/>
            <a:ext cx="1984663" cy="96232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C6D029-98E5-E67A-9FA3-3D7FD751609E}"/>
              </a:ext>
            </a:extLst>
          </p:cNvPr>
          <p:cNvCxnSpPr>
            <a:cxnSpLocks/>
          </p:cNvCxnSpPr>
          <p:nvPr/>
        </p:nvCxnSpPr>
        <p:spPr>
          <a:xfrm>
            <a:off x="2493818" y="3429000"/>
            <a:ext cx="1766455" cy="21924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69FF-ABD9-4F8C-B1A1-84498BA0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Building around the </a:t>
            </a:r>
            <a:r>
              <a:rPr lang="en-US" sz="4800" b="1" dirty="0" err="1"/>
              <a:t>picoTDC</a:t>
            </a:r>
            <a:endParaRPr lang="en-US" sz="4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8F4C75-64D4-4B94-92FC-6AA0EDE9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29A64-2861-42BE-97DC-6C2783EB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2</a:t>
            </a:fld>
            <a:endParaRPr lang="en-US" sz="1050"/>
          </a:p>
        </p:txBody>
      </p:sp>
      <p:pic>
        <p:nvPicPr>
          <p:cNvPr id="10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5FBE800A-3308-439E-956F-00008B5A0EC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C176635-FB30-8E7E-FBF8-C19686426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2265" y="2564305"/>
            <a:ext cx="1891072" cy="1891072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C139DEE-9E3D-2792-4437-94DBF521BABB}"/>
              </a:ext>
            </a:extLst>
          </p:cNvPr>
          <p:cNvSpPr/>
          <p:nvPr/>
        </p:nvSpPr>
        <p:spPr>
          <a:xfrm>
            <a:off x="2368265" y="3201186"/>
            <a:ext cx="211105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Front-End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9662831-5DC6-16EC-C10A-ECEC2C24BF77}"/>
              </a:ext>
            </a:extLst>
          </p:cNvPr>
          <p:cNvSpPr/>
          <p:nvPr/>
        </p:nvSpPr>
        <p:spPr>
          <a:xfrm>
            <a:off x="7153895" y="2935409"/>
            <a:ext cx="3040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 err="1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Readout</a:t>
            </a:r>
            <a:endParaRPr lang="it-IT" sz="3200" b="1" dirty="0">
              <a:ln w="9525">
                <a:solidFill>
                  <a:srgbClr val="0070C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it-IT" sz="3200" b="1" dirty="0" err="1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Interfaces</a:t>
            </a:r>
            <a:endParaRPr lang="it-IT" sz="3200" b="1" dirty="0">
              <a:ln w="9525">
                <a:solidFill>
                  <a:srgbClr val="0070C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4" name="Immagine 35" descr="Immagine che contiene testo, computer, elettronico, nero&#10;&#10;Descrizione generata automaticamente">
            <a:extLst>
              <a:ext uri="{FF2B5EF4-FFF2-40B4-BE49-F238E27FC236}">
                <a16:creationId xmlns:a16="http://schemas.microsoft.com/office/drawing/2014/main" id="{AE75BCF9-B2B5-2C11-AC2E-FC70718974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155" y="2950372"/>
            <a:ext cx="1435315" cy="1273412"/>
          </a:xfrm>
          <a:prstGeom prst="rect">
            <a:avLst/>
          </a:prstGeom>
        </p:spPr>
      </p:pic>
      <p:pic>
        <p:nvPicPr>
          <p:cNvPr id="15" name="Immagine 14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5F72C35A-C2E4-C192-EA2F-2539A554EE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0" y="2887824"/>
            <a:ext cx="1975776" cy="1413586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85867A11-83D9-CA60-2839-FC369D8E7760}"/>
              </a:ext>
            </a:extLst>
          </p:cNvPr>
          <p:cNvSpPr/>
          <p:nvPr/>
        </p:nvSpPr>
        <p:spPr>
          <a:xfrm>
            <a:off x="3894862" y="5140521"/>
            <a:ext cx="440227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dirty="0" err="1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Infrastructure</a:t>
            </a:r>
            <a:endParaRPr lang="it-IT" sz="2800" b="1" dirty="0">
              <a:ln w="9525">
                <a:solidFill>
                  <a:srgbClr val="0070C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it-IT" sz="2800" b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(power, clock, </a:t>
            </a:r>
            <a:r>
              <a:rPr lang="it-IT" sz="2800" b="1" dirty="0" err="1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config</a:t>
            </a:r>
            <a:r>
              <a:rPr lang="it-IT" sz="2800" b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…)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8DB30B63-3724-1ECF-89E1-E4876F206F4A}"/>
              </a:ext>
            </a:extLst>
          </p:cNvPr>
          <p:cNvSpPr/>
          <p:nvPr/>
        </p:nvSpPr>
        <p:spPr>
          <a:xfrm>
            <a:off x="9954342" y="2365597"/>
            <a:ext cx="22376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DAQ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6EA91CF0-2E18-D330-BAEC-2F16FEA28554}"/>
              </a:ext>
            </a:extLst>
          </p:cNvPr>
          <p:cNvSpPr/>
          <p:nvPr/>
        </p:nvSpPr>
        <p:spPr>
          <a:xfrm>
            <a:off x="4107242" y="831473"/>
            <a:ext cx="35998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Multi-board </a:t>
            </a:r>
            <a:r>
              <a:rPr lang="it-IT" sz="2800" b="1" dirty="0" err="1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Synchronization</a:t>
            </a:r>
            <a:endParaRPr lang="it-IT" sz="2800" b="1" dirty="0">
              <a:ln w="9525">
                <a:solidFill>
                  <a:srgbClr val="0070C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C5F40C63-4AAC-EB8D-9066-14A4FE6D74F1}"/>
              </a:ext>
            </a:extLst>
          </p:cNvPr>
          <p:cNvSpPr/>
          <p:nvPr/>
        </p:nvSpPr>
        <p:spPr>
          <a:xfrm>
            <a:off x="4387162" y="3239019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bidirezionale verticale 19">
            <a:extLst>
              <a:ext uri="{FF2B5EF4-FFF2-40B4-BE49-F238E27FC236}">
                <a16:creationId xmlns:a16="http://schemas.microsoft.com/office/drawing/2014/main" id="{18F5D220-DE0E-1F04-C4D0-2A7E1A5DA0DA}"/>
              </a:ext>
            </a:extLst>
          </p:cNvPr>
          <p:cNvSpPr/>
          <p:nvPr/>
        </p:nvSpPr>
        <p:spPr>
          <a:xfrm>
            <a:off x="5770866" y="1817546"/>
            <a:ext cx="409113" cy="686494"/>
          </a:xfrm>
          <a:prstGeom prst="upDown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a destra 21">
            <a:extLst>
              <a:ext uri="{FF2B5EF4-FFF2-40B4-BE49-F238E27FC236}">
                <a16:creationId xmlns:a16="http://schemas.microsoft.com/office/drawing/2014/main" id="{3AA94E76-31F2-C95E-D1E0-F00ADDFC09A2}"/>
              </a:ext>
            </a:extLst>
          </p:cNvPr>
          <p:cNvSpPr/>
          <p:nvPr/>
        </p:nvSpPr>
        <p:spPr>
          <a:xfrm>
            <a:off x="1923457" y="3239019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FA070A72-7327-146E-FB7B-5ADC5F710FF0}"/>
              </a:ext>
            </a:extLst>
          </p:cNvPr>
          <p:cNvSpPr/>
          <p:nvPr/>
        </p:nvSpPr>
        <p:spPr>
          <a:xfrm rot="16200000">
            <a:off x="5725787" y="4602996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it-IT" dirty="0"/>
          </a:p>
        </p:txBody>
      </p:sp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FD0EDE80-FCC2-531A-4FB1-78B12C5DDD8C}"/>
              </a:ext>
            </a:extLst>
          </p:cNvPr>
          <p:cNvSpPr/>
          <p:nvPr/>
        </p:nvSpPr>
        <p:spPr>
          <a:xfrm>
            <a:off x="7087931" y="3220357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a destra 24">
            <a:extLst>
              <a:ext uri="{FF2B5EF4-FFF2-40B4-BE49-F238E27FC236}">
                <a16:creationId xmlns:a16="http://schemas.microsoft.com/office/drawing/2014/main" id="{AA600442-1ADF-379D-C2A6-E064C0ACE077}"/>
              </a:ext>
            </a:extLst>
          </p:cNvPr>
          <p:cNvSpPr/>
          <p:nvPr/>
        </p:nvSpPr>
        <p:spPr>
          <a:xfrm>
            <a:off x="9754558" y="3220357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E2598D87-AE93-D5EF-A40A-8B4C72510CEF}"/>
              </a:ext>
            </a:extLst>
          </p:cNvPr>
          <p:cNvSpPr/>
          <p:nvPr/>
        </p:nvSpPr>
        <p:spPr>
          <a:xfrm>
            <a:off x="3260893" y="2275326"/>
            <a:ext cx="13117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dirty="0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T-</a:t>
            </a:r>
            <a:r>
              <a:rPr lang="it-IT" sz="2800" b="1" dirty="0" err="1">
                <a:ln w="9525">
                  <a:solidFill>
                    <a:srgbClr val="0070C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ref</a:t>
            </a:r>
            <a:endParaRPr lang="it-IT" sz="2800" b="1" dirty="0">
              <a:ln w="9525">
                <a:solidFill>
                  <a:srgbClr val="0070C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7" name="Freccia a destra 26">
            <a:extLst>
              <a:ext uri="{FF2B5EF4-FFF2-40B4-BE49-F238E27FC236}">
                <a16:creationId xmlns:a16="http://schemas.microsoft.com/office/drawing/2014/main" id="{80A576BC-BDAB-5DD5-8CE1-A55DDD886F28}"/>
              </a:ext>
            </a:extLst>
          </p:cNvPr>
          <p:cNvSpPr/>
          <p:nvPr/>
        </p:nvSpPr>
        <p:spPr>
          <a:xfrm rot="1944287">
            <a:off x="4401252" y="2582061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00DE1B5A-896E-C00D-42D4-7794EB54F526}"/>
              </a:ext>
            </a:extLst>
          </p:cNvPr>
          <p:cNvSpPr txBox="1">
            <a:spLocks/>
          </p:cNvSpPr>
          <p:nvPr/>
        </p:nvSpPr>
        <p:spPr>
          <a:xfrm>
            <a:off x="8253177" y="4455377"/>
            <a:ext cx="3202174" cy="10405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i="1" dirty="0">
                <a:latin typeface="Book Antiqua" panose="02040602050305030304" pitchFamily="18" charset="0"/>
              </a:rPr>
              <a:t>make the </a:t>
            </a:r>
            <a:r>
              <a:rPr lang="en-US" sz="2000" b="1" i="1" dirty="0" err="1">
                <a:latin typeface="Book Antiqua" panose="02040602050305030304" pitchFamily="18" charset="0"/>
              </a:rPr>
              <a:t>picoTDC</a:t>
            </a:r>
            <a:r>
              <a:rPr lang="en-US" sz="2000" b="1" i="1" dirty="0">
                <a:latin typeface="Book Antiqua" panose="02040602050305030304" pitchFamily="18" charset="0"/>
              </a:rPr>
              <a:t> ready for the application!</a:t>
            </a:r>
          </a:p>
        </p:txBody>
      </p:sp>
    </p:spTree>
    <p:extLst>
      <p:ext uri="{BB962C8B-B14F-4D97-AF65-F5344CB8AC3E}">
        <p14:creationId xmlns:p14="http://schemas.microsoft.com/office/powerpoint/2010/main" val="2198332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CrosstalkS1S2_v2.pdf" descr="CrosstalkS1S2_v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373" y="1947246"/>
            <a:ext cx="5063134" cy="4964907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Crosstalk"/>
          <p:cNvSpPr txBox="1"/>
          <p:nvPr/>
        </p:nvSpPr>
        <p:spPr>
          <a:xfrm>
            <a:off x="435899" y="279441"/>
            <a:ext cx="2277868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000"/>
            </a:lvl1pPr>
          </a:lstStyle>
          <a:p>
            <a:r>
              <a:rPr sz="3516" dirty="0"/>
              <a:t>Crosstalk  </a:t>
            </a:r>
          </a:p>
        </p:txBody>
      </p:sp>
      <p:sp>
        <p:nvSpPr>
          <p:cNvPr id="199" name="Time channel 1 - Time channel 2"/>
          <p:cNvSpPr txBox="1"/>
          <p:nvPr/>
        </p:nvSpPr>
        <p:spPr>
          <a:xfrm>
            <a:off x="4771386" y="1942688"/>
            <a:ext cx="2940806" cy="310214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547" dirty="0"/>
              <a:t>Time channel 1 - Time channel 2</a:t>
            </a:r>
          </a:p>
        </p:txBody>
      </p:sp>
      <p:sp>
        <p:nvSpPr>
          <p:cNvPr id="200" name="~ 4% of events where two channels fire within +- 90 ps … there can be a shift of ~ 30 ps  (later channel made earlier)"/>
          <p:cNvSpPr txBox="1"/>
          <p:nvPr/>
        </p:nvSpPr>
        <p:spPr>
          <a:xfrm>
            <a:off x="188018" y="1116746"/>
            <a:ext cx="8230980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400"/>
            </a:lvl1pPr>
          </a:lstStyle>
          <a:p>
            <a:r>
              <a:rPr dirty="0"/>
              <a:t>~ 4% of events where two channels fire within +- 90 </a:t>
            </a:r>
            <a:r>
              <a:rPr dirty="0" err="1"/>
              <a:t>ps</a:t>
            </a:r>
            <a:r>
              <a:rPr dirty="0"/>
              <a:t> … there can be a</a:t>
            </a:r>
            <a:r>
              <a:rPr lang="en-US" dirty="0"/>
              <a:t>n average</a:t>
            </a:r>
            <a:r>
              <a:rPr dirty="0"/>
              <a:t> shift of ~ 30 </a:t>
            </a:r>
            <a:r>
              <a:rPr dirty="0" err="1"/>
              <a:t>ps</a:t>
            </a:r>
            <a:r>
              <a:rPr dirty="0"/>
              <a:t>  (later channel made earlier)</a:t>
            </a:r>
          </a:p>
        </p:txBody>
      </p:sp>
      <p:sp>
        <p:nvSpPr>
          <p:cNvPr id="201" name="Possible causes…"/>
          <p:cNvSpPr txBox="1"/>
          <p:nvPr/>
        </p:nvSpPr>
        <p:spPr>
          <a:xfrm>
            <a:off x="1131155" y="2962470"/>
            <a:ext cx="3017539" cy="2934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>
              <a:defRPr>
                <a:solidFill>
                  <a:srgbClr val="5E5E5E"/>
                </a:solidFill>
              </a:defRPr>
            </a:pPr>
            <a:r>
              <a:rPr dirty="0"/>
              <a:t>Possible causes</a:t>
            </a:r>
          </a:p>
          <a:p>
            <a:pPr algn="ctr">
              <a:defRPr sz="2100">
                <a:solidFill>
                  <a:srgbClr val="5E5E5E"/>
                </a:solidFill>
              </a:defRPr>
            </a:pPr>
            <a:r>
              <a:rPr sz="2400" dirty="0"/>
              <a:t>front-end electronics</a:t>
            </a:r>
          </a:p>
          <a:p>
            <a:pPr algn="ctr">
              <a:defRPr sz="2100">
                <a:solidFill>
                  <a:srgbClr val="5E5E5E"/>
                </a:solidFill>
              </a:defRPr>
            </a:pPr>
            <a:r>
              <a:rPr sz="2400" dirty="0"/>
              <a:t>PCB/cables transporting signals</a:t>
            </a:r>
          </a:p>
          <a:p>
            <a:pPr algn="ctr">
              <a:defRPr sz="2100">
                <a:solidFill>
                  <a:srgbClr val="5E5E5E"/>
                </a:solidFill>
              </a:defRPr>
            </a:pPr>
            <a:r>
              <a:rPr sz="2400" dirty="0" err="1"/>
              <a:t>picoTDC</a:t>
            </a:r>
            <a:endParaRPr sz="2400" dirty="0"/>
          </a:p>
          <a:p>
            <a:pPr algn="ctr">
              <a:defRPr sz="2100">
                <a:solidFill>
                  <a:srgbClr val="5E5E5E"/>
                </a:solidFill>
              </a:defRPr>
            </a:pPr>
            <a:endParaRPr sz="2400" dirty="0"/>
          </a:p>
          <a:p>
            <a:pPr algn="ctr">
              <a:defRPr sz="2100">
                <a:solidFill>
                  <a:srgbClr val="5E5E5E"/>
                </a:solidFill>
              </a:defRPr>
            </a:pPr>
            <a:endParaRPr sz="2400" dirty="0"/>
          </a:p>
          <a:p>
            <a:pPr algn="ctr">
              <a:defRPr sz="2100">
                <a:solidFill>
                  <a:srgbClr val="5E5E5E"/>
                </a:solidFill>
              </a:defRPr>
            </a:pPr>
            <a:r>
              <a:rPr sz="2400" dirty="0"/>
              <a:t>study in progress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29818C-0B9F-5C1D-C8E2-47F26457C1DF}"/>
              </a:ext>
            </a:extLst>
          </p:cNvPr>
          <p:cNvSpPr txBox="1"/>
          <p:nvPr/>
        </p:nvSpPr>
        <p:spPr>
          <a:xfrm>
            <a:off x="9516941" y="6244936"/>
            <a:ext cx="1153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FR" dirty="0"/>
              <a:t>dc bins (3.125ps)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Child holding up hand">
            <a:extLst>
              <a:ext uri="{FF2B5EF4-FFF2-40B4-BE49-F238E27FC236}">
                <a16:creationId xmlns:a16="http://schemas.microsoft.com/office/drawing/2014/main" id="{A1452178-A2A2-4EC4-9469-DC1E933BDF9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" b="7547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0D6FB0-299C-4218-B7A1-785F0FF15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412" y="2310063"/>
            <a:ext cx="3669596" cy="161704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619927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Child holding up hand">
            <a:extLst>
              <a:ext uri="{FF2B5EF4-FFF2-40B4-BE49-F238E27FC236}">
                <a16:creationId xmlns:a16="http://schemas.microsoft.com/office/drawing/2014/main" id="{A1452178-A2A2-4EC4-9469-DC1E933BDF9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" b="7547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0D6FB0-299C-4218-B7A1-785F0FF15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77" y="1475234"/>
            <a:ext cx="3451393" cy="29016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>
                <a:solidFill>
                  <a:schemeClr val="bg1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793899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ttangolo 135">
            <a:extLst>
              <a:ext uri="{FF2B5EF4-FFF2-40B4-BE49-F238E27FC236}">
                <a16:creationId xmlns:a16="http://schemas.microsoft.com/office/drawing/2014/main" id="{BF1AC082-794D-F95A-AB24-A954F0C6CB3F}"/>
              </a:ext>
            </a:extLst>
          </p:cNvPr>
          <p:cNvSpPr/>
          <p:nvPr/>
        </p:nvSpPr>
        <p:spPr>
          <a:xfrm>
            <a:off x="223740" y="1812810"/>
            <a:ext cx="7191154" cy="3648742"/>
          </a:xfrm>
          <a:prstGeom prst="rect">
            <a:avLst/>
          </a:prstGeom>
          <a:solidFill>
            <a:srgbClr val="F4F1BE"/>
          </a:solidFill>
          <a:ln w="28575">
            <a:solidFill>
              <a:srgbClr val="F2C36E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Rettangolo 134">
            <a:extLst>
              <a:ext uri="{FF2B5EF4-FFF2-40B4-BE49-F238E27FC236}">
                <a16:creationId xmlns:a16="http://schemas.microsoft.com/office/drawing/2014/main" id="{8B91C671-90F1-2720-A12A-2E129C6C467E}"/>
              </a:ext>
            </a:extLst>
          </p:cNvPr>
          <p:cNvSpPr/>
          <p:nvPr/>
        </p:nvSpPr>
        <p:spPr>
          <a:xfrm>
            <a:off x="300773" y="1958614"/>
            <a:ext cx="7191154" cy="3648742"/>
          </a:xfrm>
          <a:prstGeom prst="rect">
            <a:avLst/>
          </a:prstGeom>
          <a:solidFill>
            <a:srgbClr val="F4F1BE"/>
          </a:solidFill>
          <a:ln w="28575">
            <a:solidFill>
              <a:srgbClr val="F2C36E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0" name="Connettore 1 121">
            <a:extLst>
              <a:ext uri="{FF2B5EF4-FFF2-40B4-BE49-F238E27FC236}">
                <a16:creationId xmlns:a16="http://schemas.microsoft.com/office/drawing/2014/main" id="{692B7B27-C8F0-A78D-1D8F-F9DB87FE698E}"/>
              </a:ext>
            </a:extLst>
          </p:cNvPr>
          <p:cNvCxnSpPr>
            <a:cxnSpLocks/>
          </p:cNvCxnSpPr>
          <p:nvPr/>
        </p:nvCxnSpPr>
        <p:spPr bwMode="auto">
          <a:xfrm flipH="1">
            <a:off x="7086553" y="3694085"/>
            <a:ext cx="1239610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1" name="Connettore 1 121">
            <a:extLst>
              <a:ext uri="{FF2B5EF4-FFF2-40B4-BE49-F238E27FC236}">
                <a16:creationId xmlns:a16="http://schemas.microsoft.com/office/drawing/2014/main" id="{FB4D2638-3DCA-F111-9B83-3C21E4C807FB}"/>
              </a:ext>
            </a:extLst>
          </p:cNvPr>
          <p:cNvCxnSpPr>
            <a:cxnSpLocks/>
          </p:cNvCxnSpPr>
          <p:nvPr/>
        </p:nvCxnSpPr>
        <p:spPr bwMode="auto">
          <a:xfrm flipH="1">
            <a:off x="7086553" y="3781370"/>
            <a:ext cx="1239610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2" name="Connettore 1 121">
            <a:extLst>
              <a:ext uri="{FF2B5EF4-FFF2-40B4-BE49-F238E27FC236}">
                <a16:creationId xmlns:a16="http://schemas.microsoft.com/office/drawing/2014/main" id="{9334826A-91FC-991F-1FFC-3EC35741D5A2}"/>
              </a:ext>
            </a:extLst>
          </p:cNvPr>
          <p:cNvCxnSpPr>
            <a:cxnSpLocks/>
          </p:cNvCxnSpPr>
          <p:nvPr/>
        </p:nvCxnSpPr>
        <p:spPr bwMode="auto">
          <a:xfrm flipH="1">
            <a:off x="7086553" y="3861582"/>
            <a:ext cx="1239610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3" name="Connettore 1 121">
            <a:extLst>
              <a:ext uri="{FF2B5EF4-FFF2-40B4-BE49-F238E27FC236}">
                <a16:creationId xmlns:a16="http://schemas.microsoft.com/office/drawing/2014/main" id="{6A932838-DE58-3EBC-1B97-2044B08E690D}"/>
              </a:ext>
            </a:extLst>
          </p:cNvPr>
          <p:cNvCxnSpPr>
            <a:cxnSpLocks/>
          </p:cNvCxnSpPr>
          <p:nvPr/>
        </p:nvCxnSpPr>
        <p:spPr bwMode="auto">
          <a:xfrm flipH="1">
            <a:off x="7086553" y="3945720"/>
            <a:ext cx="1239610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1" name="Rettangolo 80">
            <a:extLst>
              <a:ext uri="{FF2B5EF4-FFF2-40B4-BE49-F238E27FC236}">
                <a16:creationId xmlns:a16="http://schemas.microsoft.com/office/drawing/2014/main" id="{BBE19C24-596F-12A9-4BDC-3425DF431AC0}"/>
              </a:ext>
            </a:extLst>
          </p:cNvPr>
          <p:cNvSpPr/>
          <p:nvPr/>
        </p:nvSpPr>
        <p:spPr>
          <a:xfrm>
            <a:off x="393700" y="2108976"/>
            <a:ext cx="7191154" cy="3648742"/>
          </a:xfrm>
          <a:prstGeom prst="rect">
            <a:avLst/>
          </a:prstGeom>
          <a:solidFill>
            <a:srgbClr val="F4F1BE"/>
          </a:solidFill>
          <a:ln w="28575">
            <a:solidFill>
              <a:srgbClr val="F2C36E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ED0A145-46AD-48B1-92A3-9AC306EC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FERS-5200: generic block diagram</a:t>
            </a:r>
          </a:p>
        </p:txBody>
      </p:sp>
      <p:sp>
        <p:nvSpPr>
          <p:cNvPr id="109" name="Footer Placeholder 2">
            <a:extLst>
              <a:ext uri="{FF2B5EF4-FFF2-40B4-BE49-F238E27FC236}">
                <a16:creationId xmlns:a16="http://schemas.microsoft.com/office/drawing/2014/main" id="{E4537191-5C91-4FC8-82FB-3A51CFAFE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10" name="Slide Number Placeholder 4">
            <a:extLst>
              <a:ext uri="{FF2B5EF4-FFF2-40B4-BE49-F238E27FC236}">
                <a16:creationId xmlns:a16="http://schemas.microsoft.com/office/drawing/2014/main" id="{354A83FA-7381-43FF-9333-636EE3BFD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23</a:t>
            </a:fld>
            <a:endParaRPr lang="en-US" sz="1050"/>
          </a:p>
        </p:txBody>
      </p:sp>
      <p:sp>
        <p:nvSpPr>
          <p:cNvPr id="14" name="Rettangolo 117">
            <a:extLst>
              <a:ext uri="{FF2B5EF4-FFF2-40B4-BE49-F238E27FC236}">
                <a16:creationId xmlns:a16="http://schemas.microsoft.com/office/drawing/2014/main" id="{B0345332-5BA3-8FFC-74FE-083CC5B22371}"/>
              </a:ext>
            </a:extLst>
          </p:cNvPr>
          <p:cNvSpPr/>
          <p:nvPr/>
        </p:nvSpPr>
        <p:spPr bwMode="auto">
          <a:xfrm>
            <a:off x="3272476" y="2554297"/>
            <a:ext cx="609203" cy="407158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19050" cap="flat" cmpd="sng" algn="ctr">
            <a:solidFill>
              <a:srgbClr val="2D2D8A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rPr>
              <a:t>ADC</a:t>
            </a:r>
          </a:p>
        </p:txBody>
      </p:sp>
      <p:sp>
        <p:nvSpPr>
          <p:cNvPr id="66" name="Rettangolo 159">
            <a:extLst>
              <a:ext uri="{FF2B5EF4-FFF2-40B4-BE49-F238E27FC236}">
                <a16:creationId xmlns:a16="http://schemas.microsoft.com/office/drawing/2014/main" id="{C2D038B7-8871-6ED2-DD57-DF2D2DA6D4E9}"/>
              </a:ext>
            </a:extLst>
          </p:cNvPr>
          <p:cNvSpPr/>
          <p:nvPr/>
        </p:nvSpPr>
        <p:spPr bwMode="auto">
          <a:xfrm>
            <a:off x="1788072" y="2535412"/>
            <a:ext cx="1146304" cy="1359983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ASIC:</a:t>
            </a:r>
          </a:p>
          <a:p>
            <a:pPr algn="ctr" fontAlgn="base">
              <a:lnSpc>
                <a:spcPct val="80000"/>
              </a:lnSpc>
              <a:spcBef>
                <a:spcPts val="1200"/>
              </a:spcBef>
              <a:spcAft>
                <a:spcPct val="0"/>
              </a:spcAft>
            </a:pPr>
            <a:r>
              <a:rPr lang="it-IT" sz="1400" kern="0" dirty="0">
                <a:solidFill>
                  <a:srgbClr val="000000"/>
                </a:solidFill>
                <a:latin typeface="Comic Sans MS" pitchFamily="66" charset="0"/>
              </a:rPr>
              <a:t>PREAMP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kern="0" dirty="0">
                <a:solidFill>
                  <a:srgbClr val="000000"/>
                </a:solidFill>
                <a:latin typeface="Comic Sans MS" pitchFamily="66" charset="0"/>
              </a:rPr>
              <a:t>SHAPER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kern="0" dirty="0">
                <a:solidFill>
                  <a:srgbClr val="000000"/>
                </a:solidFill>
                <a:latin typeface="Comic Sans MS" pitchFamily="66" charset="0"/>
              </a:rPr>
              <a:t>DISCRIM</a:t>
            </a:r>
          </a:p>
        </p:txBody>
      </p:sp>
      <p:sp>
        <p:nvSpPr>
          <p:cNvPr id="28" name="CasellaDiTesto 47">
            <a:extLst>
              <a:ext uri="{FF2B5EF4-FFF2-40B4-BE49-F238E27FC236}">
                <a16:creationId xmlns:a16="http://schemas.microsoft.com/office/drawing/2014/main" id="{3BBF1535-93EB-0787-94D3-06135886C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116" y="3056040"/>
            <a:ext cx="976138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000" b="1" dirty="0">
                <a:solidFill>
                  <a:srgbClr val="000000"/>
                </a:solidFill>
                <a:latin typeface="Comic Sans MS" pitchFamily="66" charset="0"/>
              </a:rPr>
              <a:t>TRIGGERS</a:t>
            </a:r>
          </a:p>
        </p:txBody>
      </p:sp>
      <p:sp>
        <p:nvSpPr>
          <p:cNvPr id="31" name="Rettangolo 159">
            <a:extLst>
              <a:ext uri="{FF2B5EF4-FFF2-40B4-BE49-F238E27FC236}">
                <a16:creationId xmlns:a16="http://schemas.microsoft.com/office/drawing/2014/main" id="{D83C883E-2C9F-4572-2838-B112ADA26384}"/>
              </a:ext>
            </a:extLst>
          </p:cNvPr>
          <p:cNvSpPr/>
          <p:nvPr/>
        </p:nvSpPr>
        <p:spPr bwMode="auto">
          <a:xfrm>
            <a:off x="4245181" y="2539319"/>
            <a:ext cx="836615" cy="1356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accent4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Comic Sans MS" pitchFamily="66" charset="0"/>
              </a:rPr>
              <a:t>ACQ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Comic Sans MS" pitchFamily="66" charset="0"/>
              </a:rPr>
              <a:t>LOGIC</a:t>
            </a:r>
            <a:endParaRPr lang="it-IT" sz="14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5" name="Immagine 35" descr="Immagine che contiene testo, computer, elettronico, nero&#10;&#10;Descrizione generata automaticamente">
            <a:extLst>
              <a:ext uri="{FF2B5EF4-FFF2-40B4-BE49-F238E27FC236}">
                <a16:creationId xmlns:a16="http://schemas.microsoft.com/office/drawing/2014/main" id="{FFCD48C8-7F62-3CBC-288A-BC9AB60A5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877" y="3158709"/>
            <a:ext cx="1435315" cy="1273412"/>
          </a:xfrm>
          <a:prstGeom prst="rect">
            <a:avLst/>
          </a:prstGeom>
        </p:spPr>
      </p:pic>
      <p:pic>
        <p:nvPicPr>
          <p:cNvPr id="3" name="Immagine 7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B4A1A7C8-7FCD-5110-DF3A-1ACCFF36BF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67" y="2837182"/>
            <a:ext cx="1146304" cy="820133"/>
          </a:xfrm>
          <a:prstGeom prst="rect">
            <a:avLst/>
          </a:prstGeom>
        </p:spPr>
      </p:pic>
      <p:sp>
        <p:nvSpPr>
          <p:cNvPr id="5" name="Rettangolo 159">
            <a:extLst>
              <a:ext uri="{FF2B5EF4-FFF2-40B4-BE49-F238E27FC236}">
                <a16:creationId xmlns:a16="http://schemas.microsoft.com/office/drawing/2014/main" id="{25E13EDD-DB7C-A610-CE13-8FDDD1106115}"/>
              </a:ext>
            </a:extLst>
          </p:cNvPr>
          <p:cNvSpPr/>
          <p:nvPr/>
        </p:nvSpPr>
        <p:spPr bwMode="auto">
          <a:xfrm>
            <a:off x="6030767" y="2539319"/>
            <a:ext cx="1225331" cy="1356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accent4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Comic Sans MS" pitchFamily="66" charset="0"/>
              </a:rPr>
              <a:t>READOUT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Comic Sans MS" pitchFamily="66" charset="0"/>
              </a:rPr>
              <a:t>INTERF</a:t>
            </a:r>
            <a:endParaRPr lang="it-IT" sz="14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12" name="Connettore 1 121">
            <a:extLst>
              <a:ext uri="{FF2B5EF4-FFF2-40B4-BE49-F238E27FC236}">
                <a16:creationId xmlns:a16="http://schemas.microsoft.com/office/drawing/2014/main" id="{FE1BBE73-1000-361A-01BB-086DE274D610}"/>
              </a:ext>
            </a:extLst>
          </p:cNvPr>
          <p:cNvCxnSpPr>
            <a:cxnSpLocks/>
            <a:endCxn id="14" idx="1"/>
          </p:cNvCxnSpPr>
          <p:nvPr/>
        </p:nvCxnSpPr>
        <p:spPr bwMode="auto">
          <a:xfrm>
            <a:off x="2934376" y="2754578"/>
            <a:ext cx="338100" cy="3298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" name="Connettore 1 121">
            <a:extLst>
              <a:ext uri="{FF2B5EF4-FFF2-40B4-BE49-F238E27FC236}">
                <a16:creationId xmlns:a16="http://schemas.microsoft.com/office/drawing/2014/main" id="{8F998212-BE12-E3A9-BA10-F957735C9A69}"/>
              </a:ext>
            </a:extLst>
          </p:cNvPr>
          <p:cNvCxnSpPr>
            <a:cxnSpLocks/>
          </p:cNvCxnSpPr>
          <p:nvPr/>
        </p:nvCxnSpPr>
        <p:spPr bwMode="auto">
          <a:xfrm>
            <a:off x="1444048" y="3211814"/>
            <a:ext cx="28698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" name="Rettangolo 117">
            <a:extLst>
              <a:ext uri="{FF2B5EF4-FFF2-40B4-BE49-F238E27FC236}">
                <a16:creationId xmlns:a16="http://schemas.microsoft.com/office/drawing/2014/main" id="{173D7B82-24F7-62C2-C0A6-DCF86A80825C}"/>
              </a:ext>
            </a:extLst>
          </p:cNvPr>
          <p:cNvSpPr/>
          <p:nvPr/>
        </p:nvSpPr>
        <p:spPr bwMode="auto">
          <a:xfrm>
            <a:off x="2664333" y="4656937"/>
            <a:ext cx="864902" cy="558597"/>
          </a:xfrm>
          <a:prstGeom prst="rect">
            <a:avLst/>
          </a:prstGeom>
          <a:solidFill>
            <a:srgbClr val="ECA524"/>
          </a:solidFill>
          <a:ln w="19050" cap="flat" cmpd="sng" algn="ctr">
            <a:solidFill>
              <a:srgbClr val="CC33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rPr>
              <a:t>HV BIAS</a:t>
            </a:r>
          </a:p>
        </p:txBody>
      </p:sp>
      <p:cxnSp>
        <p:nvCxnSpPr>
          <p:cNvPr id="25" name="Connettore 1 121">
            <a:extLst>
              <a:ext uri="{FF2B5EF4-FFF2-40B4-BE49-F238E27FC236}">
                <a16:creationId xmlns:a16="http://schemas.microsoft.com/office/drawing/2014/main" id="{7EF831AB-3BBF-D7DF-187D-2836ACB561DF}"/>
              </a:ext>
            </a:extLst>
          </p:cNvPr>
          <p:cNvCxnSpPr>
            <a:cxnSpLocks/>
          </p:cNvCxnSpPr>
          <p:nvPr/>
        </p:nvCxnSpPr>
        <p:spPr bwMode="auto">
          <a:xfrm flipV="1">
            <a:off x="978433" y="3657315"/>
            <a:ext cx="0" cy="1278920"/>
          </a:xfrm>
          <a:prstGeom prst="line">
            <a:avLst/>
          </a:prstGeom>
          <a:noFill/>
          <a:ln w="25400" cap="flat" cmpd="sng" algn="ctr">
            <a:solidFill>
              <a:srgbClr val="CC33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4" name="Connettore 1 121">
            <a:extLst>
              <a:ext uri="{FF2B5EF4-FFF2-40B4-BE49-F238E27FC236}">
                <a16:creationId xmlns:a16="http://schemas.microsoft.com/office/drawing/2014/main" id="{503F91AF-5D76-5170-3E3B-A5D0FD7BCABC}"/>
              </a:ext>
            </a:extLst>
          </p:cNvPr>
          <p:cNvCxnSpPr>
            <a:cxnSpLocks/>
          </p:cNvCxnSpPr>
          <p:nvPr/>
        </p:nvCxnSpPr>
        <p:spPr bwMode="auto">
          <a:xfrm flipH="1">
            <a:off x="978433" y="4936235"/>
            <a:ext cx="1626222" cy="0"/>
          </a:xfrm>
          <a:prstGeom prst="line">
            <a:avLst/>
          </a:prstGeom>
          <a:noFill/>
          <a:ln w="25400" cap="flat" cmpd="sng" algn="ctr">
            <a:solidFill>
              <a:srgbClr val="CC33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0" name="Connettore 1 121">
            <a:extLst>
              <a:ext uri="{FF2B5EF4-FFF2-40B4-BE49-F238E27FC236}">
                <a16:creationId xmlns:a16="http://schemas.microsoft.com/office/drawing/2014/main" id="{F93E2335-EA29-94DE-D4C9-A3DC14BB4C0A}"/>
              </a:ext>
            </a:extLst>
          </p:cNvPr>
          <p:cNvCxnSpPr>
            <a:cxnSpLocks/>
          </p:cNvCxnSpPr>
          <p:nvPr/>
        </p:nvCxnSpPr>
        <p:spPr bwMode="auto">
          <a:xfrm flipV="1">
            <a:off x="2355455" y="3935413"/>
            <a:ext cx="0" cy="32358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4" name="CasellaDiTesto 47">
            <a:extLst>
              <a:ext uri="{FF2B5EF4-FFF2-40B4-BE49-F238E27FC236}">
                <a16:creationId xmlns:a16="http://schemas.microsoft.com/office/drawing/2014/main" id="{CD4754AC-B14A-8B48-112E-5983D832D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6398" y="4090496"/>
            <a:ext cx="976138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000" b="1" dirty="0">
                <a:solidFill>
                  <a:srgbClr val="000000"/>
                </a:solidFill>
                <a:latin typeface="Comic Sans MS" pitchFamily="66" charset="0"/>
              </a:rPr>
              <a:t>CONFIG</a:t>
            </a:r>
          </a:p>
        </p:txBody>
      </p:sp>
      <p:cxnSp>
        <p:nvCxnSpPr>
          <p:cNvPr id="55" name="Connettore 1 121">
            <a:extLst>
              <a:ext uri="{FF2B5EF4-FFF2-40B4-BE49-F238E27FC236}">
                <a16:creationId xmlns:a16="http://schemas.microsoft.com/office/drawing/2014/main" id="{DAC257C9-0347-E736-0D09-40CDE736E036}"/>
              </a:ext>
            </a:extLst>
          </p:cNvPr>
          <p:cNvCxnSpPr>
            <a:cxnSpLocks/>
          </p:cNvCxnSpPr>
          <p:nvPr/>
        </p:nvCxnSpPr>
        <p:spPr bwMode="auto">
          <a:xfrm flipV="1">
            <a:off x="4506185" y="3944938"/>
            <a:ext cx="0" cy="309297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6" name="Connettore 1 121">
            <a:extLst>
              <a:ext uri="{FF2B5EF4-FFF2-40B4-BE49-F238E27FC236}">
                <a16:creationId xmlns:a16="http://schemas.microsoft.com/office/drawing/2014/main" id="{FB0C38B8-B147-E196-A69D-39B996DA8D20}"/>
              </a:ext>
            </a:extLst>
          </p:cNvPr>
          <p:cNvCxnSpPr>
            <a:cxnSpLocks/>
          </p:cNvCxnSpPr>
          <p:nvPr/>
        </p:nvCxnSpPr>
        <p:spPr bwMode="auto">
          <a:xfrm>
            <a:off x="6443066" y="3944938"/>
            <a:ext cx="0" cy="29404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9" name="Rettangolo 159">
            <a:extLst>
              <a:ext uri="{FF2B5EF4-FFF2-40B4-BE49-F238E27FC236}">
                <a16:creationId xmlns:a16="http://schemas.microsoft.com/office/drawing/2014/main" id="{AB167991-FA0E-7AD7-237B-D668C8E619E6}"/>
              </a:ext>
            </a:extLst>
          </p:cNvPr>
          <p:cNvSpPr/>
          <p:nvPr/>
        </p:nvSpPr>
        <p:spPr bwMode="auto">
          <a:xfrm>
            <a:off x="5215983" y="4519751"/>
            <a:ext cx="1345758" cy="4359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accent4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Comic Sans MS" pitchFamily="66" charset="0"/>
              </a:rPr>
              <a:t>SYNC</a:t>
            </a:r>
            <a:endParaRPr lang="it-IT" sz="14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70" name="Picture 2" descr="Risultati immagini per workstation">
            <a:extLst>
              <a:ext uri="{FF2B5EF4-FFF2-40B4-BE49-F238E27FC236}">
                <a16:creationId xmlns:a16="http://schemas.microsoft.com/office/drawing/2014/main" id="{41C05C48-68F1-F28F-6771-607B3971E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810" y="1175990"/>
            <a:ext cx="1549007" cy="109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ttangolo 159">
            <a:extLst>
              <a:ext uri="{FF2B5EF4-FFF2-40B4-BE49-F238E27FC236}">
                <a16:creationId xmlns:a16="http://schemas.microsoft.com/office/drawing/2014/main" id="{E51DB409-FB33-EC6D-FD87-37AB2B141AAD}"/>
              </a:ext>
            </a:extLst>
          </p:cNvPr>
          <p:cNvSpPr/>
          <p:nvPr/>
        </p:nvSpPr>
        <p:spPr bwMode="auto">
          <a:xfrm>
            <a:off x="8357335" y="3198590"/>
            <a:ext cx="1381892" cy="11715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accent4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 b="1" kern="0" dirty="0">
                <a:solidFill>
                  <a:srgbClr val="000000"/>
                </a:solidFill>
                <a:latin typeface="Comic Sans MS" pitchFamily="66" charset="0"/>
              </a:rPr>
              <a:t>DT5215</a:t>
            </a:r>
          </a:p>
        </p:txBody>
      </p:sp>
      <p:sp>
        <p:nvSpPr>
          <p:cNvPr id="79" name="CasellaDiTesto 47">
            <a:extLst>
              <a:ext uri="{FF2B5EF4-FFF2-40B4-BE49-F238E27FC236}">
                <a16:creationId xmlns:a16="http://schemas.microsoft.com/office/drawing/2014/main" id="{34126552-BD1D-3119-9F64-A1028B779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8166" y="1496825"/>
            <a:ext cx="1345757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000" b="1" dirty="0">
                <a:solidFill>
                  <a:srgbClr val="000000"/>
                </a:solidFill>
                <a:latin typeface="Comic Sans MS" pitchFamily="66" charset="0"/>
              </a:rPr>
              <a:t>ETH 10/100T</a:t>
            </a:r>
          </a:p>
        </p:txBody>
      </p:sp>
      <p:sp>
        <p:nvSpPr>
          <p:cNvPr id="80" name="CasellaDiTesto 47">
            <a:extLst>
              <a:ext uri="{FF2B5EF4-FFF2-40B4-BE49-F238E27FC236}">
                <a16:creationId xmlns:a16="http://schemas.microsoft.com/office/drawing/2014/main" id="{FBE45D8D-393E-47F2-8B92-828D10EE9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079" y="1731755"/>
            <a:ext cx="1345757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000" b="1" dirty="0">
                <a:solidFill>
                  <a:srgbClr val="000000"/>
                </a:solidFill>
                <a:latin typeface="Comic Sans MS" pitchFamily="66" charset="0"/>
              </a:rPr>
              <a:t>USB 2.0</a:t>
            </a:r>
          </a:p>
        </p:txBody>
      </p:sp>
      <p:cxnSp>
        <p:nvCxnSpPr>
          <p:cNvPr id="82" name="Connettore 1 121">
            <a:extLst>
              <a:ext uri="{FF2B5EF4-FFF2-40B4-BE49-F238E27FC236}">
                <a16:creationId xmlns:a16="http://schemas.microsoft.com/office/drawing/2014/main" id="{EFA2D893-9741-4EF6-4C86-1F6E7F554132}"/>
              </a:ext>
            </a:extLst>
          </p:cNvPr>
          <p:cNvCxnSpPr>
            <a:cxnSpLocks/>
          </p:cNvCxnSpPr>
          <p:nvPr/>
        </p:nvCxnSpPr>
        <p:spPr bwMode="auto">
          <a:xfrm flipH="1">
            <a:off x="6607921" y="4724906"/>
            <a:ext cx="861138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5" name="CasellaDiTesto 47">
            <a:extLst>
              <a:ext uri="{FF2B5EF4-FFF2-40B4-BE49-F238E27FC236}">
                <a16:creationId xmlns:a16="http://schemas.microsoft.com/office/drawing/2014/main" id="{552B6CCB-21D1-7D47-FC5C-D1FBB5CAF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3011" y="3158709"/>
            <a:ext cx="660706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Comic Sans MS" pitchFamily="66" charset="0"/>
              </a:rPr>
              <a:t>1</a:t>
            </a:r>
            <a:r>
              <a:rPr lang="it-IT" sz="10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1000" b="1" dirty="0" err="1">
                <a:solidFill>
                  <a:srgbClr val="000000"/>
                </a:solidFill>
                <a:latin typeface="Comic Sans MS" pitchFamily="66" charset="0"/>
              </a:rPr>
              <a:t>GbE</a:t>
            </a:r>
            <a:endParaRPr lang="it-IT" sz="1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97" name="CasellaDiTesto 47">
            <a:extLst>
              <a:ext uri="{FF2B5EF4-FFF2-40B4-BE49-F238E27FC236}">
                <a16:creationId xmlns:a16="http://schemas.microsoft.com/office/drawing/2014/main" id="{9F70DCE4-63C0-6F67-B7F5-90ACF9938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3011" y="3542976"/>
            <a:ext cx="660706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Comic Sans MS" pitchFamily="66" charset="0"/>
              </a:rPr>
              <a:t>10</a:t>
            </a:r>
            <a:r>
              <a:rPr lang="it-IT" sz="10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1000" b="1" dirty="0" err="1">
                <a:solidFill>
                  <a:srgbClr val="000000"/>
                </a:solidFill>
                <a:latin typeface="Comic Sans MS" pitchFamily="66" charset="0"/>
              </a:rPr>
              <a:t>GbE</a:t>
            </a:r>
            <a:endParaRPr lang="it-IT" sz="1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99" name="CasellaDiTesto 47">
            <a:extLst>
              <a:ext uri="{FF2B5EF4-FFF2-40B4-BE49-F238E27FC236}">
                <a16:creationId xmlns:a16="http://schemas.microsoft.com/office/drawing/2014/main" id="{0A3ABEB6-CAD8-863F-96BD-E49730DC7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5398" y="3917687"/>
            <a:ext cx="716310" cy="21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Comic Sans MS" pitchFamily="66" charset="0"/>
              </a:rPr>
              <a:t>USB 3.0</a:t>
            </a:r>
            <a:endParaRPr lang="it-IT" sz="1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0" name="CasellaDiTesto 47">
            <a:extLst>
              <a:ext uri="{FF2B5EF4-FFF2-40B4-BE49-F238E27FC236}">
                <a16:creationId xmlns:a16="http://schemas.microsoft.com/office/drawing/2014/main" id="{DE7AA502-2A2A-1BFA-462D-8FF15249A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2845" y="3389828"/>
            <a:ext cx="660706" cy="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200" b="1" dirty="0" err="1">
                <a:solidFill>
                  <a:srgbClr val="000000"/>
                </a:solidFill>
                <a:latin typeface="Comic Sans MS" pitchFamily="66" charset="0"/>
              </a:rPr>
              <a:t>TDlink</a:t>
            </a:r>
            <a:endParaRPr lang="it-IT" sz="12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105" name="Connettore 1 121">
            <a:extLst>
              <a:ext uri="{FF2B5EF4-FFF2-40B4-BE49-F238E27FC236}">
                <a16:creationId xmlns:a16="http://schemas.microsoft.com/office/drawing/2014/main" id="{768ACB5F-D2F2-F5EE-3C09-B1871EBDC444}"/>
              </a:ext>
            </a:extLst>
          </p:cNvPr>
          <p:cNvCxnSpPr>
            <a:cxnSpLocks/>
          </p:cNvCxnSpPr>
          <p:nvPr/>
        </p:nvCxnSpPr>
        <p:spPr bwMode="auto">
          <a:xfrm flipH="1">
            <a:off x="7270528" y="3616207"/>
            <a:ext cx="1055635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1" name="Connettore 1 121">
            <a:extLst>
              <a:ext uri="{FF2B5EF4-FFF2-40B4-BE49-F238E27FC236}">
                <a16:creationId xmlns:a16="http://schemas.microsoft.com/office/drawing/2014/main" id="{238B5B3F-9826-4867-8445-7727B1613926}"/>
              </a:ext>
            </a:extLst>
          </p:cNvPr>
          <p:cNvCxnSpPr>
            <a:cxnSpLocks/>
          </p:cNvCxnSpPr>
          <p:nvPr/>
        </p:nvCxnSpPr>
        <p:spPr bwMode="auto">
          <a:xfrm>
            <a:off x="7469059" y="3627104"/>
            <a:ext cx="0" cy="1097802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9" name="Connettore 1 121">
            <a:extLst>
              <a:ext uri="{FF2B5EF4-FFF2-40B4-BE49-F238E27FC236}">
                <a16:creationId xmlns:a16="http://schemas.microsoft.com/office/drawing/2014/main" id="{5DD475E7-CC3B-0421-EA30-3F5D0CE51F40}"/>
              </a:ext>
            </a:extLst>
          </p:cNvPr>
          <p:cNvCxnSpPr>
            <a:cxnSpLocks/>
          </p:cNvCxnSpPr>
          <p:nvPr/>
        </p:nvCxnSpPr>
        <p:spPr bwMode="auto">
          <a:xfrm flipH="1">
            <a:off x="7270528" y="3001088"/>
            <a:ext cx="7720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0" name="Connettore 1 121">
            <a:extLst>
              <a:ext uri="{FF2B5EF4-FFF2-40B4-BE49-F238E27FC236}">
                <a16:creationId xmlns:a16="http://schemas.microsoft.com/office/drawing/2014/main" id="{81FC1D43-477B-89A5-B3F9-0DD3F66849BF}"/>
              </a:ext>
            </a:extLst>
          </p:cNvPr>
          <p:cNvCxnSpPr>
            <a:cxnSpLocks/>
          </p:cNvCxnSpPr>
          <p:nvPr/>
        </p:nvCxnSpPr>
        <p:spPr bwMode="auto">
          <a:xfrm flipH="1">
            <a:off x="7270528" y="2806145"/>
            <a:ext cx="612534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2" name="Connettore 1 121">
            <a:extLst>
              <a:ext uri="{FF2B5EF4-FFF2-40B4-BE49-F238E27FC236}">
                <a16:creationId xmlns:a16="http://schemas.microsoft.com/office/drawing/2014/main" id="{4271E878-3FCE-0B8F-8BEF-1790607BB812}"/>
              </a:ext>
            </a:extLst>
          </p:cNvPr>
          <p:cNvCxnSpPr>
            <a:cxnSpLocks/>
          </p:cNvCxnSpPr>
          <p:nvPr/>
        </p:nvCxnSpPr>
        <p:spPr bwMode="auto">
          <a:xfrm>
            <a:off x="7881346" y="1700911"/>
            <a:ext cx="0" cy="1097802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3" name="Connettore 1 121">
            <a:extLst>
              <a:ext uri="{FF2B5EF4-FFF2-40B4-BE49-F238E27FC236}">
                <a16:creationId xmlns:a16="http://schemas.microsoft.com/office/drawing/2014/main" id="{5864F0F3-BD23-8605-8044-1DFA20FA6128}"/>
              </a:ext>
            </a:extLst>
          </p:cNvPr>
          <p:cNvCxnSpPr>
            <a:cxnSpLocks/>
          </p:cNvCxnSpPr>
          <p:nvPr/>
        </p:nvCxnSpPr>
        <p:spPr bwMode="auto">
          <a:xfrm>
            <a:off x="8043537" y="1918655"/>
            <a:ext cx="0" cy="1097802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4" name="Connettore 1 121">
            <a:extLst>
              <a:ext uri="{FF2B5EF4-FFF2-40B4-BE49-F238E27FC236}">
                <a16:creationId xmlns:a16="http://schemas.microsoft.com/office/drawing/2014/main" id="{EAF6438B-18AE-BC62-6272-880E9DA59138}"/>
              </a:ext>
            </a:extLst>
          </p:cNvPr>
          <p:cNvCxnSpPr>
            <a:cxnSpLocks/>
          </p:cNvCxnSpPr>
          <p:nvPr/>
        </p:nvCxnSpPr>
        <p:spPr bwMode="auto">
          <a:xfrm>
            <a:off x="8042541" y="1912811"/>
            <a:ext cx="1057009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6" name="Connettore 1 121">
            <a:extLst>
              <a:ext uri="{FF2B5EF4-FFF2-40B4-BE49-F238E27FC236}">
                <a16:creationId xmlns:a16="http://schemas.microsoft.com/office/drawing/2014/main" id="{65E1A40E-8F9F-A484-9F78-12E8EF921409}"/>
              </a:ext>
            </a:extLst>
          </p:cNvPr>
          <p:cNvCxnSpPr>
            <a:cxnSpLocks/>
          </p:cNvCxnSpPr>
          <p:nvPr/>
        </p:nvCxnSpPr>
        <p:spPr bwMode="auto">
          <a:xfrm>
            <a:off x="7881346" y="1700911"/>
            <a:ext cx="1218204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37" name="CasellaDiTesto 47">
            <a:extLst>
              <a:ext uri="{FF2B5EF4-FFF2-40B4-BE49-F238E27FC236}">
                <a16:creationId xmlns:a16="http://schemas.microsoft.com/office/drawing/2014/main" id="{9C100D25-F75F-76E1-4CFB-08A9D7B37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375" y="1494789"/>
            <a:ext cx="2412994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up to 128 FE cards</a:t>
            </a:r>
          </a:p>
        </p:txBody>
      </p:sp>
      <p:sp>
        <p:nvSpPr>
          <p:cNvPr id="138" name="CasellaDiTesto 47">
            <a:extLst>
              <a:ext uri="{FF2B5EF4-FFF2-40B4-BE49-F238E27FC236}">
                <a16:creationId xmlns:a16="http://schemas.microsoft.com/office/drawing/2014/main" id="{A597CCE9-7FBE-BE14-2601-789E52B72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875" y="5449934"/>
            <a:ext cx="1021979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A5204</a:t>
            </a:r>
          </a:p>
        </p:txBody>
      </p:sp>
      <p:sp>
        <p:nvSpPr>
          <p:cNvPr id="139" name="Rettangolo 117">
            <a:extLst>
              <a:ext uri="{FF2B5EF4-FFF2-40B4-BE49-F238E27FC236}">
                <a16:creationId xmlns:a16="http://schemas.microsoft.com/office/drawing/2014/main" id="{35EE15D0-79A9-8924-9AF1-5D824A278CE4}"/>
              </a:ext>
            </a:extLst>
          </p:cNvPr>
          <p:cNvSpPr/>
          <p:nvPr/>
        </p:nvSpPr>
        <p:spPr bwMode="auto">
          <a:xfrm>
            <a:off x="3272476" y="3442502"/>
            <a:ext cx="609203" cy="407158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19050" cap="flat" cmpd="sng" algn="ctr">
            <a:solidFill>
              <a:srgbClr val="2D2D8A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rPr>
              <a:t>TDC</a:t>
            </a:r>
          </a:p>
        </p:txBody>
      </p:sp>
      <p:cxnSp>
        <p:nvCxnSpPr>
          <p:cNvPr id="141" name="Connettore 1 121">
            <a:extLst>
              <a:ext uri="{FF2B5EF4-FFF2-40B4-BE49-F238E27FC236}">
                <a16:creationId xmlns:a16="http://schemas.microsoft.com/office/drawing/2014/main" id="{10A16B9D-525F-324F-FDCC-1761638470B9}"/>
              </a:ext>
            </a:extLst>
          </p:cNvPr>
          <p:cNvCxnSpPr>
            <a:cxnSpLocks/>
          </p:cNvCxnSpPr>
          <p:nvPr/>
        </p:nvCxnSpPr>
        <p:spPr bwMode="auto">
          <a:xfrm>
            <a:off x="3589778" y="3241261"/>
            <a:ext cx="0" cy="187739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5" name="Connettore 1 121">
            <a:extLst>
              <a:ext uri="{FF2B5EF4-FFF2-40B4-BE49-F238E27FC236}">
                <a16:creationId xmlns:a16="http://schemas.microsoft.com/office/drawing/2014/main" id="{E82FCD26-6189-7DD8-60FB-0A35B4B77FC8}"/>
              </a:ext>
            </a:extLst>
          </p:cNvPr>
          <p:cNvCxnSpPr>
            <a:cxnSpLocks/>
          </p:cNvCxnSpPr>
          <p:nvPr/>
        </p:nvCxnSpPr>
        <p:spPr bwMode="auto">
          <a:xfrm flipH="1">
            <a:off x="9766852" y="3389828"/>
            <a:ext cx="694398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Connettore 1 121">
            <a:extLst>
              <a:ext uri="{FF2B5EF4-FFF2-40B4-BE49-F238E27FC236}">
                <a16:creationId xmlns:a16="http://schemas.microsoft.com/office/drawing/2014/main" id="{D5CF58AC-ABC7-E76C-E6DE-CA9F723A4226}"/>
              </a:ext>
            </a:extLst>
          </p:cNvPr>
          <p:cNvCxnSpPr>
            <a:cxnSpLocks/>
          </p:cNvCxnSpPr>
          <p:nvPr/>
        </p:nvCxnSpPr>
        <p:spPr bwMode="auto">
          <a:xfrm flipH="1">
            <a:off x="9766852" y="3764540"/>
            <a:ext cx="694398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8" name="Connettore 1 121">
            <a:extLst>
              <a:ext uri="{FF2B5EF4-FFF2-40B4-BE49-F238E27FC236}">
                <a16:creationId xmlns:a16="http://schemas.microsoft.com/office/drawing/2014/main" id="{9BD01F75-4E8A-A6B6-EEC6-F6DC066D1BC4}"/>
              </a:ext>
            </a:extLst>
          </p:cNvPr>
          <p:cNvCxnSpPr>
            <a:cxnSpLocks/>
          </p:cNvCxnSpPr>
          <p:nvPr/>
        </p:nvCxnSpPr>
        <p:spPr bwMode="auto">
          <a:xfrm flipH="1">
            <a:off x="9766852" y="4121236"/>
            <a:ext cx="694398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9" name="CasellaDiTesto 47">
            <a:extLst>
              <a:ext uri="{FF2B5EF4-FFF2-40B4-BE49-F238E27FC236}">
                <a16:creationId xmlns:a16="http://schemas.microsoft.com/office/drawing/2014/main" id="{4B36EEB6-B063-3C61-A39A-0FBB134E6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8253" y="2932720"/>
            <a:ext cx="2412994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Concentrator</a:t>
            </a:r>
            <a:endParaRPr lang="it-IT" b="1" dirty="0">
              <a:latin typeface="Comic Sans MS" pitchFamily="66" charset="0"/>
            </a:endParaRPr>
          </a:p>
        </p:txBody>
      </p:sp>
      <p:cxnSp>
        <p:nvCxnSpPr>
          <p:cNvPr id="150" name="Connettore 1 121">
            <a:extLst>
              <a:ext uri="{FF2B5EF4-FFF2-40B4-BE49-F238E27FC236}">
                <a16:creationId xmlns:a16="http://schemas.microsoft.com/office/drawing/2014/main" id="{68E16025-AF65-6081-3D6F-B5A5D4EB44D1}"/>
              </a:ext>
            </a:extLst>
          </p:cNvPr>
          <p:cNvCxnSpPr>
            <a:cxnSpLocks/>
          </p:cNvCxnSpPr>
          <p:nvPr/>
        </p:nvCxnSpPr>
        <p:spPr bwMode="auto">
          <a:xfrm flipV="1">
            <a:off x="4925093" y="3944938"/>
            <a:ext cx="0" cy="792767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3" name="Connettore 1 121">
            <a:extLst>
              <a:ext uri="{FF2B5EF4-FFF2-40B4-BE49-F238E27FC236}">
                <a16:creationId xmlns:a16="http://schemas.microsoft.com/office/drawing/2014/main" id="{D95605A3-A5D4-DCC4-0771-74C8CA0564E6}"/>
              </a:ext>
            </a:extLst>
          </p:cNvPr>
          <p:cNvCxnSpPr>
            <a:cxnSpLocks/>
          </p:cNvCxnSpPr>
          <p:nvPr/>
        </p:nvCxnSpPr>
        <p:spPr bwMode="auto">
          <a:xfrm flipH="1">
            <a:off x="4925093" y="4737705"/>
            <a:ext cx="290890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6" name="Connettore 1 121">
            <a:extLst>
              <a:ext uri="{FF2B5EF4-FFF2-40B4-BE49-F238E27FC236}">
                <a16:creationId xmlns:a16="http://schemas.microsoft.com/office/drawing/2014/main" id="{8D22278C-A98C-30CB-D22B-1C00FBA6EB4D}"/>
              </a:ext>
            </a:extLst>
          </p:cNvPr>
          <p:cNvCxnSpPr>
            <a:cxnSpLocks/>
          </p:cNvCxnSpPr>
          <p:nvPr/>
        </p:nvCxnSpPr>
        <p:spPr bwMode="auto">
          <a:xfrm flipV="1">
            <a:off x="9099550" y="4413649"/>
            <a:ext cx="0" cy="292785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8" name="CasellaDiTesto 47">
            <a:extLst>
              <a:ext uri="{FF2B5EF4-FFF2-40B4-BE49-F238E27FC236}">
                <a16:creationId xmlns:a16="http://schemas.microsoft.com/office/drawing/2014/main" id="{304CF256-46F0-3DEA-520F-27CD80FB9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7414" y="4702491"/>
            <a:ext cx="2412994" cy="53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External</a:t>
            </a:r>
            <a:r>
              <a:rPr lang="it-IT" b="1" dirty="0">
                <a:latin typeface="Comic Sans MS" pitchFamily="66" charset="0"/>
              </a:rPr>
              <a:t> </a:t>
            </a:r>
            <a:r>
              <a:rPr lang="it-IT" b="1" dirty="0" err="1">
                <a:latin typeface="Comic Sans MS" pitchFamily="66" charset="0"/>
              </a:rPr>
              <a:t>Sync</a:t>
            </a:r>
            <a:endParaRPr lang="it-IT" b="1" dirty="0">
              <a:latin typeface="Comic Sans MS" pitchFamily="66" charset="0"/>
            </a:endParaRPr>
          </a:p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(GPS, </a:t>
            </a:r>
            <a:r>
              <a:rPr lang="it-IT" b="1" dirty="0" err="1">
                <a:latin typeface="Comic Sans MS" pitchFamily="66" charset="0"/>
              </a:rPr>
              <a:t>ExtClk</a:t>
            </a:r>
            <a:r>
              <a:rPr lang="it-IT" b="1" dirty="0">
                <a:latin typeface="Comic Sans MS" pitchFamily="66" charset="0"/>
              </a:rPr>
              <a:t>, </a:t>
            </a:r>
            <a:r>
              <a:rPr lang="it-IT" b="1" dirty="0" err="1">
                <a:latin typeface="Comic Sans MS" pitchFamily="66" charset="0"/>
              </a:rPr>
              <a:t>etc</a:t>
            </a:r>
            <a:r>
              <a:rPr lang="it-IT" b="1" dirty="0">
                <a:latin typeface="Comic Sans MS" pitchFamily="66" charset="0"/>
              </a:rPr>
              <a:t>)</a:t>
            </a:r>
          </a:p>
        </p:txBody>
      </p:sp>
      <p:cxnSp>
        <p:nvCxnSpPr>
          <p:cNvPr id="159" name="Connettore 1 121">
            <a:extLst>
              <a:ext uri="{FF2B5EF4-FFF2-40B4-BE49-F238E27FC236}">
                <a16:creationId xmlns:a16="http://schemas.microsoft.com/office/drawing/2014/main" id="{564226EC-8194-B858-BC54-2467AC7F5279}"/>
              </a:ext>
            </a:extLst>
          </p:cNvPr>
          <p:cNvCxnSpPr>
            <a:cxnSpLocks/>
          </p:cNvCxnSpPr>
          <p:nvPr/>
        </p:nvCxnSpPr>
        <p:spPr bwMode="auto">
          <a:xfrm flipV="1">
            <a:off x="3091013" y="4268524"/>
            <a:ext cx="0" cy="309297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2" name="Connettore 1 121">
            <a:extLst>
              <a:ext uri="{FF2B5EF4-FFF2-40B4-BE49-F238E27FC236}">
                <a16:creationId xmlns:a16="http://schemas.microsoft.com/office/drawing/2014/main" id="{C2D1EDF6-1BEB-C496-76F3-4C12AB50F093}"/>
              </a:ext>
            </a:extLst>
          </p:cNvPr>
          <p:cNvCxnSpPr>
            <a:cxnSpLocks/>
          </p:cNvCxnSpPr>
          <p:nvPr/>
        </p:nvCxnSpPr>
        <p:spPr bwMode="auto">
          <a:xfrm>
            <a:off x="4016483" y="2126473"/>
            <a:ext cx="0" cy="3615016"/>
          </a:xfrm>
          <a:prstGeom prst="line">
            <a:avLst/>
          </a:prstGeom>
          <a:noFill/>
          <a:ln w="25400" cap="flat" cmpd="sng" algn="ctr">
            <a:solidFill>
              <a:srgbClr val="F2C36E"/>
            </a:solidFill>
            <a:prstDash val="solid"/>
            <a:headEnd type="none" w="med" len="med"/>
            <a:tailEnd type="none" w="med" len="med"/>
          </a:ln>
          <a:effectLst/>
        </p:spPr>
      </p:cxnSp>
      <p:cxnSp>
        <p:nvCxnSpPr>
          <p:cNvPr id="24" name="Connettore 1 121">
            <a:extLst>
              <a:ext uri="{FF2B5EF4-FFF2-40B4-BE49-F238E27FC236}">
                <a16:creationId xmlns:a16="http://schemas.microsoft.com/office/drawing/2014/main" id="{25F8F27A-6076-1714-A2E1-394AAEC7FF11}"/>
              </a:ext>
            </a:extLst>
          </p:cNvPr>
          <p:cNvCxnSpPr>
            <a:cxnSpLocks/>
          </p:cNvCxnSpPr>
          <p:nvPr/>
        </p:nvCxnSpPr>
        <p:spPr bwMode="auto">
          <a:xfrm>
            <a:off x="2934376" y="3245133"/>
            <a:ext cx="1310805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2" name="Connettore 1 121">
            <a:extLst>
              <a:ext uri="{FF2B5EF4-FFF2-40B4-BE49-F238E27FC236}">
                <a16:creationId xmlns:a16="http://schemas.microsoft.com/office/drawing/2014/main" id="{8748B22B-820B-4B31-F250-4D2D1E748638}"/>
              </a:ext>
            </a:extLst>
          </p:cNvPr>
          <p:cNvCxnSpPr>
            <a:cxnSpLocks/>
          </p:cNvCxnSpPr>
          <p:nvPr/>
        </p:nvCxnSpPr>
        <p:spPr bwMode="auto">
          <a:xfrm flipH="1">
            <a:off x="1952826" y="4268524"/>
            <a:ext cx="4999269" cy="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4" name="CasellaDiTesto 47">
            <a:extLst>
              <a:ext uri="{FF2B5EF4-FFF2-40B4-BE49-F238E27FC236}">
                <a16:creationId xmlns:a16="http://schemas.microsoft.com/office/drawing/2014/main" id="{8083C3C8-71B7-8EF4-E359-FD776E22A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726" y="2134341"/>
            <a:ext cx="3192802" cy="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200" b="1" dirty="0">
                <a:solidFill>
                  <a:srgbClr val="F2C36E"/>
                </a:solidFill>
                <a:latin typeface="Comic Sans MS" pitchFamily="66" charset="0"/>
              </a:rPr>
              <a:t>COMMON INFRASTRUCTURE</a:t>
            </a:r>
          </a:p>
        </p:txBody>
      </p:sp>
      <p:sp>
        <p:nvSpPr>
          <p:cNvPr id="165" name="CasellaDiTesto 47">
            <a:extLst>
              <a:ext uri="{FF2B5EF4-FFF2-40B4-BE49-F238E27FC236}">
                <a16:creationId xmlns:a16="http://schemas.microsoft.com/office/drawing/2014/main" id="{98429AD9-9503-7E1B-90EB-088612315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440" y="2134341"/>
            <a:ext cx="3192802" cy="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200" b="1" dirty="0">
                <a:solidFill>
                  <a:srgbClr val="F2C36E"/>
                </a:solidFill>
                <a:latin typeface="Comic Sans MS" pitchFamily="66" charset="0"/>
              </a:rPr>
              <a:t>DETECTOR SPECIFIC</a:t>
            </a:r>
          </a:p>
        </p:txBody>
      </p:sp>
      <p:sp>
        <p:nvSpPr>
          <p:cNvPr id="172" name="Rettangolo 159">
            <a:extLst>
              <a:ext uri="{FF2B5EF4-FFF2-40B4-BE49-F238E27FC236}">
                <a16:creationId xmlns:a16="http://schemas.microsoft.com/office/drawing/2014/main" id="{9E6027EB-DED4-B223-7616-8F9AD7A2BAA6}"/>
              </a:ext>
            </a:extLst>
          </p:cNvPr>
          <p:cNvSpPr/>
          <p:nvPr/>
        </p:nvSpPr>
        <p:spPr bwMode="auto">
          <a:xfrm>
            <a:off x="5262094" y="3011356"/>
            <a:ext cx="609825" cy="4359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accent4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Comic Sans MS" pitchFamily="66" charset="0"/>
              </a:rPr>
              <a:t>MEM</a:t>
            </a:r>
            <a:endParaRPr lang="it-IT" sz="14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173" name="Connettore 1 121">
            <a:extLst>
              <a:ext uri="{FF2B5EF4-FFF2-40B4-BE49-F238E27FC236}">
                <a16:creationId xmlns:a16="http://schemas.microsoft.com/office/drawing/2014/main" id="{72687950-EFD4-4963-DC31-0D046C07CE82}"/>
              </a:ext>
            </a:extLst>
          </p:cNvPr>
          <p:cNvCxnSpPr>
            <a:cxnSpLocks/>
          </p:cNvCxnSpPr>
          <p:nvPr/>
        </p:nvCxnSpPr>
        <p:spPr bwMode="auto">
          <a:xfrm>
            <a:off x="3890262" y="2754578"/>
            <a:ext cx="338100" cy="3298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4" name="Connettore 1 121">
            <a:extLst>
              <a:ext uri="{FF2B5EF4-FFF2-40B4-BE49-F238E27FC236}">
                <a16:creationId xmlns:a16="http://schemas.microsoft.com/office/drawing/2014/main" id="{A4FD35EC-6FE5-7FCC-F598-7A085E752D70}"/>
              </a:ext>
            </a:extLst>
          </p:cNvPr>
          <p:cNvCxnSpPr>
            <a:cxnSpLocks/>
          </p:cNvCxnSpPr>
          <p:nvPr/>
        </p:nvCxnSpPr>
        <p:spPr bwMode="auto">
          <a:xfrm>
            <a:off x="3890262" y="3646023"/>
            <a:ext cx="338100" cy="3298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5" name="Connettore 1 121">
            <a:extLst>
              <a:ext uri="{FF2B5EF4-FFF2-40B4-BE49-F238E27FC236}">
                <a16:creationId xmlns:a16="http://schemas.microsoft.com/office/drawing/2014/main" id="{60862D81-AF5C-B1C5-0825-1C401A8D190E}"/>
              </a:ext>
            </a:extLst>
          </p:cNvPr>
          <p:cNvCxnSpPr>
            <a:cxnSpLocks/>
          </p:cNvCxnSpPr>
          <p:nvPr/>
        </p:nvCxnSpPr>
        <p:spPr bwMode="auto">
          <a:xfrm>
            <a:off x="5093166" y="3232554"/>
            <a:ext cx="16724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7" name="Connettore 1 121">
            <a:extLst>
              <a:ext uri="{FF2B5EF4-FFF2-40B4-BE49-F238E27FC236}">
                <a16:creationId xmlns:a16="http://schemas.microsoft.com/office/drawing/2014/main" id="{12EBA623-68EB-467C-4AB5-E160788A3560}"/>
              </a:ext>
            </a:extLst>
          </p:cNvPr>
          <p:cNvCxnSpPr>
            <a:cxnSpLocks/>
          </p:cNvCxnSpPr>
          <p:nvPr/>
        </p:nvCxnSpPr>
        <p:spPr bwMode="auto">
          <a:xfrm>
            <a:off x="5863636" y="3232554"/>
            <a:ext cx="16724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78" name="CasellaDiTesto 47">
            <a:extLst>
              <a:ext uri="{FF2B5EF4-FFF2-40B4-BE49-F238E27FC236}">
                <a16:creationId xmlns:a16="http://schemas.microsoft.com/office/drawing/2014/main" id="{774315E4-8E74-92AB-22A0-F37D4005B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659" y="876972"/>
            <a:ext cx="3746419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i="1" dirty="0">
                <a:solidFill>
                  <a:srgbClr val="0070C0"/>
                </a:solidFill>
                <a:latin typeface="Comic Sans MS" pitchFamily="66" charset="0"/>
              </a:rPr>
              <a:t>Direct Connect</a:t>
            </a:r>
            <a:r>
              <a:rPr lang="it-IT" sz="1400" i="1" dirty="0">
                <a:solidFill>
                  <a:srgbClr val="0070C0"/>
                </a:solidFill>
                <a:latin typeface="Comic Sans MS" pitchFamily="66" charset="0"/>
              </a:rPr>
              <a:t>: easy </a:t>
            </a:r>
            <a:r>
              <a:rPr lang="it-IT" sz="1400" i="1" dirty="0" err="1">
                <a:solidFill>
                  <a:srgbClr val="0070C0"/>
                </a:solidFill>
                <a:latin typeface="Comic Sans MS" pitchFamily="66" charset="0"/>
              </a:rPr>
              <a:t>but</a:t>
            </a:r>
            <a:r>
              <a:rPr lang="it-IT" sz="1400" i="1" dirty="0">
                <a:solidFill>
                  <a:srgbClr val="0070C0"/>
                </a:solidFill>
                <a:latin typeface="Comic Sans MS" pitchFamily="66" charset="0"/>
              </a:rPr>
              <a:t> slow (~2 MB/s)</a:t>
            </a:r>
          </a:p>
        </p:txBody>
      </p:sp>
      <p:sp>
        <p:nvSpPr>
          <p:cNvPr id="179" name="CasellaDiTesto 47">
            <a:extLst>
              <a:ext uri="{FF2B5EF4-FFF2-40B4-BE49-F238E27FC236}">
                <a16:creationId xmlns:a16="http://schemas.microsoft.com/office/drawing/2014/main" id="{4F3DB146-76DF-3440-F448-1EE90F4A9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2102" y="5631755"/>
            <a:ext cx="3989403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i="1" dirty="0" err="1">
                <a:solidFill>
                  <a:srgbClr val="0070C0"/>
                </a:solidFill>
                <a:latin typeface="Comic Sans MS" pitchFamily="66" charset="0"/>
              </a:rPr>
              <a:t>TDlink</a:t>
            </a:r>
            <a:r>
              <a:rPr lang="it-IT" sz="1400" i="1" dirty="0">
                <a:solidFill>
                  <a:srgbClr val="0070C0"/>
                </a:solidFill>
                <a:latin typeface="Comic Sans MS" pitchFamily="66" charset="0"/>
              </a:rPr>
              <a:t>: Multi-board </a:t>
            </a:r>
            <a:r>
              <a:rPr lang="it-IT" sz="1400" i="1" dirty="0" err="1">
                <a:solidFill>
                  <a:srgbClr val="0070C0"/>
                </a:solidFill>
                <a:latin typeface="Comic Sans MS" pitchFamily="66" charset="0"/>
              </a:rPr>
              <a:t>Readout</a:t>
            </a:r>
            <a:r>
              <a:rPr lang="it-IT" sz="1400" i="1" dirty="0">
                <a:solidFill>
                  <a:srgbClr val="0070C0"/>
                </a:solidFill>
                <a:latin typeface="Comic Sans MS" pitchFamily="66" charset="0"/>
              </a:rPr>
              <a:t> + </a:t>
            </a:r>
            <a:r>
              <a:rPr lang="it-IT" sz="1400" i="1" dirty="0" err="1">
                <a:solidFill>
                  <a:srgbClr val="0070C0"/>
                </a:solidFill>
                <a:latin typeface="Comic Sans MS" pitchFamily="66" charset="0"/>
              </a:rPr>
              <a:t>Sync</a:t>
            </a:r>
            <a:r>
              <a:rPr lang="it-IT" sz="1400" i="1" dirty="0">
                <a:solidFill>
                  <a:srgbClr val="0070C0"/>
                </a:solidFill>
                <a:latin typeface="Comic Sans MS" pitchFamily="66" charset="0"/>
              </a:rPr>
              <a:t> + </a:t>
            </a:r>
            <a:r>
              <a:rPr lang="it-IT" sz="1400" i="1" dirty="0" err="1">
                <a:solidFill>
                  <a:srgbClr val="0070C0"/>
                </a:solidFill>
                <a:latin typeface="Comic Sans MS" pitchFamily="66" charset="0"/>
              </a:rPr>
              <a:t>Config</a:t>
            </a:r>
            <a:endParaRPr lang="it-IT" sz="1400" i="1" dirty="0">
              <a:solidFill>
                <a:srgbClr val="0070C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i="1" dirty="0">
                <a:solidFill>
                  <a:srgbClr val="0070C0"/>
                </a:solidFill>
                <a:latin typeface="Comic Sans MS" pitchFamily="66" charset="0"/>
              </a:rPr>
              <a:t>Up to 300 MB/s</a:t>
            </a:r>
          </a:p>
        </p:txBody>
      </p:sp>
    </p:spTree>
    <p:extLst>
      <p:ext uri="{BB962C8B-B14F-4D97-AF65-F5344CB8AC3E}">
        <p14:creationId xmlns:p14="http://schemas.microsoft.com/office/powerpoint/2010/main" val="3496081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D0A145-46AD-48B1-92A3-9AC306EC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A5204: block diagram</a:t>
            </a:r>
          </a:p>
        </p:txBody>
      </p:sp>
      <p:sp>
        <p:nvSpPr>
          <p:cNvPr id="109" name="Footer Placeholder 2">
            <a:extLst>
              <a:ext uri="{FF2B5EF4-FFF2-40B4-BE49-F238E27FC236}">
                <a16:creationId xmlns:a16="http://schemas.microsoft.com/office/drawing/2014/main" id="{E4537191-5C91-4FC8-82FB-3A51CFAFE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10" name="Slide Number Placeholder 4">
            <a:extLst>
              <a:ext uri="{FF2B5EF4-FFF2-40B4-BE49-F238E27FC236}">
                <a16:creationId xmlns:a16="http://schemas.microsoft.com/office/drawing/2014/main" id="{354A83FA-7381-43FF-9333-636EE3BFD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24</a:t>
            </a:fld>
            <a:endParaRPr lang="en-US" sz="105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221CD8B-1F19-0B31-C8FF-55718AFE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224" y="1209674"/>
            <a:ext cx="2060831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4471614C-DC0F-F29B-BBDF-230D060575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223928"/>
              </p:ext>
            </p:extLst>
          </p:nvPr>
        </p:nvGraphicFramePr>
        <p:xfrm>
          <a:off x="657224" y="1209675"/>
          <a:ext cx="10336357" cy="4556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9137490" imgH="4025528" progId="Visio.Drawing.11">
                  <p:embed/>
                </p:oleObj>
              </mc:Choice>
              <mc:Fallback>
                <p:oleObj name="Visio" r:id="rId3" imgW="9137490" imgH="402552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4" y="1209675"/>
                        <a:ext cx="10336357" cy="45563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774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69FF-ABD9-4F8C-B1A1-84498BA0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FERS A5202: 64/128 channel TDC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8F4C75-64D4-4B94-92FC-6AA0EDE9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29A64-2861-42BE-97DC-6C2783EB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3</a:t>
            </a:fld>
            <a:endParaRPr lang="en-US" sz="1050"/>
          </a:p>
        </p:txBody>
      </p:sp>
      <p:pic>
        <p:nvPicPr>
          <p:cNvPr id="10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5FBE800A-3308-439E-956F-00008B5A0EC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  <p:pic>
        <p:nvPicPr>
          <p:cNvPr id="7" name="Immagine 6" descr="Immagine che contiene elettronica, Componente elettrico, Componente di circuito, Componente del computer&#10;&#10;Descrizione generata automaticamente">
            <a:extLst>
              <a:ext uri="{FF2B5EF4-FFF2-40B4-BE49-F238E27FC236}">
                <a16:creationId xmlns:a16="http://schemas.microsoft.com/office/drawing/2014/main" id="{A8C6ED3B-EC34-DA51-3320-E74C826A4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6825" y="1264071"/>
            <a:ext cx="10123994" cy="4200301"/>
          </a:xfrm>
          <a:prstGeom prst="rect">
            <a:avLst/>
          </a:prstGeom>
        </p:spPr>
      </p:pic>
      <p:sp>
        <p:nvSpPr>
          <p:cNvPr id="12" name="CasellaDiTesto 4">
            <a:extLst>
              <a:ext uri="{FF2B5EF4-FFF2-40B4-BE49-F238E27FC236}">
                <a16:creationId xmlns:a16="http://schemas.microsoft.com/office/drawing/2014/main" id="{073E3E6F-8EC6-CA34-FD7B-9403F49ADDF8}"/>
              </a:ext>
            </a:extLst>
          </p:cNvPr>
          <p:cNvSpPr txBox="1"/>
          <p:nvPr/>
        </p:nvSpPr>
        <p:spPr>
          <a:xfrm>
            <a:off x="10849229" y="4186644"/>
            <a:ext cx="1039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 err="1">
                <a:solidFill>
                  <a:srgbClr val="CC3300"/>
                </a:solidFill>
              </a:rPr>
              <a:t>TDlink</a:t>
            </a:r>
            <a:r>
              <a:rPr lang="en-US" sz="2000" b="1" dirty="0">
                <a:solidFill>
                  <a:srgbClr val="CC3300"/>
                </a:solidFill>
              </a:rPr>
              <a:t>:</a:t>
            </a:r>
          </a:p>
        </p:txBody>
      </p:sp>
      <p:sp>
        <p:nvSpPr>
          <p:cNvPr id="21" name="CasellaDiTesto 4">
            <a:extLst>
              <a:ext uri="{FF2B5EF4-FFF2-40B4-BE49-F238E27FC236}">
                <a16:creationId xmlns:a16="http://schemas.microsoft.com/office/drawing/2014/main" id="{F979EFF2-6616-1419-A07C-A5EA183CFFD5}"/>
              </a:ext>
            </a:extLst>
          </p:cNvPr>
          <p:cNvSpPr txBox="1"/>
          <p:nvPr/>
        </p:nvSpPr>
        <p:spPr>
          <a:xfrm>
            <a:off x="10327379" y="3364221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Eth/USB</a:t>
            </a:r>
          </a:p>
        </p:txBody>
      </p:sp>
      <p:sp>
        <p:nvSpPr>
          <p:cNvPr id="26" name="CasellaDiTesto 4">
            <a:extLst>
              <a:ext uri="{FF2B5EF4-FFF2-40B4-BE49-F238E27FC236}">
                <a16:creationId xmlns:a16="http://schemas.microsoft.com/office/drawing/2014/main" id="{352F2563-B067-5908-5655-CD9ADA9DB58C}"/>
              </a:ext>
            </a:extLst>
          </p:cNvPr>
          <p:cNvSpPr txBox="1"/>
          <p:nvPr/>
        </p:nvSpPr>
        <p:spPr>
          <a:xfrm>
            <a:off x="10327379" y="2431194"/>
            <a:ext cx="1584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2 In + 2 Out</a:t>
            </a:r>
          </a:p>
        </p:txBody>
      </p:sp>
      <p:sp>
        <p:nvSpPr>
          <p:cNvPr id="27" name="CasellaDiTesto 4">
            <a:extLst>
              <a:ext uri="{FF2B5EF4-FFF2-40B4-BE49-F238E27FC236}">
                <a16:creationId xmlns:a16="http://schemas.microsoft.com/office/drawing/2014/main" id="{14E5E269-DB3B-4C6B-4568-FEFD82E41045}"/>
              </a:ext>
            </a:extLst>
          </p:cNvPr>
          <p:cNvSpPr txBox="1"/>
          <p:nvPr/>
        </p:nvSpPr>
        <p:spPr>
          <a:xfrm>
            <a:off x="10327379" y="1698222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+12V</a:t>
            </a:r>
          </a:p>
        </p:txBody>
      </p:sp>
      <p:sp>
        <p:nvSpPr>
          <p:cNvPr id="28" name="CasellaDiTesto 4">
            <a:extLst>
              <a:ext uri="{FF2B5EF4-FFF2-40B4-BE49-F238E27FC236}">
                <a16:creationId xmlns:a16="http://schemas.microsoft.com/office/drawing/2014/main" id="{CB82197C-CAAB-5410-8262-3217EE2CE5B1}"/>
              </a:ext>
            </a:extLst>
          </p:cNvPr>
          <p:cNvSpPr txBox="1"/>
          <p:nvPr/>
        </p:nvSpPr>
        <p:spPr>
          <a:xfrm>
            <a:off x="1677234" y="5623982"/>
            <a:ext cx="143981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picoTDC-1</a:t>
            </a:r>
          </a:p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(64 </a:t>
            </a:r>
            <a:r>
              <a:rPr lang="en-US" sz="2000" b="1" dirty="0" err="1">
                <a:solidFill>
                  <a:srgbClr val="CC3300"/>
                </a:solidFill>
              </a:rPr>
              <a:t>ch</a:t>
            </a:r>
            <a:r>
              <a:rPr lang="en-US" sz="2000" b="1" dirty="0">
                <a:solidFill>
                  <a:srgbClr val="CC3300"/>
                </a:solidFill>
              </a:rPr>
              <a:t>)</a:t>
            </a:r>
          </a:p>
        </p:txBody>
      </p:sp>
      <p:sp>
        <p:nvSpPr>
          <p:cNvPr id="29" name="CasellaDiTesto 4">
            <a:extLst>
              <a:ext uri="{FF2B5EF4-FFF2-40B4-BE49-F238E27FC236}">
                <a16:creationId xmlns:a16="http://schemas.microsoft.com/office/drawing/2014/main" id="{A583EDAC-1E73-769C-227E-E1470F4A56C5}"/>
              </a:ext>
            </a:extLst>
          </p:cNvPr>
          <p:cNvSpPr txBox="1"/>
          <p:nvPr/>
        </p:nvSpPr>
        <p:spPr>
          <a:xfrm>
            <a:off x="3339464" y="5623982"/>
            <a:ext cx="176683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to picoTDC-2</a:t>
            </a:r>
          </a:p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(128 </a:t>
            </a:r>
            <a:r>
              <a:rPr lang="en-US" sz="2000" b="1" dirty="0" err="1">
                <a:solidFill>
                  <a:srgbClr val="CC3300"/>
                </a:solidFill>
              </a:rPr>
              <a:t>ch</a:t>
            </a:r>
            <a:r>
              <a:rPr lang="en-US" sz="2000" b="1" dirty="0">
                <a:solidFill>
                  <a:srgbClr val="CC3300"/>
                </a:solidFill>
              </a:rPr>
              <a:t>)</a:t>
            </a:r>
          </a:p>
        </p:txBody>
      </p:sp>
      <p:sp>
        <p:nvSpPr>
          <p:cNvPr id="30" name="CasellaDiTesto 4">
            <a:extLst>
              <a:ext uri="{FF2B5EF4-FFF2-40B4-BE49-F238E27FC236}">
                <a16:creationId xmlns:a16="http://schemas.microsoft.com/office/drawing/2014/main" id="{B550532F-6F12-5C8A-0EA4-A25C7B5641EB}"/>
              </a:ext>
            </a:extLst>
          </p:cNvPr>
          <p:cNvSpPr txBox="1"/>
          <p:nvPr/>
        </p:nvSpPr>
        <p:spPr>
          <a:xfrm>
            <a:off x="46763" y="2971806"/>
            <a:ext cx="9859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LVDS</a:t>
            </a:r>
          </a:p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inputs</a:t>
            </a:r>
          </a:p>
        </p:txBody>
      </p:sp>
      <p:sp>
        <p:nvSpPr>
          <p:cNvPr id="31" name="CasellaDiTesto 4">
            <a:extLst>
              <a:ext uri="{FF2B5EF4-FFF2-40B4-BE49-F238E27FC236}">
                <a16:creationId xmlns:a16="http://schemas.microsoft.com/office/drawing/2014/main" id="{1CFDF4DB-A316-BE33-A942-79939A70D186}"/>
              </a:ext>
            </a:extLst>
          </p:cNvPr>
          <p:cNvSpPr txBox="1"/>
          <p:nvPr/>
        </p:nvSpPr>
        <p:spPr>
          <a:xfrm>
            <a:off x="5556459" y="562398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CC3300"/>
                </a:solidFill>
              </a:rPr>
              <a:t>FPGA</a:t>
            </a:r>
          </a:p>
        </p:txBody>
      </p:sp>
      <p:sp>
        <p:nvSpPr>
          <p:cNvPr id="32" name="CasellaDiTesto 4">
            <a:extLst>
              <a:ext uri="{FF2B5EF4-FFF2-40B4-BE49-F238E27FC236}">
                <a16:creationId xmlns:a16="http://schemas.microsoft.com/office/drawing/2014/main" id="{C8A23367-2036-A947-0221-9702E9666F95}"/>
              </a:ext>
            </a:extLst>
          </p:cNvPr>
          <p:cNvSpPr txBox="1"/>
          <p:nvPr/>
        </p:nvSpPr>
        <p:spPr>
          <a:xfrm>
            <a:off x="7765240" y="829758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 err="1">
                <a:solidFill>
                  <a:srgbClr val="CC3300"/>
                </a:solidFill>
              </a:rPr>
              <a:t>uC</a:t>
            </a:r>
            <a:endParaRPr lang="en-US" sz="2000" b="1" dirty="0">
              <a:solidFill>
                <a:srgbClr val="CC3300"/>
              </a:solidFill>
            </a:endParaRPr>
          </a:p>
        </p:txBody>
      </p:sp>
      <p:sp>
        <p:nvSpPr>
          <p:cNvPr id="34" name="CasellaDiTesto 4">
            <a:extLst>
              <a:ext uri="{FF2B5EF4-FFF2-40B4-BE49-F238E27FC236}">
                <a16:creationId xmlns:a16="http://schemas.microsoft.com/office/drawing/2014/main" id="{377A8FB1-BDF8-C2C8-E7A9-34935C48107D}"/>
              </a:ext>
            </a:extLst>
          </p:cNvPr>
          <p:cNvSpPr txBox="1"/>
          <p:nvPr/>
        </p:nvSpPr>
        <p:spPr>
          <a:xfrm>
            <a:off x="4163416" y="829758"/>
            <a:ext cx="143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 err="1">
                <a:solidFill>
                  <a:srgbClr val="CC3300"/>
                </a:solidFill>
              </a:rPr>
              <a:t>Clk</a:t>
            </a:r>
            <a:r>
              <a:rPr lang="en-US" sz="2000" b="1" dirty="0">
                <a:solidFill>
                  <a:srgbClr val="CC3300"/>
                </a:solidFill>
              </a:rPr>
              <a:t> In/Out</a:t>
            </a:r>
          </a:p>
        </p:txBody>
      </p: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F99E773B-9290-1940-C5E7-045BC58C5892}"/>
              </a:ext>
            </a:extLst>
          </p:cNvPr>
          <p:cNvCxnSpPr>
            <a:cxnSpLocks/>
          </p:cNvCxnSpPr>
          <p:nvPr/>
        </p:nvCxnSpPr>
        <p:spPr>
          <a:xfrm flipV="1">
            <a:off x="2509113" y="3878162"/>
            <a:ext cx="0" cy="1745820"/>
          </a:xfrm>
          <a:prstGeom prst="straightConnector1">
            <a:avLst/>
          </a:prstGeom>
          <a:ln w="57150">
            <a:solidFill>
              <a:srgbClr val="CC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09CC7D73-B25F-A9A4-EB77-0EBCA3E0AA00}"/>
              </a:ext>
            </a:extLst>
          </p:cNvPr>
          <p:cNvCxnSpPr>
            <a:cxnSpLocks/>
          </p:cNvCxnSpPr>
          <p:nvPr/>
        </p:nvCxnSpPr>
        <p:spPr>
          <a:xfrm flipV="1">
            <a:off x="4163416" y="3878162"/>
            <a:ext cx="0" cy="1745820"/>
          </a:xfrm>
          <a:prstGeom prst="straightConnector1">
            <a:avLst/>
          </a:prstGeom>
          <a:ln w="57150">
            <a:solidFill>
              <a:srgbClr val="CC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1171BDD3-F9DD-A7F4-A2D5-2C6A0AFE698B}"/>
              </a:ext>
            </a:extLst>
          </p:cNvPr>
          <p:cNvCxnSpPr>
            <a:cxnSpLocks/>
          </p:cNvCxnSpPr>
          <p:nvPr/>
        </p:nvCxnSpPr>
        <p:spPr>
          <a:xfrm flipV="1">
            <a:off x="5973555" y="3878162"/>
            <a:ext cx="0" cy="1745820"/>
          </a:xfrm>
          <a:prstGeom prst="straightConnector1">
            <a:avLst/>
          </a:prstGeom>
          <a:ln w="57150">
            <a:solidFill>
              <a:srgbClr val="CC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7F6F10B9-BE45-4EB9-A268-D86078D8F770}"/>
              </a:ext>
            </a:extLst>
          </p:cNvPr>
          <p:cNvCxnSpPr>
            <a:cxnSpLocks/>
          </p:cNvCxnSpPr>
          <p:nvPr/>
        </p:nvCxnSpPr>
        <p:spPr>
          <a:xfrm>
            <a:off x="4813587" y="1229868"/>
            <a:ext cx="0" cy="2186432"/>
          </a:xfrm>
          <a:prstGeom prst="straightConnector1">
            <a:avLst/>
          </a:prstGeom>
          <a:ln w="57150">
            <a:solidFill>
              <a:srgbClr val="CC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D5346DAA-32AF-8459-E05F-67ECF69F764D}"/>
              </a:ext>
            </a:extLst>
          </p:cNvPr>
          <p:cNvCxnSpPr>
            <a:cxnSpLocks/>
          </p:cNvCxnSpPr>
          <p:nvPr/>
        </p:nvCxnSpPr>
        <p:spPr>
          <a:xfrm>
            <a:off x="8036912" y="1229868"/>
            <a:ext cx="0" cy="1304689"/>
          </a:xfrm>
          <a:prstGeom prst="straightConnector1">
            <a:avLst/>
          </a:prstGeom>
          <a:ln w="57150">
            <a:solidFill>
              <a:srgbClr val="CC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">
            <a:extLst>
              <a:ext uri="{FF2B5EF4-FFF2-40B4-BE49-F238E27FC236}">
                <a16:creationId xmlns:a16="http://schemas.microsoft.com/office/drawing/2014/main" id="{A1AB93BC-0773-3BB7-F52A-EBC02F404E72}"/>
              </a:ext>
            </a:extLst>
          </p:cNvPr>
          <p:cNvSpPr txBox="1"/>
          <p:nvPr/>
        </p:nvSpPr>
        <p:spPr>
          <a:xfrm>
            <a:off x="10903396" y="4525478"/>
            <a:ext cx="1253866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b="1" dirty="0" err="1">
                <a:solidFill>
                  <a:srgbClr val="CC3300"/>
                </a:solidFill>
              </a:rPr>
              <a:t>Data+Sync</a:t>
            </a:r>
            <a:endParaRPr lang="en-US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6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69FF-ABD9-4F8C-B1A1-84498BA0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Technical Specifications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8F4C75-64D4-4B94-92FC-6AA0EDE9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29A64-2861-42BE-97DC-6C2783EB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4</a:t>
            </a:fld>
            <a:endParaRPr lang="en-US" sz="1050"/>
          </a:p>
        </p:txBody>
      </p:sp>
      <p:pic>
        <p:nvPicPr>
          <p:cNvPr id="10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5FBE800A-3308-439E-956F-00008B5A0EC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7C864C-FAB4-DF5D-B474-076603438B56}"/>
              </a:ext>
            </a:extLst>
          </p:cNvPr>
          <p:cNvSpPr txBox="1">
            <a:spLocks/>
          </p:cNvSpPr>
          <p:nvPr/>
        </p:nvSpPr>
        <p:spPr>
          <a:xfrm>
            <a:off x="530887" y="935074"/>
            <a:ext cx="11529568" cy="5395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TDC</a:t>
            </a:r>
            <a:r>
              <a:rPr lang="en-US" sz="1800" dirty="0"/>
              <a:t>: 64/128 channels, LSB = 3.125 </a:t>
            </a:r>
            <a:r>
              <a:rPr lang="en-US" sz="1800" dirty="0" err="1"/>
              <a:t>ps</a:t>
            </a:r>
            <a:r>
              <a:rPr lang="en-US" sz="1800" dirty="0"/>
              <a:t>, dynamic range = 56 bit (extended by FPGA)</a:t>
            </a:r>
          </a:p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Acquisition modes</a:t>
            </a:r>
            <a:r>
              <a:rPr lang="en-US" sz="1800" dirty="0"/>
              <a:t>: Common Start/Stop (</a:t>
            </a:r>
            <a:r>
              <a:rPr lang="en-US" sz="1800" dirty="0" err="1"/>
              <a:t>Tref</a:t>
            </a:r>
            <a:r>
              <a:rPr lang="en-US" sz="1800" dirty="0"/>
              <a:t>=Ch0), Trigger Matching, Streaming</a:t>
            </a:r>
          </a:p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Readout</a:t>
            </a:r>
            <a:r>
              <a:rPr lang="en-US" sz="1800" dirty="0"/>
              <a:t>: Direct: Eth/USB (slow); </a:t>
            </a:r>
            <a:r>
              <a:rPr lang="en-US" sz="1800" b="1" dirty="0" err="1"/>
              <a:t>TDlink</a:t>
            </a:r>
            <a:r>
              <a:rPr lang="en-US" sz="1800" b="1" dirty="0"/>
              <a:t> + Concentrator</a:t>
            </a:r>
            <a:r>
              <a:rPr lang="en-US" sz="1800" dirty="0"/>
              <a:t>: 1/10 GbE or USB 3.0 (up to ~300 MB/s)</a:t>
            </a:r>
          </a:p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FPGA </a:t>
            </a:r>
            <a:r>
              <a:rPr lang="en-US" sz="1800" b="1" dirty="0" err="1"/>
              <a:t>ToT</a:t>
            </a:r>
            <a:r>
              <a:rPr lang="en-US" sz="1800" b="1" dirty="0"/>
              <a:t> filter</a:t>
            </a:r>
            <a:r>
              <a:rPr lang="en-US" sz="1800" dirty="0"/>
              <a:t>: rejects pulses if </a:t>
            </a:r>
            <a:r>
              <a:rPr lang="en-US" sz="1800" b="1" dirty="0" err="1"/>
              <a:t>ToT</a:t>
            </a:r>
            <a:r>
              <a:rPr lang="en-US" sz="1800" b="1" dirty="0"/>
              <a:t> &lt; </a:t>
            </a:r>
            <a:r>
              <a:rPr lang="en-US" sz="1800" b="1" dirty="0" err="1"/>
              <a:t>LowCut</a:t>
            </a:r>
            <a:r>
              <a:rPr lang="en-US" sz="1800" b="1" dirty="0"/>
              <a:t> </a:t>
            </a:r>
            <a:r>
              <a:rPr lang="en-US" sz="1800" dirty="0"/>
              <a:t>or </a:t>
            </a:r>
            <a:r>
              <a:rPr lang="en-US" sz="1800" b="1" dirty="0" err="1"/>
              <a:t>ToT</a:t>
            </a:r>
            <a:r>
              <a:rPr lang="en-US" sz="1800" b="1" dirty="0"/>
              <a:t> &gt; </a:t>
            </a:r>
            <a:r>
              <a:rPr lang="en-US" sz="1800" b="1" dirty="0" err="1"/>
              <a:t>HighCut</a:t>
            </a:r>
            <a:r>
              <a:rPr lang="en-US" sz="1800" b="1" dirty="0"/>
              <a:t> </a:t>
            </a:r>
            <a:r>
              <a:rPr lang="en-US" sz="1800" dirty="0"/>
              <a:t>(remove noise, DCR, saturation…)</a:t>
            </a:r>
          </a:p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Throughput</a:t>
            </a:r>
            <a:r>
              <a:rPr lang="en-US" sz="1800" dirty="0"/>
              <a:t>: tested up to ~</a:t>
            </a:r>
            <a:r>
              <a:rPr lang="en-US" sz="1800" b="1" dirty="0"/>
              <a:t>64 </a:t>
            </a:r>
            <a:r>
              <a:rPr lang="en-US" sz="1800" b="1" dirty="0" err="1"/>
              <a:t>Mcps</a:t>
            </a:r>
            <a:r>
              <a:rPr lang="en-US" sz="1800" b="1" dirty="0"/>
              <a:t>/board </a:t>
            </a:r>
            <a:r>
              <a:rPr lang="en-US" sz="1800" dirty="0"/>
              <a:t>(without filters)</a:t>
            </a:r>
          </a:p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Synchronization</a:t>
            </a:r>
            <a:r>
              <a:rPr lang="en-US" sz="1800" dirty="0"/>
              <a:t>: up to 128 boards (16k channels) synchronized by Concentrator via </a:t>
            </a:r>
            <a:r>
              <a:rPr lang="en-US" sz="1800" b="1" dirty="0" err="1"/>
              <a:t>TDlink</a:t>
            </a:r>
            <a:r>
              <a:rPr lang="en-US" sz="1800" dirty="0"/>
              <a:t> (fibers). </a:t>
            </a:r>
            <a:br>
              <a:rPr lang="en-US" sz="1800" dirty="0"/>
            </a:br>
            <a:r>
              <a:rPr lang="en-US" sz="1800" dirty="0"/>
              <a:t>Sync to GPS (White Rabbit soon) on Concentrator. Auxiliary Clock Daisy Chain for better timing.</a:t>
            </a:r>
            <a:endParaRPr lang="en-US" sz="1800" b="1" dirty="0"/>
          </a:p>
          <a:p>
            <a:pPr>
              <a:lnSpc>
                <a:spcPct val="150000"/>
              </a:lnSpc>
              <a:buClr>
                <a:schemeClr val="accent3">
                  <a:lumMod val="75000"/>
                </a:schemeClr>
              </a:buClr>
            </a:pPr>
            <a:r>
              <a:rPr lang="en-US" sz="1800" b="1" dirty="0" err="1"/>
              <a:t>DeltaT</a:t>
            </a:r>
            <a:r>
              <a:rPr lang="en-US" sz="1800" b="1" dirty="0"/>
              <a:t> Resolution </a:t>
            </a:r>
            <a:r>
              <a:rPr lang="en-US" sz="1800" b="1" baseline="30000" dirty="0"/>
              <a:t>(*)</a:t>
            </a:r>
            <a:r>
              <a:rPr lang="en-US" sz="1800" b="1" dirty="0"/>
              <a:t> </a:t>
            </a:r>
            <a:r>
              <a:rPr lang="en-US" sz="1800" dirty="0"/>
              <a:t>: </a:t>
            </a:r>
          </a:p>
          <a:p>
            <a:pPr lvl="1">
              <a:buClr>
                <a:schemeClr val="accent3">
                  <a:lumMod val="75000"/>
                </a:schemeClr>
              </a:buClr>
            </a:pPr>
            <a:r>
              <a:rPr lang="en-US" sz="1600" dirty="0"/>
              <a:t>Same board: </a:t>
            </a:r>
            <a:r>
              <a:rPr lang="en-US" sz="1600" dirty="0" err="1"/>
              <a:t>typ</a:t>
            </a:r>
            <a:r>
              <a:rPr lang="en-US" sz="1600" dirty="0"/>
              <a:t> 5 </a:t>
            </a:r>
            <a:r>
              <a:rPr lang="en-US" sz="1600" dirty="0" err="1"/>
              <a:t>ps</a:t>
            </a:r>
            <a:r>
              <a:rPr lang="en-US" sz="1600" dirty="0"/>
              <a:t> RMS </a:t>
            </a:r>
          </a:p>
          <a:p>
            <a:pPr lvl="1">
              <a:buClr>
                <a:schemeClr val="accent3">
                  <a:lumMod val="75000"/>
                </a:schemeClr>
              </a:buClr>
            </a:pPr>
            <a:r>
              <a:rPr lang="en-US" sz="1600" dirty="0"/>
              <a:t>Board to board (with clock cables): ~8 </a:t>
            </a:r>
            <a:r>
              <a:rPr lang="en-US" sz="1600" dirty="0" err="1"/>
              <a:t>ps</a:t>
            </a:r>
            <a:r>
              <a:rPr lang="en-US" sz="1600" dirty="0"/>
              <a:t> RMS</a:t>
            </a:r>
          </a:p>
          <a:p>
            <a:pPr lvl="1">
              <a:buClr>
                <a:schemeClr val="accent3">
                  <a:lumMod val="75000"/>
                </a:schemeClr>
              </a:buClr>
            </a:pPr>
            <a:r>
              <a:rPr lang="en-US" sz="1600" dirty="0"/>
              <a:t>Board to board (without clock cables): ~20 </a:t>
            </a:r>
            <a:r>
              <a:rPr lang="en-US" sz="1600" dirty="0" err="1"/>
              <a:t>ps</a:t>
            </a:r>
            <a:r>
              <a:rPr lang="en-US" sz="1600" dirty="0"/>
              <a:t> RMS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endParaRPr lang="en-US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E7DE14-FCEC-2656-D84A-0286598F3EAF}"/>
              </a:ext>
            </a:extLst>
          </p:cNvPr>
          <p:cNvSpPr txBox="1">
            <a:spLocks/>
          </p:cNvSpPr>
          <p:nvPr/>
        </p:nvSpPr>
        <p:spPr>
          <a:xfrm>
            <a:off x="6295671" y="6023827"/>
            <a:ext cx="580197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/>
              <a:t>(*) Tested with A5256. Pulse: 0.5 </a:t>
            </a:r>
            <a:r>
              <a:rPr lang="en-US" sz="1600" dirty="0" err="1"/>
              <a:t>Vpp</a:t>
            </a:r>
            <a:r>
              <a:rPr lang="en-US" sz="1600" dirty="0"/>
              <a:t>, 0.8 ns rise time</a:t>
            </a:r>
          </a:p>
        </p:txBody>
      </p:sp>
    </p:spTree>
    <p:extLst>
      <p:ext uri="{BB962C8B-B14F-4D97-AF65-F5344CB8AC3E}">
        <p14:creationId xmlns:p14="http://schemas.microsoft.com/office/powerpoint/2010/main" val="2347418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69FF-ABD9-4F8C-B1A1-84498BA0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Input Adapters and Front-End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8F4C75-64D4-4B94-92FC-6AA0EDE9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29A64-2861-42BE-97DC-6C2783EB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5</a:t>
            </a:fld>
            <a:endParaRPr lang="en-US" sz="1050"/>
          </a:p>
        </p:txBody>
      </p:sp>
      <p:pic>
        <p:nvPicPr>
          <p:cNvPr id="10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5FBE800A-3308-439E-956F-00008B5A0EC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F41AF31-63ED-0E99-CFF6-E5F9BE862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357" y="1242015"/>
            <a:ext cx="3953427" cy="209579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E5CDF58-CB0C-F2EC-49FB-9B3D6DE4E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029" y="1242015"/>
            <a:ext cx="4149558" cy="214872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01FAE9D-1FA7-3950-D2BD-4EF1C63CD5D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8243" y="3997791"/>
            <a:ext cx="2866759" cy="225854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E6CB896-A737-64E9-14C0-3530053EBA38}"/>
              </a:ext>
            </a:extLst>
          </p:cNvPr>
          <p:cNvSpPr txBox="1">
            <a:spLocks/>
          </p:cNvSpPr>
          <p:nvPr/>
        </p:nvSpPr>
        <p:spPr>
          <a:xfrm>
            <a:off x="543357" y="746900"/>
            <a:ext cx="4240399" cy="5313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A5256</a:t>
            </a:r>
            <a:r>
              <a:rPr lang="en-US" sz="1800" dirty="0"/>
              <a:t>: Edge Discriminators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B696C3-F76B-EA23-240A-5298FB7A85A9}"/>
              </a:ext>
            </a:extLst>
          </p:cNvPr>
          <p:cNvSpPr txBox="1">
            <a:spLocks/>
          </p:cNvSpPr>
          <p:nvPr/>
        </p:nvSpPr>
        <p:spPr>
          <a:xfrm>
            <a:off x="7143188" y="746900"/>
            <a:ext cx="4240399" cy="5313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A5255</a:t>
            </a:r>
            <a:r>
              <a:rPr lang="en-US" sz="1800" dirty="0"/>
              <a:t>: Mechanical adapter (+ </a:t>
            </a:r>
            <a:r>
              <a:rPr lang="en-US" sz="1800" dirty="0" err="1"/>
              <a:t>Tref</a:t>
            </a:r>
            <a:r>
              <a:rPr lang="en-US" sz="1800" dirty="0"/>
              <a:t>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D321485-575F-BA1C-EAAF-F85902646A7A}"/>
              </a:ext>
            </a:extLst>
          </p:cNvPr>
          <p:cNvSpPr txBox="1">
            <a:spLocks/>
          </p:cNvSpPr>
          <p:nvPr/>
        </p:nvSpPr>
        <p:spPr>
          <a:xfrm>
            <a:off x="9054138" y="3575942"/>
            <a:ext cx="3106855" cy="5313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A5260</a:t>
            </a:r>
            <a:r>
              <a:rPr lang="en-US" sz="1800" dirty="0"/>
              <a:t>: </a:t>
            </a:r>
            <a:r>
              <a:rPr lang="en-US" sz="1800" dirty="0" err="1"/>
              <a:t>Remotization</a:t>
            </a:r>
            <a:r>
              <a:rPr lang="en-US" sz="1800" dirty="0"/>
              <a:t> cable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A09F80-CCC6-11BE-5B09-4A20C79E3C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1" t="21555" r="8363" b="22945"/>
          <a:stretch/>
        </p:blipFill>
        <p:spPr bwMode="auto">
          <a:xfrm>
            <a:off x="4875854" y="1591424"/>
            <a:ext cx="1892490" cy="12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ccia circolare in giù 10">
            <a:extLst>
              <a:ext uri="{FF2B5EF4-FFF2-40B4-BE49-F238E27FC236}">
                <a16:creationId xmlns:a16="http://schemas.microsoft.com/office/drawing/2014/main" id="{F2CE2460-A3AE-7117-8574-07B7422BB6FD}"/>
              </a:ext>
            </a:extLst>
          </p:cNvPr>
          <p:cNvSpPr/>
          <p:nvPr/>
        </p:nvSpPr>
        <p:spPr>
          <a:xfrm>
            <a:off x="4688225" y="1034910"/>
            <a:ext cx="990600" cy="337140"/>
          </a:xfrm>
          <a:prstGeom prst="curvedDown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circolare in giù 11">
            <a:extLst>
              <a:ext uri="{FF2B5EF4-FFF2-40B4-BE49-F238E27FC236}">
                <a16:creationId xmlns:a16="http://schemas.microsoft.com/office/drawing/2014/main" id="{9BFF6D1E-7523-3562-BC36-C63763A9577D}"/>
              </a:ext>
            </a:extLst>
          </p:cNvPr>
          <p:cNvSpPr/>
          <p:nvPr/>
        </p:nvSpPr>
        <p:spPr>
          <a:xfrm flipH="1">
            <a:off x="6222571" y="1015860"/>
            <a:ext cx="990600" cy="337140"/>
          </a:xfrm>
          <a:prstGeom prst="curvedDown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3" name="Immagine 22" descr="Immagine che contiene elettronica, Componente elettrico, Componente di circuito, Componente del computer&#10;&#10;Descrizione generata automaticamente">
            <a:extLst>
              <a:ext uri="{FF2B5EF4-FFF2-40B4-BE49-F238E27FC236}">
                <a16:creationId xmlns:a16="http://schemas.microsoft.com/office/drawing/2014/main" id="{84E94714-BCBC-AD14-B2C0-FCC3B05B4B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12" y="4100013"/>
            <a:ext cx="2986913" cy="1239228"/>
          </a:xfrm>
          <a:prstGeom prst="rect">
            <a:avLst/>
          </a:prstGeom>
        </p:spPr>
      </p:pic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8231B0DA-85D9-A740-1606-EFC707A5B1E3}"/>
              </a:ext>
            </a:extLst>
          </p:cNvPr>
          <p:cNvSpPr/>
          <p:nvPr/>
        </p:nvSpPr>
        <p:spPr>
          <a:xfrm>
            <a:off x="3812779" y="4429574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a destra 24">
            <a:extLst>
              <a:ext uri="{FF2B5EF4-FFF2-40B4-BE49-F238E27FC236}">
                <a16:creationId xmlns:a16="http://schemas.microsoft.com/office/drawing/2014/main" id="{55FB296D-DEBD-7E89-5AB4-6B06F5E41B57}"/>
              </a:ext>
            </a:extLst>
          </p:cNvPr>
          <p:cNvSpPr/>
          <p:nvPr/>
        </p:nvSpPr>
        <p:spPr>
          <a:xfrm rot="10800000">
            <a:off x="6140810" y="5096324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it-IT" dirty="0"/>
          </a:p>
        </p:txBody>
      </p:sp>
      <p:sp>
        <p:nvSpPr>
          <p:cNvPr id="27" name="CasellaDiTesto 47">
            <a:extLst>
              <a:ext uri="{FF2B5EF4-FFF2-40B4-BE49-F238E27FC236}">
                <a16:creationId xmlns:a16="http://schemas.microsoft.com/office/drawing/2014/main" id="{8C285640-B896-B5D4-A9F6-22B223E9E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86" y="3677367"/>
            <a:ext cx="2050279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Custom Flange</a:t>
            </a:r>
          </a:p>
        </p:txBody>
      </p:sp>
      <p:pic>
        <p:nvPicPr>
          <p:cNvPr id="28" name="Immagine 27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FEA15310-797D-37CB-1DF1-7279357F62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425" y="4703074"/>
            <a:ext cx="1638993" cy="1172632"/>
          </a:xfrm>
          <a:prstGeom prst="rect">
            <a:avLst/>
          </a:prstGeom>
        </p:spPr>
      </p:pic>
      <p:sp>
        <p:nvSpPr>
          <p:cNvPr id="29" name="CasellaDiTesto 47">
            <a:extLst>
              <a:ext uri="{FF2B5EF4-FFF2-40B4-BE49-F238E27FC236}">
                <a16:creationId xmlns:a16="http://schemas.microsoft.com/office/drawing/2014/main" id="{EFB64861-BB64-35E6-D6DD-8AA9C02F8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321" y="3821358"/>
            <a:ext cx="1763454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naked</a:t>
            </a:r>
            <a:r>
              <a:rPr lang="it-IT" b="1" dirty="0">
                <a:latin typeface="Comic Sans MS" pitchFamily="66" charset="0"/>
              </a:rPr>
              <a:t> A5203</a:t>
            </a:r>
          </a:p>
        </p:txBody>
      </p:sp>
      <p:sp>
        <p:nvSpPr>
          <p:cNvPr id="30" name="CasellaDiTesto 47">
            <a:extLst>
              <a:ext uri="{FF2B5EF4-FFF2-40B4-BE49-F238E27FC236}">
                <a16:creationId xmlns:a16="http://schemas.microsoft.com/office/drawing/2014/main" id="{B05979B5-6708-CD83-E554-F11176682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1363" y="4203109"/>
            <a:ext cx="1572917" cy="53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Detector and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Front-End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FE0B8EEA-FA31-CD5B-EBA2-47DF08899907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3104" y="3604485"/>
            <a:ext cx="1585672" cy="2752996"/>
          </a:xfrm>
          <a:prstGeom prst="rect">
            <a:avLst/>
          </a:prstGeom>
        </p:spPr>
      </p:pic>
      <p:sp>
        <p:nvSpPr>
          <p:cNvPr id="33" name="CasellaDiTesto 47">
            <a:extLst>
              <a:ext uri="{FF2B5EF4-FFF2-40B4-BE49-F238E27FC236}">
                <a16:creationId xmlns:a16="http://schemas.microsoft.com/office/drawing/2014/main" id="{35863158-2F67-1E07-02FC-697F420ED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3051" y="1369147"/>
            <a:ext cx="1355516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Back Panel</a:t>
            </a:r>
          </a:p>
        </p:txBody>
      </p:sp>
      <p:sp>
        <p:nvSpPr>
          <p:cNvPr id="34" name="CasellaDiTesto 47">
            <a:extLst>
              <a:ext uri="{FF2B5EF4-FFF2-40B4-BE49-F238E27FC236}">
                <a16:creationId xmlns:a16="http://schemas.microsoft.com/office/drawing/2014/main" id="{5301CA6E-2F0D-22B0-5C8E-7CA093FBB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0592" y="2810147"/>
            <a:ext cx="1355516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Front Panel</a:t>
            </a:r>
          </a:p>
        </p:txBody>
      </p:sp>
    </p:spTree>
    <p:extLst>
      <p:ext uri="{BB962C8B-B14F-4D97-AF65-F5344CB8AC3E}">
        <p14:creationId xmlns:p14="http://schemas.microsoft.com/office/powerpoint/2010/main" val="427592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igura a mano libera: forma 48">
            <a:extLst>
              <a:ext uri="{FF2B5EF4-FFF2-40B4-BE49-F238E27FC236}">
                <a16:creationId xmlns:a16="http://schemas.microsoft.com/office/drawing/2014/main" id="{563A2A9D-1E3D-9353-4DF5-3773F036F45A}"/>
              </a:ext>
            </a:extLst>
          </p:cNvPr>
          <p:cNvSpPr/>
          <p:nvPr/>
        </p:nvSpPr>
        <p:spPr>
          <a:xfrm>
            <a:off x="4969694" y="1437528"/>
            <a:ext cx="1470660" cy="619872"/>
          </a:xfrm>
          <a:custGeom>
            <a:avLst/>
            <a:gdLst>
              <a:gd name="connsiteX0" fmla="*/ 0 w 1470660"/>
              <a:gd name="connsiteY0" fmla="*/ 490332 h 619872"/>
              <a:gd name="connsiteX1" fmla="*/ 137160 w 1470660"/>
              <a:gd name="connsiteY1" fmla="*/ 147432 h 619872"/>
              <a:gd name="connsiteX2" fmla="*/ 342900 w 1470660"/>
              <a:gd name="connsiteY2" fmla="*/ 10272 h 619872"/>
              <a:gd name="connsiteX3" fmla="*/ 571500 w 1470660"/>
              <a:gd name="connsiteY3" fmla="*/ 48372 h 619872"/>
              <a:gd name="connsiteX4" fmla="*/ 777240 w 1470660"/>
              <a:gd name="connsiteY4" fmla="*/ 353172 h 619872"/>
              <a:gd name="connsiteX5" fmla="*/ 982980 w 1470660"/>
              <a:gd name="connsiteY5" fmla="*/ 566532 h 619872"/>
              <a:gd name="connsiteX6" fmla="*/ 1463040 w 1470660"/>
              <a:gd name="connsiteY6" fmla="*/ 619872 h 619872"/>
              <a:gd name="connsiteX7" fmla="*/ 1463040 w 1470660"/>
              <a:gd name="connsiteY7" fmla="*/ 619872 h 619872"/>
              <a:gd name="connsiteX8" fmla="*/ 1470660 w 1470660"/>
              <a:gd name="connsiteY8" fmla="*/ 619872 h 61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0660" h="619872">
                <a:moveTo>
                  <a:pt x="0" y="490332"/>
                </a:moveTo>
                <a:cubicBezTo>
                  <a:pt x="40005" y="358887"/>
                  <a:pt x="80010" y="227442"/>
                  <a:pt x="137160" y="147432"/>
                </a:cubicBezTo>
                <a:cubicBezTo>
                  <a:pt x="194310" y="67422"/>
                  <a:pt x="270510" y="26782"/>
                  <a:pt x="342900" y="10272"/>
                </a:cubicBezTo>
                <a:cubicBezTo>
                  <a:pt x="415290" y="-6238"/>
                  <a:pt x="499110" y="-8778"/>
                  <a:pt x="571500" y="48372"/>
                </a:cubicBezTo>
                <a:cubicBezTo>
                  <a:pt x="643890" y="105522"/>
                  <a:pt x="708660" y="266812"/>
                  <a:pt x="777240" y="353172"/>
                </a:cubicBezTo>
                <a:cubicBezTo>
                  <a:pt x="845820" y="439532"/>
                  <a:pt x="868680" y="522082"/>
                  <a:pt x="982980" y="566532"/>
                </a:cubicBezTo>
                <a:cubicBezTo>
                  <a:pt x="1097280" y="610982"/>
                  <a:pt x="1463040" y="619872"/>
                  <a:pt x="1463040" y="619872"/>
                </a:cubicBezTo>
                <a:lnTo>
                  <a:pt x="1463040" y="619872"/>
                </a:lnTo>
                <a:lnTo>
                  <a:pt x="1470660" y="619872"/>
                </a:lnTo>
              </a:path>
            </a:pathLst>
          </a:custGeom>
          <a:ln w="349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6D19C4B2-85E6-83A7-6D8D-4185B3BECF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" t="35162" r="8598" b="35043"/>
          <a:stretch/>
        </p:blipFill>
        <p:spPr bwMode="auto">
          <a:xfrm>
            <a:off x="1600548" y="1768653"/>
            <a:ext cx="3769706" cy="13535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4169FF-ABD9-4F8C-B1A1-84498BA0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FERS-5200 architecture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8F4C75-64D4-4B94-92FC-6AA0EDE9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29A64-2861-42BE-97DC-6C2783EB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6</a:t>
            </a:fld>
            <a:endParaRPr lang="en-US" sz="1050" dirty="0"/>
          </a:p>
        </p:txBody>
      </p:sp>
      <p:pic>
        <p:nvPicPr>
          <p:cNvPr id="10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5FBE800A-3308-439E-956F-00008B5A0EC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  <p:sp>
        <p:nvSpPr>
          <p:cNvPr id="171" name="CasellaDiTesto 4">
            <a:extLst>
              <a:ext uri="{FF2B5EF4-FFF2-40B4-BE49-F238E27FC236}">
                <a16:creationId xmlns:a16="http://schemas.microsoft.com/office/drawing/2014/main" id="{AA65A66B-7FA0-DCD5-BDBA-E1CA835D4789}"/>
              </a:ext>
            </a:extLst>
          </p:cNvPr>
          <p:cNvSpPr txBox="1"/>
          <p:nvPr/>
        </p:nvSpPr>
        <p:spPr>
          <a:xfrm>
            <a:off x="4872154" y="960203"/>
            <a:ext cx="13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dirty="0">
                <a:solidFill>
                  <a:schemeClr val="accent6">
                    <a:lumMod val="75000"/>
                  </a:schemeClr>
                </a:solidFill>
              </a:rPr>
              <a:t>1/10G </a:t>
            </a:r>
            <a:r>
              <a:rPr lang="it-IT" sz="1200" b="1" dirty="0" err="1">
                <a:solidFill>
                  <a:schemeClr val="accent6">
                    <a:lumMod val="75000"/>
                  </a:schemeClr>
                </a:solidFill>
              </a:rPr>
              <a:t>Eth</a:t>
            </a:r>
            <a:endParaRPr lang="it-IT" sz="1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it-IT" sz="1200" b="1" dirty="0">
                <a:solidFill>
                  <a:schemeClr val="accent6">
                    <a:lumMod val="75000"/>
                  </a:schemeClr>
                </a:solidFill>
              </a:rPr>
              <a:t>USB 3.0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6" name="Immagine 7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235AC036-FFBC-17DF-2215-1421ADD9A3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179" y="4265358"/>
            <a:ext cx="1716352" cy="1227979"/>
          </a:xfrm>
          <a:prstGeom prst="rect">
            <a:avLst/>
          </a:prstGeom>
        </p:spPr>
      </p:pic>
      <p:pic>
        <p:nvPicPr>
          <p:cNvPr id="6" name="Immagine 35" descr="Immagine che contiene testo, computer, elettronico, nero&#10;&#10;Descrizione generata automaticamente">
            <a:extLst>
              <a:ext uri="{FF2B5EF4-FFF2-40B4-BE49-F238E27FC236}">
                <a16:creationId xmlns:a16="http://schemas.microsoft.com/office/drawing/2014/main" id="{D8DDF1BF-45C6-D0F5-5F73-92DB2BA0A1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964" y="1290827"/>
            <a:ext cx="1959780" cy="1738718"/>
          </a:xfrm>
          <a:prstGeom prst="rect">
            <a:avLst/>
          </a:prstGeom>
        </p:spPr>
      </p:pic>
      <p:sp>
        <p:nvSpPr>
          <p:cNvPr id="8" name="CasellaDiTesto 4">
            <a:extLst>
              <a:ext uri="{FF2B5EF4-FFF2-40B4-BE49-F238E27FC236}">
                <a16:creationId xmlns:a16="http://schemas.microsoft.com/office/drawing/2014/main" id="{E67D807A-B350-3A72-2576-5C7DC562751E}"/>
              </a:ext>
            </a:extLst>
          </p:cNvPr>
          <p:cNvSpPr txBox="1"/>
          <p:nvPr/>
        </p:nvSpPr>
        <p:spPr>
          <a:xfrm>
            <a:off x="6528997" y="1717627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70C0"/>
                </a:solidFill>
              </a:rPr>
              <a:t>Janus SW</a:t>
            </a:r>
            <a:endParaRPr lang="en-US" sz="1200" b="1" dirty="0">
              <a:solidFill>
                <a:srgbClr val="0070C0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9365B2C-37D1-068E-CEBB-790787EF0B3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6362" y="3251080"/>
            <a:ext cx="1585672" cy="2752996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643EE240-A6DF-9B5F-A120-FA4256C751F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1192" y="3673971"/>
            <a:ext cx="3462821" cy="1476581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D7448C28-C350-03F6-2F41-4B0BE59FE2AA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7537" y="3935919"/>
            <a:ext cx="3462821" cy="1476581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A67DBCF8-3553-9D30-1B12-4621AA3BB20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3328" y="4210318"/>
            <a:ext cx="3462821" cy="1476581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41E36490-C935-0686-8024-2232C9D77AD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1778" y="4452096"/>
            <a:ext cx="3462821" cy="1476581"/>
          </a:xfrm>
          <a:prstGeom prst="rect">
            <a:avLst/>
          </a:prstGeom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189FCD99-17E8-AC1B-2FC8-C26A600D2B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1" t="21555" r="8363" b="22945"/>
          <a:stretch/>
        </p:blipFill>
        <p:spPr bwMode="auto">
          <a:xfrm>
            <a:off x="9241721" y="1267971"/>
            <a:ext cx="1892490" cy="12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Figura a mano libera: forma 31">
            <a:extLst>
              <a:ext uri="{FF2B5EF4-FFF2-40B4-BE49-F238E27FC236}">
                <a16:creationId xmlns:a16="http://schemas.microsoft.com/office/drawing/2014/main" id="{99014F2A-C92A-57E1-0483-3B1F2CFF348C}"/>
              </a:ext>
            </a:extLst>
          </p:cNvPr>
          <p:cNvSpPr/>
          <p:nvPr/>
        </p:nvSpPr>
        <p:spPr>
          <a:xfrm>
            <a:off x="2455822" y="4095612"/>
            <a:ext cx="252637" cy="193620"/>
          </a:xfrm>
          <a:custGeom>
            <a:avLst/>
            <a:gdLst>
              <a:gd name="connsiteX0" fmla="*/ 250968 w 379556"/>
              <a:gd name="connsiteY0" fmla="*/ 138 h 193620"/>
              <a:gd name="connsiteX1" fmla="*/ 193818 w 379556"/>
              <a:gd name="connsiteY1" fmla="*/ 12044 h 193620"/>
              <a:gd name="connsiteX2" fmla="*/ 29512 w 379556"/>
              <a:gd name="connsiteY2" fmla="*/ 76338 h 193620"/>
              <a:gd name="connsiteX3" fmla="*/ 3318 w 379556"/>
              <a:gd name="connsiteY3" fmla="*/ 164444 h 193620"/>
              <a:gd name="connsiteX4" fmla="*/ 69993 w 379556"/>
              <a:gd name="connsiteY4" fmla="*/ 193019 h 193620"/>
              <a:gd name="connsiteX5" fmla="*/ 189056 w 379556"/>
              <a:gd name="connsiteY5" fmla="*/ 143013 h 193620"/>
              <a:gd name="connsiteX6" fmla="*/ 379556 w 379556"/>
              <a:gd name="connsiteY6" fmla="*/ 126344 h 19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9556" h="193620">
                <a:moveTo>
                  <a:pt x="250968" y="138"/>
                </a:moveTo>
                <a:cubicBezTo>
                  <a:pt x="240847" y="-259"/>
                  <a:pt x="230727" y="-656"/>
                  <a:pt x="193818" y="12044"/>
                </a:cubicBezTo>
                <a:cubicBezTo>
                  <a:pt x="156909" y="24744"/>
                  <a:pt x="61262" y="50938"/>
                  <a:pt x="29512" y="76338"/>
                </a:cubicBezTo>
                <a:cubicBezTo>
                  <a:pt x="-2238" y="101738"/>
                  <a:pt x="-3429" y="144997"/>
                  <a:pt x="3318" y="164444"/>
                </a:cubicBezTo>
                <a:cubicBezTo>
                  <a:pt x="10065" y="183891"/>
                  <a:pt x="39037" y="196591"/>
                  <a:pt x="69993" y="193019"/>
                </a:cubicBezTo>
                <a:cubicBezTo>
                  <a:pt x="100949" y="189447"/>
                  <a:pt x="137462" y="154125"/>
                  <a:pt x="189056" y="143013"/>
                </a:cubicBezTo>
                <a:cubicBezTo>
                  <a:pt x="240650" y="131901"/>
                  <a:pt x="310103" y="129122"/>
                  <a:pt x="379556" y="126344"/>
                </a:cubicBezTo>
              </a:path>
            </a:pathLst>
          </a:custGeom>
          <a:noFill/>
          <a:ln w="38100" cap="rnd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3" name="Figura a mano libera: forma 32">
            <a:extLst>
              <a:ext uri="{FF2B5EF4-FFF2-40B4-BE49-F238E27FC236}">
                <a16:creationId xmlns:a16="http://schemas.microsoft.com/office/drawing/2014/main" id="{5C714A61-EFA0-D542-9EA1-D25BA146A5B1}"/>
              </a:ext>
            </a:extLst>
          </p:cNvPr>
          <p:cNvSpPr/>
          <p:nvPr/>
        </p:nvSpPr>
        <p:spPr>
          <a:xfrm>
            <a:off x="2591795" y="4357560"/>
            <a:ext cx="243584" cy="193620"/>
          </a:xfrm>
          <a:custGeom>
            <a:avLst/>
            <a:gdLst>
              <a:gd name="connsiteX0" fmla="*/ 250968 w 379556"/>
              <a:gd name="connsiteY0" fmla="*/ 138 h 193620"/>
              <a:gd name="connsiteX1" fmla="*/ 193818 w 379556"/>
              <a:gd name="connsiteY1" fmla="*/ 12044 h 193620"/>
              <a:gd name="connsiteX2" fmla="*/ 29512 w 379556"/>
              <a:gd name="connsiteY2" fmla="*/ 76338 h 193620"/>
              <a:gd name="connsiteX3" fmla="*/ 3318 w 379556"/>
              <a:gd name="connsiteY3" fmla="*/ 164444 h 193620"/>
              <a:gd name="connsiteX4" fmla="*/ 69993 w 379556"/>
              <a:gd name="connsiteY4" fmla="*/ 193019 h 193620"/>
              <a:gd name="connsiteX5" fmla="*/ 189056 w 379556"/>
              <a:gd name="connsiteY5" fmla="*/ 143013 h 193620"/>
              <a:gd name="connsiteX6" fmla="*/ 379556 w 379556"/>
              <a:gd name="connsiteY6" fmla="*/ 126344 h 19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9556" h="193620">
                <a:moveTo>
                  <a:pt x="250968" y="138"/>
                </a:moveTo>
                <a:cubicBezTo>
                  <a:pt x="240847" y="-259"/>
                  <a:pt x="230727" y="-656"/>
                  <a:pt x="193818" y="12044"/>
                </a:cubicBezTo>
                <a:cubicBezTo>
                  <a:pt x="156909" y="24744"/>
                  <a:pt x="61262" y="50938"/>
                  <a:pt x="29512" y="76338"/>
                </a:cubicBezTo>
                <a:cubicBezTo>
                  <a:pt x="-2238" y="101738"/>
                  <a:pt x="-3429" y="144997"/>
                  <a:pt x="3318" y="164444"/>
                </a:cubicBezTo>
                <a:cubicBezTo>
                  <a:pt x="10065" y="183891"/>
                  <a:pt x="39037" y="196591"/>
                  <a:pt x="69993" y="193019"/>
                </a:cubicBezTo>
                <a:cubicBezTo>
                  <a:pt x="100949" y="189447"/>
                  <a:pt x="137462" y="154125"/>
                  <a:pt x="189056" y="143013"/>
                </a:cubicBezTo>
                <a:cubicBezTo>
                  <a:pt x="240650" y="131901"/>
                  <a:pt x="310103" y="129122"/>
                  <a:pt x="379556" y="126344"/>
                </a:cubicBezTo>
              </a:path>
            </a:pathLst>
          </a:custGeom>
          <a:noFill/>
          <a:ln w="38100" cap="rnd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6" name="Figura a mano libera: forma 35">
            <a:extLst>
              <a:ext uri="{FF2B5EF4-FFF2-40B4-BE49-F238E27FC236}">
                <a16:creationId xmlns:a16="http://schemas.microsoft.com/office/drawing/2014/main" id="{204029D8-BB5E-7B38-77F7-CBD61F7C6964}"/>
              </a:ext>
            </a:extLst>
          </p:cNvPr>
          <p:cNvSpPr/>
          <p:nvPr/>
        </p:nvSpPr>
        <p:spPr>
          <a:xfrm>
            <a:off x="2708459" y="4618137"/>
            <a:ext cx="262892" cy="193620"/>
          </a:xfrm>
          <a:custGeom>
            <a:avLst/>
            <a:gdLst>
              <a:gd name="connsiteX0" fmla="*/ 250968 w 379556"/>
              <a:gd name="connsiteY0" fmla="*/ 138 h 193620"/>
              <a:gd name="connsiteX1" fmla="*/ 193818 w 379556"/>
              <a:gd name="connsiteY1" fmla="*/ 12044 h 193620"/>
              <a:gd name="connsiteX2" fmla="*/ 29512 w 379556"/>
              <a:gd name="connsiteY2" fmla="*/ 76338 h 193620"/>
              <a:gd name="connsiteX3" fmla="*/ 3318 w 379556"/>
              <a:gd name="connsiteY3" fmla="*/ 164444 h 193620"/>
              <a:gd name="connsiteX4" fmla="*/ 69993 w 379556"/>
              <a:gd name="connsiteY4" fmla="*/ 193019 h 193620"/>
              <a:gd name="connsiteX5" fmla="*/ 189056 w 379556"/>
              <a:gd name="connsiteY5" fmla="*/ 143013 h 193620"/>
              <a:gd name="connsiteX6" fmla="*/ 379556 w 379556"/>
              <a:gd name="connsiteY6" fmla="*/ 126344 h 19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9556" h="193620">
                <a:moveTo>
                  <a:pt x="250968" y="138"/>
                </a:moveTo>
                <a:cubicBezTo>
                  <a:pt x="240847" y="-259"/>
                  <a:pt x="230727" y="-656"/>
                  <a:pt x="193818" y="12044"/>
                </a:cubicBezTo>
                <a:cubicBezTo>
                  <a:pt x="156909" y="24744"/>
                  <a:pt x="61262" y="50938"/>
                  <a:pt x="29512" y="76338"/>
                </a:cubicBezTo>
                <a:cubicBezTo>
                  <a:pt x="-2238" y="101738"/>
                  <a:pt x="-3429" y="144997"/>
                  <a:pt x="3318" y="164444"/>
                </a:cubicBezTo>
                <a:cubicBezTo>
                  <a:pt x="10065" y="183891"/>
                  <a:pt x="39037" y="196591"/>
                  <a:pt x="69993" y="193019"/>
                </a:cubicBezTo>
                <a:cubicBezTo>
                  <a:pt x="100949" y="189447"/>
                  <a:pt x="137462" y="154125"/>
                  <a:pt x="189056" y="143013"/>
                </a:cubicBezTo>
                <a:cubicBezTo>
                  <a:pt x="240650" y="131901"/>
                  <a:pt x="310103" y="129122"/>
                  <a:pt x="379556" y="126344"/>
                </a:cubicBezTo>
              </a:path>
            </a:pathLst>
          </a:custGeom>
          <a:noFill/>
          <a:ln w="38100" cap="rnd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2" name="Figura a mano libera: forma 41">
            <a:extLst>
              <a:ext uri="{FF2B5EF4-FFF2-40B4-BE49-F238E27FC236}">
                <a16:creationId xmlns:a16="http://schemas.microsoft.com/office/drawing/2014/main" id="{0DA84CD2-F8FE-5C1D-BA46-A62F2D76B2D9}"/>
              </a:ext>
            </a:extLst>
          </p:cNvPr>
          <p:cNvSpPr/>
          <p:nvPr/>
        </p:nvSpPr>
        <p:spPr>
          <a:xfrm>
            <a:off x="2435264" y="2670175"/>
            <a:ext cx="1149495" cy="1293523"/>
          </a:xfrm>
          <a:custGeom>
            <a:avLst/>
            <a:gdLst>
              <a:gd name="connsiteX0" fmla="*/ 155720 w 1149495"/>
              <a:gd name="connsiteY0" fmla="*/ 1292225 h 1293523"/>
              <a:gd name="connsiteX1" fmla="*/ 54120 w 1149495"/>
              <a:gd name="connsiteY1" fmla="*/ 1282700 h 1293523"/>
              <a:gd name="connsiteX2" fmla="*/ 12845 w 1149495"/>
              <a:gd name="connsiteY2" fmla="*/ 1212850 h 1293523"/>
              <a:gd name="connsiteX3" fmla="*/ 145 w 1149495"/>
              <a:gd name="connsiteY3" fmla="*/ 1022350 h 1293523"/>
              <a:gd name="connsiteX4" fmla="*/ 19195 w 1149495"/>
              <a:gd name="connsiteY4" fmla="*/ 892175 h 1293523"/>
              <a:gd name="connsiteX5" fmla="*/ 69995 w 1149495"/>
              <a:gd name="connsiteY5" fmla="*/ 784225 h 1293523"/>
              <a:gd name="connsiteX6" fmla="*/ 158895 w 1149495"/>
              <a:gd name="connsiteY6" fmla="*/ 701675 h 1293523"/>
              <a:gd name="connsiteX7" fmla="*/ 374795 w 1149495"/>
              <a:gd name="connsiteY7" fmla="*/ 644525 h 1293523"/>
              <a:gd name="connsiteX8" fmla="*/ 546245 w 1149495"/>
              <a:gd name="connsiteY8" fmla="*/ 628650 h 1293523"/>
              <a:gd name="connsiteX9" fmla="*/ 762145 w 1149495"/>
              <a:gd name="connsiteY9" fmla="*/ 581025 h 1293523"/>
              <a:gd name="connsiteX10" fmla="*/ 949470 w 1149495"/>
              <a:gd name="connsiteY10" fmla="*/ 438150 h 1293523"/>
              <a:gd name="connsiteX11" fmla="*/ 1066945 w 1149495"/>
              <a:gd name="connsiteY11" fmla="*/ 260350 h 1293523"/>
              <a:gd name="connsiteX12" fmla="*/ 1120920 w 1149495"/>
              <a:gd name="connsiteY12" fmla="*/ 130175 h 1293523"/>
              <a:gd name="connsiteX13" fmla="*/ 1149495 w 1149495"/>
              <a:gd name="connsiteY13" fmla="*/ 0 h 129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9495" h="1293523">
                <a:moveTo>
                  <a:pt x="155720" y="1292225"/>
                </a:moveTo>
                <a:cubicBezTo>
                  <a:pt x="116826" y="1294077"/>
                  <a:pt x="77932" y="1295929"/>
                  <a:pt x="54120" y="1282700"/>
                </a:cubicBezTo>
                <a:cubicBezTo>
                  <a:pt x="30308" y="1269471"/>
                  <a:pt x="21841" y="1256242"/>
                  <a:pt x="12845" y="1212850"/>
                </a:cubicBezTo>
                <a:cubicBezTo>
                  <a:pt x="3849" y="1169458"/>
                  <a:pt x="-913" y="1075796"/>
                  <a:pt x="145" y="1022350"/>
                </a:cubicBezTo>
                <a:cubicBezTo>
                  <a:pt x="1203" y="968904"/>
                  <a:pt x="7553" y="931862"/>
                  <a:pt x="19195" y="892175"/>
                </a:cubicBezTo>
                <a:cubicBezTo>
                  <a:pt x="30837" y="852487"/>
                  <a:pt x="46712" y="815975"/>
                  <a:pt x="69995" y="784225"/>
                </a:cubicBezTo>
                <a:cubicBezTo>
                  <a:pt x="93278" y="752475"/>
                  <a:pt x="108095" y="724958"/>
                  <a:pt x="158895" y="701675"/>
                </a:cubicBezTo>
                <a:cubicBezTo>
                  <a:pt x="209695" y="678392"/>
                  <a:pt x="310237" y="656696"/>
                  <a:pt x="374795" y="644525"/>
                </a:cubicBezTo>
                <a:cubicBezTo>
                  <a:pt x="439353" y="632354"/>
                  <a:pt x="481687" y="639233"/>
                  <a:pt x="546245" y="628650"/>
                </a:cubicBezTo>
                <a:cubicBezTo>
                  <a:pt x="610803" y="618067"/>
                  <a:pt x="694941" y="612775"/>
                  <a:pt x="762145" y="581025"/>
                </a:cubicBezTo>
                <a:cubicBezTo>
                  <a:pt x="829349" y="549275"/>
                  <a:pt x="898670" y="491596"/>
                  <a:pt x="949470" y="438150"/>
                </a:cubicBezTo>
                <a:cubicBezTo>
                  <a:pt x="1000270" y="384704"/>
                  <a:pt x="1038370" y="311679"/>
                  <a:pt x="1066945" y="260350"/>
                </a:cubicBezTo>
                <a:cubicBezTo>
                  <a:pt x="1095520" y="209021"/>
                  <a:pt x="1107162" y="173567"/>
                  <a:pt x="1120920" y="130175"/>
                </a:cubicBezTo>
                <a:cubicBezTo>
                  <a:pt x="1134678" y="86783"/>
                  <a:pt x="1142086" y="43391"/>
                  <a:pt x="1149495" y="0"/>
                </a:cubicBezTo>
              </a:path>
            </a:pathLst>
          </a:custGeom>
          <a:noFill/>
          <a:ln w="38100" cap="rnd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3" name="Figura a mano libera: forma 42">
            <a:extLst>
              <a:ext uri="{FF2B5EF4-FFF2-40B4-BE49-F238E27FC236}">
                <a16:creationId xmlns:a16="http://schemas.microsoft.com/office/drawing/2014/main" id="{9CF9483B-33E3-10D8-A8E2-BD512B491DAE}"/>
              </a:ext>
            </a:extLst>
          </p:cNvPr>
          <p:cNvSpPr/>
          <p:nvPr/>
        </p:nvSpPr>
        <p:spPr>
          <a:xfrm>
            <a:off x="2199656" y="2682875"/>
            <a:ext cx="1308903" cy="2255243"/>
          </a:xfrm>
          <a:custGeom>
            <a:avLst/>
            <a:gdLst>
              <a:gd name="connsiteX0" fmla="*/ 788203 w 1308903"/>
              <a:gd name="connsiteY0" fmla="*/ 2184400 h 2255243"/>
              <a:gd name="connsiteX1" fmla="*/ 642153 w 1308903"/>
              <a:gd name="connsiteY1" fmla="*/ 2200275 h 2255243"/>
              <a:gd name="connsiteX2" fmla="*/ 531028 w 1308903"/>
              <a:gd name="connsiteY2" fmla="*/ 2244725 h 2255243"/>
              <a:gd name="connsiteX3" fmla="*/ 381803 w 1308903"/>
              <a:gd name="connsiteY3" fmla="*/ 2235200 h 2255243"/>
              <a:gd name="connsiteX4" fmla="*/ 213528 w 1308903"/>
              <a:gd name="connsiteY4" fmla="*/ 2038350 h 2255243"/>
              <a:gd name="connsiteX5" fmla="*/ 23028 w 1308903"/>
              <a:gd name="connsiteY5" fmla="*/ 1568450 h 2255243"/>
              <a:gd name="connsiteX6" fmla="*/ 10328 w 1308903"/>
              <a:gd name="connsiteY6" fmla="*/ 1298575 h 2255243"/>
              <a:gd name="connsiteX7" fmla="*/ 86528 w 1308903"/>
              <a:gd name="connsiteY7" fmla="*/ 1158875 h 2255243"/>
              <a:gd name="connsiteX8" fmla="*/ 188128 w 1308903"/>
              <a:gd name="connsiteY8" fmla="*/ 1025525 h 2255243"/>
              <a:gd name="connsiteX9" fmla="*/ 219878 w 1308903"/>
              <a:gd name="connsiteY9" fmla="*/ 831850 h 2255243"/>
              <a:gd name="connsiteX10" fmla="*/ 318303 w 1308903"/>
              <a:gd name="connsiteY10" fmla="*/ 679450 h 2255243"/>
              <a:gd name="connsiteX11" fmla="*/ 486578 w 1308903"/>
              <a:gd name="connsiteY11" fmla="*/ 603250 h 2255243"/>
              <a:gd name="connsiteX12" fmla="*/ 645328 w 1308903"/>
              <a:gd name="connsiteY12" fmla="*/ 577850 h 2255243"/>
              <a:gd name="connsiteX13" fmla="*/ 877103 w 1308903"/>
              <a:gd name="connsiteY13" fmla="*/ 558800 h 2255243"/>
              <a:gd name="connsiteX14" fmla="*/ 1064428 w 1308903"/>
              <a:gd name="connsiteY14" fmla="*/ 479425 h 2255243"/>
              <a:gd name="connsiteX15" fmla="*/ 1213653 w 1308903"/>
              <a:gd name="connsiteY15" fmla="*/ 323850 h 2255243"/>
              <a:gd name="connsiteX16" fmla="*/ 1286678 w 1308903"/>
              <a:gd name="connsiteY16" fmla="*/ 174625 h 2255243"/>
              <a:gd name="connsiteX17" fmla="*/ 1308903 w 1308903"/>
              <a:gd name="connsiteY17" fmla="*/ 0 h 2255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308903" h="2255243">
                <a:moveTo>
                  <a:pt x="788203" y="2184400"/>
                </a:moveTo>
                <a:cubicBezTo>
                  <a:pt x="736609" y="2187310"/>
                  <a:pt x="685015" y="2190221"/>
                  <a:pt x="642153" y="2200275"/>
                </a:cubicBezTo>
                <a:cubicBezTo>
                  <a:pt x="599290" y="2210329"/>
                  <a:pt x="574420" y="2238904"/>
                  <a:pt x="531028" y="2244725"/>
                </a:cubicBezTo>
                <a:cubicBezTo>
                  <a:pt x="487636" y="2250546"/>
                  <a:pt x="434720" y="2269596"/>
                  <a:pt x="381803" y="2235200"/>
                </a:cubicBezTo>
                <a:cubicBezTo>
                  <a:pt x="328886" y="2200804"/>
                  <a:pt x="273324" y="2149475"/>
                  <a:pt x="213528" y="2038350"/>
                </a:cubicBezTo>
                <a:cubicBezTo>
                  <a:pt x="153732" y="1927225"/>
                  <a:pt x="56895" y="1691746"/>
                  <a:pt x="23028" y="1568450"/>
                </a:cubicBezTo>
                <a:cubicBezTo>
                  <a:pt x="-10839" y="1445154"/>
                  <a:pt x="-255" y="1366837"/>
                  <a:pt x="10328" y="1298575"/>
                </a:cubicBezTo>
                <a:cubicBezTo>
                  <a:pt x="20911" y="1230312"/>
                  <a:pt x="56895" y="1204383"/>
                  <a:pt x="86528" y="1158875"/>
                </a:cubicBezTo>
                <a:cubicBezTo>
                  <a:pt x="116161" y="1113367"/>
                  <a:pt x="165903" y="1080029"/>
                  <a:pt x="188128" y="1025525"/>
                </a:cubicBezTo>
                <a:cubicBezTo>
                  <a:pt x="210353" y="971021"/>
                  <a:pt x="198182" y="889529"/>
                  <a:pt x="219878" y="831850"/>
                </a:cubicBezTo>
                <a:cubicBezTo>
                  <a:pt x="241574" y="774171"/>
                  <a:pt x="273853" y="717550"/>
                  <a:pt x="318303" y="679450"/>
                </a:cubicBezTo>
                <a:cubicBezTo>
                  <a:pt x="362753" y="641350"/>
                  <a:pt x="432074" y="620183"/>
                  <a:pt x="486578" y="603250"/>
                </a:cubicBezTo>
                <a:cubicBezTo>
                  <a:pt x="541082" y="586317"/>
                  <a:pt x="580241" y="585258"/>
                  <a:pt x="645328" y="577850"/>
                </a:cubicBezTo>
                <a:cubicBezTo>
                  <a:pt x="710415" y="570442"/>
                  <a:pt x="807253" y="575204"/>
                  <a:pt x="877103" y="558800"/>
                </a:cubicBezTo>
                <a:cubicBezTo>
                  <a:pt x="946953" y="542396"/>
                  <a:pt x="1008336" y="518583"/>
                  <a:pt x="1064428" y="479425"/>
                </a:cubicBezTo>
                <a:cubicBezTo>
                  <a:pt x="1120520" y="440267"/>
                  <a:pt x="1176611" y="374650"/>
                  <a:pt x="1213653" y="323850"/>
                </a:cubicBezTo>
                <a:cubicBezTo>
                  <a:pt x="1250695" y="273050"/>
                  <a:pt x="1270803" y="228600"/>
                  <a:pt x="1286678" y="174625"/>
                </a:cubicBezTo>
                <a:cubicBezTo>
                  <a:pt x="1302553" y="120650"/>
                  <a:pt x="1305728" y="60325"/>
                  <a:pt x="1308903" y="0"/>
                </a:cubicBezTo>
              </a:path>
            </a:pathLst>
          </a:custGeom>
          <a:noFill/>
          <a:ln w="38100" cap="rnd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4E98CDE-5F32-6238-527A-E950CE1B004D}"/>
              </a:ext>
            </a:extLst>
          </p:cNvPr>
          <p:cNvSpPr txBox="1"/>
          <p:nvPr/>
        </p:nvSpPr>
        <p:spPr>
          <a:xfrm>
            <a:off x="1837506" y="1168223"/>
            <a:ext cx="3171061" cy="53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>
            <a:defPPr>
              <a:defRPr lang="en-150"/>
            </a:defPPr>
            <a:lvl1pPr>
              <a:spcAft>
                <a:spcPts val="60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1 </a:t>
            </a:r>
            <a:r>
              <a:rPr lang="en-US" dirty="0" err="1">
                <a:solidFill>
                  <a:schemeClr val="tx1"/>
                </a:solidFill>
              </a:rPr>
              <a:t>TDlink</a:t>
            </a:r>
            <a:r>
              <a:rPr lang="en-US" dirty="0">
                <a:solidFill>
                  <a:schemeClr val="tx1"/>
                </a:solidFill>
              </a:rPr>
              <a:t> =&gt; up to 16 FERS (daisy chain)</a:t>
            </a:r>
          </a:p>
          <a:p>
            <a:r>
              <a:rPr lang="en-US" dirty="0">
                <a:solidFill>
                  <a:schemeClr val="tx1"/>
                </a:solidFill>
              </a:rPr>
              <a:t>1 DT5215 =&gt; 128 FERS = 8k/16k channels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6" name="CasellaDiTesto 4">
            <a:extLst>
              <a:ext uri="{FF2B5EF4-FFF2-40B4-BE49-F238E27FC236}">
                <a16:creationId xmlns:a16="http://schemas.microsoft.com/office/drawing/2014/main" id="{4370AFD9-943C-EDCB-C902-DDD6D1481B04}"/>
              </a:ext>
            </a:extLst>
          </p:cNvPr>
          <p:cNvSpPr txBox="1"/>
          <p:nvPr/>
        </p:nvSpPr>
        <p:spPr>
          <a:xfrm>
            <a:off x="3110180" y="3265975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CC3300"/>
                </a:solidFill>
              </a:rPr>
              <a:t>3.125 Gb/s </a:t>
            </a:r>
            <a:r>
              <a:rPr lang="it-IT" sz="1200" b="1" dirty="0" err="1">
                <a:solidFill>
                  <a:srgbClr val="CC3300"/>
                </a:solidFill>
              </a:rPr>
              <a:t>TDlink</a:t>
            </a:r>
            <a:endParaRPr lang="it-IT" sz="1200" b="1" dirty="0">
              <a:solidFill>
                <a:srgbClr val="CC3300"/>
              </a:solidFill>
            </a:endParaRPr>
          </a:p>
        </p:txBody>
      </p:sp>
      <p:sp>
        <p:nvSpPr>
          <p:cNvPr id="47" name="Freccia a destra 46">
            <a:extLst>
              <a:ext uri="{FF2B5EF4-FFF2-40B4-BE49-F238E27FC236}">
                <a16:creationId xmlns:a16="http://schemas.microsoft.com/office/drawing/2014/main" id="{34D8801E-6B8F-CE9A-8ECC-A74EFEF6B61B}"/>
              </a:ext>
            </a:extLst>
          </p:cNvPr>
          <p:cNvSpPr/>
          <p:nvPr/>
        </p:nvSpPr>
        <p:spPr>
          <a:xfrm>
            <a:off x="6302772" y="4175401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Freccia a destra 47">
            <a:extLst>
              <a:ext uri="{FF2B5EF4-FFF2-40B4-BE49-F238E27FC236}">
                <a16:creationId xmlns:a16="http://schemas.microsoft.com/office/drawing/2014/main" id="{DED18C58-077D-4CED-64AA-2FC2C78F9F6A}"/>
              </a:ext>
            </a:extLst>
          </p:cNvPr>
          <p:cNvSpPr/>
          <p:nvPr/>
        </p:nvSpPr>
        <p:spPr>
          <a:xfrm rot="10800000">
            <a:off x="8548948" y="4748936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Figura a mano libera: forma 49">
            <a:extLst>
              <a:ext uri="{FF2B5EF4-FFF2-40B4-BE49-F238E27FC236}">
                <a16:creationId xmlns:a16="http://schemas.microsoft.com/office/drawing/2014/main" id="{DF18ED56-185A-7539-0689-BDB531320FA3}"/>
              </a:ext>
            </a:extLst>
          </p:cNvPr>
          <p:cNvSpPr/>
          <p:nvPr/>
        </p:nvSpPr>
        <p:spPr>
          <a:xfrm>
            <a:off x="8086274" y="1879578"/>
            <a:ext cx="1905000" cy="586350"/>
          </a:xfrm>
          <a:custGeom>
            <a:avLst/>
            <a:gdLst>
              <a:gd name="connsiteX0" fmla="*/ 0 w 1905000"/>
              <a:gd name="connsiteY0" fmla="*/ 170202 h 586350"/>
              <a:gd name="connsiteX1" fmla="*/ 472440 w 1905000"/>
              <a:gd name="connsiteY1" fmla="*/ 17802 h 586350"/>
              <a:gd name="connsiteX2" fmla="*/ 1043940 w 1905000"/>
              <a:gd name="connsiteY2" fmla="*/ 535962 h 586350"/>
              <a:gd name="connsiteX3" fmla="*/ 1676400 w 1905000"/>
              <a:gd name="connsiteY3" fmla="*/ 520722 h 586350"/>
              <a:gd name="connsiteX4" fmla="*/ 1905000 w 1905000"/>
              <a:gd name="connsiteY4" fmla="*/ 132102 h 586350"/>
              <a:gd name="connsiteX5" fmla="*/ 1905000 w 1905000"/>
              <a:gd name="connsiteY5" fmla="*/ 132102 h 586350"/>
              <a:gd name="connsiteX6" fmla="*/ 1905000 w 1905000"/>
              <a:gd name="connsiteY6" fmla="*/ 132102 h 5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00" h="586350">
                <a:moveTo>
                  <a:pt x="0" y="170202"/>
                </a:moveTo>
                <a:cubicBezTo>
                  <a:pt x="149225" y="63522"/>
                  <a:pt x="298450" y="-43158"/>
                  <a:pt x="472440" y="17802"/>
                </a:cubicBezTo>
                <a:cubicBezTo>
                  <a:pt x="646430" y="78762"/>
                  <a:pt x="843280" y="452142"/>
                  <a:pt x="1043940" y="535962"/>
                </a:cubicBezTo>
                <a:cubicBezTo>
                  <a:pt x="1244600" y="619782"/>
                  <a:pt x="1532890" y="588032"/>
                  <a:pt x="1676400" y="520722"/>
                </a:cubicBezTo>
                <a:cubicBezTo>
                  <a:pt x="1819910" y="453412"/>
                  <a:pt x="1905000" y="132102"/>
                  <a:pt x="1905000" y="132102"/>
                </a:cubicBezTo>
                <a:lnTo>
                  <a:pt x="1905000" y="132102"/>
                </a:lnTo>
                <a:lnTo>
                  <a:pt x="1905000" y="132102"/>
                </a:lnTo>
              </a:path>
            </a:pathLst>
          </a:custGeom>
          <a:ln w="349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1" name="CasellaDiTesto 4">
            <a:extLst>
              <a:ext uri="{FF2B5EF4-FFF2-40B4-BE49-F238E27FC236}">
                <a16:creationId xmlns:a16="http://schemas.microsoft.com/office/drawing/2014/main" id="{CD113704-692E-5998-95B2-4BAD2D13B177}"/>
              </a:ext>
            </a:extLst>
          </p:cNvPr>
          <p:cNvSpPr txBox="1"/>
          <p:nvPr/>
        </p:nvSpPr>
        <p:spPr>
          <a:xfrm>
            <a:off x="7965730" y="1389665"/>
            <a:ext cx="13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dirty="0">
                <a:solidFill>
                  <a:schemeClr val="accent6">
                    <a:lumMod val="75000"/>
                  </a:schemeClr>
                </a:solidFill>
              </a:rPr>
              <a:t>10/100M </a:t>
            </a:r>
            <a:r>
              <a:rPr lang="it-IT" sz="1200" b="1" dirty="0" err="1">
                <a:solidFill>
                  <a:schemeClr val="accent6">
                    <a:lumMod val="75000"/>
                  </a:schemeClr>
                </a:solidFill>
              </a:rPr>
              <a:t>Eth</a:t>
            </a:r>
            <a:endParaRPr lang="it-IT" sz="1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it-IT" sz="1200" b="1" dirty="0">
                <a:solidFill>
                  <a:schemeClr val="accent6">
                    <a:lumMod val="75000"/>
                  </a:schemeClr>
                </a:solidFill>
              </a:rPr>
              <a:t>USB 2.0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CasellaDiTesto 47">
            <a:extLst>
              <a:ext uri="{FF2B5EF4-FFF2-40B4-BE49-F238E27FC236}">
                <a16:creationId xmlns:a16="http://schemas.microsoft.com/office/drawing/2014/main" id="{75CB24EB-4E88-A26D-3AD6-1AD5C2E6D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2997" y="3416737"/>
            <a:ext cx="2050279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Custom Flange</a:t>
            </a:r>
          </a:p>
        </p:txBody>
      </p:sp>
      <p:sp>
        <p:nvSpPr>
          <p:cNvPr id="53" name="CasellaDiTesto 47">
            <a:extLst>
              <a:ext uri="{FF2B5EF4-FFF2-40B4-BE49-F238E27FC236}">
                <a16:creationId xmlns:a16="http://schemas.microsoft.com/office/drawing/2014/main" id="{866EF71E-B55E-6352-2ACB-48B06699C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0545" y="2631585"/>
            <a:ext cx="2837090" cy="53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Desktop Evaluation Setup: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Low Cost, Plug &amp; Play</a:t>
            </a:r>
          </a:p>
        </p:txBody>
      </p:sp>
      <p:pic>
        <p:nvPicPr>
          <p:cNvPr id="54" name="Immagine 7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AE5DB860-F99C-6321-4709-76C2ABB9C8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190" y="1431582"/>
            <a:ext cx="780010" cy="625818"/>
          </a:xfrm>
          <a:prstGeom prst="rect">
            <a:avLst/>
          </a:prstGeom>
        </p:spPr>
      </p:pic>
      <p:sp>
        <p:nvSpPr>
          <p:cNvPr id="56" name="Freccia circolare in giù 55">
            <a:extLst>
              <a:ext uri="{FF2B5EF4-FFF2-40B4-BE49-F238E27FC236}">
                <a16:creationId xmlns:a16="http://schemas.microsoft.com/office/drawing/2014/main" id="{78BE1CFB-F873-969D-D0F0-F47B29CEBC8D}"/>
              </a:ext>
            </a:extLst>
          </p:cNvPr>
          <p:cNvSpPr/>
          <p:nvPr/>
        </p:nvSpPr>
        <p:spPr>
          <a:xfrm flipH="1">
            <a:off x="10666372" y="945739"/>
            <a:ext cx="990600" cy="337140"/>
          </a:xfrm>
          <a:prstGeom prst="curvedDown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8" name="CasellaDiTesto 47">
            <a:extLst>
              <a:ext uri="{FF2B5EF4-FFF2-40B4-BE49-F238E27FC236}">
                <a16:creationId xmlns:a16="http://schemas.microsoft.com/office/drawing/2014/main" id="{C8215235-4CC9-B34C-B4D3-8CD240FF0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8130" y="6024677"/>
            <a:ext cx="3514748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Easy ASIC </a:t>
            </a:r>
            <a:r>
              <a:rPr lang="it-IT" b="1" dirty="0" err="1">
                <a:latin typeface="Comic Sans MS" pitchFamily="66" charset="0"/>
              </a:rPr>
              <a:t>integration</a:t>
            </a:r>
            <a:r>
              <a:rPr lang="it-IT" b="1" dirty="0">
                <a:latin typeface="Comic Sans MS" pitchFamily="66" charset="0"/>
              </a:rPr>
              <a:t> on FERS</a:t>
            </a:r>
          </a:p>
        </p:txBody>
      </p:sp>
      <p:sp>
        <p:nvSpPr>
          <p:cNvPr id="59" name="CasellaDiTesto 47">
            <a:extLst>
              <a:ext uri="{FF2B5EF4-FFF2-40B4-BE49-F238E27FC236}">
                <a16:creationId xmlns:a16="http://schemas.microsoft.com/office/drawing/2014/main" id="{EB192375-7820-C23C-6FF3-297EDD0D0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34" y="4246178"/>
            <a:ext cx="2071060" cy="10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Readout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+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Slow Control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+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</a:pPr>
            <a:r>
              <a:rPr lang="en-US" b="1" dirty="0">
                <a:latin typeface="Comic Sans MS" pitchFamily="66" charset="0"/>
              </a:rPr>
              <a:t>Synchronization</a:t>
            </a:r>
            <a:endParaRPr lang="it-IT" b="1" dirty="0">
              <a:latin typeface="Comic Sans MS" pitchFamily="66" charset="0"/>
            </a:endParaRPr>
          </a:p>
        </p:txBody>
      </p:sp>
      <p:pic>
        <p:nvPicPr>
          <p:cNvPr id="1028" name="Picture 4" descr="Time Icon">
            <a:extLst>
              <a:ext uri="{FF2B5EF4-FFF2-40B4-BE49-F238E27FC236}">
                <a16:creationId xmlns:a16="http://schemas.microsoft.com/office/drawing/2014/main" id="{3F2C7889-721B-1670-4C52-D6C63D361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7" y="1922772"/>
            <a:ext cx="860150" cy="86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CasellaDiTesto 47">
            <a:extLst>
              <a:ext uri="{FF2B5EF4-FFF2-40B4-BE49-F238E27FC236}">
                <a16:creationId xmlns:a16="http://schemas.microsoft.com/office/drawing/2014/main" id="{2CAC063E-89AF-9A5A-9A20-CFC52E194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39" y="1578885"/>
            <a:ext cx="146779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Global Time</a:t>
            </a:r>
          </a:p>
        </p:txBody>
      </p:sp>
      <p:sp>
        <p:nvSpPr>
          <p:cNvPr id="62" name="Freccia a destra 61">
            <a:extLst>
              <a:ext uri="{FF2B5EF4-FFF2-40B4-BE49-F238E27FC236}">
                <a16:creationId xmlns:a16="http://schemas.microsoft.com/office/drawing/2014/main" id="{E11B7AF4-D932-D529-FDFC-8B2039982B34}"/>
              </a:ext>
            </a:extLst>
          </p:cNvPr>
          <p:cNvSpPr/>
          <p:nvPr/>
        </p:nvSpPr>
        <p:spPr>
          <a:xfrm>
            <a:off x="1172783" y="2207069"/>
            <a:ext cx="408308" cy="291555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CasellaDiTesto 47">
            <a:extLst>
              <a:ext uri="{FF2B5EF4-FFF2-40B4-BE49-F238E27FC236}">
                <a16:creationId xmlns:a16="http://schemas.microsoft.com/office/drawing/2014/main" id="{3C249AF4-534B-667A-157F-50CE1E3FF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772" y="879283"/>
            <a:ext cx="2904981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Large </a:t>
            </a:r>
            <a:r>
              <a:rPr lang="it-IT" b="1" dirty="0" err="1">
                <a:latin typeface="Comic Sans MS" pitchFamily="66" charset="0"/>
              </a:rPr>
              <a:t>Readout</a:t>
            </a:r>
            <a:r>
              <a:rPr lang="it-IT" b="1" dirty="0">
                <a:latin typeface="Comic Sans MS" pitchFamily="66" charset="0"/>
              </a:rPr>
              <a:t> Systems:</a:t>
            </a:r>
          </a:p>
        </p:txBody>
      </p:sp>
    </p:spTree>
    <p:extLst>
      <p:ext uri="{BB962C8B-B14F-4D97-AF65-F5344CB8AC3E}">
        <p14:creationId xmlns:p14="http://schemas.microsoft.com/office/powerpoint/2010/main" val="383060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69FF-ABD9-4F8C-B1A1-84498BA0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A5204: </a:t>
            </a:r>
            <a:r>
              <a:rPr lang="en-US" sz="4800" dirty="0" err="1"/>
              <a:t>Radioroc</a:t>
            </a:r>
            <a:r>
              <a:rPr lang="en-US" sz="4800" dirty="0"/>
              <a:t>        + </a:t>
            </a:r>
            <a:r>
              <a:rPr lang="en-US" sz="4800" dirty="0" err="1"/>
              <a:t>picoTDC</a:t>
            </a:r>
            <a:endParaRPr lang="en-US" sz="4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8F4C75-64D4-4B94-92FC-6AA0EDE9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29A64-2861-42BE-97DC-6C2783EB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7</a:t>
            </a:fld>
            <a:endParaRPr lang="en-US" sz="1050" dirty="0"/>
          </a:p>
        </p:txBody>
      </p:sp>
      <p:pic>
        <p:nvPicPr>
          <p:cNvPr id="10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5FBE800A-3308-439E-956F-00008B5A0EC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0F693CD-4750-DA3C-244C-7CBEBD0B47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94" b="96953" l="9434" r="89405">
                        <a14:foregroundMark x1="62119" y1="55060" x2="61829" y2="55386"/>
                        <a14:foregroundMark x1="60668" y1="57889" x2="60377" y2="56148"/>
                        <a14:foregroundMark x1="52830" y1="92057" x2="52830" y2="92057"/>
                        <a14:foregroundMark x1="57184" y1="97062" x2="57184" y2="97062"/>
                        <a14:foregroundMark x1="58636" y1="9467" x2="58636" y2="9467"/>
                        <a14:foregroundMark x1="58636" y1="6094" x2="58636" y2="6094"/>
                        <a14:foregroundMark x1="40493" y1="11099" x2="41074" y2="11099"/>
                        <a14:foregroundMark x1="35414" y1="11534" x2="35414" y2="11534"/>
                        <a14:foregroundMark x1="42816" y1="96300" x2="42816" y2="96300"/>
                        <a14:foregroundMark x1="33527" y1="96953" x2="33527" y2="96953"/>
                        <a14:foregroundMark x1="65312" y1="93580" x2="65312" y2="93580"/>
                        <a14:foregroundMark x1="65457" y1="94342" x2="65457" y2="94342"/>
                        <a14:foregroundMark x1="64151" y1="96409" x2="64151" y2="95865"/>
                        <a14:foregroundMark x1="65893" y1="95756" x2="65893" y2="95756"/>
                        <a14:foregroundMark x1="23948" y1="94995" x2="23948" y2="94995"/>
                        <a14:foregroundMark x1="22351" y1="94995" x2="22351" y2="94995"/>
                        <a14:foregroundMark x1="66473" y1="21872" x2="66473" y2="21872"/>
                        <a14:foregroundMark x1="67199" y1="22089" x2="67199" y2="22089"/>
                        <a14:foregroundMark x1="67634" y1="20457" x2="67634" y2="20457"/>
                        <a14:foregroundMark x1="67489" y1="21545" x2="67489" y2="21545"/>
                        <a14:foregroundMark x1="66618" y1="22198" x2="66618" y2="22198"/>
                        <a14:backgroundMark x1="67634" y1="20239" x2="67634" y2="20239"/>
                        <a14:backgroundMark x1="67779" y1="20348" x2="67779" y2="20348"/>
                        <a14:backgroundMark x1="67779" y1="20566" x2="67779" y2="20566"/>
                        <a14:backgroundMark x1="67489" y1="22089" x2="67489" y2="220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73" t="2379" r="31723"/>
          <a:stretch/>
        </p:blipFill>
        <p:spPr bwMode="auto">
          <a:xfrm rot="5400000">
            <a:off x="6548726" y="934374"/>
            <a:ext cx="3009903" cy="801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D26072C-6404-FD42-509A-5827DDD163BF}"/>
              </a:ext>
            </a:extLst>
          </p:cNvPr>
          <p:cNvSpPr txBox="1">
            <a:spLocks/>
          </p:cNvSpPr>
          <p:nvPr/>
        </p:nvSpPr>
        <p:spPr>
          <a:xfrm>
            <a:off x="502312" y="795374"/>
            <a:ext cx="11529568" cy="266220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Clr>
                <a:schemeClr val="accent3">
                  <a:lumMod val="75000"/>
                </a:schemeClr>
              </a:buClr>
              <a:buNone/>
            </a:pPr>
            <a:r>
              <a:rPr lang="en-US" sz="1800" dirty="0"/>
              <a:t>64 channel all-in-one readout for </a:t>
            </a:r>
            <a:r>
              <a:rPr lang="en-US" sz="1800" b="1" dirty="0" err="1"/>
              <a:t>SiPM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FF0000"/>
                </a:solidFill>
              </a:rPr>
              <a:t>preamp + shapers + peak-ADC + discriminator + TDC + HV bias</a:t>
            </a:r>
            <a:r>
              <a:rPr lang="en-US" sz="1800" b="1" dirty="0"/>
              <a:t>.</a:t>
            </a:r>
            <a:br>
              <a:rPr lang="en-US" sz="1800" b="1" dirty="0"/>
            </a:br>
            <a:r>
              <a:rPr lang="en-US" sz="1800" dirty="0" err="1"/>
              <a:t>Radioroc</a:t>
            </a:r>
            <a:r>
              <a:rPr lang="en-US" sz="1800" dirty="0"/>
              <a:t> self-triggers connected in parallel to TDC (for timing) and FPGA (for counting/triggering)</a:t>
            </a:r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Dynamic Range: </a:t>
            </a:r>
            <a:r>
              <a:rPr lang="en-US" sz="1800" dirty="0"/>
              <a:t>2000 </a:t>
            </a:r>
            <a:r>
              <a:rPr lang="en-US" sz="1800" dirty="0" err="1"/>
              <a:t>p.e.</a:t>
            </a:r>
            <a:endParaRPr lang="en-US" sz="1800" dirty="0"/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Shaping Time</a:t>
            </a:r>
            <a:r>
              <a:rPr lang="en-US" sz="1800" dirty="0"/>
              <a:t>: 20÷1200 ns (for Peak ADC)</a:t>
            </a:r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HV</a:t>
            </a:r>
            <a:r>
              <a:rPr lang="en-US" sz="1800" dirty="0"/>
              <a:t>: 20÷80 V pos, 10 mA</a:t>
            </a:r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Timing Resolution</a:t>
            </a:r>
            <a:r>
              <a:rPr lang="en-US" sz="1800" dirty="0"/>
              <a:t>: 55 </a:t>
            </a:r>
            <a:r>
              <a:rPr lang="en-US" sz="1800" dirty="0" err="1"/>
              <a:t>ps</a:t>
            </a:r>
            <a:r>
              <a:rPr lang="en-US" sz="1800" dirty="0"/>
              <a:t> @ 1 </a:t>
            </a:r>
            <a:r>
              <a:rPr lang="en-US" sz="1800" dirty="0" err="1"/>
              <a:t>p.e.</a:t>
            </a:r>
            <a:endParaRPr lang="en-US" sz="1800" dirty="0"/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dirty="0"/>
              <a:t>PHA by </a:t>
            </a:r>
            <a:r>
              <a:rPr lang="en-US" sz="1800" b="1" dirty="0" err="1"/>
              <a:t>ToT</a:t>
            </a:r>
            <a:r>
              <a:rPr lang="en-US" sz="1800" dirty="0"/>
              <a:t>: 1 % linearity up to 2000 </a:t>
            </a:r>
            <a:r>
              <a:rPr lang="en-US" sz="1800" dirty="0" err="1"/>
              <a:t>p.e.</a:t>
            </a:r>
            <a:endParaRPr lang="en-US" sz="18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endParaRPr lang="en-US" sz="18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56112E4-3CA2-65F6-5750-A5D9BD8A2C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687" y="4153651"/>
            <a:ext cx="2958068" cy="1533813"/>
          </a:xfrm>
          <a:prstGeom prst="rect">
            <a:avLst/>
          </a:prstGeom>
        </p:spPr>
      </p:pic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0C880CE4-D2CF-F9F8-477D-78C112BA4D40}"/>
              </a:ext>
            </a:extLst>
          </p:cNvPr>
          <p:cNvSpPr/>
          <p:nvPr/>
        </p:nvSpPr>
        <p:spPr>
          <a:xfrm>
            <a:off x="3588834" y="4693500"/>
            <a:ext cx="546967" cy="498808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47">
            <a:extLst>
              <a:ext uri="{FF2B5EF4-FFF2-40B4-BE49-F238E27FC236}">
                <a16:creationId xmlns:a16="http://schemas.microsoft.com/office/drawing/2014/main" id="{A28B27C7-B0E8-1406-DADE-01C9623C0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4807" y="4863801"/>
            <a:ext cx="101914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dirty="0" err="1">
                <a:solidFill>
                  <a:schemeClr val="bg1"/>
                </a:solidFill>
                <a:latin typeface="Comic Sans MS" pitchFamily="66" charset="0"/>
              </a:rPr>
              <a:t>Radioroc</a:t>
            </a:r>
            <a:endParaRPr lang="it-IT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" name="CasellaDiTesto 47">
            <a:extLst>
              <a:ext uri="{FF2B5EF4-FFF2-40B4-BE49-F238E27FC236}">
                <a16:creationId xmlns:a16="http://schemas.microsoft.com/office/drawing/2014/main" id="{C3D041B4-ABF4-310C-0DEE-0DD66BA2B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82" y="5292426"/>
            <a:ext cx="101914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dirty="0" err="1">
                <a:solidFill>
                  <a:schemeClr val="bg1"/>
                </a:solidFill>
                <a:latin typeface="Comic Sans MS" pitchFamily="66" charset="0"/>
              </a:rPr>
              <a:t>picoTDC</a:t>
            </a:r>
            <a:endParaRPr lang="it-IT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CasellaDiTesto 47">
            <a:extLst>
              <a:ext uri="{FF2B5EF4-FFF2-40B4-BE49-F238E27FC236}">
                <a16:creationId xmlns:a16="http://schemas.microsoft.com/office/drawing/2014/main" id="{D2BAB03C-EFAF-1F43-0DC9-94FE83B34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1571" y="5225751"/>
            <a:ext cx="101914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dirty="0">
                <a:solidFill>
                  <a:schemeClr val="bg1"/>
                </a:solidFill>
                <a:latin typeface="Comic Sans MS" pitchFamily="66" charset="0"/>
              </a:rPr>
              <a:t>FPGA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3D9611C-F1A2-9CC7-6B89-7EFA9E5E2856}"/>
              </a:ext>
            </a:extLst>
          </p:cNvPr>
          <p:cNvSpPr txBox="1">
            <a:spLocks/>
          </p:cNvSpPr>
          <p:nvPr/>
        </p:nvSpPr>
        <p:spPr>
          <a:xfrm>
            <a:off x="6562707" y="1918001"/>
            <a:ext cx="4856016" cy="146104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3">
                  <a:lumMod val="75000"/>
                </a:schemeClr>
              </a:buClr>
              <a:buNone/>
            </a:pPr>
            <a:r>
              <a:rPr lang="en-US" sz="1800" i="1" dirty="0">
                <a:solidFill>
                  <a:srgbClr val="0070C0"/>
                </a:solidFill>
              </a:rPr>
              <a:t>Same PCB compatible with:</a:t>
            </a:r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i="1" dirty="0" err="1">
                <a:solidFill>
                  <a:srgbClr val="0070C0"/>
                </a:solidFill>
              </a:rPr>
              <a:t>Psiroc</a:t>
            </a:r>
            <a:r>
              <a:rPr lang="en-US" sz="1800" i="1" dirty="0">
                <a:solidFill>
                  <a:srgbClr val="0070C0"/>
                </a:solidFill>
              </a:rPr>
              <a:t> (GEM, Silicon Strips):</a:t>
            </a:r>
            <a:r>
              <a:rPr lang="en-US" sz="1800" b="1" i="1" dirty="0">
                <a:solidFill>
                  <a:srgbClr val="0070C0"/>
                </a:solidFill>
              </a:rPr>
              <a:t> A5205</a:t>
            </a:r>
          </a:p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</a:pPr>
            <a:r>
              <a:rPr lang="en-US" sz="1800" b="1" i="1" dirty="0" err="1">
                <a:solidFill>
                  <a:srgbClr val="0070C0"/>
                </a:solidFill>
              </a:rPr>
              <a:t>Liroc</a:t>
            </a:r>
            <a:r>
              <a:rPr lang="en-US" sz="1800" i="1" dirty="0">
                <a:solidFill>
                  <a:srgbClr val="0070C0"/>
                </a:solidFill>
              </a:rPr>
              <a:t> (LIDAR): </a:t>
            </a:r>
            <a:r>
              <a:rPr lang="en-US" sz="1800" b="1" i="1" dirty="0">
                <a:solidFill>
                  <a:srgbClr val="0070C0"/>
                </a:solidFill>
              </a:rPr>
              <a:t>A52xx</a:t>
            </a:r>
            <a:endParaRPr lang="en-US" sz="1800" i="1" dirty="0">
              <a:solidFill>
                <a:srgbClr val="0070C0"/>
              </a:solidFill>
            </a:endParaRPr>
          </a:p>
        </p:txBody>
      </p:sp>
      <p:pic>
        <p:nvPicPr>
          <p:cNvPr id="18" name="Picture 4" descr="Home">
            <a:extLst>
              <a:ext uri="{FF2B5EF4-FFF2-40B4-BE49-F238E27FC236}">
                <a16:creationId xmlns:a16="http://schemas.microsoft.com/office/drawing/2014/main" id="{7ED5B449-DB36-E0DD-9EDD-456AD8463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410" y="62624"/>
            <a:ext cx="836872" cy="71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ERN | Science|Business">
            <a:extLst>
              <a:ext uri="{FF2B5EF4-FFF2-40B4-BE49-F238E27FC236}">
                <a16:creationId xmlns:a16="http://schemas.microsoft.com/office/drawing/2014/main" id="{16400F31-1F11-03D4-C9A0-123CEBA98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889" y="75103"/>
            <a:ext cx="700938" cy="70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51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2">
            <a:extLst>
              <a:ext uri="{FF2B5EF4-FFF2-40B4-BE49-F238E27FC236}">
                <a16:creationId xmlns:a16="http://schemas.microsoft.com/office/drawing/2014/main" id="{52A6D083-E2F4-472D-886A-7B1BB7249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0" name="Slide Number Placeholder 4">
            <a:extLst>
              <a:ext uri="{FF2B5EF4-FFF2-40B4-BE49-F238E27FC236}">
                <a16:creationId xmlns:a16="http://schemas.microsoft.com/office/drawing/2014/main" id="{070938FE-2A5A-4C3E-B54E-2B18CB5E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8</a:t>
            </a:fld>
            <a:endParaRPr lang="en-US" sz="1050"/>
          </a:p>
        </p:txBody>
      </p:sp>
      <p:sp>
        <p:nvSpPr>
          <p:cNvPr id="71" name="Titolo 1">
            <a:extLst>
              <a:ext uri="{FF2B5EF4-FFF2-40B4-BE49-F238E27FC236}">
                <a16:creationId xmlns:a16="http://schemas.microsoft.com/office/drawing/2014/main" id="{BFAE2CC2-6301-445F-8CB2-3A609F99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99868"/>
            <a:ext cx="10058400" cy="6827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/>
              <a:t>FERS Roadmap</a:t>
            </a: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94F87A02-4A23-4F30-A219-3164D0EAB631}"/>
              </a:ext>
            </a:extLst>
          </p:cNvPr>
          <p:cNvGrpSpPr>
            <a:grpSpLocks noChangeAspect="1"/>
          </p:cNvGrpSpPr>
          <p:nvPr/>
        </p:nvGrpSpPr>
        <p:grpSpPr>
          <a:xfrm>
            <a:off x="1223009" y="1370116"/>
            <a:ext cx="9818371" cy="4671860"/>
            <a:chOff x="1415588" y="1532119"/>
            <a:chExt cx="9577994" cy="4557482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5028D52C-624B-4695-AD46-CCD48D93703F}"/>
                </a:ext>
              </a:extLst>
            </p:cNvPr>
            <p:cNvGrpSpPr/>
            <p:nvPr/>
          </p:nvGrpSpPr>
          <p:grpSpPr>
            <a:xfrm>
              <a:off x="1415588" y="2033808"/>
              <a:ext cx="9360823" cy="3641762"/>
              <a:chOff x="822268" y="2050951"/>
              <a:chExt cx="8479808" cy="3138538"/>
            </a:xfrm>
          </p:grpSpPr>
          <p:cxnSp>
            <p:nvCxnSpPr>
              <p:cNvPr id="19" name="Straight Connector 18"/>
              <p:cNvCxnSpPr>
                <a:cxnSpLocks/>
                <a:stCxn id="15" idx="4"/>
                <a:endCxn id="122" idx="0"/>
              </p:cNvCxnSpPr>
              <p:nvPr/>
            </p:nvCxnSpPr>
            <p:spPr>
              <a:xfrm>
                <a:off x="1960688" y="3797078"/>
                <a:ext cx="0" cy="374293"/>
              </a:xfrm>
              <a:prstGeom prst="line">
                <a:avLst/>
              </a:prstGeom>
              <a:ln w="254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4028344" y="3069069"/>
                <a:ext cx="0" cy="374293"/>
              </a:xfrm>
              <a:prstGeom prst="line">
                <a:avLst/>
              </a:prstGeom>
              <a:ln w="254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6096000" y="3797078"/>
                <a:ext cx="0" cy="374293"/>
              </a:xfrm>
              <a:prstGeom prst="line">
                <a:avLst/>
              </a:prstGeom>
              <a:ln w="254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8163655" y="3132017"/>
                <a:ext cx="0" cy="374293"/>
              </a:xfrm>
              <a:prstGeom prst="line">
                <a:avLst/>
              </a:prstGeom>
              <a:ln w="254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ounded Rectangle 115"/>
              <p:cNvSpPr/>
              <p:nvPr/>
            </p:nvSpPr>
            <p:spPr>
              <a:xfrm>
                <a:off x="7025235" y="3506310"/>
                <a:ext cx="2276841" cy="227820"/>
              </a:xfrm>
              <a:prstGeom prst="roundRect">
                <a:avLst>
                  <a:gd name="adj" fmla="val 50000"/>
                </a:avLst>
              </a:prstGeom>
              <a:solidFill>
                <a:srgbClr val="1C81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ounded Rectangle 114"/>
              <p:cNvSpPr/>
              <p:nvPr/>
            </p:nvSpPr>
            <p:spPr>
              <a:xfrm>
                <a:off x="4957580" y="3506310"/>
                <a:ext cx="2276841" cy="227820"/>
              </a:xfrm>
              <a:prstGeom prst="roundRect">
                <a:avLst>
                  <a:gd name="adj" fmla="val 50000"/>
                </a:avLst>
              </a:prstGeom>
              <a:solidFill>
                <a:srgbClr val="FFB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ounded Rectangle 111"/>
              <p:cNvSpPr/>
              <p:nvPr/>
            </p:nvSpPr>
            <p:spPr>
              <a:xfrm>
                <a:off x="2889924" y="3506310"/>
                <a:ext cx="2276841" cy="227820"/>
              </a:xfrm>
              <a:prstGeom prst="roundRect">
                <a:avLst>
                  <a:gd name="adj" fmla="val 50000"/>
                </a:avLst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822268" y="3506310"/>
                <a:ext cx="2276841" cy="227820"/>
              </a:xfrm>
              <a:prstGeom prst="roundRect">
                <a:avLst>
                  <a:gd name="adj" fmla="val 50000"/>
                </a:avLst>
              </a:prstGeom>
              <a:solidFill>
                <a:srgbClr val="1C81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783830" y="3443362"/>
                <a:ext cx="353716" cy="353716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3851486" y="3443362"/>
                <a:ext cx="353716" cy="353716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5919142" y="3443362"/>
                <a:ext cx="353716" cy="353716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7986797" y="3443362"/>
                <a:ext cx="353716" cy="353716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1451629" y="4171371"/>
                <a:ext cx="1018118" cy="1018118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3519285" y="2050951"/>
                <a:ext cx="1018118" cy="1018118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5586941" y="4171371"/>
                <a:ext cx="1018118" cy="1018118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7654596" y="2050951"/>
                <a:ext cx="1018118" cy="1018118"/>
              </a:xfrm>
              <a:prstGeom prst="ellipse">
                <a:avLst/>
              </a:prstGeom>
              <a:solidFill>
                <a:schemeClr val="bg1"/>
              </a:solidFill>
              <a:ln w="127000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915518" y="3132657"/>
                <a:ext cx="2167427" cy="2156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spc="50" dirty="0">
                    <a:solidFill>
                      <a:schemeClr val="bg1">
                        <a:lumMod val="6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A5202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EDFBD7F5-A471-43BD-B56C-461413086A4E}"/>
                  </a:ext>
                </a:extLst>
              </p:cNvPr>
              <p:cNvSpPr txBox="1"/>
              <p:nvPr/>
            </p:nvSpPr>
            <p:spPr>
              <a:xfrm>
                <a:off x="1265243" y="2780491"/>
                <a:ext cx="1423487" cy="176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Weeroc </a:t>
                </a:r>
                <a:r>
                  <a:rPr lang="en-US" sz="140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Citiroc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5007710" y="3140840"/>
                <a:ext cx="2167427" cy="2564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spc="50" dirty="0">
                    <a:solidFill>
                      <a:srgbClr val="1C819E"/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A5204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DFBD7F5-A471-43BD-B56C-461413086A4E}"/>
                  </a:ext>
                </a:extLst>
              </p:cNvPr>
              <p:cNvSpPr txBox="1"/>
              <p:nvPr/>
            </p:nvSpPr>
            <p:spPr>
              <a:xfrm>
                <a:off x="5107480" y="2635641"/>
                <a:ext cx="1967884" cy="353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Weeroc </a:t>
                </a:r>
                <a:r>
                  <a:rPr lang="en-US" sz="140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Radioroc</a:t>
                </a: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 +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CERN </a:t>
                </a:r>
                <a:r>
                  <a:rPr lang="en-US" sz="140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picoTDC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944630" y="3932128"/>
                <a:ext cx="2167427" cy="2564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spc="50" dirty="0">
                    <a:solidFill>
                      <a:srgbClr val="FFBE00"/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A5203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DFBD7F5-A471-43BD-B56C-461413086A4E}"/>
                  </a:ext>
                </a:extLst>
              </p:cNvPr>
              <p:cNvSpPr txBox="1"/>
              <p:nvPr/>
            </p:nvSpPr>
            <p:spPr>
              <a:xfrm>
                <a:off x="3307921" y="4282627"/>
                <a:ext cx="1423487" cy="176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CERN </a:t>
                </a:r>
                <a:r>
                  <a:rPr lang="en-US" sz="140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picoTDC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7079945" y="3937406"/>
                <a:ext cx="2167427" cy="2210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spc="50" dirty="0">
                    <a:solidFill>
                      <a:schemeClr val="bg1">
                        <a:lumMod val="6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A5205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EDFBD7F5-A471-43BD-B56C-461413086A4E}"/>
                  </a:ext>
                </a:extLst>
              </p:cNvPr>
              <p:cNvSpPr txBox="1"/>
              <p:nvPr/>
            </p:nvSpPr>
            <p:spPr>
              <a:xfrm>
                <a:off x="7460593" y="4282627"/>
                <a:ext cx="1423487" cy="353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Weeroc </a:t>
                </a:r>
                <a:r>
                  <a:rPr lang="en-US" sz="140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Psiroc</a:t>
                </a: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 +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CERN </a:t>
                </a:r>
                <a:r>
                  <a:rPr lang="en-US" sz="140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Ebrima" panose="02000000000000000000" pitchFamily="2" charset="0"/>
                    <a:cs typeface="Segoe UI" panose="020B0502040204020203" pitchFamily="34" charset="0"/>
                  </a:rPr>
                  <a:t>picoTDC</a:t>
                </a:r>
                <a:endPara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152A065F-0CD8-466A-B4BB-5A38A3E30606}"/>
                </a:ext>
              </a:extLst>
            </p:cNvPr>
            <p:cNvGrpSpPr/>
            <p:nvPr/>
          </p:nvGrpSpPr>
          <p:grpSpPr>
            <a:xfrm>
              <a:off x="1917827" y="4714495"/>
              <a:ext cx="1548000" cy="817200"/>
              <a:chOff x="-1388838" y="2671887"/>
              <a:chExt cx="1616774" cy="543280"/>
            </a:xfrm>
          </p:grpSpPr>
          <p:grpSp>
            <p:nvGrpSpPr>
              <p:cNvPr id="18" name="Gruppo 17">
                <a:extLst>
                  <a:ext uri="{FF2B5EF4-FFF2-40B4-BE49-F238E27FC236}">
                    <a16:creationId xmlns:a16="http://schemas.microsoft.com/office/drawing/2014/main" id="{B2A5D32E-E6F8-43E9-B03D-F010B3DABAEF}"/>
                  </a:ext>
                </a:extLst>
              </p:cNvPr>
              <p:cNvGrpSpPr/>
              <p:nvPr/>
            </p:nvGrpSpPr>
            <p:grpSpPr>
              <a:xfrm>
                <a:off x="-1388838" y="2671887"/>
                <a:ext cx="1388838" cy="467496"/>
                <a:chOff x="-1474563" y="2644742"/>
                <a:chExt cx="1729818" cy="522508"/>
              </a:xfrm>
            </p:grpSpPr>
            <p:sp>
              <p:nvSpPr>
                <p:cNvPr id="91" name="Freeform 614">
                  <a:extLst>
                    <a:ext uri="{FF2B5EF4-FFF2-40B4-BE49-F238E27FC236}">
                      <a16:creationId xmlns:a16="http://schemas.microsoft.com/office/drawing/2014/main" id="{6F93D7D6-EF41-4C60-9660-8C56275AF9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03765" y="2644742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614">
                  <a:extLst>
                    <a:ext uri="{FF2B5EF4-FFF2-40B4-BE49-F238E27FC236}">
                      <a16:creationId xmlns:a16="http://schemas.microsoft.com/office/drawing/2014/main" id="{3483962C-2453-454D-9789-155D207CC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26179" y="2739788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Freeform 614">
                  <a:extLst>
                    <a:ext uri="{FF2B5EF4-FFF2-40B4-BE49-F238E27FC236}">
                      <a16:creationId xmlns:a16="http://schemas.microsoft.com/office/drawing/2014/main" id="{75D865D0-8550-4B41-ADA5-F57180D64A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200402" y="2729444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614">
                  <a:extLst>
                    <a:ext uri="{FF2B5EF4-FFF2-40B4-BE49-F238E27FC236}">
                      <a16:creationId xmlns:a16="http://schemas.microsoft.com/office/drawing/2014/main" id="{6AD951F3-71BD-479B-9298-1FFE2E9AF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22816" y="2824490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614">
                  <a:extLst>
                    <a:ext uri="{FF2B5EF4-FFF2-40B4-BE49-F238E27FC236}">
                      <a16:creationId xmlns:a16="http://schemas.microsoft.com/office/drawing/2014/main" id="{FB9EFEBD-90D6-4AC8-969C-5D4944CCE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26180" y="2913146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614">
                  <a:extLst>
                    <a:ext uri="{FF2B5EF4-FFF2-40B4-BE49-F238E27FC236}">
                      <a16:creationId xmlns:a16="http://schemas.microsoft.com/office/drawing/2014/main" id="{32EC1C2A-0573-4F2B-8F6A-9D24F8F3A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8018" y="2839731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" name="Freeform 614">
                  <a:extLst>
                    <a:ext uri="{FF2B5EF4-FFF2-40B4-BE49-F238E27FC236}">
                      <a16:creationId xmlns:a16="http://schemas.microsoft.com/office/drawing/2014/main" id="{27CCA598-D911-42AE-976D-F01EA5E8DA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74563" y="2814145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" name="Freeform 614">
                  <a:extLst>
                    <a:ext uri="{FF2B5EF4-FFF2-40B4-BE49-F238E27FC236}">
                      <a16:creationId xmlns:a16="http://schemas.microsoft.com/office/drawing/2014/main" id="{0F0A347F-10A0-4AD3-B9A6-8219554682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96977" y="2909191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614">
                  <a:extLst>
                    <a:ext uri="{FF2B5EF4-FFF2-40B4-BE49-F238E27FC236}">
                      <a16:creationId xmlns:a16="http://schemas.microsoft.com/office/drawing/2014/main" id="{365FAD6F-1ACE-4644-8215-6BA696325B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00341" y="2997847"/>
                  <a:ext cx="593273" cy="169403"/>
                </a:xfrm>
                <a:custGeom>
                  <a:avLst/>
                  <a:gdLst>
                    <a:gd name="T0" fmla="*/ 407 w 807"/>
                    <a:gd name="T1" fmla="*/ 1 h 240"/>
                    <a:gd name="T2" fmla="*/ 403 w 807"/>
                    <a:gd name="T3" fmla="*/ 0 h 240"/>
                    <a:gd name="T4" fmla="*/ 399 w 807"/>
                    <a:gd name="T5" fmla="*/ 1 h 240"/>
                    <a:gd name="T6" fmla="*/ 0 w 807"/>
                    <a:gd name="T7" fmla="*/ 115 h 240"/>
                    <a:gd name="T8" fmla="*/ 403 w 807"/>
                    <a:gd name="T9" fmla="*/ 240 h 240"/>
                    <a:gd name="T10" fmla="*/ 807 w 807"/>
                    <a:gd name="T11" fmla="*/ 115 h 240"/>
                    <a:gd name="T12" fmla="*/ 407 w 807"/>
                    <a:gd name="T13" fmla="*/ 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7" h="240">
                      <a:moveTo>
                        <a:pt x="407" y="1"/>
                      </a:moveTo>
                      <a:lnTo>
                        <a:pt x="403" y="0"/>
                      </a:lnTo>
                      <a:lnTo>
                        <a:pt x="399" y="1"/>
                      </a:lnTo>
                      <a:lnTo>
                        <a:pt x="0" y="115"/>
                      </a:lnTo>
                      <a:lnTo>
                        <a:pt x="403" y="240"/>
                      </a:lnTo>
                      <a:lnTo>
                        <a:pt x="807" y="115"/>
                      </a:ln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109" name="Freeform 614">
                <a:extLst>
                  <a:ext uri="{FF2B5EF4-FFF2-40B4-BE49-F238E27FC236}">
                    <a16:creationId xmlns:a16="http://schemas.microsoft.com/office/drawing/2014/main" id="{EC717063-F22A-4760-9AA6-67131BE35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751" y="2987816"/>
                <a:ext cx="476328" cy="151567"/>
              </a:xfrm>
              <a:custGeom>
                <a:avLst/>
                <a:gdLst>
                  <a:gd name="T0" fmla="*/ 407 w 807"/>
                  <a:gd name="T1" fmla="*/ 1 h 240"/>
                  <a:gd name="T2" fmla="*/ 403 w 807"/>
                  <a:gd name="T3" fmla="*/ 0 h 240"/>
                  <a:gd name="T4" fmla="*/ 399 w 807"/>
                  <a:gd name="T5" fmla="*/ 1 h 240"/>
                  <a:gd name="T6" fmla="*/ 0 w 807"/>
                  <a:gd name="T7" fmla="*/ 115 h 240"/>
                  <a:gd name="T8" fmla="*/ 403 w 807"/>
                  <a:gd name="T9" fmla="*/ 240 h 240"/>
                  <a:gd name="T10" fmla="*/ 807 w 807"/>
                  <a:gd name="T11" fmla="*/ 115 h 240"/>
                  <a:gd name="T12" fmla="*/ 407 w 807"/>
                  <a:gd name="T13" fmla="*/ 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7" h="240">
                    <a:moveTo>
                      <a:pt x="407" y="1"/>
                    </a:moveTo>
                    <a:lnTo>
                      <a:pt x="403" y="0"/>
                    </a:lnTo>
                    <a:lnTo>
                      <a:pt x="399" y="1"/>
                    </a:lnTo>
                    <a:lnTo>
                      <a:pt x="0" y="115"/>
                    </a:lnTo>
                    <a:lnTo>
                      <a:pt x="403" y="240"/>
                    </a:lnTo>
                    <a:lnTo>
                      <a:pt x="807" y="115"/>
                    </a:lnTo>
                    <a:lnTo>
                      <a:pt x="407" y="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614">
                <a:extLst>
                  <a:ext uri="{FF2B5EF4-FFF2-40B4-BE49-F238E27FC236}">
                    <a16:creationId xmlns:a16="http://schemas.microsoft.com/office/drawing/2014/main" id="{B2CBF992-85AE-4C4B-B651-BE1F0DEA3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8392" y="2922131"/>
                <a:ext cx="476328" cy="151567"/>
              </a:xfrm>
              <a:custGeom>
                <a:avLst/>
                <a:gdLst>
                  <a:gd name="T0" fmla="*/ 407 w 807"/>
                  <a:gd name="T1" fmla="*/ 1 h 240"/>
                  <a:gd name="T2" fmla="*/ 403 w 807"/>
                  <a:gd name="T3" fmla="*/ 0 h 240"/>
                  <a:gd name="T4" fmla="*/ 399 w 807"/>
                  <a:gd name="T5" fmla="*/ 1 h 240"/>
                  <a:gd name="T6" fmla="*/ 0 w 807"/>
                  <a:gd name="T7" fmla="*/ 115 h 240"/>
                  <a:gd name="T8" fmla="*/ 403 w 807"/>
                  <a:gd name="T9" fmla="*/ 240 h 240"/>
                  <a:gd name="T10" fmla="*/ 807 w 807"/>
                  <a:gd name="T11" fmla="*/ 115 h 240"/>
                  <a:gd name="T12" fmla="*/ 407 w 807"/>
                  <a:gd name="T13" fmla="*/ 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7" h="240">
                    <a:moveTo>
                      <a:pt x="407" y="1"/>
                    </a:moveTo>
                    <a:lnTo>
                      <a:pt x="403" y="0"/>
                    </a:lnTo>
                    <a:lnTo>
                      <a:pt x="399" y="1"/>
                    </a:lnTo>
                    <a:lnTo>
                      <a:pt x="0" y="115"/>
                    </a:lnTo>
                    <a:lnTo>
                      <a:pt x="403" y="240"/>
                    </a:lnTo>
                    <a:lnTo>
                      <a:pt x="807" y="115"/>
                    </a:lnTo>
                    <a:lnTo>
                      <a:pt x="407" y="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1" name="Freeform 614">
                <a:extLst>
                  <a:ext uri="{FF2B5EF4-FFF2-40B4-BE49-F238E27FC236}">
                    <a16:creationId xmlns:a16="http://schemas.microsoft.com/office/drawing/2014/main" id="{0F931D5A-8CC5-47E2-B4E8-AD28ABE56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9870" y="3063600"/>
                <a:ext cx="476328" cy="151567"/>
              </a:xfrm>
              <a:custGeom>
                <a:avLst/>
                <a:gdLst>
                  <a:gd name="T0" fmla="*/ 407 w 807"/>
                  <a:gd name="T1" fmla="*/ 1 h 240"/>
                  <a:gd name="T2" fmla="*/ 403 w 807"/>
                  <a:gd name="T3" fmla="*/ 0 h 240"/>
                  <a:gd name="T4" fmla="*/ 399 w 807"/>
                  <a:gd name="T5" fmla="*/ 1 h 240"/>
                  <a:gd name="T6" fmla="*/ 0 w 807"/>
                  <a:gd name="T7" fmla="*/ 115 h 240"/>
                  <a:gd name="T8" fmla="*/ 403 w 807"/>
                  <a:gd name="T9" fmla="*/ 240 h 240"/>
                  <a:gd name="T10" fmla="*/ 807 w 807"/>
                  <a:gd name="T11" fmla="*/ 115 h 240"/>
                  <a:gd name="T12" fmla="*/ 407 w 807"/>
                  <a:gd name="T13" fmla="*/ 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7" h="240">
                    <a:moveTo>
                      <a:pt x="407" y="1"/>
                    </a:moveTo>
                    <a:lnTo>
                      <a:pt x="403" y="0"/>
                    </a:lnTo>
                    <a:lnTo>
                      <a:pt x="399" y="1"/>
                    </a:lnTo>
                    <a:lnTo>
                      <a:pt x="0" y="115"/>
                    </a:lnTo>
                    <a:lnTo>
                      <a:pt x="403" y="240"/>
                    </a:lnTo>
                    <a:lnTo>
                      <a:pt x="807" y="115"/>
                    </a:lnTo>
                    <a:lnTo>
                      <a:pt x="407" y="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27" name="TextBox 129">
              <a:extLst>
                <a:ext uri="{FF2B5EF4-FFF2-40B4-BE49-F238E27FC236}">
                  <a16:creationId xmlns:a16="http://schemas.microsoft.com/office/drawing/2014/main" id="{A95F5422-473C-4F5D-AFD2-FA174E2E6709}"/>
                </a:ext>
              </a:extLst>
            </p:cNvPr>
            <p:cNvSpPr txBox="1"/>
            <p:nvPr/>
          </p:nvSpPr>
          <p:spPr>
            <a:xfrm>
              <a:off x="1886594" y="5873580"/>
              <a:ext cx="1571381" cy="2160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SiPM</a:t>
              </a:r>
            </a:p>
          </p:txBody>
        </p:sp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A00AA9CF-E5A1-4938-80DA-3C2044ECC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458101" y="4677235"/>
              <a:ext cx="1548171" cy="815309"/>
            </a:xfrm>
            <a:prstGeom prst="rect">
              <a:avLst/>
            </a:prstGeom>
          </p:spPr>
        </p:pic>
        <p:sp>
          <p:nvSpPr>
            <p:cNvPr id="171" name="TextBox 129">
              <a:extLst>
                <a:ext uri="{FF2B5EF4-FFF2-40B4-BE49-F238E27FC236}">
                  <a16:creationId xmlns:a16="http://schemas.microsoft.com/office/drawing/2014/main" id="{10B164C0-48E8-476F-9079-36CDB12A1ED2}"/>
                </a:ext>
              </a:extLst>
            </p:cNvPr>
            <p:cNvSpPr txBox="1"/>
            <p:nvPr/>
          </p:nvSpPr>
          <p:spPr>
            <a:xfrm>
              <a:off x="6315074" y="5851402"/>
              <a:ext cx="1947941" cy="2160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spc="50" dirty="0">
                  <a:solidFill>
                    <a:srgbClr val="1C819E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SiPM high-res.</a:t>
              </a:r>
            </a:p>
          </p:txBody>
        </p:sp>
        <p:sp>
          <p:nvSpPr>
            <p:cNvPr id="172" name="TextBox 129">
              <a:extLst>
                <a:ext uri="{FF2B5EF4-FFF2-40B4-BE49-F238E27FC236}">
                  <a16:creationId xmlns:a16="http://schemas.microsoft.com/office/drawing/2014/main" id="{8779354E-3C56-4675-98ED-221F30ED6863}"/>
                </a:ext>
              </a:extLst>
            </p:cNvPr>
            <p:cNvSpPr txBox="1"/>
            <p:nvPr/>
          </p:nvSpPr>
          <p:spPr>
            <a:xfrm>
              <a:off x="4339860" y="1699154"/>
              <a:ext cx="1229798" cy="2160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dirty="0">
                  <a:solidFill>
                    <a:srgbClr val="F2B85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3 ps TDC</a:t>
              </a:r>
            </a:p>
          </p:txBody>
        </p:sp>
        <p:sp>
          <p:nvSpPr>
            <p:cNvPr id="173" name="TextBox 129">
              <a:extLst>
                <a:ext uri="{FF2B5EF4-FFF2-40B4-BE49-F238E27FC236}">
                  <a16:creationId xmlns:a16="http://schemas.microsoft.com/office/drawing/2014/main" id="{786E2614-4FBE-494D-A3A7-13DF0DAB6CF5}"/>
                </a:ext>
              </a:extLst>
            </p:cNvPr>
            <p:cNvSpPr txBox="1"/>
            <p:nvPr/>
          </p:nvSpPr>
          <p:spPr>
            <a:xfrm>
              <a:off x="8445253" y="1532119"/>
              <a:ext cx="2148919" cy="2160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GEMs, Si strip</a:t>
              </a:r>
            </a:p>
          </p:txBody>
        </p:sp>
        <p:pic>
          <p:nvPicPr>
            <p:cNvPr id="37" name="Elemento grafico 36">
              <a:extLst>
                <a:ext uri="{FF2B5EF4-FFF2-40B4-BE49-F238E27FC236}">
                  <a16:creationId xmlns:a16="http://schemas.microsoft.com/office/drawing/2014/main" id="{8E1A1D47-64CA-41A2-96DE-DA93F1154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40257" y="2209843"/>
              <a:ext cx="819684" cy="819684"/>
            </a:xfrm>
            <a:prstGeom prst="rect">
              <a:avLst/>
            </a:prstGeom>
          </p:spPr>
        </p:pic>
        <p:pic>
          <p:nvPicPr>
            <p:cNvPr id="41" name="Immagine 40" descr="Immagine che contiene testo, utensile da cucina, computer&#10;&#10;Descrizione generata automaticamente">
              <a:extLst>
                <a:ext uri="{FF2B5EF4-FFF2-40B4-BE49-F238E27FC236}">
                  <a16:creationId xmlns:a16="http://schemas.microsoft.com/office/drawing/2014/main" id="{DDBAD9AA-5298-4141-B11A-2B48F3C12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654" b="18557"/>
            <a:stretch/>
          </p:blipFill>
          <p:spPr>
            <a:xfrm>
              <a:off x="8889449" y="2172737"/>
              <a:ext cx="1241470" cy="91240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4" name="CasellaDiTesto 173">
              <a:extLst>
                <a:ext uri="{FF2B5EF4-FFF2-40B4-BE49-F238E27FC236}">
                  <a16:creationId xmlns:a16="http://schemas.microsoft.com/office/drawing/2014/main" id="{0BA537C4-C337-4109-9D42-149EE1DD620A}"/>
                </a:ext>
              </a:extLst>
            </p:cNvPr>
            <p:cNvSpPr txBox="1"/>
            <p:nvPr/>
          </p:nvSpPr>
          <p:spPr>
            <a:xfrm>
              <a:off x="8089913" y="1700820"/>
              <a:ext cx="284054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and other low gain detectors</a:t>
              </a:r>
              <a:endParaRPr lang="en-GB" sz="1400" dirty="0"/>
            </a:p>
          </p:txBody>
        </p:sp>
        <p:pic>
          <p:nvPicPr>
            <p:cNvPr id="50" name="Immagine 49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8544906B-2137-4B8D-A25D-086CC8A39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9044" y="4064238"/>
              <a:ext cx="1295400" cy="492261"/>
            </a:xfrm>
            <a:prstGeom prst="rect">
              <a:avLst/>
            </a:prstGeom>
          </p:spPr>
        </p:pic>
        <p:pic>
          <p:nvPicPr>
            <p:cNvPr id="175" name="Immagine 174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F749BCF8-B045-4366-888C-F09306369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8182" y="3051851"/>
              <a:ext cx="1295400" cy="4922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2953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A picture containing indoor, green, honeycomb, light&#10;&#10;Description automatically generated">
            <a:extLst>
              <a:ext uri="{FF2B5EF4-FFF2-40B4-BE49-F238E27FC236}">
                <a16:creationId xmlns:a16="http://schemas.microsoft.com/office/drawing/2014/main" id="{A8F9496B-7509-46ED-8B5D-42A3F70C39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</a:extLst>
          </a:blip>
          <a:srcRect b="14773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pic>
        <p:nvPicPr>
          <p:cNvPr id="9" name="Immagine 18">
            <a:extLst>
              <a:ext uri="{FF2B5EF4-FFF2-40B4-BE49-F238E27FC236}">
                <a16:creationId xmlns:a16="http://schemas.microsoft.com/office/drawing/2014/main" id="{427B795E-9198-401B-B095-638C8A779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57" y="810084"/>
            <a:ext cx="9283049" cy="10774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7D6915-A704-4D9C-9089-336B673F9D10}"/>
              </a:ext>
            </a:extLst>
          </p:cNvPr>
          <p:cNvSpPr txBox="1"/>
          <p:nvPr/>
        </p:nvSpPr>
        <p:spPr>
          <a:xfrm>
            <a:off x="5356" y="2803134"/>
            <a:ext cx="12186644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Test Results: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use of </a:t>
            </a:r>
            <a:r>
              <a:rPr lang="en-US" sz="4800" spc="-5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ToT</a:t>
            </a:r>
            <a:r>
              <a:rPr lang="en-US" sz="4800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for Walk Correction and Energy Reconstruction</a:t>
            </a:r>
            <a:endParaRPr lang="it-IT" sz="4800" spc="-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875066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DarkSeedLeftStep">
      <a:dk1>
        <a:srgbClr val="000000"/>
      </a:dk1>
      <a:lt1>
        <a:srgbClr val="FFFFFF"/>
      </a:lt1>
      <a:dk2>
        <a:srgbClr val="242541"/>
      </a:dk2>
      <a:lt2>
        <a:srgbClr val="E3E8E2"/>
      </a:lt2>
      <a:accent1>
        <a:srgbClr val="AC4DC3"/>
      </a:accent1>
      <a:accent2>
        <a:srgbClr val="693BB1"/>
      </a:accent2>
      <a:accent3>
        <a:srgbClr val="4D50C3"/>
      </a:accent3>
      <a:accent4>
        <a:srgbClr val="3B70B1"/>
      </a:accent4>
      <a:accent5>
        <a:srgbClr val="4BAFBF"/>
      </a:accent5>
      <a:accent6>
        <a:srgbClr val="3BB190"/>
      </a:accent6>
      <a:hlink>
        <a:srgbClr val="3A8BAF"/>
      </a:hlink>
      <a:folHlink>
        <a:srgbClr val="7F7F7F"/>
      </a:folHlink>
    </a:clrScheme>
    <a:fontScheme name="Retrospect">
      <a:majorFont>
        <a:latin typeface="Univers Condensed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Univers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3C1F706795FB74F843AE071A52C9163" ma:contentTypeVersion="7" ma:contentTypeDescription="Creare un nuovo documento." ma:contentTypeScope="" ma:versionID="54d3553eed6da2e24ead1f4cbff37082">
  <xsd:schema xmlns:xsd="http://www.w3.org/2001/XMLSchema" xmlns:xs="http://www.w3.org/2001/XMLSchema" xmlns:p="http://schemas.microsoft.com/office/2006/metadata/properties" xmlns:ns3="c295d866-b1c5-4c84-8a10-a2556f3bf050" xmlns:ns4="dade465d-4887-4b21-8b7b-89e8cea86884" targetNamespace="http://schemas.microsoft.com/office/2006/metadata/properties" ma:root="true" ma:fieldsID="8f03314ab1288dcfd041381995ff0d85" ns3:_="" ns4:_="">
    <xsd:import namespace="c295d866-b1c5-4c84-8a10-a2556f3bf050"/>
    <xsd:import namespace="dade465d-4887-4b21-8b7b-89e8cea8688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95d866-b1c5-4c84-8a10-a2556f3bf0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e465d-4887-4b21-8b7b-89e8cea8688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C7FD74-6D44-4098-990D-E300878D57E0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dade465d-4887-4b21-8b7b-89e8cea86884"/>
    <ds:schemaRef ds:uri="c295d866-b1c5-4c84-8a10-a2556f3bf05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ED65F6A-1547-4567-957C-B2231ECCD974}">
  <ds:schemaRefs>
    <ds:schemaRef ds:uri="c295d866-b1c5-4c84-8a10-a2556f3bf050"/>
    <ds:schemaRef ds:uri="dade465d-4887-4b21-8b7b-89e8cea8688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25B5BD1-8D96-4C9E-B615-68E40F6C06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9397</TotalTime>
  <Words>1815</Words>
  <Application>Microsoft Office PowerPoint</Application>
  <PresentationFormat>Widescreen</PresentationFormat>
  <Paragraphs>303</Paragraphs>
  <Slides>24</Slides>
  <Notes>18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6" baseType="lpstr">
      <vt:lpstr>Arial</vt:lpstr>
      <vt:lpstr>Book Antiqua</vt:lpstr>
      <vt:lpstr>Calibri</vt:lpstr>
      <vt:lpstr>Calibri Light</vt:lpstr>
      <vt:lpstr>Comic Sans MS</vt:lpstr>
      <vt:lpstr>Ebrima</vt:lpstr>
      <vt:lpstr>Symbol</vt:lpstr>
      <vt:lpstr>Univers</vt:lpstr>
      <vt:lpstr>Univers Condensed</vt:lpstr>
      <vt:lpstr>RetrospectVTI</vt:lpstr>
      <vt:lpstr>Personalizza struttura</vt:lpstr>
      <vt:lpstr>Visio</vt:lpstr>
      <vt:lpstr>Presentazione standard di PowerPoint</vt:lpstr>
      <vt:lpstr>Building around the picoTDC</vt:lpstr>
      <vt:lpstr>FERS A5202: 64/128 channel TDC</vt:lpstr>
      <vt:lpstr>Technical Specifications</vt:lpstr>
      <vt:lpstr>Input Adapters and Front-End</vt:lpstr>
      <vt:lpstr>FERS-5200 architecture</vt:lpstr>
      <vt:lpstr>A5204: Radioroc        + picoTDC</vt:lpstr>
      <vt:lpstr>FERS Roadmap</vt:lpstr>
      <vt:lpstr>Presentazione standard di PowerPoint</vt:lpstr>
      <vt:lpstr>Test Setup</vt:lpstr>
      <vt:lpstr>Calibration curves (Low-Thr = 5 mV, High-Thr = 300 mV)</vt:lpstr>
      <vt:lpstr>Walk Correction</vt:lpstr>
      <vt:lpstr>Amplitude Reconstruction</vt:lpstr>
      <vt:lpstr>Conclusions</vt:lpstr>
      <vt:lpstr>Presentazione standard di PowerPoint</vt:lpstr>
      <vt:lpstr>Presentazione standard di PowerPoint</vt:lpstr>
      <vt:lpstr>Presentazione standard di PowerPoint</vt:lpstr>
      <vt:lpstr>Readout architecture</vt:lpstr>
      <vt:lpstr>Presentazione standard di PowerPoint</vt:lpstr>
      <vt:lpstr>Presentazione standard di PowerPoint</vt:lpstr>
      <vt:lpstr>Thank you for your attention</vt:lpstr>
      <vt:lpstr>Backup slides</vt:lpstr>
      <vt:lpstr>FERS-5200: generic block diagram</vt:lpstr>
      <vt:lpstr>A5204: block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Yuri Venturini</dc:creator>
  <cp:lastModifiedBy>Carlo Tintori</cp:lastModifiedBy>
  <cp:revision>43</cp:revision>
  <dcterms:created xsi:type="dcterms:W3CDTF">2021-01-18T13:49:20Z</dcterms:created>
  <dcterms:modified xsi:type="dcterms:W3CDTF">2024-01-24T18:30:20Z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0x01010023C1F706795FB74F843AE071A52C9163</vt:lpwstr>
  </property>
</Properties>
</file>