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96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0961B-D6E0-4739-B6C9-C9D06E151E4A}" type="datetimeFigureOut">
              <a:rPr lang="en-US" smtClean="0"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AA0D6-CDD6-4E26-8FC0-8B96F3680A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0961B-D6E0-4739-B6C9-C9D06E151E4A}" type="datetimeFigureOut">
              <a:rPr lang="en-US" smtClean="0"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AA0D6-CDD6-4E26-8FC0-8B96F3680A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0961B-D6E0-4739-B6C9-C9D06E151E4A}" type="datetimeFigureOut">
              <a:rPr lang="en-US" smtClean="0"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AA0D6-CDD6-4E26-8FC0-8B96F3680A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0961B-D6E0-4739-B6C9-C9D06E151E4A}" type="datetimeFigureOut">
              <a:rPr lang="en-US" smtClean="0"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AA0D6-CDD6-4E26-8FC0-8B96F3680A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0961B-D6E0-4739-B6C9-C9D06E151E4A}" type="datetimeFigureOut">
              <a:rPr lang="en-US" smtClean="0"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AA0D6-CDD6-4E26-8FC0-8B96F3680A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0961B-D6E0-4739-B6C9-C9D06E151E4A}" type="datetimeFigureOut">
              <a:rPr lang="en-US" smtClean="0"/>
              <a:t>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AA0D6-CDD6-4E26-8FC0-8B96F3680A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0961B-D6E0-4739-B6C9-C9D06E151E4A}" type="datetimeFigureOut">
              <a:rPr lang="en-US" smtClean="0"/>
              <a:t>4/11/2011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AA0D6-CDD6-4E26-8FC0-8B96F3680A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0961B-D6E0-4739-B6C9-C9D06E151E4A}" type="datetimeFigureOut">
              <a:rPr lang="en-US" smtClean="0"/>
              <a:t>4/11/2011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AA0D6-CDD6-4E26-8FC0-8B96F3680A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0961B-D6E0-4739-B6C9-C9D06E151E4A}" type="datetimeFigureOut">
              <a:rPr lang="en-US" smtClean="0"/>
              <a:t>4/11/2011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AA0D6-CDD6-4E26-8FC0-8B96F3680A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0961B-D6E0-4739-B6C9-C9D06E151E4A}" type="datetimeFigureOut">
              <a:rPr lang="en-US" smtClean="0"/>
              <a:t>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AA0D6-CDD6-4E26-8FC0-8B96F3680A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0961B-D6E0-4739-B6C9-C9D06E151E4A}" type="datetimeFigureOut">
              <a:rPr lang="en-US" smtClean="0"/>
              <a:t>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AA0D6-CDD6-4E26-8FC0-8B96F3680A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0961B-D6E0-4739-B6C9-C9D06E151E4A}" type="datetimeFigureOut">
              <a:rPr lang="en-US" smtClean="0"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DAA0D6-CDD6-4E26-8FC0-8B96F3680A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IBS simulations benchmark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4648200" cy="53340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Benchmark IBS codes (CERN – INFN)</a:t>
            </a:r>
          </a:p>
          <a:p>
            <a:pPr lvl="1"/>
            <a:r>
              <a:rPr lang="en-US" dirty="0" smtClean="0"/>
              <a:t>SLS as example</a:t>
            </a:r>
          </a:p>
          <a:p>
            <a:pPr lvl="1"/>
            <a:r>
              <a:rPr lang="en-US" dirty="0" smtClean="0"/>
              <a:t>Nominal energy (2.411GeV ) and 1.6GeV</a:t>
            </a:r>
          </a:p>
          <a:p>
            <a:pPr lvl="1"/>
            <a:r>
              <a:rPr lang="en-US" dirty="0" smtClean="0"/>
              <a:t>Use perfect lattice with misalignments for getting some vertical emittance</a:t>
            </a:r>
          </a:p>
          <a:p>
            <a:pPr lvl="1"/>
            <a:r>
              <a:rPr lang="en-US" dirty="0" smtClean="0"/>
              <a:t>Zero-current </a:t>
            </a:r>
            <a:r>
              <a:rPr lang="en-US" dirty="0"/>
              <a:t>v</a:t>
            </a:r>
            <a:r>
              <a:rPr lang="en-US" dirty="0" smtClean="0"/>
              <a:t>ertical emittance of 2pm in both cases</a:t>
            </a:r>
          </a:p>
          <a:p>
            <a:pPr lvl="1"/>
            <a:r>
              <a:rPr lang="en-US" dirty="0" smtClean="0"/>
              <a:t>Zero-current bunch length of 3.8mm in both cases</a:t>
            </a:r>
          </a:p>
          <a:p>
            <a:pPr lvl="1"/>
            <a:r>
              <a:rPr lang="en-US" dirty="0" smtClean="0"/>
              <a:t>Bunch current of 3e10 @2.411GeV and 6e9 @1.6GeV</a:t>
            </a:r>
          </a:p>
          <a:p>
            <a:pPr lvl="1"/>
            <a:r>
              <a:rPr lang="en-US" dirty="0" err="1" smtClean="0"/>
              <a:t>Fanouria</a:t>
            </a:r>
            <a:r>
              <a:rPr lang="en-US" dirty="0" smtClean="0"/>
              <a:t> will provide the MADX file</a:t>
            </a:r>
          </a:p>
          <a:p>
            <a:pPr lvl="1"/>
            <a:r>
              <a:rPr lang="en-US" dirty="0" smtClean="0"/>
              <a:t>Compare h/v and bunch length as a function of time and final distribution</a:t>
            </a:r>
          </a:p>
        </p:txBody>
      </p:sp>
      <p:graphicFrame>
        <p:nvGraphicFramePr>
          <p:cNvPr id="5" name="Content Placeholder 6"/>
          <p:cNvGraphicFramePr>
            <a:graphicFrameLocks/>
          </p:cNvGraphicFramePr>
          <p:nvPr/>
        </p:nvGraphicFramePr>
        <p:xfrm>
          <a:off x="4876800" y="1754790"/>
          <a:ext cx="3821748" cy="4222119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2341880"/>
                <a:gridCol w="1479868"/>
              </a:tblGrid>
              <a:tr h="38382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Parameter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Value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8382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Energy [</a:t>
                      </a:r>
                      <a:r>
                        <a:rPr lang="en-US" sz="1600" dirty="0" err="1" smtClean="0"/>
                        <a:t>GeV</a:t>
                      </a:r>
                      <a:r>
                        <a:rPr lang="en-US" sz="1600" dirty="0" smtClean="0"/>
                        <a:t>]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2.411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8382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Circumference [m]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288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8382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Energy loss/turn [</a:t>
                      </a:r>
                      <a:r>
                        <a:rPr lang="en-US" sz="1600" dirty="0" err="1" smtClean="0"/>
                        <a:t>MeV</a:t>
                      </a:r>
                      <a:r>
                        <a:rPr lang="en-US" sz="1600" dirty="0" smtClean="0"/>
                        <a:t>]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0.54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8382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RF voltage [MV]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2.1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8382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Mom.</a:t>
                      </a:r>
                      <a:r>
                        <a:rPr lang="en-US" sz="1600" baseline="0" dirty="0" smtClean="0"/>
                        <a:t> Comp. factor 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6.05e</a:t>
                      </a:r>
                      <a:r>
                        <a:rPr lang="en-US" sz="1600" baseline="30000" dirty="0" smtClean="0"/>
                        <a:t>-4</a:t>
                      </a:r>
                      <a:endParaRPr lang="en-US" sz="1600" baseline="300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8382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Damping times h/v/l [ms]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8.59/8.55/4.26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8382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Hor. </a:t>
                      </a:r>
                      <a:r>
                        <a:rPr lang="en-US" sz="1600" dirty="0" err="1" smtClean="0"/>
                        <a:t>emittance</a:t>
                      </a:r>
                      <a:r>
                        <a:rPr lang="en-US" sz="1600" dirty="0" smtClean="0"/>
                        <a:t> [nm </a:t>
                      </a:r>
                      <a:r>
                        <a:rPr lang="en-US" sz="1600" dirty="0" err="1" smtClean="0"/>
                        <a:t>rad</a:t>
                      </a:r>
                      <a:r>
                        <a:rPr lang="en-US" sz="1600" dirty="0" smtClean="0"/>
                        <a:t>]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5.6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8382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Vert. </a:t>
                      </a:r>
                      <a:r>
                        <a:rPr lang="en-US" sz="1600" dirty="0" err="1" smtClean="0"/>
                        <a:t>emittance</a:t>
                      </a:r>
                      <a:r>
                        <a:rPr lang="en-US" sz="1600" dirty="0" smtClean="0"/>
                        <a:t> [pm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rad</a:t>
                      </a:r>
                      <a:r>
                        <a:rPr lang="en-US" sz="1600" dirty="0" smtClean="0"/>
                        <a:t>]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8382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Bunch length [mm]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3.8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8382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Energy spread [%]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0.086</a:t>
                      </a:r>
                      <a:endParaRPr lang="en-US" sz="16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IBS simulation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Include high-order terms in tracking</a:t>
            </a:r>
          </a:p>
          <a:p>
            <a:pPr lvl="1"/>
            <a:r>
              <a:rPr lang="en-US" dirty="0" smtClean="0"/>
              <a:t>High-order sector map may be problematic due to lack of symplecticity</a:t>
            </a:r>
          </a:p>
          <a:p>
            <a:pPr lvl="1"/>
            <a:r>
              <a:rPr lang="en-US" dirty="0" smtClean="0"/>
              <a:t>Need to use MADX-PTC – discuss with Etienne Forest during his visit at CERN (May 2011)</a:t>
            </a:r>
          </a:p>
          <a:p>
            <a:r>
              <a:rPr lang="en-US" dirty="0" smtClean="0"/>
              <a:t>Remove effective angle approximation and use real Coulomb interaction</a:t>
            </a:r>
          </a:p>
          <a:p>
            <a:pPr lvl="1"/>
            <a:r>
              <a:rPr lang="en-US" dirty="0" smtClean="0"/>
              <a:t>May become extremely time consuming</a:t>
            </a:r>
          </a:p>
          <a:p>
            <a:r>
              <a:rPr lang="en-US" dirty="0" err="1" smtClean="0"/>
              <a:t>Parallelisation</a:t>
            </a:r>
            <a:r>
              <a:rPr lang="en-US" dirty="0" smtClean="0"/>
              <a:t> using CMAD (contact with Mauro) and/or MADX-PTC (E. Forest)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IBS 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>
                <a:latin typeface="Comic Sans MS" pitchFamily="66" charset="0"/>
              </a:rPr>
              <a:t>The theoretical predictions indicate that the effect could be measured at the SLS but not for the nominal energy and beam.</a:t>
            </a:r>
          </a:p>
          <a:p>
            <a:pPr lvl="1"/>
            <a:r>
              <a:rPr lang="en-US" sz="1900" dirty="0" smtClean="0">
                <a:latin typeface="Comic Sans MS" pitchFamily="66" charset="0"/>
              </a:rPr>
              <a:t>The effect is visible at lower energies and/or higher bunch current</a:t>
            </a:r>
          </a:p>
          <a:p>
            <a:r>
              <a:rPr lang="en-US" sz="2200" dirty="0">
                <a:solidFill>
                  <a:prstClr val="black"/>
                </a:solidFill>
                <a:latin typeface="Comic Sans MS" pitchFamily="66" charset="0"/>
              </a:rPr>
              <a:t>In order to disentangle the effect from other collective effects </a:t>
            </a:r>
            <a:r>
              <a:rPr lang="en-US" sz="2200" dirty="0">
                <a:solidFill>
                  <a:prstClr val="black"/>
                </a:solidFill>
                <a:latin typeface="Comic Sans MS" pitchFamily="66" charset="0"/>
                <a:sym typeface="Wingdings" pitchFamily="2" charset="2"/>
              </a:rPr>
              <a:t></a:t>
            </a:r>
            <a:r>
              <a:rPr lang="en-US" sz="2200" dirty="0">
                <a:solidFill>
                  <a:prstClr val="black"/>
                </a:solidFill>
                <a:latin typeface="Comic Sans MS" pitchFamily="66" charset="0"/>
              </a:rPr>
              <a:t> run the machine in one bunch mode (or </a:t>
            </a:r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few bunches)</a:t>
            </a:r>
          </a:p>
          <a:p>
            <a:pPr lvl="1"/>
            <a:r>
              <a:rPr lang="en-US" sz="1900" dirty="0" smtClean="0">
                <a:solidFill>
                  <a:prstClr val="black"/>
                </a:solidFill>
                <a:latin typeface="Comic Sans MS" pitchFamily="66" charset="0"/>
              </a:rPr>
              <a:t>Issues with BPM calibration at different current (MD time)</a:t>
            </a:r>
          </a:p>
          <a:p>
            <a:pPr lvl="1"/>
            <a:r>
              <a:rPr lang="en-US" sz="1900" dirty="0" smtClean="0">
                <a:solidFill>
                  <a:prstClr val="black"/>
                </a:solidFill>
                <a:latin typeface="Comic Sans MS" pitchFamily="66" charset="0"/>
              </a:rPr>
              <a:t>Issues with other diagnostics (profile measurements?)</a:t>
            </a:r>
          </a:p>
          <a:p>
            <a:r>
              <a:rPr lang="en-US" sz="2600" dirty="0" smtClean="0">
                <a:solidFill>
                  <a:prstClr val="black"/>
                </a:solidFill>
                <a:latin typeface="Comic Sans MS" pitchFamily="66" charset="0"/>
              </a:rPr>
              <a:t>There </a:t>
            </a:r>
            <a:r>
              <a:rPr lang="en-US" sz="2600" dirty="0">
                <a:solidFill>
                  <a:prstClr val="black"/>
                </a:solidFill>
                <a:latin typeface="Comic Sans MS" pitchFamily="66" charset="0"/>
              </a:rPr>
              <a:t>is the possibility to use the 3</a:t>
            </a:r>
            <a:r>
              <a:rPr lang="en-US" sz="2600" baseline="30000" dirty="0">
                <a:solidFill>
                  <a:prstClr val="black"/>
                </a:solidFill>
                <a:latin typeface="Comic Sans MS" pitchFamily="66" charset="0"/>
              </a:rPr>
              <a:t>rd</a:t>
            </a:r>
            <a:r>
              <a:rPr lang="en-US" sz="2600" dirty="0">
                <a:solidFill>
                  <a:prstClr val="black"/>
                </a:solidFill>
                <a:latin typeface="Comic Sans MS" pitchFamily="66" charset="0"/>
              </a:rPr>
              <a:t> harmonic cavity in bunch shortening mode </a:t>
            </a:r>
            <a:r>
              <a:rPr lang="en-US" sz="2600" dirty="0" smtClean="0">
                <a:solidFill>
                  <a:prstClr val="black"/>
                </a:solidFill>
                <a:latin typeface="Comic Sans MS" pitchFamily="66" charset="0"/>
              </a:rPr>
              <a:t>but:</a:t>
            </a:r>
          </a:p>
          <a:p>
            <a:pPr lvl="1"/>
            <a:r>
              <a:rPr lang="en-US" sz="1900" dirty="0" smtClean="0">
                <a:solidFill>
                  <a:srgbClr val="696464"/>
                </a:solidFill>
                <a:latin typeface="Comic Sans MS" pitchFamily="66" charset="0"/>
              </a:rPr>
              <a:t>The 3</a:t>
            </a:r>
            <a:r>
              <a:rPr lang="en-US" sz="1900" baseline="30000" dirty="0" smtClean="0">
                <a:solidFill>
                  <a:srgbClr val="696464"/>
                </a:solidFill>
                <a:latin typeface="Comic Sans MS" pitchFamily="66" charset="0"/>
              </a:rPr>
              <a:t>rd</a:t>
            </a:r>
            <a:r>
              <a:rPr lang="en-US" sz="1900" dirty="0" smtClean="0">
                <a:solidFill>
                  <a:srgbClr val="696464"/>
                </a:solidFill>
                <a:latin typeface="Comic Sans MS" pitchFamily="66" charset="0"/>
              </a:rPr>
              <a:t> harmonic </a:t>
            </a:r>
            <a:r>
              <a:rPr lang="en-US" sz="1900" dirty="0">
                <a:solidFill>
                  <a:srgbClr val="696464"/>
                </a:solidFill>
                <a:latin typeface="Comic Sans MS" pitchFamily="66" charset="0"/>
              </a:rPr>
              <a:t>cavity needs to be </a:t>
            </a:r>
            <a:r>
              <a:rPr lang="en-US" sz="1900" dirty="0" smtClean="0">
                <a:solidFill>
                  <a:srgbClr val="696464"/>
                </a:solidFill>
                <a:latin typeface="Comic Sans MS" pitchFamily="66" charset="0"/>
              </a:rPr>
              <a:t>retuned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500" dirty="0" smtClean="0">
                <a:latin typeface="Comic Sans MS" pitchFamily="66" charset="0"/>
              </a:rPr>
              <a:t>Retuning of the RF cavity needed in order to be able to go at nominal current for lower energies (high-order modes)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500" dirty="0" smtClean="0">
                <a:latin typeface="Comic Sans MS" pitchFamily="66" charset="0"/>
              </a:rPr>
              <a:t>Measurements in the horizontal plane where the effect is more visible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500" dirty="0" smtClean="0">
                <a:latin typeface="Comic Sans MS" pitchFamily="66" charset="0"/>
              </a:rPr>
              <a:t>SLS colleagues mentioned that some MD shifts may be possible during August (to be confirmed)</a:t>
            </a:r>
          </a:p>
          <a:p>
            <a:endParaRPr lang="en-US" sz="2100" dirty="0" smtClean="0">
              <a:solidFill>
                <a:srgbClr val="696464"/>
              </a:solidFill>
              <a:latin typeface="Comic Sans MS" pitchFamily="66" charset="0"/>
            </a:endParaRPr>
          </a:p>
          <a:p>
            <a:endParaRPr lang="en-US" sz="22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lvl="1"/>
            <a:endParaRPr lang="en-US" sz="18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lvl="1"/>
            <a:endParaRPr lang="en-US" sz="1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TIARA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839200" cy="4953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Edit web-space</a:t>
            </a:r>
          </a:p>
          <a:p>
            <a:pPr lvl="1"/>
            <a:r>
              <a:rPr lang="en-US" dirty="0" smtClean="0"/>
              <a:t>Include picture of SLS</a:t>
            </a:r>
          </a:p>
          <a:p>
            <a:pPr lvl="1"/>
            <a:r>
              <a:rPr lang="en-US" dirty="0" smtClean="0"/>
              <a:t>Milestones and deliverables</a:t>
            </a:r>
          </a:p>
          <a:p>
            <a:pPr lvl="1"/>
            <a:r>
              <a:rPr lang="en-US" dirty="0" smtClean="0"/>
              <a:t>MD report (Simone), Interim report on Instrumentation (Andreas), Minutes of IBS meeting</a:t>
            </a:r>
          </a:p>
          <a:p>
            <a:r>
              <a:rPr lang="en-US" dirty="0" smtClean="0"/>
              <a:t>Schedule a </a:t>
            </a:r>
            <a:r>
              <a:rPr lang="en-US" dirty="0" err="1" smtClean="0"/>
              <a:t>webex</a:t>
            </a:r>
            <a:r>
              <a:rPr lang="en-US" dirty="0" smtClean="0"/>
              <a:t> meeting before TIARA Steering committee meeting (May 10</a:t>
            </a:r>
            <a:r>
              <a:rPr lang="en-US" baseline="30000" dirty="0" smtClean="0"/>
              <a:t>th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Proposed date May 2</a:t>
            </a:r>
            <a:r>
              <a:rPr lang="en-US" baseline="30000" dirty="0" smtClean="0"/>
              <a:t>nd </a:t>
            </a:r>
            <a:r>
              <a:rPr lang="en-US" dirty="0" smtClean="0"/>
              <a:t>(</a:t>
            </a:r>
            <a:r>
              <a:rPr lang="en-US" dirty="0" err="1" smtClean="0"/>
              <a:t>tbc</a:t>
            </a:r>
            <a:r>
              <a:rPr lang="en-US" dirty="0" smtClean="0"/>
              <a:t>)</a:t>
            </a:r>
          </a:p>
          <a:p>
            <a:r>
              <a:rPr lang="en-US" dirty="0" smtClean="0"/>
              <a:t>Confirm date of next MD 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ata exchange </a:t>
            </a:r>
            <a:r>
              <a:rPr lang="en-US" dirty="0" err="1" smtClean="0"/>
              <a:t>optimisation</a:t>
            </a:r>
            <a:endParaRPr lang="en-US" dirty="0" smtClean="0"/>
          </a:p>
          <a:p>
            <a:r>
              <a:rPr lang="en-US" dirty="0" smtClean="0"/>
              <a:t>Meeting on Beam Instrumentation at SLS (</a:t>
            </a:r>
            <a:r>
              <a:rPr lang="en-US" dirty="0" err="1" smtClean="0"/>
              <a:t>tbc</a:t>
            </a:r>
            <a:r>
              <a:rPr lang="en-US" dirty="0" smtClean="0"/>
              <a:t>)</a:t>
            </a:r>
          </a:p>
          <a:p>
            <a:r>
              <a:rPr lang="en-US" dirty="0" smtClean="0"/>
              <a:t>Abstract for IPAC (</a:t>
            </a:r>
            <a:r>
              <a:rPr lang="en-US" dirty="0" err="1" smtClean="0"/>
              <a:t>Yannis</a:t>
            </a:r>
            <a:r>
              <a:rPr lang="en-US" smtClean="0"/>
              <a:t>) </a:t>
            </a:r>
            <a:r>
              <a:rPr lang="en-US" dirty="0" smtClean="0"/>
              <a:t>to be partially used as the report on existing hardware limitations (due for 09/2011)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443</Words>
  <Application>Microsoft Office PowerPoint</Application>
  <PresentationFormat>On-screen Show (4:3)</PresentationFormat>
  <Paragraphs>63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IBS simulations benchmark</vt:lpstr>
      <vt:lpstr>IBS simulation improvements</vt:lpstr>
      <vt:lpstr>IBS measurements</vt:lpstr>
      <vt:lpstr>TIARA issues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abconf</dc:creator>
  <cp:lastModifiedBy>abconf</cp:lastModifiedBy>
  <cp:revision>10</cp:revision>
  <dcterms:created xsi:type="dcterms:W3CDTF">2011-04-11T12:36:09Z</dcterms:created>
  <dcterms:modified xsi:type="dcterms:W3CDTF">2011-04-11T13:41:30Z</dcterms:modified>
</cp:coreProperties>
</file>