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sldIdLst>
    <p:sldId id="256" r:id="rId2"/>
    <p:sldId id="267" r:id="rId3"/>
    <p:sldId id="265" r:id="rId4"/>
    <p:sldId id="269" r:id="rId5"/>
    <p:sldId id="270" r:id="rId6"/>
    <p:sldId id="277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9" r:id="rId16"/>
    <p:sldId id="287" r:id="rId17"/>
    <p:sldId id="288" r:id="rId18"/>
    <p:sldId id="274" r:id="rId19"/>
    <p:sldId id="262" r:id="rId20"/>
    <p:sldId id="263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1" autoAdjust="0"/>
    <p:restoredTop sz="94708" autoAdjust="0"/>
  </p:normalViewPr>
  <p:slideViewPr>
    <p:cSldViewPr>
      <p:cViewPr varScale="1">
        <p:scale>
          <a:sx n="73" d="100"/>
          <a:sy n="73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976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55C54-C52F-478B-8DE7-781B09D49F63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5A2BF-857F-4C9B-9923-174496262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A2BF-857F-4C9B-9923-174496262E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A2BF-857F-4C9B-9923-174496262E6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059E58-7E25-4B7C-B7DA-5F86096A0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8001056" cy="1643074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IBS calculations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for the CLIC Damping Rings and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the Swiss Light Source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0636"/>
            <a:ext cx="6996138" cy="533400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>
                <a:latin typeface="Comic Sans MS" pitchFamily="66" charset="0"/>
              </a:rPr>
              <a:t>Many thanks to A. </a:t>
            </a:r>
            <a:r>
              <a:rPr lang="en-US" sz="2200" dirty="0" err="1" smtClean="0">
                <a:latin typeface="Comic Sans MS" pitchFamily="66" charset="0"/>
              </a:rPr>
              <a:t>Streun</a:t>
            </a:r>
            <a:r>
              <a:rPr lang="en-US" sz="2200" dirty="0" smtClean="0">
                <a:latin typeface="Comic Sans MS" pitchFamily="66" charset="0"/>
              </a:rPr>
              <a:t>, M. </a:t>
            </a:r>
            <a:r>
              <a:rPr lang="en-US" sz="2200" dirty="0" err="1" smtClean="0">
                <a:latin typeface="Comic Sans MS" pitchFamily="66" charset="0"/>
              </a:rPr>
              <a:t>Aiba</a:t>
            </a:r>
            <a:r>
              <a:rPr lang="en-US" sz="2200" dirty="0" smtClean="0">
                <a:latin typeface="Comic Sans MS" pitchFamily="66" charset="0"/>
              </a:rPr>
              <a:t> &amp; M. </a:t>
            </a:r>
            <a:r>
              <a:rPr lang="en-US" sz="2200" dirty="0" err="1" smtClean="0">
                <a:latin typeface="Comic Sans MS" pitchFamily="66" charset="0"/>
              </a:rPr>
              <a:t>Boege</a:t>
            </a:r>
            <a:r>
              <a:rPr lang="en-US" sz="2200" dirty="0" smtClean="0">
                <a:latin typeface="Comic Sans MS" pitchFamily="66" charset="0"/>
              </a:rPr>
              <a:t>, </a:t>
            </a:r>
          </a:p>
          <a:p>
            <a:pPr algn="ctr"/>
            <a:r>
              <a:rPr lang="en-US" sz="2200" dirty="0" smtClean="0">
                <a:latin typeface="Comic Sans MS" pitchFamily="66" charset="0"/>
              </a:rPr>
              <a:t>SLS, PSI</a:t>
            </a:r>
            <a:endParaRPr lang="en-US" sz="2200" dirty="0">
              <a:latin typeface="Comic Sans MS" pitchFamily="66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14414" y="3857628"/>
            <a:ext cx="6858000" cy="9286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F. Antoniou, Y.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Papaphilippou</a:t>
            </a:r>
            <a:r>
              <a:rPr lang="en-US" sz="2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TIARA meeting, 11 April 2011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5" descr="CLIC-Logo-Color-7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-36007"/>
            <a:ext cx="1607619" cy="1607619"/>
          </a:xfrm>
          <a:prstGeom prst="rect">
            <a:avLst/>
          </a:prstGeom>
        </p:spPr>
      </p:pic>
      <p:pic>
        <p:nvPicPr>
          <p:cNvPr id="7" name="Picture 6" descr="cernlogo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20000"/>
            <a:ext cx="1211580" cy="116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effect – Energy Scan (1)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22" name="Content Placeholder 21" descr="elrVsE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15143" y="3718555"/>
            <a:ext cx="3128889" cy="2353651"/>
          </a:xfrm>
        </p:spPr>
      </p:pic>
      <p:pic>
        <p:nvPicPr>
          <p:cNvPr id="23" name="Picture 22" descr="exc0gVs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143" y="1361101"/>
            <a:ext cx="3128889" cy="2353651"/>
          </a:xfrm>
          <a:prstGeom prst="rect">
            <a:avLst/>
          </a:prstGeom>
        </p:spPr>
      </p:pic>
      <p:pic>
        <p:nvPicPr>
          <p:cNvPr id="24" name="Picture 23" descr="excgVs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61101"/>
            <a:ext cx="3128889" cy="2353651"/>
          </a:xfrm>
          <a:prstGeom prst="rect">
            <a:avLst/>
          </a:prstGeom>
        </p:spPr>
      </p:pic>
      <p:pic>
        <p:nvPicPr>
          <p:cNvPr id="25" name="Picture 24" descr="exrVsE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2" y="3929066"/>
            <a:ext cx="3128889" cy="2353651"/>
          </a:xfrm>
          <a:prstGeom prst="rect">
            <a:avLst/>
          </a:prstGeom>
        </p:spPr>
      </p:pic>
      <p:pic>
        <p:nvPicPr>
          <p:cNvPr id="26" name="Picture 25" descr="eycgVsE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7183" y="1357298"/>
            <a:ext cx="3128889" cy="2353651"/>
          </a:xfrm>
          <a:prstGeom prst="rect">
            <a:avLst/>
          </a:prstGeom>
        </p:spPr>
      </p:pic>
      <p:pic>
        <p:nvPicPr>
          <p:cNvPr id="27" name="Picture 26" descr="eyrVsE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6369" y="3861431"/>
            <a:ext cx="3128889" cy="2353651"/>
          </a:xfrm>
          <a:prstGeom prst="rect">
            <a:avLst/>
          </a:prstGeom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effect – Energy Scan (2)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excgVs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124" y="1257209"/>
            <a:ext cx="2720000" cy="2314667"/>
          </a:xfrm>
          <a:prstGeom prst="rect">
            <a:avLst/>
          </a:prstGeom>
        </p:spPr>
      </p:pic>
      <p:pic>
        <p:nvPicPr>
          <p:cNvPr id="9" name="Picture 8" descr="exrVs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0" y="3932868"/>
            <a:ext cx="3185778" cy="2396444"/>
          </a:xfrm>
          <a:prstGeom prst="rect">
            <a:avLst/>
          </a:prstGeom>
        </p:spPr>
      </p:pic>
      <p:pic>
        <p:nvPicPr>
          <p:cNvPr id="10" name="Picture 9" descr="eycgVs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481" y="1214422"/>
            <a:ext cx="3242667" cy="2439238"/>
          </a:xfrm>
          <a:prstGeom prst="rect">
            <a:avLst/>
          </a:prstGeom>
        </p:spPr>
      </p:pic>
      <p:pic>
        <p:nvPicPr>
          <p:cNvPr id="11" name="Picture 10" descr="eyrVsE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945727"/>
            <a:ext cx="2778667" cy="2314667"/>
          </a:xfrm>
          <a:prstGeom prst="rect">
            <a:avLst/>
          </a:prstGeom>
        </p:spPr>
      </p:pic>
      <p:pic>
        <p:nvPicPr>
          <p:cNvPr id="15" name="Picture 14" descr="elrVsE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6732" y="3929065"/>
            <a:ext cx="3185778" cy="2396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effect – Bunch charge scan (1)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6" name="Content Placeholder 5" descr="elrVsNb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15143" y="3932869"/>
            <a:ext cx="3128889" cy="2353651"/>
          </a:xfrm>
        </p:spPr>
      </p:pic>
      <p:pic>
        <p:nvPicPr>
          <p:cNvPr id="7" name="Picture 6" descr="excgVsN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73" y="1285860"/>
            <a:ext cx="3128889" cy="2353651"/>
          </a:xfrm>
          <a:prstGeom prst="rect">
            <a:avLst/>
          </a:prstGeom>
        </p:spPr>
      </p:pic>
      <p:pic>
        <p:nvPicPr>
          <p:cNvPr id="8" name="Picture 7" descr="exrVsN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" y="3857628"/>
            <a:ext cx="3128889" cy="2353651"/>
          </a:xfrm>
          <a:prstGeom prst="rect">
            <a:avLst/>
          </a:prstGeom>
        </p:spPr>
      </p:pic>
      <p:pic>
        <p:nvPicPr>
          <p:cNvPr id="9" name="Picture 8" descr="eycgVsN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285860"/>
            <a:ext cx="3128889" cy="2353651"/>
          </a:xfrm>
          <a:prstGeom prst="rect">
            <a:avLst/>
          </a:prstGeom>
        </p:spPr>
      </p:pic>
      <p:pic>
        <p:nvPicPr>
          <p:cNvPr id="10" name="Picture 9" descr="eyrVsN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3929066"/>
            <a:ext cx="3128889" cy="2353651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effect – Bunch charge scan (2)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12" name="Content Placeholder 11" descr="elrVsNb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15111" y="3861431"/>
            <a:ext cx="3128889" cy="2353651"/>
          </a:xfrm>
        </p:spPr>
      </p:pic>
      <p:pic>
        <p:nvPicPr>
          <p:cNvPr id="13" name="Picture 12" descr="excgVsN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73" y="1357298"/>
            <a:ext cx="3128889" cy="2353651"/>
          </a:xfrm>
          <a:prstGeom prst="rect">
            <a:avLst/>
          </a:prstGeom>
        </p:spPr>
      </p:pic>
      <p:pic>
        <p:nvPicPr>
          <p:cNvPr id="14" name="Picture 13" descr="exrVsN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61431"/>
            <a:ext cx="3128889" cy="2353651"/>
          </a:xfrm>
          <a:prstGeom prst="rect">
            <a:avLst/>
          </a:prstGeom>
        </p:spPr>
      </p:pic>
      <p:pic>
        <p:nvPicPr>
          <p:cNvPr id="15" name="Picture 14" descr="eycgVsN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1167" y="1312647"/>
            <a:ext cx="2842667" cy="2330667"/>
          </a:xfrm>
          <a:prstGeom prst="rect">
            <a:avLst/>
          </a:prstGeom>
        </p:spPr>
      </p:pic>
      <p:pic>
        <p:nvPicPr>
          <p:cNvPr id="16" name="Picture 15" descr="eyrVsN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3309" y="3861431"/>
            <a:ext cx="3128889" cy="2353651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effect – Bunch charge scan (3)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6" name="Content Placeholder 5" descr="elrVsNb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15111" y="3929066"/>
            <a:ext cx="3128889" cy="2353651"/>
          </a:xfrm>
        </p:spPr>
      </p:pic>
      <p:pic>
        <p:nvPicPr>
          <p:cNvPr id="7" name="Picture 6" descr="excgVsN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235" y="1361101"/>
            <a:ext cx="3128889" cy="2353651"/>
          </a:xfrm>
          <a:prstGeom prst="rect">
            <a:avLst/>
          </a:prstGeom>
        </p:spPr>
      </p:pic>
      <p:pic>
        <p:nvPicPr>
          <p:cNvPr id="8" name="Picture 7" descr="exrVsN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32869"/>
            <a:ext cx="3128889" cy="2353651"/>
          </a:xfrm>
          <a:prstGeom prst="rect">
            <a:avLst/>
          </a:prstGeom>
        </p:spPr>
      </p:pic>
      <p:pic>
        <p:nvPicPr>
          <p:cNvPr id="9" name="Picture 8" descr="eycgVsN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1368139"/>
            <a:ext cx="2774984" cy="2275175"/>
          </a:xfrm>
          <a:prstGeom prst="rect">
            <a:avLst/>
          </a:prstGeom>
        </p:spPr>
      </p:pic>
      <p:pic>
        <p:nvPicPr>
          <p:cNvPr id="10" name="Picture 9" descr="eyrVsN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3932869"/>
            <a:ext cx="3128889" cy="2353651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effect in numbers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357554" y="1311170"/>
          <a:ext cx="5286410" cy="22860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7282"/>
                <a:gridCol w="1057282"/>
                <a:gridCol w="1057282"/>
                <a:gridCol w="1057282"/>
                <a:gridCol w="1057282"/>
              </a:tblGrid>
              <a:tr h="5869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εy0 </a:t>
                      </a:r>
                    </a:p>
                    <a:p>
                      <a:pPr algn="ctr"/>
                      <a:r>
                        <a:rPr lang="en-US" sz="1600" dirty="0" smtClean="0"/>
                        <a:t>[pm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εx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[nm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εxr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εyr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εlr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3.33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1.37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3.15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1.29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3.05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1.25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1.07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1.61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2.97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1.55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1.198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1.498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3357554" y="3890694"/>
          <a:ext cx="5286410" cy="22860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7282"/>
                <a:gridCol w="1057282"/>
                <a:gridCol w="1057282"/>
                <a:gridCol w="1057282"/>
                <a:gridCol w="1057282"/>
              </a:tblGrid>
              <a:tr h="5869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εy0 </a:t>
                      </a:r>
                    </a:p>
                    <a:p>
                      <a:pPr algn="ctr"/>
                      <a:r>
                        <a:rPr lang="en-US" sz="1600" dirty="0" smtClean="0"/>
                        <a:t>[pm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εx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[nm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εxr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εyr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εlr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5.56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1.013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1.0018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1.033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5.54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1.007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1.026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5.531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1.021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5.525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1.007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1.003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1.019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9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5.521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1.016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4"/>
          <p:cNvSpPr txBox="1">
            <a:spLocks/>
          </p:cNvSpPr>
          <p:nvPr/>
        </p:nvSpPr>
        <p:spPr>
          <a:xfrm>
            <a:off x="457200" y="1219200"/>
            <a:ext cx="2686040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Table 1 (top): Values calculated at En=1.6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GeV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@ nominal bunch current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lang="en-US" sz="2000" dirty="0" smtClean="0">
              <a:latin typeface="Comic Sans MS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000" dirty="0" smtClean="0">
                <a:latin typeface="Comic Sans MS" pitchFamily="66" charset="0"/>
              </a:rPr>
              <a:t>Table 2 (bottom): Values calculated at En=2.411 </a:t>
            </a:r>
            <a:r>
              <a:rPr lang="en-US" sz="2000" dirty="0" err="1" smtClean="0">
                <a:latin typeface="Comic Sans MS" pitchFamily="66" charset="0"/>
              </a:rPr>
              <a:t>GeV</a:t>
            </a:r>
            <a:r>
              <a:rPr lang="en-US" sz="2000" dirty="0" smtClean="0">
                <a:latin typeface="Comic Sans MS" pitchFamily="66" charset="0"/>
              </a:rPr>
              <a:t> @ nominal bunch current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Possibilities and limitations of measurements (1)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358246" cy="493776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In our previous meeting (29-30 March at SLS/PSI) the SLS colleagues described the possibilities and limitations of measurements of the IBS effect at the SLS</a:t>
            </a:r>
          </a:p>
          <a:p>
            <a:r>
              <a:rPr lang="en-US" sz="2000" dirty="0" smtClean="0">
                <a:latin typeface="Comic Sans MS" pitchFamily="66" charset="0"/>
              </a:rPr>
              <a:t>The theoretical predictions indicate that the effect could be measured at the SLS but not for the nominal lattice and beam.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The effect is visible at lower energies and/or higher bunch current</a:t>
            </a:r>
          </a:p>
          <a:p>
            <a:r>
              <a:rPr lang="en-US" sz="2000" dirty="0" smtClean="0">
                <a:latin typeface="Comic Sans MS" pitchFamily="66" charset="0"/>
              </a:rPr>
              <a:t>In order to disentangle the effect from other collective effects </a:t>
            </a:r>
            <a:r>
              <a:rPr lang="en-US" sz="2000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2000" dirty="0" smtClean="0">
                <a:latin typeface="Comic Sans MS" pitchFamily="66" charset="0"/>
              </a:rPr>
              <a:t> run the machine in one bunch mode (or multi-bunch with empty </a:t>
            </a:r>
            <a:r>
              <a:rPr lang="en-US" sz="2000" dirty="0" err="1" smtClean="0">
                <a:latin typeface="Comic Sans MS" pitchFamily="66" charset="0"/>
              </a:rPr>
              <a:t>backets</a:t>
            </a:r>
            <a:r>
              <a:rPr lang="en-US" sz="2000" dirty="0" smtClean="0">
                <a:latin typeface="Comic Sans MS" pitchFamily="66" charset="0"/>
              </a:rPr>
              <a:t>). However the one bunch mode with higher current not trivial as: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The orbit is not measured exactly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The BPMs are calibrated for the full current full train -&gt; recalibration of the BPMs will be needed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For very high currents -&gt; saturation of the electronics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The current measurement not very precise</a:t>
            </a:r>
            <a:endParaRPr lang="en-US" sz="19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Possibilities and limitations of measurements (2)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77322"/>
            <a:ext cx="8229600" cy="49377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There is the possibility to use the 3</a:t>
            </a:r>
            <a:r>
              <a:rPr lang="en-US" baseline="30000" dirty="0" smtClean="0">
                <a:latin typeface="Comic Sans MS" pitchFamily="66" charset="0"/>
              </a:rPr>
              <a:t>rd</a:t>
            </a:r>
            <a:r>
              <a:rPr lang="en-US" dirty="0" smtClean="0">
                <a:latin typeface="Comic Sans MS" pitchFamily="66" charset="0"/>
              </a:rPr>
              <a:t> harmonic cavity in bunch shortening mode but: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The RF cavity needs to be retuned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Very sensitive system</a:t>
            </a:r>
          </a:p>
          <a:p>
            <a:r>
              <a:rPr lang="en-US" dirty="0" smtClean="0">
                <a:latin typeface="Comic Sans MS" pitchFamily="66" charset="0"/>
              </a:rPr>
              <a:t>Already tried the optics for lower energy at 1.6 </a:t>
            </a:r>
            <a:r>
              <a:rPr lang="en-US" dirty="0" err="1" smtClean="0">
                <a:latin typeface="Comic Sans MS" pitchFamily="66" charset="0"/>
              </a:rPr>
              <a:t>GeV</a:t>
            </a:r>
            <a:r>
              <a:rPr lang="en-US" dirty="0" smtClean="0">
                <a:latin typeface="Comic Sans MS" pitchFamily="66" charset="0"/>
              </a:rPr>
              <a:t>!! The effect there according to theory can be visible even at nominal current. However again not trivial: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Different temperature of the machine -&gt; Not exact measurement of the orbit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Recalibration of BPMs is needed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Retuning of the RF cavity needed in order to be able to go at nominal current</a:t>
            </a:r>
          </a:p>
          <a:p>
            <a:r>
              <a:rPr lang="en-US" dirty="0" smtClean="0">
                <a:latin typeface="Comic Sans MS" pitchFamily="66" charset="0"/>
              </a:rPr>
              <a:t>It is better to try to measure the effect in the horizontal plane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Easier to detect</a:t>
            </a:r>
          </a:p>
          <a:p>
            <a:pPr lvl="1"/>
            <a:r>
              <a:rPr lang="en-US" sz="2500" dirty="0" smtClean="0">
                <a:latin typeface="Comic Sans MS" pitchFamily="66" charset="0"/>
              </a:rPr>
              <a:t>A small difference in the vertical plane is not clear where it comes from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Comic Sans MS" pitchFamily="66" charset="0"/>
              </a:rPr>
              <a:t>Backup slides</a:t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Formalisms for classical IBS theories</a:t>
            </a:r>
            <a:endParaRPr lang="en-US" sz="3100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Bjorken-Mtingwa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sz="quarter" idx="1"/>
          </p:nvPr>
        </p:nvGraphicFramePr>
        <p:xfrm>
          <a:off x="500034" y="1214422"/>
          <a:ext cx="5709037" cy="4929222"/>
        </p:xfrm>
        <a:graphic>
          <a:graphicData uri="http://schemas.openxmlformats.org/presentationml/2006/ole">
            <p:oleObj spid="_x0000_s2050" name="Equation" r:id="rId3" imgW="4000320" imgH="3454200" progId="Equation.3">
              <p:embed/>
            </p:oleObj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CLIC Damping Rings lattice</a:t>
            </a:r>
          </a:p>
          <a:p>
            <a:pPr lvl="1"/>
            <a:r>
              <a:rPr lang="en-US" dirty="0" smtClean="0"/>
              <a:t>Parameters</a:t>
            </a:r>
          </a:p>
          <a:p>
            <a:pPr lvl="1"/>
            <a:r>
              <a:rPr lang="en-US" dirty="0" smtClean="0"/>
              <a:t>Layout</a:t>
            </a:r>
          </a:p>
          <a:p>
            <a:pPr lvl="1"/>
            <a:r>
              <a:rPr lang="en-US" dirty="0" smtClean="0"/>
              <a:t>IBS calculations</a:t>
            </a:r>
          </a:p>
          <a:p>
            <a:r>
              <a:rPr lang="en-US" dirty="0" smtClean="0"/>
              <a:t>The Swiss Light Source lattice</a:t>
            </a:r>
          </a:p>
          <a:p>
            <a:pPr lvl="1"/>
            <a:r>
              <a:rPr lang="en-US" dirty="0" smtClean="0"/>
              <a:t>Parameters</a:t>
            </a:r>
          </a:p>
          <a:p>
            <a:pPr lvl="1"/>
            <a:r>
              <a:rPr lang="en-US" dirty="0" smtClean="0"/>
              <a:t>IBS - Energy scan</a:t>
            </a:r>
          </a:p>
          <a:p>
            <a:pPr lvl="1"/>
            <a:r>
              <a:rPr lang="en-US" dirty="0" smtClean="0"/>
              <a:t>IBS - Bunch charge scan</a:t>
            </a:r>
          </a:p>
          <a:p>
            <a:pPr lvl="1"/>
            <a:r>
              <a:rPr lang="en-US" dirty="0" smtClean="0"/>
              <a:t>Measurement considerations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Piwinski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sz="quarter" idx="1"/>
          </p:nvPr>
        </p:nvGraphicFramePr>
        <p:xfrm>
          <a:off x="614362" y="1428737"/>
          <a:ext cx="5120913" cy="4572032"/>
        </p:xfrm>
        <a:graphic>
          <a:graphicData uri="http://schemas.openxmlformats.org/presentationml/2006/ole">
            <p:oleObj spid="_x0000_s3074" name="Equation" r:id="rId3" imgW="3797280" imgH="3390840" progId="Equation.3">
              <p:embed/>
            </p:oleObj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Bane’s high energy approximation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52478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Bjorken-Mtingwa</a:t>
            </a:r>
            <a:r>
              <a:rPr lang="en-US" sz="2000" dirty="0" smtClean="0">
                <a:latin typeface="Comic Sans MS" pitchFamily="66" charset="0"/>
              </a:rPr>
              <a:t> solution at high energies</a:t>
            </a:r>
          </a:p>
          <a:p>
            <a:r>
              <a:rPr lang="en-US" sz="2000" dirty="0" smtClean="0">
                <a:latin typeface="Comic Sans MS" pitchFamily="66" charset="0"/>
              </a:rPr>
              <a:t>Changing the integration variable of B-M to </a:t>
            </a:r>
            <a:r>
              <a:rPr lang="el-GR" sz="2000" dirty="0" smtClean="0">
                <a:latin typeface="Comic Sans MS" pitchFamily="66" charset="0"/>
              </a:rPr>
              <a:t>λ</a:t>
            </a:r>
            <a:r>
              <a:rPr lang="en-US" sz="2000" baseline="30000" dirty="0" smtClean="0">
                <a:latin typeface="Comic Sans MS" pitchFamily="66" charset="0"/>
              </a:rPr>
              <a:t>’</a:t>
            </a:r>
            <a:r>
              <a:rPr lang="en-US" sz="2000" dirty="0" smtClean="0">
                <a:latin typeface="Comic Sans MS" pitchFamily="66" charset="0"/>
              </a:rPr>
              <a:t>=</a:t>
            </a:r>
            <a:r>
              <a:rPr lang="el-GR" sz="2000" dirty="0" err="1" smtClean="0">
                <a:latin typeface="Comic Sans MS" pitchFamily="66" charset="0"/>
              </a:rPr>
              <a:t>λσ</a:t>
            </a:r>
            <a:r>
              <a:rPr lang="en-US" sz="2000" baseline="-25000" dirty="0" smtClean="0">
                <a:latin typeface="Comic Sans MS" pitchFamily="66" charset="0"/>
              </a:rPr>
              <a:t>H</a:t>
            </a:r>
            <a:r>
              <a:rPr lang="en-US" sz="2000" baseline="30000" dirty="0" smtClean="0">
                <a:latin typeface="Comic Sans MS" pitchFamily="66" charset="0"/>
              </a:rPr>
              <a:t>2</a:t>
            </a:r>
            <a:r>
              <a:rPr lang="el-GR" sz="2000" dirty="0" smtClean="0">
                <a:latin typeface="Comic Sans MS" pitchFamily="66" charset="0"/>
              </a:rPr>
              <a:t>/</a:t>
            </a:r>
            <a:r>
              <a:rPr lang="el-GR" sz="2000" dirty="0" err="1" smtClean="0">
                <a:latin typeface="Comic Sans MS" pitchFamily="66" charset="0"/>
              </a:rPr>
              <a:t>γ</a:t>
            </a:r>
            <a:r>
              <a:rPr lang="el-GR" sz="2000" baseline="30000" dirty="0" err="1" smtClean="0">
                <a:latin typeface="Comic Sans MS" pitchFamily="66" charset="0"/>
              </a:rPr>
              <a:t>2</a:t>
            </a:r>
            <a:r>
              <a:rPr lang="el-GR" sz="2000" dirty="0" smtClean="0">
                <a:latin typeface="Comic Sans MS" pitchFamily="66" charset="0"/>
              </a:rPr>
              <a:t> </a:t>
            </a:r>
            <a:endParaRPr lang="el-GR" sz="2000" baseline="30000" dirty="0" smtClean="0">
              <a:latin typeface="Comic Sans MS" pitchFamily="66" charset="0"/>
            </a:endParaRPr>
          </a:p>
          <a:p>
            <a:endParaRPr lang="el-GR" sz="2000" baseline="30000" dirty="0" smtClean="0">
              <a:latin typeface="Comic Sans MS" pitchFamily="66" charset="0"/>
            </a:endParaRPr>
          </a:p>
          <a:p>
            <a:endParaRPr lang="el-GR" sz="2000" baseline="30000" dirty="0" smtClean="0">
              <a:latin typeface="Comic Sans MS" pitchFamily="66" charset="0"/>
            </a:endParaRPr>
          </a:p>
          <a:p>
            <a:endParaRPr lang="el-GR" sz="2000" baseline="30000" dirty="0" smtClean="0">
              <a:latin typeface="Comic Sans MS" pitchFamily="66" charset="0"/>
            </a:endParaRPr>
          </a:p>
          <a:p>
            <a:endParaRPr lang="el-GR" sz="2000" baseline="30000" dirty="0" smtClean="0">
              <a:latin typeface="Comic Sans MS" pitchFamily="66" charset="0"/>
            </a:endParaRPr>
          </a:p>
          <a:p>
            <a:pPr lvl="1"/>
            <a:endParaRPr lang="el-GR" sz="2000" dirty="0" smtClean="0">
              <a:latin typeface="Comic Sans MS" pitchFamily="66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57818" y="2357430"/>
          <a:ext cx="3607184" cy="1732902"/>
        </p:xfrm>
        <a:graphic>
          <a:graphicData uri="http://schemas.openxmlformats.org/presentationml/2006/ole">
            <p:oleObj spid="_x0000_s4098" name="Equation" r:id="rId3" imgW="2565360" imgH="1269720" progId="Equation.3">
              <p:embed/>
            </p:oleObj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6877" y="2124262"/>
            <a:ext cx="4972056" cy="22334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Approximations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a,b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&lt;&lt;1 (if the beam cooler longitudinally than transversally )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 The second term in the braces small compared to the first one and can be dropped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Drop-off diagonal terms (let </a:t>
            </a:r>
            <a:r>
              <a:rPr kumimoji="0" lang="el-G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ζ=0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sym typeface="Wingdings" pitchFamily="2" charset="2"/>
              </a:rPr>
              <a:t>) and then all matrices will be diagonal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928794" y="4500570"/>
          <a:ext cx="4764088" cy="1682750"/>
        </p:xfrm>
        <a:graphic>
          <a:graphicData uri="http://schemas.openxmlformats.org/presentationml/2006/ole">
            <p:oleObj spid="_x0000_s4099" name="Equation" r:id="rId4" imgW="3492360" imgH="1231560" progId="Equation.3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The CLIC Damping Rings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886356" y="1219200"/>
            <a:ext cx="4043362" cy="493776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latest DR lattice (CDR version)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2 RF options at 1 and 2 GHz with the 1 GHz option as the baseline</a:t>
            </a:r>
          </a:p>
          <a:p>
            <a:r>
              <a:rPr lang="en-US" dirty="0" smtClean="0">
                <a:latin typeface="Comic Sans MS" pitchFamily="66" charset="0"/>
              </a:rPr>
              <a:t>IBS effect calculated with the </a:t>
            </a:r>
            <a:r>
              <a:rPr lang="en-US" dirty="0" err="1" smtClean="0">
                <a:latin typeface="Comic Sans MS" pitchFamily="66" charset="0"/>
              </a:rPr>
              <a:t>Piwinski</a:t>
            </a:r>
            <a:r>
              <a:rPr lang="en-US" dirty="0" smtClean="0">
                <a:latin typeface="Comic Sans MS" pitchFamily="66" charset="0"/>
              </a:rPr>
              <a:t> formalism</a:t>
            </a: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pPr lvl="1"/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6" name="Group 1"/>
          <p:cNvGraphicFramePr>
            <a:graphicFrameLocks noGrp="1"/>
          </p:cNvGraphicFramePr>
          <p:nvPr/>
        </p:nvGraphicFramePr>
        <p:xfrm>
          <a:off x="428596" y="785794"/>
          <a:ext cx="4143403" cy="5878081"/>
        </p:xfrm>
        <a:graphic>
          <a:graphicData uri="http://schemas.openxmlformats.org/drawingml/2006/table">
            <a:tbl>
              <a:tblPr/>
              <a:tblGrid>
                <a:gridCol w="2357454"/>
                <a:gridCol w="928694"/>
                <a:gridCol w="85725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Parameters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2GHz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Energy [GeV]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2.86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Circumference 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427.5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Energy loss/turn [MeV]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RF voltage [MV]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5.1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Stationary phase [°]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51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62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Natural chromaticity x / y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-115/-85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Momentum compaction factor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1.3e-4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Damping time x / s [ms]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2.0/1.0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Number of dipoles/wigglers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100/52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Cell /dipole length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2.51 / 0.58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Dipole/Wiggler field [T]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1.0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/2.5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Bend gradient [1/m2]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-1.1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Phase advance x / 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0.408/0.05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Bunch population, [e9]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IBS growth factor x/z/s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1.5/1.4/1.2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Hor./ Ver Norm. Emittance [nm.rad]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456/4.8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472/4.8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Bunch length [mm]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1.6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Longitudinal emittance [keVm]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6.0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5.3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Space charge tune shift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-0.10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DejaVu LGC Sans" charset="0"/>
                          <a:cs typeface="DejaVu LGC Sans" charset="0"/>
                        </a:rPr>
                        <a:t>-0.11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_layou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14" y="1175233"/>
            <a:ext cx="7577138" cy="3929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DR layout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5000636"/>
            <a:ext cx="8229600" cy="1442076"/>
          </a:xfrm>
        </p:spPr>
        <p:txBody>
          <a:bodyPr>
            <a:normAutofit fontScale="92500" lnSpcReduction="20000"/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dirty="0" smtClean="0">
                <a:latin typeface="Comic Sans MS" pitchFamily="66" charset="0"/>
              </a:rPr>
              <a:t>Racetrack shape with 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>
                <a:latin typeface="Comic Sans MS" pitchFamily="66" charset="0"/>
              </a:rPr>
              <a:t>96 TME arc cells (4 half cells for dispersion suppression)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>
                <a:latin typeface="Comic Sans MS" pitchFamily="66" charset="0"/>
              </a:rPr>
              <a:t>26 Damping wiggler FODO cells in the long straight sections (LSS)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>
                <a:latin typeface="Comic Sans MS" pitchFamily="66" charset="0"/>
              </a:rPr>
              <a:t>Space reserved upstream the LSS for injection/extraction elements and RF cavities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GB" sz="2000" dirty="0" smtClean="0">
              <a:latin typeface="Comic Sans MS" pitchFamily="66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SIRE Benchmarking with theories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5286380" y="1214422"/>
            <a:ext cx="3857652" cy="5009198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Comparison of SIRE results (dark-blue) and </a:t>
            </a:r>
            <a:r>
              <a:rPr lang="en-US" sz="1800" dirty="0" err="1" smtClean="0">
                <a:latin typeface="Comic Sans MS" pitchFamily="66" charset="0"/>
              </a:rPr>
              <a:t>Bjorken-Mtingwa</a:t>
            </a:r>
            <a:r>
              <a:rPr lang="en-US" sz="1800" dirty="0" smtClean="0">
                <a:latin typeface="Comic Sans MS" pitchFamily="66" charset="0"/>
              </a:rPr>
              <a:t> (red), </a:t>
            </a:r>
            <a:r>
              <a:rPr lang="en-US" sz="1800" dirty="0" err="1" smtClean="0">
                <a:latin typeface="Comic Sans MS" pitchFamily="66" charset="0"/>
              </a:rPr>
              <a:t>Piwinski</a:t>
            </a:r>
            <a:r>
              <a:rPr lang="en-US" sz="1800" dirty="0" smtClean="0">
                <a:latin typeface="Comic Sans MS" pitchFamily="66" charset="0"/>
              </a:rPr>
              <a:t> (green) and Bane (light-blue) theories</a:t>
            </a:r>
          </a:p>
          <a:p>
            <a:r>
              <a:rPr lang="en-US" sz="1800" dirty="0" smtClean="0">
                <a:latin typeface="Comic Sans MS" pitchFamily="66" charset="0"/>
              </a:rPr>
              <a:t>One turn behavior of the horizontal (top) and vertical (</a:t>
            </a:r>
            <a:r>
              <a:rPr lang="en-US" sz="1800" dirty="0" err="1" smtClean="0">
                <a:latin typeface="Comic Sans MS" pitchFamily="66" charset="0"/>
              </a:rPr>
              <a:t>bottom,left</a:t>
            </a:r>
            <a:r>
              <a:rPr lang="en-US" sz="1800" dirty="0" smtClean="0">
                <a:latin typeface="Comic Sans MS" pitchFamily="66" charset="0"/>
              </a:rPr>
              <a:t>) emittance and energy spread (down, right). For the SIRE results the 1</a:t>
            </a:r>
            <a:r>
              <a:rPr lang="el-GR" sz="1800" dirty="0" smtClean="0">
                <a:latin typeface="Comic Sans MS" pitchFamily="66" charset="0"/>
              </a:rPr>
              <a:t>σ</a:t>
            </a:r>
            <a:r>
              <a:rPr lang="en-US" sz="1800" dirty="0" smtClean="0">
                <a:latin typeface="Comic Sans MS" pitchFamily="66" charset="0"/>
              </a:rPr>
              <a:t> error bars are also shown.</a:t>
            </a:r>
          </a:p>
          <a:p>
            <a:r>
              <a:rPr lang="en-US" sz="1800" dirty="0" smtClean="0">
                <a:latin typeface="Comic Sans MS" pitchFamily="66" charset="0"/>
              </a:rPr>
              <a:t>SIRE and </a:t>
            </a:r>
            <a:r>
              <a:rPr lang="en-US" sz="1800" dirty="0" err="1" smtClean="0">
                <a:latin typeface="Comic Sans MS" pitchFamily="66" charset="0"/>
              </a:rPr>
              <a:t>Piwinski</a:t>
            </a:r>
            <a:r>
              <a:rPr lang="en-US" sz="1800" dirty="0" smtClean="0">
                <a:latin typeface="Comic Sans MS" pitchFamily="66" charset="0"/>
              </a:rPr>
              <a:t> in very good agreement</a:t>
            </a:r>
          </a:p>
          <a:p>
            <a:r>
              <a:rPr lang="en-US" sz="1800" dirty="0" smtClean="0">
                <a:latin typeface="Comic Sans MS" pitchFamily="66" charset="0"/>
              </a:rPr>
              <a:t>Same trend on the emittance evolution!</a:t>
            </a:r>
          </a:p>
          <a:p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>
              <a:latin typeface="Comic Sans MS" pitchFamily="66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10" name="Picture 9" descr="SireCmpex_v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28" y="1279342"/>
            <a:ext cx="3206096" cy="2578286"/>
          </a:xfrm>
          <a:prstGeom prst="rect">
            <a:avLst/>
          </a:prstGeom>
        </p:spPr>
      </p:pic>
      <p:pic>
        <p:nvPicPr>
          <p:cNvPr id="16" name="Picture 15" descr="SireCmpey_v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15" y="4031607"/>
            <a:ext cx="2538159" cy="2041143"/>
          </a:xfrm>
          <a:prstGeom prst="rect">
            <a:avLst/>
          </a:prstGeom>
        </p:spPr>
      </p:pic>
      <p:pic>
        <p:nvPicPr>
          <p:cNvPr id="17" name="Picture 16" descr="SireCmpsp2_v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4014427"/>
            <a:ext cx="2547810" cy="2041143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IBS effect – Scan on wiggler characteristics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86314" y="1219200"/>
            <a:ext cx="3900486" cy="493776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latin typeface="Comic Sans MS" pitchFamily="66" charset="0"/>
              </a:rPr>
              <a:t>Steady-state emit. (top) and steady-state to zero-current emit. Ratio (bottom), for constant output long. emit.</a:t>
            </a:r>
          </a:p>
          <a:p>
            <a:r>
              <a:rPr lang="en-US" sz="2000" dirty="0" smtClean="0">
                <a:latin typeface="Comic Sans MS" pitchFamily="66" charset="0"/>
              </a:rPr>
              <a:t>Interested in regions where the output emittance lower than the target one (500 nm hor. and 5 nm vert.) and also the effect of IBS is not strong</a:t>
            </a:r>
          </a:p>
          <a:p>
            <a:r>
              <a:rPr lang="en-US" sz="2000" dirty="0" smtClean="0">
                <a:latin typeface="Comic Sans MS" pitchFamily="66" charset="0"/>
              </a:rPr>
              <a:t>The black curves indicates the 500nm steady state horizontal </a:t>
            </a:r>
            <a:r>
              <a:rPr lang="en-US" sz="2000" dirty="0" err="1" smtClean="0">
                <a:latin typeface="Comic Sans MS" pitchFamily="66" charset="0"/>
              </a:rPr>
              <a:t>emittance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The requirements are met for high wiggler field and moderate wiggler period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71586"/>
            <a:ext cx="3897630" cy="250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084" y="3794780"/>
            <a:ext cx="3749040" cy="249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IBS effect – Scan on Energy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14942" y="1433514"/>
            <a:ext cx="3643338" cy="156685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dirty="0" smtClean="0">
                <a:latin typeface="Comic Sans MS" pitchFamily="66" charset="0"/>
              </a:rPr>
              <a:t>Ratio between steady state and zero current </a:t>
            </a:r>
            <a:r>
              <a:rPr lang="en-US" sz="2000" dirty="0" err="1" smtClean="0">
                <a:latin typeface="Comic Sans MS" pitchFamily="66" charset="0"/>
              </a:rPr>
              <a:t>emittances</a:t>
            </a:r>
            <a:r>
              <a:rPr lang="en-US" sz="2000" dirty="0" smtClean="0">
                <a:latin typeface="Comic Sans MS" pitchFamily="66" charset="0"/>
              </a:rPr>
              <a:t> (indicates the IBS effect) for constant longitudinal </a:t>
            </a:r>
            <a:r>
              <a:rPr lang="en-US" sz="2000" dirty="0" err="1" smtClean="0">
                <a:latin typeface="Comic Sans MS" pitchFamily="66" charset="0"/>
              </a:rPr>
              <a:t>emittance</a:t>
            </a:r>
            <a:r>
              <a:rPr lang="en-US" sz="2000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pic>
        <p:nvPicPr>
          <p:cNvPr id="8" name="Picture 7" descr="IBS-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69728"/>
            <a:ext cx="3672840" cy="3002280"/>
          </a:xfrm>
          <a:prstGeom prst="rect">
            <a:avLst/>
          </a:prstGeom>
        </p:spPr>
      </p:pic>
      <p:pic>
        <p:nvPicPr>
          <p:cNvPr id="9" name="Picture 8" descr="IBS-En-r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6423" y="3000372"/>
            <a:ext cx="3197543" cy="303466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42910" y="4648224"/>
            <a:ext cx="3214710" cy="142398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Steady-state normalized horizontal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and vertical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emittances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for constant output longitudinal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emittance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SLS lattice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5072066" y="1369044"/>
          <a:ext cx="3929090" cy="441741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717187"/>
                <a:gridCol w="1211903"/>
              </a:tblGrid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[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2.411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Circumference [m]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loss/turn [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RF voltage [MV]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Mom.</a:t>
                      </a:r>
                      <a:r>
                        <a:rPr lang="en-US" sz="1600" baseline="0" dirty="0" smtClean="0"/>
                        <a:t> Comp. factor 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6.05e</a:t>
                      </a:r>
                      <a:r>
                        <a:rPr lang="en-US" sz="1600" baseline="30000" dirty="0" smtClean="0"/>
                        <a:t>-4</a:t>
                      </a:r>
                      <a:endParaRPr lang="en-US" sz="1600" baseline="30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times h/v/l [ms]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8.59/8.55/4.26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Hor.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[nm </a:t>
                      </a:r>
                      <a:r>
                        <a:rPr lang="en-US" sz="160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Vert.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[pm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 [mm]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spread [%]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0.086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3" y="1196628"/>
            <a:ext cx="4550569" cy="411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457200" y="5201634"/>
            <a:ext cx="4543428" cy="1013448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Thanks to A. Streun and M. Aiba for providing the lattice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Random misalignments were added in order to get the 2 pm vertical emittance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IBS calculations for the SLS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90638"/>
            <a:ext cx="8258204" cy="471013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dirty="0" err="1" smtClean="0">
                <a:latin typeface="Comic Sans MS" pitchFamily="66" charset="0"/>
              </a:rPr>
              <a:t>Piwinski</a:t>
            </a:r>
            <a:r>
              <a:rPr lang="en-US" sz="2400" dirty="0" smtClean="0">
                <a:latin typeface="Comic Sans MS" pitchFamily="66" charset="0"/>
              </a:rPr>
              <a:t> formalism was used in order to calculate the IBS effect in the SLS lattice</a:t>
            </a:r>
          </a:p>
          <a:p>
            <a:r>
              <a:rPr lang="en-US" sz="2400" dirty="0" smtClean="0">
                <a:latin typeface="Comic Sans MS" pitchFamily="66" charset="0"/>
              </a:rPr>
              <a:t>For the nominal energy (2.411 </a:t>
            </a:r>
            <a:r>
              <a:rPr lang="en-US" sz="2400" dirty="0" err="1" smtClean="0">
                <a:latin typeface="Comic Sans MS" pitchFamily="66" charset="0"/>
              </a:rPr>
              <a:t>GeV</a:t>
            </a:r>
            <a:r>
              <a:rPr lang="en-US" sz="2400" dirty="0" smtClean="0">
                <a:latin typeface="Comic Sans MS" pitchFamily="66" charset="0"/>
              </a:rPr>
              <a:t>) and the nominal bunch current (400/390 </a:t>
            </a:r>
            <a:r>
              <a:rPr lang="en-US" sz="2400" dirty="0" err="1" smtClean="0">
                <a:latin typeface="Comic Sans MS" pitchFamily="66" charset="0"/>
              </a:rPr>
              <a:t>mA</a:t>
            </a:r>
            <a:r>
              <a:rPr lang="en-US" sz="2400" dirty="0" smtClean="0">
                <a:latin typeface="Comic Sans MS" pitchFamily="66" charset="0"/>
              </a:rPr>
              <a:t>/bunch or 6 x10</a:t>
            </a:r>
            <a:r>
              <a:rPr lang="en-US" sz="2400" baseline="30000" dirty="0" smtClean="0">
                <a:latin typeface="Comic Sans MS" pitchFamily="66" charset="0"/>
              </a:rPr>
              <a:t>9 </a:t>
            </a:r>
            <a:r>
              <a:rPr lang="en-US" sz="2400" dirty="0" smtClean="0">
                <a:latin typeface="Comic Sans MS" pitchFamily="66" charset="0"/>
              </a:rPr>
              <a:t>e-/bunch) no effect is predicted.</a:t>
            </a:r>
          </a:p>
          <a:p>
            <a:r>
              <a:rPr lang="en-US" sz="2400" dirty="0" smtClean="0">
                <a:latin typeface="Comic Sans MS" pitchFamily="66" charset="0"/>
              </a:rPr>
              <a:t>Scanning on the energy for different bunch currents and different zero current vertical </a:t>
            </a:r>
            <a:r>
              <a:rPr lang="en-US" sz="2400" dirty="0" err="1" smtClean="0">
                <a:latin typeface="Comic Sans MS" pitchFamily="66" charset="0"/>
              </a:rPr>
              <a:t>emittances</a:t>
            </a:r>
            <a:r>
              <a:rPr lang="en-US" sz="2400" dirty="0" smtClean="0">
                <a:latin typeface="Comic Sans MS" pitchFamily="66" charset="0"/>
              </a:rPr>
              <a:t> and on the bunch charge for different energies and different vertical </a:t>
            </a:r>
            <a:r>
              <a:rPr lang="en-US" sz="2400" dirty="0" err="1" smtClean="0">
                <a:latin typeface="Comic Sans MS" pitchFamily="66" charset="0"/>
              </a:rPr>
              <a:t>emittances</a:t>
            </a:r>
            <a:r>
              <a:rPr lang="en-US" sz="2400" dirty="0" smtClean="0">
                <a:latin typeface="Comic Sans MS" pitchFamily="66" charset="0"/>
              </a:rPr>
              <a:t> is performed.</a:t>
            </a:r>
          </a:p>
          <a:p>
            <a:r>
              <a:rPr lang="en-US" sz="2400" dirty="0" smtClean="0">
                <a:latin typeface="Comic Sans MS" pitchFamily="66" charset="0"/>
              </a:rPr>
              <a:t>We consider that the optics remain the same and the longitudinal </a:t>
            </a:r>
            <a:r>
              <a:rPr lang="en-US" sz="2400" dirty="0" err="1" smtClean="0">
                <a:latin typeface="Comic Sans MS" pitchFamily="66" charset="0"/>
              </a:rPr>
              <a:t>emittance</a:t>
            </a:r>
            <a:r>
              <a:rPr lang="en-US" sz="2400" dirty="0" smtClean="0">
                <a:latin typeface="Comic Sans MS" pitchFamily="66" charset="0"/>
              </a:rPr>
              <a:t> is kept constant for all cases.</a:t>
            </a:r>
          </a:p>
          <a:p>
            <a:r>
              <a:rPr lang="en-US" sz="2400" dirty="0" smtClean="0">
                <a:latin typeface="Comic Sans MS" pitchFamily="66" charset="0"/>
              </a:rPr>
              <a:t>In the plots the zero index indicates the zero current </a:t>
            </a:r>
            <a:r>
              <a:rPr lang="en-US" sz="2400" dirty="0" err="1" smtClean="0">
                <a:latin typeface="Comic Sans MS" pitchFamily="66" charset="0"/>
              </a:rPr>
              <a:t>emittances</a:t>
            </a:r>
            <a:r>
              <a:rPr lang="en-US" sz="2400" dirty="0" smtClean="0">
                <a:latin typeface="Comic Sans MS" pitchFamily="66" charset="0"/>
              </a:rPr>
              <a:t> wile the rest the steady state </a:t>
            </a:r>
            <a:r>
              <a:rPr lang="en-US" sz="2400" dirty="0" err="1" smtClean="0">
                <a:latin typeface="Comic Sans MS" pitchFamily="66" charset="0"/>
              </a:rPr>
              <a:t>emittance</a:t>
            </a:r>
            <a:r>
              <a:rPr lang="en-US" sz="2400" dirty="0" smtClean="0">
                <a:latin typeface="Comic Sans MS" pitchFamily="66" charset="0"/>
              </a:rPr>
              <a:t> (with IBS)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6813</TotalTime>
  <Words>1247</Words>
  <Application>Microsoft Office PowerPoint</Application>
  <PresentationFormat>On-screen Show (4:3)</PresentationFormat>
  <Paragraphs>264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Origin</vt:lpstr>
      <vt:lpstr>Equation</vt:lpstr>
      <vt:lpstr>IBS calculations  for the CLIC Damping Rings and  the Swiss Light Source</vt:lpstr>
      <vt:lpstr>Outline </vt:lpstr>
      <vt:lpstr>The CLIC Damping Rings</vt:lpstr>
      <vt:lpstr>DR layout</vt:lpstr>
      <vt:lpstr>SIRE Benchmarking with theories</vt:lpstr>
      <vt:lpstr>IBS effect – Scan on wiggler characteristics</vt:lpstr>
      <vt:lpstr>IBS effect – Scan on Energy</vt:lpstr>
      <vt:lpstr>The SLS lattice</vt:lpstr>
      <vt:lpstr>IBS calculations for the SLS </vt:lpstr>
      <vt:lpstr>IBS effect – Energy Scan (1)</vt:lpstr>
      <vt:lpstr>IBS effect – Energy Scan (2)</vt:lpstr>
      <vt:lpstr>IBS effect – Bunch charge scan (1) </vt:lpstr>
      <vt:lpstr>IBS effect – Bunch charge scan (2) </vt:lpstr>
      <vt:lpstr>IBS effect – Bunch charge scan (3) </vt:lpstr>
      <vt:lpstr>IBS effect in numbers</vt:lpstr>
      <vt:lpstr>Possibilities and limitations of measurements (1)</vt:lpstr>
      <vt:lpstr>Possibilities and limitations of measurements (2)</vt:lpstr>
      <vt:lpstr>Backup slides Formalisms for classical IBS theories</vt:lpstr>
      <vt:lpstr>Bjorken-Mtingwa</vt:lpstr>
      <vt:lpstr>Piwinski</vt:lpstr>
      <vt:lpstr>Bane’s high energy approximation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Parameter scan for the CLIC Damping Rings under the  influence of IBS</dc:title>
  <dc:creator>antoniou</dc:creator>
  <cp:lastModifiedBy>theofan</cp:lastModifiedBy>
  <cp:revision>677</cp:revision>
  <dcterms:created xsi:type="dcterms:W3CDTF">2010-05-28T09:47:33Z</dcterms:created>
  <dcterms:modified xsi:type="dcterms:W3CDTF">2011-04-11T07:48:02Z</dcterms:modified>
</cp:coreProperties>
</file>