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72" r:id="rId4"/>
    <p:sldId id="268" r:id="rId5"/>
    <p:sldId id="271" r:id="rId6"/>
    <p:sldId id="260" r:id="rId7"/>
    <p:sldId id="269" r:id="rId8"/>
    <p:sldId id="273" r:id="rId9"/>
    <p:sldId id="274" r:id="rId10"/>
    <p:sldId id="27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34" userDrawn="1">
          <p15:clr>
            <a:srgbClr val="A4A3A4"/>
          </p15:clr>
        </p15:guide>
        <p15:guide id="2" pos="55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6" autoAdjust="0"/>
    <p:restoredTop sz="94660"/>
  </p:normalViewPr>
  <p:slideViewPr>
    <p:cSldViewPr snapToGrid="0" showGuides="1">
      <p:cViewPr varScale="1">
        <p:scale>
          <a:sx n="161" d="100"/>
          <a:sy n="161" d="100"/>
        </p:scale>
        <p:origin x="304" y="100"/>
      </p:cViewPr>
      <p:guideLst>
        <p:guide orient="horz" pos="1434"/>
        <p:guide pos="55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564A59-93D7-4FF5-BBD1-E99E424DE420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9B21F7-C2D0-4455-8F55-7B799AB1E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084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FC661-45BE-E166-DF65-7B814B6F0A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4555AA-04F2-1F38-DDCB-37C62BBB3C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67EBB5-DD1E-CCCA-573C-CC9CCA525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0CB4D-3E06-4B1D-B29F-4C4C14B6E7FA}" type="datetime1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8CDF8B-9888-3A88-A79B-DA05CB601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326CC3-1AD5-6376-8822-A85B66153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277-6CE5-4042-A224-76C57CACE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484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AB96B-7BC9-D3A8-9669-09988295B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2D07D6-EC4F-E8C8-ABAB-B72E1DD373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052771-AC49-A9A3-CBB3-4105486AA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D28E-9CF6-423A-8339-8A1ADE034524}" type="datetime1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73B2E1-B62B-4AB1-287A-BB2E62640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2A335A-8AE5-5D11-0B92-81F2EC7E8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277-6CE5-4042-A224-76C57CACE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063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6FB7C75-27D7-67A0-BD7F-F98FB3722D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399FE0-DA44-F423-5DA9-6E8D5CAECD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EA68DE-3AD0-5486-BE2A-D46A82B0A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4BDCC-F1C3-465B-8A41-14AB0D339DC6}" type="datetime1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2A928-411B-85D6-8083-94E4F9C14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EFF026-B82A-2B14-7AD2-D9ADE4A29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277-6CE5-4042-A224-76C57CACE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665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E6700-1A3A-8254-6F6E-2E3BBD3F1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52638B-F684-1D9D-B927-78039CE45C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8E6D9F-2E5D-1724-A933-2AB7E410C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EEA3E-3F3A-421B-9C55-2229450BC23D}" type="datetime1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F68947-9688-6D41-9006-F9E3F49AA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5D78C-6A0F-289A-D560-CAF9B8475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277-6CE5-4042-A224-76C57CACE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37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06CCA-BC02-3BE2-EEB9-224B29591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1BE55B-039F-FB99-F00B-F00C74B595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4158F-97F9-90CA-1D41-262D748C8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0DFC2-D218-44D9-BE68-9A332D447E5A}" type="datetime1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8658C3-8B81-5030-5F6C-1768AAC7E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4257BC-B251-3A1B-6168-6DBD5855E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277-6CE5-4042-A224-76C57CACE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37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7209-9168-03E8-229B-B238BD53B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439FA4-D7BA-0E76-CDF9-A0E26EFD52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A5D4E5-1555-21A1-81E6-F591E1CBFD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F5EDC7-90A1-F979-46D0-B03321F79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0B89-F191-49AF-9590-666B12C828E2}" type="datetime1">
              <a:rPr lang="en-US" smtClean="0"/>
              <a:t>11/29/2023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F4B594-806A-D515-7CEB-51486F061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DD977E-5661-372A-F5BC-F576EC379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277-6CE5-4042-A224-76C57CACE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65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822E0-943F-4F00-7264-C768A7DCD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9B4D79-FB3C-7780-61F0-EC29878234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310C58-8B88-F06F-6782-4E9EC87B7D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ECCA1E-09E4-3842-24EA-0F1C8EF95F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959C-A557-2DA9-006D-11A296465A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B84F7C-4048-29B7-0F32-A355ABEE2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7919F-84BE-433D-A75B-F32C324BC510}" type="datetime1">
              <a:rPr lang="en-US" smtClean="0"/>
              <a:t>11/29/2023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04E168-4972-5373-2AA9-327FEB6D8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D69934-0B07-BD86-8CDE-968B234D8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277-6CE5-4042-A224-76C57CACE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635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FAD6B-431B-63C1-D9DE-AB1DCB7BC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2CA429-EF39-F2B4-91C1-EAD7D89FF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2FE02-DE86-4BCF-AD25-EC26E7062EAC}" type="datetime1">
              <a:rPr lang="en-US" smtClean="0"/>
              <a:t>11/29/2023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7A4D35-7A51-2D58-62C5-C058DA67D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EED8E4-E2D5-9649-6C28-FDFC75345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277-6CE5-4042-A224-76C57CACE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562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DE3BBE-E3D7-A9AF-FB99-F89336ABA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DCF3-5F21-4A9C-B0F4-CF616BFBA3C0}" type="datetime1">
              <a:rPr lang="en-US" smtClean="0"/>
              <a:t>11/29/2023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AAA006-8504-AA61-2EA9-886538E12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5E62FD-3DB2-DB07-247B-C5E8887EE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277-6CE5-4042-A224-76C57CACE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739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669B3-C1B5-B05F-BE04-2E6728E72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B4556A-DADB-5315-1E8F-754EDAE99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5CA0E1-53ED-8DCF-E5BE-CC00EB2D2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162871-CFFA-4891-1DE0-AFC33DAAC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A6B5E-9583-47A6-ADA8-DD1D6F0FB0C8}" type="datetime1">
              <a:rPr lang="en-US" smtClean="0"/>
              <a:t>11/29/2023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EB0BEA-C007-8176-E06D-7E0AAC98C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9E3D47-C466-A951-6256-A0929EA94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277-6CE5-4042-A224-76C57CACE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871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3CD65-9B8A-442F-A111-53CDE4005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774660-9E1B-5A17-98D1-5D1F32E3E8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B5BC6C-2A04-391B-4507-5FD1EFA0B1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A7F987-45EA-3073-70B7-6746B61F0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AC1CA-D8B1-4ED5-B120-5445A2979B6E}" type="datetime1">
              <a:rPr lang="en-US" smtClean="0"/>
              <a:t>11/29/2023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0B33F5-A65A-6511-1FBB-CD35A4D3E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6F6F7E-BA2B-2166-BC56-AF45BCBCC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277-6CE5-4042-A224-76C57CACE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79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E55F15-459C-B770-5D0F-8818A25EA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3D6D91-B00B-4C09-EF3C-4FEDCC8EB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3FF8EA-3F7C-A5A1-2990-84A4576683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E2075-933C-44AB-838E-0D3004B8D3B2}" type="datetime1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45A6A-6408-623A-3BE7-BCA741469B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03721B-A965-F880-CBD0-24CA8F9043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EF277-6CE5-4042-A224-76C57CACE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707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rcid.org/" TargetMode="External"/><Relationship Id="rId2" Type="http://schemas.openxmlformats.org/officeDocument/2006/relationships/hyperlink" Target="https://ec.europa.eu/info/funding-tenders/opportunities/portal/screen/how-to-participate/participant-registe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7F1D84-5509-0963-C4CF-0220971135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1450" y="648433"/>
            <a:ext cx="10053763" cy="2928470"/>
          </a:xfrm>
        </p:spPr>
        <p:txBody>
          <a:bodyPr anchor="b">
            <a:normAutofit/>
          </a:bodyPr>
          <a:lstStyle/>
          <a:p>
            <a:pPr algn="l"/>
            <a:r>
              <a:rPr lang="en-GB" sz="4100" b="0" i="0" dirty="0">
                <a:solidFill>
                  <a:srgbClr val="FFFFFF"/>
                </a:solidFill>
                <a:effectLst/>
                <a:latin typeface="+mn-lt"/>
              </a:rPr>
              <a:t>Low-disruptive renovation processes using integration of prefabricated </a:t>
            </a:r>
            <a:br>
              <a:rPr lang="en-GB" sz="4100" b="0" i="0" dirty="0">
                <a:solidFill>
                  <a:srgbClr val="FFFFFF"/>
                </a:solidFill>
                <a:effectLst/>
                <a:latin typeface="+mn-lt"/>
              </a:rPr>
            </a:br>
            <a:r>
              <a:rPr lang="en-GB" sz="4100" b="0" i="0" dirty="0">
                <a:solidFill>
                  <a:srgbClr val="FFFFFF"/>
                </a:solidFill>
                <a:effectLst/>
                <a:latin typeface="+mn-lt"/>
              </a:rPr>
              <a:t>solutions for energy-efficient buildings</a:t>
            </a:r>
            <a:endParaRPr lang="en-US" sz="41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A7111A-768D-3F1F-6DA6-2D1B22F5DA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5355" y="4800221"/>
            <a:ext cx="10005951" cy="1458258"/>
          </a:xfrm>
        </p:spPr>
        <p:txBody>
          <a:bodyPr anchor="ctr">
            <a:normAutofit fontScale="92500" lnSpcReduction="20000"/>
          </a:bodyPr>
          <a:lstStyle/>
          <a:p>
            <a:pPr algn="l"/>
            <a:endParaRPr lang="fr-CH" dirty="0"/>
          </a:p>
          <a:p>
            <a:pPr algn="l"/>
            <a:r>
              <a:rPr lang="fr-CH" dirty="0"/>
              <a:t>HORIZON-CL5-2024-D4-01-01</a:t>
            </a:r>
          </a:p>
          <a:p>
            <a:pPr algn="l"/>
            <a:r>
              <a:rPr lang="fr-CH" dirty="0"/>
              <a:t>Call </a:t>
            </a:r>
            <a:r>
              <a:rPr lang="en-GB" dirty="0"/>
              <a:t>Assessment</a:t>
            </a:r>
          </a:p>
          <a:p>
            <a:pPr algn="l"/>
            <a:r>
              <a:rPr lang="fr-CH" sz="1900" i="1" dirty="0"/>
              <a:t>Roy Pennings  </a:t>
            </a:r>
            <a:endParaRPr lang="en-US" sz="1900" i="1" dirty="0"/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C0FA18F8-EF0A-8E35-7C9F-F1906F369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366C-1FD0-482D-9A34-575226BEB911}" type="datetime1">
              <a:rPr lang="en-US" smtClean="0"/>
              <a:t>11/29/2023</a:t>
            </a:fld>
            <a:endParaRPr lang="en-US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357E0AB4-153E-EB20-535C-7486F7312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277-6CE5-4042-A224-76C57CACE6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4326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8B6082-EA89-8B79-9FD3-DF5F05F5E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sz="4000" b="1" i="0" dirty="0">
                <a:solidFill>
                  <a:srgbClr val="FFFFFF"/>
                </a:solidFill>
                <a:effectLst/>
                <a:latin typeface="+mn-lt"/>
              </a:rPr>
              <a:t>Required admin data</a:t>
            </a:r>
            <a:endParaRPr lang="en-US" sz="40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51574D-E944-3BFC-BB27-4D2CDD3BD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277-6CE5-4042-A224-76C57CACE618}" type="slidenum">
              <a:rPr lang="en-US" smtClean="0"/>
              <a:t>10</a:t>
            </a:fld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113C218-67E1-9D27-0E35-8F8860EA4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419" y="1539835"/>
            <a:ext cx="10972800" cy="2854922"/>
          </a:xfrm>
        </p:spPr>
        <p:txBody>
          <a:bodyPr anchor="ctr">
            <a:noAutofit/>
          </a:bodyPr>
          <a:lstStyle/>
          <a:p>
            <a:pPr marL="514350" indent="-514350">
              <a:buFont typeface="+mj-lt"/>
              <a:buAutoNum type="arabicPeriod"/>
            </a:pPr>
            <a:endParaRPr lang="en-GB" sz="2000" b="1" dirty="0"/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000" b="1" dirty="0"/>
              <a:t>PIC </a:t>
            </a:r>
            <a:r>
              <a:rPr lang="en-GB" sz="2000" dirty="0"/>
              <a:t>registration code: 10 minutes work </a:t>
            </a:r>
            <a:r>
              <a:rPr lang="en-GB" sz="1400" dirty="0"/>
              <a:t>(</a:t>
            </a:r>
            <a:r>
              <a:rPr lang="en-GB" sz="1400" dirty="0">
                <a:hlinkClick r:id="rId2"/>
              </a:rPr>
              <a:t>https://ec.europa.eu/info/funding-tenders/opportunities/portal/screen/how-to-participate/participant-register</a:t>
            </a:r>
            <a:r>
              <a:rPr lang="en-GB" sz="1400" dirty="0"/>
              <a:t>) + </a:t>
            </a:r>
            <a:r>
              <a:rPr lang="en-GB" sz="2000" dirty="0"/>
              <a:t>nominate contact point.</a:t>
            </a:r>
            <a:endParaRPr lang="en-GB" sz="2000" dirty="0">
              <a:solidFill>
                <a:schemeClr val="accent1"/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000" dirty="0"/>
              <a:t>Average </a:t>
            </a:r>
            <a:r>
              <a:rPr lang="en-GB" sz="2000" b="1" dirty="0"/>
              <a:t>gross monthly salary</a:t>
            </a:r>
            <a:r>
              <a:rPr lang="en-GB" sz="2000" dirty="0"/>
              <a:t> (anonymised!) of staff (categories).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000" dirty="0"/>
              <a:t>Estimations of </a:t>
            </a:r>
            <a:r>
              <a:rPr lang="en-GB" sz="2000" b="1" dirty="0"/>
              <a:t>cost </a:t>
            </a:r>
            <a:r>
              <a:rPr lang="en-GB" sz="2000" dirty="0"/>
              <a:t>for equipment, materials/consumables, sub-contracting in the project.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000" dirty="0"/>
              <a:t>Researcher-data (where applicable): ORCID </a:t>
            </a:r>
            <a:r>
              <a:rPr lang="en-GB" sz="1400" dirty="0"/>
              <a:t>(</a:t>
            </a:r>
            <a:r>
              <a:rPr lang="en-GB" sz="1400" dirty="0">
                <a:hlinkClick r:id="rId3"/>
              </a:rPr>
              <a:t>https://orcid.org/</a:t>
            </a:r>
            <a:r>
              <a:rPr lang="en-GB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11163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2742DC-251D-2D36-93C3-8EAED9B85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GB" sz="3400" b="1" i="0" dirty="0">
                <a:solidFill>
                  <a:srgbClr val="FFFFFF"/>
                </a:solidFill>
                <a:effectLst/>
                <a:latin typeface="+mn-lt"/>
              </a:rPr>
              <a:t>Summary: how </a:t>
            </a:r>
            <a:r>
              <a:rPr lang="en-GB" sz="3400" b="1" dirty="0">
                <a:solidFill>
                  <a:srgbClr val="FFFFFF"/>
                </a:solidFill>
                <a:latin typeface="+mn-lt"/>
              </a:rPr>
              <a:t>Horizon Europe grants work (1)</a:t>
            </a:r>
            <a:endParaRPr lang="en-US" sz="34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D82F71-0459-01C6-4F52-C7DEBA9FA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139" y="1622745"/>
            <a:ext cx="10972800" cy="4924620"/>
          </a:xfrm>
        </p:spPr>
        <p:txBody>
          <a:bodyPr anchor="ctr">
            <a:no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sz="2000" b="1" dirty="0"/>
              <a:t>Competitive </a:t>
            </a:r>
            <a:r>
              <a:rPr lang="en-GB" sz="2000" dirty="0"/>
              <a:t>Calls for proposals: anywhere between 5-100 consortium applications. Notification after 5 months. 2 projects will be funded. Project </a:t>
            </a:r>
            <a:r>
              <a:rPr lang="en-GB" sz="2000" b="1" dirty="0"/>
              <a:t>duration</a:t>
            </a:r>
            <a:r>
              <a:rPr lang="en-GB" sz="2000" dirty="0"/>
              <a:t>: 3-4 years; €5 Million total budget. 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2000" dirty="0"/>
              <a:t>All partners sign the </a:t>
            </a:r>
            <a:r>
              <a:rPr lang="en-GB" sz="2000" b="1" dirty="0"/>
              <a:t>grant agreement</a:t>
            </a:r>
            <a:r>
              <a:rPr lang="en-GB" sz="2000" dirty="0"/>
              <a:t>; each partner is only responsible for its own share.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sz="2000" b="1" dirty="0"/>
              <a:t>Collaborative</a:t>
            </a:r>
            <a:r>
              <a:rPr lang="en-GB" sz="2000" dirty="0"/>
              <a:t> projects: mix of industry + academia; delivering step-change improvement.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sz="2000" dirty="0"/>
              <a:t>Deliverables are </a:t>
            </a:r>
            <a:r>
              <a:rPr lang="en-GB" sz="2000" b="1" dirty="0"/>
              <a:t>contractual obligations</a:t>
            </a:r>
            <a:r>
              <a:rPr lang="en-GB" sz="2000" dirty="0"/>
              <a:t>, but grant = effort-based, not result-based.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sz="2000" b="1" dirty="0"/>
              <a:t>Work-load</a:t>
            </a:r>
            <a:r>
              <a:rPr lang="en-GB" sz="2000" dirty="0"/>
              <a:t> consists of: technical work, reporting of results, consortium meetings, EC-reviews, dissemination/exploitation activities + cost administration. 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sz="2000" dirty="0"/>
              <a:t>Funding: </a:t>
            </a:r>
            <a:r>
              <a:rPr lang="en-GB" sz="2000" b="1" dirty="0"/>
              <a:t>all direct project costs </a:t>
            </a:r>
            <a:r>
              <a:rPr lang="en-GB" sz="2000" dirty="0"/>
              <a:t>(hours, materials, equipment, consumables, travel) is funded 100% (but only real costs, no markup!). Total: €3,75M direct cost + €1,25M overhead cost. Direct cost must be justified (but very light time-sheets).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sz="2000" dirty="0"/>
              <a:t>Funding </a:t>
            </a:r>
            <a:r>
              <a:rPr lang="en-GB" sz="2000" b="1" dirty="0"/>
              <a:t>schedule</a:t>
            </a:r>
            <a:r>
              <a:rPr lang="en-GB" sz="2000" dirty="0"/>
              <a:t>: 50% at project start, max 25% at 1</a:t>
            </a:r>
            <a:r>
              <a:rPr lang="en-GB" sz="2000" baseline="30000" dirty="0"/>
              <a:t>st</a:t>
            </a:r>
            <a:r>
              <a:rPr lang="en-GB" sz="2000" dirty="0"/>
              <a:t> review, 20% at 2</a:t>
            </a:r>
            <a:r>
              <a:rPr lang="en-GB" sz="2000" baseline="30000" dirty="0"/>
              <a:t>nd</a:t>
            </a:r>
            <a:r>
              <a:rPr lang="en-GB" sz="2000" dirty="0"/>
              <a:t> review, 5% at final project close.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617A66-CA46-7E0D-34F1-67D1E3905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277-6CE5-4042-A224-76C57CACE61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707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2742DC-251D-2D36-93C3-8EAED9B85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GB" sz="3400" b="1" i="0" dirty="0">
                <a:solidFill>
                  <a:srgbClr val="FFFFFF"/>
                </a:solidFill>
                <a:effectLst/>
                <a:latin typeface="+mn-lt"/>
              </a:rPr>
              <a:t>Summary: how </a:t>
            </a:r>
            <a:r>
              <a:rPr lang="en-GB" sz="3400" b="1" dirty="0">
                <a:solidFill>
                  <a:srgbClr val="FFFFFF"/>
                </a:solidFill>
                <a:latin typeface="+mn-lt"/>
              </a:rPr>
              <a:t>Horizon Europe grants work (2)</a:t>
            </a:r>
            <a:endParaRPr lang="en-US" sz="34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D82F71-0459-01C6-4F52-C7DEBA9FA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226" y="2072394"/>
            <a:ext cx="11641774" cy="5210705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2000" b="1" dirty="0"/>
              <a:t>Competitive </a:t>
            </a:r>
            <a:r>
              <a:rPr lang="en-GB" sz="2000" dirty="0"/>
              <a:t>Call = beauty contest. Highest value for money + best credible proposition wins. </a:t>
            </a:r>
            <a:r>
              <a:rPr lang="en-GB" sz="2000" b="1" dirty="0"/>
              <a:t>EC = our client!</a:t>
            </a:r>
            <a:r>
              <a:rPr lang="en-GB" sz="2000" dirty="0"/>
              <a:t> They look for a solution to a political problem. </a:t>
            </a:r>
            <a:r>
              <a:rPr lang="en-GB" sz="2000" u="sng" dirty="0"/>
              <a:t>We present the solution</a:t>
            </a:r>
            <a:r>
              <a:rPr lang="en-GB" sz="2000" dirty="0"/>
              <a:t>!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2000" dirty="0"/>
              <a:t>Project needs to be </a:t>
            </a:r>
            <a:r>
              <a:rPr lang="en-GB" sz="2000" b="1" dirty="0"/>
              <a:t>positioned</a:t>
            </a:r>
            <a:r>
              <a:rPr lang="en-GB" sz="2000" dirty="0"/>
              <a:t> as: unique, timely, meeting urgent need, addressing all scope elements (and beyond), present tangible (expected) results, have exploitation strategy.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2000" dirty="0"/>
              <a:t>Grant proposal =/= tender; text must still be rooted in </a:t>
            </a:r>
            <a:r>
              <a:rPr lang="en-GB" sz="2000" b="1" dirty="0"/>
              <a:t>scientific approach</a:t>
            </a:r>
            <a:r>
              <a:rPr lang="en-GB" sz="2000" dirty="0"/>
              <a:t>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2000" dirty="0"/>
              <a:t>End-stage TRL6-8 means: </a:t>
            </a:r>
            <a:r>
              <a:rPr lang="en-GB" sz="2000" b="1" dirty="0"/>
              <a:t>upscaling</a:t>
            </a:r>
            <a:r>
              <a:rPr lang="en-GB" sz="2000" dirty="0"/>
              <a:t> of technology that is </a:t>
            </a:r>
            <a:r>
              <a:rPr lang="en-GB" sz="2000" b="1" dirty="0"/>
              <a:t>out of prototyping </a:t>
            </a:r>
            <a:r>
              <a:rPr lang="en-GB" sz="2000" dirty="0"/>
              <a:t>=&gt; building market potential.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2000" dirty="0"/>
              <a:t>Evaluators will read proposals within 1 hour: </a:t>
            </a:r>
            <a:r>
              <a:rPr lang="en-GB" sz="2000" b="1" dirty="0"/>
              <a:t>to-the-point, tables, graphs &amp; pictures</a:t>
            </a:r>
            <a:r>
              <a:rPr lang="en-GB" sz="2000" dirty="0"/>
              <a:t>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2000" dirty="0"/>
              <a:t>Consortium must be </a:t>
            </a:r>
            <a:r>
              <a:rPr lang="en-GB" sz="2000" b="1" dirty="0"/>
              <a:t>scientifically credible </a:t>
            </a:r>
            <a:r>
              <a:rPr lang="en-GB" sz="2000" dirty="0"/>
              <a:t>&amp; </a:t>
            </a:r>
            <a:r>
              <a:rPr lang="en-GB" sz="2000" b="1" dirty="0"/>
              <a:t>top-level</a:t>
            </a:r>
            <a:r>
              <a:rPr lang="en-GB" sz="2000" dirty="0"/>
              <a:t>, able to credibly </a:t>
            </a:r>
            <a:r>
              <a:rPr lang="en-GB" sz="2000" b="1" dirty="0"/>
              <a:t>build/influence market uptake </a:t>
            </a:r>
            <a:r>
              <a:rPr lang="en-GB" sz="2000" dirty="0"/>
              <a:t>of solutions </a:t>
            </a:r>
            <a:r>
              <a:rPr lang="en-GB" sz="2000" b="1" dirty="0"/>
              <a:t>at European scale</a:t>
            </a:r>
            <a:r>
              <a:rPr lang="en-GB" sz="2000" dirty="0"/>
              <a:t>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2000" dirty="0"/>
              <a:t>Proposal should reflect </a:t>
            </a:r>
            <a:r>
              <a:rPr lang="en-GB" sz="2000" b="1" dirty="0"/>
              <a:t>some degree of spread</a:t>
            </a:r>
            <a:r>
              <a:rPr lang="en-GB" sz="2000" dirty="0"/>
              <a:t>: in content (e.g. application and transferability potential) , but also in consortium composition.</a:t>
            </a:r>
          </a:p>
          <a:p>
            <a:endParaRPr lang="en-GB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617A66-CA46-7E0D-34F1-67D1E3905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277-6CE5-4042-A224-76C57CACE61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622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8B6082-EA89-8B79-9FD3-DF5F05F5E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fr-CH" sz="4000" b="1" dirty="0" err="1">
                <a:solidFill>
                  <a:srgbClr val="FFFFFF"/>
                </a:solidFill>
                <a:latin typeface="+mn-lt"/>
              </a:rPr>
              <a:t>Responding</a:t>
            </a:r>
            <a:r>
              <a:rPr lang="fr-CH" sz="4000" b="1" dirty="0">
                <a:solidFill>
                  <a:srgbClr val="FFFFFF"/>
                </a:solidFill>
                <a:latin typeface="+mn-lt"/>
              </a:rPr>
              <a:t> to EC </a:t>
            </a:r>
            <a:r>
              <a:rPr lang="fr-CH" sz="4000" b="1" dirty="0" err="1">
                <a:solidFill>
                  <a:srgbClr val="FFFFFF"/>
                </a:solidFill>
                <a:latin typeface="+mn-lt"/>
              </a:rPr>
              <a:t>political</a:t>
            </a:r>
            <a:r>
              <a:rPr lang="fr-CH" sz="4000" b="1" dirty="0">
                <a:solidFill>
                  <a:srgbClr val="FFFFFF"/>
                </a:solidFill>
                <a:latin typeface="+mn-lt"/>
              </a:rPr>
              <a:t> </a:t>
            </a:r>
            <a:r>
              <a:rPr lang="fr-CH" sz="4000" b="1" dirty="0" err="1">
                <a:solidFill>
                  <a:srgbClr val="FFFFFF"/>
                </a:solidFill>
                <a:latin typeface="+mn-lt"/>
              </a:rPr>
              <a:t>need</a:t>
            </a:r>
            <a:endParaRPr lang="en-US" sz="40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3EBA94F-1A57-46E7-EEE5-46E410B2EC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711" y="3164804"/>
            <a:ext cx="10972800" cy="2112441"/>
          </a:xfrm>
        </p:spPr>
        <p:txBody>
          <a:bodyPr anchor="ctr"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b="1" i="0" dirty="0">
                <a:effectLst/>
              </a:rPr>
              <a:t>Climate Neutrality Innovations: </a:t>
            </a:r>
            <a:r>
              <a:rPr lang="en-GB" sz="2000" b="1" i="0" dirty="0">
                <a:solidFill>
                  <a:schemeClr val="accent1"/>
                </a:solidFill>
                <a:effectLst/>
              </a:rPr>
              <a:t>Technological and socio-economic breakthroughs </a:t>
            </a:r>
            <a:r>
              <a:rPr lang="en-GB" sz="2000" i="0" dirty="0">
                <a:effectLst/>
              </a:rPr>
              <a:t>for achieving </a:t>
            </a:r>
            <a:r>
              <a:rPr lang="en-GB" sz="2000" b="1" i="0" dirty="0">
                <a:solidFill>
                  <a:schemeClr val="accent1"/>
                </a:solidFill>
                <a:effectLst/>
              </a:rPr>
              <a:t>climate neutrality </a:t>
            </a:r>
            <a:r>
              <a:rPr lang="en-GB" sz="2000" i="0" dirty="0">
                <a:effectLst/>
              </a:rPr>
              <a:t>and the </a:t>
            </a:r>
            <a:r>
              <a:rPr lang="en-GB" sz="2000" b="1" i="0" dirty="0">
                <a:solidFill>
                  <a:schemeClr val="accent1"/>
                </a:solidFill>
                <a:effectLst/>
              </a:rPr>
              <a:t>transition to zero pollution </a:t>
            </a:r>
            <a:r>
              <a:rPr lang="en-GB" sz="2000" i="0" dirty="0">
                <a:effectLst/>
              </a:rPr>
              <a:t>of the building stock by 2050, based on inclusive and people-centric R&amp;I.</a:t>
            </a:r>
          </a:p>
          <a:p>
            <a:pPr marL="457200" indent="-457200">
              <a:buFont typeface="+mj-lt"/>
              <a:buAutoNum type="arabicPeriod"/>
            </a:pPr>
            <a:endParaRPr lang="en-GB" sz="2000" i="0" dirty="0">
              <a:effectLst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b="1" i="0" dirty="0">
                <a:effectLst/>
              </a:rPr>
              <a:t>Industry Energy Efficiency and Emission Reduction: </a:t>
            </a:r>
            <a:r>
              <a:rPr lang="en-GB" sz="2000" b="1" i="0" dirty="0">
                <a:solidFill>
                  <a:schemeClr val="accent1"/>
                </a:solidFill>
                <a:effectLst/>
              </a:rPr>
              <a:t>Increased energy efficiency </a:t>
            </a:r>
            <a:r>
              <a:rPr lang="en-GB" sz="2000" i="0" dirty="0">
                <a:effectLst/>
              </a:rPr>
              <a:t>in industry and </a:t>
            </a:r>
            <a:r>
              <a:rPr lang="en-GB" sz="2000" b="1" i="0" dirty="0">
                <a:solidFill>
                  <a:schemeClr val="accent1"/>
                </a:solidFill>
                <a:effectLst/>
              </a:rPr>
              <a:t>reduced Greenhouse Gas </a:t>
            </a:r>
            <a:r>
              <a:rPr lang="en-GB" sz="2000" i="0" dirty="0">
                <a:effectLst/>
              </a:rPr>
              <a:t>emissions and </a:t>
            </a:r>
            <a:r>
              <a:rPr lang="en-GB" sz="2000" b="1" i="0" dirty="0">
                <a:solidFill>
                  <a:schemeClr val="accent1"/>
                </a:solidFill>
                <a:effectLst/>
              </a:rPr>
              <a:t>air pollutant emissions</a:t>
            </a:r>
            <a:r>
              <a:rPr lang="en-GB" sz="2000" i="0" dirty="0">
                <a:effectLst/>
              </a:rPr>
              <a:t> through recovery, upgrade and/or conversion of industrial excess (waste) heat and through electrification of heat generation.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51574D-E944-3BFC-BB27-4D2CDD3BD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277-6CE5-4042-A224-76C57CACE618}" type="slidenum">
              <a:rPr lang="en-US" smtClean="0"/>
              <a:t>4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8AFFF0A-6BEE-3F7B-D00E-E0E58A55DFE7}"/>
              </a:ext>
            </a:extLst>
          </p:cNvPr>
          <p:cNvSpPr txBox="1"/>
          <p:nvPr/>
        </p:nvSpPr>
        <p:spPr>
          <a:xfrm>
            <a:off x="771652" y="1989373"/>
            <a:ext cx="10612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In line with the EC Strategic Plan: to contribute to the </a:t>
            </a:r>
            <a:r>
              <a:rPr lang="en-GB" sz="2000" b="1" dirty="0">
                <a:solidFill>
                  <a:schemeClr val="accent1"/>
                </a:solidFill>
              </a:rPr>
              <a:t>“Efficient and sustainable use of energy, accessible for all is ensured through a clean energy system and a just transition”</a:t>
            </a:r>
            <a:r>
              <a:rPr lang="en-GB" sz="2000" dirty="0"/>
              <a:t>, notably through:</a:t>
            </a:r>
          </a:p>
          <a:p>
            <a:endParaRPr lang="en-US" sz="200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531A3A63-8039-859F-1A4E-F11A19C71039}"/>
              </a:ext>
            </a:extLst>
          </p:cNvPr>
          <p:cNvSpPr/>
          <p:nvPr/>
        </p:nvSpPr>
        <p:spPr>
          <a:xfrm>
            <a:off x="388715" y="2687425"/>
            <a:ext cx="10748158" cy="1639581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936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2742DC-251D-2D36-93C3-8EAED9B85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GB" sz="3400" b="1" i="0" dirty="0">
                <a:solidFill>
                  <a:srgbClr val="FFFFFF"/>
                </a:solidFill>
                <a:effectLst/>
                <a:latin typeface="+mn-lt"/>
              </a:rPr>
              <a:t>Expected Call Outcomes</a:t>
            </a:r>
            <a:endParaRPr lang="en-US" sz="34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D82F71-0459-01C6-4F52-C7DEBA9FA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418" y="2128521"/>
            <a:ext cx="10972800" cy="3683358"/>
          </a:xfrm>
        </p:spPr>
        <p:txBody>
          <a:bodyPr anchor="ctr">
            <a:noAutofit/>
          </a:bodyPr>
          <a:lstStyle/>
          <a:p>
            <a:pPr marL="514350" indent="-514350">
              <a:buFont typeface="+mj-lt"/>
              <a:buAutoNum type="arabicPeriod"/>
            </a:pPr>
            <a:endParaRPr lang="en-GB" sz="2000" b="1" dirty="0"/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000" b="1" dirty="0"/>
              <a:t>Rapid On-site Construction: </a:t>
            </a:r>
            <a:r>
              <a:rPr lang="en-GB" sz="2000" dirty="0"/>
              <a:t>Reduction of </a:t>
            </a:r>
            <a:r>
              <a:rPr lang="en-GB" sz="2000" b="1" dirty="0">
                <a:solidFill>
                  <a:schemeClr val="accent1"/>
                </a:solidFill>
              </a:rPr>
              <a:t>on-site construction activities to 1-2 days per dwelling/building unit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000" b="1" dirty="0"/>
              <a:t>Economic Efficiency: </a:t>
            </a:r>
            <a:r>
              <a:rPr lang="en-GB" sz="2000" dirty="0"/>
              <a:t>Cost reduction of </a:t>
            </a:r>
            <a:r>
              <a:rPr lang="en-GB" sz="2000" b="1" dirty="0">
                <a:solidFill>
                  <a:schemeClr val="accent1"/>
                </a:solidFill>
              </a:rPr>
              <a:t>at least 25% </a:t>
            </a:r>
            <a:r>
              <a:rPr lang="en-GB" sz="2000" dirty="0"/>
              <a:t>compared to conventional renovation processes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000" b="1" dirty="0"/>
              <a:t>Environmental and Health Consciousness: </a:t>
            </a:r>
            <a:r>
              <a:rPr lang="en-GB" sz="2000" dirty="0"/>
              <a:t>Significant reduction of </a:t>
            </a:r>
            <a:r>
              <a:rPr lang="en-GB" sz="2000" b="1" dirty="0">
                <a:solidFill>
                  <a:schemeClr val="accent1"/>
                </a:solidFill>
              </a:rPr>
              <a:t>dust, noise, and waste </a:t>
            </a:r>
            <a:r>
              <a:rPr lang="en-GB" sz="2000" dirty="0"/>
              <a:t>on the construction site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000" b="1" dirty="0"/>
              <a:t>Minimized Occupant Disturbance: </a:t>
            </a:r>
            <a:r>
              <a:rPr lang="en-GB" sz="2000" dirty="0"/>
              <a:t>Significant reduction in </a:t>
            </a:r>
            <a:r>
              <a:rPr lang="en-GB" sz="2000" b="1" dirty="0">
                <a:solidFill>
                  <a:schemeClr val="accent1"/>
                </a:solidFill>
              </a:rPr>
              <a:t>occupant disturbance </a:t>
            </a:r>
            <a:r>
              <a:rPr lang="en-GB" sz="2000" dirty="0"/>
              <a:t>during the renovation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000" b="1" dirty="0"/>
              <a:t>Enhanced Indoor Comfort: </a:t>
            </a:r>
            <a:r>
              <a:rPr lang="en-GB" sz="2000" dirty="0"/>
              <a:t>Improved levels of </a:t>
            </a:r>
            <a:r>
              <a:rPr lang="en-GB" sz="2000" b="1" dirty="0">
                <a:solidFill>
                  <a:schemeClr val="accent1"/>
                </a:solidFill>
              </a:rPr>
              <a:t>occupancy comfort </a:t>
            </a:r>
            <a:r>
              <a:rPr lang="en-GB" sz="2000" dirty="0"/>
              <a:t>(e.g., Indoor Air Quality and Indoor Environmental Quality) after renovation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000" b="1" dirty="0"/>
              <a:t>Biodiversity Preservation</a:t>
            </a:r>
            <a:r>
              <a:rPr lang="en-GB" sz="2000" dirty="0"/>
              <a:t>: Reduction of negative impacts of renovation on </a:t>
            </a:r>
            <a:r>
              <a:rPr lang="en-GB" sz="2000" b="1" dirty="0">
                <a:solidFill>
                  <a:schemeClr val="accent1"/>
                </a:solidFill>
              </a:rPr>
              <a:t>biodiversity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617A66-CA46-7E0D-34F1-67D1E3905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277-6CE5-4042-A224-76C57CACE61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450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8B6082-EA89-8B79-9FD3-DF5F05F5E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sz="4000" b="1" i="0" dirty="0">
                <a:solidFill>
                  <a:srgbClr val="FFFFFF"/>
                </a:solidFill>
                <a:effectLst/>
                <a:latin typeface="+mn-lt"/>
              </a:rPr>
              <a:t>Scope of the Call</a:t>
            </a:r>
            <a:endParaRPr lang="en-US" sz="40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3EBA94F-1A57-46E7-EEE5-46E410B2EC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33" y="2241932"/>
            <a:ext cx="10972800" cy="1945845"/>
          </a:xfrm>
        </p:spPr>
        <p:txBody>
          <a:bodyPr anchor="ctr">
            <a:noAutofit/>
          </a:bodyPr>
          <a:lstStyle/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endParaRPr lang="en-GB" sz="2000" b="1" i="0" dirty="0">
              <a:effectLst/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000" b="1" i="0" dirty="0">
                <a:effectLst/>
              </a:rPr>
              <a:t>Low-Disruptive Processes: </a:t>
            </a:r>
            <a:r>
              <a:rPr lang="en-GB" sz="2000" i="0" dirty="0">
                <a:effectLst/>
              </a:rPr>
              <a:t>Emphasizing low-disruptive renovation processes using </a:t>
            </a:r>
            <a:r>
              <a:rPr lang="en-GB" sz="2000" b="1" dirty="0">
                <a:solidFill>
                  <a:schemeClr val="accent1"/>
                </a:solidFill>
              </a:rPr>
              <a:t>prefabricated </a:t>
            </a:r>
            <a:r>
              <a:rPr lang="en-GB" sz="2000" i="0" dirty="0">
                <a:effectLst/>
              </a:rPr>
              <a:t>modules that are </a:t>
            </a:r>
            <a:r>
              <a:rPr lang="en-GB" sz="2000" b="1" i="0" dirty="0">
                <a:solidFill>
                  <a:schemeClr val="accent1"/>
                </a:solidFill>
                <a:effectLst/>
              </a:rPr>
              <a:t>quick and easy </a:t>
            </a:r>
            <a:r>
              <a:rPr lang="en-GB" sz="2000" i="0" dirty="0">
                <a:effectLst/>
              </a:rPr>
              <a:t>to apply, vital for </a:t>
            </a:r>
            <a:r>
              <a:rPr lang="en-GB" sz="2000" b="1" i="0" dirty="0">
                <a:solidFill>
                  <a:schemeClr val="accent1"/>
                </a:solidFill>
                <a:effectLst/>
              </a:rPr>
              <a:t>increasing the renovation rate </a:t>
            </a:r>
            <a:r>
              <a:rPr lang="en-GB" sz="2000" i="0" dirty="0">
                <a:effectLst/>
              </a:rPr>
              <a:t>of the European building stock.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000" b="1" i="0" dirty="0">
                <a:effectLst/>
              </a:rPr>
              <a:t>End-to-End Workflow: </a:t>
            </a:r>
            <a:r>
              <a:rPr lang="en-GB" sz="2000" i="0" dirty="0">
                <a:effectLst/>
              </a:rPr>
              <a:t>Covering the </a:t>
            </a:r>
            <a:r>
              <a:rPr lang="en-GB" sz="2000" b="1" i="0" dirty="0">
                <a:solidFill>
                  <a:schemeClr val="accent1"/>
                </a:solidFill>
                <a:effectLst/>
              </a:rPr>
              <a:t>entire workflow</a:t>
            </a:r>
            <a:r>
              <a:rPr lang="en-GB" sz="2000" i="0" dirty="0">
                <a:effectLst/>
              </a:rPr>
              <a:t> from design, offsite manufacture, and installation to compliance checking on-site and strategies for maintenance, operation, and end of life.</a:t>
            </a:r>
            <a:endParaRPr lang="en-GB" sz="2000" i="0" u="sng" dirty="0">
              <a:effectLst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51574D-E944-3BFC-BB27-4D2CDD3BD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277-6CE5-4042-A224-76C57CACE618}" type="slidenum">
              <a:rPr lang="en-US" smtClean="0"/>
              <a:t>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C672D82-67D9-6382-701C-980E0A837E2D}"/>
              </a:ext>
            </a:extLst>
          </p:cNvPr>
          <p:cNvSpPr txBox="1"/>
          <p:nvPr/>
        </p:nvSpPr>
        <p:spPr>
          <a:xfrm>
            <a:off x="778660" y="1979396"/>
            <a:ext cx="1966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sz="2000" b="1" i="0" dirty="0">
                <a:effectLst/>
              </a:rPr>
              <a:t>Scope Overview: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61958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8B6082-EA89-8B79-9FD3-DF5F05F5E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sz="4000" b="1" i="0" dirty="0">
                <a:solidFill>
                  <a:srgbClr val="FFFFFF"/>
                </a:solidFill>
                <a:effectLst/>
                <a:latin typeface="+mn-lt"/>
              </a:rPr>
              <a:t>Key Proposal Components</a:t>
            </a:r>
            <a:endParaRPr lang="en-US" sz="40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3EBA94F-1A57-46E7-EEE5-46E410B2EC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550" y="1725665"/>
            <a:ext cx="11779290" cy="4868882"/>
          </a:xfrm>
        </p:spPr>
        <p:txBody>
          <a:bodyPr anchor="ctr">
            <a:noAutofit/>
          </a:bodyPr>
          <a:lstStyle/>
          <a:p>
            <a:pPr marL="457200" indent="-457200">
              <a:buFont typeface="+mj-lt"/>
              <a:buAutoNum type="arabicPeriod"/>
            </a:pPr>
            <a:endParaRPr lang="en-GB" sz="1800" b="1" i="0" dirty="0">
              <a:effectLst/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1800" b="1" i="0" dirty="0">
                <a:effectLst/>
              </a:rPr>
              <a:t>Streamlined Renovation Processes: </a:t>
            </a:r>
            <a:r>
              <a:rPr lang="en-GB" sz="1800" i="0" dirty="0">
                <a:effectLst/>
              </a:rPr>
              <a:t>Develop streamlined processes for </a:t>
            </a:r>
            <a:r>
              <a:rPr lang="en-GB" sz="1800" b="1" i="0" dirty="0">
                <a:solidFill>
                  <a:schemeClr val="accent1"/>
                </a:solidFill>
                <a:effectLst/>
              </a:rPr>
              <a:t>deep energy-efficient renovation </a:t>
            </a:r>
            <a:r>
              <a:rPr lang="en-GB" sz="1800" i="0" dirty="0">
                <a:effectLst/>
              </a:rPr>
              <a:t>to at least NZEB performance levels using prefabricated modules.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1800" b="1" i="0" dirty="0">
                <a:effectLst/>
              </a:rPr>
              <a:t>Technology Utilization: </a:t>
            </a:r>
            <a:r>
              <a:rPr lang="en-GB" sz="1800" i="0" dirty="0">
                <a:effectLst/>
              </a:rPr>
              <a:t>Use </a:t>
            </a:r>
            <a:r>
              <a:rPr lang="en-GB" sz="1800" b="1" i="0" dirty="0">
                <a:solidFill>
                  <a:schemeClr val="accent1"/>
                </a:solidFill>
                <a:effectLst/>
              </a:rPr>
              <a:t>relevant available technologies </a:t>
            </a:r>
            <a:r>
              <a:rPr lang="en-GB" sz="1800" i="0" dirty="0">
                <a:effectLst/>
              </a:rPr>
              <a:t>to reduce quality gaps between off-site manufacturing and on-site deployment.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1800" b="1" i="0" dirty="0">
                <a:effectLst/>
              </a:rPr>
              <a:t>Integration of Solutions: </a:t>
            </a:r>
            <a:r>
              <a:rPr lang="en-GB" sz="1800" i="0" dirty="0">
                <a:effectLst/>
              </a:rPr>
              <a:t>Develop processes for </a:t>
            </a:r>
            <a:r>
              <a:rPr lang="en-GB" sz="1800" b="1" i="0" dirty="0">
                <a:solidFill>
                  <a:schemeClr val="accent1"/>
                </a:solidFill>
                <a:effectLst/>
              </a:rPr>
              <a:t>seamless integration of prefabricated solutions </a:t>
            </a:r>
            <a:r>
              <a:rPr lang="en-GB" sz="1800" i="0" dirty="0">
                <a:effectLst/>
              </a:rPr>
              <a:t>into a variety of existing constructions.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1800" b="1" i="0" dirty="0">
                <a:effectLst/>
              </a:rPr>
              <a:t>Minimization of Disturbance: </a:t>
            </a:r>
            <a:r>
              <a:rPr lang="en-GB" sz="1800" i="0" dirty="0">
                <a:effectLst/>
              </a:rPr>
              <a:t>Ensure processes </a:t>
            </a:r>
            <a:r>
              <a:rPr lang="en-GB" sz="1800" b="1" i="0" dirty="0">
                <a:solidFill>
                  <a:schemeClr val="accent1"/>
                </a:solidFill>
                <a:effectLst/>
              </a:rPr>
              <a:t>minimize disturbance </a:t>
            </a:r>
            <a:r>
              <a:rPr lang="en-GB" sz="1800" i="0" dirty="0">
                <a:effectLst/>
              </a:rPr>
              <a:t>for building owners, tenants, and users, significantly reducing on-site construction time and impact.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1800" b="1" i="0" dirty="0">
                <a:effectLst/>
              </a:rPr>
              <a:t>Demonstrations Across Typologies</a:t>
            </a:r>
            <a:r>
              <a:rPr lang="en-GB" sz="1800" i="0" dirty="0">
                <a:effectLst/>
              </a:rPr>
              <a:t>: Include at least </a:t>
            </a:r>
            <a:r>
              <a:rPr lang="en-GB" sz="1800" b="1" i="0" dirty="0">
                <a:solidFill>
                  <a:schemeClr val="accent1"/>
                </a:solidFill>
                <a:effectLst/>
              </a:rPr>
              <a:t>three demonstrations</a:t>
            </a:r>
            <a:r>
              <a:rPr lang="en-GB" sz="1800" i="0" dirty="0">
                <a:effectLst/>
              </a:rPr>
              <a:t> covering different building categories and various building typologies.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1800" b="1" i="0" dirty="0">
                <a:effectLst/>
              </a:rPr>
              <a:t>Attractive Retrofitting Processes: </a:t>
            </a:r>
            <a:r>
              <a:rPr lang="en-GB" sz="1800" i="0" dirty="0">
                <a:effectLst/>
              </a:rPr>
              <a:t>Demonstrate less-disruptive </a:t>
            </a:r>
            <a:r>
              <a:rPr lang="en-GB" sz="1800" b="1" dirty="0">
                <a:solidFill>
                  <a:schemeClr val="accent1"/>
                </a:solidFill>
              </a:rPr>
              <a:t>retrofitting </a:t>
            </a:r>
            <a:r>
              <a:rPr lang="en-GB" sz="1800" i="0" dirty="0">
                <a:effectLst/>
              </a:rPr>
              <a:t>processes that are more attractive and </a:t>
            </a:r>
            <a:r>
              <a:rPr lang="en-GB" sz="1800" b="1" dirty="0">
                <a:solidFill>
                  <a:schemeClr val="accent1"/>
                </a:solidFill>
              </a:rPr>
              <a:t>cost-effective</a:t>
            </a:r>
            <a:r>
              <a:rPr lang="en-GB" sz="1800" i="0" dirty="0">
                <a:effectLst/>
              </a:rPr>
              <a:t>.</a:t>
            </a:r>
            <a:endParaRPr lang="en-GB" sz="1800" b="1" i="0" dirty="0">
              <a:effectLst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en-GB" sz="1800" b="1" i="0" dirty="0">
                <a:effectLst/>
              </a:rPr>
              <a:t>Target TRL Achievement: </a:t>
            </a:r>
            <a:r>
              <a:rPr lang="en-GB" sz="1800" i="0" dirty="0">
                <a:effectLst/>
              </a:rPr>
              <a:t>Activities are expected to achieve </a:t>
            </a:r>
            <a:r>
              <a:rPr lang="en-GB" sz="1800" b="1" i="0" dirty="0">
                <a:solidFill>
                  <a:schemeClr val="accent1"/>
                </a:solidFill>
                <a:effectLst/>
              </a:rPr>
              <a:t>TRL 6-8 </a:t>
            </a:r>
            <a:r>
              <a:rPr lang="en-GB" sz="1800" i="0" dirty="0">
                <a:effectLst/>
              </a:rPr>
              <a:t>by the end of the project.</a:t>
            </a:r>
            <a:endParaRPr lang="en-GB" sz="1800" i="0" u="sng" dirty="0">
              <a:effectLst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51574D-E944-3BFC-BB27-4D2CDD3BD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277-6CE5-4042-A224-76C57CACE618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493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8B6082-EA89-8B79-9FD3-DF5F05F5E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sz="4000" b="1" i="0" dirty="0">
                <a:solidFill>
                  <a:srgbClr val="FFFFFF"/>
                </a:solidFill>
                <a:effectLst/>
                <a:latin typeface="+mn-lt"/>
              </a:rPr>
              <a:t>Proposed time-table</a:t>
            </a:r>
            <a:endParaRPr lang="en-US" sz="40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51574D-E944-3BFC-BB27-4D2CDD3BD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277-6CE5-4042-A224-76C57CACE618}" type="slidenum">
              <a:rPr lang="en-US" smtClean="0"/>
              <a:t>8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B758631-7A26-F5F1-D401-1719EA672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6712" y="1803062"/>
            <a:ext cx="9029451" cy="497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38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8B6082-EA89-8B79-9FD3-DF5F05F5E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sz="4000" b="1" i="0" dirty="0">
                <a:solidFill>
                  <a:srgbClr val="FFFFFF"/>
                </a:solidFill>
                <a:effectLst/>
                <a:latin typeface="+mn-lt"/>
              </a:rPr>
              <a:t>Proposal approach</a:t>
            </a:r>
            <a:endParaRPr lang="en-US" sz="40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51574D-E944-3BFC-BB27-4D2CDD3BD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F277-6CE5-4042-A224-76C57CACE618}" type="slidenum">
              <a:rPr lang="en-US" smtClean="0"/>
              <a:t>9</a:t>
            </a:fld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113C218-67E1-9D27-0E35-8F8860EA4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375" y="1807887"/>
            <a:ext cx="11732645" cy="3683358"/>
          </a:xfrm>
        </p:spPr>
        <p:txBody>
          <a:bodyPr anchor="ctr">
            <a:noAutofit/>
          </a:bodyPr>
          <a:lstStyle/>
          <a:p>
            <a:pPr marL="514350" indent="-514350">
              <a:buFont typeface="+mj-lt"/>
              <a:buAutoNum type="arabicPeriod"/>
            </a:pPr>
            <a:endParaRPr lang="en-GB" sz="2000" b="1" dirty="0"/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000" b="1" dirty="0"/>
              <a:t>Central writing team </a:t>
            </a:r>
            <a:r>
              <a:rPr lang="en-GB" sz="2000" dirty="0"/>
              <a:t>develops draft and finetunes proposal.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000" dirty="0"/>
              <a:t>Partners actively respond to </a:t>
            </a:r>
            <a:r>
              <a:rPr lang="en-GB" sz="2000" b="1" dirty="0"/>
              <a:t>requests for content input</a:t>
            </a:r>
            <a:r>
              <a:rPr lang="en-GB" sz="2000" dirty="0"/>
              <a:t>. Input to be provided as extended bullet points (incl. references). 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000" dirty="0"/>
              <a:t>Partners provide </a:t>
            </a:r>
            <a:r>
              <a:rPr lang="en-GB" sz="2000" b="1" dirty="0"/>
              <a:t>tangible/quantified data </a:t>
            </a:r>
            <a:r>
              <a:rPr lang="en-GB" sz="2000" dirty="0"/>
              <a:t>where possible.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000" dirty="0"/>
              <a:t>Partners sign up for one or more </a:t>
            </a:r>
            <a:r>
              <a:rPr lang="en-GB" sz="2000" b="1" dirty="0"/>
              <a:t>Work Packages</a:t>
            </a:r>
            <a:r>
              <a:rPr lang="en-GB" sz="2000" dirty="0"/>
              <a:t>. Work packages have 3-6 Tasks. WPs have WP-leader; each task has task-leader. </a:t>
            </a:r>
            <a:r>
              <a:rPr lang="en-GB" sz="2000" b="1" dirty="0"/>
              <a:t>WP-leaders elaborate content </a:t>
            </a:r>
            <a:r>
              <a:rPr lang="en-GB" sz="2000" dirty="0"/>
              <a:t>of WP tasks.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000" dirty="0"/>
              <a:t>Partners perform </a:t>
            </a:r>
            <a:r>
              <a:rPr lang="en-GB" sz="2000" b="1" dirty="0"/>
              <a:t>reviews at requested times. </a:t>
            </a:r>
            <a:r>
              <a:rPr lang="en-GB" sz="2000" dirty="0"/>
              <a:t>Possibly action needed during weekends/evenings/holidays.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000" dirty="0"/>
              <a:t>Partners show </a:t>
            </a:r>
            <a:r>
              <a:rPr lang="en-GB" sz="2000" b="1" dirty="0"/>
              <a:t>flexibility</a:t>
            </a:r>
            <a:r>
              <a:rPr lang="en-GB" sz="2000" dirty="0"/>
              <a:t> during budget discussions.</a:t>
            </a:r>
          </a:p>
        </p:txBody>
      </p:sp>
    </p:spTree>
    <p:extLst>
      <p:ext uri="{BB962C8B-B14F-4D97-AF65-F5344CB8AC3E}">
        <p14:creationId xmlns:p14="http://schemas.microsoft.com/office/powerpoint/2010/main" val="1861444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5966</TotalTime>
  <Words>1000</Words>
  <Application>Microsoft Office PowerPoint</Application>
  <PresentationFormat>Widescreen</PresentationFormat>
  <Paragraphs>74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Low-disruptive renovation processes using integration of prefabricated  solutions for energy-efficient buildings</vt:lpstr>
      <vt:lpstr>Summary: how Horizon Europe grants work (1)</vt:lpstr>
      <vt:lpstr>Summary: how Horizon Europe grants work (2)</vt:lpstr>
      <vt:lpstr>Responding to EC political need</vt:lpstr>
      <vt:lpstr>Expected Call Outcomes</vt:lpstr>
      <vt:lpstr>Scope of the Call</vt:lpstr>
      <vt:lpstr>Key Proposal Components</vt:lpstr>
      <vt:lpstr>Proposed time-table</vt:lpstr>
      <vt:lpstr>Proposal approach</vt:lpstr>
      <vt:lpstr>Required admin data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Demonstrating the potential of Nature-based Solutions and the New European Bauhaus to contribute to sustainable, inclusive and resilient living spaces and communities</dc:title>
  <dc:creator>Faezeh Abbasi</dc:creator>
  <cp:lastModifiedBy>Roy Pennings</cp:lastModifiedBy>
  <cp:revision>13</cp:revision>
  <dcterms:created xsi:type="dcterms:W3CDTF">2023-08-30T14:17:27Z</dcterms:created>
  <dcterms:modified xsi:type="dcterms:W3CDTF">2023-11-29T19:32:20Z</dcterms:modified>
</cp:coreProperties>
</file>