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36" r:id="rId2"/>
    <p:sldId id="338" r:id="rId3"/>
    <p:sldId id="343" r:id="rId4"/>
    <p:sldId id="352" r:id="rId5"/>
    <p:sldId id="362" r:id="rId6"/>
    <p:sldId id="353" r:id="rId7"/>
    <p:sldId id="365" r:id="rId8"/>
    <p:sldId id="366" r:id="rId9"/>
    <p:sldId id="367" r:id="rId10"/>
    <p:sldId id="368" r:id="rId11"/>
    <p:sldId id="369" r:id="rId12"/>
    <p:sldId id="345" r:id="rId13"/>
    <p:sldId id="346" r:id="rId14"/>
    <p:sldId id="359" r:id="rId15"/>
    <p:sldId id="344" r:id="rId16"/>
    <p:sldId id="361" r:id="rId17"/>
    <p:sldId id="340" r:id="rId18"/>
    <p:sldId id="37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33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MT28, Aix-en-Provence,13/09/2023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et al. - Environmental Stress Cracking of Thermoplastic Polyimide Wires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F725F-4439-6359-51CD-A6DCE8EC6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23825" y="1612913"/>
            <a:ext cx="12315825" cy="2387600"/>
          </a:xfrm>
        </p:spPr>
        <p:txBody>
          <a:bodyPr/>
          <a:lstStyle/>
          <a:p>
            <a:r>
              <a:rPr lang="en-US" sz="5400" dirty="0"/>
              <a:t>Environmental Stress Cracking of Thermoplastic Polyimide Wires</a:t>
            </a:r>
            <a:endParaRPr lang="en-GB" sz="5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06C03-3AC1-0741-8A8B-0D58682CC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23EEFC5-87E8-63CA-53D6-B8E15A56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491668-125E-2C1E-8948-93C9D29A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06" y="98511"/>
            <a:ext cx="6154402" cy="553556"/>
          </a:xfrm>
        </p:spPr>
        <p:txBody>
          <a:bodyPr/>
          <a:lstStyle/>
          <a:p>
            <a:r>
              <a:rPr lang="en-US" dirty="0"/>
              <a:t>Time-to-crack-onset (TTCO)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1A98D-733E-12B6-D783-0E7DB244B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B10A3-D60E-2148-199A-606350A72902}"/>
              </a:ext>
            </a:extLst>
          </p:cNvPr>
          <p:cNvGrpSpPr/>
          <p:nvPr/>
        </p:nvGrpSpPr>
        <p:grpSpPr>
          <a:xfrm>
            <a:off x="208024" y="4101484"/>
            <a:ext cx="1392138" cy="1458706"/>
            <a:chOff x="9055222" y="1772949"/>
            <a:chExt cx="1651248" cy="173020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5412569-20EA-26EB-56DB-F8117137CA94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B94E72-709F-97FB-A306-841ECF775126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9448E7-C453-3B6F-1FAC-A001599C2541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96FD00-A091-EFB5-2DC2-DF1B7B70F6AC}"/>
              </a:ext>
            </a:extLst>
          </p:cNvPr>
          <p:cNvGraphicFramePr>
            <a:graphicFrameLocks noGrp="1"/>
          </p:cNvGraphicFramePr>
          <p:nvPr/>
        </p:nvGraphicFramePr>
        <p:xfrm>
          <a:off x="2148129" y="1093799"/>
          <a:ext cx="7912540" cy="49377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77604">
                  <a:extLst>
                    <a:ext uri="{9D8B030D-6E8A-4147-A177-3AD203B41FA5}">
                      <a16:colId xmlns:a16="http://schemas.microsoft.com/office/drawing/2014/main" val="503619561"/>
                    </a:ext>
                  </a:extLst>
                </a:gridCol>
                <a:gridCol w="751891">
                  <a:extLst>
                    <a:ext uri="{9D8B030D-6E8A-4147-A177-3AD203B41FA5}">
                      <a16:colId xmlns:a16="http://schemas.microsoft.com/office/drawing/2014/main" val="1636518762"/>
                    </a:ext>
                  </a:extLst>
                </a:gridCol>
                <a:gridCol w="1225119">
                  <a:extLst>
                    <a:ext uri="{9D8B030D-6E8A-4147-A177-3AD203B41FA5}">
                      <a16:colId xmlns:a16="http://schemas.microsoft.com/office/drawing/2014/main" val="3109434091"/>
                    </a:ext>
                  </a:extLst>
                </a:gridCol>
                <a:gridCol w="932155">
                  <a:extLst>
                    <a:ext uri="{9D8B030D-6E8A-4147-A177-3AD203B41FA5}">
                      <a16:colId xmlns:a16="http://schemas.microsoft.com/office/drawing/2014/main" val="3768248636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val="3610472935"/>
                    </a:ext>
                  </a:extLst>
                </a:gridCol>
                <a:gridCol w="888494">
                  <a:extLst>
                    <a:ext uri="{9D8B030D-6E8A-4147-A177-3AD203B41FA5}">
                      <a16:colId xmlns:a16="http://schemas.microsoft.com/office/drawing/2014/main" val="4226162520"/>
                    </a:ext>
                  </a:extLst>
                </a:gridCol>
                <a:gridCol w="872372">
                  <a:extLst>
                    <a:ext uri="{9D8B030D-6E8A-4147-A177-3AD203B41FA5}">
                      <a16:colId xmlns:a16="http://schemas.microsoft.com/office/drawing/2014/main" val="1577917417"/>
                    </a:ext>
                  </a:extLst>
                </a:gridCol>
                <a:gridCol w="833952">
                  <a:extLst>
                    <a:ext uri="{9D8B030D-6E8A-4147-A177-3AD203B41FA5}">
                      <a16:colId xmlns:a16="http://schemas.microsoft.com/office/drawing/2014/main" val="320147118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751674966"/>
                    </a:ext>
                  </a:extLst>
                </a:gridCol>
              </a:tblGrid>
              <a:tr h="414197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 [°C]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Strain [%]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230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 </a:t>
                      </a: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HY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951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Epo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ProB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3561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LV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16743394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975524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98330750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52545230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 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712073585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125334180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65367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24h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015415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03666472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586314577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0012474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48h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30419559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61777516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3974228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2697650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0474708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715611357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FA967-1CAD-2536-9385-889F18E0F66C}"/>
              </a:ext>
            </a:extLst>
          </p:cNvPr>
          <p:cNvGrpSpPr/>
          <p:nvPr/>
        </p:nvGrpSpPr>
        <p:grpSpPr>
          <a:xfrm>
            <a:off x="208024" y="2166150"/>
            <a:ext cx="1409979" cy="1396529"/>
            <a:chOff x="9055222" y="1772949"/>
            <a:chExt cx="1651248" cy="173020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F55205-5B87-2941-24C5-B969A1AAF010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7F9953-41B0-0B4C-894C-693FE601B3F5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CE8653-E5D2-7E6C-D832-8FFA11AB1514}"/>
              </a:ext>
            </a:extLst>
          </p:cNvPr>
          <p:cNvSpPr txBox="1"/>
          <p:nvPr/>
        </p:nvSpPr>
        <p:spPr>
          <a:xfrm>
            <a:off x="4893865" y="803830"/>
            <a:ext cx="516680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HARDENERS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F128C1-0102-1D0A-CCE0-1F369D535027}"/>
              </a:ext>
            </a:extLst>
          </p:cNvPr>
          <p:cNvSpPr txBox="1"/>
          <p:nvPr/>
        </p:nvSpPr>
        <p:spPr>
          <a:xfrm rot="16200000">
            <a:off x="-206489" y="3691270"/>
            <a:ext cx="440358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WIRE TYPE</a:t>
            </a:r>
            <a:endParaRPr lang="en-GB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B139D9-C059-541F-1C14-BA9F4CFD07BD}"/>
              </a:ext>
            </a:extLst>
          </p:cNvPr>
          <p:cNvSpPr txBox="1"/>
          <p:nvPr/>
        </p:nvSpPr>
        <p:spPr>
          <a:xfrm>
            <a:off x="10286596" y="3660563"/>
            <a:ext cx="178413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3)</a:t>
            </a:r>
          </a:p>
          <a:p>
            <a:pPr algn="l"/>
            <a:r>
              <a:rPr lang="en-US" b="1" dirty="0"/>
              <a:t>D230</a:t>
            </a:r>
            <a:r>
              <a:rPr lang="en-US" dirty="0"/>
              <a:t> vs </a:t>
            </a:r>
            <a:r>
              <a:rPr lang="en-US" b="1" dirty="0"/>
              <a:t>Stycast</a:t>
            </a:r>
            <a:r>
              <a:rPr lang="en-US" dirty="0"/>
              <a:t> (HD3561 and 24LV)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AA0DC8-1111-1BB4-1538-C74A243139E3}"/>
              </a:ext>
            </a:extLst>
          </p:cNvPr>
          <p:cNvSpPr/>
          <p:nvPr/>
        </p:nvSpPr>
        <p:spPr>
          <a:xfrm>
            <a:off x="4893865" y="1030828"/>
            <a:ext cx="967666" cy="51036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4A6B3F-E568-7AE3-5592-42990E59A59A}"/>
              </a:ext>
            </a:extLst>
          </p:cNvPr>
          <p:cNvSpPr/>
          <p:nvPr/>
        </p:nvSpPr>
        <p:spPr>
          <a:xfrm>
            <a:off x="8430980" y="1009972"/>
            <a:ext cx="1691953" cy="512449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DD6D18-80B7-1575-21B9-FDD121356781}"/>
              </a:ext>
            </a:extLst>
          </p:cNvPr>
          <p:cNvSpPr txBox="1"/>
          <p:nvPr/>
        </p:nvSpPr>
        <p:spPr>
          <a:xfrm>
            <a:off x="10245465" y="1080829"/>
            <a:ext cx="19636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1) </a:t>
            </a:r>
          </a:p>
          <a:p>
            <a:pPr algn="l"/>
            <a:r>
              <a:rPr lang="en-US" b="1" dirty="0"/>
              <a:t>Crack onset </a:t>
            </a:r>
            <a:r>
              <a:rPr lang="en-US" dirty="0"/>
              <a:t>can be </a:t>
            </a:r>
            <a:r>
              <a:rPr lang="en-US" b="1" dirty="0"/>
              <a:t>very rapid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060A73-2CD9-EA67-6889-69B157E76649}"/>
              </a:ext>
            </a:extLst>
          </p:cNvPr>
          <p:cNvSpPr txBox="1"/>
          <p:nvPr/>
        </p:nvSpPr>
        <p:spPr>
          <a:xfrm>
            <a:off x="10279485" y="2206512"/>
            <a:ext cx="16174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2)</a:t>
            </a:r>
          </a:p>
          <a:p>
            <a:pPr algn="l"/>
            <a:r>
              <a:rPr lang="en-US" b="1" dirty="0"/>
              <a:t>Temperature</a:t>
            </a:r>
            <a:r>
              <a:rPr lang="en-US" dirty="0"/>
              <a:t> and strain are accelerating factors 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722C103-C733-F7DA-D5C2-876F947002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8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491668-125E-2C1E-8948-93C9D29A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06" y="98511"/>
            <a:ext cx="6154402" cy="553556"/>
          </a:xfrm>
        </p:spPr>
        <p:txBody>
          <a:bodyPr/>
          <a:lstStyle/>
          <a:p>
            <a:r>
              <a:rPr lang="en-US" dirty="0"/>
              <a:t>Time-to-crack-onset (TTCO)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1A98D-733E-12B6-D783-0E7DB244B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B10A3-D60E-2148-199A-606350A72902}"/>
              </a:ext>
            </a:extLst>
          </p:cNvPr>
          <p:cNvGrpSpPr/>
          <p:nvPr/>
        </p:nvGrpSpPr>
        <p:grpSpPr>
          <a:xfrm>
            <a:off x="208024" y="4101484"/>
            <a:ext cx="1392138" cy="1458706"/>
            <a:chOff x="9055222" y="1772949"/>
            <a:chExt cx="1651248" cy="173020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5412569-20EA-26EB-56DB-F8117137CA94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B94E72-709F-97FB-A306-841ECF775126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9448E7-C453-3B6F-1FAC-A001599C2541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96FD00-A091-EFB5-2DC2-DF1B7B70F6AC}"/>
              </a:ext>
            </a:extLst>
          </p:cNvPr>
          <p:cNvGraphicFramePr>
            <a:graphicFrameLocks noGrp="1"/>
          </p:cNvGraphicFramePr>
          <p:nvPr/>
        </p:nvGraphicFramePr>
        <p:xfrm>
          <a:off x="2148129" y="1093799"/>
          <a:ext cx="7912540" cy="49377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77604">
                  <a:extLst>
                    <a:ext uri="{9D8B030D-6E8A-4147-A177-3AD203B41FA5}">
                      <a16:colId xmlns:a16="http://schemas.microsoft.com/office/drawing/2014/main" val="503619561"/>
                    </a:ext>
                  </a:extLst>
                </a:gridCol>
                <a:gridCol w="751891">
                  <a:extLst>
                    <a:ext uri="{9D8B030D-6E8A-4147-A177-3AD203B41FA5}">
                      <a16:colId xmlns:a16="http://schemas.microsoft.com/office/drawing/2014/main" val="1636518762"/>
                    </a:ext>
                  </a:extLst>
                </a:gridCol>
                <a:gridCol w="1225119">
                  <a:extLst>
                    <a:ext uri="{9D8B030D-6E8A-4147-A177-3AD203B41FA5}">
                      <a16:colId xmlns:a16="http://schemas.microsoft.com/office/drawing/2014/main" val="3109434091"/>
                    </a:ext>
                  </a:extLst>
                </a:gridCol>
                <a:gridCol w="932155">
                  <a:extLst>
                    <a:ext uri="{9D8B030D-6E8A-4147-A177-3AD203B41FA5}">
                      <a16:colId xmlns:a16="http://schemas.microsoft.com/office/drawing/2014/main" val="3768248636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val="3610472935"/>
                    </a:ext>
                  </a:extLst>
                </a:gridCol>
                <a:gridCol w="888494">
                  <a:extLst>
                    <a:ext uri="{9D8B030D-6E8A-4147-A177-3AD203B41FA5}">
                      <a16:colId xmlns:a16="http://schemas.microsoft.com/office/drawing/2014/main" val="4226162520"/>
                    </a:ext>
                  </a:extLst>
                </a:gridCol>
                <a:gridCol w="872372">
                  <a:extLst>
                    <a:ext uri="{9D8B030D-6E8A-4147-A177-3AD203B41FA5}">
                      <a16:colId xmlns:a16="http://schemas.microsoft.com/office/drawing/2014/main" val="1577917417"/>
                    </a:ext>
                  </a:extLst>
                </a:gridCol>
                <a:gridCol w="833952">
                  <a:extLst>
                    <a:ext uri="{9D8B030D-6E8A-4147-A177-3AD203B41FA5}">
                      <a16:colId xmlns:a16="http://schemas.microsoft.com/office/drawing/2014/main" val="320147118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751674966"/>
                    </a:ext>
                  </a:extLst>
                </a:gridCol>
              </a:tblGrid>
              <a:tr h="414197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 [°C]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Strain [%]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230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 </a:t>
                      </a: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HY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951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Epo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ProB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3561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LV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16743394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975524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98330750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52545230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 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712073585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125334180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65367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24h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015415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03666472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586314577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0012474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48h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30419559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61777516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3974228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2697650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0474708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715611357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FA967-1CAD-2536-9385-889F18E0F66C}"/>
              </a:ext>
            </a:extLst>
          </p:cNvPr>
          <p:cNvGrpSpPr/>
          <p:nvPr/>
        </p:nvGrpSpPr>
        <p:grpSpPr>
          <a:xfrm>
            <a:off x="208024" y="2166150"/>
            <a:ext cx="1409979" cy="1396529"/>
            <a:chOff x="9055222" y="1772949"/>
            <a:chExt cx="1651248" cy="173020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F55205-5B87-2941-24C5-B969A1AAF010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7F9953-41B0-0B4C-894C-693FE601B3F5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CE8653-E5D2-7E6C-D832-8FFA11AB1514}"/>
              </a:ext>
            </a:extLst>
          </p:cNvPr>
          <p:cNvSpPr txBox="1"/>
          <p:nvPr/>
        </p:nvSpPr>
        <p:spPr>
          <a:xfrm>
            <a:off x="4893865" y="803830"/>
            <a:ext cx="516680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HARDENERS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F128C1-0102-1D0A-CCE0-1F369D535027}"/>
              </a:ext>
            </a:extLst>
          </p:cNvPr>
          <p:cNvSpPr txBox="1"/>
          <p:nvPr/>
        </p:nvSpPr>
        <p:spPr>
          <a:xfrm rot="16200000">
            <a:off x="-206489" y="3691270"/>
            <a:ext cx="440358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WIRE TYPE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2659C7-380B-3D7C-53EC-09C3ED601A58}"/>
              </a:ext>
            </a:extLst>
          </p:cNvPr>
          <p:cNvSpPr txBox="1"/>
          <p:nvPr/>
        </p:nvSpPr>
        <p:spPr>
          <a:xfrm>
            <a:off x="10339085" y="4968192"/>
            <a:ext cx="171136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4)</a:t>
            </a:r>
          </a:p>
          <a:p>
            <a:pPr algn="l"/>
            <a:r>
              <a:rPr lang="en-US" b="1" dirty="0"/>
              <a:t>Insulation layout </a:t>
            </a:r>
            <a:r>
              <a:rPr lang="en-US" dirty="0"/>
              <a:t>counts 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EE5837-A3D9-91CF-C0A4-D4F08F6A1B10}"/>
              </a:ext>
            </a:extLst>
          </p:cNvPr>
          <p:cNvSpPr/>
          <p:nvPr/>
        </p:nvSpPr>
        <p:spPr>
          <a:xfrm>
            <a:off x="83510" y="1627978"/>
            <a:ext cx="10084679" cy="224268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37B269-6805-BF59-8058-68C1B98A369A}"/>
              </a:ext>
            </a:extLst>
          </p:cNvPr>
          <p:cNvSpPr/>
          <p:nvPr/>
        </p:nvSpPr>
        <p:spPr>
          <a:xfrm>
            <a:off x="83509" y="3910373"/>
            <a:ext cx="10084679" cy="224268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EF0EA0-7B33-E914-0BFD-9ADF15E5B4E3}"/>
              </a:ext>
            </a:extLst>
          </p:cNvPr>
          <p:cNvSpPr txBox="1"/>
          <p:nvPr/>
        </p:nvSpPr>
        <p:spPr>
          <a:xfrm>
            <a:off x="10245465" y="1080829"/>
            <a:ext cx="19636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1) </a:t>
            </a:r>
          </a:p>
          <a:p>
            <a:pPr algn="l"/>
            <a:r>
              <a:rPr lang="en-US" b="1" dirty="0"/>
              <a:t>Crack onset </a:t>
            </a:r>
            <a:r>
              <a:rPr lang="en-US" dirty="0"/>
              <a:t>can be </a:t>
            </a:r>
            <a:r>
              <a:rPr lang="en-US" b="1" dirty="0"/>
              <a:t>very rapid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F7AB16-03E4-2F6C-B7E3-B7F7846F5430}"/>
              </a:ext>
            </a:extLst>
          </p:cNvPr>
          <p:cNvSpPr txBox="1"/>
          <p:nvPr/>
        </p:nvSpPr>
        <p:spPr>
          <a:xfrm>
            <a:off x="10286596" y="3660563"/>
            <a:ext cx="178413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3)</a:t>
            </a:r>
          </a:p>
          <a:p>
            <a:pPr algn="l"/>
            <a:r>
              <a:rPr lang="en-US" b="1" dirty="0"/>
              <a:t>D230</a:t>
            </a:r>
            <a:r>
              <a:rPr lang="en-US" dirty="0"/>
              <a:t> vs </a:t>
            </a:r>
            <a:r>
              <a:rPr lang="en-US" b="1" dirty="0"/>
              <a:t>Stycast</a:t>
            </a:r>
            <a:r>
              <a:rPr lang="en-US" dirty="0"/>
              <a:t> (HD3561 and 24LV)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D44C0C-640F-4FC6-1FFD-16B4C944CEE6}"/>
              </a:ext>
            </a:extLst>
          </p:cNvPr>
          <p:cNvSpPr txBox="1"/>
          <p:nvPr/>
        </p:nvSpPr>
        <p:spPr>
          <a:xfrm>
            <a:off x="10279485" y="2206512"/>
            <a:ext cx="16174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2)</a:t>
            </a:r>
          </a:p>
          <a:p>
            <a:pPr algn="l"/>
            <a:r>
              <a:rPr lang="en-US" b="1" dirty="0"/>
              <a:t>Temperature</a:t>
            </a:r>
            <a:r>
              <a:rPr lang="en-US" dirty="0"/>
              <a:t> and strain are accelerating factors 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3D61DE7-5A35-29CE-7CD7-900F99A4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8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54" descr="Une image contenant lumière, fermer&#10;&#10;Description générée automatiquement">
            <a:extLst>
              <a:ext uri="{FF2B5EF4-FFF2-40B4-BE49-F238E27FC236}">
                <a16:creationId xmlns:a16="http://schemas.microsoft.com/office/drawing/2014/main" id="{3FC9DA95-78BF-1BBC-8BA6-C0795E815F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5863672" y="2700229"/>
            <a:ext cx="6294994" cy="3558536"/>
          </a:xfrm>
          <a:prstGeom prst="rect">
            <a:avLst/>
          </a:prstGeom>
          <a:noFill/>
        </p:spPr>
      </p:pic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060C98D3-B892-A798-866E-79B2109B8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C4D6AA3-E8FA-2A1C-5613-54EA3F11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95" y="168304"/>
            <a:ext cx="3958193" cy="553556"/>
          </a:xfrm>
        </p:spPr>
        <p:txBody>
          <a:bodyPr/>
          <a:lstStyle/>
          <a:p>
            <a:r>
              <a:rPr lang="en-US" dirty="0"/>
              <a:t>Crack appearance  </a:t>
            </a:r>
          </a:p>
        </p:txBody>
      </p:sp>
      <p:pic>
        <p:nvPicPr>
          <p:cNvPr id="10" name="Image 48">
            <a:extLst>
              <a:ext uri="{FF2B5EF4-FFF2-40B4-BE49-F238E27FC236}">
                <a16:creationId xmlns:a16="http://schemas.microsoft.com/office/drawing/2014/main" id="{D7AA5B11-2DBE-DDF0-8B60-16C91EA2ED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899" r="13573"/>
          <a:stretch/>
        </p:blipFill>
        <p:spPr bwMode="auto">
          <a:xfrm rot="5400000">
            <a:off x="995805" y="581841"/>
            <a:ext cx="3513307" cy="54382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2741C42-9A93-0BEC-C14F-D8EA0A83F737}"/>
              </a:ext>
            </a:extLst>
          </p:cNvPr>
          <p:cNvSpPr/>
          <p:nvPr/>
        </p:nvSpPr>
        <p:spPr>
          <a:xfrm rot="627000" flipV="1">
            <a:off x="3711946" y="3644693"/>
            <a:ext cx="2391152" cy="361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FD2DCDF-633B-40DB-B5DD-DDC6D2D648DB}"/>
              </a:ext>
            </a:extLst>
          </p:cNvPr>
          <p:cNvSpPr/>
          <p:nvPr/>
        </p:nvSpPr>
        <p:spPr>
          <a:xfrm>
            <a:off x="2971800" y="3007895"/>
            <a:ext cx="745958" cy="95049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8BC7575-9B06-8405-AF80-B169F5C6BBB6}"/>
              </a:ext>
            </a:extLst>
          </p:cNvPr>
          <p:cNvSpPr/>
          <p:nvPr/>
        </p:nvSpPr>
        <p:spPr>
          <a:xfrm>
            <a:off x="9382851" y="4152327"/>
            <a:ext cx="2671010" cy="156410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82997D-D697-6ED9-1C62-DF4E440C6CCE}"/>
              </a:ext>
            </a:extLst>
          </p:cNvPr>
          <p:cNvSpPr/>
          <p:nvPr/>
        </p:nvSpPr>
        <p:spPr>
          <a:xfrm rot="4986913">
            <a:off x="6397407" y="3346060"/>
            <a:ext cx="2418547" cy="328612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52B1BA-925E-224F-AD98-7D59B408212B}"/>
              </a:ext>
            </a:extLst>
          </p:cNvPr>
          <p:cNvSpPr txBox="1"/>
          <p:nvPr/>
        </p:nvSpPr>
        <p:spPr>
          <a:xfrm>
            <a:off x="5876702" y="1357545"/>
            <a:ext cx="330906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I) Azimuthal sub-superficial crazes appeared in the bulk of the TPI under tensile stress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CFDD18-6D77-F693-5408-B0118B3F5BED}"/>
              </a:ext>
            </a:extLst>
          </p:cNvPr>
          <p:cNvSpPr txBox="1"/>
          <p:nvPr/>
        </p:nvSpPr>
        <p:spPr>
          <a:xfrm>
            <a:off x="9109452" y="2377635"/>
            <a:ext cx="294440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II) Often the fracture surface covered the entire cross-section of the wire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8C050C1-2E62-7A79-042D-C8B278319B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4" t="11944" r="8542"/>
          <a:stretch/>
        </p:blipFill>
        <p:spPr>
          <a:xfrm>
            <a:off x="9382853" y="9444"/>
            <a:ext cx="2411156" cy="22714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51EA1-F6BE-C36B-747D-CA16BD59C7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8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868E4C0-05C9-B66F-05F8-BB1F45471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858" y="991402"/>
            <a:ext cx="4153041" cy="25445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3F3E961-202B-BEB3-BEEE-62FC63DF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10" y="0"/>
            <a:ext cx="11784012" cy="692608"/>
          </a:xfrm>
        </p:spPr>
        <p:txBody>
          <a:bodyPr/>
          <a:lstStyle/>
          <a:p>
            <a:r>
              <a:rPr lang="en-US" dirty="0"/>
              <a:t>Comparative analysis of “aged ” and “virgin” samples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6F659-C65F-D18F-295B-52ABFB92C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0DC09E-BC88-AC86-A145-DB39A6BC5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174" y="3534345"/>
            <a:ext cx="5065151" cy="2775127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839ACE3-ACB3-2DB6-B871-B81CA90FA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931" y="1671279"/>
            <a:ext cx="6206623" cy="1652377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chemeClr val="tx1"/>
                </a:solidFill>
              </a:rPr>
              <a:t>Very similar thermal phenomena for all virgin and aged samples</a:t>
            </a:r>
          </a:p>
          <a:p>
            <a:pPr marL="285750" indent="-285750">
              <a:spcAft>
                <a:spcPts val="0"/>
              </a:spcAft>
            </a:pPr>
            <a:r>
              <a:rPr lang="en-US" sz="1800" b="0" dirty="0">
                <a:solidFill>
                  <a:schemeClr val="tx1"/>
                </a:solidFill>
              </a:rPr>
              <a:t>Typical behavior of amorphous TPI </a:t>
            </a:r>
          </a:p>
          <a:p>
            <a:pPr marL="285750" indent="-285750">
              <a:spcAft>
                <a:spcPts val="0"/>
              </a:spcAft>
            </a:pPr>
            <a:r>
              <a:rPr lang="en-GB" sz="2000" dirty="0">
                <a:solidFill>
                  <a:schemeClr val="tx1"/>
                </a:solidFill>
              </a:rPr>
              <a:t>No major morphological changes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09A061-F52E-5C7A-5609-25D6ACBDD1CD}"/>
              </a:ext>
            </a:extLst>
          </p:cNvPr>
          <p:cNvSpPr txBox="1"/>
          <p:nvPr/>
        </p:nvSpPr>
        <p:spPr>
          <a:xfrm>
            <a:off x="355157" y="3983595"/>
            <a:ext cx="6844712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Peaks corresponding to amide groups at 1639 cm−1 (symmetric stretching of C=O in the amide group) and 1534 cm−1 (stretching of C–N and bending of N–H in the amide group)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Indication of the imide-ring opening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Possible alkaline hydrolysis  </a:t>
            </a:r>
            <a:endParaRPr lang="en-GB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84EC70-8BFD-F49A-1205-073B43A14DF1}"/>
              </a:ext>
            </a:extLst>
          </p:cNvPr>
          <p:cNvSpPr txBox="1"/>
          <p:nvPr/>
        </p:nvSpPr>
        <p:spPr>
          <a:xfrm>
            <a:off x="558161" y="1100455"/>
            <a:ext cx="50483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3"/>
                </a:solidFill>
              </a:rPr>
              <a:t>Differential Scanning Calorimetry (DSC)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2098A3-9492-540D-9980-838E2AB3A233}"/>
              </a:ext>
            </a:extLst>
          </p:cNvPr>
          <p:cNvSpPr txBox="1"/>
          <p:nvPr/>
        </p:nvSpPr>
        <p:spPr>
          <a:xfrm>
            <a:off x="626899" y="3570007"/>
            <a:ext cx="59302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3"/>
                </a:solidFill>
              </a:rPr>
              <a:t>Fourier Transform Infrared Spectroscopy (FTIR)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0EDA63-864B-DEAA-B851-B9F9ADBB5EC0}"/>
              </a:ext>
            </a:extLst>
          </p:cNvPr>
          <p:cNvSpPr txBox="1"/>
          <p:nvPr/>
        </p:nvSpPr>
        <p:spPr>
          <a:xfrm>
            <a:off x="8857008" y="2249486"/>
            <a:ext cx="926779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T glass 249 </a:t>
            </a:r>
            <a:r>
              <a:rPr lang="en-GB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r>
              <a:rPr lang="en-GB" sz="1400" b="1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395C48-5452-9720-1506-33A0D991929B}"/>
              </a:ext>
            </a:extLst>
          </p:cNvPr>
          <p:cNvSpPr txBox="1"/>
          <p:nvPr/>
        </p:nvSpPr>
        <p:spPr>
          <a:xfrm>
            <a:off x="8762113" y="956235"/>
            <a:ext cx="126920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Cold crystallization 304 </a:t>
            </a:r>
            <a:r>
              <a:rPr lang="en-GB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r>
              <a:rPr lang="en-GB" sz="1400" b="1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9D0734-69EC-BA83-2BAC-6615FFE2E52F}"/>
              </a:ext>
            </a:extLst>
          </p:cNvPr>
          <p:cNvSpPr txBox="1"/>
          <p:nvPr/>
        </p:nvSpPr>
        <p:spPr>
          <a:xfrm>
            <a:off x="10821290" y="2309079"/>
            <a:ext cx="926779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T melting 389 </a:t>
            </a:r>
            <a:r>
              <a:rPr lang="en-GB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r>
              <a:rPr lang="en-GB" sz="1400" b="1" dirty="0"/>
              <a:t> </a:t>
            </a:r>
          </a:p>
          <a:p>
            <a:pPr algn="l"/>
            <a:endParaRPr lang="en-GB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56EED59-97C2-C717-61A9-FD52B3493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316" y="3582820"/>
            <a:ext cx="1828277" cy="156044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4661B-261B-48E6-DBA6-01B8F9D8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58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4141F-35A4-DC4B-26B5-72563C6E2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3325"/>
            <a:ext cx="11376025" cy="365125"/>
          </a:xfrm>
        </p:spPr>
        <p:txBody>
          <a:bodyPr/>
          <a:lstStyle/>
          <a:p>
            <a:r>
              <a:rPr lang="en-US" dirty="0"/>
              <a:t>II ) Encapsulated wire bending test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59786-15D8-1286-B372-59EAF4016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E3E87C-296C-38AE-D034-3CE2E3871447}"/>
              </a:ext>
            </a:extLst>
          </p:cNvPr>
          <p:cNvGrpSpPr/>
          <p:nvPr/>
        </p:nvGrpSpPr>
        <p:grpSpPr>
          <a:xfrm>
            <a:off x="9550400" y="2168645"/>
            <a:ext cx="2494068" cy="2427487"/>
            <a:chOff x="8324106" y="709913"/>
            <a:chExt cx="3690026" cy="470192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99EE44-B727-D833-9EE9-495C06586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7818155" y="1215864"/>
              <a:ext cx="4701928" cy="3690026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F195827-2046-F13A-4CAA-1AE1FA33165C}"/>
                </a:ext>
              </a:extLst>
            </p:cNvPr>
            <p:cNvCxnSpPr/>
            <p:nvPr/>
          </p:nvCxnSpPr>
          <p:spPr>
            <a:xfrm>
              <a:off x="10173810" y="2254928"/>
              <a:ext cx="0" cy="6569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A8D8FA-618D-C90E-544D-4CB0AD922E31}"/>
              </a:ext>
            </a:extLst>
          </p:cNvPr>
          <p:cNvGrpSpPr/>
          <p:nvPr/>
        </p:nvGrpSpPr>
        <p:grpSpPr>
          <a:xfrm>
            <a:off x="7006580" y="2144173"/>
            <a:ext cx="2331582" cy="2476432"/>
            <a:chOff x="6675990" y="804393"/>
            <a:chExt cx="2440610" cy="27622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9B15672-8D12-543C-9ED1-768081388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5990" y="804393"/>
              <a:ext cx="2440610" cy="2762260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8FBA179-BC02-4763-CBDA-DA0E0D3057AF}"/>
                </a:ext>
              </a:extLst>
            </p:cNvPr>
            <p:cNvCxnSpPr>
              <a:cxnSpLocks/>
            </p:cNvCxnSpPr>
            <p:nvPr/>
          </p:nvCxnSpPr>
          <p:spPr>
            <a:xfrm>
              <a:off x="7553286" y="1637433"/>
              <a:ext cx="343009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880D2F94-7583-188C-D847-4EBA2E2B8F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84" r="26522"/>
          <a:stretch/>
        </p:blipFill>
        <p:spPr>
          <a:xfrm rot="5400000">
            <a:off x="8733651" y="297578"/>
            <a:ext cx="1265031" cy="2331581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C00916B7-A4EA-EB69-B6AC-3B267749AAD1}"/>
              </a:ext>
            </a:extLst>
          </p:cNvPr>
          <p:cNvSpPr txBox="1">
            <a:spLocks/>
          </p:cNvSpPr>
          <p:nvPr/>
        </p:nvSpPr>
        <p:spPr>
          <a:xfrm>
            <a:off x="498804" y="1155503"/>
            <a:ext cx="6429704" cy="49612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b="0" dirty="0">
                <a:solidFill>
                  <a:schemeClr val="tx1"/>
                </a:solidFill>
              </a:rPr>
              <a:t>The test aimed to compare the failure rate at bending of wires encapsulated in the epoxy mix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b="0" dirty="0">
                <a:solidFill>
                  <a:schemeClr val="tx1"/>
                </a:solidFill>
              </a:rPr>
              <a:t>The encapsulated wire samples were prepared to reproduce the </a:t>
            </a:r>
            <a:r>
              <a:rPr lang="en-US" sz="2400" dirty="0">
                <a:solidFill>
                  <a:schemeClr val="tx1"/>
                </a:solidFill>
              </a:rPr>
              <a:t>recommended proportion of chemicals</a:t>
            </a:r>
            <a:r>
              <a:rPr lang="en-US" sz="2400" b="0" dirty="0">
                <a:solidFill>
                  <a:schemeClr val="tx1"/>
                </a:solidFill>
              </a:rPr>
              <a:t> and </a:t>
            </a:r>
            <a:r>
              <a:rPr lang="en-US" sz="2400" dirty="0">
                <a:solidFill>
                  <a:schemeClr val="tx1"/>
                </a:solidFill>
              </a:rPr>
              <a:t>curing times</a:t>
            </a:r>
            <a:r>
              <a:rPr lang="en-US" sz="2400" b="0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US" sz="24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b="0" dirty="0">
                <a:solidFill>
                  <a:schemeClr val="tx1"/>
                </a:solidFill>
              </a:rPr>
              <a:t>Samples were tested in a dedicated jig in four orthogonal directions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US" sz="24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b="0" dirty="0">
                <a:solidFill>
                  <a:schemeClr val="tx1"/>
                </a:solidFill>
              </a:rPr>
              <a:t>Bending was repeated once per week till rupture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GB" sz="4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30B2D6-6207-C2DE-B62E-8BE2A4E5D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371" y="4692711"/>
            <a:ext cx="2387592" cy="154111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CF81E-02B2-02F1-F3C9-C2823B6BA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64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699FD3-2911-7268-152C-164A49E5F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1C443A-E07D-1233-2847-102DA13F2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731703"/>
              </p:ext>
            </p:extLst>
          </p:nvPr>
        </p:nvGraphicFramePr>
        <p:xfrm>
          <a:off x="5795319" y="1149671"/>
          <a:ext cx="6294480" cy="1840663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778180">
                  <a:extLst>
                    <a:ext uri="{9D8B030D-6E8A-4147-A177-3AD203B41FA5}">
                      <a16:colId xmlns:a16="http://schemas.microsoft.com/office/drawing/2014/main" val="1881213476"/>
                    </a:ext>
                  </a:extLst>
                </a:gridCol>
                <a:gridCol w="773424">
                  <a:extLst>
                    <a:ext uri="{9D8B030D-6E8A-4147-A177-3AD203B41FA5}">
                      <a16:colId xmlns:a16="http://schemas.microsoft.com/office/drawing/2014/main" val="3225217439"/>
                    </a:ext>
                  </a:extLst>
                </a:gridCol>
                <a:gridCol w="721194">
                  <a:extLst>
                    <a:ext uri="{9D8B030D-6E8A-4147-A177-3AD203B41FA5}">
                      <a16:colId xmlns:a16="http://schemas.microsoft.com/office/drawing/2014/main" val="433459905"/>
                    </a:ext>
                  </a:extLst>
                </a:gridCol>
                <a:gridCol w="800754">
                  <a:extLst>
                    <a:ext uri="{9D8B030D-6E8A-4147-A177-3AD203B41FA5}">
                      <a16:colId xmlns:a16="http://schemas.microsoft.com/office/drawing/2014/main" val="329454629"/>
                    </a:ext>
                  </a:extLst>
                </a:gridCol>
                <a:gridCol w="823224">
                  <a:extLst>
                    <a:ext uri="{9D8B030D-6E8A-4147-A177-3AD203B41FA5}">
                      <a16:colId xmlns:a16="http://schemas.microsoft.com/office/drawing/2014/main" val="3486302487"/>
                    </a:ext>
                  </a:extLst>
                </a:gridCol>
                <a:gridCol w="841747">
                  <a:extLst>
                    <a:ext uri="{9D8B030D-6E8A-4147-A177-3AD203B41FA5}">
                      <a16:colId xmlns:a16="http://schemas.microsoft.com/office/drawing/2014/main" val="3688249992"/>
                    </a:ext>
                  </a:extLst>
                </a:gridCol>
                <a:gridCol w="773728">
                  <a:extLst>
                    <a:ext uri="{9D8B030D-6E8A-4147-A177-3AD203B41FA5}">
                      <a16:colId xmlns:a16="http://schemas.microsoft.com/office/drawing/2014/main" val="587392733"/>
                    </a:ext>
                  </a:extLst>
                </a:gridCol>
                <a:gridCol w="782229">
                  <a:extLst>
                    <a:ext uri="{9D8B030D-6E8A-4147-A177-3AD203B41FA5}">
                      <a16:colId xmlns:a16="http://schemas.microsoft.com/office/drawing/2014/main" val="3373425399"/>
                    </a:ext>
                  </a:extLst>
                </a:gridCol>
              </a:tblGrid>
              <a:tr h="475399">
                <a:tc>
                  <a:txBody>
                    <a:bodyPr/>
                    <a:lstStyle/>
                    <a:p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A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B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C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D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E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F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effectLst/>
                        </a:rPr>
                        <a:t>G</a:t>
                      </a:r>
                      <a:endParaRPr lang="en-GB" sz="24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9244255"/>
                  </a:ext>
                </a:extLst>
              </a:tr>
              <a:tr h="682632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</a:rPr>
                        <a:t>6/6</a:t>
                      </a:r>
                      <a:endParaRPr lang="en-GB" sz="2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accent3"/>
                          </a:solidFill>
                          <a:effectLst/>
                        </a:rPr>
                        <a:t>1/6</a:t>
                      </a:r>
                      <a:endParaRPr lang="en-GB" sz="2400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accent3"/>
                          </a:solidFill>
                          <a:effectLst/>
                        </a:rPr>
                        <a:t>1/3</a:t>
                      </a:r>
                      <a:endParaRPr lang="en-GB" sz="2400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accent3"/>
                          </a:solidFill>
                          <a:effectLst/>
                        </a:rPr>
                        <a:t>2/3</a:t>
                      </a:r>
                      <a:endParaRPr lang="en-GB" sz="2400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accent3"/>
                          </a:solidFill>
                          <a:effectLst/>
                        </a:rPr>
                        <a:t>1/3</a:t>
                      </a:r>
                      <a:endParaRPr lang="en-GB" sz="2400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908362"/>
                  </a:ext>
                </a:extLst>
              </a:tr>
              <a:tr h="682632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6/6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0/6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accent3"/>
                          </a:solidFill>
                          <a:effectLst/>
                        </a:rPr>
                        <a:t>1/3</a:t>
                      </a:r>
                      <a:endParaRPr lang="en-GB" sz="2400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  <a:effectLst/>
                        </a:rPr>
                        <a:t>0/3</a:t>
                      </a:r>
                      <a:endParaRPr lang="en-GB" sz="2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002370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552B859B-D45F-C6E8-ED63-4848269A8E3F}"/>
              </a:ext>
            </a:extLst>
          </p:cNvPr>
          <p:cNvGrpSpPr/>
          <p:nvPr/>
        </p:nvGrpSpPr>
        <p:grpSpPr>
          <a:xfrm>
            <a:off x="5084040" y="2363805"/>
            <a:ext cx="588358" cy="616492"/>
            <a:chOff x="9055222" y="1772949"/>
            <a:chExt cx="1651248" cy="173020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D279332-A678-A84D-1531-6BE0DD0FADBE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5EF399-44E7-B491-A5A4-B2EC66F35EA3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190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2EDC2FD-1A5B-84CE-A61F-A5FA7F9D80DF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BCD888B-7F52-6C83-AFFE-C19DDB9AE5E9}"/>
              </a:ext>
            </a:extLst>
          </p:cNvPr>
          <p:cNvGrpSpPr/>
          <p:nvPr/>
        </p:nvGrpSpPr>
        <p:grpSpPr>
          <a:xfrm>
            <a:off x="5058827" y="1730902"/>
            <a:ext cx="595898" cy="590214"/>
            <a:chOff x="9055222" y="1772949"/>
            <a:chExt cx="1651248" cy="17302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A72040-2B46-49D5-0C1F-97D0C55FCC52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435F554-7D71-560F-C842-BA277BB2219E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1">
            <a:extLst>
              <a:ext uri="{FF2B5EF4-FFF2-40B4-BE49-F238E27FC236}">
                <a16:creationId xmlns:a16="http://schemas.microsoft.com/office/drawing/2014/main" id="{CE7CF272-43C9-DCF5-BA4F-BF938FF5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235" y="3328195"/>
            <a:ext cx="4667381" cy="282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A55EE92-AE4D-D521-B558-60633815E323}"/>
              </a:ext>
            </a:extLst>
          </p:cNvPr>
          <p:cNvSpPr txBox="1"/>
          <p:nvPr/>
        </p:nvSpPr>
        <p:spPr>
          <a:xfrm>
            <a:off x="6607130" y="698726"/>
            <a:ext cx="7492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D230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E98E73-2776-09EB-12F7-47F53C52C4DF}"/>
              </a:ext>
            </a:extLst>
          </p:cNvPr>
          <p:cNvSpPr txBox="1"/>
          <p:nvPr/>
        </p:nvSpPr>
        <p:spPr>
          <a:xfrm>
            <a:off x="10733395" y="696275"/>
            <a:ext cx="11990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B050"/>
                </a:solidFill>
              </a:rPr>
              <a:t>Stycast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DB65A53-2F83-2585-BFF4-F7A9128C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44" y="230670"/>
            <a:ext cx="5677676" cy="601715"/>
          </a:xfrm>
        </p:spPr>
        <p:txBody>
          <a:bodyPr/>
          <a:lstStyle/>
          <a:p>
            <a:r>
              <a:rPr lang="en-US" dirty="0"/>
              <a:t>Failure rates at bending</a:t>
            </a:r>
            <a:endParaRPr lang="en-GB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CC457E4C-39B3-E61F-331C-CA76B8880DFF}"/>
              </a:ext>
            </a:extLst>
          </p:cNvPr>
          <p:cNvSpPr txBox="1">
            <a:spLocks/>
          </p:cNvSpPr>
          <p:nvPr/>
        </p:nvSpPr>
        <p:spPr>
          <a:xfrm>
            <a:off x="196458" y="1516153"/>
            <a:ext cx="4864703" cy="2057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dirty="0">
                <a:solidFill>
                  <a:schemeClr val="tx1"/>
                </a:solidFill>
              </a:rPr>
              <a:t>Results pretty aligned with the outcome of the immersed mandrel test: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US" sz="20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</a:rPr>
              <a:t>Lower failure rate</a:t>
            </a:r>
            <a:r>
              <a:rPr lang="en-US" sz="2000" b="0" dirty="0">
                <a:solidFill>
                  <a:schemeClr val="tx1"/>
                </a:solidFill>
              </a:rPr>
              <a:t> for the wires </a:t>
            </a:r>
            <a:r>
              <a:rPr lang="en-US" sz="2400" dirty="0">
                <a:solidFill>
                  <a:schemeClr val="tx1"/>
                </a:solidFill>
              </a:rPr>
              <a:t>W2 (two-layer insulation)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US" sz="20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</a:rPr>
              <a:t>High failure rate </a:t>
            </a:r>
            <a:r>
              <a:rPr lang="en-US" sz="2000" b="0" dirty="0">
                <a:solidFill>
                  <a:schemeClr val="tx1"/>
                </a:solidFill>
              </a:rPr>
              <a:t>of </a:t>
            </a:r>
            <a:r>
              <a:rPr lang="en-US" sz="2400" dirty="0">
                <a:solidFill>
                  <a:schemeClr val="tx1"/>
                </a:solidFill>
              </a:rPr>
              <a:t>mix A (D230)</a:t>
            </a:r>
            <a:endParaRPr lang="en-US" sz="20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4C284B-5130-1A08-7D87-F179F252CAB3}"/>
              </a:ext>
            </a:extLst>
          </p:cNvPr>
          <p:cNvSpPr txBox="1"/>
          <p:nvPr/>
        </p:nvSpPr>
        <p:spPr>
          <a:xfrm>
            <a:off x="196458" y="944134"/>
            <a:ext cx="33486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3"/>
                </a:solidFill>
              </a:rPr>
              <a:t>Failure rates at bending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6B7AE9-C90B-93E8-D39E-55BCEE785521}"/>
              </a:ext>
            </a:extLst>
          </p:cNvPr>
          <p:cNvSpPr txBox="1"/>
          <p:nvPr/>
        </p:nvSpPr>
        <p:spPr>
          <a:xfrm>
            <a:off x="228156" y="3880237"/>
            <a:ext cx="477317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3"/>
                </a:solidFill>
              </a:rPr>
              <a:t>Hardness (nanoindentation)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71463E-6F46-87AC-C94B-0654C2FF4B2F}"/>
              </a:ext>
            </a:extLst>
          </p:cNvPr>
          <p:cNvSpPr txBox="1"/>
          <p:nvPr/>
        </p:nvSpPr>
        <p:spPr>
          <a:xfrm>
            <a:off x="175825" y="4249340"/>
            <a:ext cx="532688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Increase of hardness </a:t>
            </a:r>
            <a:r>
              <a:rPr lang="en-US" sz="2000" dirty="0"/>
              <a:t>with respect to the reference value measured on a virgin sample:</a:t>
            </a:r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400" b="1" dirty="0"/>
              <a:t>+ 18% for mix A (D230)</a:t>
            </a:r>
          </a:p>
          <a:p>
            <a:r>
              <a:rPr lang="en-US" sz="2400" dirty="0"/>
              <a:t>	</a:t>
            </a:r>
            <a:r>
              <a:rPr lang="en-US" sz="2400" b="1" dirty="0"/>
              <a:t>+ 7% for other mixes</a:t>
            </a:r>
          </a:p>
        </p:txBody>
      </p:sp>
      <p:pic>
        <p:nvPicPr>
          <p:cNvPr id="31" name="Picture 30" descr="A piece of paper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E298D6BA-C000-4956-52CF-E9812E728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040" y="3625259"/>
            <a:ext cx="1747438" cy="139795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AE50E52-BBD2-BADD-D470-567BDC068116}"/>
              </a:ext>
            </a:extLst>
          </p:cNvPr>
          <p:cNvSpPr/>
          <p:nvPr/>
        </p:nvSpPr>
        <p:spPr>
          <a:xfrm>
            <a:off x="6518153" y="621438"/>
            <a:ext cx="967666" cy="24679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89267BE-0967-AEFE-311C-288359AAFA39}"/>
              </a:ext>
            </a:extLst>
          </p:cNvPr>
          <p:cNvSpPr/>
          <p:nvPr/>
        </p:nvSpPr>
        <p:spPr>
          <a:xfrm>
            <a:off x="10587038" y="641289"/>
            <a:ext cx="1502761" cy="246799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ABCA155-8451-8A8F-3BFA-14000D0C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34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1C25BD-077E-FB5F-4E30-AAD144F79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F55B11-55CE-331C-3C25-BD9314FA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4466"/>
            <a:ext cx="11376025" cy="533400"/>
          </a:xfrm>
        </p:spPr>
        <p:txBody>
          <a:bodyPr/>
          <a:lstStyle/>
          <a:p>
            <a:r>
              <a:rPr lang="en-US" dirty="0"/>
              <a:t>Fracture surface of encapsulated wire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B9B4A5-8D8E-52D9-0B9C-D41DE3E15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030" y="2963522"/>
            <a:ext cx="4085014" cy="315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47016CE-2571-07B6-2435-812E5AA9AC2D}"/>
              </a:ext>
            </a:extLst>
          </p:cNvPr>
          <p:cNvGrpSpPr/>
          <p:nvPr/>
        </p:nvGrpSpPr>
        <p:grpSpPr>
          <a:xfrm>
            <a:off x="704956" y="1033101"/>
            <a:ext cx="6190114" cy="5118014"/>
            <a:chOff x="349097" y="3308506"/>
            <a:chExt cx="3563936" cy="2946678"/>
          </a:xfrm>
        </p:grpSpPr>
        <p:pic>
          <p:nvPicPr>
            <p:cNvPr id="10" name="Picture 1">
              <a:extLst>
                <a:ext uri="{FF2B5EF4-FFF2-40B4-BE49-F238E27FC236}">
                  <a16:creationId xmlns:a16="http://schemas.microsoft.com/office/drawing/2014/main" id="{9D6C202C-6550-52FD-383E-FC4BC3FBF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097" y="3308506"/>
              <a:ext cx="3563936" cy="2946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C087FD-84B3-BF51-BA2D-316EB8102E12}"/>
                </a:ext>
              </a:extLst>
            </p:cNvPr>
            <p:cNvSpPr txBox="1"/>
            <p:nvPr/>
          </p:nvSpPr>
          <p:spPr>
            <a:xfrm>
              <a:off x="2901591" y="3646221"/>
              <a:ext cx="907098" cy="3544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dirty="0"/>
                <a:t>crack initiation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6E914D0-D8CD-3B3B-C81F-33229EE598F3}"/>
              </a:ext>
            </a:extLst>
          </p:cNvPr>
          <p:cNvSpPr txBox="1"/>
          <p:nvPr/>
        </p:nvSpPr>
        <p:spPr>
          <a:xfrm>
            <a:off x="6961639" y="1033101"/>
            <a:ext cx="498090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Crack</a:t>
            </a:r>
            <a:r>
              <a:rPr lang="en-US" sz="2000" dirty="0"/>
              <a:t> propagates from the </a:t>
            </a:r>
            <a:r>
              <a:rPr lang="en-US" sz="2000" b="1" dirty="0"/>
              <a:t>wire / epoxy interface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More aggressive hardeners may </a:t>
            </a:r>
            <a:r>
              <a:rPr lang="en-US" sz="2000" b="1" dirty="0"/>
              <a:t>etch</a:t>
            </a:r>
            <a:r>
              <a:rPr lang="en-US" sz="2000" dirty="0"/>
              <a:t> the TPI surface causing </a:t>
            </a:r>
            <a:r>
              <a:rPr lang="en-US" sz="2000" b="1" dirty="0"/>
              <a:t>micro-defects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3BD54F3-199E-F957-8176-2091816AEE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36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CD479-625B-8C67-CD3E-E5D5ADCF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0995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08150-CB16-8746-6823-2FADB960B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2768BB6-5C49-DCCE-F779-094666E9DD45}"/>
              </a:ext>
            </a:extLst>
          </p:cNvPr>
          <p:cNvSpPr txBox="1">
            <a:spLocks/>
          </p:cNvSpPr>
          <p:nvPr/>
        </p:nvSpPr>
        <p:spPr>
          <a:xfrm>
            <a:off x="407988" y="1334560"/>
            <a:ext cx="11707812" cy="43944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ESC appears in TPI wires exposed to amine-hardeners</a:t>
            </a:r>
            <a:r>
              <a:rPr lang="en-US" sz="3200" b="0" dirty="0">
                <a:solidFill>
                  <a:schemeClr val="tx1"/>
                </a:solidFill>
              </a:rPr>
              <a:t>. Rapid crack onset (few hours), aggravated at temperatures of 60 ℃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0" dirty="0">
                <a:solidFill>
                  <a:schemeClr val="tx1"/>
                </a:solidFill>
              </a:rPr>
              <a:t>Even in low concentration, </a:t>
            </a:r>
            <a:r>
              <a:rPr lang="en-US" sz="3200" dirty="0">
                <a:solidFill>
                  <a:schemeClr val="tx1"/>
                </a:solidFill>
              </a:rPr>
              <a:t>the hardeners causes physical changes in TPI </a:t>
            </a:r>
            <a:r>
              <a:rPr lang="en-US" sz="3200" b="0" dirty="0">
                <a:solidFill>
                  <a:schemeClr val="tx1"/>
                </a:solidFill>
              </a:rPr>
              <a:t>that may promote cracking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0" dirty="0">
                <a:solidFill>
                  <a:schemeClr val="tx1"/>
                </a:solidFill>
              </a:rPr>
              <a:t>To mitigate the risk of ESC great caution must be given to the </a:t>
            </a:r>
            <a:r>
              <a:rPr lang="en-US" sz="3200" dirty="0">
                <a:solidFill>
                  <a:schemeClr val="tx1"/>
                </a:solidFill>
              </a:rPr>
              <a:t>selection of materials </a:t>
            </a:r>
            <a:r>
              <a:rPr lang="en-US" sz="3200" b="0" dirty="0">
                <a:solidFill>
                  <a:schemeClr val="tx1"/>
                </a:solidFill>
              </a:rPr>
              <a:t>(wire insulation, epoxy systems, etc.) and the wire </a:t>
            </a:r>
            <a:r>
              <a:rPr lang="en-US" sz="3200" dirty="0">
                <a:solidFill>
                  <a:schemeClr val="tx1"/>
                </a:solidFill>
              </a:rPr>
              <a:t>insulation layouts</a:t>
            </a:r>
            <a:endParaRPr lang="en-US" sz="3200" b="0" dirty="0">
              <a:solidFill>
                <a:schemeClr val="tx1"/>
              </a:solidFill>
            </a:endParaRPr>
          </a:p>
          <a:p>
            <a:endParaRPr lang="en-US" sz="3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53296D-5348-32AD-A359-C6CCE9B65F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2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0660C9-8541-F59C-5F7F-33091095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248134-3115-E2F0-DD29-05787D1091F9}"/>
              </a:ext>
            </a:extLst>
          </p:cNvPr>
          <p:cNvSpPr txBox="1">
            <a:spLocks/>
          </p:cNvSpPr>
          <p:nvPr/>
        </p:nvSpPr>
        <p:spPr>
          <a:xfrm>
            <a:off x="3935412" y="2529532"/>
            <a:ext cx="4321175" cy="8994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Thank you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21175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9B650F-CCE0-4897-962B-8CF91FFBE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459" y="4307851"/>
            <a:ext cx="7079901" cy="84678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accent3"/>
                </a:solidFill>
                <a:effectLst/>
                <a:ea typeface="Times New Roman" panose="02020603050405020304" pitchFamily="18" charset="0"/>
              </a:rPr>
              <a:t>Polyimide</a:t>
            </a:r>
            <a:r>
              <a:rPr lang="en-US" sz="2000" b="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0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is often the first choice for the HV insulation of wires operating under demanding </a:t>
            </a:r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environmental and operating conditions </a:t>
            </a:r>
            <a:r>
              <a:rPr lang="en-US" sz="2000" b="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in HEP and Fusion machines</a:t>
            </a:r>
            <a:endParaRPr lang="en-US" sz="1600" b="0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2FF336-6E65-FF01-5D08-902D2376C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976" y="143704"/>
            <a:ext cx="11074493" cy="650376"/>
          </a:xfrm>
        </p:spPr>
        <p:txBody>
          <a:bodyPr/>
          <a:lstStyle/>
          <a:p>
            <a:r>
              <a:rPr lang="en-GB" dirty="0"/>
              <a:t>High voltage wires in superconducting magnets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46CD2-8BDA-6DCF-4AC5-829BA5342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88C9EC8-4872-48F9-72AC-85BF7F413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23206" y="794080"/>
            <a:ext cx="4104230" cy="33690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CAEEEF0-1C7C-FF9A-6574-1BF187E54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88401" y="2586571"/>
            <a:ext cx="3403600" cy="3718562"/>
          </a:xfrm>
          <a:prstGeom prst="rect">
            <a:avLst/>
          </a:prstGeom>
        </p:spPr>
      </p:pic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A5DA09DD-77A1-16F2-5C89-011BE015344B}"/>
              </a:ext>
            </a:extLst>
          </p:cNvPr>
          <p:cNvSpPr txBox="1">
            <a:spLocks/>
          </p:cNvSpPr>
          <p:nvPr/>
        </p:nvSpPr>
        <p:spPr>
          <a:xfrm>
            <a:off x="314884" y="1533647"/>
            <a:ext cx="4531846" cy="14924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accent3"/>
                </a:solidFill>
                <a:ea typeface="Times New Roman" panose="02020603050405020304" pitchFamily="18" charset="0"/>
              </a:rPr>
              <a:t>HV wires </a:t>
            </a:r>
            <a:r>
              <a:rPr lang="en-US" sz="2000" b="0" dirty="0">
                <a:solidFill>
                  <a:schemeClr val="tx1"/>
                </a:solidFill>
                <a:ea typeface="Times New Roman" panose="02020603050405020304" pitchFamily="18" charset="0"/>
              </a:rPr>
              <a:t>are a fundamental part of superconducting magnet systems:  </a:t>
            </a:r>
            <a:endParaRPr lang="en-US" sz="2400" b="0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Voltage taps for quench detection </a:t>
            </a:r>
          </a:p>
          <a:p>
            <a:pPr lvl="1"/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Magnet wires and leads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305B53-D825-A7FC-5A37-B886B0915639}"/>
              </a:ext>
            </a:extLst>
          </p:cNvPr>
          <p:cNvSpPr txBox="1"/>
          <p:nvPr/>
        </p:nvSpPr>
        <p:spPr>
          <a:xfrm>
            <a:off x="8913656" y="1444104"/>
            <a:ext cx="191782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 dirty="0"/>
              <a:t>Magnet wires connection box</a:t>
            </a:r>
            <a:endParaRPr lang="en-GB" sz="16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95C939-9637-CDB5-A535-29F5A037ECC3}"/>
              </a:ext>
            </a:extLst>
          </p:cNvPr>
          <p:cNvSpPr txBox="1"/>
          <p:nvPr/>
        </p:nvSpPr>
        <p:spPr>
          <a:xfrm>
            <a:off x="5356316" y="5684484"/>
            <a:ext cx="33203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/>
              <a:t>Quench detection wires in ITER TF coil terminal</a:t>
            </a:r>
            <a:endParaRPr lang="en-GB" sz="16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6A8ED-BBC9-4A32-63E4-2BA7A394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00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A474B-70FF-F075-C88A-1968489B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A37C98D-AC81-CB20-9B77-6D88568C3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1274" y="2870714"/>
            <a:ext cx="6328948" cy="1717356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0" dirty="0">
                <a:solidFill>
                  <a:schemeClr val="tx1"/>
                </a:solidFill>
              </a:rPr>
              <a:t>ESC is the </a:t>
            </a:r>
            <a:r>
              <a:rPr lang="en-US" sz="2400" dirty="0">
                <a:solidFill>
                  <a:schemeClr val="tx1"/>
                </a:solidFill>
              </a:rPr>
              <a:t>premature</a:t>
            </a:r>
            <a:r>
              <a:rPr lang="en-US" sz="2400" b="0" dirty="0">
                <a:solidFill>
                  <a:schemeClr val="tx1"/>
                </a:solidFill>
              </a:rPr>
              <a:t> initiation of cracking of a plastic due to the simultaneous action of </a:t>
            </a:r>
            <a:r>
              <a:rPr lang="en-US" sz="3200" dirty="0">
                <a:solidFill>
                  <a:schemeClr val="tx1"/>
                </a:solidFill>
              </a:rPr>
              <a:t>stress/strain </a:t>
            </a:r>
            <a:r>
              <a:rPr lang="en-US" sz="2400" b="0" dirty="0">
                <a:solidFill>
                  <a:schemeClr val="tx1"/>
                </a:solidFill>
              </a:rPr>
              <a:t>and the contact with a </a:t>
            </a:r>
            <a:r>
              <a:rPr lang="en-US" sz="3200" dirty="0">
                <a:solidFill>
                  <a:schemeClr val="tx1"/>
                </a:solidFill>
              </a:rPr>
              <a:t>fluid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EBDA9D4-4624-59B1-480D-FBC4849A887C}"/>
              </a:ext>
            </a:extLst>
          </p:cNvPr>
          <p:cNvSpPr/>
          <p:nvPr/>
        </p:nvSpPr>
        <p:spPr>
          <a:xfrm rot="8396321" flipV="1">
            <a:off x="2365092" y="3489427"/>
            <a:ext cx="757518" cy="2958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2C4332D5-2E1C-DCAB-439A-A4C40644C106}"/>
              </a:ext>
            </a:extLst>
          </p:cNvPr>
          <p:cNvSpPr txBox="1">
            <a:spLocks/>
          </p:cNvSpPr>
          <p:nvPr/>
        </p:nvSpPr>
        <p:spPr>
          <a:xfrm>
            <a:off x="-120241" y="3285238"/>
            <a:ext cx="2961516" cy="1223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</a:rPr>
              <a:t>Externally applied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</a:rPr>
              <a:t>Residual from manufacturing process 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29E735B3-895E-A421-86E6-D6D1A9AE9375}"/>
              </a:ext>
            </a:extLst>
          </p:cNvPr>
          <p:cNvSpPr txBox="1">
            <a:spLocks/>
          </p:cNvSpPr>
          <p:nvPr/>
        </p:nvSpPr>
        <p:spPr>
          <a:xfrm>
            <a:off x="9613654" y="3389091"/>
            <a:ext cx="1969105" cy="8933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</a:rPr>
              <a:t>Moisture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</a:rPr>
              <a:t>Chemicals</a:t>
            </a:r>
            <a:endParaRPr lang="en-US" sz="1500" dirty="0">
              <a:solidFill>
                <a:schemeClr val="tx1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7C3BCD9D-263B-F313-2C07-724D09E29678}"/>
              </a:ext>
            </a:extLst>
          </p:cNvPr>
          <p:cNvSpPr/>
          <p:nvPr/>
        </p:nvSpPr>
        <p:spPr>
          <a:xfrm rot="2317693">
            <a:off x="8982770" y="3484029"/>
            <a:ext cx="757518" cy="3063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65F8C5-A02C-0E16-2FD5-3C40F1222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939" y="4416476"/>
            <a:ext cx="2961516" cy="17472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C95B67-D025-D678-C0DA-9188ADBC4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408" y="4534141"/>
            <a:ext cx="1808673" cy="1568459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55B6167-00DE-BD2D-9168-DA026341DBED}"/>
              </a:ext>
            </a:extLst>
          </p:cNvPr>
          <p:cNvSpPr txBox="1">
            <a:spLocks/>
          </p:cNvSpPr>
          <p:nvPr/>
        </p:nvSpPr>
        <p:spPr>
          <a:xfrm>
            <a:off x="1595744" y="917857"/>
            <a:ext cx="8559138" cy="8933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 algn="ctr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Pinching / Handling at installation</a:t>
            </a:r>
          </a:p>
          <a:p>
            <a:pPr marL="366712" lvl="1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Thermomechanical stresses at operation</a:t>
            </a:r>
          </a:p>
          <a:p>
            <a:pPr marL="366712" lvl="1" indent="0" algn="ctr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</a:rPr>
              <a:t>High Voltage</a:t>
            </a: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7D619408-91F0-0A89-188E-3395A1C10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976" y="143704"/>
            <a:ext cx="11074493" cy="458233"/>
          </a:xfrm>
        </p:spPr>
        <p:txBody>
          <a:bodyPr/>
          <a:lstStyle/>
          <a:p>
            <a:r>
              <a:rPr lang="en-GB" dirty="0"/>
              <a:t>Failure mechanisms of HV wires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8F1FBD-CDB6-A58D-7F44-10FB5D21E592}"/>
              </a:ext>
            </a:extLst>
          </p:cNvPr>
          <p:cNvSpPr txBox="1"/>
          <p:nvPr/>
        </p:nvSpPr>
        <p:spPr>
          <a:xfrm>
            <a:off x="2286085" y="2010586"/>
            <a:ext cx="73275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6712" lvl="1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accent3"/>
                </a:solidFill>
                <a:ea typeface="Times New Roman" panose="02020603050405020304" pitchFamily="18" charset="0"/>
              </a:rPr>
              <a:t>Environmental Stress Cracking (ESC) </a:t>
            </a:r>
            <a:endParaRPr lang="en-GB" sz="3200" b="1" dirty="0">
              <a:solidFill>
                <a:schemeClr val="accent3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6B58CA9-410D-D8A3-1A42-27A7077E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968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8" grpId="0" animBg="1"/>
      <p:bldP spid="19" grpId="0"/>
      <p:bldP spid="21" grpId="0"/>
      <p:bldP spid="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31817D-037F-E6AE-CC4A-3188D6266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4332"/>
            <a:ext cx="11376025" cy="547364"/>
          </a:xfrm>
        </p:spPr>
        <p:txBody>
          <a:bodyPr/>
          <a:lstStyle/>
          <a:p>
            <a:r>
              <a:rPr lang="en-US" dirty="0"/>
              <a:t>ESC on TPI wires for quench detection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6067A-4FB4-34A7-D808-B4596B192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1CB8CB1-E386-40D6-D111-7058CF97E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114" y="1398824"/>
            <a:ext cx="5716716" cy="634214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0" dirty="0">
                <a:solidFill>
                  <a:schemeClr val="tx1"/>
                </a:solidFill>
              </a:rPr>
              <a:t>ESC may arise at the extraction point of high voltage wires from the coil insulation </a:t>
            </a: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B16AF97C-349B-A830-E21D-36F7ACBD1FE6}"/>
              </a:ext>
            </a:extLst>
          </p:cNvPr>
          <p:cNvSpPr txBox="1">
            <a:spLocks/>
          </p:cNvSpPr>
          <p:nvPr/>
        </p:nvSpPr>
        <p:spPr>
          <a:xfrm>
            <a:off x="170505" y="5193558"/>
            <a:ext cx="8057963" cy="9793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dirty="0">
                <a:solidFill>
                  <a:schemeClr val="tx1"/>
                </a:solidFill>
              </a:rPr>
              <a:t>Among other studies, it is worthy to mention: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dirty="0">
                <a:solidFill>
                  <a:schemeClr val="tx1"/>
                </a:solidFill>
              </a:rPr>
              <a:t>ESC of </a:t>
            </a:r>
            <a:r>
              <a:rPr lang="en-US" sz="1600" dirty="0">
                <a:solidFill>
                  <a:schemeClr val="tx1"/>
                </a:solidFill>
              </a:rPr>
              <a:t>TPI wires </a:t>
            </a:r>
            <a:r>
              <a:rPr lang="en-US" sz="1600" b="0" dirty="0">
                <a:solidFill>
                  <a:schemeClr val="tx1"/>
                </a:solidFill>
              </a:rPr>
              <a:t>exposed to </a:t>
            </a:r>
            <a:r>
              <a:rPr lang="en-US" sz="1600" dirty="0">
                <a:solidFill>
                  <a:schemeClr val="tx1"/>
                </a:solidFill>
              </a:rPr>
              <a:t>epoxy &amp; cyanate-ester </a:t>
            </a:r>
            <a:r>
              <a:rPr lang="en-US" sz="1600" b="0" dirty="0">
                <a:solidFill>
                  <a:schemeClr val="tx1"/>
                </a:solidFill>
              </a:rPr>
              <a:t>blend (D. Evans, unpublished)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dirty="0">
                <a:solidFill>
                  <a:schemeClr val="tx1"/>
                </a:solidFill>
              </a:rPr>
              <a:t>ESC of </a:t>
            </a:r>
            <a:r>
              <a:rPr lang="en-US" sz="1600" dirty="0">
                <a:solidFill>
                  <a:schemeClr val="tx1"/>
                </a:solidFill>
              </a:rPr>
              <a:t>Kapton wires </a:t>
            </a:r>
            <a:r>
              <a:rPr lang="en-US" sz="1600" b="0" dirty="0">
                <a:solidFill>
                  <a:schemeClr val="tx1"/>
                </a:solidFill>
              </a:rPr>
              <a:t>in </a:t>
            </a:r>
            <a:r>
              <a:rPr lang="en-US" sz="1600" dirty="0">
                <a:solidFill>
                  <a:schemeClr val="tx1"/>
                </a:solidFill>
              </a:rPr>
              <a:t>water at elevated temperatures </a:t>
            </a:r>
            <a:r>
              <a:rPr lang="en-US" sz="1600" b="0" dirty="0">
                <a:solidFill>
                  <a:schemeClr val="tx1"/>
                </a:solidFill>
              </a:rPr>
              <a:t>(C.J. Wolf &amp; D.L. Fanter)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7DEA1C6-4EFD-DF0B-882D-F5D05BE0B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228468" y="2994063"/>
            <a:ext cx="3793027" cy="3140710"/>
          </a:xfrm>
          <a:prstGeom prst="rect">
            <a:avLst/>
          </a:prstGeom>
        </p:spPr>
      </p:pic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B395BB07-ECF1-43B4-BDAA-7C8D3B74D255}"/>
              </a:ext>
            </a:extLst>
          </p:cNvPr>
          <p:cNvSpPr txBox="1">
            <a:spLocks/>
          </p:cNvSpPr>
          <p:nvPr/>
        </p:nvSpPr>
        <p:spPr>
          <a:xfrm>
            <a:off x="399177" y="2928182"/>
            <a:ext cx="7667348" cy="17202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AutoNum type="arabicParenR"/>
            </a:pP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accent3"/>
                </a:solidFill>
              </a:rPr>
              <a:t>Amorphous plastic </a:t>
            </a:r>
            <a:r>
              <a:rPr lang="en-US" sz="1800" b="0" dirty="0">
                <a:solidFill>
                  <a:schemeClr val="tx1"/>
                </a:solidFill>
              </a:rPr>
              <a:t>- Thermoplastic Polyimide (TPI) </a:t>
            </a:r>
          </a:p>
          <a:p>
            <a:pPr>
              <a:buFont typeface="Arial" panose="020B0604020202020204" pitchFamily="34" charset="0"/>
              <a:buAutoNum type="arabicParenR"/>
            </a:pPr>
            <a:r>
              <a:rPr lang="en-GB" sz="1800" b="0" dirty="0">
                <a:solidFill>
                  <a:schemeClr val="tx1"/>
                </a:solidFill>
              </a:rPr>
              <a:t>Exposure to </a:t>
            </a:r>
            <a:r>
              <a:rPr lang="en-GB" sz="2400" dirty="0">
                <a:solidFill>
                  <a:schemeClr val="accent3"/>
                </a:solidFill>
              </a:rPr>
              <a:t>Chemical / Fluid </a:t>
            </a:r>
            <a:r>
              <a:rPr lang="en-GB" sz="1800" b="0" dirty="0">
                <a:solidFill>
                  <a:schemeClr val="tx1"/>
                </a:solidFill>
              </a:rPr>
              <a:t>(epoxy/hardener system) + Temperature (epoxy curing stage)</a:t>
            </a:r>
          </a:p>
          <a:p>
            <a:pPr>
              <a:buFont typeface="Arial" panose="020B0604020202020204" pitchFamily="34" charset="0"/>
              <a:buAutoNum type="arabicParenR"/>
            </a:pP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accent3"/>
                </a:solidFill>
              </a:rPr>
              <a:t>Strain/stress </a:t>
            </a:r>
            <a:r>
              <a:rPr lang="en-GB" sz="1800" b="0" dirty="0">
                <a:solidFill>
                  <a:schemeClr val="tx1"/>
                </a:solidFill>
              </a:rPr>
              <a:t>(residual, wire routing, operational loads)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8FAB525-A55C-4A8C-45E9-58EDDB6DC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584" y="723227"/>
            <a:ext cx="4810304" cy="189563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B834C86-FFE8-954F-A8FD-89FA44158ED1}"/>
              </a:ext>
            </a:extLst>
          </p:cNvPr>
          <p:cNvCxnSpPr>
            <a:cxnSpLocks/>
          </p:cNvCxnSpPr>
          <p:nvPr/>
        </p:nvCxnSpPr>
        <p:spPr>
          <a:xfrm flipH="1">
            <a:off x="9814115" y="1793289"/>
            <a:ext cx="310867" cy="2307224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52B41BE6-F8BD-0CE0-2D9E-73EBD66E1198}"/>
              </a:ext>
            </a:extLst>
          </p:cNvPr>
          <p:cNvSpPr/>
          <p:nvPr/>
        </p:nvSpPr>
        <p:spPr>
          <a:xfrm>
            <a:off x="9490229" y="842751"/>
            <a:ext cx="1269507" cy="950538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96C1116-CD96-77A2-8F56-190352BF35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6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512CDC5-E1F2-A039-0DBC-FF3A9DF9BD0E}"/>
              </a:ext>
            </a:extLst>
          </p:cNvPr>
          <p:cNvSpPr txBox="1"/>
          <p:nvPr/>
        </p:nvSpPr>
        <p:spPr>
          <a:xfrm>
            <a:off x="790330" y="2347394"/>
            <a:ext cx="4426817" cy="30777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Thermoplastic polyimide (TPI) wire 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5290FA-0C1B-7BC9-0A7E-534874E437C3}"/>
              </a:ext>
            </a:extLst>
          </p:cNvPr>
          <p:cNvSpPr txBox="1"/>
          <p:nvPr/>
        </p:nvSpPr>
        <p:spPr>
          <a:xfrm>
            <a:off x="6780031" y="2332496"/>
            <a:ext cx="4426817" cy="30777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Resin systems (RT curing systems) 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C8BE26-AA5F-894B-E49B-A04143ADA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246083"/>
              </p:ext>
            </p:extLst>
          </p:nvPr>
        </p:nvGraphicFramePr>
        <p:xfrm>
          <a:off x="6016857" y="3149411"/>
          <a:ext cx="5996421" cy="257545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701577">
                  <a:extLst>
                    <a:ext uri="{9D8B030D-6E8A-4147-A177-3AD203B41FA5}">
                      <a16:colId xmlns:a16="http://schemas.microsoft.com/office/drawing/2014/main" val="911736780"/>
                    </a:ext>
                  </a:extLst>
                </a:gridCol>
                <a:gridCol w="1863424">
                  <a:extLst>
                    <a:ext uri="{9D8B030D-6E8A-4147-A177-3AD203B41FA5}">
                      <a16:colId xmlns:a16="http://schemas.microsoft.com/office/drawing/2014/main" val="831983267"/>
                    </a:ext>
                  </a:extLst>
                </a:gridCol>
                <a:gridCol w="1972657">
                  <a:extLst>
                    <a:ext uri="{9D8B030D-6E8A-4147-A177-3AD203B41FA5}">
                      <a16:colId xmlns:a16="http://schemas.microsoft.com/office/drawing/2014/main" val="500673576"/>
                    </a:ext>
                  </a:extLst>
                </a:gridCol>
                <a:gridCol w="1458763">
                  <a:extLst>
                    <a:ext uri="{9D8B030D-6E8A-4147-A177-3AD203B41FA5}">
                      <a16:colId xmlns:a16="http://schemas.microsoft.com/office/drawing/2014/main" val="1115148550"/>
                    </a:ext>
                  </a:extLst>
                </a:gridCol>
              </a:tblGrid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Mix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Epoxy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Hardener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Accelerator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 anchor="ctr"/>
                </a:tc>
                <a:extLst>
                  <a:ext uri="{0D108BD9-81ED-4DB2-BD59-A6C34878D82A}">
                    <a16:rowId xmlns:a16="http://schemas.microsoft.com/office/drawing/2014/main" val="3668954363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A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jER 807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Jeffamine D230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-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33112149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B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jER 807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Baxxodur EC 302 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Acc 400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436286817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C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Araldite GY 282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Jeffamine D 400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Acc 400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4154916017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D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Araldite DBF 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HY 951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-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1174741666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EpoPro 275 A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EpoPro 275 B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-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507246571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F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EE 4215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HD 3561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>
                          <a:effectLst/>
                        </a:rPr>
                        <a:t>-</a:t>
                      </a:r>
                      <a:endParaRPr lang="en-GB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1842464686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G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Stycast 2850 FT 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24 LV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>
                          <a:effectLst/>
                        </a:rPr>
                        <a:t>-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3886" marR="93886" marT="0" marB="0"/>
                </a:tc>
                <a:extLst>
                  <a:ext uri="{0D108BD9-81ED-4DB2-BD59-A6C34878D82A}">
                    <a16:rowId xmlns:a16="http://schemas.microsoft.com/office/drawing/2014/main" val="1706706397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C7C78CE-95C9-3A2A-1437-D384CC5B3070}"/>
              </a:ext>
            </a:extLst>
          </p:cNvPr>
          <p:cNvGrpSpPr/>
          <p:nvPr/>
        </p:nvGrpSpPr>
        <p:grpSpPr>
          <a:xfrm>
            <a:off x="4260110" y="4064410"/>
            <a:ext cx="1392138" cy="1458706"/>
            <a:chOff x="9055222" y="1772949"/>
            <a:chExt cx="1651248" cy="173020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D5D4E5D-752A-7E0B-457E-A901C139B3B5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FF4C172-CA0D-52BF-5066-B4E1D8F1C54D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C737E2-08FE-FBB6-FAFA-FBBB1E895F3F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5F176B-F8A7-DEF9-B341-718B2461C285}"/>
              </a:ext>
            </a:extLst>
          </p:cNvPr>
          <p:cNvGrpSpPr/>
          <p:nvPr/>
        </p:nvGrpSpPr>
        <p:grpSpPr>
          <a:xfrm>
            <a:off x="1378167" y="4168265"/>
            <a:ext cx="1409979" cy="1396529"/>
            <a:chOff x="9055222" y="1772949"/>
            <a:chExt cx="1651248" cy="17302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BBEAF4A-519C-BCC3-1348-D047C7F48D7F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DF1FD58-1B7F-57F3-7906-7E1DE846CBDC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AB20A76-56BC-411A-120B-AFF409CAA4B0}"/>
              </a:ext>
            </a:extLst>
          </p:cNvPr>
          <p:cNvSpPr txBox="1">
            <a:spLocks/>
          </p:cNvSpPr>
          <p:nvPr/>
        </p:nvSpPr>
        <p:spPr>
          <a:xfrm>
            <a:off x="249706" y="3001734"/>
            <a:ext cx="5117613" cy="9396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>
                <a:solidFill>
                  <a:schemeClr val="tx1"/>
                </a:solidFill>
                <a:ea typeface="Times New Roman" panose="02020603050405020304" pitchFamily="18" charset="0"/>
              </a:rPr>
              <a:t>TPI thickness: </a:t>
            </a: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0.9 ± 0.1 mm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>
                <a:solidFill>
                  <a:schemeClr val="tx1"/>
                </a:solidFill>
                <a:ea typeface="Times New Roman" panose="02020603050405020304" pitchFamily="18" charset="0"/>
              </a:rPr>
              <a:t>Processing: </a:t>
            </a: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continuous extrusion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dirty="0">
                <a:solidFill>
                  <a:schemeClr val="tx1"/>
                </a:solidFill>
                <a:ea typeface="Times New Roman" panose="02020603050405020304" pitchFamily="18" charset="0"/>
              </a:rPr>
              <a:t>Two layouts: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000" b="0" dirty="0">
              <a:solidFill>
                <a:schemeClr val="tx2"/>
              </a:solidFill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5FDE42BF-0AF1-5E95-E516-2149938FE9C9}"/>
              </a:ext>
            </a:extLst>
          </p:cNvPr>
          <p:cNvSpPr txBox="1">
            <a:spLocks/>
          </p:cNvSpPr>
          <p:nvPr/>
        </p:nvSpPr>
        <p:spPr>
          <a:xfrm>
            <a:off x="139339" y="4403220"/>
            <a:ext cx="1409979" cy="12472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0" dirty="0">
                <a:solidFill>
                  <a:schemeClr val="tx1"/>
                </a:solidFill>
              </a:rPr>
              <a:t>W1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Single Layer TPI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7FDAA2D-DBAC-8E70-2120-5095E9C9B7A1}"/>
              </a:ext>
            </a:extLst>
          </p:cNvPr>
          <p:cNvSpPr txBox="1">
            <a:spLocks/>
          </p:cNvSpPr>
          <p:nvPr/>
        </p:nvSpPr>
        <p:spPr>
          <a:xfrm>
            <a:off x="3021282" y="4385974"/>
            <a:ext cx="1409979" cy="1313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0" dirty="0">
                <a:solidFill>
                  <a:schemeClr val="tx1"/>
                </a:solidFill>
              </a:rPr>
              <a:t>W2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Double Layer TPI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EEC4B0-5D0F-E4C2-5B34-675AFBF9C4DD}"/>
              </a:ext>
            </a:extLst>
          </p:cNvPr>
          <p:cNvSpPr txBox="1"/>
          <p:nvPr/>
        </p:nvSpPr>
        <p:spPr>
          <a:xfrm>
            <a:off x="666751" y="1025599"/>
            <a:ext cx="106256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This study investigates the </a:t>
            </a:r>
            <a:r>
              <a:rPr lang="en-US" sz="2400" b="1" dirty="0"/>
              <a:t>compatibility</a:t>
            </a:r>
            <a:r>
              <a:rPr lang="en-US" sz="2400" dirty="0"/>
              <a:t> of </a:t>
            </a:r>
            <a:r>
              <a:rPr lang="en-US" sz="2400" b="1" dirty="0"/>
              <a:t>thermoplastic polyimide (TPI) wires </a:t>
            </a:r>
            <a:r>
              <a:rPr lang="en-US" sz="2400" dirty="0"/>
              <a:t>with a range of </a:t>
            </a:r>
            <a:r>
              <a:rPr lang="en-US" sz="2400" b="1" dirty="0"/>
              <a:t>epoxy systems </a:t>
            </a:r>
            <a:r>
              <a:rPr lang="en-US" sz="2400" dirty="0"/>
              <a:t>commonly utilized in superconducting magnet systems</a:t>
            </a:r>
            <a:endParaRPr lang="en-GB" sz="2400" dirty="0"/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A65004A4-C539-B6D1-6FE6-F6BF71E6A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9533"/>
            <a:ext cx="11376025" cy="547364"/>
          </a:xfrm>
        </p:spPr>
        <p:txBody>
          <a:bodyPr/>
          <a:lstStyle/>
          <a:p>
            <a:r>
              <a:rPr lang="en-US" dirty="0"/>
              <a:t>Wires and Epoxy Systems </a:t>
            </a:r>
            <a:endParaRPr lang="en-GB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296B4E2-DB8E-5B89-C246-0E1C1F294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42DA172-F99A-D8CF-6B41-21D153F503EF}"/>
              </a:ext>
            </a:extLst>
          </p:cNvPr>
          <p:cNvSpPr/>
          <p:nvPr/>
        </p:nvSpPr>
        <p:spPr>
          <a:xfrm>
            <a:off x="139339" y="2748686"/>
            <a:ext cx="5728801" cy="337690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C45775-6033-9728-7B63-48FEBB5ED448}"/>
              </a:ext>
            </a:extLst>
          </p:cNvPr>
          <p:cNvSpPr/>
          <p:nvPr/>
        </p:nvSpPr>
        <p:spPr>
          <a:xfrm>
            <a:off x="5977475" y="2755652"/>
            <a:ext cx="6075186" cy="337690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AB56A6D-31FE-C92B-6AEC-1CAEC756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04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F5AC6F-2830-933F-D059-A591FEEFE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4479"/>
            <a:ext cx="11380811" cy="579718"/>
          </a:xfrm>
        </p:spPr>
        <p:txBody>
          <a:bodyPr/>
          <a:lstStyle/>
          <a:p>
            <a:r>
              <a:rPr lang="en-US" dirty="0"/>
              <a:t>I ) Immersed mandrel test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AB7B7-7F02-0AB8-961A-76CD8E0DC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Espace réservé pour une image 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7827554B-E5B4-6718-D513-254D18BA1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92" t="17832" r="18669" b="16069"/>
          <a:stretch/>
        </p:blipFill>
        <p:spPr>
          <a:xfrm rot="5400000">
            <a:off x="8070321" y="4175111"/>
            <a:ext cx="2277826" cy="1965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EDC203-2199-11C0-D5C8-8FBB51492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325" y="1894884"/>
            <a:ext cx="6572221" cy="24613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E0AB99-1FC0-8264-C388-6C1658EDEAA7}"/>
              </a:ext>
            </a:extLst>
          </p:cNvPr>
          <p:cNvSpPr txBox="1"/>
          <p:nvPr/>
        </p:nvSpPr>
        <p:spPr>
          <a:xfrm>
            <a:off x="513717" y="864269"/>
            <a:ext cx="1031776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Assess the effect of </a:t>
            </a:r>
            <a:r>
              <a:rPr lang="en-US" sz="2400" b="1" dirty="0">
                <a:solidFill>
                  <a:schemeClr val="accent3"/>
                </a:solidFill>
              </a:rPr>
              <a:t>amine-based hardeners</a:t>
            </a:r>
            <a:r>
              <a:rPr lang="en-US" sz="24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(strong bases &gt; 10 pH)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Compare </a:t>
            </a:r>
            <a:r>
              <a:rPr lang="en-US" sz="2000" b="1" dirty="0"/>
              <a:t>time-to-crack-onset (TTCO)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Determine the ESC </a:t>
            </a:r>
            <a:r>
              <a:rPr lang="en-US" sz="2000" b="1" dirty="0"/>
              <a:t>accelerating factors </a:t>
            </a:r>
            <a:r>
              <a:rPr lang="en-US" sz="2000" dirty="0"/>
              <a:t>(strain, temperature, time)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09044E-4058-D65F-7CD7-9055F8F25CE5}"/>
              </a:ext>
            </a:extLst>
          </p:cNvPr>
          <p:cNvSpPr txBox="1"/>
          <p:nvPr/>
        </p:nvSpPr>
        <p:spPr>
          <a:xfrm>
            <a:off x="788572" y="2356764"/>
            <a:ext cx="330855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Four strain levels: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	0%, 2.5%, 5%, 10% 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68E08-55F6-46A1-0A98-A880E46E6733}"/>
              </a:ext>
            </a:extLst>
          </p:cNvPr>
          <p:cNvSpPr txBox="1"/>
          <p:nvPr/>
        </p:nvSpPr>
        <p:spPr>
          <a:xfrm>
            <a:off x="788572" y="3795510"/>
            <a:ext cx="451852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Two temperatures: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	Room Temperature and 60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endParaRPr lang="en-GB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652B81-38E6-6FFD-478C-A6AF3D230F13}"/>
              </a:ext>
            </a:extLst>
          </p:cNvPr>
          <p:cNvSpPr txBox="1"/>
          <p:nvPr/>
        </p:nvSpPr>
        <p:spPr>
          <a:xfrm>
            <a:off x="788572" y="5047242"/>
            <a:ext cx="6326603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Six hardener types: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	D230, D400, HY951, EpoProB, HD3561, LV24</a:t>
            </a:r>
          </a:p>
          <a:p>
            <a:pPr algn="l"/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7BC8B-5228-3C45-8B54-5E9A1DC549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5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491668-125E-2C1E-8948-93C9D29A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06" y="98511"/>
            <a:ext cx="6154402" cy="553556"/>
          </a:xfrm>
        </p:spPr>
        <p:txBody>
          <a:bodyPr/>
          <a:lstStyle/>
          <a:p>
            <a:r>
              <a:rPr lang="en-US" dirty="0"/>
              <a:t>Time-to-crack-onset (TTCO)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1A98D-733E-12B6-D783-0E7DB244B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B10A3-D60E-2148-199A-606350A72902}"/>
              </a:ext>
            </a:extLst>
          </p:cNvPr>
          <p:cNvGrpSpPr/>
          <p:nvPr/>
        </p:nvGrpSpPr>
        <p:grpSpPr>
          <a:xfrm>
            <a:off x="208024" y="4101484"/>
            <a:ext cx="1392138" cy="1458706"/>
            <a:chOff x="9055222" y="1772949"/>
            <a:chExt cx="1651248" cy="173020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5412569-20EA-26EB-56DB-F8117137CA94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B94E72-709F-97FB-A306-841ECF775126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9448E7-C453-3B6F-1FAC-A001599C2541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96FD00-A091-EFB5-2DC2-DF1B7B70F6AC}"/>
              </a:ext>
            </a:extLst>
          </p:cNvPr>
          <p:cNvGraphicFramePr>
            <a:graphicFrameLocks noGrp="1"/>
          </p:cNvGraphicFramePr>
          <p:nvPr/>
        </p:nvGraphicFramePr>
        <p:xfrm>
          <a:off x="2148129" y="1093799"/>
          <a:ext cx="7912540" cy="49377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77604">
                  <a:extLst>
                    <a:ext uri="{9D8B030D-6E8A-4147-A177-3AD203B41FA5}">
                      <a16:colId xmlns:a16="http://schemas.microsoft.com/office/drawing/2014/main" val="503619561"/>
                    </a:ext>
                  </a:extLst>
                </a:gridCol>
                <a:gridCol w="751891">
                  <a:extLst>
                    <a:ext uri="{9D8B030D-6E8A-4147-A177-3AD203B41FA5}">
                      <a16:colId xmlns:a16="http://schemas.microsoft.com/office/drawing/2014/main" val="1636518762"/>
                    </a:ext>
                  </a:extLst>
                </a:gridCol>
                <a:gridCol w="1225119">
                  <a:extLst>
                    <a:ext uri="{9D8B030D-6E8A-4147-A177-3AD203B41FA5}">
                      <a16:colId xmlns:a16="http://schemas.microsoft.com/office/drawing/2014/main" val="3109434091"/>
                    </a:ext>
                  </a:extLst>
                </a:gridCol>
                <a:gridCol w="932155">
                  <a:extLst>
                    <a:ext uri="{9D8B030D-6E8A-4147-A177-3AD203B41FA5}">
                      <a16:colId xmlns:a16="http://schemas.microsoft.com/office/drawing/2014/main" val="3768248636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val="3610472935"/>
                    </a:ext>
                  </a:extLst>
                </a:gridCol>
                <a:gridCol w="888494">
                  <a:extLst>
                    <a:ext uri="{9D8B030D-6E8A-4147-A177-3AD203B41FA5}">
                      <a16:colId xmlns:a16="http://schemas.microsoft.com/office/drawing/2014/main" val="4226162520"/>
                    </a:ext>
                  </a:extLst>
                </a:gridCol>
                <a:gridCol w="872372">
                  <a:extLst>
                    <a:ext uri="{9D8B030D-6E8A-4147-A177-3AD203B41FA5}">
                      <a16:colId xmlns:a16="http://schemas.microsoft.com/office/drawing/2014/main" val="1577917417"/>
                    </a:ext>
                  </a:extLst>
                </a:gridCol>
                <a:gridCol w="833952">
                  <a:extLst>
                    <a:ext uri="{9D8B030D-6E8A-4147-A177-3AD203B41FA5}">
                      <a16:colId xmlns:a16="http://schemas.microsoft.com/office/drawing/2014/main" val="320147118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751674966"/>
                    </a:ext>
                  </a:extLst>
                </a:gridCol>
              </a:tblGrid>
              <a:tr h="414197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 [°C]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Strain [%]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230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 </a:t>
                      </a: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HY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951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Epo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ProB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3561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LV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16743394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975524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98330750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52545230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 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712073585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125334180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65367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24h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015415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03666472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586314577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0012474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48h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30419559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61777516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3974228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2697650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0474708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715611357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FA967-1CAD-2536-9385-889F18E0F66C}"/>
              </a:ext>
            </a:extLst>
          </p:cNvPr>
          <p:cNvGrpSpPr/>
          <p:nvPr/>
        </p:nvGrpSpPr>
        <p:grpSpPr>
          <a:xfrm>
            <a:off x="208024" y="2166150"/>
            <a:ext cx="1409979" cy="1396529"/>
            <a:chOff x="9055222" y="1772949"/>
            <a:chExt cx="1651248" cy="173020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F55205-5B87-2941-24C5-B969A1AAF010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7F9953-41B0-0B4C-894C-693FE601B3F5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CE8653-E5D2-7E6C-D832-8FFA11AB1514}"/>
              </a:ext>
            </a:extLst>
          </p:cNvPr>
          <p:cNvSpPr txBox="1"/>
          <p:nvPr/>
        </p:nvSpPr>
        <p:spPr>
          <a:xfrm>
            <a:off x="4893865" y="803830"/>
            <a:ext cx="516680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HARDENERS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F128C1-0102-1D0A-CCE0-1F369D535027}"/>
              </a:ext>
            </a:extLst>
          </p:cNvPr>
          <p:cNvSpPr txBox="1"/>
          <p:nvPr/>
        </p:nvSpPr>
        <p:spPr>
          <a:xfrm rot="16200000">
            <a:off x="-206489" y="3691270"/>
            <a:ext cx="440358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WIRE TYPE</a:t>
            </a:r>
            <a:endParaRPr lang="en-GB" b="1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33898D-E266-E384-AE8D-F0A4FF3945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52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491668-125E-2C1E-8948-93C9D29A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06" y="98511"/>
            <a:ext cx="6154402" cy="553556"/>
          </a:xfrm>
        </p:spPr>
        <p:txBody>
          <a:bodyPr/>
          <a:lstStyle/>
          <a:p>
            <a:r>
              <a:rPr lang="en-US" dirty="0"/>
              <a:t>Time-to-crack-onset (TTCO)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1A98D-733E-12B6-D783-0E7DB244B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B10A3-D60E-2148-199A-606350A72902}"/>
              </a:ext>
            </a:extLst>
          </p:cNvPr>
          <p:cNvGrpSpPr/>
          <p:nvPr/>
        </p:nvGrpSpPr>
        <p:grpSpPr>
          <a:xfrm>
            <a:off x="208024" y="4101484"/>
            <a:ext cx="1392138" cy="1458706"/>
            <a:chOff x="9055222" y="1772949"/>
            <a:chExt cx="1651248" cy="173020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5412569-20EA-26EB-56DB-F8117137CA94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B94E72-709F-97FB-A306-841ECF775126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9448E7-C453-3B6F-1FAC-A001599C2541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96FD00-A091-EFB5-2DC2-DF1B7B70F6AC}"/>
              </a:ext>
            </a:extLst>
          </p:cNvPr>
          <p:cNvGraphicFramePr>
            <a:graphicFrameLocks noGrp="1"/>
          </p:cNvGraphicFramePr>
          <p:nvPr/>
        </p:nvGraphicFramePr>
        <p:xfrm>
          <a:off x="2148129" y="1093799"/>
          <a:ext cx="7912540" cy="49377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77604">
                  <a:extLst>
                    <a:ext uri="{9D8B030D-6E8A-4147-A177-3AD203B41FA5}">
                      <a16:colId xmlns:a16="http://schemas.microsoft.com/office/drawing/2014/main" val="503619561"/>
                    </a:ext>
                  </a:extLst>
                </a:gridCol>
                <a:gridCol w="751891">
                  <a:extLst>
                    <a:ext uri="{9D8B030D-6E8A-4147-A177-3AD203B41FA5}">
                      <a16:colId xmlns:a16="http://schemas.microsoft.com/office/drawing/2014/main" val="1636518762"/>
                    </a:ext>
                  </a:extLst>
                </a:gridCol>
                <a:gridCol w="1225119">
                  <a:extLst>
                    <a:ext uri="{9D8B030D-6E8A-4147-A177-3AD203B41FA5}">
                      <a16:colId xmlns:a16="http://schemas.microsoft.com/office/drawing/2014/main" val="3109434091"/>
                    </a:ext>
                  </a:extLst>
                </a:gridCol>
                <a:gridCol w="932155">
                  <a:extLst>
                    <a:ext uri="{9D8B030D-6E8A-4147-A177-3AD203B41FA5}">
                      <a16:colId xmlns:a16="http://schemas.microsoft.com/office/drawing/2014/main" val="3768248636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val="3610472935"/>
                    </a:ext>
                  </a:extLst>
                </a:gridCol>
                <a:gridCol w="888494">
                  <a:extLst>
                    <a:ext uri="{9D8B030D-6E8A-4147-A177-3AD203B41FA5}">
                      <a16:colId xmlns:a16="http://schemas.microsoft.com/office/drawing/2014/main" val="4226162520"/>
                    </a:ext>
                  </a:extLst>
                </a:gridCol>
                <a:gridCol w="872372">
                  <a:extLst>
                    <a:ext uri="{9D8B030D-6E8A-4147-A177-3AD203B41FA5}">
                      <a16:colId xmlns:a16="http://schemas.microsoft.com/office/drawing/2014/main" val="1577917417"/>
                    </a:ext>
                  </a:extLst>
                </a:gridCol>
                <a:gridCol w="833952">
                  <a:extLst>
                    <a:ext uri="{9D8B030D-6E8A-4147-A177-3AD203B41FA5}">
                      <a16:colId xmlns:a16="http://schemas.microsoft.com/office/drawing/2014/main" val="320147118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751674966"/>
                    </a:ext>
                  </a:extLst>
                </a:gridCol>
              </a:tblGrid>
              <a:tr h="414197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 [°C]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Strain [%]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230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 </a:t>
                      </a: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HY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951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Epo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ProB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3561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LV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16743394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975524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98330750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52545230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 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712073585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125334180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65367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24h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015415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03666472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586314577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0012474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48h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30419559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61777516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3974228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2697650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0474708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715611357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FA967-1CAD-2536-9385-889F18E0F66C}"/>
              </a:ext>
            </a:extLst>
          </p:cNvPr>
          <p:cNvGrpSpPr/>
          <p:nvPr/>
        </p:nvGrpSpPr>
        <p:grpSpPr>
          <a:xfrm>
            <a:off x="208024" y="2166150"/>
            <a:ext cx="1409979" cy="1396529"/>
            <a:chOff x="9055222" y="1772949"/>
            <a:chExt cx="1651248" cy="173020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F55205-5B87-2941-24C5-B969A1AAF010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7F9953-41B0-0B4C-894C-693FE601B3F5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CE8653-E5D2-7E6C-D832-8FFA11AB1514}"/>
              </a:ext>
            </a:extLst>
          </p:cNvPr>
          <p:cNvSpPr txBox="1"/>
          <p:nvPr/>
        </p:nvSpPr>
        <p:spPr>
          <a:xfrm>
            <a:off x="4893865" y="803830"/>
            <a:ext cx="516680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HARDENERS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F128C1-0102-1D0A-CCE0-1F369D535027}"/>
              </a:ext>
            </a:extLst>
          </p:cNvPr>
          <p:cNvSpPr txBox="1"/>
          <p:nvPr/>
        </p:nvSpPr>
        <p:spPr>
          <a:xfrm rot="16200000">
            <a:off x="-206489" y="3691270"/>
            <a:ext cx="440358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WIRE TYPE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D6BD26-7333-ACFE-C8B8-FAC7E6781C6B}"/>
              </a:ext>
            </a:extLst>
          </p:cNvPr>
          <p:cNvSpPr txBox="1"/>
          <p:nvPr/>
        </p:nvSpPr>
        <p:spPr>
          <a:xfrm>
            <a:off x="10245465" y="1080829"/>
            <a:ext cx="19636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1) </a:t>
            </a:r>
          </a:p>
          <a:p>
            <a:pPr algn="l"/>
            <a:r>
              <a:rPr lang="en-US" b="1" dirty="0"/>
              <a:t>Crack onset </a:t>
            </a:r>
            <a:r>
              <a:rPr lang="en-US" dirty="0"/>
              <a:t>can be </a:t>
            </a:r>
            <a:r>
              <a:rPr lang="en-US" b="1" dirty="0"/>
              <a:t>very rapid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AF3B4C6-13AF-CA22-4E77-0918E23EDFDB}"/>
              </a:ext>
            </a:extLst>
          </p:cNvPr>
          <p:cNvCxnSpPr>
            <a:cxnSpLocks/>
          </p:cNvCxnSpPr>
          <p:nvPr/>
        </p:nvCxnSpPr>
        <p:spPr>
          <a:xfrm flipH="1">
            <a:off x="5628640" y="1791570"/>
            <a:ext cx="4226560" cy="7317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9C1C17-5969-5AF1-7CBF-7A61B959EB3C}"/>
              </a:ext>
            </a:extLst>
          </p:cNvPr>
          <p:cNvCxnSpPr>
            <a:cxnSpLocks/>
          </p:cNvCxnSpPr>
          <p:nvPr/>
        </p:nvCxnSpPr>
        <p:spPr>
          <a:xfrm flipH="1">
            <a:off x="6483178" y="1800170"/>
            <a:ext cx="3465940" cy="14544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9F6672F-E204-2B12-4FC3-C955EE0F84D5}"/>
              </a:ext>
            </a:extLst>
          </p:cNvPr>
          <p:cNvCxnSpPr>
            <a:cxnSpLocks/>
          </p:cNvCxnSpPr>
          <p:nvPr/>
        </p:nvCxnSpPr>
        <p:spPr>
          <a:xfrm flipH="1">
            <a:off x="7881915" y="1818993"/>
            <a:ext cx="2067203" cy="14630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392E031-068A-5570-8EF9-E0463604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0517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06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491668-125E-2C1E-8948-93C9D29A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06" y="98511"/>
            <a:ext cx="6154402" cy="553556"/>
          </a:xfrm>
        </p:spPr>
        <p:txBody>
          <a:bodyPr/>
          <a:lstStyle/>
          <a:p>
            <a:r>
              <a:rPr lang="en-US" dirty="0"/>
              <a:t>Time-to-crack-onset (TTCO)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1A98D-733E-12B6-D783-0E7DB244B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7B10A3-D60E-2148-199A-606350A72902}"/>
              </a:ext>
            </a:extLst>
          </p:cNvPr>
          <p:cNvGrpSpPr/>
          <p:nvPr/>
        </p:nvGrpSpPr>
        <p:grpSpPr>
          <a:xfrm>
            <a:off x="208024" y="4101484"/>
            <a:ext cx="1392138" cy="1458706"/>
            <a:chOff x="9055222" y="1772949"/>
            <a:chExt cx="1651248" cy="173020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5412569-20EA-26EB-56DB-F8117137CA94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B94E72-709F-97FB-A306-841ECF775126}"/>
                </a:ext>
              </a:extLst>
            </p:cNvPr>
            <p:cNvSpPr/>
            <p:nvPr/>
          </p:nvSpPr>
          <p:spPr>
            <a:xfrm>
              <a:off x="9296491" y="2025755"/>
              <a:ext cx="1168710" cy="1224594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9448E7-C453-3B6F-1FAC-A001599C2541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096FD00-A091-EFB5-2DC2-DF1B7B70F6AC}"/>
              </a:ext>
            </a:extLst>
          </p:cNvPr>
          <p:cNvGraphicFramePr>
            <a:graphicFrameLocks noGrp="1"/>
          </p:cNvGraphicFramePr>
          <p:nvPr/>
        </p:nvGraphicFramePr>
        <p:xfrm>
          <a:off x="2148129" y="1093799"/>
          <a:ext cx="7912540" cy="49377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77604">
                  <a:extLst>
                    <a:ext uri="{9D8B030D-6E8A-4147-A177-3AD203B41FA5}">
                      <a16:colId xmlns:a16="http://schemas.microsoft.com/office/drawing/2014/main" val="503619561"/>
                    </a:ext>
                  </a:extLst>
                </a:gridCol>
                <a:gridCol w="751891">
                  <a:extLst>
                    <a:ext uri="{9D8B030D-6E8A-4147-A177-3AD203B41FA5}">
                      <a16:colId xmlns:a16="http://schemas.microsoft.com/office/drawing/2014/main" val="1636518762"/>
                    </a:ext>
                  </a:extLst>
                </a:gridCol>
                <a:gridCol w="1225119">
                  <a:extLst>
                    <a:ext uri="{9D8B030D-6E8A-4147-A177-3AD203B41FA5}">
                      <a16:colId xmlns:a16="http://schemas.microsoft.com/office/drawing/2014/main" val="3109434091"/>
                    </a:ext>
                  </a:extLst>
                </a:gridCol>
                <a:gridCol w="932155">
                  <a:extLst>
                    <a:ext uri="{9D8B030D-6E8A-4147-A177-3AD203B41FA5}">
                      <a16:colId xmlns:a16="http://schemas.microsoft.com/office/drawing/2014/main" val="3768248636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val="3610472935"/>
                    </a:ext>
                  </a:extLst>
                </a:gridCol>
                <a:gridCol w="888494">
                  <a:extLst>
                    <a:ext uri="{9D8B030D-6E8A-4147-A177-3AD203B41FA5}">
                      <a16:colId xmlns:a16="http://schemas.microsoft.com/office/drawing/2014/main" val="4226162520"/>
                    </a:ext>
                  </a:extLst>
                </a:gridCol>
                <a:gridCol w="872372">
                  <a:extLst>
                    <a:ext uri="{9D8B030D-6E8A-4147-A177-3AD203B41FA5}">
                      <a16:colId xmlns:a16="http://schemas.microsoft.com/office/drawing/2014/main" val="1577917417"/>
                    </a:ext>
                  </a:extLst>
                </a:gridCol>
                <a:gridCol w="833952">
                  <a:extLst>
                    <a:ext uri="{9D8B030D-6E8A-4147-A177-3AD203B41FA5}">
                      <a16:colId xmlns:a16="http://schemas.microsoft.com/office/drawing/2014/main" val="320147118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751674966"/>
                    </a:ext>
                  </a:extLst>
                </a:gridCol>
              </a:tblGrid>
              <a:tr h="414197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T [°C]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Strain [%]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230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D </a:t>
                      </a: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400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HY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951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Epo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ProB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HD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3561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24</a:t>
                      </a:r>
                      <a:endParaRPr lang="en-GB" sz="2400" dirty="0">
                        <a:effectLst/>
                      </a:endParaRPr>
                    </a:p>
                    <a:p>
                      <a:pPr algn="ctr"/>
                      <a:r>
                        <a:rPr lang="en-US" sz="1800" dirty="0">
                          <a:effectLst/>
                        </a:rPr>
                        <a:t>LV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16743394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W1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975524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98330750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52545230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 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712073585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125334180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65367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24h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280154155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4h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9h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03666472"/>
                  </a:ext>
                </a:extLst>
              </a:tr>
              <a:tr h="229287">
                <a:tc rowSpan="8"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W2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B0F0"/>
                          </a:solidFill>
                          <a:effectLst/>
                        </a:rPr>
                        <a:t>RT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586314577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0012474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48h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304195598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61777516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76679" marR="76679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539742284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269765046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5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96h</a:t>
                      </a:r>
                      <a:endParaRPr lang="en-GB" sz="2400" b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3504747089"/>
                  </a:ext>
                </a:extLst>
              </a:tr>
              <a:tr h="229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10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3"/>
                          </a:solidFill>
                          <a:effectLst/>
                        </a:rPr>
                        <a:t>2h</a:t>
                      </a:r>
                      <a:endParaRPr lang="en-GB" sz="2400" b="1" dirty="0">
                        <a:solidFill>
                          <a:schemeClr val="accent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36h</a:t>
                      </a:r>
                      <a:endParaRPr lang="en-GB" sz="24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679" marR="76679" marT="0" marB="0"/>
                </a:tc>
                <a:extLst>
                  <a:ext uri="{0D108BD9-81ED-4DB2-BD59-A6C34878D82A}">
                    <a16:rowId xmlns:a16="http://schemas.microsoft.com/office/drawing/2014/main" val="1715611357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FA967-1CAD-2536-9385-889F18E0F66C}"/>
              </a:ext>
            </a:extLst>
          </p:cNvPr>
          <p:cNvGrpSpPr/>
          <p:nvPr/>
        </p:nvGrpSpPr>
        <p:grpSpPr>
          <a:xfrm>
            <a:off x="208024" y="2166150"/>
            <a:ext cx="1409979" cy="1396529"/>
            <a:chOff x="9055222" y="1772949"/>
            <a:chExt cx="1651248" cy="173020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F55205-5B87-2941-24C5-B969A1AAF010}"/>
                </a:ext>
              </a:extLst>
            </p:cNvPr>
            <p:cNvSpPr/>
            <p:nvPr/>
          </p:nvSpPr>
          <p:spPr>
            <a:xfrm>
              <a:off x="9055222" y="1772949"/>
              <a:ext cx="1651248" cy="173020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7F9953-41B0-0B4C-894C-693FE601B3F5}"/>
                </a:ext>
              </a:extLst>
            </p:cNvPr>
            <p:cNvSpPr/>
            <p:nvPr/>
          </p:nvSpPr>
          <p:spPr>
            <a:xfrm>
              <a:off x="9583902" y="2333314"/>
              <a:ext cx="593888" cy="60947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3CE8653-E5D2-7E6C-D832-8FFA11AB1514}"/>
              </a:ext>
            </a:extLst>
          </p:cNvPr>
          <p:cNvSpPr txBox="1"/>
          <p:nvPr/>
        </p:nvSpPr>
        <p:spPr>
          <a:xfrm>
            <a:off x="4893865" y="803830"/>
            <a:ext cx="516680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HARDENERS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F128C1-0102-1D0A-CCE0-1F369D535027}"/>
              </a:ext>
            </a:extLst>
          </p:cNvPr>
          <p:cNvSpPr txBox="1"/>
          <p:nvPr/>
        </p:nvSpPr>
        <p:spPr>
          <a:xfrm rot="16200000">
            <a:off x="-206489" y="3691270"/>
            <a:ext cx="4403583" cy="276999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WIRE TYPE</a:t>
            </a:r>
            <a:endParaRPr lang="en-GB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4B0BE06-D636-6E96-5B3A-253F822681E5}"/>
              </a:ext>
            </a:extLst>
          </p:cNvPr>
          <p:cNvSpPr/>
          <p:nvPr/>
        </p:nvSpPr>
        <p:spPr>
          <a:xfrm>
            <a:off x="2985118" y="2739506"/>
            <a:ext cx="7089877" cy="11125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E98AEA-D62D-2F94-9EB8-93B0D2062288}"/>
              </a:ext>
            </a:extLst>
          </p:cNvPr>
          <p:cNvSpPr/>
          <p:nvPr/>
        </p:nvSpPr>
        <p:spPr>
          <a:xfrm>
            <a:off x="2939862" y="4954387"/>
            <a:ext cx="7183071" cy="11125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5D9270-857D-B0DE-751F-8A01F52F1442}"/>
              </a:ext>
            </a:extLst>
          </p:cNvPr>
          <p:cNvSpPr txBox="1"/>
          <p:nvPr/>
        </p:nvSpPr>
        <p:spPr>
          <a:xfrm>
            <a:off x="10245465" y="1080829"/>
            <a:ext cx="19636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1) </a:t>
            </a:r>
          </a:p>
          <a:p>
            <a:pPr algn="l"/>
            <a:r>
              <a:rPr lang="en-US" b="1" dirty="0"/>
              <a:t>Crack onset </a:t>
            </a:r>
            <a:r>
              <a:rPr lang="en-US" dirty="0"/>
              <a:t>can be </a:t>
            </a:r>
            <a:r>
              <a:rPr lang="en-US" b="1" dirty="0"/>
              <a:t>very rapid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EEEB00-36BF-75A1-CF83-AB841BEC0660}"/>
              </a:ext>
            </a:extLst>
          </p:cNvPr>
          <p:cNvSpPr txBox="1"/>
          <p:nvPr/>
        </p:nvSpPr>
        <p:spPr>
          <a:xfrm>
            <a:off x="10279485" y="2206512"/>
            <a:ext cx="16174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2)</a:t>
            </a:r>
          </a:p>
          <a:p>
            <a:pPr algn="l"/>
            <a:r>
              <a:rPr lang="en-US" b="1" dirty="0"/>
              <a:t>Temperature</a:t>
            </a:r>
            <a:r>
              <a:rPr lang="en-US" dirty="0"/>
              <a:t> and strain are accelerating factors 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708A2CB-CA9F-FFBC-DF27-699D824CD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96753" y="6356350"/>
            <a:ext cx="2755871" cy="365125"/>
          </a:xfrm>
        </p:spPr>
        <p:txBody>
          <a:bodyPr/>
          <a:lstStyle/>
          <a:p>
            <a:pPr algn="ctr"/>
            <a:r>
              <a:rPr lang="en-US" sz="1200" dirty="0"/>
              <a:t>Polymer lab 6/10/2023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3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|21.7|13.6"/>
</p:tagLst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14560</TotalTime>
  <Words>1688</Words>
  <Application>Microsoft Office PowerPoint</Application>
  <PresentationFormat>Widescreen</PresentationFormat>
  <Paragraphs>886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Tahoma</vt:lpstr>
      <vt:lpstr>Times New Roman</vt:lpstr>
      <vt:lpstr>Thème Office</vt:lpstr>
      <vt:lpstr>Environmental Stress Cracking of Thermoplastic Polyimide Wires</vt:lpstr>
      <vt:lpstr>High voltage wires in superconducting magnets</vt:lpstr>
      <vt:lpstr>Failure mechanisms of HV wires </vt:lpstr>
      <vt:lpstr>ESC on TPI wires for quench detection</vt:lpstr>
      <vt:lpstr>Wires and Epoxy Systems </vt:lpstr>
      <vt:lpstr>I ) Immersed mandrel test</vt:lpstr>
      <vt:lpstr>Time-to-crack-onset (TTCO)</vt:lpstr>
      <vt:lpstr>Time-to-crack-onset (TTCO)</vt:lpstr>
      <vt:lpstr>Time-to-crack-onset (TTCO)</vt:lpstr>
      <vt:lpstr>Time-to-crack-onset (TTCO)</vt:lpstr>
      <vt:lpstr>Time-to-crack-onset (TTCO)</vt:lpstr>
      <vt:lpstr>Crack appearance  </vt:lpstr>
      <vt:lpstr>Comparative analysis of “aged ” and “virgin” samples</vt:lpstr>
      <vt:lpstr>II ) Encapsulated wire bending test</vt:lpstr>
      <vt:lpstr>Failure rates at bending</vt:lpstr>
      <vt:lpstr>Fracture surface of encapsulated wire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Programm on Environmental Stress Cracking of ITER HV Wires – ESC1</dc:title>
  <dc:creator>Jean-Sebastien Rigaud</dc:creator>
  <cp:lastModifiedBy>Roland Piccin</cp:lastModifiedBy>
  <cp:revision>91</cp:revision>
  <dcterms:created xsi:type="dcterms:W3CDTF">2022-09-12T14:59:40Z</dcterms:created>
  <dcterms:modified xsi:type="dcterms:W3CDTF">2023-10-06T07:05:12Z</dcterms:modified>
</cp:coreProperties>
</file>