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0" r:id="rId7"/>
    <p:sldId id="264" r:id="rId8"/>
    <p:sldId id="263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81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150" d="100"/>
          <a:sy n="150" d="100"/>
        </p:scale>
        <p:origin x="10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B7932-9CFA-43FD-8D09-617628A52621}" type="datetimeFigureOut">
              <a:rPr lang="fr-CA" smtClean="0"/>
              <a:t>2023-11-15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FD814-CA62-4809-835E-4DF0F1E7C9B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19564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0CE2D-B615-4513-8D61-9AD906E6B69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220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BA5399-BA87-4D1C-B5BA-E4D40E011E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9E8BEFF-F733-4C40-A955-98C76FCE77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BC55E6-39FA-4B77-BCA2-89FE622FF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00D1-2BE3-4610-B98E-E03BCD1B43C1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112921-C9ED-48E6-AC03-B72A28D0C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8D2EA0-40F8-4F77-BAD9-8D150AF18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65497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7F867A-0DB7-4D82-B1FC-0E43977E4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15A3DD5-7922-4D26-BF22-B7B0FD98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5BA8EF-433C-4A91-8DE2-0AEC2D74C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47A9-AD92-41FE-99A7-EF664B7A68BA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AB5988-3CAB-4740-BFC0-9BD19DD31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83FB03-7B4E-46ED-BD8C-CD7FB97E5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8598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257B043-E3DF-4E91-A2A4-898E7DC540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5802305-F5F7-4F04-87DD-F7C3B4251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CECC34-053A-4915-B590-225BF786A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8611-0023-4B56-B4B4-C1864429FFBD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F6DA91-D7DD-43B0-A863-424371F4F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C05227-129D-4E92-9990-695915E7D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4838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E90DD1-9CDD-4478-9921-9B1C8CD81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A09DD1-563E-4357-9963-7C8F75649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4A4C5C-6B35-407A-8F56-A14B41035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1E5B-327B-427B-8124-D33F87FF420C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C0360D-A00A-47E1-B605-407A7865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C9A3F5-3561-466D-978A-9D180A3FF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283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7D9A18-8951-4620-92E1-46B9BE2D2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CDC669-D0AF-4BBA-B420-A27C67DC1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54BE37-EF33-4EB0-8A02-F6305FAF4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CF7-A42E-4884-A26E-4D91261139DA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0B03B-AB77-48B7-AC9A-C5BE061A1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1F4977-642F-4414-9E74-115A4512B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4419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D9D270-63D1-4E05-909A-B0BA42EB2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8BA091-6E46-4C01-A14D-58DA6A2B82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AEA76F-9A78-458D-BB53-1A258FD0C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25E440-A330-41C8-AAE0-9997B4B95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7D21-A78B-4CB1-85A6-46D33B5C8FB7}" type="datetime1">
              <a:rPr lang="fr-CA" smtClean="0"/>
              <a:t>2023-11-15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6A666E-93C5-44F9-96AB-0E25BFDB6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7C1FED3-3E71-4EB3-982D-048D2CE12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2277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209C17-7932-4DC5-B4A7-07089C4C9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33CED4-25E6-4C43-AB5C-9E49D6680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9F71939-0258-4847-B12C-A5FA8DF8D9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6B5CB99-44A2-41CC-85B7-CAC970FEEC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79C92DE-C124-4FE5-A6BE-FFE4A81453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F39210-7057-4AAF-9DA0-C71FBACF8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B306-8E84-43D4-A12B-D4DCE32F5ACF}" type="datetime1">
              <a:rPr lang="fr-CA" smtClean="0"/>
              <a:t>2023-11-15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5A91B8C-53B1-400A-ADDF-9BA30573B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75F946A-3270-4663-AC87-9AA8C1A4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72635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3AA58F-75FE-40FC-A188-7D19880AE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85EC83-A226-4444-A3C6-92DF81F78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6AA3-7BB5-4551-B013-B7F3505C791C}" type="datetime1">
              <a:rPr lang="fr-CA" smtClean="0"/>
              <a:t>2023-11-15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6CE5B94-B1F8-4E9A-A4F3-A936CC2F0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015899-7F13-4615-9B9B-4E99832D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8467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C2FACD-D0F8-4DDC-8544-BA2DEEF1A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5407A-9024-4C5F-A694-32FF87EFE7CB}" type="datetime1">
              <a:rPr lang="fr-CA" smtClean="0"/>
              <a:t>2023-11-15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E5828B4-A5F6-4512-B54E-495E70FB4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E18E07D-6706-4F8C-91A3-AD697344B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3987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C1257-45BA-41BB-B103-E13F6700E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748C8B-ED67-43ED-AB98-446DE92AD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7EEA2A-EC89-4656-9056-B0DD15AF93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191E86-A3F5-4F8A-95C0-A487896F4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05BAD-8F9C-4A86-8E69-7DC29F778AD7}" type="datetime1">
              <a:rPr lang="fr-CA" smtClean="0"/>
              <a:t>2023-11-15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448623-0EFA-4731-9E77-F2285B8F5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F47D81-9764-4CB3-990A-041FA76E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0109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B27CA8-C6B7-4E67-B470-87B1BE672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0CE7684-844F-40EF-BEE5-D76E5CC45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7D57313-1A25-4523-A4D8-876073B2FC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D867381-C73F-4831-BED6-4CF8ED65F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08F64-E4C8-4D4C-B48F-78A69F777DC2}" type="datetime1">
              <a:rPr lang="fr-CA" smtClean="0"/>
              <a:t>2023-11-15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E6DB61E-9205-443C-A369-42CB18486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60BB532-648D-4570-89BC-51C178443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5189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F43D31C-A8B8-4F82-B3AC-1621279EB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16EEA3-E460-4612-B7F6-29A7D0CFD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822A29-912B-471C-B26C-8AB81A6396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D63E5-B6A5-46E0-8525-47AC34E315AF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6923B8-26AE-4FCD-9E58-A5E772DFE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87EF58-B0B2-4FBD-9D56-9E220D3017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5D052-01A0-408B-9B3D-CE30268FDF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0193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A66A9D-9DBA-4003-8A47-605D03BB89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MON_FPGA Backend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9FAFC92-F025-454D-BEE6-8E5F9BE7E6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Cyril Drancourt, Won Chao Chen and J.P. Martin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AD0E13-1CEC-4216-8B2C-B6FA0AA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96FE47-D296-44B9-A289-D05011E76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1</a:t>
            </a:fld>
            <a:endParaRPr lang="fr-CA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AC9AF5A1-0C27-4300-B2B7-64E8734EC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B29F-B9F5-4393-AB69-DA3AF368F9D1}" type="datetime1">
              <a:rPr lang="fr-CA" smtClean="0"/>
              <a:t>2023-11-15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32427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0D1406-A303-44DA-BD2C-9E32C94DB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1E5B-327B-427B-8124-D33F87FF420C}" type="datetime1">
              <a:rPr lang="fr-CA" smtClean="0"/>
              <a:t>2023-11-16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DB973A-1BD9-4111-B17C-989B52D9A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D180E2-848F-4922-B881-C7EE5D94F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10</a:t>
            </a:fld>
            <a:endParaRPr lang="fr-CA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FBB1802-100D-4538-AFFA-124EFF6E8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" y="1029478"/>
            <a:ext cx="10736580" cy="532687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7B1E08D-CA83-4269-9B7B-97BC3A926CF0}"/>
              </a:ext>
            </a:extLst>
          </p:cNvPr>
          <p:cNvSpPr txBox="1"/>
          <p:nvPr/>
        </p:nvSpPr>
        <p:spPr>
          <a:xfrm>
            <a:off x="4038600" y="426347"/>
            <a:ext cx="4371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Implementation of the multiplexing scheme</a:t>
            </a:r>
            <a:endParaRPr lang="fr-CA" b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ADA6A5D-BCC2-4E3A-9D99-5B2DB1551970}"/>
              </a:ext>
            </a:extLst>
          </p:cNvPr>
          <p:cNvSpPr txBox="1"/>
          <p:nvPr/>
        </p:nvSpPr>
        <p:spPr>
          <a:xfrm>
            <a:off x="4038600" y="1676400"/>
            <a:ext cx="1264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Pointer from PS</a:t>
            </a:r>
            <a:endParaRPr lang="fr-CA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A9413B2-ABDB-42ED-B390-311E5FCB630D}"/>
              </a:ext>
            </a:extLst>
          </p:cNvPr>
          <p:cNvSpPr txBox="1"/>
          <p:nvPr/>
        </p:nvSpPr>
        <p:spPr>
          <a:xfrm>
            <a:off x="914400" y="4510627"/>
            <a:ext cx="998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Pointer to PS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65421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CEC08A-C149-426B-B751-779A7A9E0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1E5B-327B-427B-8124-D33F87FF420C}" type="datetime1">
              <a:rPr lang="fr-CA" smtClean="0"/>
              <a:t>2023-11-16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5B85BD-4208-44B0-A21E-88F9651D3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429416-C1BE-485F-9208-A9AC0FD29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11</a:t>
            </a:fld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8F639AE-9E56-44EB-A232-C98CD319C776}"/>
              </a:ext>
            </a:extLst>
          </p:cNvPr>
          <p:cNvSpPr txBox="1"/>
          <p:nvPr/>
        </p:nvSpPr>
        <p:spPr>
          <a:xfrm>
            <a:off x="3714750" y="457200"/>
            <a:ext cx="272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Status of the development</a:t>
            </a:r>
            <a:endParaRPr lang="fr-CA" b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678A69C-0966-465C-A2F4-C8BE9E949E35}"/>
              </a:ext>
            </a:extLst>
          </p:cNvPr>
          <p:cNvSpPr txBox="1"/>
          <p:nvPr/>
        </p:nvSpPr>
        <p:spPr>
          <a:xfrm>
            <a:off x="1492250" y="1997839"/>
            <a:ext cx="7379521" cy="34163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~1 year of user’s experience with the one port PYNQ-Z2 setups</a:t>
            </a:r>
            <a:endParaRPr lang="fr-CA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16-port interface card works as planned. No issues so far.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CA" dirty="0"/>
              <a:t>5 prototype units built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Preliminary firmware work done with an ultra scale development board: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CA" dirty="0"/>
              <a:t>Multiplexing scheme tested  (FPGA portion) with </a:t>
            </a:r>
            <a:r>
              <a:rPr lang="en-CA" dirty="0" err="1"/>
              <a:t>ChipScope</a:t>
            </a:r>
            <a:endParaRPr lang="en-CA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CA" dirty="0"/>
              <a:t>Tested for </a:t>
            </a:r>
            <a:r>
              <a:rPr lang="en-CA" dirty="0" err="1"/>
              <a:t>Nports</a:t>
            </a:r>
            <a:r>
              <a:rPr lang="en-CA" dirty="0"/>
              <a:t> &gt; 1 (=2)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CA" dirty="0"/>
              <a:t>Need to get familiar with the multi processor system</a:t>
            </a:r>
          </a:p>
          <a:p>
            <a:pPr marL="1200150" lvl="2" indent="-285750">
              <a:buFont typeface="Wingdings" panose="05000000000000000000" pitchFamily="2" charset="2"/>
              <a:buChar char="q"/>
            </a:pPr>
            <a:r>
              <a:rPr lang="en-CA" dirty="0"/>
              <a:t>Adapt the software memory space to multiple front-end images</a:t>
            </a:r>
          </a:p>
          <a:p>
            <a:pPr marL="1200150" lvl="2" indent="-285750">
              <a:buFont typeface="Wingdings" panose="05000000000000000000" pitchFamily="2" charset="2"/>
              <a:buChar char="q"/>
            </a:pPr>
            <a:r>
              <a:rPr lang="en-CA" dirty="0"/>
              <a:t>Support multiple instances of back-end devices</a:t>
            </a:r>
          </a:p>
          <a:p>
            <a:pPr marL="1200150" lvl="2" indent="-285750">
              <a:buFont typeface="Wingdings" panose="05000000000000000000" pitchFamily="2" charset="2"/>
              <a:buChar char="q"/>
            </a:pPr>
            <a:r>
              <a:rPr lang="en-CA" dirty="0"/>
              <a:t>Maximum number of ports per back-end device = 16</a:t>
            </a:r>
          </a:p>
          <a:p>
            <a:pPr marL="1200150" lvl="2" indent="-285750">
              <a:buFont typeface="Wingdings" panose="05000000000000000000" pitchFamily="2" charset="2"/>
              <a:buChar char="q"/>
            </a:pPr>
            <a:r>
              <a:rPr lang="en-CA"/>
              <a:t>Distributed OPC_UA server</a:t>
            </a:r>
            <a:endParaRPr lang="en-CA" dirty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6048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C72982A-FBF5-448B-BDEC-B2F2C0198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F022A5-E65C-48BD-8064-F9C09FA6A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2</a:t>
            </a:fld>
            <a:endParaRPr lang="fr-CA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9E4C936-215A-4D6D-B7BA-4D257687A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72770-C00A-4209-8836-0E6953425644}" type="datetime1">
              <a:rPr lang="fr-CA" smtClean="0"/>
              <a:t>2023-11-15</a:t>
            </a:fld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6483823-8BCA-43CC-9B76-D1653C104897}"/>
              </a:ext>
            </a:extLst>
          </p:cNvPr>
          <p:cNvSpPr txBox="1"/>
          <p:nvPr/>
        </p:nvSpPr>
        <p:spPr>
          <a:xfrm>
            <a:off x="4233338" y="66644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/>
              <a:t>Backend system </a:t>
            </a:r>
            <a:r>
              <a:rPr lang="fr-CA" b="1" dirty="0" err="1"/>
              <a:t>specifications</a:t>
            </a:r>
            <a:endParaRPr lang="fr-CA" b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C962DFF-ABA4-4A39-8039-B6AAB1031C57}"/>
              </a:ext>
            </a:extLst>
          </p:cNvPr>
          <p:cNvSpPr txBox="1"/>
          <p:nvPr/>
        </p:nvSpPr>
        <p:spPr>
          <a:xfrm>
            <a:off x="729498" y="1496291"/>
            <a:ext cx="10733003" cy="34163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Gather the monitoring data from 60 or more MON_FPGA monitoring controllers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One serial stream per MON_FPGA, LVDS signaling, 10 - 100 Mb/sec.  (actual : 80 Mb/sec)</a:t>
            </a:r>
          </a:p>
          <a:p>
            <a:pPr marL="1200150" lvl="2" indent="-285750">
              <a:buFont typeface="Wingdings" panose="05000000000000000000" pitchFamily="2" charset="2"/>
              <a:buChar char="q"/>
            </a:pPr>
            <a:r>
              <a:rPr lang="en-US" dirty="0"/>
              <a:t>Bit rate upper limit : CAT6 cable length  ; Lower limit : RJ45 isolation transformers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Packet size : 64 bytes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One complete readout cycle =</a:t>
            </a:r>
            <a:r>
              <a:rPr lang="en-CA" dirty="0"/>
              <a:t>&gt; 20 packets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Effective burst rate per stream (4b-10b decoded): 4 Mbytes/sec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Average sustained data rate 640 bytes/sec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The front-end data for each MON_FPGA reflects the content of I2C port expanders and ADCs in 18 module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This content shall be mirrored every 2 seconds or less to a backend system acting as an OPC-UA server system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Backed can be distributed for convenience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Accessible to WIN_CC clients over the network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622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11FEC2B-73C0-4D68-B27A-ABE4088D759F}"/>
              </a:ext>
            </a:extLst>
          </p:cNvPr>
          <p:cNvSpPr/>
          <p:nvPr/>
        </p:nvSpPr>
        <p:spPr>
          <a:xfrm>
            <a:off x="1430592" y="1762433"/>
            <a:ext cx="2677297" cy="282431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C47E02-1FEF-4CD4-8D91-3DE09DED6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1E5B-327B-427B-8124-D33F87FF420C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153079-B12C-465D-9D41-C447F404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DD4119-52A2-4706-8FFF-0B5E12E8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3</a:t>
            </a:fld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43C342-D3C0-40F5-9A83-BA5B3599A8AE}"/>
              </a:ext>
            </a:extLst>
          </p:cNvPr>
          <p:cNvSpPr txBox="1"/>
          <p:nvPr/>
        </p:nvSpPr>
        <p:spPr>
          <a:xfrm>
            <a:off x="3768213" y="512718"/>
            <a:ext cx="4349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Early backend implementation for the users</a:t>
            </a:r>
          </a:p>
          <a:p>
            <a:pPr algn="ctr"/>
            <a:r>
              <a:rPr lang="en-CA" dirty="0"/>
              <a:t>Single link</a:t>
            </a:r>
            <a:endParaRPr lang="fr-CA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DD692A-88BA-4193-88F1-7629D17B0D24}"/>
              </a:ext>
            </a:extLst>
          </p:cNvPr>
          <p:cNvSpPr/>
          <p:nvPr/>
        </p:nvSpPr>
        <p:spPr>
          <a:xfrm>
            <a:off x="1607574" y="2160638"/>
            <a:ext cx="309716" cy="22933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MON_FPGA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341D24-AD97-476A-93EC-E354110F9E33}"/>
              </a:ext>
            </a:extLst>
          </p:cNvPr>
          <p:cNvSpPr/>
          <p:nvPr/>
        </p:nvSpPr>
        <p:spPr>
          <a:xfrm>
            <a:off x="2021758" y="2160638"/>
            <a:ext cx="249494" cy="22933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I2C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E7457A-EFC1-4F32-8007-543BA7CDFA1A}"/>
              </a:ext>
            </a:extLst>
          </p:cNvPr>
          <p:cNvSpPr/>
          <p:nvPr/>
        </p:nvSpPr>
        <p:spPr>
          <a:xfrm>
            <a:off x="3197063" y="2168011"/>
            <a:ext cx="249494" cy="22933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I2C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283D1C2-E81D-48A2-AF33-61DCA9BD59BB}"/>
              </a:ext>
            </a:extLst>
          </p:cNvPr>
          <p:cNvSpPr txBox="1"/>
          <p:nvPr/>
        </p:nvSpPr>
        <p:spPr>
          <a:xfrm flipH="1">
            <a:off x="2146505" y="1762433"/>
            <a:ext cx="1193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LISSY</a:t>
            </a:r>
            <a:endParaRPr lang="fr-CA" dirty="0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3AAE04D5-D270-4D31-BFA4-295CDA7A1BCC}"/>
              </a:ext>
            </a:extLst>
          </p:cNvPr>
          <p:cNvCxnSpPr/>
          <p:nvPr/>
        </p:nvCxnSpPr>
        <p:spPr>
          <a:xfrm>
            <a:off x="2367116" y="3174591"/>
            <a:ext cx="715297" cy="0"/>
          </a:xfrm>
          <a:prstGeom prst="line">
            <a:avLst/>
          </a:prstGeom>
          <a:ln w="222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06B119A-6B5F-41E5-9378-E6ABF02E784F}"/>
              </a:ext>
            </a:extLst>
          </p:cNvPr>
          <p:cNvSpPr/>
          <p:nvPr/>
        </p:nvSpPr>
        <p:spPr>
          <a:xfrm>
            <a:off x="5257800" y="2342728"/>
            <a:ext cx="6017342" cy="3099426"/>
          </a:xfrm>
          <a:prstGeom prst="rect">
            <a:avLst/>
          </a:prstGeom>
          <a:solidFill>
            <a:srgbClr val="F781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1194BA1-B84D-4F55-A90F-9263E80C09C8}"/>
              </a:ext>
            </a:extLst>
          </p:cNvPr>
          <p:cNvSpPr txBox="1"/>
          <p:nvPr/>
        </p:nvSpPr>
        <p:spPr>
          <a:xfrm>
            <a:off x="7646498" y="2462981"/>
            <a:ext cx="1013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PYNQ-Z2</a:t>
            </a:r>
            <a:endParaRPr lang="fr-CA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BAFBC9-2729-46C4-B7CE-43B107178E99}"/>
              </a:ext>
            </a:extLst>
          </p:cNvPr>
          <p:cNvSpPr/>
          <p:nvPr/>
        </p:nvSpPr>
        <p:spPr>
          <a:xfrm>
            <a:off x="5604387" y="4482885"/>
            <a:ext cx="1047136" cy="93745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DESER</a:t>
            </a:r>
            <a:endParaRPr lang="fr-CA" dirty="0"/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0C5E9DB5-0A96-485D-9599-214436EFD986}"/>
              </a:ext>
            </a:extLst>
          </p:cNvPr>
          <p:cNvCxnSpPr/>
          <p:nvPr/>
        </p:nvCxnSpPr>
        <p:spPr>
          <a:xfrm>
            <a:off x="1821426" y="4704735"/>
            <a:ext cx="37829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996D441F-463C-4EAD-86EC-E3B717A9F997}"/>
              </a:ext>
            </a:extLst>
          </p:cNvPr>
          <p:cNvCxnSpPr>
            <a:cxnSpLocks/>
          </p:cNvCxnSpPr>
          <p:nvPr/>
        </p:nvCxnSpPr>
        <p:spPr>
          <a:xfrm flipH="1">
            <a:off x="1673942" y="5147187"/>
            <a:ext cx="3930446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11AE08E5-5F58-42AE-816F-CAA9E847DBE6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1762432" y="4926585"/>
            <a:ext cx="3841955" cy="25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9FB04E19-F17C-4969-B83F-C6BF651A3DF6}"/>
              </a:ext>
            </a:extLst>
          </p:cNvPr>
          <p:cNvSpPr txBox="1"/>
          <p:nvPr/>
        </p:nvSpPr>
        <p:spPr>
          <a:xfrm>
            <a:off x="4675421" y="440883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Rx</a:t>
            </a:r>
            <a:endParaRPr lang="fr-CA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992A2A0-713C-4677-B526-B4C080EF4AB0}"/>
              </a:ext>
            </a:extLst>
          </p:cNvPr>
          <p:cNvSpPr txBox="1"/>
          <p:nvPr/>
        </p:nvSpPr>
        <p:spPr>
          <a:xfrm>
            <a:off x="4675421" y="5080195"/>
            <a:ext cx="386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Tx</a:t>
            </a:r>
            <a:endParaRPr lang="fr-CA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5B66281F-98B5-4AE5-AF8A-D9FAB655C077}"/>
              </a:ext>
            </a:extLst>
          </p:cNvPr>
          <p:cNvSpPr txBox="1"/>
          <p:nvPr/>
        </p:nvSpPr>
        <p:spPr>
          <a:xfrm>
            <a:off x="4425190" y="4659709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clk</a:t>
            </a:r>
            <a:endParaRPr lang="fr-CA" dirty="0"/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38196543-E4C9-4ED9-B05F-57EAF092FF2E}"/>
              </a:ext>
            </a:extLst>
          </p:cNvPr>
          <p:cNvCxnSpPr/>
          <p:nvPr/>
        </p:nvCxnSpPr>
        <p:spPr>
          <a:xfrm flipV="1">
            <a:off x="1836174" y="4454012"/>
            <a:ext cx="0" cy="2507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9FF96231-53CA-4A03-8C39-CF84D0A45C5A}"/>
              </a:ext>
            </a:extLst>
          </p:cNvPr>
          <p:cNvCxnSpPr>
            <a:endCxn id="10" idx="2"/>
          </p:cNvCxnSpPr>
          <p:nvPr/>
        </p:nvCxnSpPr>
        <p:spPr>
          <a:xfrm flipV="1">
            <a:off x="1762432" y="4454012"/>
            <a:ext cx="0" cy="459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2033FC5E-AA56-4FCB-81DC-B06626903127}"/>
              </a:ext>
            </a:extLst>
          </p:cNvPr>
          <p:cNvSpPr/>
          <p:nvPr/>
        </p:nvSpPr>
        <p:spPr>
          <a:xfrm>
            <a:off x="5619226" y="3937819"/>
            <a:ext cx="1047136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linkOUT</a:t>
            </a:r>
            <a:endParaRPr lang="fr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6A72771-A87B-4A6F-A014-5AC50460BA88}"/>
              </a:ext>
            </a:extLst>
          </p:cNvPr>
          <p:cNvSpPr/>
          <p:nvPr/>
        </p:nvSpPr>
        <p:spPr>
          <a:xfrm>
            <a:off x="6869060" y="4774619"/>
            <a:ext cx="777438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linkIN</a:t>
            </a:r>
            <a:endParaRPr lang="fr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04687F9-65D4-467F-8BC6-165E62B225B7}"/>
              </a:ext>
            </a:extLst>
          </p:cNvPr>
          <p:cNvSpPr/>
          <p:nvPr/>
        </p:nvSpPr>
        <p:spPr>
          <a:xfrm>
            <a:off x="7816272" y="3926848"/>
            <a:ext cx="1260897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OUT_DPM</a:t>
            </a:r>
            <a:endParaRPr lang="fr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3AE7067-A049-4F47-81A0-95C3B59D2A09}"/>
              </a:ext>
            </a:extLst>
          </p:cNvPr>
          <p:cNvSpPr/>
          <p:nvPr/>
        </p:nvSpPr>
        <p:spPr>
          <a:xfrm>
            <a:off x="7819271" y="4762105"/>
            <a:ext cx="1260897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IN_DPM</a:t>
            </a:r>
            <a:endParaRPr lang="fr-CA" dirty="0"/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87E0EB3E-CEC8-43D3-A629-D4E4F705D946}"/>
              </a:ext>
            </a:extLst>
          </p:cNvPr>
          <p:cNvCxnSpPr>
            <a:stCxn id="42" idx="2"/>
            <a:endCxn id="20" idx="0"/>
          </p:cNvCxnSpPr>
          <p:nvPr/>
        </p:nvCxnSpPr>
        <p:spPr>
          <a:xfrm flipH="1">
            <a:off x="6127955" y="4291807"/>
            <a:ext cx="14839" cy="191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F0CAC7CF-637B-4C55-9067-43DBE761A54B}"/>
              </a:ext>
            </a:extLst>
          </p:cNvPr>
          <p:cNvCxnSpPr>
            <a:stCxn id="44" idx="1"/>
          </p:cNvCxnSpPr>
          <p:nvPr/>
        </p:nvCxnSpPr>
        <p:spPr>
          <a:xfrm flipH="1">
            <a:off x="6666362" y="4103842"/>
            <a:ext cx="11499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9A565A50-8DA4-436A-B0FA-8BED3A0723AD}"/>
              </a:ext>
            </a:extLst>
          </p:cNvPr>
          <p:cNvCxnSpPr>
            <a:stCxn id="20" idx="3"/>
            <a:endCxn id="43" idx="1"/>
          </p:cNvCxnSpPr>
          <p:nvPr/>
        </p:nvCxnSpPr>
        <p:spPr>
          <a:xfrm>
            <a:off x="6651523" y="4951613"/>
            <a:ext cx="2175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121D1CC4-616A-4E24-B5B9-4B3CC63544BF}"/>
              </a:ext>
            </a:extLst>
          </p:cNvPr>
          <p:cNvCxnSpPr>
            <a:stCxn id="43" idx="3"/>
            <a:endCxn id="45" idx="1"/>
          </p:cNvCxnSpPr>
          <p:nvPr/>
        </p:nvCxnSpPr>
        <p:spPr>
          <a:xfrm>
            <a:off x="7646498" y="4951613"/>
            <a:ext cx="1697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92C6AA11-4CA5-4A71-AA44-6A926B56E9C6}"/>
              </a:ext>
            </a:extLst>
          </p:cNvPr>
          <p:cNvSpPr/>
          <p:nvPr/>
        </p:nvSpPr>
        <p:spPr>
          <a:xfrm>
            <a:off x="9357015" y="3052917"/>
            <a:ext cx="1260897" cy="20942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CPU</a:t>
            </a:r>
          </a:p>
          <a:p>
            <a:pPr algn="ctr"/>
            <a:r>
              <a:rPr lang="en-CA" dirty="0"/>
              <a:t>(OPC_UA)</a:t>
            </a:r>
            <a:endParaRPr lang="fr-CA" dirty="0"/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EFF7BA43-0205-4FC3-ADDD-097B0A58421E}"/>
              </a:ext>
            </a:extLst>
          </p:cNvPr>
          <p:cNvCxnSpPr/>
          <p:nvPr/>
        </p:nvCxnSpPr>
        <p:spPr>
          <a:xfrm flipH="1">
            <a:off x="9077169" y="4099401"/>
            <a:ext cx="2798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CDF0E6E4-6B60-45F3-9143-57639A32685A}"/>
              </a:ext>
            </a:extLst>
          </p:cNvPr>
          <p:cNvCxnSpPr>
            <a:cxnSpLocks/>
            <a:stCxn id="45" idx="3"/>
          </p:cNvCxnSpPr>
          <p:nvPr/>
        </p:nvCxnSpPr>
        <p:spPr>
          <a:xfrm>
            <a:off x="9080168" y="4939099"/>
            <a:ext cx="27684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D9793059-6AF3-4394-B5E2-312C555D8305}"/>
              </a:ext>
            </a:extLst>
          </p:cNvPr>
          <p:cNvSpPr/>
          <p:nvPr/>
        </p:nvSpPr>
        <p:spPr>
          <a:xfrm>
            <a:off x="7816271" y="3052917"/>
            <a:ext cx="1260897" cy="64855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MIRROR</a:t>
            </a:r>
          </a:p>
          <a:p>
            <a:pPr algn="ctr"/>
            <a:r>
              <a:rPr lang="en-CA" dirty="0"/>
              <a:t>memory</a:t>
            </a:r>
            <a:endParaRPr lang="fr-CA" dirty="0"/>
          </a:p>
        </p:txBody>
      </p: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45C17163-0497-46DB-9687-BB679508DB0C}"/>
              </a:ext>
            </a:extLst>
          </p:cNvPr>
          <p:cNvCxnSpPr/>
          <p:nvPr/>
        </p:nvCxnSpPr>
        <p:spPr>
          <a:xfrm flipH="1">
            <a:off x="9077168" y="3174591"/>
            <a:ext cx="279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F7C42972-5C7B-4D0C-A0D9-4C66EC0FBE45}"/>
              </a:ext>
            </a:extLst>
          </p:cNvPr>
          <p:cNvCxnSpPr/>
          <p:nvPr/>
        </p:nvCxnSpPr>
        <p:spPr>
          <a:xfrm>
            <a:off x="9077168" y="3554361"/>
            <a:ext cx="279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Graphique 69" descr="Informatique hébergé avec un remplissage uni">
            <a:extLst>
              <a:ext uri="{FF2B5EF4-FFF2-40B4-BE49-F238E27FC236}">
                <a16:creationId xmlns:a16="http://schemas.microsoft.com/office/drawing/2014/main" id="{8F2F5504-9BE0-4336-89CE-57E53E209F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3512" y="1428430"/>
            <a:ext cx="914400" cy="914400"/>
          </a:xfrm>
          <a:prstGeom prst="rect">
            <a:avLst/>
          </a:prstGeom>
        </p:spPr>
      </p:pic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2F189F83-AFC9-4F04-B398-174F24BD53DF}"/>
              </a:ext>
            </a:extLst>
          </p:cNvPr>
          <p:cNvCxnSpPr>
            <a:stCxn id="55" idx="0"/>
          </p:cNvCxnSpPr>
          <p:nvPr/>
        </p:nvCxnSpPr>
        <p:spPr>
          <a:xfrm flipH="1" flipV="1">
            <a:off x="9982200" y="2342728"/>
            <a:ext cx="5264" cy="710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ZoneTexte 72">
            <a:extLst>
              <a:ext uri="{FF2B5EF4-FFF2-40B4-BE49-F238E27FC236}">
                <a16:creationId xmlns:a16="http://schemas.microsoft.com/office/drawing/2014/main" id="{7CBDCC1E-CAD0-425A-80B8-503616763BCA}"/>
              </a:ext>
            </a:extLst>
          </p:cNvPr>
          <p:cNvSpPr txBox="1"/>
          <p:nvPr/>
        </p:nvSpPr>
        <p:spPr>
          <a:xfrm>
            <a:off x="8153400" y="1783512"/>
            <a:ext cx="152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WIN_CC client</a:t>
            </a:r>
            <a:endParaRPr lang="fr-CA" dirty="0"/>
          </a:p>
        </p:txBody>
      </p: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16AE76FE-7D29-409A-A219-5DA681B93423}"/>
              </a:ext>
            </a:extLst>
          </p:cNvPr>
          <p:cNvCxnSpPr/>
          <p:nvPr/>
        </p:nvCxnSpPr>
        <p:spPr>
          <a:xfrm flipV="1">
            <a:off x="1673942" y="4447597"/>
            <a:ext cx="0" cy="685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C4A59804-922B-41C8-8139-41898C8AFEE4}"/>
              </a:ext>
            </a:extLst>
          </p:cNvPr>
          <p:cNvSpPr/>
          <p:nvPr/>
        </p:nvSpPr>
        <p:spPr>
          <a:xfrm>
            <a:off x="3680185" y="2160638"/>
            <a:ext cx="364787" cy="22933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ILK_FPGA</a:t>
            </a:r>
            <a:endParaRPr lang="fr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1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7296E6-8D0D-48D9-B31F-E35102321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1E5B-327B-427B-8124-D33F87FF420C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372088-6D10-45BC-A122-8F0C18498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26D4F9-375A-4FC3-BEC4-D0B027D7A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4</a:t>
            </a:fld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CEA67FF-9EB5-42F3-B29F-56AB2D9EBB8E}"/>
              </a:ext>
            </a:extLst>
          </p:cNvPr>
          <p:cNvSpPr txBox="1"/>
          <p:nvPr/>
        </p:nvSpPr>
        <p:spPr>
          <a:xfrm>
            <a:off x="4281948" y="673468"/>
            <a:ext cx="3114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Extension to multiple channels</a:t>
            </a:r>
            <a:endParaRPr lang="fr-CA" b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49253F9-B24F-4612-81C7-0EC356EC087A}"/>
              </a:ext>
            </a:extLst>
          </p:cNvPr>
          <p:cNvSpPr txBox="1"/>
          <p:nvPr/>
        </p:nvSpPr>
        <p:spPr>
          <a:xfrm>
            <a:off x="966019" y="1828800"/>
            <a:ext cx="589936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 dirty="0"/>
              <a:t>LISSY</a:t>
            </a:r>
            <a:endParaRPr lang="fr-CA" sz="14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8D17E33-047C-4D30-B310-DEAFB347DBCE}"/>
              </a:ext>
            </a:extLst>
          </p:cNvPr>
          <p:cNvSpPr txBox="1"/>
          <p:nvPr/>
        </p:nvSpPr>
        <p:spPr>
          <a:xfrm>
            <a:off x="966019" y="2211288"/>
            <a:ext cx="589936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 dirty="0"/>
              <a:t>LISSY</a:t>
            </a:r>
            <a:endParaRPr lang="fr-CA" sz="14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D7E64C9-7DB4-4CBC-91AD-70F3E6CA7829}"/>
              </a:ext>
            </a:extLst>
          </p:cNvPr>
          <p:cNvSpPr txBox="1"/>
          <p:nvPr/>
        </p:nvSpPr>
        <p:spPr>
          <a:xfrm>
            <a:off x="966019" y="5072475"/>
            <a:ext cx="589936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 dirty="0"/>
              <a:t>LISSY</a:t>
            </a:r>
            <a:endParaRPr lang="fr-CA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AEBA3C-D284-431D-92CF-1EB804D34E2F}"/>
              </a:ext>
            </a:extLst>
          </p:cNvPr>
          <p:cNvSpPr/>
          <p:nvPr/>
        </p:nvSpPr>
        <p:spPr>
          <a:xfrm>
            <a:off x="2787444" y="1754089"/>
            <a:ext cx="1725561" cy="144340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16-port interface card</a:t>
            </a:r>
            <a:endParaRPr lang="fr-CA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B94F12-D784-444D-B70F-1EB7ADE6E27D}"/>
              </a:ext>
            </a:extLst>
          </p:cNvPr>
          <p:cNvSpPr/>
          <p:nvPr/>
        </p:nvSpPr>
        <p:spPr>
          <a:xfrm>
            <a:off x="2209800" y="1771069"/>
            <a:ext cx="589935" cy="678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/>
              <a:t>RJ45</a:t>
            </a:r>
          </a:p>
          <a:p>
            <a:pPr algn="ctr"/>
            <a:r>
              <a:rPr lang="en-CA" sz="1400" dirty="0"/>
              <a:t>(8)</a:t>
            </a:r>
            <a:endParaRPr lang="fr-CA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EDCFF1-6F3B-4296-9027-ADFACE90F51E}"/>
              </a:ext>
            </a:extLst>
          </p:cNvPr>
          <p:cNvSpPr/>
          <p:nvPr/>
        </p:nvSpPr>
        <p:spPr>
          <a:xfrm>
            <a:off x="2209800" y="2484280"/>
            <a:ext cx="589935" cy="678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/>
              <a:t>RJ45</a:t>
            </a:r>
          </a:p>
          <a:p>
            <a:pPr algn="ctr"/>
            <a:r>
              <a:rPr lang="en-CA" sz="1400" dirty="0"/>
              <a:t>(8)</a:t>
            </a:r>
            <a:endParaRPr lang="fr-CA" sz="1400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3E7607A-712B-4765-8CAE-E70E99EBED2B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1555955" y="1982688"/>
            <a:ext cx="63663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B913F59-6276-4786-B57C-B3D3EDDE1686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555955" y="2356833"/>
            <a:ext cx="645242" cy="8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81BDBCA-BD03-4BB0-AFE6-C977FD845D35}"/>
              </a:ext>
            </a:extLst>
          </p:cNvPr>
          <p:cNvSpPr/>
          <p:nvPr/>
        </p:nvSpPr>
        <p:spPr>
          <a:xfrm>
            <a:off x="4513005" y="1772038"/>
            <a:ext cx="427705" cy="14350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FMC</a:t>
            </a:r>
            <a:endParaRPr lang="fr-CA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032661-B97C-4EC1-981D-1AB1D11443E8}"/>
              </a:ext>
            </a:extLst>
          </p:cNvPr>
          <p:cNvSpPr/>
          <p:nvPr/>
        </p:nvSpPr>
        <p:spPr>
          <a:xfrm>
            <a:off x="2770238" y="4283437"/>
            <a:ext cx="1725561" cy="144340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16-port interface card</a:t>
            </a:r>
            <a:endParaRPr lang="fr-CA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0B0D430-C608-4293-B8DB-BAE295FA209B}"/>
              </a:ext>
            </a:extLst>
          </p:cNvPr>
          <p:cNvSpPr/>
          <p:nvPr/>
        </p:nvSpPr>
        <p:spPr>
          <a:xfrm>
            <a:off x="2192594" y="4300417"/>
            <a:ext cx="589935" cy="678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/>
              <a:t>RJ45</a:t>
            </a:r>
          </a:p>
          <a:p>
            <a:pPr algn="ctr"/>
            <a:r>
              <a:rPr lang="en-CA" sz="1400" dirty="0"/>
              <a:t>(8)</a:t>
            </a:r>
            <a:endParaRPr lang="fr-CA" sz="1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A21D9DE-D637-46D8-AF01-D6244090371B}"/>
              </a:ext>
            </a:extLst>
          </p:cNvPr>
          <p:cNvSpPr/>
          <p:nvPr/>
        </p:nvSpPr>
        <p:spPr>
          <a:xfrm>
            <a:off x="2192594" y="5013628"/>
            <a:ext cx="589935" cy="678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/>
              <a:t>RJ45</a:t>
            </a:r>
          </a:p>
          <a:p>
            <a:pPr algn="ctr"/>
            <a:r>
              <a:rPr lang="en-CA" sz="1400" dirty="0"/>
              <a:t>(8)</a:t>
            </a:r>
            <a:endParaRPr lang="fr-CA" sz="1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2751CC8-08B9-4D80-B1E0-A39E7E2840D7}"/>
              </a:ext>
            </a:extLst>
          </p:cNvPr>
          <p:cNvSpPr/>
          <p:nvPr/>
        </p:nvSpPr>
        <p:spPr>
          <a:xfrm>
            <a:off x="4495799" y="4301386"/>
            <a:ext cx="427705" cy="14350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FMC</a:t>
            </a:r>
            <a:endParaRPr lang="fr-CA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65B756F-41B2-4208-B905-759AAF982A7B}"/>
              </a:ext>
            </a:extLst>
          </p:cNvPr>
          <p:cNvSpPr/>
          <p:nvPr/>
        </p:nvSpPr>
        <p:spPr>
          <a:xfrm>
            <a:off x="5168244" y="1772038"/>
            <a:ext cx="427705" cy="14350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FMC</a:t>
            </a:r>
            <a:endParaRPr lang="fr-CA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E75ECB-4A3E-4EBF-931F-5C28A82225EA}"/>
              </a:ext>
            </a:extLst>
          </p:cNvPr>
          <p:cNvSpPr/>
          <p:nvPr/>
        </p:nvSpPr>
        <p:spPr>
          <a:xfrm>
            <a:off x="5168244" y="4283437"/>
            <a:ext cx="427705" cy="14350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FMC</a:t>
            </a:r>
            <a:endParaRPr lang="fr-CA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0D3EB3-11BC-4CA4-811E-A888F1EAC167}"/>
              </a:ext>
            </a:extLst>
          </p:cNvPr>
          <p:cNvSpPr/>
          <p:nvPr/>
        </p:nvSpPr>
        <p:spPr>
          <a:xfrm>
            <a:off x="5595949" y="1666568"/>
            <a:ext cx="4322341" cy="164444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Backend</a:t>
            </a:r>
          </a:p>
          <a:p>
            <a:pPr algn="ctr"/>
            <a:r>
              <a:rPr lang="en-CA" dirty="0"/>
              <a:t>ZCU104 (firmware development)</a:t>
            </a:r>
          </a:p>
          <a:p>
            <a:pPr algn="ctr"/>
            <a:r>
              <a:rPr lang="en-CA" dirty="0"/>
              <a:t>ZEDBOARD(firmware development)</a:t>
            </a:r>
          </a:p>
          <a:p>
            <a:pPr algn="ctr"/>
            <a:r>
              <a:rPr lang="en-CA" dirty="0"/>
              <a:t>EMP (production)</a:t>
            </a:r>
          </a:p>
          <a:p>
            <a:pPr algn="ctr"/>
            <a:endParaRPr lang="fr-CA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F7B2BBB-3C55-4335-A79C-745A28034BD4}"/>
              </a:ext>
            </a:extLst>
          </p:cNvPr>
          <p:cNvSpPr/>
          <p:nvPr/>
        </p:nvSpPr>
        <p:spPr>
          <a:xfrm>
            <a:off x="5595949" y="4156620"/>
            <a:ext cx="4322341" cy="164444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Backend</a:t>
            </a:r>
          </a:p>
          <a:p>
            <a:pPr algn="ctr"/>
            <a:r>
              <a:rPr lang="en-CA" dirty="0"/>
              <a:t>ZCU104 (firmware development)</a:t>
            </a:r>
          </a:p>
          <a:p>
            <a:pPr algn="ctr"/>
            <a:r>
              <a:rPr lang="en-CA" dirty="0"/>
              <a:t>ZEDBOARD(firmware development)</a:t>
            </a:r>
          </a:p>
          <a:p>
            <a:pPr algn="ctr"/>
            <a:r>
              <a:rPr lang="en-CA" dirty="0"/>
              <a:t>EMP (production)</a:t>
            </a:r>
          </a:p>
          <a:p>
            <a:pPr algn="ctr"/>
            <a:endParaRPr lang="fr-CA" dirty="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82ECEA40-D079-448C-8A7F-6231E1F5B23A}"/>
              </a:ext>
            </a:extLst>
          </p:cNvPr>
          <p:cNvCxnSpPr>
            <a:cxnSpLocks/>
          </p:cNvCxnSpPr>
          <p:nvPr/>
        </p:nvCxnSpPr>
        <p:spPr>
          <a:xfrm>
            <a:off x="4940710" y="1902542"/>
            <a:ext cx="2275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3E72F273-2888-4777-9280-6F8427C4348B}"/>
              </a:ext>
            </a:extLst>
          </p:cNvPr>
          <p:cNvCxnSpPr>
            <a:cxnSpLocks/>
          </p:cNvCxnSpPr>
          <p:nvPr/>
        </p:nvCxnSpPr>
        <p:spPr>
          <a:xfrm>
            <a:off x="4923504" y="3038167"/>
            <a:ext cx="2275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FB285C00-9910-4830-ADB7-FFF41B8E8868}"/>
              </a:ext>
            </a:extLst>
          </p:cNvPr>
          <p:cNvCxnSpPr>
            <a:cxnSpLocks/>
          </p:cNvCxnSpPr>
          <p:nvPr/>
        </p:nvCxnSpPr>
        <p:spPr>
          <a:xfrm>
            <a:off x="4940710" y="4409768"/>
            <a:ext cx="2275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025F008C-15FA-4C03-B90E-D3B616110D45}"/>
              </a:ext>
            </a:extLst>
          </p:cNvPr>
          <p:cNvCxnSpPr>
            <a:cxnSpLocks/>
          </p:cNvCxnSpPr>
          <p:nvPr/>
        </p:nvCxnSpPr>
        <p:spPr>
          <a:xfrm>
            <a:off x="4940710" y="5560142"/>
            <a:ext cx="2275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972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0" y="6432137"/>
            <a:ext cx="12192000" cy="0"/>
          </a:xfrm>
          <a:prstGeom prst="line">
            <a:avLst/>
          </a:prstGeom>
          <a:ln w="5397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flipH="1">
            <a:off x="7316381" y="6488668"/>
            <a:ext cx="416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/>
              <a:t>Cyril.Drancourt@umontreal.ca</a:t>
            </a:r>
            <a:endParaRPr lang="fr-FR" i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9382849" y="6468649"/>
            <a:ext cx="2743200" cy="365125"/>
          </a:xfrm>
        </p:spPr>
        <p:txBody>
          <a:bodyPr/>
          <a:lstStyle/>
          <a:p>
            <a:fld id="{EF504B5C-BB9E-4A8F-8B63-3296418E3480}" type="slidenum">
              <a:rPr lang="fr-FR" smtClean="0"/>
              <a:t>5</a:t>
            </a:fld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0" y="9037"/>
            <a:ext cx="4102790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A" sz="2400" b="1" dirty="0"/>
              <a:t>16RJ45 </a:t>
            </a:r>
            <a:r>
              <a:rPr lang="fr-CA" sz="2400" b="1" dirty="0" err="1"/>
              <a:t>Board</a:t>
            </a:r>
            <a:r>
              <a:rPr lang="fr-CA" sz="2400" b="1" dirty="0"/>
              <a:t> application</a:t>
            </a:r>
          </a:p>
          <a:p>
            <a:r>
              <a:rPr lang="fr-CA" sz="2400" b="1" dirty="0"/>
              <a:t>On X17 (</a:t>
            </a:r>
            <a:r>
              <a:rPr lang="fr-CA" sz="2400" b="1" dirty="0" err="1"/>
              <a:t>Montreal</a:t>
            </a:r>
            <a:r>
              <a:rPr lang="fr-CA" sz="2400" b="1" dirty="0"/>
              <a:t> </a:t>
            </a:r>
            <a:r>
              <a:rPr lang="fr-CA" sz="2400" b="1" dirty="0" err="1"/>
              <a:t>experiment</a:t>
            </a:r>
            <a:r>
              <a:rPr lang="fr-CA" sz="2400" b="1" dirty="0"/>
              <a:t>)</a:t>
            </a:r>
          </a:p>
          <a:p>
            <a:r>
              <a:rPr lang="fr-CA" sz="2400" b="1" dirty="0"/>
              <a:t> </a:t>
            </a:r>
            <a:r>
              <a:rPr lang="fr-CA" sz="2400" b="1" dirty="0" err="1"/>
              <a:t>with</a:t>
            </a:r>
            <a:r>
              <a:rPr lang="fr-CA" sz="2400" b="1" dirty="0"/>
              <a:t> </a:t>
            </a:r>
            <a:r>
              <a:rPr lang="fr-CA" sz="2400" b="1" dirty="0" err="1"/>
              <a:t>Zboard</a:t>
            </a:r>
            <a:endParaRPr lang="fr-FR" sz="2400" b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617771" y="2217176"/>
            <a:ext cx="3087761" cy="243161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/>
          <a:srcRect l="3677"/>
          <a:stretch/>
        </p:blipFill>
        <p:spPr>
          <a:xfrm>
            <a:off x="4395728" y="241178"/>
            <a:ext cx="3101068" cy="1943100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2644708" y="2346337"/>
            <a:ext cx="1460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solidFill>
                  <a:srgbClr val="FF33CC"/>
                </a:solidFill>
              </a:rPr>
              <a:t>16RJ45 </a:t>
            </a:r>
            <a:r>
              <a:rPr lang="fr-CA" dirty="0" err="1">
                <a:solidFill>
                  <a:srgbClr val="FF33CC"/>
                </a:solidFill>
              </a:rPr>
              <a:t>Board</a:t>
            </a:r>
            <a:endParaRPr lang="fr-FR" dirty="0">
              <a:solidFill>
                <a:srgbClr val="FF33CC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293624" y="425390"/>
            <a:ext cx="477367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A" dirty="0" err="1">
                <a:solidFill>
                  <a:srgbClr val="FF33CC"/>
                </a:solidFill>
              </a:rPr>
              <a:t>Samtec</a:t>
            </a:r>
            <a:r>
              <a:rPr lang="fr-CA" dirty="0">
                <a:solidFill>
                  <a:srgbClr val="FF33CC"/>
                </a:solidFill>
              </a:rPr>
              <a:t> Flex </a:t>
            </a:r>
            <a:r>
              <a:rPr lang="fr-CA" dirty="0" err="1">
                <a:solidFill>
                  <a:srgbClr val="FF33CC"/>
                </a:solidFill>
              </a:rPr>
              <a:t>Cable</a:t>
            </a:r>
            <a:r>
              <a:rPr lang="fr-CA" dirty="0">
                <a:solidFill>
                  <a:srgbClr val="FF33CC"/>
                </a:solidFill>
              </a:rPr>
              <a:t> Male-</a:t>
            </a:r>
            <a:r>
              <a:rPr lang="fr-CA" dirty="0" err="1">
                <a:solidFill>
                  <a:srgbClr val="FF33CC"/>
                </a:solidFill>
              </a:rPr>
              <a:t>Female</a:t>
            </a:r>
            <a:r>
              <a:rPr lang="fr-CA" dirty="0">
                <a:solidFill>
                  <a:srgbClr val="FF33CC"/>
                </a:solidFill>
              </a:rPr>
              <a:t> FMC </a:t>
            </a:r>
            <a:r>
              <a:rPr lang="fr-CA" dirty="0" err="1">
                <a:solidFill>
                  <a:srgbClr val="FF33CC"/>
                </a:solidFill>
              </a:rPr>
              <a:t>connectors</a:t>
            </a:r>
            <a:r>
              <a:rPr lang="fr-CA" dirty="0">
                <a:solidFill>
                  <a:srgbClr val="FF33CC"/>
                </a:solidFill>
              </a:rPr>
              <a:t> </a:t>
            </a:r>
          </a:p>
          <a:p>
            <a:r>
              <a:rPr lang="fr-CA" dirty="0">
                <a:solidFill>
                  <a:srgbClr val="FF33CC"/>
                </a:solidFill>
              </a:rPr>
              <a:t>LPC type (4 </a:t>
            </a:r>
            <a:r>
              <a:rPr lang="fr-CA" dirty="0" err="1">
                <a:solidFill>
                  <a:srgbClr val="FF33CC"/>
                </a:solidFill>
              </a:rPr>
              <a:t>rows</a:t>
            </a:r>
            <a:r>
              <a:rPr lang="fr-CA" dirty="0">
                <a:solidFill>
                  <a:srgbClr val="FF33CC"/>
                </a:solidFill>
              </a:rPr>
              <a:t>, 160 contacts)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8370594" y="3895330"/>
            <a:ext cx="848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>
                <a:solidFill>
                  <a:srgbClr val="FF33CC"/>
                </a:solidFill>
              </a:rPr>
              <a:t>ZBoard</a:t>
            </a:r>
            <a:endParaRPr lang="fr-FR" dirty="0">
              <a:solidFill>
                <a:srgbClr val="FF33CC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25644" y="5683095"/>
            <a:ext cx="1987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>
                <a:solidFill>
                  <a:schemeClr val="accent1">
                    <a:lumMod val="75000"/>
                  </a:schemeClr>
                </a:solidFill>
              </a:rPr>
              <a:t>RJ45 </a:t>
            </a:r>
            <a:r>
              <a:rPr lang="fr-CA" dirty="0" err="1">
                <a:solidFill>
                  <a:schemeClr val="accent1">
                    <a:lumMod val="75000"/>
                  </a:schemeClr>
                </a:solidFill>
              </a:rPr>
              <a:t>link</a:t>
            </a:r>
            <a:endParaRPr lang="fr-CA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CA" dirty="0">
                <a:solidFill>
                  <a:schemeClr val="accent1">
                    <a:lumMod val="75000"/>
                  </a:schemeClr>
                </a:solidFill>
              </a:rPr>
              <a:t>to </a:t>
            </a:r>
            <a:r>
              <a:rPr lang="fr-CA" dirty="0" err="1">
                <a:solidFill>
                  <a:schemeClr val="accent1">
                    <a:lumMod val="75000"/>
                  </a:schemeClr>
                </a:solidFill>
              </a:rPr>
              <a:t>MonFPGA</a:t>
            </a:r>
            <a:r>
              <a:rPr lang="fr-CA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A" dirty="0" err="1">
                <a:solidFill>
                  <a:schemeClr val="accent1">
                    <a:lumMod val="75000"/>
                  </a:schemeClr>
                </a:solidFill>
              </a:rPr>
              <a:t>Board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CA4B9B-304A-9059-B097-189B967FB0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404" y="2715669"/>
            <a:ext cx="3207877" cy="2671973"/>
          </a:xfrm>
          <a:prstGeom prst="rect">
            <a:avLst/>
          </a:prstGeom>
        </p:spPr>
      </p:pic>
      <p:sp>
        <p:nvSpPr>
          <p:cNvPr id="14" name="Arc 13"/>
          <p:cNvSpPr/>
          <p:nvPr/>
        </p:nvSpPr>
        <p:spPr>
          <a:xfrm rot="6328938">
            <a:off x="1221788" y="4240264"/>
            <a:ext cx="2157354" cy="1350822"/>
          </a:xfrm>
          <a:prstGeom prst="arc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12B0A8-AF6B-B31D-53E7-90C39A205018}"/>
              </a:ext>
            </a:extLst>
          </p:cNvPr>
          <p:cNvSpPr txBox="1"/>
          <p:nvPr/>
        </p:nvSpPr>
        <p:spPr>
          <a:xfrm>
            <a:off x="9382849" y="999021"/>
            <a:ext cx="2442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 err="1">
                <a:solidFill>
                  <a:schemeClr val="accent1">
                    <a:lumMod val="75000"/>
                  </a:schemeClr>
                </a:solidFill>
              </a:rPr>
              <a:t>Already</a:t>
            </a:r>
            <a:r>
              <a:rPr lang="fr-CA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A" i="1" dirty="0" err="1">
                <a:solidFill>
                  <a:schemeClr val="accent1">
                    <a:lumMod val="75000"/>
                  </a:schemeClr>
                </a:solidFill>
              </a:rPr>
              <a:t>buy</a:t>
            </a:r>
            <a:r>
              <a:rPr lang="fr-CA" i="1" dirty="0">
                <a:solidFill>
                  <a:schemeClr val="accent1">
                    <a:lumMod val="75000"/>
                  </a:schemeClr>
                </a:solidFill>
              </a:rPr>
              <a:t> (JP, 1 </a:t>
            </a:r>
            <a:r>
              <a:rPr lang="fr-CA" i="1" dirty="0" err="1">
                <a:solidFill>
                  <a:schemeClr val="accent1">
                    <a:lumMod val="75000"/>
                  </a:schemeClr>
                </a:solidFill>
              </a:rPr>
              <a:t>piece</a:t>
            </a:r>
            <a:r>
              <a:rPr lang="fr-CA" i="1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" name="Forme libre 4"/>
          <p:cNvSpPr/>
          <p:nvPr/>
        </p:nvSpPr>
        <p:spPr>
          <a:xfrm>
            <a:off x="3360145" y="2522408"/>
            <a:ext cx="2902034" cy="833765"/>
          </a:xfrm>
          <a:custGeom>
            <a:avLst/>
            <a:gdLst>
              <a:gd name="connsiteX0" fmla="*/ 0 w 2902034"/>
              <a:gd name="connsiteY0" fmla="*/ 672484 h 833765"/>
              <a:gd name="connsiteX1" fmla="*/ 2060154 w 2902034"/>
              <a:gd name="connsiteY1" fmla="*/ 455 h 833765"/>
              <a:gd name="connsiteX2" fmla="*/ 2831335 w 2902034"/>
              <a:gd name="connsiteY2" fmla="*/ 760619 h 833765"/>
              <a:gd name="connsiteX3" fmla="*/ 2820318 w 2902034"/>
              <a:gd name="connsiteY3" fmla="*/ 760619 h 83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034" h="833765">
                <a:moveTo>
                  <a:pt x="0" y="672484"/>
                </a:moveTo>
                <a:cubicBezTo>
                  <a:pt x="794132" y="329125"/>
                  <a:pt x="1588265" y="-14234"/>
                  <a:pt x="2060154" y="455"/>
                </a:cubicBezTo>
                <a:cubicBezTo>
                  <a:pt x="2532043" y="15144"/>
                  <a:pt x="2831335" y="760619"/>
                  <a:pt x="2831335" y="760619"/>
                </a:cubicBezTo>
                <a:cubicBezTo>
                  <a:pt x="2958029" y="887313"/>
                  <a:pt x="2889173" y="823966"/>
                  <a:pt x="2820318" y="760619"/>
                </a:cubicBezTo>
              </a:path>
            </a:pathLst>
          </a:custGeom>
          <a:noFill/>
          <a:ln w="53975"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rc 8"/>
          <p:cNvSpPr/>
          <p:nvPr/>
        </p:nvSpPr>
        <p:spPr>
          <a:xfrm>
            <a:off x="4991275" y="1304915"/>
            <a:ext cx="505944" cy="1248696"/>
          </a:xfrm>
          <a:prstGeom prst="arc">
            <a:avLst>
              <a:gd name="adj1" fmla="val 6096222"/>
              <a:gd name="adj2" fmla="val 15994075"/>
            </a:avLst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8">
            <a:extLst>
              <a:ext uri="{FF2B5EF4-FFF2-40B4-BE49-F238E27FC236}">
                <a16:creationId xmlns:a16="http://schemas.microsoft.com/office/drawing/2014/main" id="{ECBF1B93-53B0-55F5-68AC-7810FC111439}"/>
              </a:ext>
            </a:extLst>
          </p:cNvPr>
          <p:cNvSpPr txBox="1"/>
          <p:nvPr/>
        </p:nvSpPr>
        <p:spPr>
          <a:xfrm>
            <a:off x="4317415" y="6488668"/>
            <a:ext cx="172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18 </a:t>
            </a:r>
            <a:r>
              <a:rPr lang="fr-CA" dirty="0" err="1"/>
              <a:t>october</a:t>
            </a:r>
            <a:r>
              <a:rPr lang="fr-CA" dirty="0"/>
              <a:t> 2022</a:t>
            </a:r>
            <a:endParaRPr lang="fr-FR" dirty="0"/>
          </a:p>
        </p:txBody>
      </p:sp>
      <p:sp>
        <p:nvSpPr>
          <p:cNvPr id="10" name="ZoneTexte 6">
            <a:extLst>
              <a:ext uri="{FF2B5EF4-FFF2-40B4-BE49-F238E27FC236}">
                <a16:creationId xmlns:a16="http://schemas.microsoft.com/office/drawing/2014/main" id="{F88B8C23-4133-2C5A-C7B9-5C574BC34CF1}"/>
              </a:ext>
            </a:extLst>
          </p:cNvPr>
          <p:cNvSpPr txBox="1"/>
          <p:nvPr/>
        </p:nvSpPr>
        <p:spPr>
          <a:xfrm>
            <a:off x="0" y="6488668"/>
            <a:ext cx="268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Atlas ITK interlock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0981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F48028-2168-4DD0-B11F-8F7C308EA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1E5B-327B-427B-8124-D33F87FF420C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8AAA89-9245-46F8-8E26-BD2A28DAF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14E6ED-3935-48DC-B26E-BE8C42CB2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6</a:t>
            </a:fld>
            <a:endParaRPr lang="fr-CA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060DB98-36EA-48EE-A294-EDA46F177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437" y="844214"/>
            <a:ext cx="8657126" cy="551213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0600896-8717-424B-982F-0630CB159E51}"/>
              </a:ext>
            </a:extLst>
          </p:cNvPr>
          <p:cNvSpPr txBox="1"/>
          <p:nvPr/>
        </p:nvSpPr>
        <p:spPr>
          <a:xfrm>
            <a:off x="3753465" y="361335"/>
            <a:ext cx="541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Test bench, with one MON_FPGA (Cyclone I prototype)</a:t>
            </a:r>
            <a:endParaRPr lang="fr-CA" b="1" dirty="0"/>
          </a:p>
        </p:txBody>
      </p:sp>
    </p:spTree>
    <p:extLst>
      <p:ext uri="{BB962C8B-B14F-4D97-AF65-F5344CB8AC3E}">
        <p14:creationId xmlns:p14="http://schemas.microsoft.com/office/powerpoint/2010/main" val="3117567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18A385-E55A-4868-8980-1AF04B964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1E5B-327B-427B-8124-D33F87FF420C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72D688-0F85-40BA-96B8-7C828BFA4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D1B1F8-49E6-4171-BB65-D0B6925D1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7</a:t>
            </a:fld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ECAB07C-AED1-4249-9617-73B792CB122A}"/>
              </a:ext>
            </a:extLst>
          </p:cNvPr>
          <p:cNvSpPr txBox="1"/>
          <p:nvPr/>
        </p:nvSpPr>
        <p:spPr>
          <a:xfrm>
            <a:off x="4635910" y="523568"/>
            <a:ext cx="3517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Design considerations</a:t>
            </a:r>
            <a:endParaRPr lang="fr-CA" b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466ADC9-A9C7-4AEA-B14E-A2D2E03C003C}"/>
              </a:ext>
            </a:extLst>
          </p:cNvPr>
          <p:cNvSpPr txBox="1"/>
          <p:nvPr/>
        </p:nvSpPr>
        <p:spPr>
          <a:xfrm>
            <a:off x="1578078" y="1039301"/>
            <a:ext cx="935878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The average input rate is very low : 1280 bytes every 2 seconds per 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The peak input rate is presently 4 Mbytes/sec per 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All the front-ends can transmit simultaneously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The 20 packets arrive in rapid succession (at the end of the MON_FPGA I2C cycles) in each port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CA" dirty="0"/>
              <a:t>~ 2 Mbytes/sec during packet bursts per port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CA" dirty="0"/>
              <a:t>Even at 4 Mbytes/sec , it takes 82 milliseconds to receive the MON_FPGA data burst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The transfer rate from the multiplexer buffer to the CPU is fast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CA" dirty="0"/>
              <a:t>32-bit bus at 50 MHz or more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CA" dirty="0"/>
              <a:t>102.4 µs to transfer the data from 16 ports at full bus speed</a:t>
            </a:r>
            <a:endParaRPr lang="fr-CA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3AEC0F5-2ECF-4342-89EB-5129094DF082}"/>
              </a:ext>
            </a:extLst>
          </p:cNvPr>
          <p:cNvSpPr txBox="1"/>
          <p:nvPr/>
        </p:nvSpPr>
        <p:spPr>
          <a:xfrm>
            <a:off x="4635910" y="3766463"/>
            <a:ext cx="60947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 dirty="0"/>
              <a:t>Conclusions</a:t>
            </a:r>
            <a:endParaRPr lang="fr-CA" b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7B3B31C-6A4F-4539-AD4F-72FE47A40F93}"/>
              </a:ext>
            </a:extLst>
          </p:cNvPr>
          <p:cNvSpPr txBox="1"/>
          <p:nvPr/>
        </p:nvSpPr>
        <p:spPr>
          <a:xfrm>
            <a:off x="1578078" y="4251823"/>
            <a:ext cx="92260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The input DPMs need to be only 20 packets deep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The input DPMs are read sequentially by the multiplexer, but the transfer rate to the CPUs is still much faster than the input rate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CA" dirty="0"/>
              <a:t>A multi-event buffer could be added after the multiplexer to deal with possible latency in the software (unlikely, with the bare-metal real-time CPUs available in Ultra-Scale FPGAs)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1545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5B4215-915D-4DD7-8E55-2689794BF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1E5B-327B-427B-8124-D33F87FF420C}" type="datetime1">
              <a:rPr lang="fr-CA" smtClean="0"/>
              <a:t>2023-11-15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A0E054-F774-4559-B6CF-079AC41C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966D8C-439B-46AD-9396-B36DEB426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8</a:t>
            </a:fld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6DED6D3-AE66-41D5-83EA-1293E1847C42}"/>
              </a:ext>
            </a:extLst>
          </p:cNvPr>
          <p:cNvSpPr txBox="1"/>
          <p:nvPr/>
        </p:nvSpPr>
        <p:spPr>
          <a:xfrm>
            <a:off x="4328652" y="508819"/>
            <a:ext cx="4145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Backend simplified firmware block design</a:t>
            </a:r>
            <a:endParaRPr lang="fr-CA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E710F3-FD74-4FBB-BF0D-515B6E77E200}"/>
              </a:ext>
            </a:extLst>
          </p:cNvPr>
          <p:cNvSpPr/>
          <p:nvPr/>
        </p:nvSpPr>
        <p:spPr>
          <a:xfrm>
            <a:off x="1688690" y="2005156"/>
            <a:ext cx="1047136" cy="93745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DESER</a:t>
            </a:r>
            <a:endParaRPr lang="fr-C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FA0241-68EE-4E74-9111-464876FFED5D}"/>
              </a:ext>
            </a:extLst>
          </p:cNvPr>
          <p:cNvSpPr/>
          <p:nvPr/>
        </p:nvSpPr>
        <p:spPr>
          <a:xfrm>
            <a:off x="1703529" y="1460090"/>
            <a:ext cx="1047136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linkOUT</a:t>
            </a:r>
            <a:endParaRPr lang="fr-CA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1F13B4-6229-4DD3-831C-B1680140D442}"/>
              </a:ext>
            </a:extLst>
          </p:cNvPr>
          <p:cNvSpPr/>
          <p:nvPr/>
        </p:nvSpPr>
        <p:spPr>
          <a:xfrm>
            <a:off x="2953363" y="2296890"/>
            <a:ext cx="777438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linkIN</a:t>
            </a:r>
            <a:endParaRPr lang="fr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DF87B3-DC86-4FDE-96B6-F1343AC43D26}"/>
              </a:ext>
            </a:extLst>
          </p:cNvPr>
          <p:cNvSpPr/>
          <p:nvPr/>
        </p:nvSpPr>
        <p:spPr>
          <a:xfrm>
            <a:off x="3900575" y="1449119"/>
            <a:ext cx="1260897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OUT_DPM</a:t>
            </a:r>
            <a:endParaRPr lang="fr-CA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355377-4BAD-49D5-960D-2CF65DECA387}"/>
              </a:ext>
            </a:extLst>
          </p:cNvPr>
          <p:cNvSpPr/>
          <p:nvPr/>
        </p:nvSpPr>
        <p:spPr>
          <a:xfrm>
            <a:off x="3903574" y="2284376"/>
            <a:ext cx="1260897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IN_DPM</a:t>
            </a:r>
            <a:endParaRPr lang="fr-CA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1FDDF1E-A85F-403F-BF68-0F0D615ED8F3}"/>
              </a:ext>
            </a:extLst>
          </p:cNvPr>
          <p:cNvCxnSpPr>
            <a:stCxn id="9" idx="2"/>
            <a:endCxn id="8" idx="0"/>
          </p:cNvCxnSpPr>
          <p:nvPr/>
        </p:nvCxnSpPr>
        <p:spPr>
          <a:xfrm flipH="1">
            <a:off x="2212258" y="1814078"/>
            <a:ext cx="14839" cy="191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2B85AD37-B4BD-4006-BAAD-1E2688E2832A}"/>
              </a:ext>
            </a:extLst>
          </p:cNvPr>
          <p:cNvCxnSpPr>
            <a:stCxn id="11" idx="1"/>
          </p:cNvCxnSpPr>
          <p:nvPr/>
        </p:nvCxnSpPr>
        <p:spPr>
          <a:xfrm flipH="1">
            <a:off x="2750665" y="1626113"/>
            <a:ext cx="11499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9FF2B0D5-BCF7-4DBD-A0ED-DF158418B85A}"/>
              </a:ext>
            </a:extLst>
          </p:cNvPr>
          <p:cNvCxnSpPr>
            <a:stCxn id="8" idx="3"/>
            <a:endCxn id="10" idx="1"/>
          </p:cNvCxnSpPr>
          <p:nvPr/>
        </p:nvCxnSpPr>
        <p:spPr>
          <a:xfrm>
            <a:off x="2735826" y="2473884"/>
            <a:ext cx="2175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1279104F-1DC7-47E7-B89A-BB524177297F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>
            <a:off x="3730801" y="2473884"/>
            <a:ext cx="1697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7324FD9-3D20-430E-8B04-40F1102A3F15}"/>
              </a:ext>
            </a:extLst>
          </p:cNvPr>
          <p:cNvSpPr/>
          <p:nvPr/>
        </p:nvSpPr>
        <p:spPr>
          <a:xfrm>
            <a:off x="1703529" y="4847926"/>
            <a:ext cx="1047136" cy="93745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DESER</a:t>
            </a:r>
            <a:endParaRPr lang="fr-CA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A90B40-4080-4A56-9C7A-4EB8532A48AF}"/>
              </a:ext>
            </a:extLst>
          </p:cNvPr>
          <p:cNvSpPr/>
          <p:nvPr/>
        </p:nvSpPr>
        <p:spPr>
          <a:xfrm>
            <a:off x="1703529" y="4291816"/>
            <a:ext cx="1047136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linkOUT</a:t>
            </a:r>
            <a:endParaRPr lang="fr-CA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8E1E554-414E-4465-A3EC-9BE89FF71404}"/>
              </a:ext>
            </a:extLst>
          </p:cNvPr>
          <p:cNvSpPr/>
          <p:nvPr/>
        </p:nvSpPr>
        <p:spPr>
          <a:xfrm>
            <a:off x="2968202" y="5139660"/>
            <a:ext cx="777438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linkIN</a:t>
            </a:r>
            <a:endParaRPr lang="fr-CA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2E0FB3B-8B10-4775-8944-E23884B0CDE2}"/>
              </a:ext>
            </a:extLst>
          </p:cNvPr>
          <p:cNvSpPr/>
          <p:nvPr/>
        </p:nvSpPr>
        <p:spPr>
          <a:xfrm>
            <a:off x="3915414" y="4291889"/>
            <a:ext cx="1260897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OUT_DPM</a:t>
            </a:r>
            <a:endParaRPr lang="fr-CA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A6AB65-4F8A-441A-9EAD-420547AEA1B6}"/>
              </a:ext>
            </a:extLst>
          </p:cNvPr>
          <p:cNvSpPr/>
          <p:nvPr/>
        </p:nvSpPr>
        <p:spPr>
          <a:xfrm>
            <a:off x="3918413" y="5127146"/>
            <a:ext cx="1260897" cy="3539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IN_DPM</a:t>
            </a:r>
            <a:endParaRPr lang="fr-CA" dirty="0"/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87F08453-25FB-4092-9CAF-1DA4139C84FD}"/>
              </a:ext>
            </a:extLst>
          </p:cNvPr>
          <p:cNvCxnSpPr>
            <a:stCxn id="18" idx="2"/>
            <a:endCxn id="17" idx="0"/>
          </p:cNvCxnSpPr>
          <p:nvPr/>
        </p:nvCxnSpPr>
        <p:spPr>
          <a:xfrm>
            <a:off x="2227097" y="4645804"/>
            <a:ext cx="0" cy="202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645C1244-C01A-4F9F-89A4-D7C1EE6FFA12}"/>
              </a:ext>
            </a:extLst>
          </p:cNvPr>
          <p:cNvCxnSpPr>
            <a:stCxn id="20" idx="1"/>
          </p:cNvCxnSpPr>
          <p:nvPr/>
        </p:nvCxnSpPr>
        <p:spPr>
          <a:xfrm flipH="1">
            <a:off x="2765504" y="4468883"/>
            <a:ext cx="11499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B52BFF2F-0CBB-4773-8EA0-D15A96070096}"/>
              </a:ext>
            </a:extLst>
          </p:cNvPr>
          <p:cNvCxnSpPr>
            <a:stCxn id="17" idx="3"/>
            <a:endCxn id="19" idx="1"/>
          </p:cNvCxnSpPr>
          <p:nvPr/>
        </p:nvCxnSpPr>
        <p:spPr>
          <a:xfrm>
            <a:off x="2750665" y="5316654"/>
            <a:ext cx="2175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2B293BAE-FEBE-489D-80A6-E9B93B07C0D5}"/>
              </a:ext>
            </a:extLst>
          </p:cNvPr>
          <p:cNvCxnSpPr>
            <a:stCxn id="19" idx="3"/>
            <a:endCxn id="21" idx="1"/>
          </p:cNvCxnSpPr>
          <p:nvPr/>
        </p:nvCxnSpPr>
        <p:spPr>
          <a:xfrm>
            <a:off x="3745640" y="5316654"/>
            <a:ext cx="1697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C9CE2CC6-D624-4856-B62B-1E6637C0822D}"/>
              </a:ext>
            </a:extLst>
          </p:cNvPr>
          <p:cNvCxnSpPr>
            <a:cxnSpLocks/>
          </p:cNvCxnSpPr>
          <p:nvPr/>
        </p:nvCxnSpPr>
        <p:spPr>
          <a:xfrm>
            <a:off x="3451123" y="2942612"/>
            <a:ext cx="1" cy="1360248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EA63A0B6-E7C9-43A4-9C85-D30708C06137}"/>
              </a:ext>
            </a:extLst>
          </p:cNvPr>
          <p:cNvSpPr txBox="1"/>
          <p:nvPr/>
        </p:nvSpPr>
        <p:spPr>
          <a:xfrm>
            <a:off x="3730801" y="3266768"/>
            <a:ext cx="134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16 instances</a:t>
            </a:r>
            <a:endParaRPr lang="fr-CA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7A6A6A2-C466-462B-8DA4-57A2D89B66B9}"/>
              </a:ext>
            </a:extLst>
          </p:cNvPr>
          <p:cNvSpPr/>
          <p:nvPr/>
        </p:nvSpPr>
        <p:spPr>
          <a:xfrm>
            <a:off x="5949284" y="2323218"/>
            <a:ext cx="1047136" cy="317042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MPX</a:t>
            </a:r>
            <a:endParaRPr lang="fr-CA" dirty="0"/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90A5A737-3C16-4168-BC95-3BCDAB4403AC}"/>
              </a:ext>
            </a:extLst>
          </p:cNvPr>
          <p:cNvCxnSpPr>
            <a:stCxn id="12" idx="3"/>
          </p:cNvCxnSpPr>
          <p:nvPr/>
        </p:nvCxnSpPr>
        <p:spPr>
          <a:xfrm>
            <a:off x="5164471" y="2461370"/>
            <a:ext cx="814349" cy="12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E126CECA-52FB-4425-ADEA-0A2DD01FE5E6}"/>
              </a:ext>
            </a:extLst>
          </p:cNvPr>
          <p:cNvCxnSpPr/>
          <p:nvPr/>
        </p:nvCxnSpPr>
        <p:spPr>
          <a:xfrm>
            <a:off x="5176311" y="5316654"/>
            <a:ext cx="814349" cy="12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CB65F586-E7A7-43C8-B0F8-1B84D891394D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5161472" y="1626113"/>
            <a:ext cx="280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96D6160E-1ADF-42E0-BE40-FDAA20065C20}"/>
              </a:ext>
            </a:extLst>
          </p:cNvPr>
          <p:cNvCxnSpPr>
            <a:cxnSpLocks/>
          </p:cNvCxnSpPr>
          <p:nvPr/>
        </p:nvCxnSpPr>
        <p:spPr>
          <a:xfrm flipH="1">
            <a:off x="5176311" y="4468810"/>
            <a:ext cx="280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4F8F8FA6-0A25-42CC-B461-5248D018E7C1}"/>
              </a:ext>
            </a:extLst>
          </p:cNvPr>
          <p:cNvCxnSpPr/>
          <p:nvPr/>
        </p:nvCxnSpPr>
        <p:spPr>
          <a:xfrm>
            <a:off x="5442155" y="1626113"/>
            <a:ext cx="0" cy="2842697"/>
          </a:xfrm>
          <a:prstGeom prst="line">
            <a:avLst/>
          </a:prstGeom>
          <a:ln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00979025-4852-4743-BD17-5A510D6A8DFF}"/>
              </a:ext>
            </a:extLst>
          </p:cNvPr>
          <p:cNvCxnSpPr/>
          <p:nvPr/>
        </p:nvCxnSpPr>
        <p:spPr>
          <a:xfrm>
            <a:off x="5442155" y="1626113"/>
            <a:ext cx="3598606" cy="109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E8CA2835-CE5A-4B59-A120-1A1565FABF03}"/>
              </a:ext>
            </a:extLst>
          </p:cNvPr>
          <p:cNvSpPr/>
          <p:nvPr/>
        </p:nvSpPr>
        <p:spPr>
          <a:xfrm>
            <a:off x="7349703" y="3119152"/>
            <a:ext cx="1260897" cy="146764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Multi event buffer</a:t>
            </a:r>
          </a:p>
          <a:p>
            <a:pPr algn="ctr"/>
            <a:r>
              <a:rPr lang="en-CA" dirty="0"/>
              <a:t>(double port)</a:t>
            </a:r>
            <a:endParaRPr lang="fr-CA" dirty="0"/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65B717C6-FFC4-400F-B066-0BBF7CA24DE8}"/>
              </a:ext>
            </a:extLst>
          </p:cNvPr>
          <p:cNvCxnSpPr>
            <a:stCxn id="33" idx="3"/>
          </p:cNvCxnSpPr>
          <p:nvPr/>
        </p:nvCxnSpPr>
        <p:spPr>
          <a:xfrm flipV="1">
            <a:off x="6996420" y="3908432"/>
            <a:ext cx="35328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10685270-A9E5-4F57-9290-4E39ADC9BC74}"/>
              </a:ext>
            </a:extLst>
          </p:cNvPr>
          <p:cNvSpPr/>
          <p:nvPr/>
        </p:nvSpPr>
        <p:spPr>
          <a:xfrm>
            <a:off x="9040761" y="1381550"/>
            <a:ext cx="1260897" cy="317042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CPU</a:t>
            </a:r>
            <a:endParaRPr lang="fr-CA" dirty="0"/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B2F3A768-744D-4EF6-9F25-7600DB82684D}"/>
              </a:ext>
            </a:extLst>
          </p:cNvPr>
          <p:cNvCxnSpPr>
            <a:cxnSpLocks/>
            <a:stCxn id="47" idx="3"/>
          </p:cNvCxnSpPr>
          <p:nvPr/>
        </p:nvCxnSpPr>
        <p:spPr>
          <a:xfrm>
            <a:off x="8610600" y="3852975"/>
            <a:ext cx="4301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7C02C572-B400-4A16-BCC2-E97D3D1E02D9}"/>
              </a:ext>
            </a:extLst>
          </p:cNvPr>
          <p:cNvSpPr/>
          <p:nvPr/>
        </p:nvSpPr>
        <p:spPr>
          <a:xfrm>
            <a:off x="7347002" y="2355270"/>
            <a:ext cx="1260897" cy="48263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XFER CTRL</a:t>
            </a:r>
            <a:endParaRPr lang="fr-CA" dirty="0"/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48BC1CF1-9A09-4A33-A40B-08B0B1FA5D8B}"/>
              </a:ext>
            </a:extLst>
          </p:cNvPr>
          <p:cNvCxnSpPr>
            <a:cxnSpLocks/>
          </p:cNvCxnSpPr>
          <p:nvPr/>
        </p:nvCxnSpPr>
        <p:spPr>
          <a:xfrm>
            <a:off x="8607899" y="2440225"/>
            <a:ext cx="4328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EC748185-6B40-4FDE-B918-D169BB7A5A4C}"/>
              </a:ext>
            </a:extLst>
          </p:cNvPr>
          <p:cNvCxnSpPr>
            <a:cxnSpLocks/>
          </p:cNvCxnSpPr>
          <p:nvPr/>
        </p:nvCxnSpPr>
        <p:spPr>
          <a:xfrm flipH="1">
            <a:off x="8554065" y="2713703"/>
            <a:ext cx="4866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87B24FD2-9AAA-408F-927F-56E21BC73A05}"/>
              </a:ext>
            </a:extLst>
          </p:cNvPr>
          <p:cNvCxnSpPr>
            <a:stCxn id="54" idx="1"/>
          </p:cNvCxnSpPr>
          <p:nvPr/>
        </p:nvCxnSpPr>
        <p:spPr>
          <a:xfrm flipH="1">
            <a:off x="6975307" y="2596589"/>
            <a:ext cx="3716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1CFEB10E-2AF9-4388-ADAA-72BAAFD4A969}"/>
              </a:ext>
            </a:extLst>
          </p:cNvPr>
          <p:cNvCxnSpPr>
            <a:stCxn id="54" idx="2"/>
            <a:endCxn id="47" idx="0"/>
          </p:cNvCxnSpPr>
          <p:nvPr/>
        </p:nvCxnSpPr>
        <p:spPr>
          <a:xfrm>
            <a:off x="7977451" y="2837908"/>
            <a:ext cx="2701" cy="281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8F0B6E7-FBA0-4F15-BA50-3498EAD5A76A}"/>
              </a:ext>
            </a:extLst>
          </p:cNvPr>
          <p:cNvSpPr/>
          <p:nvPr/>
        </p:nvSpPr>
        <p:spPr>
          <a:xfrm>
            <a:off x="1364227" y="1460090"/>
            <a:ext cx="3864076" cy="148252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00661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892A185-AD4C-4F47-AADE-04BF31EF023C}"/>
              </a:ext>
            </a:extLst>
          </p:cNvPr>
          <p:cNvSpPr/>
          <p:nvPr/>
        </p:nvSpPr>
        <p:spPr>
          <a:xfrm>
            <a:off x="1865671" y="2499853"/>
            <a:ext cx="5375787" cy="14453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2FF468-550F-4DE3-A82A-78D334C64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1E5B-327B-427B-8124-D33F87FF420C}" type="datetime1">
              <a:rPr lang="fr-CA" smtClean="0"/>
              <a:t>2023-11-16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B57065-7905-463C-8237-E3742DD3B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48C046-DA74-433D-8A31-9DCB5119B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D052-01A0-408B-9B3D-CE30268FDF9A}" type="slidenum">
              <a:rPr lang="fr-CA" smtClean="0"/>
              <a:t>9</a:t>
            </a:fld>
            <a:endParaRPr lang="fr-CA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7867148-FFD9-46E1-9F78-E0E560C67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3245"/>
            <a:ext cx="12192000" cy="518691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24BBE75-510A-4E2E-A599-8720A6E023D3}"/>
              </a:ext>
            </a:extLst>
          </p:cNvPr>
          <p:cNvSpPr txBox="1"/>
          <p:nvPr/>
        </p:nvSpPr>
        <p:spPr>
          <a:xfrm flipH="1">
            <a:off x="2903220" y="411842"/>
            <a:ext cx="7167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Implementation of the input portion on ZCU104; N=2 instances</a:t>
            </a:r>
          </a:p>
          <a:p>
            <a:pPr algn="ctr"/>
            <a:r>
              <a:rPr lang="en-CA" b="1" dirty="0"/>
              <a:t>(</a:t>
            </a:r>
            <a:r>
              <a:rPr lang="en-CA" b="1" dirty="0" err="1"/>
              <a:t>Vivado</a:t>
            </a:r>
            <a:r>
              <a:rPr lang="en-CA" b="1" dirty="0"/>
              <a:t> block design)</a:t>
            </a:r>
            <a:endParaRPr lang="fr-CA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612AFA-570D-4D09-B4DC-AD8C5C4FC367}"/>
              </a:ext>
            </a:extLst>
          </p:cNvPr>
          <p:cNvSpPr/>
          <p:nvPr/>
        </p:nvSpPr>
        <p:spPr>
          <a:xfrm>
            <a:off x="1806677" y="2610465"/>
            <a:ext cx="5434781" cy="884904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10ACAD-B929-42AD-8FB5-3B448806D581}"/>
              </a:ext>
            </a:extLst>
          </p:cNvPr>
          <p:cNvSpPr txBox="1"/>
          <p:nvPr/>
        </p:nvSpPr>
        <p:spPr>
          <a:xfrm>
            <a:off x="1806677" y="2245908"/>
            <a:ext cx="4052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u="sng" dirty="0"/>
              <a:t>N instances of these blocks, N=2 example</a:t>
            </a:r>
            <a:endParaRPr lang="fr-CA" u="sng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3FD80D14-2B50-4092-AF13-7225CC76F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163" y="3811379"/>
            <a:ext cx="3651385" cy="2459881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17" name="Ellipse 16">
            <a:extLst>
              <a:ext uri="{FF2B5EF4-FFF2-40B4-BE49-F238E27FC236}">
                <a16:creationId xmlns:a16="http://schemas.microsoft.com/office/drawing/2014/main" id="{B7A664A3-3A34-441F-9878-84B228472612}"/>
              </a:ext>
            </a:extLst>
          </p:cNvPr>
          <p:cNvSpPr/>
          <p:nvPr/>
        </p:nvSpPr>
        <p:spPr>
          <a:xfrm>
            <a:off x="1806677" y="2869185"/>
            <a:ext cx="1043203" cy="7112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CD977AC-ED38-4FE7-9682-84B2ADF08D7B}"/>
              </a:ext>
            </a:extLst>
          </p:cNvPr>
          <p:cNvCxnSpPr>
            <a:stCxn id="17" idx="5"/>
          </p:cNvCxnSpPr>
          <p:nvPr/>
        </p:nvCxnSpPr>
        <p:spPr>
          <a:xfrm>
            <a:off x="2697106" y="3476295"/>
            <a:ext cx="206114" cy="3350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9BB86534-CCFF-45AE-863D-F9F4A331C113}"/>
              </a:ext>
            </a:extLst>
          </p:cNvPr>
          <p:cNvSpPr/>
          <p:nvPr/>
        </p:nvSpPr>
        <p:spPr>
          <a:xfrm>
            <a:off x="4788832" y="4011523"/>
            <a:ext cx="1043203" cy="7112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450506BB-3152-4A58-B79C-291B127A5640}"/>
              </a:ext>
            </a:extLst>
          </p:cNvPr>
          <p:cNvSpPr/>
          <p:nvPr/>
        </p:nvSpPr>
        <p:spPr>
          <a:xfrm>
            <a:off x="2858974" y="5709687"/>
            <a:ext cx="707923" cy="4922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8B84256-00B6-4F23-BC8E-5899D23AE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4387" y="3917334"/>
            <a:ext cx="4781436" cy="2439016"/>
          </a:xfrm>
          <a:prstGeom prst="rect">
            <a:avLst/>
          </a:prstGeom>
        </p:spPr>
      </p:pic>
      <p:sp>
        <p:nvSpPr>
          <p:cNvPr id="24" name="Ellipse 23">
            <a:extLst>
              <a:ext uri="{FF2B5EF4-FFF2-40B4-BE49-F238E27FC236}">
                <a16:creationId xmlns:a16="http://schemas.microsoft.com/office/drawing/2014/main" id="{B34959B1-87ED-44E1-BE64-BFE8967BA673}"/>
              </a:ext>
            </a:extLst>
          </p:cNvPr>
          <p:cNvSpPr/>
          <p:nvPr/>
        </p:nvSpPr>
        <p:spPr>
          <a:xfrm>
            <a:off x="8988741" y="4805636"/>
            <a:ext cx="2605085" cy="11532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115501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715</Words>
  <Application>Microsoft Office PowerPoint</Application>
  <PresentationFormat>Grand écran</PresentationFormat>
  <Paragraphs>146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Thème Office</vt:lpstr>
      <vt:lpstr>MON_FPGA Backend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 Pierre Martin</dc:creator>
  <cp:lastModifiedBy>Jean Pierre Martin</cp:lastModifiedBy>
  <cp:revision>29</cp:revision>
  <dcterms:created xsi:type="dcterms:W3CDTF">2023-11-16T01:57:49Z</dcterms:created>
  <dcterms:modified xsi:type="dcterms:W3CDTF">2023-11-16T18:40:54Z</dcterms:modified>
</cp:coreProperties>
</file>