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88" r:id="rId2"/>
    <p:sldId id="264" r:id="rId3"/>
    <p:sldId id="263" r:id="rId4"/>
    <p:sldId id="287" r:id="rId5"/>
    <p:sldId id="262" r:id="rId6"/>
    <p:sldId id="269" r:id="rId7"/>
    <p:sldId id="270" r:id="rId8"/>
    <p:sldId id="299" r:id="rId9"/>
    <p:sldId id="286" r:id="rId10"/>
    <p:sldId id="298" r:id="rId11"/>
    <p:sldId id="300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95A2"/>
    <a:srgbClr val="FF33CC"/>
    <a:srgbClr val="A5AB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3" autoAdjust="0"/>
    <p:restoredTop sz="94660"/>
  </p:normalViewPr>
  <p:slideViewPr>
    <p:cSldViewPr snapToGrid="0">
      <p:cViewPr varScale="1">
        <p:scale>
          <a:sx n="96" d="100"/>
          <a:sy n="96" d="100"/>
        </p:scale>
        <p:origin x="90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9ECE94-2AA1-458A-87B2-5C8BCB369EE3}" type="datetimeFigureOut">
              <a:rPr lang="fr-FR" smtClean="0"/>
              <a:t>16/11/2023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40CE2D-B615-4513-8D61-9AD906E6B6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584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0CE2D-B615-4513-8D61-9AD906E6B691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5556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0CE2D-B615-4513-8D61-9AD906E6B691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44350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0CE2D-B615-4513-8D61-9AD906E6B691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8481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0CE2D-B615-4513-8D61-9AD906E6B691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69457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0CE2D-B615-4513-8D61-9AD906E6B691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20168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0CE2D-B615-4513-8D61-9AD906E6B691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84960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0CE2D-B615-4513-8D61-9AD906E6B691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52204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0CE2D-B615-4513-8D61-9AD906E6B691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54328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0CE2D-B615-4513-8D61-9AD906E6B691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3380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0CE2D-B615-4513-8D61-9AD906E6B691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11476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0CE2D-B615-4513-8D61-9AD906E6B691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3027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4B5C-BB9E-4A8F-8B63-3296418E348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09/09/2022</a:t>
            </a:r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 dirty="0"/>
              <a:t>Cyril.Drancourt@umontreal.ca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25461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4B5C-BB9E-4A8F-8B63-3296418E348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09/09/2022</a:t>
            </a:r>
            <a:endParaRPr lang="fr-FR" dirty="0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 dirty="0"/>
              <a:t>Cyril.Drancourt@umontreal.ca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8342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4B5C-BB9E-4A8F-8B63-3296418E3480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09/09/2022</a:t>
            </a:r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 dirty="0"/>
              <a:t>Cyril.Drancourt@umontreal.ca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9123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09/09/2022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 dirty="0"/>
              <a:t>Cyril.Drancourt@umontreal.ca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04B5C-BB9E-4A8F-8B63-3296418E34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6316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emf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33201" y="386766"/>
            <a:ext cx="4804683" cy="1325563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bg1"/>
              </a:gs>
              <a:gs pos="100000">
                <a:schemeClr val="accent1">
                  <a:lumMod val="75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fr-CA" dirty="0"/>
              <a:t>16RJ45 </a:t>
            </a:r>
            <a:r>
              <a:rPr lang="fr-CA" dirty="0" err="1"/>
              <a:t>Board</a:t>
            </a:r>
            <a:r>
              <a:rPr lang="fr-CA" dirty="0"/>
              <a:t> </a:t>
            </a:r>
            <a:r>
              <a:rPr lang="fr-CA" dirty="0" err="1"/>
              <a:t>Status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2377746" y="2633031"/>
            <a:ext cx="7604454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2800" b="1" u="sng" dirty="0"/>
              <a:t>Application :</a:t>
            </a:r>
            <a:r>
              <a:rPr lang="fr-CA" sz="2800" dirty="0"/>
              <a:t>  </a:t>
            </a:r>
          </a:p>
          <a:p>
            <a:pPr marL="1714500" lvl="3" indent="-342900">
              <a:buFont typeface="+mj-lt"/>
              <a:buAutoNum type="arabicPeriod"/>
            </a:pPr>
            <a:r>
              <a:rPr lang="fr-CA" sz="2800" dirty="0"/>
              <a:t>ATLAS ITK interlock upgrade for CERN</a:t>
            </a:r>
          </a:p>
          <a:p>
            <a:pPr marL="1714500" lvl="3" indent="-342900">
              <a:buFont typeface="+mj-lt"/>
              <a:buAutoNum type="arabicPeriod"/>
            </a:pPr>
            <a:r>
              <a:rPr lang="fr-CA" sz="2800" dirty="0"/>
              <a:t>X17 </a:t>
            </a:r>
            <a:r>
              <a:rPr lang="fr-CA" sz="2800" dirty="0" err="1"/>
              <a:t>experiment</a:t>
            </a:r>
            <a:r>
              <a:rPr lang="fr-CA" sz="2800" dirty="0"/>
              <a:t> in </a:t>
            </a:r>
            <a:r>
              <a:rPr lang="fr-CA" sz="2800" dirty="0" err="1"/>
              <a:t>Montreal</a:t>
            </a:r>
            <a:r>
              <a:rPr lang="fr-CA" sz="2800" dirty="0"/>
              <a:t> </a:t>
            </a:r>
            <a:r>
              <a:rPr lang="fr-CA" sz="2800" dirty="0" err="1"/>
              <a:t>laboratory</a:t>
            </a:r>
            <a:endParaRPr lang="fr-CA" sz="2800" dirty="0"/>
          </a:p>
          <a:p>
            <a:pPr marL="1714500" lvl="3" indent="-342900">
              <a:buFont typeface="+mj-lt"/>
              <a:buAutoNum type="arabicPeriod"/>
            </a:pPr>
            <a:r>
              <a:rPr lang="fr-CA" sz="2800" dirty="0" err="1"/>
              <a:t>Others</a:t>
            </a:r>
            <a:r>
              <a:rPr lang="fr-CA" sz="2800" dirty="0"/>
              <a:t> in </a:t>
            </a:r>
            <a:r>
              <a:rPr lang="fr-CA" sz="2800" dirty="0" err="1"/>
              <a:t>study</a:t>
            </a:r>
            <a:endParaRPr lang="fr-CA" sz="2800" dirty="0"/>
          </a:p>
          <a:p>
            <a:pPr marL="342900" indent="-342900">
              <a:buFont typeface="+mj-lt"/>
              <a:buAutoNum type="arabicPeriod"/>
            </a:pPr>
            <a:endParaRPr lang="fr-FR" dirty="0"/>
          </a:p>
        </p:txBody>
      </p:sp>
      <p:cxnSp>
        <p:nvCxnSpPr>
          <p:cNvPr id="5" name="Connecteur droit 4"/>
          <p:cNvCxnSpPr/>
          <p:nvPr/>
        </p:nvCxnSpPr>
        <p:spPr>
          <a:xfrm>
            <a:off x="0" y="6421120"/>
            <a:ext cx="12192000" cy="0"/>
          </a:xfrm>
          <a:prstGeom prst="line">
            <a:avLst/>
          </a:prstGeom>
          <a:ln w="53975" cmpd="thinThick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bg1"/>
                </a:gs>
                <a:gs pos="100000">
                  <a:schemeClr val="accent1">
                    <a:lumMod val="7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u numéro de diapositive 10"/>
          <p:cNvSpPr txBox="1">
            <a:spLocks/>
          </p:cNvSpPr>
          <p:nvPr/>
        </p:nvSpPr>
        <p:spPr>
          <a:xfrm>
            <a:off x="9382849" y="64686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504B5C-BB9E-4A8F-8B63-3296418E3480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DD112A1-E0CB-04B6-F3E1-7CACEDCFBA6E}"/>
              </a:ext>
            </a:extLst>
          </p:cNvPr>
          <p:cNvSpPr txBox="1"/>
          <p:nvPr/>
        </p:nvSpPr>
        <p:spPr>
          <a:xfrm>
            <a:off x="5393033" y="1342997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18/10/2022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3047320" y="5735229"/>
            <a:ext cx="62653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2800" dirty="0"/>
              <a:t>By Cyril </a:t>
            </a:r>
            <a:r>
              <a:rPr lang="fr-CA" sz="2800" dirty="0" err="1"/>
              <a:t>Drancourt</a:t>
            </a:r>
            <a:r>
              <a:rPr lang="fr-CA" sz="2800" dirty="0"/>
              <a:t>, </a:t>
            </a:r>
            <a:r>
              <a:rPr lang="fr-CA" sz="2800" dirty="0" err="1"/>
              <a:t>University</a:t>
            </a:r>
            <a:r>
              <a:rPr lang="fr-CA" sz="2800" dirty="0"/>
              <a:t> of Montréal</a:t>
            </a:r>
            <a:endParaRPr lang="fr-FR" sz="2800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4306" y="6258449"/>
            <a:ext cx="1767694" cy="597359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3" t="20445" r="8349" b="20132"/>
          <a:stretch/>
        </p:blipFill>
        <p:spPr>
          <a:xfrm>
            <a:off x="-707" y="6040559"/>
            <a:ext cx="2038121" cy="826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1635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-65951" y="6468649"/>
            <a:ext cx="12192000" cy="0"/>
          </a:xfrm>
          <a:prstGeom prst="line">
            <a:avLst/>
          </a:prstGeom>
          <a:ln w="53975" cmpd="thinThick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bg1"/>
                </a:gs>
                <a:gs pos="100000">
                  <a:schemeClr val="accent1">
                    <a:lumMod val="7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 flipH="1">
            <a:off x="7316381" y="6488668"/>
            <a:ext cx="4167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i="1" dirty="0"/>
              <a:t>Cyril.Drancourt@umontreal.ca</a:t>
            </a:r>
            <a:endParaRPr lang="fr-FR" i="1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9382849" y="6468649"/>
            <a:ext cx="2743200" cy="365125"/>
          </a:xfrm>
        </p:spPr>
        <p:txBody>
          <a:bodyPr/>
          <a:lstStyle/>
          <a:p>
            <a:fld id="{EF504B5C-BB9E-4A8F-8B63-3296418E3480}" type="slidenum">
              <a:rPr lang="fr-FR" smtClean="0"/>
              <a:t>10</a:t>
            </a:fld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0" y="9037"/>
            <a:ext cx="868898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A" sz="2400" b="1" dirty="0"/>
              <a:t>JTAG on 16RJ45 to </a:t>
            </a:r>
            <a:r>
              <a:rPr lang="fr-CA" sz="2400" b="1" dirty="0" err="1"/>
              <a:t>programming</a:t>
            </a:r>
            <a:r>
              <a:rPr lang="fr-CA" sz="2400" b="1" dirty="0"/>
              <a:t> </a:t>
            </a:r>
            <a:r>
              <a:rPr lang="fr-CA" sz="2400" b="1" dirty="0" err="1"/>
              <a:t>MonFPGA</a:t>
            </a:r>
            <a:r>
              <a:rPr lang="fr-CA" sz="2400" b="1" dirty="0"/>
              <a:t> </a:t>
            </a:r>
            <a:r>
              <a:rPr lang="fr-CA" sz="2400" b="1" dirty="0" err="1"/>
              <a:t>board</a:t>
            </a:r>
            <a:r>
              <a:rPr lang="fr-CA" sz="2400" b="1" dirty="0"/>
              <a:t> in </a:t>
            </a:r>
            <a:r>
              <a:rPr lang="fr-CA" sz="2400" b="1" dirty="0" err="1"/>
              <a:t>remote</a:t>
            </a:r>
            <a:r>
              <a:rPr lang="fr-CA" sz="2400" b="1" dirty="0"/>
              <a:t> </a:t>
            </a:r>
            <a:r>
              <a:rPr lang="fr-CA" sz="2400" b="1" dirty="0" err="1"/>
              <a:t>acces</a:t>
            </a:r>
            <a:r>
              <a:rPr lang="fr-CA" sz="2400" b="1" dirty="0"/>
              <a:t> </a:t>
            </a:r>
            <a:endParaRPr lang="fr-FR" sz="2400" b="1" dirty="0"/>
          </a:p>
        </p:txBody>
      </p:sp>
      <p:grpSp>
        <p:nvGrpSpPr>
          <p:cNvPr id="3" name="Groupe 2"/>
          <p:cNvGrpSpPr/>
          <p:nvPr/>
        </p:nvGrpSpPr>
        <p:grpSpPr>
          <a:xfrm>
            <a:off x="5300010" y="722365"/>
            <a:ext cx="4387639" cy="5494620"/>
            <a:chOff x="7738410" y="0"/>
            <a:chExt cx="4387639" cy="5494620"/>
          </a:xfrm>
        </p:grpSpPr>
        <p:pic>
          <p:nvPicPr>
            <p:cNvPr id="65" name="Picture 2">
              <a:extLst>
                <a:ext uri="{FF2B5EF4-FFF2-40B4-BE49-F238E27FC236}">
                  <a16:creationId xmlns:a16="http://schemas.microsoft.com/office/drawing/2014/main" id="{CFCA4B9B-304A-9059-B097-189B967FB0B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66184" y="54489"/>
              <a:ext cx="3798501" cy="3163928"/>
            </a:xfrm>
            <a:prstGeom prst="rect">
              <a:avLst/>
            </a:prstGeom>
          </p:spPr>
        </p:pic>
        <p:pic>
          <p:nvPicPr>
            <p:cNvPr id="12" name="Espace réservé du contenu 4">
              <a:extLst>
                <a:ext uri="{FF2B5EF4-FFF2-40B4-BE49-F238E27FC236}">
                  <a16:creationId xmlns:a16="http://schemas.microsoft.com/office/drawing/2014/main" id="{6AAC7A6F-441C-9482-03C1-5EBA5796F9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92" t="19612" r="1436" b="13656"/>
            <a:stretch/>
          </p:blipFill>
          <p:spPr>
            <a:xfrm rot="21014802">
              <a:off x="8870145" y="3517660"/>
              <a:ext cx="3167630" cy="1667506"/>
            </a:xfrm>
            <a:prstGeom prst="rect">
              <a:avLst/>
            </a:prstGeom>
          </p:spPr>
        </p:pic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284710D8-DCAB-E5B2-567D-5911347C503B}"/>
                </a:ext>
              </a:extLst>
            </p:cNvPr>
            <p:cNvSpPr/>
            <p:nvPr/>
          </p:nvSpPr>
          <p:spPr>
            <a:xfrm rot="20775204">
              <a:off x="8048911" y="1678463"/>
              <a:ext cx="717483" cy="2766291"/>
            </a:xfrm>
            <a:custGeom>
              <a:avLst/>
              <a:gdLst>
                <a:gd name="connsiteX0" fmla="*/ 585216 w 1072896"/>
                <a:gd name="connsiteY0" fmla="*/ 0 h 2511552"/>
                <a:gd name="connsiteX1" fmla="*/ 170688 w 1072896"/>
                <a:gd name="connsiteY1" fmla="*/ 938784 h 2511552"/>
                <a:gd name="connsiteX2" fmla="*/ 0 w 1072896"/>
                <a:gd name="connsiteY2" fmla="*/ 1914144 h 2511552"/>
                <a:gd name="connsiteX3" fmla="*/ 60960 w 1072896"/>
                <a:gd name="connsiteY3" fmla="*/ 2292096 h 2511552"/>
                <a:gd name="connsiteX4" fmla="*/ 451104 w 1072896"/>
                <a:gd name="connsiteY4" fmla="*/ 2499360 h 2511552"/>
                <a:gd name="connsiteX5" fmla="*/ 1011936 w 1072896"/>
                <a:gd name="connsiteY5" fmla="*/ 2511552 h 2511552"/>
                <a:gd name="connsiteX6" fmla="*/ 1011936 w 1072896"/>
                <a:gd name="connsiteY6" fmla="*/ 2194560 h 2511552"/>
                <a:gd name="connsiteX7" fmla="*/ 1024128 w 1072896"/>
                <a:gd name="connsiteY7" fmla="*/ 2133600 h 2511552"/>
                <a:gd name="connsiteX8" fmla="*/ 585216 w 1072896"/>
                <a:gd name="connsiteY8" fmla="*/ 2133600 h 2511552"/>
                <a:gd name="connsiteX9" fmla="*/ 402336 w 1072896"/>
                <a:gd name="connsiteY9" fmla="*/ 1987296 h 2511552"/>
                <a:gd name="connsiteX10" fmla="*/ 390144 w 1072896"/>
                <a:gd name="connsiteY10" fmla="*/ 1816608 h 2511552"/>
                <a:gd name="connsiteX11" fmla="*/ 524256 w 1072896"/>
                <a:gd name="connsiteY11" fmla="*/ 1060704 h 2511552"/>
                <a:gd name="connsiteX12" fmla="*/ 1072896 w 1072896"/>
                <a:gd name="connsiteY12" fmla="*/ 36576 h 2511552"/>
                <a:gd name="connsiteX13" fmla="*/ 573024 w 1072896"/>
                <a:gd name="connsiteY13" fmla="*/ 60960 h 2511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72896" h="2511552">
                  <a:moveTo>
                    <a:pt x="585216" y="0"/>
                  </a:moveTo>
                  <a:lnTo>
                    <a:pt x="170688" y="938784"/>
                  </a:lnTo>
                  <a:lnTo>
                    <a:pt x="0" y="1914144"/>
                  </a:lnTo>
                  <a:lnTo>
                    <a:pt x="60960" y="2292096"/>
                  </a:lnTo>
                  <a:lnTo>
                    <a:pt x="451104" y="2499360"/>
                  </a:lnTo>
                  <a:lnTo>
                    <a:pt x="1011936" y="2511552"/>
                  </a:lnTo>
                  <a:lnTo>
                    <a:pt x="1011936" y="2194560"/>
                  </a:lnTo>
                  <a:lnTo>
                    <a:pt x="1024128" y="2133600"/>
                  </a:lnTo>
                  <a:lnTo>
                    <a:pt x="585216" y="2133600"/>
                  </a:lnTo>
                  <a:lnTo>
                    <a:pt x="402336" y="1987296"/>
                  </a:lnTo>
                  <a:lnTo>
                    <a:pt x="390144" y="1816608"/>
                  </a:lnTo>
                  <a:lnTo>
                    <a:pt x="524256" y="1060704"/>
                  </a:lnTo>
                  <a:lnTo>
                    <a:pt x="1072896" y="36576"/>
                  </a:lnTo>
                  <a:lnTo>
                    <a:pt x="573024" y="6096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t" anchorCtr="0"/>
            <a:lstStyle/>
            <a:p>
              <a:pPr algn="ctr"/>
              <a:r>
                <a:rPr lang="fr-CA" sz="1400" dirty="0"/>
                <a:t> JTAG </a:t>
              </a:r>
              <a:r>
                <a:rPr lang="fr-CA" sz="1400" dirty="0" err="1"/>
                <a:t>Ribbon</a:t>
              </a:r>
              <a:r>
                <a:rPr lang="fr-CA" sz="1400" dirty="0"/>
                <a:t> </a:t>
              </a:r>
              <a:r>
                <a:rPr lang="fr-CA" sz="1400" dirty="0" err="1"/>
                <a:t>cable</a:t>
              </a:r>
              <a:r>
                <a:rPr lang="fr-CA" sz="1400" dirty="0"/>
                <a:t>             , </a:t>
              </a:r>
            </a:p>
            <a:p>
              <a:pPr algn="ctr"/>
              <a:endParaRPr lang="fr-CA" sz="1400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B142F5C-AADB-18B2-65D3-E91455769DEE}"/>
                </a:ext>
              </a:extLst>
            </p:cNvPr>
            <p:cNvSpPr txBox="1"/>
            <p:nvPr/>
          </p:nvSpPr>
          <p:spPr>
            <a:xfrm>
              <a:off x="7738410" y="0"/>
              <a:ext cx="14607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A" dirty="0">
                  <a:solidFill>
                    <a:schemeClr val="accent6">
                      <a:lumMod val="75000"/>
                    </a:schemeClr>
                  </a:solidFill>
                </a:rPr>
                <a:t>16RJ45 </a:t>
              </a:r>
              <a:r>
                <a:rPr lang="fr-CA" dirty="0" err="1">
                  <a:solidFill>
                    <a:schemeClr val="accent6">
                      <a:lumMod val="75000"/>
                    </a:schemeClr>
                  </a:solidFill>
                </a:rPr>
                <a:t>Board</a:t>
              </a:r>
              <a:endParaRPr lang="fr-CA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AC4B658-2F1E-F7BD-37ED-47D7177D8BAE}"/>
                </a:ext>
              </a:extLst>
            </p:cNvPr>
            <p:cNvSpPr txBox="1"/>
            <p:nvPr/>
          </p:nvSpPr>
          <p:spPr>
            <a:xfrm>
              <a:off x="10388009" y="5125288"/>
              <a:ext cx="17380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A" dirty="0" err="1">
                  <a:solidFill>
                    <a:schemeClr val="accent6">
                      <a:lumMod val="75000"/>
                    </a:schemeClr>
                  </a:solidFill>
                </a:rPr>
                <a:t>MonFPGA</a:t>
              </a:r>
              <a:r>
                <a:rPr lang="fr-CA" dirty="0">
                  <a:solidFill>
                    <a:schemeClr val="accent6">
                      <a:lumMod val="75000"/>
                    </a:schemeClr>
                  </a:solidFill>
                </a:rPr>
                <a:t> </a:t>
              </a:r>
              <a:r>
                <a:rPr lang="fr-CA" dirty="0" err="1">
                  <a:solidFill>
                    <a:schemeClr val="accent6">
                      <a:lumMod val="75000"/>
                    </a:schemeClr>
                  </a:solidFill>
                </a:rPr>
                <a:t>Board</a:t>
              </a:r>
              <a:endParaRPr lang="fr-CA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66" name="Rectangle: Rounded Corners 1">
            <a:extLst>
              <a:ext uri="{FF2B5EF4-FFF2-40B4-BE49-F238E27FC236}">
                <a16:creationId xmlns:a16="http://schemas.microsoft.com/office/drawing/2014/main" id="{569EE2CB-0313-3109-2043-1885F51B8F74}"/>
              </a:ext>
            </a:extLst>
          </p:cNvPr>
          <p:cNvSpPr/>
          <p:nvPr/>
        </p:nvSpPr>
        <p:spPr>
          <a:xfrm>
            <a:off x="3512763" y="907031"/>
            <a:ext cx="708952" cy="214981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CA" dirty="0"/>
              <a:t>JTAG Master : </a:t>
            </a:r>
          </a:p>
          <a:p>
            <a:pPr algn="ctr"/>
            <a:r>
              <a:rPr lang="en-CA" dirty="0"/>
              <a:t>EMP or </a:t>
            </a:r>
            <a:r>
              <a:rPr lang="en-CA" dirty="0" err="1"/>
              <a:t>Zboard</a:t>
            </a:r>
            <a:endParaRPr lang="fr-CA" dirty="0"/>
          </a:p>
        </p:txBody>
      </p:sp>
      <p:sp>
        <p:nvSpPr>
          <p:cNvPr id="67" name="Rectangle 66"/>
          <p:cNvSpPr/>
          <p:nvPr/>
        </p:nvSpPr>
        <p:spPr>
          <a:xfrm>
            <a:off x="4126523" y="1176952"/>
            <a:ext cx="2954215" cy="565492"/>
          </a:xfrm>
          <a:prstGeom prst="rect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FMC </a:t>
            </a:r>
            <a:r>
              <a:rPr lang="fr-CA" dirty="0" err="1"/>
              <a:t>link</a:t>
            </a:r>
            <a:endParaRPr lang="fr-FR" dirty="0"/>
          </a:p>
        </p:txBody>
      </p:sp>
      <p:sp>
        <p:nvSpPr>
          <p:cNvPr id="5" name="Forme libre 4"/>
          <p:cNvSpPr/>
          <p:nvPr/>
        </p:nvSpPr>
        <p:spPr>
          <a:xfrm>
            <a:off x="1184031" y="1463104"/>
            <a:ext cx="2332892" cy="998742"/>
          </a:xfrm>
          <a:custGeom>
            <a:avLst/>
            <a:gdLst>
              <a:gd name="connsiteX0" fmla="*/ 2332892 w 2332892"/>
              <a:gd name="connsiteY0" fmla="*/ 377419 h 998742"/>
              <a:gd name="connsiteX1" fmla="*/ 1113692 w 2332892"/>
              <a:gd name="connsiteY1" fmla="*/ 25727 h 998742"/>
              <a:gd name="connsiteX2" fmla="*/ 0 w 2332892"/>
              <a:gd name="connsiteY2" fmla="*/ 998742 h 998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32892" h="998742">
                <a:moveTo>
                  <a:pt x="2332892" y="377419"/>
                </a:moveTo>
                <a:cubicBezTo>
                  <a:pt x="1917699" y="149796"/>
                  <a:pt x="1502507" y="-77827"/>
                  <a:pt x="1113692" y="25727"/>
                </a:cubicBezTo>
                <a:cubicBezTo>
                  <a:pt x="724877" y="129281"/>
                  <a:pt x="362438" y="564011"/>
                  <a:pt x="0" y="99874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1647267" y="1126008"/>
            <a:ext cx="1481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err="1">
                <a:solidFill>
                  <a:srgbClr val="C00000"/>
                </a:solidFill>
              </a:rPr>
              <a:t>Remote</a:t>
            </a:r>
            <a:r>
              <a:rPr lang="fr-CA" dirty="0">
                <a:solidFill>
                  <a:srgbClr val="C00000"/>
                </a:solidFill>
              </a:rPr>
              <a:t> </a:t>
            </a:r>
            <a:r>
              <a:rPr lang="fr-CA" dirty="0" err="1">
                <a:solidFill>
                  <a:srgbClr val="C00000"/>
                </a:solidFill>
              </a:rPr>
              <a:t>acces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480646" y="2461846"/>
            <a:ext cx="1166621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computer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471876" y="4377111"/>
            <a:ext cx="4426661" cy="17543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A" b="1" u="sng" dirty="0">
                <a:solidFill>
                  <a:srgbClr val="C00000"/>
                </a:solidFill>
              </a:rPr>
              <a:t>Goal</a:t>
            </a:r>
            <a:r>
              <a:rPr lang="fr-CA" b="1" dirty="0">
                <a:solidFill>
                  <a:srgbClr val="C00000"/>
                </a:solidFill>
              </a:rPr>
              <a:t> :</a:t>
            </a:r>
          </a:p>
          <a:p>
            <a:r>
              <a:rPr lang="fr-CA" b="1" dirty="0">
                <a:solidFill>
                  <a:srgbClr val="C00000"/>
                </a:solidFill>
              </a:rPr>
              <a:t>The JTAG </a:t>
            </a:r>
            <a:r>
              <a:rPr lang="fr-CA" b="1" dirty="0" err="1">
                <a:solidFill>
                  <a:srgbClr val="C00000"/>
                </a:solidFill>
              </a:rPr>
              <a:t>connector</a:t>
            </a:r>
            <a:r>
              <a:rPr lang="fr-CA" b="1" dirty="0">
                <a:solidFill>
                  <a:srgbClr val="C00000"/>
                </a:solidFill>
              </a:rPr>
              <a:t> on 16RJ45 </a:t>
            </a:r>
            <a:r>
              <a:rPr lang="fr-CA" b="1" dirty="0" err="1">
                <a:solidFill>
                  <a:srgbClr val="C00000"/>
                </a:solidFill>
              </a:rPr>
              <a:t>Board</a:t>
            </a:r>
            <a:endParaRPr lang="fr-CA" b="1" dirty="0">
              <a:solidFill>
                <a:srgbClr val="C00000"/>
              </a:solidFill>
            </a:endParaRPr>
          </a:p>
          <a:p>
            <a:r>
              <a:rPr lang="fr-CA" b="1" dirty="0" err="1">
                <a:solidFill>
                  <a:srgbClr val="C00000"/>
                </a:solidFill>
              </a:rPr>
              <a:t>offer</a:t>
            </a:r>
            <a:r>
              <a:rPr lang="fr-CA" b="1" dirty="0">
                <a:solidFill>
                  <a:srgbClr val="C00000"/>
                </a:solidFill>
              </a:rPr>
              <a:t> the </a:t>
            </a:r>
            <a:r>
              <a:rPr lang="fr-CA" b="1" dirty="0" err="1">
                <a:solidFill>
                  <a:srgbClr val="C00000"/>
                </a:solidFill>
              </a:rPr>
              <a:t>possibility</a:t>
            </a:r>
            <a:r>
              <a:rPr lang="fr-CA" b="1" dirty="0">
                <a:solidFill>
                  <a:srgbClr val="C00000"/>
                </a:solidFill>
              </a:rPr>
              <a:t> to </a:t>
            </a:r>
            <a:r>
              <a:rPr lang="fr-CA" b="1" dirty="0" err="1">
                <a:solidFill>
                  <a:srgbClr val="C00000"/>
                </a:solidFill>
              </a:rPr>
              <a:t>reprogram</a:t>
            </a:r>
            <a:r>
              <a:rPr lang="fr-CA" b="1" dirty="0">
                <a:solidFill>
                  <a:srgbClr val="C00000"/>
                </a:solidFill>
              </a:rPr>
              <a:t> (</a:t>
            </a:r>
            <a:r>
              <a:rPr lang="fr-CA" b="1" dirty="0" err="1">
                <a:solidFill>
                  <a:srgbClr val="C00000"/>
                </a:solidFill>
              </a:rPr>
              <a:t>firmware</a:t>
            </a:r>
            <a:r>
              <a:rPr lang="fr-CA" b="1" dirty="0">
                <a:solidFill>
                  <a:srgbClr val="C00000"/>
                </a:solidFill>
              </a:rPr>
              <a:t>)</a:t>
            </a:r>
          </a:p>
          <a:p>
            <a:r>
              <a:rPr lang="fr-CA" b="1" dirty="0">
                <a:solidFill>
                  <a:srgbClr val="C00000"/>
                </a:solidFill>
              </a:rPr>
              <a:t> by </a:t>
            </a:r>
            <a:r>
              <a:rPr lang="fr-CA" b="1" dirty="0" err="1">
                <a:solidFill>
                  <a:srgbClr val="C00000"/>
                </a:solidFill>
              </a:rPr>
              <a:t>remote</a:t>
            </a:r>
            <a:r>
              <a:rPr lang="fr-CA" b="1" dirty="0">
                <a:solidFill>
                  <a:srgbClr val="C00000"/>
                </a:solidFill>
              </a:rPr>
              <a:t> </a:t>
            </a:r>
            <a:r>
              <a:rPr lang="fr-CA" b="1" dirty="0" err="1">
                <a:solidFill>
                  <a:srgbClr val="C00000"/>
                </a:solidFill>
              </a:rPr>
              <a:t>acces</a:t>
            </a:r>
            <a:r>
              <a:rPr lang="fr-CA" b="1" dirty="0">
                <a:solidFill>
                  <a:srgbClr val="C00000"/>
                </a:solidFill>
              </a:rPr>
              <a:t> the </a:t>
            </a:r>
            <a:r>
              <a:rPr lang="fr-CA" b="1" dirty="0" err="1">
                <a:solidFill>
                  <a:srgbClr val="C00000"/>
                </a:solidFill>
              </a:rPr>
              <a:t>MonFPGA</a:t>
            </a:r>
            <a:r>
              <a:rPr lang="fr-CA" b="1" dirty="0">
                <a:solidFill>
                  <a:srgbClr val="C00000"/>
                </a:solidFill>
              </a:rPr>
              <a:t> </a:t>
            </a:r>
            <a:r>
              <a:rPr lang="fr-CA" b="1" dirty="0" err="1">
                <a:solidFill>
                  <a:srgbClr val="C00000"/>
                </a:solidFill>
              </a:rPr>
              <a:t>Board</a:t>
            </a:r>
            <a:r>
              <a:rPr lang="fr-CA" b="1" dirty="0">
                <a:solidFill>
                  <a:srgbClr val="C00000"/>
                </a:solidFill>
              </a:rPr>
              <a:t>.</a:t>
            </a:r>
          </a:p>
          <a:p>
            <a:endParaRPr lang="fr-CA" b="1" dirty="0">
              <a:solidFill>
                <a:srgbClr val="C00000"/>
              </a:solidFill>
            </a:endParaRPr>
          </a:p>
          <a:p>
            <a:r>
              <a:rPr lang="fr-CA" b="1" dirty="0">
                <a:solidFill>
                  <a:srgbClr val="C00000"/>
                </a:solidFill>
              </a:rPr>
              <a:t>      *** </a:t>
            </a:r>
            <a:r>
              <a:rPr lang="fr-CA" b="1" dirty="0" err="1">
                <a:solidFill>
                  <a:srgbClr val="C00000"/>
                </a:solidFill>
              </a:rPr>
              <a:t>Using</a:t>
            </a:r>
            <a:r>
              <a:rPr lang="fr-CA" b="1" dirty="0">
                <a:solidFill>
                  <a:srgbClr val="C00000"/>
                </a:solidFill>
              </a:rPr>
              <a:t> in </a:t>
            </a:r>
            <a:r>
              <a:rPr lang="fr-CA" b="1" dirty="0" err="1">
                <a:solidFill>
                  <a:srgbClr val="C00000"/>
                </a:solidFill>
              </a:rPr>
              <a:t>development</a:t>
            </a:r>
            <a:r>
              <a:rPr lang="fr-CA" b="1" dirty="0">
                <a:solidFill>
                  <a:srgbClr val="C00000"/>
                </a:solidFill>
              </a:rPr>
              <a:t> state ***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3145503" y="3178552"/>
            <a:ext cx="1443472" cy="369332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fr-CA" dirty="0"/>
              <a:t>Power </a:t>
            </a:r>
            <a:r>
              <a:rPr lang="fr-CA" dirty="0" err="1"/>
              <a:t>supply</a:t>
            </a:r>
            <a:endParaRPr lang="fr-FR" dirty="0"/>
          </a:p>
        </p:txBody>
      </p:sp>
      <p:sp>
        <p:nvSpPr>
          <p:cNvPr id="77" name="ZoneTexte 76"/>
          <p:cNvSpPr txBox="1"/>
          <p:nvPr/>
        </p:nvSpPr>
        <p:spPr>
          <a:xfrm>
            <a:off x="9804879" y="4583278"/>
            <a:ext cx="1443472" cy="369332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fr-CA" dirty="0"/>
              <a:t>Power </a:t>
            </a:r>
            <a:r>
              <a:rPr lang="fr-CA" dirty="0" err="1"/>
              <a:t>supply</a:t>
            </a:r>
            <a:endParaRPr lang="fr-FR" dirty="0"/>
          </a:p>
        </p:txBody>
      </p:sp>
      <p:cxnSp>
        <p:nvCxnSpPr>
          <p:cNvPr id="18" name="Connecteur droit avec flèche 17"/>
          <p:cNvCxnSpPr>
            <a:stCxn id="15" idx="0"/>
            <a:endCxn id="66" idx="2"/>
          </p:cNvCxnSpPr>
          <p:nvPr/>
        </p:nvCxnSpPr>
        <p:spPr>
          <a:xfrm flipV="1">
            <a:off x="3867239" y="3056841"/>
            <a:ext cx="0" cy="12171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avec flèche 81"/>
          <p:cNvCxnSpPr>
            <a:stCxn id="77" idx="1"/>
            <a:endCxn id="12" idx="3"/>
          </p:cNvCxnSpPr>
          <p:nvPr/>
        </p:nvCxnSpPr>
        <p:spPr>
          <a:xfrm flipH="1">
            <a:off x="9576483" y="4767944"/>
            <a:ext cx="228396" cy="375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806F863E-CCEE-BFB2-8C46-9776D7B5E3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63298" y="3172976"/>
            <a:ext cx="2551420" cy="874643"/>
          </a:xfrm>
          <a:prstGeom prst="rect">
            <a:avLst/>
          </a:prstGeom>
        </p:spPr>
      </p:pic>
      <p:sp>
        <p:nvSpPr>
          <p:cNvPr id="16" name="ZoneTexte 8">
            <a:extLst>
              <a:ext uri="{FF2B5EF4-FFF2-40B4-BE49-F238E27FC236}">
                <a16:creationId xmlns:a16="http://schemas.microsoft.com/office/drawing/2014/main" id="{E268DB7F-BF3A-BF0C-1DBB-4C1B8D117C02}"/>
              </a:ext>
            </a:extLst>
          </p:cNvPr>
          <p:cNvSpPr txBox="1"/>
          <p:nvPr/>
        </p:nvSpPr>
        <p:spPr>
          <a:xfrm>
            <a:off x="4317415" y="6488668"/>
            <a:ext cx="1726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18 </a:t>
            </a:r>
            <a:r>
              <a:rPr lang="fr-CA" dirty="0" err="1"/>
              <a:t>october</a:t>
            </a:r>
            <a:r>
              <a:rPr lang="fr-CA" dirty="0"/>
              <a:t> 2022</a:t>
            </a:r>
            <a:endParaRPr lang="fr-FR" dirty="0"/>
          </a:p>
        </p:txBody>
      </p:sp>
      <p:sp>
        <p:nvSpPr>
          <p:cNvPr id="17" name="ZoneTexte 6">
            <a:extLst>
              <a:ext uri="{FF2B5EF4-FFF2-40B4-BE49-F238E27FC236}">
                <a16:creationId xmlns:a16="http://schemas.microsoft.com/office/drawing/2014/main" id="{59557719-DAC9-79BA-5E9C-36232D5F023E}"/>
              </a:ext>
            </a:extLst>
          </p:cNvPr>
          <p:cNvSpPr txBox="1"/>
          <p:nvPr/>
        </p:nvSpPr>
        <p:spPr>
          <a:xfrm>
            <a:off x="0" y="6488668"/>
            <a:ext cx="2684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Atlas ITK interlock meeting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4526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0" y="6432137"/>
            <a:ext cx="12192000" cy="0"/>
          </a:xfrm>
          <a:prstGeom prst="line">
            <a:avLst/>
          </a:prstGeom>
          <a:ln w="53975" cmpd="thinThick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bg1"/>
                </a:gs>
                <a:gs pos="100000">
                  <a:schemeClr val="accent1">
                    <a:lumMod val="7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 flipH="1">
            <a:off x="7316381" y="6488668"/>
            <a:ext cx="4167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i="1" dirty="0"/>
              <a:t>Cyril.Drancourt@umontreal.ca</a:t>
            </a:r>
            <a:endParaRPr lang="fr-FR" i="1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9382849" y="6468649"/>
            <a:ext cx="2743200" cy="365125"/>
          </a:xfrm>
        </p:spPr>
        <p:txBody>
          <a:bodyPr/>
          <a:lstStyle/>
          <a:p>
            <a:fld id="{EF504B5C-BB9E-4A8F-8B63-3296418E3480}" type="slidenum">
              <a:rPr lang="fr-FR" smtClean="0"/>
              <a:t>11</a:t>
            </a:fld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0" y="9037"/>
            <a:ext cx="192097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A" sz="2400" b="1" dirty="0"/>
              <a:t>16RJ45 </a:t>
            </a:r>
            <a:r>
              <a:rPr lang="fr-CA" sz="2400" b="1" dirty="0" err="1"/>
              <a:t>status</a:t>
            </a:r>
            <a:endParaRPr lang="fr-FR" sz="2400" b="1" dirty="0"/>
          </a:p>
        </p:txBody>
      </p:sp>
      <p:sp>
        <p:nvSpPr>
          <p:cNvPr id="3" name="ZoneTexte 8">
            <a:extLst>
              <a:ext uri="{FF2B5EF4-FFF2-40B4-BE49-F238E27FC236}">
                <a16:creationId xmlns:a16="http://schemas.microsoft.com/office/drawing/2014/main" id="{FF6311B4-4466-0262-017B-A2E84C3A686D}"/>
              </a:ext>
            </a:extLst>
          </p:cNvPr>
          <p:cNvSpPr txBox="1"/>
          <p:nvPr/>
        </p:nvSpPr>
        <p:spPr>
          <a:xfrm>
            <a:off x="4317415" y="6488668"/>
            <a:ext cx="1726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18 </a:t>
            </a:r>
            <a:r>
              <a:rPr lang="fr-CA" dirty="0" err="1"/>
              <a:t>october</a:t>
            </a:r>
            <a:r>
              <a:rPr lang="fr-CA" dirty="0"/>
              <a:t> 2022</a:t>
            </a:r>
            <a:endParaRPr lang="fr-FR" dirty="0"/>
          </a:p>
        </p:txBody>
      </p:sp>
      <p:sp>
        <p:nvSpPr>
          <p:cNvPr id="4" name="ZoneTexte 6">
            <a:extLst>
              <a:ext uri="{FF2B5EF4-FFF2-40B4-BE49-F238E27FC236}">
                <a16:creationId xmlns:a16="http://schemas.microsoft.com/office/drawing/2014/main" id="{927567EB-B69D-53F5-0795-E4C6B224628C}"/>
              </a:ext>
            </a:extLst>
          </p:cNvPr>
          <p:cNvSpPr txBox="1"/>
          <p:nvPr/>
        </p:nvSpPr>
        <p:spPr>
          <a:xfrm>
            <a:off x="0" y="6488668"/>
            <a:ext cx="2684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Atlas ITK interlock meeting</a:t>
            </a:r>
            <a:endParaRPr lang="fr-F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DE4C0A-73F9-9982-1DDB-E0E1B18D955A}"/>
              </a:ext>
            </a:extLst>
          </p:cNvPr>
          <p:cNvSpPr txBox="1"/>
          <p:nvPr/>
        </p:nvSpPr>
        <p:spPr>
          <a:xfrm>
            <a:off x="1177055" y="1305909"/>
            <a:ext cx="10058400" cy="369331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PCB ………………………………………………………………..………. : </a:t>
            </a:r>
            <a:r>
              <a:rPr lang="fr-FR" dirty="0">
                <a:solidFill>
                  <a:srgbClr val="00B050"/>
                </a:solidFill>
              </a:rPr>
              <a:t>OK (6 PCB </a:t>
            </a:r>
            <a:r>
              <a:rPr lang="fr-FR" dirty="0" err="1">
                <a:solidFill>
                  <a:srgbClr val="00B050"/>
                </a:solidFill>
              </a:rPr>
              <a:t>ready</a:t>
            </a:r>
            <a:r>
              <a:rPr lang="fr-FR" dirty="0">
                <a:solidFill>
                  <a:srgbClr val="00B050"/>
                </a:solidFill>
              </a:rPr>
              <a:t> on 14 </a:t>
            </a:r>
            <a:r>
              <a:rPr lang="fr-FR" dirty="0" err="1">
                <a:solidFill>
                  <a:srgbClr val="00B050"/>
                </a:solidFill>
              </a:rPr>
              <a:t>oct</a:t>
            </a:r>
            <a:r>
              <a:rPr lang="fr-FR" dirty="0">
                <a:solidFill>
                  <a:srgbClr val="00B050"/>
                </a:solidFill>
              </a:rPr>
              <a:t> 2022)</a:t>
            </a:r>
          </a:p>
          <a:p>
            <a:endParaRPr lang="fr-FR" dirty="0"/>
          </a:p>
          <a:p>
            <a:r>
              <a:rPr lang="fr-FR" dirty="0" err="1"/>
              <a:t>Assembling</a:t>
            </a:r>
            <a:r>
              <a:rPr lang="fr-FR" dirty="0"/>
              <a:t> </a:t>
            </a:r>
            <a:r>
              <a:rPr lang="fr-FR" dirty="0">
                <a:solidFill>
                  <a:schemeClr val="tx1">
                    <a:lumMod val="95000"/>
                    <a:lumOff val="5000"/>
                  </a:schemeClr>
                </a:solidFill>
              </a:rPr>
              <a:t>(5 PCB)…………….....……………………………….. : </a:t>
            </a:r>
            <a:r>
              <a:rPr lang="fr-FR" dirty="0">
                <a:solidFill>
                  <a:schemeClr val="accent4">
                    <a:lumMod val="75000"/>
                  </a:schemeClr>
                </a:solidFill>
              </a:rPr>
              <a:t>in </a:t>
            </a:r>
            <a:r>
              <a:rPr lang="fr-FR" dirty="0" err="1">
                <a:solidFill>
                  <a:schemeClr val="accent4">
                    <a:lumMod val="75000"/>
                  </a:schemeClr>
                </a:solidFill>
              </a:rPr>
              <a:t>progress</a:t>
            </a:r>
            <a:r>
              <a:rPr lang="fr-FR" dirty="0">
                <a:solidFill>
                  <a:schemeClr val="accent4">
                    <a:lumMod val="75000"/>
                  </a:schemeClr>
                </a:solidFill>
              </a:rPr>
              <a:t> (</a:t>
            </a:r>
            <a:r>
              <a:rPr lang="fr-FR" dirty="0" err="1">
                <a:solidFill>
                  <a:schemeClr val="accent4">
                    <a:lumMod val="75000"/>
                  </a:schemeClr>
                </a:solidFill>
              </a:rPr>
              <a:t>wait</a:t>
            </a:r>
            <a:r>
              <a:rPr lang="fr-FR" dirty="0">
                <a:solidFill>
                  <a:schemeClr val="accent4">
                    <a:lumMod val="75000"/>
                  </a:schemeClr>
                </a:solidFill>
              </a:rPr>
              <a:t> 1 component -17oct2022)</a:t>
            </a:r>
          </a:p>
          <a:p>
            <a:endParaRPr lang="fr-FR" dirty="0"/>
          </a:p>
          <a:p>
            <a:r>
              <a:rPr lang="fr-FR" dirty="0" err="1"/>
              <a:t>Additionnal</a:t>
            </a:r>
            <a:r>
              <a:rPr lang="fr-FR" dirty="0"/>
              <a:t> component for ITK …………..………….………. : </a:t>
            </a:r>
            <a:r>
              <a:rPr lang="fr-FR" dirty="0" err="1">
                <a:solidFill>
                  <a:schemeClr val="accent4">
                    <a:lumMod val="75000"/>
                  </a:schemeClr>
                </a:solidFill>
              </a:rPr>
              <a:t>Samtec</a:t>
            </a:r>
            <a:r>
              <a:rPr lang="fr-FR" dirty="0">
                <a:solidFill>
                  <a:schemeClr val="accent4">
                    <a:lumMod val="75000"/>
                  </a:schemeClr>
                </a:solidFill>
              </a:rPr>
              <a:t> Flex </a:t>
            </a:r>
            <a:r>
              <a:rPr lang="fr-FR" dirty="0" err="1">
                <a:solidFill>
                  <a:schemeClr val="accent4">
                    <a:lumMod val="75000"/>
                  </a:schemeClr>
                </a:solidFill>
              </a:rPr>
              <a:t>cable</a:t>
            </a:r>
            <a:r>
              <a:rPr lang="fr-FR" dirty="0">
                <a:solidFill>
                  <a:schemeClr val="accent4">
                    <a:lumMod val="75000"/>
                  </a:schemeClr>
                </a:solidFill>
              </a:rPr>
              <a:t> in </a:t>
            </a:r>
            <a:r>
              <a:rPr lang="fr-FR" dirty="0" err="1">
                <a:solidFill>
                  <a:schemeClr val="accent4">
                    <a:lumMod val="75000"/>
                  </a:schemeClr>
                </a:solidFill>
              </a:rPr>
              <a:t>order</a:t>
            </a:r>
            <a:r>
              <a:rPr lang="fr-FR" dirty="0">
                <a:solidFill>
                  <a:schemeClr val="accent4">
                    <a:lumMod val="75000"/>
                  </a:schemeClr>
                </a:solidFill>
              </a:rPr>
              <a:t> (</a:t>
            </a:r>
            <a:r>
              <a:rPr lang="fr-FR" dirty="0" err="1">
                <a:solidFill>
                  <a:schemeClr val="accent4">
                    <a:lumMod val="75000"/>
                  </a:schemeClr>
                </a:solidFill>
              </a:rPr>
              <a:t>delay</a:t>
            </a:r>
            <a:r>
              <a:rPr lang="fr-FR" dirty="0">
                <a:solidFill>
                  <a:schemeClr val="accent4">
                    <a:lumMod val="75000"/>
                  </a:schemeClr>
                </a:solidFill>
              </a:rPr>
              <a:t> = end </a:t>
            </a:r>
            <a:r>
              <a:rPr lang="fr-FR" dirty="0" err="1">
                <a:solidFill>
                  <a:schemeClr val="accent4">
                    <a:lumMod val="75000"/>
                  </a:schemeClr>
                </a:solidFill>
              </a:rPr>
              <a:t>october</a:t>
            </a:r>
            <a:r>
              <a:rPr lang="fr-FR" dirty="0">
                <a:solidFill>
                  <a:schemeClr val="accent4">
                    <a:lumMod val="75000"/>
                  </a:schemeClr>
                </a:solidFill>
              </a:rPr>
              <a:t>)</a:t>
            </a:r>
          </a:p>
          <a:p>
            <a:r>
              <a:rPr lang="fr-FR" dirty="0">
                <a:solidFill>
                  <a:schemeClr val="accent4">
                    <a:lumMod val="75000"/>
                  </a:schemeClr>
                </a:solidFill>
              </a:rPr>
              <a:t>(</a:t>
            </a:r>
          </a:p>
          <a:p>
            <a:r>
              <a:rPr lang="fr-FR" dirty="0" err="1"/>
              <a:t>Additionnal</a:t>
            </a:r>
            <a:r>
              <a:rPr lang="fr-FR" dirty="0"/>
              <a:t> component for X17 ………….………….………. : </a:t>
            </a:r>
            <a:r>
              <a:rPr lang="fr-FR" dirty="0">
                <a:solidFill>
                  <a:srgbClr val="00B050"/>
                </a:solidFill>
              </a:rPr>
              <a:t>OK (</a:t>
            </a:r>
            <a:r>
              <a:rPr lang="fr-FR" dirty="0" err="1">
                <a:solidFill>
                  <a:srgbClr val="00B050"/>
                </a:solidFill>
              </a:rPr>
              <a:t>Samtec</a:t>
            </a:r>
            <a:r>
              <a:rPr lang="fr-FR" dirty="0">
                <a:solidFill>
                  <a:srgbClr val="00B050"/>
                </a:solidFill>
              </a:rPr>
              <a:t> Flex </a:t>
            </a:r>
            <a:r>
              <a:rPr lang="fr-FR" dirty="0" err="1">
                <a:solidFill>
                  <a:srgbClr val="00B050"/>
                </a:solidFill>
              </a:rPr>
              <a:t>cable</a:t>
            </a:r>
            <a:r>
              <a:rPr lang="fr-FR" dirty="0">
                <a:solidFill>
                  <a:srgbClr val="00B050"/>
                </a:solidFill>
              </a:rPr>
              <a:t> </a:t>
            </a:r>
            <a:r>
              <a:rPr lang="fr-FR" dirty="0" err="1">
                <a:solidFill>
                  <a:srgbClr val="00B050"/>
                </a:solidFill>
              </a:rPr>
              <a:t>low</a:t>
            </a:r>
            <a:r>
              <a:rPr lang="fr-FR" dirty="0">
                <a:solidFill>
                  <a:srgbClr val="00B050"/>
                </a:solidFill>
              </a:rPr>
              <a:t> </a:t>
            </a:r>
            <a:r>
              <a:rPr lang="fr-FR" dirty="0" err="1">
                <a:solidFill>
                  <a:srgbClr val="00B050"/>
                </a:solidFill>
              </a:rPr>
              <a:t>density</a:t>
            </a:r>
            <a:r>
              <a:rPr lang="fr-FR" dirty="0">
                <a:solidFill>
                  <a:srgbClr val="00B050"/>
                </a:solidFill>
              </a:rPr>
              <a:t> version)</a:t>
            </a:r>
          </a:p>
          <a:p>
            <a:endParaRPr lang="fr-FR" dirty="0"/>
          </a:p>
          <a:p>
            <a:r>
              <a:rPr lang="fr-FR" dirty="0"/>
              <a:t>User documentation ………………………………………….…... : </a:t>
            </a:r>
            <a:r>
              <a:rPr lang="fr-FR" dirty="0">
                <a:solidFill>
                  <a:srgbClr val="00B050"/>
                </a:solidFill>
              </a:rPr>
              <a:t>OK (For ITK and X17)</a:t>
            </a:r>
          </a:p>
          <a:p>
            <a:endParaRPr lang="fr-FR" dirty="0"/>
          </a:p>
          <a:p>
            <a:r>
              <a:rPr lang="fr-FR" dirty="0" err="1"/>
              <a:t>Firmware</a:t>
            </a:r>
            <a:r>
              <a:rPr lang="fr-FR" dirty="0"/>
              <a:t> to ITK on EMP FGPA (</a:t>
            </a:r>
            <a:r>
              <a:rPr lang="fr-FR" dirty="0" err="1"/>
              <a:t>Trenz</a:t>
            </a:r>
            <a:r>
              <a:rPr lang="fr-FR" dirty="0"/>
              <a:t> mezzanine) …… : </a:t>
            </a:r>
            <a:r>
              <a:rPr lang="fr-FR" dirty="0" err="1">
                <a:solidFill>
                  <a:srgbClr val="FF0000"/>
                </a:solidFill>
              </a:rPr>
              <a:t>t.b.d</a:t>
            </a:r>
            <a:r>
              <a:rPr lang="fr-FR" dirty="0">
                <a:solidFill>
                  <a:srgbClr val="FF0000"/>
                </a:solidFill>
              </a:rPr>
              <a:t>.</a:t>
            </a:r>
          </a:p>
          <a:p>
            <a:endParaRPr lang="fr-FR" dirty="0"/>
          </a:p>
          <a:p>
            <a:r>
              <a:rPr lang="fr-FR" dirty="0" err="1"/>
              <a:t>Firmware</a:t>
            </a:r>
            <a:r>
              <a:rPr lang="fr-FR" dirty="0"/>
              <a:t> to X17 </a:t>
            </a:r>
            <a:r>
              <a:rPr lang="fr-FR" dirty="0" err="1"/>
              <a:t>experiment</a:t>
            </a:r>
            <a:r>
              <a:rPr lang="fr-FR" dirty="0"/>
              <a:t> (</a:t>
            </a:r>
            <a:r>
              <a:rPr lang="fr-FR" dirty="0" err="1"/>
              <a:t>Montreal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Zboard</a:t>
            </a:r>
            <a:r>
              <a:rPr lang="fr-FR" dirty="0"/>
              <a:t>) : </a:t>
            </a:r>
            <a:r>
              <a:rPr lang="fr-FR" dirty="0" err="1">
                <a:solidFill>
                  <a:srgbClr val="FF0000"/>
                </a:solidFill>
              </a:rPr>
              <a:t>t.b.d</a:t>
            </a:r>
            <a:r>
              <a:rPr lang="fr-FR" dirty="0">
                <a:solidFill>
                  <a:srgbClr val="FF0000"/>
                </a:solidFill>
              </a:rPr>
              <a:t>.</a:t>
            </a:r>
            <a:endParaRPr lang="fr-CA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243855-FA2D-074F-919C-C698490479AD}"/>
              </a:ext>
            </a:extLst>
          </p:cNvPr>
          <p:cNvSpPr txBox="1"/>
          <p:nvPr/>
        </p:nvSpPr>
        <p:spPr>
          <a:xfrm>
            <a:off x="6032107" y="5649769"/>
            <a:ext cx="520334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/>
              <a:t>→→ </a:t>
            </a:r>
            <a:r>
              <a:rPr lang="fr-FR" b="1" dirty="0" err="1"/>
              <a:t>Debug</a:t>
            </a:r>
            <a:r>
              <a:rPr lang="fr-FR" b="1" dirty="0"/>
              <a:t> test on X17 </a:t>
            </a:r>
            <a:r>
              <a:rPr lang="fr-FR" b="1" dirty="0" err="1"/>
              <a:t>material</a:t>
            </a:r>
            <a:r>
              <a:rPr lang="fr-FR" b="1" dirty="0"/>
              <a:t> (</a:t>
            </a:r>
            <a:r>
              <a:rPr lang="fr-FR" b="1" dirty="0" err="1"/>
              <a:t>MonFPGA+Zboard</a:t>
            </a:r>
            <a:r>
              <a:rPr lang="fr-FR" b="1" dirty="0"/>
              <a:t>)</a:t>
            </a:r>
            <a:endParaRPr lang="fr-CA" b="1" dirty="0"/>
          </a:p>
        </p:txBody>
      </p:sp>
    </p:spTree>
    <p:extLst>
      <p:ext uri="{BB962C8B-B14F-4D97-AF65-F5344CB8AC3E}">
        <p14:creationId xmlns:p14="http://schemas.microsoft.com/office/powerpoint/2010/main" val="2848845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0" y="6432137"/>
            <a:ext cx="12192000" cy="0"/>
          </a:xfrm>
          <a:prstGeom prst="line">
            <a:avLst/>
          </a:prstGeom>
          <a:ln w="53975" cmpd="thinThick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bg1"/>
                </a:gs>
                <a:gs pos="100000">
                  <a:schemeClr val="accent1">
                    <a:lumMod val="7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 flipH="1">
            <a:off x="7316381" y="6488668"/>
            <a:ext cx="4167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i="1" dirty="0"/>
              <a:t>Cyril.Drancourt@umontreal.ca</a:t>
            </a:r>
            <a:endParaRPr lang="fr-FR" i="1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9382849" y="6468649"/>
            <a:ext cx="2743200" cy="365125"/>
          </a:xfrm>
        </p:spPr>
        <p:txBody>
          <a:bodyPr/>
          <a:lstStyle/>
          <a:p>
            <a:fld id="{EF504B5C-BB9E-4A8F-8B63-3296418E3480}" type="slidenum">
              <a:rPr lang="fr-FR" smtClean="0"/>
              <a:t>2</a:t>
            </a:fld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3722914" y="0"/>
            <a:ext cx="4951227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A" sz="2400" b="1" dirty="0"/>
              <a:t>16RJ45 </a:t>
            </a:r>
            <a:r>
              <a:rPr lang="fr-CA" sz="2400" b="1" dirty="0" err="1"/>
              <a:t>Board</a:t>
            </a:r>
            <a:r>
              <a:rPr lang="fr-CA" sz="2400" b="1" dirty="0"/>
              <a:t>, </a:t>
            </a:r>
            <a:r>
              <a:rPr lang="fr-CA" sz="2400" b="1" dirty="0" err="1"/>
              <a:t>University</a:t>
            </a:r>
            <a:r>
              <a:rPr lang="fr-CA" sz="2400" b="1" dirty="0"/>
              <a:t> of </a:t>
            </a:r>
            <a:r>
              <a:rPr lang="fr-CA" sz="2400" b="1" dirty="0" err="1"/>
              <a:t>Montreal</a:t>
            </a:r>
            <a:endParaRPr lang="fr-CA" sz="2400" b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10B3CFD-B312-78D7-3083-AC785F6134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3579" y="795195"/>
            <a:ext cx="5289895" cy="5336986"/>
          </a:xfrm>
          <a:prstGeom prst="rect">
            <a:avLst/>
          </a:prstGeom>
        </p:spPr>
      </p:pic>
      <p:sp>
        <p:nvSpPr>
          <p:cNvPr id="14" name="ZoneTexte 8">
            <a:extLst>
              <a:ext uri="{FF2B5EF4-FFF2-40B4-BE49-F238E27FC236}">
                <a16:creationId xmlns:a16="http://schemas.microsoft.com/office/drawing/2014/main" id="{FDD112A1-E0CB-04B6-F3E1-7CACEDCFBA6E}"/>
              </a:ext>
            </a:extLst>
          </p:cNvPr>
          <p:cNvSpPr txBox="1"/>
          <p:nvPr/>
        </p:nvSpPr>
        <p:spPr>
          <a:xfrm>
            <a:off x="4317415" y="6488668"/>
            <a:ext cx="1726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18 </a:t>
            </a:r>
            <a:r>
              <a:rPr lang="fr-CA" dirty="0" err="1"/>
              <a:t>october</a:t>
            </a:r>
            <a:r>
              <a:rPr lang="fr-CA" dirty="0"/>
              <a:t> 2022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8843474" y="775726"/>
            <a:ext cx="2228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3D </a:t>
            </a:r>
            <a:r>
              <a:rPr lang="fr-CA" dirty="0" err="1"/>
              <a:t>View</a:t>
            </a:r>
            <a:r>
              <a:rPr lang="fr-CA" dirty="0"/>
              <a:t> CAD (</a:t>
            </a:r>
            <a:r>
              <a:rPr lang="fr-CA" dirty="0" err="1"/>
              <a:t>Altium</a:t>
            </a:r>
            <a:r>
              <a:rPr lang="fr-CA" dirty="0"/>
              <a:t>)</a:t>
            </a:r>
            <a:endParaRPr lang="fr-FR" dirty="0"/>
          </a:p>
        </p:txBody>
      </p:sp>
      <p:sp>
        <p:nvSpPr>
          <p:cNvPr id="4" name="ZoneTexte 6">
            <a:extLst>
              <a:ext uri="{FF2B5EF4-FFF2-40B4-BE49-F238E27FC236}">
                <a16:creationId xmlns:a16="http://schemas.microsoft.com/office/drawing/2014/main" id="{1ADB6016-F9C6-1B33-E4ED-3BF1AFB7A8DA}"/>
              </a:ext>
            </a:extLst>
          </p:cNvPr>
          <p:cNvSpPr txBox="1"/>
          <p:nvPr/>
        </p:nvSpPr>
        <p:spPr>
          <a:xfrm>
            <a:off x="0" y="6488668"/>
            <a:ext cx="2684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Atlas ITK interlock meeting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8854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0" y="6432137"/>
            <a:ext cx="12192000" cy="0"/>
          </a:xfrm>
          <a:prstGeom prst="line">
            <a:avLst/>
          </a:prstGeom>
          <a:ln w="53975" cmpd="thinThick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bg1"/>
                </a:gs>
                <a:gs pos="100000">
                  <a:schemeClr val="accent1">
                    <a:lumMod val="7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 flipH="1">
            <a:off x="7316381" y="6488668"/>
            <a:ext cx="4167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i="1" dirty="0"/>
              <a:t>Cyril.Drancourt@umontreal.ca</a:t>
            </a:r>
            <a:endParaRPr lang="fr-FR" i="1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9382849" y="6468649"/>
            <a:ext cx="2743200" cy="365125"/>
          </a:xfrm>
        </p:spPr>
        <p:txBody>
          <a:bodyPr/>
          <a:lstStyle/>
          <a:p>
            <a:fld id="{EF504B5C-BB9E-4A8F-8B63-3296418E3480}" type="slidenum">
              <a:rPr lang="fr-FR" smtClean="0"/>
              <a:t>3</a:t>
            </a:fld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3410667" y="590817"/>
            <a:ext cx="715093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dirty="0"/>
              <a:t>190 mm x 190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dirty="0"/>
              <a:t>4 </a:t>
            </a:r>
            <a:r>
              <a:rPr lang="fr-CA" dirty="0" err="1"/>
              <a:t>cupper</a:t>
            </a:r>
            <a:r>
              <a:rPr lang="fr-CA" dirty="0"/>
              <a:t> </a:t>
            </a:r>
            <a:r>
              <a:rPr lang="fr-CA" dirty="0" err="1"/>
              <a:t>layers</a:t>
            </a:r>
            <a:r>
              <a:rPr lang="fr-CA" dirty="0"/>
              <a:t> on CAD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dirty="0" err="1"/>
              <a:t>Halogen</a:t>
            </a:r>
            <a:r>
              <a:rPr lang="fr-CA" dirty="0"/>
              <a:t> free </a:t>
            </a:r>
            <a:r>
              <a:rPr lang="fr-CA" dirty="0" err="1"/>
              <a:t>materials</a:t>
            </a:r>
            <a:endParaRPr lang="fr-CA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dirty="0"/>
              <a:t>16 RJ45 </a:t>
            </a:r>
            <a:r>
              <a:rPr lang="fr-CA" dirty="0" err="1"/>
              <a:t>link</a:t>
            </a:r>
            <a:r>
              <a:rPr lang="fr-CA" dirty="0"/>
              <a:t> for 16 </a:t>
            </a:r>
            <a:r>
              <a:rPr lang="fr-CA" dirty="0" err="1"/>
              <a:t>MonFPGA</a:t>
            </a:r>
            <a:r>
              <a:rPr lang="fr-CA" dirty="0"/>
              <a:t> </a:t>
            </a:r>
            <a:r>
              <a:rPr lang="fr-CA" dirty="0" err="1"/>
              <a:t>Board</a:t>
            </a:r>
            <a:r>
              <a:rPr lang="fr-CA" dirty="0"/>
              <a:t> (i.e. 16 LIZZY </a:t>
            </a:r>
            <a:r>
              <a:rPr lang="fr-CA" dirty="0" err="1"/>
              <a:t>crate</a:t>
            </a:r>
            <a:r>
              <a:rPr lang="fr-CA" dirty="0"/>
              <a:t> for ITK interlock)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dirty="0" err="1"/>
              <a:t>Galvanic</a:t>
            </a:r>
            <a:r>
              <a:rPr lang="fr-CA" dirty="0"/>
              <a:t> transmission on RJ45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dirty="0"/>
              <a:t>2 bits identification for 16RJ45 </a:t>
            </a:r>
            <a:r>
              <a:rPr lang="fr-CA" dirty="0" err="1"/>
              <a:t>board</a:t>
            </a:r>
            <a:endParaRPr lang="fr-CA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dirty="0"/>
              <a:t>JTAG master </a:t>
            </a:r>
            <a:r>
              <a:rPr lang="fr-CA" dirty="0" err="1"/>
              <a:t>connector</a:t>
            </a:r>
            <a:r>
              <a:rPr lang="fr-CA" dirty="0"/>
              <a:t> on 16RJ45 </a:t>
            </a:r>
            <a:r>
              <a:rPr lang="fr-CA" dirty="0" err="1"/>
              <a:t>board</a:t>
            </a:r>
            <a:r>
              <a:rPr lang="fr-CA" dirty="0"/>
              <a:t> to program </a:t>
            </a:r>
            <a:r>
              <a:rPr lang="fr-CA" dirty="0" err="1"/>
              <a:t>MonFPGA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2744419" y="148600"/>
            <a:ext cx="1443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err="1"/>
              <a:t>Some</a:t>
            </a:r>
            <a:r>
              <a:rPr lang="fr-CA" dirty="0"/>
              <a:t> </a:t>
            </a:r>
            <a:r>
              <a:rPr lang="fr-CA" dirty="0" err="1"/>
              <a:t>details</a:t>
            </a:r>
            <a:r>
              <a:rPr lang="fr-CA" dirty="0"/>
              <a:t>: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0" y="9037"/>
            <a:ext cx="1912127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A" sz="2400" b="1" dirty="0"/>
              <a:t>16RJ45 </a:t>
            </a:r>
            <a:r>
              <a:rPr lang="fr-CA" sz="2400" b="1" dirty="0" err="1"/>
              <a:t>Board</a:t>
            </a:r>
            <a:endParaRPr lang="fr-CA" sz="2400" b="1" dirty="0"/>
          </a:p>
          <a:p>
            <a:r>
              <a:rPr lang="fr-CA" sz="2400" b="1" dirty="0"/>
              <a:t>Manufacture</a:t>
            </a:r>
            <a:endParaRPr lang="fr-FR" sz="2400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0DA755F-5A67-EDC4-8573-7D86FD37F2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0667" y="2891474"/>
            <a:ext cx="6805869" cy="3313383"/>
          </a:xfrm>
          <a:prstGeom prst="rect">
            <a:avLst/>
          </a:prstGeom>
          <a:ln w="44450">
            <a:solidFill>
              <a:schemeClr val="accent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F3BB104-AF96-46BB-76E3-92422E3A02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787" y="3158633"/>
            <a:ext cx="2713577" cy="277906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FCBBB64-358B-C047-0711-32E5AE9C3376}"/>
              </a:ext>
            </a:extLst>
          </p:cNvPr>
          <p:cNvSpPr txBox="1"/>
          <p:nvPr/>
        </p:nvSpPr>
        <p:spPr>
          <a:xfrm>
            <a:off x="172099" y="2809312"/>
            <a:ext cx="27476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4 </a:t>
            </a:r>
            <a:r>
              <a:rPr lang="fr-FR" sz="1400" dirty="0" err="1"/>
              <a:t>layers</a:t>
            </a:r>
            <a:r>
              <a:rPr lang="fr-FR" sz="1400" dirty="0"/>
              <a:t> : 2 </a:t>
            </a:r>
            <a:r>
              <a:rPr lang="fr-FR" sz="1400" dirty="0" err="1"/>
              <a:t>signals</a:t>
            </a:r>
            <a:r>
              <a:rPr lang="fr-FR" sz="1400" dirty="0"/>
              <a:t>, 2 </a:t>
            </a:r>
            <a:r>
              <a:rPr lang="fr-FR" sz="1400" dirty="0" err="1"/>
              <a:t>ground</a:t>
            </a:r>
            <a:r>
              <a:rPr lang="fr-FR" sz="1400" dirty="0"/>
              <a:t> planes</a:t>
            </a:r>
            <a:endParaRPr lang="fr-CA" sz="1400" dirty="0"/>
          </a:p>
        </p:txBody>
      </p:sp>
      <p:sp>
        <p:nvSpPr>
          <p:cNvPr id="15" name="ZoneTexte 8">
            <a:extLst>
              <a:ext uri="{FF2B5EF4-FFF2-40B4-BE49-F238E27FC236}">
                <a16:creationId xmlns:a16="http://schemas.microsoft.com/office/drawing/2014/main" id="{4A0B0D9A-E9FA-3519-5602-DBEA964F88E7}"/>
              </a:ext>
            </a:extLst>
          </p:cNvPr>
          <p:cNvSpPr txBox="1"/>
          <p:nvPr/>
        </p:nvSpPr>
        <p:spPr>
          <a:xfrm>
            <a:off x="4317415" y="6488668"/>
            <a:ext cx="1726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18 </a:t>
            </a:r>
            <a:r>
              <a:rPr lang="fr-CA" dirty="0" err="1"/>
              <a:t>october</a:t>
            </a:r>
            <a:r>
              <a:rPr lang="fr-CA" dirty="0"/>
              <a:t> 2022</a:t>
            </a:r>
            <a:endParaRPr lang="fr-FR" dirty="0"/>
          </a:p>
        </p:txBody>
      </p:sp>
      <p:sp>
        <p:nvSpPr>
          <p:cNvPr id="16" name="ZoneTexte 6">
            <a:extLst>
              <a:ext uri="{FF2B5EF4-FFF2-40B4-BE49-F238E27FC236}">
                <a16:creationId xmlns:a16="http://schemas.microsoft.com/office/drawing/2014/main" id="{9942AB38-5796-3006-EEDE-451306CFBD07}"/>
              </a:ext>
            </a:extLst>
          </p:cNvPr>
          <p:cNvSpPr txBox="1"/>
          <p:nvPr/>
        </p:nvSpPr>
        <p:spPr>
          <a:xfrm>
            <a:off x="0" y="6488668"/>
            <a:ext cx="2684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Atlas ITK interlock meeting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30170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0" y="6432137"/>
            <a:ext cx="12192000" cy="0"/>
          </a:xfrm>
          <a:prstGeom prst="line">
            <a:avLst/>
          </a:prstGeom>
          <a:ln w="53975" cmpd="thinThick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bg1"/>
                </a:gs>
                <a:gs pos="100000">
                  <a:schemeClr val="accent1">
                    <a:lumMod val="7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 flipH="1">
            <a:off x="7316381" y="6488668"/>
            <a:ext cx="4167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i="1" dirty="0"/>
              <a:t>Cyril.Drancourt@umontreal.ca</a:t>
            </a:r>
            <a:endParaRPr lang="fr-FR" i="1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9382849" y="6468649"/>
            <a:ext cx="2743200" cy="365125"/>
          </a:xfrm>
        </p:spPr>
        <p:txBody>
          <a:bodyPr/>
          <a:lstStyle/>
          <a:p>
            <a:fld id="{EF504B5C-BB9E-4A8F-8B63-3296418E3480}" type="slidenum">
              <a:rPr lang="fr-FR" smtClean="0"/>
              <a:t>4</a:t>
            </a:fld>
            <a:endParaRPr lang="fr-FR" dirty="0"/>
          </a:p>
        </p:txBody>
      </p:sp>
      <p:sp>
        <p:nvSpPr>
          <p:cNvPr id="32" name="ZoneTexte 31"/>
          <p:cNvSpPr txBox="1"/>
          <p:nvPr/>
        </p:nvSpPr>
        <p:spPr>
          <a:xfrm>
            <a:off x="0" y="9037"/>
            <a:ext cx="3488199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A" sz="2400" b="1" dirty="0"/>
              <a:t>16RJ45 </a:t>
            </a:r>
            <a:r>
              <a:rPr lang="fr-CA" sz="2400" b="1" dirty="0" err="1"/>
              <a:t>Board</a:t>
            </a:r>
            <a:r>
              <a:rPr lang="fr-CA" sz="2400" b="1" dirty="0"/>
              <a:t> application</a:t>
            </a:r>
          </a:p>
          <a:p>
            <a:r>
              <a:rPr lang="fr-CA" sz="2400" b="1" dirty="0"/>
              <a:t>On ATLAS ITK Interlock</a:t>
            </a:r>
            <a:endParaRPr lang="fr-FR" sz="24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/>
          <a:srcRect l="56933" t="34546" b="4514"/>
          <a:stretch/>
        </p:blipFill>
        <p:spPr>
          <a:xfrm>
            <a:off x="793215" y="1294899"/>
            <a:ext cx="3304403" cy="250502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20562" y="1334414"/>
            <a:ext cx="1326457" cy="897624"/>
          </a:xfrm>
          <a:prstGeom prst="rect">
            <a:avLst/>
          </a:prstGeom>
          <a:solidFill>
            <a:srgbClr val="A5AB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2320473" y="3489462"/>
            <a:ext cx="73277" cy="8396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1720562" y="1334414"/>
            <a:ext cx="1320381" cy="232541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5" name="Groupe 14"/>
          <p:cNvGrpSpPr/>
          <p:nvPr/>
        </p:nvGrpSpPr>
        <p:grpSpPr>
          <a:xfrm>
            <a:off x="958945" y="1309194"/>
            <a:ext cx="716166" cy="2350631"/>
            <a:chOff x="6139805" y="375905"/>
            <a:chExt cx="1328268" cy="4532568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21" t="34736" r="4242" b="31145"/>
            <a:stretch/>
          </p:blipFill>
          <p:spPr>
            <a:xfrm rot="16200000">
              <a:off x="4583120" y="2023520"/>
              <a:ext cx="4532568" cy="1237338"/>
            </a:xfrm>
            <a:prstGeom prst="rect">
              <a:avLst/>
            </a:prstGeom>
          </p:spPr>
        </p:pic>
        <p:sp>
          <p:nvSpPr>
            <p:cNvPr id="20" name="ZoneTexte 19"/>
            <p:cNvSpPr txBox="1"/>
            <p:nvPr/>
          </p:nvSpPr>
          <p:spPr>
            <a:xfrm>
              <a:off x="6139805" y="3223391"/>
              <a:ext cx="7409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A" dirty="0">
                  <a:solidFill>
                    <a:srgbClr val="FF33CC"/>
                  </a:solidFill>
                </a:rPr>
                <a:t>EMP</a:t>
              </a:r>
            </a:p>
            <a:p>
              <a:r>
                <a:rPr lang="fr-CA" dirty="0" err="1">
                  <a:solidFill>
                    <a:srgbClr val="FF33CC"/>
                  </a:solidFill>
                </a:rPr>
                <a:t>Board</a:t>
              </a:r>
              <a:endParaRPr lang="fr-FR" dirty="0">
                <a:solidFill>
                  <a:srgbClr val="FF33CC"/>
                </a:solidFill>
              </a:endParaRPr>
            </a:p>
          </p:txBody>
        </p:sp>
      </p:grpSp>
      <p:pic>
        <p:nvPicPr>
          <p:cNvPr id="16" name="Image 15"/>
          <p:cNvPicPr>
            <a:picLocks noChangeAspect="1"/>
          </p:cNvPicPr>
          <p:nvPr/>
        </p:nvPicPr>
        <p:blipFill rotWithShape="1">
          <a:blip r:embed="rId5"/>
          <a:srcRect l="60629" t="48017" r="31982" b="41824"/>
          <a:stretch/>
        </p:blipFill>
        <p:spPr>
          <a:xfrm>
            <a:off x="1042635" y="1865280"/>
            <a:ext cx="561178" cy="386350"/>
          </a:xfrm>
          <a:prstGeom prst="rect">
            <a:avLst/>
          </a:prstGeom>
        </p:spPr>
      </p:pic>
      <p:sp>
        <p:nvSpPr>
          <p:cNvPr id="36" name="ZoneTexte 35"/>
          <p:cNvSpPr txBox="1"/>
          <p:nvPr/>
        </p:nvSpPr>
        <p:spPr>
          <a:xfrm rot="5400000">
            <a:off x="3669893" y="2401279"/>
            <a:ext cx="603015" cy="1991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EMP </a:t>
            </a:r>
            <a:r>
              <a:rPr lang="fr-CA" dirty="0" err="1"/>
              <a:t>Crate</a:t>
            </a:r>
            <a:endParaRPr lang="fr-FR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7B20A062-F918-1C4E-6E99-6622E49ED6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89239" y="2232038"/>
            <a:ext cx="1351704" cy="1316568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1658908" y="2937659"/>
            <a:ext cx="787581" cy="1915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>
                <a:solidFill>
                  <a:srgbClr val="FF33CC"/>
                </a:solidFill>
              </a:rPr>
              <a:t>16RJ45 </a:t>
            </a:r>
            <a:r>
              <a:rPr lang="fr-CA" dirty="0" err="1">
                <a:solidFill>
                  <a:srgbClr val="FF33CC"/>
                </a:solidFill>
              </a:rPr>
              <a:t>Board</a:t>
            </a:r>
            <a:endParaRPr lang="fr-FR" dirty="0">
              <a:solidFill>
                <a:srgbClr val="FF33CC"/>
              </a:solidFill>
            </a:endParaRPr>
          </a:p>
        </p:txBody>
      </p:sp>
      <p:pic>
        <p:nvPicPr>
          <p:cNvPr id="41" name="Image 40">
            <a:extLst>
              <a:ext uri="{FF2B5EF4-FFF2-40B4-BE49-F238E27FC236}">
                <a16:creationId xmlns:a16="http://schemas.microsoft.com/office/drawing/2014/main" id="{F07E0C92-DC75-4504-A772-E7BA638A403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5005"/>
          <a:stretch/>
        </p:blipFill>
        <p:spPr>
          <a:xfrm>
            <a:off x="5033457" y="4340844"/>
            <a:ext cx="4383035" cy="1283256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F07E0C92-DC75-4504-A772-E7BA638A403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5005"/>
          <a:stretch/>
        </p:blipFill>
        <p:spPr>
          <a:xfrm>
            <a:off x="6230098" y="2342310"/>
            <a:ext cx="4383035" cy="1283256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F07E0C92-DC75-4504-A772-E7BA638A403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5005"/>
          <a:stretch/>
        </p:blipFill>
        <p:spPr>
          <a:xfrm>
            <a:off x="6913300" y="1314143"/>
            <a:ext cx="4383035" cy="1283256"/>
          </a:xfrm>
          <a:prstGeom prst="rect">
            <a:avLst/>
          </a:prstGeom>
        </p:spPr>
      </p:pic>
      <p:pic>
        <p:nvPicPr>
          <p:cNvPr id="44" name="Image 43">
            <a:extLst>
              <a:ext uri="{FF2B5EF4-FFF2-40B4-BE49-F238E27FC236}">
                <a16:creationId xmlns:a16="http://schemas.microsoft.com/office/drawing/2014/main" id="{F07E0C92-DC75-4504-A772-E7BA638A403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5005"/>
          <a:stretch/>
        </p:blipFill>
        <p:spPr>
          <a:xfrm>
            <a:off x="7536122" y="285976"/>
            <a:ext cx="4383035" cy="1283256"/>
          </a:xfrm>
          <a:prstGeom prst="rect">
            <a:avLst/>
          </a:prstGeom>
        </p:spPr>
      </p:pic>
      <p:sp>
        <p:nvSpPr>
          <p:cNvPr id="9" name="Accolade fermante 8"/>
          <p:cNvSpPr/>
          <p:nvPr/>
        </p:nvSpPr>
        <p:spPr>
          <a:xfrm>
            <a:off x="11548972" y="1154159"/>
            <a:ext cx="304608" cy="403835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11701276" y="2826874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>
                <a:solidFill>
                  <a:srgbClr val="0070C0"/>
                </a:solidFill>
              </a:rPr>
              <a:t>x16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4" name="Forme libre 13"/>
          <p:cNvSpPr/>
          <p:nvPr/>
        </p:nvSpPr>
        <p:spPr>
          <a:xfrm>
            <a:off x="2864386" y="1262912"/>
            <a:ext cx="5233012" cy="3058652"/>
          </a:xfrm>
          <a:custGeom>
            <a:avLst/>
            <a:gdLst>
              <a:gd name="connsiteX0" fmla="*/ 0 w 5233012"/>
              <a:gd name="connsiteY0" fmla="*/ 2229435 h 3058652"/>
              <a:gd name="connsiteX1" fmla="*/ 330506 w 5233012"/>
              <a:gd name="connsiteY1" fmla="*/ 2956548 h 3058652"/>
              <a:gd name="connsiteX2" fmla="*/ 1244906 w 5233012"/>
              <a:gd name="connsiteY2" fmla="*/ 2769261 h 3058652"/>
              <a:gd name="connsiteX3" fmla="*/ 2798284 w 5233012"/>
              <a:gd name="connsiteY3" fmla="*/ 367584 h 3058652"/>
              <a:gd name="connsiteX4" fmla="*/ 5233012 w 5233012"/>
              <a:gd name="connsiteY4" fmla="*/ 48095 h 3058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3012" h="3058652">
                <a:moveTo>
                  <a:pt x="0" y="2229435"/>
                </a:moveTo>
                <a:cubicBezTo>
                  <a:pt x="61511" y="2548006"/>
                  <a:pt x="123022" y="2866577"/>
                  <a:pt x="330506" y="2956548"/>
                </a:cubicBezTo>
                <a:cubicBezTo>
                  <a:pt x="537990" y="3046519"/>
                  <a:pt x="833610" y="3200755"/>
                  <a:pt x="1244906" y="2769261"/>
                </a:cubicBezTo>
                <a:cubicBezTo>
                  <a:pt x="1656202" y="2337767"/>
                  <a:pt x="2133600" y="821112"/>
                  <a:pt x="2798284" y="367584"/>
                </a:cubicBezTo>
                <a:cubicBezTo>
                  <a:pt x="3462968" y="-85944"/>
                  <a:pt x="4347990" y="-18925"/>
                  <a:pt x="5233012" y="4809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Forme libre 45"/>
          <p:cNvSpPr/>
          <p:nvPr/>
        </p:nvSpPr>
        <p:spPr>
          <a:xfrm>
            <a:off x="2699133" y="2192960"/>
            <a:ext cx="4836404" cy="2358513"/>
          </a:xfrm>
          <a:custGeom>
            <a:avLst/>
            <a:gdLst>
              <a:gd name="connsiteX0" fmla="*/ 0 w 4836404"/>
              <a:gd name="connsiteY0" fmla="*/ 1321421 h 2358513"/>
              <a:gd name="connsiteX1" fmla="*/ 429657 w 4836404"/>
              <a:gd name="connsiteY1" fmla="*/ 2224804 h 2358513"/>
              <a:gd name="connsiteX2" fmla="*/ 1322024 w 4836404"/>
              <a:gd name="connsiteY2" fmla="*/ 2136669 h 2358513"/>
              <a:gd name="connsiteX3" fmla="*/ 3073706 w 4836404"/>
              <a:gd name="connsiteY3" fmla="*/ 197700 h 2358513"/>
              <a:gd name="connsiteX4" fmla="*/ 4836404 w 4836404"/>
              <a:gd name="connsiteY4" fmla="*/ 164650 h 2358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36404" h="2358513">
                <a:moveTo>
                  <a:pt x="0" y="1321421"/>
                </a:moveTo>
                <a:cubicBezTo>
                  <a:pt x="104660" y="1705175"/>
                  <a:pt x="209320" y="2088929"/>
                  <a:pt x="429657" y="2224804"/>
                </a:cubicBezTo>
                <a:cubicBezTo>
                  <a:pt x="649994" y="2360679"/>
                  <a:pt x="881349" y="2474520"/>
                  <a:pt x="1322024" y="2136669"/>
                </a:cubicBezTo>
                <a:cubicBezTo>
                  <a:pt x="1762699" y="1798818"/>
                  <a:pt x="2487976" y="526370"/>
                  <a:pt x="3073706" y="197700"/>
                </a:cubicBezTo>
                <a:cubicBezTo>
                  <a:pt x="3659436" y="-130970"/>
                  <a:pt x="4247920" y="16840"/>
                  <a:pt x="4836404" y="16465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Forme libre 46"/>
          <p:cNvSpPr/>
          <p:nvPr/>
        </p:nvSpPr>
        <p:spPr>
          <a:xfrm>
            <a:off x="2585519" y="3404212"/>
            <a:ext cx="4266973" cy="1391804"/>
          </a:xfrm>
          <a:custGeom>
            <a:avLst/>
            <a:gdLst>
              <a:gd name="connsiteX0" fmla="*/ 3445 w 4266973"/>
              <a:gd name="connsiteY0" fmla="*/ 99152 h 1391804"/>
              <a:gd name="connsiteX1" fmla="*/ 168698 w 4266973"/>
              <a:gd name="connsiteY1" fmla="*/ 1024569 h 1391804"/>
              <a:gd name="connsiteX2" fmla="*/ 1094115 w 4266973"/>
              <a:gd name="connsiteY2" fmla="*/ 1366092 h 1391804"/>
              <a:gd name="connsiteX3" fmla="*/ 2526308 w 4266973"/>
              <a:gd name="connsiteY3" fmla="*/ 396607 h 1391804"/>
              <a:gd name="connsiteX4" fmla="*/ 4266973 w 4266973"/>
              <a:gd name="connsiteY4" fmla="*/ 0 h 1391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66973" h="1391804">
                <a:moveTo>
                  <a:pt x="3445" y="99152"/>
                </a:moveTo>
                <a:cubicBezTo>
                  <a:pt x="-4818" y="456282"/>
                  <a:pt x="-13080" y="813412"/>
                  <a:pt x="168698" y="1024569"/>
                </a:cubicBezTo>
                <a:cubicBezTo>
                  <a:pt x="350476" y="1235726"/>
                  <a:pt x="701180" y="1470752"/>
                  <a:pt x="1094115" y="1366092"/>
                </a:cubicBezTo>
                <a:cubicBezTo>
                  <a:pt x="1487050" y="1261432"/>
                  <a:pt x="1997498" y="624289"/>
                  <a:pt x="2526308" y="396607"/>
                </a:cubicBezTo>
                <a:cubicBezTo>
                  <a:pt x="3055118" y="168925"/>
                  <a:pt x="3661045" y="84462"/>
                  <a:pt x="4266973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Forme libre 47"/>
          <p:cNvSpPr/>
          <p:nvPr/>
        </p:nvSpPr>
        <p:spPr>
          <a:xfrm>
            <a:off x="1840365" y="3507976"/>
            <a:ext cx="3844338" cy="1957778"/>
          </a:xfrm>
          <a:custGeom>
            <a:avLst/>
            <a:gdLst>
              <a:gd name="connsiteX0" fmla="*/ 61726 w 3862546"/>
              <a:gd name="connsiteY0" fmla="*/ 0 h 2006457"/>
              <a:gd name="connsiteX1" fmla="*/ 105794 w 3862546"/>
              <a:gd name="connsiteY1" fmla="*/ 826265 h 2006457"/>
              <a:gd name="connsiteX2" fmla="*/ 1042228 w 3862546"/>
              <a:gd name="connsiteY2" fmla="*/ 1817784 h 2006457"/>
              <a:gd name="connsiteX3" fmla="*/ 3862546 w 3862546"/>
              <a:gd name="connsiteY3" fmla="*/ 2005070 h 2006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2546" h="2006457">
                <a:moveTo>
                  <a:pt x="61726" y="0"/>
                </a:moveTo>
                <a:cubicBezTo>
                  <a:pt x="2051" y="261650"/>
                  <a:pt x="-57623" y="523301"/>
                  <a:pt x="105794" y="826265"/>
                </a:cubicBezTo>
                <a:cubicBezTo>
                  <a:pt x="269211" y="1129229"/>
                  <a:pt x="416103" y="1621316"/>
                  <a:pt x="1042228" y="1817784"/>
                </a:cubicBezTo>
                <a:cubicBezTo>
                  <a:pt x="1668353" y="2014252"/>
                  <a:pt x="2765449" y="2009661"/>
                  <a:pt x="3862546" y="200507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ZoneTexte 48"/>
          <p:cNvSpPr txBox="1"/>
          <p:nvPr/>
        </p:nvSpPr>
        <p:spPr>
          <a:xfrm rot="20428737">
            <a:off x="4655109" y="1135539"/>
            <a:ext cx="2290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>
                <a:solidFill>
                  <a:srgbClr val="0070C0"/>
                </a:solidFill>
              </a:rPr>
              <a:t>16x RJ45 </a:t>
            </a:r>
            <a:r>
              <a:rPr lang="fr-CA" dirty="0" err="1">
                <a:solidFill>
                  <a:srgbClr val="0070C0"/>
                </a:solidFill>
              </a:rPr>
              <a:t>Cables</a:t>
            </a:r>
            <a:r>
              <a:rPr lang="fr-CA" dirty="0">
                <a:solidFill>
                  <a:srgbClr val="0070C0"/>
                </a:solidFill>
              </a:rPr>
              <a:t> (Cat6)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041761" y="2328994"/>
            <a:ext cx="1404728" cy="443616"/>
          </a:xfrm>
          <a:prstGeom prst="rect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FMC </a:t>
            </a:r>
            <a:r>
              <a:rPr lang="fr-CA" dirty="0" err="1"/>
              <a:t>link</a:t>
            </a:r>
            <a:endParaRPr lang="fr-FR" dirty="0"/>
          </a:p>
        </p:txBody>
      </p:sp>
      <p:sp>
        <p:nvSpPr>
          <p:cNvPr id="51" name="ZoneTexte 50"/>
          <p:cNvSpPr txBox="1"/>
          <p:nvPr/>
        </p:nvSpPr>
        <p:spPr>
          <a:xfrm>
            <a:off x="9798236" y="-11479"/>
            <a:ext cx="1743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LIZZY </a:t>
            </a:r>
            <a:r>
              <a:rPr lang="fr-CA" dirty="0" err="1"/>
              <a:t>Crate</a:t>
            </a:r>
            <a:r>
              <a:rPr lang="fr-CA" dirty="0"/>
              <a:t> (x16)</a:t>
            </a:r>
            <a:endParaRPr lang="fr-FR" dirty="0"/>
          </a:p>
        </p:txBody>
      </p:sp>
      <p:cxnSp>
        <p:nvCxnSpPr>
          <p:cNvPr id="53" name="Connecteur droit 52"/>
          <p:cNvCxnSpPr>
            <a:stCxn id="42" idx="2"/>
          </p:cNvCxnSpPr>
          <p:nvPr/>
        </p:nvCxnSpPr>
        <p:spPr>
          <a:xfrm flipH="1">
            <a:off x="7634689" y="3625566"/>
            <a:ext cx="786927" cy="71527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8">
            <a:extLst>
              <a:ext uri="{FF2B5EF4-FFF2-40B4-BE49-F238E27FC236}">
                <a16:creationId xmlns:a16="http://schemas.microsoft.com/office/drawing/2014/main" id="{9347AC97-75F1-E79A-D58D-A0112B21E4F9}"/>
              </a:ext>
            </a:extLst>
          </p:cNvPr>
          <p:cNvSpPr txBox="1"/>
          <p:nvPr/>
        </p:nvSpPr>
        <p:spPr>
          <a:xfrm>
            <a:off x="4317415" y="6488668"/>
            <a:ext cx="1726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18 </a:t>
            </a:r>
            <a:r>
              <a:rPr lang="fr-CA" dirty="0" err="1"/>
              <a:t>october</a:t>
            </a:r>
            <a:r>
              <a:rPr lang="fr-CA" dirty="0"/>
              <a:t> 2022</a:t>
            </a:r>
            <a:endParaRPr lang="fr-FR" dirty="0"/>
          </a:p>
        </p:txBody>
      </p:sp>
      <p:sp>
        <p:nvSpPr>
          <p:cNvPr id="18" name="ZoneTexte 6">
            <a:extLst>
              <a:ext uri="{FF2B5EF4-FFF2-40B4-BE49-F238E27FC236}">
                <a16:creationId xmlns:a16="http://schemas.microsoft.com/office/drawing/2014/main" id="{4DCDB0D8-48C3-AF34-0BB4-9347481F8F2C}"/>
              </a:ext>
            </a:extLst>
          </p:cNvPr>
          <p:cNvSpPr txBox="1"/>
          <p:nvPr/>
        </p:nvSpPr>
        <p:spPr>
          <a:xfrm>
            <a:off x="0" y="6488668"/>
            <a:ext cx="2684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Atlas ITK interlock meeting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25021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0" y="6432137"/>
            <a:ext cx="12192000" cy="0"/>
          </a:xfrm>
          <a:prstGeom prst="line">
            <a:avLst/>
          </a:prstGeom>
          <a:ln w="53975" cmpd="thinThick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bg1"/>
                </a:gs>
                <a:gs pos="100000">
                  <a:schemeClr val="accent1">
                    <a:lumMod val="7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 flipH="1">
            <a:off x="7316381" y="6488668"/>
            <a:ext cx="4167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i="1" dirty="0"/>
              <a:t>Cyril.Drancourt@umontreal.ca</a:t>
            </a:r>
            <a:endParaRPr lang="fr-FR" i="1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9382849" y="6468649"/>
            <a:ext cx="2743200" cy="365125"/>
          </a:xfrm>
        </p:spPr>
        <p:txBody>
          <a:bodyPr/>
          <a:lstStyle/>
          <a:p>
            <a:fld id="{EF504B5C-BB9E-4A8F-8B63-3296418E3480}" type="slidenum">
              <a:rPr lang="fr-FR" smtClean="0"/>
              <a:t>5</a:t>
            </a:fld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0" y="9037"/>
            <a:ext cx="4102790" cy="12003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A" sz="2400" b="1" dirty="0"/>
              <a:t>16RJ45 </a:t>
            </a:r>
            <a:r>
              <a:rPr lang="fr-CA" sz="2400" b="1" dirty="0" err="1"/>
              <a:t>Board</a:t>
            </a:r>
            <a:r>
              <a:rPr lang="fr-CA" sz="2400" b="1" dirty="0"/>
              <a:t> application</a:t>
            </a:r>
          </a:p>
          <a:p>
            <a:r>
              <a:rPr lang="fr-CA" sz="2400" b="1" dirty="0"/>
              <a:t>On X17 (</a:t>
            </a:r>
            <a:r>
              <a:rPr lang="fr-CA" sz="2400" b="1" dirty="0" err="1"/>
              <a:t>Montreal</a:t>
            </a:r>
            <a:r>
              <a:rPr lang="fr-CA" sz="2400" b="1" dirty="0"/>
              <a:t> </a:t>
            </a:r>
            <a:r>
              <a:rPr lang="fr-CA" sz="2400" b="1" dirty="0" err="1"/>
              <a:t>experiment</a:t>
            </a:r>
            <a:r>
              <a:rPr lang="fr-CA" sz="2400" b="1" dirty="0"/>
              <a:t>)</a:t>
            </a:r>
          </a:p>
          <a:p>
            <a:r>
              <a:rPr lang="fr-CA" sz="2400" b="1" dirty="0"/>
              <a:t> </a:t>
            </a:r>
            <a:r>
              <a:rPr lang="fr-CA" sz="2400" b="1" dirty="0" err="1"/>
              <a:t>with</a:t>
            </a:r>
            <a:r>
              <a:rPr lang="fr-CA" sz="2400" b="1" dirty="0"/>
              <a:t> </a:t>
            </a:r>
            <a:r>
              <a:rPr lang="fr-CA" sz="2400" b="1" dirty="0" err="1"/>
              <a:t>Zboard</a:t>
            </a:r>
            <a:endParaRPr lang="fr-FR" sz="2400" b="1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5617771" y="2217176"/>
            <a:ext cx="3087761" cy="2431612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4"/>
          <a:srcRect l="3677"/>
          <a:stretch/>
        </p:blipFill>
        <p:spPr>
          <a:xfrm>
            <a:off x="4395728" y="241178"/>
            <a:ext cx="3101068" cy="1943100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2644708" y="2346337"/>
            <a:ext cx="1460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>
                <a:solidFill>
                  <a:srgbClr val="FF33CC"/>
                </a:solidFill>
              </a:rPr>
              <a:t>16RJ45 </a:t>
            </a:r>
            <a:r>
              <a:rPr lang="fr-CA" dirty="0" err="1">
                <a:solidFill>
                  <a:srgbClr val="FF33CC"/>
                </a:solidFill>
              </a:rPr>
              <a:t>Board</a:t>
            </a:r>
            <a:endParaRPr lang="fr-FR" dirty="0">
              <a:solidFill>
                <a:srgbClr val="FF33CC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6293624" y="425390"/>
            <a:ext cx="477367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A" dirty="0" err="1">
                <a:solidFill>
                  <a:srgbClr val="FF33CC"/>
                </a:solidFill>
              </a:rPr>
              <a:t>Samtec</a:t>
            </a:r>
            <a:r>
              <a:rPr lang="fr-CA" dirty="0">
                <a:solidFill>
                  <a:srgbClr val="FF33CC"/>
                </a:solidFill>
              </a:rPr>
              <a:t> Flex </a:t>
            </a:r>
            <a:r>
              <a:rPr lang="fr-CA" dirty="0" err="1">
                <a:solidFill>
                  <a:srgbClr val="FF33CC"/>
                </a:solidFill>
              </a:rPr>
              <a:t>Cable</a:t>
            </a:r>
            <a:r>
              <a:rPr lang="fr-CA" dirty="0">
                <a:solidFill>
                  <a:srgbClr val="FF33CC"/>
                </a:solidFill>
              </a:rPr>
              <a:t> Male-</a:t>
            </a:r>
            <a:r>
              <a:rPr lang="fr-CA" dirty="0" err="1">
                <a:solidFill>
                  <a:srgbClr val="FF33CC"/>
                </a:solidFill>
              </a:rPr>
              <a:t>Female</a:t>
            </a:r>
            <a:r>
              <a:rPr lang="fr-CA" dirty="0">
                <a:solidFill>
                  <a:srgbClr val="FF33CC"/>
                </a:solidFill>
              </a:rPr>
              <a:t> FMC </a:t>
            </a:r>
            <a:r>
              <a:rPr lang="fr-CA" dirty="0" err="1">
                <a:solidFill>
                  <a:srgbClr val="FF33CC"/>
                </a:solidFill>
              </a:rPr>
              <a:t>connectors</a:t>
            </a:r>
            <a:r>
              <a:rPr lang="fr-CA" dirty="0">
                <a:solidFill>
                  <a:srgbClr val="FF33CC"/>
                </a:solidFill>
              </a:rPr>
              <a:t> </a:t>
            </a:r>
          </a:p>
          <a:p>
            <a:r>
              <a:rPr lang="fr-CA" dirty="0">
                <a:solidFill>
                  <a:srgbClr val="FF33CC"/>
                </a:solidFill>
              </a:rPr>
              <a:t>LPC type (4 </a:t>
            </a:r>
            <a:r>
              <a:rPr lang="fr-CA" dirty="0" err="1">
                <a:solidFill>
                  <a:srgbClr val="FF33CC"/>
                </a:solidFill>
              </a:rPr>
              <a:t>rows</a:t>
            </a:r>
            <a:r>
              <a:rPr lang="fr-CA" dirty="0">
                <a:solidFill>
                  <a:srgbClr val="FF33CC"/>
                </a:solidFill>
              </a:rPr>
              <a:t>, 160 contacts)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8370594" y="3895330"/>
            <a:ext cx="848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err="1">
                <a:solidFill>
                  <a:srgbClr val="FF33CC"/>
                </a:solidFill>
              </a:rPr>
              <a:t>ZBoard</a:t>
            </a:r>
            <a:endParaRPr lang="fr-FR" dirty="0">
              <a:solidFill>
                <a:srgbClr val="FF33CC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725644" y="5683095"/>
            <a:ext cx="19874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>
                <a:solidFill>
                  <a:schemeClr val="accent1">
                    <a:lumMod val="75000"/>
                  </a:schemeClr>
                </a:solidFill>
              </a:rPr>
              <a:t>RJ45 </a:t>
            </a:r>
            <a:r>
              <a:rPr lang="fr-CA" dirty="0" err="1">
                <a:solidFill>
                  <a:schemeClr val="accent1">
                    <a:lumMod val="75000"/>
                  </a:schemeClr>
                </a:solidFill>
              </a:rPr>
              <a:t>link</a:t>
            </a:r>
            <a:endParaRPr lang="fr-CA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CA" dirty="0">
                <a:solidFill>
                  <a:schemeClr val="accent1">
                    <a:lumMod val="75000"/>
                  </a:schemeClr>
                </a:solidFill>
              </a:rPr>
              <a:t>to </a:t>
            </a:r>
            <a:r>
              <a:rPr lang="fr-CA" dirty="0" err="1">
                <a:solidFill>
                  <a:schemeClr val="accent1">
                    <a:lumMod val="75000"/>
                  </a:schemeClr>
                </a:solidFill>
              </a:rPr>
              <a:t>MonFPGA</a:t>
            </a:r>
            <a:r>
              <a:rPr lang="fr-CA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CA" dirty="0" err="1">
                <a:solidFill>
                  <a:schemeClr val="accent1">
                    <a:lumMod val="75000"/>
                  </a:schemeClr>
                </a:solidFill>
              </a:rPr>
              <a:t>Board</a:t>
            </a:r>
            <a:endParaRPr lang="fr-FR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FCA4B9B-304A-9059-B097-189B967FB0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6404" y="2715669"/>
            <a:ext cx="3207877" cy="2671973"/>
          </a:xfrm>
          <a:prstGeom prst="rect">
            <a:avLst/>
          </a:prstGeom>
        </p:spPr>
      </p:pic>
      <p:sp>
        <p:nvSpPr>
          <p:cNvPr id="14" name="Arc 13"/>
          <p:cNvSpPr/>
          <p:nvPr/>
        </p:nvSpPr>
        <p:spPr>
          <a:xfrm rot="6328938">
            <a:off x="1221788" y="4240264"/>
            <a:ext cx="2157354" cy="1350822"/>
          </a:xfrm>
          <a:prstGeom prst="arc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12B0A8-AF6B-B31D-53E7-90C39A205018}"/>
              </a:ext>
            </a:extLst>
          </p:cNvPr>
          <p:cNvSpPr txBox="1"/>
          <p:nvPr/>
        </p:nvSpPr>
        <p:spPr>
          <a:xfrm>
            <a:off x="9382849" y="999021"/>
            <a:ext cx="2442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i="1" dirty="0" err="1">
                <a:solidFill>
                  <a:schemeClr val="accent1">
                    <a:lumMod val="75000"/>
                  </a:schemeClr>
                </a:solidFill>
              </a:rPr>
              <a:t>Already</a:t>
            </a:r>
            <a:r>
              <a:rPr lang="fr-CA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CA" i="1" dirty="0" err="1">
                <a:solidFill>
                  <a:schemeClr val="accent1">
                    <a:lumMod val="75000"/>
                  </a:schemeClr>
                </a:solidFill>
              </a:rPr>
              <a:t>buy</a:t>
            </a:r>
            <a:r>
              <a:rPr lang="fr-CA" i="1" dirty="0">
                <a:solidFill>
                  <a:schemeClr val="accent1">
                    <a:lumMod val="75000"/>
                  </a:schemeClr>
                </a:solidFill>
              </a:rPr>
              <a:t> (JP, 1 </a:t>
            </a:r>
            <a:r>
              <a:rPr lang="fr-CA" i="1" dirty="0" err="1">
                <a:solidFill>
                  <a:schemeClr val="accent1">
                    <a:lumMod val="75000"/>
                  </a:schemeClr>
                </a:solidFill>
              </a:rPr>
              <a:t>piece</a:t>
            </a:r>
            <a:r>
              <a:rPr lang="fr-CA" i="1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5" name="Forme libre 4"/>
          <p:cNvSpPr/>
          <p:nvPr/>
        </p:nvSpPr>
        <p:spPr>
          <a:xfrm>
            <a:off x="3360145" y="2522408"/>
            <a:ext cx="2902034" cy="833765"/>
          </a:xfrm>
          <a:custGeom>
            <a:avLst/>
            <a:gdLst>
              <a:gd name="connsiteX0" fmla="*/ 0 w 2902034"/>
              <a:gd name="connsiteY0" fmla="*/ 672484 h 833765"/>
              <a:gd name="connsiteX1" fmla="*/ 2060154 w 2902034"/>
              <a:gd name="connsiteY1" fmla="*/ 455 h 833765"/>
              <a:gd name="connsiteX2" fmla="*/ 2831335 w 2902034"/>
              <a:gd name="connsiteY2" fmla="*/ 760619 h 833765"/>
              <a:gd name="connsiteX3" fmla="*/ 2820318 w 2902034"/>
              <a:gd name="connsiteY3" fmla="*/ 760619 h 833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2034" h="833765">
                <a:moveTo>
                  <a:pt x="0" y="672484"/>
                </a:moveTo>
                <a:cubicBezTo>
                  <a:pt x="794132" y="329125"/>
                  <a:pt x="1588265" y="-14234"/>
                  <a:pt x="2060154" y="455"/>
                </a:cubicBezTo>
                <a:cubicBezTo>
                  <a:pt x="2532043" y="15144"/>
                  <a:pt x="2831335" y="760619"/>
                  <a:pt x="2831335" y="760619"/>
                </a:cubicBezTo>
                <a:cubicBezTo>
                  <a:pt x="2958029" y="887313"/>
                  <a:pt x="2889173" y="823966"/>
                  <a:pt x="2820318" y="760619"/>
                </a:cubicBezTo>
              </a:path>
            </a:pathLst>
          </a:custGeom>
          <a:noFill/>
          <a:ln w="53975"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rc 8"/>
          <p:cNvSpPr/>
          <p:nvPr/>
        </p:nvSpPr>
        <p:spPr>
          <a:xfrm>
            <a:off x="4991275" y="1304915"/>
            <a:ext cx="505944" cy="1248696"/>
          </a:xfrm>
          <a:prstGeom prst="arc">
            <a:avLst>
              <a:gd name="adj1" fmla="val 6096222"/>
              <a:gd name="adj2" fmla="val 15994075"/>
            </a:avLst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8">
            <a:extLst>
              <a:ext uri="{FF2B5EF4-FFF2-40B4-BE49-F238E27FC236}">
                <a16:creationId xmlns:a16="http://schemas.microsoft.com/office/drawing/2014/main" id="{ECBF1B93-53B0-55F5-68AC-7810FC111439}"/>
              </a:ext>
            </a:extLst>
          </p:cNvPr>
          <p:cNvSpPr txBox="1"/>
          <p:nvPr/>
        </p:nvSpPr>
        <p:spPr>
          <a:xfrm>
            <a:off x="4317415" y="6488668"/>
            <a:ext cx="1726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18 </a:t>
            </a:r>
            <a:r>
              <a:rPr lang="fr-CA" dirty="0" err="1"/>
              <a:t>october</a:t>
            </a:r>
            <a:r>
              <a:rPr lang="fr-CA" dirty="0"/>
              <a:t> 2022</a:t>
            </a:r>
            <a:endParaRPr lang="fr-FR" dirty="0"/>
          </a:p>
        </p:txBody>
      </p:sp>
      <p:sp>
        <p:nvSpPr>
          <p:cNvPr id="10" name="ZoneTexte 6">
            <a:extLst>
              <a:ext uri="{FF2B5EF4-FFF2-40B4-BE49-F238E27FC236}">
                <a16:creationId xmlns:a16="http://schemas.microsoft.com/office/drawing/2014/main" id="{F88B8C23-4133-2C5A-C7B9-5C574BC34CF1}"/>
              </a:ext>
            </a:extLst>
          </p:cNvPr>
          <p:cNvSpPr txBox="1"/>
          <p:nvPr/>
        </p:nvSpPr>
        <p:spPr>
          <a:xfrm>
            <a:off x="0" y="6488668"/>
            <a:ext cx="2684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Atlas ITK interlock meeting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80981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0" y="6432137"/>
            <a:ext cx="12192000" cy="0"/>
          </a:xfrm>
          <a:prstGeom prst="line">
            <a:avLst/>
          </a:prstGeom>
          <a:ln w="53975" cmpd="thinThick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bg1"/>
                </a:gs>
                <a:gs pos="100000">
                  <a:schemeClr val="accent1">
                    <a:lumMod val="7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0" y="6488668"/>
            <a:ext cx="2157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16 RJ45 User </a:t>
            </a:r>
            <a:r>
              <a:rPr lang="fr-CA" dirty="0" err="1"/>
              <a:t>Manual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 flipH="1">
            <a:off x="7316381" y="6488668"/>
            <a:ext cx="4167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i="1" dirty="0"/>
              <a:t>Cyril.Drancourt@umontreal.ca</a:t>
            </a:r>
            <a:endParaRPr lang="fr-FR" i="1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9382849" y="6468649"/>
            <a:ext cx="2743200" cy="365125"/>
          </a:xfrm>
        </p:spPr>
        <p:txBody>
          <a:bodyPr/>
          <a:lstStyle/>
          <a:p>
            <a:fld id="{EF504B5C-BB9E-4A8F-8B63-3296418E3480}" type="slidenum">
              <a:rPr lang="fr-FR" smtClean="0"/>
              <a:t>6</a:t>
            </a:fld>
            <a:endParaRPr lang="fr-FR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33" y="1709311"/>
            <a:ext cx="5232825" cy="347147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4"/>
          <a:srcRect l="20420" t="49985" r="22307" b="3792"/>
          <a:stretch/>
        </p:blipFill>
        <p:spPr>
          <a:xfrm>
            <a:off x="6072000" y="1469536"/>
            <a:ext cx="6120000" cy="4169892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4749476" y="-3281"/>
            <a:ext cx="2478692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CA" dirty="0" err="1"/>
              <a:t>Schematic</a:t>
            </a:r>
            <a:r>
              <a:rPr lang="fr-CA" dirty="0"/>
              <a:t> </a:t>
            </a:r>
            <a:r>
              <a:rPr lang="fr-CA" dirty="0" err="1"/>
              <a:t>follow</a:t>
            </a:r>
            <a:r>
              <a:rPr lang="fr-CA" dirty="0"/>
              <a:t> </a:t>
            </a:r>
            <a:r>
              <a:rPr lang="fr-CA" dirty="0" err="1"/>
              <a:t>mean</a:t>
            </a:r>
            <a:r>
              <a:rPr lang="fr-CA" dirty="0"/>
              <a:t> :</a:t>
            </a:r>
          </a:p>
          <a:p>
            <a:pPr algn="ctr"/>
            <a:r>
              <a:rPr lang="fr-CA" dirty="0"/>
              <a:t>J7 EMP = J1 </a:t>
            </a:r>
            <a:r>
              <a:rPr lang="fr-CA" dirty="0" err="1"/>
              <a:t>Trenz</a:t>
            </a:r>
            <a:endParaRPr lang="fr-CA" dirty="0"/>
          </a:p>
          <a:p>
            <a:pPr algn="ctr"/>
            <a:r>
              <a:rPr lang="fr-CA" dirty="0"/>
              <a:t>J5 EMP = J4 </a:t>
            </a:r>
            <a:r>
              <a:rPr lang="fr-CA" dirty="0" err="1"/>
              <a:t>Trenz</a:t>
            </a:r>
            <a:endParaRPr lang="fr-FR" dirty="0"/>
          </a:p>
        </p:txBody>
      </p:sp>
      <p:cxnSp>
        <p:nvCxnSpPr>
          <p:cNvPr id="14" name="Connecteur droit avec flèche 13"/>
          <p:cNvCxnSpPr/>
          <p:nvPr/>
        </p:nvCxnSpPr>
        <p:spPr>
          <a:xfrm>
            <a:off x="8208085" y="655061"/>
            <a:ext cx="322729" cy="14307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10650071" y="859457"/>
            <a:ext cx="516367" cy="13554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3089238" y="821804"/>
            <a:ext cx="322729" cy="14307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647252" y="993927"/>
            <a:ext cx="322729" cy="14307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7909351" y="294061"/>
            <a:ext cx="93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J1 </a:t>
            </a:r>
            <a:r>
              <a:rPr lang="fr-CA" dirty="0" err="1"/>
              <a:t>Trenz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10234452" y="566473"/>
            <a:ext cx="93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J4 </a:t>
            </a:r>
            <a:r>
              <a:rPr lang="fr-CA" dirty="0" err="1"/>
              <a:t>Trenz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263017" y="647256"/>
            <a:ext cx="85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J5 EMP</a:t>
            </a:r>
            <a:endParaRPr lang="fr-FR" dirty="0"/>
          </a:p>
        </p:txBody>
      </p:sp>
      <p:sp>
        <p:nvSpPr>
          <p:cNvPr id="21" name="ZoneTexte 20"/>
          <p:cNvSpPr txBox="1"/>
          <p:nvPr/>
        </p:nvSpPr>
        <p:spPr>
          <a:xfrm>
            <a:off x="2723245" y="490125"/>
            <a:ext cx="85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J7 EMP</a:t>
            </a:r>
            <a:endParaRPr lang="fr-FR" dirty="0"/>
          </a:p>
        </p:txBody>
      </p:sp>
      <p:sp>
        <p:nvSpPr>
          <p:cNvPr id="22" name="ZoneTexte 21"/>
          <p:cNvSpPr txBox="1"/>
          <p:nvPr/>
        </p:nvSpPr>
        <p:spPr>
          <a:xfrm>
            <a:off x="1971917" y="5202468"/>
            <a:ext cx="150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TOP </a:t>
            </a:r>
            <a:r>
              <a:rPr lang="fr-CA" dirty="0" err="1"/>
              <a:t>view</a:t>
            </a:r>
            <a:r>
              <a:rPr lang="fr-CA" dirty="0"/>
              <a:t> CAD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6021480" y="5617463"/>
            <a:ext cx="1739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BOTTOM Picture</a:t>
            </a:r>
            <a:endParaRPr lang="fr-FR" dirty="0"/>
          </a:p>
        </p:txBody>
      </p:sp>
      <p:cxnSp>
        <p:nvCxnSpPr>
          <p:cNvPr id="24" name="Connecteur droit avec flèche 23"/>
          <p:cNvCxnSpPr/>
          <p:nvPr/>
        </p:nvCxnSpPr>
        <p:spPr>
          <a:xfrm>
            <a:off x="6848680" y="1235974"/>
            <a:ext cx="574096" cy="5809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6184947" y="1051308"/>
            <a:ext cx="706419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fr-CA" dirty="0">
                <a:solidFill>
                  <a:srgbClr val="FFC000"/>
                </a:solidFill>
              </a:rPr>
              <a:t>Pin 1</a:t>
            </a:r>
            <a:endParaRPr lang="fr-FR" dirty="0">
              <a:solidFill>
                <a:srgbClr val="FFC000"/>
              </a:solidFill>
            </a:endParaRPr>
          </a:p>
        </p:txBody>
      </p:sp>
      <p:cxnSp>
        <p:nvCxnSpPr>
          <p:cNvPr id="26" name="Connecteur droit avec flèche 25"/>
          <p:cNvCxnSpPr/>
          <p:nvPr/>
        </p:nvCxnSpPr>
        <p:spPr>
          <a:xfrm flipH="1">
            <a:off x="1418076" y="1178593"/>
            <a:ext cx="443889" cy="1154661"/>
          </a:xfrm>
          <a:prstGeom prst="straightConnector1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1198232" y="993927"/>
            <a:ext cx="706419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fr-CA" dirty="0">
                <a:solidFill>
                  <a:srgbClr val="FFC000"/>
                </a:solidFill>
              </a:rPr>
              <a:t>Pin 1</a:t>
            </a:r>
            <a:endParaRPr lang="fr-FR" dirty="0">
              <a:solidFill>
                <a:srgbClr val="FFC000"/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7800856" y="5669576"/>
            <a:ext cx="4325193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A" dirty="0" err="1"/>
              <a:t>Trenz</a:t>
            </a:r>
            <a:r>
              <a:rPr lang="fr-CA" dirty="0"/>
              <a:t> documentation : TRM-TE0807-03-v.27-06_10_2021.pdf (fig2 page8)</a:t>
            </a: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100191" y="5504172"/>
            <a:ext cx="173957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fr-CA" dirty="0"/>
              <a:t>EMP </a:t>
            </a:r>
            <a:r>
              <a:rPr lang="fr-CA" dirty="0" err="1"/>
              <a:t>Altium</a:t>
            </a:r>
            <a:r>
              <a:rPr lang="fr-CA" dirty="0"/>
              <a:t> CAD</a:t>
            </a:r>
            <a:endParaRPr lang="fr-F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E43825-131F-476B-C35D-70494E9506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0653" y="2966867"/>
            <a:ext cx="6878010" cy="1514686"/>
          </a:xfrm>
          <a:prstGeom prst="rect">
            <a:avLst/>
          </a:prstGeom>
          <a:ln w="47625">
            <a:solidFill>
              <a:schemeClr val="accent4"/>
            </a:solidFill>
          </a:ln>
        </p:spPr>
      </p:pic>
      <p:sp>
        <p:nvSpPr>
          <p:cNvPr id="29" name="ZoneTexte 28"/>
          <p:cNvSpPr txBox="1"/>
          <p:nvPr/>
        </p:nvSpPr>
        <p:spPr>
          <a:xfrm>
            <a:off x="0" y="9037"/>
            <a:ext cx="430483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A" sz="2400" b="1" dirty="0"/>
              <a:t>EMP </a:t>
            </a:r>
            <a:r>
              <a:rPr lang="fr-CA" sz="2400" b="1" dirty="0" err="1"/>
              <a:t>bugg</a:t>
            </a:r>
            <a:r>
              <a:rPr lang="fr-CA" sz="2400" b="1" dirty="0"/>
              <a:t> </a:t>
            </a:r>
            <a:r>
              <a:rPr lang="fr-CA" sz="2400" b="1" dirty="0" err="1"/>
              <a:t>with</a:t>
            </a:r>
            <a:r>
              <a:rPr lang="fr-CA" sz="2400" b="1" dirty="0"/>
              <a:t> </a:t>
            </a:r>
            <a:r>
              <a:rPr lang="fr-CA" sz="2400" b="1" dirty="0" err="1"/>
              <a:t>Trenz</a:t>
            </a:r>
            <a:r>
              <a:rPr lang="fr-CA" sz="2400" b="1" dirty="0"/>
              <a:t> Mezzanine</a:t>
            </a:r>
            <a:endParaRPr lang="fr-FR" sz="24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1369085" y="6003235"/>
            <a:ext cx="586859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A" b="1" dirty="0">
                <a:solidFill>
                  <a:srgbClr val="FF0000"/>
                </a:solidFill>
              </a:rPr>
              <a:t>EMP must have adapter to </a:t>
            </a:r>
            <a:r>
              <a:rPr lang="fr-CA" b="1" dirty="0" err="1">
                <a:solidFill>
                  <a:srgbClr val="FF0000"/>
                </a:solidFill>
              </a:rPr>
              <a:t>receive</a:t>
            </a:r>
            <a:r>
              <a:rPr lang="fr-CA" b="1" dirty="0">
                <a:solidFill>
                  <a:srgbClr val="FF0000"/>
                </a:solidFill>
              </a:rPr>
              <a:t> </a:t>
            </a:r>
            <a:r>
              <a:rPr lang="fr-CA" b="1" dirty="0" err="1">
                <a:solidFill>
                  <a:srgbClr val="FF0000"/>
                </a:solidFill>
              </a:rPr>
              <a:t>Trenz</a:t>
            </a:r>
            <a:r>
              <a:rPr lang="fr-CA" b="1" dirty="0">
                <a:solidFill>
                  <a:srgbClr val="FF0000"/>
                </a:solidFill>
              </a:rPr>
              <a:t> Mezzanine FPGA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0" name="ZoneTexte 8">
            <a:extLst>
              <a:ext uri="{FF2B5EF4-FFF2-40B4-BE49-F238E27FC236}">
                <a16:creationId xmlns:a16="http://schemas.microsoft.com/office/drawing/2014/main" id="{FDD112A1-E0CB-04B6-F3E1-7CACEDCFBA6E}"/>
              </a:ext>
            </a:extLst>
          </p:cNvPr>
          <p:cNvSpPr txBox="1"/>
          <p:nvPr/>
        </p:nvSpPr>
        <p:spPr>
          <a:xfrm>
            <a:off x="4317415" y="6488668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06/10/2022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47587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0" y="6432137"/>
            <a:ext cx="12192000" cy="0"/>
          </a:xfrm>
          <a:prstGeom prst="line">
            <a:avLst/>
          </a:prstGeom>
          <a:ln w="53975" cmpd="thinThick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bg1"/>
                </a:gs>
                <a:gs pos="100000">
                  <a:schemeClr val="accent1">
                    <a:lumMod val="7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 flipH="1">
            <a:off x="7316381" y="6488668"/>
            <a:ext cx="4167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i="1" dirty="0"/>
              <a:t>Cyril.Drancourt@umontreal.ca</a:t>
            </a:r>
            <a:endParaRPr lang="fr-FR" i="1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9382849" y="6468649"/>
            <a:ext cx="2743200" cy="365125"/>
          </a:xfrm>
        </p:spPr>
        <p:txBody>
          <a:bodyPr/>
          <a:lstStyle/>
          <a:p>
            <a:fld id="{EF504B5C-BB9E-4A8F-8B63-3296418E3480}" type="slidenum">
              <a:rPr lang="fr-FR" smtClean="0"/>
              <a:t>7</a:t>
            </a:fld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0" y="9037"/>
            <a:ext cx="7096302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A" sz="2400" b="1" dirty="0"/>
              <a:t>16RJ45 </a:t>
            </a:r>
            <a:r>
              <a:rPr lang="fr-CA" sz="2400" b="1" dirty="0" err="1"/>
              <a:t>Board</a:t>
            </a:r>
            <a:r>
              <a:rPr lang="fr-CA" sz="2400" b="1" dirty="0"/>
              <a:t> </a:t>
            </a:r>
            <a:r>
              <a:rPr lang="fr-CA" sz="2400" b="1" dirty="0" err="1"/>
              <a:t>link</a:t>
            </a:r>
            <a:r>
              <a:rPr lang="fr-CA" sz="2400" b="1" dirty="0"/>
              <a:t> - RJ45 </a:t>
            </a:r>
            <a:r>
              <a:rPr lang="fr-CA" sz="2400" b="1" dirty="0" err="1"/>
              <a:t>assignment</a:t>
            </a:r>
            <a:endParaRPr lang="fr-CA" sz="2400" b="1" dirty="0"/>
          </a:p>
          <a:p>
            <a:r>
              <a:rPr lang="fr-CA" sz="2400" b="1" dirty="0"/>
              <a:t>For ITK interlock </a:t>
            </a:r>
            <a:r>
              <a:rPr lang="fr-CA" sz="2400" b="1" dirty="0" err="1"/>
              <a:t>experiment</a:t>
            </a:r>
            <a:r>
              <a:rPr lang="fr-CA" sz="2400" b="1" dirty="0"/>
              <a:t> </a:t>
            </a:r>
            <a:r>
              <a:rPr lang="fr-CA" sz="2400" b="1" dirty="0" err="1"/>
              <a:t>with</a:t>
            </a:r>
            <a:r>
              <a:rPr lang="fr-CA" sz="2400" b="1" dirty="0"/>
              <a:t> </a:t>
            </a:r>
            <a:r>
              <a:rPr lang="fr-CA" sz="2400" b="1" dirty="0" err="1"/>
              <a:t>Trenz</a:t>
            </a:r>
            <a:r>
              <a:rPr lang="fr-CA" sz="2400" b="1" dirty="0"/>
              <a:t> FPGA pin – OK</a:t>
            </a:r>
            <a:endParaRPr lang="fr-FR" sz="2400" b="1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615" y="984413"/>
            <a:ext cx="7404626" cy="190077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0" name="ZoneTexte 8">
            <a:extLst>
              <a:ext uri="{FF2B5EF4-FFF2-40B4-BE49-F238E27FC236}">
                <a16:creationId xmlns:a16="http://schemas.microsoft.com/office/drawing/2014/main" id="{C48B70BB-63AD-8669-721A-AD05711682C3}"/>
              </a:ext>
            </a:extLst>
          </p:cNvPr>
          <p:cNvSpPr txBox="1"/>
          <p:nvPr/>
        </p:nvSpPr>
        <p:spPr>
          <a:xfrm>
            <a:off x="4317415" y="6488668"/>
            <a:ext cx="1726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18 </a:t>
            </a:r>
            <a:r>
              <a:rPr lang="fr-CA" dirty="0" err="1"/>
              <a:t>october</a:t>
            </a:r>
            <a:r>
              <a:rPr lang="fr-CA" dirty="0"/>
              <a:t> 2022</a:t>
            </a:r>
            <a:endParaRPr lang="fr-FR" dirty="0"/>
          </a:p>
        </p:txBody>
      </p:sp>
      <p:sp>
        <p:nvSpPr>
          <p:cNvPr id="13" name="ZoneTexte 6">
            <a:extLst>
              <a:ext uri="{FF2B5EF4-FFF2-40B4-BE49-F238E27FC236}">
                <a16:creationId xmlns:a16="http://schemas.microsoft.com/office/drawing/2014/main" id="{4CA73BCF-0577-1DF5-3E73-622D39ED6C14}"/>
              </a:ext>
            </a:extLst>
          </p:cNvPr>
          <p:cNvSpPr txBox="1"/>
          <p:nvPr/>
        </p:nvSpPr>
        <p:spPr>
          <a:xfrm>
            <a:off x="0" y="6488668"/>
            <a:ext cx="2684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Atlas ITK interlock meeting</a:t>
            </a:r>
            <a:endParaRPr lang="fr-FR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8115F13-6B40-8B23-84C6-147DE502DA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876" y="3219281"/>
            <a:ext cx="7128365" cy="2878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587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0" y="6432137"/>
            <a:ext cx="12192000" cy="0"/>
          </a:xfrm>
          <a:prstGeom prst="line">
            <a:avLst/>
          </a:prstGeom>
          <a:ln w="53975" cmpd="thinThick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bg1"/>
                </a:gs>
                <a:gs pos="100000">
                  <a:schemeClr val="accent1">
                    <a:lumMod val="7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 flipH="1">
            <a:off x="7316381" y="6488668"/>
            <a:ext cx="4167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i="1" dirty="0"/>
              <a:t>Cyril.Drancourt@umontreal.ca</a:t>
            </a:r>
            <a:endParaRPr lang="fr-FR" i="1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9382849" y="6468649"/>
            <a:ext cx="2743200" cy="365125"/>
          </a:xfrm>
        </p:spPr>
        <p:txBody>
          <a:bodyPr/>
          <a:lstStyle/>
          <a:p>
            <a:fld id="{EF504B5C-BB9E-4A8F-8B63-3296418E3480}" type="slidenum">
              <a:rPr lang="fr-FR" smtClean="0"/>
              <a:t>8</a:t>
            </a:fld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0" y="9037"/>
            <a:ext cx="7022372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A" sz="2400" b="1" dirty="0"/>
              <a:t>16RJ45 </a:t>
            </a:r>
            <a:r>
              <a:rPr lang="fr-CA" sz="2400" b="1" dirty="0" err="1"/>
              <a:t>Board</a:t>
            </a:r>
            <a:r>
              <a:rPr lang="fr-CA" sz="2400" b="1" dirty="0"/>
              <a:t> </a:t>
            </a:r>
            <a:r>
              <a:rPr lang="fr-CA" sz="2400" b="1" dirty="0" err="1"/>
              <a:t>link</a:t>
            </a:r>
            <a:r>
              <a:rPr lang="fr-CA" sz="2400" b="1" dirty="0"/>
              <a:t> - RJ45 </a:t>
            </a:r>
            <a:r>
              <a:rPr lang="fr-CA" sz="2400" b="1" dirty="0" err="1"/>
              <a:t>assignment</a:t>
            </a:r>
            <a:endParaRPr lang="fr-CA" sz="2400" b="1" dirty="0"/>
          </a:p>
          <a:p>
            <a:r>
              <a:rPr lang="fr-CA" sz="2400" b="1" dirty="0"/>
              <a:t>For Test in </a:t>
            </a:r>
            <a:r>
              <a:rPr lang="fr-CA" sz="2400" b="1" dirty="0" err="1"/>
              <a:t>Montreal</a:t>
            </a:r>
            <a:r>
              <a:rPr lang="fr-CA" sz="2400" b="1" dirty="0"/>
              <a:t> (X17) </a:t>
            </a:r>
            <a:r>
              <a:rPr lang="fr-CA" sz="2400" b="1" dirty="0" err="1"/>
              <a:t>with</a:t>
            </a:r>
            <a:r>
              <a:rPr lang="fr-CA" sz="2400" b="1" dirty="0"/>
              <a:t> </a:t>
            </a:r>
            <a:r>
              <a:rPr lang="fr-CA" sz="2400" b="1" dirty="0" err="1"/>
              <a:t>Zboard</a:t>
            </a:r>
            <a:r>
              <a:rPr lang="fr-CA" sz="2400" b="1" dirty="0"/>
              <a:t> FPGA pin – OK</a:t>
            </a:r>
            <a:endParaRPr lang="fr-FR" sz="2400" b="1" dirty="0"/>
          </a:p>
        </p:txBody>
      </p:sp>
      <p:sp>
        <p:nvSpPr>
          <p:cNvPr id="10" name="ZoneTexte 8">
            <a:extLst>
              <a:ext uri="{FF2B5EF4-FFF2-40B4-BE49-F238E27FC236}">
                <a16:creationId xmlns:a16="http://schemas.microsoft.com/office/drawing/2014/main" id="{C48B70BB-63AD-8669-721A-AD05711682C3}"/>
              </a:ext>
            </a:extLst>
          </p:cNvPr>
          <p:cNvSpPr txBox="1"/>
          <p:nvPr/>
        </p:nvSpPr>
        <p:spPr>
          <a:xfrm>
            <a:off x="4317415" y="6488668"/>
            <a:ext cx="1726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18 </a:t>
            </a:r>
            <a:r>
              <a:rPr lang="fr-CA" dirty="0" err="1"/>
              <a:t>october</a:t>
            </a:r>
            <a:r>
              <a:rPr lang="fr-CA" dirty="0"/>
              <a:t> 2022</a:t>
            </a:r>
            <a:endParaRPr lang="fr-FR" dirty="0"/>
          </a:p>
        </p:txBody>
      </p:sp>
      <p:sp>
        <p:nvSpPr>
          <p:cNvPr id="13" name="ZoneTexte 6">
            <a:extLst>
              <a:ext uri="{FF2B5EF4-FFF2-40B4-BE49-F238E27FC236}">
                <a16:creationId xmlns:a16="http://schemas.microsoft.com/office/drawing/2014/main" id="{4CA73BCF-0577-1DF5-3E73-622D39ED6C14}"/>
              </a:ext>
            </a:extLst>
          </p:cNvPr>
          <p:cNvSpPr txBox="1"/>
          <p:nvPr/>
        </p:nvSpPr>
        <p:spPr>
          <a:xfrm>
            <a:off x="0" y="6488668"/>
            <a:ext cx="2684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Atlas ITK interlock meeting</a:t>
            </a:r>
            <a:endParaRPr lang="fr-FR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415FEDA-D9C2-324C-AF07-F6528433F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837" y="1177903"/>
            <a:ext cx="11359383" cy="4502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8563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0" y="6432137"/>
            <a:ext cx="12192000" cy="0"/>
          </a:xfrm>
          <a:prstGeom prst="line">
            <a:avLst/>
          </a:prstGeom>
          <a:ln w="53975" cmpd="thinThick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bg1"/>
                </a:gs>
                <a:gs pos="100000">
                  <a:schemeClr val="accent1">
                    <a:lumMod val="7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 flipH="1">
            <a:off x="7316381" y="6488668"/>
            <a:ext cx="4167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i="1" dirty="0"/>
              <a:t>Cyril.Drancourt@umontreal.ca</a:t>
            </a:r>
            <a:endParaRPr lang="fr-FR" i="1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9382849" y="6468649"/>
            <a:ext cx="2743200" cy="365125"/>
          </a:xfrm>
        </p:spPr>
        <p:txBody>
          <a:bodyPr/>
          <a:lstStyle/>
          <a:p>
            <a:fld id="{EF504B5C-BB9E-4A8F-8B63-3296418E3480}" type="slidenum">
              <a:rPr lang="fr-FR" smtClean="0"/>
              <a:t>9</a:t>
            </a:fld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0" y="9037"/>
            <a:ext cx="285411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A" sz="2400" b="1" dirty="0"/>
              <a:t>16RJ45 identification</a:t>
            </a:r>
            <a:endParaRPr lang="fr-FR" sz="2400" b="1" dirty="0"/>
          </a:p>
        </p:txBody>
      </p:sp>
      <p:grpSp>
        <p:nvGrpSpPr>
          <p:cNvPr id="60" name="Groupe 59"/>
          <p:cNvGrpSpPr/>
          <p:nvPr/>
        </p:nvGrpSpPr>
        <p:grpSpPr>
          <a:xfrm>
            <a:off x="289970" y="490721"/>
            <a:ext cx="7569516" cy="2492829"/>
            <a:chOff x="464141" y="1589314"/>
            <a:chExt cx="7569516" cy="2492829"/>
          </a:xfrm>
        </p:grpSpPr>
        <p:sp>
          <p:nvSpPr>
            <p:cNvPr id="57" name="Rectangle à coins arrondis 56"/>
            <p:cNvSpPr/>
            <p:nvPr/>
          </p:nvSpPr>
          <p:spPr>
            <a:xfrm>
              <a:off x="3951514" y="1589314"/>
              <a:ext cx="4082143" cy="2492829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73A352EC-A0E9-6657-9985-C0A4608DB7EE}"/>
                </a:ext>
              </a:extLst>
            </p:cNvPr>
            <p:cNvSpPr/>
            <p:nvPr/>
          </p:nvSpPr>
          <p:spPr>
            <a:xfrm>
              <a:off x="3688765" y="1915570"/>
              <a:ext cx="628650" cy="1807343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CA" dirty="0"/>
                <a:t>FMC</a:t>
              </a:r>
            </a:p>
            <a:p>
              <a:pPr algn="ctr"/>
              <a:r>
                <a:rPr lang="en-CA" dirty="0"/>
                <a:t>connector</a:t>
              </a:r>
              <a:endParaRPr lang="fr-CA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378E9E5-E048-6554-9BF6-C7E4F79B08FD}"/>
                </a:ext>
              </a:extLst>
            </p:cNvPr>
            <p:cNvSpPr txBox="1"/>
            <p:nvPr/>
          </p:nvSpPr>
          <p:spPr>
            <a:xfrm>
              <a:off x="4440227" y="2735934"/>
              <a:ext cx="6146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dirty="0" err="1">
                  <a:solidFill>
                    <a:srgbClr val="FF0000"/>
                  </a:solidFill>
                </a:rPr>
                <a:t>VAdj</a:t>
              </a:r>
              <a:endParaRPr lang="fr-CA" dirty="0">
                <a:solidFill>
                  <a:srgbClr val="FF0000"/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272B865-EA91-0019-7E6C-4262BBE45389}"/>
                </a:ext>
              </a:extLst>
            </p:cNvPr>
            <p:cNvSpPr/>
            <p:nvPr/>
          </p:nvSpPr>
          <p:spPr>
            <a:xfrm>
              <a:off x="7652288" y="2907342"/>
              <a:ext cx="178387" cy="47625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CA" sz="1100" b="1" dirty="0"/>
                <a:t>1 K</a:t>
              </a:r>
              <a:r>
                <a:rPr lang="el-GR" sz="1100" b="1" dirty="0"/>
                <a:t>Ω</a:t>
              </a:r>
              <a:endParaRPr lang="fr-CA" sz="1100" b="1" dirty="0"/>
            </a:p>
          </p:txBody>
        </p:sp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CABBF775-0A1B-6040-CFED-0E2D9AC3F9DD}"/>
                </a:ext>
              </a:extLst>
            </p:cNvPr>
            <p:cNvSpPr/>
            <p:nvPr/>
          </p:nvSpPr>
          <p:spPr>
            <a:xfrm>
              <a:off x="5833044" y="2568121"/>
              <a:ext cx="1219825" cy="94754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fr-CA" dirty="0"/>
                <a:t>2bits</a:t>
              </a:r>
            </a:p>
            <a:p>
              <a:pPr algn="ctr"/>
              <a:r>
                <a:rPr lang="fr-CA" dirty="0"/>
                <a:t>Switch</a:t>
              </a:r>
            </a:p>
            <a:p>
              <a:pPr algn="ctr"/>
              <a:r>
                <a:rPr lang="fr-CA" dirty="0"/>
                <a:t>rotary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D16E64A-3208-BBF8-648D-8DCA82A7F5E5}"/>
                </a:ext>
              </a:extLst>
            </p:cNvPr>
            <p:cNvSpPr txBox="1"/>
            <p:nvPr/>
          </p:nvSpPr>
          <p:spPr>
            <a:xfrm>
              <a:off x="6233052" y="2234436"/>
              <a:ext cx="407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dirty="0">
                  <a:solidFill>
                    <a:schemeClr val="accent4">
                      <a:lumMod val="75000"/>
                    </a:schemeClr>
                  </a:solidFill>
                </a:rPr>
                <a:t>S1</a:t>
              </a:r>
              <a:endParaRPr lang="fr-CA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B9D992B9-25C9-4A42-64FD-9BAE4CA15F78}"/>
                </a:ext>
              </a:extLst>
            </p:cNvPr>
            <p:cNvCxnSpPr/>
            <p:nvPr/>
          </p:nvCxnSpPr>
          <p:spPr>
            <a:xfrm>
              <a:off x="7038409" y="2831142"/>
              <a:ext cx="703072" cy="0"/>
            </a:xfrm>
            <a:prstGeom prst="straightConnector1">
              <a:avLst/>
            </a:prstGeom>
            <a:ln w="2540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0C283E4-BD52-96C7-90ED-4D9CE608500E}"/>
                </a:ext>
              </a:extLst>
            </p:cNvPr>
            <p:cNvSpPr txBox="1"/>
            <p:nvPr/>
          </p:nvSpPr>
          <p:spPr>
            <a:xfrm>
              <a:off x="4470411" y="1915571"/>
              <a:ext cx="607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A" dirty="0">
                  <a:solidFill>
                    <a:srgbClr val="00B0F0"/>
                  </a:solidFill>
                </a:rPr>
                <a:t>ID </a:t>
              </a:r>
              <a:r>
                <a:rPr lang="fr-CA" sz="1400" dirty="0">
                  <a:solidFill>
                    <a:srgbClr val="00B0F0"/>
                  </a:solidFill>
                </a:rPr>
                <a:t>x2</a:t>
              </a:r>
              <a:endParaRPr lang="fr-CA" dirty="0">
                <a:solidFill>
                  <a:srgbClr val="00B0F0"/>
                </a:solidFill>
              </a:endParaRPr>
            </a:p>
          </p:txBody>
        </p: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CF17674C-D088-02B4-F846-F9D16C102D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17415" y="3054891"/>
              <a:ext cx="1511090" cy="2386"/>
            </a:xfrm>
            <a:prstGeom prst="line">
              <a:avLst/>
            </a:prstGeom>
            <a:ln w="25400">
              <a:solidFill>
                <a:srgbClr val="FF0000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D949C50D-1CE6-6EB3-B1DE-AEF485E42382}"/>
                </a:ext>
              </a:extLst>
            </p:cNvPr>
            <p:cNvCxnSpPr>
              <a:cxnSpLocks/>
              <a:stCxn id="30" idx="0"/>
            </p:cNvCxnSpPr>
            <p:nvPr/>
          </p:nvCxnSpPr>
          <p:spPr>
            <a:xfrm flipH="1" flipV="1">
              <a:off x="7741481" y="2834844"/>
              <a:ext cx="1" cy="72498"/>
            </a:xfrm>
            <a:prstGeom prst="line">
              <a:avLst/>
            </a:prstGeom>
            <a:ln w="25400"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en angle 24"/>
            <p:cNvCxnSpPr/>
            <p:nvPr/>
          </p:nvCxnSpPr>
          <p:spPr>
            <a:xfrm rot="10800000">
              <a:off x="4317415" y="2234436"/>
              <a:ext cx="3424066" cy="596706"/>
            </a:xfrm>
            <a:prstGeom prst="bentConnector3">
              <a:avLst>
                <a:gd name="adj1" fmla="val 405"/>
              </a:avLst>
            </a:prstGeom>
            <a:ln w="22225"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en angle 41"/>
            <p:cNvCxnSpPr>
              <a:stCxn id="30" idx="2"/>
            </p:cNvCxnSpPr>
            <p:nvPr/>
          </p:nvCxnSpPr>
          <p:spPr>
            <a:xfrm rot="5400000">
              <a:off x="5919660" y="1781348"/>
              <a:ext cx="219579" cy="3424067"/>
            </a:xfrm>
            <a:prstGeom prst="bentConnector2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ZoneTexte 44"/>
            <p:cNvSpPr txBox="1"/>
            <p:nvPr/>
          </p:nvSpPr>
          <p:spPr>
            <a:xfrm>
              <a:off x="4440227" y="3316264"/>
              <a:ext cx="751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dirty="0"/>
                <a:t>GND</a:t>
              </a:r>
              <a:endParaRPr lang="fr-FR" dirty="0"/>
            </a:p>
          </p:txBody>
        </p:sp>
        <p:sp>
          <p:nvSpPr>
            <p:cNvPr id="72" name="Rectangle: Rounded Corners 1">
              <a:extLst>
                <a:ext uri="{FF2B5EF4-FFF2-40B4-BE49-F238E27FC236}">
                  <a16:creationId xmlns:a16="http://schemas.microsoft.com/office/drawing/2014/main" id="{569EE2CB-0313-3109-2043-1885F51B8F74}"/>
                </a:ext>
              </a:extLst>
            </p:cNvPr>
            <p:cNvSpPr/>
            <p:nvPr/>
          </p:nvSpPr>
          <p:spPr>
            <a:xfrm rot="5400000">
              <a:off x="706327" y="1673386"/>
              <a:ext cx="1927088" cy="2411459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CA" dirty="0"/>
                <a:t>FPGA Master : </a:t>
              </a:r>
            </a:p>
            <a:p>
              <a:pPr algn="ctr"/>
              <a:r>
                <a:rPr lang="en-CA" dirty="0"/>
                <a:t>EMP(</a:t>
              </a:r>
              <a:r>
                <a:rPr lang="en-CA" dirty="0" err="1"/>
                <a:t>Trenz</a:t>
              </a:r>
              <a:r>
                <a:rPr lang="en-CA" dirty="0"/>
                <a:t> Mezzanine)</a:t>
              </a:r>
            </a:p>
            <a:p>
              <a:pPr algn="ctr"/>
              <a:r>
                <a:rPr lang="en-CA" dirty="0"/>
                <a:t>or </a:t>
              </a:r>
              <a:r>
                <a:rPr lang="en-CA" dirty="0" err="1"/>
                <a:t>Zboard</a:t>
              </a:r>
              <a:endParaRPr lang="fr-CA" dirty="0"/>
            </a:p>
          </p:txBody>
        </p:sp>
        <p:cxnSp>
          <p:nvCxnSpPr>
            <p:cNvPr id="48" name="Connecteur droit 47"/>
            <p:cNvCxnSpPr/>
            <p:nvPr/>
          </p:nvCxnSpPr>
          <p:spPr>
            <a:xfrm flipH="1">
              <a:off x="2875601" y="2234435"/>
              <a:ext cx="813164" cy="0"/>
            </a:xfrm>
            <a:prstGeom prst="line">
              <a:avLst/>
            </a:prstGeom>
            <a:ln w="2222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/>
            <p:cNvCxnSpPr/>
            <p:nvPr/>
          </p:nvCxnSpPr>
          <p:spPr>
            <a:xfrm flipH="1">
              <a:off x="2875601" y="3054891"/>
              <a:ext cx="813164" cy="0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/>
            <p:cNvCxnSpPr/>
            <p:nvPr/>
          </p:nvCxnSpPr>
          <p:spPr>
            <a:xfrm flipH="1">
              <a:off x="2854115" y="3603171"/>
              <a:ext cx="82159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ZoneTexte 58"/>
            <p:cNvSpPr txBox="1"/>
            <p:nvPr/>
          </p:nvSpPr>
          <p:spPr>
            <a:xfrm>
              <a:off x="6455229" y="1589314"/>
              <a:ext cx="14818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A" b="1" dirty="0">
                  <a:solidFill>
                    <a:srgbClr val="00B050"/>
                  </a:solidFill>
                </a:rPr>
                <a:t>16RJ45 </a:t>
              </a:r>
              <a:r>
                <a:rPr lang="fr-CA" b="1" dirty="0" err="1">
                  <a:solidFill>
                    <a:srgbClr val="00B050"/>
                  </a:solidFill>
                </a:rPr>
                <a:t>Board</a:t>
              </a:r>
              <a:endParaRPr lang="fr-FR" b="1" dirty="0">
                <a:solidFill>
                  <a:srgbClr val="00B050"/>
                </a:solidFill>
              </a:endParaRPr>
            </a:p>
          </p:txBody>
        </p:sp>
      </p:grpSp>
      <p:pic>
        <p:nvPicPr>
          <p:cNvPr id="81" name="Picture 12">
            <a:extLst>
              <a:ext uri="{FF2B5EF4-FFF2-40B4-BE49-F238E27FC236}">
                <a16:creationId xmlns:a16="http://schemas.microsoft.com/office/drawing/2014/main" id="{E10B3CFD-B312-78D7-3083-AC785F6134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4335" y="83555"/>
            <a:ext cx="3055657" cy="3082859"/>
          </a:xfrm>
          <a:prstGeom prst="rect">
            <a:avLst/>
          </a:prstGeom>
        </p:spPr>
      </p:pic>
      <p:sp>
        <p:nvSpPr>
          <p:cNvPr id="61" name="Arc 60"/>
          <p:cNvSpPr/>
          <p:nvPr/>
        </p:nvSpPr>
        <p:spPr>
          <a:xfrm>
            <a:off x="6444874" y="896564"/>
            <a:ext cx="5097326" cy="1901019"/>
          </a:xfrm>
          <a:prstGeom prst="arc">
            <a:avLst>
              <a:gd name="adj1" fmla="val 21339822"/>
              <a:gd name="adj2" fmla="val 10143960"/>
            </a:avLst>
          </a:prstGeom>
          <a:ln w="3175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62" name="Tableau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961323"/>
              </p:ext>
            </p:extLst>
          </p:nvPr>
        </p:nvGraphicFramePr>
        <p:xfrm>
          <a:off x="665431" y="3651422"/>
          <a:ext cx="1492532" cy="10146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6266">
                  <a:extLst>
                    <a:ext uri="{9D8B030D-6E8A-4147-A177-3AD203B41FA5}">
                      <a16:colId xmlns:a16="http://schemas.microsoft.com/office/drawing/2014/main" val="2231940485"/>
                    </a:ext>
                  </a:extLst>
                </a:gridCol>
                <a:gridCol w="746266">
                  <a:extLst>
                    <a:ext uri="{9D8B030D-6E8A-4147-A177-3AD203B41FA5}">
                      <a16:colId xmlns:a16="http://schemas.microsoft.com/office/drawing/2014/main" val="2324833938"/>
                    </a:ext>
                  </a:extLst>
                </a:gridCol>
              </a:tblGrid>
              <a:tr h="338233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EMP </a:t>
                      </a:r>
                      <a:r>
                        <a:rPr lang="fr-CA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Trenz</a:t>
                      </a:r>
                      <a:r>
                        <a:rPr lang="fr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FPGA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4861477"/>
                  </a:ext>
                </a:extLst>
              </a:tr>
              <a:tr h="33823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dirty="0">
                          <a:effectLst/>
                        </a:rPr>
                        <a:t>Pin AD12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dirty="0">
                          <a:effectLst/>
                        </a:rPr>
                        <a:t>ID_1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115740"/>
                  </a:ext>
                </a:extLst>
              </a:tr>
              <a:tr h="33823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dirty="0">
                          <a:effectLst/>
                        </a:rPr>
                        <a:t>Pin AC12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dirty="0">
                          <a:effectLst/>
                        </a:rPr>
                        <a:t>ID_0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1728469"/>
                  </a:ext>
                </a:extLst>
              </a:tr>
            </a:tbl>
          </a:graphicData>
        </a:graphic>
      </p:graphicFrame>
      <p:graphicFrame>
        <p:nvGraphicFramePr>
          <p:cNvPr id="64" name="Tableau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5491223"/>
              </p:ext>
            </p:extLst>
          </p:nvPr>
        </p:nvGraphicFramePr>
        <p:xfrm>
          <a:off x="665431" y="5081570"/>
          <a:ext cx="1492532" cy="10685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6266">
                  <a:extLst>
                    <a:ext uri="{9D8B030D-6E8A-4147-A177-3AD203B41FA5}">
                      <a16:colId xmlns:a16="http://schemas.microsoft.com/office/drawing/2014/main" val="653312240"/>
                    </a:ext>
                  </a:extLst>
                </a:gridCol>
                <a:gridCol w="746266">
                  <a:extLst>
                    <a:ext uri="{9D8B030D-6E8A-4147-A177-3AD203B41FA5}">
                      <a16:colId xmlns:a16="http://schemas.microsoft.com/office/drawing/2014/main" val="3594901954"/>
                    </a:ext>
                  </a:extLst>
                </a:gridCol>
              </a:tblGrid>
              <a:tr h="356193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CA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Zboard</a:t>
                      </a:r>
                      <a:r>
                        <a:rPr lang="fr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FPGA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410726"/>
                  </a:ext>
                </a:extLst>
              </a:tr>
              <a:tr h="35619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dirty="0">
                          <a:effectLst/>
                        </a:rPr>
                        <a:t>Pin A22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dirty="0">
                          <a:effectLst/>
                        </a:rPr>
                        <a:t>ID_1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1912209"/>
                  </a:ext>
                </a:extLst>
              </a:tr>
              <a:tr h="35619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dirty="0">
                          <a:effectLst/>
                        </a:rPr>
                        <a:t>Pin A21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dirty="0">
                          <a:effectLst/>
                        </a:rPr>
                        <a:t>ID_0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4925773"/>
                  </a:ext>
                </a:extLst>
              </a:tr>
            </a:tbl>
          </a:graphicData>
        </a:graphic>
      </p:graphicFrame>
      <p:pic>
        <p:nvPicPr>
          <p:cNvPr id="66" name="Image 6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293272" y="4699914"/>
            <a:ext cx="1447800" cy="1724025"/>
          </a:xfrm>
          <a:prstGeom prst="rect">
            <a:avLst/>
          </a:prstGeom>
        </p:spPr>
      </p:pic>
      <p:sp>
        <p:nvSpPr>
          <p:cNvPr id="67" name="ZoneTexte 66"/>
          <p:cNvSpPr txBox="1"/>
          <p:nvPr/>
        </p:nvSpPr>
        <p:spPr>
          <a:xfrm>
            <a:off x="3319102" y="3247576"/>
            <a:ext cx="3266636" cy="14773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A" dirty="0"/>
              <a:t>The 16RJ45  </a:t>
            </a:r>
            <a:r>
              <a:rPr lang="fr-CA" dirty="0" err="1"/>
              <a:t>board</a:t>
            </a:r>
            <a:r>
              <a:rPr lang="fr-CA" dirty="0"/>
              <a:t> </a:t>
            </a:r>
            <a:r>
              <a:rPr lang="fr-CA" dirty="0" err="1"/>
              <a:t>can</a:t>
            </a:r>
            <a:r>
              <a:rPr lang="fr-CA" dirty="0"/>
              <a:t> </a:t>
            </a:r>
            <a:r>
              <a:rPr lang="fr-CA" dirty="0" err="1"/>
              <a:t>be</a:t>
            </a:r>
            <a:endParaRPr lang="fr-CA" dirty="0"/>
          </a:p>
          <a:p>
            <a:r>
              <a:rPr lang="fr-CA" dirty="0" err="1"/>
              <a:t>identified</a:t>
            </a:r>
            <a:r>
              <a:rPr lang="fr-CA" dirty="0"/>
              <a:t> by the position of rotary </a:t>
            </a:r>
            <a:r>
              <a:rPr lang="fr-CA" dirty="0" err="1"/>
              <a:t>swith</a:t>
            </a:r>
            <a:r>
              <a:rPr lang="fr-CA" dirty="0"/>
              <a:t> (4 </a:t>
            </a:r>
            <a:r>
              <a:rPr lang="fr-CA" dirty="0" err="1"/>
              <a:t>possibilitys</a:t>
            </a:r>
            <a:r>
              <a:rPr lang="fr-CA" dirty="0"/>
              <a:t>) on </a:t>
            </a:r>
            <a:r>
              <a:rPr lang="fr-CA" dirty="0" err="1"/>
              <a:t>it</a:t>
            </a:r>
            <a:r>
              <a:rPr lang="fr-CA" dirty="0"/>
              <a:t>.</a:t>
            </a:r>
          </a:p>
          <a:p>
            <a:r>
              <a:rPr lang="fr-CA" dirty="0"/>
              <a:t>4 </a:t>
            </a:r>
            <a:r>
              <a:rPr lang="fr-CA" dirty="0" err="1"/>
              <a:t>boards</a:t>
            </a:r>
            <a:r>
              <a:rPr lang="fr-CA" dirty="0"/>
              <a:t> 16RJ45 </a:t>
            </a:r>
            <a:r>
              <a:rPr lang="fr-CA" dirty="0" err="1"/>
              <a:t>can</a:t>
            </a:r>
            <a:r>
              <a:rPr lang="fr-CA" dirty="0"/>
              <a:t> </a:t>
            </a:r>
            <a:r>
              <a:rPr lang="fr-CA" dirty="0" err="1"/>
              <a:t>be</a:t>
            </a:r>
            <a:r>
              <a:rPr lang="fr-CA" dirty="0"/>
              <a:t> </a:t>
            </a:r>
            <a:r>
              <a:rPr lang="fr-CA" dirty="0" err="1"/>
              <a:t>detected</a:t>
            </a:r>
            <a:r>
              <a:rPr lang="fr-CA" dirty="0"/>
              <a:t> in a </a:t>
            </a:r>
            <a:r>
              <a:rPr lang="fr-CA" dirty="0" err="1"/>
              <a:t>same</a:t>
            </a:r>
            <a:r>
              <a:rPr lang="fr-CA" dirty="0"/>
              <a:t> </a:t>
            </a:r>
            <a:r>
              <a:rPr lang="fr-CA" dirty="0" err="1"/>
              <a:t>electronic</a:t>
            </a:r>
            <a:r>
              <a:rPr lang="fr-CA" dirty="0"/>
              <a:t> system.</a:t>
            </a:r>
          </a:p>
        </p:txBody>
      </p:sp>
      <p:graphicFrame>
        <p:nvGraphicFramePr>
          <p:cNvPr id="68" name="Tableau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967954"/>
              </p:ext>
            </p:extLst>
          </p:nvPr>
        </p:nvGraphicFramePr>
        <p:xfrm>
          <a:off x="7040323" y="3878353"/>
          <a:ext cx="4809669" cy="22974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3223">
                  <a:extLst>
                    <a:ext uri="{9D8B030D-6E8A-4147-A177-3AD203B41FA5}">
                      <a16:colId xmlns:a16="http://schemas.microsoft.com/office/drawing/2014/main" val="3061098911"/>
                    </a:ext>
                  </a:extLst>
                </a:gridCol>
                <a:gridCol w="1603223">
                  <a:extLst>
                    <a:ext uri="{9D8B030D-6E8A-4147-A177-3AD203B41FA5}">
                      <a16:colId xmlns:a16="http://schemas.microsoft.com/office/drawing/2014/main" val="2724203556"/>
                    </a:ext>
                  </a:extLst>
                </a:gridCol>
                <a:gridCol w="1603223">
                  <a:extLst>
                    <a:ext uri="{9D8B030D-6E8A-4147-A177-3AD203B41FA5}">
                      <a16:colId xmlns:a16="http://schemas.microsoft.com/office/drawing/2014/main" val="3057875410"/>
                    </a:ext>
                  </a:extLst>
                </a:gridCol>
              </a:tblGrid>
              <a:tr h="365912">
                <a:tc gridSpan="3">
                  <a:txBody>
                    <a:bodyPr/>
                    <a:lstStyle/>
                    <a:p>
                      <a:pPr algn="ctr"/>
                      <a:r>
                        <a:rPr lang="fr-CA" dirty="0"/>
                        <a:t>Identification </a:t>
                      </a:r>
                      <a:r>
                        <a:rPr lang="fr-CA" dirty="0" err="1"/>
                        <a:t>reading</a:t>
                      </a:r>
                      <a:r>
                        <a:rPr lang="fr-CA" dirty="0"/>
                        <a:t> by FPGA</a:t>
                      </a:r>
                      <a:endParaRPr lang="fr-FR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9441242"/>
                  </a:ext>
                </a:extLst>
              </a:tr>
              <a:tr h="365912"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Switch position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>
                          <a:solidFill>
                            <a:srgbClr val="C00000"/>
                          </a:solidFill>
                        </a:rPr>
                        <a:t>Bit ID_1</a:t>
                      </a:r>
                      <a:endParaRPr lang="fr-FR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>
                          <a:solidFill>
                            <a:srgbClr val="C00000"/>
                          </a:solidFill>
                        </a:rPr>
                        <a:t>Bit ID_0</a:t>
                      </a:r>
                      <a:endParaRPr lang="fr-FR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2793915"/>
                  </a:ext>
                </a:extLst>
              </a:tr>
              <a:tr h="365912"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fr-FR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fr-FR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9260865"/>
                  </a:ext>
                </a:extLst>
              </a:tr>
              <a:tr h="467847"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fr-FR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fr-FR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6673544"/>
                  </a:ext>
                </a:extLst>
              </a:tr>
              <a:tr h="365912"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2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fr-FR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fr-FR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3116550"/>
                  </a:ext>
                </a:extLst>
              </a:tr>
              <a:tr h="365912"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3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fr-FR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fr-FR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2396258"/>
                  </a:ext>
                </a:extLst>
              </a:tr>
            </a:tbl>
          </a:graphicData>
        </a:graphic>
      </p:graphicFrame>
      <p:sp>
        <p:nvSpPr>
          <p:cNvPr id="3" name="ZoneTexte 8">
            <a:extLst>
              <a:ext uri="{FF2B5EF4-FFF2-40B4-BE49-F238E27FC236}">
                <a16:creationId xmlns:a16="http://schemas.microsoft.com/office/drawing/2014/main" id="{FF6311B4-4466-0262-017B-A2E84C3A686D}"/>
              </a:ext>
            </a:extLst>
          </p:cNvPr>
          <p:cNvSpPr txBox="1"/>
          <p:nvPr/>
        </p:nvSpPr>
        <p:spPr>
          <a:xfrm>
            <a:off x="4317415" y="6488668"/>
            <a:ext cx="1726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18 </a:t>
            </a:r>
            <a:r>
              <a:rPr lang="fr-CA" dirty="0" err="1"/>
              <a:t>october</a:t>
            </a:r>
            <a:r>
              <a:rPr lang="fr-CA" dirty="0"/>
              <a:t> 2022</a:t>
            </a:r>
            <a:endParaRPr lang="fr-FR" dirty="0"/>
          </a:p>
        </p:txBody>
      </p:sp>
      <p:sp>
        <p:nvSpPr>
          <p:cNvPr id="4" name="ZoneTexte 6">
            <a:extLst>
              <a:ext uri="{FF2B5EF4-FFF2-40B4-BE49-F238E27FC236}">
                <a16:creationId xmlns:a16="http://schemas.microsoft.com/office/drawing/2014/main" id="{927567EB-B69D-53F5-0795-E4C6B224628C}"/>
              </a:ext>
            </a:extLst>
          </p:cNvPr>
          <p:cNvSpPr txBox="1"/>
          <p:nvPr/>
        </p:nvSpPr>
        <p:spPr>
          <a:xfrm>
            <a:off x="0" y="6488668"/>
            <a:ext cx="2684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Atlas ITK interlock meeting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89480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3160</TotalTime>
  <Words>723</Words>
  <Application>Microsoft Office PowerPoint</Application>
  <PresentationFormat>Grand écran</PresentationFormat>
  <Paragraphs>187</Paragraphs>
  <Slides>11</Slides>
  <Notes>11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16RJ45 Board Status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cyril</dc:creator>
  <cp:lastModifiedBy>Jean Pierre Martin</cp:lastModifiedBy>
  <cp:revision>104</cp:revision>
  <dcterms:created xsi:type="dcterms:W3CDTF">2022-07-26T12:47:30Z</dcterms:created>
  <dcterms:modified xsi:type="dcterms:W3CDTF">2023-11-17T01:40:30Z</dcterms:modified>
</cp:coreProperties>
</file>