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9"/>
  </p:notesMasterIdLst>
  <p:sldIdLst>
    <p:sldId id="269" r:id="rId5"/>
    <p:sldId id="318" r:id="rId6"/>
    <p:sldId id="308" r:id="rId7"/>
    <p:sldId id="309" r:id="rId8"/>
    <p:sldId id="331" r:id="rId9"/>
    <p:sldId id="261" r:id="rId10"/>
    <p:sldId id="320" r:id="rId11"/>
    <p:sldId id="321" r:id="rId12"/>
    <p:sldId id="313" r:id="rId13"/>
    <p:sldId id="312" r:id="rId14"/>
    <p:sldId id="314" r:id="rId15"/>
    <p:sldId id="324" r:id="rId16"/>
    <p:sldId id="323" r:id="rId17"/>
    <p:sldId id="322" r:id="rId18"/>
    <p:sldId id="316" r:id="rId19"/>
    <p:sldId id="325" r:id="rId20"/>
    <p:sldId id="329" r:id="rId21"/>
    <p:sldId id="332" r:id="rId22"/>
    <p:sldId id="326" r:id="rId23"/>
    <p:sldId id="328" r:id="rId24"/>
    <p:sldId id="333" r:id="rId25"/>
    <p:sldId id="306" r:id="rId26"/>
    <p:sldId id="257" r:id="rId27"/>
    <p:sldId id="260" r:id="rId28"/>
  </p:sldIdLst>
  <p:sldSz cx="9144000" cy="6858000" type="screen4x3"/>
  <p:notesSz cx="6950075" cy="9236075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6">
          <p15:clr>
            <a:srgbClr val="A4A3A4"/>
          </p15:clr>
        </p15:guide>
        <p15:guide id="2" orient="horz" pos="1294">
          <p15:clr>
            <a:srgbClr val="A4A3A4"/>
          </p15:clr>
        </p15:guide>
        <p15:guide id="3" orient="horz" pos="3745">
          <p15:clr>
            <a:srgbClr val="A4A3A4"/>
          </p15:clr>
        </p15:guide>
        <p15:guide id="4" orient="horz" pos="3980">
          <p15:clr>
            <a:srgbClr val="A4A3A4"/>
          </p15:clr>
        </p15:guide>
        <p15:guide id="5" orient="horz" pos="1052">
          <p15:clr>
            <a:srgbClr val="A4A3A4"/>
          </p15:clr>
        </p15:guide>
        <p15:guide id="6" orient="horz" pos="1741">
          <p15:clr>
            <a:srgbClr val="A4A3A4"/>
          </p15:clr>
        </p15:guide>
        <p15:guide id="7" orient="horz" pos="4183">
          <p15:clr>
            <a:srgbClr val="A4A3A4"/>
          </p15:clr>
        </p15:guide>
        <p15:guide id="8" orient="horz" pos="566">
          <p15:clr>
            <a:srgbClr val="A4A3A4"/>
          </p15:clr>
        </p15:guide>
        <p15:guide id="9" orient="horz" pos="2808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yJ" initials="JB" lastIdx="3" clrIdx="0"/>
  <p:cmAuthor id="1" name="Leo Zini" initials="LZ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F53"/>
    <a:srgbClr val="981E32"/>
    <a:srgbClr val="FFFFFF"/>
    <a:srgbClr val="C75B12"/>
    <a:srgbClr val="E17000"/>
    <a:srgbClr val="5B8F22"/>
    <a:srgbClr val="D2C295"/>
    <a:srgbClr val="A79E70"/>
    <a:srgbClr val="0099CC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2228" autoAdjust="0"/>
  </p:normalViewPr>
  <p:slideViewPr>
    <p:cSldViewPr snapToObjects="1" showGuides="1">
      <p:cViewPr varScale="1">
        <p:scale>
          <a:sx n="116" d="100"/>
          <a:sy n="116" d="100"/>
        </p:scale>
        <p:origin x="960" y="192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3984" y="184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ags" Target="tags/tag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12/10/23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687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612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282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6196866"/>
            <a:ext cx="3147290" cy="914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128" y="6096000"/>
            <a:ext cx="2765528" cy="1005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46088" y="1670050"/>
            <a:ext cx="8108950" cy="4648200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723840"/>
            <a:ext cx="2442340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4094034"/>
            <a:ext cx="2442340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723840"/>
            <a:ext cx="2442340" cy="45944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46088" y="1670050"/>
            <a:ext cx="3013075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670050"/>
            <a:ext cx="2667000" cy="46482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46088" y="1670050"/>
            <a:ext cx="5484812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ON HOW TO APPLY IMAGE MASKING 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3B31C3-9FD5-318C-3866-57A0524D4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CBA80-32E5-0740-9D15-2ECA1BCE081A}" type="datetimeFigureOut">
              <a:rPr lang="en-US" smtClean="0"/>
              <a:t>12/10/23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8DAD9B-A0AA-4076-23A6-892F98487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BB2E26-2049-7952-DB69-750E4D60B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CD0DB-1909-DB48-8B43-F402CD30F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01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7DD4C-1480-615C-508C-2E4EFCE4A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EAFA6-D93A-93DD-5D80-BCE54FF06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9C5EFD-EED0-85BC-B485-76F10FE9B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CBA80-32E5-0740-9D15-2ECA1BCE081A}" type="datetimeFigureOut">
              <a:rPr lang="en-US" smtClean="0"/>
              <a:t>12/10/23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A19A36-C131-330A-5AA7-79A9C9222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7EDF4-68A2-F7C7-AD4D-42996BF20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CD0DB-1909-DB48-8B43-F402CD30F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91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473" y="1667866"/>
            <a:ext cx="8109919" cy="4650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5472" y="6543674"/>
            <a:ext cx="4126528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7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1" r:id="rId3"/>
    <p:sldLayoutId id="2147483672" r:id="rId4"/>
    <p:sldLayoutId id="2147483673" r:id="rId5"/>
    <p:sldLayoutId id="2147483675" r:id="rId6"/>
    <p:sldLayoutId id="2147483677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16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80000" indent="-180000" algn="l" defTabSz="914400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04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28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57213" y="609599"/>
            <a:ext cx="8008937" cy="1752601"/>
          </a:xfrm>
        </p:spPr>
        <p:txBody>
          <a:bodyPr/>
          <a:lstStyle/>
          <a:p>
            <a:pPr algn="ctr"/>
            <a:r>
              <a:rPr lang="en-CA" sz="3600" dirty="0">
                <a:solidFill>
                  <a:srgbClr val="002060"/>
                </a:solidFill>
              </a:rPr>
              <a:t>Update an MDI IR Dimensions </a:t>
            </a:r>
            <a:br>
              <a:rPr lang="en-CA" sz="3600" dirty="0">
                <a:solidFill>
                  <a:srgbClr val="002060"/>
                </a:solidFill>
              </a:rPr>
            </a:br>
            <a:r>
              <a:rPr lang="en-CA" sz="3600" dirty="0">
                <a:solidFill>
                  <a:srgbClr val="002060"/>
                </a:solidFill>
              </a:rPr>
              <a:t>for Magnets and Cryostats</a:t>
            </a:r>
            <a:br>
              <a:rPr lang="en-CA" sz="3600" dirty="0">
                <a:solidFill>
                  <a:srgbClr val="002060"/>
                </a:solidFill>
              </a:rPr>
            </a:br>
            <a:endParaRPr lang="en-CA" sz="3600" dirty="0">
              <a:solidFill>
                <a:srgbClr val="00206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838200" y="2971800"/>
            <a:ext cx="7727950" cy="1371600"/>
          </a:xfrm>
        </p:spPr>
        <p:txBody>
          <a:bodyPr/>
          <a:lstStyle/>
          <a:p>
            <a:pPr algn="ctr"/>
            <a:r>
              <a:rPr lang="en-CA" sz="2000" dirty="0">
                <a:solidFill>
                  <a:schemeClr val="tx1"/>
                </a:solidFill>
              </a:rPr>
              <a:t>John T. Seeman</a:t>
            </a:r>
          </a:p>
          <a:p>
            <a:pPr algn="ctr"/>
            <a:r>
              <a:rPr lang="en-CA" sz="2000" dirty="0">
                <a:solidFill>
                  <a:schemeClr val="tx1"/>
                </a:solidFill>
              </a:rPr>
              <a:t>SLAC National Accelerator Laboratory</a:t>
            </a:r>
          </a:p>
          <a:p>
            <a:pPr algn="ctr"/>
            <a:r>
              <a:rPr lang="en-CA" sz="2000" dirty="0">
                <a:solidFill>
                  <a:schemeClr val="tx1"/>
                </a:solidFill>
              </a:rPr>
              <a:t>December 11, 2023</a:t>
            </a:r>
          </a:p>
          <a:p>
            <a:pPr algn="ctr"/>
            <a:r>
              <a:rPr lang="en-CA" sz="2000" dirty="0">
                <a:solidFill>
                  <a:schemeClr val="tx1"/>
                </a:solidFill>
              </a:rPr>
              <a:t>FCCee MDI Meeting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24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30E789-7A39-555D-4930-C125714247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1CE133-99D5-24D3-AD71-8784E04A4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556709"/>
          </a:xfrm>
        </p:spPr>
        <p:txBody>
          <a:bodyPr/>
          <a:lstStyle/>
          <a:p>
            <a:r>
              <a:rPr lang="en-US" sz="1800" dirty="0"/>
              <a:t>Draft distances from beam location to outer cryostat wall at QC1 and QC2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6ED901F-0327-09D8-E320-F8F2D67C893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DDBCCC-9F90-47EC-155C-F35A65F08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774" y="1162387"/>
            <a:ext cx="8175226" cy="542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959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37D179-425A-EB48-E6F6-8838F4945B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FB85EB-343C-D1E1-DB68-F68611A63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84324"/>
            <a:ext cx="8839200" cy="539751"/>
          </a:xfrm>
        </p:spPr>
        <p:txBody>
          <a:bodyPr/>
          <a:lstStyle/>
          <a:p>
            <a:r>
              <a:rPr lang="en-US" sz="2000" dirty="0" err="1"/>
              <a:t>FCCee</a:t>
            </a:r>
            <a:r>
              <a:rPr lang="en-US" sz="2000" dirty="0"/>
              <a:t> IR magnet longitudinal locations, lengths, and strengths (K. </a:t>
            </a:r>
            <a:r>
              <a:rPr lang="en-US" sz="2000" dirty="0" err="1"/>
              <a:t>Oide</a:t>
            </a:r>
            <a:r>
              <a:rPr lang="en-US" sz="2000" dirty="0"/>
              <a:t>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DBBC03-0CA2-2798-0E98-859B9C011F52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57200" y="1828800"/>
            <a:ext cx="8108950" cy="4406019"/>
          </a:xfrm>
          <a:prstGeom prst="rect">
            <a:avLst/>
          </a:prstGeom>
        </p:spPr>
      </p:pic>
      <p:sp>
        <p:nvSpPr>
          <p:cNvPr id="4" name="Donut 3">
            <a:extLst>
              <a:ext uri="{FF2B5EF4-FFF2-40B4-BE49-F238E27FC236}">
                <a16:creationId xmlns:a16="http://schemas.microsoft.com/office/drawing/2014/main" id="{84963BB0-D66D-ACC4-D8ED-3D241DAFF4D3}"/>
              </a:ext>
            </a:extLst>
          </p:cNvPr>
          <p:cNvSpPr/>
          <p:nvPr/>
        </p:nvSpPr>
        <p:spPr>
          <a:xfrm>
            <a:off x="4343400" y="2743200"/>
            <a:ext cx="1600200" cy="685800"/>
          </a:xfrm>
          <a:prstGeom prst="donut">
            <a:avLst>
              <a:gd name="adj" fmla="val 7442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Donut 5">
            <a:extLst>
              <a:ext uri="{FF2B5EF4-FFF2-40B4-BE49-F238E27FC236}">
                <a16:creationId xmlns:a16="http://schemas.microsoft.com/office/drawing/2014/main" id="{2002C452-E18D-59A1-9B2B-87BF0055B917}"/>
              </a:ext>
            </a:extLst>
          </p:cNvPr>
          <p:cNvSpPr/>
          <p:nvPr/>
        </p:nvSpPr>
        <p:spPr>
          <a:xfrm>
            <a:off x="3124200" y="2442016"/>
            <a:ext cx="1600200" cy="685800"/>
          </a:xfrm>
          <a:prstGeom prst="donut">
            <a:avLst>
              <a:gd name="adj" fmla="val 7442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F49129-38A1-CFE0-0D57-A213DB7D460F}"/>
              </a:ext>
            </a:extLst>
          </p:cNvPr>
          <p:cNvSpPr txBox="1"/>
          <p:nvPr/>
        </p:nvSpPr>
        <p:spPr>
          <a:xfrm>
            <a:off x="2819400" y="1278098"/>
            <a:ext cx="2688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QC1 to QC2 is 30 cm.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60020" y="6105517"/>
            <a:ext cx="5891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K. Oide is available to discussion any needed changes.</a:t>
            </a:r>
          </a:p>
        </p:txBody>
      </p:sp>
    </p:spTree>
    <p:extLst>
      <p:ext uri="{BB962C8B-B14F-4D97-AF65-F5344CB8AC3E}">
        <p14:creationId xmlns:p14="http://schemas.microsoft.com/office/powerpoint/2010/main" val="363455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rapezoid 2">
            <a:extLst>
              <a:ext uri="{FF2B5EF4-FFF2-40B4-BE49-F238E27FC236}">
                <a16:creationId xmlns:a16="http://schemas.microsoft.com/office/drawing/2014/main" id="{A011CC71-E8A0-65AB-0B3D-1406983160E5}"/>
              </a:ext>
            </a:extLst>
          </p:cNvPr>
          <p:cNvSpPr/>
          <p:nvPr/>
        </p:nvSpPr>
        <p:spPr>
          <a:xfrm rot="16200000">
            <a:off x="806962" y="2675713"/>
            <a:ext cx="923045" cy="1557959"/>
          </a:xfrm>
          <a:prstGeom prst="trapezoi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3630CC-4A56-43D9-A9D8-FA30C2D9430E}"/>
              </a:ext>
            </a:extLst>
          </p:cNvPr>
          <p:cNvSpPr/>
          <p:nvPr/>
        </p:nvSpPr>
        <p:spPr>
          <a:xfrm>
            <a:off x="2163002" y="2995288"/>
            <a:ext cx="1092951" cy="92943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FDB0A8-DE14-0F13-F0E1-7E13DA2FAAF3}"/>
              </a:ext>
            </a:extLst>
          </p:cNvPr>
          <p:cNvSpPr/>
          <p:nvPr/>
        </p:nvSpPr>
        <p:spPr>
          <a:xfrm>
            <a:off x="5530875" y="2825083"/>
            <a:ext cx="1254815" cy="118640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7D4ED4-8F37-8491-97BF-24E98BFBC152}"/>
              </a:ext>
            </a:extLst>
          </p:cNvPr>
          <p:cNvSpPr/>
          <p:nvPr/>
        </p:nvSpPr>
        <p:spPr>
          <a:xfrm>
            <a:off x="3384278" y="2985785"/>
            <a:ext cx="1181513" cy="92943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69EA42-303F-6FFC-A4ED-C1B86FD9CE1E}"/>
              </a:ext>
            </a:extLst>
          </p:cNvPr>
          <p:cNvSpPr/>
          <p:nvPr/>
        </p:nvSpPr>
        <p:spPr>
          <a:xfrm>
            <a:off x="6892218" y="2854364"/>
            <a:ext cx="1254815" cy="118640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300F82-9F58-B075-7FA6-89975A1B0C2B}"/>
              </a:ext>
            </a:extLst>
          </p:cNvPr>
          <p:cNvSpPr txBox="1"/>
          <p:nvPr/>
        </p:nvSpPr>
        <p:spPr>
          <a:xfrm>
            <a:off x="204730" y="1279032"/>
            <a:ext cx="891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Option 3  (Leading Candidate):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IR QC1 and QC2 in different cryostats but one integrated raft (not to scale)</a:t>
            </a:r>
          </a:p>
        </p:txBody>
      </p:sp>
      <p:sp>
        <p:nvSpPr>
          <p:cNvPr id="9" name="Left-Up Arrow 8">
            <a:extLst>
              <a:ext uri="{FF2B5EF4-FFF2-40B4-BE49-F238E27FC236}">
                <a16:creationId xmlns:a16="http://schemas.microsoft.com/office/drawing/2014/main" id="{422EEFD9-EDF7-C208-B353-F4404C61D3D8}"/>
              </a:ext>
            </a:extLst>
          </p:cNvPr>
          <p:cNvSpPr/>
          <p:nvPr/>
        </p:nvSpPr>
        <p:spPr>
          <a:xfrm>
            <a:off x="4842542" y="2630452"/>
            <a:ext cx="400356" cy="637794"/>
          </a:xfrm>
          <a:prstGeom prst="lef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DCC2DBD-C3D5-37F1-5C3D-1CFD9D400280}"/>
              </a:ext>
            </a:extLst>
          </p:cNvPr>
          <p:cNvCxnSpPr>
            <a:cxnSpLocks/>
          </p:cNvCxnSpPr>
          <p:nvPr/>
        </p:nvCxnSpPr>
        <p:spPr>
          <a:xfrm>
            <a:off x="489504" y="4782212"/>
            <a:ext cx="4082496" cy="0"/>
          </a:xfrm>
          <a:prstGeom prst="straightConnector1">
            <a:avLst/>
          </a:prstGeom>
          <a:ln w="381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E2A4BDB-7A6F-3285-029E-DCC696603457}"/>
              </a:ext>
            </a:extLst>
          </p:cNvPr>
          <p:cNvSpPr txBox="1"/>
          <p:nvPr/>
        </p:nvSpPr>
        <p:spPr>
          <a:xfrm>
            <a:off x="1821174" y="4847249"/>
            <a:ext cx="9839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3.36 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CDE2FC-7F20-7474-F89F-233E181CB9F0}"/>
              </a:ext>
            </a:extLst>
          </p:cNvPr>
          <p:cNvSpPr txBox="1"/>
          <p:nvPr/>
        </p:nvSpPr>
        <p:spPr>
          <a:xfrm>
            <a:off x="1073426" y="3268246"/>
            <a:ext cx="61374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QC1-1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4FFBAA-C935-0FE7-80A1-3B829B48C2B7}"/>
              </a:ext>
            </a:extLst>
          </p:cNvPr>
          <p:cNvSpPr txBox="1"/>
          <p:nvPr/>
        </p:nvSpPr>
        <p:spPr>
          <a:xfrm>
            <a:off x="2517088" y="3268246"/>
            <a:ext cx="6944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QC1-2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43BCEA-76AB-B8F2-1C47-1118614934B6}"/>
              </a:ext>
            </a:extLst>
          </p:cNvPr>
          <p:cNvSpPr txBox="1"/>
          <p:nvPr/>
        </p:nvSpPr>
        <p:spPr>
          <a:xfrm>
            <a:off x="3686974" y="3279373"/>
            <a:ext cx="6944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QC1-3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B428EA-14E5-D2A5-D095-D64C7963A4C9}"/>
              </a:ext>
            </a:extLst>
          </p:cNvPr>
          <p:cNvSpPr txBox="1"/>
          <p:nvPr/>
        </p:nvSpPr>
        <p:spPr>
          <a:xfrm>
            <a:off x="5794068" y="3233139"/>
            <a:ext cx="6944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QC2-1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2CCE37-F266-42F4-3ED8-EF6581126F53}"/>
              </a:ext>
            </a:extLst>
          </p:cNvPr>
          <p:cNvSpPr txBox="1"/>
          <p:nvPr/>
        </p:nvSpPr>
        <p:spPr>
          <a:xfrm>
            <a:off x="7107896" y="3233139"/>
            <a:ext cx="6944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QC2-2</a:t>
            </a:r>
          </a:p>
        </p:txBody>
      </p:sp>
      <p:sp>
        <p:nvSpPr>
          <p:cNvPr id="10" name="Left-Up Arrow 9">
            <a:extLst>
              <a:ext uri="{FF2B5EF4-FFF2-40B4-BE49-F238E27FC236}">
                <a16:creationId xmlns:a16="http://schemas.microsoft.com/office/drawing/2014/main" id="{C9655DB2-5F11-3940-C1CD-07C296027D9F}"/>
              </a:ext>
            </a:extLst>
          </p:cNvPr>
          <p:cNvSpPr/>
          <p:nvPr/>
        </p:nvSpPr>
        <p:spPr>
          <a:xfrm rot="5400000">
            <a:off x="4967940" y="3396781"/>
            <a:ext cx="577895" cy="467437"/>
          </a:xfrm>
          <a:prstGeom prst="lef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F41312-B9C8-FB0F-6E2B-1B369B72C48A}"/>
              </a:ext>
            </a:extLst>
          </p:cNvPr>
          <p:cNvSpPr txBox="1"/>
          <p:nvPr/>
        </p:nvSpPr>
        <p:spPr>
          <a:xfrm>
            <a:off x="6404632" y="4847249"/>
            <a:ext cx="100700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2.58 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DB09AA7-B090-4AA9-9627-ACF080016FE2}"/>
              </a:ext>
            </a:extLst>
          </p:cNvPr>
          <p:cNvCxnSpPr>
            <a:cxnSpLocks/>
          </p:cNvCxnSpPr>
          <p:nvPr/>
        </p:nvCxnSpPr>
        <p:spPr>
          <a:xfrm>
            <a:off x="5340789" y="4766310"/>
            <a:ext cx="2756320" cy="0"/>
          </a:xfrm>
          <a:prstGeom prst="straightConnector1">
            <a:avLst/>
          </a:prstGeom>
          <a:ln w="381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42BADAF-A9E7-584F-34B4-BDC0CDAAFE75}"/>
              </a:ext>
            </a:extLst>
          </p:cNvPr>
          <p:cNvCxnSpPr>
            <a:cxnSpLocks/>
          </p:cNvCxnSpPr>
          <p:nvPr/>
        </p:nvCxnSpPr>
        <p:spPr>
          <a:xfrm>
            <a:off x="4629148" y="4782212"/>
            <a:ext cx="711641" cy="0"/>
          </a:xfrm>
          <a:prstGeom prst="straightConnector1">
            <a:avLst/>
          </a:prstGeom>
          <a:ln w="381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B4A4F8A-DF6F-A9E3-90EA-702F43B11FAD}"/>
              </a:ext>
            </a:extLst>
          </p:cNvPr>
          <p:cNvSpPr txBox="1"/>
          <p:nvPr/>
        </p:nvSpPr>
        <p:spPr>
          <a:xfrm>
            <a:off x="4632679" y="4847249"/>
            <a:ext cx="101502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~1.5 m</a:t>
            </a:r>
          </a:p>
        </p:txBody>
      </p:sp>
      <p:sp>
        <p:nvSpPr>
          <p:cNvPr id="2" name="Rectangle 1"/>
          <p:cNvSpPr/>
          <p:nvPr/>
        </p:nvSpPr>
        <p:spPr>
          <a:xfrm>
            <a:off x="4565791" y="4202952"/>
            <a:ext cx="3585130" cy="451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597073" y="3086352"/>
            <a:ext cx="207304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7D56697-DFB4-2ABF-ABEB-CE73EEB7FFEE}"/>
              </a:ext>
            </a:extLst>
          </p:cNvPr>
          <p:cNvSpPr/>
          <p:nvPr/>
        </p:nvSpPr>
        <p:spPr>
          <a:xfrm>
            <a:off x="7930236" y="4040769"/>
            <a:ext cx="207304" cy="2591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D78CB39-BEFE-BA6F-5E75-1FDB9C73EDD8}"/>
              </a:ext>
            </a:extLst>
          </p:cNvPr>
          <p:cNvSpPr/>
          <p:nvPr/>
        </p:nvSpPr>
        <p:spPr>
          <a:xfrm>
            <a:off x="6718886" y="4023460"/>
            <a:ext cx="207304" cy="2591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6B801E3-4559-9E5E-BAC6-8239CDD2AE74}"/>
              </a:ext>
            </a:extLst>
          </p:cNvPr>
          <p:cNvSpPr/>
          <p:nvPr/>
        </p:nvSpPr>
        <p:spPr>
          <a:xfrm>
            <a:off x="5554327" y="4009737"/>
            <a:ext cx="207304" cy="2418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536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Possible fixes to QC1 and QC2 radial and longitudinal space issues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46088" y="1670050"/>
            <a:ext cx="8108950" cy="4883150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AutoNum type="alphaUcParenR"/>
            </a:pPr>
            <a:r>
              <a:rPr lang="en-US" dirty="0"/>
              <a:t>Combine several of the various beam pipe and cryostat walls to keep the magnet locations fixed.</a:t>
            </a:r>
          </a:p>
          <a:p>
            <a:pPr lvl="2" indent="0">
              <a:buNone/>
            </a:pPr>
            <a:r>
              <a:rPr lang="en-US" dirty="0"/>
              <a:t>	Compromises the integrity of the cryostats.</a:t>
            </a:r>
          </a:p>
          <a:p>
            <a:pPr lvl="2" indent="0">
              <a:buNone/>
            </a:pPr>
            <a:r>
              <a:rPr lang="en-US" dirty="0"/>
              <a:t>	Likely increases the cryogenic heat load.</a:t>
            </a:r>
          </a:p>
          <a:p>
            <a:pPr lvl="2" indent="0">
              <a:buNone/>
            </a:pPr>
            <a:r>
              <a:rPr lang="en-US" dirty="0"/>
              <a:t>	Leak checking issues.</a:t>
            </a:r>
          </a:p>
          <a:p>
            <a:pPr lvl="2" indent="0">
              <a:buNone/>
            </a:pPr>
            <a:endParaRPr lang="en-US" dirty="0"/>
          </a:p>
          <a:p>
            <a:pPr marL="342900" indent="-342900">
              <a:buAutoNum type="alphaUcParenR"/>
            </a:pPr>
            <a:r>
              <a:rPr lang="en-US" dirty="0"/>
              <a:t>Keep the IP crossing angle the same: </a:t>
            </a:r>
          </a:p>
          <a:p>
            <a:r>
              <a:rPr lang="en-US" dirty="0"/>
              <a:t>	Move QC1 away from IP about 0.8 m. (2.2 m to 3.0m)</a:t>
            </a:r>
          </a:p>
          <a:p>
            <a:r>
              <a:rPr lang="en-US" dirty="0"/>
              <a:t>	Move QC2 away from IP about (0.8 +1.2 =) 2.0 m. (5.86 m to 7.86 m)</a:t>
            </a:r>
          </a:p>
          <a:p>
            <a:r>
              <a:rPr lang="en-US" dirty="0"/>
              <a:t>	Minimum </a:t>
            </a:r>
            <a:r>
              <a:rPr lang="en-US" dirty="0" err="1"/>
              <a:t>betay</a:t>
            </a:r>
            <a:r>
              <a:rPr lang="en-US" dirty="0"/>
              <a:t>* increases a little.</a:t>
            </a:r>
          </a:p>
          <a:p>
            <a:r>
              <a:rPr lang="en-US" dirty="0"/>
              <a:t>	Peak luminosity decreases some (few %).</a:t>
            </a:r>
          </a:p>
          <a:p>
            <a:endParaRPr lang="en-US" dirty="0"/>
          </a:p>
          <a:p>
            <a:r>
              <a:rPr lang="en-US" dirty="0"/>
              <a:t>C) Increase full crossing angle from 30 mrad to 40 mrad:</a:t>
            </a:r>
          </a:p>
          <a:p>
            <a:r>
              <a:rPr lang="en-US" dirty="0"/>
              <a:t>	Move QC1 away from IP about 0.03 m. (2.2 m to 2.23 m) (add a </a:t>
            </a:r>
            <a:r>
              <a:rPr lang="en-US" dirty="0" err="1"/>
              <a:t>Lumi</a:t>
            </a:r>
            <a:r>
              <a:rPr lang="en-US" dirty="0"/>
              <a:t>-Cal gap)</a:t>
            </a:r>
          </a:p>
          <a:p>
            <a:r>
              <a:rPr lang="en-US" dirty="0"/>
              <a:t>	Move QC2 away from IP about (0.03 +1.2 =) 1.23 m. (5.86 m to 7.09 m)</a:t>
            </a:r>
          </a:p>
          <a:p>
            <a:r>
              <a:rPr lang="en-US" dirty="0"/>
              <a:t>	Quadrupole strengths are reduced.</a:t>
            </a:r>
          </a:p>
          <a:p>
            <a:r>
              <a:rPr lang="en-US" dirty="0"/>
              <a:t>	Minimum </a:t>
            </a:r>
            <a:r>
              <a:rPr lang="en-US" dirty="0" err="1"/>
              <a:t>betax</a:t>
            </a:r>
            <a:r>
              <a:rPr lang="en-US" dirty="0"/>
              <a:t>* increases.</a:t>
            </a:r>
          </a:p>
          <a:p>
            <a:r>
              <a:rPr lang="en-US" dirty="0"/>
              <a:t>	Beam line components move transversely in the tunnel for both beams.</a:t>
            </a:r>
          </a:p>
          <a:p>
            <a:r>
              <a:rPr lang="en-US" dirty="0"/>
              <a:t>	Wider tunnel in some locations.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462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Needed functions for the space between QC1 and QC2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AutoNum type="arabicParenR"/>
            </a:pPr>
            <a:r>
              <a:rPr lang="en-US" dirty="0"/>
              <a:t>Beam pipes</a:t>
            </a:r>
          </a:p>
          <a:p>
            <a:pPr marL="342900" indent="-342900">
              <a:buAutoNum type="arabicParenR"/>
            </a:pPr>
            <a:r>
              <a:rPr lang="en-US" dirty="0"/>
              <a:t>e+ and e- BPMs</a:t>
            </a:r>
          </a:p>
          <a:p>
            <a:pPr marL="342900" indent="-342900">
              <a:buAutoNum type="arabicParenR"/>
            </a:pPr>
            <a:r>
              <a:rPr lang="en-US" dirty="0"/>
              <a:t>Cantilevered support(s)</a:t>
            </a:r>
          </a:p>
          <a:p>
            <a:pPr marL="342900" indent="-342900">
              <a:buAutoNum type="arabicParenR"/>
            </a:pPr>
            <a:r>
              <a:rPr lang="en-US" dirty="0"/>
              <a:t>Vibration control</a:t>
            </a:r>
          </a:p>
          <a:p>
            <a:pPr marL="342900" indent="-342900">
              <a:buAutoNum type="arabicParenR"/>
            </a:pPr>
            <a:r>
              <a:rPr lang="en-US" dirty="0"/>
              <a:t>Two cryostat end caps</a:t>
            </a:r>
          </a:p>
          <a:p>
            <a:pPr marL="342900" indent="-342900">
              <a:buAutoNum type="arabicParenR"/>
            </a:pPr>
            <a:r>
              <a:rPr lang="en-US" dirty="0"/>
              <a:t>Cryogenic ports and disconnects</a:t>
            </a:r>
          </a:p>
          <a:p>
            <a:pPr marL="342900" indent="-342900">
              <a:buAutoNum type="arabicParenR"/>
            </a:pPr>
            <a:r>
              <a:rPr lang="en-US" dirty="0"/>
              <a:t>Magnet leads</a:t>
            </a:r>
          </a:p>
          <a:p>
            <a:pPr marL="342900" indent="-342900">
              <a:buAutoNum type="arabicParenR"/>
            </a:pPr>
            <a:r>
              <a:rPr lang="en-US" dirty="0"/>
              <a:t>Alignment</a:t>
            </a:r>
          </a:p>
          <a:p>
            <a:pPr marL="342900" indent="-342900">
              <a:buAutoNum type="arabicParenR"/>
            </a:pPr>
            <a:r>
              <a:rPr lang="en-US" dirty="0"/>
              <a:t>Instrumentation </a:t>
            </a:r>
          </a:p>
          <a:p>
            <a:pPr marL="342900" indent="-342900">
              <a:buAutoNum type="arabicParenR"/>
            </a:pPr>
            <a:r>
              <a:rPr lang="en-US" dirty="0"/>
              <a:t>Magic flange controls and access</a:t>
            </a:r>
          </a:p>
          <a:p>
            <a:pPr marL="342900" indent="-342900">
              <a:buAutoNum type="arabicParenR"/>
            </a:pPr>
            <a:r>
              <a:rPr lang="en-US" dirty="0"/>
              <a:t>Vacuum disconnects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782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A66C86-0456-8773-81B8-3805020BDC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521F52-178D-9953-B3D6-5FDB48DC7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dipole cryostat end showing end port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0EE1C8E-D684-5F81-546B-5BEAE60974F6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570432" y="1670050"/>
            <a:ext cx="5860262" cy="4648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C218FA8-E6AA-84C2-CD96-0559E9D5EC55}"/>
              </a:ext>
            </a:extLst>
          </p:cNvPr>
          <p:cNvSpPr txBox="1"/>
          <p:nvPr/>
        </p:nvSpPr>
        <p:spPr>
          <a:xfrm>
            <a:off x="7696200" y="3733800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Magnet at</a:t>
            </a:r>
          </a:p>
          <a:p>
            <a:r>
              <a:rPr lang="en-US" dirty="0"/>
              <a:t> 1.9 K</a:t>
            </a:r>
          </a:p>
        </p:txBody>
      </p:sp>
    </p:spTree>
    <p:extLst>
      <p:ext uri="{BB962C8B-B14F-4D97-AF65-F5344CB8AC3E}">
        <p14:creationId xmlns:p14="http://schemas.microsoft.com/office/powerpoint/2010/main" val="35877211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E276DC-1081-AE92-56D2-00CC55F347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AC4C66-29EE-63A8-140F-6CE35954C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822" y="129091"/>
            <a:ext cx="8433260" cy="753033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Longitudinal cryostat dimensions: Needed functionality?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E35096-7D9B-09F5-44C1-84BB9309280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0576" y="1524000"/>
            <a:ext cx="8108950" cy="4648200"/>
          </a:xfrm>
        </p:spPr>
        <p:txBody>
          <a:bodyPr/>
          <a:lstStyle/>
          <a:p>
            <a:r>
              <a:rPr lang="en-US" sz="1800" dirty="0">
                <a:solidFill>
                  <a:srgbClr val="0070C0"/>
                </a:solidFill>
              </a:rPr>
              <a:t>How are the cryostats terminated at the ends of the magnets?</a:t>
            </a:r>
          </a:p>
          <a:p>
            <a:endParaRPr lang="en-US" sz="1800" dirty="0">
              <a:solidFill>
                <a:srgbClr val="0070C0"/>
              </a:solidFill>
            </a:endParaRPr>
          </a:p>
          <a:p>
            <a:r>
              <a:rPr lang="en-US" sz="1800" dirty="0">
                <a:solidFill>
                  <a:srgbClr val="0070C0"/>
                </a:solidFill>
              </a:rPr>
              <a:t>What utilities must enter and exit the cryostat?</a:t>
            </a:r>
          </a:p>
          <a:p>
            <a:endParaRPr lang="en-US" sz="1800" dirty="0">
              <a:solidFill>
                <a:srgbClr val="0070C0"/>
              </a:solidFill>
            </a:endParaRPr>
          </a:p>
          <a:p>
            <a:r>
              <a:rPr lang="en-US" sz="1800" dirty="0">
                <a:solidFill>
                  <a:srgbClr val="0070C0"/>
                </a:solidFill>
              </a:rPr>
              <a:t>How do the beam diagnostics enter and exit?</a:t>
            </a:r>
          </a:p>
          <a:p>
            <a:endParaRPr lang="en-US" sz="1800" dirty="0">
              <a:solidFill>
                <a:srgbClr val="0070C0"/>
              </a:solidFill>
            </a:endParaRPr>
          </a:p>
          <a:p>
            <a:r>
              <a:rPr lang="en-US" sz="1800" dirty="0">
                <a:solidFill>
                  <a:srgbClr val="0070C0"/>
                </a:solidFill>
              </a:rPr>
              <a:t>How do the mechanical supports contain the magnetic forces?</a:t>
            </a:r>
          </a:p>
          <a:p>
            <a:endParaRPr lang="en-US" sz="1800" dirty="0">
              <a:solidFill>
                <a:srgbClr val="0070C0"/>
              </a:solidFill>
            </a:endParaRPr>
          </a:p>
          <a:p>
            <a:r>
              <a:rPr lang="en-US" sz="1800" dirty="0">
                <a:solidFill>
                  <a:srgbClr val="0070C0"/>
                </a:solidFill>
              </a:rPr>
              <a:t>Which cryostat vessels need to be placed under vacuum for leak checking?</a:t>
            </a:r>
          </a:p>
          <a:p>
            <a:r>
              <a:rPr lang="en-US" sz="1800" dirty="0">
                <a:solidFill>
                  <a:srgbClr val="0070C0"/>
                </a:solidFill>
              </a:rPr>
              <a:t>He and vacuum vessels?</a:t>
            </a:r>
          </a:p>
          <a:p>
            <a:endParaRPr lang="en-US" sz="1800" dirty="0">
              <a:solidFill>
                <a:srgbClr val="0070C0"/>
              </a:solidFill>
            </a:endParaRPr>
          </a:p>
          <a:p>
            <a:r>
              <a:rPr lang="en-US" sz="1800" dirty="0">
                <a:solidFill>
                  <a:srgbClr val="0070C0"/>
                </a:solidFill>
              </a:rPr>
              <a:t>How are the internal components supported and aligned?</a:t>
            </a:r>
          </a:p>
          <a:p>
            <a:endParaRPr lang="en-US" sz="1800" dirty="0">
              <a:solidFill>
                <a:srgbClr val="0070C0"/>
              </a:solidFill>
            </a:endParaRPr>
          </a:p>
          <a:p>
            <a:endParaRPr lang="en-US" sz="1800" dirty="0">
              <a:solidFill>
                <a:srgbClr val="0070C0"/>
              </a:solidFill>
            </a:endParaRPr>
          </a:p>
          <a:p>
            <a:endParaRPr lang="en-US" sz="1800" dirty="0">
              <a:solidFill>
                <a:srgbClr val="0070C0"/>
              </a:solidFill>
            </a:endParaRPr>
          </a:p>
          <a:p>
            <a:endParaRPr lang="en-US" sz="1800" dirty="0">
              <a:solidFill>
                <a:srgbClr val="0070C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5670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BCA7C5-2B9A-CAA8-D4DA-515973CEEA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E15D4F-FC78-5BD3-6A88-3D68F960B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KEKB </a:t>
            </a:r>
            <a:r>
              <a:rPr lang="en-US" dirty="0" err="1"/>
              <a:t>Cryo</a:t>
            </a:r>
            <a:r>
              <a:rPr lang="en-US" dirty="0"/>
              <a:t> Layout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B5EAA76-6F5D-C3D8-B487-DEF538F9C7B7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905882" y="1670050"/>
            <a:ext cx="5189362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755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3F1522-91EC-7BE1-ABF2-67A17F81A9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105032-64FD-C8C2-267E-202C9C542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SuperKEKB IR Cryostats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5C8C3F3-DAA0-78F1-A3A1-4D07BC1BFCAD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517901" y="1670050"/>
            <a:ext cx="7965324" cy="46482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A9ECEF3-C607-85EE-42E4-5F825D7F1A13}"/>
              </a:ext>
            </a:extLst>
          </p:cNvPr>
          <p:cNvSpPr/>
          <p:nvPr/>
        </p:nvSpPr>
        <p:spPr>
          <a:xfrm>
            <a:off x="2057400" y="3429000"/>
            <a:ext cx="1295400" cy="1143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214ECD8-92A2-D40B-11E9-E54FD17FE696}"/>
              </a:ext>
            </a:extLst>
          </p:cNvPr>
          <p:cNvSpPr/>
          <p:nvPr/>
        </p:nvSpPr>
        <p:spPr>
          <a:xfrm>
            <a:off x="5794874" y="3505200"/>
            <a:ext cx="1295400" cy="1143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491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B244CA-F39A-DA12-9922-5E6675C98E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07F439-4659-B59F-F3E6-64D407255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SuperKEKB IR Layout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19333A4-A064-0864-442F-9F4BB08F8241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86468" y="2286000"/>
            <a:ext cx="8905132" cy="3135926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93D90578-4576-36FE-05AC-05D46D2868D8}"/>
              </a:ext>
            </a:extLst>
          </p:cNvPr>
          <p:cNvSpPr/>
          <p:nvPr/>
        </p:nvSpPr>
        <p:spPr>
          <a:xfrm>
            <a:off x="7594919" y="2438400"/>
            <a:ext cx="1524000" cy="19812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6E98216-30AE-DB4F-2B57-FC816A47292A}"/>
              </a:ext>
            </a:extLst>
          </p:cNvPr>
          <p:cNvSpPr/>
          <p:nvPr/>
        </p:nvSpPr>
        <p:spPr>
          <a:xfrm>
            <a:off x="4572000" y="2914650"/>
            <a:ext cx="982793" cy="10287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807E0E8-7450-0CB6-00B1-059480246A94}"/>
              </a:ext>
            </a:extLst>
          </p:cNvPr>
          <p:cNvSpPr/>
          <p:nvPr/>
        </p:nvSpPr>
        <p:spPr>
          <a:xfrm>
            <a:off x="6324600" y="2667000"/>
            <a:ext cx="1143000" cy="1524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008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93F193-BC7A-B95A-5B6C-E1CA493870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5407D6-B3AF-DA38-4D0E-FCC69B32A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covered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F3E3F6-6DE5-9CDA-3417-E0E58DBB3935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QC1/2 transverse position of quadrupole and support components in the cryostat.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>Initial features for IR magnet cryostat ends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>Thank you for recent help from: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>P. Tavares Coulinho Borges de Sousa, M. Boscolo, S. DeBarger, A. Foussat, M. Koratzinos, N. Ohuchi, B. Parker, M. Sullivan, F. Zimmermann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660514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9A9EFE-2074-B180-4C36-AA111650D5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95F262-17A0-8312-01C3-7E26352DC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SuperKEKB IR Cryostat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6B54CCC-71EE-D4BE-3B40-AF900AF36919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842353" y="1249536"/>
            <a:ext cx="8042729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6780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FC14DB-1650-9BE4-47AB-6E78932679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2FDA077-0333-E2F4-707A-4F38CCE5C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Cryostat Tolerances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033D4B-DAC2-E039-29F1-80E579E6AF8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A few tolerances:</a:t>
            </a:r>
          </a:p>
          <a:p>
            <a:r>
              <a:rPr lang="en-US" dirty="0"/>
              <a:t>	Belle-2 solenoid 1.5 T</a:t>
            </a:r>
          </a:p>
          <a:p>
            <a:r>
              <a:rPr lang="en-US" dirty="0"/>
              <a:t>	Magnets to be located to +/- 50 microns.</a:t>
            </a:r>
          </a:p>
          <a:p>
            <a:r>
              <a:rPr lang="en-US" dirty="0"/>
              <a:t>	Helium vessel aligned to +/- 200 microns.</a:t>
            </a:r>
          </a:p>
          <a:p>
            <a:r>
              <a:rPr lang="en-US" dirty="0"/>
              <a:t>	Quad correction coils rotate quad fields by +/-10 mrad.</a:t>
            </a:r>
          </a:p>
          <a:p>
            <a:r>
              <a:rPr lang="en-US" dirty="0"/>
              <a:t>	Fields good to ~10</a:t>
            </a:r>
            <a:r>
              <a:rPr lang="en-US" baseline="30000" dirty="0"/>
              <a:t>-4</a:t>
            </a:r>
            <a:r>
              <a:rPr lang="en-US" dirty="0"/>
              <a:t> at 1 cm radius.</a:t>
            </a:r>
          </a:p>
          <a:p>
            <a:r>
              <a:rPr lang="en-US" dirty="0"/>
              <a:t>	Higher field multipoles measured and compensated with direct windings.</a:t>
            </a:r>
          </a:p>
          <a:p>
            <a:r>
              <a:rPr lang="en-US" dirty="0"/>
              <a:t>	Provide many correction coils.</a:t>
            </a:r>
          </a:p>
          <a:p>
            <a:r>
              <a:rPr lang="en-US" dirty="0"/>
              <a:t>	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8332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A582C3-E405-6645-B05E-E022FD9DA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A30E5A-72DD-7640-8281-F2052DEAD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attention!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42FAFCF-A6AD-0840-A483-8ED094ECFF5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46088" y="1670050"/>
            <a:ext cx="7707312" cy="4648200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5FCA2B-E3A1-A3B3-7E81-90C59AC5A6AD}"/>
              </a:ext>
            </a:extLst>
          </p:cNvPr>
          <p:cNvSpPr txBox="1"/>
          <p:nvPr/>
        </p:nvSpPr>
        <p:spPr>
          <a:xfrm>
            <a:off x="228600" y="1905000"/>
            <a:ext cx="8469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</a:rPr>
              <a:t>Again, thank you to many people for inputs!</a:t>
            </a:r>
          </a:p>
        </p:txBody>
      </p:sp>
    </p:spTree>
    <p:extLst>
      <p:ext uri="{BB962C8B-B14F-4D97-AF65-F5344CB8AC3E}">
        <p14:creationId xmlns:p14="http://schemas.microsoft.com/office/powerpoint/2010/main" val="9312272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rapezoid 2">
            <a:extLst>
              <a:ext uri="{FF2B5EF4-FFF2-40B4-BE49-F238E27FC236}">
                <a16:creationId xmlns:a16="http://schemas.microsoft.com/office/drawing/2014/main" id="{A011CC71-E8A0-65AB-0B3D-1406983160E5}"/>
              </a:ext>
            </a:extLst>
          </p:cNvPr>
          <p:cNvSpPr/>
          <p:nvPr/>
        </p:nvSpPr>
        <p:spPr>
          <a:xfrm rot="16200000">
            <a:off x="795703" y="2463190"/>
            <a:ext cx="1146827" cy="1759223"/>
          </a:xfrm>
          <a:prstGeom prst="trapezoi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3630CC-4A56-43D9-A9D8-FA30C2D9430E}"/>
              </a:ext>
            </a:extLst>
          </p:cNvPr>
          <p:cNvSpPr/>
          <p:nvPr/>
        </p:nvSpPr>
        <p:spPr>
          <a:xfrm>
            <a:off x="2317060" y="2769388"/>
            <a:ext cx="1431235" cy="114682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FDB0A8-DE14-0F13-F0E1-7E13DA2FAAF3}"/>
              </a:ext>
            </a:extLst>
          </p:cNvPr>
          <p:cNvSpPr/>
          <p:nvPr/>
        </p:nvSpPr>
        <p:spPr>
          <a:xfrm>
            <a:off x="5395707" y="2546903"/>
            <a:ext cx="1402657" cy="157038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7D4ED4-8F37-8491-97BF-24E98BFBC152}"/>
              </a:ext>
            </a:extLst>
          </p:cNvPr>
          <p:cNvSpPr/>
          <p:nvPr/>
        </p:nvSpPr>
        <p:spPr>
          <a:xfrm>
            <a:off x="3807930" y="2769388"/>
            <a:ext cx="1431235" cy="114682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69EA42-303F-6FFC-A4ED-C1B86FD9CE1E}"/>
              </a:ext>
            </a:extLst>
          </p:cNvPr>
          <p:cNvSpPr/>
          <p:nvPr/>
        </p:nvSpPr>
        <p:spPr>
          <a:xfrm>
            <a:off x="6928466" y="2546902"/>
            <a:ext cx="1380648" cy="157038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300F82-9F58-B075-7FA6-89975A1B0C2B}"/>
              </a:ext>
            </a:extLst>
          </p:cNvPr>
          <p:cNvSpPr txBox="1"/>
          <p:nvPr/>
        </p:nvSpPr>
        <p:spPr>
          <a:xfrm>
            <a:off x="609600" y="1294572"/>
            <a:ext cx="7944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Option 1: IR QC1 and QC2 in one cryostat and raft (not to scale)</a:t>
            </a:r>
          </a:p>
        </p:txBody>
      </p:sp>
      <p:sp>
        <p:nvSpPr>
          <p:cNvPr id="9" name="Left-Up Arrow 8">
            <a:extLst>
              <a:ext uri="{FF2B5EF4-FFF2-40B4-BE49-F238E27FC236}">
                <a16:creationId xmlns:a16="http://schemas.microsoft.com/office/drawing/2014/main" id="{422EEFD9-EDF7-C208-B353-F4404C61D3D8}"/>
              </a:ext>
            </a:extLst>
          </p:cNvPr>
          <p:cNvSpPr/>
          <p:nvPr/>
        </p:nvSpPr>
        <p:spPr>
          <a:xfrm>
            <a:off x="8554084" y="2917491"/>
            <a:ext cx="469624" cy="637794"/>
          </a:xfrm>
          <a:prstGeom prst="lef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DCC2DBD-C3D5-37F1-5C3D-1CFD9D400280}"/>
              </a:ext>
            </a:extLst>
          </p:cNvPr>
          <p:cNvCxnSpPr>
            <a:cxnSpLocks/>
          </p:cNvCxnSpPr>
          <p:nvPr/>
        </p:nvCxnSpPr>
        <p:spPr>
          <a:xfrm flipV="1">
            <a:off x="489505" y="4713632"/>
            <a:ext cx="7919000" cy="68580"/>
          </a:xfrm>
          <a:prstGeom prst="straightConnector1">
            <a:avLst/>
          </a:prstGeom>
          <a:ln w="381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E2A4BDB-7A6F-3285-029E-DCC696603457}"/>
              </a:ext>
            </a:extLst>
          </p:cNvPr>
          <p:cNvSpPr txBox="1"/>
          <p:nvPr/>
        </p:nvSpPr>
        <p:spPr>
          <a:xfrm>
            <a:off x="3980446" y="4792429"/>
            <a:ext cx="9839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6.24 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CDE2FC-7F20-7474-F89F-233E181CB9F0}"/>
              </a:ext>
            </a:extLst>
          </p:cNvPr>
          <p:cNvSpPr txBox="1"/>
          <p:nvPr/>
        </p:nvSpPr>
        <p:spPr>
          <a:xfrm>
            <a:off x="1073427" y="3183007"/>
            <a:ext cx="6944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QC1-1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4FFBAA-C935-0FE7-80A1-3B829B48C2B7}"/>
              </a:ext>
            </a:extLst>
          </p:cNvPr>
          <p:cNvSpPr txBox="1"/>
          <p:nvPr/>
        </p:nvSpPr>
        <p:spPr>
          <a:xfrm>
            <a:off x="2822713" y="3183007"/>
            <a:ext cx="6944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QC1-2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43BCEA-76AB-B8F2-1C47-1118614934B6}"/>
              </a:ext>
            </a:extLst>
          </p:cNvPr>
          <p:cNvSpPr txBox="1"/>
          <p:nvPr/>
        </p:nvSpPr>
        <p:spPr>
          <a:xfrm>
            <a:off x="4184374" y="3183007"/>
            <a:ext cx="6944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QC1-3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B428EA-14E5-D2A5-D095-D64C7963A4C9}"/>
              </a:ext>
            </a:extLst>
          </p:cNvPr>
          <p:cNvSpPr txBox="1"/>
          <p:nvPr/>
        </p:nvSpPr>
        <p:spPr>
          <a:xfrm>
            <a:off x="5874027" y="3183007"/>
            <a:ext cx="6944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QC2-1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2CCE37-F266-42F4-3ED8-EF6581126F53}"/>
              </a:ext>
            </a:extLst>
          </p:cNvPr>
          <p:cNvSpPr txBox="1"/>
          <p:nvPr/>
        </p:nvSpPr>
        <p:spPr>
          <a:xfrm>
            <a:off x="7484166" y="3183007"/>
            <a:ext cx="6944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QC2-2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F75B880-9608-6683-308A-B3C0FDDD8ED4}"/>
              </a:ext>
            </a:extLst>
          </p:cNvPr>
          <p:cNvCxnSpPr>
            <a:cxnSpLocks/>
          </p:cNvCxnSpPr>
          <p:nvPr/>
        </p:nvCxnSpPr>
        <p:spPr>
          <a:xfrm>
            <a:off x="8408505" y="4713632"/>
            <a:ext cx="735496" cy="0"/>
          </a:xfrm>
          <a:prstGeom prst="straightConnector1">
            <a:avLst/>
          </a:prstGeom>
          <a:ln w="381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7FF6947-1666-8C6B-86BC-A9DE5954F487}"/>
              </a:ext>
            </a:extLst>
          </p:cNvPr>
          <p:cNvSpPr txBox="1"/>
          <p:nvPr/>
        </p:nvSpPr>
        <p:spPr>
          <a:xfrm>
            <a:off x="8491291" y="4792429"/>
            <a:ext cx="63350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2 m</a:t>
            </a:r>
          </a:p>
        </p:txBody>
      </p:sp>
      <p:sp>
        <p:nvSpPr>
          <p:cNvPr id="21" name="L-Shape 20">
            <a:extLst>
              <a:ext uri="{FF2B5EF4-FFF2-40B4-BE49-F238E27FC236}">
                <a16:creationId xmlns:a16="http://schemas.microsoft.com/office/drawing/2014/main" id="{BA659F9F-31C4-9407-1D1A-B322734CAB2A}"/>
              </a:ext>
            </a:extLst>
          </p:cNvPr>
          <p:cNvSpPr/>
          <p:nvPr/>
        </p:nvSpPr>
        <p:spPr>
          <a:xfrm>
            <a:off x="8340823" y="3245863"/>
            <a:ext cx="711641" cy="1249937"/>
          </a:xfrm>
          <a:prstGeom prst="corner">
            <a:avLst>
              <a:gd name="adj1" fmla="val 50000"/>
              <a:gd name="adj2" fmla="val 26812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88850F-8947-9B1F-1D33-D8C5F15F728D}"/>
              </a:ext>
            </a:extLst>
          </p:cNvPr>
          <p:cNvSpPr txBox="1"/>
          <p:nvPr/>
        </p:nvSpPr>
        <p:spPr>
          <a:xfrm>
            <a:off x="8408505" y="238380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Cryo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83748B-0FFC-AAB5-5164-D1F709C75587}"/>
              </a:ext>
            </a:extLst>
          </p:cNvPr>
          <p:cNvSpPr txBox="1"/>
          <p:nvPr/>
        </p:nvSpPr>
        <p:spPr>
          <a:xfrm>
            <a:off x="7068755" y="4228215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Support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66" y="3983882"/>
            <a:ext cx="1329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 </a:t>
            </a:r>
            <a:r>
              <a:rPr lang="en-US" dirty="0"/>
              <a:t>IP 2.2 m</a:t>
            </a:r>
          </a:p>
        </p:txBody>
      </p:sp>
    </p:spTree>
    <p:extLst>
      <p:ext uri="{BB962C8B-B14F-4D97-AF65-F5344CB8AC3E}">
        <p14:creationId xmlns:p14="http://schemas.microsoft.com/office/powerpoint/2010/main" val="14995341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rapezoid 2">
            <a:extLst>
              <a:ext uri="{FF2B5EF4-FFF2-40B4-BE49-F238E27FC236}">
                <a16:creationId xmlns:a16="http://schemas.microsoft.com/office/drawing/2014/main" id="{A011CC71-E8A0-65AB-0B3D-1406983160E5}"/>
              </a:ext>
            </a:extLst>
          </p:cNvPr>
          <p:cNvSpPr/>
          <p:nvPr/>
        </p:nvSpPr>
        <p:spPr>
          <a:xfrm rot="16200000">
            <a:off x="806962" y="2675713"/>
            <a:ext cx="923045" cy="1557959"/>
          </a:xfrm>
          <a:prstGeom prst="trapezoi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3630CC-4A56-43D9-A9D8-FA30C2D9430E}"/>
              </a:ext>
            </a:extLst>
          </p:cNvPr>
          <p:cNvSpPr/>
          <p:nvPr/>
        </p:nvSpPr>
        <p:spPr>
          <a:xfrm>
            <a:off x="2163002" y="2995288"/>
            <a:ext cx="1092951" cy="92943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FDB0A8-DE14-0F13-F0E1-7E13DA2FAAF3}"/>
              </a:ext>
            </a:extLst>
          </p:cNvPr>
          <p:cNvSpPr/>
          <p:nvPr/>
        </p:nvSpPr>
        <p:spPr>
          <a:xfrm>
            <a:off x="5390339" y="2857300"/>
            <a:ext cx="1254815" cy="118640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7D4ED4-8F37-8491-97BF-24E98BFBC152}"/>
              </a:ext>
            </a:extLst>
          </p:cNvPr>
          <p:cNvSpPr/>
          <p:nvPr/>
        </p:nvSpPr>
        <p:spPr>
          <a:xfrm>
            <a:off x="3384278" y="2985785"/>
            <a:ext cx="1181513" cy="92943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69EA42-303F-6FFC-A4ED-C1B86FD9CE1E}"/>
              </a:ext>
            </a:extLst>
          </p:cNvPr>
          <p:cNvSpPr/>
          <p:nvPr/>
        </p:nvSpPr>
        <p:spPr>
          <a:xfrm>
            <a:off x="6773594" y="2835798"/>
            <a:ext cx="1254815" cy="118640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300F82-9F58-B075-7FA6-89975A1B0C2B}"/>
              </a:ext>
            </a:extLst>
          </p:cNvPr>
          <p:cNvSpPr txBox="1"/>
          <p:nvPr/>
        </p:nvSpPr>
        <p:spPr>
          <a:xfrm>
            <a:off x="726814" y="1838745"/>
            <a:ext cx="876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Option 2: IR QC1 and QC2 in different cryostats and rafts (not to scale)</a:t>
            </a:r>
          </a:p>
        </p:txBody>
      </p:sp>
      <p:sp>
        <p:nvSpPr>
          <p:cNvPr id="9" name="Left-Up Arrow 8">
            <a:extLst>
              <a:ext uri="{FF2B5EF4-FFF2-40B4-BE49-F238E27FC236}">
                <a16:creationId xmlns:a16="http://schemas.microsoft.com/office/drawing/2014/main" id="{422EEFD9-EDF7-C208-B353-F4404C61D3D8}"/>
              </a:ext>
            </a:extLst>
          </p:cNvPr>
          <p:cNvSpPr/>
          <p:nvPr/>
        </p:nvSpPr>
        <p:spPr>
          <a:xfrm>
            <a:off x="4826289" y="3050668"/>
            <a:ext cx="564050" cy="637794"/>
          </a:xfrm>
          <a:prstGeom prst="lef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DCC2DBD-C3D5-37F1-5C3D-1CFD9D400280}"/>
              </a:ext>
            </a:extLst>
          </p:cNvPr>
          <p:cNvCxnSpPr>
            <a:cxnSpLocks/>
          </p:cNvCxnSpPr>
          <p:nvPr/>
        </p:nvCxnSpPr>
        <p:spPr>
          <a:xfrm>
            <a:off x="489504" y="4782212"/>
            <a:ext cx="4082496" cy="0"/>
          </a:xfrm>
          <a:prstGeom prst="straightConnector1">
            <a:avLst/>
          </a:prstGeom>
          <a:ln w="381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E2A4BDB-7A6F-3285-029E-DCC696603457}"/>
              </a:ext>
            </a:extLst>
          </p:cNvPr>
          <p:cNvSpPr txBox="1"/>
          <p:nvPr/>
        </p:nvSpPr>
        <p:spPr>
          <a:xfrm>
            <a:off x="1821174" y="4847249"/>
            <a:ext cx="9839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3.36 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CDE2FC-7F20-7474-F89F-233E181CB9F0}"/>
              </a:ext>
            </a:extLst>
          </p:cNvPr>
          <p:cNvSpPr txBox="1"/>
          <p:nvPr/>
        </p:nvSpPr>
        <p:spPr>
          <a:xfrm>
            <a:off x="1073426" y="3268246"/>
            <a:ext cx="61374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QC1-1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4FFBAA-C935-0FE7-80A1-3B829B48C2B7}"/>
              </a:ext>
            </a:extLst>
          </p:cNvPr>
          <p:cNvSpPr txBox="1"/>
          <p:nvPr/>
        </p:nvSpPr>
        <p:spPr>
          <a:xfrm>
            <a:off x="2517088" y="3268246"/>
            <a:ext cx="6944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QC1-2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43BCEA-76AB-B8F2-1C47-1118614934B6}"/>
              </a:ext>
            </a:extLst>
          </p:cNvPr>
          <p:cNvSpPr txBox="1"/>
          <p:nvPr/>
        </p:nvSpPr>
        <p:spPr>
          <a:xfrm>
            <a:off x="3686974" y="3279373"/>
            <a:ext cx="6944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QC1-3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B428EA-14E5-D2A5-D095-D64C7963A4C9}"/>
              </a:ext>
            </a:extLst>
          </p:cNvPr>
          <p:cNvSpPr txBox="1"/>
          <p:nvPr/>
        </p:nvSpPr>
        <p:spPr>
          <a:xfrm>
            <a:off x="5794068" y="3233139"/>
            <a:ext cx="6944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QC2-1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2CCE37-F266-42F4-3ED8-EF6581126F53}"/>
              </a:ext>
            </a:extLst>
          </p:cNvPr>
          <p:cNvSpPr txBox="1"/>
          <p:nvPr/>
        </p:nvSpPr>
        <p:spPr>
          <a:xfrm>
            <a:off x="7107896" y="3233139"/>
            <a:ext cx="6944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QC2-2</a:t>
            </a:r>
          </a:p>
        </p:txBody>
      </p:sp>
      <p:sp>
        <p:nvSpPr>
          <p:cNvPr id="10" name="Left-Up Arrow 9">
            <a:extLst>
              <a:ext uri="{FF2B5EF4-FFF2-40B4-BE49-F238E27FC236}">
                <a16:creationId xmlns:a16="http://schemas.microsoft.com/office/drawing/2014/main" id="{C9655DB2-5F11-3940-C1CD-07C296027D9F}"/>
              </a:ext>
            </a:extLst>
          </p:cNvPr>
          <p:cNvSpPr/>
          <p:nvPr/>
        </p:nvSpPr>
        <p:spPr>
          <a:xfrm>
            <a:off x="8269895" y="2985785"/>
            <a:ext cx="577895" cy="637794"/>
          </a:xfrm>
          <a:prstGeom prst="lef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F41312-B9C8-FB0F-6E2B-1B369B72C48A}"/>
              </a:ext>
            </a:extLst>
          </p:cNvPr>
          <p:cNvSpPr txBox="1"/>
          <p:nvPr/>
        </p:nvSpPr>
        <p:spPr>
          <a:xfrm>
            <a:off x="6404632" y="4847249"/>
            <a:ext cx="100700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2.58 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DB09AA7-B090-4AA9-9627-ACF080016FE2}"/>
              </a:ext>
            </a:extLst>
          </p:cNvPr>
          <p:cNvCxnSpPr>
            <a:cxnSpLocks/>
          </p:cNvCxnSpPr>
          <p:nvPr/>
        </p:nvCxnSpPr>
        <p:spPr>
          <a:xfrm>
            <a:off x="5340789" y="4766310"/>
            <a:ext cx="2756320" cy="0"/>
          </a:xfrm>
          <a:prstGeom prst="straightConnector1">
            <a:avLst/>
          </a:prstGeom>
          <a:ln w="381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FFC4F8F-C4AD-8F56-83A7-CC9510AA4E62}"/>
              </a:ext>
            </a:extLst>
          </p:cNvPr>
          <p:cNvCxnSpPr>
            <a:cxnSpLocks/>
          </p:cNvCxnSpPr>
          <p:nvPr/>
        </p:nvCxnSpPr>
        <p:spPr>
          <a:xfrm>
            <a:off x="8119737" y="4766310"/>
            <a:ext cx="741709" cy="0"/>
          </a:xfrm>
          <a:prstGeom prst="straightConnector1">
            <a:avLst/>
          </a:prstGeom>
          <a:ln w="381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42BADAF-A9E7-584F-34B4-BDC0CDAAFE75}"/>
              </a:ext>
            </a:extLst>
          </p:cNvPr>
          <p:cNvCxnSpPr>
            <a:cxnSpLocks/>
          </p:cNvCxnSpPr>
          <p:nvPr/>
        </p:nvCxnSpPr>
        <p:spPr>
          <a:xfrm>
            <a:off x="4629148" y="4782212"/>
            <a:ext cx="711641" cy="0"/>
          </a:xfrm>
          <a:prstGeom prst="straightConnector1">
            <a:avLst/>
          </a:prstGeom>
          <a:ln w="381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B4A4F8A-DF6F-A9E3-90EA-702F43B11FAD}"/>
              </a:ext>
            </a:extLst>
          </p:cNvPr>
          <p:cNvSpPr txBox="1"/>
          <p:nvPr/>
        </p:nvSpPr>
        <p:spPr>
          <a:xfrm>
            <a:off x="4632679" y="4847249"/>
            <a:ext cx="85792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1.5 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C7695B4-9CCF-219D-0396-3694BB69C766}"/>
              </a:ext>
            </a:extLst>
          </p:cNvPr>
          <p:cNvSpPr txBox="1"/>
          <p:nvPr/>
        </p:nvSpPr>
        <p:spPr>
          <a:xfrm>
            <a:off x="8225248" y="4859021"/>
            <a:ext cx="91875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1.5 m</a:t>
            </a:r>
          </a:p>
        </p:txBody>
      </p:sp>
      <p:sp>
        <p:nvSpPr>
          <p:cNvPr id="32" name="L-Shape 31">
            <a:extLst>
              <a:ext uri="{FF2B5EF4-FFF2-40B4-BE49-F238E27FC236}">
                <a16:creationId xmlns:a16="http://schemas.microsoft.com/office/drawing/2014/main" id="{2B2E6347-3982-C51E-30C6-73BDA7F0078D}"/>
              </a:ext>
            </a:extLst>
          </p:cNvPr>
          <p:cNvSpPr/>
          <p:nvPr/>
        </p:nvSpPr>
        <p:spPr>
          <a:xfrm>
            <a:off x="4592080" y="3329193"/>
            <a:ext cx="711641" cy="1121497"/>
          </a:xfrm>
          <a:prstGeom prst="corner">
            <a:avLst>
              <a:gd name="adj1" fmla="val 50000"/>
              <a:gd name="adj2" fmla="val 26812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L-Shape 32">
            <a:extLst>
              <a:ext uri="{FF2B5EF4-FFF2-40B4-BE49-F238E27FC236}">
                <a16:creationId xmlns:a16="http://schemas.microsoft.com/office/drawing/2014/main" id="{1CF2FD94-53D3-6798-3250-453F879E46DF}"/>
              </a:ext>
            </a:extLst>
          </p:cNvPr>
          <p:cNvSpPr/>
          <p:nvPr/>
        </p:nvSpPr>
        <p:spPr>
          <a:xfrm>
            <a:off x="8069133" y="3367328"/>
            <a:ext cx="711641" cy="1095786"/>
          </a:xfrm>
          <a:prstGeom prst="corner">
            <a:avLst>
              <a:gd name="adj1" fmla="val 50000"/>
              <a:gd name="adj2" fmla="val 26812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99653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37D179-425A-EB48-E6F6-8838F4945B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FB85EB-343C-D1E1-DB68-F68611A63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15" y="284324"/>
            <a:ext cx="8103570" cy="539751"/>
          </a:xfrm>
        </p:spPr>
        <p:txBody>
          <a:bodyPr/>
          <a:lstStyle/>
          <a:p>
            <a:r>
              <a:rPr lang="en-US" sz="2000" dirty="0" err="1"/>
              <a:t>FCCee</a:t>
            </a:r>
            <a:r>
              <a:rPr lang="en-US" sz="2000" dirty="0"/>
              <a:t> IR magnet locations, lengths and strengths (K. </a:t>
            </a:r>
            <a:r>
              <a:rPr lang="en-US" sz="2000" dirty="0" err="1"/>
              <a:t>Oide</a:t>
            </a:r>
            <a:r>
              <a:rPr lang="en-US" sz="2000" dirty="0"/>
              <a:t>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DBBC03-0CA2-2798-0E98-859B9C011F52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57200" y="1828800"/>
            <a:ext cx="8108950" cy="440601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124200" y="3505200"/>
            <a:ext cx="1447800" cy="762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71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B4018C-BC80-32CB-0AA3-F8D58E1716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B7799B-8A0D-33FF-0F46-D094E5945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</a:t>
            </a:r>
            <a:r>
              <a:rPr lang="en-US" dirty="0" err="1"/>
              <a:t>cryo</a:t>
            </a:r>
            <a:r>
              <a:rPr lang="en-US" dirty="0"/>
              <a:t>-stat dimensions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0903013-B84D-968F-5FCF-E6016304A27D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538163" y="1949450"/>
            <a:ext cx="7924800" cy="4089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4343400" y="2514600"/>
            <a:ext cx="914400" cy="320040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18116" y="1346883"/>
            <a:ext cx="1582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Cross section</a:t>
            </a:r>
          </a:p>
          <a:p>
            <a:r>
              <a:rPr lang="en-US" dirty="0"/>
              <a:t>views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43600" y="6318251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</a:t>
            </a:r>
            <a:r>
              <a:rPr lang="en-US" dirty="0" err="1"/>
              <a:t>Koratzinos</a:t>
            </a:r>
            <a:r>
              <a:rPr lang="en-US" dirty="0"/>
              <a:t>, M. Boscolo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6705600" y="1999987"/>
            <a:ext cx="914400" cy="32004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3"/>
          </p:cNvCxnSpPr>
          <p:nvPr/>
        </p:nvCxnSpPr>
        <p:spPr>
          <a:xfrm>
            <a:off x="4800600" y="1670049"/>
            <a:ext cx="1828800" cy="27278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343400" y="1752600"/>
            <a:ext cx="157163" cy="70537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989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D186AF-8DF1-E892-ACEF-2B07AE9D7B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E022A4-CF12-AFE8-1661-EB5603936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KEKB Cryostat view showing magnet and </a:t>
            </a:r>
            <a:r>
              <a:rPr lang="en-US" dirty="0" err="1"/>
              <a:t>cryo</a:t>
            </a:r>
            <a:r>
              <a:rPr lang="en-US" dirty="0"/>
              <a:t> layers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6B690F3-8AF8-D832-8A35-60F7B2959692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426499" y="1338954"/>
            <a:ext cx="5546061" cy="521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933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8012A-C0A2-5836-6F31-6F90A08A9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27871"/>
            <a:ext cx="7886700" cy="37208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IR Magnet Cross Section View (front and end of each magnet)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DC48D-33FA-BBAC-BC7F-DC0DC7651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3499" y="3630151"/>
            <a:ext cx="455871" cy="399704"/>
          </a:xfrm>
        </p:spPr>
        <p:txBody>
          <a:bodyPr/>
          <a:lstStyle/>
          <a:p>
            <a:r>
              <a:rPr lang="en-US" dirty="0"/>
              <a:t>  </a:t>
            </a:r>
          </a:p>
          <a:p>
            <a:endParaRPr lang="en-US" dirty="0"/>
          </a:p>
        </p:txBody>
      </p:sp>
      <p:sp>
        <p:nvSpPr>
          <p:cNvPr id="12" name="Donut 11">
            <a:extLst>
              <a:ext uri="{FF2B5EF4-FFF2-40B4-BE49-F238E27FC236}">
                <a16:creationId xmlns:a16="http://schemas.microsoft.com/office/drawing/2014/main" id="{00DAE545-23A8-2271-2434-0E2CA4A4CD94}"/>
              </a:ext>
            </a:extLst>
          </p:cNvPr>
          <p:cNvSpPr/>
          <p:nvPr/>
        </p:nvSpPr>
        <p:spPr>
          <a:xfrm>
            <a:off x="4895629" y="3429000"/>
            <a:ext cx="685800" cy="685800"/>
          </a:xfrm>
          <a:prstGeom prst="donut">
            <a:avLst>
              <a:gd name="adj" fmla="val 5218"/>
            </a:avLst>
          </a:prstGeom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3" name="Donut 12">
            <a:extLst>
              <a:ext uri="{FF2B5EF4-FFF2-40B4-BE49-F238E27FC236}">
                <a16:creationId xmlns:a16="http://schemas.microsoft.com/office/drawing/2014/main" id="{DECE69AF-9CE8-FD83-99B6-534C593269FF}"/>
              </a:ext>
            </a:extLst>
          </p:cNvPr>
          <p:cNvSpPr/>
          <p:nvPr/>
        </p:nvSpPr>
        <p:spPr>
          <a:xfrm>
            <a:off x="4952779" y="3485486"/>
            <a:ext cx="571500" cy="572829"/>
          </a:xfrm>
          <a:prstGeom prst="donut">
            <a:avLst>
              <a:gd name="adj" fmla="val 5218"/>
            </a:avLst>
          </a:prstGeom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4" name="Donut 13">
            <a:extLst>
              <a:ext uri="{FF2B5EF4-FFF2-40B4-BE49-F238E27FC236}">
                <a16:creationId xmlns:a16="http://schemas.microsoft.com/office/drawing/2014/main" id="{462414F5-8DF1-EC55-4776-AE6A6F781812}"/>
              </a:ext>
            </a:extLst>
          </p:cNvPr>
          <p:cNvSpPr/>
          <p:nvPr/>
        </p:nvSpPr>
        <p:spPr>
          <a:xfrm>
            <a:off x="3235953" y="3353244"/>
            <a:ext cx="846950" cy="842630"/>
          </a:xfrm>
          <a:prstGeom prst="donut">
            <a:avLst>
              <a:gd name="adj" fmla="val 5218"/>
            </a:avLst>
          </a:prstGeom>
          <a:solidFill>
            <a:schemeClr val="accent6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>
              <a:ln w="12700">
                <a:solidFill>
                  <a:srgbClr val="00B050"/>
                </a:solidFill>
                <a:prstDash val="solid"/>
              </a:ln>
              <a:solidFill>
                <a:sysClr val="windowText" lastClr="00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7" name="Donut 16">
            <a:extLst>
              <a:ext uri="{FF2B5EF4-FFF2-40B4-BE49-F238E27FC236}">
                <a16:creationId xmlns:a16="http://schemas.microsoft.com/office/drawing/2014/main" id="{30469F44-D60E-8C8D-B7D3-7E76004CC325}"/>
              </a:ext>
            </a:extLst>
          </p:cNvPr>
          <p:cNvSpPr/>
          <p:nvPr/>
        </p:nvSpPr>
        <p:spPr>
          <a:xfrm>
            <a:off x="4815054" y="3353244"/>
            <a:ext cx="846950" cy="842630"/>
          </a:xfrm>
          <a:prstGeom prst="donut">
            <a:avLst>
              <a:gd name="adj" fmla="val 5218"/>
            </a:avLst>
          </a:prstGeom>
          <a:solidFill>
            <a:schemeClr val="accent6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>
              <a:ln w="12700">
                <a:solidFill>
                  <a:srgbClr val="00B050"/>
                </a:solidFill>
                <a:prstDash val="solid"/>
              </a:ln>
              <a:solidFill>
                <a:sysClr val="windowText" lastClr="00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8" name="Donut 17">
            <a:extLst>
              <a:ext uri="{FF2B5EF4-FFF2-40B4-BE49-F238E27FC236}">
                <a16:creationId xmlns:a16="http://schemas.microsoft.com/office/drawing/2014/main" id="{737D4F70-FA8B-A57D-AA34-FF6F40D29B8F}"/>
              </a:ext>
            </a:extLst>
          </p:cNvPr>
          <p:cNvSpPr/>
          <p:nvPr/>
        </p:nvSpPr>
        <p:spPr>
          <a:xfrm>
            <a:off x="3114261" y="3247611"/>
            <a:ext cx="1080284" cy="1050629"/>
          </a:xfrm>
          <a:prstGeom prst="donut">
            <a:avLst>
              <a:gd name="adj" fmla="val 5218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>
              <a:ln w="12700">
                <a:solidFill>
                  <a:srgbClr val="00B050"/>
                </a:solidFill>
                <a:prstDash val="solid"/>
              </a:ln>
              <a:solidFill>
                <a:sysClr val="windowText" lastClr="00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9" name="Donut 18">
            <a:extLst>
              <a:ext uri="{FF2B5EF4-FFF2-40B4-BE49-F238E27FC236}">
                <a16:creationId xmlns:a16="http://schemas.microsoft.com/office/drawing/2014/main" id="{A5F86F88-AB51-1FF0-EA13-385DEDAFF5F5}"/>
              </a:ext>
            </a:extLst>
          </p:cNvPr>
          <p:cNvSpPr/>
          <p:nvPr/>
        </p:nvSpPr>
        <p:spPr>
          <a:xfrm>
            <a:off x="4698387" y="3246586"/>
            <a:ext cx="1080284" cy="1050629"/>
          </a:xfrm>
          <a:prstGeom prst="donut">
            <a:avLst>
              <a:gd name="adj" fmla="val 5218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>
              <a:ln w="12700">
                <a:solidFill>
                  <a:srgbClr val="00B050"/>
                </a:solidFill>
                <a:prstDash val="solid"/>
              </a:ln>
              <a:solidFill>
                <a:sysClr val="windowText" lastClr="00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21" name="Donut 20">
            <a:extLst>
              <a:ext uri="{FF2B5EF4-FFF2-40B4-BE49-F238E27FC236}">
                <a16:creationId xmlns:a16="http://schemas.microsoft.com/office/drawing/2014/main" id="{5441C7FB-CF97-3205-C66C-0E5D801F0E67}"/>
              </a:ext>
            </a:extLst>
          </p:cNvPr>
          <p:cNvSpPr/>
          <p:nvPr/>
        </p:nvSpPr>
        <p:spPr>
          <a:xfrm>
            <a:off x="4513522" y="3066508"/>
            <a:ext cx="1412012" cy="1387205"/>
          </a:xfrm>
          <a:prstGeom prst="donut">
            <a:avLst>
              <a:gd name="adj" fmla="val 8214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>
              <a:ln w="12700">
                <a:solidFill>
                  <a:srgbClr val="00B050"/>
                </a:solidFill>
                <a:prstDash val="solid"/>
              </a:ln>
              <a:solidFill>
                <a:sysClr val="windowText" lastClr="00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22" name="Donut 21">
            <a:extLst>
              <a:ext uri="{FF2B5EF4-FFF2-40B4-BE49-F238E27FC236}">
                <a16:creationId xmlns:a16="http://schemas.microsoft.com/office/drawing/2014/main" id="{647AFE40-CC86-FF8D-E208-3B19EE14EC59}"/>
              </a:ext>
            </a:extLst>
          </p:cNvPr>
          <p:cNvSpPr/>
          <p:nvPr/>
        </p:nvSpPr>
        <p:spPr>
          <a:xfrm>
            <a:off x="2954647" y="3078297"/>
            <a:ext cx="1412012" cy="1387205"/>
          </a:xfrm>
          <a:prstGeom prst="donut">
            <a:avLst>
              <a:gd name="adj" fmla="val 8214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>
              <a:ln w="12700">
                <a:solidFill>
                  <a:srgbClr val="00B050"/>
                </a:solidFill>
                <a:prstDash val="solid"/>
              </a:ln>
              <a:solidFill>
                <a:sysClr val="windowText" lastClr="00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23" name="Donut 22">
            <a:extLst>
              <a:ext uri="{FF2B5EF4-FFF2-40B4-BE49-F238E27FC236}">
                <a16:creationId xmlns:a16="http://schemas.microsoft.com/office/drawing/2014/main" id="{342E3600-EDFF-DE69-39C7-02025C97B05D}"/>
              </a:ext>
            </a:extLst>
          </p:cNvPr>
          <p:cNvSpPr/>
          <p:nvPr/>
        </p:nvSpPr>
        <p:spPr>
          <a:xfrm>
            <a:off x="3377582" y="3498039"/>
            <a:ext cx="571500" cy="572829"/>
          </a:xfrm>
          <a:prstGeom prst="donut">
            <a:avLst>
              <a:gd name="adj" fmla="val 5218"/>
            </a:avLst>
          </a:prstGeom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4" name="Donut 23">
            <a:extLst>
              <a:ext uri="{FF2B5EF4-FFF2-40B4-BE49-F238E27FC236}">
                <a16:creationId xmlns:a16="http://schemas.microsoft.com/office/drawing/2014/main" id="{7AE9E35F-024D-FC3B-C1AF-74846ECA6A67}"/>
              </a:ext>
            </a:extLst>
          </p:cNvPr>
          <p:cNvSpPr/>
          <p:nvPr/>
        </p:nvSpPr>
        <p:spPr>
          <a:xfrm>
            <a:off x="3316528" y="3441554"/>
            <a:ext cx="685800" cy="685800"/>
          </a:xfrm>
          <a:prstGeom prst="donut">
            <a:avLst>
              <a:gd name="adj" fmla="val 5218"/>
            </a:avLst>
          </a:prstGeom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id="{95444818-843D-BE8E-D8D8-66D849D297EC}"/>
              </a:ext>
            </a:extLst>
          </p:cNvPr>
          <p:cNvSpPr/>
          <p:nvPr/>
        </p:nvSpPr>
        <p:spPr>
          <a:xfrm>
            <a:off x="2489764" y="2021515"/>
            <a:ext cx="3925241" cy="3357230"/>
          </a:xfrm>
          <a:prstGeom prst="donut">
            <a:avLst>
              <a:gd name="adj" fmla="val 3023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6" name="Donut 25">
            <a:extLst>
              <a:ext uri="{FF2B5EF4-FFF2-40B4-BE49-F238E27FC236}">
                <a16:creationId xmlns:a16="http://schemas.microsoft.com/office/drawing/2014/main" id="{C006632D-12A8-1182-7D03-9BA8EAB08D87}"/>
              </a:ext>
            </a:extLst>
          </p:cNvPr>
          <p:cNvSpPr/>
          <p:nvPr/>
        </p:nvSpPr>
        <p:spPr>
          <a:xfrm>
            <a:off x="2305480" y="1771677"/>
            <a:ext cx="4293809" cy="3856904"/>
          </a:xfrm>
          <a:prstGeom prst="donut">
            <a:avLst>
              <a:gd name="adj" fmla="val 3023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7" name="Donut 26">
            <a:extLst>
              <a:ext uri="{FF2B5EF4-FFF2-40B4-BE49-F238E27FC236}">
                <a16:creationId xmlns:a16="http://schemas.microsoft.com/office/drawing/2014/main" id="{4D7EBC8B-0F74-37A7-DA1E-375175EE3BAC}"/>
              </a:ext>
            </a:extLst>
          </p:cNvPr>
          <p:cNvSpPr/>
          <p:nvPr/>
        </p:nvSpPr>
        <p:spPr>
          <a:xfrm>
            <a:off x="2009554" y="1582922"/>
            <a:ext cx="4888319" cy="4250366"/>
          </a:xfrm>
          <a:prstGeom prst="donut">
            <a:avLst>
              <a:gd name="adj" fmla="val 3023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1AA5A92-7FCF-6AEA-74E9-4DFEC3CDDBBA}"/>
              </a:ext>
            </a:extLst>
          </p:cNvPr>
          <p:cNvSpPr txBox="1">
            <a:spLocks/>
          </p:cNvSpPr>
          <p:nvPr/>
        </p:nvSpPr>
        <p:spPr>
          <a:xfrm>
            <a:off x="5140406" y="3624561"/>
            <a:ext cx="455871" cy="3997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dirty="0"/>
              <a:t>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956171-A356-01F0-C0BE-2BA5E6292172}"/>
              </a:ext>
            </a:extLst>
          </p:cNvPr>
          <p:cNvSpPr txBox="1"/>
          <p:nvPr/>
        </p:nvSpPr>
        <p:spPr>
          <a:xfrm>
            <a:off x="7612121" y="2327979"/>
            <a:ext cx="11560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Magnet coils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D603D74-286E-BF5C-7299-304975AE21EC}"/>
              </a:ext>
            </a:extLst>
          </p:cNvPr>
          <p:cNvCxnSpPr/>
          <p:nvPr/>
        </p:nvCxnSpPr>
        <p:spPr>
          <a:xfrm flipH="1">
            <a:off x="6228021" y="2587699"/>
            <a:ext cx="1331728" cy="5502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E97AEE0-EADA-E086-53DB-BF82D01680D6}"/>
              </a:ext>
            </a:extLst>
          </p:cNvPr>
          <p:cNvCxnSpPr>
            <a:cxnSpLocks/>
          </p:cNvCxnSpPr>
          <p:nvPr/>
        </p:nvCxnSpPr>
        <p:spPr>
          <a:xfrm flipH="1">
            <a:off x="5925533" y="2701999"/>
            <a:ext cx="1748516" cy="850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081136C-6C68-FE5A-5544-B879BD538BB1}"/>
              </a:ext>
            </a:extLst>
          </p:cNvPr>
          <p:cNvCxnSpPr>
            <a:cxnSpLocks/>
          </p:cNvCxnSpPr>
          <p:nvPr/>
        </p:nvCxnSpPr>
        <p:spPr>
          <a:xfrm flipH="1">
            <a:off x="4204595" y="2507956"/>
            <a:ext cx="3180257" cy="738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3906837-6A90-454D-AC13-E0E0045AB8FD}"/>
              </a:ext>
            </a:extLst>
          </p:cNvPr>
          <p:cNvSpPr txBox="1"/>
          <p:nvPr/>
        </p:nvSpPr>
        <p:spPr>
          <a:xfrm>
            <a:off x="6599289" y="5378744"/>
            <a:ext cx="172354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Beam vacuum walls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77DF6D4-4ED1-7888-8515-91C2FE808570}"/>
              </a:ext>
            </a:extLst>
          </p:cNvPr>
          <p:cNvCxnSpPr>
            <a:cxnSpLocks/>
          </p:cNvCxnSpPr>
          <p:nvPr/>
        </p:nvCxnSpPr>
        <p:spPr>
          <a:xfrm flipH="1" flipV="1">
            <a:off x="5524279" y="3843655"/>
            <a:ext cx="1778088" cy="1317122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A5FB7EF-C41F-EE79-8404-8796D86DB1E0}"/>
              </a:ext>
            </a:extLst>
          </p:cNvPr>
          <p:cNvCxnSpPr>
            <a:cxnSpLocks/>
          </p:cNvCxnSpPr>
          <p:nvPr/>
        </p:nvCxnSpPr>
        <p:spPr>
          <a:xfrm flipH="1" flipV="1">
            <a:off x="3761435" y="4101345"/>
            <a:ext cx="3655232" cy="1173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D67E0FE-E9B0-5572-41EB-B02699101247}"/>
              </a:ext>
            </a:extLst>
          </p:cNvPr>
          <p:cNvSpPr txBox="1"/>
          <p:nvPr/>
        </p:nvSpPr>
        <p:spPr>
          <a:xfrm>
            <a:off x="248300" y="1928656"/>
            <a:ext cx="19159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Cryostat vacuum walls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751B435-BF21-BF77-0EF6-3D8BDDD47525}"/>
              </a:ext>
            </a:extLst>
          </p:cNvPr>
          <p:cNvCxnSpPr>
            <a:cxnSpLocks/>
          </p:cNvCxnSpPr>
          <p:nvPr/>
        </p:nvCxnSpPr>
        <p:spPr>
          <a:xfrm>
            <a:off x="1506907" y="2327979"/>
            <a:ext cx="981071" cy="220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5EC37BF-A499-D810-209F-70B192BF30EC}"/>
              </a:ext>
            </a:extLst>
          </p:cNvPr>
          <p:cNvCxnSpPr>
            <a:cxnSpLocks/>
          </p:cNvCxnSpPr>
          <p:nvPr/>
        </p:nvCxnSpPr>
        <p:spPr>
          <a:xfrm>
            <a:off x="1278738" y="2523754"/>
            <a:ext cx="2062097" cy="10632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A329177-A725-2BDE-4A3C-E744500AEC99}"/>
              </a:ext>
            </a:extLst>
          </p:cNvPr>
          <p:cNvCxnSpPr>
            <a:cxnSpLocks/>
            <a:endCxn id="17" idx="2"/>
          </p:cNvCxnSpPr>
          <p:nvPr/>
        </p:nvCxnSpPr>
        <p:spPr>
          <a:xfrm>
            <a:off x="1264516" y="2385716"/>
            <a:ext cx="3550538" cy="13888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10F9424-0CF1-7D05-B537-0904EB2F3CCF}"/>
              </a:ext>
            </a:extLst>
          </p:cNvPr>
          <p:cNvSpPr txBox="1"/>
          <p:nvPr/>
        </p:nvSpPr>
        <p:spPr>
          <a:xfrm>
            <a:off x="61675" y="4914734"/>
            <a:ext cx="181011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Cryostat He walls</a:t>
            </a:r>
          </a:p>
          <a:p>
            <a:r>
              <a:rPr lang="en-US" sz="1350" dirty="0"/>
              <a:t>And heat shield walls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278B9681-9C12-9409-0D5D-3EF28F5E1C6F}"/>
              </a:ext>
            </a:extLst>
          </p:cNvPr>
          <p:cNvCxnSpPr>
            <a:cxnSpLocks/>
          </p:cNvCxnSpPr>
          <p:nvPr/>
        </p:nvCxnSpPr>
        <p:spPr>
          <a:xfrm flipV="1">
            <a:off x="1080232" y="4195874"/>
            <a:ext cx="1384943" cy="519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7465761-731D-FC72-2F5F-D258CB26C84C}"/>
              </a:ext>
            </a:extLst>
          </p:cNvPr>
          <p:cNvCxnSpPr>
            <a:cxnSpLocks/>
          </p:cNvCxnSpPr>
          <p:nvPr/>
        </p:nvCxnSpPr>
        <p:spPr>
          <a:xfrm flipV="1">
            <a:off x="1194533" y="4138760"/>
            <a:ext cx="2181385" cy="690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5852FDA-14AA-D769-8562-CD895B48D2BF}"/>
              </a:ext>
            </a:extLst>
          </p:cNvPr>
          <p:cNvCxnSpPr>
            <a:cxnSpLocks/>
          </p:cNvCxnSpPr>
          <p:nvPr/>
        </p:nvCxnSpPr>
        <p:spPr>
          <a:xfrm flipV="1">
            <a:off x="1308833" y="4244981"/>
            <a:ext cx="3686476" cy="6989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6C908003-018A-F93F-657A-5ACA27E2F1C0}"/>
              </a:ext>
            </a:extLst>
          </p:cNvPr>
          <p:cNvSpPr txBox="1"/>
          <p:nvPr/>
        </p:nvSpPr>
        <p:spPr>
          <a:xfrm>
            <a:off x="6012712" y="1503180"/>
            <a:ext cx="13869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Beam centroids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25D1C6FF-D951-A9D6-3664-4B8B35773E48}"/>
              </a:ext>
            </a:extLst>
          </p:cNvPr>
          <p:cNvCxnSpPr>
            <a:cxnSpLocks/>
          </p:cNvCxnSpPr>
          <p:nvPr/>
        </p:nvCxnSpPr>
        <p:spPr>
          <a:xfrm flipH="1">
            <a:off x="3712953" y="1877200"/>
            <a:ext cx="2601292" cy="1836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16B7DFFF-727A-A4A4-DA04-4B730CB9A0CA}"/>
              </a:ext>
            </a:extLst>
          </p:cNvPr>
          <p:cNvCxnSpPr>
            <a:cxnSpLocks/>
          </p:cNvCxnSpPr>
          <p:nvPr/>
        </p:nvCxnSpPr>
        <p:spPr>
          <a:xfrm flipH="1">
            <a:off x="5258127" y="1937555"/>
            <a:ext cx="1181467" cy="17995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553200" y="6324600"/>
            <a:ext cx="2329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J. Seeman Nov 4, 2023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18651" y="3384094"/>
            <a:ext cx="298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.</a:t>
            </a:r>
          </a:p>
        </p:txBody>
      </p:sp>
      <p:sp>
        <p:nvSpPr>
          <p:cNvPr id="39" name="Donut 38">
            <a:extLst>
              <a:ext uri="{FF2B5EF4-FFF2-40B4-BE49-F238E27FC236}">
                <a16:creationId xmlns:a16="http://schemas.microsoft.com/office/drawing/2014/main" id="{4D7EBC8B-0F74-37A7-DA1E-375175EE3BAC}"/>
              </a:ext>
            </a:extLst>
          </p:cNvPr>
          <p:cNvSpPr/>
          <p:nvPr/>
        </p:nvSpPr>
        <p:spPr>
          <a:xfrm>
            <a:off x="1752600" y="1295400"/>
            <a:ext cx="5447760" cy="4800600"/>
          </a:xfrm>
          <a:prstGeom prst="donut">
            <a:avLst>
              <a:gd name="adj" fmla="val 3023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D4F5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54324" y="3303116"/>
            <a:ext cx="13083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Cryostat outer</a:t>
            </a:r>
          </a:p>
          <a:p>
            <a:r>
              <a:rPr lang="en-US" sz="1400" dirty="0"/>
              <a:t>support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086600" y="3856783"/>
            <a:ext cx="1275533" cy="2445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921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539778" cy="753033"/>
          </a:xfrm>
        </p:spPr>
        <p:txBody>
          <a:bodyPr/>
          <a:lstStyle/>
          <a:p>
            <a:r>
              <a:rPr lang="en-US" dirty="0"/>
              <a:t>Standard Stainless Wall Thicknesses (S. DeBarger, SLAC)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standard stainless steel wall thicknesses that SLAC would use for vacuum vessels: (The wall can be a little thinner if for vacuum only.)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Tube OD           		Wall thickness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Up to 0.75 inch (&lt;19 mm) 	0.035 inch (0.9 mm)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1 to 3 inch (&lt;76 mm)	 0.065 inch (1.7 mm)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4 to 5 inch (&lt;127 mm) 	0.083 inch (2.1 mm)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6 to 10 inch(&lt;254 mm) 	0.120 inch (3.0 mm)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CD0DB-1909-DB48-8B43-F402CD30F53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21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 dimensions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544696"/>
            <a:ext cx="2677983" cy="464978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CD0DB-1909-DB48-8B43-F402CD30F538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94972"/>
            <a:ext cx="2365833" cy="651414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3505200" y="457200"/>
            <a:ext cx="1905000" cy="5638800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287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A48095-0405-4C11-6767-DC22BB2930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2A4C46-3278-609F-8DE3-4675BD04A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29091"/>
            <a:ext cx="8250592" cy="753033"/>
          </a:xfrm>
        </p:spPr>
        <p:txBody>
          <a:bodyPr/>
          <a:lstStyle/>
          <a:p>
            <a:r>
              <a:rPr lang="en-US" sz="1800" dirty="0"/>
              <a:t>Draft distances from Detector Solenoid axis to Beam axis for QC1 and QC2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7F53B9-29DC-B81E-DF88-6CF7DFF5DD8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46088" y="1670050"/>
            <a:ext cx="8438994" cy="4806950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A42391-19C3-18CD-2F96-E995FBC66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96" y="1511301"/>
            <a:ext cx="8332047" cy="480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4112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SLAC-ppt-template-white-1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709F57C22AF4C8D185745E3950065" ma:contentTypeVersion="1" ma:contentTypeDescription="Create a new document." ma:contentTypeScope="" ma:versionID="7d3a711b8110c7c07e19378b4cf52c2d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1903D97-D4BB-480A-9FC7-782BC4B2785B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B4C0B3F-983A-4B03-99A4-3E57D63ECC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F8BFBAB-521D-4F09-B446-0F1634B671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SLAC-ppt-template-white-1</Template>
  <TotalTime>3399</TotalTime>
  <Words>892</Words>
  <Application>Microsoft Macintosh PowerPoint</Application>
  <PresentationFormat>On-screen Show (4:3)</PresentationFormat>
  <Paragraphs>175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SLAC-ppt-template-white-1</vt:lpstr>
      <vt:lpstr>Update an MDI IR Dimensions  for Magnets and Cryostats </vt:lpstr>
      <vt:lpstr>Topics covered</vt:lpstr>
      <vt:lpstr>FCCee IR magnet locations, lengths and strengths (K. Oide)</vt:lpstr>
      <vt:lpstr>Some cryo-stat dimensions</vt:lpstr>
      <vt:lpstr>KEKB Cryostat view showing magnet and cryo layers</vt:lpstr>
      <vt:lpstr>IR Magnet Cross Section View (front and end of each magnet)</vt:lpstr>
      <vt:lpstr>Standard Stainless Wall Thicknesses (S. DeBarger, SLAC) </vt:lpstr>
      <vt:lpstr>Component dimensions</vt:lpstr>
      <vt:lpstr>Draft distances from Detector Solenoid axis to Beam axis for QC1 and QC2</vt:lpstr>
      <vt:lpstr>Draft distances from beam location to outer cryostat wall at QC1 and QC2</vt:lpstr>
      <vt:lpstr>FCCee IR magnet longitudinal locations, lengths, and strengths (K. Oide)</vt:lpstr>
      <vt:lpstr>PowerPoint Presentation</vt:lpstr>
      <vt:lpstr>Possible fixes to QC1 and QC2 radial and longitudinal space issues</vt:lpstr>
      <vt:lpstr>Needed functions for the space between QC1 and QC2</vt:lpstr>
      <vt:lpstr>LHC dipole cryostat end showing end port</vt:lpstr>
      <vt:lpstr>Longitudinal cryostat dimensions: Needed functionality?</vt:lpstr>
      <vt:lpstr>KEKB Cryo Layout</vt:lpstr>
      <vt:lpstr>SuperKEKB IR Cryostats</vt:lpstr>
      <vt:lpstr>Overall SuperKEKB IR Layout</vt:lpstr>
      <vt:lpstr>SuperKEKB IR Cryostat</vt:lpstr>
      <vt:lpstr>Cryostat Tolerances</vt:lpstr>
      <vt:lpstr>Thank you for your attention!</vt:lpstr>
      <vt:lpstr>PowerPoint Presentation</vt:lpstr>
      <vt:lpstr>PowerPoint Presentation</vt:lpstr>
    </vt:vector>
  </TitlesOfParts>
  <Company>SLAC National Accelerator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SAREC Charge</dc:title>
  <dc:creator>ecolby</dc:creator>
  <cp:lastModifiedBy>John T. Seeman</cp:lastModifiedBy>
  <cp:revision>613</cp:revision>
  <cp:lastPrinted>2023-04-19T20:56:46Z</cp:lastPrinted>
  <dcterms:created xsi:type="dcterms:W3CDTF">2012-10-04T22:35:54Z</dcterms:created>
  <dcterms:modified xsi:type="dcterms:W3CDTF">2023-12-11T02:43:57Z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SLAC_PPT_032312</vt:lpwstr>
  </property>
  <property fmtid="{D5CDD505-2E9C-101B-9397-08002B2CF9AE}" pid="4" name="ArticulateGUID">
    <vt:lpwstr>4F2C0736-F769-41F4-8D23-03358470444A</vt:lpwstr>
  </property>
  <property fmtid="{D5CDD505-2E9C-101B-9397-08002B2CF9AE}" pid="5" name="ArticulateProjectFull">
    <vt:lpwstr>F:\PROJECTS\JohnsonBeesley\S+G\SLAC\SLAC_PPT_040212.ppta</vt:lpwstr>
  </property>
  <property fmtid="{D5CDD505-2E9C-101B-9397-08002B2CF9AE}" pid="6" name="ContentTypeId">
    <vt:lpwstr>0x010100797709F57C22AF4C8D185745E3950065</vt:lpwstr>
  </property>
</Properties>
</file>