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8"/>
  </p:notesMasterIdLst>
  <p:sldIdLst>
    <p:sldId id="547" r:id="rId2"/>
    <p:sldId id="623" r:id="rId3"/>
    <p:sldId id="536" r:id="rId4"/>
    <p:sldId id="577" r:id="rId5"/>
    <p:sldId id="637" r:id="rId6"/>
    <p:sldId id="633" r:id="rId7"/>
    <p:sldId id="630" r:id="rId8"/>
    <p:sldId id="621" r:id="rId9"/>
    <p:sldId id="587" r:id="rId10"/>
    <p:sldId id="626" r:id="rId11"/>
    <p:sldId id="627" r:id="rId12"/>
    <p:sldId id="628" r:id="rId13"/>
    <p:sldId id="635" r:id="rId14"/>
    <p:sldId id="629" r:id="rId15"/>
    <p:sldId id="573" r:id="rId16"/>
    <p:sldId id="558" r:id="rId17"/>
  </p:sldIdLst>
  <p:sldSz cx="12192000" cy="6858000"/>
  <p:notesSz cx="7099300" cy="10234613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93"/>
    <a:srgbClr val="CEE5FE"/>
    <a:srgbClr val="AFCED1"/>
    <a:srgbClr val="4777FF"/>
    <a:srgbClr val="0000FF"/>
    <a:srgbClr val="FFFBE1"/>
    <a:srgbClr val="F7F9FB"/>
    <a:srgbClr val="FCFDFE"/>
    <a:srgbClr val="9900CC"/>
    <a:srgbClr val="B3C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076DDE-7783-4CBB-B0C7-85DEED4A35B9}" v="1753" dt="2024-01-13T15:38:22.516"/>
    <p1510:client id="{19983E07-0C08-4886-A49E-26A767FECAE5}" v="810" dt="2024-01-05T23:41:04.119"/>
    <p1510:client id="{4BB5B861-2A95-4416-AD45-0F31A6F26BC9}" v="863" dt="2023-12-02T18:00:02.073"/>
    <p1510:client id="{4C824D7E-6051-4A08-B4A3-C168A093347C}" v="375" dt="2023-11-29T12:32:11.075"/>
    <p1510:client id="{6A71A095-2E89-4501-8B63-8AA311787F44}" v="235" dt="2024-01-09T22:24:40.741"/>
    <p1510:client id="{7573E39E-4FFE-4174-A5A1-28A1C6AF871D}" v="45" dt="2023-12-06T17:58:11.638"/>
    <p1510:client id="{B456637A-1730-43DA-9DFE-197354BE182E}" v="125" dt="2023-12-20T10:57:18.903"/>
    <p1510:client id="{EC52F03E-2FBA-48E7-811E-8EBDC59E7690}" v="4733" dt="2024-01-15T00:21:26.124"/>
    <p1510:client id="{F38405DD-B8ED-48C7-9536-E62A6FE5BAAE}" v="178" dt="2023-11-28T18:59:24.284"/>
    <p1510:client id="{F94770AA-D648-44C1-90B0-DC834F7710B0}" v="741" dt="2024-01-13T12:50:28.158"/>
  </p1510:revLst>
</p1510:revInfo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83303" autoAdjust="0"/>
  </p:normalViewPr>
  <p:slideViewPr>
    <p:cSldViewPr>
      <p:cViewPr varScale="1">
        <p:scale>
          <a:sx n="58" d="100"/>
          <a:sy n="58" d="100"/>
        </p:scale>
        <p:origin x="600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D5049E-4253-4ECA-9CEA-22A29B8C29A6}" type="datetimeFigureOut">
              <a:rPr lang="ca-ES"/>
              <a:pPr>
                <a:defRPr/>
              </a:pPr>
              <a:t>23/7/2024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a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ca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C53BFDF3-CA0E-4198-B1A4-7796C2E3CA00}" type="slidenum">
              <a:rPr lang="ca-ES"/>
              <a:pPr>
                <a:defRPr/>
              </a:pPr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1589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n" baseline="0" dirty="0" smtClean="0"/>
              <a:t>Hello good afternoon. In </a:t>
            </a:r>
            <a:r>
              <a:rPr lang="en" baseline="0" dirty="0"/>
              <a:t>this </a:t>
            </a:r>
            <a:r>
              <a:rPr lang="en" baseline="0" dirty="0" smtClean="0"/>
              <a:t>talk, </a:t>
            </a:r>
            <a:r>
              <a:rPr lang="en" baseline="0" dirty="0"/>
              <a:t>we will </a:t>
            </a:r>
            <a:r>
              <a:rPr lang="en" baseline="0" dirty="0" smtClean="0"/>
              <a:t>talk on the main aspects of the </a:t>
            </a:r>
            <a:r>
              <a:rPr lang="en" b="1" baseline="0" dirty="0" smtClean="0"/>
              <a:t>hyperconical modified gravity</a:t>
            </a:r>
            <a:r>
              <a:rPr lang="en" baseline="0" dirty="0" smtClean="0"/>
              <a:t> and its observational constraint with galaxy rotation curves and galaxy cluster radial acceleration.</a:t>
            </a:r>
            <a:endParaRPr lang="es-ES_tradnl" dirty="0"/>
          </a:p>
        </p:txBody>
      </p:sp>
      <p:sp>
        <p:nvSpPr>
          <p:cNvPr id="11268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D3FF8BF-2FE7-493A-8D0A-F49D2846C592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0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10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054208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n" b="1" dirty="0" err="1"/>
              <a:t>Kinetic</a:t>
            </a:r>
            <a:r>
              <a:rPr lang="en" b="1" dirty="0"/>
              <a:t> </a:t>
            </a:r>
            <a:r>
              <a:rPr lang="en" b="1" dirty="0" err="1"/>
              <a:t>Sunyaev-Zel'dovich</a:t>
            </a:r>
            <a:r>
              <a:rPr lang="en" b="1" dirty="0"/>
              <a:t> </a:t>
            </a:r>
            <a:r>
              <a:rPr lang="en" b="1" dirty="0" err="1"/>
              <a:t>effect </a:t>
            </a:r>
            <a:r>
              <a:rPr lang="en" dirty="0"/>
              <a:t>: distortion of the microwave background radiation (CMB) due to the inverse </a:t>
            </a:r>
            <a:r>
              <a:rPr lang="en" dirty="0" err="1"/>
              <a:t>Compton effect (interaction between photons and electrons). </a:t>
            </a:r>
            <a:r>
              <a:rPr lang="en" dirty="0"/>
              <a:t>It is used to analyze perturbations in the density of the universe</a:t>
            </a:r>
          </a:p>
          <a:p>
            <a:pPr eaLnBrk="1" hangingPunct="1"/>
            <a:endParaRPr lang="es-ES_tradnl" dirty="0"/>
          </a:p>
          <a:p>
            <a:pPr eaLnBrk="1" hangingPunct="1"/>
            <a:r>
              <a:rPr lang="en" b="1" dirty="0"/>
              <a:t>LTB </a:t>
            </a:r>
            <a:r>
              <a:rPr lang="en" dirty="0"/>
              <a:t>: </a:t>
            </a:r>
            <a:r>
              <a:rPr lang="en" dirty="0" err="1"/>
              <a:t>Lema^tre-Tolman-Bondi</a:t>
            </a:r>
            <a:endParaRPr lang="en-US" dirty="0"/>
          </a:p>
          <a:p>
            <a:pPr eaLnBrk="1" hangingPunct="1"/>
            <a:endParaRPr 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" dirty="0">
                <a:latin typeface="Arial" charset="0"/>
                <a:cs typeface="Arial" charset="0"/>
              </a:rPr>
              <a:t>10 Killing vectors: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angular rotations </a:t>
            </a:r>
            <a:r>
              <a:rPr lang="en" dirty="0">
                <a:latin typeface="Arial" charset="0"/>
                <a:cs typeface="Arial" charset="0"/>
              </a:rPr>
              <a:t>(global symmetries)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1 temporal translation </a:t>
            </a:r>
            <a:r>
              <a:rPr lang="en" dirty="0">
                <a:latin typeface="Arial" charset="0"/>
                <a:cs typeface="Arial" charset="0"/>
              </a:rPr>
              <a:t>(global conformal static)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spatial translations </a:t>
            </a:r>
            <a:r>
              <a:rPr lang="en" dirty="0">
                <a:latin typeface="Arial" charset="0"/>
                <a:cs typeface="Arial" charset="0"/>
              </a:rPr>
              <a:t>(local </a:t>
            </a:r>
            <a:r>
              <a:rPr lang="en" dirty="0" err="1">
                <a:latin typeface="Arial" charset="0"/>
                <a:cs typeface="Arial" charset="0"/>
              </a:rPr>
              <a:t>comoving </a:t>
            </a:r>
            <a:r>
              <a:rPr lang="en" dirty="0">
                <a:latin typeface="Arial" charset="0"/>
                <a:cs typeface="Arial" charset="0"/>
              </a:rPr>
              <a:t>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three Lorentz boosts </a:t>
            </a:r>
            <a:r>
              <a:rPr lang="en" dirty="0">
                <a:latin typeface="Arial" charset="0"/>
                <a:cs typeface="Arial" charset="0"/>
              </a:rPr>
              <a:t>(local ordinary).</a:t>
            </a:r>
          </a:p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11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920593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12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3365165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s-ES_tradnl" dirty="0" smtClean="0"/>
              <a:t>xx</a:t>
            </a:r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13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630776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14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4223358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8C6653F-C3BE-96DC-889A-3984FC0F6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>
            <a:extLst>
              <a:ext uri="{FF2B5EF4-FFF2-40B4-BE49-F238E27FC236}">
                <a16:creationId xmlns:a16="http://schemas.microsoft.com/office/drawing/2014/main" xmlns="" id="{D630E17C-B8C9-B7A3-E7E2-C2972AB4D5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>
            <a:extLst>
              <a:ext uri="{FF2B5EF4-FFF2-40B4-BE49-F238E27FC236}">
                <a16:creationId xmlns:a16="http://schemas.microsoft.com/office/drawing/2014/main" xmlns="" id="{B18D4B40-F73E-4B72-5CD1-D64E5F362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" dirty="0" smtClean="0"/>
              <a:t>Arnowitt-Deser-Misner </a:t>
            </a:r>
            <a:br>
              <a:rPr lang="en" dirty="0" smtClean="0"/>
            </a:br>
            <a:r>
              <a:rPr lang="en" dirty="0" smtClean="0">
                <a:latin typeface="Arial" charset="0"/>
                <a:cs typeface="Arial" charset="0"/>
              </a:rPr>
              <a:t>10 </a:t>
            </a:r>
            <a:r>
              <a:rPr lang="en" dirty="0">
                <a:latin typeface="Arial" charset="0"/>
                <a:cs typeface="Arial" charset="0"/>
              </a:rPr>
              <a:t>Killing vectors: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angular rotations </a:t>
            </a:r>
            <a:r>
              <a:rPr lang="en" dirty="0">
                <a:latin typeface="Arial" charset="0"/>
                <a:cs typeface="Arial" charset="0"/>
              </a:rPr>
              <a:t>(global symmetries)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1 temporal translation </a:t>
            </a:r>
            <a:r>
              <a:rPr lang="en" dirty="0">
                <a:latin typeface="Arial" charset="0"/>
                <a:cs typeface="Arial" charset="0"/>
              </a:rPr>
              <a:t>(global conformal static)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spatial translations </a:t>
            </a:r>
            <a:r>
              <a:rPr lang="en" dirty="0">
                <a:latin typeface="Arial" charset="0"/>
                <a:cs typeface="Arial" charset="0"/>
              </a:rPr>
              <a:t>(local comoving 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three Lorentz boosts </a:t>
            </a:r>
            <a:r>
              <a:rPr lang="en" dirty="0">
                <a:latin typeface="Arial" charset="0"/>
                <a:cs typeface="Arial" charset="0"/>
              </a:rPr>
              <a:t>(local ordinary</a:t>
            </a:r>
            <a:r>
              <a:rPr lang="en" dirty="0" smtClean="0">
                <a:latin typeface="Arial" charset="0"/>
                <a:cs typeface="Arial" charset="0"/>
              </a:rPr>
              <a:t>). </a:t>
            </a:r>
            <a:endParaRPr lang="en" dirty="0">
              <a:latin typeface="Arial" charset="0"/>
              <a:cs typeface="Arial" charset="0"/>
            </a:endParaRPr>
          </a:p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>
            <a:extLst>
              <a:ext uri="{FF2B5EF4-FFF2-40B4-BE49-F238E27FC236}">
                <a16:creationId xmlns:a16="http://schemas.microsoft.com/office/drawing/2014/main" xmlns="" id="{8D438CC1-5D49-7DB1-F90D-B5D45293E4E7}"/>
              </a:ext>
            </a:extLst>
          </p:cNvPr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15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22954431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endParaRPr lang="es-ES_tradnl" dirty="0"/>
          </a:p>
        </p:txBody>
      </p:sp>
      <p:sp>
        <p:nvSpPr>
          <p:cNvPr id="11268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D3FF8BF-2FE7-493A-8D0A-F49D2846C592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16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100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" dirty="0" smtClean="0">
                <a:cs typeface="Calibri"/>
              </a:rPr>
              <a:t>The talk is structured with a brief reminder of key background</a:t>
            </a:r>
            <a:r>
              <a:rPr lang="en" baseline="0" dirty="0" smtClean="0">
                <a:cs typeface="Calibri"/>
              </a:rPr>
              <a:t> points, a description of the approach considered and the observed data used, to finally introduce the results on spacetime, galaxies and clusters, ending with final remarks.</a:t>
            </a:r>
            <a:br>
              <a:rPr lang="en" baseline="0" dirty="0" smtClean="0">
                <a:cs typeface="Calibri"/>
              </a:rPr>
            </a:br>
            <a:r>
              <a:rPr lang="en" baseline="0" dirty="0" smtClean="0">
                <a:cs typeface="Calibri"/>
              </a:rPr>
              <a:t>As you know…</a:t>
            </a:r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2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3404805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 smtClean="0"/>
              <a:t>As </a:t>
            </a:r>
            <a:r>
              <a:rPr lang="ca-ES" dirty="0" err="1" smtClean="0"/>
              <a:t>you</a:t>
            </a:r>
            <a:r>
              <a:rPr lang="ca-ES" dirty="0" smtClean="0"/>
              <a:t> </a:t>
            </a:r>
            <a:r>
              <a:rPr lang="ca-ES" dirty="0" err="1" smtClean="0"/>
              <a:t>know</a:t>
            </a:r>
            <a:r>
              <a:rPr lang="ca-ES" dirty="0" smtClean="0"/>
              <a:t>, </a:t>
            </a:r>
            <a:r>
              <a:rPr lang="ca-ES" dirty="0" err="1" smtClean="0"/>
              <a:t>there</a:t>
            </a:r>
            <a:r>
              <a:rPr lang="ca-ES" dirty="0" smtClean="0"/>
              <a:t> </a:t>
            </a:r>
            <a:r>
              <a:rPr lang="ca-ES" dirty="0" err="1" smtClean="0"/>
              <a:t>are</a:t>
            </a:r>
            <a:r>
              <a:rPr lang="ca-ES" dirty="0" smtClean="0"/>
              <a:t> </a:t>
            </a:r>
            <a:r>
              <a:rPr lang="ca-ES" dirty="0" err="1" smtClean="0"/>
              <a:t>two</a:t>
            </a:r>
            <a:r>
              <a:rPr lang="ca-ES" dirty="0" smtClean="0"/>
              <a:t> </a:t>
            </a:r>
            <a:r>
              <a:rPr lang="ca-ES" dirty="0" err="1" smtClean="0"/>
              <a:t>geometrical</a:t>
            </a:r>
            <a:r>
              <a:rPr lang="ca-ES" dirty="0" smtClean="0"/>
              <a:t> perspectives: </a:t>
            </a:r>
            <a:r>
              <a:rPr lang="ca-ES" dirty="0" err="1" smtClean="0"/>
              <a:t>the</a:t>
            </a:r>
            <a:r>
              <a:rPr lang="ca-ES" dirty="0" smtClean="0"/>
              <a:t> </a:t>
            </a:r>
            <a:r>
              <a:rPr lang="ca-ES" dirty="0" err="1" smtClean="0"/>
              <a:t>intrinsic</a:t>
            </a:r>
            <a:r>
              <a:rPr lang="ca-ES" dirty="0" smtClean="0"/>
              <a:t> (</a:t>
            </a:r>
            <a:r>
              <a:rPr lang="ca-ES" dirty="0" err="1" smtClean="0"/>
              <a:t>typically</a:t>
            </a:r>
            <a:r>
              <a:rPr lang="ca-ES" dirty="0" smtClean="0"/>
              <a:t> </a:t>
            </a:r>
            <a:r>
              <a:rPr lang="ca-ES" dirty="0" err="1" smtClean="0"/>
              <a:t>studied</a:t>
            </a:r>
            <a:r>
              <a:rPr lang="ca-ES" dirty="0" smtClean="0"/>
              <a:t> in </a:t>
            </a:r>
            <a:r>
              <a:rPr lang="ca-ES" dirty="0" err="1" smtClean="0"/>
              <a:t>Riemannian</a:t>
            </a:r>
            <a:r>
              <a:rPr lang="ca-ES" dirty="0" smtClean="0"/>
              <a:t> </a:t>
            </a:r>
            <a:r>
              <a:rPr lang="ca-ES" dirty="0" err="1" smtClean="0"/>
              <a:t>and</a:t>
            </a:r>
            <a:r>
              <a:rPr lang="ca-ES" dirty="0" smtClean="0"/>
              <a:t> pseudo-</a:t>
            </a:r>
            <a:r>
              <a:rPr lang="ca-ES" dirty="0" err="1" smtClean="0"/>
              <a:t>Riemannian</a:t>
            </a:r>
            <a:r>
              <a:rPr lang="ca-ES" dirty="0" smtClean="0"/>
              <a:t> </a:t>
            </a:r>
            <a:r>
              <a:rPr lang="ca-ES" dirty="0" err="1" smtClean="0"/>
              <a:t>geometry</a:t>
            </a:r>
            <a:r>
              <a:rPr lang="ca-ES" dirty="0" smtClean="0"/>
              <a:t>)</a:t>
            </a:r>
            <a:r>
              <a:rPr lang="ca-ES" baseline="0" dirty="0" smtClean="0"/>
              <a:t> </a:t>
            </a:r>
            <a:r>
              <a:rPr lang="ca-ES" baseline="0" dirty="0" err="1" smtClean="0"/>
              <a:t>and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extrinsic</a:t>
            </a:r>
            <a:r>
              <a:rPr lang="ca-ES" baseline="0" dirty="0" smtClean="0"/>
              <a:t> of </a:t>
            </a:r>
            <a:r>
              <a:rPr lang="ca-ES" baseline="0" dirty="0" err="1" smtClean="0"/>
              <a:t>classical</a:t>
            </a:r>
            <a:r>
              <a:rPr lang="ca-ES" baseline="0" dirty="0" smtClean="0"/>
              <a:t> </a:t>
            </a:r>
            <a:r>
              <a:rPr lang="ca-ES" baseline="0" dirty="0" err="1" smtClean="0"/>
              <a:t>geometry</a:t>
            </a:r>
            <a:r>
              <a:rPr lang="ca-ES" baseline="0" dirty="0" smtClean="0"/>
              <a:t>. </a:t>
            </a:r>
            <a:r>
              <a:rPr lang="ca-ES" baseline="0" dirty="0" err="1" smtClean="0"/>
              <a:t>Both</a:t>
            </a:r>
            <a:r>
              <a:rPr lang="ca-ES" baseline="0" dirty="0" smtClean="0"/>
              <a:t> perspectives </a:t>
            </a:r>
            <a:r>
              <a:rPr lang="ca-ES" baseline="0" dirty="0" err="1" smtClean="0"/>
              <a:t>describe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same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geomertrical</a:t>
            </a:r>
            <a:r>
              <a:rPr lang="ca-ES" baseline="0" dirty="0" smtClean="0"/>
              <a:t> </a:t>
            </a:r>
            <a:r>
              <a:rPr lang="ca-ES" baseline="0" dirty="0" err="1" smtClean="0"/>
              <a:t>objects</a:t>
            </a:r>
            <a:r>
              <a:rPr lang="ca-ES" baseline="0" dirty="0" smtClean="0"/>
              <a:t>: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manifols</a:t>
            </a:r>
            <a:r>
              <a:rPr lang="ca-ES" baseline="0" dirty="0" smtClean="0"/>
              <a:t>.</a:t>
            </a:r>
            <a:br>
              <a:rPr lang="ca-ES" baseline="0" dirty="0" smtClean="0"/>
            </a:br>
            <a:r>
              <a:rPr lang="ca-ES" baseline="0" dirty="0" err="1" smtClean="0"/>
              <a:t>We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analyse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dynamical</a:t>
            </a:r>
            <a:r>
              <a:rPr lang="ca-ES" baseline="0" dirty="0" smtClean="0"/>
              <a:t> </a:t>
            </a:r>
            <a:r>
              <a:rPr lang="ca-ES" baseline="0" dirty="0" err="1" smtClean="0"/>
              <a:t>embedding</a:t>
            </a:r>
            <a:r>
              <a:rPr lang="ca-ES" baseline="0" dirty="0" smtClean="0"/>
              <a:t> of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Lorentizan</a:t>
            </a:r>
            <a:r>
              <a:rPr lang="ca-ES" baseline="0" dirty="0" smtClean="0"/>
              <a:t> </a:t>
            </a:r>
            <a:r>
              <a:rPr lang="ca-ES" baseline="0" dirty="0" err="1" smtClean="0"/>
              <a:t>manifolds</a:t>
            </a:r>
            <a:r>
              <a:rPr lang="ca-ES" baseline="0" dirty="0" smtClean="0"/>
              <a:t>, </a:t>
            </a:r>
            <a:r>
              <a:rPr lang="ca-ES" baseline="0" dirty="0" err="1" smtClean="0"/>
              <a:t>that</a:t>
            </a:r>
            <a:r>
              <a:rPr lang="ca-ES" baseline="0" dirty="0" smtClean="0"/>
              <a:t> is </a:t>
            </a:r>
            <a:r>
              <a:rPr lang="ca-ES" baseline="0" dirty="0" err="1" smtClean="0"/>
              <a:t>taking</a:t>
            </a:r>
            <a:r>
              <a:rPr lang="ca-ES" baseline="0" dirty="0" smtClean="0"/>
              <a:t> </a:t>
            </a:r>
            <a:r>
              <a:rPr lang="ca-ES" baseline="0" dirty="0" err="1" smtClean="0"/>
              <a:t>into</a:t>
            </a:r>
            <a:r>
              <a:rPr lang="ca-ES" baseline="0" dirty="0" smtClean="0"/>
              <a:t> </a:t>
            </a:r>
            <a:r>
              <a:rPr lang="ca-ES" baseline="0" dirty="0" err="1" smtClean="0"/>
              <a:t>account</a:t>
            </a:r>
            <a:r>
              <a:rPr lang="ca-ES" baseline="0" dirty="0" smtClean="0"/>
              <a:t> </a:t>
            </a:r>
            <a:r>
              <a:rPr lang="ca-ES" baseline="0" dirty="0" err="1" smtClean="0"/>
              <a:t>the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spacetime</a:t>
            </a:r>
            <a:r>
              <a:rPr lang="ca-ES" baseline="0" dirty="0" smtClean="0"/>
              <a:t> as a </a:t>
            </a:r>
            <a:r>
              <a:rPr lang="ca-ES" baseline="0" dirty="0" err="1" smtClean="0"/>
              <a:t>dynamical</a:t>
            </a:r>
            <a:r>
              <a:rPr lang="ca-ES" baseline="0" dirty="0" smtClean="0"/>
              <a:t> </a:t>
            </a:r>
            <a:r>
              <a:rPr lang="ca-ES" baseline="0" dirty="0" err="1" smtClean="0"/>
              <a:t>system</a:t>
            </a:r>
            <a:r>
              <a:rPr lang="ca-ES" baseline="0" dirty="0" smtClean="0"/>
              <a:t> </a:t>
            </a:r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3BFDF3-CA0E-4198-B1A4-7796C2E3CA00}" type="slidenum">
              <a:rPr lang="ca-ES" smtClean="0"/>
              <a:pPr>
                <a:defRPr/>
              </a:pPr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19935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r>
              <a:rPr lang="en-US" b="1" dirty="0" smtClean="0">
                <a:solidFill>
                  <a:srgbClr val="000000"/>
                </a:solidFill>
                <a:latin typeface="CMR10"/>
              </a:rPr>
              <a:t>1,550 distinct Type </a:t>
            </a:r>
            <a:r>
              <a:rPr lang="en-US" b="1" dirty="0" err="1" smtClean="0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 supernovae (</a:t>
            </a:r>
            <a:r>
              <a:rPr lang="en-US" b="1" dirty="0" err="1" smtClean="0">
                <a:solidFill>
                  <a:srgbClr val="000000"/>
                </a:solidFill>
                <a:latin typeface="CMR10"/>
              </a:rPr>
              <a:t>SNe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MR10"/>
              </a:rPr>
              <a:t>Ia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) 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pairs of redshift and luminosity distance (modulus)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MR10"/>
              </a:rPr>
              <a:t>Source: 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Pantheon+ data 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of 1,701 light curves corresponding to 1,550 distinct </a:t>
            </a:r>
            <a:r>
              <a:rPr lang="en-US" dirty="0" err="1" smtClean="0">
                <a:solidFill>
                  <a:srgbClr val="000000"/>
                </a:solidFill>
                <a:latin typeface="CMR10"/>
              </a:rPr>
              <a:t>SNe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MR10"/>
              </a:rPr>
              <a:t>Ia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MR10"/>
              </a:rPr>
              <a:t>Scolnic</a:t>
            </a:r>
            <a:r>
              <a:rPr lang="en-US" dirty="0" smtClean="0">
                <a:solidFill>
                  <a:srgbClr val="0000FF"/>
                </a:solidFill>
                <a:latin typeface="CMR10"/>
              </a:rPr>
              <a:t> et al.2022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; </a:t>
            </a:r>
            <a:r>
              <a:rPr lang="en-US" dirty="0" err="1" smtClean="0">
                <a:solidFill>
                  <a:srgbClr val="0000FF"/>
                </a:solidFill>
                <a:latin typeface="CMR10"/>
              </a:rPr>
              <a:t>Brout</a:t>
            </a:r>
            <a:r>
              <a:rPr lang="en-US" dirty="0" smtClean="0">
                <a:solidFill>
                  <a:srgbClr val="0000FF"/>
                </a:solidFill>
                <a:latin typeface="CMR10"/>
              </a:rPr>
              <a:t> et al. 2022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).</a:t>
            </a:r>
            <a:endParaRPr lang="ca-E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a-ES" b="1" dirty="0" smtClean="0"/>
              <a:t>51 </a:t>
            </a:r>
            <a:r>
              <a:rPr lang="ca-ES" b="1" dirty="0" err="1" smtClean="0"/>
              <a:t>measurements</a:t>
            </a:r>
            <a:r>
              <a:rPr lang="ca-ES" b="1" dirty="0" smtClean="0"/>
              <a:t> of </a:t>
            </a:r>
            <a:r>
              <a:rPr lang="ca-ES" b="1" dirty="0" err="1" smtClean="0"/>
              <a:t>expansion</a:t>
            </a:r>
            <a:r>
              <a:rPr lang="ca-ES" b="1" dirty="0" smtClean="0"/>
              <a:t> </a:t>
            </a:r>
            <a:r>
              <a:rPr lang="ca-ES" b="1" dirty="0" err="1" smtClean="0"/>
              <a:t>rate</a:t>
            </a:r>
            <a:endParaRPr lang="ca-E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MR9"/>
              </a:rPr>
              <a:t>Cosmic chronometers (CC: 34)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MR9"/>
              </a:rPr>
              <a:t>Type-</a:t>
            </a:r>
            <a:r>
              <a:rPr lang="en-US" dirty="0" err="1" smtClean="0">
                <a:latin typeface="CMR9"/>
              </a:rPr>
              <a:t>Ia</a:t>
            </a:r>
            <a:r>
              <a:rPr lang="en-US" dirty="0" smtClean="0">
                <a:latin typeface="CMR9"/>
              </a:rPr>
              <a:t> </a:t>
            </a:r>
            <a:r>
              <a:rPr lang="en-US" dirty="0" err="1" smtClean="0">
                <a:latin typeface="CMR9"/>
              </a:rPr>
              <a:t>SNe</a:t>
            </a:r>
            <a:r>
              <a:rPr lang="en-US" dirty="0" smtClean="0">
                <a:latin typeface="CMR9"/>
              </a:rPr>
              <a:t> distance ladder (Ladder: 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CMR9"/>
              </a:rPr>
              <a:t>Radial BAO size from several approaches: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>
                <a:latin typeface="CMR9"/>
              </a:rPr>
              <a:t>Galaxy distribution (BAO-Gal:</a:t>
            </a:r>
            <a:r>
              <a:rPr lang="ca-ES" dirty="0" smtClean="0">
                <a:latin typeface="CMR9"/>
              </a:rPr>
              <a:t>7),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 smtClean="0">
                <a:latin typeface="CMR9"/>
              </a:rPr>
              <a:t>redshift</a:t>
            </a:r>
            <a:r>
              <a:rPr lang="ca-ES" dirty="0" smtClean="0">
                <a:latin typeface="CMR9"/>
              </a:rPr>
              <a:t> </a:t>
            </a:r>
            <a:r>
              <a:rPr lang="ca-ES" dirty="0" err="1" smtClean="0">
                <a:latin typeface="CMR9"/>
              </a:rPr>
              <a:t>space</a:t>
            </a:r>
            <a:r>
              <a:rPr lang="ca-ES" dirty="0" smtClean="0">
                <a:latin typeface="CMR9"/>
              </a:rPr>
              <a:t> </a:t>
            </a:r>
            <a:r>
              <a:rPr lang="ca-ES" dirty="0" err="1" smtClean="0">
                <a:latin typeface="CMR9"/>
              </a:rPr>
              <a:t>distortions</a:t>
            </a:r>
            <a:r>
              <a:rPr lang="ca-ES" dirty="0" smtClean="0">
                <a:latin typeface="CMR9"/>
              </a:rPr>
              <a:t> </a:t>
            </a:r>
            <a:r>
              <a:rPr lang="ca-ES" dirty="0" err="1" smtClean="0">
                <a:latin typeface="CMR9"/>
              </a:rPr>
              <a:t>from</a:t>
            </a:r>
            <a:r>
              <a:rPr lang="ca-ES" dirty="0" smtClean="0">
                <a:latin typeface="CMR9"/>
              </a:rPr>
              <a:t> </a:t>
            </a:r>
            <a:r>
              <a:rPr lang="ca-ES" dirty="0" err="1" smtClean="0">
                <a:latin typeface="CMR9"/>
              </a:rPr>
              <a:t>eBOSS</a:t>
            </a:r>
            <a:r>
              <a:rPr lang="ca-ES" dirty="0" smtClean="0">
                <a:latin typeface="CMR9"/>
              </a:rPr>
              <a:t> </a:t>
            </a:r>
            <a:r>
              <a:rPr lang="ca-ES" dirty="0" err="1" smtClean="0">
                <a:latin typeface="CMR9"/>
              </a:rPr>
              <a:t>quasars</a:t>
            </a:r>
            <a:r>
              <a:rPr lang="ca-ES" dirty="0" smtClean="0">
                <a:latin typeface="CMR9"/>
              </a:rPr>
              <a:t> (BAO-QSO: 4)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ca-ES" dirty="0" err="1" smtClean="0">
                <a:latin typeface="CMR9"/>
              </a:rPr>
              <a:t>Lymann</a:t>
            </a:r>
            <a:r>
              <a:rPr lang="ca-ES" dirty="0" smtClean="0">
                <a:latin typeface="CMR9"/>
              </a:rPr>
              <a:t>-</a:t>
            </a:r>
            <a:r>
              <a:rPr lang="el-GR" dirty="0" smtClean="0">
                <a:latin typeface="CMMI9"/>
              </a:rPr>
              <a:t>α </a:t>
            </a:r>
            <a:r>
              <a:rPr lang="ca-ES" dirty="0" smtClean="0">
                <a:latin typeface="CMR9"/>
              </a:rPr>
              <a:t>forest (BAO-</a:t>
            </a:r>
            <a:r>
              <a:rPr lang="ca-ES" dirty="0" err="1" smtClean="0">
                <a:latin typeface="CMR9"/>
              </a:rPr>
              <a:t>Ly</a:t>
            </a:r>
            <a:r>
              <a:rPr lang="ca-ES" dirty="0" err="1" smtClean="0">
                <a:latin typeface="CMMI9"/>
              </a:rPr>
              <a:t>a</a:t>
            </a:r>
            <a:r>
              <a:rPr lang="ca-ES" dirty="0" smtClean="0">
                <a:latin typeface="CMR9"/>
              </a:rPr>
              <a:t>: 3).</a:t>
            </a:r>
            <a:endParaRPr lang="ca-ES" dirty="0" smtClean="0"/>
          </a:p>
          <a:p>
            <a:endParaRPr lang="ca-ES" dirty="0"/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FBDCF8F2-5BC5-4400-A791-9D85FA8D5CB9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4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46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5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911162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 smtClean="0"/>
                  <a:t>/3</a:t>
                </a:r>
                <a:r>
                  <a:rPr lang="es-ES_tradnl" baseline="0" dirty="0" smtClean="0"/>
                  <a:t>  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 smtClean="0"/>
                  <a:t>2</a:t>
                </a:r>
                <a14:m>
                  <m:oMath xmlns:m="http://schemas.openxmlformats.org/officeDocument/2006/math">
                    <m:r>
                      <a:rPr lang="es-ES_tradnl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s-ES_tradnl" dirty="0" smtClean="0"/>
                  <a:t>/3</a:t>
                </a:r>
                <a:r>
                  <a:rPr lang="es-ES_tradnl" baseline="0" dirty="0" smtClean="0"/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b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1-parameter (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eaLnBrk="1" hangingPunct="1"/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2-parameter (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max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ca-ES" baseline="0" dirty="0" smtClean="0">
                    <a:latin typeface="Symbol" panose="05050102010706020507" pitchFamily="18" charset="2"/>
                    <a:cs typeface="Arial" panose="020B0604020202020204" pitchFamily="34" charset="0"/>
                  </a:rPr>
                  <a:t>ε</a:t>
                </a:r>
                <a:r>
                  <a:rPr lang="es-ES_tradnl" baseline="-25000" dirty="0" smtClean="0">
                    <a:latin typeface="Symbol" panose="05050102010706020507" pitchFamily="18" charset="2"/>
                    <a:cs typeface="Arial" panose="020B0604020202020204" pitchFamily="34" charset="0"/>
                  </a:rPr>
                  <a:t>H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s-ES_tradnl" dirty="0"/>
              </a:p>
            </p:txBody>
          </p:sp>
        </mc:Choice>
        <mc:Fallback xmlns="">
          <p:sp>
            <p:nvSpPr>
              <p:cNvPr id="59395" name="2 Marcador de notas"/>
              <p:cNvSpPr>
                <a:spLocks noGrp="1"/>
              </p:cNvSpPr>
              <p:nvPr>
                <p:ph type="body" idx="1"/>
              </p:nvPr>
            </p:nvSpPr>
            <p:spPr>
              <a:noFill/>
              <a:ln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9031" tIns="49516" rIns="99031" bIns="49516"/>
              <a:lstStyle/>
              <a:p>
                <a:pPr eaLnBrk="1" hangingPunct="1"/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ca-ES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 </a:t>
                </a:r>
                <a:r>
                  <a:rPr lang="ca-ES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↦  </a:t>
                </a:r>
                <a:r>
                  <a:rPr lang="el-GR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γ</a:t>
                </a:r>
                <a:r>
                  <a:rPr lang="es-ES_tradnl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≈ </a:t>
                </a:r>
                <a:r>
                  <a:rPr lang="es-ES_tradnl" dirty="0" smtClean="0"/>
                  <a:t>2</a:t>
                </a:r>
                <a:r>
                  <a:rPr lang="es-ES_tradnl" i="0" dirty="0" smtClean="0">
                    <a:latin typeface="Cambria Math" panose="02040503050406030204" pitchFamily="18" charset="0"/>
                  </a:rPr>
                  <a:t>𝜋</a:t>
                </a:r>
                <a:r>
                  <a:rPr lang="es-ES_tradnl" dirty="0" smtClean="0"/>
                  <a:t>/3</a:t>
                </a:r>
                <a:r>
                  <a:rPr lang="es-ES_tradnl" baseline="0" dirty="0" smtClean="0"/>
                  <a:t> </a:t>
                </a:r>
                <a:r>
                  <a:rPr lang="es-ES_tradnl" baseline="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≈ 2</a:t>
                </a:r>
                <a:endParaRPr lang="es-ES_tradnl" dirty="0"/>
              </a:p>
            </p:txBody>
          </p:sp>
        </mc:Fallback>
      </mc:AlternateContent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6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964434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a-ES" dirty="0" err="1" smtClean="0"/>
              <a:t>We</a:t>
            </a:r>
            <a:r>
              <a:rPr lang="ca-ES" dirty="0" smtClean="0"/>
              <a:t> </a:t>
            </a:r>
            <a:r>
              <a:rPr lang="ca-ES" dirty="0" err="1" smtClean="0"/>
              <a:t>started</a:t>
            </a:r>
            <a:r>
              <a:rPr lang="ca-ES" dirty="0" smtClean="0"/>
              <a:t> </a:t>
            </a:r>
            <a:r>
              <a:rPr lang="ca-ES" dirty="0" err="1" smtClean="0"/>
              <a:t>with</a:t>
            </a:r>
            <a:r>
              <a:rPr lang="ca-ES" dirty="0" smtClean="0"/>
              <a:t> </a:t>
            </a:r>
            <a:r>
              <a:rPr lang="ca-ES" dirty="0" err="1" smtClean="0"/>
              <a:t>the</a:t>
            </a:r>
            <a:r>
              <a:rPr lang="ca-ES" dirty="0" smtClean="0"/>
              <a:t> most simple </a:t>
            </a:r>
            <a:r>
              <a:rPr lang="ca-ES" dirty="0" err="1" smtClean="0"/>
              <a:t>manifolds</a:t>
            </a:r>
            <a:r>
              <a:rPr lang="ca-ES" dirty="0" smtClean="0"/>
              <a:t>, </a:t>
            </a:r>
            <a:r>
              <a:rPr lang="ca-ES" dirty="0" err="1" smtClean="0"/>
              <a:t>with</a:t>
            </a:r>
            <a:r>
              <a:rPr lang="ca-ES" dirty="0" smtClean="0"/>
              <a:t> </a:t>
            </a:r>
            <a:r>
              <a:rPr lang="ca-ES" dirty="0" err="1" smtClean="0"/>
              <a:t>positive</a:t>
            </a:r>
            <a:r>
              <a:rPr lang="ca-ES" dirty="0" smtClean="0"/>
              <a:t> </a:t>
            </a:r>
            <a:r>
              <a:rPr lang="ca-ES" dirty="0" err="1" smtClean="0"/>
              <a:t>spatial</a:t>
            </a:r>
            <a:r>
              <a:rPr lang="ca-ES" dirty="0" smtClean="0"/>
              <a:t> </a:t>
            </a:r>
            <a:r>
              <a:rPr lang="ca-ES" dirty="0" err="1" smtClean="0"/>
              <a:t>curvature</a:t>
            </a:r>
            <a:r>
              <a:rPr lang="ca-ES" dirty="0" smtClean="0"/>
              <a:t> (</a:t>
            </a:r>
            <a:r>
              <a:rPr lang="ca-ES" dirty="0" err="1" smtClean="0"/>
              <a:t>hypercone</a:t>
            </a:r>
            <a:r>
              <a:rPr lang="ca-ES" dirty="0" smtClean="0"/>
              <a:t>) </a:t>
            </a:r>
            <a:r>
              <a:rPr lang="ca-ES" dirty="0" err="1" smtClean="0"/>
              <a:t>and</a:t>
            </a:r>
            <a:r>
              <a:rPr lang="ca-ES" dirty="0" smtClean="0"/>
              <a:t> </a:t>
            </a:r>
            <a:r>
              <a:rPr lang="ca-ES" dirty="0" err="1" smtClean="0"/>
              <a:t>the</a:t>
            </a:r>
            <a:r>
              <a:rPr lang="ca-ES" dirty="0" smtClean="0"/>
              <a:t> equivalent for </a:t>
            </a:r>
            <a:r>
              <a:rPr lang="ca-ES" dirty="0" err="1" smtClean="0"/>
              <a:t>negative</a:t>
            </a:r>
            <a:r>
              <a:rPr lang="ca-ES" dirty="0" smtClean="0"/>
              <a:t> </a:t>
            </a:r>
            <a:r>
              <a:rPr lang="ca-ES" dirty="0" err="1" smtClean="0"/>
              <a:t>and</a:t>
            </a:r>
            <a:r>
              <a:rPr lang="ca-ES" dirty="0" smtClean="0"/>
              <a:t> </a:t>
            </a:r>
            <a:r>
              <a:rPr lang="ca-ES" dirty="0" err="1" smtClean="0"/>
              <a:t>null</a:t>
            </a:r>
            <a:r>
              <a:rPr lang="ca-ES" dirty="0" smtClean="0"/>
              <a:t> </a:t>
            </a:r>
            <a:r>
              <a:rPr lang="ca-ES" dirty="0" err="1" smtClean="0"/>
              <a:t>spatial</a:t>
            </a:r>
            <a:r>
              <a:rPr lang="ca-ES" dirty="0" smtClean="0"/>
              <a:t> </a:t>
            </a:r>
            <a:r>
              <a:rPr lang="ca-ES" dirty="0" err="1" smtClean="0"/>
              <a:t>curvature</a:t>
            </a:r>
            <a:r>
              <a:rPr lang="ca-ES" dirty="0" smtClean="0"/>
              <a:t>:</a:t>
            </a:r>
            <a:br>
              <a:rPr lang="ca-ES" dirty="0" smtClean="0"/>
            </a:br>
            <a:r>
              <a:rPr lang="ca-ES" dirty="0" smtClean="0"/>
              <a:t>Moving </a:t>
            </a:r>
            <a:r>
              <a:rPr lang="ca-ES" dirty="0" err="1" smtClean="0"/>
              <a:t>reference</a:t>
            </a:r>
            <a:r>
              <a:rPr lang="ca-ES" baseline="0" dirty="0" smtClean="0"/>
              <a:t> </a:t>
            </a:r>
            <a:r>
              <a:rPr lang="ca-ES" baseline="0" dirty="0" err="1" smtClean="0"/>
              <a:t>frames</a:t>
            </a:r>
            <a:r>
              <a:rPr lang="ca-ES" baseline="0" dirty="0" smtClean="0"/>
              <a:t> </a:t>
            </a:r>
            <a:r>
              <a:rPr lang="ca-ES" baseline="0" dirty="0" err="1" smtClean="0"/>
              <a:t>produce</a:t>
            </a:r>
            <a:r>
              <a:rPr lang="ca-ES" baseline="0" dirty="0" smtClean="0"/>
              <a:t> </a:t>
            </a:r>
            <a:endParaRPr lang="es-ES_tradnl" dirty="0"/>
          </a:p>
          <a:p>
            <a:pPr eaLnBrk="1" hangingPunct="1"/>
            <a:endParaRPr lang="es-ES_tradnl" dirty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65C58F84-AE51-48BE-AD54-0ABCD355765B}" type="slidenum">
              <a:rPr lang="es-ES" sz="1300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7</a:t>
            </a:fld>
            <a:endParaRPr lang="es-E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017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endParaRPr lang="en" dirty="0">
              <a:cs typeface="Calibri"/>
            </a:endParaRPr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8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4137226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1288" y="768350"/>
            <a:ext cx="6818312" cy="38369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/>
          <a:lstStyle/>
          <a:p>
            <a:pPr eaLnBrk="1" hangingPunct="1"/>
            <a:r>
              <a:rPr lang="en" b="1" dirty="0" err="1"/>
              <a:t>Kinetic</a:t>
            </a:r>
            <a:r>
              <a:rPr lang="en" b="1" dirty="0"/>
              <a:t> </a:t>
            </a:r>
            <a:r>
              <a:rPr lang="en" b="1" dirty="0" err="1"/>
              <a:t>Sunyaev-Zel'dovich</a:t>
            </a:r>
            <a:r>
              <a:rPr lang="en" b="1" dirty="0"/>
              <a:t> </a:t>
            </a:r>
            <a:r>
              <a:rPr lang="en" b="1" dirty="0" err="1"/>
              <a:t>effect </a:t>
            </a:r>
            <a:r>
              <a:rPr lang="en" dirty="0"/>
              <a:t>: distortion of the microwave background radiation (CMB) due to the inverse </a:t>
            </a:r>
            <a:r>
              <a:rPr lang="en" dirty="0" err="1"/>
              <a:t>Compton effect (interaction between photons and electrons). </a:t>
            </a:r>
            <a:r>
              <a:rPr lang="en" dirty="0"/>
              <a:t>It is used to analyze perturbations in the density of the universe</a:t>
            </a:r>
          </a:p>
          <a:p>
            <a:pPr eaLnBrk="1" hangingPunct="1"/>
            <a:endParaRPr lang="es-ES_tradnl" dirty="0"/>
          </a:p>
          <a:p>
            <a:pPr eaLnBrk="1" hangingPunct="1"/>
            <a:r>
              <a:rPr lang="en" b="1" dirty="0"/>
              <a:t>LTB </a:t>
            </a:r>
            <a:r>
              <a:rPr lang="en" dirty="0"/>
              <a:t>: </a:t>
            </a:r>
            <a:r>
              <a:rPr lang="en" dirty="0" err="1"/>
              <a:t>Lema^tre-Tolman-Bondi</a:t>
            </a:r>
            <a:endParaRPr lang="en-US" dirty="0"/>
          </a:p>
          <a:p>
            <a:pPr eaLnBrk="1" hangingPunct="1"/>
            <a:endParaRPr lang="en-US" dirty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" dirty="0">
                <a:latin typeface="Arial" charset="0"/>
                <a:cs typeface="Arial" charset="0"/>
              </a:rPr>
              <a:t>10 Killing vectors: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angular rotations </a:t>
            </a:r>
            <a:r>
              <a:rPr lang="en" dirty="0">
                <a:latin typeface="Arial" charset="0"/>
                <a:cs typeface="Arial" charset="0"/>
              </a:rPr>
              <a:t>(global symmetries)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1 temporal translation </a:t>
            </a:r>
            <a:r>
              <a:rPr lang="en" dirty="0">
                <a:latin typeface="Arial" charset="0"/>
                <a:cs typeface="Arial" charset="0"/>
              </a:rPr>
              <a:t>(global conformal static)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spatial translations </a:t>
            </a:r>
            <a:r>
              <a:rPr lang="en" dirty="0">
                <a:latin typeface="Arial" charset="0"/>
                <a:cs typeface="Arial" charset="0"/>
              </a:rPr>
              <a:t>(local </a:t>
            </a:r>
            <a:r>
              <a:rPr lang="en" dirty="0" err="1">
                <a:latin typeface="Arial" charset="0"/>
                <a:cs typeface="Arial" charset="0"/>
              </a:rPr>
              <a:t>comoving </a:t>
            </a:r>
            <a:r>
              <a:rPr lang="en" dirty="0">
                <a:latin typeface="Arial" charset="0"/>
                <a:cs typeface="Arial" charset="0"/>
              </a:rPr>
              <a:t>) + </a:t>
            </a:r>
            <a:r>
              <a:rPr lang="en" b="1" dirty="0">
                <a:solidFill>
                  <a:srgbClr val="0000FF"/>
                </a:solidFill>
                <a:latin typeface="Arial" charset="0"/>
                <a:cs typeface="Arial" charset="0"/>
              </a:rPr>
              <a:t>3 three Lorentz boosts </a:t>
            </a:r>
            <a:r>
              <a:rPr lang="en" dirty="0">
                <a:latin typeface="Arial" charset="0"/>
                <a:cs typeface="Arial" charset="0"/>
              </a:rPr>
              <a:t>(local ordinary).</a:t>
            </a:r>
          </a:p>
          <a:p>
            <a:pPr eaLnBrk="1" hangingPunct="1"/>
            <a:endParaRPr lang="es-ES_tradnl" dirty="0"/>
          </a:p>
        </p:txBody>
      </p:sp>
      <p:sp>
        <p:nvSpPr>
          <p:cNvPr id="59396" name="3 Marcador de número de diapositiva"/>
          <p:cNvSpPr txBox="1">
            <a:spLocks noGrp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6" rIns="99031" bIns="4951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fld id="{11B710AE-1CB4-419C-AD23-1CDDECF06ADA}" type="slidenum">
              <a:rPr lang="es-ES" sz="1300"/>
              <a:pPr algn="r"/>
              <a:t>9</a:t>
            </a:fld>
            <a:endParaRPr lang="es-ES" sz="1300"/>
          </a:p>
        </p:txBody>
      </p:sp>
    </p:spTree>
    <p:extLst>
      <p:ext uri="{BB962C8B-B14F-4D97-AF65-F5344CB8AC3E}">
        <p14:creationId xmlns:p14="http://schemas.microsoft.com/office/powerpoint/2010/main" val="123016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0" y="5970588"/>
            <a:ext cx="12192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-12700" y="6053139"/>
            <a:ext cx="2999317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3145368" y="6043614"/>
            <a:ext cx="9046633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101600" y="6069013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81300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89DAA17-2B63-43CC-BD0C-0DF1C9AC09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368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FDDC-4D19-43DE-9316-C40381EE4E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6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8128001" y="0"/>
            <a:ext cx="427567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8737600" y="6248401"/>
            <a:ext cx="2946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09601" y="6248401"/>
            <a:ext cx="74316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7"/>
            <a:ext cx="533400" cy="32596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9CAD31-8F21-4F95-8B85-3A13FA2B40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9784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8371-F600-47BF-AE5F-C34307DDA0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729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9 Rectángulo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0 Rectángulo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1 Rectángulo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7272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ED75D37E-1EBE-4AC3-8C31-2465E7A25C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15126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CAF69C-BA05-492F-8209-D3C89C3F71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956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D90399-636A-46BE-8146-69E649148B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00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F6F3-A0C4-479B-86D9-D51017D908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55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664ED82-FE8E-4196-9CFA-EFB33768D1F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447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1583-448B-47B7-954D-236387DBEE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53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9 Rectángulo"/>
          <p:cNvSpPr/>
          <p:nvPr/>
        </p:nvSpPr>
        <p:spPr bwMode="white">
          <a:xfrm>
            <a:off x="-12700" y="4572001"/>
            <a:ext cx="12192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0 Rectángulo"/>
          <p:cNvSpPr/>
          <p:nvPr/>
        </p:nvSpPr>
        <p:spPr>
          <a:xfrm>
            <a:off x="-12699" y="4664075"/>
            <a:ext cx="1951567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11 Rectángulo"/>
          <p:cNvSpPr/>
          <p:nvPr/>
        </p:nvSpPr>
        <p:spPr>
          <a:xfrm>
            <a:off x="2059517" y="4654550"/>
            <a:ext cx="10132483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12 Rectángulo"/>
          <p:cNvSpPr/>
          <p:nvPr/>
        </p:nvSpPr>
        <p:spPr bwMode="white">
          <a:xfrm>
            <a:off x="1930401" y="1"/>
            <a:ext cx="133351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1"/>
            <a:ext cx="19304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1E7C777D-732E-49A9-A584-D8994B53E8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2133600" y="6248401"/>
            <a:ext cx="6096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243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/>
          <p:cNvSpPr>
            <a:spLocks noGrp="1"/>
          </p:cNvSpPr>
          <p:nvPr>
            <p:ph type="title"/>
          </p:nvPr>
        </p:nvSpPr>
        <p:spPr bwMode="auto">
          <a:xfrm>
            <a:off x="812800" y="228600"/>
            <a:ext cx="10871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817033" y="1600201"/>
            <a:ext cx="10871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812801" y="6248401"/>
            <a:ext cx="7228417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12192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787400" y="1279525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9"/>
            <a:ext cx="7112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50A7F26-0DEC-46A8-B0BF-08C7DA91E1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85" r:id="rId2"/>
    <p:sldLayoutId id="2147483990" r:id="rId3"/>
    <p:sldLayoutId id="2147483991" r:id="rId4"/>
    <p:sldLayoutId id="2147483992" r:id="rId5"/>
    <p:sldLayoutId id="2147483986" r:id="rId6"/>
    <p:sldLayoutId id="2147483993" r:id="rId7"/>
    <p:sldLayoutId id="2147483987" r:id="rId8"/>
    <p:sldLayoutId id="2147483994" r:id="rId9"/>
    <p:sldLayoutId id="2147483988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1088/1361-6382/ad0422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93/mnras/stad3393" TargetMode="External"/><Relationship Id="rId5" Type="http://schemas.openxmlformats.org/officeDocument/2006/relationships/image" Target="../media/image35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7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6.jpeg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2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7.w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49.wmf"/><Relationship Id="rId4" Type="http://schemas.openxmlformats.org/officeDocument/2006/relationships/image" Target="../media/image6.jpeg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1088/1361-6382/aceacc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www.doi.org/10.1088/1361-6382/ad042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3847/1538-4357/ad3df7" TargetMode="External"/><Relationship Id="rId11" Type="http://schemas.openxmlformats.org/officeDocument/2006/relationships/hyperlink" Target="https://www.doi.org/10.1103/PhysRevD.96.103505" TargetMode="External"/><Relationship Id="rId5" Type="http://schemas.openxmlformats.org/officeDocument/2006/relationships/image" Target="../media/image5.png"/><Relationship Id="rId10" Type="http://schemas.openxmlformats.org/officeDocument/2006/relationships/hyperlink" Target="https://www.doi.org/10.1103/PhysRevD.98.043508" TargetMode="External"/><Relationship Id="rId4" Type="http://schemas.microsoft.com/office/2007/relationships/hdphoto" Target="../media/hdphoto1.wdp"/><Relationship Id="rId9" Type="http://schemas.openxmlformats.org/officeDocument/2006/relationships/hyperlink" Target="https://www.doi.org/10.1088/1361-6382/abada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12" Type="http://schemas.openxmlformats.org/officeDocument/2006/relationships/image" Target="../media/image7.png"/><Relationship Id="rId17" Type="http://schemas.microsoft.com/office/2007/relationships/hdphoto" Target="../media/hdphoto2.wdp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3.gif"/><Relationship Id="rId5" Type="http://schemas.openxmlformats.org/officeDocument/2006/relationships/image" Target="../media/image11.jpeg"/><Relationship Id="rId15" Type="http://schemas.openxmlformats.org/officeDocument/2006/relationships/image" Target="../media/image14.png"/><Relationship Id="rId10" Type="http://schemas.openxmlformats.org/officeDocument/2006/relationships/image" Target="../media/image12.gif"/><Relationship Id="rId4" Type="http://schemas.openxmlformats.org/officeDocument/2006/relationships/image" Target="../media/image6.jpeg"/><Relationship Id="rId9" Type="http://schemas.openxmlformats.org/officeDocument/2006/relationships/image" Target="../media/image9.wmf"/><Relationship Id="rId1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3847/1538-4357/ad3df7" TargetMode="External"/><Relationship Id="rId13" Type="http://schemas.openxmlformats.org/officeDocument/2006/relationships/image" Target="../media/image21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png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8.png"/><Relationship Id="rId15" Type="http://schemas.openxmlformats.org/officeDocument/2006/relationships/image" Target="../media/image23.jpe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i.org/10.3847/1538-4357/ad3df7" TargetMode="External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6.jpeg"/><Relationship Id="rId7" Type="http://schemas.openxmlformats.org/officeDocument/2006/relationships/hyperlink" Target="https://www.doi.org/10.1088/1361-6382/ad0422" TargetMode="External"/><Relationship Id="rId12" Type="http://schemas.openxmlformats.org/officeDocument/2006/relationships/image" Target="../media/image28.png"/><Relationship Id="rId1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i.org/10.1088/1361-6382/aceacc" TargetMode="External"/><Relationship Id="rId11" Type="http://schemas.openxmlformats.org/officeDocument/2006/relationships/image" Target="../media/image27.png"/><Relationship Id="rId5" Type="http://schemas.openxmlformats.org/officeDocument/2006/relationships/image" Target="../media/image24.png"/><Relationship Id="rId15" Type="http://schemas.openxmlformats.org/officeDocument/2006/relationships/image" Target="../media/image31.png"/><Relationship Id="rId10" Type="http://schemas.openxmlformats.org/officeDocument/2006/relationships/image" Target="../media/image26.emf"/><Relationship Id="rId4" Type="http://schemas.openxmlformats.org/officeDocument/2006/relationships/image" Target="../media/image7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6.jpeg"/><Relationship Id="rId7" Type="http://schemas.openxmlformats.org/officeDocument/2006/relationships/hyperlink" Target="https://www.doi.org/10.1088/1361-6382/ad042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colorTemperature colorTemp="6139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" b="-59"/>
          <a:stretch/>
        </p:blipFill>
        <p:spPr bwMode="auto">
          <a:xfrm>
            <a:off x="-9891" y="-21782"/>
            <a:ext cx="12211778" cy="6879782"/>
          </a:xfrm>
          <a:prstGeom prst="rect">
            <a:avLst/>
          </a:prstGeom>
          <a:noFill/>
        </p:spPr>
      </p:pic>
      <p:sp>
        <p:nvSpPr>
          <p:cNvPr id="11" name="85 Rectángulo"/>
          <p:cNvSpPr>
            <a:spLocks noChangeArrowheads="1"/>
          </p:cNvSpPr>
          <p:nvPr/>
        </p:nvSpPr>
        <p:spPr bwMode="auto">
          <a:xfrm>
            <a:off x="695397" y="2567806"/>
            <a:ext cx="105626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buNone/>
            </a:pPr>
            <a:r>
              <a:rPr lang="en-US" sz="3200" b="1" dirty="0"/>
              <a:t>Beyond dark matter: Constraining </a:t>
            </a:r>
            <a:r>
              <a:rPr lang="en-US" sz="3200" b="1" dirty="0" err="1"/>
              <a:t>hyperconical</a:t>
            </a:r>
            <a:r>
              <a:rPr lang="en-US" sz="3200" b="1" dirty="0"/>
              <a:t>-relativistic MOND-like model to galaxy cluster RAR observations</a:t>
            </a:r>
            <a:r>
              <a:rPr lang="ca-ES" sz="3200" b="1" dirty="0" smtClean="0"/>
              <a:t> </a:t>
            </a:r>
            <a:endParaRPr lang="ca-ES" sz="3200" b="1" dirty="0"/>
          </a:p>
        </p:txBody>
      </p:sp>
      <p:sp>
        <p:nvSpPr>
          <p:cNvPr id="2" name="85 Rectángulo">
            <a:extLst>
              <a:ext uri="{FF2B5EF4-FFF2-40B4-BE49-F238E27FC236}">
                <a16:creationId xmlns:a16="http://schemas.microsoft.com/office/drawing/2014/main" xmlns="" id="{305BBD9F-C48E-7AC2-D5AB-C769A6127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446" y="3874403"/>
            <a:ext cx="993710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 smtClean="0">
                <a:latin typeface="Tw Cen MT"/>
                <a:cs typeface="Arial"/>
              </a:rPr>
              <a:t>Dr. Robert </a:t>
            </a:r>
            <a:r>
              <a:rPr lang="ca-ES" sz="2800" dirty="0">
                <a:latin typeface="Tw Cen MT"/>
                <a:cs typeface="Arial"/>
              </a:rPr>
              <a:t>Monjo </a:t>
            </a:r>
            <a:r>
              <a:rPr lang="ca-ES" sz="2800" dirty="0" smtClean="0">
                <a:latin typeface="Tw Cen MT"/>
                <a:cs typeface="Arial"/>
              </a:rPr>
              <a:t>i Agut</a:t>
            </a:r>
            <a:endParaRPr lang="ca-E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w Cen MT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Department</a:t>
            </a:r>
            <a:r>
              <a:rPr lang="ca-E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 of </a:t>
            </a:r>
            <a:r>
              <a:rPr lang="ca-E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Algebra</a:t>
            </a:r>
            <a:r>
              <a:rPr lang="ca-E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, </a:t>
            </a:r>
            <a:r>
              <a:rPr lang="ca-E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Geometry</a:t>
            </a:r>
            <a:r>
              <a:rPr lang="ca-E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 </a:t>
            </a:r>
            <a:r>
              <a:rPr lang="ca-E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and</a:t>
            </a:r>
            <a:r>
              <a:rPr lang="ca-E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 </a:t>
            </a:r>
            <a:r>
              <a:rPr lang="ca-E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Topology</a:t>
            </a:r>
            <a:endParaRPr lang="ca-E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w Cen MT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Complutense University of Madrid</a:t>
            </a:r>
            <a:endParaRPr lang="ca-ES" sz="2400" dirty="0"/>
          </a:p>
        </p:txBody>
      </p:sp>
      <p:sp>
        <p:nvSpPr>
          <p:cNvPr id="3" name="85 Rectángulo">
            <a:extLst>
              <a:ext uri="{FF2B5EF4-FFF2-40B4-BE49-F238E27FC236}">
                <a16:creationId xmlns:a16="http://schemas.microsoft.com/office/drawing/2014/main" xmlns="" id="{E88F9ACB-94BE-CA03-D337-3DA6944C7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2040" y="88877"/>
            <a:ext cx="540575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 smtClean="0">
                <a:latin typeface="Tw Cen MT"/>
                <a:cs typeface="Arial"/>
              </a:rPr>
              <a:t>Universidad </a:t>
            </a:r>
            <a:r>
              <a:rPr lang="es-ES" sz="2400" dirty="0">
                <a:latin typeface="Tw Cen MT"/>
                <a:cs typeface="Arial"/>
              </a:rPr>
              <a:t>Complutense de Madrid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dirty="0">
                <a:solidFill>
                  <a:schemeClr val="bg1">
                    <a:lumMod val="50000"/>
                  </a:schemeClr>
                </a:solidFill>
                <a:latin typeface="Tw Cen MT"/>
                <a:cs typeface="Arial"/>
              </a:rPr>
              <a:t>Facultad de Ciencias Matemáticas</a:t>
            </a:r>
            <a:endParaRPr lang="en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Imagen 1" descr="Imatge que conté text, logotip, símbol, emblema&#10;&#10;Descripció generada automàticament">
            <a:extLst>
              <a:ext uri="{FF2B5EF4-FFF2-40B4-BE49-F238E27FC236}">
                <a16:creationId xmlns:a16="http://schemas.microsoft.com/office/drawing/2014/main" xmlns="" id="{080B5E21-5B86-FE1A-9200-3CCAA22A97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684"/>
          <a:stretch/>
        </p:blipFill>
        <p:spPr bwMode="auto">
          <a:xfrm>
            <a:off x="5303912" y="919874"/>
            <a:ext cx="1212171" cy="135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9048328" y="44624"/>
            <a:ext cx="3080646" cy="307777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Wednesday, July 24, 2024</a:t>
            </a:r>
            <a:endParaRPr lang="ca-ES" sz="1400" b="1" dirty="0">
              <a:solidFill>
                <a:srgbClr val="00B050"/>
              </a:solidFill>
            </a:endParaRPr>
          </a:p>
        </p:txBody>
      </p:sp>
      <p:sp>
        <p:nvSpPr>
          <p:cNvPr id="13" name="85 Rectángulo">
            <a:extLst>
              <a:ext uri="{FF2B5EF4-FFF2-40B4-BE49-F238E27FC236}">
                <a16:creationId xmlns:a16="http://schemas.microsoft.com/office/drawing/2014/main" xmlns="" id="{305BBD9F-C48E-7AC2-D5AB-C769A6127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448" y="5517232"/>
            <a:ext cx="9937104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a-ES" sz="2800" dirty="0" smtClean="0">
                <a:latin typeface="Tw Cen MT"/>
                <a:cs typeface="Arial"/>
              </a:rPr>
              <a:t>Dr. </a:t>
            </a:r>
            <a:r>
              <a:rPr lang="ca-ES" sz="2800" dirty="0" err="1" smtClean="0">
                <a:latin typeface="Tw Cen MT"/>
                <a:cs typeface="Arial"/>
              </a:rPr>
              <a:t>Indranil</a:t>
            </a:r>
            <a:r>
              <a:rPr lang="ca-ES" sz="2800" dirty="0" smtClean="0">
                <a:latin typeface="Tw Cen MT"/>
                <a:cs typeface="Arial"/>
              </a:rPr>
              <a:t> </a:t>
            </a:r>
            <a:r>
              <a:rPr lang="ca-ES" sz="2800" dirty="0" err="1" smtClean="0">
                <a:latin typeface="Tw Cen MT"/>
                <a:cs typeface="Arial"/>
              </a:rPr>
              <a:t>Banik</a:t>
            </a:r>
            <a:endParaRPr lang="ca-E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w Cen MT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Scottish Universities Physics Alliance, University of Saint Andrews, </a:t>
            </a:r>
            <a:endParaRPr lang="en-US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Tw Cen MT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North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Haugh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Tw Cen MT"/>
                <a:cs typeface="Arial"/>
              </a:rPr>
              <a:t>, Saint Andrews, Fife, KY16 9SS, UK</a:t>
            </a:r>
            <a:endParaRPr lang="ca-ES" sz="2400" dirty="0"/>
          </a:p>
        </p:txBody>
      </p:sp>
      <p:sp>
        <p:nvSpPr>
          <p:cNvPr id="5" name="Rectángulo 4"/>
          <p:cNvSpPr/>
          <p:nvPr/>
        </p:nvSpPr>
        <p:spPr>
          <a:xfrm>
            <a:off x="4810332" y="5073446"/>
            <a:ext cx="257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Tw Cen MT"/>
                <a:cs typeface="Arial"/>
              </a:rPr>
              <a:t>with the collaboration of </a:t>
            </a:r>
            <a:endParaRPr lang="en-US" sz="1400" dirty="0">
              <a:solidFill>
                <a:srgbClr val="0000FF"/>
              </a:solidFill>
              <a:latin typeface="Tw Cen M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58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</a:t>
            </a:r>
            <a:r>
              <a:rPr lang="en-US" sz="2000" b="1" dirty="0" smtClean="0">
                <a:latin typeface="Arial"/>
                <a:cs typeface="Arial"/>
              </a:rPr>
              <a:t>acceleration for galaxy rotation curves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t="13632" r="2210"/>
          <a:stretch/>
        </p:blipFill>
        <p:spPr>
          <a:xfrm>
            <a:off x="119336" y="1484784"/>
            <a:ext cx="9361040" cy="4828959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5"/>
          <a:srcRect t="17886"/>
          <a:stretch/>
        </p:blipFill>
        <p:spPr>
          <a:xfrm>
            <a:off x="119336" y="6153891"/>
            <a:ext cx="5112568" cy="661164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9480377" y="1231000"/>
            <a:ext cx="275752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700" b="1" dirty="0" smtClean="0"/>
              <a:t>L</a:t>
            </a:r>
            <a:r>
              <a:rPr lang="en-US" sz="1700" b="1" dirty="0" err="1" smtClean="0"/>
              <a:t>eft</a:t>
            </a:r>
            <a:r>
              <a:rPr lang="en-US" sz="1700" dirty="0" smtClean="0"/>
              <a:t>: Fitting </a:t>
            </a:r>
            <a:r>
              <a:rPr lang="en-US" sz="1700" dirty="0"/>
              <a:t>of </a:t>
            </a:r>
            <a:r>
              <a:rPr lang="en-US" sz="1700" dirty="0" smtClean="0"/>
              <a:t>60 galaxy </a:t>
            </a:r>
            <a:r>
              <a:rPr lang="en-US" sz="1700" dirty="0"/>
              <a:t>rotation curves according to the HMG model </a:t>
            </a:r>
            <a:r>
              <a:rPr lang="en-US" sz="1700" dirty="0" smtClean="0"/>
              <a:t>with 1 parameter (dashed </a:t>
            </a:r>
            <a:r>
              <a:rPr lang="en-US" sz="1700" dirty="0"/>
              <a:t>lines) or 2</a:t>
            </a:r>
            <a:r>
              <a:rPr lang="en-US" sz="1700" dirty="0" smtClean="0"/>
              <a:t> </a:t>
            </a:r>
            <a:r>
              <a:rPr lang="en-US" sz="1700" dirty="0"/>
              <a:t>parameters </a:t>
            </a:r>
            <a:r>
              <a:rPr lang="en-US" sz="1700" dirty="0" smtClean="0"/>
              <a:t>(continuous </a:t>
            </a:r>
            <a:r>
              <a:rPr lang="en-US" sz="1700" dirty="0"/>
              <a:t>lines</a:t>
            </a:r>
            <a:r>
              <a:rPr lang="en-US" sz="1700" dirty="0" smtClean="0"/>
              <a:t>).</a:t>
            </a:r>
          </a:p>
          <a:p>
            <a:r>
              <a:rPr lang="en-US" sz="1700" b="1" dirty="0" smtClean="0">
                <a:solidFill>
                  <a:srgbClr val="000000"/>
                </a:solidFill>
                <a:latin typeface="CMTI9"/>
              </a:rPr>
              <a:t>Right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: Performance of the </a:t>
            </a:r>
            <a:r>
              <a:rPr lang="en-US" sz="1700" dirty="0" smtClean="0">
                <a:solidFill>
                  <a:srgbClr val="000000"/>
                </a:solidFill>
                <a:latin typeface="CMR9"/>
              </a:rPr>
              <a:t>1- and 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2-parameter </a:t>
            </a:r>
            <a:r>
              <a:rPr lang="en-US" sz="1700" dirty="0" smtClean="0">
                <a:solidFill>
                  <a:srgbClr val="000000"/>
                </a:solidFill>
                <a:latin typeface="CMR9"/>
              </a:rPr>
              <a:t>HMG 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model for the ratio of</a:t>
            </a:r>
          </a:p>
          <a:p>
            <a:r>
              <a:rPr lang="en-US" sz="1700" dirty="0">
                <a:solidFill>
                  <a:srgbClr val="000000"/>
                </a:solidFill>
                <a:latin typeface="CMR9"/>
              </a:rPr>
              <a:t>predicted (</a:t>
            </a:r>
            <a:r>
              <a:rPr lang="en-US" sz="1700" dirty="0" err="1">
                <a:solidFill>
                  <a:srgbClr val="000000"/>
                </a:solidFill>
                <a:latin typeface="CMMI9"/>
              </a:rPr>
              <a:t>a</a:t>
            </a:r>
            <a:r>
              <a:rPr lang="en-US" sz="1700" dirty="0" err="1">
                <a:solidFill>
                  <a:srgbClr val="000000"/>
                </a:solidFill>
                <a:latin typeface="CMMI6"/>
              </a:rPr>
              <a:t>pred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) and observed (</a:t>
            </a:r>
            <a:r>
              <a:rPr lang="en-US" sz="1700" dirty="0" err="1">
                <a:solidFill>
                  <a:srgbClr val="000000"/>
                </a:solidFill>
                <a:latin typeface="CMMI9"/>
              </a:rPr>
              <a:t>a</a:t>
            </a:r>
            <a:r>
              <a:rPr lang="en-US" sz="1700" dirty="0" err="1">
                <a:solidFill>
                  <a:srgbClr val="000000"/>
                </a:solidFill>
                <a:latin typeface="CMMI6"/>
              </a:rPr>
              <a:t>obs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) centripetal acceleration for the 60 galaxies (light gray lines) and comparison with </a:t>
            </a:r>
            <a:r>
              <a:rPr lang="en-US" sz="1700" dirty="0" smtClean="0">
                <a:solidFill>
                  <a:srgbClr val="000000"/>
                </a:solidFill>
                <a:latin typeface="CMR9"/>
              </a:rPr>
              <a:t>MOND interpolation 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functions (MLS, simple, standard, and sharp functions, fitted to 153 suitable galaxies): </a:t>
            </a:r>
            <a:r>
              <a:rPr lang="en-US" sz="1700" dirty="0" smtClean="0">
                <a:solidFill>
                  <a:srgbClr val="000000"/>
                </a:solidFill>
                <a:latin typeface="CMR9"/>
              </a:rPr>
              <a:t>as 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in </a:t>
            </a:r>
            <a:r>
              <a:rPr lang="en-US" sz="1700" dirty="0" smtClean="0">
                <a:solidFill>
                  <a:srgbClr val="000000"/>
                </a:solidFill>
                <a:latin typeface="CMR9"/>
              </a:rPr>
              <a:t>Fig.23 </a:t>
            </a:r>
            <a:r>
              <a:rPr lang="en-US" sz="1700" dirty="0">
                <a:solidFill>
                  <a:srgbClr val="000000"/>
                </a:solidFill>
                <a:latin typeface="CMR9"/>
              </a:rPr>
              <a:t>of </a:t>
            </a:r>
            <a:r>
              <a:rPr lang="en-US" sz="1600" dirty="0" err="1">
                <a:solidFill>
                  <a:srgbClr val="0000FF"/>
                </a:solidFill>
                <a:latin typeface="CMR9"/>
              </a:rPr>
              <a:t>Banik</a:t>
            </a:r>
            <a:r>
              <a:rPr lang="en-US" sz="1600" dirty="0">
                <a:solidFill>
                  <a:srgbClr val="0000FF"/>
                </a:solidFill>
                <a:latin typeface="CMR9"/>
              </a:rPr>
              <a:t> et al</a:t>
            </a:r>
            <a:r>
              <a:rPr lang="en-US" sz="1600" dirty="0" smtClean="0">
                <a:solidFill>
                  <a:srgbClr val="0000FF"/>
                </a:solidFill>
                <a:latin typeface="CMR9"/>
              </a:rPr>
              <a:t>. </a:t>
            </a:r>
            <a:r>
              <a:rPr lang="en-US" sz="1600" dirty="0" smtClean="0">
                <a:solidFill>
                  <a:srgbClr val="000000"/>
                </a:solidFill>
                <a:latin typeface="CMR9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MR9"/>
              </a:rPr>
              <a:t>2023</a:t>
            </a:r>
            <a:r>
              <a:rPr lang="en-US" sz="1600" dirty="0" smtClean="0">
                <a:solidFill>
                  <a:srgbClr val="000000"/>
                </a:solidFill>
                <a:latin typeface="CMR9"/>
              </a:rPr>
              <a:t>)</a:t>
            </a:r>
            <a:endParaRPr lang="ca-ES" sz="1600" dirty="0"/>
          </a:p>
        </p:txBody>
      </p:sp>
      <p:sp>
        <p:nvSpPr>
          <p:cNvPr id="5" name="Rectángulo 4"/>
          <p:cNvSpPr/>
          <p:nvPr/>
        </p:nvSpPr>
        <p:spPr>
          <a:xfrm>
            <a:off x="5375920" y="6507278"/>
            <a:ext cx="51892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  <a:latin typeface="CMR9"/>
              </a:rPr>
              <a:t>Banik</a:t>
            </a:r>
            <a:r>
              <a:rPr lang="en-US" sz="1400" dirty="0">
                <a:solidFill>
                  <a:srgbClr val="0000FF"/>
                </a:solidFill>
                <a:latin typeface="CMR9"/>
              </a:rPr>
              <a:t> et al. </a:t>
            </a:r>
            <a:r>
              <a:rPr lang="en-US" sz="1400" dirty="0" smtClean="0">
                <a:solidFill>
                  <a:srgbClr val="0000FF"/>
                </a:solidFill>
                <a:latin typeface="CMR9"/>
              </a:rPr>
              <a:t>2023. </a:t>
            </a:r>
            <a:r>
              <a:rPr lang="ca-ES" sz="1400" dirty="0" smtClean="0">
                <a:solidFill>
                  <a:srgbClr val="222222"/>
                </a:solidFill>
              </a:rPr>
              <a:t>MNRAS</a:t>
            </a:r>
            <a:r>
              <a:rPr lang="ca-ES" sz="1400" dirty="0">
                <a:solidFill>
                  <a:srgbClr val="222222"/>
                </a:solidFill>
              </a:rPr>
              <a:t>, 527, </a:t>
            </a:r>
            <a:r>
              <a:rPr lang="ca-ES" sz="1400" dirty="0" smtClean="0">
                <a:solidFill>
                  <a:srgbClr val="222222"/>
                </a:solidFill>
              </a:rPr>
              <a:t>4573 </a:t>
            </a:r>
            <a:r>
              <a:rPr lang="ca-ES" sz="1400" u="sng" dirty="0">
                <a:hlinkClick r:id="rId6"/>
              </a:rPr>
              <a:t>10.1093/</a:t>
            </a:r>
            <a:r>
              <a:rPr lang="ca-ES" sz="1400" u="sng" dirty="0" err="1">
                <a:hlinkClick r:id="rId6"/>
              </a:rPr>
              <a:t>mnras</a:t>
            </a:r>
            <a:r>
              <a:rPr lang="ca-ES" sz="1400" u="sng" dirty="0">
                <a:hlinkClick r:id="rId6"/>
              </a:rPr>
              <a:t>/stad3393</a:t>
            </a:r>
            <a:endParaRPr lang="ca-ES" sz="1400" dirty="0"/>
          </a:p>
        </p:txBody>
      </p:sp>
      <p:sp>
        <p:nvSpPr>
          <p:cNvPr id="7" name="Forma libre 6"/>
          <p:cNvSpPr/>
          <p:nvPr/>
        </p:nvSpPr>
        <p:spPr>
          <a:xfrm>
            <a:off x="5375920" y="4693220"/>
            <a:ext cx="3369377" cy="679996"/>
          </a:xfrm>
          <a:custGeom>
            <a:avLst/>
            <a:gdLst>
              <a:gd name="connsiteX0" fmla="*/ 2242452 w 4736630"/>
              <a:gd name="connsiteY0" fmla="*/ 828573 h 1565491"/>
              <a:gd name="connsiteX1" fmla="*/ 3599304 w 4736630"/>
              <a:gd name="connsiteY1" fmla="*/ 2664 h 1565491"/>
              <a:gd name="connsiteX2" fmla="*/ 4734930 w 4736630"/>
              <a:gd name="connsiteY2" fmla="*/ 592599 h 1565491"/>
              <a:gd name="connsiteX3" fmla="*/ 3805781 w 4736630"/>
              <a:gd name="connsiteY3" fmla="*/ 1344767 h 1565491"/>
              <a:gd name="connsiteX4" fmla="*/ 1917988 w 4736630"/>
              <a:gd name="connsiteY4" fmla="*/ 1551244 h 1565491"/>
              <a:gd name="connsiteX5" fmla="*/ 457897 w 4736630"/>
              <a:gd name="connsiteY5" fmla="*/ 1492251 h 1565491"/>
              <a:gd name="connsiteX6" fmla="*/ 697 w 4736630"/>
              <a:gd name="connsiteY6" fmla="*/ 1049799 h 1565491"/>
              <a:gd name="connsiteX7" fmla="*/ 531639 w 4736630"/>
              <a:gd name="connsiteY7" fmla="*/ 651593 h 1565491"/>
              <a:gd name="connsiteX8" fmla="*/ 1593523 w 4736630"/>
              <a:gd name="connsiteY8" fmla="*/ 740083 h 1565491"/>
              <a:gd name="connsiteX9" fmla="*/ 1932736 w 4736630"/>
              <a:gd name="connsiteY9" fmla="*/ 902315 h 1565491"/>
              <a:gd name="connsiteX10" fmla="*/ 2242452 w 4736630"/>
              <a:gd name="connsiteY10" fmla="*/ 828573 h 156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736630" h="1565491">
                <a:moveTo>
                  <a:pt x="2242452" y="828573"/>
                </a:moveTo>
                <a:cubicBezTo>
                  <a:pt x="2520213" y="678631"/>
                  <a:pt x="3183891" y="41993"/>
                  <a:pt x="3599304" y="2664"/>
                </a:cubicBezTo>
                <a:cubicBezTo>
                  <a:pt x="4014717" y="-36665"/>
                  <a:pt x="4700517" y="368915"/>
                  <a:pt x="4734930" y="592599"/>
                </a:cubicBezTo>
                <a:cubicBezTo>
                  <a:pt x="4769343" y="816283"/>
                  <a:pt x="4275271" y="1184993"/>
                  <a:pt x="3805781" y="1344767"/>
                </a:cubicBezTo>
                <a:cubicBezTo>
                  <a:pt x="3336291" y="1504541"/>
                  <a:pt x="2475969" y="1526663"/>
                  <a:pt x="1917988" y="1551244"/>
                </a:cubicBezTo>
                <a:cubicBezTo>
                  <a:pt x="1360007" y="1575825"/>
                  <a:pt x="777445" y="1575825"/>
                  <a:pt x="457897" y="1492251"/>
                </a:cubicBezTo>
                <a:cubicBezTo>
                  <a:pt x="138349" y="1408677"/>
                  <a:pt x="-11593" y="1189909"/>
                  <a:pt x="697" y="1049799"/>
                </a:cubicBezTo>
                <a:cubicBezTo>
                  <a:pt x="12987" y="909689"/>
                  <a:pt x="266168" y="703212"/>
                  <a:pt x="531639" y="651593"/>
                </a:cubicBezTo>
                <a:cubicBezTo>
                  <a:pt x="797110" y="599974"/>
                  <a:pt x="1360007" y="698296"/>
                  <a:pt x="1593523" y="740083"/>
                </a:cubicBezTo>
                <a:cubicBezTo>
                  <a:pt x="1827039" y="781870"/>
                  <a:pt x="1827039" y="882650"/>
                  <a:pt x="1932736" y="902315"/>
                </a:cubicBezTo>
                <a:cubicBezTo>
                  <a:pt x="2038433" y="921980"/>
                  <a:pt x="1964691" y="978515"/>
                  <a:pt x="2242452" y="828573"/>
                </a:cubicBezTo>
                <a:close/>
              </a:path>
            </a:pathLst>
          </a:cu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9" name="Conector curvado 8"/>
          <p:cNvCxnSpPr>
            <a:endCxn id="5" idx="0"/>
          </p:cNvCxnSpPr>
          <p:nvPr/>
        </p:nvCxnSpPr>
        <p:spPr>
          <a:xfrm rot="16200000" flipH="1">
            <a:off x="7078309" y="5615046"/>
            <a:ext cx="1134060" cy="650403"/>
          </a:xfrm>
          <a:prstGeom prst="curvedConnector3">
            <a:avLst>
              <a:gd name="adj1" fmla="val 50000"/>
            </a:avLst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576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Results for 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27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9" name="Rectángulo 28"/>
          <p:cNvSpPr/>
          <p:nvPr/>
        </p:nvSpPr>
        <p:spPr>
          <a:xfrm>
            <a:off x="7551561" y="770836"/>
            <a:ext cx="428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R. &amp; </a:t>
            </a:r>
            <a:r>
              <a:rPr lang="ca-ES" sz="1200" dirty="0" err="1" smtClean="0">
                <a:solidFill>
                  <a:schemeClr val="bg1"/>
                </a:solidFill>
              </a:rPr>
              <a:t>Banik</a:t>
            </a:r>
            <a:r>
              <a:rPr lang="ca-ES" sz="1200" dirty="0" smtClean="0">
                <a:solidFill>
                  <a:schemeClr val="bg1"/>
                </a:solidFill>
              </a:rPr>
              <a:t>, I. (2024): MNRAS. (</a:t>
            </a:r>
            <a:r>
              <a:rPr lang="ca-ES" sz="1200" dirty="0" err="1" smtClean="0">
                <a:solidFill>
                  <a:schemeClr val="bg1"/>
                </a:solidFill>
              </a:rPr>
              <a:t>under</a:t>
            </a:r>
            <a:r>
              <a:rPr lang="ca-ES" sz="1200" dirty="0" smtClean="0">
                <a:solidFill>
                  <a:schemeClr val="bg1"/>
                </a:solidFill>
              </a:rPr>
              <a:t> </a:t>
            </a:r>
            <a:r>
              <a:rPr lang="ca-ES" sz="1200" dirty="0" err="1" smtClean="0">
                <a:solidFill>
                  <a:schemeClr val="bg1"/>
                </a:solidFill>
              </a:rPr>
              <a:t>review</a:t>
            </a:r>
            <a:r>
              <a:rPr lang="ca-ES" sz="12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4" name="Conector recto 33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7032104" y="519797"/>
            <a:ext cx="48965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</a:t>
            </a:r>
            <a:r>
              <a:rPr lang="ca-ES" sz="1200" dirty="0">
                <a:solidFill>
                  <a:schemeClr val="bg1"/>
                </a:solidFill>
              </a:rPr>
              <a:t>R. (2023</a:t>
            </a:r>
            <a:r>
              <a:rPr lang="ca-ES" sz="1200" dirty="0" smtClean="0">
                <a:solidFill>
                  <a:schemeClr val="bg1"/>
                </a:solidFill>
              </a:rPr>
              <a:t>): CQG </a:t>
            </a:r>
            <a:r>
              <a:rPr lang="ca-ES" sz="1200" b="1" dirty="0" smtClean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 smtClean="0">
                <a:solidFill>
                  <a:schemeClr val="bg1"/>
                </a:solidFill>
                <a:hlinkClick r:id="rId8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  <a:r>
              <a:rPr lang="ca-ES" sz="1200" dirty="0" smtClean="0">
                <a:solidFill>
                  <a:schemeClr val="bg1"/>
                </a:solidFill>
              </a:rPr>
              <a:t>​</a:t>
            </a:r>
            <a:endParaRPr lang="ca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46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</a:t>
            </a:r>
            <a:r>
              <a:rPr lang="en-US" sz="2000" b="1" dirty="0" smtClean="0">
                <a:latin typeface="Arial"/>
                <a:cs typeface="Arial"/>
              </a:rPr>
              <a:t>acceleration for galaxy clusters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b="2164"/>
          <a:stretch/>
        </p:blipFill>
        <p:spPr>
          <a:xfrm>
            <a:off x="20972" y="1568554"/>
            <a:ext cx="10313472" cy="511459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0334444" y="1556792"/>
            <a:ext cx="18364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MR9"/>
              </a:rPr>
              <a:t>RAR modelling with HMG 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for </a:t>
            </a:r>
            <a:r>
              <a:rPr lang="en-US" dirty="0">
                <a:solidFill>
                  <a:srgbClr val="000000"/>
                </a:solidFill>
                <a:latin typeface="CMR9"/>
              </a:rPr>
              <a:t>total 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vs. Newtonian acceleration.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CMTI9"/>
              </a:rPr>
              <a:t>Left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: Individual</a:t>
            </a:r>
            <a:endParaRPr lang="en-US" dirty="0">
              <a:solidFill>
                <a:srgbClr val="000000"/>
              </a:solidFill>
              <a:latin typeface="CMR9"/>
            </a:endParaRPr>
          </a:p>
          <a:p>
            <a:r>
              <a:rPr lang="en-US" dirty="0">
                <a:solidFill>
                  <a:srgbClr val="000000"/>
                </a:solidFill>
                <a:latin typeface="CMR9"/>
              </a:rPr>
              <a:t>fitting 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with </a:t>
            </a:r>
            <a:r>
              <a:rPr lang="en-US" b="1" dirty="0" smtClean="0">
                <a:solidFill>
                  <a:srgbClr val="FF9393"/>
                </a:solidFill>
                <a:latin typeface="CMR9"/>
              </a:rPr>
              <a:t>2 </a:t>
            </a:r>
            <a:r>
              <a:rPr lang="en-US" b="1" dirty="0" smtClean="0">
                <a:solidFill>
                  <a:srgbClr val="FF9393"/>
                </a:solidFill>
                <a:latin typeface="CMR9"/>
              </a:rPr>
              <a:t>parameters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.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CMTI9"/>
              </a:rPr>
              <a:t>Right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: Global </a:t>
            </a:r>
            <a:r>
              <a:rPr lang="en-US" dirty="0" smtClean="0">
                <a:solidFill>
                  <a:srgbClr val="000000"/>
                </a:solidFill>
                <a:latin typeface="CMR9"/>
              </a:rPr>
              <a:t>fitting according </a:t>
            </a:r>
            <a:r>
              <a:rPr lang="en-US" dirty="0">
                <a:solidFill>
                  <a:srgbClr val="000000"/>
                </a:solidFill>
                <a:latin typeface="CMR9"/>
              </a:rPr>
              <a:t>to three models: </a:t>
            </a:r>
            <a:endParaRPr lang="en-US" dirty="0" smtClean="0">
              <a:solidFill>
                <a:srgbClr val="000000"/>
              </a:solidFill>
              <a:latin typeface="CMR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F0"/>
                </a:solidFill>
                <a:latin typeface="CMR9"/>
              </a:rPr>
              <a:t>MOND-like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MR9"/>
              </a:rPr>
              <a:t>Fixed 1-par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MR9"/>
              </a:rPr>
              <a:t>general model</a:t>
            </a:r>
            <a:endParaRPr lang="en-US" b="1" dirty="0" smtClean="0">
              <a:solidFill>
                <a:srgbClr val="000000"/>
              </a:solidFill>
              <a:latin typeface="CMR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9393"/>
                </a:solidFill>
                <a:latin typeface="CMR9"/>
              </a:rPr>
              <a:t>Fixed 2-par Cluster model</a:t>
            </a:r>
            <a:endParaRPr lang="ca-ES" b="1" dirty="0"/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576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Results for clusters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19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0" name="Rectángulo 19"/>
          <p:cNvSpPr/>
          <p:nvPr/>
        </p:nvSpPr>
        <p:spPr>
          <a:xfrm>
            <a:off x="7551561" y="770836"/>
            <a:ext cx="428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R. &amp; </a:t>
            </a:r>
            <a:r>
              <a:rPr lang="ca-ES" sz="1200" dirty="0" err="1" smtClean="0">
                <a:solidFill>
                  <a:schemeClr val="bg1"/>
                </a:solidFill>
              </a:rPr>
              <a:t>Banik</a:t>
            </a:r>
            <a:r>
              <a:rPr lang="ca-ES" sz="1200" dirty="0" smtClean="0">
                <a:solidFill>
                  <a:schemeClr val="bg1"/>
                </a:solidFill>
              </a:rPr>
              <a:t>, I. (2024): MNRAS. (</a:t>
            </a:r>
            <a:r>
              <a:rPr lang="ca-ES" sz="1200" dirty="0" err="1" smtClean="0">
                <a:solidFill>
                  <a:schemeClr val="bg1"/>
                </a:solidFill>
              </a:rPr>
              <a:t>under</a:t>
            </a:r>
            <a:r>
              <a:rPr lang="ca-ES" sz="1200" dirty="0" smtClean="0">
                <a:solidFill>
                  <a:schemeClr val="bg1"/>
                </a:solidFill>
              </a:rPr>
              <a:t> </a:t>
            </a:r>
            <a:r>
              <a:rPr lang="ca-ES" sz="1200" dirty="0" err="1" smtClean="0">
                <a:solidFill>
                  <a:schemeClr val="bg1"/>
                </a:solidFill>
              </a:rPr>
              <a:t>review</a:t>
            </a:r>
            <a:r>
              <a:rPr lang="ca-ES" sz="12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1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3" name="Conector recto 2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1235733"/>
            <a:ext cx="4235562" cy="2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</a:t>
            </a:r>
            <a:r>
              <a:rPr lang="en-US" sz="2000" b="1" dirty="0" smtClean="0">
                <a:latin typeface="Arial"/>
                <a:cs typeface="Arial"/>
              </a:rPr>
              <a:t>acceleration for galaxy dynamics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t="17886"/>
          <a:stretch/>
        </p:blipFill>
        <p:spPr>
          <a:xfrm>
            <a:off x="4223792" y="6233122"/>
            <a:ext cx="5112568" cy="66116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44" y="1556792"/>
            <a:ext cx="9145016" cy="467411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279576" y="6337264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ε</a:t>
            </a:r>
            <a:r>
              <a:rPr lang="ca-ES" baseline="-25000" dirty="0" smtClean="0"/>
              <a:t>H</a:t>
            </a:r>
            <a:r>
              <a:rPr lang="ca-ES" dirty="0" smtClean="0"/>
              <a:t> </a:t>
            </a:r>
            <a:r>
              <a:rPr lang="ca-ES" dirty="0"/>
              <a:t>= </a:t>
            </a:r>
            <a:r>
              <a:rPr lang="ca-ES" dirty="0" smtClean="0"/>
              <a:t>56</a:t>
            </a:r>
            <a:endParaRPr lang="ca-ES" dirty="0"/>
          </a:p>
        </p:txBody>
      </p:sp>
      <p:sp>
        <p:nvSpPr>
          <p:cNvPr id="5" name="Rectángulo 4"/>
          <p:cNvSpPr/>
          <p:nvPr/>
        </p:nvSpPr>
        <p:spPr>
          <a:xfrm>
            <a:off x="9408368" y="1642056"/>
            <a:ext cx="22591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Left</a:t>
            </a:r>
            <a:r>
              <a:rPr lang="en-US" dirty="0" smtClean="0"/>
              <a:t>: </a:t>
            </a:r>
            <a:r>
              <a:rPr lang="en-US" dirty="0"/>
              <a:t>Global fitting </a:t>
            </a:r>
            <a:r>
              <a:rPr lang="en-US" dirty="0" smtClean="0"/>
              <a:t>of the 10 galaxy clusters. </a:t>
            </a:r>
          </a:p>
          <a:p>
            <a:endParaRPr lang="en-US" dirty="0" smtClean="0"/>
          </a:p>
          <a:p>
            <a:r>
              <a:rPr lang="en-US" b="1" dirty="0" smtClean="0"/>
              <a:t>Right</a:t>
            </a:r>
            <a:r>
              <a:rPr lang="en-US" dirty="0"/>
              <a:t>: Zoom in on the theoretical prediction made for </a:t>
            </a:r>
            <a:r>
              <a:rPr lang="en-US" dirty="0" smtClean="0"/>
              <a:t>galaxies.</a:t>
            </a:r>
            <a:endParaRPr lang="ca-ES" dirty="0"/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576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Discussion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22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3" name="Rectángulo 22"/>
          <p:cNvSpPr/>
          <p:nvPr/>
        </p:nvSpPr>
        <p:spPr>
          <a:xfrm>
            <a:off x="7551561" y="770836"/>
            <a:ext cx="428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R. &amp; </a:t>
            </a:r>
            <a:r>
              <a:rPr lang="ca-ES" sz="1200" dirty="0" err="1" smtClean="0">
                <a:solidFill>
                  <a:schemeClr val="bg1"/>
                </a:solidFill>
              </a:rPr>
              <a:t>Banik</a:t>
            </a:r>
            <a:r>
              <a:rPr lang="ca-ES" sz="1200" dirty="0" smtClean="0">
                <a:solidFill>
                  <a:schemeClr val="bg1"/>
                </a:solidFill>
              </a:rPr>
              <a:t>, I. (2024): MNRAS. (</a:t>
            </a:r>
            <a:r>
              <a:rPr lang="ca-ES" sz="1200" dirty="0" err="1" smtClean="0">
                <a:solidFill>
                  <a:schemeClr val="bg1"/>
                </a:solidFill>
              </a:rPr>
              <a:t>under</a:t>
            </a:r>
            <a:r>
              <a:rPr lang="ca-ES" sz="1200" dirty="0" smtClean="0">
                <a:solidFill>
                  <a:schemeClr val="bg1"/>
                </a:solidFill>
              </a:rPr>
              <a:t> </a:t>
            </a:r>
            <a:r>
              <a:rPr lang="ca-ES" sz="1200" dirty="0" err="1" smtClean="0">
                <a:solidFill>
                  <a:schemeClr val="bg1"/>
                </a:solidFill>
              </a:rPr>
              <a:t>review</a:t>
            </a:r>
            <a:r>
              <a:rPr lang="ca-ES" sz="12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4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5636" y="4293095"/>
            <a:ext cx="2587027" cy="604477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29" name="Imagen 2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1235733"/>
            <a:ext cx="4235562" cy="2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55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</a:t>
            </a:r>
            <a:r>
              <a:rPr lang="en-US" sz="2000" b="1" dirty="0" smtClean="0">
                <a:latin typeface="Arial"/>
                <a:cs typeface="Arial"/>
              </a:rPr>
              <a:t>acceleration for galaxy dynamics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4788" y="1655792"/>
            <a:ext cx="9544050" cy="49720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80" y="5517232"/>
            <a:ext cx="1781175" cy="2762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399" y="5793457"/>
            <a:ext cx="1657350" cy="276225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5683" y="1710413"/>
            <a:ext cx="23090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/>
              <a:t>Model parameters </a:t>
            </a:r>
            <a:r>
              <a:rPr lang="en-US" dirty="0"/>
              <a:t>fitted to the 60 high-quality galaxy rotation curves (squares), empirical relationships (black</a:t>
            </a:r>
          </a:p>
          <a:p>
            <a:pPr algn="r"/>
            <a:r>
              <a:rPr lang="en-US" dirty="0"/>
              <a:t>lines), and comparison with the fitting to the RAR data of 10 clusters (circles).</a:t>
            </a:r>
            <a:endParaRPr lang="ca-ES" dirty="0"/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576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Discussion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24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5" name="Rectángulo 24"/>
          <p:cNvSpPr/>
          <p:nvPr/>
        </p:nvSpPr>
        <p:spPr>
          <a:xfrm>
            <a:off x="7551561" y="770836"/>
            <a:ext cx="42801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R. &amp; </a:t>
            </a:r>
            <a:r>
              <a:rPr lang="ca-ES" sz="1200" dirty="0" err="1" smtClean="0">
                <a:solidFill>
                  <a:schemeClr val="bg1"/>
                </a:solidFill>
              </a:rPr>
              <a:t>Banik</a:t>
            </a:r>
            <a:r>
              <a:rPr lang="ca-ES" sz="1200" dirty="0" smtClean="0">
                <a:solidFill>
                  <a:schemeClr val="bg1"/>
                </a:solidFill>
              </a:rPr>
              <a:t>, I. (2024): MNRAS. (</a:t>
            </a:r>
            <a:r>
              <a:rPr lang="ca-ES" sz="1200" dirty="0" err="1" smtClean="0">
                <a:solidFill>
                  <a:schemeClr val="bg1"/>
                </a:solidFill>
              </a:rPr>
              <a:t>under</a:t>
            </a:r>
            <a:r>
              <a:rPr lang="ca-ES" sz="1200" dirty="0" smtClean="0">
                <a:solidFill>
                  <a:schemeClr val="bg1"/>
                </a:solidFill>
              </a:rPr>
              <a:t> </a:t>
            </a:r>
            <a:r>
              <a:rPr lang="ca-ES" sz="1200" dirty="0" err="1" smtClean="0">
                <a:solidFill>
                  <a:schemeClr val="bg1"/>
                </a:solidFill>
              </a:rPr>
              <a:t>review</a:t>
            </a:r>
            <a:r>
              <a:rPr lang="ca-ES" sz="12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26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9" name="Conector recto 28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n 3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1235733"/>
            <a:ext cx="4235562" cy="28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Previous results at a cosmic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err="1" smtClean="0">
                <a:latin typeface="Arial Nova Cond Light" panose="020B0306020202020204" pitchFamily="34" charset="0"/>
                <a:cs typeface="Calibri"/>
              </a:rPr>
              <a:t>Hyperconical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 smtClean="0">
              <a:solidFill>
                <a:srgbClr val="0000FF"/>
              </a:solidFill>
              <a:cs typeface="Calibri"/>
            </a:endParaRPr>
          </a:p>
        </p:txBody>
      </p:sp>
      <p:pic>
        <p:nvPicPr>
          <p:cNvPr id="9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76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5BFD3E2-7DBC-94C2-0898-E69678CE89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9" name="Picture 2" descr="Ilustración de la Vía Láctea">
            <a:extLst>
              <a:ext uri="{FF2B5EF4-FFF2-40B4-BE49-F238E27FC236}">
                <a16:creationId xmlns:a16="http://schemas.microsoft.com/office/drawing/2014/main" xmlns="" id="{7BA863BE-E9C1-FDD2-0349-789D106733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01195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>
            <a:extLst>
              <a:ext uri="{FF2B5EF4-FFF2-40B4-BE49-F238E27FC236}">
                <a16:creationId xmlns:a16="http://schemas.microsoft.com/office/drawing/2014/main" xmlns="" id="{C39A532A-B70E-23A8-6365-B43B50CB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>
            <a:extLst>
              <a:ext uri="{FF2B5EF4-FFF2-40B4-BE49-F238E27FC236}">
                <a16:creationId xmlns:a16="http://schemas.microsoft.com/office/drawing/2014/main" xmlns="" id="{5B5F4AB2-8A27-F09A-0243-57FB0EBE0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>
            <a:extLst>
              <a:ext uri="{FF2B5EF4-FFF2-40B4-BE49-F238E27FC236}">
                <a16:creationId xmlns:a16="http://schemas.microsoft.com/office/drawing/2014/main" xmlns="" id="{521FF0F6-4F55-2C05-FF97-5D107C87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xmlns="" id="{62DE4957-5E6D-F9E3-5FCC-3027C8EEB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>
            <a:extLst>
              <a:ext uri="{FF2B5EF4-FFF2-40B4-BE49-F238E27FC236}">
                <a16:creationId xmlns:a16="http://schemas.microsoft.com/office/drawing/2014/main" xmlns="" id="{BE6CF13B-F73F-933D-150E-3C5B8E8D7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xmlns="" id="{7A279DBA-C70A-BEF5-2848-A5EAB7E8E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>
            <a:extLst>
              <a:ext uri="{FF2B5EF4-FFF2-40B4-BE49-F238E27FC236}">
                <a16:creationId xmlns:a16="http://schemas.microsoft.com/office/drawing/2014/main" xmlns="" id="{78E9994E-92C6-B79A-2857-00172EC1B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xmlns="" id="{9E6665DB-1F72-032C-6504-9BBDE11A7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>
            <a:extLst>
              <a:ext uri="{FF2B5EF4-FFF2-40B4-BE49-F238E27FC236}">
                <a16:creationId xmlns:a16="http://schemas.microsoft.com/office/drawing/2014/main" xmlns="" id="{F1E2BFB3-D31E-A66B-50B6-9F7057849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Text Box 30">
            <a:extLst>
              <a:ext uri="{FF2B5EF4-FFF2-40B4-BE49-F238E27FC236}">
                <a16:creationId xmlns:a16="http://schemas.microsoft.com/office/drawing/2014/main" xmlns="" id="{3D99784D-9CD1-27EA-F4C2-E7614EEAA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6512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ca-ES" sz="4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Final </a:t>
            </a:r>
            <a:r>
              <a:rPr lang="ca-ES" sz="4000" b="1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remarks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2" name="Objeto 21">
            <a:extLst>
              <a:ext uri="{FF2B5EF4-FFF2-40B4-BE49-F238E27FC236}">
                <a16:creationId xmlns:a16="http://schemas.microsoft.com/office/drawing/2014/main" xmlns="" id="{040BA259-1068-7698-A3D9-CFDBF471D5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251822"/>
              </p:ext>
            </p:extLst>
          </p:nvPr>
        </p:nvGraphicFramePr>
        <p:xfrm>
          <a:off x="2825944" y="1949226"/>
          <a:ext cx="573088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0" name="Ecuación" r:id="rId5" imgW="190440" imgH="152280" progId="Equation.3">
                  <p:embed/>
                </p:oleObj>
              </mc:Choice>
              <mc:Fallback>
                <p:oleObj name="Ecuación" r:id="rId5" imgW="190440" imgH="152280" progId="Equation.3">
                  <p:embed/>
                  <p:pic>
                    <p:nvPicPr>
                      <p:cNvPr id="22" name="Objeto 21">
                        <a:extLst>
                          <a:ext uri="{FF2B5EF4-FFF2-40B4-BE49-F238E27FC236}">
                            <a16:creationId xmlns:a16="http://schemas.microsoft.com/office/drawing/2014/main" xmlns="" id="{040BA259-1068-7698-A3D9-CFDBF471D5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25944" y="1949226"/>
                        <a:ext cx="573088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0D6AB172-BB6F-68F9-52D8-39EE82D2ABDE}"/>
              </a:ext>
            </a:extLst>
          </p:cNvPr>
          <p:cNvSpPr/>
          <p:nvPr/>
        </p:nvSpPr>
        <p:spPr>
          <a:xfrm>
            <a:off x="647535" y="1758557"/>
            <a:ext cx="2280113" cy="8925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 err="1">
                <a:solidFill>
                  <a:srgbClr val="0000FF"/>
                </a:solidFill>
                <a:latin typeface="Arial" charset="0"/>
                <a:cs typeface="Arial" charset="0"/>
              </a:rPr>
              <a:t>Hypercone</a:t>
            </a:r>
            <a:endParaRPr lang="es-ES_tradnl" sz="20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r>
              <a:rPr lang="en" sz="1600" dirty="0">
                <a:latin typeface="Arial"/>
                <a:cs typeface="Arial"/>
              </a:rPr>
              <a:t>(hypersphere </a:t>
            </a:r>
            <a:r>
              <a:rPr lang="en" sz="1600" dirty="0" smtClean="0">
                <a:latin typeface="Arial"/>
                <a:cs typeface="Arial"/>
              </a:rPr>
              <a:t>with (c=1)-linear expansion</a:t>
            </a:r>
            <a:endParaRPr lang="ca-ES" sz="160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xmlns="" id="{A670B613-CB27-2E38-ED4B-2252D744AD34}"/>
              </a:ext>
            </a:extLst>
          </p:cNvPr>
          <p:cNvSpPr/>
          <p:nvPr/>
        </p:nvSpPr>
        <p:spPr>
          <a:xfrm>
            <a:off x="3195153" y="1994578"/>
            <a:ext cx="2339212" cy="67710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Moving frame</a:t>
            </a:r>
            <a:endParaRPr lang="en" sz="2000" b="1" dirty="0">
              <a:solidFill>
                <a:srgbClr val="0000FF"/>
              </a:solidFill>
            </a:endParaRPr>
          </a:p>
          <a:p>
            <a:pPr algn="ctr"/>
            <a:r>
              <a:rPr lang="en" dirty="0"/>
              <a:t>(observer)</a:t>
            </a:r>
            <a:endParaRPr lang="ca-E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xmlns="" id="{DCF18C7A-0E1B-6FCE-E36E-63D04BE83F12}"/>
              </a:ext>
            </a:extLst>
          </p:cNvPr>
          <p:cNvSpPr/>
          <p:nvPr/>
        </p:nvSpPr>
        <p:spPr>
          <a:xfrm>
            <a:off x="633901" y="2707156"/>
            <a:ext cx="4481708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Projected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radially-inhomog.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metric </a:t>
            </a:r>
            <a:endParaRPr lang="es-ES_tradnl" sz="20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xmlns="" id="{78B382A8-324B-92C8-1C3F-278D00C59999}"/>
              </a:ext>
            </a:extLst>
          </p:cNvPr>
          <p:cNvSpPr/>
          <p:nvPr/>
        </p:nvSpPr>
        <p:spPr>
          <a:xfrm>
            <a:off x="1655875" y="1268760"/>
            <a:ext cx="29999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Extrinsic perspective</a:t>
            </a:r>
            <a:endParaRPr lang="ca-ES" dirty="0">
              <a:solidFill>
                <a:srgbClr val="002060"/>
              </a:solidFill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xmlns="" id="{8FCE406E-1E70-0942-C018-09A00B4C7974}"/>
              </a:ext>
            </a:extLst>
          </p:cNvPr>
          <p:cNvSpPr/>
          <p:nvPr/>
        </p:nvSpPr>
        <p:spPr>
          <a:xfrm>
            <a:off x="5986835" y="1268760"/>
            <a:ext cx="2989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2000" b="1" dirty="0">
                <a:solidFill>
                  <a:srgbClr val="002060"/>
                </a:solidFill>
                <a:latin typeface="Arial" charset="0"/>
                <a:cs typeface="Arial" charset="0"/>
              </a:rPr>
              <a:t>Intrinsic perspective</a:t>
            </a:r>
            <a:endParaRPr lang="ca-ES" dirty="0">
              <a:solidFill>
                <a:srgbClr val="002060"/>
              </a:solidFill>
            </a:endParaRPr>
          </a:p>
        </p:txBody>
      </p:sp>
      <p:graphicFrame>
        <p:nvGraphicFramePr>
          <p:cNvPr id="29" name="Objeto 28">
            <a:extLst>
              <a:ext uri="{FF2B5EF4-FFF2-40B4-BE49-F238E27FC236}">
                <a16:creationId xmlns:a16="http://schemas.microsoft.com/office/drawing/2014/main" xmlns="" id="{BA5FB68F-A6D6-60E7-DA9F-7368001738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0345325"/>
              </p:ext>
            </p:extLst>
          </p:nvPr>
        </p:nvGraphicFramePr>
        <p:xfrm>
          <a:off x="5398526" y="2564894"/>
          <a:ext cx="479354" cy="5035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1" name="Ecuación" r:id="rId7" imgW="139680" imgH="126720" progId="Equation.3">
                  <p:embed/>
                </p:oleObj>
              </mc:Choice>
              <mc:Fallback>
                <p:oleObj name="Ecuación" r:id="rId7" imgW="139680" imgH="126720" progId="Equation.3">
                  <p:embed/>
                  <p:pic>
                    <p:nvPicPr>
                      <p:cNvPr id="29" name="Objeto 28">
                        <a:extLst>
                          <a:ext uri="{FF2B5EF4-FFF2-40B4-BE49-F238E27FC236}">
                            <a16:creationId xmlns:a16="http://schemas.microsoft.com/office/drawing/2014/main" xmlns="" id="{BA5FB68F-A6D6-60E7-DA9F-7368001738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98526" y="2564894"/>
                        <a:ext cx="479354" cy="5035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ángulo 29">
            <a:extLst>
              <a:ext uri="{FF2B5EF4-FFF2-40B4-BE49-F238E27FC236}">
                <a16:creationId xmlns:a16="http://schemas.microsoft.com/office/drawing/2014/main" xmlns="" id="{033D688C-710E-3F8C-95AD-8C06C29E0361}"/>
              </a:ext>
            </a:extLst>
          </p:cNvPr>
          <p:cNvSpPr/>
          <p:nvPr/>
        </p:nvSpPr>
        <p:spPr>
          <a:xfrm>
            <a:off x="5877880" y="2668840"/>
            <a:ext cx="4955643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Apparently accelerated flat metric</a:t>
            </a:r>
            <a:endParaRPr lang="es-ES_tradnl" sz="20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3" name="Objeto 32">
            <a:extLst>
              <a:ext uri="{FF2B5EF4-FFF2-40B4-BE49-F238E27FC236}">
                <a16:creationId xmlns:a16="http://schemas.microsoft.com/office/drawing/2014/main" xmlns="" id="{22ED9C36-4078-9CAB-0F8C-69B6388FD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244444"/>
              </p:ext>
            </p:extLst>
          </p:nvPr>
        </p:nvGraphicFramePr>
        <p:xfrm>
          <a:off x="5304793" y="1978466"/>
          <a:ext cx="57308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82" name="Ecuación" r:id="rId9" imgW="190440" imgH="152280" progId="Equation.3">
                  <p:embed/>
                </p:oleObj>
              </mc:Choice>
              <mc:Fallback>
                <p:oleObj name="Ecuación" r:id="rId9" imgW="190440" imgH="152280" progId="Equation.3">
                  <p:embed/>
                  <p:pic>
                    <p:nvPicPr>
                      <p:cNvPr id="33" name="Objeto 32">
                        <a:extLst>
                          <a:ext uri="{FF2B5EF4-FFF2-40B4-BE49-F238E27FC236}">
                            <a16:creationId xmlns:a16="http://schemas.microsoft.com/office/drawing/2014/main" xmlns="" id="{22ED9C36-4078-9CAB-0F8C-69B6388FD2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04793" y="1978466"/>
                        <a:ext cx="573087" cy="527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ángulo 33">
            <a:extLst>
              <a:ext uri="{FF2B5EF4-FFF2-40B4-BE49-F238E27FC236}">
                <a16:creationId xmlns:a16="http://schemas.microsoft.com/office/drawing/2014/main" xmlns="" id="{726495DC-C90C-D49F-9B24-3735EE85E2EA}"/>
              </a:ext>
            </a:extLst>
          </p:cNvPr>
          <p:cNvSpPr/>
          <p:nvPr/>
        </p:nvSpPr>
        <p:spPr>
          <a:xfrm>
            <a:off x="5663468" y="1960929"/>
            <a:ext cx="5761124" cy="67710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Space-time deformation: inhomogeneity</a:t>
            </a:r>
            <a:endParaRPr lang="es-ES_tradnl" sz="2000" b="1" dirty="0">
              <a:solidFill>
                <a:srgbClr val="0000FF"/>
              </a:solidFill>
              <a:latin typeface="Arial" charset="0"/>
              <a:cs typeface="Arial" charset="0"/>
            </a:endParaRPr>
          </a:p>
          <a:p>
            <a:pPr algn="ctr"/>
            <a:r>
              <a:rPr lang="en" dirty="0">
                <a:latin typeface="Arial"/>
                <a:cs typeface="Arial"/>
              </a:rPr>
              <a:t>(metrics)</a:t>
            </a:r>
            <a:endParaRPr lang="ca-ES" dirty="0">
              <a:latin typeface="Arial"/>
              <a:cs typeface="Arial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3A0D71DA-3E9B-18D9-0AAF-79F5925ED67A}"/>
              </a:ext>
            </a:extLst>
          </p:cNvPr>
          <p:cNvSpPr/>
          <p:nvPr/>
        </p:nvSpPr>
        <p:spPr>
          <a:xfrm>
            <a:off x="2681" y="170080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>
                <a:solidFill>
                  <a:srgbClr val="9900CC"/>
                </a:solidFill>
                <a:latin typeface="Arial" charset="0"/>
                <a:cs typeface="Arial" charset="0"/>
              </a:rPr>
              <a:t>(1)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xmlns="" id="{A38E7126-840F-5C9E-0224-D3653D6440DC}"/>
              </a:ext>
            </a:extLst>
          </p:cNvPr>
          <p:cNvSpPr/>
          <p:nvPr/>
        </p:nvSpPr>
        <p:spPr>
          <a:xfrm>
            <a:off x="2681" y="2629874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>
                <a:solidFill>
                  <a:srgbClr val="9900CC"/>
                </a:solidFill>
                <a:latin typeface="Arial" charset="0"/>
                <a:cs typeface="Arial" charset="0"/>
              </a:rPr>
              <a:t>(2)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xmlns="" id="{C3DE4B36-9F25-8D4C-FAA3-6CE940D97A0A}"/>
              </a:ext>
            </a:extLst>
          </p:cNvPr>
          <p:cNvSpPr/>
          <p:nvPr/>
        </p:nvSpPr>
        <p:spPr>
          <a:xfrm>
            <a:off x="652021" y="3857570"/>
            <a:ext cx="1158669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Prediction </a:t>
            </a:r>
            <a:r>
              <a:rPr lang="en" sz="2000" dirty="0">
                <a:solidFill>
                  <a:srgbClr val="000000"/>
                </a:solidFill>
                <a:latin typeface="Arial"/>
                <a:cs typeface="Arial"/>
              </a:rPr>
              <a:t>of specific values of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fictitious acceleration </a:t>
            </a:r>
            <a:r>
              <a:rPr lang="en" sz="2000" dirty="0">
                <a:solidFill>
                  <a:srgbClr val="000000"/>
                </a:solidFill>
                <a:latin typeface="Arial"/>
                <a:cs typeface="Arial"/>
              </a:rPr>
              <a:t>assimilable </a:t>
            </a:r>
            <a:r>
              <a:rPr lang="en" sz="2000" dirty="0" smtClean="0">
                <a:solidFill>
                  <a:srgbClr val="000000"/>
                </a:solidFill>
                <a:latin typeface="Arial"/>
                <a:cs typeface="Arial"/>
              </a:rPr>
              <a:t>to cosmic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dark matter-energy</a:t>
            </a:r>
            <a:r>
              <a:rPr lang="en" sz="20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s-ES_tradnl" sz="20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3756164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 charset="0"/>
                <a:cs typeface="Arial" charset="0"/>
              </a:rPr>
              <a:t>(4)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xmlns="" id="{447FB492-9FA5-495C-D72B-1BC92B4F5C4C}"/>
              </a:ext>
            </a:extLst>
          </p:cNvPr>
          <p:cNvSpPr/>
          <p:nvPr/>
        </p:nvSpPr>
        <p:spPr>
          <a:xfrm>
            <a:off x="647535" y="4965759"/>
            <a:ext cx="11239344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dirty="0">
                <a:latin typeface="Arial"/>
                <a:cs typeface="Arial"/>
              </a:rPr>
              <a:t>The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dark matter </a:t>
            </a:r>
            <a:r>
              <a:rPr lang="en" sz="2000" dirty="0">
                <a:latin typeface="Arial"/>
                <a:cs typeface="Arial"/>
              </a:rPr>
              <a:t>of the "galactic halos" can also be explained with </a:t>
            </a:r>
            <a:r>
              <a:rPr lang="en" sz="2000" dirty="0" smtClean="0">
                <a:latin typeface="Arial"/>
                <a:cs typeface="Arial"/>
              </a:rPr>
              <a:t>our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HMG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model</a:t>
            </a:r>
            <a:r>
              <a:rPr lang="en" sz="2000" dirty="0" smtClean="0">
                <a:latin typeface="Arial"/>
                <a:cs typeface="Arial"/>
              </a:rPr>
              <a:t>.</a:t>
            </a:r>
            <a:endParaRPr lang="es-ES_tradnl" sz="2000" dirty="0">
              <a:latin typeface="Arial"/>
              <a:cs typeface="Arial"/>
            </a:endParaRPr>
          </a:p>
        </p:txBody>
      </p:sp>
      <p:sp>
        <p:nvSpPr>
          <p:cNvPr id="6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4313878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(5)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8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73961" y="4400781"/>
            <a:ext cx="11239344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Fictitious acceleration </a:t>
            </a:r>
            <a:r>
              <a:rPr lang="en" sz="2000" dirty="0">
                <a:latin typeface="Arial"/>
                <a:cs typeface="Arial"/>
              </a:rPr>
              <a:t>in </a:t>
            </a:r>
            <a:r>
              <a:rPr lang="en" sz="2000" dirty="0" smtClean="0">
                <a:latin typeface="Arial"/>
                <a:cs typeface="Arial"/>
              </a:rPr>
              <a:t>galaxies and galaxy </a:t>
            </a:r>
            <a:r>
              <a:rPr lang="en" sz="2000" dirty="0" smtClean="0">
                <a:latin typeface="Arial"/>
                <a:cs typeface="Arial"/>
              </a:rPr>
              <a:t>clusters: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Hyperconical modified </a:t>
            </a:r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gravity (HMG)</a:t>
            </a:r>
            <a:endParaRPr lang="es-ES_tradnl" sz="20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7" name="23 Rectángulo">
            <a:extLst>
              <a:ext uri="{FF2B5EF4-FFF2-40B4-BE49-F238E27FC236}">
                <a16:creationId xmlns:a16="http://schemas.microsoft.com/office/drawing/2014/main" xmlns="" id="{8511611F-9FFC-E880-E73D-06DD0D9D6C62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1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681" y="4909106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(6)</a:t>
            </a:r>
            <a:endParaRPr lang="ca-ES" sz="2800" dirty="0">
              <a:solidFill>
                <a:srgbClr val="9900CC"/>
              </a:solidFill>
            </a:endParaRPr>
          </a:p>
        </p:txBody>
      </p:sp>
      <p:pic>
        <p:nvPicPr>
          <p:cNvPr id="52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652021" y="3265810"/>
            <a:ext cx="11438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  <a:defRPr/>
            </a:pPr>
            <a:r>
              <a:rPr lang="en-US" sz="2000" dirty="0" smtClean="0">
                <a:latin typeface="Arial" charset="0"/>
                <a:cs typeface="Arial" charset="0"/>
              </a:rPr>
              <a:t>ADM + </a:t>
            </a:r>
            <a:r>
              <a:rPr lang="en-US" sz="2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conserved </a:t>
            </a:r>
            <a:r>
              <a:rPr lang="en-US" sz="2000" b="1" dirty="0" err="1">
                <a:solidFill>
                  <a:srgbClr val="0000FF"/>
                </a:solidFill>
                <a:latin typeface="Arial" charset="0"/>
                <a:cs typeface="Arial" charset="0"/>
              </a:rPr>
              <a:t>Noether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</a:rPr>
              <a:t> currents </a:t>
            </a:r>
            <a:r>
              <a:rPr lang="en-US" sz="2000" dirty="0">
                <a:latin typeface="Arial" charset="0"/>
                <a:cs typeface="Arial" charset="0"/>
              </a:rPr>
              <a:t>lead to the 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cs typeface="Arial" charset="0"/>
              </a:rPr>
              <a:t>Hubble </a:t>
            </a:r>
            <a:r>
              <a:rPr lang="en-US" sz="2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flux</a:t>
            </a:r>
            <a:r>
              <a:rPr lang="en-US" sz="2000" dirty="0" smtClean="0">
                <a:latin typeface="Arial" charset="0"/>
                <a:cs typeface="Arial" charset="0"/>
              </a:rPr>
              <a:t> and a </a:t>
            </a:r>
            <a:r>
              <a:rPr lang="en-US" sz="20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“local general relativity”</a:t>
            </a:r>
            <a:r>
              <a:rPr lang="en-US" sz="2000" dirty="0" smtClean="0">
                <a:latin typeface="Arial" charset="0"/>
                <a:cs typeface="Arial" charset="0"/>
              </a:rPr>
              <a:t>. </a:t>
            </a:r>
            <a:endParaRPr lang="en-US" sz="2000" dirty="0">
              <a:latin typeface="Arial" charset="0"/>
              <a:cs typeface="Arial" charset="0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xmlns="" id="{789A812B-5556-9201-26B6-DABC5A995568}"/>
              </a:ext>
            </a:extLst>
          </p:cNvPr>
          <p:cNvSpPr/>
          <p:nvPr/>
        </p:nvSpPr>
        <p:spPr>
          <a:xfrm>
            <a:off x="2681" y="3193802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 charset="0"/>
                <a:cs typeface="Arial" charset="0"/>
              </a:rPr>
              <a:t>(3)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58" name="Rectángulo 40">
            <a:extLst>
              <a:ext uri="{FF2B5EF4-FFF2-40B4-BE49-F238E27FC236}">
                <a16:creationId xmlns:a16="http://schemas.microsoft.com/office/drawing/2014/main" xmlns="" id="{79CED97E-0FFA-0F6F-6508-5DA17BC1F4C0}"/>
              </a:ext>
            </a:extLst>
          </p:cNvPr>
          <p:cNvSpPr/>
          <p:nvPr/>
        </p:nvSpPr>
        <p:spPr>
          <a:xfrm>
            <a:off x="689304" y="5589976"/>
            <a:ext cx="1138336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" sz="2000" b="1" dirty="0" smtClean="0">
                <a:solidFill>
                  <a:srgbClr val="0000FF"/>
                </a:solidFill>
                <a:latin typeface="Arial"/>
                <a:cs typeface="Arial"/>
              </a:rPr>
              <a:t>Future works: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" sz="2000" dirty="0" smtClean="0">
                <a:latin typeface="Arial"/>
                <a:cs typeface="Arial"/>
              </a:rPr>
              <a:t>Modeling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CMB</a:t>
            </a:r>
            <a:r>
              <a:rPr lang="en" sz="2000" dirty="0" smtClean="0">
                <a:latin typeface="Arial"/>
                <a:cs typeface="Arial"/>
              </a:rPr>
              <a:t> and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BBN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" sz="2000" dirty="0" smtClean="0">
                <a:latin typeface="Arial"/>
                <a:cs typeface="Arial"/>
              </a:rPr>
              <a:t>Growth </a:t>
            </a:r>
            <a:r>
              <a:rPr lang="en" sz="2000" dirty="0">
                <a:latin typeface="Arial"/>
                <a:cs typeface="Arial"/>
              </a:rPr>
              <a:t>and dynamics of </a:t>
            </a:r>
            <a:r>
              <a:rPr lang="en" sz="2000" b="1" dirty="0">
                <a:solidFill>
                  <a:srgbClr val="0000FF"/>
                </a:solidFill>
                <a:latin typeface="Arial"/>
                <a:cs typeface="Arial"/>
              </a:rPr>
              <a:t>larger cosmic structures</a:t>
            </a:r>
            <a:endParaRPr lang="es-ES_tradnl" sz="20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9" name="Rectángulo 34">
            <a:extLst>
              <a:ext uri="{FF2B5EF4-FFF2-40B4-BE49-F238E27FC236}">
                <a16:creationId xmlns:a16="http://schemas.microsoft.com/office/drawing/2014/main" xmlns="" id="{D9487967-9E55-1DC8-2704-D5D10C242C9A}"/>
              </a:ext>
            </a:extLst>
          </p:cNvPr>
          <p:cNvSpPr/>
          <p:nvPr/>
        </p:nvSpPr>
        <p:spPr>
          <a:xfrm>
            <a:off x="25800" y="5504334"/>
            <a:ext cx="625492" cy="523220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" sz="2800" b="1" dirty="0" smtClean="0">
                <a:solidFill>
                  <a:srgbClr val="9900CC"/>
                </a:solidFill>
                <a:latin typeface="Arial"/>
                <a:cs typeface="Arial"/>
              </a:rPr>
              <a:t>(7)</a:t>
            </a:r>
            <a:endParaRPr lang="ca-ES" sz="2800" dirty="0">
              <a:solidFill>
                <a:srgbClr val="9900CC"/>
              </a:solidFill>
            </a:endParaRPr>
          </a:p>
        </p:txBody>
      </p:sp>
      <p:sp>
        <p:nvSpPr>
          <p:cNvPr id="60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62" name="Conector recto 6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62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6" grpId="0"/>
      <p:bldP spid="27" grpId="0"/>
      <p:bldP spid="28" grpId="0"/>
      <p:bldP spid="30" grpId="0"/>
      <p:bldP spid="34" grpId="0"/>
      <p:bldP spid="5" grpId="0"/>
      <p:bldP spid="36" grpId="0"/>
      <p:bldP spid="39" grpId="0"/>
      <p:bldP spid="35" grpId="0"/>
      <p:bldP spid="41" grpId="0"/>
      <p:bldP spid="6" grpId="0"/>
      <p:bldP spid="8" grpId="0"/>
      <p:bldP spid="51" grpId="0"/>
      <p:bldP spid="3" grpId="0"/>
      <p:bldP spid="54" grpId="0"/>
      <p:bldP spid="58" grpId="0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  <a14:imgEffect>
                      <a14:colorTemperature colorTemp="6139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" b="-59"/>
          <a:stretch/>
        </p:blipFill>
        <p:spPr bwMode="auto">
          <a:xfrm>
            <a:off x="-9891" y="-21782"/>
            <a:ext cx="12211778" cy="6879782"/>
          </a:xfrm>
          <a:prstGeom prst="rect">
            <a:avLst/>
          </a:prstGeom>
          <a:noFill/>
        </p:spPr>
      </p:pic>
      <p:pic>
        <p:nvPicPr>
          <p:cNvPr id="10248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5877272"/>
            <a:ext cx="3444495" cy="88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4030431" y="4969331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400" b="1" dirty="0" err="1"/>
              <a:t>References</a:t>
            </a:r>
            <a:r>
              <a:rPr lang="ca-ES" sz="1400" b="1" dirty="0"/>
              <a:t>:​</a:t>
            </a:r>
            <a:r>
              <a:rPr lang="ca-ES" sz="1400" dirty="0"/>
              <a:t/>
            </a:r>
            <a:br>
              <a:rPr lang="ca-ES" sz="1400" dirty="0"/>
            </a:br>
            <a:r>
              <a:rPr lang="ca-ES" sz="1400" dirty="0" smtClean="0"/>
              <a:t>Monjo, R. &amp; </a:t>
            </a:r>
            <a:r>
              <a:rPr lang="ca-ES" sz="1400" dirty="0" err="1" smtClean="0"/>
              <a:t>Banik</a:t>
            </a:r>
            <a:r>
              <a:rPr lang="ca-ES" sz="1400" dirty="0" smtClean="0"/>
              <a:t>, I. (2024): MNRAS. (</a:t>
            </a:r>
            <a:r>
              <a:rPr lang="ca-ES" sz="1400" dirty="0" err="1" smtClean="0"/>
              <a:t>under</a:t>
            </a:r>
            <a:r>
              <a:rPr lang="ca-ES" sz="1400" dirty="0" smtClean="0"/>
              <a:t> </a:t>
            </a:r>
            <a:r>
              <a:rPr lang="ca-ES" sz="1400" dirty="0" err="1" smtClean="0"/>
              <a:t>review</a:t>
            </a:r>
            <a:r>
              <a:rPr lang="ca-ES" sz="1400" dirty="0" smtClean="0"/>
              <a:t>)</a:t>
            </a:r>
          </a:p>
          <a:p>
            <a:r>
              <a:rPr lang="ca-ES" sz="1400" dirty="0" smtClean="0"/>
              <a:t>Monjo, R. (2024): </a:t>
            </a:r>
            <a:r>
              <a:rPr lang="ca-ES" sz="1400" dirty="0" err="1" smtClean="0"/>
              <a:t>ApJ</a:t>
            </a:r>
            <a:r>
              <a:rPr lang="ca-ES" sz="1400" dirty="0" smtClean="0"/>
              <a:t> </a:t>
            </a:r>
            <a:r>
              <a:rPr lang="ca-ES" sz="1400" b="1" dirty="0" smtClean="0"/>
              <a:t>967</a:t>
            </a:r>
            <a:r>
              <a:rPr lang="ca-ES" sz="1400" dirty="0" smtClean="0"/>
              <a:t>, 66, </a:t>
            </a:r>
            <a:r>
              <a:rPr lang="ca-ES" sz="1400" u="sng" dirty="0" smtClean="0">
                <a:solidFill>
                  <a:srgbClr val="0070C0"/>
                </a:solidFill>
                <a:hlinkClick r:id="rId6"/>
              </a:rPr>
              <a:t>10.3847/1538-4357/ad3df7</a:t>
            </a:r>
            <a:r>
              <a:rPr lang="ca-ES" sz="1400" dirty="0">
                <a:solidFill>
                  <a:srgbClr val="0070C0"/>
                </a:solidFill>
              </a:rPr>
              <a:t>  </a:t>
            </a:r>
            <a:endParaRPr lang="ca-ES" sz="1400" dirty="0" smtClean="0"/>
          </a:p>
          <a:p>
            <a:r>
              <a:rPr lang="ca-ES" sz="1400" dirty="0" smtClean="0"/>
              <a:t>Monjo, </a:t>
            </a:r>
            <a:r>
              <a:rPr lang="ca-ES" sz="1400" dirty="0"/>
              <a:t>R. (2023</a:t>
            </a:r>
            <a:r>
              <a:rPr lang="ca-ES" sz="1400" dirty="0" smtClean="0"/>
              <a:t>): CQG </a:t>
            </a:r>
            <a:r>
              <a:rPr lang="ca-ES" sz="1400" b="1" dirty="0" smtClean="0"/>
              <a:t>40</a:t>
            </a:r>
            <a:r>
              <a:rPr lang="ca-ES" sz="1400" dirty="0"/>
              <a:t>, 235002, </a:t>
            </a:r>
            <a:r>
              <a:rPr lang="ca-ES" sz="1400" u="sng" dirty="0" smtClean="0">
                <a:solidFill>
                  <a:srgbClr val="0070C0"/>
                </a:solidFill>
                <a:hlinkClick r:id="rId7"/>
              </a:rPr>
              <a:t>10.1088/1361-6382/ad0422</a:t>
            </a:r>
            <a:r>
              <a:rPr lang="ca-ES" sz="1400" dirty="0">
                <a:solidFill>
                  <a:srgbClr val="0070C0"/>
                </a:solidFill>
              </a:rPr>
              <a:t>  ​</a:t>
            </a:r>
            <a:r>
              <a:rPr lang="ca-ES" sz="1400" dirty="0"/>
              <a:t/>
            </a:r>
            <a:br>
              <a:rPr lang="ca-ES" sz="1400" dirty="0"/>
            </a:br>
            <a:r>
              <a:rPr lang="ca-ES" sz="1400" dirty="0"/>
              <a:t>Monjo, R</a:t>
            </a:r>
            <a:r>
              <a:rPr lang="ca-ES" sz="1400" dirty="0" smtClean="0"/>
              <a:t>. &amp; </a:t>
            </a:r>
            <a:r>
              <a:rPr lang="ca-ES" sz="1400" dirty="0"/>
              <a:t>Campoamor-</a:t>
            </a:r>
            <a:r>
              <a:rPr lang="ca-ES" sz="1400" dirty="0" err="1"/>
              <a:t>Stursberg</a:t>
            </a:r>
            <a:r>
              <a:rPr lang="ca-ES" sz="1400" dirty="0"/>
              <a:t> R. (2023) </a:t>
            </a:r>
            <a:r>
              <a:rPr lang="ca-ES" sz="1400" i="1" dirty="0" smtClean="0"/>
              <a:t>CQG</a:t>
            </a:r>
            <a:r>
              <a:rPr lang="ca-ES" sz="1400" i="1" dirty="0"/>
              <a:t> </a:t>
            </a:r>
            <a:r>
              <a:rPr lang="ca-ES" sz="1400" b="1" dirty="0"/>
              <a:t>40</a:t>
            </a:r>
            <a:r>
              <a:rPr lang="ca-ES" sz="1400" dirty="0"/>
              <a:t>, 195006. </a:t>
            </a:r>
            <a:r>
              <a:rPr lang="ca-ES" sz="1400" u="sng" dirty="0" smtClean="0">
                <a:hlinkClick r:id="rId8"/>
              </a:rPr>
              <a:t>10.1088/1361-6382/</a:t>
            </a:r>
            <a:r>
              <a:rPr lang="ca-ES" sz="1400" u="sng" dirty="0" err="1" smtClean="0">
                <a:hlinkClick r:id="rId8"/>
              </a:rPr>
              <a:t>aceacc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</a:t>
            </a:r>
            <a:r>
              <a:rPr lang="ca-ES" sz="1400" dirty="0" smtClean="0"/>
              <a:t>. &amp; </a:t>
            </a:r>
            <a:r>
              <a:rPr lang="ca-ES" sz="1400" dirty="0"/>
              <a:t>Campoamor-</a:t>
            </a:r>
            <a:r>
              <a:rPr lang="ca-ES" sz="1400" dirty="0" err="1"/>
              <a:t>Stursberg</a:t>
            </a:r>
            <a:r>
              <a:rPr lang="ca-ES" sz="1400" dirty="0"/>
              <a:t> R. (2020). </a:t>
            </a:r>
            <a:r>
              <a:rPr lang="ca-ES" sz="1400" i="1" dirty="0" smtClean="0"/>
              <a:t>CQG </a:t>
            </a:r>
            <a:r>
              <a:rPr lang="ca-ES" sz="1400" b="1" dirty="0" smtClean="0"/>
              <a:t>37</a:t>
            </a:r>
            <a:r>
              <a:rPr lang="ca-ES" sz="1400" dirty="0"/>
              <a:t>, 205015</a:t>
            </a:r>
            <a:r>
              <a:rPr lang="ca-ES" sz="1400" i="1" dirty="0"/>
              <a:t>. </a:t>
            </a:r>
            <a:r>
              <a:rPr lang="ca-ES" sz="1400" u="sng" dirty="0" smtClean="0">
                <a:hlinkClick r:id="rId9"/>
              </a:rPr>
              <a:t>10.1088/1361-6382/</a:t>
            </a:r>
            <a:r>
              <a:rPr lang="ca-ES" sz="1400" u="sng" dirty="0" err="1" smtClean="0">
                <a:hlinkClick r:id="rId9"/>
              </a:rPr>
              <a:t>abadaf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R. (2018). </a:t>
            </a:r>
            <a:r>
              <a:rPr lang="ca-ES" sz="1400" i="1" dirty="0" smtClean="0"/>
              <a:t>PRD </a:t>
            </a:r>
            <a:r>
              <a:rPr lang="ca-ES" sz="1400" b="1" i="1" dirty="0" smtClean="0"/>
              <a:t>98</a:t>
            </a:r>
            <a:r>
              <a:rPr lang="ca-ES" sz="1400" i="1" dirty="0"/>
              <a:t>, 043508 </a:t>
            </a:r>
            <a:r>
              <a:rPr lang="ca-ES" sz="1400" u="sng" dirty="0" smtClean="0">
                <a:hlinkClick r:id="rId10"/>
              </a:rPr>
              <a:t>10.1103/PhysRevD.98.043508</a:t>
            </a:r>
            <a:r>
              <a:rPr lang="ca-ES" sz="1400" dirty="0"/>
              <a:t> ​</a:t>
            </a:r>
            <a:br>
              <a:rPr lang="ca-ES" sz="1400" dirty="0"/>
            </a:br>
            <a:r>
              <a:rPr lang="ca-ES" sz="1400" dirty="0"/>
              <a:t>Monjo, R. (2017). </a:t>
            </a:r>
            <a:r>
              <a:rPr lang="ca-ES" sz="1400" i="1" dirty="0" smtClean="0"/>
              <a:t>PRD</a:t>
            </a:r>
            <a:r>
              <a:rPr lang="ca-ES" sz="1400" i="1" dirty="0"/>
              <a:t> </a:t>
            </a:r>
            <a:r>
              <a:rPr lang="ca-ES" sz="1400" b="1" i="1" dirty="0"/>
              <a:t>96</a:t>
            </a:r>
            <a:r>
              <a:rPr lang="ca-ES" sz="1400" i="1" dirty="0"/>
              <a:t>, 103505</a:t>
            </a:r>
            <a:r>
              <a:rPr lang="ca-ES" sz="1400" dirty="0"/>
              <a:t>. </a:t>
            </a:r>
            <a:r>
              <a:rPr lang="ca-ES" sz="1400" u="sng" dirty="0" smtClean="0">
                <a:hlinkClick r:id="rId11"/>
              </a:rPr>
              <a:t>10.1103/PhysRevD.96.103505</a:t>
            </a:r>
            <a:endParaRPr lang="ca-ES" sz="1400" dirty="0"/>
          </a:p>
        </p:txBody>
      </p:sp>
      <p:sp>
        <p:nvSpPr>
          <p:cNvPr id="7" name="85 Rectángulo"/>
          <p:cNvSpPr>
            <a:spLocks noChangeArrowheads="1"/>
          </p:cNvSpPr>
          <p:nvPr/>
        </p:nvSpPr>
        <p:spPr bwMode="auto">
          <a:xfrm>
            <a:off x="2927648" y="1348839"/>
            <a:ext cx="6580954" cy="322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buNone/>
            </a:pPr>
            <a:r>
              <a:rPr lang="en" sz="3200" dirty="0" smtClean="0">
                <a:solidFill>
                  <a:srgbClr val="000000"/>
                </a:solidFill>
                <a:latin typeface="Tw Cen MT"/>
                <a:cs typeface="Arial"/>
              </a:rPr>
              <a:t>Thanks to </a:t>
            </a:r>
            <a:r>
              <a:rPr lang="en-US" sz="3200" b="1" dirty="0">
                <a:latin typeface="Tw Cen MT"/>
                <a:cs typeface="Arial"/>
              </a:rPr>
              <a:t>Prof. </a:t>
            </a:r>
            <a:r>
              <a:rPr lang="en-US" sz="3200" b="1" dirty="0" smtClean="0">
                <a:latin typeface="Tw Cen MT"/>
                <a:cs typeface="Arial"/>
              </a:rPr>
              <a:t>Stacy </a:t>
            </a:r>
            <a:r>
              <a:rPr lang="en-US" sz="3200" b="1" dirty="0" err="1">
                <a:latin typeface="Tw Cen MT"/>
                <a:cs typeface="Arial"/>
              </a:rPr>
              <a:t>McGaugh</a:t>
            </a:r>
            <a:r>
              <a:rPr lang="en-US" sz="3200" b="1" dirty="0">
                <a:latin typeface="Tw Cen MT"/>
                <a:cs typeface="Arial"/>
              </a:rPr>
              <a:t> </a:t>
            </a:r>
            <a:r>
              <a:rPr lang="en-US" sz="3200" b="1" dirty="0" smtClean="0">
                <a:latin typeface="Tw Cen MT"/>
                <a:cs typeface="Arial"/>
              </a:rPr>
              <a:t> </a:t>
            </a:r>
            <a:r>
              <a:rPr lang="en-US" sz="3200" dirty="0" smtClean="0">
                <a:latin typeface="Tw Cen MT"/>
                <a:cs typeface="Arial"/>
              </a:rPr>
              <a:t>&amp;</a:t>
            </a:r>
            <a:r>
              <a:rPr lang="en-US" sz="3200" b="1" dirty="0" smtClean="0">
                <a:latin typeface="Tw Cen MT"/>
                <a:cs typeface="Arial"/>
              </a:rPr>
              <a:t> Prof</a:t>
            </a:r>
            <a:r>
              <a:rPr lang="en-US" sz="3200" b="1" dirty="0">
                <a:latin typeface="Tw Cen MT"/>
                <a:cs typeface="Arial"/>
              </a:rPr>
              <a:t>. </a:t>
            </a:r>
            <a:r>
              <a:rPr lang="en-US" sz="3200" b="1" dirty="0" err="1">
                <a:latin typeface="Tw Cen MT"/>
                <a:cs typeface="Arial"/>
              </a:rPr>
              <a:t>Pengfei</a:t>
            </a:r>
            <a:r>
              <a:rPr lang="en-US" sz="3200" b="1" dirty="0">
                <a:latin typeface="Tw Cen MT"/>
                <a:cs typeface="Arial"/>
              </a:rPr>
              <a:t> </a:t>
            </a:r>
            <a:r>
              <a:rPr lang="en-US" sz="3200" b="1" dirty="0" smtClean="0">
                <a:latin typeface="Tw Cen MT"/>
                <a:cs typeface="Arial"/>
              </a:rPr>
              <a:t>Li </a:t>
            </a:r>
            <a:r>
              <a:rPr lang="en-US" sz="3200" dirty="0" smtClean="0">
                <a:latin typeface="Tw Cen MT"/>
                <a:cs typeface="Arial"/>
              </a:rPr>
              <a:t>for the data</a:t>
            </a:r>
          </a:p>
          <a:p>
            <a:pPr algn="ctr">
              <a:buNone/>
            </a:pPr>
            <a:r>
              <a:rPr lang="ca-ES" sz="3200" i="1" dirty="0" err="1" smtClean="0">
                <a:solidFill>
                  <a:srgbClr val="000000"/>
                </a:solidFill>
                <a:latin typeface="Tw Cen MT"/>
                <a:cs typeface="Arial"/>
              </a:rPr>
              <a:t>and</a:t>
            </a:r>
            <a:endParaRPr lang="en" sz="3200" i="1" dirty="0" smtClean="0">
              <a:solidFill>
                <a:srgbClr val="000000"/>
              </a:solidFill>
              <a:latin typeface="Tw Cen MT"/>
              <a:cs typeface="Arial"/>
            </a:endParaRPr>
          </a:p>
          <a:p>
            <a:pPr algn="ctr">
              <a:buNone/>
            </a:pPr>
            <a:r>
              <a:rPr lang="en" sz="4800" b="1" dirty="0" smtClean="0">
                <a:solidFill>
                  <a:srgbClr val="000000"/>
                </a:solidFill>
                <a:latin typeface="Tw Cen MT"/>
                <a:cs typeface="Arial"/>
              </a:rPr>
              <a:t>Thank you very much for your attention</a:t>
            </a:r>
            <a:endParaRPr lang="en" sz="4800" b="1" dirty="0">
              <a:solidFill>
                <a:srgbClr val="000000"/>
              </a:solidFill>
              <a:latin typeface="Tw Cen M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2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29435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Previous results at a cosmic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err="1" smtClean="0">
                <a:latin typeface="Arial Nova Cond Light" panose="020B0306020202020204" pitchFamily="34" charset="0"/>
                <a:cs typeface="Calibri"/>
              </a:rPr>
              <a:t>Hyperconical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 smtClean="0">
              <a:cs typeface="Calibri"/>
            </a:endParaRPr>
          </a:p>
        </p:txBody>
      </p:sp>
      <p:pic>
        <p:nvPicPr>
          <p:cNvPr id="9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9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/>
          <p:cNvSpPr/>
          <p:nvPr/>
        </p:nvSpPr>
        <p:spPr>
          <a:xfrm>
            <a:off x="-1" y="0"/>
            <a:ext cx="12216681" cy="7029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5" name="Picture 2" descr="Ilustración de la Vía Láctea">
            <a:extLst>
              <a:ext uri="{FF2B5EF4-FFF2-40B4-BE49-F238E27FC236}">
                <a16:creationId xmlns:a16="http://schemas.microsoft.com/office/drawing/2014/main" xmlns="" id="{6CC8585C-DB53-BFD3-CCFF-5245AC4930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xmlns="" id="{8D341D7E-CB2B-BC93-C06F-1B28C9630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-32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xmlns="" id="{6BF06A81-F365-0B04-5340-BBAE54F0D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1201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36" name="Rectangle 6">
            <a:extLst>
              <a:ext uri="{FF2B5EF4-FFF2-40B4-BE49-F238E27FC236}">
                <a16:creationId xmlns:a16="http://schemas.microsoft.com/office/drawing/2014/main" xmlns="" id="{2680535A-C90E-3692-7758-2F66E54185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1" y="2725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0" name="Rectangle 8">
            <a:extLst>
              <a:ext uri="{FF2B5EF4-FFF2-40B4-BE49-F238E27FC236}">
                <a16:creationId xmlns:a16="http://schemas.microsoft.com/office/drawing/2014/main" xmlns="" id="{02E5BFD4-D8A7-035C-DD8A-61EF70D2B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1" y="424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10">
            <a:extLst>
              <a:ext uri="{FF2B5EF4-FFF2-40B4-BE49-F238E27FC236}">
                <a16:creationId xmlns:a16="http://schemas.microsoft.com/office/drawing/2014/main" xmlns="" id="{77751637-4759-CE87-FEC6-E9EF7F078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1" y="577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12">
            <a:extLst>
              <a:ext uri="{FF2B5EF4-FFF2-40B4-BE49-F238E27FC236}">
                <a16:creationId xmlns:a16="http://schemas.microsoft.com/office/drawing/2014/main" xmlns="" id="{662D5110-16C3-E830-CF23-1388B2A5C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1" y="729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4">
            <a:extLst>
              <a:ext uri="{FF2B5EF4-FFF2-40B4-BE49-F238E27FC236}">
                <a16:creationId xmlns:a16="http://schemas.microsoft.com/office/drawing/2014/main" xmlns="" id="{CABBCB68-F67D-4E08-F411-AD8C8ED56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1" y="8821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xmlns="" id="{1AD94323-3A69-190B-8875-EACE25B7A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10345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18">
            <a:extLst>
              <a:ext uri="{FF2B5EF4-FFF2-40B4-BE49-F238E27FC236}">
                <a16:creationId xmlns:a16="http://schemas.microsoft.com/office/drawing/2014/main" xmlns="" id="{EBCCB0FA-BCE5-BC66-3320-F5E5A7D03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1" y="1186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Rectangle 2">
            <a:extLst>
              <a:ext uri="{FF2B5EF4-FFF2-40B4-BE49-F238E27FC236}">
                <a16:creationId xmlns:a16="http://schemas.microsoft.com/office/drawing/2014/main" xmlns="" id="{37A2C2E5-1C8E-F744-230D-F4FFB136F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13393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4">
            <a:extLst>
              <a:ext uri="{FF2B5EF4-FFF2-40B4-BE49-F238E27FC236}">
                <a16:creationId xmlns:a16="http://schemas.microsoft.com/office/drawing/2014/main" xmlns="" id="{AA0898A0-C80E-5EF9-98A8-952415214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41277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6">
            <a:extLst>
              <a:ext uri="{FF2B5EF4-FFF2-40B4-BE49-F238E27FC236}">
                <a16:creationId xmlns:a16="http://schemas.microsoft.com/office/drawing/2014/main" xmlns="" id="{644E3C50-686B-7C3E-93C6-49566EE22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6517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9" name="Rectangle 8">
            <a:extLst>
              <a:ext uri="{FF2B5EF4-FFF2-40B4-BE49-F238E27FC236}">
                <a16:creationId xmlns:a16="http://schemas.microsoft.com/office/drawing/2014/main" xmlns="" id="{86681F9B-7B27-3B8C-578E-7A0124337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3171" y="46023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10">
            <a:extLst>
              <a:ext uri="{FF2B5EF4-FFF2-40B4-BE49-F238E27FC236}">
                <a16:creationId xmlns:a16="http://schemas.microsoft.com/office/drawing/2014/main" xmlns="" id="{A915FB8B-56D5-A157-FF90-E1E791F85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5571" y="47547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2">
            <a:extLst>
              <a:ext uri="{FF2B5EF4-FFF2-40B4-BE49-F238E27FC236}">
                <a16:creationId xmlns:a16="http://schemas.microsoft.com/office/drawing/2014/main" xmlns="" id="{DCB42B35-DA67-2677-2B22-AF570DB98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7971" y="49071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17" name="Rectangle 14">
            <a:extLst>
              <a:ext uri="{FF2B5EF4-FFF2-40B4-BE49-F238E27FC236}">
                <a16:creationId xmlns:a16="http://schemas.microsoft.com/office/drawing/2014/main" xmlns="" id="{5CA4988C-7002-C0DA-080F-AC3FDA6D3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0371" y="505959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1" name="Rectangle 16">
            <a:extLst>
              <a:ext uri="{FF2B5EF4-FFF2-40B4-BE49-F238E27FC236}">
                <a16:creationId xmlns:a16="http://schemas.microsoft.com/office/drawing/2014/main" xmlns="" id="{85914EFA-AC83-6C2D-104E-61731ECD90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7679" y="524610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3" name="Rectangle 18">
            <a:extLst>
              <a:ext uri="{FF2B5EF4-FFF2-40B4-BE49-F238E27FC236}">
                <a16:creationId xmlns:a16="http://schemas.microsoft.com/office/drawing/2014/main" xmlns="" id="{BC36CC65-A0E2-BDEC-0C37-B525C2CEC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0813" y="528739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6025" name="23 Rectángulo">
            <a:extLst>
              <a:ext uri="{FF2B5EF4-FFF2-40B4-BE49-F238E27FC236}">
                <a16:creationId xmlns:a16="http://schemas.microsoft.com/office/drawing/2014/main" xmlns="" id="{7560B36C-B346-3945-1422-5B84CA2E197D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86027" name="Text Box 30">
            <a:extLst>
              <a:ext uri="{FF2B5EF4-FFF2-40B4-BE49-F238E27FC236}">
                <a16:creationId xmlns:a16="http://schemas.microsoft.com/office/drawing/2014/main" xmlns="" id="{F951DF0F-C9BC-25F5-6321-08EF6FBB3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768" y="829439"/>
            <a:ext cx="76878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2400" b="1" dirty="0" smtClean="0">
                <a:solidFill>
                  <a:schemeClr val="bg1"/>
                </a:solidFill>
                <a:latin typeface="Arial"/>
                <a:cs typeface="Arial"/>
              </a:rPr>
              <a:t>of Lorentzian </a:t>
            </a:r>
            <a:r>
              <a:rPr lang="en" sz="2400" b="1" dirty="0">
                <a:solidFill>
                  <a:schemeClr val="bg1"/>
                </a:solidFill>
                <a:latin typeface="Arial"/>
                <a:cs typeface="Arial"/>
              </a:rPr>
              <a:t>manifolds</a:t>
            </a:r>
            <a:endParaRPr lang="ca-ES" sz="2400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0436132F-8678-9F73-CEA8-87FDBED6B4CF}"/>
              </a:ext>
            </a:extLst>
          </p:cNvPr>
          <p:cNvSpPr/>
          <p:nvPr/>
        </p:nvSpPr>
        <p:spPr>
          <a:xfrm>
            <a:off x="6327665" y="4749941"/>
            <a:ext cx="5564604" cy="641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ca-ES" dirty="0">
                <a:solidFill>
                  <a:schemeClr val="tx1"/>
                </a:solidFill>
              </a:rPr>
              <a:t>   </a:t>
            </a:r>
            <a:r>
              <a:rPr lang="ca-ES" dirty="0" err="1">
                <a:solidFill>
                  <a:schemeClr val="tx1"/>
                </a:solidFill>
              </a:rPr>
              <a:t>Embedding</a:t>
            </a:r>
            <a:r>
              <a:rPr lang="ca-ES" dirty="0">
                <a:solidFill>
                  <a:schemeClr val="tx1"/>
                </a:solidFill>
              </a:rPr>
              <a:t> in flat </a:t>
            </a:r>
            <a:r>
              <a:rPr lang="ca-ES" dirty="0" err="1">
                <a:solidFill>
                  <a:schemeClr val="tx1"/>
                </a:solidFill>
              </a:rPr>
              <a:t>spacetimes</a:t>
            </a:r>
            <a:endParaRPr lang="ca-ES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0" y="5689237"/>
            <a:ext cx="711200" cy="381000"/>
          </a:xfrm>
        </p:spPr>
        <p:txBody>
          <a:bodyPr/>
          <a:lstStyle/>
          <a:p>
            <a:pPr>
              <a:defRPr/>
            </a:pPr>
            <a:fld id="{8664ED82-FE8E-4196-9CFA-EFB33768D1FD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13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pic>
        <p:nvPicPr>
          <p:cNvPr id="86018" name="Picture 2" descr="Mostra la imatge original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52"/>
          <a:stretch/>
        </p:blipFill>
        <p:spPr bwMode="auto">
          <a:xfrm>
            <a:off x="6006603" y="1647365"/>
            <a:ext cx="6206407" cy="314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ángulo 27"/>
          <p:cNvSpPr/>
          <p:nvPr/>
        </p:nvSpPr>
        <p:spPr>
          <a:xfrm>
            <a:off x="6009900" y="1431089"/>
            <a:ext cx="6206780" cy="328014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39 Marcador de número de diapositiva"/>
          <p:cNvSpPr txBox="1">
            <a:spLocks/>
          </p:cNvSpPr>
          <p:nvPr/>
        </p:nvSpPr>
        <p:spPr bwMode="auto">
          <a:xfrm>
            <a:off x="11539264" y="62068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s-ES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dirty="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561970"/>
              </p:ext>
            </p:extLst>
          </p:nvPr>
        </p:nvGraphicFramePr>
        <p:xfrm>
          <a:off x="9404407" y="4833679"/>
          <a:ext cx="2347958" cy="55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1" name="Ecuación" r:id="rId6" imgW="1028520" imgH="241200" progId="Equation.3">
                  <p:embed/>
                </p:oleObj>
              </mc:Choice>
              <mc:Fallback>
                <p:oleObj name="Ecuación" r:id="rId6" imgW="1028520" imgH="241200" progId="Equation.3">
                  <p:embed/>
                  <p:pic>
                    <p:nvPicPr>
                      <p:cNvPr id="22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4407" y="4833679"/>
                        <a:ext cx="2347958" cy="557067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ángulo 26"/>
          <p:cNvSpPr/>
          <p:nvPr/>
        </p:nvSpPr>
        <p:spPr>
          <a:xfrm>
            <a:off x="8018519" y="1203840"/>
            <a:ext cx="2339102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Extrinsic</a:t>
            </a:r>
            <a:r>
              <a:rPr lang="ca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perspective</a:t>
            </a:r>
          </a:p>
        </p:txBody>
      </p:sp>
      <p:graphicFrame>
        <p:nvGraphicFramePr>
          <p:cNvPr id="26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644692"/>
              </p:ext>
            </p:extLst>
          </p:nvPr>
        </p:nvGraphicFramePr>
        <p:xfrm>
          <a:off x="11613462" y="3426530"/>
          <a:ext cx="78082" cy="116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2" name="Ecuación" r:id="rId8" imgW="126890" imgH="190335" progId="Equation.3">
                  <p:embed/>
                </p:oleObj>
              </mc:Choice>
              <mc:Fallback>
                <p:oleObj name="Ecuación" r:id="rId8" imgW="126890" imgH="190335" progId="Equation.3">
                  <p:embed/>
                  <p:pic>
                    <p:nvPicPr>
                      <p:cNvPr id="26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13462" y="3426530"/>
                        <a:ext cx="78082" cy="1161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Conector recto de flecha 18"/>
          <p:cNvCxnSpPr/>
          <p:nvPr/>
        </p:nvCxnSpPr>
        <p:spPr>
          <a:xfrm flipH="1" flipV="1">
            <a:off x="9479553" y="1883136"/>
            <a:ext cx="10732" cy="159705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>
            <a:off x="9465741" y="3484623"/>
            <a:ext cx="1851840" cy="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H="1">
            <a:off x="8457629" y="3478917"/>
            <a:ext cx="1032656" cy="1006585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019" name="Rectángulo 86018"/>
          <p:cNvSpPr/>
          <p:nvPr/>
        </p:nvSpPr>
        <p:spPr>
          <a:xfrm>
            <a:off x="8249880" y="442837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 err="1">
                <a:solidFill>
                  <a:schemeClr val="bg1"/>
                </a:solidFill>
              </a:rPr>
              <a:t>xy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11367928" y="32418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39" name="Rectángulo 38"/>
          <p:cNvSpPr/>
          <p:nvPr/>
        </p:nvSpPr>
        <p:spPr>
          <a:xfrm>
            <a:off x="9333832" y="150230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-ES" dirty="0">
                <a:solidFill>
                  <a:schemeClr val="bg1"/>
                </a:solidFill>
              </a:rPr>
              <a:t>u</a:t>
            </a:r>
          </a:p>
        </p:txBody>
      </p:sp>
      <p:pic>
        <p:nvPicPr>
          <p:cNvPr id="41" name="Picture 32" descr="http://www.astro.ucla.edu/~wright/balloons.gif"/>
          <p:cNvPicPr>
            <a:picLocks noChangeAspect="1" noChangeArrowheads="1" noCrop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677" y="2825922"/>
            <a:ext cx="1201216" cy="12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https://th.bing.com/th/id/R.62f110343124dd4605988b6a6e9efa4c?rik=H61oQ18pf%2fDWfg&amp;riu=http%3a%2f%2f4.bp.blogspot.com%2f-3MeSiWkMus0%2fU0aUW3W4d7I%2fAAAAAAAAAvE%2faLzYPQnm9bA%2fs1600%2funiverse%2bexpansion.gif&amp;ehk=TQy%2fI1%2fIp92Mi5Uw7sGz6ZsnAUyzEmtj940t0nfhALA%3d&amp;risl=1&amp;pid=ImgRaw&amp;r=0">
            <a:extLst>
              <a:ext uri="{FF2B5EF4-FFF2-40B4-BE49-F238E27FC236}">
                <a16:creationId xmlns:a16="http://schemas.microsoft.com/office/drawing/2014/main" xmlns="" id="{0E31765E-BDC1-B1EA-0E5D-CE388DCD4DA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" y="1646447"/>
            <a:ext cx="5193734" cy="371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ángulo 27">
            <a:extLst>
              <a:ext uri="{FF2B5EF4-FFF2-40B4-BE49-F238E27FC236}">
                <a16:creationId xmlns:a16="http://schemas.microsoft.com/office/drawing/2014/main" xmlns="" id="{31FC94D3-BECB-31D3-0EAA-1FF667F8E758}"/>
              </a:ext>
            </a:extLst>
          </p:cNvPr>
          <p:cNvSpPr/>
          <p:nvPr/>
        </p:nvSpPr>
        <p:spPr>
          <a:xfrm>
            <a:off x="186617" y="4452073"/>
            <a:ext cx="1183596" cy="549630"/>
          </a:xfrm>
          <a:prstGeom prst="rect">
            <a:avLst/>
          </a:prstGeom>
          <a:solidFill>
            <a:schemeClr val="tx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ángulo 28">
            <a:extLst>
              <a:ext uri="{FF2B5EF4-FFF2-40B4-BE49-F238E27FC236}">
                <a16:creationId xmlns:a16="http://schemas.microsoft.com/office/drawing/2014/main" xmlns="" id="{E8F4B5E0-9D52-A7C1-1E54-16CC41CEE4F2}"/>
              </a:ext>
            </a:extLst>
          </p:cNvPr>
          <p:cNvSpPr/>
          <p:nvPr/>
        </p:nvSpPr>
        <p:spPr>
          <a:xfrm>
            <a:off x="1701940" y="1195485"/>
            <a:ext cx="2857445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Intrinsic</a:t>
            </a:r>
            <a:r>
              <a:rPr lang="ca-ES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dirty="0" err="1">
                <a:solidFill>
                  <a:schemeClr val="bg1"/>
                </a:solidFill>
                <a:latin typeface="Arial"/>
                <a:cs typeface="Arial"/>
              </a:rPr>
              <a:t>perspective</a:t>
            </a:r>
            <a:endParaRPr lang="ca-ES" dirty="0" err="1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E7C458C2-4F55-1AF9-79AC-82A7E9ECB4F4}"/>
              </a:ext>
            </a:extLst>
          </p:cNvPr>
          <p:cNvSpPr/>
          <p:nvPr/>
        </p:nvSpPr>
        <p:spPr>
          <a:xfrm>
            <a:off x="113299" y="4771689"/>
            <a:ext cx="5564604" cy="67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>
                <a:solidFill>
                  <a:schemeClr val="tx1"/>
                </a:solidFill>
              </a:rPr>
              <a:t>(Pseudo-) </a:t>
            </a:r>
            <a:r>
              <a:rPr lang="ca-ES" dirty="0" err="1">
                <a:solidFill>
                  <a:schemeClr val="tx1"/>
                </a:solidFill>
              </a:rPr>
              <a:t>Riemannian</a:t>
            </a:r>
            <a:r>
              <a:rPr lang="ca-ES" dirty="0">
                <a:solidFill>
                  <a:schemeClr val="tx1"/>
                </a:solidFill>
              </a:rPr>
              <a:t> </a:t>
            </a:r>
            <a:r>
              <a:rPr lang="ca-ES" dirty="0" err="1" smtClean="0">
                <a:solidFill>
                  <a:schemeClr val="tx1"/>
                </a:solidFill>
              </a:rPr>
              <a:t>manifolds</a:t>
            </a:r>
            <a:endParaRPr lang="ca-ES" dirty="0" smtClean="0">
              <a:solidFill>
                <a:schemeClr val="tx1"/>
              </a:solidFill>
            </a:endParaRPr>
          </a:p>
          <a:p>
            <a:pPr algn="ctr"/>
            <a:endParaRPr lang="ca-ES" dirty="0" err="1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B56F00FA-895F-D8A1-3C8D-C857F39FAB5B}"/>
              </a:ext>
            </a:extLst>
          </p:cNvPr>
          <p:cNvSpPr/>
          <p:nvPr/>
        </p:nvSpPr>
        <p:spPr>
          <a:xfrm>
            <a:off x="5952693" y="1235098"/>
            <a:ext cx="50562" cy="47790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4" name="Text Box 30">
            <a:extLst>
              <a:ext uri="{FF2B5EF4-FFF2-40B4-BE49-F238E27FC236}">
                <a16:creationId xmlns:a16="http://schemas.microsoft.com/office/drawing/2014/main" xmlns="" id="{DF1B2B7B-CD00-ABE7-31F5-D86899203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504" y="225729"/>
            <a:ext cx="101127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-US" sz="4000" b="1" dirty="0" smtClean="0">
                <a:solidFill>
                  <a:schemeClr val="bg1"/>
                </a:solidFill>
                <a:latin typeface="Arial"/>
                <a:cs typeface="Arial"/>
              </a:rPr>
              <a:t>Motivation: Embedding and projection 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54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6" name="Rectángulo 55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58" name="Conector recto 57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Object 6">
            <a:extLst>
              <a:ext uri="{FF2B5EF4-FFF2-40B4-BE49-F238E27FC236}">
                <a16:creationId xmlns:a16="http://schemas.microsoft.com/office/drawing/2014/main" xmlns="" id="{488BB68B-A254-7573-A273-673846286F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446783"/>
              </p:ext>
            </p:extLst>
          </p:nvPr>
        </p:nvGraphicFramePr>
        <p:xfrm>
          <a:off x="1397724" y="5438274"/>
          <a:ext cx="3473998" cy="755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3" name="Ecuación" r:id="rId13" imgW="2336760" imgH="507960" progId="Equation.3">
                  <p:embed/>
                </p:oleObj>
              </mc:Choice>
              <mc:Fallback>
                <p:oleObj name="Ecuación" r:id="rId13" imgW="2336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724" y="5438274"/>
                        <a:ext cx="3473998" cy="75551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Imagen 24">
            <a:extLst>
              <a:ext uri="{FF2B5EF4-FFF2-40B4-BE49-F238E27FC236}">
                <a16:creationId xmlns:a16="http://schemas.microsoft.com/office/drawing/2014/main" xmlns="" id="{39F8DCDC-7C88-07CE-8D6B-9FE3CD11D2CB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0" t="27958" r="67098" b="9322"/>
          <a:stretch/>
        </p:blipFill>
        <p:spPr>
          <a:xfrm>
            <a:off x="8000950" y="5419353"/>
            <a:ext cx="1255569" cy="824725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sp>
        <p:nvSpPr>
          <p:cNvPr id="67" name="Rectángulo 53">
            <a:extLst>
              <a:ext uri="{FF2B5EF4-FFF2-40B4-BE49-F238E27FC236}">
                <a16:creationId xmlns:a16="http://schemas.microsoft.com/office/drawing/2014/main" xmlns="" id="{3DD715E9-84F3-1086-7542-2B989B9C8B88}"/>
              </a:ext>
            </a:extLst>
          </p:cNvPr>
          <p:cNvSpPr/>
          <p:nvPr/>
        </p:nvSpPr>
        <p:spPr>
          <a:xfrm>
            <a:off x="1296275" y="5150242"/>
            <a:ext cx="3817958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 lIns="91440" tIns="45720" rIns="91440" bIns="45720" anchor="t">
            <a:spAutoFit/>
          </a:bodyPr>
          <a:lstStyle/>
          <a:p>
            <a:pPr eaLnBrk="1" hangingPunct="1">
              <a:spcBef>
                <a:spcPts val="1900"/>
              </a:spcBef>
              <a:defRPr/>
            </a:pPr>
            <a:r>
              <a:rPr lang="en" sz="14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Friedman-Lemaitre-Robertson-Walker metric</a:t>
            </a:r>
            <a:endParaRPr lang="es-ES_tradnl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8" name="Imagen 24">
            <a:extLst>
              <a:ext uri="{FF2B5EF4-FFF2-40B4-BE49-F238E27FC236}">
                <a16:creationId xmlns:a16="http://schemas.microsoft.com/office/drawing/2014/main" xmlns="" id="{9DF64DBA-1F12-89C4-1D6E-444F0D9C7715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26050" r="42251" b="12605"/>
          <a:stretch/>
        </p:blipFill>
        <p:spPr>
          <a:xfrm>
            <a:off x="9446513" y="5426145"/>
            <a:ext cx="1015571" cy="817933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pic>
        <p:nvPicPr>
          <p:cNvPr id="69" name="Imagen 24">
            <a:extLst>
              <a:ext uri="{FF2B5EF4-FFF2-40B4-BE49-F238E27FC236}">
                <a16:creationId xmlns:a16="http://schemas.microsoft.com/office/drawing/2014/main" xmlns="" id="{58B53B13-019E-3AEB-021B-6F5A8AB7A0A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83" t="28814" r="14603" b="9322"/>
          <a:stretch/>
        </p:blipFill>
        <p:spPr>
          <a:xfrm>
            <a:off x="10678077" y="5419495"/>
            <a:ext cx="1071562" cy="824584"/>
          </a:xfrm>
          <a:prstGeom prst="rect">
            <a:avLst/>
          </a:prstGeom>
          <a:solidFill>
            <a:srgbClr val="FFFFFF">
              <a:alpha val="63000"/>
            </a:srgbClr>
          </a:solidFill>
        </p:spPr>
      </p:pic>
      <p:sp>
        <p:nvSpPr>
          <p:cNvPr id="70" name="Signe de multiplicació 39">
            <a:extLst>
              <a:ext uri="{FF2B5EF4-FFF2-40B4-BE49-F238E27FC236}">
                <a16:creationId xmlns:a16="http://schemas.microsoft.com/office/drawing/2014/main" xmlns="" id="{11C41DD1-0C37-8B5B-2EE6-20F0DAD391A0}"/>
              </a:ext>
            </a:extLst>
          </p:cNvPr>
          <p:cNvSpPr/>
          <p:nvPr/>
        </p:nvSpPr>
        <p:spPr>
          <a:xfrm>
            <a:off x="7362896" y="5705963"/>
            <a:ext cx="474457" cy="446275"/>
          </a:xfrm>
          <a:prstGeom prst="mathMultipl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/>
          </a:p>
        </p:txBody>
      </p:sp>
      <p:sp>
        <p:nvSpPr>
          <p:cNvPr id="71" name="Oval 40">
            <a:extLst>
              <a:ext uri="{FF2B5EF4-FFF2-40B4-BE49-F238E27FC236}">
                <a16:creationId xmlns:a16="http://schemas.microsoft.com/office/drawing/2014/main" xmlns="" id="{4BAEAA60-E522-5FE4-F815-2C6E726FE704}"/>
              </a:ext>
            </a:extLst>
          </p:cNvPr>
          <p:cNvSpPr/>
          <p:nvPr/>
        </p:nvSpPr>
        <p:spPr>
          <a:xfrm>
            <a:off x="6378032" y="5566243"/>
            <a:ext cx="906552" cy="6763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400" dirty="0">
                <a:solidFill>
                  <a:schemeClr val="tx1"/>
                </a:solidFill>
              </a:rPr>
              <a:t>a(t)</a:t>
            </a:r>
          </a:p>
        </p:txBody>
      </p:sp>
      <p:sp>
        <p:nvSpPr>
          <p:cNvPr id="72" name="És igual a 41">
            <a:extLst>
              <a:ext uri="{FF2B5EF4-FFF2-40B4-BE49-F238E27FC236}">
                <a16:creationId xmlns:a16="http://schemas.microsoft.com/office/drawing/2014/main" xmlns="" id="{23647DC4-3C56-2C19-4B46-0743F335F20E}"/>
              </a:ext>
            </a:extLst>
          </p:cNvPr>
          <p:cNvSpPr/>
          <p:nvPr/>
        </p:nvSpPr>
        <p:spPr>
          <a:xfrm>
            <a:off x="5696055" y="5700920"/>
            <a:ext cx="465984" cy="376544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>
              <a:solidFill>
                <a:schemeClr val="tx1"/>
              </a:solidFill>
            </a:endParaRP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xmlns="" id="{ACE10A09-4534-8FAD-E157-016CA3295748}"/>
              </a:ext>
            </a:extLst>
          </p:cNvPr>
          <p:cNvSpPr/>
          <p:nvPr/>
        </p:nvSpPr>
        <p:spPr>
          <a:xfrm>
            <a:off x="8284192" y="5942330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&gt; 0</a:t>
            </a:r>
            <a:endParaRPr lang="es-ES_tradnl" sz="1400" b="1" dirty="0"/>
          </a:p>
        </p:txBody>
      </p:sp>
      <p:sp>
        <p:nvSpPr>
          <p:cNvPr id="74" name="Rectángulo 26">
            <a:extLst>
              <a:ext uri="{FF2B5EF4-FFF2-40B4-BE49-F238E27FC236}">
                <a16:creationId xmlns:a16="http://schemas.microsoft.com/office/drawing/2014/main" xmlns="" id="{8E6902BF-DDDC-89A1-8091-E57108C50587}"/>
              </a:ext>
            </a:extLst>
          </p:cNvPr>
          <p:cNvSpPr/>
          <p:nvPr/>
        </p:nvSpPr>
        <p:spPr>
          <a:xfrm>
            <a:off x="9594268" y="5956841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= 0</a:t>
            </a:r>
            <a:endParaRPr lang="es-ES_tradnl" sz="1400" b="1" dirty="0"/>
          </a:p>
        </p:txBody>
      </p:sp>
      <p:sp>
        <p:nvSpPr>
          <p:cNvPr id="75" name="Rectángulo 27">
            <a:extLst>
              <a:ext uri="{FF2B5EF4-FFF2-40B4-BE49-F238E27FC236}">
                <a16:creationId xmlns:a16="http://schemas.microsoft.com/office/drawing/2014/main" xmlns="" id="{0C306FA6-542F-C885-85E7-80054B82D92B}"/>
              </a:ext>
            </a:extLst>
          </p:cNvPr>
          <p:cNvSpPr/>
          <p:nvPr/>
        </p:nvSpPr>
        <p:spPr>
          <a:xfrm>
            <a:off x="10826596" y="5971948"/>
            <a:ext cx="704219" cy="307777"/>
          </a:xfrm>
          <a:prstGeom prst="rect">
            <a:avLst/>
          </a:prstGeom>
          <a:solidFill>
            <a:srgbClr val="FFFFFF">
              <a:alpha val="63000"/>
            </a:srgbClr>
          </a:solidFill>
        </p:spPr>
        <p:txBody>
          <a:bodyPr wrap="square">
            <a:spAutoFit/>
          </a:bodyPr>
          <a:lstStyle/>
          <a:p>
            <a:pPr algn="ctr" eaLnBrk="1" hangingPunct="1">
              <a:spcBef>
                <a:spcPts val="1900"/>
              </a:spcBef>
              <a:defRPr/>
            </a:pPr>
            <a:r>
              <a:rPr lang="en" sz="1400" b="1" dirty="0"/>
              <a:t>K &lt; 0</a:t>
            </a:r>
            <a:endParaRPr lang="es-ES_tradnl" sz="1400" b="1" dirty="0"/>
          </a:p>
        </p:txBody>
      </p:sp>
      <p:pic>
        <p:nvPicPr>
          <p:cNvPr id="76" name="Imagen 75"/>
          <p:cNvPicPr>
            <a:picLocks noChangeAspect="1"/>
          </p:cNvPicPr>
          <p:nvPr/>
        </p:nvPicPr>
        <p:blipFill>
          <a:blip r:embed="rId16">
            <a:duotone>
              <a:prstClr val="black"/>
              <a:srgbClr val="CEE5FE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88692" y="6158354"/>
            <a:ext cx="5715420" cy="695348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77" name="Picture 32" descr="http://www.astro.ucla.edu/~wright/balloons.gif"/>
          <p:cNvPicPr>
            <a:picLocks noChangeAspect="1" noChangeArrowheads="1" noCrop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104" y="5965041"/>
            <a:ext cx="1201216" cy="120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És igual a 41">
            <a:extLst>
              <a:ext uri="{FF2B5EF4-FFF2-40B4-BE49-F238E27FC236}">
                <a16:creationId xmlns:a16="http://schemas.microsoft.com/office/drawing/2014/main" xmlns="" id="{23647DC4-3C56-2C19-4B46-0743F335F20E}"/>
              </a:ext>
            </a:extLst>
          </p:cNvPr>
          <p:cNvSpPr/>
          <p:nvPr/>
        </p:nvSpPr>
        <p:spPr>
          <a:xfrm>
            <a:off x="7294435" y="6417204"/>
            <a:ext cx="465984" cy="376544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400">
              <a:solidFill>
                <a:schemeClr val="tx1"/>
              </a:solidFill>
            </a:endParaRPr>
          </a:p>
        </p:txBody>
      </p:sp>
      <p:sp>
        <p:nvSpPr>
          <p:cNvPr id="21" name="Elipse 20"/>
          <p:cNvSpPr/>
          <p:nvPr/>
        </p:nvSpPr>
        <p:spPr>
          <a:xfrm>
            <a:off x="3248093" y="6173285"/>
            <a:ext cx="404247" cy="720849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79" name="Flecha curvada hacia la izquierda 78"/>
          <p:cNvSpPr/>
          <p:nvPr/>
        </p:nvSpPr>
        <p:spPr>
          <a:xfrm rot="16200000">
            <a:off x="2819017" y="5736266"/>
            <a:ext cx="300298" cy="83191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tx1"/>
              </a:solidFill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78124" y="5458019"/>
            <a:ext cx="770857" cy="63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2400" b="1" dirty="0" smtClean="0">
                <a:solidFill>
                  <a:schemeClr val="tx1"/>
                </a:solidFill>
              </a:rPr>
              <a:t>GR</a:t>
            </a:r>
            <a:endParaRPr lang="ca-ES" sz="2400" b="1" dirty="0">
              <a:solidFill>
                <a:schemeClr val="tx1"/>
              </a:solidFill>
            </a:endParaRPr>
          </a:p>
        </p:txBody>
      </p:sp>
      <p:sp>
        <p:nvSpPr>
          <p:cNvPr id="86016" name="Más 86015"/>
          <p:cNvSpPr/>
          <p:nvPr/>
        </p:nvSpPr>
        <p:spPr>
          <a:xfrm>
            <a:off x="904995" y="5599162"/>
            <a:ext cx="360040" cy="38071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2" name="Rectángulo redondeado 81"/>
          <p:cNvSpPr/>
          <p:nvPr/>
        </p:nvSpPr>
        <p:spPr>
          <a:xfrm>
            <a:off x="60159" y="6197912"/>
            <a:ext cx="770857" cy="6354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dirty="0" smtClean="0">
                <a:solidFill>
                  <a:schemeClr val="tx1"/>
                </a:solidFill>
              </a:rPr>
              <a:t>Local </a:t>
            </a:r>
            <a:r>
              <a:rPr lang="ca-ES" b="1" dirty="0" smtClean="0">
                <a:solidFill>
                  <a:schemeClr val="tx1"/>
                </a:solidFill>
              </a:rPr>
              <a:t>GR</a:t>
            </a:r>
            <a:endParaRPr lang="ca-ES" sz="2400" b="1" dirty="0">
              <a:solidFill>
                <a:schemeClr val="tx1"/>
              </a:solidFill>
            </a:endParaRPr>
          </a:p>
        </p:txBody>
      </p:sp>
      <p:sp>
        <p:nvSpPr>
          <p:cNvPr id="83" name="Más 82"/>
          <p:cNvSpPr/>
          <p:nvPr/>
        </p:nvSpPr>
        <p:spPr>
          <a:xfrm>
            <a:off x="909500" y="6325284"/>
            <a:ext cx="360040" cy="38071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84" name="Flecha curvada hacia la derecha 83"/>
          <p:cNvSpPr/>
          <p:nvPr/>
        </p:nvSpPr>
        <p:spPr>
          <a:xfrm rot="5400000">
            <a:off x="4445058" y="4769541"/>
            <a:ext cx="352644" cy="25426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17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2" grpId="0" animBg="1"/>
      <p:bldP spid="78" grpId="0" animBg="1"/>
      <p:bldP spid="21" grpId="0" animBg="1"/>
      <p:bldP spid="79" grpId="0" animBg="1"/>
      <p:bldP spid="30" grpId="0" animBg="1"/>
      <p:bldP spid="86016" grpId="0" animBg="1"/>
      <p:bldP spid="82" grpId="0" animBg="1"/>
      <p:bldP spid="83" grpId="0" animBg="1"/>
      <p:bldP spid="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tge 4" descr="Imatge que conté text, diagrama, línia, Trama&#10;&#10;Descripció generada automàticament">
            <a:extLst>
              <a:ext uri="{FF2B5EF4-FFF2-40B4-BE49-F238E27FC236}">
                <a16:creationId xmlns:a16="http://schemas.microsoft.com/office/drawing/2014/main" xmlns="" id="{7B2F2072-D556-39E9-E8AB-80D7B131A7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253" r="52" b="18939"/>
          <a:stretch/>
        </p:blipFill>
        <p:spPr>
          <a:xfrm>
            <a:off x="177118" y="3416730"/>
            <a:ext cx="5427986" cy="3468654"/>
          </a:xfrm>
          <a:prstGeom prst="rect">
            <a:avLst/>
          </a:prstGeom>
        </p:spPr>
      </p:pic>
      <p:sp>
        <p:nvSpPr>
          <p:cNvPr id="85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228690"/>
            <a:ext cx="1224090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4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1" name="Imatge 30" descr="Imatge que conté text, diagrama, línia, Trama&#10;&#10;Descripció generada automàticament">
            <a:extLst>
              <a:ext uri="{FF2B5EF4-FFF2-40B4-BE49-F238E27FC236}">
                <a16:creationId xmlns:a16="http://schemas.microsoft.com/office/drawing/2014/main" xmlns="" id="{FBD22FCE-2A6F-B24A-5A79-F271BD1431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84" r="-581" b="57983"/>
          <a:stretch/>
        </p:blipFill>
        <p:spPr>
          <a:xfrm>
            <a:off x="5735960" y="2564904"/>
            <a:ext cx="6435448" cy="2878360"/>
          </a:xfrm>
          <a:prstGeom prst="rect">
            <a:avLst/>
          </a:prstGeom>
        </p:spPr>
      </p:pic>
      <p:pic>
        <p:nvPicPr>
          <p:cNvPr id="42" name="Imatge 41" descr="Imatge que conté text, diagrama, línia, Trama&#10;&#10;Descripció generada automàticament">
            <a:extLst>
              <a:ext uri="{FF2B5EF4-FFF2-40B4-BE49-F238E27FC236}">
                <a16:creationId xmlns:a16="http://schemas.microsoft.com/office/drawing/2014/main" xmlns="" id="{1134428D-34F8-D0F3-3207-607136941A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78" t="76680" r="1205" b="7773"/>
          <a:stretch/>
        </p:blipFill>
        <p:spPr>
          <a:xfrm>
            <a:off x="5576796" y="5459791"/>
            <a:ext cx="6317390" cy="1425593"/>
          </a:xfrm>
          <a:prstGeom prst="rect">
            <a:avLst/>
          </a:prstGeom>
        </p:spPr>
      </p:pic>
      <p:sp>
        <p:nvSpPr>
          <p:cNvPr id="50" name="QuadreDeText 1">
            <a:extLst>
              <a:ext uri="{FF2B5EF4-FFF2-40B4-BE49-F238E27FC236}">
                <a16:creationId xmlns:a16="http://schemas.microsoft.com/office/drawing/2014/main" xmlns="" id="{ED528221-BB96-D0D2-0BC1-0AC7901F8C23}"/>
              </a:ext>
            </a:extLst>
          </p:cNvPr>
          <p:cNvSpPr txBox="1"/>
          <p:nvPr/>
        </p:nvSpPr>
        <p:spPr>
          <a:xfrm>
            <a:off x="6600056" y="4602088"/>
            <a:ext cx="5637842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sz="1200" dirty="0">
                <a:latin typeface="Arial"/>
                <a:cs typeface="Arial"/>
              </a:rPr>
              <a:t>Model discrepancy (χ</a:t>
            </a:r>
            <a:r>
              <a:rPr lang="en-US" sz="1200" baseline="30000" dirty="0">
                <a:latin typeface="Courier New"/>
                <a:cs typeface="Courier New"/>
              </a:rPr>
              <a:t>2</a:t>
            </a:r>
            <a:r>
              <a:rPr lang="en-US" sz="1200" dirty="0">
                <a:latin typeface="Arial"/>
                <a:cs typeface="Arial"/>
              </a:rPr>
              <a:t>)  for </a:t>
            </a:r>
            <a:r>
              <a:rPr lang="en-US" sz="1200" dirty="0" smtClean="0">
                <a:latin typeface="Arial"/>
                <a:cs typeface="Arial"/>
              </a:rPr>
              <a:t>dist. </a:t>
            </a:r>
            <a:r>
              <a:rPr lang="en-US" sz="1200" dirty="0">
                <a:latin typeface="Arial"/>
                <a:cs typeface="Arial"/>
              </a:rPr>
              <a:t>modulus </a:t>
            </a:r>
            <a:r>
              <a:rPr lang="en-US" sz="1200" dirty="0" smtClean="0">
                <a:latin typeface="Arial"/>
                <a:cs typeface="Arial"/>
              </a:rPr>
              <a:t>with </a:t>
            </a:r>
            <a:r>
              <a:rPr lang="en-US" sz="1200" dirty="0">
                <a:latin typeface="Arial"/>
                <a:cs typeface="Arial"/>
              </a:rPr>
              <a:t>Pantheon</a:t>
            </a:r>
            <a:r>
              <a:rPr lang="en-US" sz="1200" dirty="0" smtClean="0">
                <a:latin typeface="Arial"/>
                <a:cs typeface="Arial"/>
              </a:rPr>
              <a:t>+ (1,550 </a:t>
            </a:r>
            <a:r>
              <a:rPr lang="en-US" sz="1200" dirty="0" err="1" smtClean="0">
                <a:latin typeface="Arial"/>
                <a:cs typeface="Arial"/>
              </a:rPr>
              <a:t>SNe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err="1" smtClean="0">
                <a:latin typeface="Arial"/>
                <a:cs typeface="Arial"/>
              </a:rPr>
              <a:t>Ia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data)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2" name="Picture 2" descr="Ilustración de la Vía Láctea">
            <a:extLst>
              <a:ext uri="{FF2B5EF4-FFF2-40B4-BE49-F238E27FC236}">
                <a16:creationId xmlns:a16="http://schemas.microsoft.com/office/drawing/2014/main" xmlns="" id="{B1A5C0D4-DAE6-5D05-BB8D-E3BB6E8F7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39 Marcador de número de diapositiva"/>
          <p:cNvSpPr txBox="1">
            <a:spLocks/>
          </p:cNvSpPr>
          <p:nvPr/>
        </p:nvSpPr>
        <p:spPr bwMode="auto">
          <a:xfrm>
            <a:off x="11539264" y="62068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1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3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7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8" name="23 Rectángulo"/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9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70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72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Rectángulo 72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83" name="Conector recto 8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35"/>
          <p:cNvSpPr/>
          <p:nvPr/>
        </p:nvSpPr>
        <p:spPr>
          <a:xfrm>
            <a:off x="7823717" y="920796"/>
            <a:ext cx="4446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R. (2024): </a:t>
            </a:r>
            <a:r>
              <a:rPr lang="ca-ES" sz="1200" dirty="0" err="1" smtClean="0">
                <a:solidFill>
                  <a:schemeClr val="bg1"/>
                </a:solidFill>
              </a:rPr>
              <a:t>ApJ</a:t>
            </a:r>
            <a:r>
              <a:rPr lang="ca-ES" sz="1200" dirty="0" smtClean="0">
                <a:solidFill>
                  <a:schemeClr val="bg1"/>
                </a:solidFill>
              </a:rPr>
              <a:t> 967, 66, </a:t>
            </a:r>
            <a:r>
              <a:rPr lang="ca-ES" sz="1200" u="sng" dirty="0" smtClean="0">
                <a:solidFill>
                  <a:schemeClr val="bg1"/>
                </a:solidFill>
                <a:hlinkClick r:id="rId8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  <a:endParaRPr lang="ca-ES" sz="1200" dirty="0" smtClean="0">
              <a:solidFill>
                <a:schemeClr val="bg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7602" y="1268760"/>
            <a:ext cx="4210050" cy="5429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1718882"/>
            <a:ext cx="2190750" cy="819150"/>
          </a:xfrm>
          <a:prstGeom prst="rect">
            <a:avLst/>
          </a:prstGeom>
        </p:spPr>
      </p:pic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311741"/>
              </p:ext>
            </p:extLst>
          </p:nvPr>
        </p:nvGraphicFramePr>
        <p:xfrm>
          <a:off x="8248650" y="1701453"/>
          <a:ext cx="29622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4" name="Imagen de mapa de bits" r:id="rId11" imgW="2962440" imgH="399960" progId="Paint.Picture">
                  <p:embed/>
                </p:oleObj>
              </mc:Choice>
              <mc:Fallback>
                <p:oleObj name="Imagen de mapa de bits" r:id="rId11" imgW="2962440" imgH="3999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248650" y="1701453"/>
                        <a:ext cx="2962275" cy="400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56240" y="2088654"/>
            <a:ext cx="2952750" cy="476250"/>
          </a:xfrm>
          <a:prstGeom prst="rect">
            <a:avLst/>
          </a:prstGeom>
        </p:spPr>
      </p:pic>
      <p:sp>
        <p:nvSpPr>
          <p:cNvPr id="41" name="Text Box 30">
            <a:extLst>
              <a:ext uri="{FF2B5EF4-FFF2-40B4-BE49-F238E27FC236}">
                <a16:creationId xmlns:a16="http://schemas.microsoft.com/office/drawing/2014/main" xmlns="" id="{DF1B2B7B-CD00-ABE7-31F5-D86899203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102924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Previous</a:t>
            </a:r>
            <a:r>
              <a:rPr lang="ca-ES" sz="40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results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5" name="Text Box 30">
            <a:extLst>
              <a:ext uri="{FF2B5EF4-FFF2-40B4-BE49-F238E27FC236}">
                <a16:creationId xmlns:a16="http://schemas.microsoft.com/office/drawing/2014/main" xmlns="" id="{F951DF0F-C9BC-25F5-6321-08EF6FBB3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8732" y="829439"/>
            <a:ext cx="9139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ca-ES" sz="2400" b="1" dirty="0" smtClean="0">
                <a:solidFill>
                  <a:schemeClr val="bg1"/>
                </a:solidFill>
                <a:latin typeface="Arial"/>
                <a:cs typeface="Arial"/>
              </a:rPr>
              <a:t>a</a:t>
            </a:r>
            <a:r>
              <a:rPr lang="en" sz="2400" b="1" dirty="0" smtClean="0">
                <a:solidFill>
                  <a:schemeClr val="bg1"/>
                </a:solidFill>
                <a:latin typeface="Arial"/>
                <a:cs typeface="Arial"/>
              </a:rPr>
              <a:t>t a cosmic scale</a:t>
            </a:r>
            <a:endParaRPr lang="ca-ES" sz="2400" dirty="0">
              <a:solidFill>
                <a:schemeClr val="bg1"/>
              </a:solidFill>
            </a:endParaRPr>
          </a:p>
        </p:txBody>
      </p:sp>
      <p:sp>
        <p:nvSpPr>
          <p:cNvPr id="49" name="Rectángulo 48"/>
          <p:cNvSpPr/>
          <p:nvPr/>
        </p:nvSpPr>
        <p:spPr>
          <a:xfrm>
            <a:off x="1509964" y="3518901"/>
            <a:ext cx="2762295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Angular diameter distance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74" name="Imagen 7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02203" y="3860279"/>
            <a:ext cx="2009775" cy="504825"/>
          </a:xfrm>
          <a:prstGeom prst="rect">
            <a:avLst/>
          </a:prstGeom>
        </p:spPr>
      </p:pic>
      <p:sp>
        <p:nvSpPr>
          <p:cNvPr id="75" name="Rectángulo 74"/>
          <p:cNvSpPr/>
          <p:nvPr/>
        </p:nvSpPr>
        <p:spPr>
          <a:xfrm>
            <a:off x="7588382" y="2727079"/>
            <a:ext cx="2294218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Lumninosity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 distance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76" name="Imatge 3" descr="Imatge que conté text, diagrama, línia, Paral·lel&#10;&#10;Descripció generada automàticament">
            <a:extLst>
              <a:ext uri="{FF2B5EF4-FFF2-40B4-BE49-F238E27FC236}">
                <a16:creationId xmlns:a16="http://schemas.microsoft.com/office/drawing/2014/main" xmlns="" id="{DD73031B-7C50-E848-9329-DBA7F86D8AA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b="15468"/>
          <a:stretch/>
        </p:blipFill>
        <p:spPr>
          <a:xfrm>
            <a:off x="23974" y="59693"/>
            <a:ext cx="3834880" cy="3318377"/>
          </a:xfrm>
          <a:prstGeom prst="rect">
            <a:avLst/>
          </a:prstGeom>
        </p:spPr>
      </p:pic>
      <p:pic>
        <p:nvPicPr>
          <p:cNvPr id="77" name="Imatge 3" descr="Imatge que conté text, diagrama, línia, Paral·lel&#10;&#10;Descripció generada automàticament">
            <a:extLst>
              <a:ext uri="{FF2B5EF4-FFF2-40B4-BE49-F238E27FC236}">
                <a16:creationId xmlns:a16="http://schemas.microsoft.com/office/drawing/2014/main" xmlns="" id="{DD73031B-7C50-E848-9329-DBA7F86D8AA9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6875" t="84342" r="5847"/>
          <a:stretch/>
        </p:blipFill>
        <p:spPr>
          <a:xfrm>
            <a:off x="2117502" y="2153517"/>
            <a:ext cx="3744416" cy="687675"/>
          </a:xfrm>
          <a:prstGeom prst="rect">
            <a:avLst/>
          </a:prstGeom>
        </p:spPr>
      </p:pic>
      <p:sp>
        <p:nvSpPr>
          <p:cNvPr id="78" name="Rectángulo 77"/>
          <p:cNvSpPr/>
          <p:nvPr/>
        </p:nvSpPr>
        <p:spPr>
          <a:xfrm>
            <a:off x="1340535" y="240737"/>
            <a:ext cx="1997663" cy="338554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Expansion rate (H)</a:t>
            </a:r>
            <a:endParaRPr lang="ca-ES" sz="1600" b="1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716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>
                <a:latin typeface="Arial Nova Cond Light" panose="020B0306020202020204" pitchFamily="34" charset="0"/>
                <a:cs typeface="Calibri"/>
              </a:rPr>
              <a:t>Motivation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Previous results at a cosmic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err="1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Hyperconical</a:t>
            </a: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 modified 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Observational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 smtClean="0">
              <a:cs typeface="Calibri"/>
            </a:endParaRPr>
          </a:p>
        </p:txBody>
      </p:sp>
      <p:pic>
        <p:nvPicPr>
          <p:cNvPr id="9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38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296093" y="1338868"/>
            <a:ext cx="3127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ca-ES" sz="2400" b="1" dirty="0" err="1" smtClean="0">
                <a:solidFill>
                  <a:srgbClr val="0070C0"/>
                </a:solidFill>
              </a:rPr>
              <a:t>Hyperconical</a:t>
            </a:r>
            <a:r>
              <a:rPr lang="ca-ES" sz="2400" b="1" dirty="0" smtClean="0">
                <a:solidFill>
                  <a:srgbClr val="0070C0"/>
                </a:solidFill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</a:rPr>
              <a:t>metric</a:t>
            </a:r>
            <a:endParaRPr lang="es-ES_tradnl" sz="2400" b="1" dirty="0">
              <a:solidFill>
                <a:srgbClr val="0070C0"/>
              </a:solidFill>
            </a:endParaRPr>
          </a:p>
        </p:txBody>
      </p:sp>
      <p:pic>
        <p:nvPicPr>
          <p:cNvPr id="52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5" name="Rectángulo 24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478" y="3619810"/>
            <a:ext cx="7096125" cy="1038225"/>
          </a:xfrm>
          <a:prstGeom prst="rect">
            <a:avLst/>
          </a:prstGeom>
        </p:spPr>
      </p:pic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96154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smtClean="0">
                <a:solidFill>
                  <a:schemeClr val="bg1"/>
                </a:solidFill>
                <a:latin typeface="Arial"/>
                <a:cs typeface="Arial"/>
              </a:rPr>
              <a:t>HMG model</a:t>
            </a:r>
            <a:endParaRPr lang="ca-ES" sz="4000" dirty="0">
              <a:latin typeface="Arial"/>
              <a:cs typeface="Arial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-24181" y="2996952"/>
            <a:ext cx="60267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Hyperconical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modified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err="1" smtClean="0">
                <a:solidFill>
                  <a:srgbClr val="0070C0"/>
                </a:solidFill>
                <a:latin typeface="Arial"/>
                <a:cs typeface="Arial"/>
              </a:rPr>
              <a:t>gravity</a:t>
            </a:r>
            <a:r>
              <a:rPr lang="ca-ES" sz="2400" b="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ca-ES" sz="2400" b="1" dirty="0" smtClean="0">
                <a:solidFill>
                  <a:srgbClr val="0070C0"/>
                </a:solidFill>
                <a:latin typeface="Arial"/>
                <a:cs typeface="Arial"/>
              </a:rPr>
              <a:t>(HMG)</a:t>
            </a:r>
          </a:p>
        </p:txBody>
      </p:sp>
      <p:sp>
        <p:nvSpPr>
          <p:cNvPr id="31" name="Rectángulo 30"/>
          <p:cNvSpPr/>
          <p:nvPr/>
        </p:nvSpPr>
        <p:spPr>
          <a:xfrm>
            <a:off x="7102232" y="388826"/>
            <a:ext cx="5186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</a:t>
            </a:r>
            <a:r>
              <a:rPr lang="ca-ES" sz="1200" dirty="0">
                <a:solidFill>
                  <a:schemeClr val="bg1"/>
                </a:solidFill>
              </a:rPr>
              <a:t>, </a:t>
            </a:r>
            <a:r>
              <a:rPr lang="ca-ES" sz="1200" dirty="0" smtClean="0">
                <a:solidFill>
                  <a:schemeClr val="bg1"/>
                </a:solidFill>
              </a:rPr>
              <a:t>R</a:t>
            </a:r>
            <a:r>
              <a:rPr lang="ca-ES" sz="1200" dirty="0">
                <a:solidFill>
                  <a:schemeClr val="bg1"/>
                </a:solidFill>
              </a:rPr>
              <a:t> &amp;</a:t>
            </a:r>
            <a:r>
              <a:rPr lang="ca-ES" sz="1200" dirty="0" smtClean="0">
                <a:solidFill>
                  <a:schemeClr val="bg1"/>
                </a:solidFill>
              </a:rPr>
              <a:t> C-S, R. </a:t>
            </a:r>
            <a:r>
              <a:rPr lang="ca-ES" sz="1200" dirty="0">
                <a:solidFill>
                  <a:schemeClr val="bg1"/>
                </a:solidFill>
              </a:rPr>
              <a:t>(2023) </a:t>
            </a:r>
            <a:r>
              <a:rPr lang="ca-ES" sz="1200" i="1" dirty="0" smtClean="0">
                <a:solidFill>
                  <a:schemeClr val="bg1"/>
                </a:solidFill>
              </a:rPr>
              <a:t>CQG</a:t>
            </a:r>
            <a:r>
              <a:rPr lang="ca-ES" sz="1200" i="1" dirty="0">
                <a:solidFill>
                  <a:schemeClr val="bg1"/>
                </a:solidFill>
              </a:rPr>
              <a:t>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</a:t>
            </a:r>
            <a:r>
              <a:rPr lang="ca-ES" sz="1200" dirty="0" smtClean="0">
                <a:solidFill>
                  <a:schemeClr val="bg1"/>
                </a:solidFill>
              </a:rPr>
              <a:t>195006.</a:t>
            </a:r>
            <a:r>
              <a:rPr lang="ca-ES" sz="1200" dirty="0">
                <a:solidFill>
                  <a:schemeClr val="bg1"/>
                </a:solidFill>
              </a:rPr>
              <a:t> </a:t>
            </a:r>
            <a:r>
              <a:rPr lang="ca-ES" sz="1200" u="sng" dirty="0" smtClean="0">
                <a:solidFill>
                  <a:schemeClr val="bg1"/>
                </a:solidFill>
                <a:hlinkClick r:id="rId6"/>
              </a:rPr>
              <a:t>10.1088/1361-6382/</a:t>
            </a:r>
            <a:r>
              <a:rPr lang="ca-ES" sz="1200" u="sng" dirty="0" err="1" smtClean="0">
                <a:solidFill>
                  <a:schemeClr val="bg1"/>
                </a:solidFill>
                <a:hlinkClick r:id="rId6"/>
              </a:rPr>
              <a:t>aceacc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 </a:t>
            </a:r>
            <a:r>
              <a:rPr lang="ca-ES" sz="1200" dirty="0" smtClean="0">
                <a:solidFill>
                  <a:schemeClr val="bg1"/>
                </a:solidFill>
              </a:rPr>
              <a:t>(</a:t>
            </a:r>
            <a:r>
              <a:rPr lang="ca-ES" sz="1200" dirty="0">
                <a:solidFill>
                  <a:schemeClr val="bg1"/>
                </a:solidFill>
              </a:rPr>
              <a:t>2023) </a:t>
            </a:r>
            <a:r>
              <a:rPr lang="ca-ES" sz="1200" i="1" dirty="0">
                <a:solidFill>
                  <a:schemeClr val="bg1"/>
                </a:solidFill>
              </a:rPr>
              <a:t>CQG </a:t>
            </a:r>
            <a:r>
              <a:rPr lang="ca-ES" sz="1200" b="1" dirty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</a:t>
            </a:r>
            <a:r>
              <a:rPr lang="ca-ES" sz="1200" dirty="0" smtClean="0">
                <a:solidFill>
                  <a:schemeClr val="bg1"/>
                </a:solidFill>
              </a:rPr>
              <a:t>235002.</a:t>
            </a:r>
            <a:r>
              <a:rPr lang="ca-ES" sz="1200" dirty="0">
                <a:solidFill>
                  <a:schemeClr val="bg1"/>
                </a:solidFill>
              </a:rPr>
              <a:t> </a:t>
            </a:r>
            <a:r>
              <a:rPr lang="ca-ES" sz="1200" u="sng" dirty="0" smtClean="0">
                <a:solidFill>
                  <a:schemeClr val="bg1"/>
                </a:solidFill>
                <a:hlinkClick r:id="rId7"/>
              </a:rPr>
              <a:t>10.1088/1361-6382/</a:t>
            </a:r>
            <a:r>
              <a:rPr lang="ca-ES" sz="1200" u="sng" dirty="0" err="1" smtClean="0">
                <a:solidFill>
                  <a:schemeClr val="bg1"/>
                </a:solidFill>
                <a:hlinkClick r:id="rId7"/>
              </a:rPr>
              <a:t>aceacc</a:t>
            </a:r>
            <a:r>
              <a:rPr lang="ca-ES" sz="1200" dirty="0">
                <a:solidFill>
                  <a:schemeClr val="bg1"/>
                </a:solidFill>
                <a:hlinkClick r:id="rId7"/>
              </a:rPr>
              <a:t> </a:t>
            </a:r>
            <a:r>
              <a:rPr lang="ca-ES" sz="1200" dirty="0" smtClean="0">
                <a:solidFill>
                  <a:schemeClr val="bg1"/>
                </a:solidFill>
                <a:hlinkClick r:id="rId7"/>
              </a:rPr>
              <a:t>​</a:t>
            </a:r>
            <a:r>
              <a:rPr lang="ca-ES" sz="1200" dirty="0">
                <a:solidFill>
                  <a:schemeClr val="bg1"/>
                </a:solidFill>
              </a:rPr>
              <a:t> ​</a:t>
            </a:r>
            <a:br>
              <a:rPr lang="ca-ES" sz="1200" dirty="0">
                <a:solidFill>
                  <a:schemeClr val="bg1"/>
                </a:solidFill>
              </a:rPr>
            </a:br>
            <a:r>
              <a:rPr lang="ca-ES" sz="1200" dirty="0">
                <a:solidFill>
                  <a:schemeClr val="bg1"/>
                </a:solidFill>
              </a:rPr>
              <a:t>Monjo, R. (2024): </a:t>
            </a:r>
            <a:r>
              <a:rPr lang="ca-ES" sz="1200" dirty="0" err="1" smtClean="0">
                <a:solidFill>
                  <a:schemeClr val="bg1"/>
                </a:solidFill>
              </a:rPr>
              <a:t>ApJ</a:t>
            </a:r>
            <a:r>
              <a:rPr lang="ca-ES" sz="1200" dirty="0" smtClean="0">
                <a:solidFill>
                  <a:schemeClr val="bg1"/>
                </a:solidFill>
              </a:rPr>
              <a:t> 967, 66, </a:t>
            </a:r>
            <a:r>
              <a:rPr lang="ca-ES" sz="1200" u="sng" dirty="0" smtClean="0">
                <a:solidFill>
                  <a:schemeClr val="bg1"/>
                </a:solidFill>
                <a:hlinkClick r:id="rId8"/>
              </a:rPr>
              <a:t>10.3847/1538-4357/ad3df7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</a:p>
        </p:txBody>
      </p:sp>
      <p:sp>
        <p:nvSpPr>
          <p:cNvPr id="32" name="Flecha abajo 31"/>
          <p:cNvSpPr/>
          <p:nvPr/>
        </p:nvSpPr>
        <p:spPr>
          <a:xfrm>
            <a:off x="1310229" y="2652093"/>
            <a:ext cx="504056" cy="3885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3" name="QuadreDeText 14">
            <a:extLst>
              <a:ext uri="{FF2B5EF4-FFF2-40B4-BE49-F238E27FC236}">
                <a16:creationId xmlns:a16="http://schemas.microsoft.com/office/drawing/2014/main" xmlns="" id="{821CBE7A-3E05-E29D-F2A3-04696205A7E6}"/>
              </a:ext>
            </a:extLst>
          </p:cNvPr>
          <p:cNvSpPr txBox="1"/>
          <p:nvPr/>
        </p:nvSpPr>
        <p:spPr>
          <a:xfrm>
            <a:off x="7624549" y="4906934"/>
            <a:ext cx="158417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Milgromian</a:t>
            </a:r>
            <a:r>
              <a:rPr lang="ca-ES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 </a:t>
            </a:r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acceleration</a:t>
            </a:r>
            <a:endParaRPr lang="ca-E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0263" y="4739487"/>
            <a:ext cx="3885714" cy="100952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2985" y="4771404"/>
            <a:ext cx="1550267" cy="1018500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 rotWithShape="1">
          <a:blip r:embed="rId11"/>
          <a:srcRect t="2" r="18841" b="-1"/>
          <a:stretch/>
        </p:blipFill>
        <p:spPr>
          <a:xfrm>
            <a:off x="9352460" y="5138418"/>
            <a:ext cx="1982940" cy="36305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9" name="Rectángulo 38"/>
          <p:cNvSpPr/>
          <p:nvPr/>
        </p:nvSpPr>
        <p:spPr>
          <a:xfrm>
            <a:off x="9209101" y="4725144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dirty="0" err="1">
                <a:solidFill>
                  <a:srgbClr val="002060"/>
                </a:solidFill>
              </a:rPr>
              <a:t>but</a:t>
            </a:r>
            <a:r>
              <a:rPr lang="es-ES_tradnl" dirty="0">
                <a:solidFill>
                  <a:srgbClr val="002060"/>
                </a:solidFill>
              </a:rPr>
              <a:t> </a:t>
            </a:r>
            <a:r>
              <a:rPr lang="es-ES_tradnl" dirty="0" err="1">
                <a:solidFill>
                  <a:srgbClr val="002060"/>
                </a:solidFill>
              </a:rPr>
              <a:t>now</a:t>
            </a:r>
            <a:r>
              <a:rPr lang="es-ES_tradnl" dirty="0">
                <a:solidFill>
                  <a:srgbClr val="002060"/>
                </a:solidFill>
              </a:rPr>
              <a:t> </a:t>
            </a:r>
            <a:r>
              <a:rPr lang="es-ES_tradnl" dirty="0" err="1">
                <a:solidFill>
                  <a:srgbClr val="002060"/>
                </a:solidFill>
              </a:rPr>
              <a:t>with</a:t>
            </a:r>
            <a:r>
              <a:rPr lang="es-ES_tradnl" dirty="0">
                <a:solidFill>
                  <a:srgbClr val="002060"/>
                </a:solidFill>
              </a:rPr>
              <a:t>:</a:t>
            </a:r>
            <a:endParaRPr lang="ca-ES" dirty="0">
              <a:solidFill>
                <a:srgbClr val="002060"/>
              </a:solidFill>
            </a:endParaRPr>
          </a:p>
        </p:txBody>
      </p:sp>
      <p:sp>
        <p:nvSpPr>
          <p:cNvPr id="40" name="Flecha derecha 39"/>
          <p:cNvSpPr/>
          <p:nvPr/>
        </p:nvSpPr>
        <p:spPr>
          <a:xfrm>
            <a:off x="5229170" y="4964862"/>
            <a:ext cx="720080" cy="5022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Rectángulo 1"/>
          <p:cNvSpPr/>
          <p:nvPr/>
        </p:nvSpPr>
        <p:spPr>
          <a:xfrm>
            <a:off x="1110263" y="5757978"/>
            <a:ext cx="10429001" cy="371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/>
              <a:t>Baryonic </a:t>
            </a:r>
            <a:r>
              <a:rPr lang="en-US" dirty="0"/>
              <a:t>Tully-Fisher relation (BTFR) and the mass-discrepancy acceleration relation (</a:t>
            </a:r>
            <a:r>
              <a:rPr lang="en-US" dirty="0" smtClean="0"/>
              <a:t>MDAR)</a:t>
            </a:r>
            <a:endParaRPr lang="es-ES_tradnl" dirty="0"/>
          </a:p>
        </p:txBody>
      </p:sp>
      <p:sp>
        <p:nvSpPr>
          <p:cNvPr id="4" name="Rectángulo 3"/>
          <p:cNvSpPr/>
          <p:nvPr/>
        </p:nvSpPr>
        <p:spPr>
          <a:xfrm>
            <a:off x="3010363" y="3505830"/>
            <a:ext cx="1593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dirty="0">
                <a:latin typeface="Arial"/>
                <a:cs typeface="Arial"/>
              </a:rPr>
              <a:t>Local GR </a:t>
            </a:r>
            <a:r>
              <a:rPr lang="ca-ES" sz="2400" dirty="0" smtClean="0">
                <a:latin typeface="Arial"/>
                <a:cs typeface="Arial"/>
              </a:rPr>
              <a:t>+ </a:t>
            </a:r>
            <a:r>
              <a:rPr lang="ca-ES" sz="2400" dirty="0" err="1">
                <a:latin typeface="Arial"/>
                <a:cs typeface="Arial"/>
              </a:rPr>
              <a:t>cosmic</a:t>
            </a:r>
            <a:r>
              <a:rPr lang="ca-ES" sz="2400" dirty="0">
                <a:latin typeface="Arial"/>
                <a:cs typeface="Arial"/>
              </a:rPr>
              <a:t> </a:t>
            </a:r>
            <a:r>
              <a:rPr lang="ca-ES" sz="2400" dirty="0" err="1">
                <a:latin typeface="Arial"/>
                <a:cs typeface="Arial"/>
              </a:rPr>
              <a:t>projection</a:t>
            </a:r>
            <a:r>
              <a:rPr lang="en-US" dirty="0">
                <a:latin typeface="Arial"/>
                <a:cs typeface="Arial"/>
              </a:rPr>
              <a:t> </a:t>
            </a:r>
            <a:endParaRPr lang="ca-ES" dirty="0">
              <a:latin typeface="Arial"/>
              <a:cs typeface="Arial"/>
            </a:endParaRPr>
          </a:p>
        </p:txBody>
      </p:sp>
      <p:pic>
        <p:nvPicPr>
          <p:cNvPr id="57" name="Imagen 5">
            <a:extLst>
              <a:ext uri="{FF2B5EF4-FFF2-40B4-BE49-F238E27FC236}">
                <a16:creationId xmlns:a16="http://schemas.microsoft.com/office/drawing/2014/main" xmlns="" id="{D073718D-69E9-C47F-2DDE-22C9AB5CDDCD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4039" y="1054346"/>
            <a:ext cx="1647825" cy="1524000"/>
          </a:xfrm>
          <a:prstGeom prst="rect">
            <a:avLst/>
          </a:prstGeom>
        </p:spPr>
      </p:pic>
      <p:pic>
        <p:nvPicPr>
          <p:cNvPr id="58" name="Imagen 8">
            <a:extLst>
              <a:ext uri="{FF2B5EF4-FFF2-40B4-BE49-F238E27FC236}">
                <a16:creationId xmlns:a16="http://schemas.microsoft.com/office/drawing/2014/main" xmlns="" id="{67BB1B89-F9E7-EC2A-05E5-88018A365DC8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5751" y="365426"/>
            <a:ext cx="3242735" cy="2859701"/>
          </a:xfrm>
          <a:prstGeom prst="rect">
            <a:avLst/>
          </a:prstGeom>
        </p:spPr>
      </p:pic>
      <p:pic>
        <p:nvPicPr>
          <p:cNvPr id="59" name="Imagen 5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93847" y="1837848"/>
            <a:ext cx="3108733" cy="1470172"/>
          </a:xfrm>
          <a:prstGeom prst="rect">
            <a:avLst/>
          </a:prstGeom>
        </p:spPr>
      </p:pic>
      <p:sp>
        <p:nvSpPr>
          <p:cNvPr id="60" name="Flecha abajo 59"/>
          <p:cNvSpPr/>
          <p:nvPr/>
        </p:nvSpPr>
        <p:spPr>
          <a:xfrm rot="16200000">
            <a:off x="8654708" y="2434825"/>
            <a:ext cx="461064" cy="3876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61" name="Imagen 6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22199" y="2265672"/>
            <a:ext cx="1480926" cy="863874"/>
          </a:xfrm>
          <a:prstGeom prst="rect">
            <a:avLst/>
          </a:prstGeom>
        </p:spPr>
      </p:pic>
      <p:pic>
        <p:nvPicPr>
          <p:cNvPr id="62" name="Imagen 6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1627" y="1930944"/>
            <a:ext cx="6419850" cy="781050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63" name="Imagen 62"/>
          <p:cNvPicPr>
            <a:picLocks noChangeAspect="1"/>
          </p:cNvPicPr>
          <p:nvPr/>
        </p:nvPicPr>
        <p:blipFill rotWithShape="1">
          <a:blip r:embed="rId17"/>
          <a:srcRect l="46195" t="7091" b="8127"/>
          <a:stretch/>
        </p:blipFill>
        <p:spPr>
          <a:xfrm>
            <a:off x="239096" y="3554671"/>
            <a:ext cx="2771267" cy="110336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310228" y="6090850"/>
            <a:ext cx="9754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s-ES_tradnl" b="1" dirty="0"/>
              <a:t>1-parameter HMG </a:t>
            </a:r>
            <a:r>
              <a:rPr lang="es-ES_tradnl" b="1" dirty="0" err="1" smtClean="0"/>
              <a:t>model</a:t>
            </a:r>
            <a:r>
              <a:rPr lang="es-ES_tradnl" b="1" dirty="0" smtClean="0"/>
              <a:t>:  </a:t>
            </a:r>
            <a:r>
              <a:rPr lang="el-GR" b="1" dirty="0" smtClean="0"/>
              <a:t>γ</a:t>
            </a:r>
            <a:r>
              <a:rPr lang="es-ES_tradnl" b="1" baseline="-25000" dirty="0" smtClean="0"/>
              <a:t>0</a:t>
            </a:r>
            <a:r>
              <a:rPr lang="es-ES_tradnl" b="1" dirty="0"/>
              <a:t> </a:t>
            </a:r>
            <a:r>
              <a:rPr lang="es-ES_tradnl" b="1" dirty="0" smtClean="0"/>
              <a:t>= </a:t>
            </a:r>
            <a:r>
              <a:rPr lang="es-ES_tradnl" b="1" dirty="0" err="1" smtClean="0"/>
              <a:t>constant</a:t>
            </a:r>
            <a:r>
              <a:rPr lang="es-ES_tradnl" b="1" dirty="0" smtClean="0"/>
              <a:t> </a:t>
            </a:r>
          </a:p>
          <a:p>
            <a:pPr eaLnBrk="1" hangingPunct="1"/>
            <a:r>
              <a:rPr lang="es-ES_tradnl" b="1" dirty="0" smtClean="0"/>
              <a:t>2-parameter </a:t>
            </a:r>
            <a:r>
              <a:rPr lang="es-ES_tradnl" b="1" dirty="0"/>
              <a:t>HMG </a:t>
            </a:r>
            <a:r>
              <a:rPr lang="es-ES_tradnl" b="1" dirty="0" err="1" smtClean="0"/>
              <a:t>model</a:t>
            </a:r>
            <a:r>
              <a:rPr lang="es-ES_tradnl" b="1" dirty="0" smtClean="0"/>
              <a:t>:  </a:t>
            </a:r>
            <a:r>
              <a:rPr lang="el-GR" b="1" dirty="0" smtClean="0"/>
              <a:t>γ</a:t>
            </a:r>
            <a:r>
              <a:rPr lang="es-ES_tradnl" b="1" baseline="-25000" dirty="0"/>
              <a:t>0 </a:t>
            </a:r>
            <a:r>
              <a:rPr lang="es-ES_tradnl" b="1" dirty="0"/>
              <a:t>= </a:t>
            </a:r>
            <a:r>
              <a:rPr lang="es-ES_tradnl" b="1" i="1" dirty="0" smtClean="0"/>
              <a:t>f</a:t>
            </a:r>
            <a:r>
              <a:rPr lang="es-ES_tradnl" b="1" dirty="0" smtClean="0"/>
              <a:t>(</a:t>
            </a:r>
            <a:r>
              <a:rPr lang="es-ES_tradnl" b="1" dirty="0" err="1" smtClean="0"/>
              <a:t>geometry</a:t>
            </a:r>
            <a:r>
              <a:rPr lang="es-ES_tradnl" b="1" dirty="0" smtClean="0"/>
              <a:t> of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system</a:t>
            </a:r>
            <a:r>
              <a:rPr lang="es-ES_tradnl" b="1" dirty="0" smtClean="0"/>
              <a:t>, </a:t>
            </a:r>
            <a:r>
              <a:rPr lang="es-ES_tradnl" b="1" dirty="0" err="1" smtClean="0"/>
              <a:t>that</a:t>
            </a:r>
            <a:r>
              <a:rPr lang="es-ES_tradnl" b="1" dirty="0" smtClean="0"/>
              <a:t> </a:t>
            </a:r>
            <a:r>
              <a:rPr lang="es-ES_tradnl" b="1" dirty="0" err="1" smtClean="0"/>
              <a:t>is</a:t>
            </a:r>
            <a:r>
              <a:rPr lang="es-ES_tradnl" b="1" dirty="0" smtClean="0"/>
              <a:t>: </a:t>
            </a:r>
            <a:r>
              <a:rPr lang="el-GR" b="1" dirty="0" smtClean="0"/>
              <a:t>γ</a:t>
            </a:r>
            <a:r>
              <a:rPr lang="es-ES_tradnl" b="1" baseline="-25000" dirty="0" smtClean="0"/>
              <a:t>center</a:t>
            </a:r>
            <a:r>
              <a:rPr lang="ca-ES" b="1" dirty="0" smtClean="0"/>
              <a:t> </a:t>
            </a:r>
            <a:r>
              <a:rPr lang="ca-ES" b="1" dirty="0" err="1" smtClean="0"/>
              <a:t>and</a:t>
            </a:r>
            <a:r>
              <a:rPr lang="ca-ES" b="1" dirty="0" smtClean="0"/>
              <a:t> </a:t>
            </a:r>
            <a:r>
              <a:rPr lang="el-GR" b="1" dirty="0" smtClean="0"/>
              <a:t>ε</a:t>
            </a:r>
            <a:r>
              <a:rPr lang="es-ES_tradnl" b="1" baseline="-25000" dirty="0" smtClean="0">
                <a:latin typeface="Symbol" panose="05050102010706020507" pitchFamily="18" charset="2"/>
              </a:rPr>
              <a:t>H</a:t>
            </a:r>
            <a:r>
              <a:rPr lang="es-ES_tradnl" b="1" dirty="0" smtClean="0"/>
              <a:t>) </a:t>
            </a:r>
            <a:endParaRPr lang="es-ES_tradnl" b="1" dirty="0"/>
          </a:p>
        </p:txBody>
      </p:sp>
      <p:sp>
        <p:nvSpPr>
          <p:cNvPr id="6" name="Rectángulo 5"/>
          <p:cNvSpPr/>
          <p:nvPr/>
        </p:nvSpPr>
        <p:spPr>
          <a:xfrm>
            <a:off x="8798437" y="1431201"/>
            <a:ext cx="295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2400" b="1" dirty="0" err="1" smtClean="0">
                <a:solidFill>
                  <a:srgbClr val="4777FF"/>
                </a:solidFill>
                <a:latin typeface="Arial"/>
                <a:cs typeface="Arial"/>
              </a:rPr>
              <a:t>Cosmic</a:t>
            </a:r>
            <a:r>
              <a:rPr lang="ca-ES" sz="2400" b="1" dirty="0" smtClean="0">
                <a:solidFill>
                  <a:srgbClr val="4777FF"/>
                </a:solidFill>
                <a:latin typeface="Arial"/>
                <a:cs typeface="Arial"/>
              </a:rPr>
              <a:t> </a:t>
            </a:r>
            <a:r>
              <a:rPr lang="ca-ES" sz="2400" b="1" dirty="0" err="1">
                <a:solidFill>
                  <a:srgbClr val="4777FF"/>
                </a:solidFill>
                <a:latin typeface="Arial"/>
                <a:cs typeface="Arial"/>
              </a:rPr>
              <a:t>projection</a:t>
            </a:r>
            <a:r>
              <a:rPr lang="en-US" sz="2400" b="1" dirty="0">
                <a:solidFill>
                  <a:srgbClr val="4777FF"/>
                </a:solidFill>
                <a:latin typeface="Arial"/>
                <a:cs typeface="Arial"/>
              </a:rPr>
              <a:t> </a:t>
            </a:r>
            <a:endParaRPr lang="ca-ES" sz="2400" b="1" dirty="0">
              <a:solidFill>
                <a:srgbClr val="4777FF"/>
              </a:solidFill>
              <a:latin typeface="Arial"/>
              <a:cs typeface="Arial"/>
            </a:endParaRPr>
          </a:p>
        </p:txBody>
      </p:sp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314" b="68519"/>
          <a:stretch/>
        </p:blipFill>
        <p:spPr>
          <a:xfrm>
            <a:off x="6241626" y="3164420"/>
            <a:ext cx="3698746" cy="47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9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 animBg="1"/>
      <p:bldP spid="33" grpId="0"/>
      <p:bldP spid="39" grpId="0"/>
      <p:bldP spid="40" grpId="0" animBg="1"/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pic>
        <p:nvPicPr>
          <p:cNvPr id="4" name="Picture 2" descr="Ilustración de la Vía Láctea">
            <a:extLst>
              <a:ext uri="{FF2B5EF4-FFF2-40B4-BE49-F238E27FC236}">
                <a16:creationId xmlns:a16="http://schemas.microsoft.com/office/drawing/2014/main" xmlns="" id="{B1A5C0D4-DAE6-5D05-BB8D-E3BB6E8F7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222361" cy="124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2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62068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62" name="23 Rectángulo"/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3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60803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ca-ES" sz="4000" b="1" dirty="0" err="1" smtClean="0">
                <a:solidFill>
                  <a:schemeClr val="bg1"/>
                </a:solidFill>
                <a:latin typeface="Arial"/>
                <a:cs typeface="Arial"/>
              </a:rPr>
              <a:t>Observational</a:t>
            </a:r>
            <a:r>
              <a:rPr lang="ca-ES" sz="4000" b="1" dirty="0" smtClean="0">
                <a:solidFill>
                  <a:schemeClr val="bg1"/>
                </a:solidFill>
                <a:latin typeface="Arial"/>
                <a:cs typeface="Arial"/>
              </a:rPr>
              <a:t> data</a:t>
            </a:r>
            <a:endParaRPr lang="en-US" sz="4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AutoShape 2" descr="Mostrando imag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sp>
        <p:nvSpPr>
          <p:cNvPr id="26" name="AutoShape 6" descr="imag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a-ES"/>
          </a:p>
        </p:txBody>
      </p:sp>
      <p:pic>
        <p:nvPicPr>
          <p:cNvPr id="68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9" name="Rectángulo 68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70" name="Conector recto 69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767408" y="1571299"/>
            <a:ext cx="9145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/>
              <a:t>10 </a:t>
            </a:r>
            <a:r>
              <a:rPr lang="ca-ES" b="1" dirty="0" err="1"/>
              <a:t>galaxy</a:t>
            </a:r>
            <a:r>
              <a:rPr lang="ca-ES" b="1" dirty="0"/>
              <a:t> </a:t>
            </a:r>
            <a:r>
              <a:rPr lang="ca-ES" b="1" dirty="0" err="1" smtClean="0"/>
              <a:t>clusters</a:t>
            </a:r>
            <a:r>
              <a:rPr lang="ca-ES" b="1" dirty="0" smtClean="0"/>
              <a:t>: </a:t>
            </a:r>
            <a:r>
              <a:rPr lang="ca-ES" b="1" u="sng" dirty="0" smtClean="0"/>
              <a:t>Radial </a:t>
            </a:r>
            <a:r>
              <a:rPr lang="ca-ES" b="1" u="sng" dirty="0" err="1" smtClean="0"/>
              <a:t>Acceleration</a:t>
            </a:r>
            <a:r>
              <a:rPr lang="ca-ES" b="1" u="sng" dirty="0" smtClean="0"/>
              <a:t> </a:t>
            </a:r>
            <a:r>
              <a:rPr lang="ca-ES" b="1" u="sng" dirty="0" err="1" smtClean="0"/>
              <a:t>Relation</a:t>
            </a:r>
            <a:endParaRPr lang="ca-ES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/>
              <a:t>: 0.033</a:t>
            </a:r>
            <a:r>
              <a:rPr lang="ca-ES" dirty="0" smtClean="0"/>
              <a:t> </a:t>
            </a:r>
            <a:r>
              <a:rPr lang="ca-ES" dirty="0"/>
              <a:t>&lt; z &lt; </a:t>
            </a:r>
            <a:r>
              <a:rPr lang="ca-ES" dirty="0" smtClean="0"/>
              <a:t>0.090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Rotation curves (distances; observed and </a:t>
            </a:r>
            <a:r>
              <a:rPr lang="en-US" dirty="0" err="1" smtClean="0"/>
              <a:t>Keplerian</a:t>
            </a:r>
            <a:r>
              <a:rPr lang="en-US" dirty="0" smtClean="0"/>
              <a:t> speeds)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Source</a:t>
            </a:r>
            <a:r>
              <a:rPr lang="ca-ES" dirty="0" smtClean="0"/>
              <a:t>: </a:t>
            </a:r>
            <a:r>
              <a:rPr lang="ca-ES" b="1" dirty="0" err="1" smtClean="0">
                <a:solidFill>
                  <a:srgbClr val="0000FF"/>
                </a:solidFill>
              </a:rPr>
              <a:t>HIghest</a:t>
            </a:r>
            <a:r>
              <a:rPr lang="ca-ES" b="1" dirty="0" smtClean="0">
                <a:solidFill>
                  <a:srgbClr val="0000FF"/>
                </a:solidFill>
              </a:rPr>
              <a:t> </a:t>
            </a:r>
            <a:r>
              <a:rPr lang="ca-ES" b="1" dirty="0">
                <a:solidFill>
                  <a:srgbClr val="0000FF"/>
                </a:solidFill>
              </a:rPr>
              <a:t>X-</a:t>
            </a:r>
            <a:r>
              <a:rPr lang="ca-ES" b="1" dirty="0" err="1">
                <a:solidFill>
                  <a:srgbClr val="0000FF"/>
                </a:solidFill>
              </a:rPr>
              <a:t>ray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 err="1">
                <a:solidFill>
                  <a:srgbClr val="0000FF"/>
                </a:solidFill>
              </a:rPr>
              <a:t>FLUx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 err="1">
                <a:solidFill>
                  <a:srgbClr val="0000FF"/>
                </a:solidFill>
              </a:rPr>
              <a:t>Galaxy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 err="1">
                <a:solidFill>
                  <a:srgbClr val="0000FF"/>
                </a:solidFill>
              </a:rPr>
              <a:t>Cluster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 err="1">
                <a:solidFill>
                  <a:srgbClr val="0000FF"/>
                </a:solidFill>
              </a:rPr>
              <a:t>Sample</a:t>
            </a:r>
            <a:r>
              <a:rPr lang="ca-ES" b="1" dirty="0">
                <a:solidFill>
                  <a:srgbClr val="0000FF"/>
                </a:solidFill>
              </a:rPr>
              <a:t> </a:t>
            </a:r>
            <a:r>
              <a:rPr lang="ca-ES" b="1" dirty="0" smtClean="0">
                <a:solidFill>
                  <a:srgbClr val="0000FF"/>
                </a:solidFill>
              </a:rPr>
              <a:t>(HIFLUGCS</a:t>
            </a:r>
            <a:r>
              <a:rPr lang="en-US" b="1" dirty="0">
                <a:solidFill>
                  <a:srgbClr val="0000FF"/>
                </a:solidFill>
              </a:rPr>
              <a:t>;</a:t>
            </a:r>
            <a:r>
              <a:rPr lang="en-US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rgbClr val="0000FF"/>
                </a:solidFill>
              </a:rPr>
              <a:t>Li et al. </a:t>
            </a:r>
            <a:r>
              <a:rPr lang="en-US" b="1" dirty="0" smtClean="0">
                <a:solidFill>
                  <a:srgbClr val="0000FF"/>
                </a:solidFill>
              </a:rPr>
              <a:t>2023</a:t>
            </a:r>
            <a:r>
              <a:rPr lang="ca-ES" b="1" dirty="0" smtClean="0">
                <a:solidFill>
                  <a:srgbClr val="0000FF"/>
                </a:solidFill>
              </a:rPr>
              <a:t>)</a:t>
            </a:r>
            <a:endParaRPr lang="ca-ES" b="1" dirty="0">
              <a:solidFill>
                <a:srgbClr val="0000FF"/>
              </a:solidFill>
            </a:endParaRPr>
          </a:p>
        </p:txBody>
      </p:sp>
      <p:pic>
        <p:nvPicPr>
          <p:cNvPr id="71" name="Imagen 70"/>
          <p:cNvPicPr>
            <a:picLocks noChangeAspect="1"/>
          </p:cNvPicPr>
          <p:nvPr/>
        </p:nvPicPr>
        <p:blipFill rotWithShape="1">
          <a:blip r:embed="rId5"/>
          <a:srcRect t="17886"/>
          <a:stretch/>
        </p:blipFill>
        <p:spPr>
          <a:xfrm>
            <a:off x="1102675" y="4827670"/>
            <a:ext cx="10900306" cy="1409642"/>
          </a:xfrm>
          <a:prstGeom prst="rect">
            <a:avLst/>
          </a:prstGeom>
        </p:spPr>
      </p:pic>
      <p:sp>
        <p:nvSpPr>
          <p:cNvPr id="72" name="Rectángulo 71"/>
          <p:cNvSpPr/>
          <p:nvPr/>
        </p:nvSpPr>
        <p:spPr>
          <a:xfrm>
            <a:off x="767407" y="3360428"/>
            <a:ext cx="109712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b="1" dirty="0" smtClean="0"/>
              <a:t>60 </a:t>
            </a:r>
            <a:r>
              <a:rPr lang="ca-ES" b="1" dirty="0" err="1"/>
              <a:t>high-quality</a:t>
            </a:r>
            <a:r>
              <a:rPr lang="ca-ES" b="1" dirty="0"/>
              <a:t> </a:t>
            </a:r>
            <a:r>
              <a:rPr lang="ca-ES" b="1" dirty="0" err="1" smtClean="0"/>
              <a:t>rotation</a:t>
            </a:r>
            <a:r>
              <a:rPr lang="ca-ES" b="1" dirty="0"/>
              <a:t> </a:t>
            </a:r>
            <a:r>
              <a:rPr lang="ca-ES" b="1" dirty="0" err="1"/>
              <a:t>curves</a:t>
            </a:r>
            <a:r>
              <a:rPr lang="ca-ES" b="1" dirty="0"/>
              <a:t> </a:t>
            </a:r>
            <a:endParaRPr lang="ca-E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/>
              <a:t>Range</a:t>
            </a:r>
            <a:r>
              <a:rPr lang="ca-ES" dirty="0" smtClean="0"/>
              <a:t>: 0.00022 </a:t>
            </a:r>
            <a:r>
              <a:rPr lang="ca-ES" dirty="0"/>
              <a:t>&lt; z &lt; </a:t>
            </a:r>
            <a:r>
              <a:rPr lang="ca-ES" dirty="0" smtClean="0"/>
              <a:t>0.028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smtClean="0"/>
              <a:t>Radial </a:t>
            </a:r>
            <a:r>
              <a:rPr lang="ca-ES" dirty="0" err="1" smtClean="0"/>
              <a:t>acceleration</a:t>
            </a:r>
            <a:r>
              <a:rPr lang="ca-ES" dirty="0" smtClean="0"/>
              <a:t> </a:t>
            </a:r>
            <a:r>
              <a:rPr lang="ca-ES" dirty="0" err="1" smtClean="0"/>
              <a:t>relationship</a:t>
            </a:r>
            <a:r>
              <a:rPr lang="ca-ES" dirty="0" smtClean="0"/>
              <a:t> (RAR)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Source</a:t>
            </a:r>
            <a:r>
              <a:rPr lang="ca-ES" dirty="0" smtClean="0"/>
              <a:t>: </a:t>
            </a:r>
            <a:r>
              <a:rPr lang="en-US" b="1" dirty="0" smtClean="0">
                <a:solidFill>
                  <a:srgbClr val="0000FF"/>
                </a:solidFill>
              </a:rPr>
              <a:t>Spitzer Photometry and Accurate Rotation Curves (SPARC;  </a:t>
            </a:r>
            <a:r>
              <a:rPr lang="en-US" b="1" dirty="0" err="1" smtClean="0">
                <a:solidFill>
                  <a:srgbClr val="0000FF"/>
                </a:solidFill>
              </a:rPr>
              <a:t>McGaugh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et al. 2007, </a:t>
            </a:r>
            <a:r>
              <a:rPr lang="en-US" b="1" dirty="0" smtClean="0">
                <a:solidFill>
                  <a:srgbClr val="0000FF"/>
                </a:solidFill>
              </a:rPr>
              <a:t>2016)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dirty="0" err="1" smtClean="0"/>
              <a:t>Features</a:t>
            </a:r>
            <a:r>
              <a:rPr lang="ca-ES" dirty="0" smtClean="0"/>
              <a:t>: </a:t>
            </a:r>
            <a:r>
              <a:rPr lang="ca-ES" dirty="0" err="1" smtClean="0"/>
              <a:t>Galaxies</a:t>
            </a:r>
            <a:r>
              <a:rPr lang="ca-ES" dirty="0" smtClean="0"/>
              <a:t> </a:t>
            </a:r>
            <a:r>
              <a:rPr lang="ca-ES" dirty="0" err="1" smtClean="0"/>
              <a:t>filtered</a:t>
            </a:r>
            <a:r>
              <a:rPr lang="ca-ES" dirty="0" smtClean="0"/>
              <a:t> to </a:t>
            </a:r>
            <a:r>
              <a:rPr lang="ca-ES" dirty="0" err="1" smtClean="0"/>
              <a:t>well-measured</a:t>
            </a:r>
            <a:r>
              <a:rPr lang="ca-ES" dirty="0" smtClean="0"/>
              <a:t> </a:t>
            </a:r>
            <a:r>
              <a:rPr lang="ca-ES" dirty="0" err="1" smtClean="0"/>
              <a:t>intermediate</a:t>
            </a:r>
            <a:r>
              <a:rPr lang="ca-ES" dirty="0" smtClean="0"/>
              <a:t> radii </a:t>
            </a:r>
            <a:r>
              <a:rPr lang="en-US" dirty="0" smtClean="0"/>
              <a:t>(</a:t>
            </a:r>
            <a:r>
              <a:rPr lang="en-US" dirty="0" err="1" smtClean="0"/>
              <a:t>Lelli</a:t>
            </a:r>
            <a:r>
              <a:rPr lang="en-US" dirty="0" smtClean="0"/>
              <a:t> </a:t>
            </a:r>
            <a:r>
              <a:rPr lang="en-US" dirty="0"/>
              <a:t>et al. 2019).</a:t>
            </a:r>
            <a:endParaRPr lang="ca-E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1464" y="2852936"/>
            <a:ext cx="93916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6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ca-ES" sz="2000" dirty="0">
              <a:latin typeface="Arial"/>
              <a:cs typeface="Arial"/>
            </a:endParaRPr>
          </a:p>
        </p:txBody>
      </p:sp>
      <p:pic>
        <p:nvPicPr>
          <p:cNvPr id="11" name="Picture 2" descr="Ilustración de la Vía Láctea">
            <a:extLst>
              <a:ext uri="{FF2B5EF4-FFF2-40B4-BE49-F238E27FC236}">
                <a16:creationId xmlns:a16="http://schemas.microsoft.com/office/drawing/2014/main" xmlns="" id="{714748F4-8E66-C664-7F4B-97A15A885E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-10582"/>
            <a:ext cx="12190612" cy="12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1539264" y="599728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14" name="23 Rectángulo">
            <a:extLst>
              <a:ext uri="{FF2B5EF4-FFF2-40B4-BE49-F238E27FC236}">
                <a16:creationId xmlns:a16="http://schemas.microsoft.com/office/drawing/2014/main" xmlns="" id="{329DF60A-065D-9EE3-60F3-A890AF70B065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279576" y="1538203"/>
            <a:ext cx="856895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Motivation</a:t>
            </a:r>
            <a:endParaRPr lang="en-US" sz="2900" b="1" dirty="0">
              <a:latin typeface="Arial Nova Cond Light" panose="020B0306020202020204" pitchFamily="34" charset="0"/>
              <a:cs typeface="Calibri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Dynamical embedding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Previous results at a cosmic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Approach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err="1">
                <a:latin typeface="Arial Nova Cond Light" panose="020B0306020202020204" pitchFamily="34" charset="0"/>
                <a:cs typeface="Calibri"/>
              </a:rPr>
              <a:t>Hyperconical</a:t>
            </a:r>
            <a:r>
              <a:rPr lang="en-US" sz="2900" dirty="0">
                <a:latin typeface="Arial Nova Cond Light" panose="020B0306020202020204" pitchFamily="34" charset="0"/>
                <a:cs typeface="Calibri"/>
              </a:rPr>
              <a:t> modified 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gravity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Observational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Results</a:t>
            </a: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: Fictitious acceleration of...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Galaxies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900" dirty="0" smtClean="0">
                <a:solidFill>
                  <a:srgbClr val="0000FF"/>
                </a:solidFill>
                <a:latin typeface="Arial Nova Cond Light" panose="020B0306020202020204" pitchFamily="34" charset="0"/>
                <a:cs typeface="Calibri"/>
              </a:rPr>
              <a:t>Clusters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900" b="1" dirty="0" smtClean="0">
                <a:latin typeface="Arial Nova Cond Light" panose="020B0306020202020204" pitchFamily="34" charset="0"/>
                <a:cs typeface="Calibri"/>
              </a:rPr>
              <a:t>Final remarks</a:t>
            </a:r>
            <a:r>
              <a:rPr lang="en-US" sz="2900" dirty="0" smtClean="0">
                <a:latin typeface="Arial Nova Cond Light" panose="020B0306020202020204" pitchFamily="34" charset="0"/>
                <a:cs typeface="Calibri"/>
              </a:rPr>
              <a:t> </a:t>
            </a:r>
            <a:endParaRPr lang="en-US" sz="2900" dirty="0" smtClean="0">
              <a:cs typeface="Calibri"/>
            </a:endParaRPr>
          </a:p>
        </p:txBody>
      </p:sp>
      <p:pic>
        <p:nvPicPr>
          <p:cNvPr id="9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0" name="Rectángulo 9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30">
            <a:extLst>
              <a:ext uri="{FF2B5EF4-FFF2-40B4-BE49-F238E27FC236}">
                <a16:creationId xmlns:a16="http://schemas.microsoft.com/office/drawing/2014/main" xmlns="" id="{184F97B4-61AD-2BA0-6D74-0326A234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768" y="226189"/>
            <a:ext cx="572030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Contents</a:t>
            </a:r>
            <a:endParaRPr lang="ca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33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Ilustración de la Vía Lácte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3"/>
          <a:stretch/>
        </p:blipFill>
        <p:spPr bwMode="auto">
          <a:xfrm>
            <a:off x="0" y="1"/>
            <a:ext cx="12190612" cy="12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4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5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6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8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49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a-ES" sz="1800">
              <a:latin typeface="Arial" panose="020B0604020202020204" pitchFamily="34" charset="0"/>
            </a:endParaRPr>
          </a:p>
        </p:txBody>
      </p:sp>
      <p:sp>
        <p:nvSpPr>
          <p:cNvPr id="53" name="39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2234880" y="1354402"/>
            <a:ext cx="533400" cy="38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pic>
        <p:nvPicPr>
          <p:cNvPr id="5" name="Imagen 16" descr="Imatge que conté text, Trama, línia, diagrama&#10;&#10;Descripció generada automàticament">
            <a:extLst>
              <a:ext uri="{FF2B5EF4-FFF2-40B4-BE49-F238E27FC236}">
                <a16:creationId xmlns:a16="http://schemas.microsoft.com/office/drawing/2014/main" xmlns="" id="{AC9C2E58-45DB-4CBB-F8DC-221D61792E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56" y="1581858"/>
            <a:ext cx="5291672" cy="5250916"/>
          </a:xfrm>
          <a:prstGeom prst="rect">
            <a:avLst/>
          </a:prstGeom>
        </p:spPr>
      </p:pic>
      <p:sp>
        <p:nvSpPr>
          <p:cNvPr id="10" name="Clau de tancament 9">
            <a:extLst>
              <a:ext uri="{FF2B5EF4-FFF2-40B4-BE49-F238E27FC236}">
                <a16:creationId xmlns:a16="http://schemas.microsoft.com/office/drawing/2014/main" xmlns="" id="{65F9E427-A058-6E94-D6E9-91193990E3D1}"/>
              </a:ext>
            </a:extLst>
          </p:cNvPr>
          <p:cNvSpPr/>
          <p:nvPr/>
        </p:nvSpPr>
        <p:spPr>
          <a:xfrm rot="5400000">
            <a:off x="8517816" y="3487440"/>
            <a:ext cx="521369" cy="1303421"/>
          </a:xfrm>
          <a:prstGeom prst="rightBrace">
            <a:avLst/>
          </a:prstGeom>
          <a:ln w="57150"/>
          <a:effectLst>
            <a:outerShdw blurRad="63500" dist="38100" dir="270000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QuadreDeText 11">
            <a:extLst>
              <a:ext uri="{FF2B5EF4-FFF2-40B4-BE49-F238E27FC236}">
                <a16:creationId xmlns:a16="http://schemas.microsoft.com/office/drawing/2014/main" xmlns="" id="{4CAF52DE-A0C2-B9D7-413F-810FD4A69639}"/>
              </a:ext>
            </a:extLst>
          </p:cNvPr>
          <p:cNvSpPr txBox="1"/>
          <p:nvPr/>
        </p:nvSpPr>
        <p:spPr>
          <a:xfrm>
            <a:off x="8309552" y="4427363"/>
            <a:ext cx="9402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-apple-system"/>
                <a:cs typeface="Arial"/>
              </a:rPr>
              <a:t>G</a:t>
            </a:r>
            <a:r>
              <a:rPr lang="en-US" i="1" dirty="0">
                <a:solidFill>
                  <a:srgbClr val="333333"/>
                </a:solidFill>
                <a:latin typeface="-apple-system"/>
                <a:cs typeface="Arial"/>
              </a:rPr>
              <a:t>M</a:t>
            </a:r>
            <a:r>
              <a:rPr lang="en-US" i="1" baseline="-25000" dirty="0">
                <a:solidFill>
                  <a:srgbClr val="333333"/>
                </a:solidFill>
                <a:latin typeface="-apple-system"/>
                <a:cs typeface="Arial"/>
              </a:rPr>
              <a:t>b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a</a:t>
            </a:r>
            <a:r>
              <a:rPr lang="en-US" baseline="-25000" dirty="0">
                <a:solidFill>
                  <a:srgbClr val="333333"/>
                </a:solidFill>
                <a:latin typeface="Arial"/>
                <a:cs typeface="Arial"/>
              </a:rPr>
              <a:t>0</a:t>
            </a:r>
            <a:endParaRPr lang="en-US" dirty="0">
              <a:solidFill>
                <a:srgbClr val="333333"/>
              </a:solidFill>
              <a:latin typeface="-apple-system"/>
              <a:cs typeface="Arial"/>
            </a:endParaRPr>
          </a:p>
        </p:txBody>
      </p:sp>
      <p:sp>
        <p:nvSpPr>
          <p:cNvPr id="14" name="QuadreDeText 13">
            <a:extLst>
              <a:ext uri="{FF2B5EF4-FFF2-40B4-BE49-F238E27FC236}">
                <a16:creationId xmlns:a16="http://schemas.microsoft.com/office/drawing/2014/main" xmlns="" id="{425F389A-7EB1-95BF-8F28-E7C7589E6C89}"/>
              </a:ext>
            </a:extLst>
          </p:cNvPr>
          <p:cNvSpPr txBox="1"/>
          <p:nvPr/>
        </p:nvSpPr>
        <p:spPr>
          <a:xfrm>
            <a:off x="7317850" y="5174074"/>
            <a:ext cx="217282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-apple-system"/>
                <a:cs typeface="Arial"/>
              </a:rPr>
              <a:t>a</a:t>
            </a:r>
            <a:r>
              <a:rPr lang="en-US" baseline="-25000" dirty="0">
                <a:solidFill>
                  <a:srgbClr val="333333"/>
                </a:solidFill>
                <a:latin typeface="-apple-system"/>
                <a:cs typeface="Arial"/>
              </a:rPr>
              <a:t>0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= (2c/t)·</a:t>
            </a:r>
            <a:r>
              <a:rPr lang="en-US" err="1">
                <a:solidFill>
                  <a:srgbClr val="333333"/>
                </a:solidFill>
                <a:latin typeface="Arial"/>
                <a:cs typeface="Arial"/>
              </a:rPr>
              <a:t>cos</a:t>
            </a:r>
            <a:r>
              <a:rPr lang="en-US" i="1" err="1">
                <a:solidFill>
                  <a:srgbClr val="333333"/>
                </a:solidFill>
                <a:latin typeface="Arial"/>
                <a:cs typeface="Arial"/>
              </a:rPr>
              <a:t>ɣ</a:t>
            </a:r>
            <a:r>
              <a:rPr lang="en-US" sz="1200" i="1" baseline="-25000" err="1">
                <a:solidFill>
                  <a:srgbClr val="333333"/>
                </a:solidFill>
                <a:latin typeface="Arial"/>
                <a:cs typeface="Arial"/>
              </a:rPr>
              <a:t>M</a:t>
            </a:r>
            <a:r>
              <a:rPr lang="en-US" sz="1600" i="1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sz="1200" i="1" dirty="0">
                <a:solidFill>
                  <a:srgbClr val="333333"/>
                </a:solidFill>
                <a:latin typeface="Arial"/>
                <a:cs typeface="Arial"/>
              </a:rPr>
              <a:t>/</a:t>
            </a:r>
            <a:r>
              <a:rPr lang="en-US" i="1" err="1">
                <a:solidFill>
                  <a:srgbClr val="333333"/>
                </a:solidFill>
                <a:latin typeface="Arial"/>
                <a:cs typeface="Arial"/>
              </a:rPr>
              <a:t>ɣ</a:t>
            </a:r>
            <a:r>
              <a:rPr lang="en-US" sz="1200" i="1" baseline="-25000" err="1">
                <a:solidFill>
                  <a:srgbClr val="333333"/>
                </a:solidFill>
                <a:latin typeface="Arial"/>
                <a:cs typeface="Arial"/>
              </a:rPr>
              <a:t>M</a:t>
            </a:r>
            <a:endParaRPr lang="en-US" sz="1200" baseline="-25000" err="1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7" name="QuadreDeText 16">
            <a:extLst>
              <a:ext uri="{FF2B5EF4-FFF2-40B4-BE49-F238E27FC236}">
                <a16:creationId xmlns:a16="http://schemas.microsoft.com/office/drawing/2014/main" xmlns="" id="{8C329355-63C8-5E81-F88D-1DCB767B8989}"/>
              </a:ext>
            </a:extLst>
          </p:cNvPr>
          <p:cNvSpPr txBox="1"/>
          <p:nvPr/>
        </p:nvSpPr>
        <p:spPr>
          <a:xfrm>
            <a:off x="5734000" y="1765358"/>
            <a:ext cx="619790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333333"/>
                </a:solidFill>
                <a:latin typeface="-apple-system"/>
                <a:cs typeface="Arial"/>
              </a:rPr>
              <a:t>MDAR 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modeling. Fitting of the </a:t>
            </a:r>
            <a:r>
              <a:rPr lang="en-US" sz="1400" dirty="0" err="1">
                <a:solidFill>
                  <a:srgbClr val="333333"/>
                </a:solidFill>
                <a:latin typeface="-apple-system"/>
                <a:cs typeface="Arial"/>
              </a:rPr>
              <a:t>hyperconical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 model to the baryonic </a:t>
            </a:r>
            <a:r>
              <a:rPr lang="en-US" sz="1400" dirty="0" smtClean="0">
                <a:solidFill>
                  <a:srgbClr val="333333"/>
                </a:solidFill>
                <a:latin typeface="-apple-system"/>
                <a:cs typeface="Arial"/>
              </a:rPr>
              <a:t>Tully–Fisher (BTRF) 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relation </a:t>
            </a:r>
            <a:r>
              <a:rPr lang="en-US" sz="1400" dirty="0" smtClean="0">
                <a:solidFill>
                  <a:srgbClr val="333333"/>
                </a:solidFill>
                <a:latin typeface="-apple-system"/>
                <a:cs typeface="Arial"/>
              </a:rPr>
              <a:t>with </a:t>
            </a:r>
            <a:r>
              <a:rPr lang="en-US" sz="1400" i="1" dirty="0" smtClean="0">
                <a:solidFill>
                  <a:srgbClr val="333333"/>
                </a:solidFill>
                <a:latin typeface="-apple-system"/>
                <a:cs typeface="Arial"/>
              </a:rPr>
              <a:t>v</a:t>
            </a:r>
            <a:r>
              <a:rPr lang="en-US" sz="1400" dirty="0" smtClean="0">
                <a:solidFill>
                  <a:srgbClr val="333333"/>
                </a:solidFill>
                <a:latin typeface="-apple-system"/>
                <a:cs typeface="Arial"/>
              </a:rPr>
              <a:t>(</a:t>
            </a:r>
            <a:r>
              <a:rPr lang="en-US" sz="1400" i="1" dirty="0" smtClean="0">
                <a:solidFill>
                  <a:srgbClr val="333333"/>
                </a:solidFill>
                <a:latin typeface="-apple-system"/>
                <a:cs typeface="Arial"/>
              </a:rPr>
              <a:t>M</a:t>
            </a:r>
            <a:r>
              <a:rPr lang="en-US" sz="1050" i="1" baseline="-25000" dirty="0" smtClean="0">
                <a:solidFill>
                  <a:srgbClr val="333333"/>
                </a:solidFill>
                <a:latin typeface="-apple-system"/>
                <a:cs typeface="Arial"/>
              </a:rPr>
              <a:t>b</a:t>
            </a:r>
            <a:r>
              <a:rPr lang="en-US" sz="1400" dirty="0">
                <a:solidFill>
                  <a:srgbClr val="333333"/>
                </a:solidFill>
                <a:latin typeface="-apple-system"/>
                <a:cs typeface="Arial"/>
              </a:rPr>
              <a:t>) for 123 galaxies</a:t>
            </a:r>
            <a:endParaRPr lang="ca-ES" sz="1400" dirty="0">
              <a:cs typeface="Arial"/>
            </a:endParaRPr>
          </a:p>
        </p:txBody>
      </p:sp>
      <p:sp>
        <p:nvSpPr>
          <p:cNvPr id="15" name="QuadreDeText 14">
            <a:extLst>
              <a:ext uri="{FF2B5EF4-FFF2-40B4-BE49-F238E27FC236}">
                <a16:creationId xmlns:a16="http://schemas.microsoft.com/office/drawing/2014/main" xmlns="" id="{821CBE7A-3E05-E29D-F2A3-04696205A7E6}"/>
              </a:ext>
            </a:extLst>
          </p:cNvPr>
          <p:cNvSpPr txBox="1"/>
          <p:nvPr/>
        </p:nvSpPr>
        <p:spPr>
          <a:xfrm>
            <a:off x="7155368" y="4837576"/>
            <a:ext cx="30172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Milgromian</a:t>
            </a:r>
            <a:r>
              <a:rPr lang="ca-ES" b="1" dirty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 </a:t>
            </a:r>
            <a:r>
              <a:rPr lang="ca-ES" b="1" dirty="0" err="1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acceleration</a:t>
            </a:r>
            <a:endParaRPr lang="ca-E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QuadreDeText 1">
            <a:extLst>
              <a:ext uri="{FF2B5EF4-FFF2-40B4-BE49-F238E27FC236}">
                <a16:creationId xmlns:a16="http://schemas.microsoft.com/office/drawing/2014/main" xmlns="" id="{D8814E2B-8609-8113-4F69-A1E3A796C544}"/>
              </a:ext>
            </a:extLst>
          </p:cNvPr>
          <p:cNvSpPr txBox="1"/>
          <p:nvPr/>
        </p:nvSpPr>
        <p:spPr>
          <a:xfrm>
            <a:off x="5809541" y="2339950"/>
            <a:ext cx="320441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dobe Garamond"/>
                <a:cs typeface="Arial"/>
              </a:rPr>
              <a:t>DOI:</a:t>
            </a:r>
            <a:r>
              <a:rPr lang="en-US" sz="1600" dirty="0">
                <a:solidFill>
                  <a:srgbClr val="0000FF"/>
                </a:solidFill>
                <a:latin typeface="Adobe Garamond"/>
                <a:cs typeface="Arial"/>
              </a:rPr>
              <a:t>10.1088/1361-6382/ad0422</a:t>
            </a:r>
            <a:endParaRPr lang="en-US" sz="1600" dirty="0">
              <a:solidFill>
                <a:srgbClr val="0000FF"/>
              </a:solidFill>
              <a:cs typeface="Arial"/>
            </a:endParaRPr>
          </a:p>
        </p:txBody>
      </p:sp>
      <p:pic>
        <p:nvPicPr>
          <p:cNvPr id="7" name="Imatge 6" descr="Imatge que conté text, Font, línia, escriptura a mà&#10;&#10;Descripció generada automàticament">
            <a:extLst>
              <a:ext uri="{FF2B5EF4-FFF2-40B4-BE49-F238E27FC236}">
                <a16:creationId xmlns:a16="http://schemas.microsoft.com/office/drawing/2014/main" xmlns="" id="{F7A5921C-F545-5FA9-0895-E49706D1498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8" t="5000" r="99" b="2826"/>
          <a:stretch/>
        </p:blipFill>
        <p:spPr>
          <a:xfrm>
            <a:off x="5536384" y="3358600"/>
            <a:ext cx="3978908" cy="778146"/>
          </a:xfrm>
          <a:prstGeom prst="rect">
            <a:avLst/>
          </a:prstGeom>
        </p:spPr>
      </p:pic>
      <p:sp>
        <p:nvSpPr>
          <p:cNvPr id="8" name="Fletxa: dreta 7">
            <a:extLst>
              <a:ext uri="{FF2B5EF4-FFF2-40B4-BE49-F238E27FC236}">
                <a16:creationId xmlns:a16="http://schemas.microsoft.com/office/drawing/2014/main" xmlns="" id="{18DB2345-C956-AA6B-8904-AB4C952317AC}"/>
              </a:ext>
            </a:extLst>
          </p:cNvPr>
          <p:cNvSpPr/>
          <p:nvPr/>
        </p:nvSpPr>
        <p:spPr>
          <a:xfrm rot="2501788">
            <a:off x="4649393" y="2739998"/>
            <a:ext cx="1487911" cy="141680"/>
          </a:xfrm>
          <a:prstGeom prst="rightArrow">
            <a:avLst/>
          </a:prstGeom>
          <a:solidFill>
            <a:srgbClr val="9900CC"/>
          </a:solidFill>
          <a:ln>
            <a:solidFill>
              <a:srgbClr val="C1C1F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6" name="23 Rectángulo">
            <a:extLst>
              <a:ext uri="{FF2B5EF4-FFF2-40B4-BE49-F238E27FC236}">
                <a16:creationId xmlns:a16="http://schemas.microsoft.com/office/drawing/2014/main" xmlns="" id="{D9223B3E-9755-2712-533D-5ECE6ACAF44C}"/>
              </a:ext>
            </a:extLst>
          </p:cNvPr>
          <p:cNvSpPr/>
          <p:nvPr/>
        </p:nvSpPr>
        <p:spPr>
          <a:xfrm>
            <a:off x="573613" y="-16168"/>
            <a:ext cx="11064552" cy="2921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hangingPunct="1">
              <a:defRPr/>
            </a:pP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Robert Monjo: Beyond dark matter: Constraining </a:t>
            </a:r>
            <a:r>
              <a:rPr lang="en-US" sz="1300" i="1" dirty="0" err="1" smtClean="0">
                <a:solidFill>
                  <a:schemeClr val="bg1"/>
                </a:solidFill>
                <a:latin typeface="Arial"/>
                <a:cs typeface="Arial"/>
              </a:rPr>
              <a:t>hyperconical</a:t>
            </a:r>
            <a:r>
              <a:rPr lang="en-US" sz="1300" i="1" dirty="0" smtClean="0">
                <a:solidFill>
                  <a:schemeClr val="bg1"/>
                </a:solidFill>
                <a:latin typeface="Arial"/>
                <a:cs typeface="Arial"/>
              </a:rPr>
              <a:t>-relativistic MOND-like model</a:t>
            </a:r>
            <a:endParaRPr lang="es-ES" sz="13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QuadreDeText 11">
            <a:extLst>
              <a:ext uri="{FF2B5EF4-FFF2-40B4-BE49-F238E27FC236}">
                <a16:creationId xmlns:a16="http://schemas.microsoft.com/office/drawing/2014/main" xmlns="" id="{3786622A-F749-1D1F-58CD-16390EE3E6C3}"/>
              </a:ext>
            </a:extLst>
          </p:cNvPr>
          <p:cNvSpPr txBox="1"/>
          <p:nvPr/>
        </p:nvSpPr>
        <p:spPr>
          <a:xfrm>
            <a:off x="-3007" y="1163387"/>
            <a:ext cx="122409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/>
                <a:cs typeface="Arial"/>
              </a:rPr>
              <a:t> Fictitious cosmic </a:t>
            </a:r>
            <a:r>
              <a:rPr lang="en-US" sz="2000" b="1" dirty="0" smtClean="0">
                <a:latin typeface="Arial"/>
                <a:cs typeface="Arial"/>
              </a:rPr>
              <a:t>acceleration for maximum galaxy rotation velocity</a:t>
            </a:r>
            <a:r>
              <a:rPr lang="en-US" sz="2000" dirty="0">
                <a:latin typeface="Arial"/>
                <a:cs typeface="Arial"/>
              </a:rPr>
              <a:t> </a:t>
            </a:r>
            <a:endParaRPr lang="ca-ES" sz="2000" dirty="0">
              <a:latin typeface="Arial"/>
              <a:cs typeface="Arial"/>
            </a:endParaRPr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1023768" y="226189"/>
            <a:ext cx="5576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>
              <a:spcBef>
                <a:spcPts val="7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>
              <a:spcBef>
                <a:spcPts val="55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>
              <a:spcBef>
                <a:spcPts val="400"/>
              </a:spcBef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" sz="4000" b="1" dirty="0" smtClean="0">
                <a:solidFill>
                  <a:schemeClr val="bg1"/>
                </a:solidFill>
                <a:latin typeface="Arial"/>
                <a:cs typeface="Arial"/>
              </a:rPr>
              <a:t>Results for galaxies</a:t>
            </a:r>
            <a:r>
              <a:rPr lang="en-US" sz="4000" dirty="0">
                <a:latin typeface="Arial"/>
                <a:cs typeface="Arial"/>
              </a:rPr>
              <a:t> </a:t>
            </a:r>
            <a:endParaRPr lang="ca-ES" sz="4000" dirty="0">
              <a:latin typeface="Arial"/>
              <a:cs typeface="Arial"/>
            </a:endParaRPr>
          </a:p>
        </p:txBody>
      </p:sp>
      <p:pic>
        <p:nvPicPr>
          <p:cNvPr id="26" name="Picture 25" descr="Resultado de imagen para logo ucm complutense transparen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0" y="45931"/>
            <a:ext cx="928688" cy="106362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7" name="Rectángulo 26"/>
          <p:cNvSpPr/>
          <p:nvPr/>
        </p:nvSpPr>
        <p:spPr>
          <a:xfrm>
            <a:off x="7176120" y="775737"/>
            <a:ext cx="49905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1200" dirty="0" smtClean="0">
                <a:solidFill>
                  <a:schemeClr val="bg1"/>
                </a:solidFill>
              </a:rPr>
              <a:t>Monjo, </a:t>
            </a:r>
            <a:r>
              <a:rPr lang="ca-ES" sz="1200" dirty="0">
                <a:solidFill>
                  <a:schemeClr val="bg1"/>
                </a:solidFill>
              </a:rPr>
              <a:t>R. (2023</a:t>
            </a:r>
            <a:r>
              <a:rPr lang="ca-ES" sz="1200" dirty="0" smtClean="0">
                <a:solidFill>
                  <a:schemeClr val="bg1"/>
                </a:solidFill>
              </a:rPr>
              <a:t>): CQG </a:t>
            </a:r>
            <a:r>
              <a:rPr lang="ca-ES" sz="1200" b="1" dirty="0" smtClean="0">
                <a:solidFill>
                  <a:schemeClr val="bg1"/>
                </a:solidFill>
              </a:rPr>
              <a:t>40</a:t>
            </a:r>
            <a:r>
              <a:rPr lang="ca-ES" sz="1200" dirty="0">
                <a:solidFill>
                  <a:schemeClr val="bg1"/>
                </a:solidFill>
              </a:rPr>
              <a:t>, 235002, </a:t>
            </a:r>
            <a:r>
              <a:rPr lang="ca-ES" sz="1200" u="sng" dirty="0" smtClean="0">
                <a:solidFill>
                  <a:schemeClr val="bg1"/>
                </a:solidFill>
                <a:hlinkClick r:id="rId7"/>
              </a:rPr>
              <a:t>10.1088/1361-6382/ad0422</a:t>
            </a:r>
            <a:r>
              <a:rPr lang="ca-ES" sz="1200" dirty="0">
                <a:solidFill>
                  <a:schemeClr val="bg1"/>
                </a:solidFill>
              </a:rPr>
              <a:t>  </a:t>
            </a:r>
            <a:r>
              <a:rPr lang="ca-ES" sz="1200" dirty="0" smtClean="0">
                <a:solidFill>
                  <a:schemeClr val="bg1"/>
                </a:solidFill>
              </a:rPr>
              <a:t>​</a:t>
            </a:r>
            <a:endParaRPr lang="ca-ES" sz="1200" dirty="0">
              <a:solidFill>
                <a:schemeClr val="bg1"/>
              </a:solidFill>
            </a:endParaRPr>
          </a:p>
        </p:txBody>
      </p:sp>
      <p:sp>
        <p:nvSpPr>
          <p:cNvPr id="29" name="39 Marcador de número de diapositiva"/>
          <p:cNvSpPr txBox="1">
            <a:spLocks/>
          </p:cNvSpPr>
          <p:nvPr/>
        </p:nvSpPr>
        <p:spPr bwMode="auto">
          <a:xfrm>
            <a:off x="11539264" y="599728"/>
            <a:ext cx="5334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defPPr>
              <a:defRPr lang="en"/>
            </a:defPPr>
            <a:lvl1pPr algn="ctr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"/>
              <a:defRPr sz="2900" b="1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Char char=""/>
              <a:defRPr sz="26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anose="05000000000000000000" pitchFamily="2" charset="2"/>
              <a:buChar char=""/>
              <a:defRPr sz="23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anose="05000000000000000000" pitchFamily="2" charset="2"/>
              <a:buChar char=""/>
              <a:defRPr sz="2000" kern="1200">
                <a:solidFill>
                  <a:schemeClr val="tx1"/>
                </a:solidFill>
                <a:latin typeface="Tw Cen MT" panose="020B0602020104020603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A09E6B-1F50-405C-808D-49F1E760CC47}" type="slidenum">
              <a:rPr lang="es-ES" sz="1400" smtClean="0">
                <a:solidFill>
                  <a:srgbClr val="E4F3F8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s-ES" sz="1400" dirty="0">
              <a:solidFill>
                <a:srgbClr val="E4F3F8"/>
              </a:solidFill>
              <a:latin typeface="Arial" panose="020B0604020202020204" pitchFamily="34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11738639" y="926951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 smtClean="0">
                <a:solidFill>
                  <a:schemeClr val="bg1"/>
                </a:solidFill>
              </a:rPr>
              <a:t>15. </a:t>
            </a:r>
            <a:endParaRPr lang="ca-ES" sz="1400" b="1" dirty="0">
              <a:solidFill>
                <a:schemeClr val="bg1"/>
              </a:solidFill>
            </a:endParaRPr>
          </a:p>
        </p:txBody>
      </p:sp>
      <p:cxnSp>
        <p:nvCxnSpPr>
          <p:cNvPr id="33" name="Conector recto 32"/>
          <p:cNvCxnSpPr/>
          <p:nvPr/>
        </p:nvCxnSpPr>
        <p:spPr>
          <a:xfrm flipV="1">
            <a:off x="11539264" y="799451"/>
            <a:ext cx="463717" cy="374895"/>
          </a:xfrm>
          <a:prstGeom prst="line">
            <a:avLst/>
          </a:prstGeom>
          <a:ln>
            <a:solidFill>
              <a:srgbClr val="FFFB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n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16007" y="2398115"/>
            <a:ext cx="2537350" cy="659214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35" name="Flecha derecha 34"/>
          <p:cNvSpPr/>
          <p:nvPr/>
        </p:nvSpPr>
        <p:spPr>
          <a:xfrm rot="7063237">
            <a:off x="9131610" y="2938684"/>
            <a:ext cx="353015" cy="5022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Rectángulo 31"/>
          <p:cNvSpPr/>
          <p:nvPr/>
        </p:nvSpPr>
        <p:spPr>
          <a:xfrm>
            <a:off x="9520837" y="3577748"/>
            <a:ext cx="2332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dirty="0" smtClean="0"/>
              <a:t>Mass-discrepancy </a:t>
            </a:r>
            <a:r>
              <a:rPr lang="en-US" dirty="0"/>
              <a:t>acceleration relation (</a:t>
            </a:r>
            <a:r>
              <a:rPr lang="en-US" dirty="0" smtClean="0"/>
              <a:t>MDAR)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2473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4" grpId="0"/>
      <p:bldP spid="15" grpId="0"/>
      <p:bldP spid="8" grpId="0" animBg="1"/>
      <p:bldP spid="35" grpId="0" animBg="1"/>
      <p:bldP spid="3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89404</TotalTime>
  <Words>1429</Words>
  <Application>Microsoft Office PowerPoint</Application>
  <PresentationFormat>Panorámica</PresentationFormat>
  <Paragraphs>257</Paragraphs>
  <Slides>16</Slides>
  <Notes>16</Notes>
  <HiddenSlides>0</HiddenSlides>
  <MMClips>0</MMClips>
  <ScaleCrop>false</ScaleCrop>
  <HeadingPairs>
    <vt:vector size="8" baseType="variant">
      <vt:variant>
        <vt:lpstr>Fuentes usadas</vt:lpstr>
      </vt:variant>
      <vt:variant>
        <vt:i4>16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16</vt:i4>
      </vt:variant>
    </vt:vector>
  </HeadingPairs>
  <TitlesOfParts>
    <vt:vector size="36" baseType="lpstr">
      <vt:lpstr>Adobe Garamond</vt:lpstr>
      <vt:lpstr>-apple-system</vt:lpstr>
      <vt:lpstr>Arial</vt:lpstr>
      <vt:lpstr>Arial Nova Cond Light</vt:lpstr>
      <vt:lpstr>Calibri</vt:lpstr>
      <vt:lpstr>Cambria Math</vt:lpstr>
      <vt:lpstr>CMMI6</vt:lpstr>
      <vt:lpstr>CMMI9</vt:lpstr>
      <vt:lpstr>CMR10</vt:lpstr>
      <vt:lpstr>CMR9</vt:lpstr>
      <vt:lpstr>CMTI9</vt:lpstr>
      <vt:lpstr>Courier New</vt:lpstr>
      <vt:lpstr>Symbol</vt:lpstr>
      <vt:lpstr>Tw Cen MT</vt:lpstr>
      <vt:lpstr>Wingdings</vt:lpstr>
      <vt:lpstr>Wingdings 2</vt:lpstr>
      <vt:lpstr>Intermedio</vt:lpstr>
      <vt:lpstr>Ecuación</vt:lpstr>
      <vt:lpstr>Microsoft Editor de ecuaciones 3.0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FIC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</dc:creator>
  <cp:lastModifiedBy>Cuenta Microsoft</cp:lastModifiedBy>
  <cp:revision>10086</cp:revision>
  <dcterms:created xsi:type="dcterms:W3CDTF">2011-06-05T21:29:19Z</dcterms:created>
  <dcterms:modified xsi:type="dcterms:W3CDTF">2024-07-24T11:17:35Z</dcterms:modified>
</cp:coreProperties>
</file>