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90" r:id="rId4"/>
    <p:sldId id="291" r:id="rId5"/>
    <p:sldId id="292" r:id="rId6"/>
    <p:sldId id="296" r:id="rId7"/>
    <p:sldId id="297" r:id="rId8"/>
    <p:sldId id="295" r:id="rId9"/>
    <p:sldId id="286" r:id="rId10"/>
    <p:sldId id="287" r:id="rId11"/>
    <p:sldId id="298" r:id="rId12"/>
    <p:sldId id="300" r:id="rId13"/>
    <p:sldId id="299" r:id="rId14"/>
    <p:sldId id="288" r:id="rId15"/>
    <p:sldId id="301" r:id="rId16"/>
    <p:sldId id="302" r:id="rId17"/>
    <p:sldId id="289" r:id="rId1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5F12"/>
    <a:srgbClr val="4C36D2"/>
    <a:srgbClr val="410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8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1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9F0989-74E8-041D-9B93-7F0908488B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1EE027F-0D64-07C6-D6C1-05572A9EE1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2338D22-C0BF-6781-DB0D-3BF3BD794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6961-1E15-46E2-9E2C-B3248595C467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6762AF5-7B44-A417-17A8-0931D4607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D3F2225-EDC3-2176-58B6-1A18AA6D7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80B5-8A4D-440A-8BAB-23AC5972EF2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37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806B99-34D6-0C51-3DA7-3639B04E5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5CC2192-92E4-0215-EC11-648D856895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AB4E0B-A43D-4B36-F4D0-3AFF31797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6961-1E15-46E2-9E2C-B3248595C467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552276-2F7D-CDB2-44F1-EC2E3B7CC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C00D36-3F72-575F-7F42-15F4276CD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80B5-8A4D-440A-8BAB-23AC5972EF2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704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1171FDF-C9C6-6714-E481-36C86F45DB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130D5CA-0850-89D1-9D57-8CB64F2A0F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7401638-D4D2-3D74-28D5-54FE37682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6961-1E15-46E2-9E2C-B3248595C467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92F90C0-C4BD-B59C-A165-364639642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EB98B62-8002-5887-6D88-D194EFC15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80B5-8A4D-440A-8BAB-23AC5972EF2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82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6E8774-E527-F261-9999-9B07960CD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2839BC-56F5-8389-28C7-9140320A0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318658-B200-A456-377F-B304849AF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6961-1E15-46E2-9E2C-B3248595C467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CE9D48C-DE85-374F-94E4-C68C6B777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AEC043F-C607-90E0-CDE8-67708B828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80B5-8A4D-440A-8BAB-23AC5972EF2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45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5812CD-935B-0835-1488-A6801C8A5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28A7790-1CBA-0219-4AFF-BEB122C00F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AF635-6BA2-F661-EDD0-FFECB8B0E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6961-1E15-46E2-9E2C-B3248595C467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27287CA-0421-ED89-830D-3E1A2FF2C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D1CD7DA-3774-CBE4-C694-5047086EC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80B5-8A4D-440A-8BAB-23AC5972EF2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95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9E4E48-8624-0B21-2A96-C262C2246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8040B2C-447A-A655-AF9C-DE6518BAE1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D2D7BE-2C0B-BD62-FBC1-67CAB95CC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C08B99E-8D8A-4D26-7F97-EF96CAC0E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6961-1E15-46E2-9E2C-B3248595C467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B069F72-ACF3-56FE-30CE-F72A23E6E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A293DB8-0794-4C17-C74E-1E45E398E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80B5-8A4D-440A-8BAB-23AC5972EF2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069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474E5E-168F-750E-8A65-AA20983C2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B7BD407-76DE-7C90-90D8-22C705B07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BAD69FB-353F-40FB-BF38-1D0221D936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32A967F-3BC3-5DB4-918F-3201C48F56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EB92167-66A0-EE8D-04CF-7EC13B8297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9340A0E-D7F8-CFBB-76EA-7CF6E6729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6961-1E15-46E2-9E2C-B3248595C467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07814B5-565B-FBCF-9362-515182FE3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9D4BE60-D24A-DF19-F667-40F3FC856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80B5-8A4D-440A-8BAB-23AC5972EF2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42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4894E3-459C-71E7-67AF-81EECF47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B7BAC77-172B-1467-3086-8083C7AE7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6961-1E15-46E2-9E2C-B3248595C467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DA7D4EE-CE86-2D95-EAB1-6C1CA3D74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AE4C390-F961-3551-B8F8-9ECE8EC1E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80B5-8A4D-440A-8BAB-23AC5972EF2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20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CB5F9C6-AC5E-9D73-E655-9B67CC677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6961-1E15-46E2-9E2C-B3248595C467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E45DE55-497C-461E-54CD-B8538040F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AFADC97-8CA6-A65C-3FF4-4E1B07295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80B5-8A4D-440A-8BAB-23AC5972EF2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673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C5FD97-AC4A-59FE-791B-A09422BC9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9318D2-A028-FB16-AE85-7ED2BB710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AE3E222-2CB8-7B37-7264-1C4E1B7D58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3909842-D0DD-B93D-2358-20DDC75BA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6961-1E15-46E2-9E2C-B3248595C467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AB70A35-1C5A-6C10-808F-567F12A91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1D0FB0F-11A0-64B0-F7F7-0F0241B68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80B5-8A4D-440A-8BAB-23AC5972EF2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18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DFEFBA-E0F5-CAC7-F1A2-A3D9D1B35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9FC684E-75BF-B1CC-65F2-A7D0A1B20E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D02A3AE-E4DC-7557-C73D-71365DC40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16EE919-2A32-2AEA-6DF0-0F7A57964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6961-1E15-46E2-9E2C-B3248595C467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873DE0B-B5E1-6EFD-CBDB-7B7FA2FC2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24040B5-09B1-7EE6-2B57-D283E219A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80B5-8A4D-440A-8BAB-23AC5972EF2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153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2B1C27B-B683-6AD6-EE36-DA7B1615D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DA6DD6B-E7EB-2020-CE0B-953C0CC34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B93461-CC78-8FE4-EF85-B7362BFFFF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66961-1E15-46E2-9E2C-B3248595C467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4E48F72-6FD1-A3D9-A236-BA4A5D0AB8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0B71BE-D0EC-78A5-A762-CCEB6C7FE1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680B5-8A4D-440A-8BAB-23AC5972EF2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660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18" Type="http://schemas.openxmlformats.org/officeDocument/2006/relationships/image" Target="../media/image5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17" Type="http://schemas.openxmlformats.org/officeDocument/2006/relationships/image" Target="../media/image56.png"/><Relationship Id="rId2" Type="http://schemas.openxmlformats.org/officeDocument/2006/relationships/image" Target="../media/image41.png"/><Relationship Id="rId16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png"/><Relationship Id="rId11" Type="http://schemas.openxmlformats.org/officeDocument/2006/relationships/image" Target="../media/image58.png"/><Relationship Id="rId5" Type="http://schemas.openxmlformats.org/officeDocument/2006/relationships/image" Target="../media/image70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png"/><Relationship Id="rId11" Type="http://schemas.openxmlformats.org/officeDocument/2006/relationships/image" Target="../media/image58.png"/><Relationship Id="rId5" Type="http://schemas.openxmlformats.org/officeDocument/2006/relationships/image" Target="../media/image79.png"/><Relationship Id="rId10" Type="http://schemas.openxmlformats.org/officeDocument/2006/relationships/image" Target="../media/image84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3.pn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176705"/>
            <a:ext cx="10952251" cy="1812616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Thermodynamics of the universes admitting isotropic radiation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61B8FFE-A35D-51CC-619F-534E5F6B76DB}"/>
              </a:ext>
            </a:extLst>
          </p:cNvPr>
          <p:cNvSpPr txBox="1"/>
          <p:nvPr/>
        </p:nvSpPr>
        <p:spPr>
          <a:xfrm>
            <a:off x="4011167" y="3369144"/>
            <a:ext cx="41696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Salvador Mengual Sendra</a:t>
            </a:r>
          </a:p>
          <a:p>
            <a:pPr algn="ctr"/>
            <a:r>
              <a:rPr lang="en-US" dirty="0"/>
              <a:t>with J. J. </a:t>
            </a:r>
            <a:r>
              <a:rPr lang="en-US" dirty="0" err="1"/>
              <a:t>Ferrando</a:t>
            </a:r>
            <a:r>
              <a:rPr lang="en-US" dirty="0"/>
              <a:t> and J. A. </a:t>
            </a:r>
            <a:r>
              <a:rPr lang="en-US" dirty="0" err="1"/>
              <a:t>Sáez</a:t>
            </a:r>
            <a:endParaRPr lang="en-U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26E810E-9960-0D5C-D232-78F132DFF4F3}"/>
              </a:ext>
            </a:extLst>
          </p:cNvPr>
          <p:cNvSpPr txBox="1"/>
          <p:nvPr/>
        </p:nvSpPr>
        <p:spPr>
          <a:xfrm>
            <a:off x="3343655" y="4021748"/>
            <a:ext cx="5504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dirty="0"/>
              <a:t>Departament d’Astronomia i Astrofísica</a:t>
            </a:r>
          </a:p>
          <a:p>
            <a:pPr algn="ctr"/>
            <a:r>
              <a:rPr lang="ca-ES" dirty="0"/>
              <a:t>Universitat de València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9BC695C-DE4B-7FFA-398A-86BD4A8A63BE}"/>
              </a:ext>
            </a:extLst>
          </p:cNvPr>
          <p:cNvSpPr txBox="1"/>
          <p:nvPr/>
        </p:nvSpPr>
        <p:spPr>
          <a:xfrm>
            <a:off x="3827431" y="5264984"/>
            <a:ext cx="4549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Spanish and Portuguese Relativity Meeting EREP 2024</a:t>
            </a:r>
            <a:endParaRPr lang="es-ES" dirty="0"/>
          </a:p>
        </p:txBody>
      </p: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E4384DF7-21EA-C547-022E-AD85FFD5685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860" y="3475255"/>
            <a:ext cx="1108838" cy="111213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8053A822-E697-FD15-E31B-67E7DC1EB1A4}"/>
              </a:ext>
            </a:extLst>
          </p:cNvPr>
          <p:cNvSpPr/>
          <p:nvPr/>
        </p:nvSpPr>
        <p:spPr>
          <a:xfrm>
            <a:off x="1" y="6500400"/>
            <a:ext cx="4063996" cy="35759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1BAAAE8-46C6-0BF4-5CA0-24E4EBC43707}"/>
              </a:ext>
            </a:extLst>
          </p:cNvPr>
          <p:cNvSpPr/>
          <p:nvPr/>
        </p:nvSpPr>
        <p:spPr>
          <a:xfrm>
            <a:off x="4064009" y="6499464"/>
            <a:ext cx="4063996" cy="3575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ACCB2FC-342B-9889-43F3-6CD62839F31D}"/>
              </a:ext>
            </a:extLst>
          </p:cNvPr>
          <p:cNvSpPr txBox="1"/>
          <p:nvPr/>
        </p:nvSpPr>
        <p:spPr>
          <a:xfrm>
            <a:off x="4337302" y="6509544"/>
            <a:ext cx="35173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Coimbra, 22</a:t>
            </a:r>
            <a:r>
              <a:rPr lang="en-US" sz="1600" baseline="30000" dirty="0"/>
              <a:t>nd</a:t>
            </a:r>
            <a:r>
              <a:rPr lang="en-U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July</a:t>
            </a:r>
            <a:r>
              <a:rPr lang="es-ES" sz="1600" dirty="0"/>
              <a:t> 2024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5EEE8AF-D92F-A85E-7FE1-503CEC61D5A1}"/>
              </a:ext>
            </a:extLst>
          </p:cNvPr>
          <p:cNvSpPr/>
          <p:nvPr/>
        </p:nvSpPr>
        <p:spPr>
          <a:xfrm>
            <a:off x="8119039" y="6499464"/>
            <a:ext cx="4063996" cy="3575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Imagen 19" descr="Logotipo&#10;&#10;Descripción generada automáticamente">
            <a:extLst>
              <a:ext uri="{FF2B5EF4-FFF2-40B4-BE49-F238E27FC236}">
                <a16:creationId xmlns:a16="http://schemas.microsoft.com/office/drawing/2014/main" id="{069AD5C2-AB0E-28E8-6388-0BF98BF43C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993" y="3246170"/>
            <a:ext cx="1907038" cy="910312"/>
          </a:xfrm>
          <a:prstGeom prst="rect">
            <a:avLst/>
          </a:prstGeom>
        </p:spPr>
      </p:pic>
      <p:pic>
        <p:nvPicPr>
          <p:cNvPr id="21" name="Imagen 20" descr="Forma&#10;&#10;Descripción generada automáticamente">
            <a:extLst>
              <a:ext uri="{FF2B5EF4-FFF2-40B4-BE49-F238E27FC236}">
                <a16:creationId xmlns:a16="http://schemas.microsoft.com/office/drawing/2014/main" id="{3A6F5CC9-F1E8-C641-CD0A-B99DBD5157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505" y="4034210"/>
            <a:ext cx="791063" cy="806885"/>
          </a:xfrm>
          <a:prstGeom prst="rect">
            <a:avLst/>
          </a:prstGeom>
        </p:spPr>
      </p:pic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7B923BC5-7C17-5793-B2B4-3A0F8EBD85FE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675" y="5241038"/>
            <a:ext cx="1620721" cy="685466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D2EF3C33-E191-FA05-3A3B-D78C2BCED58F}"/>
              </a:ext>
            </a:extLst>
          </p:cNvPr>
          <p:cNvSpPr/>
          <p:nvPr/>
        </p:nvSpPr>
        <p:spPr>
          <a:xfrm>
            <a:off x="10151037" y="5768412"/>
            <a:ext cx="311595" cy="253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7B4F114-94EA-04FE-C47F-3C243C535B4E}"/>
              </a:ext>
            </a:extLst>
          </p:cNvPr>
          <p:cNvSpPr txBox="1"/>
          <p:nvPr/>
        </p:nvSpPr>
        <p:spPr>
          <a:xfrm>
            <a:off x="10051856" y="5743302"/>
            <a:ext cx="2273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D05F12"/>
                </a:solidFill>
              </a:rPr>
              <a:t>4</a:t>
            </a:r>
          </a:p>
        </p:txBody>
      </p:sp>
      <p:pic>
        <p:nvPicPr>
          <p:cNvPr id="18" name="Imagen 17" descr="Texto&#10;&#10;Descripción generada automáticamente">
            <a:extLst>
              <a:ext uri="{FF2B5EF4-FFF2-40B4-BE49-F238E27FC236}">
                <a16:creationId xmlns:a16="http://schemas.microsoft.com/office/drawing/2014/main" id="{CE627530-BF87-CCFC-556B-345C86563CA3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490" y="5202992"/>
            <a:ext cx="2549577" cy="76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609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DB2D887-4C76-0E11-0EFD-9136793F53E8}"/>
              </a:ext>
            </a:extLst>
          </p:cNvPr>
          <p:cNvSpPr/>
          <p:nvPr/>
        </p:nvSpPr>
        <p:spPr>
          <a:xfrm>
            <a:off x="1" y="6550222"/>
            <a:ext cx="4063996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CF3454C-B89A-B28E-C2F3-D2543BB69B2E}"/>
              </a:ext>
            </a:extLst>
          </p:cNvPr>
          <p:cNvSpPr/>
          <p:nvPr/>
        </p:nvSpPr>
        <p:spPr>
          <a:xfrm>
            <a:off x="4064009" y="6545254"/>
            <a:ext cx="4063996" cy="3087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DEBBC1-1756-93F9-9CC3-DEC3E0118DD4}"/>
              </a:ext>
            </a:extLst>
          </p:cNvPr>
          <p:cNvSpPr txBox="1"/>
          <p:nvPr/>
        </p:nvSpPr>
        <p:spPr>
          <a:xfrm>
            <a:off x="4337302" y="654233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Coimbra, 22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July</a:t>
            </a:r>
            <a:r>
              <a:rPr lang="es-ES" sz="1400" dirty="0"/>
              <a:t> 2024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918B60D-7D26-0573-26D9-2DE2F711CC1F}"/>
              </a:ext>
            </a:extLst>
          </p:cNvPr>
          <p:cNvSpPr/>
          <p:nvPr/>
        </p:nvSpPr>
        <p:spPr>
          <a:xfrm>
            <a:off x="8119039" y="6545254"/>
            <a:ext cx="4063996" cy="3087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39137"/>
            <a:ext cx="10952251" cy="610671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>
                <a:latin typeface="+mj-lt"/>
              </a:rPr>
              <a:t>4.- </a:t>
            </a:r>
            <a:r>
              <a:rPr lang="es-ES" sz="3200" b="1" dirty="0" err="1">
                <a:latin typeface="+mj-lt"/>
              </a:rPr>
              <a:t>Imposing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physical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qualities</a:t>
            </a:r>
            <a:endParaRPr lang="es-ES" sz="3200" b="1" dirty="0">
              <a:latin typeface="+mj-lt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A235AF-BF58-26F1-89A0-FF8ADD9C4AB2}"/>
              </a:ext>
            </a:extLst>
          </p:cNvPr>
          <p:cNvSpPr txBox="1"/>
          <p:nvPr/>
        </p:nvSpPr>
        <p:spPr>
          <a:xfrm>
            <a:off x="273304" y="6552123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Salvador Mengual Sendra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6110E5F-11DC-4CA0-E1C9-CCF8FBF98695}"/>
              </a:ext>
            </a:extLst>
          </p:cNvPr>
          <p:cNvSpPr txBox="1"/>
          <p:nvPr/>
        </p:nvSpPr>
        <p:spPr>
          <a:xfrm>
            <a:off x="11701273" y="6519557"/>
            <a:ext cx="48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7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D72644D-885F-06FB-3CF5-CD186ED6238B}"/>
              </a:ext>
            </a:extLst>
          </p:cNvPr>
          <p:cNvSpPr txBox="1"/>
          <p:nvPr/>
        </p:nvSpPr>
        <p:spPr>
          <a:xfrm>
            <a:off x="619874" y="1028146"/>
            <a:ext cx="108549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Ideal gas equation of state: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>
              <a:buClr>
                <a:schemeClr val="accent2"/>
              </a:buClr>
              <a:buSzPct val="135000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Good behavior at high temperatures: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>
              <a:buClr>
                <a:schemeClr val="accent2"/>
              </a:buClr>
              <a:buSzPct val="135000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>
              <a:buClr>
                <a:schemeClr val="accent2"/>
              </a:buClr>
              <a:buSzPct val="135000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Compatible with isotropic radiation: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Spherical symmetry: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CC300822-DD03-A5C5-77FF-2259AB0C7A6D}"/>
                  </a:ext>
                </a:extLst>
              </p:cNvPr>
              <p:cNvSpPr txBox="1"/>
              <p:nvPr/>
            </p:nvSpPr>
            <p:spPr>
              <a:xfrm>
                <a:off x="2809748" y="1456008"/>
                <a:ext cx="215841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es-E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s-E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CC300822-DD03-A5C5-77FF-2259AB0C7A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9748" y="1456008"/>
                <a:ext cx="2158415" cy="276999"/>
              </a:xfrm>
              <a:prstGeom prst="rect">
                <a:avLst/>
              </a:prstGeom>
              <a:blipFill>
                <a:blip r:embed="rId2"/>
                <a:stretch>
                  <a:fillRect t="-2222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588B0638-B77A-D786-69A8-1C344B4E194E}"/>
                  </a:ext>
                </a:extLst>
              </p:cNvPr>
              <p:cNvSpPr txBox="1"/>
              <p:nvPr/>
            </p:nvSpPr>
            <p:spPr>
              <a:xfrm>
                <a:off x="5646341" y="2497290"/>
                <a:ext cx="154340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1/3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=1/3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588B0638-B77A-D786-69A8-1C344B4E19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6341" y="2497290"/>
                <a:ext cx="1543401" cy="369332"/>
              </a:xfrm>
              <a:prstGeom prst="rect">
                <a:avLst/>
              </a:prstGeom>
              <a:blipFill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86781C81-6110-26D9-A44C-0113256E0981}"/>
                  </a:ext>
                </a:extLst>
              </p:cNvPr>
              <p:cNvSpPr txBox="1"/>
              <p:nvPr/>
            </p:nvSpPr>
            <p:spPr>
              <a:xfrm>
                <a:off x="2122420" y="3634303"/>
                <a:ext cx="1766535" cy="5279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</a:rPr>
                        <m:t>d</m:t>
                      </m:r>
                      <m:d>
                        <m:dPr>
                          <m:begChr m:val="["/>
                          <m:endChr m:val="]"/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86781C81-6110-26D9-A44C-0113256E09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420" y="3634303"/>
                <a:ext cx="1766535" cy="52790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9F524420-CEFA-6DE4-29A0-4749573A9D4E}"/>
                  </a:ext>
                </a:extLst>
              </p:cNvPr>
              <p:cNvSpPr txBox="1"/>
              <p:nvPr/>
            </p:nvSpPr>
            <p:spPr>
              <a:xfrm>
                <a:off x="1117093" y="5024762"/>
                <a:ext cx="502493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smtClean="0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)]</m:t>
                      </m:r>
                      <m:r>
                        <a:rPr lang="es-ES" i="1"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9F524420-CEFA-6DE4-29A0-4749573A9D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093" y="5024762"/>
                <a:ext cx="5024934" cy="276999"/>
              </a:xfrm>
              <a:prstGeom prst="rect">
                <a:avLst/>
              </a:prstGeom>
              <a:blipFill>
                <a:blip r:embed="rId5"/>
                <a:stretch>
                  <a:fillRect t="-4348" b="-3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0D24EB03-3605-1097-B30F-11C4A1207070}"/>
                  </a:ext>
                </a:extLst>
              </p:cNvPr>
              <p:cNvSpPr txBox="1"/>
              <p:nvPr/>
            </p:nvSpPr>
            <p:spPr>
              <a:xfrm>
                <a:off x="3702801" y="5600981"/>
                <a:ext cx="172040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s-E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ln</m:t>
                      </m:r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0D24EB03-3605-1097-B30F-11C4A12070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2801" y="5600981"/>
                <a:ext cx="1720408" cy="276999"/>
              </a:xfrm>
              <a:prstGeom prst="rect">
                <a:avLst/>
              </a:prstGeom>
              <a:blipFill>
                <a:blip r:embed="rId6"/>
                <a:stretch>
                  <a:fillRect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1EA24D5A-0A8E-D7EE-3ACF-9C3F443B9AB2}"/>
                  </a:ext>
                </a:extLst>
              </p:cNvPr>
              <p:cNvSpPr txBox="1"/>
              <p:nvPr/>
            </p:nvSpPr>
            <p:spPr>
              <a:xfrm>
                <a:off x="1348663" y="5455160"/>
                <a:ext cx="2168715" cy="7402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1EA24D5A-0A8E-D7EE-3ACF-9C3F443B9A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8663" y="5455160"/>
                <a:ext cx="2168715" cy="74026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B04D4DB8-0503-1EA3-6152-DD7E292B66A2}"/>
                  </a:ext>
                </a:extLst>
              </p:cNvPr>
              <p:cNvSpPr txBox="1"/>
              <p:nvPr/>
            </p:nvSpPr>
            <p:spPr>
              <a:xfrm>
                <a:off x="1023823" y="1405922"/>
                <a:ext cx="1289302" cy="3816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s-ES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̃"/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acc>
                      <m:r>
                        <a:rPr lang="es-ES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m:rPr>
                          <m:sty m:val="p"/>
                        </m:rPr>
                        <a:rPr lang="el-GR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B04D4DB8-0503-1EA3-6152-DD7E292B66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823" y="1405922"/>
                <a:ext cx="1289302" cy="381643"/>
              </a:xfrm>
              <a:prstGeom prst="rect">
                <a:avLst/>
              </a:prstGeom>
              <a:blipFill>
                <a:blip r:embed="rId8"/>
                <a:stretch>
                  <a:fillRect t="-4839"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EABE5E98-EBDA-72D1-2AD7-0A3080BA009E}"/>
                  </a:ext>
                </a:extLst>
              </p:cNvPr>
              <p:cNvSpPr txBox="1"/>
              <p:nvPr/>
            </p:nvSpPr>
            <p:spPr>
              <a:xfrm>
                <a:off x="2803467" y="2544520"/>
                <a:ext cx="2183117" cy="2995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𝑆𝑦𝑛𝑔𝑒</m:t>
                          </m:r>
                        </m:sub>
                      </m:sSub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EABE5E98-EBDA-72D1-2AD7-0A3080BA00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3467" y="2544520"/>
                <a:ext cx="2183117" cy="299569"/>
              </a:xfrm>
              <a:prstGeom prst="rect">
                <a:avLst/>
              </a:prstGeom>
              <a:blipFill>
                <a:blip r:embed="rId9"/>
                <a:stretch>
                  <a:fillRect b="-2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4FCDA109-3824-16E0-3A96-DF056ECBCCE1}"/>
                  </a:ext>
                </a:extLst>
              </p:cNvPr>
              <p:cNvSpPr txBox="1"/>
              <p:nvPr/>
            </p:nvSpPr>
            <p:spPr>
              <a:xfrm>
                <a:off x="1117093" y="3713588"/>
                <a:ext cx="85140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σ</m:t>
                      </m:r>
                      <m:r>
                        <a:rPr lang="es-E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  <m:r>
                        <a:rPr lang="es-E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4FCDA109-3824-16E0-3A96-DF056ECBCC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093" y="3713588"/>
                <a:ext cx="851407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3B3730BA-8E76-8717-6D26-6EA205E6CFEE}"/>
              </a:ext>
            </a:extLst>
          </p:cNvPr>
          <p:cNvCxnSpPr>
            <a:cxnSpLocks/>
          </p:cNvCxnSpPr>
          <p:nvPr/>
        </p:nvCxnSpPr>
        <p:spPr>
          <a:xfrm>
            <a:off x="2313125" y="1616044"/>
            <a:ext cx="397072" cy="0"/>
          </a:xfrm>
          <a:prstGeom prst="straightConnector1">
            <a:avLst/>
          </a:prstGeom>
          <a:ln w="28575">
            <a:solidFill>
              <a:schemeClr val="accent2"/>
            </a:solidFill>
            <a:headEnd type="stealth" w="lg" len="lg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8262F9E5-CDD5-5652-E0A6-FED1E80301F1}"/>
              </a:ext>
            </a:extLst>
          </p:cNvPr>
          <p:cNvCxnSpPr>
            <a:cxnSpLocks/>
          </p:cNvCxnSpPr>
          <p:nvPr/>
        </p:nvCxnSpPr>
        <p:spPr>
          <a:xfrm>
            <a:off x="5067696" y="1616044"/>
            <a:ext cx="397072" cy="0"/>
          </a:xfrm>
          <a:prstGeom prst="straightConnector1">
            <a:avLst/>
          </a:prstGeom>
          <a:ln w="28575">
            <a:solidFill>
              <a:schemeClr val="accent2"/>
            </a:solidFill>
            <a:headEnd type="stealth" w="lg" len="lg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CuadroTexto 35">
            <a:extLst>
              <a:ext uri="{FF2B5EF4-FFF2-40B4-BE49-F238E27FC236}">
                <a16:creationId xmlns:a16="http://schemas.microsoft.com/office/drawing/2014/main" id="{785C7FD5-831B-E526-2AED-49BEDE02B541}"/>
              </a:ext>
            </a:extLst>
          </p:cNvPr>
          <p:cNvSpPr txBox="1"/>
          <p:nvPr/>
        </p:nvSpPr>
        <p:spPr>
          <a:xfrm>
            <a:off x="1117093" y="2486686"/>
            <a:ext cx="110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Synge gas</a:t>
            </a:r>
          </a:p>
        </p:txBody>
      </p:sp>
      <p:cxnSp>
        <p:nvCxnSpPr>
          <p:cNvPr id="37" name="Conector recto de flecha 36">
            <a:extLst>
              <a:ext uri="{FF2B5EF4-FFF2-40B4-BE49-F238E27FC236}">
                <a16:creationId xmlns:a16="http://schemas.microsoft.com/office/drawing/2014/main" id="{E042EEB7-80FB-7C3F-2463-4C2B58B5DA3B}"/>
              </a:ext>
            </a:extLst>
          </p:cNvPr>
          <p:cNvCxnSpPr>
            <a:cxnSpLocks/>
          </p:cNvCxnSpPr>
          <p:nvPr/>
        </p:nvCxnSpPr>
        <p:spPr>
          <a:xfrm>
            <a:off x="2313125" y="2695544"/>
            <a:ext cx="397072" cy="0"/>
          </a:xfrm>
          <a:prstGeom prst="straightConnector1">
            <a:avLst/>
          </a:prstGeom>
          <a:ln w="28575">
            <a:solidFill>
              <a:schemeClr val="accent2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6B25A22E-D507-18E7-5271-AF7F95E43F94}"/>
              </a:ext>
            </a:extLst>
          </p:cNvPr>
          <p:cNvCxnSpPr>
            <a:cxnSpLocks/>
          </p:cNvCxnSpPr>
          <p:nvPr/>
        </p:nvCxnSpPr>
        <p:spPr>
          <a:xfrm>
            <a:off x="5093096" y="2695544"/>
            <a:ext cx="397072" cy="0"/>
          </a:xfrm>
          <a:prstGeom prst="straightConnector1">
            <a:avLst/>
          </a:prstGeom>
          <a:ln w="28575">
            <a:solidFill>
              <a:schemeClr val="accent2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C63B692A-38A8-21A4-783F-06D8D1C5E4E3}"/>
              </a:ext>
            </a:extLst>
          </p:cNvPr>
          <p:cNvCxnSpPr>
            <a:cxnSpLocks/>
          </p:cNvCxnSpPr>
          <p:nvPr/>
        </p:nvCxnSpPr>
        <p:spPr>
          <a:xfrm>
            <a:off x="7353696" y="2697448"/>
            <a:ext cx="397072" cy="0"/>
          </a:xfrm>
          <a:prstGeom prst="straightConnector1">
            <a:avLst/>
          </a:prstGeom>
          <a:ln w="28575">
            <a:solidFill>
              <a:schemeClr val="accent2"/>
            </a:solidFill>
            <a:headEnd type="stealth" w="lg" len="lg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ector recto de flecha 39">
            <a:extLst>
              <a:ext uri="{FF2B5EF4-FFF2-40B4-BE49-F238E27FC236}">
                <a16:creationId xmlns:a16="http://schemas.microsoft.com/office/drawing/2014/main" id="{A81CBE49-EA21-B741-8511-20BC119EC2BD}"/>
              </a:ext>
            </a:extLst>
          </p:cNvPr>
          <p:cNvCxnSpPr>
            <a:cxnSpLocks/>
          </p:cNvCxnSpPr>
          <p:nvPr/>
        </p:nvCxnSpPr>
        <p:spPr>
          <a:xfrm>
            <a:off x="4030997" y="3923653"/>
            <a:ext cx="397072" cy="0"/>
          </a:xfrm>
          <a:prstGeom prst="straightConnector1">
            <a:avLst/>
          </a:prstGeom>
          <a:ln w="28575">
            <a:solidFill>
              <a:schemeClr val="accent2"/>
            </a:solidFill>
            <a:headEnd type="stealth" w="lg" len="lg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ector recto de flecha 42">
            <a:extLst>
              <a:ext uri="{FF2B5EF4-FFF2-40B4-BE49-F238E27FC236}">
                <a16:creationId xmlns:a16="http://schemas.microsoft.com/office/drawing/2014/main" id="{4E870828-2DDF-3194-E610-CF617F141ABE}"/>
              </a:ext>
            </a:extLst>
          </p:cNvPr>
          <p:cNvCxnSpPr>
            <a:cxnSpLocks/>
          </p:cNvCxnSpPr>
          <p:nvPr/>
        </p:nvCxnSpPr>
        <p:spPr>
          <a:xfrm>
            <a:off x="6290472" y="5629556"/>
            <a:ext cx="397072" cy="0"/>
          </a:xfrm>
          <a:prstGeom prst="straightConnector1">
            <a:avLst/>
          </a:prstGeom>
          <a:ln w="28575">
            <a:solidFill>
              <a:schemeClr val="accent2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CuadroTexto 43">
            <a:extLst>
              <a:ext uri="{FF2B5EF4-FFF2-40B4-BE49-F238E27FC236}">
                <a16:creationId xmlns:a16="http://schemas.microsoft.com/office/drawing/2014/main" id="{EC61B26D-AD6F-7EF3-38B9-05A5BE0DCC99}"/>
              </a:ext>
            </a:extLst>
          </p:cNvPr>
          <p:cNvSpPr txBox="1"/>
          <p:nvPr/>
        </p:nvSpPr>
        <p:spPr>
          <a:xfrm>
            <a:off x="1060023" y="1745159"/>
            <a:ext cx="3917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[1] </a:t>
            </a:r>
            <a:r>
              <a:rPr lang="it-I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B. </a:t>
            </a:r>
            <a:r>
              <a:rPr lang="it-IT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Coll</a:t>
            </a:r>
            <a:r>
              <a:rPr lang="it-I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J. J. Ferrando, and J. A. </a:t>
            </a:r>
            <a:r>
              <a:rPr lang="it-IT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Sáez</a:t>
            </a:r>
            <a:r>
              <a:rPr lang="it-I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sv-SE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Gen. Relativ. Gravit. </a:t>
            </a:r>
            <a:r>
              <a:rPr lang="sv-SE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49</a:t>
            </a:r>
            <a:r>
              <a:rPr lang="sv-SE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66 (2017).</a:t>
            </a: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97C5EA21-1B57-1CFC-ADEA-66AE46F0262F}"/>
              </a:ext>
            </a:extLst>
          </p:cNvPr>
          <p:cNvSpPr txBox="1"/>
          <p:nvPr/>
        </p:nvSpPr>
        <p:spPr>
          <a:xfrm>
            <a:off x="1060023" y="2802434"/>
            <a:ext cx="3917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[4] </a:t>
            </a:r>
            <a:r>
              <a:rPr lang="it-I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 Mengual, J. A. </a:t>
            </a:r>
            <a:r>
              <a:rPr lang="it-IT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Sáez</a:t>
            </a:r>
            <a:r>
              <a:rPr lang="it-I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J. J. Ferrando, </a:t>
            </a:r>
            <a:r>
              <a:rPr lang="sv-SE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Phys. Rev. D. </a:t>
            </a:r>
            <a:r>
              <a:rPr lang="sv-SE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106</a:t>
            </a:r>
            <a:r>
              <a:rPr lang="sv-SE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124032 (2022).</a:t>
            </a: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455AA088-5F1D-648D-7279-2E8416E10980}"/>
              </a:ext>
            </a:extLst>
          </p:cNvPr>
          <p:cNvSpPr txBox="1"/>
          <p:nvPr/>
        </p:nvSpPr>
        <p:spPr>
          <a:xfrm>
            <a:off x="1060024" y="4154984"/>
            <a:ext cx="2730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[5]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C. A. Clarkson and R. K. Barrett, Class. Quantum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Grav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16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3781 (1999).</a:t>
            </a: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7D60F728-B2EC-936C-AD7B-AA17E74A49B7}"/>
              </a:ext>
            </a:extLst>
          </p:cNvPr>
          <p:cNvSpPr txBox="1"/>
          <p:nvPr/>
        </p:nvSpPr>
        <p:spPr>
          <a:xfrm>
            <a:off x="9137377" y="5326199"/>
            <a:ext cx="1922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[6] </a:t>
            </a:r>
            <a:r>
              <a:rPr lang="it-I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 Mengual, J. A. </a:t>
            </a:r>
            <a:r>
              <a:rPr lang="it-IT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Sáez</a:t>
            </a:r>
            <a:r>
              <a:rPr lang="it-I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J. J. Ferrando, </a:t>
            </a:r>
            <a:r>
              <a:rPr lang="sv-SE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Phys. Rev. D. </a:t>
            </a:r>
            <a:r>
              <a:rPr lang="sv-SE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XX</a:t>
            </a:r>
            <a:r>
              <a:rPr lang="sv-SE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XXXXX (2024).</a:t>
            </a: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F378872C-705E-C79F-992E-E0EE772196E7}"/>
              </a:ext>
            </a:extLst>
          </p:cNvPr>
          <p:cNvSpPr/>
          <p:nvPr/>
        </p:nvSpPr>
        <p:spPr>
          <a:xfrm>
            <a:off x="5619322" y="1404650"/>
            <a:ext cx="2724578" cy="42152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3B517A71-F16C-3007-8388-398B5C5EA8B8}"/>
              </a:ext>
            </a:extLst>
          </p:cNvPr>
          <p:cNvSpPr/>
          <p:nvPr/>
        </p:nvSpPr>
        <p:spPr>
          <a:xfrm>
            <a:off x="7960469" y="2471195"/>
            <a:ext cx="2939090" cy="42152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C6CB444D-4C2D-5818-828B-BA12DC9357D7}"/>
              </a:ext>
            </a:extLst>
          </p:cNvPr>
          <p:cNvSpPr/>
          <p:nvPr/>
        </p:nvSpPr>
        <p:spPr>
          <a:xfrm>
            <a:off x="4558155" y="3720612"/>
            <a:ext cx="3202138" cy="42152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0B882887-A494-3DB8-70A0-F86EC0B3AA87}"/>
              </a:ext>
            </a:extLst>
          </p:cNvPr>
          <p:cNvSpPr/>
          <p:nvPr/>
        </p:nvSpPr>
        <p:spPr>
          <a:xfrm>
            <a:off x="6848451" y="4806490"/>
            <a:ext cx="1771673" cy="144021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1DD63FB2-AB94-5182-328F-0659FCBF7A70}"/>
                  </a:ext>
                </a:extLst>
              </p:cNvPr>
              <p:cNvSpPr txBox="1"/>
              <p:nvPr/>
            </p:nvSpPr>
            <p:spPr>
              <a:xfrm>
                <a:off x="6867501" y="4867829"/>
                <a:ext cx="1766535" cy="5186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ρ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s-ES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</m:acc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1DD63FB2-AB94-5182-328F-0659FCBF7A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7501" y="4867829"/>
                <a:ext cx="1766535" cy="51860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BCDF46D-1BED-AB26-851F-A3107675F571}"/>
                  </a:ext>
                </a:extLst>
              </p:cNvPr>
              <p:cNvSpPr txBox="1"/>
              <p:nvPr/>
            </p:nvSpPr>
            <p:spPr>
              <a:xfrm>
                <a:off x="7231546" y="5510866"/>
                <a:ext cx="103844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/4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BCDF46D-1BED-AB26-851F-A3107675F5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1546" y="5510866"/>
                <a:ext cx="1038444" cy="276999"/>
              </a:xfrm>
              <a:prstGeom prst="rect">
                <a:avLst/>
              </a:prstGeom>
              <a:blipFill>
                <a:blip r:embed="rId12"/>
                <a:stretch>
                  <a:fillRect t="-2222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BDC47BFA-A2A0-EB26-75E5-82CEE4A3BA7B}"/>
                  </a:ext>
                </a:extLst>
              </p:cNvPr>
              <p:cNvSpPr txBox="1"/>
              <p:nvPr/>
            </p:nvSpPr>
            <p:spPr>
              <a:xfrm>
                <a:off x="7231546" y="5912298"/>
                <a:ext cx="103844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BDC47BFA-A2A0-EB26-75E5-82CEE4A3BA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1546" y="5912298"/>
                <a:ext cx="1038444" cy="276999"/>
              </a:xfrm>
              <a:prstGeom prst="rect">
                <a:avLst/>
              </a:prstGeom>
              <a:blipFill>
                <a:blip r:embed="rId13"/>
                <a:stretch>
                  <a:fillRect t="-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4A2187D5-FA0F-7DE0-4079-B446F950340F}"/>
                  </a:ext>
                </a:extLst>
              </p:cNvPr>
              <p:cNvSpPr txBox="1"/>
              <p:nvPr/>
            </p:nvSpPr>
            <p:spPr>
              <a:xfrm>
                <a:off x="5596737" y="1408766"/>
                <a:ext cx="14321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4A2187D5-FA0F-7DE0-4079-B446F95034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6737" y="1408766"/>
                <a:ext cx="1432177" cy="369332"/>
              </a:xfrm>
              <a:prstGeom prst="rect">
                <a:avLst/>
              </a:prstGeom>
              <a:blipFill>
                <a:blip r:embed="rId14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201128C3-FDB5-76E2-874E-69762B3CDB05}"/>
                  </a:ext>
                </a:extLst>
              </p:cNvPr>
              <p:cNvSpPr txBox="1"/>
              <p:nvPr/>
            </p:nvSpPr>
            <p:spPr>
              <a:xfrm>
                <a:off x="6985455" y="1412769"/>
                <a:ext cx="14321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201128C3-FDB5-76E2-874E-69762B3CDB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5455" y="1412769"/>
                <a:ext cx="1432177" cy="369332"/>
              </a:xfrm>
              <a:prstGeom prst="rect">
                <a:avLst/>
              </a:prstGeom>
              <a:blipFill>
                <a:blip r:embed="rId1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D8DE43F1-A39C-86B8-DCEA-67A556E6B9BE}"/>
                  </a:ext>
                </a:extLst>
              </p:cNvPr>
              <p:cNvSpPr txBox="1"/>
              <p:nvPr/>
            </p:nvSpPr>
            <p:spPr>
              <a:xfrm>
                <a:off x="7952907" y="2497526"/>
                <a:ext cx="29561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9+16</m:t>
                      </m:r>
                      <m:sSub>
                        <m:sSubPr>
                          <m:ctrlP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+12</m:t>
                      </m:r>
                      <m:sSub>
                        <m:sSubPr>
                          <m:ctrlP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D8DE43F1-A39C-86B8-DCEA-67A556E6B9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2907" y="2497526"/>
                <a:ext cx="2956177" cy="369332"/>
              </a:xfrm>
              <a:prstGeom prst="rect">
                <a:avLst/>
              </a:prstGeom>
              <a:blipFill>
                <a:blip r:embed="rId1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ABDD3462-5ECD-3814-C2AF-408E79295DD1}"/>
                  </a:ext>
                </a:extLst>
              </p:cNvPr>
              <p:cNvSpPr txBox="1"/>
              <p:nvPr/>
            </p:nvSpPr>
            <p:spPr>
              <a:xfrm>
                <a:off x="4535013" y="3737257"/>
                <a:ext cx="192016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d>
                        <m:dPr>
                          <m:ctrlPr>
                            <a:rPr lang="es-ES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ABDD3462-5ECD-3814-C2AF-408E79295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5013" y="3737257"/>
                <a:ext cx="1920163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BB8731D9-6AD3-00E2-2639-5EAEB4A00D4A}"/>
                  </a:ext>
                </a:extLst>
              </p:cNvPr>
              <p:cNvSpPr txBox="1"/>
              <p:nvPr/>
            </p:nvSpPr>
            <p:spPr>
              <a:xfrm>
                <a:off x="6567093" y="3733254"/>
                <a:ext cx="12893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BB8731D9-6AD3-00E2-2639-5EAEB4A00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7093" y="3733254"/>
                <a:ext cx="1289305" cy="369332"/>
              </a:xfrm>
              <a:prstGeom prst="rect">
                <a:avLst/>
              </a:prstGeom>
              <a:blipFill>
                <a:blip r:embed="rId18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793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26" grpId="0"/>
      <p:bldP spid="30" grpId="0"/>
      <p:bldP spid="36" grpId="0"/>
      <p:bldP spid="44" grpId="0"/>
      <p:bldP spid="45" grpId="0"/>
      <p:bldP spid="46" grpId="0"/>
      <p:bldP spid="47" grpId="0"/>
      <p:bldP spid="48" grpId="0" animBg="1"/>
      <p:bldP spid="49" grpId="0" animBg="1"/>
      <p:bldP spid="50" grpId="0" animBg="1"/>
      <p:bldP spid="51" grpId="0" animBg="1"/>
      <p:bldP spid="16" grpId="0"/>
      <p:bldP spid="17" grpId="0"/>
      <p:bldP spid="19" grpId="0"/>
      <p:bldP spid="23" grpId="0"/>
      <p:bldP spid="25" grpId="0"/>
      <p:bldP spid="28" grpId="0"/>
      <p:bldP spid="32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n 23" descr="Icono&#10;&#10;Descripción generada automáticamente">
            <a:extLst>
              <a:ext uri="{FF2B5EF4-FFF2-40B4-BE49-F238E27FC236}">
                <a16:creationId xmlns:a16="http://schemas.microsoft.com/office/drawing/2014/main" id="{1E6AB08F-8DEF-9AFF-325F-888CD4B69A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97" y="2197373"/>
            <a:ext cx="3874588" cy="4238867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5DB2D887-4C76-0E11-0EFD-9136793F53E8}"/>
              </a:ext>
            </a:extLst>
          </p:cNvPr>
          <p:cNvSpPr/>
          <p:nvPr/>
        </p:nvSpPr>
        <p:spPr>
          <a:xfrm>
            <a:off x="1" y="6550222"/>
            <a:ext cx="4063996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CF3454C-B89A-B28E-C2F3-D2543BB69B2E}"/>
              </a:ext>
            </a:extLst>
          </p:cNvPr>
          <p:cNvSpPr/>
          <p:nvPr/>
        </p:nvSpPr>
        <p:spPr>
          <a:xfrm>
            <a:off x="4064009" y="6545254"/>
            <a:ext cx="4063996" cy="3087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DEBBC1-1756-93F9-9CC3-DEC3E0118DD4}"/>
              </a:ext>
            </a:extLst>
          </p:cNvPr>
          <p:cNvSpPr txBox="1"/>
          <p:nvPr/>
        </p:nvSpPr>
        <p:spPr>
          <a:xfrm>
            <a:off x="4337302" y="654233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Coimbra, 22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July</a:t>
            </a:r>
            <a:r>
              <a:rPr lang="es-ES" sz="1400" dirty="0"/>
              <a:t> 2024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918B60D-7D26-0573-26D9-2DE2F711CC1F}"/>
              </a:ext>
            </a:extLst>
          </p:cNvPr>
          <p:cNvSpPr/>
          <p:nvPr/>
        </p:nvSpPr>
        <p:spPr>
          <a:xfrm>
            <a:off x="8119039" y="6545254"/>
            <a:ext cx="4063996" cy="3087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39137"/>
            <a:ext cx="10952251" cy="610671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>
                <a:latin typeface="+mj-lt"/>
              </a:rPr>
              <a:t>4.- </a:t>
            </a:r>
            <a:r>
              <a:rPr lang="es-ES" sz="3200" b="1" dirty="0" err="1">
                <a:latin typeface="+mj-lt"/>
              </a:rPr>
              <a:t>Imposing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physical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qualities</a:t>
            </a:r>
            <a:endParaRPr lang="es-ES" sz="3200" b="1" dirty="0">
              <a:latin typeface="+mj-lt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A235AF-BF58-26F1-89A0-FF8ADD9C4AB2}"/>
              </a:ext>
            </a:extLst>
          </p:cNvPr>
          <p:cNvSpPr txBox="1"/>
          <p:nvPr/>
        </p:nvSpPr>
        <p:spPr>
          <a:xfrm>
            <a:off x="273304" y="6552123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Salvador Mengual Sendra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6110E5F-11DC-4CA0-E1C9-CCF8FBF98695}"/>
              </a:ext>
            </a:extLst>
          </p:cNvPr>
          <p:cNvSpPr txBox="1"/>
          <p:nvPr/>
        </p:nvSpPr>
        <p:spPr>
          <a:xfrm>
            <a:off x="11701273" y="6519557"/>
            <a:ext cx="48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7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F378872C-705E-C79F-992E-E0EE772196E7}"/>
              </a:ext>
            </a:extLst>
          </p:cNvPr>
          <p:cNvSpPr/>
          <p:nvPr/>
        </p:nvSpPr>
        <p:spPr>
          <a:xfrm>
            <a:off x="3095197" y="1404650"/>
            <a:ext cx="2724578" cy="42152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3B517A71-F16C-3007-8388-398B5C5EA8B8}"/>
              </a:ext>
            </a:extLst>
          </p:cNvPr>
          <p:cNvSpPr/>
          <p:nvPr/>
        </p:nvSpPr>
        <p:spPr>
          <a:xfrm>
            <a:off x="5478542" y="2194821"/>
            <a:ext cx="2939090" cy="42152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C6CB444D-4C2D-5818-828B-BA12DC9357D7}"/>
              </a:ext>
            </a:extLst>
          </p:cNvPr>
          <p:cNvSpPr/>
          <p:nvPr/>
        </p:nvSpPr>
        <p:spPr>
          <a:xfrm>
            <a:off x="5335793" y="2984992"/>
            <a:ext cx="3202138" cy="42152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0B882887-A494-3DB8-70A0-F86EC0B3AA87}"/>
              </a:ext>
            </a:extLst>
          </p:cNvPr>
          <p:cNvSpPr/>
          <p:nvPr/>
        </p:nvSpPr>
        <p:spPr>
          <a:xfrm>
            <a:off x="6096000" y="3801021"/>
            <a:ext cx="1771673" cy="144021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1DD63FB2-AB94-5182-328F-0659FCBF7A70}"/>
                  </a:ext>
                </a:extLst>
              </p:cNvPr>
              <p:cNvSpPr txBox="1"/>
              <p:nvPr/>
            </p:nvSpPr>
            <p:spPr>
              <a:xfrm>
                <a:off x="6115050" y="3862360"/>
                <a:ext cx="1766535" cy="5186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ρ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s-ES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</m:acc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1DD63FB2-AB94-5182-328F-0659FCBF7A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050" y="3862360"/>
                <a:ext cx="1766535" cy="5186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BCDF46D-1BED-AB26-851F-A3107675F571}"/>
                  </a:ext>
                </a:extLst>
              </p:cNvPr>
              <p:cNvSpPr txBox="1"/>
              <p:nvPr/>
            </p:nvSpPr>
            <p:spPr>
              <a:xfrm>
                <a:off x="6479095" y="4505397"/>
                <a:ext cx="103844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/4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BCDF46D-1BED-AB26-851F-A3107675F5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9095" y="4505397"/>
                <a:ext cx="1038444" cy="276999"/>
              </a:xfrm>
              <a:prstGeom prst="rect">
                <a:avLst/>
              </a:prstGeom>
              <a:blipFill>
                <a:blip r:embed="rId4"/>
                <a:stretch>
                  <a:fillRect t="-2174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BDC47BFA-A2A0-EB26-75E5-82CEE4A3BA7B}"/>
                  </a:ext>
                </a:extLst>
              </p:cNvPr>
              <p:cNvSpPr txBox="1"/>
              <p:nvPr/>
            </p:nvSpPr>
            <p:spPr>
              <a:xfrm>
                <a:off x="6479095" y="4906829"/>
                <a:ext cx="103844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BDC47BFA-A2A0-EB26-75E5-82CEE4A3BA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9095" y="4906829"/>
                <a:ext cx="1038444" cy="276999"/>
              </a:xfrm>
              <a:prstGeom prst="rect">
                <a:avLst/>
              </a:prstGeom>
              <a:blipFill>
                <a:blip r:embed="rId5"/>
                <a:stretch>
                  <a:fillRect t="-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4A2187D5-FA0F-7DE0-4079-B446F950340F}"/>
                  </a:ext>
                </a:extLst>
              </p:cNvPr>
              <p:cNvSpPr txBox="1"/>
              <p:nvPr/>
            </p:nvSpPr>
            <p:spPr>
              <a:xfrm>
                <a:off x="3072612" y="1408766"/>
                <a:ext cx="14321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4A2187D5-FA0F-7DE0-4079-B446F95034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2612" y="1408766"/>
                <a:ext cx="1432177" cy="369332"/>
              </a:xfrm>
              <a:prstGeom prst="rect">
                <a:avLst/>
              </a:prstGeom>
              <a:blipFill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201128C3-FDB5-76E2-874E-69762B3CDB05}"/>
                  </a:ext>
                </a:extLst>
              </p:cNvPr>
              <p:cNvSpPr txBox="1"/>
              <p:nvPr/>
            </p:nvSpPr>
            <p:spPr>
              <a:xfrm>
                <a:off x="4461330" y="1412769"/>
                <a:ext cx="14321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201128C3-FDB5-76E2-874E-69762B3CDB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1330" y="1412769"/>
                <a:ext cx="1432177" cy="369332"/>
              </a:xfrm>
              <a:prstGeom prst="rect">
                <a:avLst/>
              </a:prstGeom>
              <a:blipFill>
                <a:blip r:embed="rId7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D8DE43F1-A39C-86B8-DCEA-67A556E6B9BE}"/>
                  </a:ext>
                </a:extLst>
              </p:cNvPr>
              <p:cNvSpPr txBox="1"/>
              <p:nvPr/>
            </p:nvSpPr>
            <p:spPr>
              <a:xfrm>
                <a:off x="5470980" y="2221152"/>
                <a:ext cx="29561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9+16</m:t>
                      </m:r>
                      <m:sSub>
                        <m:sSubPr>
                          <m:ctrlP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+12</m:t>
                      </m:r>
                      <m:sSub>
                        <m:sSubPr>
                          <m:ctrlP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D8DE43F1-A39C-86B8-DCEA-67A556E6B9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0980" y="2221152"/>
                <a:ext cx="2956177" cy="369332"/>
              </a:xfrm>
              <a:prstGeom prst="rect">
                <a:avLst/>
              </a:prstGeom>
              <a:blipFill>
                <a:blip r:embed="rId8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ABDD3462-5ECD-3814-C2AF-408E79295DD1}"/>
                  </a:ext>
                </a:extLst>
              </p:cNvPr>
              <p:cNvSpPr txBox="1"/>
              <p:nvPr/>
            </p:nvSpPr>
            <p:spPr>
              <a:xfrm>
                <a:off x="5312651" y="3001637"/>
                <a:ext cx="192016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d>
                        <m:dPr>
                          <m:ctrlPr>
                            <a:rPr lang="es-ES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ABDD3462-5ECD-3814-C2AF-408E79295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2651" y="3001637"/>
                <a:ext cx="1920163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BB8731D9-6AD3-00E2-2639-5EAEB4A00D4A}"/>
                  </a:ext>
                </a:extLst>
              </p:cNvPr>
              <p:cNvSpPr txBox="1"/>
              <p:nvPr/>
            </p:nvSpPr>
            <p:spPr>
              <a:xfrm>
                <a:off x="7344731" y="2997634"/>
                <a:ext cx="12893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BB8731D9-6AD3-00E2-2639-5EAEB4A00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4731" y="2997634"/>
                <a:ext cx="1289305" cy="369332"/>
              </a:xfrm>
              <a:prstGeom prst="rect">
                <a:avLst/>
              </a:prstGeom>
              <a:blipFill>
                <a:blip r:embed="rId10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Imagen 40" descr="Icono&#10;&#10;Descripción generada automáticamente">
            <a:extLst>
              <a:ext uri="{FF2B5EF4-FFF2-40B4-BE49-F238E27FC236}">
                <a16:creationId xmlns:a16="http://schemas.microsoft.com/office/drawing/2014/main" id="{26619AB5-21BD-EA65-D877-1EDC4D7E58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7297" y="2195381"/>
            <a:ext cx="3874588" cy="4238867"/>
          </a:xfrm>
          <a:custGeom>
            <a:avLst/>
            <a:gdLst>
              <a:gd name="connsiteX0" fmla="*/ 0 w 3202139"/>
              <a:gd name="connsiteY0" fmla="*/ 0 h 3503195"/>
              <a:gd name="connsiteX1" fmla="*/ 115075 w 3202139"/>
              <a:gd name="connsiteY1" fmla="*/ 0 h 3503195"/>
              <a:gd name="connsiteX2" fmla="*/ 115075 w 3202139"/>
              <a:gd name="connsiteY2" fmla="*/ 346889 h 3503195"/>
              <a:gd name="connsiteX3" fmla="*/ 290429 w 3202139"/>
              <a:gd name="connsiteY3" fmla="*/ 346889 h 3503195"/>
              <a:gd name="connsiteX4" fmla="*/ 287789 w 3202139"/>
              <a:gd name="connsiteY4" fmla="*/ 342636 h 3503195"/>
              <a:gd name="connsiteX5" fmla="*/ 1585476 w 3202139"/>
              <a:gd name="connsiteY5" fmla="*/ 131875 h 3503195"/>
              <a:gd name="connsiteX6" fmla="*/ 2883163 w 3202139"/>
              <a:gd name="connsiteY6" fmla="*/ 342636 h 3503195"/>
              <a:gd name="connsiteX7" fmla="*/ 2880523 w 3202139"/>
              <a:gd name="connsiteY7" fmla="*/ 346889 h 3503195"/>
              <a:gd name="connsiteX8" fmla="*/ 3182312 w 3202139"/>
              <a:gd name="connsiteY8" fmla="*/ 346889 h 3503195"/>
              <a:gd name="connsiteX9" fmla="*/ 3182312 w 3202139"/>
              <a:gd name="connsiteY9" fmla="*/ 0 h 3503195"/>
              <a:gd name="connsiteX10" fmla="*/ 3202139 w 3202139"/>
              <a:gd name="connsiteY10" fmla="*/ 0 h 3503195"/>
              <a:gd name="connsiteX11" fmla="*/ 3202139 w 3202139"/>
              <a:gd name="connsiteY11" fmla="*/ 3503195 h 3503195"/>
              <a:gd name="connsiteX12" fmla="*/ 0 w 3202139"/>
              <a:gd name="connsiteY12" fmla="*/ 3503195 h 3503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2139" h="3503195">
                <a:moveTo>
                  <a:pt x="0" y="0"/>
                </a:moveTo>
                <a:lnTo>
                  <a:pt x="115075" y="0"/>
                </a:lnTo>
                <a:lnTo>
                  <a:pt x="115075" y="346889"/>
                </a:lnTo>
                <a:lnTo>
                  <a:pt x="290429" y="346889"/>
                </a:lnTo>
                <a:lnTo>
                  <a:pt x="287789" y="342636"/>
                </a:lnTo>
                <a:cubicBezTo>
                  <a:pt x="287789" y="226236"/>
                  <a:pt x="868783" y="131875"/>
                  <a:pt x="1585476" y="131875"/>
                </a:cubicBezTo>
                <a:cubicBezTo>
                  <a:pt x="2302169" y="131875"/>
                  <a:pt x="2883163" y="226236"/>
                  <a:pt x="2883163" y="342636"/>
                </a:cubicBezTo>
                <a:lnTo>
                  <a:pt x="2880523" y="346889"/>
                </a:lnTo>
                <a:lnTo>
                  <a:pt x="3182312" y="346889"/>
                </a:lnTo>
                <a:lnTo>
                  <a:pt x="3182312" y="0"/>
                </a:lnTo>
                <a:lnTo>
                  <a:pt x="3202139" y="0"/>
                </a:lnTo>
                <a:lnTo>
                  <a:pt x="3202139" y="3503195"/>
                </a:lnTo>
                <a:lnTo>
                  <a:pt x="0" y="350319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791762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4.44444E-6 L -0.06081 0.06366 C -0.07409 0.07616 -0.08985 0.10093 -0.10417 0.13033 C -0.12045 0.16412 -0.13177 0.19399 -0.13711 0.21875 L -0.16407 0.33496 " pathEditMode="relative" rAng="7860000" ptsTypes="AAAAA">
                                      <p:cBhvr>
                                        <p:cTn id="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36" y="1497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111E-6 L -0.06081 0.06366 C -0.07409 0.07616 -0.08984 0.10092 -0.10417 0.13032 C -0.12044 0.16435 -0.1319 0.19421 -0.13711 0.21875 L -0.16406 0.33495 " pathEditMode="relative" rAng="7860000" ptsTypes="AAAAA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36" y="1497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81481E-6 L -0.0608 0.06365 C -0.07408 0.07615 -0.08984 0.10092 -0.10416 0.13032 C -0.12044 0.16435 -0.1319 0.19421 -0.1371 0.21875 L -0.16406 0.33495 " pathEditMode="relative" rAng="7860000" ptsTypes="AAAAA">
                                      <p:cBhvr>
                                        <p:cTn id="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36" y="1497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C -0.10677 -0.09283 -0.21328 -0.18565 -0.27031 -0.15278 C -0.32734 -0.11991 -0.3349 0.03866 -0.34219 0.19722 " pathEditMode="relative" ptsTypes="AAA">
                                      <p:cBhvr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C -0.10677 -0.09283 -0.21328 -0.18565 -0.27031 -0.15278 C -0.32734 -0.11991 -0.3349 0.03866 -0.34219 0.19722 " pathEditMode="relative" ptsTypes="AAA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C -0.02083 -0.10371 -0.04166 -0.20764 -0.0875 -0.25278 C -0.13359 -0.29792 -0.23411 -0.33241 -0.27578 -0.27084 C -0.3177 -0.20926 -0.32799 -0.0463 -0.33828 0.11689 " pathEditMode="relative" ptsTypes="AAAA">
                                      <p:cBhvr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C -0.02083 -0.10371 -0.04166 -0.20764 -0.0875 -0.25278 C -0.13359 -0.29792 -0.23411 -0.33241 -0.27578 -0.27084 C -0.3177 -0.20926 -0.32799 -0.0463 -0.33828 0.11689 " pathEditMode="relative" ptsTypes="AAAA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C -0.02083 -0.10371 -0.04166 -0.20764 -0.0875 -0.25278 C -0.13359 -0.29792 -0.23411 -0.33241 -0.27578 -0.27084 C -0.3177 -0.20926 -0.32799 -0.0463 -0.33828 0.11689 " pathEditMode="relative" ptsTypes="AAAA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C 0.00716 -0.16922 0.01432 -0.3382 -0.03281 -0.42246 C -0.07995 -0.50672 -0.23086 -0.56574 -0.28281 -0.50579 C -0.33477 -0.44584 -0.33971 -0.25417 -0.34453 -0.06273 " pathEditMode="relative" ptsTypes="AAAA">
                                      <p:cBhvr>
                                        <p:cTn id="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C 0.00716 -0.16922 0.01432 -0.3382 -0.03281 -0.42246 C -0.07995 -0.50672 -0.23086 -0.56574 -0.28281 -0.50579 C -0.33477 -0.44584 -0.33971 -0.25417 -0.34453 -0.06273 " pathEditMode="relative" ptsTypes="AA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C 0.00716 -0.16922 0.01432 -0.3382 -0.03281 -0.42246 C -0.07995 -0.50672 -0.23086 -0.56574 -0.28281 -0.50579 C -0.33477 -0.44584 -0.33971 -0.25417 -0.34453 -0.06273 " pathEditMode="relative" ptsTypes="AAAA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C 0.00716 -0.16922 0.01432 -0.3382 -0.03281 -0.42246 C -0.07995 -0.50672 -0.23086 -0.56574 -0.28281 -0.50579 C -0.33477 -0.44584 -0.33971 -0.25417 -0.34453 -0.06273 " pathEditMode="relative" ptsTypes="AAAA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16" grpId="0"/>
      <p:bldP spid="17" grpId="0"/>
      <p:bldP spid="19" grpId="0"/>
      <p:bldP spid="23" grpId="0"/>
      <p:bldP spid="25" grpId="0"/>
      <p:bldP spid="28" grpId="0"/>
      <p:bldP spid="32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7AABC9E-4722-F755-FCF0-09F4091FAE46}"/>
                  </a:ext>
                </a:extLst>
              </p:cNvPr>
              <p:cNvSpPr txBox="1"/>
              <p:nvPr/>
            </p:nvSpPr>
            <p:spPr>
              <a:xfrm>
                <a:off x="1343450" y="3602175"/>
                <a:ext cx="2945684" cy="5625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d>
                        <m:dPr>
                          <m:ctrlP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acc>
                            <m:accPr>
                              <m:chr m:val="̃"/>
                              <m:ctrlPr>
                                <a:rPr lang="es-E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</m:acc>
                          <m:d>
                            <m:dPr>
                              <m:begChr m:val="|"/>
                              <m:endChr m:val="|"/>
                              <m:ctrlPr>
                                <a:rPr lang="el-G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1−3</m:t>
                              </m:r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E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7AABC9E-4722-F755-FCF0-09F4091FAE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450" y="3602175"/>
                <a:ext cx="2945684" cy="56259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35BB41DE-D071-E3FC-BF21-E3F2928E71D2}"/>
                  </a:ext>
                </a:extLst>
              </p:cNvPr>
              <p:cNvSpPr txBox="1"/>
              <p:nvPr/>
            </p:nvSpPr>
            <p:spPr>
              <a:xfrm>
                <a:off x="1241119" y="3831790"/>
                <a:ext cx="3334403" cy="2896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s-E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s-E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s-E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s-E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̃"/>
                        <m:ctrlP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</m:acc>
                    <m:func>
                      <m:funcPr>
                        <m:ctrlPr>
                          <a:rPr lang="es-E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ES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sSup>
                          <m:sSupPr>
                            <m:ctrlP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(1−3</m:t>
                            </m:r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e>
                    </m:func>
                  </m:oMath>
                </a14:m>
                <a:r>
                  <a:rPr lang="en-US" i="1" dirty="0"/>
                  <a:t> ,</a:t>
                </a:r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35BB41DE-D071-E3FC-BF21-E3F2928E71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1119" y="3831790"/>
                <a:ext cx="3334403" cy="289631"/>
              </a:xfrm>
              <a:prstGeom prst="rect">
                <a:avLst/>
              </a:prstGeom>
              <a:blipFill>
                <a:blip r:embed="rId3"/>
                <a:stretch>
                  <a:fillRect l="-1828" t="-23404" b="-489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F0FB229C-C674-160A-68E1-D8522BC25ECE}"/>
                  </a:ext>
                </a:extLst>
              </p:cNvPr>
              <p:cNvSpPr txBox="1"/>
              <p:nvPr/>
            </p:nvSpPr>
            <p:spPr>
              <a:xfrm>
                <a:off x="1328818" y="3876231"/>
                <a:ext cx="283913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d>
                        <m:dPr>
                          <m:ctrlP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begChr m:val="|"/>
                          <m:endChr m:val="|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1−3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+1)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F0FB229C-C674-160A-68E1-D8522BC25E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8818" y="3876231"/>
                <a:ext cx="2839132" cy="276999"/>
              </a:xfrm>
              <a:prstGeom prst="rect">
                <a:avLst/>
              </a:prstGeom>
              <a:blipFill>
                <a:blip r:embed="rId4"/>
                <a:stretch>
                  <a:fillRect l="-1502" t="-4444" r="-429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FE4B15B9-BD70-14FB-422E-631B7F4DC3BC}"/>
                  </a:ext>
                </a:extLst>
              </p:cNvPr>
              <p:cNvSpPr txBox="1"/>
              <p:nvPr/>
            </p:nvSpPr>
            <p:spPr>
              <a:xfrm>
                <a:off x="653687" y="3659352"/>
                <a:ext cx="428052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s-E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d>
                        <m:dPr>
                          <m:ctrlPr>
                            <a:rPr lang="es-E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s-E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(9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+1)/12 ,  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s-ES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s-ES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FE4B15B9-BD70-14FB-422E-631B7F4DC3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687" y="3659352"/>
                <a:ext cx="4280524" cy="276999"/>
              </a:xfrm>
              <a:prstGeom prst="rect">
                <a:avLst/>
              </a:prstGeom>
              <a:blipFill>
                <a:blip r:embed="rId5"/>
                <a:stretch>
                  <a:fillRect t="-4348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D542D4D5-8758-15FC-D834-719291695967}"/>
                  </a:ext>
                </a:extLst>
              </p:cNvPr>
              <p:cNvSpPr txBox="1"/>
              <p:nvPr/>
            </p:nvSpPr>
            <p:spPr>
              <a:xfrm>
                <a:off x="1715774" y="3697251"/>
                <a:ext cx="1999754" cy="5414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s-ES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′(</m:t>
                          </m:r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D542D4D5-8758-15FC-D834-719291695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5774" y="3697251"/>
                <a:ext cx="1999754" cy="5414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CF7EC0E1-7C98-503B-F51D-6AE91BAB003D}"/>
                  </a:ext>
                </a:extLst>
              </p:cNvPr>
              <p:cNvSpPr txBox="1"/>
              <p:nvPr/>
            </p:nvSpPr>
            <p:spPr>
              <a:xfrm>
                <a:off x="1480864" y="3726670"/>
                <a:ext cx="2462761" cy="5186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ρ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s-ES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</m:acc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s-ES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CF7EC0E1-7C98-503B-F51D-6AE91BAB00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0864" y="3726670"/>
                <a:ext cx="2462761" cy="51860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DBAC08D7-1CCA-A3ED-6A53-59D78FF8B13B}"/>
                  </a:ext>
                </a:extLst>
              </p:cNvPr>
              <p:cNvSpPr txBox="1"/>
              <p:nvPr/>
            </p:nvSpPr>
            <p:spPr>
              <a:xfrm>
                <a:off x="282173" y="3416460"/>
                <a:ext cx="502493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smtClean="0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)]</m:t>
                      </m:r>
                      <m:r>
                        <a:rPr lang="es-ES" i="1"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DBAC08D7-1CCA-A3ED-6A53-59D78FF8B1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173" y="3416460"/>
                <a:ext cx="5024934" cy="276999"/>
              </a:xfrm>
              <a:prstGeom prst="rect">
                <a:avLst/>
              </a:prstGeom>
              <a:blipFill>
                <a:blip r:embed="rId8"/>
                <a:stretch>
                  <a:fillRect t="-4348" b="-3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618C0518-FE7A-2B38-F885-93A4EA958C32}"/>
                  </a:ext>
                </a:extLst>
              </p:cNvPr>
              <p:cNvSpPr txBox="1"/>
              <p:nvPr/>
            </p:nvSpPr>
            <p:spPr>
              <a:xfrm>
                <a:off x="3310729" y="3887766"/>
                <a:ext cx="172040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s-E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ln</m:t>
                      </m:r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618C0518-FE7A-2B38-F885-93A4EA958C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0729" y="3887766"/>
                <a:ext cx="1720408" cy="276999"/>
              </a:xfrm>
              <a:prstGeom prst="rect">
                <a:avLst/>
              </a:prstGeom>
              <a:blipFill>
                <a:blip r:embed="rId9"/>
                <a:stretch>
                  <a:fillRect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21653C60-3B80-28B5-E869-0F289DEFFC40}"/>
                  </a:ext>
                </a:extLst>
              </p:cNvPr>
              <p:cNvSpPr txBox="1"/>
              <p:nvPr/>
            </p:nvSpPr>
            <p:spPr>
              <a:xfrm>
                <a:off x="653687" y="3742406"/>
                <a:ext cx="2595807" cy="5677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>
                            <a:rPr lang="es-E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s-ES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/4</m:t>
                          </m:r>
                        </m:den>
                      </m:f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21653C60-3B80-28B5-E869-0F289DEFF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687" y="3742406"/>
                <a:ext cx="2595807" cy="5677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ángulo 3">
            <a:extLst>
              <a:ext uri="{FF2B5EF4-FFF2-40B4-BE49-F238E27FC236}">
                <a16:creationId xmlns:a16="http://schemas.microsoft.com/office/drawing/2014/main" id="{5DB2D887-4C76-0E11-0EFD-9136793F53E8}"/>
              </a:ext>
            </a:extLst>
          </p:cNvPr>
          <p:cNvSpPr/>
          <p:nvPr/>
        </p:nvSpPr>
        <p:spPr>
          <a:xfrm>
            <a:off x="1" y="6550222"/>
            <a:ext cx="4063996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CF3454C-B89A-B28E-C2F3-D2543BB69B2E}"/>
              </a:ext>
            </a:extLst>
          </p:cNvPr>
          <p:cNvSpPr/>
          <p:nvPr/>
        </p:nvSpPr>
        <p:spPr>
          <a:xfrm>
            <a:off x="4064009" y="6545254"/>
            <a:ext cx="4063996" cy="3087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DEBBC1-1756-93F9-9CC3-DEC3E0118DD4}"/>
              </a:ext>
            </a:extLst>
          </p:cNvPr>
          <p:cNvSpPr txBox="1"/>
          <p:nvPr/>
        </p:nvSpPr>
        <p:spPr>
          <a:xfrm>
            <a:off x="4337302" y="654233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Coimbra, 22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July</a:t>
            </a:r>
            <a:r>
              <a:rPr lang="es-ES" sz="1400" dirty="0"/>
              <a:t> 2024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918B60D-7D26-0573-26D9-2DE2F711CC1F}"/>
              </a:ext>
            </a:extLst>
          </p:cNvPr>
          <p:cNvSpPr/>
          <p:nvPr/>
        </p:nvSpPr>
        <p:spPr>
          <a:xfrm>
            <a:off x="8119039" y="6545254"/>
            <a:ext cx="4063996" cy="3087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39137"/>
            <a:ext cx="10952251" cy="610671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100" b="1" dirty="0">
                <a:latin typeface="+mj-lt"/>
              </a:rPr>
              <a:t>5.- Spherically symmetric </a:t>
            </a:r>
            <a:r>
              <a:rPr lang="en-US" sz="3100" b="1" dirty="0" err="1">
                <a:latin typeface="+mj-lt"/>
              </a:rPr>
              <a:t>ultrarelativistic</a:t>
            </a:r>
            <a:r>
              <a:rPr lang="en-US" sz="3100" b="1" dirty="0">
                <a:latin typeface="+mj-lt"/>
              </a:rPr>
              <a:t> gas with isotropic radiation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A235AF-BF58-26F1-89A0-FF8ADD9C4AB2}"/>
              </a:ext>
            </a:extLst>
          </p:cNvPr>
          <p:cNvSpPr txBox="1"/>
          <p:nvPr/>
        </p:nvSpPr>
        <p:spPr>
          <a:xfrm>
            <a:off x="273304" y="6552123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Salvador Mengual Sendra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6110E5F-11DC-4CA0-E1C9-CCF8FBF98695}"/>
              </a:ext>
            </a:extLst>
          </p:cNvPr>
          <p:cNvSpPr txBox="1"/>
          <p:nvPr/>
        </p:nvSpPr>
        <p:spPr>
          <a:xfrm>
            <a:off x="11701273" y="6519557"/>
            <a:ext cx="48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8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11C8C7FD-B81E-578C-3245-EB268F95BCAE}"/>
              </a:ext>
            </a:extLst>
          </p:cNvPr>
          <p:cNvSpPr/>
          <p:nvPr/>
        </p:nvSpPr>
        <p:spPr>
          <a:xfrm>
            <a:off x="187653" y="2539332"/>
            <a:ext cx="5293875" cy="2893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Imagen 23" descr="Icono&#10;&#10;Descripción generada automáticamente">
            <a:extLst>
              <a:ext uri="{FF2B5EF4-FFF2-40B4-BE49-F238E27FC236}">
                <a16:creationId xmlns:a16="http://schemas.microsoft.com/office/drawing/2014/main" id="{1E6AB08F-8DEF-9AFF-325F-888CD4B69AF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97" y="2197373"/>
            <a:ext cx="3874588" cy="4238867"/>
          </a:xfrm>
          <a:prstGeom prst="rect">
            <a:avLst/>
          </a:prstGeom>
        </p:spPr>
      </p:pic>
      <p:pic>
        <p:nvPicPr>
          <p:cNvPr id="41" name="Imagen 40" descr="Icono&#10;&#10;Descripción generada automáticamente">
            <a:extLst>
              <a:ext uri="{FF2B5EF4-FFF2-40B4-BE49-F238E27FC236}">
                <a16:creationId xmlns:a16="http://schemas.microsoft.com/office/drawing/2014/main" id="{26619AB5-21BD-EA65-D877-1EDC4D7E58B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7297" y="2195381"/>
            <a:ext cx="3874588" cy="4238867"/>
          </a:xfrm>
          <a:custGeom>
            <a:avLst/>
            <a:gdLst>
              <a:gd name="connsiteX0" fmla="*/ 0 w 3202139"/>
              <a:gd name="connsiteY0" fmla="*/ 0 h 3503195"/>
              <a:gd name="connsiteX1" fmla="*/ 115075 w 3202139"/>
              <a:gd name="connsiteY1" fmla="*/ 0 h 3503195"/>
              <a:gd name="connsiteX2" fmla="*/ 115075 w 3202139"/>
              <a:gd name="connsiteY2" fmla="*/ 346889 h 3503195"/>
              <a:gd name="connsiteX3" fmla="*/ 290429 w 3202139"/>
              <a:gd name="connsiteY3" fmla="*/ 346889 h 3503195"/>
              <a:gd name="connsiteX4" fmla="*/ 287789 w 3202139"/>
              <a:gd name="connsiteY4" fmla="*/ 342636 h 3503195"/>
              <a:gd name="connsiteX5" fmla="*/ 1585476 w 3202139"/>
              <a:gd name="connsiteY5" fmla="*/ 131875 h 3503195"/>
              <a:gd name="connsiteX6" fmla="*/ 2883163 w 3202139"/>
              <a:gd name="connsiteY6" fmla="*/ 342636 h 3503195"/>
              <a:gd name="connsiteX7" fmla="*/ 2880523 w 3202139"/>
              <a:gd name="connsiteY7" fmla="*/ 346889 h 3503195"/>
              <a:gd name="connsiteX8" fmla="*/ 3182312 w 3202139"/>
              <a:gd name="connsiteY8" fmla="*/ 346889 h 3503195"/>
              <a:gd name="connsiteX9" fmla="*/ 3182312 w 3202139"/>
              <a:gd name="connsiteY9" fmla="*/ 0 h 3503195"/>
              <a:gd name="connsiteX10" fmla="*/ 3202139 w 3202139"/>
              <a:gd name="connsiteY10" fmla="*/ 0 h 3503195"/>
              <a:gd name="connsiteX11" fmla="*/ 3202139 w 3202139"/>
              <a:gd name="connsiteY11" fmla="*/ 3503195 h 3503195"/>
              <a:gd name="connsiteX12" fmla="*/ 0 w 3202139"/>
              <a:gd name="connsiteY12" fmla="*/ 3503195 h 3503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2139" h="3503195">
                <a:moveTo>
                  <a:pt x="0" y="0"/>
                </a:moveTo>
                <a:lnTo>
                  <a:pt x="115075" y="0"/>
                </a:lnTo>
                <a:lnTo>
                  <a:pt x="115075" y="346889"/>
                </a:lnTo>
                <a:lnTo>
                  <a:pt x="290429" y="346889"/>
                </a:lnTo>
                <a:lnTo>
                  <a:pt x="287789" y="342636"/>
                </a:lnTo>
                <a:cubicBezTo>
                  <a:pt x="287789" y="226236"/>
                  <a:pt x="868783" y="131875"/>
                  <a:pt x="1585476" y="131875"/>
                </a:cubicBezTo>
                <a:cubicBezTo>
                  <a:pt x="2302169" y="131875"/>
                  <a:pt x="2883163" y="226236"/>
                  <a:pt x="2883163" y="342636"/>
                </a:cubicBezTo>
                <a:lnTo>
                  <a:pt x="2880523" y="346889"/>
                </a:lnTo>
                <a:lnTo>
                  <a:pt x="3182312" y="346889"/>
                </a:lnTo>
                <a:lnTo>
                  <a:pt x="3182312" y="0"/>
                </a:lnTo>
                <a:lnTo>
                  <a:pt x="3202139" y="0"/>
                </a:lnTo>
                <a:lnTo>
                  <a:pt x="3202139" y="3503195"/>
                </a:lnTo>
                <a:lnTo>
                  <a:pt x="0" y="3503195"/>
                </a:lnTo>
                <a:close/>
              </a:path>
            </a:pathLst>
          </a:cu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9320B491-813F-6D9D-4104-C9CA893C519F}"/>
              </a:ext>
            </a:extLst>
          </p:cNvPr>
          <p:cNvSpPr txBox="1"/>
          <p:nvPr/>
        </p:nvSpPr>
        <p:spPr>
          <a:xfrm>
            <a:off x="5253318" y="1030944"/>
            <a:ext cx="62215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Metric: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chemeClr val="accent1"/>
                </a:solidFill>
                <a:ea typeface="Calibri" panose="020F0502020204030204" pitchFamily="34" charset="0"/>
                <a:cs typeface="CMR10"/>
              </a:rPr>
              <a:t>Hydrodynamic variables</a:t>
            </a: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: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Speed of sound in the fluid: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>
              <a:buClr>
                <a:schemeClr val="accent2"/>
              </a:buClr>
              <a:buSzPct val="135000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C00000"/>
                </a:solidFill>
                <a:ea typeface="Calibri" panose="020F0502020204030204" pitchFamily="34" charset="0"/>
                <a:cs typeface="CMR10"/>
              </a:rPr>
              <a:t>Thermodynamic schemes</a:t>
            </a: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21145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44 -0.00209 C -0.01862 -0.1375 -0.03581 -0.27269 0.01458 -0.33565 C 0.06497 -0.39838 0.225 -0.38611 0.30052 -0.37871 C 0.37591 -0.3713 0.42148 -0.33125 0.46731 -0.29121 " pathEditMode="relative" rAng="0" ptsTypes="AAAA">
                                      <p:cBhvr>
                                        <p:cTn id="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65" y="-1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95833E-6 -0.00417 C 0.00625 -0.16945 0.01263 -0.33449 0.06953 -0.40695 C 0.1263 -0.47963 0.27461 -0.45903 0.34088 -0.43959 C 0.40703 -0.42037 0.43685 -0.35556 0.46679 -0.29074 " pathEditMode="relative" rAng="0" ptsTypes="AAAA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33" y="-2270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117 -0.03241 C -0.05352 -0.02848 -0.10599 -0.02454 -0.12591 -0.08426 C -0.14571 -0.14375 -0.19818 -0.33195 -0.11992 -0.38866 C -0.04193 -0.44584 0.24492 -0.44283 0.34258 -0.42639 C 0.44049 -0.41019 0.45351 -0.3507 0.46666 -0.29121 " pathEditMode="relative" rAng="0" ptsTypes="AAAAA">
                                      <p:cBhvr>
                                        <p:cTn id="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65" y="-2013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313 -0.00764 C -0.02318 -0.16319 -0.04336 -0.31852 0.00247 -0.38681 C 0.0483 -0.45509 0.20989 -0.46088 0.27174 -0.41759 C 0.33359 -0.37477 0.35364 -0.25185 0.37369 -0.12894 " pathEditMode="relative" rAng="0" ptsTypes="AAAA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21" y="-2189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26 -0.01296 C -0.02605 -0.16713 -0.05157 -0.32106 0.0164 -0.38912 C 0.0845 -0.45694 0.31354 -0.46458 0.4082 -0.42083 C 0.50286 -0.37708 0.54375 -0.25162 0.58463 -0.12616 " pathEditMode="relative" rAng="0" ptsTypes="AA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91" y="-2175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-0.00625 C -0.03099 -0.1574 -0.06172 -0.30856 0.0095 -0.37245 C 0.0806 -0.43634 0.35599 -0.45856 0.42708 -0.38935 C 0.4983 -0.32037 0.46757 -0.13912 0.43672 0.04213 " pathEditMode="relative" rAng="0" ptsTypes="AAAA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36" y="-1886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00326 -0.00255 C -0.01276 -0.16436 -0.02891 -0.32639 0.01732 -0.39861 C 0.06354 -0.47107 0.22135 -0.53079 0.2806 -0.43658 C 0.33971 -0.3426 0.35612 -0.0882 0.37253 0.1662 " pathEditMode="relative" rAng="0" ptsTypes="AAAA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43" y="-1569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1.66667E-6 -0.00278 C -0.02252 -0.16481 -0.04505 -0.32685 0.00078 -0.39745 C 0.04649 -0.46829 0.21224 -0.53866 0.27461 -0.42755 C 0.33698 -0.31667 0.35586 -0.0243 0.37487 0.26806 " pathEditMode="relative" rAng="0" ptsTypes="AAAA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-1060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00456 -0.00277 C -0.03685 -0.13564 -0.06901 -0.26851 -0.00247 -0.33611 C 0.06432 -0.4037 0.29128 -0.50347 0.3957 -0.4081 C 0.50013 -0.3125 0.56211 -0.03796 0.62435 0.23658 " pathEditMode="relative" rAng="0" ptsTypes="AAAA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96" y="-1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3" grpId="0"/>
      <p:bldP spid="32" grpId="0"/>
      <p:bldP spid="31" grpId="0"/>
      <p:bldP spid="30" grpId="0"/>
      <p:bldP spid="29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DB2D887-4C76-0E11-0EFD-9136793F53E8}"/>
              </a:ext>
            </a:extLst>
          </p:cNvPr>
          <p:cNvSpPr/>
          <p:nvPr/>
        </p:nvSpPr>
        <p:spPr>
          <a:xfrm>
            <a:off x="1" y="6550222"/>
            <a:ext cx="4063996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CF3454C-B89A-B28E-C2F3-D2543BB69B2E}"/>
              </a:ext>
            </a:extLst>
          </p:cNvPr>
          <p:cNvSpPr/>
          <p:nvPr/>
        </p:nvSpPr>
        <p:spPr>
          <a:xfrm>
            <a:off x="4064009" y="6545254"/>
            <a:ext cx="4063996" cy="3087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DEBBC1-1756-93F9-9CC3-DEC3E0118DD4}"/>
              </a:ext>
            </a:extLst>
          </p:cNvPr>
          <p:cNvSpPr txBox="1"/>
          <p:nvPr/>
        </p:nvSpPr>
        <p:spPr>
          <a:xfrm>
            <a:off x="4337302" y="654233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Coimbra, 22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July</a:t>
            </a:r>
            <a:r>
              <a:rPr lang="es-ES" sz="1400" dirty="0"/>
              <a:t> 2024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918B60D-7D26-0573-26D9-2DE2F711CC1F}"/>
              </a:ext>
            </a:extLst>
          </p:cNvPr>
          <p:cNvSpPr/>
          <p:nvPr/>
        </p:nvSpPr>
        <p:spPr>
          <a:xfrm>
            <a:off x="8119039" y="6545254"/>
            <a:ext cx="4063996" cy="3087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39137"/>
            <a:ext cx="10952251" cy="610671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100" b="1" dirty="0">
                <a:latin typeface="+mj-lt"/>
              </a:rPr>
              <a:t>5.- Spherically symmetric </a:t>
            </a:r>
            <a:r>
              <a:rPr lang="en-US" sz="3100" b="1" dirty="0" err="1">
                <a:latin typeface="+mj-lt"/>
              </a:rPr>
              <a:t>ultrarelativistic</a:t>
            </a:r>
            <a:r>
              <a:rPr lang="en-US" sz="3100" b="1" dirty="0">
                <a:latin typeface="+mj-lt"/>
              </a:rPr>
              <a:t> gas with isotropic radiation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A235AF-BF58-26F1-89A0-FF8ADD9C4AB2}"/>
              </a:ext>
            </a:extLst>
          </p:cNvPr>
          <p:cNvSpPr txBox="1"/>
          <p:nvPr/>
        </p:nvSpPr>
        <p:spPr>
          <a:xfrm>
            <a:off x="273304" y="6552123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Salvador Mengual Sendra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6110E5F-11DC-4CA0-E1C9-CCF8FBF98695}"/>
              </a:ext>
            </a:extLst>
          </p:cNvPr>
          <p:cNvSpPr txBox="1"/>
          <p:nvPr/>
        </p:nvSpPr>
        <p:spPr>
          <a:xfrm>
            <a:off x="11701273" y="6519557"/>
            <a:ext cx="48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AE0E2F1-2E30-4C4C-31EB-54CFBD4E3AA9}"/>
                  </a:ext>
                </a:extLst>
              </p:cNvPr>
              <p:cNvSpPr txBox="1"/>
              <p:nvPr/>
            </p:nvSpPr>
            <p:spPr>
              <a:xfrm>
                <a:off x="5975965" y="1420030"/>
                <a:ext cx="502493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smtClean="0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)]</m:t>
                      </m:r>
                      <m:r>
                        <a:rPr lang="es-ES" i="1"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AE0E2F1-2E30-4C4C-31EB-54CFBD4E3A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5965" y="1420030"/>
                <a:ext cx="5024934" cy="276999"/>
              </a:xfrm>
              <a:prstGeom prst="rect">
                <a:avLst/>
              </a:prstGeom>
              <a:blipFill>
                <a:blip r:embed="rId2"/>
                <a:stretch>
                  <a:fillRect t="-4444" b="-3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E19A80D9-DABF-4298-8049-3D8344D16615}"/>
                  </a:ext>
                </a:extLst>
              </p:cNvPr>
              <p:cNvSpPr txBox="1"/>
              <p:nvPr/>
            </p:nvSpPr>
            <p:spPr>
              <a:xfrm>
                <a:off x="9004521" y="1891336"/>
                <a:ext cx="172040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s-E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ln</m:t>
                      </m:r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E19A80D9-DABF-4298-8049-3D8344D166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4521" y="1891336"/>
                <a:ext cx="1720408" cy="276999"/>
              </a:xfrm>
              <a:prstGeom prst="rect">
                <a:avLst/>
              </a:prstGeom>
              <a:blipFill>
                <a:blip r:embed="rId3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C084732F-6733-07D1-0CE7-1808D6E4363F}"/>
                  </a:ext>
                </a:extLst>
              </p:cNvPr>
              <p:cNvSpPr txBox="1"/>
              <p:nvPr/>
            </p:nvSpPr>
            <p:spPr>
              <a:xfrm>
                <a:off x="6347479" y="1745976"/>
                <a:ext cx="2595807" cy="5677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>
                            <a:rPr lang="es-E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s-ES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/4</m:t>
                          </m:r>
                        </m:den>
                      </m:f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C084732F-6733-07D1-0CE7-1808D6E436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7479" y="1745976"/>
                <a:ext cx="2595807" cy="5677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CC9A073C-5A1E-1FEF-482F-0373B2B81AA8}"/>
                  </a:ext>
                </a:extLst>
              </p:cNvPr>
              <p:cNvSpPr txBox="1"/>
              <p:nvPr/>
            </p:nvSpPr>
            <p:spPr>
              <a:xfrm>
                <a:off x="6038721" y="2838304"/>
                <a:ext cx="2462761" cy="5186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ρ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s-ES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</m:acc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s-ES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CC9A073C-5A1E-1FEF-482F-0373B2B81A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8721" y="2838304"/>
                <a:ext cx="2462761" cy="5186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5CE0DEA0-A9E2-8D78-D01F-A289DE005CA4}"/>
                  </a:ext>
                </a:extLst>
              </p:cNvPr>
              <p:cNvSpPr txBox="1"/>
              <p:nvPr/>
            </p:nvSpPr>
            <p:spPr>
              <a:xfrm>
                <a:off x="8839879" y="2826891"/>
                <a:ext cx="1999754" cy="5414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s-ES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′(</m:t>
                          </m:r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5CE0DEA0-A9E2-8D78-D01F-A289DE005C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9879" y="2826891"/>
                <a:ext cx="1999754" cy="5414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ángulo 14">
            <a:extLst>
              <a:ext uri="{FF2B5EF4-FFF2-40B4-BE49-F238E27FC236}">
                <a16:creationId xmlns:a16="http://schemas.microsoft.com/office/drawing/2014/main" id="{A3528253-E3D5-31D6-4C24-7DD66C365B99}"/>
              </a:ext>
            </a:extLst>
          </p:cNvPr>
          <p:cNvSpPr/>
          <p:nvPr/>
        </p:nvSpPr>
        <p:spPr>
          <a:xfrm>
            <a:off x="5975965" y="2769804"/>
            <a:ext cx="4863667" cy="68737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C04728E0-68B9-F319-E1A1-4945E71D23C4}"/>
                  </a:ext>
                </a:extLst>
              </p:cNvPr>
              <p:cNvSpPr txBox="1"/>
              <p:nvPr/>
            </p:nvSpPr>
            <p:spPr>
              <a:xfrm>
                <a:off x="5975965" y="3943652"/>
                <a:ext cx="428052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s-E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d>
                        <m:dPr>
                          <m:ctrlPr>
                            <a:rPr lang="es-E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s-E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(9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+1)/12 ,  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s-ES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s-ES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C04728E0-68B9-F319-E1A1-4945E71D23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5965" y="3943652"/>
                <a:ext cx="4280524" cy="276999"/>
              </a:xfrm>
              <a:prstGeom prst="rect">
                <a:avLst/>
              </a:prstGeom>
              <a:blipFill>
                <a:blip r:embed="rId7"/>
                <a:stretch>
                  <a:fillRect t="-4444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F4ABDF94-C52E-83F7-D3AF-0A10C8F9DB32}"/>
                  </a:ext>
                </a:extLst>
              </p:cNvPr>
              <p:cNvSpPr txBox="1"/>
              <p:nvPr/>
            </p:nvSpPr>
            <p:spPr>
              <a:xfrm>
                <a:off x="5814291" y="5677395"/>
                <a:ext cx="3334403" cy="2896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s-E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s-E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s-E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s-E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̃"/>
                        <m:ctrlP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</m:acc>
                    <m:func>
                      <m:funcPr>
                        <m:ctrlPr>
                          <a:rPr lang="es-E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ES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sSup>
                          <m:sSupPr>
                            <m:ctrlP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(1−3</m:t>
                            </m:r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e>
                    </m:func>
                  </m:oMath>
                </a14:m>
                <a:r>
                  <a:rPr lang="en-US" i="1" dirty="0"/>
                  <a:t> ,</a:t>
                </a: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F4ABDF94-C52E-83F7-D3AF-0A10C8F9DB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4291" y="5677395"/>
                <a:ext cx="3334403" cy="289631"/>
              </a:xfrm>
              <a:prstGeom prst="rect">
                <a:avLst/>
              </a:prstGeom>
              <a:blipFill>
                <a:blip r:embed="rId8"/>
                <a:stretch>
                  <a:fillRect l="-1828" t="-22917" b="-47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64451888-D7D4-7F14-A06A-24B0730D11B3}"/>
                  </a:ext>
                </a:extLst>
              </p:cNvPr>
              <p:cNvSpPr txBox="1"/>
              <p:nvPr/>
            </p:nvSpPr>
            <p:spPr>
              <a:xfrm>
                <a:off x="5866935" y="5014846"/>
                <a:ext cx="283913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d>
                        <m:dPr>
                          <m:ctrlP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begChr m:val="|"/>
                          <m:endChr m:val="|"/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1−3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+1)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64451888-D7D4-7F14-A06A-24B0730D11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6935" y="5014846"/>
                <a:ext cx="2839132" cy="276999"/>
              </a:xfrm>
              <a:prstGeom prst="rect">
                <a:avLst/>
              </a:prstGeom>
              <a:blipFill>
                <a:blip r:embed="rId9"/>
                <a:stretch>
                  <a:fillRect l="-1502" t="-4444" r="-429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39F5955D-4F83-8502-F9CC-7E04CC849700}"/>
                  </a:ext>
                </a:extLst>
              </p:cNvPr>
              <p:cNvSpPr txBox="1"/>
              <p:nvPr/>
            </p:nvSpPr>
            <p:spPr>
              <a:xfrm>
                <a:off x="8960902" y="5226199"/>
                <a:ext cx="2945684" cy="5625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d>
                        <m:dPr>
                          <m:ctrlP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acc>
                            <m:accPr>
                              <m:chr m:val="̃"/>
                              <m:ctrlPr>
                                <a:rPr lang="es-E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</m:acc>
                          <m:d>
                            <m:dPr>
                              <m:begChr m:val="|"/>
                              <m:endChr m:val="|"/>
                              <m:ctrlPr>
                                <a:rPr lang="el-G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1−3</m:t>
                              </m:r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E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39F5955D-4F83-8502-F9CC-7E04CC8497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0902" y="5226199"/>
                <a:ext cx="2945684" cy="56259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ángulo 19">
            <a:extLst>
              <a:ext uri="{FF2B5EF4-FFF2-40B4-BE49-F238E27FC236}">
                <a16:creationId xmlns:a16="http://schemas.microsoft.com/office/drawing/2014/main" id="{EAAB9354-EE47-758E-DA0F-9AFDB1C34A1A}"/>
              </a:ext>
            </a:extLst>
          </p:cNvPr>
          <p:cNvSpPr/>
          <p:nvPr/>
        </p:nvSpPr>
        <p:spPr>
          <a:xfrm>
            <a:off x="5643961" y="4830360"/>
            <a:ext cx="6391836" cy="127126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11C8C7FD-B81E-578C-3245-EB268F95BCAE}"/>
              </a:ext>
            </a:extLst>
          </p:cNvPr>
          <p:cNvSpPr/>
          <p:nvPr/>
        </p:nvSpPr>
        <p:spPr>
          <a:xfrm>
            <a:off x="187653" y="2539332"/>
            <a:ext cx="5293875" cy="2893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Imagen 23" descr="Icono&#10;&#10;Descripción generada automáticamente">
            <a:extLst>
              <a:ext uri="{FF2B5EF4-FFF2-40B4-BE49-F238E27FC236}">
                <a16:creationId xmlns:a16="http://schemas.microsoft.com/office/drawing/2014/main" id="{1E6AB08F-8DEF-9AFF-325F-888CD4B69AF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97" y="2197373"/>
            <a:ext cx="3874588" cy="4238867"/>
          </a:xfrm>
          <a:prstGeom prst="rect">
            <a:avLst/>
          </a:prstGeom>
        </p:spPr>
      </p:pic>
      <p:pic>
        <p:nvPicPr>
          <p:cNvPr id="41" name="Imagen 40" descr="Icono&#10;&#10;Descripción generada automáticamente">
            <a:extLst>
              <a:ext uri="{FF2B5EF4-FFF2-40B4-BE49-F238E27FC236}">
                <a16:creationId xmlns:a16="http://schemas.microsoft.com/office/drawing/2014/main" id="{26619AB5-21BD-EA65-D877-1EDC4D7E58B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7297" y="2195381"/>
            <a:ext cx="3874588" cy="4238867"/>
          </a:xfrm>
          <a:custGeom>
            <a:avLst/>
            <a:gdLst>
              <a:gd name="connsiteX0" fmla="*/ 0 w 3202139"/>
              <a:gd name="connsiteY0" fmla="*/ 0 h 3503195"/>
              <a:gd name="connsiteX1" fmla="*/ 115075 w 3202139"/>
              <a:gd name="connsiteY1" fmla="*/ 0 h 3503195"/>
              <a:gd name="connsiteX2" fmla="*/ 115075 w 3202139"/>
              <a:gd name="connsiteY2" fmla="*/ 346889 h 3503195"/>
              <a:gd name="connsiteX3" fmla="*/ 290429 w 3202139"/>
              <a:gd name="connsiteY3" fmla="*/ 346889 h 3503195"/>
              <a:gd name="connsiteX4" fmla="*/ 287789 w 3202139"/>
              <a:gd name="connsiteY4" fmla="*/ 342636 h 3503195"/>
              <a:gd name="connsiteX5" fmla="*/ 1585476 w 3202139"/>
              <a:gd name="connsiteY5" fmla="*/ 131875 h 3503195"/>
              <a:gd name="connsiteX6" fmla="*/ 2883163 w 3202139"/>
              <a:gd name="connsiteY6" fmla="*/ 342636 h 3503195"/>
              <a:gd name="connsiteX7" fmla="*/ 2880523 w 3202139"/>
              <a:gd name="connsiteY7" fmla="*/ 346889 h 3503195"/>
              <a:gd name="connsiteX8" fmla="*/ 3182312 w 3202139"/>
              <a:gd name="connsiteY8" fmla="*/ 346889 h 3503195"/>
              <a:gd name="connsiteX9" fmla="*/ 3182312 w 3202139"/>
              <a:gd name="connsiteY9" fmla="*/ 0 h 3503195"/>
              <a:gd name="connsiteX10" fmla="*/ 3202139 w 3202139"/>
              <a:gd name="connsiteY10" fmla="*/ 0 h 3503195"/>
              <a:gd name="connsiteX11" fmla="*/ 3202139 w 3202139"/>
              <a:gd name="connsiteY11" fmla="*/ 3503195 h 3503195"/>
              <a:gd name="connsiteX12" fmla="*/ 0 w 3202139"/>
              <a:gd name="connsiteY12" fmla="*/ 3503195 h 3503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2139" h="3503195">
                <a:moveTo>
                  <a:pt x="0" y="0"/>
                </a:moveTo>
                <a:lnTo>
                  <a:pt x="115075" y="0"/>
                </a:lnTo>
                <a:lnTo>
                  <a:pt x="115075" y="346889"/>
                </a:lnTo>
                <a:lnTo>
                  <a:pt x="290429" y="346889"/>
                </a:lnTo>
                <a:lnTo>
                  <a:pt x="287789" y="342636"/>
                </a:lnTo>
                <a:cubicBezTo>
                  <a:pt x="287789" y="226236"/>
                  <a:pt x="868783" y="131875"/>
                  <a:pt x="1585476" y="131875"/>
                </a:cubicBezTo>
                <a:cubicBezTo>
                  <a:pt x="2302169" y="131875"/>
                  <a:pt x="2883163" y="226236"/>
                  <a:pt x="2883163" y="342636"/>
                </a:cubicBezTo>
                <a:lnTo>
                  <a:pt x="2880523" y="346889"/>
                </a:lnTo>
                <a:lnTo>
                  <a:pt x="3182312" y="346889"/>
                </a:lnTo>
                <a:lnTo>
                  <a:pt x="3182312" y="0"/>
                </a:lnTo>
                <a:lnTo>
                  <a:pt x="3202139" y="0"/>
                </a:lnTo>
                <a:lnTo>
                  <a:pt x="3202139" y="3503195"/>
                </a:lnTo>
                <a:lnTo>
                  <a:pt x="0" y="3503195"/>
                </a:lnTo>
                <a:close/>
              </a:path>
            </a:pathLst>
          </a:cu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A01FE10-6B6F-6A9E-59BD-5784525D3B2B}"/>
              </a:ext>
            </a:extLst>
          </p:cNvPr>
          <p:cNvSpPr txBox="1"/>
          <p:nvPr/>
        </p:nvSpPr>
        <p:spPr>
          <a:xfrm>
            <a:off x="5253318" y="1030944"/>
            <a:ext cx="62215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Metric: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chemeClr val="accent1"/>
                </a:solidFill>
                <a:ea typeface="Calibri" panose="020F0502020204030204" pitchFamily="34" charset="0"/>
                <a:cs typeface="CMR10"/>
              </a:rPr>
              <a:t>Hydrodynamic variables</a:t>
            </a: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: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Speed of sound in the fluid: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>
              <a:buClr>
                <a:schemeClr val="accent2"/>
              </a:buClr>
              <a:buSzPct val="135000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C00000"/>
                </a:solidFill>
                <a:ea typeface="Calibri" panose="020F0502020204030204" pitchFamily="34" charset="0"/>
                <a:cs typeface="CMR10"/>
              </a:rPr>
              <a:t>Thermodynamic schemes</a:t>
            </a: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91028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DB2D887-4C76-0E11-0EFD-9136793F53E8}"/>
              </a:ext>
            </a:extLst>
          </p:cNvPr>
          <p:cNvSpPr/>
          <p:nvPr/>
        </p:nvSpPr>
        <p:spPr>
          <a:xfrm>
            <a:off x="1" y="6550222"/>
            <a:ext cx="4063996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CF3454C-B89A-B28E-C2F3-D2543BB69B2E}"/>
              </a:ext>
            </a:extLst>
          </p:cNvPr>
          <p:cNvSpPr/>
          <p:nvPr/>
        </p:nvSpPr>
        <p:spPr>
          <a:xfrm>
            <a:off x="4064009" y="6545254"/>
            <a:ext cx="4063996" cy="3087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DEBBC1-1756-93F9-9CC3-DEC3E0118DD4}"/>
              </a:ext>
            </a:extLst>
          </p:cNvPr>
          <p:cNvSpPr txBox="1"/>
          <p:nvPr/>
        </p:nvSpPr>
        <p:spPr>
          <a:xfrm>
            <a:off x="4337302" y="654233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Coimbra, 22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July</a:t>
            </a:r>
            <a:r>
              <a:rPr lang="es-ES" sz="1400" dirty="0"/>
              <a:t> 2024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918B60D-7D26-0573-26D9-2DE2F711CC1F}"/>
              </a:ext>
            </a:extLst>
          </p:cNvPr>
          <p:cNvSpPr/>
          <p:nvPr/>
        </p:nvSpPr>
        <p:spPr>
          <a:xfrm>
            <a:off x="8119039" y="6545254"/>
            <a:ext cx="4063996" cy="3087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39137"/>
            <a:ext cx="10952251" cy="610671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100" b="1" dirty="0">
                <a:latin typeface="+mj-lt"/>
              </a:rPr>
              <a:t>5.- </a:t>
            </a:r>
            <a:r>
              <a:rPr lang="es-ES" sz="3100" b="1" dirty="0" err="1">
                <a:latin typeface="+mj-lt"/>
              </a:rPr>
              <a:t>Spherically</a:t>
            </a:r>
            <a:r>
              <a:rPr lang="es-ES" sz="3100" b="1" dirty="0">
                <a:latin typeface="+mj-lt"/>
              </a:rPr>
              <a:t> </a:t>
            </a:r>
            <a:r>
              <a:rPr lang="es-ES" sz="3100" b="1" dirty="0" err="1">
                <a:latin typeface="+mj-lt"/>
              </a:rPr>
              <a:t>symmetric</a:t>
            </a:r>
            <a:r>
              <a:rPr lang="es-ES" sz="3100" b="1" dirty="0">
                <a:latin typeface="+mj-lt"/>
              </a:rPr>
              <a:t> </a:t>
            </a:r>
            <a:r>
              <a:rPr lang="es-ES" sz="3100" b="1" dirty="0" err="1">
                <a:latin typeface="+mj-lt"/>
              </a:rPr>
              <a:t>ultrarelativistic</a:t>
            </a:r>
            <a:r>
              <a:rPr lang="es-ES" sz="3100" b="1" dirty="0">
                <a:latin typeface="+mj-lt"/>
              </a:rPr>
              <a:t> gas </a:t>
            </a:r>
            <a:r>
              <a:rPr lang="es-ES" sz="3100" b="1" dirty="0" err="1">
                <a:latin typeface="+mj-lt"/>
              </a:rPr>
              <a:t>with</a:t>
            </a:r>
            <a:r>
              <a:rPr lang="es-ES" sz="3100" b="1" dirty="0">
                <a:latin typeface="+mj-lt"/>
              </a:rPr>
              <a:t> </a:t>
            </a:r>
            <a:r>
              <a:rPr lang="es-ES" sz="3100" b="1" dirty="0" err="1">
                <a:latin typeface="+mj-lt"/>
              </a:rPr>
              <a:t>isotropic</a:t>
            </a:r>
            <a:r>
              <a:rPr lang="es-ES" sz="3100" b="1" dirty="0">
                <a:latin typeface="+mj-lt"/>
              </a:rPr>
              <a:t> </a:t>
            </a:r>
            <a:r>
              <a:rPr lang="es-ES" sz="3100" b="1" dirty="0" err="1">
                <a:latin typeface="+mj-lt"/>
              </a:rPr>
              <a:t>radiation</a:t>
            </a:r>
            <a:endParaRPr lang="es-ES" sz="3100" b="1" dirty="0">
              <a:latin typeface="+mj-lt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A235AF-BF58-26F1-89A0-FF8ADD9C4AB2}"/>
              </a:ext>
            </a:extLst>
          </p:cNvPr>
          <p:cNvSpPr txBox="1"/>
          <p:nvPr/>
        </p:nvSpPr>
        <p:spPr>
          <a:xfrm>
            <a:off x="273304" y="6552123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Salvador Mengual Sendra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6110E5F-11DC-4CA0-E1C9-CCF8FBF98695}"/>
              </a:ext>
            </a:extLst>
          </p:cNvPr>
          <p:cNvSpPr txBox="1"/>
          <p:nvPr/>
        </p:nvSpPr>
        <p:spPr>
          <a:xfrm>
            <a:off x="11701273" y="6519557"/>
            <a:ext cx="48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9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D72644D-885F-06FB-3CF5-CD186ED6238B}"/>
              </a:ext>
            </a:extLst>
          </p:cNvPr>
          <p:cNvSpPr txBox="1"/>
          <p:nvPr/>
        </p:nvSpPr>
        <p:spPr>
          <a:xfrm>
            <a:off x="619874" y="959228"/>
            <a:ext cx="1085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s-ES" dirty="0" err="1"/>
              <a:t>Physical</a:t>
            </a:r>
            <a:r>
              <a:rPr lang="es-ES" dirty="0"/>
              <a:t> </a:t>
            </a:r>
            <a:r>
              <a:rPr lang="es-ES" dirty="0" err="1"/>
              <a:t>reality</a:t>
            </a:r>
            <a:r>
              <a:rPr lang="es-ES" dirty="0"/>
              <a:t> </a:t>
            </a:r>
            <a:r>
              <a:rPr lang="es-ES" dirty="0" err="1"/>
              <a:t>conditions</a:t>
            </a:r>
            <a:r>
              <a:rPr lang="es-ES" dirty="0"/>
              <a:t>:</a:t>
            </a: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C883126-BAFB-D3B9-7206-D65AACC4D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899" y="1414486"/>
            <a:ext cx="10630198" cy="31145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DBABAAC5-BC71-E605-87EF-334CD09B5E76}"/>
                  </a:ext>
                </a:extLst>
              </p:cNvPr>
              <p:cNvSpPr txBox="1"/>
              <p:nvPr/>
            </p:nvSpPr>
            <p:spPr>
              <a:xfrm>
                <a:off x="5054043" y="5149245"/>
                <a:ext cx="789062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𝛩</m:t>
                      </m:r>
                      <m:r>
                        <a:rPr lang="es-ES" i="1">
                          <a:latin typeface="Cambria Math"/>
                          <a:ea typeface="Cambria Math"/>
                        </a:rPr>
                        <m:t>&gt;0,</m:t>
                      </m:r>
                    </m:oMath>
                  </m:oMathPara>
                </a14:m>
                <a:endParaRPr lang="es-ES" dirty="0">
                  <a:ea typeface="Cambria Math"/>
                </a:endParaRP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DBABAAC5-BC71-E605-87EF-334CD09B5E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4043" y="5149245"/>
                <a:ext cx="789062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5D46663B-A673-EE53-78D6-D6AB9F30D8CC}"/>
                  </a:ext>
                </a:extLst>
              </p:cNvPr>
              <p:cNvSpPr txBox="1"/>
              <p:nvPr/>
            </p:nvSpPr>
            <p:spPr>
              <a:xfrm>
                <a:off x="4837862" y="5507451"/>
                <a:ext cx="118320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s-ES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es-E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𝑛</m:t>
                      </m:r>
                      <m:r>
                        <a:rPr lang="es-ES" i="1">
                          <a:latin typeface="Cambria Math"/>
                          <a:ea typeface="Cambria Math"/>
                        </a:rPr>
                        <m:t>&gt;0</m:t>
                      </m:r>
                    </m:oMath>
                  </m:oMathPara>
                </a14:m>
                <a:endParaRPr lang="es-ES" dirty="0">
                  <a:ea typeface="Cambria Math"/>
                </a:endParaRP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5D46663B-A673-EE53-78D6-D6AB9F30D8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7862" y="5507451"/>
                <a:ext cx="1183209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adroTexto 14">
            <a:extLst>
              <a:ext uri="{FF2B5EF4-FFF2-40B4-BE49-F238E27FC236}">
                <a16:creationId xmlns:a16="http://schemas.microsoft.com/office/drawing/2014/main" id="{19ED79BE-EDF6-FF14-6555-DB0C1489E74F}"/>
              </a:ext>
            </a:extLst>
          </p:cNvPr>
          <p:cNvSpPr txBox="1"/>
          <p:nvPr/>
        </p:nvSpPr>
        <p:spPr>
          <a:xfrm>
            <a:off x="4258430" y="5270773"/>
            <a:ext cx="471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P: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86CDD848-0F00-AC32-B5BE-1369B4D74EC6}"/>
                  </a:ext>
                </a:extLst>
              </p:cNvPr>
              <p:cNvSpPr txBox="1"/>
              <p:nvPr/>
            </p:nvSpPr>
            <p:spPr>
              <a:xfrm>
                <a:off x="7823060" y="4685594"/>
                <a:ext cx="109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latin typeface="Cambria Math"/>
                        </a:rPr>
                        <m:t>0</m:t>
                      </m:r>
                      <m:r>
                        <a:rPr lang="es-ES" i="1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es-ES" i="1">
                          <a:latin typeface="Cambria Math"/>
                          <a:ea typeface="Cambria Math"/>
                        </a:rPr>
                        <m:t>𝜒</m:t>
                      </m:r>
                      <m:r>
                        <a:rPr lang="es-ES" i="1">
                          <a:latin typeface="Cambria Math"/>
                          <a:ea typeface="Cambria Math"/>
                        </a:rPr>
                        <m:t>&lt;1,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86CDD848-0F00-AC32-B5BE-1369B4D74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3060" y="4685594"/>
                <a:ext cx="1097095" cy="276999"/>
              </a:xfrm>
              <a:prstGeom prst="rect">
                <a:avLst/>
              </a:prstGeom>
              <a:blipFill>
                <a:blip r:embed="rId5"/>
                <a:stretch>
                  <a:fillRect l="-4444" r="-556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5BA6FEA0-BBB2-8C6E-18DD-73EA73D877ED}"/>
                  </a:ext>
                </a:extLst>
              </p:cNvPr>
              <p:cNvSpPr txBox="1"/>
              <p:nvPr/>
            </p:nvSpPr>
            <p:spPr>
              <a:xfrm>
                <a:off x="7158908" y="5087344"/>
                <a:ext cx="3830023" cy="4145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s-ES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𝜌</m:t>
                          </m:r>
                          <m:r>
                            <a:rPr lang="es-ES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s-ES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𝑝</m:t>
                          </m:r>
                        </m:e>
                      </m:d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s-ES" i="1">
                              <a:latin typeface="Cambria Math"/>
                              <a:ea typeface="Cambria Math"/>
                            </a:rPr>
                            <m:t>𝜒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ES" i="1">
                                      <a:latin typeface="Cambria Math"/>
                                      <a:ea typeface="Cambria Math"/>
                                    </a:rPr>
                                    <m:t>𝜒</m:t>
                                  </m:r>
                                </m:e>
                                <m:sup>
                                  <m:r>
                                    <a:rPr lang="es-ES" i="1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  <m:sub>
                              <m:r>
                                <a:rPr lang="es-ES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a:rPr lang="es-ES" i="1"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ES" i="1">
                                      <a:latin typeface="Cambria Math"/>
                                      <a:ea typeface="Cambria Math"/>
                                    </a:rPr>
                                    <m:t>𝜒</m:t>
                                  </m:r>
                                </m:e>
                                <m:sup>
                                  <m:r>
                                    <a:rPr lang="es-ES" i="1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  <m:sub>
                              <m:r>
                                <a:rPr lang="es-ES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sub>
                          </m:sSub>
                        </m:e>
                      </m:d>
                      <m:r>
                        <a:rPr lang="es-ES" i="1">
                          <a:latin typeface="Cambria Math"/>
                          <a:ea typeface="Cambria Math"/>
                        </a:rPr>
                        <m:t>+2</m:t>
                      </m:r>
                      <m:r>
                        <a:rPr lang="es-ES" i="1">
                          <a:latin typeface="Cambria Math"/>
                          <a:ea typeface="Cambria Math"/>
                        </a:rPr>
                        <m:t>𝜒</m:t>
                      </m:r>
                      <m:r>
                        <a:rPr lang="es-ES" i="1">
                          <a:latin typeface="Cambria Math"/>
                          <a:ea typeface="Cambria Math"/>
                        </a:rPr>
                        <m:t>(1−</m:t>
                      </m:r>
                      <m:r>
                        <a:rPr lang="es-ES" i="1">
                          <a:latin typeface="Cambria Math"/>
                          <a:ea typeface="Cambria Math"/>
                        </a:rPr>
                        <m:t>𝜒</m:t>
                      </m:r>
                      <m:r>
                        <a:rPr lang="es-ES" i="1">
                          <a:latin typeface="Cambria Math"/>
                          <a:ea typeface="Cambria Math"/>
                        </a:rPr>
                        <m:t>)&gt;0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5BA6FEA0-BBB2-8C6E-18DD-73EA73D877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8908" y="5087344"/>
                <a:ext cx="3830023" cy="414537"/>
              </a:xfrm>
              <a:prstGeom prst="rect">
                <a:avLst/>
              </a:prstGeom>
              <a:blipFill>
                <a:blip r:embed="rId6"/>
                <a:stretch>
                  <a:fillRect r="-954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2D73641E-1EA9-CAA0-07B6-038FCAFDF70A}"/>
                  </a:ext>
                </a:extLst>
              </p:cNvPr>
              <p:cNvSpPr txBox="1"/>
              <p:nvPr/>
            </p:nvSpPr>
            <p:spPr>
              <a:xfrm>
                <a:off x="7869098" y="5720412"/>
                <a:ext cx="1056571" cy="600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latin typeface="Cambria Math"/>
                        </a:rPr>
                        <m:t>2</m:t>
                      </m:r>
                      <m:r>
                        <a:rPr lang="es-E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s-ES" i="1">
                          <a:solidFill>
                            <a:srgbClr val="C00000"/>
                          </a:solidFill>
                          <a:latin typeface="Cambria Math"/>
                        </a:rPr>
                        <m:t>𝛩</m:t>
                      </m:r>
                      <m:r>
                        <a:rPr lang="es-ES" i="1">
                          <a:latin typeface="Cambria Math"/>
                          <a:ea typeface="Cambria Math"/>
                        </a:rPr>
                        <m:t>&gt;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  <m:r>
                                <a:rPr lang="es-ES" i="1"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e>
                            <m:sub>
                              <m:r>
                                <a:rPr lang="es-ES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2D73641E-1EA9-CAA0-07B6-038FCAFDF7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9098" y="5720412"/>
                <a:ext cx="1056571" cy="60093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6206100A-FDCF-F84C-FD42-D42E78D4A38D}"/>
                  </a:ext>
                </a:extLst>
              </p:cNvPr>
              <p:cNvSpPr txBox="1"/>
              <p:nvPr/>
            </p:nvSpPr>
            <p:spPr>
              <a:xfrm>
                <a:off x="1432373" y="5313623"/>
                <a:ext cx="124110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s-ES" i="1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es-ES" i="1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r>
                        <a:rPr lang="es-ES" i="1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s-ES" i="1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</a:rPr>
                        <m:t>𝜌</m:t>
                      </m:r>
                    </m:oMath>
                  </m:oMathPara>
                </a14:m>
                <a:endParaRPr lang="es-ES" dirty="0">
                  <a:ea typeface="Cambria Math"/>
                </a:endParaRP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6206100A-FDCF-F84C-FD42-D42E78D4A3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373" y="5313623"/>
                <a:ext cx="1241109" cy="55399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uadroTexto 20">
            <a:extLst>
              <a:ext uri="{FF2B5EF4-FFF2-40B4-BE49-F238E27FC236}">
                <a16:creationId xmlns:a16="http://schemas.microsoft.com/office/drawing/2014/main" id="{494EAE54-8C6E-20DA-D473-7E40741F2FBA}"/>
              </a:ext>
            </a:extLst>
          </p:cNvPr>
          <p:cNvSpPr txBox="1"/>
          <p:nvPr/>
        </p:nvSpPr>
        <p:spPr>
          <a:xfrm>
            <a:off x="925840" y="5270604"/>
            <a:ext cx="452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EDC5C13A-D713-4BB2-1750-C21A4FCD25C2}"/>
                  </a:ext>
                </a:extLst>
              </p:cNvPr>
              <p:cNvSpPr txBox="1"/>
              <p:nvPr/>
            </p:nvSpPr>
            <p:spPr>
              <a:xfrm>
                <a:off x="6453314" y="4806556"/>
                <a:ext cx="5909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ES" dirty="0"/>
                  <a:t>:</a:t>
                </a: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EDC5C13A-D713-4BB2-1750-C21A4FCD25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314" y="4806556"/>
                <a:ext cx="590989" cy="369332"/>
              </a:xfrm>
              <a:prstGeom prst="rect">
                <a:avLst/>
              </a:prstGeom>
              <a:blipFill>
                <a:blip r:embed="rId9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CF767AF2-D822-857B-2D88-06A57B38CFCD}"/>
                  </a:ext>
                </a:extLst>
              </p:cNvPr>
              <p:cNvSpPr txBox="1"/>
              <p:nvPr/>
            </p:nvSpPr>
            <p:spPr>
              <a:xfrm>
                <a:off x="6453313" y="5817319"/>
                <a:ext cx="5909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ES" dirty="0"/>
                  <a:t>:</a:t>
                </a:r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CF767AF2-D822-857B-2D88-06A57B38CF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313" y="5817319"/>
                <a:ext cx="590989" cy="369332"/>
              </a:xfrm>
              <a:prstGeom prst="rect">
                <a:avLst/>
              </a:prstGeom>
              <a:blipFill>
                <a:blip r:embed="rId10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ángulo 23">
            <a:extLst>
              <a:ext uri="{FF2B5EF4-FFF2-40B4-BE49-F238E27FC236}">
                <a16:creationId xmlns:a16="http://schemas.microsoft.com/office/drawing/2014/main" id="{3BA750F0-FA04-600F-43FC-D884FA78655F}"/>
              </a:ext>
            </a:extLst>
          </p:cNvPr>
          <p:cNvSpPr/>
          <p:nvPr/>
        </p:nvSpPr>
        <p:spPr>
          <a:xfrm>
            <a:off x="874479" y="5183871"/>
            <a:ext cx="1834864" cy="55399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3FDE8FF9-AE8E-A0BF-F946-B78B5F17E355}"/>
              </a:ext>
            </a:extLst>
          </p:cNvPr>
          <p:cNvSpPr/>
          <p:nvPr/>
        </p:nvSpPr>
        <p:spPr>
          <a:xfrm>
            <a:off x="6386015" y="4602701"/>
            <a:ext cx="4745154" cy="1033353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DEC9C6FF-83DE-B251-46B6-74F7D09FACD3}"/>
              </a:ext>
            </a:extLst>
          </p:cNvPr>
          <p:cNvSpPr/>
          <p:nvPr/>
        </p:nvSpPr>
        <p:spPr>
          <a:xfrm>
            <a:off x="4258429" y="5094732"/>
            <a:ext cx="1866055" cy="761088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110D556E-3B3A-0F41-2C3F-6FC6BA955BF8}"/>
              </a:ext>
            </a:extLst>
          </p:cNvPr>
          <p:cNvSpPr/>
          <p:nvPr/>
        </p:nvSpPr>
        <p:spPr>
          <a:xfrm>
            <a:off x="6386016" y="5660253"/>
            <a:ext cx="4745154" cy="75547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98181440-7DFF-48AA-6E60-978E07A700D7}"/>
              </a:ext>
            </a:extLst>
          </p:cNvPr>
          <p:cNvCxnSpPr>
            <a:cxnSpLocks/>
          </p:cNvCxnSpPr>
          <p:nvPr/>
        </p:nvCxnSpPr>
        <p:spPr>
          <a:xfrm>
            <a:off x="3195256" y="5472154"/>
            <a:ext cx="586474" cy="0"/>
          </a:xfrm>
          <a:prstGeom prst="straightConnector1">
            <a:avLst/>
          </a:prstGeom>
          <a:ln w="28575">
            <a:solidFill>
              <a:schemeClr val="accent2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CuadroTexto 29">
            <a:extLst>
              <a:ext uri="{FF2B5EF4-FFF2-40B4-BE49-F238E27FC236}">
                <a16:creationId xmlns:a16="http://schemas.microsoft.com/office/drawing/2014/main" id="{40765EA4-0E6B-2FD6-DEF5-D4DA1F9A3741}"/>
              </a:ext>
            </a:extLst>
          </p:cNvPr>
          <p:cNvSpPr txBox="1"/>
          <p:nvPr/>
        </p:nvSpPr>
        <p:spPr>
          <a:xfrm>
            <a:off x="989075" y="6186164"/>
            <a:ext cx="51354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[6] </a:t>
            </a:r>
            <a:r>
              <a:rPr lang="it-I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 Mengual, J. A. </a:t>
            </a:r>
            <a:r>
              <a:rPr lang="it-IT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Sáez</a:t>
            </a:r>
            <a:r>
              <a:rPr lang="it-I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J. J. Ferrando, </a:t>
            </a:r>
            <a:r>
              <a:rPr lang="sv-SE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Phys. Rev. D. </a:t>
            </a:r>
            <a:r>
              <a:rPr lang="sv-SE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XX</a:t>
            </a:r>
            <a:r>
              <a:rPr lang="sv-SE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XXXXX (2024).</a:t>
            </a: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8977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DB2D887-4C76-0E11-0EFD-9136793F53E8}"/>
              </a:ext>
            </a:extLst>
          </p:cNvPr>
          <p:cNvSpPr/>
          <p:nvPr/>
        </p:nvSpPr>
        <p:spPr>
          <a:xfrm>
            <a:off x="1" y="6550222"/>
            <a:ext cx="4063996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CF3454C-B89A-B28E-C2F3-D2543BB69B2E}"/>
              </a:ext>
            </a:extLst>
          </p:cNvPr>
          <p:cNvSpPr/>
          <p:nvPr/>
        </p:nvSpPr>
        <p:spPr>
          <a:xfrm>
            <a:off x="4064009" y="6545254"/>
            <a:ext cx="4063996" cy="3087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DEBBC1-1756-93F9-9CC3-DEC3E0118DD4}"/>
              </a:ext>
            </a:extLst>
          </p:cNvPr>
          <p:cNvSpPr txBox="1"/>
          <p:nvPr/>
        </p:nvSpPr>
        <p:spPr>
          <a:xfrm>
            <a:off x="4337302" y="654233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Coimbra, 22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July</a:t>
            </a:r>
            <a:r>
              <a:rPr lang="es-ES" sz="1400" dirty="0"/>
              <a:t> 2024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918B60D-7D26-0573-26D9-2DE2F711CC1F}"/>
              </a:ext>
            </a:extLst>
          </p:cNvPr>
          <p:cNvSpPr/>
          <p:nvPr/>
        </p:nvSpPr>
        <p:spPr>
          <a:xfrm>
            <a:off x="8119039" y="6545254"/>
            <a:ext cx="4063996" cy="3087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39137"/>
            <a:ext cx="10952251" cy="610671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100" b="1" dirty="0">
                <a:latin typeface="+mj-lt"/>
              </a:rPr>
              <a:t>5.- </a:t>
            </a:r>
            <a:r>
              <a:rPr lang="es-ES" sz="3100" b="1" dirty="0" err="1">
                <a:latin typeface="+mj-lt"/>
              </a:rPr>
              <a:t>Spherically</a:t>
            </a:r>
            <a:r>
              <a:rPr lang="es-ES" sz="3100" b="1" dirty="0">
                <a:latin typeface="+mj-lt"/>
              </a:rPr>
              <a:t> </a:t>
            </a:r>
            <a:r>
              <a:rPr lang="es-ES" sz="3100" b="1" dirty="0" err="1">
                <a:latin typeface="+mj-lt"/>
              </a:rPr>
              <a:t>symmetric</a:t>
            </a:r>
            <a:r>
              <a:rPr lang="es-ES" sz="3100" b="1" dirty="0">
                <a:latin typeface="+mj-lt"/>
              </a:rPr>
              <a:t> </a:t>
            </a:r>
            <a:r>
              <a:rPr lang="es-ES" sz="3100" b="1" dirty="0" err="1">
                <a:latin typeface="+mj-lt"/>
              </a:rPr>
              <a:t>ultrarelativistic</a:t>
            </a:r>
            <a:r>
              <a:rPr lang="es-ES" sz="3100" b="1" dirty="0">
                <a:latin typeface="+mj-lt"/>
              </a:rPr>
              <a:t> gas </a:t>
            </a:r>
            <a:r>
              <a:rPr lang="es-ES" sz="3100" b="1" dirty="0" err="1">
                <a:latin typeface="+mj-lt"/>
              </a:rPr>
              <a:t>with</a:t>
            </a:r>
            <a:r>
              <a:rPr lang="es-ES" sz="3100" b="1" dirty="0">
                <a:latin typeface="+mj-lt"/>
              </a:rPr>
              <a:t> </a:t>
            </a:r>
            <a:r>
              <a:rPr lang="es-ES" sz="3100" b="1" dirty="0" err="1">
                <a:latin typeface="+mj-lt"/>
              </a:rPr>
              <a:t>isotropic</a:t>
            </a:r>
            <a:r>
              <a:rPr lang="es-ES" sz="3100" b="1" dirty="0">
                <a:latin typeface="+mj-lt"/>
              </a:rPr>
              <a:t> </a:t>
            </a:r>
            <a:r>
              <a:rPr lang="es-ES" sz="3100" b="1" dirty="0" err="1">
                <a:latin typeface="+mj-lt"/>
              </a:rPr>
              <a:t>radiation</a:t>
            </a:r>
            <a:endParaRPr lang="es-ES" sz="3100" b="1" dirty="0">
              <a:latin typeface="+mj-lt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A235AF-BF58-26F1-89A0-FF8ADD9C4AB2}"/>
              </a:ext>
            </a:extLst>
          </p:cNvPr>
          <p:cNvSpPr txBox="1"/>
          <p:nvPr/>
        </p:nvSpPr>
        <p:spPr>
          <a:xfrm>
            <a:off x="273304" y="6552123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Salvador Mengual Sendra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6110E5F-11DC-4CA0-E1C9-CCF8FBF98695}"/>
              </a:ext>
            </a:extLst>
          </p:cNvPr>
          <p:cNvSpPr txBox="1"/>
          <p:nvPr/>
        </p:nvSpPr>
        <p:spPr>
          <a:xfrm>
            <a:off x="11701273" y="6519557"/>
            <a:ext cx="48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10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BD72644D-885F-06FB-3CF5-CD186ED6238B}"/>
                  </a:ext>
                </a:extLst>
              </p:cNvPr>
              <p:cNvSpPr txBox="1"/>
              <p:nvPr/>
            </p:nvSpPr>
            <p:spPr>
              <a:xfrm>
                <a:off x="619873" y="1048878"/>
                <a:ext cx="11383867" cy="834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2"/>
                  </a:buClr>
                  <a:buSzPct val="135000"/>
                  <a:buFont typeface="Arial" panose="020B0604020202020204" pitchFamily="34" charset="0"/>
                  <a:buChar char="•"/>
                </a:pPr>
                <a:r>
                  <a:rPr lang="en-US" dirty="0"/>
                  <a:t>Physical reality conditions and spacetime domains of the singular</a:t>
                </a:r>
              </a:p>
              <a:p>
                <a:pPr>
                  <a:buClr>
                    <a:schemeClr val="accent2"/>
                  </a:buClr>
                  <a:buSzPct val="135000"/>
                </a:pPr>
                <a:r>
                  <a:rPr lang="en-US" dirty="0"/>
                  <a:t>     models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d>
                    <m:r>
                      <a:rPr lang="es-E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≡−</m:t>
                    </m:r>
                    <m:f>
                      <m:fPr>
                        <m:ctrlP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  <m:sSup>
                          <m:sSupPr>
                            <m:ctrlP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</m:d>
                      </m:num>
                      <m:den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  <m:r>
                      <a:rPr lang="es-E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E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𝑐𝑜𝑛𝑠𝑡𝑎𝑛𝑡</m:t>
                    </m:r>
                  </m:oMath>
                </a14:m>
                <a:r>
                  <a:rPr lang="en-US" dirty="0"/>
                  <a:t>:</a:t>
                </a:r>
                <a:endParaRPr lang="en-US" kern="0" dirty="0">
                  <a:solidFill>
                    <a:prstClr val="black"/>
                  </a:solidFill>
                  <a:ea typeface="Calibri" panose="020F0502020204030204" pitchFamily="34" charset="0"/>
                  <a:cs typeface="CMR10"/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BD72644D-885F-06FB-3CF5-CD186ED62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73" y="1048878"/>
                <a:ext cx="11383867" cy="834716"/>
              </a:xfrm>
              <a:prstGeom prst="rect">
                <a:avLst/>
              </a:prstGeom>
              <a:blipFill>
                <a:blip r:embed="rId2"/>
                <a:stretch>
                  <a:fillRect l="-750" t="-131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n 8">
            <a:extLst>
              <a:ext uri="{FF2B5EF4-FFF2-40B4-BE49-F238E27FC236}">
                <a16:creationId xmlns:a16="http://schemas.microsoft.com/office/drawing/2014/main" id="{BE52557D-F834-4F39-EC9B-5CD598F0F5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0141" y="2004397"/>
            <a:ext cx="7700687" cy="418678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CC4E5988-806C-2BE8-0AB4-64B7AB653417}"/>
              </a:ext>
            </a:extLst>
          </p:cNvPr>
          <p:cNvSpPr txBox="1"/>
          <p:nvPr/>
        </p:nvSpPr>
        <p:spPr>
          <a:xfrm>
            <a:off x="3508156" y="6266849"/>
            <a:ext cx="51354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[6] </a:t>
            </a:r>
            <a:r>
              <a:rPr lang="it-I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 Mengual, J. A. </a:t>
            </a:r>
            <a:r>
              <a:rPr lang="it-IT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Sáez</a:t>
            </a:r>
            <a:r>
              <a:rPr lang="it-I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J. J. Ferrando, </a:t>
            </a:r>
            <a:r>
              <a:rPr lang="sv-SE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Phys. Rev. D. </a:t>
            </a:r>
            <a:r>
              <a:rPr lang="sv-SE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XX</a:t>
            </a:r>
            <a:r>
              <a:rPr lang="sv-SE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XXXXX (2024).</a:t>
            </a: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5BFB73D0-5317-4E22-64C7-FCAB84DA95C1}"/>
                  </a:ext>
                </a:extLst>
              </p:cNvPr>
              <p:cNvSpPr txBox="1"/>
              <p:nvPr/>
            </p:nvSpPr>
            <p:spPr>
              <a:xfrm>
                <a:off x="8250514" y="1106073"/>
                <a:ext cx="2920864" cy="7775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5BFB73D0-5317-4E22-64C7-FCAB84DA95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0514" y="1106073"/>
                <a:ext cx="2920864" cy="77752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BFBBF4CE-FEE4-5367-7599-FE6E037FEBD4}"/>
              </a:ext>
            </a:extLst>
          </p:cNvPr>
          <p:cNvCxnSpPr>
            <a:cxnSpLocks/>
          </p:cNvCxnSpPr>
          <p:nvPr/>
        </p:nvCxnSpPr>
        <p:spPr>
          <a:xfrm>
            <a:off x="7372806" y="1438036"/>
            <a:ext cx="586474" cy="0"/>
          </a:xfrm>
          <a:prstGeom prst="straightConnector1">
            <a:avLst/>
          </a:prstGeom>
          <a:ln w="28575">
            <a:solidFill>
              <a:schemeClr val="accent2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ángulo: esquinas redondeadas 31">
                <a:extLst>
                  <a:ext uri="{FF2B5EF4-FFF2-40B4-BE49-F238E27FC236}">
                    <a16:creationId xmlns:a16="http://schemas.microsoft.com/office/drawing/2014/main" id="{36C713FC-D55D-0D15-C190-207D97A6354F}"/>
                  </a:ext>
                </a:extLst>
              </p:cNvPr>
              <p:cNvSpPr/>
              <p:nvPr/>
            </p:nvSpPr>
            <p:spPr>
              <a:xfrm>
                <a:off x="3866549" y="1945577"/>
                <a:ext cx="724833" cy="307778"/>
              </a:xfrm>
              <a:prstGeom prst="roundRect">
                <a:avLst/>
              </a:prstGeom>
              <a:solidFill>
                <a:schemeClr val="accent2">
                  <a:alpha val="5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s-E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s-E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2" name="Rectángulo: esquinas redondeadas 31">
                <a:extLst>
                  <a:ext uri="{FF2B5EF4-FFF2-40B4-BE49-F238E27FC236}">
                    <a16:creationId xmlns:a16="http://schemas.microsoft.com/office/drawing/2014/main" id="{36C713FC-D55D-0D15-C190-207D97A635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6549" y="1945577"/>
                <a:ext cx="724833" cy="307778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ángulo: esquinas redondeadas 32">
                <a:extLst>
                  <a:ext uri="{FF2B5EF4-FFF2-40B4-BE49-F238E27FC236}">
                    <a16:creationId xmlns:a16="http://schemas.microsoft.com/office/drawing/2014/main" id="{27962829-DEFD-AA7F-DB14-5C21EB8FAD5C}"/>
                  </a:ext>
                </a:extLst>
              </p:cNvPr>
              <p:cNvSpPr/>
              <p:nvPr/>
            </p:nvSpPr>
            <p:spPr>
              <a:xfrm>
                <a:off x="7600620" y="1948889"/>
                <a:ext cx="724833" cy="307778"/>
              </a:xfrm>
              <a:prstGeom prst="roundRect">
                <a:avLst/>
              </a:prstGeom>
              <a:solidFill>
                <a:schemeClr val="accent2">
                  <a:alpha val="5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s-E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es-E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3" name="Rectángulo: esquinas redondeadas 32">
                <a:extLst>
                  <a:ext uri="{FF2B5EF4-FFF2-40B4-BE49-F238E27FC236}">
                    <a16:creationId xmlns:a16="http://schemas.microsoft.com/office/drawing/2014/main" id="{27962829-DEFD-AA7F-DB14-5C21EB8FAD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0620" y="1948889"/>
                <a:ext cx="724833" cy="307778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ángulo: esquinas redondeadas 33">
                <a:extLst>
                  <a:ext uri="{FF2B5EF4-FFF2-40B4-BE49-F238E27FC236}">
                    <a16:creationId xmlns:a16="http://schemas.microsoft.com/office/drawing/2014/main" id="{9EA71B64-0705-3BC9-07C3-4CDDF32B528C}"/>
                  </a:ext>
                </a:extLst>
              </p:cNvPr>
              <p:cNvSpPr/>
              <p:nvPr/>
            </p:nvSpPr>
            <p:spPr>
              <a:xfrm>
                <a:off x="1435007" y="3121222"/>
                <a:ext cx="724833" cy="307778"/>
              </a:xfrm>
              <a:prstGeom prst="roundRect">
                <a:avLst/>
              </a:prstGeom>
              <a:solidFill>
                <a:schemeClr val="accent2">
                  <a:alpha val="5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s-E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s-E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4" name="Rectángulo: esquinas redondeadas 33">
                <a:extLst>
                  <a:ext uri="{FF2B5EF4-FFF2-40B4-BE49-F238E27FC236}">
                    <a16:creationId xmlns:a16="http://schemas.microsoft.com/office/drawing/2014/main" id="{9EA71B64-0705-3BC9-07C3-4CDDF32B52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007" y="3121222"/>
                <a:ext cx="724833" cy="307778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ángulo: esquinas redondeadas 34">
                <a:extLst>
                  <a:ext uri="{FF2B5EF4-FFF2-40B4-BE49-F238E27FC236}">
                    <a16:creationId xmlns:a16="http://schemas.microsoft.com/office/drawing/2014/main" id="{66CB4CB3-1E2E-3F72-176E-4B6A8D322803}"/>
                  </a:ext>
                </a:extLst>
              </p:cNvPr>
              <p:cNvSpPr/>
              <p:nvPr/>
            </p:nvSpPr>
            <p:spPr>
              <a:xfrm>
                <a:off x="1435007" y="4974407"/>
                <a:ext cx="724833" cy="307778"/>
              </a:xfrm>
              <a:prstGeom prst="roundRect">
                <a:avLst/>
              </a:prstGeom>
              <a:solidFill>
                <a:schemeClr val="accent2">
                  <a:alpha val="5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s-E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s-E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5" name="Rectángulo: esquinas redondeadas 34">
                <a:extLst>
                  <a:ext uri="{FF2B5EF4-FFF2-40B4-BE49-F238E27FC236}">
                    <a16:creationId xmlns:a16="http://schemas.microsoft.com/office/drawing/2014/main" id="{66CB4CB3-1E2E-3F72-176E-4B6A8D3228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007" y="4974407"/>
                <a:ext cx="724833" cy="307778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28911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0" grpId="0"/>
      <p:bldP spid="32" grpId="0" animBg="1"/>
      <p:bldP spid="33" grpId="0" animBg="1"/>
      <p:bldP spid="34" grpId="0" animBg="1"/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DB2D887-4C76-0E11-0EFD-9136793F53E8}"/>
              </a:ext>
            </a:extLst>
          </p:cNvPr>
          <p:cNvSpPr/>
          <p:nvPr/>
        </p:nvSpPr>
        <p:spPr>
          <a:xfrm>
            <a:off x="1" y="6549406"/>
            <a:ext cx="4063996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CF3454C-B89A-B28E-C2F3-D2543BB69B2E}"/>
              </a:ext>
            </a:extLst>
          </p:cNvPr>
          <p:cNvSpPr/>
          <p:nvPr/>
        </p:nvSpPr>
        <p:spPr>
          <a:xfrm>
            <a:off x="4064009" y="6545254"/>
            <a:ext cx="4063996" cy="3087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DEBBC1-1756-93F9-9CC3-DEC3E0118DD4}"/>
              </a:ext>
            </a:extLst>
          </p:cNvPr>
          <p:cNvSpPr txBox="1"/>
          <p:nvPr/>
        </p:nvSpPr>
        <p:spPr>
          <a:xfrm>
            <a:off x="4337302" y="654233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Coimbra, 22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July</a:t>
            </a:r>
            <a:r>
              <a:rPr lang="es-ES" sz="1400" dirty="0"/>
              <a:t> 2024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918B60D-7D26-0573-26D9-2DE2F711CC1F}"/>
              </a:ext>
            </a:extLst>
          </p:cNvPr>
          <p:cNvSpPr/>
          <p:nvPr/>
        </p:nvSpPr>
        <p:spPr>
          <a:xfrm>
            <a:off x="8119039" y="6545254"/>
            <a:ext cx="4063996" cy="3087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39137"/>
            <a:ext cx="10952251" cy="610671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>
                <a:latin typeface="+mj-lt"/>
              </a:rPr>
              <a:t>6.- </a:t>
            </a:r>
            <a:r>
              <a:rPr lang="es-ES" sz="3200" b="1" dirty="0" err="1">
                <a:latin typeface="+mj-lt"/>
              </a:rPr>
              <a:t>Conclusions</a:t>
            </a:r>
            <a:r>
              <a:rPr lang="es-ES" sz="3200" b="1" dirty="0">
                <a:latin typeface="+mj-lt"/>
              </a:rPr>
              <a:t> and future </a:t>
            </a:r>
            <a:r>
              <a:rPr lang="es-ES" sz="3200" b="1" dirty="0" err="1">
                <a:latin typeface="+mj-lt"/>
              </a:rPr>
              <a:t>work</a:t>
            </a:r>
            <a:endParaRPr lang="es-ES" sz="3200" b="1" dirty="0">
              <a:latin typeface="+mj-lt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A235AF-BF58-26F1-89A0-FF8ADD9C4AB2}"/>
              </a:ext>
            </a:extLst>
          </p:cNvPr>
          <p:cNvSpPr txBox="1"/>
          <p:nvPr/>
        </p:nvSpPr>
        <p:spPr>
          <a:xfrm>
            <a:off x="273304" y="655130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Salvador Mengual Sendra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6110E5F-11DC-4CA0-E1C9-CCF8FBF98695}"/>
              </a:ext>
            </a:extLst>
          </p:cNvPr>
          <p:cNvSpPr txBox="1"/>
          <p:nvPr/>
        </p:nvSpPr>
        <p:spPr>
          <a:xfrm>
            <a:off x="11701273" y="6519557"/>
            <a:ext cx="48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11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D72644D-885F-06FB-3CF5-CD186ED6238B}"/>
              </a:ext>
            </a:extLst>
          </p:cNvPr>
          <p:cNvSpPr txBox="1"/>
          <p:nvPr/>
        </p:nvSpPr>
        <p:spPr>
          <a:xfrm>
            <a:off x="619874" y="1380571"/>
            <a:ext cx="108549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We considered a </a:t>
            </a:r>
            <a:r>
              <a:rPr lang="en-US" b="1" dirty="0"/>
              <a:t>family of exact inhomogeneous models</a:t>
            </a:r>
            <a:r>
              <a:rPr lang="en-US" dirty="0"/>
              <a:t>, the Stephani universes. 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We studied different </a:t>
            </a:r>
            <a:r>
              <a:rPr lang="en-US" b="1" dirty="0"/>
              <a:t>physically significant qualities </a:t>
            </a:r>
            <a:r>
              <a:rPr lang="en-US" dirty="0"/>
              <a:t>and imposed all of them.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We studied the resulting subfamily and saw that there exist spacetime domains where they fulfill all the </a:t>
            </a:r>
            <a:r>
              <a:rPr lang="en-US" b="1" dirty="0"/>
              <a:t>physical reality conditions</a:t>
            </a:r>
            <a:r>
              <a:rPr lang="en-US" dirty="0"/>
              <a:t>.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Some of them </a:t>
            </a:r>
            <a:r>
              <a:rPr lang="en-US" b="1" dirty="0"/>
              <a:t>may model a spherically symmetric </a:t>
            </a:r>
            <a:r>
              <a:rPr lang="en-US" dirty="0"/>
              <a:t>spacetime </a:t>
            </a:r>
            <a:r>
              <a:rPr lang="en-US" b="1" dirty="0"/>
              <a:t>inhomogeneity</a:t>
            </a:r>
            <a:r>
              <a:rPr lang="en-US" dirty="0"/>
              <a:t> caused by an </a:t>
            </a:r>
            <a:r>
              <a:rPr lang="en-US" dirty="0" err="1"/>
              <a:t>ultrarelativistic</a:t>
            </a:r>
            <a:r>
              <a:rPr lang="en-US" dirty="0"/>
              <a:t> gas compatible with a decoupled test inhomogeneous radiation fluid isotropic as measured by the comoving observer.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Clr>
                <a:schemeClr val="accent2"/>
              </a:buClr>
              <a:buSzPct val="110000"/>
              <a:buFont typeface="Courier New" panose="02070309020205020404" pitchFamily="49" charset="0"/>
              <a:buChar char="o"/>
            </a:pPr>
            <a:r>
              <a:rPr lang="en-US" dirty="0"/>
              <a:t>Parameter values for observed inhomogeneities?</a:t>
            </a:r>
          </a:p>
          <a:p>
            <a:pPr marL="742950" lvl="1" indent="-285750">
              <a:buClr>
                <a:schemeClr val="accent2"/>
              </a:buClr>
              <a:buSzPct val="110000"/>
              <a:buFont typeface="Courier New" panose="02070309020205020404" pitchFamily="49" charset="0"/>
              <a:buChar char="o"/>
            </a:pPr>
            <a:endParaRPr lang="en-US" dirty="0"/>
          </a:p>
          <a:p>
            <a:pPr marL="742950" lvl="1" indent="-285750">
              <a:buClr>
                <a:schemeClr val="accent2"/>
              </a:buClr>
              <a:buSzPct val="110000"/>
              <a:buFont typeface="Courier New" panose="02070309020205020404" pitchFamily="49" charset="0"/>
              <a:buChar char="o"/>
            </a:pPr>
            <a:r>
              <a:rPr lang="en-US" dirty="0"/>
              <a:t>Matching conditions?</a:t>
            </a:r>
          </a:p>
          <a:p>
            <a:pPr marL="742950" lvl="1" indent="-285750">
              <a:buClr>
                <a:schemeClr val="accent2"/>
              </a:buClr>
              <a:buSzPct val="110000"/>
              <a:buFont typeface="Courier New" panose="02070309020205020404" pitchFamily="49" charset="0"/>
              <a:buChar char="o"/>
            </a:pPr>
            <a:endParaRPr lang="en-US" dirty="0"/>
          </a:p>
          <a:p>
            <a:pPr marL="742950" lvl="1" indent="-285750">
              <a:buClr>
                <a:schemeClr val="accent2"/>
              </a:buClr>
              <a:buSzPct val="110000"/>
              <a:buFont typeface="Courier New" panose="02070309020205020404" pitchFamily="49" charset="0"/>
              <a:buChar char="o"/>
            </a:pPr>
            <a:r>
              <a:rPr lang="en-US" dirty="0" err="1"/>
              <a:t>Noncomoving</a:t>
            </a:r>
            <a:r>
              <a:rPr lang="en-US" dirty="0"/>
              <a:t> observer?</a:t>
            </a:r>
          </a:p>
        </p:txBody>
      </p:sp>
    </p:spTree>
    <p:extLst>
      <p:ext uri="{BB962C8B-B14F-4D97-AF65-F5344CB8AC3E}">
        <p14:creationId xmlns:p14="http://schemas.microsoft.com/office/powerpoint/2010/main" val="26587728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176705"/>
            <a:ext cx="10952251" cy="1812616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THANK YOU!</a:t>
            </a:r>
          </a:p>
          <a:p>
            <a:pPr algn="ctr"/>
            <a:r>
              <a:rPr lang="en-US" sz="5400" b="1" dirty="0">
                <a:latin typeface="+mj-lt"/>
              </a:rPr>
              <a:t>QUESTIONS?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61B8FFE-A35D-51CC-619F-534E5F6B76DB}"/>
              </a:ext>
            </a:extLst>
          </p:cNvPr>
          <p:cNvSpPr txBox="1"/>
          <p:nvPr/>
        </p:nvSpPr>
        <p:spPr>
          <a:xfrm>
            <a:off x="4011167" y="3369144"/>
            <a:ext cx="41696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Salvador Mengual Sendra</a:t>
            </a:r>
          </a:p>
          <a:p>
            <a:pPr algn="ctr"/>
            <a:r>
              <a:rPr lang="en-US" dirty="0"/>
              <a:t>with J. J. </a:t>
            </a:r>
            <a:r>
              <a:rPr lang="en-US" dirty="0" err="1"/>
              <a:t>Ferrando</a:t>
            </a:r>
            <a:r>
              <a:rPr lang="en-US" dirty="0"/>
              <a:t> and J. A. </a:t>
            </a:r>
            <a:r>
              <a:rPr lang="en-US" dirty="0" err="1"/>
              <a:t>Sáez</a:t>
            </a:r>
            <a:endParaRPr lang="en-U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26E810E-9960-0D5C-D232-78F132DFF4F3}"/>
              </a:ext>
            </a:extLst>
          </p:cNvPr>
          <p:cNvSpPr txBox="1"/>
          <p:nvPr/>
        </p:nvSpPr>
        <p:spPr>
          <a:xfrm>
            <a:off x="3343655" y="4021748"/>
            <a:ext cx="5504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dirty="0"/>
              <a:t>Departament d’Astronomia i Astrofísica</a:t>
            </a:r>
          </a:p>
          <a:p>
            <a:pPr algn="ctr"/>
            <a:r>
              <a:rPr lang="ca-ES" dirty="0"/>
              <a:t>Universitat de València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9BC695C-DE4B-7FFA-398A-86BD4A8A63BE}"/>
              </a:ext>
            </a:extLst>
          </p:cNvPr>
          <p:cNvSpPr txBox="1"/>
          <p:nvPr/>
        </p:nvSpPr>
        <p:spPr>
          <a:xfrm>
            <a:off x="3827431" y="5264984"/>
            <a:ext cx="4549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Spanish and Portuguese Relativity Meeting EREP 2024</a:t>
            </a:r>
            <a:endParaRPr lang="es-ES" dirty="0"/>
          </a:p>
        </p:txBody>
      </p: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E4384DF7-21EA-C547-022E-AD85FFD5685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860" y="3475255"/>
            <a:ext cx="1108838" cy="111213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8053A822-E697-FD15-E31B-67E7DC1EB1A4}"/>
              </a:ext>
            </a:extLst>
          </p:cNvPr>
          <p:cNvSpPr/>
          <p:nvPr/>
        </p:nvSpPr>
        <p:spPr>
          <a:xfrm>
            <a:off x="1" y="6500400"/>
            <a:ext cx="4063996" cy="35759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1BAAAE8-46C6-0BF4-5CA0-24E4EBC43707}"/>
              </a:ext>
            </a:extLst>
          </p:cNvPr>
          <p:cNvSpPr/>
          <p:nvPr/>
        </p:nvSpPr>
        <p:spPr>
          <a:xfrm>
            <a:off x="4064009" y="6499464"/>
            <a:ext cx="4063996" cy="3575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ACCB2FC-342B-9889-43F3-6CD62839F31D}"/>
              </a:ext>
            </a:extLst>
          </p:cNvPr>
          <p:cNvSpPr txBox="1"/>
          <p:nvPr/>
        </p:nvSpPr>
        <p:spPr>
          <a:xfrm>
            <a:off x="4337302" y="6509544"/>
            <a:ext cx="35173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Coimbra, 22</a:t>
            </a:r>
            <a:r>
              <a:rPr lang="en-US" sz="1600" baseline="30000" dirty="0"/>
              <a:t>nd</a:t>
            </a:r>
            <a:r>
              <a:rPr lang="en-U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July</a:t>
            </a:r>
            <a:r>
              <a:rPr lang="es-ES" sz="1600" dirty="0"/>
              <a:t> 2024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5EEE8AF-D92F-A85E-7FE1-503CEC61D5A1}"/>
              </a:ext>
            </a:extLst>
          </p:cNvPr>
          <p:cNvSpPr/>
          <p:nvPr/>
        </p:nvSpPr>
        <p:spPr>
          <a:xfrm>
            <a:off x="8119039" y="6499464"/>
            <a:ext cx="4063996" cy="3575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Imagen 19" descr="Logotipo&#10;&#10;Descripción generada automáticamente">
            <a:extLst>
              <a:ext uri="{FF2B5EF4-FFF2-40B4-BE49-F238E27FC236}">
                <a16:creationId xmlns:a16="http://schemas.microsoft.com/office/drawing/2014/main" id="{069AD5C2-AB0E-28E8-6388-0BF98BF43C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993" y="3246170"/>
            <a:ext cx="1907038" cy="910312"/>
          </a:xfrm>
          <a:prstGeom prst="rect">
            <a:avLst/>
          </a:prstGeom>
        </p:spPr>
      </p:pic>
      <p:pic>
        <p:nvPicPr>
          <p:cNvPr id="21" name="Imagen 20" descr="Forma&#10;&#10;Descripción generada automáticamente">
            <a:extLst>
              <a:ext uri="{FF2B5EF4-FFF2-40B4-BE49-F238E27FC236}">
                <a16:creationId xmlns:a16="http://schemas.microsoft.com/office/drawing/2014/main" id="{3A6F5CC9-F1E8-C641-CD0A-B99DBD5157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505" y="4034210"/>
            <a:ext cx="791063" cy="806885"/>
          </a:xfrm>
          <a:prstGeom prst="rect">
            <a:avLst/>
          </a:prstGeom>
        </p:spPr>
      </p:pic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7B923BC5-7C17-5793-B2B4-3A0F8EBD85FE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675" y="5241038"/>
            <a:ext cx="1620721" cy="685466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D2EF3C33-E191-FA05-3A3B-D78C2BCED58F}"/>
              </a:ext>
            </a:extLst>
          </p:cNvPr>
          <p:cNvSpPr/>
          <p:nvPr/>
        </p:nvSpPr>
        <p:spPr>
          <a:xfrm>
            <a:off x="10151037" y="5768412"/>
            <a:ext cx="311595" cy="253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7B4F114-94EA-04FE-C47F-3C243C535B4E}"/>
              </a:ext>
            </a:extLst>
          </p:cNvPr>
          <p:cNvSpPr txBox="1"/>
          <p:nvPr/>
        </p:nvSpPr>
        <p:spPr>
          <a:xfrm>
            <a:off x="10051856" y="5743302"/>
            <a:ext cx="2273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D05F12"/>
                </a:solidFill>
              </a:rPr>
              <a:t>4</a:t>
            </a:r>
          </a:p>
        </p:txBody>
      </p:sp>
      <p:pic>
        <p:nvPicPr>
          <p:cNvPr id="18" name="Imagen 17" descr="Texto&#10;&#10;Descripción generada automáticamente">
            <a:extLst>
              <a:ext uri="{FF2B5EF4-FFF2-40B4-BE49-F238E27FC236}">
                <a16:creationId xmlns:a16="http://schemas.microsoft.com/office/drawing/2014/main" id="{CE627530-BF87-CCFC-556B-345C86563CA3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490" y="5202992"/>
            <a:ext cx="2549577" cy="76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8170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DB2D887-4C76-0E11-0EFD-9136793F53E8}"/>
              </a:ext>
            </a:extLst>
          </p:cNvPr>
          <p:cNvSpPr/>
          <p:nvPr/>
        </p:nvSpPr>
        <p:spPr>
          <a:xfrm>
            <a:off x="1" y="6549406"/>
            <a:ext cx="4063996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CF3454C-B89A-B28E-C2F3-D2543BB69B2E}"/>
              </a:ext>
            </a:extLst>
          </p:cNvPr>
          <p:cNvSpPr/>
          <p:nvPr/>
        </p:nvSpPr>
        <p:spPr>
          <a:xfrm>
            <a:off x="4064009" y="6545254"/>
            <a:ext cx="4063996" cy="3087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DEBBC1-1756-93F9-9CC3-DEC3E0118DD4}"/>
              </a:ext>
            </a:extLst>
          </p:cNvPr>
          <p:cNvSpPr txBox="1"/>
          <p:nvPr/>
        </p:nvSpPr>
        <p:spPr>
          <a:xfrm>
            <a:off x="4337302" y="654233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Coimbra, 22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July</a:t>
            </a:r>
            <a:r>
              <a:rPr lang="es-ES" sz="1400" dirty="0"/>
              <a:t> 2024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918B60D-7D26-0573-26D9-2DE2F711CC1F}"/>
              </a:ext>
            </a:extLst>
          </p:cNvPr>
          <p:cNvSpPr/>
          <p:nvPr/>
        </p:nvSpPr>
        <p:spPr>
          <a:xfrm>
            <a:off x="8119039" y="6545254"/>
            <a:ext cx="4063996" cy="3087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39137"/>
            <a:ext cx="10952251" cy="610671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>
                <a:latin typeface="+mj-lt"/>
              </a:rPr>
              <a:t>1.- </a:t>
            </a:r>
            <a:r>
              <a:rPr lang="es-ES" sz="3200" b="1" dirty="0" err="1">
                <a:latin typeface="+mj-lt"/>
              </a:rPr>
              <a:t>Motivation</a:t>
            </a:r>
            <a:endParaRPr lang="es-ES" sz="3200" b="1" dirty="0">
              <a:latin typeface="+mj-lt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A235AF-BF58-26F1-89A0-FF8ADD9C4AB2}"/>
              </a:ext>
            </a:extLst>
          </p:cNvPr>
          <p:cNvSpPr txBox="1"/>
          <p:nvPr/>
        </p:nvSpPr>
        <p:spPr>
          <a:xfrm>
            <a:off x="273304" y="655130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Salvador Mengual Sendra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6110E5F-11DC-4CA0-E1C9-CCF8FBF98695}"/>
              </a:ext>
            </a:extLst>
          </p:cNvPr>
          <p:cNvSpPr txBox="1"/>
          <p:nvPr/>
        </p:nvSpPr>
        <p:spPr>
          <a:xfrm>
            <a:off x="11701273" y="6519557"/>
            <a:ext cx="48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1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D72644D-885F-06FB-3CF5-CD186ED6238B}"/>
              </a:ext>
            </a:extLst>
          </p:cNvPr>
          <p:cNvSpPr txBox="1"/>
          <p:nvPr/>
        </p:nvSpPr>
        <p:spPr>
          <a:xfrm>
            <a:off x="619874" y="1380571"/>
            <a:ext cx="1085495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AE" dirty="0"/>
              <a:t>Perturbation theory of Friedman-</a:t>
            </a:r>
            <a:r>
              <a:rPr lang="en-AE" dirty="0" err="1"/>
              <a:t>Lemaître</a:t>
            </a:r>
            <a:r>
              <a:rPr lang="en-AE" dirty="0"/>
              <a:t>-Robertson-Walker models seems to provide a good explanation of the observed degree of inhomogeneity in the Universe. </a:t>
            </a:r>
            <a:r>
              <a:rPr lang="en-AE" b="1" dirty="0"/>
              <a:t>BUT</a:t>
            </a:r>
            <a:r>
              <a:rPr lang="en-AE" dirty="0"/>
              <a:t> sometimes, an analysis outside the perturbative regime is required.</a:t>
            </a:r>
          </a:p>
          <a:p>
            <a:pPr>
              <a:buClr>
                <a:schemeClr val="accent2"/>
              </a:buClr>
              <a:buSzPct val="135000"/>
            </a:pPr>
            <a:endParaRPr lang="en-AE" dirty="0"/>
          </a:p>
          <a:p>
            <a:pPr marL="742950" lvl="1" indent="-285750">
              <a:buClr>
                <a:schemeClr val="accent2"/>
              </a:buClr>
              <a:buSzPct val="110000"/>
              <a:buFont typeface="Courier New" panose="02070309020205020404" pitchFamily="49" charset="0"/>
              <a:buChar char="o"/>
            </a:pP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Non-linear effects of the Einstein field equations could be critical in the </a:t>
            </a:r>
            <a:r>
              <a:rPr lang="en-US" b="1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structure formation</a:t>
            </a: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.</a:t>
            </a:r>
          </a:p>
          <a:p>
            <a:pPr marL="742950" lvl="1" indent="-285750">
              <a:buClr>
                <a:schemeClr val="accent2"/>
              </a:buClr>
              <a:buSzPct val="110000"/>
              <a:buFont typeface="Courier New" panose="02070309020205020404" pitchFamily="49" charset="0"/>
              <a:buChar char="o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</a:endParaRPr>
          </a:p>
          <a:p>
            <a:pPr marL="742950" lvl="1" indent="-285750">
              <a:buClr>
                <a:schemeClr val="accent2"/>
              </a:buClr>
              <a:buSzPct val="110000"/>
              <a:buFont typeface="Courier New" panose="02070309020205020404" pitchFamily="49" charset="0"/>
              <a:buChar char="o"/>
            </a:pP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Many studies have been devoted to providing </a:t>
            </a:r>
            <a:r>
              <a:rPr lang="en-US" b="1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exact inhomogeneous models</a:t>
            </a: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.</a:t>
            </a:r>
            <a:endParaRPr lang="en-US" kern="0" dirty="0">
              <a:solidFill>
                <a:srgbClr val="FF0000"/>
              </a:solidFill>
              <a:ea typeface="Calibri" panose="020F0502020204030204" pitchFamily="34" charset="0"/>
              <a:cs typeface="CMR10"/>
            </a:endParaRPr>
          </a:p>
          <a:p>
            <a:pPr marL="742950" lvl="1" indent="-285750">
              <a:buClr>
                <a:schemeClr val="accent2"/>
              </a:buClr>
              <a:buSzPct val="110000"/>
              <a:buFont typeface="Courier New" panose="02070309020205020404" pitchFamily="49" charset="0"/>
              <a:buChar char="o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kern="0" dirty="0">
                <a:ea typeface="Calibri" panose="020F0502020204030204" pitchFamily="34" charset="0"/>
                <a:cs typeface="CMR10"/>
              </a:rPr>
              <a:t>The conformally flat solutions of the Barnes-Stephani metrics are the </a:t>
            </a:r>
            <a:r>
              <a:rPr lang="en-US" b="1" kern="0" dirty="0">
                <a:ea typeface="Calibri" panose="020F0502020204030204" pitchFamily="34" charset="0"/>
                <a:cs typeface="CMR10"/>
              </a:rPr>
              <a:t>Stephani universes</a:t>
            </a:r>
            <a:r>
              <a:rPr lang="en-US" kern="0" dirty="0">
                <a:ea typeface="Calibri" panose="020F0502020204030204" pitchFamily="34" charset="0"/>
                <a:cs typeface="CMR10"/>
              </a:rPr>
              <a:t>, which were obtained as the flat class of irrotational and shear-free perfect fluid space-times with nonzero expansion.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ea typeface="Calibri" panose="020F0502020204030204" pitchFamily="34" charset="0"/>
            </a:endParaRPr>
          </a:p>
          <a:p>
            <a:pPr marL="742950" lvl="1" indent="-285750">
              <a:buClr>
                <a:schemeClr val="accent2"/>
              </a:buClr>
              <a:buSzPct val="110000"/>
              <a:buFont typeface="Courier New" panose="02070309020205020404" pitchFamily="49" charset="0"/>
              <a:buChar char="o"/>
            </a:pPr>
            <a:r>
              <a:rPr lang="en-US" kern="0" dirty="0">
                <a:ea typeface="Calibri" panose="020F0502020204030204" pitchFamily="34" charset="0"/>
                <a:cs typeface="CMR10"/>
              </a:rPr>
              <a:t>They can also be characterized as </a:t>
            </a: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the space-times verifying a </a:t>
            </a:r>
            <a:r>
              <a:rPr lang="en-US" b="1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weak cosmological principle </a:t>
            </a: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without any hypothesis on the energy tensor.</a:t>
            </a:r>
          </a:p>
          <a:p>
            <a:pPr marL="742950" lvl="1" indent="-285750">
              <a:buClr>
                <a:schemeClr val="accent2"/>
              </a:buClr>
              <a:buSzPct val="110000"/>
              <a:buFont typeface="Courier New" panose="02070309020205020404" pitchFamily="49" charset="0"/>
              <a:buChar char="o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sz="2800" kern="0" dirty="0">
                <a:solidFill>
                  <a:prstClr val="black"/>
                </a:solidFill>
                <a:ea typeface="Calibri" panose="020F0502020204030204" pitchFamily="34" charset="0"/>
              </a:rPr>
              <a:t>Do these inhomogeneous universes model </a:t>
            </a:r>
            <a:r>
              <a:rPr lang="en-US" sz="2800" b="1" kern="0" dirty="0">
                <a:solidFill>
                  <a:prstClr val="black"/>
                </a:solidFill>
                <a:ea typeface="Calibri" panose="020F0502020204030204" pitchFamily="34" charset="0"/>
              </a:rPr>
              <a:t>realistic physical fluids</a:t>
            </a:r>
            <a:r>
              <a:rPr lang="en-US" sz="2800" kern="0" dirty="0">
                <a:solidFill>
                  <a:prstClr val="black"/>
                </a:solidFill>
                <a:ea typeface="Calibri" panose="020F0502020204030204" pitchFamily="34" charset="0"/>
              </a:rPr>
              <a:t>?</a:t>
            </a:r>
            <a:endParaRPr lang="en-AE" sz="2800" dirty="0"/>
          </a:p>
        </p:txBody>
      </p:sp>
    </p:spTree>
    <p:extLst>
      <p:ext uri="{BB962C8B-B14F-4D97-AF65-F5344CB8AC3E}">
        <p14:creationId xmlns:p14="http://schemas.microsoft.com/office/powerpoint/2010/main" val="17579185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DB2D887-4C76-0E11-0EFD-9136793F53E8}"/>
              </a:ext>
            </a:extLst>
          </p:cNvPr>
          <p:cNvSpPr/>
          <p:nvPr/>
        </p:nvSpPr>
        <p:spPr>
          <a:xfrm>
            <a:off x="1" y="6550222"/>
            <a:ext cx="4063996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CF3454C-B89A-B28E-C2F3-D2543BB69B2E}"/>
              </a:ext>
            </a:extLst>
          </p:cNvPr>
          <p:cNvSpPr/>
          <p:nvPr/>
        </p:nvSpPr>
        <p:spPr>
          <a:xfrm>
            <a:off x="4064009" y="6545254"/>
            <a:ext cx="4063996" cy="3087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DEBBC1-1756-93F9-9CC3-DEC3E0118DD4}"/>
              </a:ext>
            </a:extLst>
          </p:cNvPr>
          <p:cNvSpPr txBox="1"/>
          <p:nvPr/>
        </p:nvSpPr>
        <p:spPr>
          <a:xfrm>
            <a:off x="4337302" y="654233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Coimbra, 22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July</a:t>
            </a:r>
            <a:r>
              <a:rPr lang="es-ES" sz="1400" dirty="0"/>
              <a:t> 2024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918B60D-7D26-0573-26D9-2DE2F711CC1F}"/>
              </a:ext>
            </a:extLst>
          </p:cNvPr>
          <p:cNvSpPr/>
          <p:nvPr/>
        </p:nvSpPr>
        <p:spPr>
          <a:xfrm>
            <a:off x="8119039" y="6545254"/>
            <a:ext cx="4063996" cy="3087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39137"/>
            <a:ext cx="10952251" cy="610671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>
                <a:latin typeface="+mj-lt"/>
              </a:rPr>
              <a:t>2.- </a:t>
            </a:r>
            <a:r>
              <a:rPr lang="es-ES" sz="3200" b="1" dirty="0" err="1">
                <a:latin typeface="+mj-lt"/>
              </a:rPr>
              <a:t>Macroscopic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conditions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for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physical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reality</a:t>
            </a:r>
            <a:endParaRPr lang="es-ES" sz="3200" b="1" dirty="0">
              <a:latin typeface="+mj-lt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A235AF-BF58-26F1-89A0-FF8ADD9C4AB2}"/>
              </a:ext>
            </a:extLst>
          </p:cNvPr>
          <p:cNvSpPr txBox="1"/>
          <p:nvPr/>
        </p:nvSpPr>
        <p:spPr>
          <a:xfrm>
            <a:off x="273304" y="6552123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Salvador Mengual Sendra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6110E5F-11DC-4CA0-E1C9-CCF8FBF98695}"/>
              </a:ext>
            </a:extLst>
          </p:cNvPr>
          <p:cNvSpPr txBox="1"/>
          <p:nvPr/>
        </p:nvSpPr>
        <p:spPr>
          <a:xfrm>
            <a:off x="11701273" y="6519557"/>
            <a:ext cx="48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2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F5A3617C-7856-533B-406F-C433E39A2B35}"/>
              </a:ext>
            </a:extLst>
          </p:cNvPr>
          <p:cNvSpPr/>
          <p:nvPr/>
        </p:nvSpPr>
        <p:spPr>
          <a:xfrm>
            <a:off x="4338737" y="3311615"/>
            <a:ext cx="3489648" cy="457199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9DBF19BB-95A8-6612-E31B-8F7574AD6639}"/>
              </a:ext>
            </a:extLst>
          </p:cNvPr>
          <p:cNvSpPr/>
          <p:nvPr/>
        </p:nvSpPr>
        <p:spPr>
          <a:xfrm>
            <a:off x="3787756" y="4638322"/>
            <a:ext cx="2149311" cy="124448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B5A8051B-3D6C-FF3D-ECBF-F3B47949B251}"/>
              </a:ext>
            </a:extLst>
          </p:cNvPr>
          <p:cNvSpPr/>
          <p:nvPr/>
        </p:nvSpPr>
        <p:spPr>
          <a:xfrm>
            <a:off x="1274510" y="4638322"/>
            <a:ext cx="2218759" cy="124448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E62D6917-BC19-6888-C6F7-E4AA54B1270D}"/>
              </a:ext>
            </a:extLst>
          </p:cNvPr>
          <p:cNvSpPr/>
          <p:nvPr/>
        </p:nvSpPr>
        <p:spPr>
          <a:xfrm>
            <a:off x="8729372" y="4658087"/>
            <a:ext cx="2228819" cy="12490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BE88538A-8A5F-947D-10A7-E93E1FA8AE13}"/>
              </a:ext>
            </a:extLst>
          </p:cNvPr>
          <p:cNvSpPr/>
          <p:nvPr/>
        </p:nvSpPr>
        <p:spPr>
          <a:xfrm>
            <a:off x="6231554" y="4656008"/>
            <a:ext cx="2149311" cy="124448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6680ED4-BD79-8035-8652-534B6A016934}"/>
              </a:ext>
            </a:extLst>
          </p:cNvPr>
          <p:cNvSpPr txBox="1"/>
          <p:nvPr/>
        </p:nvSpPr>
        <p:spPr>
          <a:xfrm>
            <a:off x="1319753" y="1741770"/>
            <a:ext cx="34784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Mathematical</a:t>
            </a:r>
            <a:r>
              <a:rPr lang="es-ES" sz="2400" b="1" dirty="0"/>
              <a:t> </a:t>
            </a:r>
            <a:r>
              <a:rPr lang="es-ES" sz="2400" b="1" dirty="0" err="1"/>
              <a:t>solutions</a:t>
            </a:r>
            <a:r>
              <a:rPr lang="es-ES" sz="2400" b="1" dirty="0"/>
              <a:t> </a:t>
            </a:r>
            <a:r>
              <a:rPr lang="es-ES" sz="2400" dirty="0" err="1"/>
              <a:t>to</a:t>
            </a:r>
            <a:r>
              <a:rPr lang="es-ES" sz="2400" dirty="0"/>
              <a:t> Einstein </a:t>
            </a:r>
            <a:r>
              <a:rPr lang="es-ES" sz="2400" dirty="0" err="1"/>
              <a:t>equations</a:t>
            </a:r>
            <a:endParaRPr lang="es-ES" sz="24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5358217-0EBF-A5B2-E5E1-987A626FB2C9}"/>
              </a:ext>
            </a:extLst>
          </p:cNvPr>
          <p:cNvSpPr txBox="1"/>
          <p:nvPr/>
        </p:nvSpPr>
        <p:spPr>
          <a:xfrm>
            <a:off x="7617479" y="1741769"/>
            <a:ext cx="34784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/>
              <a:t>Physically</a:t>
            </a:r>
            <a:r>
              <a:rPr lang="es-ES" sz="2400" b="1" dirty="0"/>
              <a:t> </a:t>
            </a:r>
            <a:r>
              <a:rPr lang="es-ES" sz="2400" b="1" dirty="0" err="1"/>
              <a:t>admissible</a:t>
            </a:r>
            <a:r>
              <a:rPr lang="es-ES" sz="2400" b="1" dirty="0"/>
              <a:t> </a:t>
            </a:r>
            <a:r>
              <a:rPr lang="es-ES" sz="2400" b="1" dirty="0" err="1"/>
              <a:t>solution</a:t>
            </a:r>
            <a:endParaRPr lang="es-ES" sz="2400" dirty="0"/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91BC56A4-B0FB-4910-2675-693EE894548A}"/>
              </a:ext>
            </a:extLst>
          </p:cNvPr>
          <p:cNvCxnSpPr>
            <a:cxnSpLocks/>
          </p:cNvCxnSpPr>
          <p:nvPr/>
        </p:nvCxnSpPr>
        <p:spPr>
          <a:xfrm>
            <a:off x="5231876" y="2157267"/>
            <a:ext cx="1838227" cy="0"/>
          </a:xfrm>
          <a:prstGeom prst="straightConnector1">
            <a:avLst/>
          </a:prstGeom>
          <a:ln w="28575">
            <a:solidFill>
              <a:schemeClr val="accent2"/>
            </a:solidFill>
            <a:headEnd w="lg" len="lg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Signo menos 16">
            <a:extLst>
              <a:ext uri="{FF2B5EF4-FFF2-40B4-BE49-F238E27FC236}">
                <a16:creationId xmlns:a16="http://schemas.microsoft.com/office/drawing/2014/main" id="{CFDA709B-64DF-DABF-4241-A1B5F88C6068}"/>
              </a:ext>
            </a:extLst>
          </p:cNvPr>
          <p:cNvSpPr/>
          <p:nvPr/>
        </p:nvSpPr>
        <p:spPr>
          <a:xfrm rot="13211310">
            <a:off x="5428207" y="1806415"/>
            <a:ext cx="1357460" cy="725851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Signo menos 18">
            <a:extLst>
              <a:ext uri="{FF2B5EF4-FFF2-40B4-BE49-F238E27FC236}">
                <a16:creationId xmlns:a16="http://schemas.microsoft.com/office/drawing/2014/main" id="{8797BC1E-9282-0313-AF35-234700F1BFDA}"/>
              </a:ext>
            </a:extLst>
          </p:cNvPr>
          <p:cNvSpPr/>
          <p:nvPr/>
        </p:nvSpPr>
        <p:spPr>
          <a:xfrm rot="19174634">
            <a:off x="5436015" y="1806414"/>
            <a:ext cx="1357460" cy="725851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572DD2E-AA01-3159-3BB2-5B38D10ABA16}"/>
              </a:ext>
            </a:extLst>
          </p:cNvPr>
          <p:cNvSpPr txBox="1"/>
          <p:nvPr/>
        </p:nvSpPr>
        <p:spPr>
          <a:xfrm>
            <a:off x="4144863" y="3292420"/>
            <a:ext cx="3920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/>
              <a:t>Physical</a:t>
            </a:r>
            <a:r>
              <a:rPr lang="es-ES" sz="2400" dirty="0"/>
              <a:t> </a:t>
            </a:r>
            <a:r>
              <a:rPr lang="es-ES" sz="2400" dirty="0" err="1"/>
              <a:t>reality</a:t>
            </a:r>
            <a:r>
              <a:rPr lang="es-ES" sz="2400" dirty="0"/>
              <a:t> </a:t>
            </a:r>
            <a:r>
              <a:rPr lang="es-ES" sz="2400" dirty="0" err="1"/>
              <a:t>conditions</a:t>
            </a:r>
            <a:r>
              <a:rPr lang="es-ES" sz="2400" dirty="0"/>
              <a:t>.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B2E25359-6EED-391E-2FE6-937EF5A42565}"/>
              </a:ext>
            </a:extLst>
          </p:cNvPr>
          <p:cNvCxnSpPr>
            <a:cxnSpLocks/>
          </p:cNvCxnSpPr>
          <p:nvPr/>
        </p:nvCxnSpPr>
        <p:spPr>
          <a:xfrm>
            <a:off x="6105328" y="2759044"/>
            <a:ext cx="0" cy="458968"/>
          </a:xfrm>
          <a:prstGeom prst="straightConnector1">
            <a:avLst/>
          </a:prstGeom>
          <a:ln w="28575">
            <a:solidFill>
              <a:schemeClr val="accent2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E8386EEA-DF37-3A99-D519-B8733FA2F9FE}"/>
              </a:ext>
            </a:extLst>
          </p:cNvPr>
          <p:cNvCxnSpPr>
            <a:cxnSpLocks/>
          </p:cNvCxnSpPr>
          <p:nvPr/>
        </p:nvCxnSpPr>
        <p:spPr>
          <a:xfrm>
            <a:off x="6094330" y="3889737"/>
            <a:ext cx="0" cy="458968"/>
          </a:xfrm>
          <a:prstGeom prst="straightConnector1">
            <a:avLst/>
          </a:prstGeom>
          <a:ln w="28575">
            <a:solidFill>
              <a:schemeClr val="accent2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4E4CDA6-2515-9CCC-AACE-B36E89E5403E}"/>
              </a:ext>
            </a:extLst>
          </p:cNvPr>
          <p:cNvSpPr txBox="1"/>
          <p:nvPr/>
        </p:nvSpPr>
        <p:spPr>
          <a:xfrm>
            <a:off x="6105328" y="3910438"/>
            <a:ext cx="2036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Perfect</a:t>
            </a:r>
            <a:r>
              <a:rPr lang="es-ES" dirty="0"/>
              <a:t> fluid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5CBD552-6424-AC9C-5B8E-F3372DFD2FC4}"/>
              </a:ext>
            </a:extLst>
          </p:cNvPr>
          <p:cNvSpPr txBox="1"/>
          <p:nvPr/>
        </p:nvSpPr>
        <p:spPr>
          <a:xfrm>
            <a:off x="1113537" y="4842266"/>
            <a:ext cx="2512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Local </a:t>
            </a:r>
            <a:r>
              <a:rPr lang="es-ES" sz="2400" dirty="0" err="1"/>
              <a:t>thermal</a:t>
            </a:r>
            <a:r>
              <a:rPr lang="es-ES" sz="2400" dirty="0"/>
              <a:t> </a:t>
            </a:r>
            <a:r>
              <a:rPr lang="es-ES" sz="2400" dirty="0" err="1"/>
              <a:t>equilibrium</a:t>
            </a:r>
            <a:endParaRPr lang="es-ES" sz="2400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0B32F12-22D5-9AA4-1E3B-5732C8E51606}"/>
              </a:ext>
            </a:extLst>
          </p:cNvPr>
          <p:cNvSpPr txBox="1"/>
          <p:nvPr/>
        </p:nvSpPr>
        <p:spPr>
          <a:xfrm>
            <a:off x="3875958" y="4806843"/>
            <a:ext cx="1951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Energy </a:t>
            </a:r>
            <a:r>
              <a:rPr lang="es-ES" sz="2400" dirty="0" err="1"/>
              <a:t>conditions</a:t>
            </a:r>
            <a:endParaRPr lang="es-ES" sz="2400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A2773197-BB6D-E48F-59C9-924ACF43BC95}"/>
              </a:ext>
            </a:extLst>
          </p:cNvPr>
          <p:cNvSpPr txBox="1"/>
          <p:nvPr/>
        </p:nvSpPr>
        <p:spPr>
          <a:xfrm>
            <a:off x="6348079" y="4862826"/>
            <a:ext cx="1951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/>
              <a:t>Positivity</a:t>
            </a:r>
            <a:r>
              <a:rPr lang="es-ES" sz="2400" dirty="0"/>
              <a:t> </a:t>
            </a:r>
            <a:r>
              <a:rPr lang="es-ES" sz="2400" dirty="0" err="1"/>
              <a:t>conditions</a:t>
            </a:r>
            <a:endParaRPr lang="es-ES" sz="2400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08FD9C4-B2DF-01F5-EF08-B3E79467E314}"/>
              </a:ext>
            </a:extLst>
          </p:cNvPr>
          <p:cNvSpPr txBox="1"/>
          <p:nvPr/>
        </p:nvSpPr>
        <p:spPr>
          <a:xfrm>
            <a:off x="8706985" y="4865944"/>
            <a:ext cx="2285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/>
              <a:t>Compressibility</a:t>
            </a:r>
            <a:r>
              <a:rPr lang="es-ES" sz="2400" dirty="0"/>
              <a:t> </a:t>
            </a:r>
            <a:r>
              <a:rPr lang="es-ES" sz="2400" dirty="0" err="1"/>
              <a:t>conditions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631698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/>
      <p:bldP spid="17" grpId="0" animBg="1"/>
      <p:bldP spid="19" grpId="0" animBg="1"/>
      <p:bldP spid="20" grpId="0"/>
      <p:bldP spid="23" grpId="0"/>
      <p:bldP spid="24" grpId="0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DB2D887-4C76-0E11-0EFD-9136793F53E8}"/>
              </a:ext>
            </a:extLst>
          </p:cNvPr>
          <p:cNvSpPr/>
          <p:nvPr/>
        </p:nvSpPr>
        <p:spPr>
          <a:xfrm>
            <a:off x="1" y="6550222"/>
            <a:ext cx="4063996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CF3454C-B89A-B28E-C2F3-D2543BB69B2E}"/>
              </a:ext>
            </a:extLst>
          </p:cNvPr>
          <p:cNvSpPr/>
          <p:nvPr/>
        </p:nvSpPr>
        <p:spPr>
          <a:xfrm>
            <a:off x="4064009" y="6545254"/>
            <a:ext cx="4063996" cy="3087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DEBBC1-1756-93F9-9CC3-DEC3E0118DD4}"/>
              </a:ext>
            </a:extLst>
          </p:cNvPr>
          <p:cNvSpPr txBox="1"/>
          <p:nvPr/>
        </p:nvSpPr>
        <p:spPr>
          <a:xfrm>
            <a:off x="4337302" y="654233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Coimbra, 22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July</a:t>
            </a:r>
            <a:r>
              <a:rPr lang="es-ES" sz="1400" dirty="0"/>
              <a:t> 2024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918B60D-7D26-0573-26D9-2DE2F711CC1F}"/>
              </a:ext>
            </a:extLst>
          </p:cNvPr>
          <p:cNvSpPr/>
          <p:nvPr/>
        </p:nvSpPr>
        <p:spPr>
          <a:xfrm>
            <a:off x="8119039" y="6545254"/>
            <a:ext cx="4063996" cy="3087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39137"/>
            <a:ext cx="10952251" cy="610671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>
                <a:latin typeface="+mj-lt"/>
              </a:rPr>
              <a:t>2.- </a:t>
            </a:r>
            <a:r>
              <a:rPr lang="es-ES" sz="3200" b="1" dirty="0" err="1">
                <a:latin typeface="+mj-lt"/>
              </a:rPr>
              <a:t>Macroscopic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conditions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for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physical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reality</a:t>
            </a:r>
            <a:endParaRPr lang="es-ES" sz="3200" b="1" dirty="0">
              <a:latin typeface="+mj-lt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A235AF-BF58-26F1-89A0-FF8ADD9C4AB2}"/>
              </a:ext>
            </a:extLst>
          </p:cNvPr>
          <p:cNvSpPr txBox="1"/>
          <p:nvPr/>
        </p:nvSpPr>
        <p:spPr>
          <a:xfrm>
            <a:off x="273304" y="6552123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Salvador Mengual Sendra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6110E5F-11DC-4CA0-E1C9-CCF8FBF98695}"/>
              </a:ext>
            </a:extLst>
          </p:cNvPr>
          <p:cNvSpPr txBox="1"/>
          <p:nvPr/>
        </p:nvSpPr>
        <p:spPr>
          <a:xfrm>
            <a:off x="11701273" y="6519557"/>
            <a:ext cx="48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BD72644D-885F-06FB-3CF5-CD186ED6238B}"/>
                  </a:ext>
                </a:extLst>
              </p:cNvPr>
              <p:cNvSpPr txBox="1"/>
              <p:nvPr/>
            </p:nvSpPr>
            <p:spPr>
              <a:xfrm>
                <a:off x="619874" y="968192"/>
                <a:ext cx="10854950" cy="487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2"/>
                  </a:buClr>
                  <a:buSzPct val="135000"/>
                  <a:buFont typeface="Arial" panose="020B0604020202020204" pitchFamily="34" charset="0"/>
                  <a:buChar char="•"/>
                </a:pPr>
                <a:r>
                  <a:rPr lang="en-US" dirty="0"/>
                  <a:t>Perfect fluid Einstein equations: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</m:sSub>
                  </m:oMath>
                </a14:m>
                <a:r>
                  <a:rPr lang="en-US" kern="0" dirty="0">
                    <a:solidFill>
                      <a:prstClr val="black"/>
                    </a:solidFill>
                    <a:ea typeface="Calibri" panose="020F0502020204030204" pitchFamily="34" charset="0"/>
                    <a:cs typeface="CMR10"/>
                  </a:rPr>
                  <a:t>   with   </a:t>
                </a:r>
                <a14:m>
                  <m:oMath xmlns:m="http://schemas.openxmlformats.org/officeDocument/2006/math">
                    <m:r>
                      <a:rPr lang="es-ES" b="0" i="1" kern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MR10"/>
                      </a:rPr>
                      <m:t>𝑇</m:t>
                    </m:r>
                    <m:r>
                      <a:rPr lang="es-ES" b="0" i="1" kern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R10"/>
                      </a:rPr>
                      <m:t>≡</m:t>
                    </m:r>
                    <m:d>
                      <m:dPr>
                        <m:begChr m:val="{"/>
                        <m:endChr m:val="}"/>
                        <m:ctrlPr>
                          <a:rPr lang="es-ES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  <m:r>
                          <a:rPr lang="es-ES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s-ES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s-ES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s-ES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 kern="0" dirty="0">
                    <a:solidFill>
                      <a:prstClr val="black"/>
                    </a:solidFill>
                    <a:ea typeface="Calibri" panose="020F0502020204030204" pitchFamily="34" charset="0"/>
                    <a:cs typeface="CMR10"/>
                  </a:rPr>
                  <a:t>,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s-ES" dirty="0"/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BD72644D-885F-06FB-3CF5-CD186ED62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74" y="968192"/>
                <a:ext cx="10854950" cy="487249"/>
              </a:xfrm>
              <a:prstGeom prst="rect">
                <a:avLst/>
              </a:prstGeom>
              <a:blipFill>
                <a:blip r:embed="rId2"/>
                <a:stretch>
                  <a:fillRect l="-787" t="-10000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B5A8051B-3D6C-FF3D-ECBF-F3B47949B251}"/>
              </a:ext>
            </a:extLst>
          </p:cNvPr>
          <p:cNvSpPr/>
          <p:nvPr/>
        </p:nvSpPr>
        <p:spPr>
          <a:xfrm>
            <a:off x="780847" y="1575731"/>
            <a:ext cx="2218759" cy="124448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5CBD552-6424-AC9C-5B8E-F3372DFD2FC4}"/>
              </a:ext>
            </a:extLst>
          </p:cNvPr>
          <p:cNvSpPr txBox="1"/>
          <p:nvPr/>
        </p:nvSpPr>
        <p:spPr>
          <a:xfrm>
            <a:off x="619874" y="1779675"/>
            <a:ext cx="2512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Local </a:t>
            </a:r>
            <a:r>
              <a:rPr lang="es-ES" sz="2400" dirty="0" err="1"/>
              <a:t>thermal</a:t>
            </a:r>
            <a:r>
              <a:rPr lang="es-ES" sz="2400" dirty="0"/>
              <a:t> </a:t>
            </a:r>
            <a:r>
              <a:rPr lang="es-ES" sz="2400" dirty="0" err="1"/>
              <a:t>equilibrium</a:t>
            </a:r>
            <a:endParaRPr lang="es-ES" sz="2400" dirty="0"/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50701C1C-43AF-6056-07FF-9CAFCBDF710A}"/>
              </a:ext>
            </a:extLst>
          </p:cNvPr>
          <p:cNvSpPr/>
          <p:nvPr/>
        </p:nvSpPr>
        <p:spPr>
          <a:xfrm>
            <a:off x="4769221" y="2414568"/>
            <a:ext cx="2653553" cy="2501153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93114670-3A0A-0735-B634-2D7DA461D21F}"/>
              </a:ext>
            </a:extLst>
          </p:cNvPr>
          <p:cNvCxnSpPr>
            <a:cxnSpLocks/>
          </p:cNvCxnSpPr>
          <p:nvPr/>
        </p:nvCxnSpPr>
        <p:spPr>
          <a:xfrm>
            <a:off x="6095997" y="1667434"/>
            <a:ext cx="0" cy="466164"/>
          </a:xfrm>
          <a:prstGeom prst="straightConnector1">
            <a:avLst/>
          </a:prstGeom>
          <a:ln w="28575">
            <a:solidFill>
              <a:schemeClr val="accent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AB370F53-6332-8F4A-D8CE-F3C37FD28896}"/>
                  </a:ext>
                </a:extLst>
              </p:cNvPr>
              <p:cNvSpPr txBox="1"/>
              <p:nvPr/>
            </p:nvSpPr>
            <p:spPr>
              <a:xfrm>
                <a:off x="7037044" y="2543213"/>
                <a:ext cx="1958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𝑻</m:t>
                      </m:r>
                    </m:oMath>
                  </m:oMathPara>
                </a14:m>
                <a:endParaRPr lang="es-ES" b="1" dirty="0"/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AB370F53-6332-8F4A-D8CE-F3C37FD288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7044" y="2543213"/>
                <a:ext cx="195823" cy="276999"/>
              </a:xfrm>
              <a:prstGeom prst="rect">
                <a:avLst/>
              </a:prstGeom>
              <a:blipFill>
                <a:blip r:embed="rId3"/>
                <a:stretch>
                  <a:fillRect l="-28125" r="-31250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CuadroTexto 32">
            <a:extLst>
              <a:ext uri="{FF2B5EF4-FFF2-40B4-BE49-F238E27FC236}">
                <a16:creationId xmlns:a16="http://schemas.microsoft.com/office/drawing/2014/main" id="{E48899B8-CB77-9060-B720-5A6D0B9756F4}"/>
              </a:ext>
            </a:extLst>
          </p:cNvPr>
          <p:cNvSpPr txBox="1"/>
          <p:nvPr/>
        </p:nvSpPr>
        <p:spPr>
          <a:xfrm>
            <a:off x="1978531" y="5695422"/>
            <a:ext cx="2341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/>
              <a:t>Perfect</a:t>
            </a:r>
            <a:r>
              <a:rPr lang="es-ES" sz="2000" dirty="0"/>
              <a:t> fluid in </a:t>
            </a:r>
            <a:r>
              <a:rPr lang="es-ES" sz="2000" b="1" dirty="0" err="1"/>
              <a:t>l.t.e</a:t>
            </a:r>
            <a:r>
              <a:rPr lang="es-ES" sz="2000" b="1" dirty="0"/>
              <a:t>.</a:t>
            </a:r>
          </a:p>
        </p:txBody>
      </p: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E619854D-4357-14AC-9778-5E5D9D471DC0}"/>
              </a:ext>
            </a:extLst>
          </p:cNvPr>
          <p:cNvCxnSpPr>
            <a:cxnSpLocks/>
          </p:cNvCxnSpPr>
          <p:nvPr/>
        </p:nvCxnSpPr>
        <p:spPr>
          <a:xfrm>
            <a:off x="5013487" y="5912408"/>
            <a:ext cx="464598" cy="0"/>
          </a:xfrm>
          <a:prstGeom prst="straightConnector1">
            <a:avLst/>
          </a:prstGeom>
          <a:ln w="28575">
            <a:solidFill>
              <a:schemeClr val="accent1"/>
            </a:solidFill>
            <a:headEnd type="stealth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27306E09-06E3-E29E-BD76-A0DD2607085D}"/>
                  </a:ext>
                </a:extLst>
              </p:cNvPr>
              <p:cNvSpPr txBox="1"/>
              <p:nvPr/>
            </p:nvSpPr>
            <p:spPr>
              <a:xfrm>
                <a:off x="6097864" y="5664327"/>
                <a:ext cx="4205190" cy="4961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ES" sz="2000" b="0" dirty="0"/>
                  <a:t>S: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2000" b="0" i="0" smtClean="0">
                        <a:latin typeface="Cambria Math" panose="02040503050406030204" pitchFamily="18" charset="0"/>
                      </a:rPr>
                      <m:t>d</m:t>
                    </m:r>
                    <m:r>
                      <a:rPr lang="es-E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s-E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m:rPr>
                        <m:sty m:val="p"/>
                      </m:rPr>
                      <a:rPr lang="es-E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r>
                      <a:rPr lang="es-ES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s-E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m:rPr>
                        <m:sty m:val="p"/>
                      </m:rPr>
                      <a:rPr lang="es-E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r>
                      <a:rPr lang="es-ES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s-E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  </m:t>
                    </m:r>
                    <m:r>
                      <a:rPr lang="es-E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s-E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s-E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  <m:d>
                          <m:dPr>
                            <m:ctrlPr>
                              <a:rPr lang="es-E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sz="20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d>
                      </m:num>
                      <m:den>
                        <m:r>
                          <a:rPr lang="es-ES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  <m:d>
                          <m:dPr>
                            <m:ctrlPr>
                              <a:rPr lang="es-E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sz="20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d>
                      </m:den>
                    </m:f>
                    <m:r>
                      <a:rPr lang="es-E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s-E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s-E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s-E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s-ES" sz="2000" dirty="0"/>
              </a:p>
            </p:txBody>
          </p:sp>
        </mc:Choice>
        <mc:Fallback xmlns="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27306E09-06E3-E29E-BD76-A0DD260708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7864" y="5664327"/>
                <a:ext cx="4205190" cy="496161"/>
              </a:xfrm>
              <a:prstGeom prst="rect">
                <a:avLst/>
              </a:prstGeom>
              <a:blipFill>
                <a:blip r:embed="rId4"/>
                <a:stretch>
                  <a:fillRect l="-3623" b="-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ángulo 35">
            <a:extLst>
              <a:ext uri="{FF2B5EF4-FFF2-40B4-BE49-F238E27FC236}">
                <a16:creationId xmlns:a16="http://schemas.microsoft.com/office/drawing/2014/main" id="{1F7AD28C-3D7A-6C9D-A455-580858BFB91B}"/>
              </a:ext>
            </a:extLst>
          </p:cNvPr>
          <p:cNvSpPr/>
          <p:nvPr/>
        </p:nvSpPr>
        <p:spPr>
          <a:xfrm>
            <a:off x="1865399" y="5586757"/>
            <a:ext cx="8513351" cy="65071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7" name="Elipse 36">
            <a:extLst>
              <a:ext uri="{FF2B5EF4-FFF2-40B4-BE49-F238E27FC236}">
                <a16:creationId xmlns:a16="http://schemas.microsoft.com/office/drawing/2014/main" id="{34D58B24-24DC-1965-94AF-072AAB5642F7}"/>
              </a:ext>
            </a:extLst>
          </p:cNvPr>
          <p:cNvSpPr/>
          <p:nvPr/>
        </p:nvSpPr>
        <p:spPr>
          <a:xfrm>
            <a:off x="5423644" y="2804634"/>
            <a:ext cx="1344706" cy="1794792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7B9159DA-1BC5-F77D-3140-BA914A2A7316}"/>
                  </a:ext>
                </a:extLst>
              </p:cNvPr>
              <p:cNvSpPr txBox="1"/>
              <p:nvPr/>
            </p:nvSpPr>
            <p:spPr>
              <a:xfrm>
                <a:off x="6252400" y="3023731"/>
                <a:ext cx="31412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sub>
                      </m:sSub>
                    </m:oMath>
                  </m:oMathPara>
                </a14:m>
                <a:endParaRPr lang="es-ES" b="1" dirty="0"/>
              </a:p>
            </p:txBody>
          </p:sp>
        </mc:Choice>
        <mc:Fallback xmlns="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7B9159DA-1BC5-F77D-3140-BA914A2A73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2400" y="3023731"/>
                <a:ext cx="314124" cy="276999"/>
              </a:xfrm>
              <a:prstGeom prst="rect">
                <a:avLst/>
              </a:prstGeom>
              <a:blipFill>
                <a:blip r:embed="rId5"/>
                <a:stretch>
                  <a:fillRect l="-19608" r="-9804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CuadroTexto 38">
            <a:extLst>
              <a:ext uri="{FF2B5EF4-FFF2-40B4-BE49-F238E27FC236}">
                <a16:creationId xmlns:a16="http://schemas.microsoft.com/office/drawing/2014/main" id="{5AE0CFB7-EF00-DB02-4BEC-DDA09D16BE8B}"/>
              </a:ext>
            </a:extLst>
          </p:cNvPr>
          <p:cNvSpPr txBox="1"/>
          <p:nvPr/>
        </p:nvSpPr>
        <p:spPr>
          <a:xfrm>
            <a:off x="5510017" y="4939075"/>
            <a:ext cx="1188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/>
              <a:t>evolution</a:t>
            </a:r>
            <a:endParaRPr lang="es-E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EB279842-1204-4448-1E32-1627AA2D924D}"/>
                  </a:ext>
                </a:extLst>
              </p:cNvPr>
              <p:cNvSpPr txBox="1"/>
              <p:nvPr/>
            </p:nvSpPr>
            <p:spPr>
              <a:xfrm>
                <a:off x="257031" y="3648154"/>
                <a:ext cx="3237489" cy="18303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s-E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 →  </m:t>
                      </m:r>
                      <m:r>
                        <a:rPr lang="es-ES" sz="20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E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s-E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ES" sz="2000" b="0" dirty="0">
                  <a:ea typeface="Cambria Math" panose="02040503050406030204" pitchFamily="18" charset="0"/>
                </a:endParaRPr>
              </a:p>
              <a:p>
                <a:endParaRPr lang="es-ES" sz="1400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s-E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d>
                        <m:dPr>
                          <m:ctrlPr>
                            <a:rPr lang="es-E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>
                            <a:rPr lang="es-E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</m:d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ES" sz="2000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s-E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s-E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s-ES" sz="20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d>
                        <m:dPr>
                          <m:ctrlPr>
                            <a:rPr lang="es-E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E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s-E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ES" sz="20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s-E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s-E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s-ES" sz="20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ES" sz="2000" dirty="0"/>
              </a:p>
            </p:txBody>
          </p:sp>
        </mc:Choice>
        <mc:Fallback xmlns="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EB279842-1204-4448-1E32-1627AA2D92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031" y="3648154"/>
                <a:ext cx="3237489" cy="1830309"/>
              </a:xfrm>
              <a:prstGeom prst="rect">
                <a:avLst/>
              </a:prstGeom>
              <a:blipFill>
                <a:blip r:embed="rId6"/>
                <a:stretch>
                  <a:fillRect r="-188" b="-4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66463234-C65A-4E6A-5B7A-5DFDD6C94CD0}"/>
                  </a:ext>
                </a:extLst>
              </p:cNvPr>
              <p:cNvSpPr txBox="1"/>
              <p:nvPr/>
            </p:nvSpPr>
            <p:spPr>
              <a:xfrm>
                <a:off x="410605" y="2879007"/>
                <a:ext cx="295924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2000" dirty="0" err="1">
                    <a:solidFill>
                      <a:srgbClr val="C00000"/>
                    </a:solidFill>
                  </a:rPr>
                  <a:t>Thermodynamic</a:t>
                </a:r>
                <a:r>
                  <a:rPr lang="es-ES" sz="2000" dirty="0">
                    <a:solidFill>
                      <a:srgbClr val="C00000"/>
                    </a:solidFill>
                  </a:rPr>
                  <a:t> variables </a:t>
                </a:r>
              </a:p>
              <a:p>
                <a:pPr algn="ctr"/>
                <a:r>
                  <a:rPr lang="es-ES" sz="20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s-ES" sz="20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E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s-E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r>
                          <a:rPr lang="es-E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s-E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es-E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l-GR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</m:d>
                  </m:oMath>
                </a14:m>
                <a:endParaRPr lang="es-ES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66463234-C65A-4E6A-5B7A-5DFDD6C94C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605" y="2879007"/>
                <a:ext cx="2959241" cy="707886"/>
              </a:xfrm>
              <a:prstGeom prst="rect">
                <a:avLst/>
              </a:prstGeom>
              <a:blipFill>
                <a:blip r:embed="rId7"/>
                <a:stretch>
                  <a:fillRect l="-206" t="-4310" r="-20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ectángulo 41">
            <a:extLst>
              <a:ext uri="{FF2B5EF4-FFF2-40B4-BE49-F238E27FC236}">
                <a16:creationId xmlns:a16="http://schemas.microsoft.com/office/drawing/2014/main" id="{CA1180FD-6843-4682-E64C-69CF6718F72D}"/>
              </a:ext>
            </a:extLst>
          </p:cNvPr>
          <p:cNvSpPr/>
          <p:nvPr/>
        </p:nvSpPr>
        <p:spPr>
          <a:xfrm>
            <a:off x="273304" y="2903069"/>
            <a:ext cx="3237489" cy="262021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18AC3ACC-024F-E1FD-DD6C-55B737CB6F34}"/>
                  </a:ext>
                </a:extLst>
              </p:cNvPr>
              <p:cNvSpPr txBox="1"/>
              <p:nvPr/>
            </p:nvSpPr>
            <p:spPr>
              <a:xfrm>
                <a:off x="7494499" y="1367807"/>
                <a:ext cx="265355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ES" sz="1800" dirty="0">
                    <a:solidFill>
                      <a:schemeClr val="accent1"/>
                    </a:solidFill>
                  </a:rPr>
                  <a:t>H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1800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ydrodynamic</m:t>
                    </m:r>
                    <m:r>
                      <a:rPr lang="es-ES" sz="1800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ES" sz="1800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variables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18AC3ACC-024F-E1FD-DD6C-55B737CB6F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4499" y="1367807"/>
                <a:ext cx="2653553" cy="369332"/>
              </a:xfrm>
              <a:prstGeom prst="rect">
                <a:avLst/>
              </a:prstGeom>
              <a:blipFill>
                <a:blip r:embed="rId8"/>
                <a:stretch>
                  <a:fillRect l="-22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CuadroTexto 44">
            <a:extLst>
              <a:ext uri="{FF2B5EF4-FFF2-40B4-BE49-F238E27FC236}">
                <a16:creationId xmlns:a16="http://schemas.microsoft.com/office/drawing/2014/main" id="{5E9F2092-47E7-6002-4FDA-FE0924B8638F}"/>
              </a:ext>
            </a:extLst>
          </p:cNvPr>
          <p:cNvSpPr txBox="1"/>
          <p:nvPr/>
        </p:nvSpPr>
        <p:spPr>
          <a:xfrm>
            <a:off x="10454520" y="5496617"/>
            <a:ext cx="1701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[1] </a:t>
            </a:r>
            <a:r>
              <a:rPr lang="it-IT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B. Coll, J. J. Ferrando, and J. A. Sáez, </a:t>
            </a:r>
            <a:r>
              <a:rPr lang="sv-SE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Gen. Relativ. Gravit. </a:t>
            </a:r>
            <a:r>
              <a:rPr lang="sv-SE" sz="12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49</a:t>
            </a:r>
            <a:r>
              <a:rPr lang="sv-SE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66 (2017).</a:t>
            </a: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6493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 animBg="1"/>
      <p:bldP spid="32" grpId="0"/>
      <p:bldP spid="33" grpId="0"/>
      <p:bldP spid="35" grpId="0"/>
      <p:bldP spid="36" grpId="0" animBg="1"/>
      <p:bldP spid="37" grpId="0" animBg="1"/>
      <p:bldP spid="38" grpId="0"/>
      <p:bldP spid="39" grpId="0"/>
      <p:bldP spid="40" grpId="0"/>
      <p:bldP spid="41" grpId="0"/>
      <p:bldP spid="42" grpId="0" animBg="1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DB2D887-4C76-0E11-0EFD-9136793F53E8}"/>
              </a:ext>
            </a:extLst>
          </p:cNvPr>
          <p:cNvSpPr/>
          <p:nvPr/>
        </p:nvSpPr>
        <p:spPr>
          <a:xfrm>
            <a:off x="1" y="6550222"/>
            <a:ext cx="4063996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CF3454C-B89A-B28E-C2F3-D2543BB69B2E}"/>
              </a:ext>
            </a:extLst>
          </p:cNvPr>
          <p:cNvSpPr/>
          <p:nvPr/>
        </p:nvSpPr>
        <p:spPr>
          <a:xfrm>
            <a:off x="4064009" y="6545254"/>
            <a:ext cx="4063996" cy="3087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DEBBC1-1756-93F9-9CC3-DEC3E0118DD4}"/>
              </a:ext>
            </a:extLst>
          </p:cNvPr>
          <p:cNvSpPr txBox="1"/>
          <p:nvPr/>
        </p:nvSpPr>
        <p:spPr>
          <a:xfrm>
            <a:off x="4337302" y="654233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Coimbra, 22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July</a:t>
            </a:r>
            <a:r>
              <a:rPr lang="es-ES" sz="1400" dirty="0"/>
              <a:t> 2024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918B60D-7D26-0573-26D9-2DE2F711CC1F}"/>
              </a:ext>
            </a:extLst>
          </p:cNvPr>
          <p:cNvSpPr/>
          <p:nvPr/>
        </p:nvSpPr>
        <p:spPr>
          <a:xfrm>
            <a:off x="8119039" y="6545254"/>
            <a:ext cx="4063996" cy="3087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39137"/>
            <a:ext cx="10952251" cy="610671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>
                <a:latin typeface="+mj-lt"/>
              </a:rPr>
              <a:t>2.- </a:t>
            </a:r>
            <a:r>
              <a:rPr lang="es-ES" sz="3200" b="1" dirty="0" err="1">
                <a:latin typeface="+mj-lt"/>
              </a:rPr>
              <a:t>Macroscopic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conditions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for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physical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reality</a:t>
            </a:r>
            <a:endParaRPr lang="es-ES" sz="3200" b="1" dirty="0">
              <a:latin typeface="+mj-lt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A235AF-BF58-26F1-89A0-FF8ADD9C4AB2}"/>
              </a:ext>
            </a:extLst>
          </p:cNvPr>
          <p:cNvSpPr txBox="1"/>
          <p:nvPr/>
        </p:nvSpPr>
        <p:spPr>
          <a:xfrm>
            <a:off x="273304" y="6552123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Salvador Mengual Sendra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6110E5F-11DC-4CA0-E1C9-CCF8FBF98695}"/>
              </a:ext>
            </a:extLst>
          </p:cNvPr>
          <p:cNvSpPr txBox="1"/>
          <p:nvPr/>
        </p:nvSpPr>
        <p:spPr>
          <a:xfrm>
            <a:off x="11701273" y="6519557"/>
            <a:ext cx="48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BD72644D-885F-06FB-3CF5-CD186ED6238B}"/>
                  </a:ext>
                </a:extLst>
              </p:cNvPr>
              <p:cNvSpPr txBox="1"/>
              <p:nvPr/>
            </p:nvSpPr>
            <p:spPr>
              <a:xfrm>
                <a:off x="619874" y="968192"/>
                <a:ext cx="10854950" cy="487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2"/>
                  </a:buClr>
                  <a:buSzPct val="135000"/>
                  <a:buFont typeface="Arial" panose="020B0604020202020204" pitchFamily="34" charset="0"/>
                  <a:buChar char="•"/>
                </a:pPr>
                <a:r>
                  <a:rPr lang="en-US" dirty="0"/>
                  <a:t>Perfect fluid Einstein equations: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</m:sSub>
                  </m:oMath>
                </a14:m>
                <a:r>
                  <a:rPr lang="en-US" kern="0" dirty="0">
                    <a:solidFill>
                      <a:prstClr val="black"/>
                    </a:solidFill>
                    <a:ea typeface="Calibri" panose="020F0502020204030204" pitchFamily="34" charset="0"/>
                    <a:cs typeface="CMR10"/>
                  </a:rPr>
                  <a:t>   with   </a:t>
                </a:r>
                <a14:m>
                  <m:oMath xmlns:m="http://schemas.openxmlformats.org/officeDocument/2006/math">
                    <m:r>
                      <a:rPr lang="es-ES" b="0" i="1" kern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MR10"/>
                      </a:rPr>
                      <m:t>𝑇</m:t>
                    </m:r>
                    <m:r>
                      <a:rPr lang="es-ES" b="0" i="1" kern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R10"/>
                      </a:rPr>
                      <m:t>≡</m:t>
                    </m:r>
                    <m:d>
                      <m:dPr>
                        <m:begChr m:val="{"/>
                        <m:endChr m:val="}"/>
                        <m:ctrlPr>
                          <a:rPr lang="es-ES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  <m:r>
                          <a:rPr lang="es-ES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s-ES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s-ES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s-ES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 kern="0" dirty="0">
                    <a:solidFill>
                      <a:prstClr val="black"/>
                    </a:solidFill>
                    <a:ea typeface="Calibri" panose="020F0502020204030204" pitchFamily="34" charset="0"/>
                    <a:cs typeface="CMR10"/>
                  </a:rPr>
                  <a:t>,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s-ES" dirty="0"/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BD72644D-885F-06FB-3CF5-CD186ED62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74" y="968192"/>
                <a:ext cx="10854950" cy="487249"/>
              </a:xfrm>
              <a:prstGeom prst="rect">
                <a:avLst/>
              </a:prstGeom>
              <a:blipFill>
                <a:blip r:embed="rId2"/>
                <a:stretch>
                  <a:fillRect l="-787" t="-10000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B5A8051B-3D6C-FF3D-ECBF-F3B47949B251}"/>
              </a:ext>
            </a:extLst>
          </p:cNvPr>
          <p:cNvSpPr/>
          <p:nvPr/>
        </p:nvSpPr>
        <p:spPr>
          <a:xfrm>
            <a:off x="780847" y="1575731"/>
            <a:ext cx="2218759" cy="124448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5CBD552-6424-AC9C-5B8E-F3372DFD2FC4}"/>
              </a:ext>
            </a:extLst>
          </p:cNvPr>
          <p:cNvSpPr txBox="1"/>
          <p:nvPr/>
        </p:nvSpPr>
        <p:spPr>
          <a:xfrm>
            <a:off x="619874" y="1779675"/>
            <a:ext cx="2512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Local </a:t>
            </a:r>
            <a:r>
              <a:rPr lang="es-ES" sz="2400" dirty="0" err="1"/>
              <a:t>thermal</a:t>
            </a:r>
            <a:r>
              <a:rPr lang="es-ES" sz="2400" dirty="0"/>
              <a:t> </a:t>
            </a:r>
            <a:r>
              <a:rPr lang="es-ES" sz="2400" dirty="0" err="1"/>
              <a:t>equilibrium</a:t>
            </a:r>
            <a:endParaRPr lang="es-ES" sz="2400" dirty="0"/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50701C1C-43AF-6056-07FF-9CAFCBDF710A}"/>
              </a:ext>
            </a:extLst>
          </p:cNvPr>
          <p:cNvSpPr/>
          <p:nvPr/>
        </p:nvSpPr>
        <p:spPr>
          <a:xfrm>
            <a:off x="8857129" y="2414568"/>
            <a:ext cx="2653553" cy="2501153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AB370F53-6332-8F4A-D8CE-F3C37FD28896}"/>
                  </a:ext>
                </a:extLst>
              </p:cNvPr>
              <p:cNvSpPr txBox="1"/>
              <p:nvPr/>
            </p:nvSpPr>
            <p:spPr>
              <a:xfrm>
                <a:off x="11124952" y="2543213"/>
                <a:ext cx="1958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𝑻</m:t>
                      </m:r>
                    </m:oMath>
                  </m:oMathPara>
                </a14:m>
                <a:endParaRPr lang="es-ES" b="1" dirty="0"/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AB370F53-6332-8F4A-D8CE-F3C37FD288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4952" y="2543213"/>
                <a:ext cx="195823" cy="276999"/>
              </a:xfrm>
              <a:prstGeom prst="rect">
                <a:avLst/>
              </a:prstGeom>
              <a:blipFill>
                <a:blip r:embed="rId3"/>
                <a:stretch>
                  <a:fillRect l="-31250" r="-28125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Elipse 36">
            <a:extLst>
              <a:ext uri="{FF2B5EF4-FFF2-40B4-BE49-F238E27FC236}">
                <a16:creationId xmlns:a16="http://schemas.microsoft.com/office/drawing/2014/main" id="{34D58B24-24DC-1965-94AF-072AAB5642F7}"/>
              </a:ext>
            </a:extLst>
          </p:cNvPr>
          <p:cNvSpPr/>
          <p:nvPr/>
        </p:nvSpPr>
        <p:spPr>
          <a:xfrm>
            <a:off x="9511552" y="2804634"/>
            <a:ext cx="1344706" cy="1794792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7B9159DA-1BC5-F77D-3140-BA914A2A7316}"/>
                  </a:ext>
                </a:extLst>
              </p:cNvPr>
              <p:cNvSpPr txBox="1"/>
              <p:nvPr/>
            </p:nvSpPr>
            <p:spPr>
              <a:xfrm>
                <a:off x="10340308" y="3023731"/>
                <a:ext cx="31412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sub>
                      </m:sSub>
                    </m:oMath>
                  </m:oMathPara>
                </a14:m>
                <a:endParaRPr lang="es-ES" b="1" dirty="0"/>
              </a:p>
            </p:txBody>
          </p:sp>
        </mc:Choice>
        <mc:Fallback xmlns="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7B9159DA-1BC5-F77D-3140-BA914A2A73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0308" y="3023731"/>
                <a:ext cx="314124" cy="276999"/>
              </a:xfrm>
              <a:prstGeom prst="rect">
                <a:avLst/>
              </a:prstGeom>
              <a:blipFill>
                <a:blip r:embed="rId4"/>
                <a:stretch>
                  <a:fillRect l="-17308" r="-7692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CuadroTexto 38">
            <a:extLst>
              <a:ext uri="{FF2B5EF4-FFF2-40B4-BE49-F238E27FC236}">
                <a16:creationId xmlns:a16="http://schemas.microsoft.com/office/drawing/2014/main" id="{5AE0CFB7-EF00-DB02-4BEC-DDA09D16BE8B}"/>
              </a:ext>
            </a:extLst>
          </p:cNvPr>
          <p:cNvSpPr txBox="1"/>
          <p:nvPr/>
        </p:nvSpPr>
        <p:spPr>
          <a:xfrm>
            <a:off x="9597925" y="4939075"/>
            <a:ext cx="1188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/>
              <a:t>evolution</a:t>
            </a:r>
            <a:endParaRPr lang="es-E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EB279842-1204-4448-1E32-1627AA2D924D}"/>
                  </a:ext>
                </a:extLst>
              </p:cNvPr>
              <p:cNvSpPr txBox="1"/>
              <p:nvPr/>
            </p:nvSpPr>
            <p:spPr>
              <a:xfrm>
                <a:off x="257031" y="3648154"/>
                <a:ext cx="3237489" cy="18303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s-E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 →  </m:t>
                      </m:r>
                      <m:r>
                        <a:rPr lang="es-ES" sz="20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E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s-E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ES" sz="2000" b="0" dirty="0">
                  <a:ea typeface="Cambria Math" panose="02040503050406030204" pitchFamily="18" charset="0"/>
                </a:endParaRPr>
              </a:p>
              <a:p>
                <a:endParaRPr lang="es-ES" sz="1400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s-E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d>
                        <m:dPr>
                          <m:ctrlPr>
                            <a:rPr lang="es-E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>
                            <a:rPr lang="es-E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</m:d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ES" sz="2000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s-E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s-E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s-ES" sz="20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d>
                        <m:dPr>
                          <m:ctrlPr>
                            <a:rPr lang="es-E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E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s-E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ES" sz="20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s-E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s-E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s-ES" sz="20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ES" sz="2000" dirty="0"/>
              </a:p>
            </p:txBody>
          </p:sp>
        </mc:Choice>
        <mc:Fallback xmlns="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EB279842-1204-4448-1E32-1627AA2D92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031" y="3648154"/>
                <a:ext cx="3237489" cy="1830309"/>
              </a:xfrm>
              <a:prstGeom prst="rect">
                <a:avLst/>
              </a:prstGeom>
              <a:blipFill>
                <a:blip r:embed="rId5"/>
                <a:stretch>
                  <a:fillRect r="-188" b="-4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66463234-C65A-4E6A-5B7A-5DFDD6C94CD0}"/>
                  </a:ext>
                </a:extLst>
              </p:cNvPr>
              <p:cNvSpPr txBox="1"/>
              <p:nvPr/>
            </p:nvSpPr>
            <p:spPr>
              <a:xfrm>
                <a:off x="410605" y="2879007"/>
                <a:ext cx="295924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2000" dirty="0" err="1">
                    <a:solidFill>
                      <a:srgbClr val="C00000"/>
                    </a:solidFill>
                  </a:rPr>
                  <a:t>Thermodynamic</a:t>
                </a:r>
                <a:r>
                  <a:rPr lang="es-ES" sz="2000" dirty="0">
                    <a:solidFill>
                      <a:srgbClr val="C00000"/>
                    </a:solidFill>
                  </a:rPr>
                  <a:t> variables </a:t>
                </a:r>
              </a:p>
              <a:p>
                <a:pPr algn="ctr"/>
                <a:r>
                  <a:rPr lang="es-ES" sz="20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s-ES" sz="20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E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s-E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r>
                          <a:rPr lang="es-E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s-E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es-E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l-GR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</m:d>
                  </m:oMath>
                </a14:m>
                <a:endParaRPr lang="es-ES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66463234-C65A-4E6A-5B7A-5DFDD6C94C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605" y="2879007"/>
                <a:ext cx="2959241" cy="707886"/>
              </a:xfrm>
              <a:prstGeom prst="rect">
                <a:avLst/>
              </a:prstGeom>
              <a:blipFill>
                <a:blip r:embed="rId6"/>
                <a:stretch>
                  <a:fillRect l="-206" t="-4310" r="-20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ectángulo 41">
            <a:extLst>
              <a:ext uri="{FF2B5EF4-FFF2-40B4-BE49-F238E27FC236}">
                <a16:creationId xmlns:a16="http://schemas.microsoft.com/office/drawing/2014/main" id="{CA1180FD-6843-4682-E64C-69CF6718F72D}"/>
              </a:ext>
            </a:extLst>
          </p:cNvPr>
          <p:cNvSpPr/>
          <p:nvPr/>
        </p:nvSpPr>
        <p:spPr>
          <a:xfrm>
            <a:off x="273304" y="2903069"/>
            <a:ext cx="3237489" cy="262021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18AC3ACC-024F-E1FD-DD6C-55B737CB6F34}"/>
                  </a:ext>
                </a:extLst>
              </p:cNvPr>
              <p:cNvSpPr txBox="1"/>
              <p:nvPr/>
            </p:nvSpPr>
            <p:spPr>
              <a:xfrm>
                <a:off x="7494499" y="1367807"/>
                <a:ext cx="265355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ES" sz="1800" dirty="0">
                    <a:solidFill>
                      <a:schemeClr val="accent1"/>
                    </a:solidFill>
                  </a:rPr>
                  <a:t>H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1800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ydrodynamic</m:t>
                    </m:r>
                    <m:r>
                      <a:rPr lang="es-ES" sz="1800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ES" sz="1800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variables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18AC3ACC-024F-E1FD-DD6C-55B737CB6F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4499" y="1367807"/>
                <a:ext cx="2653553" cy="369332"/>
              </a:xfrm>
              <a:prstGeom prst="rect">
                <a:avLst/>
              </a:prstGeom>
              <a:blipFill>
                <a:blip r:embed="rId7"/>
                <a:stretch>
                  <a:fillRect l="-22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ipse 6">
            <a:extLst>
              <a:ext uri="{FF2B5EF4-FFF2-40B4-BE49-F238E27FC236}">
                <a16:creationId xmlns:a16="http://schemas.microsoft.com/office/drawing/2014/main" id="{59C5A2D0-A62F-296F-BC2A-B74F9461DD72}"/>
              </a:ext>
            </a:extLst>
          </p:cNvPr>
          <p:cNvSpPr/>
          <p:nvPr/>
        </p:nvSpPr>
        <p:spPr>
          <a:xfrm>
            <a:off x="4938720" y="2649648"/>
            <a:ext cx="1658471" cy="2104763"/>
          </a:xfrm>
          <a:prstGeom prst="ellipse">
            <a:avLst/>
          </a:prstGeom>
          <a:solidFill>
            <a:srgbClr val="C00000">
              <a:alpha val="5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4F50F36-6CE5-D739-774B-6B07B222BFD2}"/>
                  </a:ext>
                </a:extLst>
              </p:cNvPr>
              <p:cNvSpPr txBox="1"/>
              <p:nvPr/>
            </p:nvSpPr>
            <p:spPr>
              <a:xfrm>
                <a:off x="5236080" y="2918691"/>
                <a:ext cx="2030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𝑭</m:t>
                      </m:r>
                    </m:oMath>
                  </m:oMathPara>
                </a14:m>
                <a:endParaRPr lang="es-ES" b="1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4F50F36-6CE5-D739-774B-6B07B222BF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6080" y="2918691"/>
                <a:ext cx="203004" cy="276999"/>
              </a:xfrm>
              <a:prstGeom prst="rect">
                <a:avLst/>
              </a:prstGeom>
              <a:blipFill>
                <a:blip r:embed="rId8"/>
                <a:stretch>
                  <a:fillRect l="-27273" r="-27273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56D2E144-A132-F648-D8EC-1DD1C85B7D23}"/>
              </a:ext>
            </a:extLst>
          </p:cNvPr>
          <p:cNvSpPr/>
          <p:nvPr/>
        </p:nvSpPr>
        <p:spPr>
          <a:xfrm>
            <a:off x="5439084" y="3337721"/>
            <a:ext cx="663294" cy="682882"/>
          </a:xfrm>
          <a:prstGeom prst="ellipse">
            <a:avLst/>
          </a:prstGeom>
          <a:solidFill>
            <a:srgbClr val="C00000">
              <a:alpha val="5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F6A7AE57-71FB-3669-0C9B-1443EFC284CD}"/>
                  </a:ext>
                </a:extLst>
              </p:cNvPr>
              <p:cNvSpPr txBox="1"/>
              <p:nvPr/>
            </p:nvSpPr>
            <p:spPr>
              <a:xfrm>
                <a:off x="5607032" y="3525856"/>
                <a:ext cx="3273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F6A7AE57-71FB-3669-0C9B-1443EFC284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7032" y="3525856"/>
                <a:ext cx="327397" cy="276999"/>
              </a:xfrm>
              <a:prstGeom prst="rect">
                <a:avLst/>
              </a:prstGeom>
              <a:blipFill>
                <a:blip r:embed="rId9"/>
                <a:stretch>
                  <a:fillRect l="-16981" r="-5660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ED7E0A82-54EB-D10B-7594-44BC8412F23C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5770731" y="2817099"/>
            <a:ext cx="4314566" cy="52062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3758590A-E920-7D82-B113-FC672F8A22F1}"/>
              </a:ext>
            </a:extLst>
          </p:cNvPr>
          <p:cNvCxnSpPr>
            <a:cxnSpLocks/>
            <a:stCxn id="11" idx="4"/>
          </p:cNvCxnSpPr>
          <p:nvPr/>
        </p:nvCxnSpPr>
        <p:spPr>
          <a:xfrm>
            <a:off x="5770731" y="4020603"/>
            <a:ext cx="4314566" cy="56943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D0C9CC1-2484-9A0D-821A-B1BB27EC08F9}"/>
              </a:ext>
            </a:extLst>
          </p:cNvPr>
          <p:cNvSpPr txBox="1"/>
          <p:nvPr/>
        </p:nvSpPr>
        <p:spPr>
          <a:xfrm>
            <a:off x="8100243" y="5554015"/>
            <a:ext cx="3867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/>
              <a:t>Perfect</a:t>
            </a:r>
            <a:r>
              <a:rPr lang="es-ES" sz="2000" b="1" dirty="0"/>
              <a:t> </a:t>
            </a:r>
            <a:r>
              <a:rPr lang="es-ES" sz="2000" dirty="0"/>
              <a:t>e-m</a:t>
            </a:r>
            <a:r>
              <a:rPr lang="es-ES" sz="2000" b="1" dirty="0"/>
              <a:t> </a:t>
            </a:r>
            <a:r>
              <a:rPr lang="es-ES" sz="2000" dirty="0"/>
              <a:t>tensor </a:t>
            </a:r>
            <a:r>
              <a:rPr lang="es-ES" sz="2000" dirty="0" err="1"/>
              <a:t>evolving</a:t>
            </a:r>
            <a:r>
              <a:rPr lang="es-ES" sz="2000" dirty="0"/>
              <a:t> in </a:t>
            </a:r>
            <a:r>
              <a:rPr lang="es-ES" sz="2000" b="1" dirty="0" err="1"/>
              <a:t>l.t.e</a:t>
            </a:r>
            <a:r>
              <a:rPr lang="es-ES" sz="2000" b="1" dirty="0"/>
              <a:t>.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1818DC62-7117-2F61-3014-3D901532B8F5}"/>
              </a:ext>
            </a:extLst>
          </p:cNvPr>
          <p:cNvCxnSpPr>
            <a:cxnSpLocks/>
          </p:cNvCxnSpPr>
          <p:nvPr/>
        </p:nvCxnSpPr>
        <p:spPr>
          <a:xfrm flipH="1">
            <a:off x="6486114" y="5756705"/>
            <a:ext cx="505905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F00A491C-D1EC-F16B-5D11-9BE814114871}"/>
                  </a:ext>
                </a:extLst>
              </p:cNvPr>
              <p:cNvSpPr txBox="1"/>
              <p:nvPr/>
            </p:nvSpPr>
            <p:spPr>
              <a:xfrm>
                <a:off x="4276607" y="5618206"/>
                <a:ext cx="1114151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ES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ES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s-ES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  <m:r>
                            <a:rPr lang="es-ES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s-ES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s-ES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l-GR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</m:d>
                    </m:oMath>
                  </m:oMathPara>
                </a14:m>
                <a:endParaRPr lang="es-ES" sz="2000" dirty="0"/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F00A491C-D1EC-F16B-5D11-9BE8141148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6607" y="5618206"/>
                <a:ext cx="1114151" cy="307777"/>
              </a:xfrm>
              <a:prstGeom prst="rect">
                <a:avLst/>
              </a:prstGeom>
              <a:blipFill>
                <a:blip r:embed="rId10"/>
                <a:stretch>
                  <a:fillRect b="-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CuadroTexto 28">
            <a:extLst>
              <a:ext uri="{FF2B5EF4-FFF2-40B4-BE49-F238E27FC236}">
                <a16:creationId xmlns:a16="http://schemas.microsoft.com/office/drawing/2014/main" id="{FB898B4D-B03E-EAA3-A52F-6539CFAF2B3A}"/>
              </a:ext>
            </a:extLst>
          </p:cNvPr>
          <p:cNvSpPr txBox="1"/>
          <p:nvPr/>
        </p:nvSpPr>
        <p:spPr>
          <a:xfrm>
            <a:off x="5446125" y="4746534"/>
            <a:ext cx="6631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fluid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69080B64-EF4D-4A5C-5CA5-58D75AB100CE}"/>
              </a:ext>
            </a:extLst>
          </p:cNvPr>
          <p:cNvSpPr/>
          <p:nvPr/>
        </p:nvSpPr>
        <p:spPr>
          <a:xfrm>
            <a:off x="4147516" y="5521607"/>
            <a:ext cx="7861354" cy="49114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4170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 animBg="1"/>
      <p:bldP spid="7" grpId="0" animBg="1"/>
      <p:bldP spid="9" grpId="0"/>
      <p:bldP spid="11" grpId="0" animBg="1"/>
      <p:bldP spid="12" grpId="0"/>
      <p:bldP spid="25" grpId="0"/>
      <p:bldP spid="27" grpId="0"/>
      <p:bldP spid="29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DB2D887-4C76-0E11-0EFD-9136793F53E8}"/>
              </a:ext>
            </a:extLst>
          </p:cNvPr>
          <p:cNvSpPr/>
          <p:nvPr/>
        </p:nvSpPr>
        <p:spPr>
          <a:xfrm>
            <a:off x="1" y="6550222"/>
            <a:ext cx="4063996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CF3454C-B89A-B28E-C2F3-D2543BB69B2E}"/>
              </a:ext>
            </a:extLst>
          </p:cNvPr>
          <p:cNvSpPr/>
          <p:nvPr/>
        </p:nvSpPr>
        <p:spPr>
          <a:xfrm>
            <a:off x="4064009" y="6545254"/>
            <a:ext cx="4063996" cy="3087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DEBBC1-1756-93F9-9CC3-DEC3E0118DD4}"/>
              </a:ext>
            </a:extLst>
          </p:cNvPr>
          <p:cNvSpPr txBox="1"/>
          <p:nvPr/>
        </p:nvSpPr>
        <p:spPr>
          <a:xfrm>
            <a:off x="4337302" y="654233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Coimbra, 22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July</a:t>
            </a:r>
            <a:r>
              <a:rPr lang="es-ES" sz="1400" dirty="0"/>
              <a:t> 2024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918B60D-7D26-0573-26D9-2DE2F711CC1F}"/>
              </a:ext>
            </a:extLst>
          </p:cNvPr>
          <p:cNvSpPr/>
          <p:nvPr/>
        </p:nvSpPr>
        <p:spPr>
          <a:xfrm>
            <a:off x="8119039" y="6545254"/>
            <a:ext cx="4063996" cy="3087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39137"/>
            <a:ext cx="10952251" cy="610671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>
                <a:latin typeface="+mj-lt"/>
              </a:rPr>
              <a:t>2.- </a:t>
            </a:r>
            <a:r>
              <a:rPr lang="es-ES" sz="3200" b="1" dirty="0" err="1">
                <a:latin typeface="+mj-lt"/>
              </a:rPr>
              <a:t>Macroscopic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conditions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for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physical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reality</a:t>
            </a:r>
            <a:endParaRPr lang="es-ES" sz="3200" b="1" dirty="0">
              <a:latin typeface="+mj-lt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A235AF-BF58-26F1-89A0-FF8ADD9C4AB2}"/>
              </a:ext>
            </a:extLst>
          </p:cNvPr>
          <p:cNvSpPr txBox="1"/>
          <p:nvPr/>
        </p:nvSpPr>
        <p:spPr>
          <a:xfrm>
            <a:off x="273304" y="6552123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Salvador Mengual Sendra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6110E5F-11DC-4CA0-E1C9-CCF8FBF98695}"/>
              </a:ext>
            </a:extLst>
          </p:cNvPr>
          <p:cNvSpPr txBox="1"/>
          <p:nvPr/>
        </p:nvSpPr>
        <p:spPr>
          <a:xfrm>
            <a:off x="11701273" y="6519557"/>
            <a:ext cx="48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4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F5A3617C-7856-533B-406F-C433E39A2B35}"/>
              </a:ext>
            </a:extLst>
          </p:cNvPr>
          <p:cNvSpPr/>
          <p:nvPr/>
        </p:nvSpPr>
        <p:spPr>
          <a:xfrm>
            <a:off x="4338737" y="3311615"/>
            <a:ext cx="3489648" cy="457199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9DBF19BB-95A8-6612-E31B-8F7574AD6639}"/>
              </a:ext>
            </a:extLst>
          </p:cNvPr>
          <p:cNvSpPr/>
          <p:nvPr/>
        </p:nvSpPr>
        <p:spPr>
          <a:xfrm>
            <a:off x="3787756" y="4638322"/>
            <a:ext cx="2149311" cy="124448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B5A8051B-3D6C-FF3D-ECBF-F3B47949B251}"/>
              </a:ext>
            </a:extLst>
          </p:cNvPr>
          <p:cNvSpPr/>
          <p:nvPr/>
        </p:nvSpPr>
        <p:spPr>
          <a:xfrm>
            <a:off x="1274510" y="4638322"/>
            <a:ext cx="2218759" cy="124448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E62D6917-BC19-6888-C6F7-E4AA54B1270D}"/>
              </a:ext>
            </a:extLst>
          </p:cNvPr>
          <p:cNvSpPr/>
          <p:nvPr/>
        </p:nvSpPr>
        <p:spPr>
          <a:xfrm>
            <a:off x="8729372" y="4658087"/>
            <a:ext cx="2228819" cy="12490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BE88538A-8A5F-947D-10A7-E93E1FA8AE13}"/>
              </a:ext>
            </a:extLst>
          </p:cNvPr>
          <p:cNvSpPr/>
          <p:nvPr/>
        </p:nvSpPr>
        <p:spPr>
          <a:xfrm>
            <a:off x="6231554" y="4656008"/>
            <a:ext cx="2149311" cy="124448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6680ED4-BD79-8035-8652-534B6A016934}"/>
              </a:ext>
            </a:extLst>
          </p:cNvPr>
          <p:cNvSpPr txBox="1"/>
          <p:nvPr/>
        </p:nvSpPr>
        <p:spPr>
          <a:xfrm>
            <a:off x="1319753" y="1741770"/>
            <a:ext cx="34784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Mathematical</a:t>
            </a:r>
            <a:r>
              <a:rPr lang="es-ES" sz="2400" b="1" dirty="0"/>
              <a:t> </a:t>
            </a:r>
            <a:r>
              <a:rPr lang="es-ES" sz="2400" b="1" dirty="0" err="1"/>
              <a:t>solutions</a:t>
            </a:r>
            <a:r>
              <a:rPr lang="es-ES" sz="2400" b="1" dirty="0"/>
              <a:t> </a:t>
            </a:r>
            <a:r>
              <a:rPr lang="es-ES" sz="2400" dirty="0" err="1"/>
              <a:t>to</a:t>
            </a:r>
            <a:r>
              <a:rPr lang="es-ES" sz="2400" dirty="0"/>
              <a:t> Einstein </a:t>
            </a:r>
            <a:r>
              <a:rPr lang="es-ES" sz="2400" dirty="0" err="1"/>
              <a:t>equations</a:t>
            </a:r>
            <a:endParaRPr lang="es-ES" sz="24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5358217-0EBF-A5B2-E5E1-987A626FB2C9}"/>
              </a:ext>
            </a:extLst>
          </p:cNvPr>
          <p:cNvSpPr txBox="1"/>
          <p:nvPr/>
        </p:nvSpPr>
        <p:spPr>
          <a:xfrm>
            <a:off x="7617479" y="1741769"/>
            <a:ext cx="34784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/>
              <a:t>Physically</a:t>
            </a:r>
            <a:r>
              <a:rPr lang="es-ES" sz="2400" b="1" dirty="0"/>
              <a:t> </a:t>
            </a:r>
            <a:r>
              <a:rPr lang="es-ES" sz="2400" b="1" dirty="0" err="1"/>
              <a:t>admissible</a:t>
            </a:r>
            <a:r>
              <a:rPr lang="es-ES" sz="2400" b="1" dirty="0"/>
              <a:t> </a:t>
            </a:r>
            <a:r>
              <a:rPr lang="es-ES" sz="2400" b="1" dirty="0" err="1"/>
              <a:t>solution</a:t>
            </a:r>
            <a:endParaRPr lang="es-ES" sz="2400" dirty="0"/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91BC56A4-B0FB-4910-2675-693EE894548A}"/>
              </a:ext>
            </a:extLst>
          </p:cNvPr>
          <p:cNvCxnSpPr>
            <a:cxnSpLocks/>
          </p:cNvCxnSpPr>
          <p:nvPr/>
        </p:nvCxnSpPr>
        <p:spPr>
          <a:xfrm>
            <a:off x="5231876" y="2157267"/>
            <a:ext cx="1838227" cy="0"/>
          </a:xfrm>
          <a:prstGeom prst="straightConnector1">
            <a:avLst/>
          </a:prstGeom>
          <a:ln w="28575">
            <a:solidFill>
              <a:schemeClr val="accent2"/>
            </a:solidFill>
            <a:headEnd w="lg" len="lg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Signo menos 16">
            <a:extLst>
              <a:ext uri="{FF2B5EF4-FFF2-40B4-BE49-F238E27FC236}">
                <a16:creationId xmlns:a16="http://schemas.microsoft.com/office/drawing/2014/main" id="{CFDA709B-64DF-DABF-4241-A1B5F88C6068}"/>
              </a:ext>
            </a:extLst>
          </p:cNvPr>
          <p:cNvSpPr/>
          <p:nvPr/>
        </p:nvSpPr>
        <p:spPr>
          <a:xfrm rot="13211310">
            <a:off x="5428207" y="1806415"/>
            <a:ext cx="1357460" cy="725851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Signo menos 18">
            <a:extLst>
              <a:ext uri="{FF2B5EF4-FFF2-40B4-BE49-F238E27FC236}">
                <a16:creationId xmlns:a16="http://schemas.microsoft.com/office/drawing/2014/main" id="{8797BC1E-9282-0313-AF35-234700F1BFDA}"/>
              </a:ext>
            </a:extLst>
          </p:cNvPr>
          <p:cNvSpPr/>
          <p:nvPr/>
        </p:nvSpPr>
        <p:spPr>
          <a:xfrm rot="19174634">
            <a:off x="5436015" y="1806414"/>
            <a:ext cx="1357460" cy="725851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572DD2E-AA01-3159-3BB2-5B38D10ABA16}"/>
              </a:ext>
            </a:extLst>
          </p:cNvPr>
          <p:cNvSpPr txBox="1"/>
          <p:nvPr/>
        </p:nvSpPr>
        <p:spPr>
          <a:xfrm>
            <a:off x="4144863" y="3292420"/>
            <a:ext cx="3920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/>
              <a:t>Physical</a:t>
            </a:r>
            <a:r>
              <a:rPr lang="es-ES" sz="2400" dirty="0"/>
              <a:t> </a:t>
            </a:r>
            <a:r>
              <a:rPr lang="es-ES" sz="2400" dirty="0" err="1"/>
              <a:t>reality</a:t>
            </a:r>
            <a:r>
              <a:rPr lang="es-ES" sz="2400" dirty="0"/>
              <a:t> </a:t>
            </a:r>
            <a:r>
              <a:rPr lang="es-ES" sz="2400" dirty="0" err="1"/>
              <a:t>conditions</a:t>
            </a:r>
            <a:r>
              <a:rPr lang="es-ES" sz="2400" dirty="0"/>
              <a:t>.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B2E25359-6EED-391E-2FE6-937EF5A42565}"/>
              </a:ext>
            </a:extLst>
          </p:cNvPr>
          <p:cNvCxnSpPr>
            <a:cxnSpLocks/>
          </p:cNvCxnSpPr>
          <p:nvPr/>
        </p:nvCxnSpPr>
        <p:spPr>
          <a:xfrm>
            <a:off x="6105328" y="2759044"/>
            <a:ext cx="0" cy="458968"/>
          </a:xfrm>
          <a:prstGeom prst="straightConnector1">
            <a:avLst/>
          </a:prstGeom>
          <a:ln w="28575">
            <a:solidFill>
              <a:schemeClr val="accent2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E8386EEA-DF37-3A99-D519-B8733FA2F9FE}"/>
              </a:ext>
            </a:extLst>
          </p:cNvPr>
          <p:cNvCxnSpPr>
            <a:cxnSpLocks/>
          </p:cNvCxnSpPr>
          <p:nvPr/>
        </p:nvCxnSpPr>
        <p:spPr>
          <a:xfrm>
            <a:off x="6094330" y="3889737"/>
            <a:ext cx="0" cy="458968"/>
          </a:xfrm>
          <a:prstGeom prst="straightConnector1">
            <a:avLst/>
          </a:prstGeom>
          <a:ln w="28575">
            <a:solidFill>
              <a:schemeClr val="accent2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4E4CDA6-2515-9CCC-AACE-B36E89E5403E}"/>
              </a:ext>
            </a:extLst>
          </p:cNvPr>
          <p:cNvSpPr txBox="1"/>
          <p:nvPr/>
        </p:nvSpPr>
        <p:spPr>
          <a:xfrm>
            <a:off x="6105328" y="3910438"/>
            <a:ext cx="2036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Perfect</a:t>
            </a:r>
            <a:r>
              <a:rPr lang="es-ES" dirty="0"/>
              <a:t> fluid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5CBD552-6424-AC9C-5B8E-F3372DFD2FC4}"/>
              </a:ext>
            </a:extLst>
          </p:cNvPr>
          <p:cNvSpPr txBox="1"/>
          <p:nvPr/>
        </p:nvSpPr>
        <p:spPr>
          <a:xfrm>
            <a:off x="1113537" y="4842266"/>
            <a:ext cx="2512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Local </a:t>
            </a:r>
            <a:r>
              <a:rPr lang="es-ES" sz="2400" dirty="0" err="1"/>
              <a:t>thermal</a:t>
            </a:r>
            <a:r>
              <a:rPr lang="es-ES" sz="2400" dirty="0"/>
              <a:t> </a:t>
            </a:r>
            <a:r>
              <a:rPr lang="es-ES" sz="2400" dirty="0" err="1"/>
              <a:t>equilibrium</a:t>
            </a:r>
            <a:endParaRPr lang="es-ES" sz="2400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0B32F12-22D5-9AA4-1E3B-5732C8E51606}"/>
              </a:ext>
            </a:extLst>
          </p:cNvPr>
          <p:cNvSpPr txBox="1"/>
          <p:nvPr/>
        </p:nvSpPr>
        <p:spPr>
          <a:xfrm>
            <a:off x="3875958" y="4806843"/>
            <a:ext cx="1951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Energy </a:t>
            </a:r>
            <a:r>
              <a:rPr lang="es-ES" sz="2400" dirty="0" err="1"/>
              <a:t>conditions</a:t>
            </a:r>
            <a:endParaRPr lang="es-ES" sz="2400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A2773197-BB6D-E48F-59C9-924ACF43BC95}"/>
              </a:ext>
            </a:extLst>
          </p:cNvPr>
          <p:cNvSpPr txBox="1"/>
          <p:nvPr/>
        </p:nvSpPr>
        <p:spPr>
          <a:xfrm>
            <a:off x="6348079" y="4862826"/>
            <a:ext cx="1951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/>
              <a:t>Positivity</a:t>
            </a:r>
            <a:r>
              <a:rPr lang="es-ES" sz="2400" dirty="0"/>
              <a:t> </a:t>
            </a:r>
            <a:r>
              <a:rPr lang="es-ES" sz="2400" dirty="0" err="1"/>
              <a:t>conditions</a:t>
            </a:r>
            <a:endParaRPr lang="es-ES" sz="2400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08FD9C4-B2DF-01F5-EF08-B3E79467E314}"/>
              </a:ext>
            </a:extLst>
          </p:cNvPr>
          <p:cNvSpPr txBox="1"/>
          <p:nvPr/>
        </p:nvSpPr>
        <p:spPr>
          <a:xfrm>
            <a:off x="8706985" y="4865944"/>
            <a:ext cx="2285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/>
              <a:t>Compressibility</a:t>
            </a:r>
            <a:r>
              <a:rPr lang="es-ES" sz="2400" dirty="0"/>
              <a:t> </a:t>
            </a:r>
            <a:r>
              <a:rPr lang="es-ES" sz="2400" dirty="0" err="1"/>
              <a:t>conditions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94041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DB2D887-4C76-0E11-0EFD-9136793F53E8}"/>
              </a:ext>
            </a:extLst>
          </p:cNvPr>
          <p:cNvSpPr/>
          <p:nvPr/>
        </p:nvSpPr>
        <p:spPr>
          <a:xfrm>
            <a:off x="1" y="6550222"/>
            <a:ext cx="4063996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CF3454C-B89A-B28E-C2F3-D2543BB69B2E}"/>
              </a:ext>
            </a:extLst>
          </p:cNvPr>
          <p:cNvSpPr/>
          <p:nvPr/>
        </p:nvSpPr>
        <p:spPr>
          <a:xfrm>
            <a:off x="4064009" y="6545254"/>
            <a:ext cx="4063996" cy="3087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DEBBC1-1756-93F9-9CC3-DEC3E0118DD4}"/>
              </a:ext>
            </a:extLst>
          </p:cNvPr>
          <p:cNvSpPr txBox="1"/>
          <p:nvPr/>
        </p:nvSpPr>
        <p:spPr>
          <a:xfrm>
            <a:off x="4337302" y="654233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Coimbra, 22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July</a:t>
            </a:r>
            <a:r>
              <a:rPr lang="es-ES" sz="1400" dirty="0"/>
              <a:t> 2024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918B60D-7D26-0573-26D9-2DE2F711CC1F}"/>
              </a:ext>
            </a:extLst>
          </p:cNvPr>
          <p:cNvSpPr/>
          <p:nvPr/>
        </p:nvSpPr>
        <p:spPr>
          <a:xfrm>
            <a:off x="8119039" y="6545254"/>
            <a:ext cx="4063996" cy="3087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39137"/>
            <a:ext cx="10952251" cy="610671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>
                <a:latin typeface="+mj-lt"/>
              </a:rPr>
              <a:t>2.- </a:t>
            </a:r>
            <a:r>
              <a:rPr lang="es-ES" sz="3200" b="1" dirty="0" err="1">
                <a:latin typeface="+mj-lt"/>
              </a:rPr>
              <a:t>Macroscopic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conditions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for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physical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reality</a:t>
            </a:r>
            <a:endParaRPr lang="es-ES" sz="3200" b="1" dirty="0">
              <a:latin typeface="+mj-lt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A235AF-BF58-26F1-89A0-FF8ADD9C4AB2}"/>
              </a:ext>
            </a:extLst>
          </p:cNvPr>
          <p:cNvSpPr txBox="1"/>
          <p:nvPr/>
        </p:nvSpPr>
        <p:spPr>
          <a:xfrm>
            <a:off x="273304" y="6552123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Salvador Mengual Sendra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6110E5F-11DC-4CA0-E1C9-CCF8FBF98695}"/>
              </a:ext>
            </a:extLst>
          </p:cNvPr>
          <p:cNvSpPr txBox="1"/>
          <p:nvPr/>
        </p:nvSpPr>
        <p:spPr>
          <a:xfrm>
            <a:off x="11701273" y="6519557"/>
            <a:ext cx="48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4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F5A3617C-7856-533B-406F-C433E39A2B35}"/>
              </a:ext>
            </a:extLst>
          </p:cNvPr>
          <p:cNvSpPr/>
          <p:nvPr/>
        </p:nvSpPr>
        <p:spPr>
          <a:xfrm>
            <a:off x="4338737" y="3311615"/>
            <a:ext cx="3489648" cy="457199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9DBF19BB-95A8-6612-E31B-8F7574AD6639}"/>
              </a:ext>
            </a:extLst>
          </p:cNvPr>
          <p:cNvSpPr/>
          <p:nvPr/>
        </p:nvSpPr>
        <p:spPr>
          <a:xfrm>
            <a:off x="3787756" y="4638322"/>
            <a:ext cx="2149311" cy="124448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E62D6917-BC19-6888-C6F7-E4AA54B1270D}"/>
              </a:ext>
            </a:extLst>
          </p:cNvPr>
          <p:cNvSpPr/>
          <p:nvPr/>
        </p:nvSpPr>
        <p:spPr>
          <a:xfrm>
            <a:off x="8729372" y="4658087"/>
            <a:ext cx="2228819" cy="12490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BE88538A-8A5F-947D-10A7-E93E1FA8AE13}"/>
              </a:ext>
            </a:extLst>
          </p:cNvPr>
          <p:cNvSpPr/>
          <p:nvPr/>
        </p:nvSpPr>
        <p:spPr>
          <a:xfrm>
            <a:off x="6231554" y="4656008"/>
            <a:ext cx="2149311" cy="124448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6680ED4-BD79-8035-8652-534B6A016934}"/>
              </a:ext>
            </a:extLst>
          </p:cNvPr>
          <p:cNvSpPr txBox="1"/>
          <p:nvPr/>
        </p:nvSpPr>
        <p:spPr>
          <a:xfrm>
            <a:off x="1319753" y="1741770"/>
            <a:ext cx="34784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Mathematical</a:t>
            </a:r>
            <a:r>
              <a:rPr lang="es-ES" sz="2400" b="1" dirty="0"/>
              <a:t> </a:t>
            </a:r>
            <a:r>
              <a:rPr lang="es-ES" sz="2400" b="1" dirty="0" err="1"/>
              <a:t>solutions</a:t>
            </a:r>
            <a:r>
              <a:rPr lang="es-ES" sz="2400" b="1" dirty="0"/>
              <a:t> </a:t>
            </a:r>
            <a:r>
              <a:rPr lang="es-ES" sz="2400" dirty="0" err="1"/>
              <a:t>to</a:t>
            </a:r>
            <a:r>
              <a:rPr lang="es-ES" sz="2400" dirty="0"/>
              <a:t> Einstein </a:t>
            </a:r>
            <a:r>
              <a:rPr lang="es-ES" sz="2400" dirty="0" err="1"/>
              <a:t>equations</a:t>
            </a:r>
            <a:endParaRPr lang="es-ES" sz="24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5358217-0EBF-A5B2-E5E1-987A626FB2C9}"/>
              </a:ext>
            </a:extLst>
          </p:cNvPr>
          <p:cNvSpPr txBox="1"/>
          <p:nvPr/>
        </p:nvSpPr>
        <p:spPr>
          <a:xfrm>
            <a:off x="7617479" y="1741769"/>
            <a:ext cx="34784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/>
              <a:t>Physically</a:t>
            </a:r>
            <a:r>
              <a:rPr lang="es-ES" sz="2400" b="1" dirty="0"/>
              <a:t> </a:t>
            </a:r>
            <a:r>
              <a:rPr lang="es-ES" sz="2400" b="1" dirty="0" err="1"/>
              <a:t>admissible</a:t>
            </a:r>
            <a:r>
              <a:rPr lang="es-ES" sz="2400" b="1" dirty="0"/>
              <a:t> </a:t>
            </a:r>
            <a:r>
              <a:rPr lang="es-ES" sz="2400" b="1" dirty="0" err="1"/>
              <a:t>solution</a:t>
            </a:r>
            <a:endParaRPr lang="es-ES" sz="2400" dirty="0"/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91BC56A4-B0FB-4910-2675-693EE894548A}"/>
              </a:ext>
            </a:extLst>
          </p:cNvPr>
          <p:cNvCxnSpPr>
            <a:cxnSpLocks/>
          </p:cNvCxnSpPr>
          <p:nvPr/>
        </p:nvCxnSpPr>
        <p:spPr>
          <a:xfrm>
            <a:off x="5231876" y="2157267"/>
            <a:ext cx="1838227" cy="0"/>
          </a:xfrm>
          <a:prstGeom prst="straightConnector1">
            <a:avLst/>
          </a:prstGeom>
          <a:ln w="28575">
            <a:solidFill>
              <a:schemeClr val="accent2"/>
            </a:solidFill>
            <a:headEnd w="lg" len="lg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Signo menos 16">
            <a:extLst>
              <a:ext uri="{FF2B5EF4-FFF2-40B4-BE49-F238E27FC236}">
                <a16:creationId xmlns:a16="http://schemas.microsoft.com/office/drawing/2014/main" id="{CFDA709B-64DF-DABF-4241-A1B5F88C6068}"/>
              </a:ext>
            </a:extLst>
          </p:cNvPr>
          <p:cNvSpPr/>
          <p:nvPr/>
        </p:nvSpPr>
        <p:spPr>
          <a:xfrm rot="13211310">
            <a:off x="5428207" y="1806415"/>
            <a:ext cx="1357460" cy="725851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Signo menos 18">
            <a:extLst>
              <a:ext uri="{FF2B5EF4-FFF2-40B4-BE49-F238E27FC236}">
                <a16:creationId xmlns:a16="http://schemas.microsoft.com/office/drawing/2014/main" id="{8797BC1E-9282-0313-AF35-234700F1BFDA}"/>
              </a:ext>
            </a:extLst>
          </p:cNvPr>
          <p:cNvSpPr/>
          <p:nvPr/>
        </p:nvSpPr>
        <p:spPr>
          <a:xfrm rot="19174634">
            <a:off x="5436015" y="1806414"/>
            <a:ext cx="1357460" cy="725851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572DD2E-AA01-3159-3BB2-5B38D10ABA16}"/>
              </a:ext>
            </a:extLst>
          </p:cNvPr>
          <p:cNvSpPr txBox="1"/>
          <p:nvPr/>
        </p:nvSpPr>
        <p:spPr>
          <a:xfrm>
            <a:off x="4144863" y="3292420"/>
            <a:ext cx="3920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/>
              <a:t>Physical</a:t>
            </a:r>
            <a:r>
              <a:rPr lang="es-ES" sz="2400" dirty="0"/>
              <a:t> </a:t>
            </a:r>
            <a:r>
              <a:rPr lang="es-ES" sz="2400" dirty="0" err="1"/>
              <a:t>reality</a:t>
            </a:r>
            <a:r>
              <a:rPr lang="es-ES" sz="2400" dirty="0"/>
              <a:t> </a:t>
            </a:r>
            <a:r>
              <a:rPr lang="es-ES" sz="2400" dirty="0" err="1"/>
              <a:t>conditions</a:t>
            </a:r>
            <a:r>
              <a:rPr lang="es-ES" sz="2400" dirty="0"/>
              <a:t>.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B2E25359-6EED-391E-2FE6-937EF5A42565}"/>
              </a:ext>
            </a:extLst>
          </p:cNvPr>
          <p:cNvCxnSpPr>
            <a:cxnSpLocks/>
          </p:cNvCxnSpPr>
          <p:nvPr/>
        </p:nvCxnSpPr>
        <p:spPr>
          <a:xfrm>
            <a:off x="6105328" y="2759044"/>
            <a:ext cx="0" cy="458968"/>
          </a:xfrm>
          <a:prstGeom prst="straightConnector1">
            <a:avLst/>
          </a:prstGeom>
          <a:ln w="28575">
            <a:solidFill>
              <a:schemeClr val="accent2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E8386EEA-DF37-3A99-D519-B8733FA2F9FE}"/>
              </a:ext>
            </a:extLst>
          </p:cNvPr>
          <p:cNvCxnSpPr>
            <a:cxnSpLocks/>
          </p:cNvCxnSpPr>
          <p:nvPr/>
        </p:nvCxnSpPr>
        <p:spPr>
          <a:xfrm>
            <a:off x="6094330" y="3889737"/>
            <a:ext cx="0" cy="458968"/>
          </a:xfrm>
          <a:prstGeom prst="straightConnector1">
            <a:avLst/>
          </a:prstGeom>
          <a:ln w="28575">
            <a:solidFill>
              <a:schemeClr val="accent2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4E4CDA6-2515-9CCC-AACE-B36E89E5403E}"/>
              </a:ext>
            </a:extLst>
          </p:cNvPr>
          <p:cNvSpPr txBox="1"/>
          <p:nvPr/>
        </p:nvSpPr>
        <p:spPr>
          <a:xfrm>
            <a:off x="6105328" y="3910438"/>
            <a:ext cx="2036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Perfect</a:t>
            </a:r>
            <a:r>
              <a:rPr lang="es-ES" dirty="0"/>
              <a:t> fluid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0B32F12-22D5-9AA4-1E3B-5732C8E51606}"/>
              </a:ext>
            </a:extLst>
          </p:cNvPr>
          <p:cNvSpPr txBox="1"/>
          <p:nvPr/>
        </p:nvSpPr>
        <p:spPr>
          <a:xfrm>
            <a:off x="3875958" y="4806843"/>
            <a:ext cx="1951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Energy </a:t>
            </a:r>
            <a:r>
              <a:rPr lang="es-ES" sz="2400" dirty="0" err="1"/>
              <a:t>conditions</a:t>
            </a:r>
            <a:endParaRPr lang="es-ES" sz="2400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A2773197-BB6D-E48F-59C9-924ACF43BC95}"/>
              </a:ext>
            </a:extLst>
          </p:cNvPr>
          <p:cNvSpPr txBox="1"/>
          <p:nvPr/>
        </p:nvSpPr>
        <p:spPr>
          <a:xfrm>
            <a:off x="6348079" y="4862826"/>
            <a:ext cx="1951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/>
              <a:t>Positivity</a:t>
            </a:r>
            <a:r>
              <a:rPr lang="es-ES" sz="2400" dirty="0"/>
              <a:t> </a:t>
            </a:r>
            <a:r>
              <a:rPr lang="es-ES" sz="2400" dirty="0" err="1"/>
              <a:t>conditions</a:t>
            </a:r>
            <a:endParaRPr lang="es-ES" sz="2400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08FD9C4-B2DF-01F5-EF08-B3E79467E314}"/>
              </a:ext>
            </a:extLst>
          </p:cNvPr>
          <p:cNvSpPr txBox="1"/>
          <p:nvPr/>
        </p:nvSpPr>
        <p:spPr>
          <a:xfrm>
            <a:off x="8706985" y="4865944"/>
            <a:ext cx="2285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/>
              <a:t>Compressibility</a:t>
            </a:r>
            <a:r>
              <a:rPr lang="es-ES" sz="2400" dirty="0"/>
              <a:t> </a:t>
            </a:r>
            <a:r>
              <a:rPr lang="es-ES" sz="2400" dirty="0" err="1"/>
              <a:t>conditions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4173271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DB2D887-4C76-0E11-0EFD-9136793F53E8}"/>
              </a:ext>
            </a:extLst>
          </p:cNvPr>
          <p:cNvSpPr/>
          <p:nvPr/>
        </p:nvSpPr>
        <p:spPr>
          <a:xfrm>
            <a:off x="1" y="6550222"/>
            <a:ext cx="4063996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CF3454C-B89A-B28E-C2F3-D2543BB69B2E}"/>
              </a:ext>
            </a:extLst>
          </p:cNvPr>
          <p:cNvSpPr/>
          <p:nvPr/>
        </p:nvSpPr>
        <p:spPr>
          <a:xfrm>
            <a:off x="4064009" y="6545254"/>
            <a:ext cx="4063996" cy="3087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DEBBC1-1756-93F9-9CC3-DEC3E0118DD4}"/>
              </a:ext>
            </a:extLst>
          </p:cNvPr>
          <p:cNvSpPr txBox="1"/>
          <p:nvPr/>
        </p:nvSpPr>
        <p:spPr>
          <a:xfrm>
            <a:off x="4337302" y="654233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Coimbra, 22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July</a:t>
            </a:r>
            <a:r>
              <a:rPr lang="es-ES" sz="1400" dirty="0"/>
              <a:t> 2024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918B60D-7D26-0573-26D9-2DE2F711CC1F}"/>
              </a:ext>
            </a:extLst>
          </p:cNvPr>
          <p:cNvSpPr/>
          <p:nvPr/>
        </p:nvSpPr>
        <p:spPr>
          <a:xfrm>
            <a:off x="8119039" y="6545254"/>
            <a:ext cx="4063996" cy="3087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39137"/>
            <a:ext cx="10952251" cy="610671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>
                <a:latin typeface="+mj-lt"/>
              </a:rPr>
              <a:t>2.- </a:t>
            </a:r>
            <a:r>
              <a:rPr lang="es-ES" sz="3200" b="1" dirty="0" err="1">
                <a:latin typeface="+mj-lt"/>
              </a:rPr>
              <a:t>Macroscopic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conditions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for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physical</a:t>
            </a:r>
            <a:r>
              <a:rPr lang="es-ES" sz="3200" b="1" dirty="0">
                <a:latin typeface="+mj-lt"/>
              </a:rPr>
              <a:t> </a:t>
            </a:r>
            <a:r>
              <a:rPr lang="es-ES" sz="3200" b="1" dirty="0" err="1">
                <a:latin typeface="+mj-lt"/>
              </a:rPr>
              <a:t>reality</a:t>
            </a:r>
            <a:endParaRPr lang="es-ES" sz="3200" b="1" dirty="0">
              <a:latin typeface="+mj-lt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A235AF-BF58-26F1-89A0-FF8ADD9C4AB2}"/>
              </a:ext>
            </a:extLst>
          </p:cNvPr>
          <p:cNvSpPr txBox="1"/>
          <p:nvPr/>
        </p:nvSpPr>
        <p:spPr>
          <a:xfrm>
            <a:off x="273304" y="6552123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Salvador Mengual Sendra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6110E5F-11DC-4CA0-E1C9-CCF8FBF98695}"/>
              </a:ext>
            </a:extLst>
          </p:cNvPr>
          <p:cNvSpPr txBox="1"/>
          <p:nvPr/>
        </p:nvSpPr>
        <p:spPr>
          <a:xfrm>
            <a:off x="11701273" y="6519557"/>
            <a:ext cx="48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5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4A950A4D-DD09-3572-4ABA-282007965FD4}"/>
              </a:ext>
            </a:extLst>
          </p:cNvPr>
          <p:cNvSpPr/>
          <p:nvPr/>
        </p:nvSpPr>
        <p:spPr>
          <a:xfrm>
            <a:off x="245098" y="1819277"/>
            <a:ext cx="2149311" cy="124448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1901161-DDE2-5074-1EDF-2AC120926D52}"/>
              </a:ext>
            </a:extLst>
          </p:cNvPr>
          <p:cNvSpPr txBox="1"/>
          <p:nvPr/>
        </p:nvSpPr>
        <p:spPr>
          <a:xfrm>
            <a:off x="367646" y="2048095"/>
            <a:ext cx="1951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Energy </a:t>
            </a:r>
            <a:r>
              <a:rPr lang="es-ES" sz="2400" dirty="0" err="1"/>
              <a:t>conditions</a:t>
            </a:r>
            <a:endParaRPr lang="es-ES" sz="2400" dirty="0"/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DD143C73-C129-6265-8233-D12071C50BBD}"/>
              </a:ext>
            </a:extLst>
          </p:cNvPr>
          <p:cNvSpPr/>
          <p:nvPr/>
        </p:nvSpPr>
        <p:spPr>
          <a:xfrm>
            <a:off x="7559890" y="1822395"/>
            <a:ext cx="2228819" cy="12490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114909CA-A6D6-7EDE-34CA-DB9786E1D28C}"/>
              </a:ext>
            </a:extLst>
          </p:cNvPr>
          <p:cNvSpPr txBox="1"/>
          <p:nvPr/>
        </p:nvSpPr>
        <p:spPr>
          <a:xfrm>
            <a:off x="7503330" y="2051212"/>
            <a:ext cx="2285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/>
              <a:t>Compressibility</a:t>
            </a:r>
            <a:r>
              <a:rPr lang="es-ES" sz="2400" dirty="0"/>
              <a:t> </a:t>
            </a:r>
            <a:r>
              <a:rPr lang="es-ES" sz="2400" dirty="0" err="1"/>
              <a:t>conditions</a:t>
            </a:r>
            <a:endParaRPr lang="es-ES" sz="2400" dirty="0"/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4C300E1F-CE55-DFC6-FF9A-7E72A83AA4CE}"/>
              </a:ext>
            </a:extLst>
          </p:cNvPr>
          <p:cNvSpPr/>
          <p:nvPr/>
        </p:nvSpPr>
        <p:spPr>
          <a:xfrm>
            <a:off x="3874214" y="1819276"/>
            <a:ext cx="2149311" cy="124448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49B39DA-90AE-C886-A407-3B0F80298684}"/>
              </a:ext>
            </a:extLst>
          </p:cNvPr>
          <p:cNvSpPr txBox="1"/>
          <p:nvPr/>
        </p:nvSpPr>
        <p:spPr>
          <a:xfrm>
            <a:off x="3996762" y="2048094"/>
            <a:ext cx="1951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/>
              <a:t>Positivity</a:t>
            </a:r>
            <a:r>
              <a:rPr lang="es-ES" sz="2400" dirty="0"/>
              <a:t> </a:t>
            </a:r>
            <a:r>
              <a:rPr lang="es-ES" sz="2400" dirty="0" err="1"/>
              <a:t>conditions</a:t>
            </a:r>
            <a:endParaRPr lang="es-E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23C7618C-8229-5B51-5F2E-C77BAE77ECAF}"/>
                  </a:ext>
                </a:extLst>
              </p:cNvPr>
              <p:cNvSpPr txBox="1"/>
              <p:nvPr/>
            </p:nvSpPr>
            <p:spPr>
              <a:xfrm>
                <a:off x="4792375" y="3501856"/>
                <a:ext cx="825354" cy="5847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𝛩</m:t>
                      </m:r>
                      <m:r>
                        <a:rPr lang="es-ES" sz="2000" i="1">
                          <a:latin typeface="Cambria Math"/>
                          <a:ea typeface="Cambria Math"/>
                        </a:rPr>
                        <m:t>&gt;0,</m:t>
                      </m:r>
                    </m:oMath>
                  </m:oMathPara>
                </a14:m>
                <a:endParaRPr lang="es-ES" sz="2000" dirty="0">
                  <a:ea typeface="Cambria Math"/>
                </a:endParaRP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23C7618C-8229-5B51-5F2E-C77BAE77EC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2375" y="3501856"/>
                <a:ext cx="825354" cy="584775"/>
              </a:xfrm>
              <a:prstGeom prst="rect">
                <a:avLst/>
              </a:prstGeom>
              <a:blipFill>
                <a:blip r:embed="rId2"/>
                <a:stretch>
                  <a:fillRect l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8ACF3828-116A-5AA6-8151-8C49D0211C72}"/>
                  </a:ext>
                </a:extLst>
              </p:cNvPr>
              <p:cNvSpPr txBox="1"/>
              <p:nvPr/>
            </p:nvSpPr>
            <p:spPr>
              <a:xfrm>
                <a:off x="4576194" y="3967642"/>
                <a:ext cx="1248932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i="1" smtClean="0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s-ES" sz="2000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es-E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𝑛</m:t>
                      </m:r>
                      <m:r>
                        <a:rPr lang="es-ES" sz="2000" i="1">
                          <a:latin typeface="Cambria Math"/>
                          <a:ea typeface="Cambria Math"/>
                        </a:rPr>
                        <m:t>&gt;0</m:t>
                      </m:r>
                    </m:oMath>
                  </m:oMathPara>
                </a14:m>
                <a:endParaRPr lang="es-ES" sz="2000" dirty="0">
                  <a:ea typeface="Cambria Math"/>
                </a:endParaRPr>
              </a:p>
              <a:p>
                <a:endParaRPr lang="es-ES" sz="2000" dirty="0"/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8ACF3828-116A-5AA6-8151-8C49D0211C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6194" y="3967642"/>
                <a:ext cx="1248932" cy="615553"/>
              </a:xfrm>
              <a:prstGeom prst="rect">
                <a:avLst/>
              </a:prstGeom>
              <a:blipFill>
                <a:blip r:embed="rId3"/>
                <a:stretch>
                  <a:fillRect l="-1463" r="-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CuadroTexto 32">
            <a:extLst>
              <a:ext uri="{FF2B5EF4-FFF2-40B4-BE49-F238E27FC236}">
                <a16:creationId xmlns:a16="http://schemas.microsoft.com/office/drawing/2014/main" id="{9881A728-11CA-E020-213F-66592CB5537A}"/>
              </a:ext>
            </a:extLst>
          </p:cNvPr>
          <p:cNvSpPr txBox="1"/>
          <p:nvPr/>
        </p:nvSpPr>
        <p:spPr>
          <a:xfrm>
            <a:off x="3996762" y="3677174"/>
            <a:ext cx="471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P: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071543EE-32A4-720E-3C9A-12CC99B37541}"/>
                  </a:ext>
                </a:extLst>
              </p:cNvPr>
              <p:cNvSpPr txBox="1"/>
              <p:nvPr/>
            </p:nvSpPr>
            <p:spPr>
              <a:xfrm>
                <a:off x="8011319" y="3824978"/>
                <a:ext cx="121719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i="1" smtClean="0">
                          <a:latin typeface="Cambria Math"/>
                        </a:rPr>
                        <m:t>0</m:t>
                      </m:r>
                      <m:r>
                        <a:rPr lang="es-ES" sz="2000" i="1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es-ES" sz="2000" i="1">
                          <a:latin typeface="Cambria Math"/>
                          <a:ea typeface="Cambria Math"/>
                        </a:rPr>
                        <m:t>𝜒</m:t>
                      </m:r>
                      <m:r>
                        <a:rPr lang="es-ES" sz="2000" i="1">
                          <a:latin typeface="Cambria Math"/>
                          <a:ea typeface="Cambria Math"/>
                        </a:rPr>
                        <m:t>&lt;1,</m:t>
                      </m:r>
                    </m:oMath>
                  </m:oMathPara>
                </a14:m>
                <a:endParaRPr lang="es-ES" sz="2000" dirty="0"/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071543EE-32A4-720E-3C9A-12CC99B375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1319" y="3824978"/>
                <a:ext cx="1217192" cy="307777"/>
              </a:xfrm>
              <a:prstGeom prst="rect">
                <a:avLst/>
              </a:prstGeom>
              <a:blipFill>
                <a:blip r:embed="rId4"/>
                <a:stretch>
                  <a:fillRect l="-4000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2D306FD7-BE42-C023-52A1-4BB0F43030A8}"/>
                  </a:ext>
                </a:extLst>
              </p:cNvPr>
              <p:cNvSpPr txBox="1"/>
              <p:nvPr/>
            </p:nvSpPr>
            <p:spPr>
              <a:xfrm>
                <a:off x="7347167" y="4352238"/>
                <a:ext cx="4253729" cy="4606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ES" sz="2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s-ES" sz="2000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𝜌</m:t>
                          </m:r>
                          <m:r>
                            <a:rPr lang="es-ES" sz="2000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s-ES" sz="2000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𝑝</m:t>
                          </m:r>
                        </m:e>
                      </m:d>
                      <m:d>
                        <m:dPr>
                          <m:ctrlPr>
                            <a:rPr lang="es-ES" sz="2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s-ES" sz="2000" i="1">
                              <a:latin typeface="Cambria Math"/>
                              <a:ea typeface="Cambria Math"/>
                            </a:rPr>
                            <m:t>𝜒</m:t>
                          </m:r>
                          <m:sSub>
                            <m:sSubPr>
                              <m:ctrlPr>
                                <a:rPr lang="es-E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s-ES" sz="20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ES" sz="2000" i="1">
                                      <a:latin typeface="Cambria Math"/>
                                      <a:ea typeface="Cambria Math"/>
                                    </a:rPr>
                                    <m:t>𝜒</m:t>
                                  </m:r>
                                </m:e>
                                <m:sup>
                                  <m:r>
                                    <a:rPr lang="es-ES" sz="2000" i="1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  <m:sub>
                              <m:r>
                                <a:rPr lang="es-ES" sz="2000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a:rPr lang="es-ES" sz="2000" i="1"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s-ES" sz="20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ES" sz="2000" i="1">
                                      <a:latin typeface="Cambria Math"/>
                                      <a:ea typeface="Cambria Math"/>
                                    </a:rPr>
                                    <m:t>𝜒</m:t>
                                  </m:r>
                                </m:e>
                                <m:sup>
                                  <m:r>
                                    <a:rPr lang="es-ES" sz="2000" i="1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  <m:sub>
                              <m:r>
                                <a:rPr lang="es-ES" sz="2000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sub>
                          </m:sSub>
                        </m:e>
                      </m:d>
                      <m:r>
                        <a:rPr lang="es-ES" sz="2000" i="1">
                          <a:latin typeface="Cambria Math"/>
                          <a:ea typeface="Cambria Math"/>
                        </a:rPr>
                        <m:t>+2</m:t>
                      </m:r>
                      <m:r>
                        <a:rPr lang="es-ES" sz="2000" i="1">
                          <a:latin typeface="Cambria Math"/>
                          <a:ea typeface="Cambria Math"/>
                        </a:rPr>
                        <m:t>𝜒</m:t>
                      </m:r>
                      <m:r>
                        <a:rPr lang="es-ES" sz="2000" i="1">
                          <a:latin typeface="Cambria Math"/>
                          <a:ea typeface="Cambria Math"/>
                        </a:rPr>
                        <m:t>(1−</m:t>
                      </m:r>
                      <m:r>
                        <a:rPr lang="es-ES" sz="2000" i="1">
                          <a:latin typeface="Cambria Math"/>
                          <a:ea typeface="Cambria Math"/>
                        </a:rPr>
                        <m:t>𝜒</m:t>
                      </m:r>
                      <m:r>
                        <a:rPr lang="es-ES" sz="2000" i="1">
                          <a:latin typeface="Cambria Math"/>
                          <a:ea typeface="Cambria Math"/>
                        </a:rPr>
                        <m:t>)&gt;0</m:t>
                      </m:r>
                    </m:oMath>
                  </m:oMathPara>
                </a14:m>
                <a:endParaRPr lang="es-ES" sz="2000" dirty="0"/>
              </a:p>
            </p:txBody>
          </p:sp>
        </mc:Choice>
        <mc:Fallback xmlns="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2D306FD7-BE42-C023-52A1-4BB0F43030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7167" y="4352238"/>
                <a:ext cx="4253729" cy="4606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2334C88A-7295-4A31-341C-E282BD78B27F}"/>
                  </a:ext>
                </a:extLst>
              </p:cNvPr>
              <p:cNvSpPr txBox="1"/>
              <p:nvPr/>
            </p:nvSpPr>
            <p:spPr>
              <a:xfrm>
                <a:off x="8057357" y="5110810"/>
                <a:ext cx="1171154" cy="6676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i="1" smtClean="0">
                          <a:latin typeface="Cambria Math"/>
                        </a:rPr>
                        <m:t>2</m:t>
                      </m:r>
                      <m:r>
                        <a:rPr lang="es-E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s-ES" sz="2000" i="1">
                          <a:solidFill>
                            <a:srgbClr val="C00000"/>
                          </a:solidFill>
                          <a:latin typeface="Cambria Math"/>
                        </a:rPr>
                        <m:t>𝛩</m:t>
                      </m:r>
                      <m:r>
                        <a:rPr lang="es-ES" sz="2000" i="1">
                          <a:latin typeface="Cambria Math"/>
                          <a:ea typeface="Cambria Math"/>
                        </a:rPr>
                        <m:t>&gt;</m:t>
                      </m:r>
                      <m:f>
                        <m:fPr>
                          <m:ctrlPr>
                            <a:rPr lang="es-ES" sz="2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s-ES" sz="2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s-E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" sz="200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  <m:r>
                                <a:rPr lang="es-ES" sz="2000" i="1"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e>
                            <m:sub>
                              <m:r>
                                <a:rPr lang="es-ES" sz="2000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sz="2000" dirty="0"/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2334C88A-7295-4A31-341C-E282BD78B2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7357" y="5110810"/>
                <a:ext cx="1171154" cy="66761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3C0191CD-60B5-08C9-B20E-1DBC1169C699}"/>
                  </a:ext>
                </a:extLst>
              </p:cNvPr>
              <p:cNvSpPr txBox="1"/>
              <p:nvPr/>
            </p:nvSpPr>
            <p:spPr>
              <a:xfrm>
                <a:off x="872573" y="3682749"/>
                <a:ext cx="1446422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i="1">
                          <a:latin typeface="Cambria Math"/>
                        </a:rPr>
                        <m:t>−</m:t>
                      </m:r>
                      <m:r>
                        <a:rPr lang="es-ES" sz="2000" i="1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s-ES" sz="2000" i="1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es-ES" sz="2000" i="1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r>
                        <a:rPr lang="es-ES" sz="2000" i="1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s-ES" sz="2000" i="1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</a:rPr>
                        <m:t>𝜌</m:t>
                      </m:r>
                    </m:oMath>
                  </m:oMathPara>
                </a14:m>
                <a:endParaRPr lang="es-ES" sz="2000" dirty="0">
                  <a:ea typeface="Cambria Math"/>
                </a:endParaRPr>
              </a:p>
              <a:p>
                <a:endParaRPr lang="es-ES" sz="2000" dirty="0"/>
              </a:p>
            </p:txBody>
          </p:sp>
        </mc:Choice>
        <mc:Fallback xmlns=""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3C0191CD-60B5-08C9-B20E-1DBC1169C6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573" y="3682749"/>
                <a:ext cx="1446422" cy="615553"/>
              </a:xfrm>
              <a:prstGeom prst="rect">
                <a:avLst/>
              </a:prstGeom>
              <a:blipFill>
                <a:blip r:embed="rId7"/>
                <a:stretch>
                  <a:fillRect r="-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CuadroTexto 37">
            <a:extLst>
              <a:ext uri="{FF2B5EF4-FFF2-40B4-BE49-F238E27FC236}">
                <a16:creationId xmlns:a16="http://schemas.microsoft.com/office/drawing/2014/main" id="{69B51AC9-8191-155A-4421-0B539403291B}"/>
              </a:ext>
            </a:extLst>
          </p:cNvPr>
          <p:cNvSpPr txBox="1"/>
          <p:nvPr/>
        </p:nvSpPr>
        <p:spPr>
          <a:xfrm>
            <a:off x="366040" y="3639730"/>
            <a:ext cx="452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8C02602F-9BC7-5D66-6889-4E8B4AA51B94}"/>
                  </a:ext>
                </a:extLst>
              </p:cNvPr>
              <p:cNvSpPr txBox="1"/>
              <p:nvPr/>
            </p:nvSpPr>
            <p:spPr>
              <a:xfrm>
                <a:off x="6641573" y="4053520"/>
                <a:ext cx="59098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20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s-E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ES" sz="2000" dirty="0"/>
                  <a:t>:</a:t>
                </a:r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8C02602F-9BC7-5D66-6889-4E8B4AA51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1573" y="4053520"/>
                <a:ext cx="590989" cy="400110"/>
              </a:xfrm>
              <a:prstGeom prst="rect">
                <a:avLst/>
              </a:prstGeom>
              <a:blipFill>
                <a:blip r:embed="rId8"/>
                <a:stretch>
                  <a:fillRect t="-9091" r="-2062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24276C10-B4D8-F20B-C087-1EBA17FF717A}"/>
                  </a:ext>
                </a:extLst>
              </p:cNvPr>
              <p:cNvSpPr txBox="1"/>
              <p:nvPr/>
            </p:nvSpPr>
            <p:spPr>
              <a:xfrm>
                <a:off x="6641572" y="5198754"/>
                <a:ext cx="59098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20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s-E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ES" sz="2000" dirty="0"/>
                  <a:t>:</a:t>
                </a:r>
              </a:p>
            </p:txBody>
          </p:sp>
        </mc:Choice>
        <mc:Fallback xmlns="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24276C10-B4D8-F20B-C087-1EBA17FF71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1572" y="5198754"/>
                <a:ext cx="590989" cy="400110"/>
              </a:xfrm>
              <a:prstGeom prst="rect">
                <a:avLst/>
              </a:prstGeom>
              <a:blipFill>
                <a:blip r:embed="rId9"/>
                <a:stretch>
                  <a:fillRect t="-9231" r="-3093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CuadroTexto 40">
            <a:extLst>
              <a:ext uri="{FF2B5EF4-FFF2-40B4-BE49-F238E27FC236}">
                <a16:creationId xmlns:a16="http://schemas.microsoft.com/office/drawing/2014/main" id="{1D72B8B5-8B33-FACB-7BAB-ADA07DFDBA9C}"/>
              </a:ext>
            </a:extLst>
          </p:cNvPr>
          <p:cNvSpPr txBox="1"/>
          <p:nvPr/>
        </p:nvSpPr>
        <p:spPr>
          <a:xfrm>
            <a:off x="7245110" y="3179645"/>
            <a:ext cx="3338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[2] B. Coll, J. J. Ferrando and A. Sáez,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Phys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Rev. D </a:t>
            </a:r>
            <a:r>
              <a:rPr lang="es-E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101, 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064058 (2020).</a:t>
            </a:r>
            <a:endParaRPr lang="es-E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0AE0AE3E-66F5-F5ED-2852-DE468AA8B7FD}"/>
              </a:ext>
            </a:extLst>
          </p:cNvPr>
          <p:cNvSpPr/>
          <p:nvPr/>
        </p:nvSpPr>
        <p:spPr>
          <a:xfrm>
            <a:off x="278818" y="3552997"/>
            <a:ext cx="2149311" cy="65071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2330B314-6E34-EA0F-98A0-416E6A05400F}"/>
              </a:ext>
            </a:extLst>
          </p:cNvPr>
          <p:cNvSpPr/>
          <p:nvPr/>
        </p:nvSpPr>
        <p:spPr>
          <a:xfrm>
            <a:off x="6574273" y="3761271"/>
            <a:ext cx="5163313" cy="125685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CFD2B276-423B-3135-6578-5AA808FD08C8}"/>
              </a:ext>
            </a:extLst>
          </p:cNvPr>
          <p:cNvSpPr/>
          <p:nvPr/>
        </p:nvSpPr>
        <p:spPr>
          <a:xfrm>
            <a:off x="3874214" y="3435841"/>
            <a:ext cx="2149311" cy="9661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4FB003DB-D9ED-90D2-5F58-DA602337E3BC}"/>
              </a:ext>
            </a:extLst>
          </p:cNvPr>
          <p:cNvSpPr/>
          <p:nvPr/>
        </p:nvSpPr>
        <p:spPr>
          <a:xfrm>
            <a:off x="6579635" y="5041692"/>
            <a:ext cx="5157951" cy="8645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933393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DB2D887-4C76-0E11-0EFD-9136793F53E8}"/>
              </a:ext>
            </a:extLst>
          </p:cNvPr>
          <p:cNvSpPr/>
          <p:nvPr/>
        </p:nvSpPr>
        <p:spPr>
          <a:xfrm>
            <a:off x="1" y="6550222"/>
            <a:ext cx="4063996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CF3454C-B89A-B28E-C2F3-D2543BB69B2E}"/>
              </a:ext>
            </a:extLst>
          </p:cNvPr>
          <p:cNvSpPr/>
          <p:nvPr/>
        </p:nvSpPr>
        <p:spPr>
          <a:xfrm>
            <a:off x="4064009" y="6545254"/>
            <a:ext cx="4063996" cy="3087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1DEBBC1-1756-93F9-9CC3-DEC3E0118DD4}"/>
              </a:ext>
            </a:extLst>
          </p:cNvPr>
          <p:cNvSpPr txBox="1"/>
          <p:nvPr/>
        </p:nvSpPr>
        <p:spPr>
          <a:xfrm>
            <a:off x="4337302" y="6542337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Coimbra, 22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July</a:t>
            </a:r>
            <a:r>
              <a:rPr lang="es-ES" sz="1400" dirty="0"/>
              <a:t> 2024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918B60D-7D26-0573-26D9-2DE2F711CC1F}"/>
              </a:ext>
            </a:extLst>
          </p:cNvPr>
          <p:cNvSpPr/>
          <p:nvPr/>
        </p:nvSpPr>
        <p:spPr>
          <a:xfrm>
            <a:off x="8119039" y="6545254"/>
            <a:ext cx="4063996" cy="3087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FC9DDFD-DF41-531A-5022-C2ED0254A323}"/>
              </a:ext>
            </a:extLst>
          </p:cNvPr>
          <p:cNvSpPr/>
          <p:nvPr/>
        </p:nvSpPr>
        <p:spPr>
          <a:xfrm>
            <a:off x="619874" y="139137"/>
            <a:ext cx="10952251" cy="610671"/>
          </a:xfrm>
          <a:prstGeom prst="roundRect">
            <a:avLst>
              <a:gd name="adj" fmla="val 495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>
                <a:latin typeface="+mj-lt"/>
              </a:rPr>
              <a:t>3.- </a:t>
            </a:r>
            <a:r>
              <a:rPr lang="es-ES" sz="3200" b="1" dirty="0" err="1">
                <a:latin typeface="+mj-lt"/>
              </a:rPr>
              <a:t>Thermodynamic</a:t>
            </a:r>
            <a:r>
              <a:rPr lang="es-ES" sz="3200" b="1" dirty="0">
                <a:latin typeface="+mj-lt"/>
              </a:rPr>
              <a:t> Stephani universes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A235AF-BF58-26F1-89A0-FF8ADD9C4AB2}"/>
              </a:ext>
            </a:extLst>
          </p:cNvPr>
          <p:cNvSpPr txBox="1"/>
          <p:nvPr/>
        </p:nvSpPr>
        <p:spPr>
          <a:xfrm>
            <a:off x="273304" y="6552123"/>
            <a:ext cx="351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Salvador Mengual Sendra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6110E5F-11DC-4CA0-E1C9-CCF8FBF98695}"/>
              </a:ext>
            </a:extLst>
          </p:cNvPr>
          <p:cNvSpPr txBox="1"/>
          <p:nvPr/>
        </p:nvSpPr>
        <p:spPr>
          <a:xfrm>
            <a:off x="11701273" y="6519557"/>
            <a:ext cx="48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6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D72644D-885F-06FB-3CF5-CD186ED6238B}"/>
              </a:ext>
            </a:extLst>
          </p:cNvPr>
          <p:cNvSpPr txBox="1"/>
          <p:nvPr/>
        </p:nvSpPr>
        <p:spPr>
          <a:xfrm>
            <a:off x="619874" y="1030944"/>
            <a:ext cx="1085495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Metric: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chemeClr val="accent1"/>
                </a:solidFill>
                <a:ea typeface="Calibri" panose="020F0502020204030204" pitchFamily="34" charset="0"/>
                <a:cs typeface="CMR10"/>
              </a:rPr>
              <a:t>Hydrodynamic variables</a:t>
            </a: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: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Speed of sound in the fluid:</a:t>
            </a: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black"/>
              </a:solidFill>
              <a:ea typeface="Calibri" panose="020F0502020204030204" pitchFamily="34" charset="0"/>
              <a:cs typeface="CMR10"/>
            </a:endParaRPr>
          </a:p>
          <a:p>
            <a:pPr marL="285750" indent="-285750">
              <a:buClr>
                <a:schemeClr val="accent2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C00000"/>
                </a:solidFill>
                <a:ea typeface="Calibri" panose="020F0502020204030204" pitchFamily="34" charset="0"/>
                <a:cs typeface="CMR10"/>
              </a:rPr>
              <a:t>Thermodynamic schemes</a:t>
            </a:r>
            <a:r>
              <a:rPr lang="en-US" kern="0" dirty="0">
                <a:solidFill>
                  <a:prstClr val="black"/>
                </a:solidFill>
                <a:ea typeface="Calibri" panose="020F0502020204030204" pitchFamily="34" charset="0"/>
                <a:cs typeface="CMR1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0086C9F-2B39-73AF-11B7-DB21069D2A13}"/>
                  </a:ext>
                </a:extLst>
              </p:cNvPr>
              <p:cNvSpPr txBox="1"/>
              <p:nvPr/>
            </p:nvSpPr>
            <p:spPr>
              <a:xfrm>
                <a:off x="1144779" y="1553392"/>
                <a:ext cx="390923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smtClean="0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s-ES" b="0" i="0" smtClean="0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s-ES" i="0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s-ES" i="0"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s-ES" i="1"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0086C9F-2B39-73AF-11B7-DB21069D2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4779" y="1553392"/>
                <a:ext cx="3909233" cy="276999"/>
              </a:xfrm>
              <a:prstGeom prst="rect">
                <a:avLst/>
              </a:prstGeom>
              <a:blipFill>
                <a:blip r:embed="rId2"/>
                <a:stretch>
                  <a:fillRect l="-1248" t="-4444" r="-1092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64E55A91-4207-18CA-CE85-FA1EC9D667F2}"/>
                  </a:ext>
                </a:extLst>
              </p:cNvPr>
              <p:cNvSpPr txBox="1"/>
              <p:nvPr/>
            </p:nvSpPr>
            <p:spPr>
              <a:xfrm>
                <a:off x="5395966" y="1842616"/>
                <a:ext cx="140006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s-E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s-E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ln</m:t>
                      </m:r>
                      <m:r>
                        <a:rPr lang="es-E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64E55A91-4207-18CA-CE85-FA1EC9D667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966" y="1842616"/>
                <a:ext cx="1400063" cy="276999"/>
              </a:xfrm>
              <a:prstGeom prst="rect">
                <a:avLst/>
              </a:prstGeom>
              <a:blipFill>
                <a:blip r:embed="rId3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E576BCB8-3358-3509-680B-5F146144F8F4}"/>
                  </a:ext>
                </a:extLst>
              </p:cNvPr>
              <p:cNvSpPr txBox="1"/>
              <p:nvPr/>
            </p:nvSpPr>
            <p:spPr>
              <a:xfrm>
                <a:off x="5509463" y="1150901"/>
                <a:ext cx="1173068" cy="4706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num>
                        <m:den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r>
                        <a:rPr lang="es-E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E576BCB8-3358-3509-680B-5F146144F8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463" y="1150901"/>
                <a:ext cx="1173068" cy="47064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139EF039-0C24-1C7B-B5A7-C069FFCBD0C4}"/>
                  </a:ext>
                </a:extLst>
              </p:cNvPr>
              <p:cNvSpPr txBox="1"/>
              <p:nvPr/>
            </p:nvSpPr>
            <p:spPr>
              <a:xfrm>
                <a:off x="7127213" y="1095048"/>
                <a:ext cx="1842274" cy="5668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  <m:d>
                            <m:dPr>
                              <m:ctrlPr>
                                <a:rPr lang="es-ES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den>
                      </m:f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139EF039-0C24-1C7B-B5A7-C069FFCBD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7213" y="1095048"/>
                <a:ext cx="1842274" cy="5668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E64620C4-BD36-F001-2BBE-9EAB6CBA6AF1}"/>
                  </a:ext>
                </a:extLst>
              </p:cNvPr>
              <p:cNvSpPr txBox="1"/>
              <p:nvPr/>
            </p:nvSpPr>
            <p:spPr>
              <a:xfrm>
                <a:off x="9458161" y="1103481"/>
                <a:ext cx="1486687" cy="6960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num>
                            <m:den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E64620C4-BD36-F001-2BBE-9EAB6CBA6A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8161" y="1103481"/>
                <a:ext cx="1486687" cy="69608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A03B529B-8A93-D59D-6D4F-0BFBF3BE8EC5}"/>
                  </a:ext>
                </a:extLst>
              </p:cNvPr>
              <p:cNvSpPr txBox="1"/>
              <p:nvPr/>
            </p:nvSpPr>
            <p:spPr>
              <a:xfrm>
                <a:off x="1450695" y="2595131"/>
                <a:ext cx="2462761" cy="5186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ρ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s-ES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</m:acc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A03B529B-8A93-D59D-6D4F-0BFBF3BE8E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0695" y="2595131"/>
                <a:ext cx="2462761" cy="51860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63003CA3-A371-1766-AEC9-28FB312716B6}"/>
                  </a:ext>
                </a:extLst>
              </p:cNvPr>
              <p:cNvSpPr txBox="1"/>
              <p:nvPr/>
            </p:nvSpPr>
            <p:spPr>
              <a:xfrm>
                <a:off x="4314608" y="2583718"/>
                <a:ext cx="1999754" cy="5414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s-ES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′(</m:t>
                          </m:r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63003CA3-A371-1766-AEC9-28FB312716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4608" y="2583718"/>
                <a:ext cx="1999754" cy="54143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5A36FB43-BE68-2F38-F2BB-74118F798012}"/>
                  </a:ext>
                </a:extLst>
              </p:cNvPr>
              <p:cNvSpPr txBox="1"/>
              <p:nvPr/>
            </p:nvSpPr>
            <p:spPr>
              <a:xfrm>
                <a:off x="1177112" y="3683503"/>
                <a:ext cx="7544250" cy="5203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s-E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d>
                        <m:dPr>
                          <m:ctrlPr>
                            <a:rPr lang="es-E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s-E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sSub>
                            <m:sSubPr>
                              <m:ctrlPr>
                                <a:rPr lang="es-ES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s-E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s-E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</m:d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s-E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s-E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</m:d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  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s-ES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s-ES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5A36FB43-BE68-2F38-F2BB-74118F7980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112" y="3683503"/>
                <a:ext cx="7544250" cy="52039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AD4CEFE0-3885-E839-2ED5-2F7A4DB0FA9A}"/>
                  </a:ext>
                </a:extLst>
              </p:cNvPr>
              <p:cNvSpPr txBox="1"/>
              <p:nvPr/>
            </p:nvSpPr>
            <p:spPr>
              <a:xfrm>
                <a:off x="1555470" y="4935719"/>
                <a:ext cx="158477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s-E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s-E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s-E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s-E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s-ES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i="1" dirty="0"/>
                  <a:t>,</a:t>
                </a:r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AD4CEFE0-3885-E839-2ED5-2F7A4DB0FA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470" y="4935719"/>
                <a:ext cx="1584772" cy="276999"/>
              </a:xfrm>
              <a:prstGeom prst="rect">
                <a:avLst/>
              </a:prstGeom>
              <a:blipFill>
                <a:blip r:embed="rId10"/>
                <a:stretch>
                  <a:fillRect l="-3846" t="-28889" r="-2308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885F843B-C596-3527-A92B-303CD487832B}"/>
                  </a:ext>
                </a:extLst>
              </p:cNvPr>
              <p:cNvSpPr txBox="1"/>
              <p:nvPr/>
            </p:nvSpPr>
            <p:spPr>
              <a:xfrm>
                <a:off x="3505638" y="4752520"/>
                <a:ext cx="2281551" cy="6049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d>
                        <m:dPr>
                          <m:ctrlP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(1+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885F843B-C596-3527-A92B-303CD4878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638" y="4752520"/>
                <a:ext cx="2281551" cy="60497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BC6E5E62-24C9-FAE5-0C71-7C70AF3B19A8}"/>
                  </a:ext>
                </a:extLst>
              </p:cNvPr>
              <p:cNvSpPr txBox="1"/>
              <p:nvPr/>
            </p:nvSpPr>
            <p:spPr>
              <a:xfrm>
                <a:off x="6145464" y="4750172"/>
                <a:ext cx="4964825" cy="6049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d>
                        <m:dPr>
                          <m:ctrlP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s-ES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d>
                          <m:d>
                            <m:d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d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−3</m:t>
                          </m:r>
                          <m: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s-E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d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′</m:t>
                          </m:r>
                          <m: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s-E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(1+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BC6E5E62-24C9-FAE5-0C71-7C70AF3B19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5464" y="4750172"/>
                <a:ext cx="4964825" cy="60497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A0FF6622-8812-7927-DBE9-53C6ED39D7A7}"/>
                  </a:ext>
                </a:extLst>
              </p:cNvPr>
              <p:cNvSpPr txBox="1"/>
              <p:nvPr/>
            </p:nvSpPr>
            <p:spPr>
              <a:xfrm>
                <a:off x="7109910" y="1842616"/>
                <a:ext cx="190411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A0FF6622-8812-7927-DBE9-53C6ED39D7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9910" y="1842616"/>
                <a:ext cx="1904111" cy="276999"/>
              </a:xfrm>
              <a:prstGeom prst="rect">
                <a:avLst/>
              </a:prstGeom>
              <a:blipFill>
                <a:blip r:embed="rId13"/>
                <a:stretch>
                  <a:fillRect l="-1278" t="-4348" b="-23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8856B987-0823-019B-6213-6ECA0DF09AC0}"/>
                  </a:ext>
                </a:extLst>
              </p:cNvPr>
              <p:cNvSpPr txBox="1"/>
              <p:nvPr/>
            </p:nvSpPr>
            <p:spPr>
              <a:xfrm>
                <a:off x="9683133" y="1857307"/>
                <a:ext cx="98353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=0,±1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8856B987-0823-019B-6213-6ECA0DF09A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3133" y="1857307"/>
                <a:ext cx="983539" cy="276999"/>
              </a:xfrm>
              <a:prstGeom prst="rect">
                <a:avLst/>
              </a:prstGeom>
              <a:blipFill>
                <a:blip r:embed="rId14"/>
                <a:stretch>
                  <a:fillRect l="-3086" r="-4938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C62A3C50-D4CF-39C9-012C-D95B8F030779}"/>
                  </a:ext>
                </a:extLst>
              </p:cNvPr>
              <p:cNvSpPr txBox="1"/>
              <p:nvPr/>
            </p:nvSpPr>
            <p:spPr>
              <a:xfrm>
                <a:off x="2079011" y="5594508"/>
                <a:ext cx="5219827" cy="5772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+1−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  <m:sSup>
                                <m:sSup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</m:d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  <m:d>
                                <m:d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</m:d>
                            </m:e>
                          </m:d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</m:d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</m:d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C62A3C50-D4CF-39C9-012C-D95B8F0307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9011" y="5594508"/>
                <a:ext cx="5219827" cy="577274"/>
              </a:xfrm>
              <a:prstGeom prst="rect">
                <a:avLst/>
              </a:prstGeom>
              <a:blipFill>
                <a:blip r:embed="rId15"/>
                <a:stretch>
                  <a:fillRect b="-10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9E120CF4-5DDE-41A7-B097-F1BC12464AB4}"/>
                  </a:ext>
                </a:extLst>
              </p:cNvPr>
              <p:cNvSpPr txBox="1"/>
              <p:nvPr/>
            </p:nvSpPr>
            <p:spPr>
              <a:xfrm>
                <a:off x="7877011" y="5595837"/>
                <a:ext cx="2163989" cy="5883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≡−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′(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9E120CF4-5DDE-41A7-B097-F1BC12464A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7011" y="5595837"/>
                <a:ext cx="2163989" cy="588303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ángulo 28">
            <a:extLst>
              <a:ext uri="{FF2B5EF4-FFF2-40B4-BE49-F238E27FC236}">
                <a16:creationId xmlns:a16="http://schemas.microsoft.com/office/drawing/2014/main" id="{182ABA1F-EA92-04CE-B59C-D28482FCAD12}"/>
              </a:ext>
            </a:extLst>
          </p:cNvPr>
          <p:cNvSpPr/>
          <p:nvPr/>
        </p:nvSpPr>
        <p:spPr>
          <a:xfrm>
            <a:off x="1450694" y="2526631"/>
            <a:ext cx="4863667" cy="68737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1BA0E19A-4BBE-62E8-AAA9-81EBA6AE0C71}"/>
              </a:ext>
            </a:extLst>
          </p:cNvPr>
          <p:cNvSpPr/>
          <p:nvPr/>
        </p:nvSpPr>
        <p:spPr>
          <a:xfrm>
            <a:off x="1419225" y="4668097"/>
            <a:ext cx="9820275" cy="810687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7B3FA4E1-1706-D604-1A18-E7775DF22BCC}"/>
              </a:ext>
            </a:extLst>
          </p:cNvPr>
          <p:cNvSpPr txBox="1"/>
          <p:nvPr/>
        </p:nvSpPr>
        <p:spPr>
          <a:xfrm>
            <a:off x="2181001" y="1021558"/>
            <a:ext cx="2457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[3] </a:t>
            </a:r>
            <a:r>
              <a:rPr lang="it-IT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C. Bona and B. </a:t>
            </a:r>
            <a:r>
              <a:rPr lang="it-IT" sz="12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Coll</a:t>
            </a:r>
            <a:r>
              <a:rPr lang="it-IT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sv-SE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Gen. Relativ. Gravit. </a:t>
            </a:r>
            <a:r>
              <a:rPr lang="sv-SE" sz="12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20</a:t>
            </a:r>
            <a:r>
              <a:rPr lang="sv-SE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279 (1988).</a:t>
            </a: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9053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9" grpId="0"/>
      <p:bldP spid="20" grpId="0"/>
      <p:bldP spid="21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4163</TotalTime>
  <Words>1674</Words>
  <Application>Microsoft Office PowerPoint</Application>
  <PresentationFormat>Panorámica</PresentationFormat>
  <Paragraphs>309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Courier New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Salva Mengual Sendra</dc:creator>
  <cp:lastModifiedBy>Salva Mengual Sendra</cp:lastModifiedBy>
  <cp:revision>61</cp:revision>
  <dcterms:created xsi:type="dcterms:W3CDTF">2023-11-20T13:39:04Z</dcterms:created>
  <dcterms:modified xsi:type="dcterms:W3CDTF">2024-07-19T07:06:29Z</dcterms:modified>
</cp:coreProperties>
</file>