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63" r:id="rId1"/>
  </p:sldMasterIdLst>
  <p:notesMasterIdLst>
    <p:notesMasterId r:id="rId25"/>
  </p:notesMasterIdLst>
  <p:sldIdLst>
    <p:sldId id="901" r:id="rId2"/>
    <p:sldId id="730" r:id="rId3"/>
    <p:sldId id="731" r:id="rId4"/>
    <p:sldId id="751" r:id="rId5"/>
    <p:sldId id="768" r:id="rId6"/>
    <p:sldId id="750" r:id="rId7"/>
    <p:sldId id="754" r:id="rId8"/>
    <p:sldId id="761" r:id="rId9"/>
    <p:sldId id="755" r:id="rId10"/>
    <p:sldId id="762" r:id="rId11"/>
    <p:sldId id="763" r:id="rId12"/>
    <p:sldId id="764" r:id="rId13"/>
    <p:sldId id="758" r:id="rId14"/>
    <p:sldId id="766" r:id="rId15"/>
    <p:sldId id="767" r:id="rId16"/>
    <p:sldId id="765" r:id="rId17"/>
    <p:sldId id="906" r:id="rId18"/>
    <p:sldId id="769" r:id="rId19"/>
    <p:sldId id="907" r:id="rId20"/>
    <p:sldId id="902" r:id="rId21"/>
    <p:sldId id="903" r:id="rId22"/>
    <p:sldId id="904" r:id="rId23"/>
    <p:sldId id="905" r:id="rId2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AE00"/>
    <a:srgbClr val="00A0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768"/>
    <p:restoredTop sz="94674"/>
  </p:normalViewPr>
  <p:slideViewPr>
    <p:cSldViewPr snapToGrid="0">
      <p:cViewPr>
        <p:scale>
          <a:sx n="90" d="100"/>
          <a:sy n="90" d="100"/>
        </p:scale>
        <p:origin x="16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46A4B-7114-7D4F-A1D6-C63CEED11E39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3090B-A16D-DF46-9672-1F09D4F92C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929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17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8D68E183-4DF2-489E-B071-5D1614787A75}" type="slidenum">
              <a:rPr lang="ja-JP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50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92B9BD-81ED-2A27-6AEE-37A527284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56F9D9B-442D-2D73-559F-9B167BBF3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249EC6-A085-04A9-DA06-EFA357FEE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54C6DF-2081-EE71-382A-0A065C46F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7DB258-D596-BCC3-48D9-EFD465C35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324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95797E-7758-00CF-989C-A33E8412D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7F322C-E128-70DD-2BD8-A8BFA5673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F81149-E3B5-48CB-6661-874EF1B4A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86C850-1F24-73E7-A819-8223F6E2E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85FD00-235C-3121-B3E3-8C5C48ADA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30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17354AE-4361-4CAD-A475-F8C5649330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4E038B-79C5-06CA-8D95-D12DECA9A6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479C96-2D51-E297-24F5-B55A84B6E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A8A832-83BA-E336-EE45-A1EA136C5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401054-6C53-BC1F-E26E-A18E2B32A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43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EBF15C-D689-9EEE-6A9E-9BA79E1C4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4A1C82-5F14-C92A-4BC4-D82D93234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244674-1DB7-A6FC-EDBE-8A1652885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3C3ADC-A5B4-1057-C353-FF47EE3B1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481AA6-9C49-C23A-1A78-2B2CB9F96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671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B0A907-4F9A-DC4D-1B1C-9780F609A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39D41F-C79D-184C-441A-C95A3986DB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B0E612-B10D-26D8-5664-3A848D335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689394-57DB-5A7D-83B4-8064DB598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F9B28B-3800-EBFF-CA4F-18992F394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60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CF1836-89D0-1E06-9536-5B7ED7447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0DC698-7FC5-E1FE-CE67-F2BB8BE9FC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21FC5F2-389C-7765-FFFC-EC37AA7478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77F8C77-3C5B-8A69-8455-38ECBEE24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00839B-6489-8C7D-A568-BED5AA1A9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77127B-C312-A656-8642-9323729F2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2988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261B03-E0F8-7620-EA65-3917037D5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BCB9E-DFB9-2BDE-1531-81889863F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E9EEA6-307A-ED9C-3C16-09FA29810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76DA9D3-123B-AC44-9EC1-815FB6DD4C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91D3C-8D0C-2E9D-4676-B8F1567E7B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F8BDE-0259-7316-C661-308FB5ECC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5116333-6572-DD9A-6933-AD85E3E1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6841676-B71E-F1B3-2E10-7BF4B36E3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971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CEED36-4079-D810-6BF0-DBF1ED372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D488634-3F73-E7CF-A77C-A02BDC51A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384FBD1-37E7-826D-2014-E214C1C6D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1E9836-1219-2045-0C06-869834C3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07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4FB0083-7997-928B-A37B-6DE037C04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BEED86E-9CE4-1271-246A-773B4FAF1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833D66E-173A-E1A3-3E93-088AEF491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20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A70E86-69C4-A553-8294-ED0B2D74B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0D0CBA-7F7E-0973-23D0-A9C4E08C2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711DE86-EA65-AA2B-2E72-8EE5CF9C4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F5F23F-2454-014E-2D7C-173DDB8F6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25F785-CD05-3A6C-816E-F6F039F7C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4CD325-1AFF-6F56-8B28-CFD990F72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44948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3596B0-7AA4-EB78-D48F-2971C07AC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A95C1A0-3073-54EF-27FC-54A4EB1DCC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E3BA1E-0F37-B39C-63FD-42792032E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B6A3C2-893A-387B-C1D7-8B497A76F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BBA9A5D-E83A-C519-FD93-D454BFDFB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10AC3FD-A902-2C70-B3D7-BB6740D93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507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11E829A-6821-6819-020F-E0265E0CD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E76D0C-2CFB-81C8-5355-46588EBB2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BB4167-44C5-74D9-105D-5DF6FB96C7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9C604-9E4C-D046-82BF-0CD86AEE67B0}" type="datetimeFigureOut">
              <a:rPr kumimoji="1" lang="ja-JP" altLang="en-US" smtClean="0"/>
              <a:t>2024/7/23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86F012-C8F5-D71D-6152-23E5CE1AB2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11BF23-49C6-5B8B-FAA1-F41362D5B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1F9A8-AA4A-CD48-8FE5-D3283603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62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emf"/><Relationship Id="rId5" Type="http://schemas.openxmlformats.org/officeDocument/2006/relationships/image" Target="../media/image11.emf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ja-JP" sz="4000" dirty="0" err="1">
                <a:latin typeface="Tahoma" panose="020B0604030504040204" pitchFamily="34" charset="0"/>
                <a:ea typeface="ＭＳ Ｐゴシック" panose="020B0600070205080204" pitchFamily="50" charset="-128"/>
              </a:rPr>
              <a:t>Quasinormal</a:t>
            </a:r>
            <a:r>
              <a:rPr lang="en" altLang="ja-JP" sz="4000" dirty="0">
                <a:latin typeface="Tahoma" panose="020B0604030504040204" pitchFamily="34" charset="0"/>
                <a:ea typeface="ＭＳ Ｐゴシック" panose="020B0600070205080204" pitchFamily="50" charset="-128"/>
              </a:rPr>
              <a:t> mode spectrum of </a:t>
            </a:r>
            <a:br>
              <a:rPr lang="en" altLang="ja-JP" sz="4000" dirty="0">
                <a:latin typeface="Tahoma" panose="020B0604030504040204" pitchFamily="34" charset="0"/>
                <a:ea typeface="ＭＳ Ｐゴシック" panose="020B0600070205080204" pitchFamily="50" charset="-128"/>
              </a:rPr>
            </a:br>
            <a:r>
              <a:rPr lang="en" altLang="ja-JP" sz="4000" dirty="0" err="1">
                <a:latin typeface="Tahoma" panose="020B0604030504040204" pitchFamily="34" charset="0"/>
                <a:ea typeface="ＭＳ Ｐゴシック" panose="020B0600070205080204" pitchFamily="50" charset="-128"/>
              </a:rPr>
              <a:t>AdS</a:t>
            </a:r>
            <a:r>
              <a:rPr lang="en" altLang="ja-JP" sz="4000" dirty="0">
                <a:latin typeface="Tahoma" panose="020B0604030504040204" pitchFamily="34" charset="0"/>
                <a:ea typeface="ＭＳ Ｐゴシック" panose="020B0600070205080204" pitchFamily="50" charset="-128"/>
              </a:rPr>
              <a:t> black hole with </a:t>
            </a:r>
            <a:br>
              <a:rPr lang="en" altLang="ja-JP" sz="4000" dirty="0">
                <a:latin typeface="Tahoma" panose="020B0604030504040204" pitchFamily="34" charset="0"/>
                <a:ea typeface="ＭＳ Ｐゴシック" panose="020B0600070205080204" pitchFamily="50" charset="-128"/>
              </a:rPr>
            </a:br>
            <a:r>
              <a:rPr lang="en" altLang="ja-JP" sz="4000" dirty="0">
                <a:latin typeface="Tahoma" panose="020B0604030504040204" pitchFamily="34" charset="0"/>
                <a:ea typeface="ＭＳ Ｐゴシック" panose="020B0600070205080204" pitchFamily="50" charset="-128"/>
              </a:rPr>
              <a:t>Robin boundary condition</a:t>
            </a:r>
            <a:endParaRPr lang="en-US" altLang="ja-JP" sz="4000" dirty="0">
              <a:latin typeface="Tahoma" panose="020B060403050404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ja-JP" dirty="0" err="1">
                <a:latin typeface="Tahoma" panose="020B0604030504040204" pitchFamily="34" charset="0"/>
                <a:ea typeface="ＭＳ Ｐゴシック" panose="020B0600070205080204" pitchFamily="50" charset="-128"/>
              </a:rPr>
              <a:t>Keiju</a:t>
            </a:r>
            <a:r>
              <a:rPr lang="en-US" altLang="ja-JP" dirty="0">
                <a:latin typeface="Tahoma" panose="020B0604030504040204" pitchFamily="34" charset="0"/>
                <a:ea typeface="ＭＳ Ｐゴシック" panose="020B0600070205080204" pitchFamily="50" charset="-128"/>
              </a:rPr>
              <a:t> Murata (</a:t>
            </a:r>
            <a:r>
              <a:rPr lang="en-US" altLang="ja-JP" dirty="0" err="1">
                <a:latin typeface="Tahoma" panose="020B0604030504040204" pitchFamily="34" charset="0"/>
                <a:ea typeface="ＭＳ Ｐゴシック" panose="020B0600070205080204" pitchFamily="50" charset="-128"/>
              </a:rPr>
              <a:t>Ninoh</a:t>
            </a:r>
            <a:r>
              <a:rPr lang="en-US" altLang="ja-JP" dirty="0">
                <a:latin typeface="Tahoma" panose="020B0604030504040204" pitchFamily="34" charset="0"/>
                <a:ea typeface="ＭＳ Ｐゴシック" panose="020B0600070205080204" pitchFamily="50" charset="-128"/>
              </a:rPr>
              <a:t> </a:t>
            </a:r>
            <a:r>
              <a:rPr lang="en-US" altLang="ja-JP" dirty="0" err="1">
                <a:latin typeface="Tahoma" panose="020B0604030504040204" pitchFamily="34" charset="0"/>
                <a:ea typeface="ＭＳ Ｐゴシック" panose="020B0600070205080204" pitchFamily="50" charset="-128"/>
              </a:rPr>
              <a:t>University,Japan</a:t>
            </a:r>
            <a:r>
              <a:rPr lang="en-US" altLang="ja-JP" dirty="0">
                <a:latin typeface="Tahoma" panose="020B0604030504040204" pitchFamily="34" charset="0"/>
                <a:ea typeface="ＭＳ Ｐゴシック" panose="020B0600070205080204" pitchFamily="50" charset="-128"/>
              </a:rPr>
              <a:t>)</a:t>
            </a:r>
          </a:p>
          <a:p>
            <a:pPr eaLnBrk="1" hangingPunct="1"/>
            <a:r>
              <a:rPr lang="en-US" altLang="ja-JP" sz="2000" dirty="0">
                <a:latin typeface="Tahoma" panose="020B0604030504040204" pitchFamily="34" charset="0"/>
                <a:ea typeface="ＭＳ Ｐゴシック" panose="020B0600070205080204" pitchFamily="50" charset="-128"/>
              </a:rPr>
              <a:t>with </a:t>
            </a:r>
            <a:r>
              <a:rPr lang="en-US" altLang="ja-JP" sz="2000" dirty="0" err="1">
                <a:latin typeface="Tahoma" panose="020B0604030504040204" pitchFamily="34" charset="0"/>
                <a:ea typeface="ＭＳ Ｐゴシック" panose="020B0600070205080204" pitchFamily="50" charset="-128"/>
              </a:rPr>
              <a:t>S.Kinoshita</a:t>
            </a:r>
            <a:r>
              <a:rPr lang="en-US" altLang="ja-JP" sz="2000" dirty="0">
                <a:latin typeface="Tahoma" panose="020B0604030504040204" pitchFamily="34" charset="0"/>
                <a:ea typeface="ＭＳ Ｐゴシック" panose="020B0600070205080204" pitchFamily="50" charset="-128"/>
              </a:rPr>
              <a:t>, </a:t>
            </a:r>
            <a:r>
              <a:rPr lang="en-US" altLang="ja-JP" sz="2000" dirty="0" err="1">
                <a:latin typeface="Tahoma" panose="020B0604030504040204" pitchFamily="34" charset="0"/>
                <a:ea typeface="ＭＳ Ｐゴシック" panose="020B0600070205080204" pitchFamily="50" charset="-128"/>
              </a:rPr>
              <a:t>T.Kozuka</a:t>
            </a:r>
            <a:r>
              <a:rPr lang="en-US" altLang="ja-JP" sz="2000" dirty="0">
                <a:latin typeface="Tahoma" panose="020B0604030504040204" pitchFamily="34" charset="0"/>
                <a:ea typeface="ＭＳ Ｐゴシック" panose="020B0600070205080204" pitchFamily="50" charset="-128"/>
              </a:rPr>
              <a:t>, </a:t>
            </a:r>
            <a:r>
              <a:rPr lang="en-US" altLang="ja-JP" sz="2000" dirty="0" err="1">
                <a:latin typeface="Tahoma" panose="020B0604030504040204" pitchFamily="34" charset="0"/>
                <a:ea typeface="ＭＳ Ｐゴシック" panose="020B0600070205080204" pitchFamily="50" charset="-128"/>
              </a:rPr>
              <a:t>K.Sugawara</a:t>
            </a:r>
            <a:endParaRPr lang="en-US" altLang="ja-JP" sz="2000" dirty="0">
              <a:latin typeface="Tahoma" panose="020B0604030504040204" pitchFamily="34" charset="0"/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  <p:transition advTm="624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14186-B5B6-A4EE-D89E-240B14625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800" dirty="0"/>
              <a:t>Setup</a:t>
            </a:r>
            <a:endParaRPr lang="ja-JP" altLang="en-US" sz="480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ADC89FD-F106-7632-62ED-9F952338D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716" y="2105579"/>
            <a:ext cx="5951066" cy="83937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41E23CC-F6F7-E752-9084-D9BC50A93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272" y="2410242"/>
            <a:ext cx="1869306" cy="356472"/>
          </a:xfrm>
          <a:prstGeom prst="rect">
            <a:avLst/>
          </a:prstGeom>
        </p:spPr>
      </p:pic>
      <p:sp>
        <p:nvSpPr>
          <p:cNvPr id="6" name="大かっこ 5">
            <a:extLst>
              <a:ext uri="{FF2B5EF4-FFF2-40B4-BE49-F238E27FC236}">
                <a16:creationId xmlns:a16="http://schemas.microsoft.com/office/drawing/2014/main" id="{E252483A-2C87-043C-5A46-3BB4BD6D9BBB}"/>
              </a:ext>
            </a:extLst>
          </p:cNvPr>
          <p:cNvSpPr/>
          <p:nvPr/>
        </p:nvSpPr>
        <p:spPr>
          <a:xfrm>
            <a:off x="8472265" y="2321602"/>
            <a:ext cx="1995711" cy="576064"/>
          </a:xfrm>
          <a:prstGeom prst="bracketPair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0E91208-D28F-CA8C-8FB3-FEA44C0DB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7769" y="3575894"/>
            <a:ext cx="1807127" cy="46635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4A596FB-6A2F-EE98-84C9-5EB2DC166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2095" y="3545739"/>
            <a:ext cx="1503996" cy="466355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D7B8F9F-AEAC-5987-0C54-D5704F60B755}"/>
              </a:ext>
            </a:extLst>
          </p:cNvPr>
          <p:cNvSpPr txBox="1"/>
          <p:nvPr/>
        </p:nvSpPr>
        <p:spPr>
          <a:xfrm>
            <a:off x="3451457" y="3016798"/>
            <a:ext cx="4798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z=0: Infinity,  z=1: Horizon</a:t>
            </a:r>
            <a:endParaRPr lang="ja-JP" altLang="en-US" sz="24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AA0628A-F9EE-9E73-1CDC-453FE28B3A3E}"/>
              </a:ext>
            </a:extLst>
          </p:cNvPr>
          <p:cNvSpPr txBox="1"/>
          <p:nvPr/>
        </p:nvSpPr>
        <p:spPr>
          <a:xfrm>
            <a:off x="1823666" y="171600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Sch-AdS4</a:t>
            </a:r>
            <a:endParaRPr lang="ja-JP" altLang="en-US" sz="240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FB91B3B-AF97-FFA9-452C-74BCA9887B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7380" y="4425333"/>
            <a:ext cx="5269430" cy="45103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721E903-414C-5CBB-D8EC-9AAA3A0AD149}"/>
              </a:ext>
            </a:extLst>
          </p:cNvPr>
          <p:cNvSpPr txBox="1"/>
          <p:nvPr/>
        </p:nvSpPr>
        <p:spPr>
          <a:xfrm>
            <a:off x="1625121" y="4420020"/>
            <a:ext cx="2693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Near infinity</a:t>
            </a:r>
            <a:endParaRPr lang="ja-JP" altLang="en-US" sz="240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91DF196-9BAE-5AAF-C987-9BF10F66EE06}"/>
              </a:ext>
            </a:extLst>
          </p:cNvPr>
          <p:cNvSpPr txBox="1"/>
          <p:nvPr/>
        </p:nvSpPr>
        <p:spPr>
          <a:xfrm>
            <a:off x="1775520" y="3603584"/>
            <a:ext cx="19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Scalar field</a:t>
            </a:r>
            <a:endParaRPr lang="ja-JP" altLang="en-US" sz="240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DD1DDD82-9A47-AB15-C058-FDC098F051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2919" y="5331627"/>
            <a:ext cx="2411174" cy="572437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CBBA117-0322-ABC4-FC41-3FE83C53CC9A}"/>
              </a:ext>
            </a:extLst>
          </p:cNvPr>
          <p:cNvSpPr txBox="1"/>
          <p:nvPr/>
        </p:nvSpPr>
        <p:spPr>
          <a:xfrm>
            <a:off x="1643496" y="5387012"/>
            <a:ext cx="3021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Robin BC at infinity</a:t>
            </a:r>
            <a:endParaRPr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3700102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14186-B5B6-A4EE-D89E-240B14625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800" dirty="0"/>
              <a:t>Why Robin?</a:t>
            </a:r>
            <a:br>
              <a:rPr lang="en-US" altLang="ja-JP" sz="4800" dirty="0"/>
            </a:br>
            <a:r>
              <a:rPr lang="en-US" altLang="ja-JP" sz="4800" dirty="0"/>
              <a:t>Motivation from </a:t>
            </a:r>
            <a:r>
              <a:rPr lang="en-US" altLang="ja-JP" sz="4800" dirty="0" err="1"/>
              <a:t>AdS</a:t>
            </a:r>
            <a:r>
              <a:rPr lang="en-US" altLang="ja-JP" sz="4800" dirty="0"/>
              <a:t>/CFT</a:t>
            </a:r>
            <a:endParaRPr lang="ja-JP" altLang="en-US" sz="48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650E0CD-43C7-5624-847A-BF9C0D17FAF7}"/>
              </a:ext>
            </a:extLst>
          </p:cNvPr>
          <p:cNvSpPr txBox="1"/>
          <p:nvPr/>
        </p:nvSpPr>
        <p:spPr>
          <a:xfrm>
            <a:off x="5303912" y="1988841"/>
            <a:ext cx="5660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Double trace deformation of CFT</a:t>
            </a:r>
            <a:endParaRPr lang="ja-JP" altLang="en-US" sz="280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D724D4DB-750F-06D4-F302-D4D716FE8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056" y="2576828"/>
            <a:ext cx="5544616" cy="686639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50603D9-E49A-EF8C-68F0-84EF81EF9D62}"/>
              </a:ext>
            </a:extLst>
          </p:cNvPr>
          <p:cNvSpPr txBox="1"/>
          <p:nvPr/>
        </p:nvSpPr>
        <p:spPr>
          <a:xfrm>
            <a:off x="2135560" y="1993855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Robin BC</a:t>
            </a:r>
            <a:endParaRPr lang="ja-JP" altLang="en-US" sz="2800"/>
          </a:p>
        </p:txBody>
      </p:sp>
      <p:sp>
        <p:nvSpPr>
          <p:cNvPr id="15" name="右矢印 14">
            <a:extLst>
              <a:ext uri="{FF2B5EF4-FFF2-40B4-BE49-F238E27FC236}">
                <a16:creationId xmlns:a16="http://schemas.microsoft.com/office/drawing/2014/main" id="{8EAC313B-2965-4E9B-4A42-0BDA782DA247}"/>
              </a:ext>
            </a:extLst>
          </p:cNvPr>
          <p:cNvSpPr/>
          <p:nvPr/>
        </p:nvSpPr>
        <p:spPr>
          <a:xfrm>
            <a:off x="4583832" y="2151721"/>
            <a:ext cx="504056" cy="145931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7CD4306-CFD1-14A3-01A9-424420CC6EC5}"/>
              </a:ext>
            </a:extLst>
          </p:cNvPr>
          <p:cNvSpPr txBox="1"/>
          <p:nvPr/>
        </p:nvSpPr>
        <p:spPr>
          <a:xfrm>
            <a:off x="3071663" y="3367443"/>
            <a:ext cx="7537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008000"/>
                </a:solidFill>
              </a:rPr>
              <a:t>Papadimitriou 07, Witten 01, </a:t>
            </a:r>
            <a:r>
              <a:rPr lang="en-US" altLang="ja-JP" sz="1200" dirty="0" err="1">
                <a:solidFill>
                  <a:srgbClr val="008000"/>
                </a:solidFill>
              </a:rPr>
              <a:t>Berkooz</a:t>
            </a:r>
            <a:r>
              <a:rPr lang="en-US" altLang="ja-JP" sz="1200" dirty="0">
                <a:solidFill>
                  <a:srgbClr val="008000"/>
                </a:solidFill>
              </a:rPr>
              <a:t> 01, Muck 02, Minces 02, </a:t>
            </a:r>
            <a:r>
              <a:rPr lang="en-US" altLang="ja-JP" sz="1200" dirty="0" err="1">
                <a:solidFill>
                  <a:srgbClr val="008000"/>
                </a:solidFill>
              </a:rPr>
              <a:t>Sever&amp;Shomer</a:t>
            </a:r>
            <a:r>
              <a:rPr lang="en-US" altLang="ja-JP" sz="1200" dirty="0">
                <a:solidFill>
                  <a:srgbClr val="008000"/>
                </a:solidFill>
              </a:rPr>
              <a:t> 02,</a:t>
            </a:r>
          </a:p>
          <a:p>
            <a:r>
              <a:rPr lang="en-US" altLang="ja-JP" sz="1200" dirty="0" err="1">
                <a:solidFill>
                  <a:srgbClr val="008000"/>
                </a:solidFill>
              </a:rPr>
              <a:t>Aharony</a:t>
            </a:r>
            <a:r>
              <a:rPr lang="en-US" altLang="ja-JP" sz="1200" dirty="0">
                <a:solidFill>
                  <a:srgbClr val="008000"/>
                </a:solidFill>
              </a:rPr>
              <a:t>, </a:t>
            </a:r>
            <a:r>
              <a:rPr lang="en-US" altLang="ja-JP" sz="1200" dirty="0" err="1">
                <a:solidFill>
                  <a:srgbClr val="008000"/>
                </a:solidFill>
              </a:rPr>
              <a:t>Berkooz</a:t>
            </a:r>
            <a:r>
              <a:rPr lang="en-US" altLang="ja-JP" sz="1200" dirty="0">
                <a:solidFill>
                  <a:srgbClr val="008000"/>
                </a:solidFill>
              </a:rPr>
              <a:t> &amp; Katz 05, </a:t>
            </a:r>
            <a:r>
              <a:rPr lang="en-US" altLang="ja-JP" sz="1200" dirty="0" err="1">
                <a:solidFill>
                  <a:srgbClr val="008000"/>
                </a:solidFill>
              </a:rPr>
              <a:t>Dlitzur</a:t>
            </a:r>
            <a:r>
              <a:rPr lang="en-US" altLang="ja-JP" sz="1200" dirty="0">
                <a:solidFill>
                  <a:srgbClr val="008000"/>
                </a:solidFill>
              </a:rPr>
              <a:t> et al 05, </a:t>
            </a:r>
            <a:r>
              <a:rPr lang="en-US" altLang="ja-JP" sz="1200" dirty="0" err="1">
                <a:solidFill>
                  <a:srgbClr val="008000"/>
                </a:solidFill>
              </a:rPr>
              <a:t>Gubser&amp;Klebanov</a:t>
            </a:r>
            <a:r>
              <a:rPr lang="en-US" altLang="ja-JP" sz="1200" dirty="0">
                <a:solidFill>
                  <a:srgbClr val="008000"/>
                </a:solidFill>
              </a:rPr>
              <a:t> 02, </a:t>
            </a:r>
            <a:r>
              <a:rPr lang="en-US" altLang="ja-JP" sz="1200" dirty="0" err="1">
                <a:solidFill>
                  <a:srgbClr val="008000"/>
                </a:solidFill>
              </a:rPr>
              <a:t>Hartman&amp;Rastelli</a:t>
            </a:r>
            <a:r>
              <a:rPr lang="en-US" altLang="ja-JP" sz="1200" dirty="0">
                <a:solidFill>
                  <a:srgbClr val="008000"/>
                </a:solidFill>
              </a:rPr>
              <a:t> 06, </a:t>
            </a:r>
            <a:r>
              <a:rPr lang="en-US" altLang="ja-JP" sz="1200" dirty="0" err="1">
                <a:solidFill>
                  <a:srgbClr val="008000"/>
                </a:solidFill>
              </a:rPr>
              <a:t>Diaz&amp;Dorn</a:t>
            </a:r>
            <a:r>
              <a:rPr lang="en-US" altLang="ja-JP" sz="1200" dirty="0">
                <a:solidFill>
                  <a:srgbClr val="008000"/>
                </a:solidFill>
              </a:rPr>
              <a:t> 07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B2E7DCD-361F-4A5F-01DB-805F4203ABF1}"/>
              </a:ext>
            </a:extLst>
          </p:cNvPr>
          <p:cNvSpPr txBox="1"/>
          <p:nvPr/>
        </p:nvSpPr>
        <p:spPr>
          <a:xfrm>
            <a:off x="3309388" y="4362078"/>
            <a:ext cx="7537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/>
              <a:t>●</a:t>
            </a:r>
            <a:r>
              <a:rPr lang="en-US" altLang="ja-JP" sz="2800" dirty="0"/>
              <a:t>Phase transition of thermal deformed QFT. </a:t>
            </a:r>
          </a:p>
          <a:p>
            <a:r>
              <a:rPr lang="ja-JP" altLang="en-US" sz="2800"/>
              <a:t>●</a:t>
            </a:r>
            <a:r>
              <a:rPr lang="en-US" altLang="ja-JP" sz="2800" dirty="0"/>
              <a:t>Time scale of the thermalization.</a:t>
            </a:r>
            <a:endParaRPr lang="ja-JP" altLang="en-US" sz="280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AAE2BD6-4B23-6C50-571A-A8F9882ECAB9}"/>
              </a:ext>
            </a:extLst>
          </p:cNvPr>
          <p:cNvSpPr txBox="1"/>
          <p:nvPr/>
        </p:nvSpPr>
        <p:spPr>
          <a:xfrm>
            <a:off x="1257160" y="4515965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QNM</a:t>
            </a:r>
            <a:endParaRPr lang="ja-JP" altLang="en-US" sz="2800"/>
          </a:p>
        </p:txBody>
      </p:sp>
      <p:sp>
        <p:nvSpPr>
          <p:cNvPr id="23" name="右矢印 22">
            <a:extLst>
              <a:ext uri="{FF2B5EF4-FFF2-40B4-BE49-F238E27FC236}">
                <a16:creationId xmlns:a16="http://schemas.microsoft.com/office/drawing/2014/main" id="{6F098E9A-0215-2E0A-3D8A-B06EF77EFB79}"/>
              </a:ext>
            </a:extLst>
          </p:cNvPr>
          <p:cNvSpPr/>
          <p:nvPr/>
        </p:nvSpPr>
        <p:spPr>
          <a:xfrm>
            <a:off x="2669083" y="4669563"/>
            <a:ext cx="360040" cy="216024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1337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14186-B5B6-A4EE-D89E-240B14625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800" dirty="0"/>
              <a:t>Motivation in GR</a:t>
            </a:r>
            <a:endParaRPr lang="ja-JP" altLang="en-US" sz="480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2C24B9-D870-7800-D854-C12E83618547}"/>
              </a:ext>
            </a:extLst>
          </p:cNvPr>
          <p:cNvSpPr txBox="1"/>
          <p:nvPr/>
        </p:nvSpPr>
        <p:spPr>
          <a:xfrm>
            <a:off x="838200" y="2339007"/>
            <a:ext cx="6049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New instability which originates from boundary condition. </a:t>
            </a:r>
            <a:endParaRPr lang="ja-JP" altLang="en-US" sz="280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365191D-C150-64E1-AA02-A827C4696ED7}"/>
              </a:ext>
            </a:extLst>
          </p:cNvPr>
          <p:cNvSpPr txBox="1"/>
          <p:nvPr/>
        </p:nvSpPr>
        <p:spPr>
          <a:xfrm>
            <a:off x="7247820" y="2523673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err="1">
                <a:solidFill>
                  <a:srgbClr val="008000"/>
                </a:solidFill>
              </a:rPr>
              <a:t>Katagiri&amp;Harada</a:t>
            </a:r>
            <a:r>
              <a:rPr lang="en-US" altLang="ja-JP" sz="1400" dirty="0">
                <a:solidFill>
                  <a:srgbClr val="008000"/>
                </a:solidFill>
              </a:rPr>
              <a:t> 20</a:t>
            </a:r>
            <a:endParaRPr lang="ja-JP" altLang="en-US" sz="1400">
              <a:solidFill>
                <a:srgbClr val="008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65CC975-6836-AE1C-3AE1-BC01BAB8265F}"/>
              </a:ext>
            </a:extLst>
          </p:cNvPr>
          <p:cNvSpPr txBox="1"/>
          <p:nvPr/>
        </p:nvSpPr>
        <p:spPr>
          <a:xfrm>
            <a:off x="844938" y="4946431"/>
            <a:ext cx="5467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Final fate of instability.</a:t>
            </a:r>
          </a:p>
          <a:p>
            <a:r>
              <a:rPr lang="en-US" altLang="ja-JP" sz="2800" dirty="0"/>
              <a:t>New black hole  solutions.</a:t>
            </a:r>
            <a:endParaRPr lang="ja-JP" altLang="en-US" sz="280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CE899E-410B-DA9D-7E35-7E8E3E1280FA}"/>
              </a:ext>
            </a:extLst>
          </p:cNvPr>
          <p:cNvSpPr txBox="1"/>
          <p:nvPr/>
        </p:nvSpPr>
        <p:spPr>
          <a:xfrm>
            <a:off x="7247820" y="5269595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8000"/>
                </a:solidFill>
              </a:rPr>
              <a:t>Harada, Ishii, </a:t>
            </a:r>
            <a:r>
              <a:rPr lang="en-US" altLang="ja-JP" sz="1400" dirty="0" err="1">
                <a:solidFill>
                  <a:srgbClr val="008000"/>
                </a:solidFill>
              </a:rPr>
              <a:t>Katagiri</a:t>
            </a:r>
            <a:r>
              <a:rPr lang="en-US" altLang="ja-JP" sz="1400" dirty="0">
                <a:solidFill>
                  <a:srgbClr val="008000"/>
                </a:solidFill>
              </a:rPr>
              <a:t>, </a:t>
            </a:r>
            <a:r>
              <a:rPr lang="en-US" altLang="ja-JP" sz="1400" dirty="0" err="1">
                <a:solidFill>
                  <a:srgbClr val="008000"/>
                </a:solidFill>
              </a:rPr>
              <a:t>Tanahashi</a:t>
            </a:r>
            <a:r>
              <a:rPr lang="en-US" altLang="ja-JP" sz="1400" dirty="0">
                <a:solidFill>
                  <a:srgbClr val="008000"/>
                </a:solidFill>
              </a:rPr>
              <a:t> 23</a:t>
            </a:r>
            <a:endParaRPr lang="ja-JP" altLang="en-US" sz="1400">
              <a:solidFill>
                <a:srgbClr val="008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AA51A9C-1AD3-2D39-06C6-85EB070681AE}"/>
              </a:ext>
            </a:extLst>
          </p:cNvPr>
          <p:cNvSpPr txBox="1"/>
          <p:nvPr/>
        </p:nvSpPr>
        <p:spPr>
          <a:xfrm>
            <a:off x="844938" y="3708367"/>
            <a:ext cx="6673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Dynamics of gravity under Robin BC.</a:t>
            </a:r>
            <a:endParaRPr lang="ja-JP" altLang="en-US" sz="280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65C0641-2136-67E5-0337-55008ECA542B}"/>
              </a:ext>
            </a:extLst>
          </p:cNvPr>
          <p:cNvSpPr txBox="1"/>
          <p:nvPr/>
        </p:nvSpPr>
        <p:spPr>
          <a:xfrm>
            <a:off x="7428148" y="3795720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err="1">
                <a:solidFill>
                  <a:srgbClr val="008000"/>
                </a:solidFill>
              </a:rPr>
              <a:t>Bizon</a:t>
            </a:r>
            <a:r>
              <a:rPr lang="en-US" altLang="ja-JP" sz="1400" dirty="0">
                <a:solidFill>
                  <a:srgbClr val="008000"/>
                </a:solidFill>
              </a:rPr>
              <a:t> et al, 20</a:t>
            </a:r>
            <a:endParaRPr lang="ja-JP" altLang="en-US" sz="140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537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BA005C2A-953C-3F49-5BE4-0C1ABF1336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25" y="2598877"/>
            <a:ext cx="5337427" cy="400307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E014186-B5B6-A4EE-D89E-240B14625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Spectrum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6E5C538-F158-9066-C11B-33DECD00469A}"/>
              </a:ext>
            </a:extLst>
          </p:cNvPr>
          <p:cNvSpPr txBox="1"/>
          <p:nvPr/>
        </p:nvSpPr>
        <p:spPr>
          <a:xfrm>
            <a:off x="1310258" y="1644770"/>
            <a:ext cx="62622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ja-JP" sz="2800" dirty="0"/>
              <a:t>Pseudo-spectral method </a:t>
            </a:r>
          </a:p>
          <a:p>
            <a:r>
              <a:rPr lang="en" altLang="ja-JP" sz="1400" dirty="0">
                <a:solidFill>
                  <a:srgbClr val="008000"/>
                </a:solidFill>
              </a:rPr>
              <a:t>Based on Mathematica Summer School on Theoretical Physics</a:t>
            </a:r>
            <a:endParaRPr lang="en-US" altLang="ja-JP" sz="1400" dirty="0">
              <a:solidFill>
                <a:srgbClr val="008000"/>
              </a:solidFill>
            </a:endParaRPr>
          </a:p>
          <a:p>
            <a:r>
              <a:rPr lang="en-US" altLang="ja-JP" sz="1400" dirty="0" err="1">
                <a:solidFill>
                  <a:srgbClr val="008000"/>
                </a:solidFill>
              </a:rPr>
              <a:t>Yaffe’s</a:t>
            </a:r>
            <a:r>
              <a:rPr lang="en-US" altLang="ja-JP" sz="1400" dirty="0">
                <a:solidFill>
                  <a:srgbClr val="008000"/>
                </a:solidFill>
              </a:rPr>
              <a:t> </a:t>
            </a:r>
            <a:r>
              <a:rPr lang="en-US" altLang="ja-JP" sz="1400" dirty="0" err="1">
                <a:solidFill>
                  <a:srgbClr val="008000"/>
                </a:solidFill>
              </a:rPr>
              <a:t>mathematica</a:t>
            </a:r>
            <a:r>
              <a:rPr lang="en-US" altLang="ja-JP" sz="1400" dirty="0">
                <a:solidFill>
                  <a:srgbClr val="008000"/>
                </a:solidFill>
              </a:rPr>
              <a:t> note</a:t>
            </a:r>
            <a:endParaRPr lang="ja-JP" altLang="en-US" sz="1400">
              <a:solidFill>
                <a:srgbClr val="008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86CEFE-22CE-B9A0-8F19-3D67C056DC50}"/>
              </a:ext>
            </a:extLst>
          </p:cNvPr>
          <p:cNvSpPr txBox="1"/>
          <p:nvPr/>
        </p:nvSpPr>
        <p:spPr>
          <a:xfrm>
            <a:off x="1900071" y="3176851"/>
            <a:ext cx="559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D</a:t>
            </a:r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04DC426-17B3-5E70-D61C-0AA643D63700}"/>
              </a:ext>
            </a:extLst>
          </p:cNvPr>
          <p:cNvSpPr txBox="1"/>
          <p:nvPr/>
        </p:nvSpPr>
        <p:spPr>
          <a:xfrm>
            <a:off x="1069445" y="3184633"/>
            <a:ext cx="48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</a:t>
            </a:r>
            <a:endParaRPr lang="ja-JP" altLang="en-US"/>
          </a:p>
        </p:txBody>
      </p:sp>
      <p:sp>
        <p:nvSpPr>
          <p:cNvPr id="6" name="円/楕円 5">
            <a:extLst>
              <a:ext uri="{FF2B5EF4-FFF2-40B4-BE49-F238E27FC236}">
                <a16:creationId xmlns:a16="http://schemas.microsoft.com/office/drawing/2014/main" id="{E3F185EC-08CB-658B-BFA9-09D0FDE04A6C}"/>
              </a:ext>
            </a:extLst>
          </p:cNvPr>
          <p:cNvSpPr/>
          <p:nvPr/>
        </p:nvSpPr>
        <p:spPr>
          <a:xfrm>
            <a:off x="1841776" y="3270755"/>
            <a:ext cx="69968" cy="6996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円/楕円 7">
            <a:extLst>
              <a:ext uri="{FF2B5EF4-FFF2-40B4-BE49-F238E27FC236}">
                <a16:creationId xmlns:a16="http://schemas.microsoft.com/office/drawing/2014/main" id="{67D847A5-FAB2-6559-ED0B-75AB96121A36}"/>
              </a:ext>
            </a:extLst>
          </p:cNvPr>
          <p:cNvSpPr/>
          <p:nvPr/>
        </p:nvSpPr>
        <p:spPr>
          <a:xfrm>
            <a:off x="1359610" y="3270755"/>
            <a:ext cx="69968" cy="6996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2837E6C-FAA7-7326-8E4C-9337F07FDD05}"/>
              </a:ext>
            </a:extLst>
          </p:cNvPr>
          <p:cNvSpPr txBox="1"/>
          <p:nvPr/>
        </p:nvSpPr>
        <p:spPr>
          <a:xfrm>
            <a:off x="5663952" y="2854934"/>
            <a:ext cx="49685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/>
              <a:t>●</a:t>
            </a:r>
            <a:r>
              <a:rPr lang="en-US" altLang="ja-JP" sz="2000" dirty="0"/>
              <a:t>The eigen frequency does not come back original point after </a:t>
            </a:r>
            <a:r>
              <a:rPr lang="en-US" altLang="ja-JP" sz="2000" dirty="0" err="1"/>
              <a:t>θ</a:t>
            </a:r>
            <a:r>
              <a:rPr lang="en-US" altLang="ja-JP" sz="2000" dirty="0"/>
              <a:t>=0</a:t>
            </a:r>
            <a:r>
              <a:rPr lang="ja-JP" altLang="en-US" sz="2000"/>
              <a:t>→</a:t>
            </a:r>
            <a:r>
              <a:rPr lang="en-US" altLang="ja-JP" sz="2000" dirty="0"/>
              <a:t>2π. (Holonomy)</a:t>
            </a:r>
          </a:p>
          <a:p>
            <a:endParaRPr lang="en-US" altLang="ja-JP" sz="2000" dirty="0"/>
          </a:p>
          <a:p>
            <a:r>
              <a:rPr lang="ja-JP" altLang="en-US" sz="2000"/>
              <a:t>● </a:t>
            </a:r>
            <a:r>
              <a:rPr lang="en-US" altLang="ja-JP" sz="2000" dirty="0"/>
              <a:t>n-</a:t>
            </a:r>
            <a:r>
              <a:rPr lang="en-US" altLang="ja-JP" sz="2000" dirty="0" err="1"/>
              <a:t>th</a:t>
            </a:r>
            <a:r>
              <a:rPr lang="en-US" altLang="ja-JP" sz="2000" dirty="0"/>
              <a:t> over tone </a:t>
            </a:r>
            <a:r>
              <a:rPr lang="ja-JP" altLang="en-US" sz="2000"/>
              <a:t>→</a:t>
            </a:r>
            <a:r>
              <a:rPr lang="en-US" altLang="ja-JP" sz="2000" dirty="0"/>
              <a:t> (n-1)-</a:t>
            </a:r>
            <a:r>
              <a:rPr lang="en-US" altLang="ja-JP" sz="2000" dirty="0" err="1"/>
              <a:t>th</a:t>
            </a:r>
            <a:r>
              <a:rPr lang="en-US" altLang="ja-JP" sz="2000" dirty="0"/>
              <a:t> over tone.</a:t>
            </a:r>
          </a:p>
          <a:p>
            <a:endParaRPr lang="en-US" altLang="ja-JP" sz="2000" dirty="0"/>
          </a:p>
          <a:p>
            <a:r>
              <a:rPr lang="ja-JP" altLang="en-US" sz="2000"/>
              <a:t>●</a:t>
            </a:r>
            <a:r>
              <a:rPr lang="en-US" altLang="ja-JP" sz="2000" dirty="0"/>
              <a:t> Fundamental tones are swept out to infinity in the complex plane.</a:t>
            </a:r>
          </a:p>
        </p:txBody>
      </p:sp>
    </p:spTree>
    <p:extLst>
      <p:ext uri="{BB962C8B-B14F-4D97-AF65-F5344CB8AC3E}">
        <p14:creationId xmlns:p14="http://schemas.microsoft.com/office/powerpoint/2010/main" val="3674994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AF06FF-C2EF-888C-143F-D6845FA14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Instability</a:t>
            </a:r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0C946B6-6E1A-1707-866A-773A4E1AA712}"/>
              </a:ext>
            </a:extLst>
          </p:cNvPr>
          <p:cNvGrpSpPr/>
          <p:nvPr/>
        </p:nvGrpSpPr>
        <p:grpSpPr>
          <a:xfrm>
            <a:off x="4177803" y="2046518"/>
            <a:ext cx="3646284" cy="2762799"/>
            <a:chOff x="400183" y="5013176"/>
            <a:chExt cx="2274675" cy="1723527"/>
          </a:xfrm>
        </p:grpSpPr>
        <p:sp>
          <p:nvSpPr>
            <p:cNvPr id="11" name="円/楕円 10">
              <a:extLst>
                <a:ext uri="{FF2B5EF4-FFF2-40B4-BE49-F238E27FC236}">
                  <a16:creationId xmlns:a16="http://schemas.microsoft.com/office/drawing/2014/main" id="{2571207C-52CB-78BE-89E0-D4F9ECECCD22}"/>
                </a:ext>
              </a:extLst>
            </p:cNvPr>
            <p:cNvSpPr/>
            <p:nvPr/>
          </p:nvSpPr>
          <p:spPr>
            <a:xfrm>
              <a:off x="698662" y="5013176"/>
              <a:ext cx="1723527" cy="1723527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5B853046-5A10-57C5-62FF-C12662D827DB}"/>
                </a:ext>
              </a:extLst>
            </p:cNvPr>
            <p:cNvCxnSpPr>
              <a:cxnSpLocks/>
            </p:cNvCxnSpPr>
            <p:nvPr/>
          </p:nvCxnSpPr>
          <p:spPr>
            <a:xfrm>
              <a:off x="1560425" y="5893684"/>
              <a:ext cx="861764" cy="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4ACC34BD-A350-003D-4F14-971BC7921D01}"/>
                </a:ext>
              </a:extLst>
            </p:cNvPr>
            <p:cNvCxnSpPr>
              <a:cxnSpLocks/>
              <a:endCxn id="11" idx="7"/>
            </p:cNvCxnSpPr>
            <p:nvPr/>
          </p:nvCxnSpPr>
          <p:spPr>
            <a:xfrm flipV="1">
              <a:off x="1560425" y="5265581"/>
              <a:ext cx="609359" cy="632912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2D1EEA8E-45B8-4539-A5E1-2B1219F40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5696" y="5603769"/>
              <a:ext cx="162076" cy="273503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2E5DCC67-190A-662E-FCF5-EFCE90E38955}"/>
                </a:ext>
              </a:extLst>
            </p:cNvPr>
            <p:cNvSpPr txBox="1"/>
            <p:nvPr/>
          </p:nvSpPr>
          <p:spPr>
            <a:xfrm>
              <a:off x="2421925" y="5740521"/>
              <a:ext cx="252933" cy="230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D</a:t>
              </a:r>
              <a:endParaRPr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4E409735-7A9A-F8F0-B683-C3C4F29428BB}"/>
                </a:ext>
              </a:extLst>
            </p:cNvPr>
            <p:cNvSpPr txBox="1"/>
            <p:nvPr/>
          </p:nvSpPr>
          <p:spPr>
            <a:xfrm>
              <a:off x="400183" y="5740521"/>
              <a:ext cx="252933" cy="230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N</a:t>
              </a:r>
              <a:endParaRPr lang="ja-JP" altLang="en-US"/>
            </a:p>
          </p:txBody>
        </p:sp>
      </p:grpSp>
      <p:sp>
        <p:nvSpPr>
          <p:cNvPr id="18" name="円弧 17">
            <a:extLst>
              <a:ext uri="{FF2B5EF4-FFF2-40B4-BE49-F238E27FC236}">
                <a16:creationId xmlns:a16="http://schemas.microsoft.com/office/drawing/2014/main" id="{2EFF0B53-D0E9-900C-E410-57A27BCBA1C3}"/>
              </a:ext>
            </a:extLst>
          </p:cNvPr>
          <p:cNvSpPr/>
          <p:nvPr/>
        </p:nvSpPr>
        <p:spPr>
          <a:xfrm>
            <a:off x="4655841" y="2047601"/>
            <a:ext cx="2762799" cy="2762799"/>
          </a:xfrm>
          <a:prstGeom prst="arc">
            <a:avLst>
              <a:gd name="adj1" fmla="val 21565429"/>
              <a:gd name="adj2" fmla="val 8432234"/>
            </a:avLst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円/楕円 18">
            <a:extLst>
              <a:ext uri="{FF2B5EF4-FFF2-40B4-BE49-F238E27FC236}">
                <a16:creationId xmlns:a16="http://schemas.microsoft.com/office/drawing/2014/main" id="{6342AE0A-1611-095C-2C34-BB05C39B7A10}"/>
              </a:ext>
            </a:extLst>
          </p:cNvPr>
          <p:cNvSpPr/>
          <p:nvPr/>
        </p:nvSpPr>
        <p:spPr>
          <a:xfrm>
            <a:off x="7347456" y="3382305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84F31E0-5EC3-CD22-AE09-DA019F56FCCA}"/>
              </a:ext>
            </a:extLst>
          </p:cNvPr>
          <p:cNvSpPr txBox="1"/>
          <p:nvPr/>
        </p:nvSpPr>
        <p:spPr>
          <a:xfrm>
            <a:off x="6795665" y="4579064"/>
            <a:ext cx="1245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Instability</a:t>
            </a:r>
            <a:endParaRPr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56EE79E-BF4C-7CE8-2218-7466099C86EA}"/>
              </a:ext>
            </a:extLst>
          </p:cNvPr>
          <p:cNvSpPr txBox="1"/>
          <p:nvPr/>
        </p:nvSpPr>
        <p:spPr>
          <a:xfrm>
            <a:off x="4136574" y="429366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222.4°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31832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C7D07D-2372-C04B-467D-997866392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Consistent with energy conservation?</a:t>
            </a:r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41CC882-0DA0-5BB2-DA94-F5BC60710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816" y="3305017"/>
            <a:ext cx="6934200" cy="8382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C2DD618-FFE9-E709-3E26-122FD9D1C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5777" y="4554669"/>
            <a:ext cx="3124200" cy="8382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437DC38-FD99-7BBC-3CF7-E6FAFA5DE6FF}"/>
              </a:ext>
            </a:extLst>
          </p:cNvPr>
          <p:cNvSpPr txBox="1"/>
          <p:nvPr/>
        </p:nvSpPr>
        <p:spPr>
          <a:xfrm>
            <a:off x="7032104" y="474355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is conserved.</a:t>
            </a:r>
            <a:endParaRPr lang="ja-JP" altLang="en-US" sz="24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1CAAF7C-87F7-46ED-8B72-CC167657BEA8}"/>
              </a:ext>
            </a:extLst>
          </p:cNvPr>
          <p:cNvSpPr txBox="1"/>
          <p:nvPr/>
        </p:nvSpPr>
        <p:spPr>
          <a:xfrm>
            <a:off x="4007768" y="580432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For </a:t>
            </a:r>
            <a:r>
              <a:rPr lang="en-US" altLang="ja-JP" sz="2400" dirty="0" err="1"/>
              <a:t>κ</a:t>
            </a:r>
            <a:r>
              <a:rPr lang="en-US" altLang="ja-JP" sz="2400" dirty="0"/>
              <a:t>&lt;0, there can be unstable.</a:t>
            </a:r>
            <a:endParaRPr lang="ja-JP" altLang="en-US" sz="240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32EBE76-FCA9-E291-108A-48220B23E2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0342" y="1950454"/>
            <a:ext cx="8531081" cy="122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231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F128A2-65DB-3BE7-79A1-DBCF5D158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Summary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1BF6AF-2E25-82F5-1B65-F1A5C1802BA8}"/>
              </a:ext>
            </a:extLst>
          </p:cNvPr>
          <p:cNvSpPr txBox="1"/>
          <p:nvPr/>
        </p:nvSpPr>
        <p:spPr>
          <a:xfrm>
            <a:off x="942975" y="2049769"/>
            <a:ext cx="95250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QNM of scalar field in Sch-AdS4 under Robin BC was studied.</a:t>
            </a:r>
          </a:p>
          <a:p>
            <a:endParaRPr lang="en-US" altLang="ja-JP" sz="2400" dirty="0"/>
          </a:p>
          <a:p>
            <a:r>
              <a:rPr lang="en-US" altLang="ja-JP" sz="2400" dirty="0">
                <a:solidFill>
                  <a:srgbClr val="FF0000"/>
                </a:solidFill>
              </a:rPr>
              <a:t>There is holonomy in QNM spectrum</a:t>
            </a:r>
            <a:r>
              <a:rPr lang="en-US" altLang="ja-JP" sz="2400" dirty="0"/>
              <a:t>.</a:t>
            </a:r>
          </a:p>
          <a:p>
            <a:endParaRPr lang="en-US" altLang="ja-JP" sz="2400" dirty="0"/>
          </a:p>
          <a:p>
            <a:r>
              <a:rPr lang="en-US" altLang="ja-JP" sz="2400" dirty="0"/>
              <a:t>Unstable for </a:t>
            </a:r>
            <a:r>
              <a:rPr lang="en-US" altLang="ja-JP" sz="2400" dirty="0" err="1"/>
              <a:t>θ</a:t>
            </a:r>
            <a:r>
              <a:rPr lang="en-US" altLang="ja-JP" sz="2400" dirty="0"/>
              <a:t>&gt;222.4°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E05A84B-C3CC-B96F-A8B2-3BCA589012E4}"/>
              </a:ext>
            </a:extLst>
          </p:cNvPr>
          <p:cNvSpPr txBox="1"/>
          <p:nvPr/>
        </p:nvSpPr>
        <p:spPr>
          <a:xfrm>
            <a:off x="3605436" y="4748749"/>
            <a:ext cx="5544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/>
              <a:t>●</a:t>
            </a:r>
            <a:r>
              <a:rPr lang="en-US" altLang="ja-JP" sz="2000" dirty="0"/>
              <a:t>future work</a:t>
            </a:r>
          </a:p>
          <a:p>
            <a:r>
              <a:rPr lang="en-US" altLang="ja-JP" sz="2000" dirty="0"/>
              <a:t>Dynamic after the instability?</a:t>
            </a:r>
          </a:p>
          <a:p>
            <a:r>
              <a:rPr lang="en-US" altLang="ja-JP" sz="2000" dirty="0"/>
              <a:t>What is the final fate?</a:t>
            </a:r>
          </a:p>
          <a:p>
            <a:r>
              <a:rPr lang="en-US" altLang="ja-JP" sz="2000" dirty="0"/>
              <a:t>Charged or rotating BHs?</a:t>
            </a:r>
            <a:endParaRPr lang="ja-JP" altLang="en-US" sz="200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5D5C1A7-89B0-3213-E0B6-1868303E8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531" y="3724419"/>
            <a:ext cx="3678146" cy="27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917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F79A91-37F8-16E7-050A-B54E001DC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9883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AC13AE-1180-35F6-4818-DBE343D37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DFAC480-D6A4-D1CC-7FAD-4B2251D41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736" y="2060848"/>
            <a:ext cx="50419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17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14186-B5B6-A4EE-D89E-240B14625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800" dirty="0"/>
              <a:t>Setup</a:t>
            </a:r>
            <a:endParaRPr lang="ja-JP" altLang="en-US" sz="480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ADC89FD-F106-7632-62ED-9F952338D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716" y="2105579"/>
            <a:ext cx="5951066" cy="83937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41E23CC-F6F7-E752-9084-D9BC50A93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272" y="2410242"/>
            <a:ext cx="1869306" cy="356472"/>
          </a:xfrm>
          <a:prstGeom prst="rect">
            <a:avLst/>
          </a:prstGeom>
        </p:spPr>
      </p:pic>
      <p:sp>
        <p:nvSpPr>
          <p:cNvPr id="6" name="大かっこ 5">
            <a:extLst>
              <a:ext uri="{FF2B5EF4-FFF2-40B4-BE49-F238E27FC236}">
                <a16:creationId xmlns:a16="http://schemas.microsoft.com/office/drawing/2014/main" id="{E252483A-2C87-043C-5A46-3BB4BD6D9BBB}"/>
              </a:ext>
            </a:extLst>
          </p:cNvPr>
          <p:cNvSpPr/>
          <p:nvPr/>
        </p:nvSpPr>
        <p:spPr>
          <a:xfrm>
            <a:off x="8472265" y="2321602"/>
            <a:ext cx="1995711" cy="576064"/>
          </a:xfrm>
          <a:prstGeom prst="bracketPair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0E91208-D28F-CA8C-8FB3-FEA44C0DB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7769" y="3575894"/>
            <a:ext cx="1807127" cy="46635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4A596FB-6A2F-EE98-84C9-5EB2DC166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2095" y="3545739"/>
            <a:ext cx="1503996" cy="466355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D7B8F9F-AEAC-5987-0C54-D5704F60B755}"/>
              </a:ext>
            </a:extLst>
          </p:cNvPr>
          <p:cNvSpPr txBox="1"/>
          <p:nvPr/>
        </p:nvSpPr>
        <p:spPr>
          <a:xfrm>
            <a:off x="3451457" y="3016798"/>
            <a:ext cx="4798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z=0: Infinity,  z=1: Horizon</a:t>
            </a:r>
            <a:endParaRPr lang="ja-JP" altLang="en-US" sz="24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AA0628A-F9EE-9E73-1CDC-453FE28B3A3E}"/>
              </a:ext>
            </a:extLst>
          </p:cNvPr>
          <p:cNvSpPr txBox="1"/>
          <p:nvPr/>
        </p:nvSpPr>
        <p:spPr>
          <a:xfrm>
            <a:off x="1823666" y="171600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Sch-AdS4</a:t>
            </a:r>
            <a:endParaRPr lang="ja-JP" altLang="en-US" sz="240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FB91B3B-AF97-FFA9-452C-74BCA9887B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7380" y="4339605"/>
            <a:ext cx="5269430" cy="45103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721E903-414C-5CBB-D8EC-9AAA3A0AD149}"/>
              </a:ext>
            </a:extLst>
          </p:cNvPr>
          <p:cNvSpPr txBox="1"/>
          <p:nvPr/>
        </p:nvSpPr>
        <p:spPr>
          <a:xfrm>
            <a:off x="1625121" y="4334292"/>
            <a:ext cx="2693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Near infinity</a:t>
            </a:r>
            <a:endParaRPr lang="ja-JP" altLang="en-US" sz="240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91DF196-9BAE-5AAF-C987-9BF10F66EE06}"/>
              </a:ext>
            </a:extLst>
          </p:cNvPr>
          <p:cNvSpPr txBox="1"/>
          <p:nvPr/>
        </p:nvSpPr>
        <p:spPr>
          <a:xfrm>
            <a:off x="1775520" y="3603584"/>
            <a:ext cx="19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Scalar field</a:t>
            </a:r>
            <a:endParaRPr lang="ja-JP" altLang="en-US" sz="240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DD1DDD82-9A47-AB15-C058-FDC098F051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2919" y="5060159"/>
            <a:ext cx="2411174" cy="572437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CBBA117-0322-ABC4-FC41-3FE83C53CC9A}"/>
              </a:ext>
            </a:extLst>
          </p:cNvPr>
          <p:cNvSpPr txBox="1"/>
          <p:nvPr/>
        </p:nvSpPr>
        <p:spPr>
          <a:xfrm>
            <a:off x="1643496" y="5115544"/>
            <a:ext cx="3021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Robin BC at infinity</a:t>
            </a:r>
            <a:endParaRPr lang="ja-JP" altLang="en-US" sz="240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B30123A-E167-3A26-9B48-EAC960AF78DE}"/>
              </a:ext>
            </a:extLst>
          </p:cNvPr>
          <p:cNvSpPr txBox="1"/>
          <p:nvPr/>
        </p:nvSpPr>
        <p:spPr>
          <a:xfrm>
            <a:off x="5597777" y="6113113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err="1">
                <a:solidFill>
                  <a:srgbClr val="008000"/>
                </a:solidFill>
              </a:rPr>
              <a:t>Breitenlohner&amp;Freedman</a:t>
            </a:r>
            <a:r>
              <a:rPr lang="en-US" altLang="ja-JP" sz="1400" dirty="0">
                <a:solidFill>
                  <a:srgbClr val="008000"/>
                </a:solidFill>
              </a:rPr>
              <a:t> 82, </a:t>
            </a:r>
            <a:r>
              <a:rPr lang="en-US" altLang="ja-JP" sz="1400" dirty="0" err="1">
                <a:solidFill>
                  <a:srgbClr val="008000"/>
                </a:solidFill>
              </a:rPr>
              <a:t>Ishibashi&amp;Wald</a:t>
            </a:r>
            <a:r>
              <a:rPr lang="en-US" altLang="ja-JP" sz="1400" dirty="0">
                <a:solidFill>
                  <a:srgbClr val="008000"/>
                </a:solidFill>
              </a:rPr>
              <a:t> 04</a:t>
            </a:r>
            <a:endParaRPr lang="ja-JP" altLang="en-US" sz="1400">
              <a:solidFill>
                <a:srgbClr val="008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B45B8AF-F390-BF12-3C9F-9937E796D26C}"/>
              </a:ext>
            </a:extLst>
          </p:cNvPr>
          <p:cNvSpPr txBox="1"/>
          <p:nvPr/>
        </p:nvSpPr>
        <p:spPr>
          <a:xfrm>
            <a:off x="2669076" y="5743780"/>
            <a:ext cx="679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For -9/4&lt;μ^2&lt;-5/4, total energy is finite even for Robin BC.</a:t>
            </a:r>
            <a:endParaRPr lang="ja-JP" altLang="en-US"/>
          </a:p>
        </p:txBody>
      </p:sp>
      <p:sp>
        <p:nvSpPr>
          <p:cNvPr id="11" name="大かっこ 10">
            <a:extLst>
              <a:ext uri="{FF2B5EF4-FFF2-40B4-BE49-F238E27FC236}">
                <a16:creationId xmlns:a16="http://schemas.microsoft.com/office/drawing/2014/main" id="{AD90F1D1-8682-1508-4AFA-9EFD651A690B}"/>
              </a:ext>
            </a:extLst>
          </p:cNvPr>
          <p:cNvSpPr/>
          <p:nvPr/>
        </p:nvSpPr>
        <p:spPr>
          <a:xfrm>
            <a:off x="2495601" y="5743781"/>
            <a:ext cx="7350649" cy="677109"/>
          </a:xfrm>
          <a:prstGeom prst="bracketPair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9205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870963-822D-584D-A6EB-A70D91C073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b="1" dirty="0"/>
              <a:t>Toy example</a:t>
            </a:r>
            <a:endParaRPr lang="ja-JP" altLang="en-US" b="1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BE18A60-6C58-B641-B018-F1CC102186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4969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597383-493A-2046-BEDD-7C24119A2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Mode function</a:t>
            </a:r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6C1D820-5E29-37CE-06DC-6DCF24DFC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568" y="254722"/>
            <a:ext cx="2284096" cy="1142048"/>
          </a:xfrm>
          <a:prstGeom prst="rect">
            <a:avLst/>
          </a:prstGeom>
        </p:spPr>
      </p:pic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0159EBE-A69D-1461-EA30-9AEAAA01C7C6}"/>
              </a:ext>
            </a:extLst>
          </p:cNvPr>
          <p:cNvGrpSpPr/>
          <p:nvPr/>
        </p:nvGrpSpPr>
        <p:grpSpPr>
          <a:xfrm>
            <a:off x="6528048" y="2121304"/>
            <a:ext cx="4413026" cy="1823515"/>
            <a:chOff x="2189735" y="4437112"/>
            <a:chExt cx="4413026" cy="1823515"/>
          </a:xfrm>
        </p:grpSpPr>
        <p:sp>
          <p:nvSpPr>
            <p:cNvPr id="5" name="フリーフォーム 4">
              <a:extLst>
                <a:ext uri="{FF2B5EF4-FFF2-40B4-BE49-F238E27FC236}">
                  <a16:creationId xmlns:a16="http://schemas.microsoft.com/office/drawing/2014/main" id="{3C6A25CF-AB68-9C6D-FD90-7499126DE4E9}"/>
                </a:ext>
              </a:extLst>
            </p:cNvPr>
            <p:cNvSpPr/>
            <p:nvPr/>
          </p:nvSpPr>
          <p:spPr>
            <a:xfrm>
              <a:off x="3010999" y="4869160"/>
              <a:ext cx="2420471" cy="771415"/>
            </a:xfrm>
            <a:custGeom>
              <a:avLst/>
              <a:gdLst>
                <a:gd name="connsiteX0" fmla="*/ 0 w 2420471"/>
                <a:gd name="connsiteY0" fmla="*/ 311327 h 771415"/>
                <a:gd name="connsiteX1" fmla="*/ 806824 w 2420471"/>
                <a:gd name="connsiteY1" fmla="*/ 15492 h 771415"/>
                <a:gd name="connsiteX2" fmla="*/ 1956547 w 2420471"/>
                <a:gd name="connsiteY2" fmla="*/ 734909 h 771415"/>
                <a:gd name="connsiteX3" fmla="*/ 2420471 w 2420471"/>
                <a:gd name="connsiteY3" fmla="*/ 600439 h 771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0471" h="771415">
                  <a:moveTo>
                    <a:pt x="0" y="311327"/>
                  </a:moveTo>
                  <a:cubicBezTo>
                    <a:pt x="240366" y="128111"/>
                    <a:pt x="480733" y="-55105"/>
                    <a:pt x="806824" y="15492"/>
                  </a:cubicBezTo>
                  <a:cubicBezTo>
                    <a:pt x="1132915" y="86089"/>
                    <a:pt x="1687606" y="637418"/>
                    <a:pt x="1956547" y="734909"/>
                  </a:cubicBezTo>
                  <a:cubicBezTo>
                    <a:pt x="2225488" y="832400"/>
                    <a:pt x="2322979" y="716419"/>
                    <a:pt x="2420471" y="600439"/>
                  </a:cubicBezTo>
                </a:path>
              </a:pathLst>
            </a:custGeom>
            <a:noFill/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8FB29BDF-B9B5-939F-E12D-0A638B47C446}"/>
                </a:ext>
              </a:extLst>
            </p:cNvPr>
            <p:cNvSpPr/>
            <p:nvPr/>
          </p:nvSpPr>
          <p:spPr>
            <a:xfrm>
              <a:off x="2686281" y="4437112"/>
              <a:ext cx="324718" cy="1512168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52415B2-F3F5-EA31-C7EB-F81FDDD53C5A}"/>
                </a:ext>
              </a:extLst>
            </p:cNvPr>
            <p:cNvSpPr/>
            <p:nvPr/>
          </p:nvSpPr>
          <p:spPr>
            <a:xfrm>
              <a:off x="5436096" y="4437112"/>
              <a:ext cx="324718" cy="1512168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415BE7DB-65F2-FB12-12D9-F38F352C9411}"/>
                </a:ext>
              </a:extLst>
            </p:cNvPr>
            <p:cNvCxnSpPr>
              <a:cxnSpLocks/>
            </p:cNvCxnSpPr>
            <p:nvPr/>
          </p:nvCxnSpPr>
          <p:spPr>
            <a:xfrm>
              <a:off x="2362927" y="5445224"/>
              <a:ext cx="3816424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80BE483-5F80-7221-3A0C-EAB43A47E4C8}"/>
                </a:ext>
              </a:extLst>
            </p:cNvPr>
            <p:cNvSpPr txBox="1"/>
            <p:nvPr/>
          </p:nvSpPr>
          <p:spPr>
            <a:xfrm>
              <a:off x="5315255" y="5053390"/>
              <a:ext cx="12875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Dirichlet</a:t>
              </a:r>
              <a:endParaRPr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DC1E579-0F73-2615-E7C0-1B9D9B15EBEE}"/>
                </a:ext>
              </a:extLst>
            </p:cNvPr>
            <p:cNvSpPr txBox="1"/>
            <p:nvPr/>
          </p:nvSpPr>
          <p:spPr>
            <a:xfrm>
              <a:off x="2189735" y="4904710"/>
              <a:ext cx="9930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Robin</a:t>
              </a:r>
              <a:endParaRPr lang="ja-JP" altLang="en-US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1B59A48-7C98-4777-7F3D-5E11F41CE98B}"/>
                </a:ext>
              </a:extLst>
            </p:cNvPr>
            <p:cNvSpPr txBox="1"/>
            <p:nvPr/>
          </p:nvSpPr>
          <p:spPr>
            <a:xfrm>
              <a:off x="6035335" y="54222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x</a:t>
              </a:r>
              <a:endParaRPr lang="ja-JP" altLang="en-US"/>
            </a:p>
          </p:txBody>
        </p:sp>
        <p:sp>
          <p:nvSpPr>
            <p:cNvPr id="17" name="上下矢印 16">
              <a:extLst>
                <a:ext uri="{FF2B5EF4-FFF2-40B4-BE49-F238E27FC236}">
                  <a16:creationId xmlns:a16="http://schemas.microsoft.com/office/drawing/2014/main" id="{EAAF839D-CACC-B503-31E5-4CD7EC1CED8E}"/>
                </a:ext>
              </a:extLst>
            </p:cNvPr>
            <p:cNvSpPr/>
            <p:nvPr/>
          </p:nvSpPr>
          <p:spPr>
            <a:xfrm>
              <a:off x="3457347" y="4941169"/>
              <a:ext cx="48833" cy="483382"/>
            </a:xfrm>
            <a:prstGeom prst="upDownArrow">
              <a:avLst/>
            </a:prstGeom>
            <a:solidFill>
              <a:schemeClr val="accent1"/>
            </a:solidFill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A71E5D56-DE58-F93C-69FE-AABA30B7C3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41441" y="4904710"/>
              <a:ext cx="324717" cy="624456"/>
            </a:xfrm>
            <a:prstGeom prst="rect">
              <a:avLst/>
            </a:prstGeom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E1F1A549-F374-7ECB-2B38-172A4476E0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6352" y="5700348"/>
              <a:ext cx="1349763" cy="560279"/>
            </a:xfrm>
            <a:prstGeom prst="rect">
              <a:avLst/>
            </a:prstGeom>
          </p:spPr>
        </p:pic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11E4DA5-209A-4AE3-C7BA-D1FF7EDA00B3}"/>
              </a:ext>
            </a:extLst>
          </p:cNvPr>
          <p:cNvSpPr txBox="1"/>
          <p:nvPr/>
        </p:nvSpPr>
        <p:spPr>
          <a:xfrm>
            <a:off x="1862267" y="2105430"/>
            <a:ext cx="4503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From the Dirichlet</a:t>
            </a:r>
            <a:endParaRPr lang="ja-JP" altLang="en-US" sz="2400"/>
          </a:p>
          <a:p>
            <a:r>
              <a:rPr lang="en-US" altLang="ja-JP" sz="2400" dirty="0"/>
              <a:t>boundary condition at x=1,</a:t>
            </a:r>
            <a:endParaRPr lang="ja-JP" altLang="en-US" sz="240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B7FD436-F3C8-26F8-ECD0-4B8E53DF7A29}"/>
              </a:ext>
            </a:extLst>
          </p:cNvPr>
          <p:cNvSpPr txBox="1"/>
          <p:nvPr/>
        </p:nvSpPr>
        <p:spPr>
          <a:xfrm>
            <a:off x="1681916" y="4471766"/>
            <a:ext cx="589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From the boundary condition at x=0</a:t>
            </a:r>
            <a:endParaRPr lang="ja-JP" altLang="en-US" sz="2400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DB2F211C-CE2C-2C71-4735-607B8DA097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0583" y="4759689"/>
            <a:ext cx="6541746" cy="1137695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DD33E0-1B76-E6EE-2EC4-8579F8023F03}"/>
              </a:ext>
            </a:extLst>
          </p:cNvPr>
          <p:cNvSpPr txBox="1"/>
          <p:nvPr/>
        </p:nvSpPr>
        <p:spPr>
          <a:xfrm>
            <a:off x="1681916" y="5849597"/>
            <a:ext cx="502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Its solutions are eigen frequencies.</a:t>
            </a:r>
            <a:endParaRPr lang="ja-JP" altLang="en-US" sz="2400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6481EA4-F9C9-5A3F-ADBE-4B2418C0CBCE}"/>
              </a:ext>
            </a:extLst>
          </p:cNvPr>
          <p:cNvGrpSpPr/>
          <p:nvPr/>
        </p:nvGrpSpPr>
        <p:grpSpPr>
          <a:xfrm>
            <a:off x="1667789" y="2972731"/>
            <a:ext cx="5285924" cy="1321481"/>
            <a:chOff x="143789" y="2972730"/>
            <a:chExt cx="5285924" cy="1321481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754CC4EB-1B9D-B0E4-FC78-FE08794C5B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789" y="2972730"/>
              <a:ext cx="5285924" cy="1321481"/>
            </a:xfrm>
            <a:prstGeom prst="rect">
              <a:avLst/>
            </a:prstGeom>
          </p:spPr>
        </p:pic>
        <p:sp>
          <p:nvSpPr>
            <p:cNvPr id="3" name="大かっこ 2">
              <a:extLst>
                <a:ext uri="{FF2B5EF4-FFF2-40B4-BE49-F238E27FC236}">
                  <a16:creationId xmlns:a16="http://schemas.microsoft.com/office/drawing/2014/main" id="{338FC38C-5112-A66B-866D-CB7E01DEA8CB}"/>
                </a:ext>
              </a:extLst>
            </p:cNvPr>
            <p:cNvSpPr/>
            <p:nvPr/>
          </p:nvSpPr>
          <p:spPr>
            <a:xfrm>
              <a:off x="2987824" y="3129415"/>
              <a:ext cx="1830982" cy="659625"/>
            </a:xfrm>
            <a:prstGeom prst="bracketPair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pic>
        <p:nvPicPr>
          <p:cNvPr id="22" name="図 21">
            <a:extLst>
              <a:ext uri="{FF2B5EF4-FFF2-40B4-BE49-F238E27FC236}">
                <a16:creationId xmlns:a16="http://schemas.microsoft.com/office/drawing/2014/main" id="{1DC45720-A756-6172-AD28-FF8686E454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3452" y="339583"/>
            <a:ext cx="1651253" cy="58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71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597383-493A-2046-BEDD-7C24119A2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Eigen </a:t>
            </a:r>
            <a:r>
              <a:rPr lang="en-US" altLang="ja-JP" dirty="0" err="1"/>
              <a:t>frequecies</a:t>
            </a:r>
            <a:endParaRPr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7034F41-DA61-85AD-DE07-3DC8A56D0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1" y="2111931"/>
            <a:ext cx="4176464" cy="328605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6013740-8D95-1290-2B27-495DF511741B}"/>
              </a:ext>
            </a:extLst>
          </p:cNvPr>
          <p:cNvSpPr txBox="1"/>
          <p:nvPr/>
        </p:nvSpPr>
        <p:spPr>
          <a:xfrm>
            <a:off x="6504522" y="2820411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a&gt;1 : 2 real roots</a:t>
            </a:r>
            <a:endParaRPr lang="ja-JP" altLang="en-US" sz="240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24B2201-7229-803D-DB75-3BFD4D645DE7}"/>
              </a:ext>
            </a:extLst>
          </p:cNvPr>
          <p:cNvSpPr txBox="1"/>
          <p:nvPr/>
        </p:nvSpPr>
        <p:spPr>
          <a:xfrm>
            <a:off x="6528048" y="3381373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a=1 : double root at </a:t>
            </a:r>
            <a:r>
              <a:rPr lang="en-US" altLang="ja-JP" sz="2400" dirty="0" err="1"/>
              <a:t>ω</a:t>
            </a:r>
            <a:r>
              <a:rPr lang="en-US" altLang="ja-JP" sz="2400" dirty="0"/>
              <a:t>=0</a:t>
            </a:r>
            <a:endParaRPr lang="ja-JP" altLang="en-US" sz="24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B271DED-DB06-0E3D-0B0C-9C66E0500F8E}"/>
              </a:ext>
            </a:extLst>
          </p:cNvPr>
          <p:cNvSpPr txBox="1"/>
          <p:nvPr/>
        </p:nvSpPr>
        <p:spPr>
          <a:xfrm>
            <a:off x="6528048" y="3936644"/>
            <a:ext cx="2980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a&lt;1 : No real roots</a:t>
            </a:r>
            <a:endParaRPr lang="ja-JP" altLang="en-US" sz="240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D83906BF-9C2A-3DAB-BCC9-740E83E59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624" y="1809407"/>
            <a:ext cx="1096888" cy="479889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FABE76B-AE1A-F847-7D6A-E58AC12E77DF}"/>
              </a:ext>
            </a:extLst>
          </p:cNvPr>
          <p:cNvSpPr txBox="1"/>
          <p:nvPr/>
        </p:nvSpPr>
        <p:spPr>
          <a:xfrm>
            <a:off x="6316041" y="2291269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sz="2400" dirty="0"/>
              <a:t>There is a root at </a:t>
            </a:r>
            <a:r>
              <a:rPr lang="en-US" altLang="ja-JP" sz="2400" dirty="0" err="1"/>
              <a:t>ω</a:t>
            </a:r>
            <a:r>
              <a:rPr lang="en-US" altLang="ja-JP" sz="2400" dirty="0"/>
              <a:t>=0 and</a:t>
            </a:r>
            <a:endParaRPr lang="ja-JP" altLang="en-US" sz="2400"/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F6FA7BB7-CCA4-B4C5-529D-725AEAD87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2998" y="5143677"/>
            <a:ext cx="1224136" cy="325849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24F2C893-793C-F71E-A76C-27F15BD459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1900" y="5158137"/>
            <a:ext cx="756435" cy="239845"/>
          </a:xfrm>
          <a:prstGeom prst="rect">
            <a:avLst/>
          </a:prstGeom>
        </p:spPr>
      </p:pic>
      <p:sp>
        <p:nvSpPr>
          <p:cNvPr id="28" name="左右矢印 27">
            <a:extLst>
              <a:ext uri="{FF2B5EF4-FFF2-40B4-BE49-F238E27FC236}">
                <a16:creationId xmlns:a16="http://schemas.microsoft.com/office/drawing/2014/main" id="{D1DD42AF-AC50-D7D1-7FF0-5B34DCEB6809}"/>
              </a:ext>
            </a:extLst>
          </p:cNvPr>
          <p:cNvSpPr/>
          <p:nvPr/>
        </p:nvSpPr>
        <p:spPr>
          <a:xfrm>
            <a:off x="7692654" y="5247190"/>
            <a:ext cx="216024" cy="119923"/>
          </a:xfrm>
          <a:prstGeom prst="leftRigh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9" name="大かっこ 28">
            <a:extLst>
              <a:ext uri="{FF2B5EF4-FFF2-40B4-BE49-F238E27FC236}">
                <a16:creationId xmlns:a16="http://schemas.microsoft.com/office/drawing/2014/main" id="{631EF042-FA1E-FCD3-F88B-F04446352730}"/>
              </a:ext>
            </a:extLst>
          </p:cNvPr>
          <p:cNvSpPr/>
          <p:nvPr/>
        </p:nvSpPr>
        <p:spPr>
          <a:xfrm>
            <a:off x="6571456" y="5013176"/>
            <a:ext cx="2980928" cy="576064"/>
          </a:xfrm>
          <a:prstGeom prst="bracketPair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13E79C2-E362-5047-E99D-788A1F4B30FD}"/>
              </a:ext>
            </a:extLst>
          </p:cNvPr>
          <p:cNvSpPr txBox="1"/>
          <p:nvPr/>
        </p:nvSpPr>
        <p:spPr>
          <a:xfrm>
            <a:off x="1955540" y="5833513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Where have eigen frequencies </a:t>
            </a:r>
          </a:p>
          <a:p>
            <a:r>
              <a:rPr lang="en-US" altLang="ja-JP" sz="2400" dirty="0"/>
              <a:t>gone for a&lt;1?</a:t>
            </a:r>
            <a:endParaRPr lang="ja-JP" altLang="en-US" sz="240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A7F18E0-0BA2-1D30-6465-C4BDD06D31F6}"/>
              </a:ext>
            </a:extLst>
          </p:cNvPr>
          <p:cNvSpPr txBox="1"/>
          <p:nvPr/>
        </p:nvSpPr>
        <p:spPr>
          <a:xfrm>
            <a:off x="7280151" y="6034557"/>
            <a:ext cx="2355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0000FF"/>
                </a:solidFill>
              </a:rPr>
              <a:t>complex plane</a:t>
            </a:r>
            <a:endParaRPr lang="ja-JP" altLang="en-US" sz="2400">
              <a:solidFill>
                <a:srgbClr val="0000FF"/>
              </a:solidFill>
            </a:endParaRPr>
          </a:p>
        </p:txBody>
      </p:sp>
      <p:sp>
        <p:nvSpPr>
          <p:cNvPr id="32" name="右矢印 31">
            <a:extLst>
              <a:ext uri="{FF2B5EF4-FFF2-40B4-BE49-F238E27FC236}">
                <a16:creationId xmlns:a16="http://schemas.microsoft.com/office/drawing/2014/main" id="{24DDE5D1-F850-691D-473B-368BA4F80084}"/>
              </a:ext>
            </a:extLst>
          </p:cNvPr>
          <p:cNvSpPr/>
          <p:nvPr/>
        </p:nvSpPr>
        <p:spPr>
          <a:xfrm>
            <a:off x="6838799" y="6157377"/>
            <a:ext cx="324036" cy="216024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7440918-4453-1ECE-2582-3D5C5E9A0165}"/>
              </a:ext>
            </a:extLst>
          </p:cNvPr>
          <p:cNvSpPr txBox="1"/>
          <p:nvPr/>
        </p:nvSpPr>
        <p:spPr>
          <a:xfrm>
            <a:off x="8256240" y="138847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>
                <a:solidFill>
                  <a:srgbClr val="008000"/>
                </a:solidFill>
              </a:rPr>
              <a:t>Bizon</a:t>
            </a:r>
            <a:r>
              <a:rPr lang="en-US" altLang="ja-JP" dirty="0">
                <a:solidFill>
                  <a:srgbClr val="008000"/>
                </a:solidFill>
              </a:rPr>
              <a:t> et al, 20</a:t>
            </a:r>
            <a:endParaRPr lang="ja-JP" altLang="en-US">
              <a:solidFill>
                <a:srgbClr val="008000"/>
              </a:solidFill>
            </a:endParaRPr>
          </a:p>
        </p:txBody>
      </p:sp>
      <p:sp>
        <p:nvSpPr>
          <p:cNvPr id="4" name="左中かっこ 3">
            <a:extLst>
              <a:ext uri="{FF2B5EF4-FFF2-40B4-BE49-F238E27FC236}">
                <a16:creationId xmlns:a16="http://schemas.microsoft.com/office/drawing/2014/main" id="{53BEA999-1739-115B-D48B-74561E60D316}"/>
              </a:ext>
            </a:extLst>
          </p:cNvPr>
          <p:cNvSpPr/>
          <p:nvPr/>
        </p:nvSpPr>
        <p:spPr>
          <a:xfrm>
            <a:off x="6384032" y="2852936"/>
            <a:ext cx="216024" cy="1577898"/>
          </a:xfrm>
          <a:prstGeom prst="leftBrace">
            <a:avLst>
              <a:gd name="adj1" fmla="val 31459"/>
              <a:gd name="adj2" fmla="val 50000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300282A-6918-974C-C0A3-B2A86B687D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2451" y="447153"/>
            <a:ext cx="3297671" cy="57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56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518CF6-7FA0-85E1-1232-C6CC593FC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Pure imaginary eigenfrequency</a:t>
            </a:r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CCA4580-D25C-F6C1-80CF-C140DC165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969" y="2006189"/>
            <a:ext cx="2576681" cy="64417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69352F9-6F24-B51B-0556-616828F4E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673" y="1916832"/>
            <a:ext cx="1609591" cy="720080"/>
          </a:xfrm>
          <a:prstGeom prst="rect">
            <a:avLst/>
          </a:prstGeom>
        </p:spPr>
      </p:pic>
      <p:sp>
        <p:nvSpPr>
          <p:cNvPr id="5" name="右矢印 4">
            <a:extLst>
              <a:ext uri="{FF2B5EF4-FFF2-40B4-BE49-F238E27FC236}">
                <a16:creationId xmlns:a16="http://schemas.microsoft.com/office/drawing/2014/main" id="{2E651E88-5E4E-6A9E-10A3-13F91FA02A41}"/>
              </a:ext>
            </a:extLst>
          </p:cNvPr>
          <p:cNvSpPr/>
          <p:nvPr/>
        </p:nvSpPr>
        <p:spPr>
          <a:xfrm>
            <a:off x="5087888" y="2220262"/>
            <a:ext cx="432048" cy="216024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A290B72-15FE-B6F5-58D8-FF7DB3CAD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536" y="2759178"/>
            <a:ext cx="3960440" cy="3325075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A87C1DA-898B-5061-347B-A3A2A21A14BE}"/>
              </a:ext>
            </a:extLst>
          </p:cNvPr>
          <p:cNvSpPr txBox="1"/>
          <p:nvPr/>
        </p:nvSpPr>
        <p:spPr>
          <a:xfrm>
            <a:off x="6431989" y="2876210"/>
            <a:ext cx="34084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a&lt;1 : </a:t>
            </a:r>
            <a:r>
              <a:rPr lang="en-US" altLang="ja-JP" sz="2800" dirty="0"/>
              <a:t>Two pure imaginary solutions</a:t>
            </a:r>
            <a:endParaRPr lang="ja-JP" altLang="en-US" sz="2800"/>
          </a:p>
        </p:txBody>
      </p:sp>
      <p:sp>
        <p:nvSpPr>
          <p:cNvPr id="10" name="下矢印 9">
            <a:extLst>
              <a:ext uri="{FF2B5EF4-FFF2-40B4-BE49-F238E27FC236}">
                <a16:creationId xmlns:a16="http://schemas.microsoft.com/office/drawing/2014/main" id="{EAA99477-65D4-07C7-0C2D-83C2320C5433}"/>
              </a:ext>
            </a:extLst>
          </p:cNvPr>
          <p:cNvSpPr/>
          <p:nvPr/>
        </p:nvSpPr>
        <p:spPr>
          <a:xfrm>
            <a:off x="7494910" y="3933056"/>
            <a:ext cx="288032" cy="504056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5D7890-26CB-A4E6-1C56-152EF822CF54}"/>
              </a:ext>
            </a:extLst>
          </p:cNvPr>
          <p:cNvSpPr txBox="1"/>
          <p:nvPr/>
        </p:nvSpPr>
        <p:spPr>
          <a:xfrm>
            <a:off x="6312026" y="4548031"/>
            <a:ext cx="2664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Unstable for </a:t>
            </a:r>
            <a:endParaRPr lang="ja-JP" altLang="en-US" sz="280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89A88D6C-E179-6E32-BD78-CA708B625D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7576" y="5182170"/>
            <a:ext cx="2450852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230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AF06FF-C2EF-888C-143F-D6845FA14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Instability</a:t>
            </a:r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0C946B6-6E1A-1707-866A-773A4E1AA712}"/>
              </a:ext>
            </a:extLst>
          </p:cNvPr>
          <p:cNvGrpSpPr/>
          <p:nvPr/>
        </p:nvGrpSpPr>
        <p:grpSpPr>
          <a:xfrm>
            <a:off x="4177803" y="2046518"/>
            <a:ext cx="3646284" cy="2762799"/>
            <a:chOff x="400183" y="5013176"/>
            <a:chExt cx="2274675" cy="1723527"/>
          </a:xfrm>
        </p:grpSpPr>
        <p:sp>
          <p:nvSpPr>
            <p:cNvPr id="11" name="円/楕円 10">
              <a:extLst>
                <a:ext uri="{FF2B5EF4-FFF2-40B4-BE49-F238E27FC236}">
                  <a16:creationId xmlns:a16="http://schemas.microsoft.com/office/drawing/2014/main" id="{2571207C-52CB-78BE-89E0-D4F9ECECCD22}"/>
                </a:ext>
              </a:extLst>
            </p:cNvPr>
            <p:cNvSpPr/>
            <p:nvPr/>
          </p:nvSpPr>
          <p:spPr>
            <a:xfrm>
              <a:off x="698662" y="5013176"/>
              <a:ext cx="1723527" cy="1723527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5B853046-5A10-57C5-62FF-C12662D827DB}"/>
                </a:ext>
              </a:extLst>
            </p:cNvPr>
            <p:cNvCxnSpPr>
              <a:cxnSpLocks/>
            </p:cNvCxnSpPr>
            <p:nvPr/>
          </p:nvCxnSpPr>
          <p:spPr>
            <a:xfrm>
              <a:off x="1560425" y="5893684"/>
              <a:ext cx="861764" cy="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4ACC34BD-A350-003D-4F14-971BC7921D01}"/>
                </a:ext>
              </a:extLst>
            </p:cNvPr>
            <p:cNvCxnSpPr>
              <a:cxnSpLocks/>
              <a:endCxn id="11" idx="7"/>
            </p:cNvCxnSpPr>
            <p:nvPr/>
          </p:nvCxnSpPr>
          <p:spPr>
            <a:xfrm flipV="1">
              <a:off x="1560425" y="5265581"/>
              <a:ext cx="609359" cy="632912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2D1EEA8E-45B8-4539-A5E1-2B1219F40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5696" y="5603769"/>
              <a:ext cx="162076" cy="273503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2E5DCC67-190A-662E-FCF5-EFCE90E38955}"/>
                </a:ext>
              </a:extLst>
            </p:cNvPr>
            <p:cNvSpPr txBox="1"/>
            <p:nvPr/>
          </p:nvSpPr>
          <p:spPr>
            <a:xfrm>
              <a:off x="2421925" y="5740521"/>
              <a:ext cx="252933" cy="230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D</a:t>
              </a:r>
              <a:endParaRPr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4E409735-7A9A-F8F0-B683-C3C4F29428BB}"/>
                </a:ext>
              </a:extLst>
            </p:cNvPr>
            <p:cNvSpPr txBox="1"/>
            <p:nvPr/>
          </p:nvSpPr>
          <p:spPr>
            <a:xfrm>
              <a:off x="400183" y="5740521"/>
              <a:ext cx="252933" cy="230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N</a:t>
              </a:r>
              <a:endParaRPr lang="ja-JP" altLang="en-US"/>
            </a:p>
          </p:txBody>
        </p:sp>
      </p:grpSp>
      <p:sp>
        <p:nvSpPr>
          <p:cNvPr id="18" name="円弧 17">
            <a:extLst>
              <a:ext uri="{FF2B5EF4-FFF2-40B4-BE49-F238E27FC236}">
                <a16:creationId xmlns:a16="http://schemas.microsoft.com/office/drawing/2014/main" id="{2EFF0B53-D0E9-900C-E410-57A27BCBA1C3}"/>
              </a:ext>
            </a:extLst>
          </p:cNvPr>
          <p:cNvSpPr/>
          <p:nvPr/>
        </p:nvSpPr>
        <p:spPr>
          <a:xfrm>
            <a:off x="4655841" y="2047601"/>
            <a:ext cx="2762799" cy="2762799"/>
          </a:xfrm>
          <a:prstGeom prst="arc">
            <a:avLst>
              <a:gd name="adj1" fmla="val 21565429"/>
              <a:gd name="adj2" fmla="val 8432234"/>
            </a:avLst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円/楕円 18">
            <a:extLst>
              <a:ext uri="{FF2B5EF4-FFF2-40B4-BE49-F238E27FC236}">
                <a16:creationId xmlns:a16="http://schemas.microsoft.com/office/drawing/2014/main" id="{6342AE0A-1611-095C-2C34-BB05C39B7A10}"/>
              </a:ext>
            </a:extLst>
          </p:cNvPr>
          <p:cNvSpPr/>
          <p:nvPr/>
        </p:nvSpPr>
        <p:spPr>
          <a:xfrm>
            <a:off x="7347456" y="3382305"/>
            <a:ext cx="144016" cy="14401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84F31E0-5EC3-CD22-AE09-DA019F56FCCA}"/>
              </a:ext>
            </a:extLst>
          </p:cNvPr>
          <p:cNvSpPr txBox="1"/>
          <p:nvPr/>
        </p:nvSpPr>
        <p:spPr>
          <a:xfrm>
            <a:off x="6795665" y="4579064"/>
            <a:ext cx="1245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Instability</a:t>
            </a:r>
            <a:endParaRPr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56EE79E-BF4C-7CE8-2218-7466099C86EA}"/>
              </a:ext>
            </a:extLst>
          </p:cNvPr>
          <p:cNvSpPr txBox="1"/>
          <p:nvPr/>
        </p:nvSpPr>
        <p:spPr>
          <a:xfrm>
            <a:off x="4136574" y="429366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222.4°</a:t>
            </a:r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A7F9831-2FAB-5EA8-D7E4-77745E73458B}"/>
              </a:ext>
            </a:extLst>
          </p:cNvPr>
          <p:cNvSpPr txBox="1"/>
          <p:nvPr/>
        </p:nvSpPr>
        <p:spPr>
          <a:xfrm>
            <a:off x="2495600" y="5325671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New thermal phase in the deformed CFT?</a:t>
            </a:r>
            <a:endParaRPr lang="ja-JP" altLang="en-US" sz="280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59C196C-F3C0-5791-4AD6-D933A5045971}"/>
              </a:ext>
            </a:extLst>
          </p:cNvPr>
          <p:cNvSpPr txBox="1"/>
          <p:nvPr/>
        </p:nvSpPr>
        <p:spPr>
          <a:xfrm>
            <a:off x="2511024" y="5947222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What is the final fate in the gravity side?</a:t>
            </a:r>
            <a:endParaRPr lang="ja-JP" altLang="en-US" sz="2800"/>
          </a:p>
        </p:txBody>
      </p:sp>
    </p:spTree>
    <p:extLst>
      <p:ext uri="{BB962C8B-B14F-4D97-AF65-F5344CB8AC3E}">
        <p14:creationId xmlns:p14="http://schemas.microsoft.com/office/powerpoint/2010/main" val="113247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597383-493A-2046-BEDD-7C24119A2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Ordinary wave equation with Robin boundary condition (BC)</a:t>
            </a:r>
            <a:endParaRPr lang="ja-JP" altLang="en-US" b="1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8B34FD9-2106-3A5E-D74A-89172F361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266" y="1600200"/>
            <a:ext cx="3696163" cy="130452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6C1D820-5E29-37CE-06DC-6DCF24DFC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9884" y="2726241"/>
            <a:ext cx="2880320" cy="1440160"/>
          </a:xfrm>
          <a:prstGeom prst="rect">
            <a:avLst/>
          </a:prstGeom>
        </p:spPr>
      </p:pic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0159EBE-A69D-1461-EA30-9AEAAA01C7C6}"/>
              </a:ext>
            </a:extLst>
          </p:cNvPr>
          <p:cNvGrpSpPr/>
          <p:nvPr/>
        </p:nvGrpSpPr>
        <p:grpSpPr>
          <a:xfrm>
            <a:off x="3498180" y="4629822"/>
            <a:ext cx="5280253" cy="1823515"/>
            <a:chOff x="1772693" y="4437112"/>
            <a:chExt cx="5280253" cy="1823515"/>
          </a:xfrm>
        </p:grpSpPr>
        <p:sp>
          <p:nvSpPr>
            <p:cNvPr id="5" name="フリーフォーム 4">
              <a:extLst>
                <a:ext uri="{FF2B5EF4-FFF2-40B4-BE49-F238E27FC236}">
                  <a16:creationId xmlns:a16="http://schemas.microsoft.com/office/drawing/2014/main" id="{3C6A25CF-AB68-9C6D-FD90-7499126DE4E9}"/>
                </a:ext>
              </a:extLst>
            </p:cNvPr>
            <p:cNvSpPr/>
            <p:nvPr/>
          </p:nvSpPr>
          <p:spPr>
            <a:xfrm>
              <a:off x="3010999" y="4869160"/>
              <a:ext cx="2420471" cy="771415"/>
            </a:xfrm>
            <a:custGeom>
              <a:avLst/>
              <a:gdLst>
                <a:gd name="connsiteX0" fmla="*/ 0 w 2420471"/>
                <a:gd name="connsiteY0" fmla="*/ 311327 h 771415"/>
                <a:gd name="connsiteX1" fmla="*/ 806824 w 2420471"/>
                <a:gd name="connsiteY1" fmla="*/ 15492 h 771415"/>
                <a:gd name="connsiteX2" fmla="*/ 1956547 w 2420471"/>
                <a:gd name="connsiteY2" fmla="*/ 734909 h 771415"/>
                <a:gd name="connsiteX3" fmla="*/ 2420471 w 2420471"/>
                <a:gd name="connsiteY3" fmla="*/ 600439 h 771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0471" h="771415">
                  <a:moveTo>
                    <a:pt x="0" y="311327"/>
                  </a:moveTo>
                  <a:cubicBezTo>
                    <a:pt x="240366" y="128111"/>
                    <a:pt x="480733" y="-55105"/>
                    <a:pt x="806824" y="15492"/>
                  </a:cubicBezTo>
                  <a:cubicBezTo>
                    <a:pt x="1132915" y="86089"/>
                    <a:pt x="1687606" y="637418"/>
                    <a:pt x="1956547" y="734909"/>
                  </a:cubicBezTo>
                  <a:cubicBezTo>
                    <a:pt x="2225488" y="832400"/>
                    <a:pt x="2322979" y="716419"/>
                    <a:pt x="2420471" y="600439"/>
                  </a:cubicBezTo>
                </a:path>
              </a:pathLst>
            </a:custGeom>
            <a:noFill/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8FB29BDF-B9B5-939F-E12D-0A638B47C446}"/>
                </a:ext>
              </a:extLst>
            </p:cNvPr>
            <p:cNvSpPr/>
            <p:nvPr/>
          </p:nvSpPr>
          <p:spPr>
            <a:xfrm>
              <a:off x="2686281" y="4437112"/>
              <a:ext cx="324718" cy="1512168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52415B2-F3F5-EA31-C7EB-F81FDDD53C5A}"/>
                </a:ext>
              </a:extLst>
            </p:cNvPr>
            <p:cNvSpPr/>
            <p:nvPr/>
          </p:nvSpPr>
          <p:spPr>
            <a:xfrm>
              <a:off x="5436096" y="4437112"/>
              <a:ext cx="324718" cy="1512168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415BE7DB-65F2-FB12-12D9-F38F352C9411}"/>
                </a:ext>
              </a:extLst>
            </p:cNvPr>
            <p:cNvCxnSpPr>
              <a:cxnSpLocks/>
            </p:cNvCxnSpPr>
            <p:nvPr/>
          </p:nvCxnSpPr>
          <p:spPr>
            <a:xfrm>
              <a:off x="2362927" y="5445224"/>
              <a:ext cx="3816424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80BE483-5F80-7221-3A0C-EAB43A47E4C8}"/>
                </a:ext>
              </a:extLst>
            </p:cNvPr>
            <p:cNvSpPr txBox="1"/>
            <p:nvPr/>
          </p:nvSpPr>
          <p:spPr>
            <a:xfrm>
              <a:off x="5765440" y="4988902"/>
              <a:ext cx="12875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Dirichlet</a:t>
              </a:r>
              <a:endParaRPr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DC1E579-0F73-2615-E7C0-1B9D9B15EBEE}"/>
                </a:ext>
              </a:extLst>
            </p:cNvPr>
            <p:cNvSpPr txBox="1"/>
            <p:nvPr/>
          </p:nvSpPr>
          <p:spPr>
            <a:xfrm>
              <a:off x="1772693" y="4995042"/>
              <a:ext cx="9930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Robin</a:t>
              </a:r>
              <a:endParaRPr lang="ja-JP" altLang="en-US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1B59A48-7C98-4777-7F3D-5E11F41CE98B}"/>
                </a:ext>
              </a:extLst>
            </p:cNvPr>
            <p:cNvSpPr txBox="1"/>
            <p:nvPr/>
          </p:nvSpPr>
          <p:spPr>
            <a:xfrm>
              <a:off x="6035335" y="54222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x</a:t>
              </a:r>
              <a:endParaRPr lang="ja-JP" altLang="en-US"/>
            </a:p>
          </p:txBody>
        </p:sp>
        <p:sp>
          <p:nvSpPr>
            <p:cNvPr id="17" name="上下矢印 16">
              <a:extLst>
                <a:ext uri="{FF2B5EF4-FFF2-40B4-BE49-F238E27FC236}">
                  <a16:creationId xmlns:a16="http://schemas.microsoft.com/office/drawing/2014/main" id="{EAAF839D-CACC-B503-31E5-4CD7EC1CED8E}"/>
                </a:ext>
              </a:extLst>
            </p:cNvPr>
            <p:cNvSpPr/>
            <p:nvPr/>
          </p:nvSpPr>
          <p:spPr>
            <a:xfrm>
              <a:off x="3457347" y="4941169"/>
              <a:ext cx="48833" cy="483382"/>
            </a:xfrm>
            <a:prstGeom prst="upDownArrow">
              <a:avLst/>
            </a:prstGeom>
            <a:solidFill>
              <a:schemeClr val="accent1"/>
            </a:solidFill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A71E5D56-DE58-F93C-69FE-AABA30B7C3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41441" y="4904710"/>
              <a:ext cx="324717" cy="624456"/>
            </a:xfrm>
            <a:prstGeom prst="rect">
              <a:avLst/>
            </a:prstGeom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E1F1A549-F374-7ECB-2B38-172A4476E0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46352" y="5700348"/>
              <a:ext cx="1349763" cy="560279"/>
            </a:xfrm>
            <a:prstGeom prst="rect">
              <a:avLst/>
            </a:prstGeom>
          </p:spPr>
        </p:pic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19533F9-2757-D9BC-9AA1-F63BF35436A4}"/>
              </a:ext>
            </a:extLst>
          </p:cNvPr>
          <p:cNvSpPr txBox="1"/>
          <p:nvPr/>
        </p:nvSpPr>
        <p:spPr>
          <a:xfrm>
            <a:off x="7483008" y="304173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Robin BC</a:t>
            </a:r>
            <a:endParaRPr lang="ja-JP" altLang="en-US" sz="2400"/>
          </a:p>
        </p:txBody>
      </p:sp>
      <p:sp>
        <p:nvSpPr>
          <p:cNvPr id="33" name="左矢印 32">
            <a:extLst>
              <a:ext uri="{FF2B5EF4-FFF2-40B4-BE49-F238E27FC236}">
                <a16:creationId xmlns:a16="http://schemas.microsoft.com/office/drawing/2014/main" id="{B6595EEB-B489-F788-490A-5593ED22D0A4}"/>
              </a:ext>
            </a:extLst>
          </p:cNvPr>
          <p:cNvSpPr/>
          <p:nvPr/>
        </p:nvSpPr>
        <p:spPr>
          <a:xfrm>
            <a:off x="7032104" y="3212976"/>
            <a:ext cx="360040" cy="72008"/>
          </a:xfrm>
          <a:prstGeom prst="lef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左中かっこ 33">
            <a:extLst>
              <a:ext uri="{FF2B5EF4-FFF2-40B4-BE49-F238E27FC236}">
                <a16:creationId xmlns:a16="http://schemas.microsoft.com/office/drawing/2014/main" id="{C7B001E9-4D71-580F-1D5F-0A604F46353A}"/>
              </a:ext>
            </a:extLst>
          </p:cNvPr>
          <p:cNvSpPr/>
          <p:nvPr/>
        </p:nvSpPr>
        <p:spPr>
          <a:xfrm>
            <a:off x="4019020" y="3036522"/>
            <a:ext cx="288032" cy="963335"/>
          </a:xfrm>
          <a:prstGeom prst="leftBrace">
            <a:avLst>
              <a:gd name="adj1" fmla="val 36345"/>
              <a:gd name="adj2" fmla="val 50000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8176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597383-493A-2046-BEDD-7C24119A2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Parameter space of </a:t>
            </a:r>
            <a:br>
              <a:rPr lang="en-US" altLang="ja-JP" b="1" dirty="0"/>
            </a:br>
            <a:r>
              <a:rPr lang="en-US" altLang="ja-JP" b="1" dirty="0"/>
              <a:t>Robin boundary conditions</a:t>
            </a:r>
            <a:endParaRPr lang="ja-JP" altLang="en-US" b="1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404B113C-65F8-CA85-443A-ED3AE6981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2345" y="1872671"/>
            <a:ext cx="3927230" cy="924054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9AA341D-7888-E54F-9201-247B941379C3}"/>
              </a:ext>
            </a:extLst>
          </p:cNvPr>
          <p:cNvSpPr txBox="1"/>
          <p:nvPr/>
        </p:nvSpPr>
        <p:spPr>
          <a:xfrm>
            <a:off x="7997552" y="3114221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Dirichlet</a:t>
            </a:r>
            <a:endParaRPr lang="ja-JP" altLang="en-US" sz="240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662CA8E-45C4-DF57-52E8-F2BFF5376622}"/>
              </a:ext>
            </a:extLst>
          </p:cNvPr>
          <p:cNvSpPr txBox="1"/>
          <p:nvPr/>
        </p:nvSpPr>
        <p:spPr>
          <a:xfrm>
            <a:off x="5339916" y="3108295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Neumann</a:t>
            </a:r>
            <a:endParaRPr lang="ja-JP" altLang="en-US" sz="2400"/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11DF9D1-2005-98FB-094A-211678B6E647}"/>
              </a:ext>
            </a:extLst>
          </p:cNvPr>
          <p:cNvCxnSpPr>
            <a:cxnSpLocks/>
          </p:cNvCxnSpPr>
          <p:nvPr/>
        </p:nvCxnSpPr>
        <p:spPr>
          <a:xfrm>
            <a:off x="3582380" y="3650574"/>
            <a:ext cx="531527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図 4">
            <a:extLst>
              <a:ext uri="{FF2B5EF4-FFF2-40B4-BE49-F238E27FC236}">
                <a16:creationId xmlns:a16="http://schemas.microsoft.com/office/drawing/2014/main" id="{2D3B8199-11BB-15FC-50CF-E2579E329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640" y="3961145"/>
            <a:ext cx="1651000" cy="2159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302A1DD-238C-6936-4F27-04D657706F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0954" y="3961146"/>
            <a:ext cx="1282700" cy="2159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1C048C7-77E1-5FFC-8A7A-460926D7E8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9936" y="3846846"/>
            <a:ext cx="1066800" cy="330200"/>
          </a:xfrm>
          <a:prstGeom prst="rect">
            <a:avLst/>
          </a:prstGeom>
        </p:spPr>
      </p:pic>
      <p:sp>
        <p:nvSpPr>
          <p:cNvPr id="9" name="円/楕円 8">
            <a:extLst>
              <a:ext uri="{FF2B5EF4-FFF2-40B4-BE49-F238E27FC236}">
                <a16:creationId xmlns:a16="http://schemas.microsoft.com/office/drawing/2014/main" id="{0D9F9429-EB71-72CC-A424-9452D066B12E}"/>
              </a:ext>
            </a:extLst>
          </p:cNvPr>
          <p:cNvSpPr/>
          <p:nvPr/>
        </p:nvSpPr>
        <p:spPr>
          <a:xfrm>
            <a:off x="6006836" y="3613962"/>
            <a:ext cx="89165" cy="8916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DFE8D48-4D3E-0DDB-840C-ABE1FA82D587}"/>
              </a:ext>
            </a:extLst>
          </p:cNvPr>
          <p:cNvSpPr txBox="1"/>
          <p:nvPr/>
        </p:nvSpPr>
        <p:spPr>
          <a:xfrm>
            <a:off x="2877817" y="3152297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Dirichlet</a:t>
            </a:r>
            <a:endParaRPr lang="ja-JP" altLang="en-US" sz="2400"/>
          </a:p>
        </p:txBody>
      </p:sp>
      <p:sp>
        <p:nvSpPr>
          <p:cNvPr id="13" name="曲折矢印 12">
            <a:extLst>
              <a:ext uri="{FF2B5EF4-FFF2-40B4-BE49-F238E27FC236}">
                <a16:creationId xmlns:a16="http://schemas.microsoft.com/office/drawing/2014/main" id="{3EC55FD2-BBDD-EF47-8F99-AC80F70F7468}"/>
              </a:ext>
            </a:extLst>
          </p:cNvPr>
          <p:cNvSpPr/>
          <p:nvPr/>
        </p:nvSpPr>
        <p:spPr>
          <a:xfrm rot="16200000">
            <a:off x="3786336" y="4023014"/>
            <a:ext cx="661899" cy="1325233"/>
          </a:xfrm>
          <a:prstGeom prst="ben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曲折矢印 13">
            <a:extLst>
              <a:ext uri="{FF2B5EF4-FFF2-40B4-BE49-F238E27FC236}">
                <a16:creationId xmlns:a16="http://schemas.microsoft.com/office/drawing/2014/main" id="{243E7386-6F15-3DC1-E78F-56E2AD77D31F}"/>
              </a:ext>
            </a:extLst>
          </p:cNvPr>
          <p:cNvSpPr/>
          <p:nvPr/>
        </p:nvSpPr>
        <p:spPr>
          <a:xfrm rot="16200000" flipV="1">
            <a:off x="7871544" y="3984936"/>
            <a:ext cx="661899" cy="1325234"/>
          </a:xfrm>
          <a:prstGeom prst="ben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9E77EA9-EFCB-37B0-FE33-963340730544}"/>
              </a:ext>
            </a:extLst>
          </p:cNvPr>
          <p:cNvSpPr txBox="1"/>
          <p:nvPr/>
        </p:nvSpPr>
        <p:spPr>
          <a:xfrm>
            <a:off x="5221306" y="4633972"/>
            <a:ext cx="2268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Identified</a:t>
            </a:r>
            <a:endParaRPr lang="ja-JP" altLang="en-US" sz="280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2AB25AE-298E-EEAC-D1F6-7610BDA7B01E}"/>
              </a:ext>
            </a:extLst>
          </p:cNvPr>
          <p:cNvSpPr txBox="1"/>
          <p:nvPr/>
        </p:nvSpPr>
        <p:spPr>
          <a:xfrm>
            <a:off x="2358157" y="5660008"/>
            <a:ext cx="7475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/>
              <a:t>Parameter space is topologically S^1.</a:t>
            </a:r>
            <a:endParaRPr lang="ja-JP" altLang="en-US" sz="3200"/>
          </a:p>
        </p:txBody>
      </p:sp>
    </p:spTree>
    <p:extLst>
      <p:ext uri="{BB962C8B-B14F-4D97-AF65-F5344CB8AC3E}">
        <p14:creationId xmlns:p14="http://schemas.microsoft.com/office/powerpoint/2010/main" val="2485469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597383-493A-2046-BEDD-7C24119A2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Robin parameter</a:t>
            </a:r>
            <a:endParaRPr lang="ja-JP" altLang="en-US" b="1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33F0085B-3F53-E726-4E82-4357A5CE1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035" y="1558761"/>
            <a:ext cx="2115965" cy="110206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706B8D57-74B1-10D7-227C-FEF7A4DC0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746" y="3072591"/>
            <a:ext cx="4541890" cy="862384"/>
          </a:xfrm>
          <a:prstGeom prst="rect">
            <a:avLst/>
          </a:prstGeom>
        </p:spPr>
      </p:pic>
      <p:sp>
        <p:nvSpPr>
          <p:cNvPr id="27" name="右矢印 26">
            <a:extLst>
              <a:ext uri="{FF2B5EF4-FFF2-40B4-BE49-F238E27FC236}">
                <a16:creationId xmlns:a16="http://schemas.microsoft.com/office/drawing/2014/main" id="{D042CD61-088C-2DEA-2A7A-D485F278A079}"/>
              </a:ext>
            </a:extLst>
          </p:cNvPr>
          <p:cNvSpPr/>
          <p:nvPr/>
        </p:nvSpPr>
        <p:spPr>
          <a:xfrm>
            <a:off x="3371340" y="3475244"/>
            <a:ext cx="432048" cy="158560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円/楕円 27">
            <a:extLst>
              <a:ext uri="{FF2B5EF4-FFF2-40B4-BE49-F238E27FC236}">
                <a16:creationId xmlns:a16="http://schemas.microsoft.com/office/drawing/2014/main" id="{400AB04E-544E-E15B-0542-0D5D49E71A5C}"/>
              </a:ext>
            </a:extLst>
          </p:cNvPr>
          <p:cNvSpPr/>
          <p:nvPr/>
        </p:nvSpPr>
        <p:spPr>
          <a:xfrm>
            <a:off x="2423593" y="4476823"/>
            <a:ext cx="1723527" cy="1723527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309C9879-668B-9981-8640-7DFD135B2F3A}"/>
              </a:ext>
            </a:extLst>
          </p:cNvPr>
          <p:cNvCxnSpPr>
            <a:cxnSpLocks/>
          </p:cNvCxnSpPr>
          <p:nvPr/>
        </p:nvCxnSpPr>
        <p:spPr>
          <a:xfrm>
            <a:off x="3285355" y="5357331"/>
            <a:ext cx="861764" cy="1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322ACFF4-AA50-BE7F-CF01-662AF71931DF}"/>
              </a:ext>
            </a:extLst>
          </p:cNvPr>
          <p:cNvCxnSpPr>
            <a:cxnSpLocks/>
            <a:endCxn id="28" idx="7"/>
          </p:cNvCxnSpPr>
          <p:nvPr/>
        </p:nvCxnSpPr>
        <p:spPr>
          <a:xfrm flipV="1">
            <a:off x="3285356" y="4729227"/>
            <a:ext cx="609359" cy="63291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図 33">
            <a:extLst>
              <a:ext uri="{FF2B5EF4-FFF2-40B4-BE49-F238E27FC236}">
                <a16:creationId xmlns:a16="http://schemas.microsoft.com/office/drawing/2014/main" id="{22B5E827-5B96-F8AE-4876-5ADCF14024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0626" y="5067416"/>
            <a:ext cx="162076" cy="273503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83D6CE8-3893-AD54-6E37-64A76FC992DB}"/>
              </a:ext>
            </a:extLst>
          </p:cNvPr>
          <p:cNvSpPr txBox="1"/>
          <p:nvPr/>
        </p:nvSpPr>
        <p:spPr>
          <a:xfrm>
            <a:off x="4655841" y="4713448"/>
            <a:ext cx="58121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1 to 1 correspondence </a:t>
            </a:r>
          </a:p>
          <a:p>
            <a:r>
              <a:rPr lang="en-US" altLang="ja-JP" sz="2800" dirty="0">
                <a:solidFill>
                  <a:srgbClr val="FF0000"/>
                </a:solidFill>
              </a:rPr>
              <a:t>between points S^1 and </a:t>
            </a:r>
          </a:p>
          <a:p>
            <a:r>
              <a:rPr lang="en-US" altLang="ja-JP" sz="2800" dirty="0">
                <a:solidFill>
                  <a:srgbClr val="FF0000"/>
                </a:solidFill>
              </a:rPr>
              <a:t>Robin boundary conditions.</a:t>
            </a:r>
            <a:endParaRPr lang="ja-JP" altLang="en-US" sz="2800">
              <a:solidFill>
                <a:srgbClr val="FF0000"/>
              </a:solidFill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C9805B6-AE04-DE7F-F4B7-269329BEEC63}"/>
              </a:ext>
            </a:extLst>
          </p:cNvPr>
          <p:cNvSpPr txBox="1"/>
          <p:nvPr/>
        </p:nvSpPr>
        <p:spPr>
          <a:xfrm>
            <a:off x="4137211" y="5153919"/>
            <a:ext cx="252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D</a:t>
            </a:r>
            <a:endParaRPr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7229F83-F257-C4A9-58A5-99111CACFB08}"/>
              </a:ext>
            </a:extLst>
          </p:cNvPr>
          <p:cNvSpPr txBox="1"/>
          <p:nvPr/>
        </p:nvSpPr>
        <p:spPr>
          <a:xfrm>
            <a:off x="2099172" y="5172664"/>
            <a:ext cx="252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</a:t>
            </a:r>
            <a:endParaRPr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A8EDAB8-6A96-E529-C86E-BC89BFC586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4201" y="1999233"/>
            <a:ext cx="2163692" cy="41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78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597383-493A-2046-BEDD-7C24119A2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Eigen frequencies for Dirichlet and Neumann boundary conditions</a:t>
            </a:r>
            <a:endParaRPr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0AAEC315-C340-746E-3D70-73EFC147C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037" y="2838279"/>
            <a:ext cx="1447800" cy="2159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DF5FB299-821F-3129-DAAF-CE508E8F0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045" y="2424566"/>
            <a:ext cx="2692400" cy="93980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CC459AEC-602D-6C3F-000C-E54C90F21E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3719" y="2723016"/>
            <a:ext cx="1155700" cy="342900"/>
          </a:xfrm>
          <a:prstGeom prst="rect">
            <a:avLst/>
          </a:prstGeom>
        </p:spPr>
      </p:pic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D1EA131-B6A4-E76A-8A65-C8E9D8C9EEFE}"/>
              </a:ext>
            </a:extLst>
          </p:cNvPr>
          <p:cNvGrpSpPr/>
          <p:nvPr/>
        </p:nvGrpSpPr>
        <p:grpSpPr>
          <a:xfrm>
            <a:off x="3436728" y="4568144"/>
            <a:ext cx="2290972" cy="1723527"/>
            <a:chOff x="2251572" y="4629223"/>
            <a:chExt cx="2290972" cy="1723527"/>
          </a:xfrm>
        </p:grpSpPr>
        <p:sp>
          <p:nvSpPr>
            <p:cNvPr id="29" name="円/楕円 28">
              <a:extLst>
                <a:ext uri="{FF2B5EF4-FFF2-40B4-BE49-F238E27FC236}">
                  <a16:creationId xmlns:a16="http://schemas.microsoft.com/office/drawing/2014/main" id="{6C0E5698-5B31-0A2A-1CFE-6886EF2E22CF}"/>
                </a:ext>
              </a:extLst>
            </p:cNvPr>
            <p:cNvSpPr/>
            <p:nvPr/>
          </p:nvSpPr>
          <p:spPr>
            <a:xfrm>
              <a:off x="2575993" y="4629223"/>
              <a:ext cx="1723527" cy="1723527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2EF2B72E-A403-FD36-07DD-479604EB40A9}"/>
                </a:ext>
              </a:extLst>
            </p:cNvPr>
            <p:cNvCxnSpPr>
              <a:cxnSpLocks/>
            </p:cNvCxnSpPr>
            <p:nvPr/>
          </p:nvCxnSpPr>
          <p:spPr>
            <a:xfrm>
              <a:off x="3437755" y="5509731"/>
              <a:ext cx="861764" cy="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C95779D3-B5F8-805C-8A87-8DE262DAF9F3}"/>
                </a:ext>
              </a:extLst>
            </p:cNvPr>
            <p:cNvCxnSpPr>
              <a:cxnSpLocks/>
              <a:endCxn id="29" idx="7"/>
            </p:cNvCxnSpPr>
            <p:nvPr/>
          </p:nvCxnSpPr>
          <p:spPr>
            <a:xfrm flipV="1">
              <a:off x="3437756" y="4881627"/>
              <a:ext cx="609359" cy="632912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8A353C2D-5AB8-CCC0-B42D-0D06BE65B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13026" y="5219816"/>
              <a:ext cx="162076" cy="273503"/>
            </a:xfrm>
            <a:prstGeom prst="rect">
              <a:avLst/>
            </a:prstGeom>
          </p:spPr>
        </p:pic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319A4444-DB3C-654B-5287-4800F533A35A}"/>
                </a:ext>
              </a:extLst>
            </p:cNvPr>
            <p:cNvSpPr txBox="1"/>
            <p:nvPr/>
          </p:nvSpPr>
          <p:spPr>
            <a:xfrm>
              <a:off x="4289611" y="5306319"/>
              <a:ext cx="252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D</a:t>
              </a:r>
              <a:endParaRPr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1AB0CB37-D4C2-C683-6700-AF459AF2E2D9}"/>
                </a:ext>
              </a:extLst>
            </p:cNvPr>
            <p:cNvSpPr txBox="1"/>
            <p:nvPr/>
          </p:nvSpPr>
          <p:spPr>
            <a:xfrm>
              <a:off x="2251572" y="5325064"/>
              <a:ext cx="252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N</a:t>
              </a:r>
              <a:endParaRPr lang="ja-JP" altLang="en-US"/>
            </a:p>
          </p:txBody>
        </p:sp>
      </p:grp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3298ED6F-E804-CEF1-9D5F-3AF3585E4BD1}"/>
              </a:ext>
            </a:extLst>
          </p:cNvPr>
          <p:cNvCxnSpPr/>
          <p:nvPr/>
        </p:nvCxnSpPr>
        <p:spPr>
          <a:xfrm flipV="1">
            <a:off x="5727700" y="3577590"/>
            <a:ext cx="470967" cy="15594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B113558F-297C-B903-4384-4A5EABCC04EA}"/>
              </a:ext>
            </a:extLst>
          </p:cNvPr>
          <p:cNvCxnSpPr>
            <a:cxnSpLocks/>
          </p:cNvCxnSpPr>
          <p:nvPr/>
        </p:nvCxnSpPr>
        <p:spPr>
          <a:xfrm flipH="1" flipV="1">
            <a:off x="2995448" y="3850639"/>
            <a:ext cx="618013" cy="123521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025F680C-A652-1A05-C594-31208D990764}"/>
              </a:ext>
            </a:extLst>
          </p:cNvPr>
          <p:cNvGrpSpPr/>
          <p:nvPr/>
        </p:nvGrpSpPr>
        <p:grpSpPr>
          <a:xfrm>
            <a:off x="6795053" y="4951009"/>
            <a:ext cx="4558747" cy="1440650"/>
            <a:chOff x="1413489" y="4437112"/>
            <a:chExt cx="5770274" cy="1823515"/>
          </a:xfrm>
        </p:grpSpPr>
        <p:sp>
          <p:nvSpPr>
            <p:cNvPr id="41" name="フリーフォーム 40">
              <a:extLst>
                <a:ext uri="{FF2B5EF4-FFF2-40B4-BE49-F238E27FC236}">
                  <a16:creationId xmlns:a16="http://schemas.microsoft.com/office/drawing/2014/main" id="{D1032A8B-C01C-CED8-4885-01D95A93EB9D}"/>
                </a:ext>
              </a:extLst>
            </p:cNvPr>
            <p:cNvSpPr/>
            <p:nvPr/>
          </p:nvSpPr>
          <p:spPr>
            <a:xfrm>
              <a:off x="3010999" y="4869160"/>
              <a:ext cx="2420471" cy="771415"/>
            </a:xfrm>
            <a:custGeom>
              <a:avLst/>
              <a:gdLst>
                <a:gd name="connsiteX0" fmla="*/ 0 w 2420471"/>
                <a:gd name="connsiteY0" fmla="*/ 311327 h 771415"/>
                <a:gd name="connsiteX1" fmla="*/ 806824 w 2420471"/>
                <a:gd name="connsiteY1" fmla="*/ 15492 h 771415"/>
                <a:gd name="connsiteX2" fmla="*/ 1956547 w 2420471"/>
                <a:gd name="connsiteY2" fmla="*/ 734909 h 771415"/>
                <a:gd name="connsiteX3" fmla="*/ 2420471 w 2420471"/>
                <a:gd name="connsiteY3" fmla="*/ 600439 h 771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0471" h="771415">
                  <a:moveTo>
                    <a:pt x="0" y="311327"/>
                  </a:moveTo>
                  <a:cubicBezTo>
                    <a:pt x="240366" y="128111"/>
                    <a:pt x="480733" y="-55105"/>
                    <a:pt x="806824" y="15492"/>
                  </a:cubicBezTo>
                  <a:cubicBezTo>
                    <a:pt x="1132915" y="86089"/>
                    <a:pt x="1687606" y="637418"/>
                    <a:pt x="1956547" y="734909"/>
                  </a:cubicBezTo>
                  <a:cubicBezTo>
                    <a:pt x="2225488" y="832400"/>
                    <a:pt x="2322979" y="716419"/>
                    <a:pt x="2420471" y="600439"/>
                  </a:cubicBezTo>
                </a:path>
              </a:pathLst>
            </a:custGeom>
            <a:noFill/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9192EBB-DD73-3CCB-6D8A-FAFA9830AADF}"/>
                </a:ext>
              </a:extLst>
            </p:cNvPr>
            <p:cNvSpPr/>
            <p:nvPr/>
          </p:nvSpPr>
          <p:spPr>
            <a:xfrm>
              <a:off x="2686281" y="4437112"/>
              <a:ext cx="324718" cy="1512168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50A80EA1-2254-B2A5-42C1-0CDF39F0A406}"/>
                </a:ext>
              </a:extLst>
            </p:cNvPr>
            <p:cNvSpPr/>
            <p:nvPr/>
          </p:nvSpPr>
          <p:spPr>
            <a:xfrm>
              <a:off x="5436096" y="4437112"/>
              <a:ext cx="324718" cy="1512168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E8F48F28-BBFA-47E8-CCF2-8F2204A39BF7}"/>
                </a:ext>
              </a:extLst>
            </p:cNvPr>
            <p:cNvCxnSpPr>
              <a:cxnSpLocks/>
            </p:cNvCxnSpPr>
            <p:nvPr/>
          </p:nvCxnSpPr>
          <p:spPr>
            <a:xfrm>
              <a:off x="2362927" y="5445224"/>
              <a:ext cx="3816424" cy="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26443EE9-1A1B-E052-CB86-C374CFE15660}"/>
                </a:ext>
              </a:extLst>
            </p:cNvPr>
            <p:cNvSpPr txBox="1"/>
            <p:nvPr/>
          </p:nvSpPr>
          <p:spPr>
            <a:xfrm>
              <a:off x="5765440" y="4988903"/>
              <a:ext cx="1418323" cy="467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Dirichlet</a:t>
              </a:r>
              <a:endParaRPr lang="ja-JP" altLang="en-US"/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D17014E9-92C5-434C-428A-0592498865FF}"/>
                </a:ext>
              </a:extLst>
            </p:cNvPr>
            <p:cNvSpPr txBox="1"/>
            <p:nvPr/>
          </p:nvSpPr>
          <p:spPr>
            <a:xfrm>
              <a:off x="1413489" y="4995043"/>
              <a:ext cx="1322989" cy="467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Robin</a:t>
              </a:r>
              <a:endParaRPr lang="ja-JP" altLang="en-US"/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965272DD-17C3-EACA-EE57-701A0D811DAD}"/>
                </a:ext>
              </a:extLst>
            </p:cNvPr>
            <p:cNvSpPr txBox="1"/>
            <p:nvPr/>
          </p:nvSpPr>
          <p:spPr>
            <a:xfrm>
              <a:off x="6035335" y="54222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x</a:t>
              </a:r>
              <a:endParaRPr lang="ja-JP" altLang="en-US"/>
            </a:p>
          </p:txBody>
        </p:sp>
        <p:sp>
          <p:nvSpPr>
            <p:cNvPr id="48" name="上下矢印 47">
              <a:extLst>
                <a:ext uri="{FF2B5EF4-FFF2-40B4-BE49-F238E27FC236}">
                  <a16:creationId xmlns:a16="http://schemas.microsoft.com/office/drawing/2014/main" id="{699E73F3-38DD-6D7A-93D4-A31C4F4C9E66}"/>
                </a:ext>
              </a:extLst>
            </p:cNvPr>
            <p:cNvSpPr/>
            <p:nvPr/>
          </p:nvSpPr>
          <p:spPr>
            <a:xfrm>
              <a:off x="3457347" y="4941169"/>
              <a:ext cx="48833" cy="483382"/>
            </a:xfrm>
            <a:prstGeom prst="upDownArrow">
              <a:avLst/>
            </a:prstGeom>
            <a:solidFill>
              <a:schemeClr val="accent1"/>
            </a:solidFill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988A7EB3-DB74-965F-04A2-ABEF94CFC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41441" y="4904710"/>
              <a:ext cx="324717" cy="624456"/>
            </a:xfrm>
            <a:prstGeom prst="rect">
              <a:avLst/>
            </a:prstGeom>
          </p:spPr>
        </p:pic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6E697731-A6FF-26DE-43A1-FB5B508EA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46352" y="5700348"/>
              <a:ext cx="1349763" cy="5602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8329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5A878D84-F435-B857-7ECB-A5BA4DA7C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835" y="4923661"/>
            <a:ext cx="2520280" cy="172846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E014186-B5B6-A4EE-D89E-240B14625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Spectrum for Robin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09F020E-7D16-9786-2E30-0763CCC84C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3" y="2348880"/>
            <a:ext cx="4704523" cy="352839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678C368-FC14-3C02-62EB-B68C6020CCBA}"/>
              </a:ext>
            </a:extLst>
          </p:cNvPr>
          <p:cNvSpPr txBox="1"/>
          <p:nvPr/>
        </p:nvSpPr>
        <p:spPr>
          <a:xfrm>
            <a:off x="1527052" y="272992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D</a:t>
            </a:r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3E6A967-97DF-3B1C-C2D7-B16C232FEDDA}"/>
              </a:ext>
            </a:extLst>
          </p:cNvPr>
          <p:cNvSpPr txBox="1"/>
          <p:nvPr/>
        </p:nvSpPr>
        <p:spPr>
          <a:xfrm>
            <a:off x="878980" y="2722997"/>
            <a:ext cx="49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</a:t>
            </a:r>
            <a:endParaRPr lang="ja-JP" altLang="en-US"/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07B3B304-8866-FEF2-6B8B-22E16FFC399A}"/>
              </a:ext>
            </a:extLst>
          </p:cNvPr>
          <p:cNvSpPr/>
          <p:nvPr/>
        </p:nvSpPr>
        <p:spPr>
          <a:xfrm>
            <a:off x="1497772" y="2897455"/>
            <a:ext cx="72008" cy="7200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円/楕円 8">
            <a:extLst>
              <a:ext uri="{FF2B5EF4-FFF2-40B4-BE49-F238E27FC236}">
                <a16:creationId xmlns:a16="http://schemas.microsoft.com/office/drawing/2014/main" id="{79A19B93-1FFD-5F32-1993-BC062B91D292}"/>
              </a:ext>
            </a:extLst>
          </p:cNvPr>
          <p:cNvSpPr/>
          <p:nvPr/>
        </p:nvSpPr>
        <p:spPr>
          <a:xfrm>
            <a:off x="1193908" y="2893909"/>
            <a:ext cx="72008" cy="7200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C5FD72A-A283-D5BC-E1A8-CA00D3874B56}"/>
              </a:ext>
            </a:extLst>
          </p:cNvPr>
          <p:cNvSpPr txBox="1"/>
          <p:nvPr/>
        </p:nvSpPr>
        <p:spPr>
          <a:xfrm>
            <a:off x="4650828" y="1988841"/>
            <a:ext cx="707728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/>
              <a:t>●</a:t>
            </a:r>
            <a:r>
              <a:rPr lang="en-US" altLang="ja-JP" sz="2400" dirty="0"/>
              <a:t>The eigen frequency does not come back original point after </a:t>
            </a:r>
            <a:r>
              <a:rPr lang="en-US" altLang="ja-JP" sz="2400" dirty="0" err="1"/>
              <a:t>θ</a:t>
            </a:r>
            <a:r>
              <a:rPr lang="en-US" altLang="ja-JP" sz="2400" dirty="0"/>
              <a:t>=0</a:t>
            </a:r>
            <a:r>
              <a:rPr lang="ja-JP" altLang="en-US" sz="2400"/>
              <a:t>→</a:t>
            </a:r>
            <a:r>
              <a:rPr lang="en-US" altLang="ja-JP" sz="2400" dirty="0"/>
              <a:t>2π. (Holonomy)</a:t>
            </a:r>
          </a:p>
          <a:p>
            <a:endParaRPr lang="en-US" altLang="ja-JP" sz="2000" dirty="0"/>
          </a:p>
          <a:p>
            <a:r>
              <a:rPr lang="ja-JP" altLang="en-US" sz="2000"/>
              <a:t>● </a:t>
            </a:r>
            <a:r>
              <a:rPr lang="en-US" altLang="ja-JP" sz="2400" dirty="0"/>
              <a:t>n-</a:t>
            </a:r>
            <a:r>
              <a:rPr lang="en-US" altLang="ja-JP" sz="2400" dirty="0" err="1"/>
              <a:t>th</a:t>
            </a:r>
            <a:r>
              <a:rPr lang="en-US" altLang="ja-JP" sz="2400" dirty="0"/>
              <a:t> over tone </a:t>
            </a:r>
            <a:r>
              <a:rPr lang="ja-JP" altLang="en-US" sz="2400"/>
              <a:t>→</a:t>
            </a:r>
            <a:r>
              <a:rPr lang="en-US" altLang="ja-JP" sz="2400" dirty="0"/>
              <a:t> (n-1)-</a:t>
            </a:r>
            <a:r>
              <a:rPr lang="en-US" altLang="ja-JP" sz="2400" dirty="0" err="1"/>
              <a:t>th</a:t>
            </a:r>
            <a:r>
              <a:rPr lang="en-US" altLang="ja-JP" sz="2400" dirty="0"/>
              <a:t> over tone.</a:t>
            </a:r>
          </a:p>
          <a:p>
            <a:endParaRPr lang="en-US" altLang="ja-JP" sz="2000" dirty="0"/>
          </a:p>
          <a:p>
            <a:r>
              <a:rPr lang="ja-JP" altLang="en-US" sz="2000"/>
              <a:t>●</a:t>
            </a:r>
            <a:r>
              <a:rPr lang="en-US" altLang="ja-JP" sz="2000" dirty="0"/>
              <a:t> </a:t>
            </a:r>
            <a:r>
              <a:rPr lang="en-US" altLang="ja-JP" sz="2400" dirty="0"/>
              <a:t>Fundamental tones are swept out to infinity in the complex plane.</a:t>
            </a:r>
          </a:p>
          <a:p>
            <a:endParaRPr lang="en-US" altLang="ja-JP" sz="2000" dirty="0"/>
          </a:p>
          <a:p>
            <a:r>
              <a:rPr lang="ja-JP" altLang="en-US" sz="2000"/>
              <a:t>●</a:t>
            </a:r>
            <a:r>
              <a:rPr lang="en-US" altLang="ja-JP" sz="2400" dirty="0"/>
              <a:t>Instability for 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B24B47B-DAD8-E8F3-7721-12713F336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7756" y="4846042"/>
            <a:ext cx="1919671" cy="31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51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3282D4-8897-F343-C48D-FFB727AC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Is the instability consistent with the energy conservation?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0E9C993-25DC-202A-5E02-A9A71140B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527" y="1661827"/>
            <a:ext cx="3475845" cy="803664"/>
          </a:xfrm>
          <a:prstGeom prst="rect">
            <a:avLst/>
          </a:prstGeom>
        </p:spPr>
      </p:pic>
      <p:sp>
        <p:nvSpPr>
          <p:cNvPr id="7" name="右矢印 6">
            <a:extLst>
              <a:ext uri="{FF2B5EF4-FFF2-40B4-BE49-F238E27FC236}">
                <a16:creationId xmlns:a16="http://schemas.microsoft.com/office/drawing/2014/main" id="{282A02C0-659A-08B2-4E36-41FCF52EC4FA}"/>
              </a:ext>
            </a:extLst>
          </p:cNvPr>
          <p:cNvSpPr/>
          <p:nvPr/>
        </p:nvSpPr>
        <p:spPr>
          <a:xfrm>
            <a:off x="2458914" y="3020029"/>
            <a:ext cx="432048" cy="216024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7109A37-0DC6-5EC8-99BB-80F0B173D1D5}"/>
              </a:ext>
            </a:extLst>
          </p:cNvPr>
          <p:cNvSpPr txBox="1"/>
          <p:nvPr/>
        </p:nvSpPr>
        <p:spPr>
          <a:xfrm>
            <a:off x="6927582" y="429888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is conserved.</a:t>
            </a:r>
            <a:endParaRPr lang="ja-JP" altLang="en-US" sz="240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05981C40-0E1D-9C7D-8B00-D576C0A91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673" y="2789210"/>
            <a:ext cx="6771263" cy="73282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E0BFDD9-926F-DC10-FFB8-32D6D1148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3543" y="4043959"/>
            <a:ext cx="3733800" cy="8382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24193AE-37DA-3D72-1A9F-4D842D3F483E}"/>
              </a:ext>
            </a:extLst>
          </p:cNvPr>
          <p:cNvSpPr txBox="1"/>
          <p:nvPr/>
        </p:nvSpPr>
        <p:spPr>
          <a:xfrm>
            <a:off x="2642424" y="5271390"/>
            <a:ext cx="75248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For </a:t>
            </a:r>
            <a:r>
              <a:rPr lang="en-US" altLang="ja-JP" sz="2800" dirty="0" err="1"/>
              <a:t>κ</a:t>
            </a:r>
            <a:r>
              <a:rPr lang="en-US" altLang="ja-JP" sz="2800" dirty="0"/>
              <a:t>&lt;0, the boundary can store </a:t>
            </a:r>
          </a:p>
          <a:p>
            <a:r>
              <a:rPr lang="en-US" altLang="ja-JP" sz="2800" dirty="0"/>
              <a:t>unbounded negative energy. </a:t>
            </a:r>
            <a:endParaRPr lang="ja-JP" altLang="en-US" sz="28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5CB0A49-602D-4A9C-5934-484A2A2FCDC0}"/>
              </a:ext>
            </a:extLst>
          </p:cNvPr>
          <p:cNvSpPr txBox="1"/>
          <p:nvPr/>
        </p:nvSpPr>
        <p:spPr>
          <a:xfrm>
            <a:off x="5739450" y="6293864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</a:rPr>
              <a:t>Instability</a:t>
            </a:r>
            <a:endParaRPr lang="ja-JP" altLang="en-US" sz="3200">
              <a:solidFill>
                <a:srgbClr val="FF0000"/>
              </a:solidFill>
            </a:endParaRPr>
          </a:p>
        </p:txBody>
      </p:sp>
      <p:sp>
        <p:nvSpPr>
          <p:cNvPr id="15" name="右矢印 14">
            <a:extLst>
              <a:ext uri="{FF2B5EF4-FFF2-40B4-BE49-F238E27FC236}">
                <a16:creationId xmlns:a16="http://schemas.microsoft.com/office/drawing/2014/main" id="{131B632B-7B7D-0189-03D6-5D3E95FB97CF}"/>
              </a:ext>
            </a:extLst>
          </p:cNvPr>
          <p:cNvSpPr/>
          <p:nvPr/>
        </p:nvSpPr>
        <p:spPr>
          <a:xfrm>
            <a:off x="5091378" y="6492231"/>
            <a:ext cx="468052" cy="216024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C7C7F311-BAE0-C97D-05AB-74294E23D565}"/>
              </a:ext>
            </a:extLst>
          </p:cNvPr>
          <p:cNvCxnSpPr/>
          <p:nvPr/>
        </p:nvCxnSpPr>
        <p:spPr>
          <a:xfrm flipV="1">
            <a:off x="5091378" y="4950873"/>
            <a:ext cx="234026" cy="38923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7F8C74E-6E42-E51A-6791-87AA146F360D}"/>
              </a:ext>
            </a:extLst>
          </p:cNvPr>
          <p:cNvSpPr txBox="1"/>
          <p:nvPr/>
        </p:nvSpPr>
        <p:spPr>
          <a:xfrm>
            <a:off x="7896199" y="3550273"/>
            <a:ext cx="2776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BC is doing work.</a:t>
            </a:r>
            <a:endParaRPr lang="ja-JP" altLang="en-US" sz="2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148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870963-822D-584D-A6EB-A70D91C073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Quasi-normal modes (QNM) of  Sch-AdS4 with Robin BC</a:t>
            </a:r>
            <a:endParaRPr lang="ja-JP" altLang="en-US"/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37652D70-0008-A131-4F4C-65107D8477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6418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19050"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txDef>
      <a:spPr>
        <a:noFill/>
      </a:spPr>
      <a:bodyPr wrap="square" rtlCol="0">
        <a:spAutoFit/>
      </a:bodyPr>
      <a:lstStyle>
        <a:defPPr algn="l">
          <a:defRPr kumimoji="1" sz="28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48882</TotalTime>
  <Words>637</Words>
  <Application>Microsoft Macintosh PowerPoint</Application>
  <PresentationFormat>ワイド画面</PresentationFormat>
  <Paragraphs>131</Paragraphs>
  <Slides>23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8" baseType="lpstr">
      <vt:lpstr>游ゴシック</vt:lpstr>
      <vt:lpstr>游ゴシック Light</vt:lpstr>
      <vt:lpstr>Arial</vt:lpstr>
      <vt:lpstr>Tahoma</vt:lpstr>
      <vt:lpstr>Office テーマ</vt:lpstr>
      <vt:lpstr>Quasinormal mode spectrum of  AdS black hole with  Robin boundary condition</vt:lpstr>
      <vt:lpstr>Toy example</vt:lpstr>
      <vt:lpstr>Ordinary wave equation with Robin boundary condition (BC)</vt:lpstr>
      <vt:lpstr>Parameter space of  Robin boundary conditions</vt:lpstr>
      <vt:lpstr>Robin parameter</vt:lpstr>
      <vt:lpstr>Eigen frequencies for Dirichlet and Neumann boundary conditions</vt:lpstr>
      <vt:lpstr>Spectrum for Robin</vt:lpstr>
      <vt:lpstr>Is the instability consistent with the energy conservation?</vt:lpstr>
      <vt:lpstr>Quasi-normal modes (QNM) of  Sch-AdS4 with Robin BC</vt:lpstr>
      <vt:lpstr>Setup</vt:lpstr>
      <vt:lpstr>Why Robin? Motivation from AdS/CFT</vt:lpstr>
      <vt:lpstr>Motivation in GR</vt:lpstr>
      <vt:lpstr>Spectrum</vt:lpstr>
      <vt:lpstr>Instability</vt:lpstr>
      <vt:lpstr>Consistent with energy conservation?</vt:lpstr>
      <vt:lpstr>Summary</vt:lpstr>
      <vt:lpstr>PowerPoint プレゼンテーション</vt:lpstr>
      <vt:lpstr>PowerPoint プレゼンテーション</vt:lpstr>
      <vt:lpstr>Setup</vt:lpstr>
      <vt:lpstr>Mode function</vt:lpstr>
      <vt:lpstr>Eigen frequecies</vt:lpstr>
      <vt:lpstr>Pure imaginary eigenfrequency</vt:lpstr>
      <vt:lpstr>Instability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村田 佳樹</dc:creator>
  <cp:lastModifiedBy>村田 佳樹</cp:lastModifiedBy>
  <cp:revision>151</cp:revision>
  <dcterms:created xsi:type="dcterms:W3CDTF">2023-07-10T03:52:25Z</dcterms:created>
  <dcterms:modified xsi:type="dcterms:W3CDTF">2024-07-26T07:12:59Z</dcterms:modified>
</cp:coreProperties>
</file>