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9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0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1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2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13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14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15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16.xml" ContentType="application/vnd.openxmlformats-officedocument.presentationml.notesSlide+xml"/>
  <Override PartName="/ppt/tags/tag72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73.xml" ContentType="application/vnd.openxmlformats-officedocument.presentationml.tags+xml"/>
  <Override PartName="/ppt/notesSlides/notesSlide19.xml" ContentType="application/vnd.openxmlformats-officedocument.presentationml.notesSlide+xml"/>
  <Override PartName="/ppt/tags/tag74.xml" ContentType="application/vnd.openxmlformats-officedocument.presentationml.tags+xml"/>
  <Override PartName="/ppt/notesSlides/notesSlide20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21.xml" ContentType="application/vnd.openxmlformats-officedocument.presentationml.notesSl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22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260" r:id="rId3"/>
    <p:sldId id="259" r:id="rId4"/>
    <p:sldId id="338" r:id="rId5"/>
    <p:sldId id="399" r:id="rId6"/>
    <p:sldId id="400" r:id="rId7"/>
    <p:sldId id="347" r:id="rId8"/>
    <p:sldId id="390" r:id="rId9"/>
    <p:sldId id="391" r:id="rId10"/>
    <p:sldId id="392" r:id="rId11"/>
    <p:sldId id="393" r:id="rId12"/>
    <p:sldId id="394" r:id="rId13"/>
    <p:sldId id="395" r:id="rId14"/>
    <p:sldId id="396" r:id="rId15"/>
    <p:sldId id="397" r:id="rId16"/>
    <p:sldId id="367" r:id="rId17"/>
    <p:sldId id="363" r:id="rId18"/>
    <p:sldId id="471" r:id="rId19"/>
    <p:sldId id="362" r:id="rId20"/>
    <p:sldId id="365" r:id="rId21"/>
    <p:sldId id="364" r:id="rId22"/>
    <p:sldId id="345" r:id="rId23"/>
    <p:sldId id="354" r:id="rId24"/>
    <p:sldId id="342" r:id="rId25"/>
    <p:sldId id="343" r:id="rId26"/>
    <p:sldId id="344" r:id="rId27"/>
    <p:sldId id="407" r:id="rId28"/>
    <p:sldId id="366" r:id="rId29"/>
    <p:sldId id="341" r:id="rId30"/>
    <p:sldId id="470" r:id="rId31"/>
    <p:sldId id="321" r:id="rId32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D3F1"/>
    <a:srgbClr val="8D61A0"/>
    <a:srgbClr val="4C4452"/>
    <a:srgbClr val="FF8E6B"/>
    <a:srgbClr val="CA5B58"/>
    <a:srgbClr val="B7A5C9"/>
    <a:srgbClr val="48878E"/>
    <a:srgbClr val="BAE3E5"/>
    <a:srgbClr val="08726E"/>
    <a:srgbClr val="F1B6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76627B-34A5-0B44-A944-334829AC2551}" v="497" dt="2024-07-23T14:01:00.4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55"/>
    <p:restoredTop sz="94930"/>
  </p:normalViewPr>
  <p:slideViewPr>
    <p:cSldViewPr snapToGrid="0">
      <p:cViewPr varScale="1">
        <p:scale>
          <a:sx n="117" d="100"/>
          <a:sy n="117" d="100"/>
        </p:scale>
        <p:origin x="3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7F0582-9472-B04B-8A81-A5A40DC60902}" type="datetimeFigureOut">
              <a:rPr lang="es-ES_tradnl" smtClean="0"/>
              <a:t>23/7/24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581691-84C8-6A45-9379-292B2C7317F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80545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474449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10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599233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11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762746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12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507951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13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502050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14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377968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15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09837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16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963550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17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898833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18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483313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19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93983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614709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20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99573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21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279467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22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400122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23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612227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24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106686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25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401063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26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37020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27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7204421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28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6607986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29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26234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0836403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30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8584941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31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1857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37696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89753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864429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68601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61196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81691-84C8-6A45-9379-292B2C7317FF}" type="slidenum">
              <a:rPr lang="es-ES_tradnl" smtClean="0"/>
              <a:t>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09809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49162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68FE3-4083-EE1E-086C-DE1AC9007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s-ES_trad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E7D9CA-DF7A-CFD0-A0DC-50F1DF222A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s-ES_trad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DBC4F-7A70-82AC-8005-C0D54AA4A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65A3-19BD-5847-A9FC-2FE38B63D981}" type="datetimeFigureOut">
              <a:rPr lang="es-ES_tradnl" smtClean="0"/>
              <a:t>23/7/24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7EDD7-50B0-C4D7-D1F3-2B3C0A870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3E5153-F2E9-FB93-4EC9-9E3B1FAA0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7BC1F-28B1-D945-8134-460594DA501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19813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E133BC-701F-BD7C-BF0E-3B971CC320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s-ES_trad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111E95-002B-EF5F-E550-CB33F44571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s-ES_trad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E9830-0AE3-F042-A010-1C2D2733A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65A3-19BD-5847-A9FC-2FE38B63D981}" type="datetimeFigureOut">
              <a:rPr lang="es-ES_tradnl" smtClean="0"/>
              <a:t>23/7/24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0ADF42-A975-933F-8A53-D2FDBE469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C86C15-7415-4851-AC0E-5BFBA447A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7BC1F-28B1-D945-8134-460594DA501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05809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BC92D-FF83-69C9-E5C3-BA7DD25BD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s-ES_trad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DCF873-F665-24E4-6AFE-7DBCE1CB46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s-ES_trad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0E9CE1-5C61-27D1-FD98-1CB1EA0CA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65A3-19BD-5847-A9FC-2FE38B63D981}" type="datetimeFigureOut">
              <a:rPr lang="es-ES_tradnl" smtClean="0"/>
              <a:t>23/7/24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1560C3-C0A2-4357-78F4-20AFBFFE8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386746-8D27-86B1-8FAE-A0D3035D5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7BC1F-28B1-D945-8134-460594DA501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75208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FC068-F4FE-CB84-6DB3-F1CD5667D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s-ES_trad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63EBE-FF33-9ABF-FA9A-7542FC71E0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358F14-258F-0518-3060-64A5CCF7C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65A3-19BD-5847-A9FC-2FE38B63D981}" type="datetimeFigureOut">
              <a:rPr lang="es-ES_tradnl" smtClean="0"/>
              <a:t>23/7/24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70500E-96A9-7A68-1B4B-DD880A374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C0E1D-B6B0-9EF8-24EE-2363A5961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7BC1F-28B1-D945-8134-460594DA501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89448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9013-D1E6-DBAB-052B-AD4F04C7E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s-ES_trad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F3D769-1B3D-6DA1-C1D8-74148E206D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s-ES_trad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AAE135-4037-0529-F01C-C694BF388D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s-ES_trad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4BB762-A674-DFD3-93E9-2E8F59C0A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65A3-19BD-5847-A9FC-2FE38B63D981}" type="datetimeFigureOut">
              <a:rPr lang="es-ES_tradnl" smtClean="0"/>
              <a:t>23/7/24</a:t>
            </a:fld>
            <a:endParaRPr lang="es-ES_trad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240C2D-FDDA-3BFC-F164-66A141086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D88220-EFB3-23A5-A395-D2E9D23E8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7BC1F-28B1-D945-8134-460594DA501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34190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D1E90-032A-7980-9982-440C45703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s-ES_trad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FA1627-EBF7-334D-DF85-F3919721D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5CB376-8C2C-07CD-13B6-8C421966DD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s-ES_trad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C2259A-AD14-14D1-47E2-F1D0A12641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AC9157-6EE0-9674-A19A-347FB3BF1B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s-ES_trad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B6D27F-4850-B089-BFA0-9A66C7B65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65A3-19BD-5847-A9FC-2FE38B63D981}" type="datetimeFigureOut">
              <a:rPr lang="es-ES_tradnl" smtClean="0"/>
              <a:t>23/7/24</a:t>
            </a:fld>
            <a:endParaRPr lang="es-ES_trad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7B3D12-AFB1-7F4C-E33F-9DBE0D764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4B2D0E-69BB-62D2-AD4C-2D51386F6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7BC1F-28B1-D945-8134-460594DA501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61599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B8178-147C-AAC0-273B-701A45880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s-ES_trad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DAB86E-1629-2E84-FC96-F9C767F42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65A3-19BD-5847-A9FC-2FE38B63D981}" type="datetimeFigureOut">
              <a:rPr lang="es-ES_tradnl" smtClean="0"/>
              <a:t>23/7/24</a:t>
            </a:fld>
            <a:endParaRPr lang="es-ES_trad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CF1598-EAD5-97E7-0005-6FBC25F3E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071976-58AE-429B-89F3-E24F9EBCC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7BC1F-28B1-D945-8134-460594DA501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5992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1BB875-5254-B631-215D-4FA550B2C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65A3-19BD-5847-A9FC-2FE38B63D981}" type="datetimeFigureOut">
              <a:rPr lang="es-ES_tradnl" smtClean="0"/>
              <a:t>23/7/24</a:t>
            </a:fld>
            <a:endParaRPr lang="es-ES_trad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D66FB8-6642-985C-8F61-2F378BA72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B95F59-F407-3A24-778D-823CEF2E3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7BC1F-28B1-D945-8134-460594DA501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01849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B6D0D-6C47-87FF-EADC-64FDDFC32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s-ES_trad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E9F9E3-C033-FD1F-0011-DA4282BAE1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s-ES_trad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C84FA6-7FC7-0960-DD0E-29726C3E6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48AB16-0646-3E0B-0E91-B79A4780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65A3-19BD-5847-A9FC-2FE38B63D981}" type="datetimeFigureOut">
              <a:rPr lang="es-ES_tradnl" smtClean="0"/>
              <a:t>23/7/24</a:t>
            </a:fld>
            <a:endParaRPr lang="es-ES_trad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F6832C-B14A-C756-7913-166EC9F55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B091F9-6CC3-686E-3FF2-2AD9F0C91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7BC1F-28B1-D945-8134-460594DA501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4997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21BF8-2D31-CF4B-B6C4-B4742A57F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s-ES_trad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4106E2-033D-63E5-FAAA-3E1241B7AE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881352-607A-439A-01E9-84AFA18649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6DF335-7B35-D31B-9001-47F58E1B1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65A3-19BD-5847-A9FC-2FE38B63D981}" type="datetimeFigureOut">
              <a:rPr lang="es-ES_tradnl" smtClean="0"/>
              <a:t>23/7/24</a:t>
            </a:fld>
            <a:endParaRPr lang="es-ES_trad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4883B5-54F0-4D60-6AD1-819F8E9F6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41A721-4618-120B-0B4F-91BA1F812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7BC1F-28B1-D945-8134-460594DA501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51384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EA7C79-984E-9F2D-FB09-00FA905C2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s-ES_trad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0DFC75-E574-D556-B52F-7C0CBB8E29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s-ES_trad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AB4DF0-5134-4621-C1C0-46DC5B6477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565A3-19BD-5847-A9FC-2FE38B63D981}" type="datetimeFigureOut">
              <a:rPr lang="es-ES_tradnl" smtClean="0"/>
              <a:t>23/7/24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863292-C338-61AD-50F9-DE5C0865D4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7B4876-AE31-9748-2605-D7D004A0AE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7BC1F-28B1-D945-8134-460594DA501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55499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13" Type="http://schemas.openxmlformats.org/officeDocument/2006/relationships/image" Target="../media/image29.emf"/><Relationship Id="rId18" Type="http://schemas.openxmlformats.org/officeDocument/2006/relationships/image" Target="../media/image24.emf"/><Relationship Id="rId3" Type="http://schemas.openxmlformats.org/officeDocument/2006/relationships/tags" Target="../tags/tag23.xml"/><Relationship Id="rId21" Type="http://schemas.openxmlformats.org/officeDocument/2006/relationships/image" Target="../media/image27.emf"/><Relationship Id="rId7" Type="http://schemas.openxmlformats.org/officeDocument/2006/relationships/tags" Target="../tags/tag27.xml"/><Relationship Id="rId12" Type="http://schemas.openxmlformats.org/officeDocument/2006/relationships/image" Target="../media/image30.png"/><Relationship Id="rId17" Type="http://schemas.openxmlformats.org/officeDocument/2006/relationships/image" Target="../media/image23.emf"/><Relationship Id="rId2" Type="http://schemas.openxmlformats.org/officeDocument/2006/relationships/video" Target="../media/media4.mp4"/><Relationship Id="rId16" Type="http://schemas.openxmlformats.org/officeDocument/2006/relationships/image" Target="../media/image22.emf"/><Relationship Id="rId20" Type="http://schemas.openxmlformats.org/officeDocument/2006/relationships/image" Target="../media/image26.emf"/><Relationship Id="rId1" Type="http://schemas.microsoft.com/office/2007/relationships/media" Target="../media/media4.mp4"/><Relationship Id="rId6" Type="http://schemas.openxmlformats.org/officeDocument/2006/relationships/tags" Target="../tags/tag26.xml"/><Relationship Id="rId11" Type="http://schemas.openxmlformats.org/officeDocument/2006/relationships/notesSlide" Target="../notesSlides/notesSlide10.xml"/><Relationship Id="rId5" Type="http://schemas.openxmlformats.org/officeDocument/2006/relationships/tags" Target="../tags/tag25.xml"/><Relationship Id="rId15" Type="http://schemas.openxmlformats.org/officeDocument/2006/relationships/image" Target="../media/image21.emf"/><Relationship Id="rId10" Type="http://schemas.openxmlformats.org/officeDocument/2006/relationships/slideLayout" Target="../slideLayouts/slideLayout1.xml"/><Relationship Id="rId19" Type="http://schemas.openxmlformats.org/officeDocument/2006/relationships/image" Target="../media/image25.emf"/><Relationship Id="rId4" Type="http://schemas.openxmlformats.org/officeDocument/2006/relationships/tags" Target="../tags/tag24.xml"/><Relationship Id="rId9" Type="http://schemas.openxmlformats.org/officeDocument/2006/relationships/tags" Target="../tags/tag29.xml"/><Relationship Id="rId1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13" Type="http://schemas.openxmlformats.org/officeDocument/2006/relationships/image" Target="../media/image29.emf"/><Relationship Id="rId18" Type="http://schemas.openxmlformats.org/officeDocument/2006/relationships/image" Target="../media/image24.emf"/><Relationship Id="rId3" Type="http://schemas.openxmlformats.org/officeDocument/2006/relationships/tags" Target="../tags/tag30.xml"/><Relationship Id="rId21" Type="http://schemas.openxmlformats.org/officeDocument/2006/relationships/image" Target="../media/image27.emf"/><Relationship Id="rId7" Type="http://schemas.openxmlformats.org/officeDocument/2006/relationships/tags" Target="../tags/tag34.xml"/><Relationship Id="rId12" Type="http://schemas.openxmlformats.org/officeDocument/2006/relationships/image" Target="../media/image31.png"/><Relationship Id="rId17" Type="http://schemas.openxmlformats.org/officeDocument/2006/relationships/image" Target="../media/image23.emf"/><Relationship Id="rId2" Type="http://schemas.openxmlformats.org/officeDocument/2006/relationships/video" Target="../media/media5.mp4"/><Relationship Id="rId16" Type="http://schemas.openxmlformats.org/officeDocument/2006/relationships/image" Target="../media/image22.emf"/><Relationship Id="rId20" Type="http://schemas.openxmlformats.org/officeDocument/2006/relationships/image" Target="../media/image26.emf"/><Relationship Id="rId1" Type="http://schemas.microsoft.com/office/2007/relationships/media" Target="../media/media5.mp4"/><Relationship Id="rId6" Type="http://schemas.openxmlformats.org/officeDocument/2006/relationships/tags" Target="../tags/tag33.xml"/><Relationship Id="rId11" Type="http://schemas.openxmlformats.org/officeDocument/2006/relationships/notesSlide" Target="../notesSlides/notesSlide11.xml"/><Relationship Id="rId5" Type="http://schemas.openxmlformats.org/officeDocument/2006/relationships/tags" Target="../tags/tag32.xml"/><Relationship Id="rId15" Type="http://schemas.openxmlformats.org/officeDocument/2006/relationships/image" Target="../media/image21.emf"/><Relationship Id="rId10" Type="http://schemas.openxmlformats.org/officeDocument/2006/relationships/slideLayout" Target="../slideLayouts/slideLayout1.xml"/><Relationship Id="rId19" Type="http://schemas.openxmlformats.org/officeDocument/2006/relationships/image" Target="../media/image25.emf"/><Relationship Id="rId4" Type="http://schemas.openxmlformats.org/officeDocument/2006/relationships/tags" Target="../tags/tag31.xml"/><Relationship Id="rId9" Type="http://schemas.openxmlformats.org/officeDocument/2006/relationships/tags" Target="../tags/tag36.xml"/><Relationship Id="rId1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13" Type="http://schemas.openxmlformats.org/officeDocument/2006/relationships/image" Target="../media/image29.emf"/><Relationship Id="rId18" Type="http://schemas.openxmlformats.org/officeDocument/2006/relationships/image" Target="../media/image24.emf"/><Relationship Id="rId3" Type="http://schemas.openxmlformats.org/officeDocument/2006/relationships/tags" Target="../tags/tag37.xml"/><Relationship Id="rId21" Type="http://schemas.openxmlformats.org/officeDocument/2006/relationships/image" Target="../media/image27.emf"/><Relationship Id="rId7" Type="http://schemas.openxmlformats.org/officeDocument/2006/relationships/tags" Target="../tags/tag41.xml"/><Relationship Id="rId12" Type="http://schemas.openxmlformats.org/officeDocument/2006/relationships/image" Target="../media/image32.png"/><Relationship Id="rId17" Type="http://schemas.openxmlformats.org/officeDocument/2006/relationships/image" Target="../media/image23.emf"/><Relationship Id="rId2" Type="http://schemas.openxmlformats.org/officeDocument/2006/relationships/video" Target="../media/media6.mp4"/><Relationship Id="rId16" Type="http://schemas.openxmlformats.org/officeDocument/2006/relationships/image" Target="../media/image22.emf"/><Relationship Id="rId20" Type="http://schemas.openxmlformats.org/officeDocument/2006/relationships/image" Target="../media/image26.emf"/><Relationship Id="rId1" Type="http://schemas.microsoft.com/office/2007/relationships/media" Target="../media/media6.mp4"/><Relationship Id="rId6" Type="http://schemas.openxmlformats.org/officeDocument/2006/relationships/tags" Target="../tags/tag40.xml"/><Relationship Id="rId11" Type="http://schemas.openxmlformats.org/officeDocument/2006/relationships/notesSlide" Target="../notesSlides/notesSlide12.xml"/><Relationship Id="rId5" Type="http://schemas.openxmlformats.org/officeDocument/2006/relationships/tags" Target="../tags/tag39.xml"/><Relationship Id="rId15" Type="http://schemas.openxmlformats.org/officeDocument/2006/relationships/image" Target="../media/image21.emf"/><Relationship Id="rId10" Type="http://schemas.openxmlformats.org/officeDocument/2006/relationships/slideLayout" Target="../slideLayouts/slideLayout1.xml"/><Relationship Id="rId19" Type="http://schemas.openxmlformats.org/officeDocument/2006/relationships/image" Target="../media/image25.emf"/><Relationship Id="rId4" Type="http://schemas.openxmlformats.org/officeDocument/2006/relationships/tags" Target="../tags/tag38.xml"/><Relationship Id="rId9" Type="http://schemas.openxmlformats.org/officeDocument/2006/relationships/tags" Target="../tags/tag43.xml"/><Relationship Id="rId1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49.xml"/><Relationship Id="rId13" Type="http://schemas.openxmlformats.org/officeDocument/2006/relationships/image" Target="../media/image29.emf"/><Relationship Id="rId18" Type="http://schemas.openxmlformats.org/officeDocument/2006/relationships/image" Target="../media/image24.emf"/><Relationship Id="rId3" Type="http://schemas.openxmlformats.org/officeDocument/2006/relationships/tags" Target="../tags/tag44.xml"/><Relationship Id="rId21" Type="http://schemas.openxmlformats.org/officeDocument/2006/relationships/image" Target="../media/image27.emf"/><Relationship Id="rId7" Type="http://schemas.openxmlformats.org/officeDocument/2006/relationships/tags" Target="../tags/tag48.xml"/><Relationship Id="rId12" Type="http://schemas.openxmlformats.org/officeDocument/2006/relationships/image" Target="../media/image33.png"/><Relationship Id="rId17" Type="http://schemas.openxmlformats.org/officeDocument/2006/relationships/image" Target="../media/image23.emf"/><Relationship Id="rId2" Type="http://schemas.openxmlformats.org/officeDocument/2006/relationships/video" Target="../media/media7.mp4"/><Relationship Id="rId16" Type="http://schemas.openxmlformats.org/officeDocument/2006/relationships/image" Target="../media/image22.emf"/><Relationship Id="rId20" Type="http://schemas.openxmlformats.org/officeDocument/2006/relationships/image" Target="../media/image26.emf"/><Relationship Id="rId1" Type="http://schemas.microsoft.com/office/2007/relationships/media" Target="../media/media7.mp4"/><Relationship Id="rId6" Type="http://schemas.openxmlformats.org/officeDocument/2006/relationships/tags" Target="../tags/tag47.xml"/><Relationship Id="rId11" Type="http://schemas.openxmlformats.org/officeDocument/2006/relationships/notesSlide" Target="../notesSlides/notesSlide13.xml"/><Relationship Id="rId5" Type="http://schemas.openxmlformats.org/officeDocument/2006/relationships/tags" Target="../tags/tag46.xml"/><Relationship Id="rId15" Type="http://schemas.openxmlformats.org/officeDocument/2006/relationships/image" Target="../media/image21.emf"/><Relationship Id="rId10" Type="http://schemas.openxmlformats.org/officeDocument/2006/relationships/slideLayout" Target="../slideLayouts/slideLayout1.xml"/><Relationship Id="rId19" Type="http://schemas.openxmlformats.org/officeDocument/2006/relationships/image" Target="../media/image25.emf"/><Relationship Id="rId4" Type="http://schemas.openxmlformats.org/officeDocument/2006/relationships/tags" Target="../tags/tag45.xml"/><Relationship Id="rId9" Type="http://schemas.openxmlformats.org/officeDocument/2006/relationships/tags" Target="../tags/tag50.xml"/><Relationship Id="rId1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56.xml"/><Relationship Id="rId13" Type="http://schemas.openxmlformats.org/officeDocument/2006/relationships/image" Target="../media/image29.emf"/><Relationship Id="rId18" Type="http://schemas.openxmlformats.org/officeDocument/2006/relationships/image" Target="../media/image24.emf"/><Relationship Id="rId3" Type="http://schemas.openxmlformats.org/officeDocument/2006/relationships/tags" Target="../tags/tag51.xml"/><Relationship Id="rId21" Type="http://schemas.openxmlformats.org/officeDocument/2006/relationships/image" Target="../media/image27.emf"/><Relationship Id="rId7" Type="http://schemas.openxmlformats.org/officeDocument/2006/relationships/tags" Target="../tags/tag55.xml"/><Relationship Id="rId12" Type="http://schemas.openxmlformats.org/officeDocument/2006/relationships/image" Target="../media/image34.png"/><Relationship Id="rId17" Type="http://schemas.openxmlformats.org/officeDocument/2006/relationships/image" Target="../media/image23.emf"/><Relationship Id="rId2" Type="http://schemas.openxmlformats.org/officeDocument/2006/relationships/video" Target="../media/media8.mp4"/><Relationship Id="rId16" Type="http://schemas.openxmlformats.org/officeDocument/2006/relationships/image" Target="../media/image22.emf"/><Relationship Id="rId20" Type="http://schemas.openxmlformats.org/officeDocument/2006/relationships/image" Target="../media/image26.emf"/><Relationship Id="rId1" Type="http://schemas.microsoft.com/office/2007/relationships/media" Target="../media/media8.mp4"/><Relationship Id="rId6" Type="http://schemas.openxmlformats.org/officeDocument/2006/relationships/tags" Target="../tags/tag54.xml"/><Relationship Id="rId11" Type="http://schemas.openxmlformats.org/officeDocument/2006/relationships/notesSlide" Target="../notesSlides/notesSlide14.xml"/><Relationship Id="rId5" Type="http://schemas.openxmlformats.org/officeDocument/2006/relationships/tags" Target="../tags/tag53.xml"/><Relationship Id="rId15" Type="http://schemas.openxmlformats.org/officeDocument/2006/relationships/image" Target="../media/image21.emf"/><Relationship Id="rId10" Type="http://schemas.openxmlformats.org/officeDocument/2006/relationships/slideLayout" Target="../slideLayouts/slideLayout1.xml"/><Relationship Id="rId19" Type="http://schemas.openxmlformats.org/officeDocument/2006/relationships/image" Target="../media/image25.emf"/><Relationship Id="rId4" Type="http://schemas.openxmlformats.org/officeDocument/2006/relationships/tags" Target="../tags/tag52.xml"/><Relationship Id="rId9" Type="http://schemas.openxmlformats.org/officeDocument/2006/relationships/tags" Target="../tags/tag57.xml"/><Relationship Id="rId1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63.xml"/><Relationship Id="rId13" Type="http://schemas.openxmlformats.org/officeDocument/2006/relationships/image" Target="../media/image29.emf"/><Relationship Id="rId18" Type="http://schemas.openxmlformats.org/officeDocument/2006/relationships/image" Target="../media/image24.emf"/><Relationship Id="rId3" Type="http://schemas.openxmlformats.org/officeDocument/2006/relationships/tags" Target="../tags/tag58.xml"/><Relationship Id="rId21" Type="http://schemas.openxmlformats.org/officeDocument/2006/relationships/image" Target="../media/image27.emf"/><Relationship Id="rId7" Type="http://schemas.openxmlformats.org/officeDocument/2006/relationships/tags" Target="../tags/tag62.xml"/><Relationship Id="rId12" Type="http://schemas.openxmlformats.org/officeDocument/2006/relationships/image" Target="../media/image35.png"/><Relationship Id="rId17" Type="http://schemas.openxmlformats.org/officeDocument/2006/relationships/image" Target="../media/image23.emf"/><Relationship Id="rId2" Type="http://schemas.openxmlformats.org/officeDocument/2006/relationships/video" Target="../media/media9.mp4"/><Relationship Id="rId16" Type="http://schemas.openxmlformats.org/officeDocument/2006/relationships/image" Target="../media/image22.emf"/><Relationship Id="rId20" Type="http://schemas.openxmlformats.org/officeDocument/2006/relationships/image" Target="../media/image26.emf"/><Relationship Id="rId1" Type="http://schemas.microsoft.com/office/2007/relationships/media" Target="../media/media9.mp4"/><Relationship Id="rId6" Type="http://schemas.openxmlformats.org/officeDocument/2006/relationships/tags" Target="../tags/tag61.xml"/><Relationship Id="rId11" Type="http://schemas.openxmlformats.org/officeDocument/2006/relationships/notesSlide" Target="../notesSlides/notesSlide15.xml"/><Relationship Id="rId5" Type="http://schemas.openxmlformats.org/officeDocument/2006/relationships/tags" Target="../tags/tag60.xml"/><Relationship Id="rId15" Type="http://schemas.openxmlformats.org/officeDocument/2006/relationships/image" Target="../media/image21.emf"/><Relationship Id="rId10" Type="http://schemas.openxmlformats.org/officeDocument/2006/relationships/slideLayout" Target="../slideLayouts/slideLayout1.xml"/><Relationship Id="rId19" Type="http://schemas.openxmlformats.org/officeDocument/2006/relationships/image" Target="../media/image25.emf"/><Relationship Id="rId4" Type="http://schemas.openxmlformats.org/officeDocument/2006/relationships/tags" Target="../tags/tag59.xml"/><Relationship Id="rId9" Type="http://schemas.openxmlformats.org/officeDocument/2006/relationships/tags" Target="../tags/tag64.xml"/><Relationship Id="rId1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13" Type="http://schemas.openxmlformats.org/officeDocument/2006/relationships/image" Target="../media/image23.emf"/><Relationship Id="rId3" Type="http://schemas.openxmlformats.org/officeDocument/2006/relationships/tags" Target="../tags/tag67.xml"/><Relationship Id="rId7" Type="http://schemas.openxmlformats.org/officeDocument/2006/relationships/tags" Target="../tags/tag71.xml"/><Relationship Id="rId12" Type="http://schemas.openxmlformats.org/officeDocument/2006/relationships/image" Target="../media/image22.emf"/><Relationship Id="rId17" Type="http://schemas.openxmlformats.org/officeDocument/2006/relationships/image" Target="../media/image27.emf"/><Relationship Id="rId2" Type="http://schemas.openxmlformats.org/officeDocument/2006/relationships/tags" Target="../tags/tag66.xml"/><Relationship Id="rId16" Type="http://schemas.openxmlformats.org/officeDocument/2006/relationships/image" Target="../media/image26.emf"/><Relationship Id="rId1" Type="http://schemas.openxmlformats.org/officeDocument/2006/relationships/tags" Target="../tags/tag65.xml"/><Relationship Id="rId6" Type="http://schemas.openxmlformats.org/officeDocument/2006/relationships/tags" Target="../tags/tag70.xml"/><Relationship Id="rId11" Type="http://schemas.openxmlformats.org/officeDocument/2006/relationships/image" Target="../media/image21.emf"/><Relationship Id="rId5" Type="http://schemas.openxmlformats.org/officeDocument/2006/relationships/tags" Target="../tags/tag69.xml"/><Relationship Id="rId15" Type="http://schemas.openxmlformats.org/officeDocument/2006/relationships/image" Target="../media/image25.emf"/><Relationship Id="rId10" Type="http://schemas.openxmlformats.org/officeDocument/2006/relationships/image" Target="../media/image3.png"/><Relationship Id="rId4" Type="http://schemas.openxmlformats.org/officeDocument/2006/relationships/tags" Target="../tags/tag68.xml"/><Relationship Id="rId9" Type="http://schemas.openxmlformats.org/officeDocument/2006/relationships/notesSlide" Target="../notesSlides/notesSlide16.xml"/><Relationship Id="rId14" Type="http://schemas.openxmlformats.org/officeDocument/2006/relationships/image" Target="../media/image24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38.e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2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emf"/><Relationship Id="rId10" Type="http://schemas.openxmlformats.org/officeDocument/2006/relationships/image" Target="../media/image41.png"/><Relationship Id="rId4" Type="http://schemas.openxmlformats.org/officeDocument/2006/relationships/image" Target="../media/image3.png"/><Relationship Id="rId9" Type="http://schemas.openxmlformats.org/officeDocument/2006/relationships/image" Target="../media/image40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.png"/><Relationship Id="rId7" Type="http://schemas.openxmlformats.org/officeDocument/2006/relationships/image" Target="../media/image38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9.png"/><Relationship Id="rId4" Type="http://schemas.openxmlformats.org/officeDocument/2006/relationships/image" Target="../media/image36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3.xml"/><Relationship Id="rId6" Type="http://schemas.openxmlformats.org/officeDocument/2006/relationships/image" Target="../media/image36.emf"/><Relationship Id="rId5" Type="http://schemas.openxmlformats.org/officeDocument/2006/relationships/image" Target="../media/image3.png"/><Relationship Id="rId10" Type="http://schemas.openxmlformats.org/officeDocument/2006/relationships/image" Target="../media/image45.emf"/><Relationship Id="rId4" Type="http://schemas.openxmlformats.org/officeDocument/2006/relationships/image" Target="../media/image44.jpeg"/><Relationship Id="rId9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38.e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4.xml"/><Relationship Id="rId6" Type="http://schemas.openxmlformats.org/officeDocument/2006/relationships/image" Target="../media/image37.png"/><Relationship Id="rId5" Type="http://schemas.openxmlformats.org/officeDocument/2006/relationships/image" Target="../media/image3.png"/><Relationship Id="rId10" Type="http://schemas.openxmlformats.org/officeDocument/2006/relationships/image" Target="../media/image47.emf"/><Relationship Id="rId4" Type="http://schemas.openxmlformats.org/officeDocument/2006/relationships/image" Target="../media/image46.jpeg"/><Relationship Id="rId9" Type="http://schemas.openxmlformats.org/officeDocument/2006/relationships/image" Target="../media/image36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49.emf"/><Relationship Id="rId18" Type="http://schemas.openxmlformats.org/officeDocument/2006/relationships/image" Target="../media/image53.emf"/><Relationship Id="rId3" Type="http://schemas.openxmlformats.org/officeDocument/2006/relationships/tags" Target="../tags/tag77.xml"/><Relationship Id="rId7" Type="http://schemas.openxmlformats.org/officeDocument/2006/relationships/notesSlide" Target="../notesSlides/notesSlide21.xml"/><Relationship Id="rId12" Type="http://schemas.openxmlformats.org/officeDocument/2006/relationships/image" Target="../media/image48.emf"/><Relationship Id="rId17" Type="http://schemas.openxmlformats.org/officeDocument/2006/relationships/image" Target="../media/image52.emf"/><Relationship Id="rId2" Type="http://schemas.openxmlformats.org/officeDocument/2006/relationships/tags" Target="../tags/tag76.xml"/><Relationship Id="rId16" Type="http://schemas.openxmlformats.org/officeDocument/2006/relationships/image" Target="../media/image51.emf"/><Relationship Id="rId1" Type="http://schemas.openxmlformats.org/officeDocument/2006/relationships/tags" Target="../tags/tag75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38.emf"/><Relationship Id="rId5" Type="http://schemas.openxmlformats.org/officeDocument/2006/relationships/tags" Target="../tags/tag79.xml"/><Relationship Id="rId15" Type="http://schemas.openxmlformats.org/officeDocument/2006/relationships/image" Target="../media/image50.emf"/><Relationship Id="rId10" Type="http://schemas.openxmlformats.org/officeDocument/2006/relationships/image" Target="../media/image37.png"/><Relationship Id="rId4" Type="http://schemas.openxmlformats.org/officeDocument/2006/relationships/tags" Target="../tags/tag78.xml"/><Relationship Id="rId9" Type="http://schemas.openxmlformats.org/officeDocument/2006/relationships/image" Target="../media/image39.png"/><Relationship Id="rId14" Type="http://schemas.openxmlformats.org/officeDocument/2006/relationships/image" Target="../media/image36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81.xml"/><Relationship Id="rId13" Type="http://schemas.openxmlformats.org/officeDocument/2006/relationships/image" Target="../media/image54.emf"/><Relationship Id="rId18" Type="http://schemas.openxmlformats.org/officeDocument/2006/relationships/image" Target="../media/image58.emf"/><Relationship Id="rId3" Type="http://schemas.microsoft.com/office/2007/relationships/media" Target="../media/media11.mp4"/><Relationship Id="rId21" Type="http://schemas.openxmlformats.org/officeDocument/2006/relationships/image" Target="../media/image61.emf"/><Relationship Id="rId7" Type="http://schemas.openxmlformats.org/officeDocument/2006/relationships/tags" Target="../tags/tag80.xml"/><Relationship Id="rId12" Type="http://schemas.openxmlformats.org/officeDocument/2006/relationships/notesSlide" Target="../notesSlides/notesSlide22.xml"/><Relationship Id="rId17" Type="http://schemas.openxmlformats.org/officeDocument/2006/relationships/image" Target="../media/image57.png"/><Relationship Id="rId2" Type="http://schemas.openxmlformats.org/officeDocument/2006/relationships/video" Target="../media/media10.mp4"/><Relationship Id="rId16" Type="http://schemas.openxmlformats.org/officeDocument/2006/relationships/image" Target="../media/image56.png"/><Relationship Id="rId20" Type="http://schemas.openxmlformats.org/officeDocument/2006/relationships/image" Target="../media/image60.emf"/><Relationship Id="rId1" Type="http://schemas.microsoft.com/office/2007/relationships/media" Target="../media/media10.mp4"/><Relationship Id="rId6" Type="http://schemas.openxmlformats.org/officeDocument/2006/relationships/video" Target="../media/media12.mp4"/><Relationship Id="rId11" Type="http://schemas.openxmlformats.org/officeDocument/2006/relationships/slideLayout" Target="../slideLayouts/slideLayout1.xml"/><Relationship Id="rId5" Type="http://schemas.microsoft.com/office/2007/relationships/media" Target="../media/media12.mp4"/><Relationship Id="rId15" Type="http://schemas.openxmlformats.org/officeDocument/2006/relationships/image" Target="../media/image55.png"/><Relationship Id="rId10" Type="http://schemas.openxmlformats.org/officeDocument/2006/relationships/tags" Target="../tags/tag83.xml"/><Relationship Id="rId19" Type="http://schemas.openxmlformats.org/officeDocument/2006/relationships/image" Target="../media/image59.emf"/><Relationship Id="rId4" Type="http://schemas.openxmlformats.org/officeDocument/2006/relationships/video" Target="../media/media11.mp4"/><Relationship Id="rId9" Type="http://schemas.openxmlformats.org/officeDocument/2006/relationships/tags" Target="../tags/tag82.xml"/><Relationship Id="rId1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4.emf"/><Relationship Id="rId3" Type="http://schemas.openxmlformats.org/officeDocument/2006/relationships/tags" Target="../tags/tag86.xml"/><Relationship Id="rId7" Type="http://schemas.openxmlformats.org/officeDocument/2006/relationships/image" Target="../media/image3.png"/><Relationship Id="rId12" Type="http://schemas.openxmlformats.org/officeDocument/2006/relationships/image" Target="../media/image63.emf"/><Relationship Id="rId2" Type="http://schemas.openxmlformats.org/officeDocument/2006/relationships/tags" Target="../tags/tag85.xml"/><Relationship Id="rId16" Type="http://schemas.openxmlformats.org/officeDocument/2006/relationships/image" Target="../media/image59.emf"/><Relationship Id="rId1" Type="http://schemas.openxmlformats.org/officeDocument/2006/relationships/tags" Target="../tags/tag84.xml"/><Relationship Id="rId6" Type="http://schemas.openxmlformats.org/officeDocument/2006/relationships/notesSlide" Target="../notesSlides/notesSlide23.xml"/><Relationship Id="rId11" Type="http://schemas.openxmlformats.org/officeDocument/2006/relationships/image" Target="../media/image50.emf"/><Relationship Id="rId5" Type="http://schemas.openxmlformats.org/officeDocument/2006/relationships/slideLayout" Target="../slideLayouts/slideLayout1.xml"/><Relationship Id="rId15" Type="http://schemas.openxmlformats.org/officeDocument/2006/relationships/image" Target="../media/image65.emf"/><Relationship Id="rId10" Type="http://schemas.openxmlformats.org/officeDocument/2006/relationships/image" Target="../media/image38.emf"/><Relationship Id="rId4" Type="http://schemas.openxmlformats.org/officeDocument/2006/relationships/tags" Target="../tags/tag87.xml"/><Relationship Id="rId9" Type="http://schemas.microsoft.com/office/2007/relationships/hdphoto" Target="../media/hdphoto3.wdp"/><Relationship Id="rId14" Type="http://schemas.openxmlformats.org/officeDocument/2006/relationships/image" Target="../media/image5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68.emf"/><Relationship Id="rId4" Type="http://schemas.openxmlformats.org/officeDocument/2006/relationships/image" Target="../media/image67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71.emf"/><Relationship Id="rId4" Type="http://schemas.openxmlformats.org/officeDocument/2006/relationships/image" Target="../media/image70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71.emf"/><Relationship Id="rId4" Type="http://schemas.openxmlformats.org/officeDocument/2006/relationships/image" Target="../media/image70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7" Type="http://schemas.openxmlformats.org/officeDocument/2006/relationships/image" Target="../media/image72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71.emf"/><Relationship Id="rId4" Type="http://schemas.openxmlformats.org/officeDocument/2006/relationships/image" Target="../media/image70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tags" Target="../tags/tag95.xml"/><Relationship Id="rId13" Type="http://schemas.openxmlformats.org/officeDocument/2006/relationships/image" Target="../media/image74.emf"/><Relationship Id="rId18" Type="http://schemas.openxmlformats.org/officeDocument/2006/relationships/image" Target="../media/image50.emf"/><Relationship Id="rId26" Type="http://schemas.openxmlformats.org/officeDocument/2006/relationships/image" Target="../media/image79.emf"/><Relationship Id="rId3" Type="http://schemas.openxmlformats.org/officeDocument/2006/relationships/tags" Target="../tags/tag90.xml"/><Relationship Id="rId21" Type="http://schemas.openxmlformats.org/officeDocument/2006/relationships/image" Target="../media/image53.emf"/><Relationship Id="rId7" Type="http://schemas.openxmlformats.org/officeDocument/2006/relationships/tags" Target="../tags/tag94.xml"/><Relationship Id="rId12" Type="http://schemas.openxmlformats.org/officeDocument/2006/relationships/image" Target="../media/image3.png"/><Relationship Id="rId17" Type="http://schemas.openxmlformats.org/officeDocument/2006/relationships/image" Target="../media/image38.emf"/><Relationship Id="rId25" Type="http://schemas.openxmlformats.org/officeDocument/2006/relationships/image" Target="../media/image78.emf"/><Relationship Id="rId2" Type="http://schemas.openxmlformats.org/officeDocument/2006/relationships/tags" Target="../tags/tag89.xml"/><Relationship Id="rId16" Type="http://schemas.openxmlformats.org/officeDocument/2006/relationships/image" Target="../media/image71.emf"/><Relationship Id="rId20" Type="http://schemas.openxmlformats.org/officeDocument/2006/relationships/image" Target="../media/image52.emf"/><Relationship Id="rId1" Type="http://schemas.openxmlformats.org/officeDocument/2006/relationships/tags" Target="../tags/tag88.xml"/><Relationship Id="rId6" Type="http://schemas.openxmlformats.org/officeDocument/2006/relationships/tags" Target="../tags/tag93.xml"/><Relationship Id="rId11" Type="http://schemas.openxmlformats.org/officeDocument/2006/relationships/image" Target="../media/image73.emf"/><Relationship Id="rId24" Type="http://schemas.openxmlformats.org/officeDocument/2006/relationships/image" Target="../media/image77.emf"/><Relationship Id="rId5" Type="http://schemas.openxmlformats.org/officeDocument/2006/relationships/tags" Target="../tags/tag92.xml"/><Relationship Id="rId15" Type="http://schemas.openxmlformats.org/officeDocument/2006/relationships/image" Target="../media/image70.emf"/><Relationship Id="rId23" Type="http://schemas.openxmlformats.org/officeDocument/2006/relationships/image" Target="../media/image76.emf"/><Relationship Id="rId28" Type="http://schemas.openxmlformats.org/officeDocument/2006/relationships/image" Target="../media/image81.emf"/><Relationship Id="rId10" Type="http://schemas.openxmlformats.org/officeDocument/2006/relationships/notesSlide" Target="../notesSlides/notesSlide28.xml"/><Relationship Id="rId19" Type="http://schemas.openxmlformats.org/officeDocument/2006/relationships/image" Target="../media/image51.emf"/><Relationship Id="rId4" Type="http://schemas.openxmlformats.org/officeDocument/2006/relationships/tags" Target="../tags/tag91.xml"/><Relationship Id="rId9" Type="http://schemas.openxmlformats.org/officeDocument/2006/relationships/slideLayout" Target="../slideLayouts/slideLayout1.xml"/><Relationship Id="rId14" Type="http://schemas.openxmlformats.org/officeDocument/2006/relationships/image" Target="../media/image69.emf"/><Relationship Id="rId22" Type="http://schemas.openxmlformats.org/officeDocument/2006/relationships/image" Target="../media/image75.emf"/><Relationship Id="rId27" Type="http://schemas.openxmlformats.org/officeDocument/2006/relationships/image" Target="../media/image80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emf"/><Relationship Id="rId5" Type="http://schemas.openxmlformats.org/officeDocument/2006/relationships/image" Target="../media/image3.png"/><Relationship Id="rId4" Type="http://schemas.openxmlformats.org/officeDocument/2006/relationships/image" Target="../media/image8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image" Target="../media/image3.png"/><Relationship Id="rId5" Type="http://schemas.microsoft.com/office/2007/relationships/hdphoto" Target="../media/hdphoto1.wdp"/><Relationship Id="rId10" Type="http://schemas.microsoft.com/office/2007/relationships/hdphoto" Target="../media/hdphoto2.wdp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emf"/><Relationship Id="rId3" Type="http://schemas.openxmlformats.org/officeDocument/2006/relationships/image" Target="../media/image29.emf"/><Relationship Id="rId7" Type="http://schemas.openxmlformats.org/officeDocument/2006/relationships/image" Target="../media/image84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83.png"/><Relationship Id="rId10" Type="http://schemas.openxmlformats.org/officeDocument/2006/relationships/image" Target="../media/image87.emf"/><Relationship Id="rId4" Type="http://schemas.openxmlformats.org/officeDocument/2006/relationships/image" Target="../media/image41.png"/><Relationship Id="rId9" Type="http://schemas.openxmlformats.org/officeDocument/2006/relationships/image" Target="../media/image86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9.emf"/><Relationship Id="rId7" Type="http://schemas.openxmlformats.org/officeDocument/2006/relationships/image" Target="../media/image87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6.emf"/><Relationship Id="rId5" Type="http://schemas.openxmlformats.org/officeDocument/2006/relationships/image" Target="../media/image85.emf"/><Relationship Id="rId4" Type="http://schemas.openxmlformats.org/officeDocument/2006/relationships/image" Target="../media/image8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emf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emf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6.e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15.jpeg"/><Relationship Id="rId5" Type="http://schemas.openxmlformats.org/officeDocument/2006/relationships/image" Target="../media/image14.emf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tags" Target="../tags/tag3.xml"/><Relationship Id="rId7" Type="http://schemas.openxmlformats.org/officeDocument/2006/relationships/notesSlide" Target="../notesSlides/notesSlide7.xml"/><Relationship Id="rId12" Type="http://schemas.openxmlformats.org/officeDocument/2006/relationships/image" Target="../media/image20.emf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19.emf"/><Relationship Id="rId5" Type="http://schemas.openxmlformats.org/officeDocument/2006/relationships/tags" Target="../tags/tag5.xml"/><Relationship Id="rId10" Type="http://schemas.openxmlformats.org/officeDocument/2006/relationships/image" Target="../media/image3.png"/><Relationship Id="rId4" Type="http://schemas.openxmlformats.org/officeDocument/2006/relationships/tags" Target="../tags/tag4.xml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13" Type="http://schemas.openxmlformats.org/officeDocument/2006/relationships/image" Target="../media/image3.png"/><Relationship Id="rId18" Type="http://schemas.openxmlformats.org/officeDocument/2006/relationships/image" Target="../media/image25.emf"/><Relationship Id="rId3" Type="http://schemas.openxmlformats.org/officeDocument/2006/relationships/tags" Target="../tags/tag8.xml"/><Relationship Id="rId21" Type="http://schemas.openxmlformats.org/officeDocument/2006/relationships/image" Target="../media/image19.emf"/><Relationship Id="rId7" Type="http://schemas.openxmlformats.org/officeDocument/2006/relationships/tags" Target="../tags/tag12.xml"/><Relationship Id="rId12" Type="http://schemas.openxmlformats.org/officeDocument/2006/relationships/notesSlide" Target="../notesSlides/notesSlide8.xml"/><Relationship Id="rId17" Type="http://schemas.openxmlformats.org/officeDocument/2006/relationships/image" Target="../media/image24.emf"/><Relationship Id="rId2" Type="http://schemas.openxmlformats.org/officeDocument/2006/relationships/tags" Target="../tags/tag7.xml"/><Relationship Id="rId16" Type="http://schemas.openxmlformats.org/officeDocument/2006/relationships/image" Target="../media/image23.emf"/><Relationship Id="rId20" Type="http://schemas.openxmlformats.org/officeDocument/2006/relationships/image" Target="../media/image27.emf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10.xml"/><Relationship Id="rId15" Type="http://schemas.openxmlformats.org/officeDocument/2006/relationships/image" Target="../media/image22.emf"/><Relationship Id="rId10" Type="http://schemas.openxmlformats.org/officeDocument/2006/relationships/tags" Target="../tags/tag15.xml"/><Relationship Id="rId19" Type="http://schemas.openxmlformats.org/officeDocument/2006/relationships/image" Target="../media/image26.emf"/><Relationship Id="rId4" Type="http://schemas.openxmlformats.org/officeDocument/2006/relationships/tags" Target="../tags/tag9.xml"/><Relationship Id="rId9" Type="http://schemas.openxmlformats.org/officeDocument/2006/relationships/tags" Target="../tags/tag14.xml"/><Relationship Id="rId14" Type="http://schemas.openxmlformats.org/officeDocument/2006/relationships/image" Target="../media/image21.emf"/><Relationship Id="rId22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image" Target="../media/image29.emf"/><Relationship Id="rId18" Type="http://schemas.openxmlformats.org/officeDocument/2006/relationships/image" Target="../media/image24.emf"/><Relationship Id="rId3" Type="http://schemas.openxmlformats.org/officeDocument/2006/relationships/tags" Target="../tags/tag16.xml"/><Relationship Id="rId21" Type="http://schemas.openxmlformats.org/officeDocument/2006/relationships/image" Target="../media/image27.emf"/><Relationship Id="rId7" Type="http://schemas.openxmlformats.org/officeDocument/2006/relationships/tags" Target="../tags/tag20.xml"/><Relationship Id="rId12" Type="http://schemas.openxmlformats.org/officeDocument/2006/relationships/image" Target="../media/image28.png"/><Relationship Id="rId17" Type="http://schemas.openxmlformats.org/officeDocument/2006/relationships/image" Target="../media/image23.emf"/><Relationship Id="rId2" Type="http://schemas.openxmlformats.org/officeDocument/2006/relationships/video" Target="../media/media3.mp4"/><Relationship Id="rId16" Type="http://schemas.openxmlformats.org/officeDocument/2006/relationships/image" Target="../media/image22.emf"/><Relationship Id="rId20" Type="http://schemas.openxmlformats.org/officeDocument/2006/relationships/image" Target="../media/image26.emf"/><Relationship Id="rId1" Type="http://schemas.microsoft.com/office/2007/relationships/media" Target="../media/media3.mp4"/><Relationship Id="rId6" Type="http://schemas.openxmlformats.org/officeDocument/2006/relationships/tags" Target="../tags/tag19.xml"/><Relationship Id="rId11" Type="http://schemas.openxmlformats.org/officeDocument/2006/relationships/notesSlide" Target="../notesSlides/notesSlide9.xml"/><Relationship Id="rId5" Type="http://schemas.openxmlformats.org/officeDocument/2006/relationships/tags" Target="../tags/tag18.xml"/><Relationship Id="rId15" Type="http://schemas.openxmlformats.org/officeDocument/2006/relationships/image" Target="../media/image21.emf"/><Relationship Id="rId10" Type="http://schemas.openxmlformats.org/officeDocument/2006/relationships/slideLayout" Target="../slideLayouts/slideLayout1.xml"/><Relationship Id="rId19" Type="http://schemas.openxmlformats.org/officeDocument/2006/relationships/image" Target="../media/image25.emf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urvatureOrbit" descr="CurvatureOrbit">
            <a:hlinkClick r:id="" action="ppaction://media"/>
            <a:extLst>
              <a:ext uri="{FF2B5EF4-FFF2-40B4-BE49-F238E27FC236}">
                <a16:creationId xmlns:a16="http://schemas.microsoft.com/office/drawing/2014/main" id="{7F1D376E-1464-983E-B88B-0034DE03F8F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938" y="1178162"/>
            <a:ext cx="12192000" cy="6858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FA80B81-00EE-2E6A-2BB4-46D27A01F207}"/>
              </a:ext>
            </a:extLst>
          </p:cNvPr>
          <p:cNvSpPr/>
          <p:nvPr/>
        </p:nvSpPr>
        <p:spPr>
          <a:xfrm rot="5400000">
            <a:off x="5602117" y="-2999956"/>
            <a:ext cx="979830" cy="12184062"/>
          </a:xfrm>
          <a:prstGeom prst="rect">
            <a:avLst/>
          </a:prstGeom>
          <a:gradFill>
            <a:gsLst>
              <a:gs pos="4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E04D5BB-FF5B-1D32-B64C-FC9DDCBF4660}"/>
              </a:ext>
            </a:extLst>
          </p:cNvPr>
          <p:cNvGrpSpPr/>
          <p:nvPr/>
        </p:nvGrpSpPr>
        <p:grpSpPr>
          <a:xfrm>
            <a:off x="3821185" y="798812"/>
            <a:ext cx="4549629" cy="1534676"/>
            <a:chOff x="2597790" y="1459684"/>
            <a:chExt cx="4549629" cy="1534676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031B3DC-EFFF-354A-85CE-5E1C7E57F917}"/>
                </a:ext>
              </a:extLst>
            </p:cNvPr>
            <p:cNvSpPr txBox="1"/>
            <p:nvPr/>
          </p:nvSpPr>
          <p:spPr>
            <a:xfrm>
              <a:off x="2597790" y="1692754"/>
              <a:ext cx="4549629" cy="1046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latin typeface="Helvetica" pitchFamily="2" charset="0"/>
                </a:rPr>
                <a:t>The Galactic Center</a:t>
              </a:r>
            </a:p>
            <a:p>
              <a:pPr algn="ctr"/>
              <a:r>
                <a:rPr lang="en-US" sz="2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Helvetica Light" panose="020B0403020202020204" pitchFamily="34" charset="0"/>
                </a:rPr>
                <a:t>as a gravitational laboratory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C3CC7D6-32FB-EF3A-8DB7-F735E2412316}"/>
                </a:ext>
              </a:extLst>
            </p:cNvPr>
            <p:cNvSpPr/>
            <p:nvPr/>
          </p:nvSpPr>
          <p:spPr>
            <a:xfrm>
              <a:off x="2670495" y="1459684"/>
              <a:ext cx="4404220" cy="9227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55485C4-8155-FFFB-3180-05B5E2FA3994}"/>
                </a:ext>
              </a:extLst>
            </p:cNvPr>
            <p:cNvSpPr/>
            <p:nvPr/>
          </p:nvSpPr>
          <p:spPr>
            <a:xfrm>
              <a:off x="2670495" y="2902081"/>
              <a:ext cx="4404220" cy="9227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A6119ED-342F-A7F8-A010-150E7E3A2A3E}"/>
              </a:ext>
            </a:extLst>
          </p:cNvPr>
          <p:cNvSpPr txBox="1"/>
          <p:nvPr/>
        </p:nvSpPr>
        <p:spPr>
          <a:xfrm>
            <a:off x="3821185" y="490579"/>
            <a:ext cx="2347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Helvetica" pitchFamily="2" charset="0"/>
              </a:rPr>
              <a:t>EREP 2024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3EBFDF-BA01-CD77-5687-1603EAD35B38}"/>
              </a:ext>
            </a:extLst>
          </p:cNvPr>
          <p:cNvSpPr txBox="1"/>
          <p:nvPr/>
        </p:nvSpPr>
        <p:spPr>
          <a:xfrm>
            <a:off x="6018790" y="482812"/>
            <a:ext cx="2347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Coimbra  |  July 23, 2024</a:t>
            </a:r>
            <a:endParaRPr lang="en-US" sz="1400" baseline="300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9B0806-82F1-F374-8D37-47DD125FDDDA}"/>
              </a:ext>
            </a:extLst>
          </p:cNvPr>
          <p:cNvSpPr txBox="1"/>
          <p:nvPr/>
        </p:nvSpPr>
        <p:spPr>
          <a:xfrm>
            <a:off x="3816679" y="2465895"/>
            <a:ext cx="45496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Helvetica" pitchFamily="2" charset="0"/>
              </a:rPr>
              <a:t>Riccardo Della Monica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B1F6ED0-AB26-CA7C-EDBB-1E9CE5738AED}"/>
              </a:ext>
            </a:extLst>
          </p:cNvPr>
          <p:cNvSpPr/>
          <p:nvPr/>
        </p:nvSpPr>
        <p:spPr>
          <a:xfrm>
            <a:off x="229713" y="238515"/>
            <a:ext cx="1681122" cy="295823"/>
          </a:xfrm>
          <a:prstGeom prst="roundRect">
            <a:avLst>
              <a:gd name="adj" fmla="val 50000"/>
            </a:avLst>
          </a:prstGeom>
          <a:solidFill>
            <a:srgbClr val="4887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dirty="0" err="1">
                <a:solidFill>
                  <a:schemeClr val="bg1"/>
                </a:solidFill>
                <a:latin typeface="Helvetica Light" panose="020B0403020202020204" pitchFamily="34" charset="0"/>
              </a:rPr>
              <a:t>Work</a:t>
            </a:r>
            <a:r>
              <a:rPr lang="es-ES_tradnl" sz="1400" dirty="0">
                <a:solidFill>
                  <a:schemeClr val="bg1"/>
                </a:solidFill>
                <a:latin typeface="Helvetica Light" panose="020B0403020202020204" pitchFamily="34" charset="0"/>
              </a:rPr>
              <a:t> in </a:t>
            </a:r>
            <a:r>
              <a:rPr lang="es-ES_tradnl" sz="1400" dirty="0" err="1">
                <a:solidFill>
                  <a:schemeClr val="bg1"/>
                </a:solidFill>
                <a:latin typeface="Helvetica Light" panose="020B0403020202020204" pitchFamily="34" charset="0"/>
              </a:rPr>
              <a:t>progress</a:t>
            </a:r>
            <a:endParaRPr lang="es-ES_tradnl" sz="14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D9836BE-AB1F-8EE2-AFF2-2045C1206616}"/>
              </a:ext>
            </a:extLst>
          </p:cNvPr>
          <p:cNvSpPr/>
          <p:nvPr/>
        </p:nvSpPr>
        <p:spPr>
          <a:xfrm>
            <a:off x="229713" y="695852"/>
            <a:ext cx="1309903" cy="290718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dirty="0">
                <a:solidFill>
                  <a:schemeClr val="bg1">
                    <a:lumMod val="65000"/>
                  </a:schemeClr>
                </a:solidFill>
                <a:latin typeface="Helvetica Light" panose="020B0403020202020204" pitchFamily="34" charset="0"/>
              </a:rPr>
              <a:t>2407.xxxxx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E220E51-44E2-F5D4-2AF6-02DF518E94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375" y="5389292"/>
            <a:ext cx="3396919" cy="1230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504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ulsarTiming_0002_PN_timing_2" descr="PulsarTiming_0002_PN_timing_2">
            <a:hlinkClick r:id="" action="ppaction://media"/>
            <a:extLst>
              <a:ext uri="{FF2B5EF4-FFF2-40B4-BE49-F238E27FC236}">
                <a16:creationId xmlns:a16="http://schemas.microsoft.com/office/drawing/2014/main" id="{3AF970AE-34EE-60CC-4116-0CA9AB92C39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4288" y="9525"/>
            <a:ext cx="12192000" cy="6858000"/>
          </a:xfrm>
          <a:prstGeom prst="rect">
            <a:avLst/>
          </a:prstGeom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2D86E83E-49C7-BD60-8007-D080994F219F}"/>
              </a:ext>
            </a:extLst>
          </p:cNvPr>
          <p:cNvSpPr/>
          <p:nvPr/>
        </p:nvSpPr>
        <p:spPr>
          <a:xfrm>
            <a:off x="-12439" y="14288"/>
            <a:ext cx="5974090" cy="6858000"/>
          </a:xfrm>
          <a:prstGeom prst="rect">
            <a:avLst/>
          </a:prstGeom>
          <a:gradFill>
            <a:gsLst>
              <a:gs pos="68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7653BBC-2495-B208-9BC9-D31A8CB648D1}"/>
              </a:ext>
            </a:extLst>
          </p:cNvPr>
          <p:cNvSpPr/>
          <p:nvPr/>
        </p:nvSpPr>
        <p:spPr>
          <a:xfrm>
            <a:off x="-1033063" y="2924741"/>
            <a:ext cx="4985938" cy="3225234"/>
          </a:xfrm>
          <a:prstGeom prst="roundRect">
            <a:avLst>
              <a:gd name="adj" fmla="val 37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AEBD4613-12C1-5D34-1687-622CE2E8B4F0}"/>
              </a:ext>
            </a:extLst>
          </p:cNvPr>
          <p:cNvSpPr/>
          <p:nvPr/>
        </p:nvSpPr>
        <p:spPr>
          <a:xfrm>
            <a:off x="-1033063" y="1315016"/>
            <a:ext cx="4985938" cy="1470532"/>
          </a:xfrm>
          <a:prstGeom prst="roundRect">
            <a:avLst>
              <a:gd name="adj" fmla="val 37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A161FC-2A71-6D72-43F1-1E3C754837B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-685800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633360-6A0E-77DF-E620-34A66DC3F1EA}"/>
              </a:ext>
            </a:extLst>
          </p:cNvPr>
          <p:cNvSpPr txBox="1"/>
          <p:nvPr/>
        </p:nvSpPr>
        <p:spPr>
          <a:xfrm>
            <a:off x="-3211845" y="4083483"/>
            <a:ext cx="199264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GR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effects</a:t>
            </a:r>
            <a:endParaRPr lang="es-ES_tradnl" b="1">
              <a:solidFill>
                <a:schemeClr val="bg1">
                  <a:lumMod val="85000"/>
                </a:schemeClr>
              </a:solidFill>
              <a:latin typeface="Helvetica" pitchFamily="2" charset="0"/>
            </a:endParaRPr>
          </a:p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on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the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photons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3F4290-3243-B099-F5B9-2131D1F7540E}"/>
              </a:ext>
            </a:extLst>
          </p:cNvPr>
          <p:cNvSpPr txBox="1"/>
          <p:nvPr/>
        </p:nvSpPr>
        <p:spPr>
          <a:xfrm>
            <a:off x="-3211845" y="1860577"/>
            <a:ext cx="199264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GR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effects</a:t>
            </a:r>
            <a:endParaRPr lang="es-ES_tradnl" b="1">
              <a:solidFill>
                <a:schemeClr val="bg1">
                  <a:lumMod val="85000"/>
                </a:schemeClr>
              </a:solidFill>
              <a:latin typeface="Helvetica" pitchFamily="2" charset="0"/>
            </a:endParaRPr>
          </a:p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on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the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trajectory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C5B6482-180B-13E7-2293-5444CEFBACD2}"/>
              </a:ext>
            </a:extLst>
          </p:cNvPr>
          <p:cNvSpPr txBox="1"/>
          <p:nvPr/>
        </p:nvSpPr>
        <p:spPr>
          <a:xfrm>
            <a:off x="-14742" y="845755"/>
            <a:ext cx="306843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What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is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usually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done…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F271AB-22FC-09C2-A72F-CC824A4195EB}"/>
              </a:ext>
            </a:extLst>
          </p:cNvPr>
          <p:cNvSpPr txBox="1"/>
          <p:nvPr/>
        </p:nvSpPr>
        <p:spPr>
          <a:xfrm>
            <a:off x="-828948" y="1410903"/>
            <a:ext cx="440527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Consider a Keplerian orbit with orbital parameters</a:t>
            </a:r>
          </a:p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                          and compute the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post-Keplerian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evolution of this parameter from a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post-Newtonian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approximation</a:t>
            </a:r>
          </a:p>
        </p:txBody>
      </p:sp>
      <p:pic>
        <p:nvPicPr>
          <p:cNvPr id="29" name="Picture 28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$(a,e,t_P, i,\Omega,\omega)$&#10;&#10;\end{minipage}&#10;&#10;\end{document}" title="IguanaTex Bitmap Display">
            <a:extLst>
              <a:ext uri="{FF2B5EF4-FFF2-40B4-BE49-F238E27FC236}">
                <a16:creationId xmlns:a16="http://schemas.microsoft.com/office/drawing/2014/main" id="{A545C603-62B0-E863-3AFE-81347ED71CE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-712760" y="1669053"/>
            <a:ext cx="1005840" cy="152400"/>
          </a:xfrm>
          <a:prstGeom prst="rect">
            <a:avLst/>
          </a:prstGeom>
        </p:spPr>
      </p:pic>
      <p:pic>
        <p:nvPicPr>
          <p:cNvPr id="30" name="Picture 29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 &#10;\dot{\omega} = \frac{6\pi GM}{c^2a(1-e^2)}, \quad \dots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A054A078-9492-BC8A-FC55-3B67C865028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-522979" y="2256259"/>
            <a:ext cx="1605583" cy="38467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AF1A709-86DF-33C0-2695-40D6E2CF87C3}"/>
              </a:ext>
            </a:extLst>
          </p:cNvPr>
          <p:cNvSpPr txBox="1"/>
          <p:nvPr/>
        </p:nvSpPr>
        <p:spPr>
          <a:xfrm>
            <a:off x="-865044" y="3050174"/>
            <a:ext cx="469685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Use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post-Newtonian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approximations for all the different delays, assuming that the total delay is a linear sum of the single effects.</a:t>
            </a:r>
          </a:p>
        </p:txBody>
      </p:sp>
      <p:pic>
        <p:nvPicPr>
          <p:cNvPr id="32" name="Picture 31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Rømer} = \frac{a(1-e^2)\sin i\sin (\omega+\phi)}{c(1+e\cos \phi)}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79371F0E-5FDD-FBC8-B520-298326DF2B03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-649241" y="3618474"/>
            <a:ext cx="2531222" cy="410913"/>
          </a:xfrm>
          <a:prstGeom prst="rect">
            <a:avLst/>
          </a:prstGeom>
        </p:spPr>
      </p:pic>
      <p:pic>
        <p:nvPicPr>
          <p:cNvPr id="33" name="Picture 32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Shapiro} = \frac{2GM}{c^3}\ln \left[\frac{1+e\cos\phi}{1-\sin i\sin(\omega+\phi)}\right]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E128CC42-533B-D422-D289-5291B7462F6E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-649241" y="4142777"/>
            <a:ext cx="2862483" cy="379556"/>
          </a:xfrm>
          <a:prstGeom prst="rect">
            <a:avLst/>
          </a:prstGeom>
        </p:spPr>
      </p:pic>
      <p:pic>
        <p:nvPicPr>
          <p:cNvPr id="34" name="Picture 33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geo} = \frac{2GM}{c^3}\left[\frac{|\vec{r}_{\pm}-\vec{r}_s|}{R_E}\right]^2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4474589F-8326-6CE3-AE10-C37A9AE9F5D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-645452" y="4594412"/>
            <a:ext cx="1841300" cy="402301"/>
          </a:xfrm>
          <a:prstGeom prst="rect">
            <a:avLst/>
          </a:prstGeom>
        </p:spPr>
      </p:pic>
      <p:pic>
        <p:nvPicPr>
          <p:cNvPr id="35" name="Picture 34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Einstein} = \gamma \sin u 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DFB5A36A-EF81-23F1-36AF-BA9A71A36E26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-645452" y="5137053"/>
            <a:ext cx="1253322" cy="15473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B89C4114-3189-3FA3-06ED-EA2B15F33F1C}"/>
              </a:ext>
            </a:extLst>
          </p:cNvPr>
          <p:cNvSpPr txBox="1"/>
          <p:nvPr/>
        </p:nvSpPr>
        <p:spPr>
          <a:xfrm>
            <a:off x="1697832" y="4694733"/>
            <a:ext cx="215013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IT"/>
            </a:defPPr>
            <a:lvl1pPr>
              <a:defRPr sz="1200" u="none" strike="noStrike">
                <a:solidFill>
                  <a:schemeClr val="bg1">
                    <a:lumMod val="65000"/>
                  </a:schemeClr>
                </a:solidFill>
                <a:effectLst/>
                <a:latin typeface="Eurostile" panose="020B0504020202050204" pitchFamily="34" charset="77"/>
              </a:defRPr>
            </a:lvl1pPr>
          </a:lstStyle>
          <a:p>
            <a:pPr algn="r"/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Hobbs et al. (2006)</a:t>
            </a:r>
          </a:p>
          <a:p>
            <a:pPr algn="r"/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Damour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&amp; </a:t>
            </a:r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Deruelle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(1986)</a:t>
            </a:r>
          </a:p>
          <a:p>
            <a:pPr algn="r"/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Blandford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&amp; </a:t>
            </a:r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Teukolsky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(1976)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743D247-9E03-E30E-4357-1796D2DC2878}"/>
              </a:ext>
            </a:extLst>
          </p:cNvPr>
          <p:cNvSpPr/>
          <p:nvPr/>
        </p:nvSpPr>
        <p:spPr>
          <a:xfrm>
            <a:off x="-946206" y="1361418"/>
            <a:ext cx="4794175" cy="1324482"/>
          </a:xfrm>
          <a:prstGeom prst="rect">
            <a:avLst/>
          </a:prstGeom>
          <a:solidFill>
            <a:schemeClr val="bg1">
              <a:lumMod val="95000"/>
              <a:alpha val="90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5A21637-6479-4051-B9FE-F1E5F4244C13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Modeling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pulsars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times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of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arrival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and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residuals</a:t>
            </a:r>
            <a:endParaRPr lang="es-ES_tradnl" sz="1400">
              <a:solidFill>
                <a:schemeClr val="tx1">
                  <a:lumMod val="75000"/>
                  <a:lumOff val="25000"/>
                </a:schemeClr>
              </a:solidFill>
              <a:latin typeface="Helvetica Light" panose="020B0403020202020204" pitchFamily="34" charset="0"/>
            </a:endParaRPr>
          </a:p>
        </p:txBody>
      </p:sp>
      <p:pic>
        <p:nvPicPr>
          <p:cNvPr id="46" name="Picture 45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 = \Delta t_{\rm Rømer} + \underbrace{\Delta t_{\rm Shapiro} + \Delta t_{\rm geo}}_{[1PN]} + [2PN] + [3PN] + \dots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5D0065D7-5AC9-128A-71BA-3296E82BBCF5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-352108" y="5608719"/>
            <a:ext cx="3821860" cy="402301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5F3DB92-B268-915D-E13E-F6B7EA85CC06}"/>
              </a:ext>
            </a:extLst>
          </p:cNvPr>
          <p:cNvCxnSpPr/>
          <p:nvPr/>
        </p:nvCxnSpPr>
        <p:spPr>
          <a:xfrm>
            <a:off x="-649241" y="5468641"/>
            <a:ext cx="4311801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6CAAEE30-AAF9-A083-FD37-54F33D962F85}"/>
              </a:ext>
            </a:extLst>
          </p:cNvPr>
          <p:cNvSpPr/>
          <p:nvPr/>
        </p:nvSpPr>
        <p:spPr>
          <a:xfrm>
            <a:off x="-913707" y="3028909"/>
            <a:ext cx="4794175" cy="3016898"/>
          </a:xfrm>
          <a:prstGeom prst="rect">
            <a:avLst/>
          </a:prstGeom>
          <a:solidFill>
            <a:schemeClr val="bg1">
              <a:lumMod val="95000"/>
              <a:alpha val="90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663B816-EE2F-00D4-ABFB-83AD73990275}"/>
              </a:ext>
            </a:extLst>
          </p:cNvPr>
          <p:cNvSpPr/>
          <p:nvPr/>
        </p:nvSpPr>
        <p:spPr>
          <a:xfrm>
            <a:off x="1" y="0"/>
            <a:ext cx="4866468" cy="622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4D17149-DF07-2BEE-2F0F-7FDF45706136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48203A1B-A217-D199-0EE6-E3232AF1814E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s-ES_tradnl" sz="1400" dirty="0" err="1">
                <a:latin typeface="Helvetica Light" panose="020B0403020202020204" pitchFamily="34" charset="0"/>
              </a:rPr>
              <a:t>Modeling</a:t>
            </a:r>
            <a:r>
              <a:rPr lang="es-ES_tradnl" sz="1400" dirty="0">
                <a:latin typeface="Helvetica Light" panose="020B0403020202020204" pitchFamily="34" charset="0"/>
              </a:rPr>
              <a:t> pulsar observables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5DD8C30-896A-91C0-1081-C277B7836197}"/>
              </a:ext>
            </a:extLst>
          </p:cNvPr>
          <p:cNvSpPr txBox="1"/>
          <p:nvPr/>
        </p:nvSpPr>
        <p:spPr>
          <a:xfrm>
            <a:off x="0" y="38212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 dirty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5</a:t>
            </a:r>
            <a:endParaRPr lang="es-ES_tradnl" sz="1600" b="1" i="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50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ulsarTiming_0003_PN_timing_3" descr="PulsarTiming_0003_PN_timing_3">
            <a:hlinkClick r:id="" action="ppaction://media"/>
            <a:extLst>
              <a:ext uri="{FF2B5EF4-FFF2-40B4-BE49-F238E27FC236}">
                <a16:creationId xmlns:a16="http://schemas.microsoft.com/office/drawing/2014/main" id="{D181CBA7-E3C7-FA6B-0E29-843A3CB2BE6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1113" y="11113"/>
            <a:ext cx="12192000" cy="6858000"/>
          </a:xfrm>
          <a:prstGeom prst="rect">
            <a:avLst/>
          </a:prstGeom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2D86E83E-49C7-BD60-8007-D080994F219F}"/>
              </a:ext>
            </a:extLst>
          </p:cNvPr>
          <p:cNvSpPr/>
          <p:nvPr/>
        </p:nvSpPr>
        <p:spPr>
          <a:xfrm>
            <a:off x="-12439" y="14288"/>
            <a:ext cx="5974090" cy="6858000"/>
          </a:xfrm>
          <a:prstGeom prst="rect">
            <a:avLst/>
          </a:prstGeom>
          <a:gradFill>
            <a:gsLst>
              <a:gs pos="68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7653BBC-2495-B208-9BC9-D31A8CB648D1}"/>
              </a:ext>
            </a:extLst>
          </p:cNvPr>
          <p:cNvSpPr/>
          <p:nvPr/>
        </p:nvSpPr>
        <p:spPr>
          <a:xfrm>
            <a:off x="-1033063" y="2924741"/>
            <a:ext cx="4985938" cy="3225234"/>
          </a:xfrm>
          <a:prstGeom prst="roundRect">
            <a:avLst>
              <a:gd name="adj" fmla="val 37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AEBD4613-12C1-5D34-1687-622CE2E8B4F0}"/>
              </a:ext>
            </a:extLst>
          </p:cNvPr>
          <p:cNvSpPr/>
          <p:nvPr/>
        </p:nvSpPr>
        <p:spPr>
          <a:xfrm>
            <a:off x="-1033063" y="1315016"/>
            <a:ext cx="4985938" cy="1470532"/>
          </a:xfrm>
          <a:prstGeom prst="roundRect">
            <a:avLst>
              <a:gd name="adj" fmla="val 37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A161FC-2A71-6D72-43F1-1E3C754837B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-685800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633360-6A0E-77DF-E620-34A66DC3F1EA}"/>
              </a:ext>
            </a:extLst>
          </p:cNvPr>
          <p:cNvSpPr txBox="1"/>
          <p:nvPr/>
        </p:nvSpPr>
        <p:spPr>
          <a:xfrm>
            <a:off x="-3211845" y="4083483"/>
            <a:ext cx="199264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GR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effects</a:t>
            </a:r>
            <a:endParaRPr lang="es-ES_tradnl" b="1">
              <a:solidFill>
                <a:schemeClr val="bg1">
                  <a:lumMod val="85000"/>
                </a:schemeClr>
              </a:solidFill>
              <a:latin typeface="Helvetica" pitchFamily="2" charset="0"/>
            </a:endParaRPr>
          </a:p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on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the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photons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3F4290-3243-B099-F5B9-2131D1F7540E}"/>
              </a:ext>
            </a:extLst>
          </p:cNvPr>
          <p:cNvSpPr txBox="1"/>
          <p:nvPr/>
        </p:nvSpPr>
        <p:spPr>
          <a:xfrm>
            <a:off x="-3211845" y="1860577"/>
            <a:ext cx="199264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GR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effects</a:t>
            </a:r>
            <a:endParaRPr lang="es-ES_tradnl" b="1">
              <a:solidFill>
                <a:schemeClr val="bg1">
                  <a:lumMod val="85000"/>
                </a:schemeClr>
              </a:solidFill>
              <a:latin typeface="Helvetica" pitchFamily="2" charset="0"/>
            </a:endParaRPr>
          </a:p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on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the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trajectory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C5B6482-180B-13E7-2293-5444CEFBACD2}"/>
              </a:ext>
            </a:extLst>
          </p:cNvPr>
          <p:cNvSpPr txBox="1"/>
          <p:nvPr/>
        </p:nvSpPr>
        <p:spPr>
          <a:xfrm>
            <a:off x="-14742" y="845755"/>
            <a:ext cx="306843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What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is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usually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done…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F271AB-22FC-09C2-A72F-CC824A4195EB}"/>
              </a:ext>
            </a:extLst>
          </p:cNvPr>
          <p:cNvSpPr txBox="1"/>
          <p:nvPr/>
        </p:nvSpPr>
        <p:spPr>
          <a:xfrm>
            <a:off x="-828948" y="1410903"/>
            <a:ext cx="440527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Consider a Keplerian orbit with orbital parameters</a:t>
            </a:r>
          </a:p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                          and compute the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post-Keplerian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evolution of this parameter from a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post-Newtonian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approximation</a:t>
            </a:r>
          </a:p>
        </p:txBody>
      </p:sp>
      <p:pic>
        <p:nvPicPr>
          <p:cNvPr id="29" name="Picture 28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$(a,e,t_P, i,\Omega,\omega)$&#10;&#10;\end{minipage}&#10;&#10;\end{document}" title="IguanaTex Bitmap Display">
            <a:extLst>
              <a:ext uri="{FF2B5EF4-FFF2-40B4-BE49-F238E27FC236}">
                <a16:creationId xmlns:a16="http://schemas.microsoft.com/office/drawing/2014/main" id="{A545C603-62B0-E863-3AFE-81347ED71CE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-712760" y="1669053"/>
            <a:ext cx="1005840" cy="152400"/>
          </a:xfrm>
          <a:prstGeom prst="rect">
            <a:avLst/>
          </a:prstGeom>
        </p:spPr>
      </p:pic>
      <p:pic>
        <p:nvPicPr>
          <p:cNvPr id="30" name="Picture 29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 &#10;\dot{\omega} = \frac{6\pi GM}{c^2a(1-e^2)}, \quad \dots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A054A078-9492-BC8A-FC55-3B67C865028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-522979" y="2256259"/>
            <a:ext cx="1605583" cy="38467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AF1A709-86DF-33C0-2695-40D6E2CF87C3}"/>
              </a:ext>
            </a:extLst>
          </p:cNvPr>
          <p:cNvSpPr txBox="1"/>
          <p:nvPr/>
        </p:nvSpPr>
        <p:spPr>
          <a:xfrm>
            <a:off x="-865044" y="3050174"/>
            <a:ext cx="469685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Use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post-Newtonian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approximations for all the different delays, assuming that the total delay is a linear sum of the single effects.</a:t>
            </a:r>
          </a:p>
        </p:txBody>
      </p:sp>
      <p:pic>
        <p:nvPicPr>
          <p:cNvPr id="32" name="Picture 31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Rømer} = \frac{a(1-e^2)\sin i\sin (\omega+\phi)}{c(1+e\cos \phi)}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79371F0E-5FDD-FBC8-B520-298326DF2B03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-649241" y="3618474"/>
            <a:ext cx="2531222" cy="410913"/>
          </a:xfrm>
          <a:prstGeom prst="rect">
            <a:avLst/>
          </a:prstGeom>
        </p:spPr>
      </p:pic>
      <p:pic>
        <p:nvPicPr>
          <p:cNvPr id="33" name="Picture 32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Shapiro} = \frac{2GM}{c^3}\ln \left[\frac{1+e\cos\phi}{1-\sin i\sin(\omega+\phi)}\right]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E128CC42-533B-D422-D289-5291B7462F6E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-649241" y="4142777"/>
            <a:ext cx="2862483" cy="379556"/>
          </a:xfrm>
          <a:prstGeom prst="rect">
            <a:avLst/>
          </a:prstGeom>
        </p:spPr>
      </p:pic>
      <p:pic>
        <p:nvPicPr>
          <p:cNvPr id="34" name="Picture 33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geo} = \frac{2GM}{c^3}\left[\frac{|\vec{r}_{\pm}-\vec{r}_s|}{R_E}\right]^2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4474589F-8326-6CE3-AE10-C37A9AE9F5D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-645452" y="4594412"/>
            <a:ext cx="1841300" cy="402301"/>
          </a:xfrm>
          <a:prstGeom prst="rect">
            <a:avLst/>
          </a:prstGeom>
        </p:spPr>
      </p:pic>
      <p:pic>
        <p:nvPicPr>
          <p:cNvPr id="35" name="Picture 34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Einstein} = \gamma \sin u 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DFB5A36A-EF81-23F1-36AF-BA9A71A36E26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-645452" y="5137053"/>
            <a:ext cx="1253322" cy="15473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B89C4114-3189-3FA3-06ED-EA2B15F33F1C}"/>
              </a:ext>
            </a:extLst>
          </p:cNvPr>
          <p:cNvSpPr txBox="1"/>
          <p:nvPr/>
        </p:nvSpPr>
        <p:spPr>
          <a:xfrm>
            <a:off x="1697832" y="4694733"/>
            <a:ext cx="215013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IT"/>
            </a:defPPr>
            <a:lvl1pPr>
              <a:defRPr sz="1200" u="none" strike="noStrike">
                <a:solidFill>
                  <a:schemeClr val="bg1">
                    <a:lumMod val="65000"/>
                  </a:schemeClr>
                </a:solidFill>
                <a:effectLst/>
                <a:latin typeface="Eurostile" panose="020B0504020202050204" pitchFamily="34" charset="77"/>
              </a:defRPr>
            </a:lvl1pPr>
          </a:lstStyle>
          <a:p>
            <a:pPr algn="r"/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Hobbs et al. (2006)</a:t>
            </a:r>
          </a:p>
          <a:p>
            <a:pPr algn="r"/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Damour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&amp; </a:t>
            </a:r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Deruelle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(1986)</a:t>
            </a:r>
          </a:p>
          <a:p>
            <a:pPr algn="r"/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Blandford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&amp; </a:t>
            </a:r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Teukolsky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(1976)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743D247-9E03-E30E-4357-1796D2DC2878}"/>
              </a:ext>
            </a:extLst>
          </p:cNvPr>
          <p:cNvSpPr/>
          <p:nvPr/>
        </p:nvSpPr>
        <p:spPr>
          <a:xfrm>
            <a:off x="-946206" y="1361418"/>
            <a:ext cx="4794175" cy="1324482"/>
          </a:xfrm>
          <a:prstGeom prst="rect">
            <a:avLst/>
          </a:prstGeom>
          <a:solidFill>
            <a:schemeClr val="bg1">
              <a:lumMod val="95000"/>
              <a:alpha val="90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5A21637-6479-4051-B9FE-F1E5F4244C13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Modeling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pulsars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times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of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arrival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and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residuals</a:t>
            </a:r>
            <a:endParaRPr lang="es-ES_tradnl" sz="1400">
              <a:solidFill>
                <a:schemeClr val="tx1">
                  <a:lumMod val="75000"/>
                  <a:lumOff val="25000"/>
                </a:schemeClr>
              </a:solidFill>
              <a:latin typeface="Helvetica Light" panose="020B0403020202020204" pitchFamily="34" charset="0"/>
            </a:endParaRPr>
          </a:p>
        </p:txBody>
      </p:sp>
      <p:pic>
        <p:nvPicPr>
          <p:cNvPr id="46" name="Picture 45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 = \Delta t_{\rm Rømer} + \underbrace{\Delta t_{\rm Shapiro} + \Delta t_{\rm geo}}_{[1PN]} + [2PN] + [3PN] + \dots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5D0065D7-5AC9-128A-71BA-3296E82BBCF5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-352108" y="5608719"/>
            <a:ext cx="3821860" cy="402301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5F3DB92-B268-915D-E13E-F6B7EA85CC06}"/>
              </a:ext>
            </a:extLst>
          </p:cNvPr>
          <p:cNvCxnSpPr/>
          <p:nvPr/>
        </p:nvCxnSpPr>
        <p:spPr>
          <a:xfrm>
            <a:off x="-649241" y="5468641"/>
            <a:ext cx="4311801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6CAAEE30-AAF9-A083-FD37-54F33D962F85}"/>
              </a:ext>
            </a:extLst>
          </p:cNvPr>
          <p:cNvSpPr/>
          <p:nvPr/>
        </p:nvSpPr>
        <p:spPr>
          <a:xfrm>
            <a:off x="-913707" y="3028909"/>
            <a:ext cx="4794175" cy="3016898"/>
          </a:xfrm>
          <a:prstGeom prst="rect">
            <a:avLst/>
          </a:prstGeom>
          <a:solidFill>
            <a:schemeClr val="bg1">
              <a:lumMod val="95000"/>
              <a:alpha val="90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7BA8BD3-5251-39CF-49D6-3099D9343C85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4DF8531-B36D-43D2-EBC3-C175A6CADA16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98B97C0B-5FD9-C00B-B4E1-28A06901B6C9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Modeling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pulsars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times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of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arrival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and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residuals</a:t>
            </a:r>
            <a:endParaRPr lang="es-ES_tradnl" sz="1400">
              <a:solidFill>
                <a:schemeClr val="tx1">
                  <a:lumMod val="75000"/>
                  <a:lumOff val="25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C1C9C6B-2775-31E9-4DB8-49C35FD9A20B}"/>
              </a:ext>
            </a:extLst>
          </p:cNvPr>
          <p:cNvSpPr/>
          <p:nvPr/>
        </p:nvSpPr>
        <p:spPr>
          <a:xfrm>
            <a:off x="1" y="0"/>
            <a:ext cx="4866468" cy="622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DFDE49E-EE1D-2DBD-B781-22FEEA21D5ED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AC04D4F-CD79-62AC-B217-3C793EC794A1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s-ES_tradnl" sz="1400" dirty="0" err="1">
                <a:latin typeface="Helvetica Light" panose="020B0403020202020204" pitchFamily="34" charset="0"/>
              </a:rPr>
              <a:t>Modeling</a:t>
            </a:r>
            <a:r>
              <a:rPr lang="es-ES_tradnl" sz="1400" dirty="0">
                <a:latin typeface="Helvetica Light" panose="020B0403020202020204" pitchFamily="34" charset="0"/>
              </a:rPr>
              <a:t> pulsar observables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38F5443-8945-70BC-5480-8CE5831100CD}"/>
              </a:ext>
            </a:extLst>
          </p:cNvPr>
          <p:cNvSpPr txBox="1"/>
          <p:nvPr/>
        </p:nvSpPr>
        <p:spPr>
          <a:xfrm>
            <a:off x="0" y="38212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 dirty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5</a:t>
            </a:r>
            <a:endParaRPr lang="es-ES_tradnl" sz="1600" b="1" i="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266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ulsarTiming_0004_PN_timing_4" descr="PulsarTiming_0004_PN_timing_4">
            <a:hlinkClick r:id="" action="ppaction://media"/>
            <a:extLst>
              <a:ext uri="{FF2B5EF4-FFF2-40B4-BE49-F238E27FC236}">
                <a16:creationId xmlns:a16="http://schemas.microsoft.com/office/drawing/2014/main" id="{0AAD672D-7E22-360D-36FB-9D4390F42B0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9525" y="7938"/>
            <a:ext cx="12192000" cy="6858000"/>
          </a:xfrm>
          <a:prstGeom prst="rect">
            <a:avLst/>
          </a:prstGeom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2D86E83E-49C7-BD60-8007-D080994F219F}"/>
              </a:ext>
            </a:extLst>
          </p:cNvPr>
          <p:cNvSpPr/>
          <p:nvPr/>
        </p:nvSpPr>
        <p:spPr>
          <a:xfrm>
            <a:off x="-12439" y="14288"/>
            <a:ext cx="5974090" cy="6858000"/>
          </a:xfrm>
          <a:prstGeom prst="rect">
            <a:avLst/>
          </a:prstGeom>
          <a:gradFill>
            <a:gsLst>
              <a:gs pos="68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7653BBC-2495-B208-9BC9-D31A8CB648D1}"/>
              </a:ext>
            </a:extLst>
          </p:cNvPr>
          <p:cNvSpPr/>
          <p:nvPr/>
        </p:nvSpPr>
        <p:spPr>
          <a:xfrm>
            <a:off x="-1033063" y="2924741"/>
            <a:ext cx="4985938" cy="3225234"/>
          </a:xfrm>
          <a:prstGeom prst="roundRect">
            <a:avLst>
              <a:gd name="adj" fmla="val 37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AEBD4613-12C1-5D34-1687-622CE2E8B4F0}"/>
              </a:ext>
            </a:extLst>
          </p:cNvPr>
          <p:cNvSpPr/>
          <p:nvPr/>
        </p:nvSpPr>
        <p:spPr>
          <a:xfrm>
            <a:off x="-1033063" y="1315016"/>
            <a:ext cx="4985938" cy="1470532"/>
          </a:xfrm>
          <a:prstGeom prst="roundRect">
            <a:avLst>
              <a:gd name="adj" fmla="val 37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A161FC-2A71-6D72-43F1-1E3C754837B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-685800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633360-6A0E-77DF-E620-34A66DC3F1EA}"/>
              </a:ext>
            </a:extLst>
          </p:cNvPr>
          <p:cNvSpPr txBox="1"/>
          <p:nvPr/>
        </p:nvSpPr>
        <p:spPr>
          <a:xfrm>
            <a:off x="-3211845" y="4083483"/>
            <a:ext cx="199264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GR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effects</a:t>
            </a:r>
            <a:endParaRPr lang="es-ES_tradnl" b="1">
              <a:solidFill>
                <a:schemeClr val="bg1">
                  <a:lumMod val="85000"/>
                </a:schemeClr>
              </a:solidFill>
              <a:latin typeface="Helvetica" pitchFamily="2" charset="0"/>
            </a:endParaRPr>
          </a:p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on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the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photons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3F4290-3243-B099-F5B9-2131D1F7540E}"/>
              </a:ext>
            </a:extLst>
          </p:cNvPr>
          <p:cNvSpPr txBox="1"/>
          <p:nvPr/>
        </p:nvSpPr>
        <p:spPr>
          <a:xfrm>
            <a:off x="-3211845" y="1860577"/>
            <a:ext cx="199264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GR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effects</a:t>
            </a:r>
            <a:endParaRPr lang="es-ES_tradnl" b="1">
              <a:solidFill>
                <a:schemeClr val="bg1">
                  <a:lumMod val="85000"/>
                </a:schemeClr>
              </a:solidFill>
              <a:latin typeface="Helvetica" pitchFamily="2" charset="0"/>
            </a:endParaRPr>
          </a:p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on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the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trajectory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C5B6482-180B-13E7-2293-5444CEFBACD2}"/>
              </a:ext>
            </a:extLst>
          </p:cNvPr>
          <p:cNvSpPr txBox="1"/>
          <p:nvPr/>
        </p:nvSpPr>
        <p:spPr>
          <a:xfrm>
            <a:off x="-14742" y="845755"/>
            <a:ext cx="306843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What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is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usually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done…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F271AB-22FC-09C2-A72F-CC824A4195EB}"/>
              </a:ext>
            </a:extLst>
          </p:cNvPr>
          <p:cNvSpPr txBox="1"/>
          <p:nvPr/>
        </p:nvSpPr>
        <p:spPr>
          <a:xfrm>
            <a:off x="-828948" y="1410903"/>
            <a:ext cx="440527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Consider a Keplerian orbit with orbital parameters</a:t>
            </a:r>
          </a:p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                          and compute the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post-Keplerian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evolution of this parameter from a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post-Newtonian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approximation</a:t>
            </a:r>
          </a:p>
        </p:txBody>
      </p:sp>
      <p:pic>
        <p:nvPicPr>
          <p:cNvPr id="29" name="Picture 28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$(a,e,t_P, i,\Omega,\omega)$&#10;&#10;\end{minipage}&#10;&#10;\end{document}" title="IguanaTex Bitmap Display">
            <a:extLst>
              <a:ext uri="{FF2B5EF4-FFF2-40B4-BE49-F238E27FC236}">
                <a16:creationId xmlns:a16="http://schemas.microsoft.com/office/drawing/2014/main" id="{A545C603-62B0-E863-3AFE-81347ED71CE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-712760" y="1669053"/>
            <a:ext cx="1005840" cy="152400"/>
          </a:xfrm>
          <a:prstGeom prst="rect">
            <a:avLst/>
          </a:prstGeom>
        </p:spPr>
      </p:pic>
      <p:pic>
        <p:nvPicPr>
          <p:cNvPr id="30" name="Picture 29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 &#10;\dot{\omega} = \frac{6\pi GM}{c^2a(1-e^2)}, \quad \dots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A054A078-9492-BC8A-FC55-3B67C865028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-522979" y="2256259"/>
            <a:ext cx="1605583" cy="38467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AF1A709-86DF-33C0-2695-40D6E2CF87C3}"/>
              </a:ext>
            </a:extLst>
          </p:cNvPr>
          <p:cNvSpPr txBox="1"/>
          <p:nvPr/>
        </p:nvSpPr>
        <p:spPr>
          <a:xfrm>
            <a:off x="-865044" y="3050174"/>
            <a:ext cx="469685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Use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post-Newtonian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approximations for all the different delays, assuming that the total delay is a linear sum of the single effects.</a:t>
            </a:r>
          </a:p>
        </p:txBody>
      </p:sp>
      <p:pic>
        <p:nvPicPr>
          <p:cNvPr id="32" name="Picture 31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Rømer} = \frac{a(1-e^2)\sin i\sin (\omega+\phi)}{c(1+e\cos \phi)}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79371F0E-5FDD-FBC8-B520-298326DF2B03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-649241" y="3618474"/>
            <a:ext cx="2531222" cy="410913"/>
          </a:xfrm>
          <a:prstGeom prst="rect">
            <a:avLst/>
          </a:prstGeom>
        </p:spPr>
      </p:pic>
      <p:pic>
        <p:nvPicPr>
          <p:cNvPr id="33" name="Picture 32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Shapiro} = \frac{2GM}{c^3}\ln \left[\frac{1+e\cos\phi}{1-\sin i\sin(\omega+\phi)}\right]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E128CC42-533B-D422-D289-5291B7462F6E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-649241" y="4142777"/>
            <a:ext cx="2862483" cy="379556"/>
          </a:xfrm>
          <a:prstGeom prst="rect">
            <a:avLst/>
          </a:prstGeom>
        </p:spPr>
      </p:pic>
      <p:pic>
        <p:nvPicPr>
          <p:cNvPr id="34" name="Picture 33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geo} = \frac{2GM}{c^3}\left[\frac{|\vec{r}_{\pm}-\vec{r}_s|}{R_E}\right]^2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4474589F-8326-6CE3-AE10-C37A9AE9F5D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-645452" y="4594412"/>
            <a:ext cx="1841300" cy="402301"/>
          </a:xfrm>
          <a:prstGeom prst="rect">
            <a:avLst/>
          </a:prstGeom>
        </p:spPr>
      </p:pic>
      <p:pic>
        <p:nvPicPr>
          <p:cNvPr id="35" name="Picture 34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Einstein} = \gamma \sin u 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DFB5A36A-EF81-23F1-36AF-BA9A71A36E26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-645452" y="5137053"/>
            <a:ext cx="1253322" cy="15473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B89C4114-3189-3FA3-06ED-EA2B15F33F1C}"/>
              </a:ext>
            </a:extLst>
          </p:cNvPr>
          <p:cNvSpPr txBox="1"/>
          <p:nvPr/>
        </p:nvSpPr>
        <p:spPr>
          <a:xfrm>
            <a:off x="1697832" y="4694733"/>
            <a:ext cx="215013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IT"/>
            </a:defPPr>
            <a:lvl1pPr>
              <a:defRPr sz="1200" u="none" strike="noStrike">
                <a:solidFill>
                  <a:schemeClr val="bg1">
                    <a:lumMod val="65000"/>
                  </a:schemeClr>
                </a:solidFill>
                <a:effectLst/>
                <a:latin typeface="Eurostile" panose="020B0504020202050204" pitchFamily="34" charset="77"/>
              </a:defRPr>
            </a:lvl1pPr>
          </a:lstStyle>
          <a:p>
            <a:pPr algn="r"/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Hobbs et al. (2006)</a:t>
            </a:r>
          </a:p>
          <a:p>
            <a:pPr algn="r"/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Damour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&amp; </a:t>
            </a:r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Deruelle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(1986)</a:t>
            </a:r>
          </a:p>
          <a:p>
            <a:pPr algn="r"/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Blandford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&amp; </a:t>
            </a:r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Teukolsky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(1976)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743D247-9E03-E30E-4357-1796D2DC2878}"/>
              </a:ext>
            </a:extLst>
          </p:cNvPr>
          <p:cNvSpPr/>
          <p:nvPr/>
        </p:nvSpPr>
        <p:spPr>
          <a:xfrm>
            <a:off x="-946206" y="1361418"/>
            <a:ext cx="4794175" cy="1324482"/>
          </a:xfrm>
          <a:prstGeom prst="rect">
            <a:avLst/>
          </a:prstGeom>
          <a:solidFill>
            <a:schemeClr val="bg1">
              <a:lumMod val="95000"/>
              <a:alpha val="90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5A21637-6479-4051-B9FE-F1E5F4244C13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Modeling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pulsars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times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of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arrival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and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residuals</a:t>
            </a:r>
            <a:endParaRPr lang="es-ES_tradnl" sz="1400">
              <a:solidFill>
                <a:schemeClr val="tx1">
                  <a:lumMod val="75000"/>
                  <a:lumOff val="25000"/>
                </a:schemeClr>
              </a:solidFill>
              <a:latin typeface="Helvetica Light" panose="020B0403020202020204" pitchFamily="34" charset="0"/>
            </a:endParaRPr>
          </a:p>
        </p:txBody>
      </p:sp>
      <p:pic>
        <p:nvPicPr>
          <p:cNvPr id="46" name="Picture 45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 = \Delta t_{\rm Rømer} + \underbrace{\Delta t_{\rm Shapiro} + \Delta t_{\rm geo}}_{[1PN]} + [2PN] + [3PN] + \dots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5D0065D7-5AC9-128A-71BA-3296E82BBCF5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-352108" y="5608719"/>
            <a:ext cx="3821860" cy="402301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5F3DB92-B268-915D-E13E-F6B7EA85CC06}"/>
              </a:ext>
            </a:extLst>
          </p:cNvPr>
          <p:cNvCxnSpPr/>
          <p:nvPr/>
        </p:nvCxnSpPr>
        <p:spPr>
          <a:xfrm>
            <a:off x="-649241" y="5468641"/>
            <a:ext cx="4311801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6CAAEE30-AAF9-A083-FD37-54F33D962F85}"/>
              </a:ext>
            </a:extLst>
          </p:cNvPr>
          <p:cNvSpPr/>
          <p:nvPr/>
        </p:nvSpPr>
        <p:spPr>
          <a:xfrm>
            <a:off x="-913707" y="3028909"/>
            <a:ext cx="4794175" cy="3016898"/>
          </a:xfrm>
          <a:prstGeom prst="rect">
            <a:avLst/>
          </a:prstGeom>
          <a:solidFill>
            <a:schemeClr val="bg1">
              <a:lumMod val="95000"/>
              <a:alpha val="90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E53BD2-67C2-B100-E9CF-4AAEA8317EF3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06CE394-E8AD-CEDC-587C-5C3AE5DA7EB4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8CE1B2A9-91F9-E988-3184-AEEB6C5C44FA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Modeling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pulsars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times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of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arrival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and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residuals</a:t>
            </a:r>
            <a:endParaRPr lang="es-ES_tradnl" sz="1400">
              <a:solidFill>
                <a:schemeClr val="tx1">
                  <a:lumMod val="75000"/>
                  <a:lumOff val="25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75C4C67-6B35-5FF6-0179-F24235E351CB}"/>
              </a:ext>
            </a:extLst>
          </p:cNvPr>
          <p:cNvSpPr/>
          <p:nvPr/>
        </p:nvSpPr>
        <p:spPr>
          <a:xfrm>
            <a:off x="1" y="0"/>
            <a:ext cx="4866468" cy="622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4EA31EF-E348-7E86-6B8E-3618FABAC122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5207B993-9E60-8EC7-FA34-A8C8471F5559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s-ES_tradnl" sz="1400" dirty="0" err="1">
                <a:latin typeface="Helvetica Light" panose="020B0403020202020204" pitchFamily="34" charset="0"/>
              </a:rPr>
              <a:t>Modeling</a:t>
            </a:r>
            <a:r>
              <a:rPr lang="es-ES_tradnl" sz="1400" dirty="0">
                <a:latin typeface="Helvetica Light" panose="020B0403020202020204" pitchFamily="34" charset="0"/>
              </a:rPr>
              <a:t> pulsar observables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DE6AC50-1F01-39C0-38D8-F2388988F4B1}"/>
              </a:ext>
            </a:extLst>
          </p:cNvPr>
          <p:cNvSpPr txBox="1"/>
          <p:nvPr/>
        </p:nvSpPr>
        <p:spPr>
          <a:xfrm>
            <a:off x="0" y="38212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 dirty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5</a:t>
            </a:r>
            <a:endParaRPr lang="es-ES_tradnl" sz="1600" b="1" i="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598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ulsarTiming_0005_PN_timing_5" descr="PulsarTiming_0005_PN_timing_5">
            <a:hlinkClick r:id="" action="ppaction://media"/>
            <a:extLst>
              <a:ext uri="{FF2B5EF4-FFF2-40B4-BE49-F238E27FC236}">
                <a16:creationId xmlns:a16="http://schemas.microsoft.com/office/drawing/2014/main" id="{FC0A2781-FC9B-43AA-BF6A-E8A84C38220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9525" y="9525"/>
            <a:ext cx="12192000" cy="6858000"/>
          </a:xfrm>
          <a:prstGeom prst="rect">
            <a:avLst/>
          </a:prstGeom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2D86E83E-49C7-BD60-8007-D080994F219F}"/>
              </a:ext>
            </a:extLst>
          </p:cNvPr>
          <p:cNvSpPr/>
          <p:nvPr/>
        </p:nvSpPr>
        <p:spPr>
          <a:xfrm>
            <a:off x="-12439" y="14288"/>
            <a:ext cx="5974090" cy="6858000"/>
          </a:xfrm>
          <a:prstGeom prst="rect">
            <a:avLst/>
          </a:prstGeom>
          <a:gradFill>
            <a:gsLst>
              <a:gs pos="68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7653BBC-2495-B208-9BC9-D31A8CB648D1}"/>
              </a:ext>
            </a:extLst>
          </p:cNvPr>
          <p:cNvSpPr/>
          <p:nvPr/>
        </p:nvSpPr>
        <p:spPr>
          <a:xfrm>
            <a:off x="-1033063" y="2924741"/>
            <a:ext cx="4985938" cy="3225234"/>
          </a:xfrm>
          <a:prstGeom prst="roundRect">
            <a:avLst>
              <a:gd name="adj" fmla="val 37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AEBD4613-12C1-5D34-1687-622CE2E8B4F0}"/>
              </a:ext>
            </a:extLst>
          </p:cNvPr>
          <p:cNvSpPr/>
          <p:nvPr/>
        </p:nvSpPr>
        <p:spPr>
          <a:xfrm>
            <a:off x="-1033063" y="1315016"/>
            <a:ext cx="4985938" cy="1470532"/>
          </a:xfrm>
          <a:prstGeom prst="roundRect">
            <a:avLst>
              <a:gd name="adj" fmla="val 37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A161FC-2A71-6D72-43F1-1E3C754837B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-685800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633360-6A0E-77DF-E620-34A66DC3F1EA}"/>
              </a:ext>
            </a:extLst>
          </p:cNvPr>
          <p:cNvSpPr txBox="1"/>
          <p:nvPr/>
        </p:nvSpPr>
        <p:spPr>
          <a:xfrm>
            <a:off x="-3211845" y="4083483"/>
            <a:ext cx="199264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GR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effects</a:t>
            </a:r>
            <a:endParaRPr lang="es-ES_tradnl" b="1">
              <a:solidFill>
                <a:schemeClr val="bg1">
                  <a:lumMod val="85000"/>
                </a:schemeClr>
              </a:solidFill>
              <a:latin typeface="Helvetica" pitchFamily="2" charset="0"/>
            </a:endParaRPr>
          </a:p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on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the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photons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3F4290-3243-B099-F5B9-2131D1F7540E}"/>
              </a:ext>
            </a:extLst>
          </p:cNvPr>
          <p:cNvSpPr txBox="1"/>
          <p:nvPr/>
        </p:nvSpPr>
        <p:spPr>
          <a:xfrm>
            <a:off x="-3211845" y="1860577"/>
            <a:ext cx="199264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GR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effects</a:t>
            </a:r>
            <a:endParaRPr lang="es-ES_tradnl" b="1">
              <a:solidFill>
                <a:schemeClr val="bg1">
                  <a:lumMod val="85000"/>
                </a:schemeClr>
              </a:solidFill>
              <a:latin typeface="Helvetica" pitchFamily="2" charset="0"/>
            </a:endParaRPr>
          </a:p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on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the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trajectory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C5B6482-180B-13E7-2293-5444CEFBACD2}"/>
              </a:ext>
            </a:extLst>
          </p:cNvPr>
          <p:cNvSpPr txBox="1"/>
          <p:nvPr/>
        </p:nvSpPr>
        <p:spPr>
          <a:xfrm>
            <a:off x="-14742" y="845755"/>
            <a:ext cx="306843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What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is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usually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done…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F271AB-22FC-09C2-A72F-CC824A4195EB}"/>
              </a:ext>
            </a:extLst>
          </p:cNvPr>
          <p:cNvSpPr txBox="1"/>
          <p:nvPr/>
        </p:nvSpPr>
        <p:spPr>
          <a:xfrm>
            <a:off x="-828948" y="1410903"/>
            <a:ext cx="440527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Consider a Keplerian orbit with orbital parameters</a:t>
            </a:r>
          </a:p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                          and compute the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post-Keplerian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evolution of this parameter from a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post-Newtonian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approximation</a:t>
            </a:r>
          </a:p>
        </p:txBody>
      </p:sp>
      <p:pic>
        <p:nvPicPr>
          <p:cNvPr id="29" name="Picture 28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$(a,e,t_P, i,\Omega,\omega)$&#10;&#10;\end{minipage}&#10;&#10;\end{document}" title="IguanaTex Bitmap Display">
            <a:extLst>
              <a:ext uri="{FF2B5EF4-FFF2-40B4-BE49-F238E27FC236}">
                <a16:creationId xmlns:a16="http://schemas.microsoft.com/office/drawing/2014/main" id="{A545C603-62B0-E863-3AFE-81347ED71CE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-712760" y="1669053"/>
            <a:ext cx="1005840" cy="152400"/>
          </a:xfrm>
          <a:prstGeom prst="rect">
            <a:avLst/>
          </a:prstGeom>
        </p:spPr>
      </p:pic>
      <p:pic>
        <p:nvPicPr>
          <p:cNvPr id="30" name="Picture 29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 &#10;\dot{\omega} = \frac{6\pi GM}{c^2a(1-e^2)}, \quad \dots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A054A078-9492-BC8A-FC55-3B67C865028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-522979" y="2256259"/>
            <a:ext cx="1605583" cy="38467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AF1A709-86DF-33C0-2695-40D6E2CF87C3}"/>
              </a:ext>
            </a:extLst>
          </p:cNvPr>
          <p:cNvSpPr txBox="1"/>
          <p:nvPr/>
        </p:nvSpPr>
        <p:spPr>
          <a:xfrm>
            <a:off x="-865044" y="3050174"/>
            <a:ext cx="469685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Use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post-Newtonian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approximations for all the different delays, assuming that the total delay is a linear sum of the single effects.</a:t>
            </a:r>
          </a:p>
        </p:txBody>
      </p:sp>
      <p:pic>
        <p:nvPicPr>
          <p:cNvPr id="32" name="Picture 31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Rømer} = \frac{a(1-e^2)\sin i\sin (\omega+\phi)}{c(1+e\cos \phi)}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79371F0E-5FDD-FBC8-B520-298326DF2B03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-649241" y="3618474"/>
            <a:ext cx="2531222" cy="410913"/>
          </a:xfrm>
          <a:prstGeom prst="rect">
            <a:avLst/>
          </a:prstGeom>
        </p:spPr>
      </p:pic>
      <p:pic>
        <p:nvPicPr>
          <p:cNvPr id="33" name="Picture 32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Shapiro} = \frac{2GM}{c^3}\ln \left[\frac{1+e\cos\phi}{1-\sin i\sin(\omega+\phi)}\right]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E128CC42-533B-D422-D289-5291B7462F6E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-649241" y="4142777"/>
            <a:ext cx="2862483" cy="379556"/>
          </a:xfrm>
          <a:prstGeom prst="rect">
            <a:avLst/>
          </a:prstGeom>
        </p:spPr>
      </p:pic>
      <p:pic>
        <p:nvPicPr>
          <p:cNvPr id="34" name="Picture 33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geo} = \frac{2GM}{c^3}\left[\frac{|\vec{r}_{\pm}-\vec{r}_s|}{R_E}\right]^2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4474589F-8326-6CE3-AE10-C37A9AE9F5D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-645452" y="4594412"/>
            <a:ext cx="1841300" cy="402301"/>
          </a:xfrm>
          <a:prstGeom prst="rect">
            <a:avLst/>
          </a:prstGeom>
        </p:spPr>
      </p:pic>
      <p:pic>
        <p:nvPicPr>
          <p:cNvPr id="35" name="Picture 34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Einstein} = \gamma \sin u 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DFB5A36A-EF81-23F1-36AF-BA9A71A36E26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-645452" y="5137053"/>
            <a:ext cx="1253322" cy="15473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B89C4114-3189-3FA3-06ED-EA2B15F33F1C}"/>
              </a:ext>
            </a:extLst>
          </p:cNvPr>
          <p:cNvSpPr txBox="1"/>
          <p:nvPr/>
        </p:nvSpPr>
        <p:spPr>
          <a:xfrm>
            <a:off x="1697832" y="4694733"/>
            <a:ext cx="215013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IT"/>
            </a:defPPr>
            <a:lvl1pPr>
              <a:defRPr sz="1200" u="none" strike="noStrike">
                <a:solidFill>
                  <a:schemeClr val="bg1">
                    <a:lumMod val="65000"/>
                  </a:schemeClr>
                </a:solidFill>
                <a:effectLst/>
                <a:latin typeface="Eurostile" panose="020B0504020202050204" pitchFamily="34" charset="77"/>
              </a:defRPr>
            </a:lvl1pPr>
          </a:lstStyle>
          <a:p>
            <a:pPr algn="r"/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Hobbs et al. (2006)</a:t>
            </a:r>
          </a:p>
          <a:p>
            <a:pPr algn="r"/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Damour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&amp; </a:t>
            </a:r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Deruelle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(1986)</a:t>
            </a:r>
          </a:p>
          <a:p>
            <a:pPr algn="r"/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Blandford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&amp; </a:t>
            </a:r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Teukolsky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(1976)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743D247-9E03-E30E-4357-1796D2DC2878}"/>
              </a:ext>
            </a:extLst>
          </p:cNvPr>
          <p:cNvSpPr/>
          <p:nvPr/>
        </p:nvSpPr>
        <p:spPr>
          <a:xfrm>
            <a:off x="-946206" y="1361418"/>
            <a:ext cx="4794175" cy="1324482"/>
          </a:xfrm>
          <a:prstGeom prst="rect">
            <a:avLst/>
          </a:prstGeom>
          <a:solidFill>
            <a:schemeClr val="bg1">
              <a:lumMod val="95000"/>
              <a:alpha val="90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5A21637-6479-4051-B9FE-F1E5F4244C13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Modeling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pulsars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times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of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arrival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and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residuals</a:t>
            </a:r>
            <a:endParaRPr lang="es-ES_tradnl" sz="1400">
              <a:solidFill>
                <a:schemeClr val="tx1">
                  <a:lumMod val="75000"/>
                  <a:lumOff val="25000"/>
                </a:schemeClr>
              </a:solidFill>
              <a:latin typeface="Helvetica Light" panose="020B0403020202020204" pitchFamily="34" charset="0"/>
            </a:endParaRPr>
          </a:p>
        </p:txBody>
      </p:sp>
      <p:pic>
        <p:nvPicPr>
          <p:cNvPr id="46" name="Picture 45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 = \Delta t_{\rm Rømer} + \underbrace{\Delta t_{\rm Shapiro} + \Delta t_{\rm geo}}_{[1PN]} + [2PN] + [3PN] + \dots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5D0065D7-5AC9-128A-71BA-3296E82BBCF5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-352108" y="5608719"/>
            <a:ext cx="3821860" cy="402301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5F3DB92-B268-915D-E13E-F6B7EA85CC06}"/>
              </a:ext>
            </a:extLst>
          </p:cNvPr>
          <p:cNvCxnSpPr/>
          <p:nvPr/>
        </p:nvCxnSpPr>
        <p:spPr>
          <a:xfrm>
            <a:off x="-649241" y="5468641"/>
            <a:ext cx="4311801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6CAAEE30-AAF9-A083-FD37-54F33D962F85}"/>
              </a:ext>
            </a:extLst>
          </p:cNvPr>
          <p:cNvSpPr/>
          <p:nvPr/>
        </p:nvSpPr>
        <p:spPr>
          <a:xfrm>
            <a:off x="-913707" y="3028909"/>
            <a:ext cx="4794175" cy="3016898"/>
          </a:xfrm>
          <a:prstGeom prst="rect">
            <a:avLst/>
          </a:prstGeom>
          <a:solidFill>
            <a:schemeClr val="bg1">
              <a:lumMod val="95000"/>
              <a:alpha val="90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0F95F3B-E892-80F7-139A-47749C858CF1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43ABC70-7338-00B6-1C1B-9B4AF9C93F4B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0522CD7E-2378-1C58-E2B6-850EFDF1E03D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Modeling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pulsars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times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of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arrival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and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residuals</a:t>
            </a:r>
            <a:endParaRPr lang="es-ES_tradnl" sz="1400">
              <a:solidFill>
                <a:schemeClr val="tx1">
                  <a:lumMod val="75000"/>
                  <a:lumOff val="25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135275C-BDC7-FA9A-E5B3-C43EB804E4DA}"/>
              </a:ext>
            </a:extLst>
          </p:cNvPr>
          <p:cNvSpPr/>
          <p:nvPr/>
        </p:nvSpPr>
        <p:spPr>
          <a:xfrm>
            <a:off x="1" y="0"/>
            <a:ext cx="4866468" cy="622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A642902-83FC-4552-5A45-B1CC87A7437D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E2B6C72-D898-E424-9C03-0808ED6EF215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s-ES_tradnl" sz="1400" dirty="0" err="1">
                <a:latin typeface="Helvetica Light" panose="020B0403020202020204" pitchFamily="34" charset="0"/>
              </a:rPr>
              <a:t>Modeling</a:t>
            </a:r>
            <a:r>
              <a:rPr lang="es-ES_tradnl" sz="1400" dirty="0">
                <a:latin typeface="Helvetica Light" panose="020B0403020202020204" pitchFamily="34" charset="0"/>
              </a:rPr>
              <a:t> pulsar observables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74DFA8A-6217-D2D8-815D-228C29F8E96E}"/>
              </a:ext>
            </a:extLst>
          </p:cNvPr>
          <p:cNvSpPr txBox="1"/>
          <p:nvPr/>
        </p:nvSpPr>
        <p:spPr>
          <a:xfrm>
            <a:off x="0" y="38212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 dirty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5</a:t>
            </a:r>
            <a:endParaRPr lang="es-ES_tradnl" sz="1600" b="1" i="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627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ulsarTiming_0006_PN_timing_6" descr="PulsarTiming_0006_PN_timing_6">
            <a:hlinkClick r:id="" action="ppaction://media"/>
            <a:extLst>
              <a:ext uri="{FF2B5EF4-FFF2-40B4-BE49-F238E27FC236}">
                <a16:creationId xmlns:a16="http://schemas.microsoft.com/office/drawing/2014/main" id="{A936ED7D-1B47-58FB-5FAC-E3DD79837FC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9525" y="7938"/>
            <a:ext cx="12192000" cy="6858000"/>
          </a:xfrm>
          <a:prstGeom prst="rect">
            <a:avLst/>
          </a:prstGeom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2D86E83E-49C7-BD60-8007-D080994F219F}"/>
              </a:ext>
            </a:extLst>
          </p:cNvPr>
          <p:cNvSpPr/>
          <p:nvPr/>
        </p:nvSpPr>
        <p:spPr>
          <a:xfrm>
            <a:off x="-12439" y="14288"/>
            <a:ext cx="5974090" cy="6858000"/>
          </a:xfrm>
          <a:prstGeom prst="rect">
            <a:avLst/>
          </a:prstGeom>
          <a:gradFill>
            <a:gsLst>
              <a:gs pos="68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7653BBC-2495-B208-9BC9-D31A8CB648D1}"/>
              </a:ext>
            </a:extLst>
          </p:cNvPr>
          <p:cNvSpPr/>
          <p:nvPr/>
        </p:nvSpPr>
        <p:spPr>
          <a:xfrm>
            <a:off x="-1033063" y="2924741"/>
            <a:ext cx="4985938" cy="3225234"/>
          </a:xfrm>
          <a:prstGeom prst="roundRect">
            <a:avLst>
              <a:gd name="adj" fmla="val 37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AEBD4613-12C1-5D34-1687-622CE2E8B4F0}"/>
              </a:ext>
            </a:extLst>
          </p:cNvPr>
          <p:cNvSpPr/>
          <p:nvPr/>
        </p:nvSpPr>
        <p:spPr>
          <a:xfrm>
            <a:off x="-1033063" y="1315016"/>
            <a:ext cx="4985938" cy="1470532"/>
          </a:xfrm>
          <a:prstGeom prst="roundRect">
            <a:avLst>
              <a:gd name="adj" fmla="val 37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A161FC-2A71-6D72-43F1-1E3C754837B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-685800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633360-6A0E-77DF-E620-34A66DC3F1EA}"/>
              </a:ext>
            </a:extLst>
          </p:cNvPr>
          <p:cNvSpPr txBox="1"/>
          <p:nvPr/>
        </p:nvSpPr>
        <p:spPr>
          <a:xfrm>
            <a:off x="-3211845" y="4083483"/>
            <a:ext cx="199264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GR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effects</a:t>
            </a:r>
            <a:endParaRPr lang="es-ES_tradnl" b="1">
              <a:solidFill>
                <a:schemeClr val="bg1">
                  <a:lumMod val="85000"/>
                </a:schemeClr>
              </a:solidFill>
              <a:latin typeface="Helvetica" pitchFamily="2" charset="0"/>
            </a:endParaRPr>
          </a:p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on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the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photons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3F4290-3243-B099-F5B9-2131D1F7540E}"/>
              </a:ext>
            </a:extLst>
          </p:cNvPr>
          <p:cNvSpPr txBox="1"/>
          <p:nvPr/>
        </p:nvSpPr>
        <p:spPr>
          <a:xfrm>
            <a:off x="-3211845" y="1860577"/>
            <a:ext cx="199264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GR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effects</a:t>
            </a:r>
            <a:endParaRPr lang="es-ES_tradnl" b="1">
              <a:solidFill>
                <a:schemeClr val="bg1">
                  <a:lumMod val="85000"/>
                </a:schemeClr>
              </a:solidFill>
              <a:latin typeface="Helvetica" pitchFamily="2" charset="0"/>
            </a:endParaRPr>
          </a:p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on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the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trajectory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C5B6482-180B-13E7-2293-5444CEFBACD2}"/>
              </a:ext>
            </a:extLst>
          </p:cNvPr>
          <p:cNvSpPr txBox="1"/>
          <p:nvPr/>
        </p:nvSpPr>
        <p:spPr>
          <a:xfrm>
            <a:off x="-14742" y="845755"/>
            <a:ext cx="306843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What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is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usually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done…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F271AB-22FC-09C2-A72F-CC824A4195EB}"/>
              </a:ext>
            </a:extLst>
          </p:cNvPr>
          <p:cNvSpPr txBox="1"/>
          <p:nvPr/>
        </p:nvSpPr>
        <p:spPr>
          <a:xfrm>
            <a:off x="-828948" y="1410903"/>
            <a:ext cx="440527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Consider a Keplerian orbit with orbital parameters</a:t>
            </a:r>
          </a:p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                          and compute the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post-Keplerian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evolution of this parameter from a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post-Newtonian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approximation</a:t>
            </a:r>
          </a:p>
        </p:txBody>
      </p:sp>
      <p:pic>
        <p:nvPicPr>
          <p:cNvPr id="29" name="Picture 28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$(a,e,t_P, i,\Omega,\omega)$&#10;&#10;\end{minipage}&#10;&#10;\end{document}" title="IguanaTex Bitmap Display">
            <a:extLst>
              <a:ext uri="{FF2B5EF4-FFF2-40B4-BE49-F238E27FC236}">
                <a16:creationId xmlns:a16="http://schemas.microsoft.com/office/drawing/2014/main" id="{A545C603-62B0-E863-3AFE-81347ED71CE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-712760" y="1669053"/>
            <a:ext cx="1005840" cy="152400"/>
          </a:xfrm>
          <a:prstGeom prst="rect">
            <a:avLst/>
          </a:prstGeom>
        </p:spPr>
      </p:pic>
      <p:pic>
        <p:nvPicPr>
          <p:cNvPr id="30" name="Picture 29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 &#10;\dot{\omega} = \frac{6\pi GM}{c^2a(1-e^2)}, \quad \dots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A054A078-9492-BC8A-FC55-3B67C865028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-522979" y="2256259"/>
            <a:ext cx="1605583" cy="38467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AF1A709-86DF-33C0-2695-40D6E2CF87C3}"/>
              </a:ext>
            </a:extLst>
          </p:cNvPr>
          <p:cNvSpPr txBox="1"/>
          <p:nvPr/>
        </p:nvSpPr>
        <p:spPr>
          <a:xfrm>
            <a:off x="-865044" y="3050174"/>
            <a:ext cx="469685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Use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post-Newtonian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approximations for all the different delays, assuming that the total delay is a linear sum of the single effects.</a:t>
            </a:r>
          </a:p>
        </p:txBody>
      </p:sp>
      <p:pic>
        <p:nvPicPr>
          <p:cNvPr id="32" name="Picture 31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Rømer} = \frac{a(1-e^2)\sin i\sin (\omega+\phi)}{c(1+e\cos \phi)}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79371F0E-5FDD-FBC8-B520-298326DF2B03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-649241" y="3618474"/>
            <a:ext cx="2531222" cy="410913"/>
          </a:xfrm>
          <a:prstGeom prst="rect">
            <a:avLst/>
          </a:prstGeom>
        </p:spPr>
      </p:pic>
      <p:pic>
        <p:nvPicPr>
          <p:cNvPr id="33" name="Picture 32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Shapiro} = \frac{2GM}{c^3}\ln \left[\frac{1+e\cos\phi}{1-\sin i\sin(\omega+\phi)}\right]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E128CC42-533B-D422-D289-5291B7462F6E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-649241" y="4142777"/>
            <a:ext cx="2862483" cy="379556"/>
          </a:xfrm>
          <a:prstGeom prst="rect">
            <a:avLst/>
          </a:prstGeom>
        </p:spPr>
      </p:pic>
      <p:pic>
        <p:nvPicPr>
          <p:cNvPr id="34" name="Picture 33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geo} = \frac{2GM}{c^3}\left[\frac{|\vec{r}_{\pm}-\vec{r}_s|}{R_E}\right]^2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4474589F-8326-6CE3-AE10-C37A9AE9F5D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-645452" y="4594412"/>
            <a:ext cx="1841300" cy="402301"/>
          </a:xfrm>
          <a:prstGeom prst="rect">
            <a:avLst/>
          </a:prstGeom>
        </p:spPr>
      </p:pic>
      <p:pic>
        <p:nvPicPr>
          <p:cNvPr id="35" name="Picture 34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Einstein} = \gamma \sin u 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DFB5A36A-EF81-23F1-36AF-BA9A71A36E26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-645452" y="5137053"/>
            <a:ext cx="1253322" cy="15473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B89C4114-3189-3FA3-06ED-EA2B15F33F1C}"/>
              </a:ext>
            </a:extLst>
          </p:cNvPr>
          <p:cNvSpPr txBox="1"/>
          <p:nvPr/>
        </p:nvSpPr>
        <p:spPr>
          <a:xfrm>
            <a:off x="1697832" y="4694733"/>
            <a:ext cx="215013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IT"/>
            </a:defPPr>
            <a:lvl1pPr>
              <a:defRPr sz="1200" u="none" strike="noStrike">
                <a:solidFill>
                  <a:schemeClr val="bg1">
                    <a:lumMod val="65000"/>
                  </a:schemeClr>
                </a:solidFill>
                <a:effectLst/>
                <a:latin typeface="Eurostile" panose="020B0504020202050204" pitchFamily="34" charset="77"/>
              </a:defRPr>
            </a:lvl1pPr>
          </a:lstStyle>
          <a:p>
            <a:pPr algn="r"/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Hobbs et al. (2006)</a:t>
            </a:r>
          </a:p>
          <a:p>
            <a:pPr algn="r"/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Damour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&amp; </a:t>
            </a:r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Deruelle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(1986)</a:t>
            </a:r>
          </a:p>
          <a:p>
            <a:pPr algn="r"/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Blandford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&amp; </a:t>
            </a:r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Teukolsky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(1976)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743D247-9E03-E30E-4357-1796D2DC2878}"/>
              </a:ext>
            </a:extLst>
          </p:cNvPr>
          <p:cNvSpPr/>
          <p:nvPr/>
        </p:nvSpPr>
        <p:spPr>
          <a:xfrm>
            <a:off x="-946206" y="1361418"/>
            <a:ext cx="4794175" cy="1324482"/>
          </a:xfrm>
          <a:prstGeom prst="rect">
            <a:avLst/>
          </a:prstGeom>
          <a:solidFill>
            <a:schemeClr val="bg1">
              <a:lumMod val="95000"/>
              <a:alpha val="90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5A21637-6479-4051-B9FE-F1E5F4244C13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Modeling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pulsars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times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of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arrival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and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residuals</a:t>
            </a:r>
            <a:endParaRPr lang="es-ES_tradnl" sz="1400">
              <a:solidFill>
                <a:schemeClr val="tx1">
                  <a:lumMod val="75000"/>
                  <a:lumOff val="25000"/>
                </a:schemeClr>
              </a:solidFill>
              <a:latin typeface="Helvetica Light" panose="020B0403020202020204" pitchFamily="34" charset="0"/>
            </a:endParaRPr>
          </a:p>
        </p:txBody>
      </p:sp>
      <p:pic>
        <p:nvPicPr>
          <p:cNvPr id="46" name="Picture 45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 = \Delta t_{\rm Rømer} + \underbrace{\Delta t_{\rm Shapiro} + \Delta t_{\rm geo}}_{[1PN]} + [2PN] + [3PN] + \dots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5D0065D7-5AC9-128A-71BA-3296E82BBCF5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-352108" y="5608719"/>
            <a:ext cx="3821860" cy="402301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5F3DB92-B268-915D-E13E-F6B7EA85CC06}"/>
              </a:ext>
            </a:extLst>
          </p:cNvPr>
          <p:cNvCxnSpPr/>
          <p:nvPr/>
        </p:nvCxnSpPr>
        <p:spPr>
          <a:xfrm>
            <a:off x="-649241" y="5468641"/>
            <a:ext cx="4311801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6CAAEE30-AAF9-A083-FD37-54F33D962F85}"/>
              </a:ext>
            </a:extLst>
          </p:cNvPr>
          <p:cNvSpPr/>
          <p:nvPr/>
        </p:nvSpPr>
        <p:spPr>
          <a:xfrm>
            <a:off x="-913707" y="3028909"/>
            <a:ext cx="4794175" cy="3016898"/>
          </a:xfrm>
          <a:prstGeom prst="rect">
            <a:avLst/>
          </a:prstGeom>
          <a:solidFill>
            <a:schemeClr val="bg1">
              <a:lumMod val="95000"/>
              <a:alpha val="90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6582549-26DD-68BA-DAED-11EC9091355A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43E6D01-3257-33C5-EE1B-F531C11E1250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8960DADA-AB68-A7B1-D6F7-823731979EC9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Modeling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pulsars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times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of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arrival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and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residuals</a:t>
            </a:r>
            <a:endParaRPr lang="es-ES_tradnl" sz="1400">
              <a:solidFill>
                <a:schemeClr val="tx1">
                  <a:lumMod val="75000"/>
                  <a:lumOff val="25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CCA22B6-2C51-4EEC-1AE2-F3830779B8A5}"/>
              </a:ext>
            </a:extLst>
          </p:cNvPr>
          <p:cNvSpPr/>
          <p:nvPr/>
        </p:nvSpPr>
        <p:spPr>
          <a:xfrm>
            <a:off x="1" y="0"/>
            <a:ext cx="4866468" cy="622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03E8278-9E6E-877C-5589-C6699A9EB2D4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C2C55F93-BA03-8034-A1F2-25E4732739CF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s-ES_tradnl" sz="1400" dirty="0" err="1">
                <a:latin typeface="Helvetica Light" panose="020B0403020202020204" pitchFamily="34" charset="0"/>
              </a:rPr>
              <a:t>Modeling</a:t>
            </a:r>
            <a:r>
              <a:rPr lang="es-ES_tradnl" sz="1400" dirty="0">
                <a:latin typeface="Helvetica Light" panose="020B0403020202020204" pitchFamily="34" charset="0"/>
              </a:rPr>
              <a:t> pulsar observables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EB58A83-8E7A-F3FD-EB80-8F3A4B1BDFA1}"/>
              </a:ext>
            </a:extLst>
          </p:cNvPr>
          <p:cNvSpPr txBox="1"/>
          <p:nvPr/>
        </p:nvSpPr>
        <p:spPr>
          <a:xfrm>
            <a:off x="0" y="38212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 dirty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5</a:t>
            </a:r>
            <a:endParaRPr lang="es-ES_tradnl" sz="1600" b="1" i="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602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ulsarTiming_0007_PN_timing_7" descr="PulsarTiming_0007_PN_timing_7">
            <a:hlinkClick r:id="" action="ppaction://media"/>
            <a:extLst>
              <a:ext uri="{FF2B5EF4-FFF2-40B4-BE49-F238E27FC236}">
                <a16:creationId xmlns:a16="http://schemas.microsoft.com/office/drawing/2014/main" id="{6163FA09-B8DE-B0AA-1562-B1C4B662BFB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9525" y="7938"/>
            <a:ext cx="12192000" cy="6858000"/>
          </a:xfrm>
          <a:prstGeom prst="rect">
            <a:avLst/>
          </a:prstGeom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2D86E83E-49C7-BD60-8007-D080994F219F}"/>
              </a:ext>
            </a:extLst>
          </p:cNvPr>
          <p:cNvSpPr/>
          <p:nvPr/>
        </p:nvSpPr>
        <p:spPr>
          <a:xfrm>
            <a:off x="-12439" y="14288"/>
            <a:ext cx="5974090" cy="6858000"/>
          </a:xfrm>
          <a:prstGeom prst="rect">
            <a:avLst/>
          </a:prstGeom>
          <a:gradFill>
            <a:gsLst>
              <a:gs pos="68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7653BBC-2495-B208-9BC9-D31A8CB648D1}"/>
              </a:ext>
            </a:extLst>
          </p:cNvPr>
          <p:cNvSpPr/>
          <p:nvPr/>
        </p:nvSpPr>
        <p:spPr>
          <a:xfrm>
            <a:off x="-1033063" y="2924741"/>
            <a:ext cx="4985938" cy="3225234"/>
          </a:xfrm>
          <a:prstGeom prst="roundRect">
            <a:avLst>
              <a:gd name="adj" fmla="val 37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AEBD4613-12C1-5D34-1687-622CE2E8B4F0}"/>
              </a:ext>
            </a:extLst>
          </p:cNvPr>
          <p:cNvSpPr/>
          <p:nvPr/>
        </p:nvSpPr>
        <p:spPr>
          <a:xfrm>
            <a:off x="-1033063" y="1315016"/>
            <a:ext cx="4985938" cy="1470532"/>
          </a:xfrm>
          <a:prstGeom prst="roundRect">
            <a:avLst>
              <a:gd name="adj" fmla="val 37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A161FC-2A71-6D72-43F1-1E3C754837B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-685800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633360-6A0E-77DF-E620-34A66DC3F1EA}"/>
              </a:ext>
            </a:extLst>
          </p:cNvPr>
          <p:cNvSpPr txBox="1"/>
          <p:nvPr/>
        </p:nvSpPr>
        <p:spPr>
          <a:xfrm>
            <a:off x="-3211845" y="4083483"/>
            <a:ext cx="199264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GR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effects</a:t>
            </a:r>
            <a:endParaRPr lang="es-ES_tradnl" b="1">
              <a:solidFill>
                <a:schemeClr val="bg1">
                  <a:lumMod val="85000"/>
                </a:schemeClr>
              </a:solidFill>
              <a:latin typeface="Helvetica" pitchFamily="2" charset="0"/>
            </a:endParaRPr>
          </a:p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on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the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photons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3F4290-3243-B099-F5B9-2131D1F7540E}"/>
              </a:ext>
            </a:extLst>
          </p:cNvPr>
          <p:cNvSpPr txBox="1"/>
          <p:nvPr/>
        </p:nvSpPr>
        <p:spPr>
          <a:xfrm>
            <a:off x="-3211845" y="1860577"/>
            <a:ext cx="199264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GR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effects</a:t>
            </a:r>
            <a:endParaRPr lang="es-ES_tradnl" b="1">
              <a:solidFill>
                <a:schemeClr val="bg1">
                  <a:lumMod val="85000"/>
                </a:schemeClr>
              </a:solidFill>
              <a:latin typeface="Helvetica" pitchFamily="2" charset="0"/>
            </a:endParaRPr>
          </a:p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on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the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trajectory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C5B6482-180B-13E7-2293-5444CEFBACD2}"/>
              </a:ext>
            </a:extLst>
          </p:cNvPr>
          <p:cNvSpPr txBox="1"/>
          <p:nvPr/>
        </p:nvSpPr>
        <p:spPr>
          <a:xfrm>
            <a:off x="-14742" y="845755"/>
            <a:ext cx="306843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What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is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usually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done…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F271AB-22FC-09C2-A72F-CC824A4195EB}"/>
              </a:ext>
            </a:extLst>
          </p:cNvPr>
          <p:cNvSpPr txBox="1"/>
          <p:nvPr/>
        </p:nvSpPr>
        <p:spPr>
          <a:xfrm>
            <a:off x="-828948" y="1410903"/>
            <a:ext cx="440527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Consider a Keplerian orbit with orbital parameters</a:t>
            </a:r>
          </a:p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                          and compute the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post-Keplerian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evolution of this parameter from a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post-Newtonian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approximation</a:t>
            </a:r>
          </a:p>
        </p:txBody>
      </p:sp>
      <p:pic>
        <p:nvPicPr>
          <p:cNvPr id="29" name="Picture 28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$(a,e,t_P, i,\Omega,\omega)$&#10;&#10;\end{minipage}&#10;&#10;\end{document}" title="IguanaTex Bitmap Display">
            <a:extLst>
              <a:ext uri="{FF2B5EF4-FFF2-40B4-BE49-F238E27FC236}">
                <a16:creationId xmlns:a16="http://schemas.microsoft.com/office/drawing/2014/main" id="{A545C603-62B0-E863-3AFE-81347ED71CE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-712760" y="1669053"/>
            <a:ext cx="1005840" cy="152400"/>
          </a:xfrm>
          <a:prstGeom prst="rect">
            <a:avLst/>
          </a:prstGeom>
        </p:spPr>
      </p:pic>
      <p:pic>
        <p:nvPicPr>
          <p:cNvPr id="30" name="Picture 29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 &#10;\dot{\omega} = \frac{6\pi GM}{c^2a(1-e^2)}, \quad \dots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A054A078-9492-BC8A-FC55-3B67C865028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-522979" y="2256259"/>
            <a:ext cx="1605583" cy="38467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AF1A709-86DF-33C0-2695-40D6E2CF87C3}"/>
              </a:ext>
            </a:extLst>
          </p:cNvPr>
          <p:cNvSpPr txBox="1"/>
          <p:nvPr/>
        </p:nvSpPr>
        <p:spPr>
          <a:xfrm>
            <a:off x="-865044" y="3050174"/>
            <a:ext cx="469685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Use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post-Newtonian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approximations for all the different delays, assuming that the total delay is a linear sum of the single effects.</a:t>
            </a:r>
          </a:p>
        </p:txBody>
      </p:sp>
      <p:pic>
        <p:nvPicPr>
          <p:cNvPr id="32" name="Picture 31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Rømer} = \frac{a(1-e^2)\sin i\sin (\omega+\phi)}{c(1+e\cos \phi)}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79371F0E-5FDD-FBC8-B520-298326DF2B03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-649241" y="3618474"/>
            <a:ext cx="2531222" cy="410913"/>
          </a:xfrm>
          <a:prstGeom prst="rect">
            <a:avLst/>
          </a:prstGeom>
        </p:spPr>
      </p:pic>
      <p:pic>
        <p:nvPicPr>
          <p:cNvPr id="33" name="Picture 32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Shapiro} = \frac{2GM}{c^3}\ln \left[\frac{1+e\cos\phi}{1-\sin i\sin(\omega+\phi)}\right]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E128CC42-533B-D422-D289-5291B7462F6E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-649241" y="4142777"/>
            <a:ext cx="2862483" cy="379556"/>
          </a:xfrm>
          <a:prstGeom prst="rect">
            <a:avLst/>
          </a:prstGeom>
        </p:spPr>
      </p:pic>
      <p:pic>
        <p:nvPicPr>
          <p:cNvPr id="34" name="Picture 33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geo} = \frac{2GM}{c^3}\left[\frac{|\vec{r}_{\pm}-\vec{r}_s|}{R_E}\right]^2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4474589F-8326-6CE3-AE10-C37A9AE9F5D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-645452" y="4594412"/>
            <a:ext cx="1841300" cy="402301"/>
          </a:xfrm>
          <a:prstGeom prst="rect">
            <a:avLst/>
          </a:prstGeom>
        </p:spPr>
      </p:pic>
      <p:pic>
        <p:nvPicPr>
          <p:cNvPr id="35" name="Picture 34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Einstein} = \gamma \sin u 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DFB5A36A-EF81-23F1-36AF-BA9A71A36E26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-645452" y="5137053"/>
            <a:ext cx="1253322" cy="15473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B89C4114-3189-3FA3-06ED-EA2B15F33F1C}"/>
              </a:ext>
            </a:extLst>
          </p:cNvPr>
          <p:cNvSpPr txBox="1"/>
          <p:nvPr/>
        </p:nvSpPr>
        <p:spPr>
          <a:xfrm>
            <a:off x="1697832" y="4694733"/>
            <a:ext cx="215013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IT"/>
            </a:defPPr>
            <a:lvl1pPr>
              <a:defRPr sz="1200" u="none" strike="noStrike">
                <a:solidFill>
                  <a:schemeClr val="bg1">
                    <a:lumMod val="65000"/>
                  </a:schemeClr>
                </a:solidFill>
                <a:effectLst/>
                <a:latin typeface="Eurostile" panose="020B0504020202050204" pitchFamily="34" charset="77"/>
              </a:defRPr>
            </a:lvl1pPr>
          </a:lstStyle>
          <a:p>
            <a:pPr algn="r"/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Hobbs et al. (2006)</a:t>
            </a:r>
          </a:p>
          <a:p>
            <a:pPr algn="r"/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Damour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&amp; </a:t>
            </a:r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Deruelle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(1986)</a:t>
            </a:r>
          </a:p>
          <a:p>
            <a:pPr algn="r"/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Blandford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&amp; </a:t>
            </a:r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Teukolsky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(1976)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743D247-9E03-E30E-4357-1796D2DC2878}"/>
              </a:ext>
            </a:extLst>
          </p:cNvPr>
          <p:cNvSpPr/>
          <p:nvPr/>
        </p:nvSpPr>
        <p:spPr>
          <a:xfrm>
            <a:off x="-946206" y="1361418"/>
            <a:ext cx="4794175" cy="1324482"/>
          </a:xfrm>
          <a:prstGeom prst="rect">
            <a:avLst/>
          </a:prstGeom>
          <a:solidFill>
            <a:schemeClr val="bg1">
              <a:lumMod val="95000"/>
              <a:alpha val="90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5A21637-6479-4051-B9FE-F1E5F4244C13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Modeling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pulsars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times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of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arrival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and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residuals</a:t>
            </a:r>
            <a:endParaRPr lang="es-ES_tradnl" sz="1400">
              <a:solidFill>
                <a:schemeClr val="tx1">
                  <a:lumMod val="75000"/>
                  <a:lumOff val="25000"/>
                </a:schemeClr>
              </a:solidFill>
              <a:latin typeface="Helvetica Light" panose="020B0403020202020204" pitchFamily="34" charset="0"/>
            </a:endParaRPr>
          </a:p>
        </p:txBody>
      </p:sp>
      <p:pic>
        <p:nvPicPr>
          <p:cNvPr id="46" name="Picture 45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 = \Delta t_{\rm Rømer} + \underbrace{\Delta t_{\rm Shapiro} + \Delta t_{\rm geo}}_{[1PN]} + [2PN] + [3PN] + \dots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5D0065D7-5AC9-128A-71BA-3296E82BBCF5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-352108" y="5608719"/>
            <a:ext cx="3821860" cy="402301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5F3DB92-B268-915D-E13E-F6B7EA85CC06}"/>
              </a:ext>
            </a:extLst>
          </p:cNvPr>
          <p:cNvCxnSpPr/>
          <p:nvPr/>
        </p:nvCxnSpPr>
        <p:spPr>
          <a:xfrm>
            <a:off x="-649241" y="5468641"/>
            <a:ext cx="4311801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6CAAEE30-AAF9-A083-FD37-54F33D962F85}"/>
              </a:ext>
            </a:extLst>
          </p:cNvPr>
          <p:cNvSpPr/>
          <p:nvPr/>
        </p:nvSpPr>
        <p:spPr>
          <a:xfrm>
            <a:off x="-913707" y="3028909"/>
            <a:ext cx="4794175" cy="3016898"/>
          </a:xfrm>
          <a:prstGeom prst="rect">
            <a:avLst/>
          </a:prstGeom>
          <a:solidFill>
            <a:schemeClr val="bg1">
              <a:lumMod val="95000"/>
              <a:alpha val="90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442030-8059-112B-5907-50A3E5E62F86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8447AF9-A0B2-3664-C291-E7220D81FC2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478F5B40-C0E6-041E-1129-C76A357BF01E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Modeling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pulsars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times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of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arrival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and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residuals</a:t>
            </a:r>
            <a:endParaRPr lang="es-ES_tradnl" sz="1400">
              <a:solidFill>
                <a:schemeClr val="tx1">
                  <a:lumMod val="75000"/>
                  <a:lumOff val="25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DF47293-D297-018B-296F-80C5EC0FBA20}"/>
              </a:ext>
            </a:extLst>
          </p:cNvPr>
          <p:cNvSpPr/>
          <p:nvPr/>
        </p:nvSpPr>
        <p:spPr>
          <a:xfrm>
            <a:off x="1" y="0"/>
            <a:ext cx="4866468" cy="622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793AC4A-535C-CD1F-E3A5-76E27EAFF4AA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0739B86D-B2C5-B6BE-9BCD-3C39045CDB0A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s-ES_tradnl" sz="1400" dirty="0" err="1">
                <a:latin typeface="Helvetica Light" panose="020B0403020202020204" pitchFamily="34" charset="0"/>
              </a:rPr>
              <a:t>Modeling</a:t>
            </a:r>
            <a:r>
              <a:rPr lang="es-ES_tradnl" sz="1400" dirty="0">
                <a:latin typeface="Helvetica Light" panose="020B0403020202020204" pitchFamily="34" charset="0"/>
              </a:rPr>
              <a:t> pulsar observables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DE09769-040E-F295-7E30-0005960CD79D}"/>
              </a:ext>
            </a:extLst>
          </p:cNvPr>
          <p:cNvSpPr txBox="1"/>
          <p:nvPr/>
        </p:nvSpPr>
        <p:spPr>
          <a:xfrm>
            <a:off x="0" y="38212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 dirty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5</a:t>
            </a:r>
            <a:endParaRPr lang="es-ES_tradnl" sz="1600" b="1" i="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951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2D86E83E-49C7-BD60-8007-D080994F219F}"/>
              </a:ext>
            </a:extLst>
          </p:cNvPr>
          <p:cNvSpPr/>
          <p:nvPr/>
        </p:nvSpPr>
        <p:spPr>
          <a:xfrm>
            <a:off x="-12439" y="14288"/>
            <a:ext cx="5974090" cy="6858000"/>
          </a:xfrm>
          <a:prstGeom prst="rect">
            <a:avLst/>
          </a:prstGeom>
          <a:gradFill>
            <a:gsLst>
              <a:gs pos="68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7653BBC-2495-B208-9BC9-D31A8CB648D1}"/>
              </a:ext>
            </a:extLst>
          </p:cNvPr>
          <p:cNvSpPr/>
          <p:nvPr/>
        </p:nvSpPr>
        <p:spPr>
          <a:xfrm>
            <a:off x="2319737" y="2924741"/>
            <a:ext cx="4985938" cy="3225234"/>
          </a:xfrm>
          <a:prstGeom prst="roundRect">
            <a:avLst>
              <a:gd name="adj" fmla="val 37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AEBD4613-12C1-5D34-1687-622CE2E8B4F0}"/>
              </a:ext>
            </a:extLst>
          </p:cNvPr>
          <p:cNvSpPr/>
          <p:nvPr/>
        </p:nvSpPr>
        <p:spPr>
          <a:xfrm>
            <a:off x="2319737" y="1315016"/>
            <a:ext cx="4985938" cy="1470532"/>
          </a:xfrm>
          <a:prstGeom prst="roundRect">
            <a:avLst>
              <a:gd name="adj" fmla="val 37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633360-6A0E-77DF-E620-34A66DC3F1EA}"/>
              </a:ext>
            </a:extLst>
          </p:cNvPr>
          <p:cNvSpPr txBox="1"/>
          <p:nvPr/>
        </p:nvSpPr>
        <p:spPr>
          <a:xfrm>
            <a:off x="140955" y="4083483"/>
            <a:ext cx="199264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GR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effects</a:t>
            </a:r>
            <a:endParaRPr lang="es-ES_tradnl" b="1">
              <a:solidFill>
                <a:schemeClr val="bg1">
                  <a:lumMod val="85000"/>
                </a:schemeClr>
              </a:solidFill>
              <a:latin typeface="Helvetica" pitchFamily="2" charset="0"/>
            </a:endParaRPr>
          </a:p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on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the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photons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3F4290-3243-B099-F5B9-2131D1F7540E}"/>
              </a:ext>
            </a:extLst>
          </p:cNvPr>
          <p:cNvSpPr txBox="1"/>
          <p:nvPr/>
        </p:nvSpPr>
        <p:spPr>
          <a:xfrm>
            <a:off x="140955" y="1860577"/>
            <a:ext cx="199264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GR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effects</a:t>
            </a:r>
            <a:endParaRPr lang="es-ES_tradnl" b="1">
              <a:solidFill>
                <a:schemeClr val="bg1">
                  <a:lumMod val="85000"/>
                </a:schemeClr>
              </a:solidFill>
              <a:latin typeface="Helvetica" pitchFamily="2" charset="0"/>
            </a:endParaRPr>
          </a:p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on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the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trajectory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C5B6482-180B-13E7-2293-5444CEFBACD2}"/>
              </a:ext>
            </a:extLst>
          </p:cNvPr>
          <p:cNvSpPr txBox="1"/>
          <p:nvPr/>
        </p:nvSpPr>
        <p:spPr>
          <a:xfrm>
            <a:off x="3338058" y="845755"/>
            <a:ext cx="306843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What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is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usually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done…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F271AB-22FC-09C2-A72F-CC824A4195EB}"/>
              </a:ext>
            </a:extLst>
          </p:cNvPr>
          <p:cNvSpPr txBox="1"/>
          <p:nvPr/>
        </p:nvSpPr>
        <p:spPr>
          <a:xfrm>
            <a:off x="2523852" y="1410903"/>
            <a:ext cx="440527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Consider a Keplerian orbit with orbital parameters</a:t>
            </a:r>
          </a:p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                          and compute the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post-Keplerian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evolution of this parameter from a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post-Newtonian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approximation</a:t>
            </a:r>
          </a:p>
        </p:txBody>
      </p:sp>
      <p:pic>
        <p:nvPicPr>
          <p:cNvPr id="29" name="Picture 28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$(a,e,t_P, i,\Omega,\omega)$&#10;&#10;\end{minipage}&#10;&#10;\end{document}" title="IguanaTex Bitmap Display">
            <a:extLst>
              <a:ext uri="{FF2B5EF4-FFF2-40B4-BE49-F238E27FC236}">
                <a16:creationId xmlns:a16="http://schemas.microsoft.com/office/drawing/2014/main" id="{A545C603-62B0-E863-3AFE-81347ED71CE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2640040" y="1669053"/>
            <a:ext cx="1005840" cy="152400"/>
          </a:xfrm>
          <a:prstGeom prst="rect">
            <a:avLst/>
          </a:prstGeom>
        </p:spPr>
      </p:pic>
      <p:pic>
        <p:nvPicPr>
          <p:cNvPr id="30" name="Picture 29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 &#10;\dot{\omega} = \frac{6\pi GM}{c^2a(1-e^2)}, \quad \dots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A054A078-9492-BC8A-FC55-3B67C865028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2829821" y="2256259"/>
            <a:ext cx="1605583" cy="38467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AF1A709-86DF-33C0-2695-40D6E2CF87C3}"/>
              </a:ext>
            </a:extLst>
          </p:cNvPr>
          <p:cNvSpPr txBox="1"/>
          <p:nvPr/>
        </p:nvSpPr>
        <p:spPr>
          <a:xfrm>
            <a:off x="2487756" y="3050174"/>
            <a:ext cx="469685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Use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post-Newtonian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approximations for all the different delays, assuming that the total delay is a linear sum of the single effects.</a:t>
            </a:r>
          </a:p>
        </p:txBody>
      </p:sp>
      <p:pic>
        <p:nvPicPr>
          <p:cNvPr id="32" name="Picture 31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Rømer} = \frac{a(1-e^2)\sin i\sin (\omega+\phi)}{c(1+e\cos \phi)}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79371F0E-5FDD-FBC8-B520-298326DF2B0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2703559" y="3618474"/>
            <a:ext cx="2531222" cy="410913"/>
          </a:xfrm>
          <a:prstGeom prst="rect">
            <a:avLst/>
          </a:prstGeom>
        </p:spPr>
      </p:pic>
      <p:pic>
        <p:nvPicPr>
          <p:cNvPr id="33" name="Picture 32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Shapiro} = \frac{2GM}{c^3}\ln \left[\frac{1+e\cos\phi}{1-\sin i\sin(\omega+\phi)}\right]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E128CC42-533B-D422-D289-5291B7462F6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2703559" y="4142777"/>
            <a:ext cx="2862483" cy="379556"/>
          </a:xfrm>
          <a:prstGeom prst="rect">
            <a:avLst/>
          </a:prstGeom>
        </p:spPr>
      </p:pic>
      <p:pic>
        <p:nvPicPr>
          <p:cNvPr id="34" name="Picture 33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geo} = \frac{2GM}{c^3}\left[\frac{|\vec{r}_{\pm}-\vec{r}_s|}{R_E}\right]^2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4474589F-8326-6CE3-AE10-C37A9AE9F5D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2707348" y="4594412"/>
            <a:ext cx="1841300" cy="402301"/>
          </a:xfrm>
          <a:prstGeom prst="rect">
            <a:avLst/>
          </a:prstGeom>
        </p:spPr>
      </p:pic>
      <p:pic>
        <p:nvPicPr>
          <p:cNvPr id="35" name="Picture 34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Einstein} = \gamma \sin u 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DFB5A36A-EF81-23F1-36AF-BA9A71A36E26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2707348" y="5137053"/>
            <a:ext cx="1253322" cy="15473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B89C4114-3189-3FA3-06ED-EA2B15F33F1C}"/>
              </a:ext>
            </a:extLst>
          </p:cNvPr>
          <p:cNvSpPr txBox="1"/>
          <p:nvPr/>
        </p:nvSpPr>
        <p:spPr>
          <a:xfrm>
            <a:off x="5050632" y="4694733"/>
            <a:ext cx="215013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IT"/>
            </a:defPPr>
            <a:lvl1pPr>
              <a:defRPr sz="1200" u="none" strike="noStrike">
                <a:solidFill>
                  <a:schemeClr val="bg1">
                    <a:lumMod val="65000"/>
                  </a:schemeClr>
                </a:solidFill>
                <a:effectLst/>
                <a:latin typeface="Eurostile" panose="020B0504020202050204" pitchFamily="34" charset="77"/>
              </a:defRPr>
            </a:lvl1pPr>
          </a:lstStyle>
          <a:p>
            <a:pPr algn="r"/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Hobbs et al. (2006)</a:t>
            </a:r>
          </a:p>
          <a:p>
            <a:pPr algn="r"/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Damour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&amp; </a:t>
            </a:r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Deruelle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(1986)</a:t>
            </a:r>
          </a:p>
          <a:p>
            <a:pPr algn="r"/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Blandford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&amp; </a:t>
            </a:r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Teukolsky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(1976)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743D247-9E03-E30E-4357-1796D2DC2878}"/>
              </a:ext>
            </a:extLst>
          </p:cNvPr>
          <p:cNvSpPr/>
          <p:nvPr/>
        </p:nvSpPr>
        <p:spPr>
          <a:xfrm>
            <a:off x="2406594" y="1361418"/>
            <a:ext cx="4794175" cy="1324482"/>
          </a:xfrm>
          <a:prstGeom prst="rect">
            <a:avLst/>
          </a:prstGeom>
          <a:solidFill>
            <a:schemeClr val="bg1">
              <a:lumMod val="9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5A21637-6479-4051-B9FE-F1E5F4244C13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Modeling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pulsars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times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of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arrival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and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residuals</a:t>
            </a:r>
            <a:endParaRPr lang="es-ES_tradnl" sz="1400">
              <a:solidFill>
                <a:schemeClr val="tx1">
                  <a:lumMod val="75000"/>
                  <a:lumOff val="25000"/>
                </a:schemeClr>
              </a:solidFill>
              <a:latin typeface="Helvetica Light" panose="020B0403020202020204" pitchFamily="34" charset="0"/>
            </a:endParaRPr>
          </a:p>
        </p:txBody>
      </p:sp>
      <p:pic>
        <p:nvPicPr>
          <p:cNvPr id="46" name="Picture 45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 = \Delta t_{\rm Rømer} + \underbrace{\Delta t_{\rm Shapiro} + \Delta t_{\rm geo}}_{[1PN]} + [2PN] + [3PN] + \dots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5D0065D7-5AC9-128A-71BA-3296E82BBCF5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3000692" y="5608719"/>
            <a:ext cx="3821860" cy="402301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5F3DB92-B268-915D-E13E-F6B7EA85CC06}"/>
              </a:ext>
            </a:extLst>
          </p:cNvPr>
          <p:cNvCxnSpPr/>
          <p:nvPr/>
        </p:nvCxnSpPr>
        <p:spPr>
          <a:xfrm>
            <a:off x="2703559" y="5468641"/>
            <a:ext cx="4311801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6CAAEE30-AAF9-A083-FD37-54F33D962F85}"/>
              </a:ext>
            </a:extLst>
          </p:cNvPr>
          <p:cNvSpPr/>
          <p:nvPr/>
        </p:nvSpPr>
        <p:spPr>
          <a:xfrm>
            <a:off x="2439093" y="3028909"/>
            <a:ext cx="4794175" cy="3016898"/>
          </a:xfrm>
          <a:prstGeom prst="rect">
            <a:avLst/>
          </a:prstGeom>
          <a:solidFill>
            <a:schemeClr val="bg1">
              <a:lumMod val="9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4D8CC89A-346C-9303-F678-1648A7612770}"/>
              </a:ext>
            </a:extLst>
          </p:cNvPr>
          <p:cNvSpPr/>
          <p:nvPr/>
        </p:nvSpPr>
        <p:spPr>
          <a:xfrm>
            <a:off x="7424817" y="1315016"/>
            <a:ext cx="4316048" cy="1470532"/>
          </a:xfrm>
          <a:prstGeom prst="roundRect">
            <a:avLst>
              <a:gd name="adj" fmla="val 37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D0D02AD-5DF5-5A22-A9E3-4975A6FE53BE}"/>
              </a:ext>
            </a:extLst>
          </p:cNvPr>
          <p:cNvSpPr txBox="1"/>
          <p:nvPr/>
        </p:nvSpPr>
        <p:spPr>
          <a:xfrm>
            <a:off x="8304336" y="845755"/>
            <a:ext cx="265837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What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should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be done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4EDFAFC-CC18-47D0-F9B5-41F300D69761}"/>
              </a:ext>
            </a:extLst>
          </p:cNvPr>
          <p:cNvSpPr txBox="1"/>
          <p:nvPr/>
        </p:nvSpPr>
        <p:spPr>
          <a:xfrm>
            <a:off x="7837671" y="1731446"/>
            <a:ext cx="3566029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Integrate the 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geodesic equations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for a time-like geodesic describing the motion of a test particle in the BH space-time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9A4E7C8F-14D5-C3B6-AABD-561DB4A1B3DF}"/>
              </a:ext>
            </a:extLst>
          </p:cNvPr>
          <p:cNvSpPr/>
          <p:nvPr/>
        </p:nvSpPr>
        <p:spPr>
          <a:xfrm>
            <a:off x="7648170" y="1832189"/>
            <a:ext cx="53005" cy="528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9B3A0DF9-E7C1-10AA-2349-B77B8C8769B2}"/>
              </a:ext>
            </a:extLst>
          </p:cNvPr>
          <p:cNvSpPr/>
          <p:nvPr/>
        </p:nvSpPr>
        <p:spPr>
          <a:xfrm>
            <a:off x="7424817" y="4242901"/>
            <a:ext cx="4316048" cy="1907074"/>
          </a:xfrm>
          <a:prstGeom prst="roundRect">
            <a:avLst>
              <a:gd name="adj" fmla="val 535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9D0FC913-7666-A277-C5F0-26C75C5808B1}"/>
              </a:ext>
            </a:extLst>
          </p:cNvPr>
          <p:cNvSpPr/>
          <p:nvPr/>
        </p:nvSpPr>
        <p:spPr>
          <a:xfrm>
            <a:off x="7424817" y="2924741"/>
            <a:ext cx="4316048" cy="1218036"/>
          </a:xfrm>
          <a:prstGeom prst="roundRect">
            <a:avLst>
              <a:gd name="adj" fmla="val 919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6B1BC27-4588-EF4A-E01F-2667B9DF22F1}"/>
              </a:ext>
            </a:extLst>
          </p:cNvPr>
          <p:cNvSpPr txBox="1"/>
          <p:nvPr/>
        </p:nvSpPr>
        <p:spPr>
          <a:xfrm>
            <a:off x="7837671" y="4967642"/>
            <a:ext cx="3566029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Integrate the geodesic equations for such null geodesic to get the actual photon path in the BH space-time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50F522A-B5D2-F650-AB6B-3A095FA8BF0A}"/>
              </a:ext>
            </a:extLst>
          </p:cNvPr>
          <p:cNvSpPr txBox="1"/>
          <p:nvPr/>
        </p:nvSpPr>
        <p:spPr>
          <a:xfrm>
            <a:off x="7837671" y="3498273"/>
            <a:ext cx="3566029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Find the null geodesic that connects emitter and observer</a:t>
            </a:r>
            <a:endParaRPr 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C0BCBC8-7ED9-FDAE-AA8F-BB4D0068C04B}"/>
              </a:ext>
            </a:extLst>
          </p:cNvPr>
          <p:cNvSpPr/>
          <p:nvPr/>
        </p:nvSpPr>
        <p:spPr>
          <a:xfrm>
            <a:off x="7648170" y="3610137"/>
            <a:ext cx="53005" cy="528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7681DD0-C24E-5372-1695-AC9C205BAB23}"/>
              </a:ext>
            </a:extLst>
          </p:cNvPr>
          <p:cNvSpPr/>
          <p:nvPr/>
        </p:nvSpPr>
        <p:spPr>
          <a:xfrm>
            <a:off x="7648170" y="5071528"/>
            <a:ext cx="53005" cy="528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EF1759C-41B2-409E-FDD7-AB17827DEF77}"/>
              </a:ext>
            </a:extLst>
          </p:cNvPr>
          <p:cNvSpPr txBox="1"/>
          <p:nvPr/>
        </p:nvSpPr>
        <p:spPr>
          <a:xfrm>
            <a:off x="7531693" y="3032020"/>
            <a:ext cx="323297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s-ES_tradnl" b="1" dirty="0" err="1">
                <a:solidFill>
                  <a:schemeClr val="bg1">
                    <a:lumMod val="75000"/>
                  </a:schemeClr>
                </a:solidFill>
                <a:latin typeface="Helvetica" pitchFamily="2" charset="0"/>
              </a:rPr>
              <a:t>Emitter-observer</a:t>
            </a:r>
            <a:r>
              <a:rPr lang="es-ES_tradnl" b="1" dirty="0">
                <a:solidFill>
                  <a:schemeClr val="bg1">
                    <a:lumMod val="7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dirty="0" err="1">
                <a:solidFill>
                  <a:schemeClr val="bg1">
                    <a:lumMod val="75000"/>
                  </a:schemeClr>
                </a:solidFill>
                <a:latin typeface="Helvetica" pitchFamily="2" charset="0"/>
              </a:rPr>
              <a:t>problem</a:t>
            </a:r>
            <a:endParaRPr lang="es-ES_tradnl" b="1" dirty="0">
              <a:solidFill>
                <a:schemeClr val="bg1">
                  <a:lumMod val="75000"/>
                </a:schemeClr>
              </a:solidFill>
              <a:latin typeface="Helvetica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86A33BA-CB3D-8C7F-9DD8-48AFFE3FAC3D}"/>
              </a:ext>
            </a:extLst>
          </p:cNvPr>
          <p:cNvSpPr txBox="1"/>
          <p:nvPr/>
        </p:nvSpPr>
        <p:spPr>
          <a:xfrm>
            <a:off x="7531693" y="4314555"/>
            <a:ext cx="377361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s-ES_tradnl" b="1" dirty="0" err="1">
                <a:solidFill>
                  <a:schemeClr val="bg1">
                    <a:lumMod val="75000"/>
                  </a:schemeClr>
                </a:solidFill>
                <a:latin typeface="Helvetica" pitchFamily="2" charset="0"/>
              </a:rPr>
              <a:t>Relativistic</a:t>
            </a:r>
            <a:r>
              <a:rPr lang="es-ES_tradnl" b="1" dirty="0">
                <a:solidFill>
                  <a:schemeClr val="bg1">
                    <a:lumMod val="7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dirty="0" err="1">
                <a:solidFill>
                  <a:schemeClr val="bg1">
                    <a:lumMod val="75000"/>
                  </a:schemeClr>
                </a:solidFill>
                <a:latin typeface="Helvetica" pitchFamily="2" charset="0"/>
              </a:rPr>
              <a:t>propagation</a:t>
            </a:r>
            <a:r>
              <a:rPr lang="es-ES_tradnl" b="1" dirty="0">
                <a:solidFill>
                  <a:schemeClr val="bg1">
                    <a:lumMod val="75000"/>
                  </a:schemeClr>
                </a:solidFill>
                <a:latin typeface="Helvetica" pitchFamily="2" charset="0"/>
              </a:rPr>
              <a:t> time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4C0B7CB-2AAF-9D21-BC9E-D943494CB484}"/>
              </a:ext>
            </a:extLst>
          </p:cNvPr>
          <p:cNvSpPr/>
          <p:nvPr/>
        </p:nvSpPr>
        <p:spPr>
          <a:xfrm>
            <a:off x="162216" y="753616"/>
            <a:ext cx="7170735" cy="5439010"/>
          </a:xfrm>
          <a:prstGeom prst="rect">
            <a:avLst/>
          </a:prstGeom>
          <a:solidFill>
            <a:schemeClr val="bg1">
              <a:alpha val="7628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1CF739-5279-9595-8986-6FE9369732B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9CAD97C-8E7F-F304-7D4A-2508572150EA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B1657E55-9A3E-F6D1-EFB5-EDB34F7FFB23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Modeling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pulsars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times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of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arrival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and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residuals</a:t>
            </a:r>
            <a:endParaRPr lang="es-ES_tradnl" sz="1400">
              <a:solidFill>
                <a:schemeClr val="tx1">
                  <a:lumMod val="75000"/>
                  <a:lumOff val="25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629F0D-D46F-6B5F-8527-9507DA5281C7}"/>
              </a:ext>
            </a:extLst>
          </p:cNvPr>
          <p:cNvSpPr/>
          <p:nvPr/>
        </p:nvSpPr>
        <p:spPr>
          <a:xfrm>
            <a:off x="1" y="0"/>
            <a:ext cx="4866468" cy="622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1C63019-483B-E69D-A3DB-EBBB59F69585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6CC67EE6-7584-E7BD-1EA5-1AF46BD2A8F8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s-ES_tradnl" sz="1400" dirty="0" err="1">
                <a:latin typeface="Helvetica Light" panose="020B0403020202020204" pitchFamily="34" charset="0"/>
              </a:rPr>
              <a:t>Modeling</a:t>
            </a:r>
            <a:r>
              <a:rPr lang="es-ES_tradnl" sz="1400" dirty="0">
                <a:latin typeface="Helvetica Light" panose="020B0403020202020204" pitchFamily="34" charset="0"/>
              </a:rPr>
              <a:t> pulsar observables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5D9031A-9F49-619F-D394-62480566A329}"/>
              </a:ext>
            </a:extLst>
          </p:cNvPr>
          <p:cNvSpPr txBox="1"/>
          <p:nvPr/>
        </p:nvSpPr>
        <p:spPr>
          <a:xfrm>
            <a:off x="0" y="38212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 dirty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5</a:t>
            </a:r>
            <a:endParaRPr lang="es-ES_tradnl" sz="1600" b="1" i="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5828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83" grpId="0"/>
      <p:bldP spid="84" grpId="0"/>
      <p:bldP spid="90" grpId="0" animBg="1"/>
      <p:bldP spid="38" grpId="0" animBg="1"/>
      <p:bldP spid="39" grpId="0" animBg="1"/>
      <p:bldP spid="41" grpId="0"/>
      <p:bldP spid="42" grpId="0"/>
      <p:bldP spid="44" grpId="0" animBg="1"/>
      <p:bldP spid="45" grpId="0" animBg="1"/>
      <p:bldP spid="48" grpId="0"/>
      <p:bldP spid="49" grpId="0"/>
      <p:bldP spid="5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AD7FE8-42A0-4414-69C6-DA348E7AD634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Modeling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pulsars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times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of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arrival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and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residuals</a:t>
            </a:r>
            <a:endParaRPr lang="es-ES_tradnl" sz="1400">
              <a:solidFill>
                <a:schemeClr val="tx1">
                  <a:lumMod val="75000"/>
                  <a:lumOff val="25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D2E0BD05-AE23-5101-02DB-6E6A44542384}"/>
              </a:ext>
            </a:extLst>
          </p:cNvPr>
          <p:cNvSpPr/>
          <p:nvPr/>
        </p:nvSpPr>
        <p:spPr>
          <a:xfrm>
            <a:off x="249902" y="2812020"/>
            <a:ext cx="1044000" cy="1041024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E35BA6B-5F4B-6183-AEB0-6329DF59A712}"/>
              </a:ext>
            </a:extLst>
          </p:cNvPr>
          <p:cNvCxnSpPr>
            <a:cxnSpLocks/>
          </p:cNvCxnSpPr>
          <p:nvPr/>
        </p:nvCxnSpPr>
        <p:spPr>
          <a:xfrm>
            <a:off x="1404180" y="3370384"/>
            <a:ext cx="691189" cy="0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2F3B3888-881F-385F-8D71-EB4E34F987C6}"/>
              </a:ext>
            </a:extLst>
          </p:cNvPr>
          <p:cNvGrpSpPr/>
          <p:nvPr/>
        </p:nvGrpSpPr>
        <p:grpSpPr>
          <a:xfrm>
            <a:off x="2353022" y="2812020"/>
            <a:ext cx="2422178" cy="1041024"/>
            <a:chOff x="2353022" y="2812020"/>
            <a:chExt cx="2422178" cy="1041024"/>
          </a:xfrm>
        </p:grpSpPr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863FE15E-B34D-6099-BAEC-EA48296BC82B}"/>
                </a:ext>
              </a:extLst>
            </p:cNvPr>
            <p:cNvSpPr/>
            <p:nvPr/>
          </p:nvSpPr>
          <p:spPr>
            <a:xfrm>
              <a:off x="2353022" y="2812020"/>
              <a:ext cx="2422178" cy="1041024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91E955C-6068-CB09-7DFF-649C6C922809}"/>
                </a:ext>
              </a:extLst>
            </p:cNvPr>
            <p:cNvSpPr txBox="1"/>
            <p:nvPr/>
          </p:nvSpPr>
          <p:spPr>
            <a:xfrm>
              <a:off x="2472680" y="3188501"/>
              <a:ext cx="21828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IT"/>
              </a:defPPr>
              <a:lvl1pPr>
                <a:defRPr sz="1600" b="1">
                  <a:solidFill>
                    <a:schemeClr val="bg1"/>
                  </a:solidFill>
                  <a:latin typeface="Helvetica" pitchFamily="2" charset="0"/>
                </a:defRPr>
              </a:lvl1pPr>
            </a:lstStyle>
            <a:p>
              <a:r>
                <a:rPr lang="es-ES_tradnl" err="1"/>
                <a:t>Integrate</a:t>
              </a:r>
              <a:endParaRPr lang="es-ES_tradnl"/>
            </a:p>
            <a:p>
              <a:r>
                <a:rPr lang="es-ES_tradnl" err="1"/>
                <a:t>the</a:t>
              </a:r>
              <a:r>
                <a:rPr lang="es-ES_tradnl"/>
                <a:t> pulsar </a:t>
              </a:r>
              <a:r>
                <a:rPr lang="es-ES_tradnl" err="1"/>
                <a:t>orbit</a:t>
              </a:r>
              <a:endParaRPr lang="es-ES_tradnl"/>
            </a:p>
          </p:txBody>
        </p:sp>
      </p:grp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99A3EFD-D8AE-C0C8-2C82-9BC4C9FECB12}"/>
              </a:ext>
            </a:extLst>
          </p:cNvPr>
          <p:cNvCxnSpPr>
            <a:cxnSpLocks/>
          </p:cNvCxnSpPr>
          <p:nvPr/>
        </p:nvCxnSpPr>
        <p:spPr>
          <a:xfrm>
            <a:off x="4990660" y="3370384"/>
            <a:ext cx="691189" cy="0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0B10E2E-34B3-61D3-D6E4-257ECD49046B}"/>
              </a:ext>
            </a:extLst>
          </p:cNvPr>
          <p:cNvCxnSpPr>
            <a:cxnSpLocks/>
          </p:cNvCxnSpPr>
          <p:nvPr/>
        </p:nvCxnSpPr>
        <p:spPr>
          <a:xfrm>
            <a:off x="8577140" y="3370384"/>
            <a:ext cx="691189" cy="0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A092F0EB-73B8-D4BC-9939-095B400DF947}"/>
              </a:ext>
            </a:extLst>
          </p:cNvPr>
          <p:cNvGrpSpPr/>
          <p:nvPr/>
        </p:nvGrpSpPr>
        <p:grpSpPr>
          <a:xfrm>
            <a:off x="5939502" y="2812020"/>
            <a:ext cx="2422178" cy="1041024"/>
            <a:chOff x="5939502" y="2812020"/>
            <a:chExt cx="2422178" cy="1041024"/>
          </a:xfrm>
        </p:grpSpPr>
        <p:sp>
          <p:nvSpPr>
            <p:cNvPr id="55" name="Rounded Rectangle 54">
              <a:extLst>
                <a:ext uri="{FF2B5EF4-FFF2-40B4-BE49-F238E27FC236}">
                  <a16:creationId xmlns:a16="http://schemas.microsoft.com/office/drawing/2014/main" id="{E2134771-ABFD-4AFF-0919-5B427F7AE7D9}"/>
                </a:ext>
              </a:extLst>
            </p:cNvPr>
            <p:cNvSpPr/>
            <p:nvPr/>
          </p:nvSpPr>
          <p:spPr>
            <a:xfrm>
              <a:off x="5939502" y="2812020"/>
              <a:ext cx="2422178" cy="1041024"/>
            </a:xfrm>
            <a:prstGeom prst="roundRect">
              <a:avLst/>
            </a:prstGeom>
            <a:solidFill>
              <a:schemeClr val="tx1">
                <a:lumMod val="75000"/>
                <a:lumOff val="25000"/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A6AEDAF2-E097-A17F-A6CD-91F0CF28F76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35000"/>
            </a:blip>
            <a:stretch>
              <a:fillRect/>
            </a:stretch>
          </p:blipFill>
          <p:spPr>
            <a:xfrm>
              <a:off x="6297432" y="2918410"/>
              <a:ext cx="1942547" cy="847240"/>
            </a:xfrm>
            <a:prstGeom prst="rect">
              <a:avLst/>
            </a:prstGeom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C8EF2045-F139-7BC8-188A-F5BCAD3EE920}"/>
                </a:ext>
              </a:extLst>
            </p:cNvPr>
            <p:cNvSpPr txBox="1"/>
            <p:nvPr/>
          </p:nvSpPr>
          <p:spPr>
            <a:xfrm>
              <a:off x="6059160" y="3205692"/>
              <a:ext cx="21828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IT"/>
              </a:defPPr>
              <a:lvl1pPr>
                <a:defRPr sz="1600" b="1">
                  <a:solidFill>
                    <a:schemeClr val="bg1">
                      <a:alpha val="47545"/>
                    </a:schemeClr>
                  </a:solidFill>
                  <a:latin typeface="Helvetica" pitchFamily="2" charset="0"/>
                </a:defRPr>
              </a:lvl1pPr>
            </a:lstStyle>
            <a:p>
              <a:r>
                <a:rPr lang="es-ES_tradnl" err="1"/>
                <a:t>Find</a:t>
              </a:r>
              <a:r>
                <a:rPr lang="es-ES_tradnl"/>
                <a:t> </a:t>
              </a:r>
              <a:r>
                <a:rPr lang="es-ES_tradnl" err="1"/>
                <a:t>the</a:t>
              </a:r>
              <a:r>
                <a:rPr lang="es-ES_tradnl"/>
                <a:t> </a:t>
              </a:r>
              <a:r>
                <a:rPr lang="es-ES_tradnl" err="1"/>
                <a:t>connecting</a:t>
              </a:r>
              <a:r>
                <a:rPr lang="es-ES_tradnl"/>
                <a:t> </a:t>
              </a:r>
              <a:r>
                <a:rPr lang="es-ES_tradnl" err="1"/>
                <a:t>photon</a:t>
              </a:r>
              <a:endParaRPr lang="es-ES_tradnl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C2664F6D-CF91-9E81-D121-C4B4A1AF4D9A}"/>
              </a:ext>
            </a:extLst>
          </p:cNvPr>
          <p:cNvGrpSpPr/>
          <p:nvPr/>
        </p:nvGrpSpPr>
        <p:grpSpPr>
          <a:xfrm>
            <a:off x="9525982" y="2812020"/>
            <a:ext cx="2422178" cy="1041024"/>
            <a:chOff x="9525982" y="2812020"/>
            <a:chExt cx="2422178" cy="1041024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B3E30CCD-10C0-5C28-01BB-E5A048AF5395}"/>
                </a:ext>
              </a:extLst>
            </p:cNvPr>
            <p:cNvSpPr/>
            <p:nvPr/>
          </p:nvSpPr>
          <p:spPr>
            <a:xfrm>
              <a:off x="9525982" y="2812020"/>
              <a:ext cx="2422178" cy="1041024"/>
            </a:xfrm>
            <a:prstGeom prst="roundRect">
              <a:avLst/>
            </a:prstGeom>
            <a:solidFill>
              <a:schemeClr val="tx1">
                <a:lumMod val="75000"/>
                <a:lumOff val="25000"/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F001890-4ADA-5BB8-250D-E216526097F5}"/>
                </a:ext>
              </a:extLst>
            </p:cNvPr>
            <p:cNvSpPr txBox="1"/>
            <p:nvPr/>
          </p:nvSpPr>
          <p:spPr>
            <a:xfrm>
              <a:off x="9618739" y="3188501"/>
              <a:ext cx="23025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IT"/>
              </a:defPPr>
              <a:lvl1pPr>
                <a:defRPr sz="1600" b="1">
                  <a:solidFill>
                    <a:schemeClr val="bg1">
                      <a:alpha val="47545"/>
                    </a:schemeClr>
                  </a:solidFill>
                  <a:latin typeface="Helvetica" pitchFamily="2" charset="0"/>
                </a:defRPr>
              </a:lvl1pPr>
            </a:lstStyle>
            <a:p>
              <a:r>
                <a:rPr lang="es-ES_tradnl"/>
                <a:t>Compute</a:t>
              </a:r>
            </a:p>
            <a:p>
              <a:r>
                <a:rPr lang="es-ES_tradnl" err="1"/>
                <a:t>the</a:t>
              </a:r>
              <a:r>
                <a:rPr lang="es-ES_tradnl"/>
                <a:t> </a:t>
              </a:r>
              <a:r>
                <a:rPr lang="es-ES_tradnl" err="1"/>
                <a:t>propagation</a:t>
              </a:r>
              <a:r>
                <a:rPr lang="es-ES_tradnl"/>
                <a:t> time</a:t>
              </a: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33F90C1F-1834-F13D-A588-4BACFDBC5D3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 bright="70000" contrast="-70000"/>
              <a:alphaModFix amt="20000"/>
            </a:blip>
            <a:stretch>
              <a:fillRect/>
            </a:stretch>
          </p:blipFill>
          <p:spPr>
            <a:xfrm>
              <a:off x="11110180" y="3001337"/>
              <a:ext cx="635000" cy="635000"/>
            </a:xfrm>
            <a:prstGeom prst="rect">
              <a:avLst/>
            </a:prstGeom>
          </p:spPr>
        </p:pic>
      </p:grpSp>
      <p:pic>
        <p:nvPicPr>
          <p:cNvPr id="77" name="Picture 76">
            <a:extLst>
              <a:ext uri="{FF2B5EF4-FFF2-40B4-BE49-F238E27FC236}">
                <a16:creationId xmlns:a16="http://schemas.microsoft.com/office/drawing/2014/main" id="{393C9DB0-F971-4A1C-B6C1-DFDBB32BED15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0000"/>
          </a:blip>
          <a:stretch>
            <a:fillRect/>
          </a:stretch>
        </p:blipFill>
        <p:spPr>
          <a:xfrm rot="2708043">
            <a:off x="390747" y="2951468"/>
            <a:ext cx="756771" cy="756771"/>
          </a:xfrm>
          <a:prstGeom prst="rect">
            <a:avLst/>
          </a:prstGeom>
        </p:spPr>
      </p:pic>
      <p:pic>
        <p:nvPicPr>
          <p:cNvPr id="48" name="Picture 47" descr="Shape, circle&#10;&#10;Description automatically generated">
            <a:extLst>
              <a:ext uri="{FF2B5EF4-FFF2-40B4-BE49-F238E27FC236}">
                <a16:creationId xmlns:a16="http://schemas.microsoft.com/office/drawing/2014/main" id="{A3B9BF9A-4646-1D45-CA72-2BBDD996A836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alphaModFix/>
          </a:blip>
          <a:stretch>
            <a:fillRect/>
          </a:stretch>
        </p:blipFill>
        <p:spPr>
          <a:xfrm rot="12324141">
            <a:off x="3619353" y="2845632"/>
            <a:ext cx="1234183" cy="946409"/>
          </a:xfrm>
          <a:prstGeom prst="rect">
            <a:avLst/>
          </a:prstGeom>
        </p:spPr>
      </p:pic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69E8C83E-06F8-9394-3CD1-C658B843982D}"/>
              </a:ext>
            </a:extLst>
          </p:cNvPr>
          <p:cNvSpPr/>
          <p:nvPr/>
        </p:nvSpPr>
        <p:spPr>
          <a:xfrm>
            <a:off x="257766" y="4864941"/>
            <a:ext cx="5319359" cy="1363288"/>
          </a:xfrm>
          <a:prstGeom prst="roundRect">
            <a:avLst>
              <a:gd name="adj" fmla="val 640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EF8A71-F067-E854-2E51-3EDBD033F6AA}"/>
              </a:ext>
            </a:extLst>
          </p:cNvPr>
          <p:cNvSpPr txBox="1"/>
          <p:nvPr/>
        </p:nvSpPr>
        <p:spPr>
          <a:xfrm>
            <a:off x="383618" y="4983572"/>
            <a:ext cx="53193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Helvetica Light" panose="020B0403020202020204" pitchFamily="34" charset="0"/>
              </a:rPr>
              <a:t>In any given asymptotically-flat spherically symmetric space-time</a:t>
            </a:r>
          </a:p>
        </p:txBody>
      </p:sp>
      <p:pic>
        <p:nvPicPr>
          <p:cNvPr id="26" name="Picture 25" descr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ds^2 = A(r)dt^2+B(r)dr^2+r^2d\Omega^2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7E8A50FB-B961-3A96-CD65-AF7E78F2983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35862" y="5519344"/>
            <a:ext cx="3441986" cy="2848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3CEC5CB-B679-5424-E0AB-0367806E82E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63609" y="4546233"/>
            <a:ext cx="1867941" cy="186794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020C3F5-AFBA-501F-BD7A-6FA6EAA11CC4}"/>
              </a:ext>
            </a:extLst>
          </p:cNvPr>
          <p:cNvSpPr txBox="1"/>
          <p:nvPr/>
        </p:nvSpPr>
        <p:spPr>
          <a:xfrm>
            <a:off x="7895448" y="4705535"/>
            <a:ext cx="38002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600" b="1" dirty="0" err="1">
                <a:latin typeface="Helvetica" pitchFamily="2" charset="0"/>
              </a:rPr>
              <a:t>PyGRO</a:t>
            </a:r>
            <a:endParaRPr lang="es-ES_tradnl" sz="3600" b="1" dirty="0">
              <a:latin typeface="Helvetica" pitchFamily="2" charset="0"/>
            </a:endParaRPr>
          </a:p>
          <a:p>
            <a:r>
              <a:rPr lang="es-ES_tradnl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a </a:t>
            </a:r>
            <a:r>
              <a:rPr lang="es-ES_tradnl" sz="1200" b="1" dirty="0">
                <a:latin typeface="Helvetica" pitchFamily="2" charset="0"/>
              </a:rPr>
              <a:t>Py</a:t>
            </a:r>
            <a:r>
              <a:rPr lang="es-ES_tradnl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thon </a:t>
            </a:r>
            <a:r>
              <a:rPr lang="es-ES_tradnl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integrator</a:t>
            </a:r>
            <a:r>
              <a:rPr lang="es-ES_tradnl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for</a:t>
            </a:r>
            <a:r>
              <a:rPr lang="es-ES_tradnl" sz="1200" dirty="0">
                <a:latin typeface="Helvetica Light" panose="020B0403020202020204" pitchFamily="34" charset="0"/>
              </a:rPr>
              <a:t> </a:t>
            </a:r>
            <a:r>
              <a:rPr lang="es-ES_tradnl" sz="1200" b="1" dirty="0">
                <a:latin typeface="Helvetica" pitchFamily="2" charset="0"/>
              </a:rPr>
              <a:t>G</a:t>
            </a:r>
            <a:r>
              <a:rPr lang="es-ES_tradnl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eneral </a:t>
            </a:r>
            <a:r>
              <a:rPr lang="es-ES_tradnl" sz="1200" b="1" dirty="0" err="1">
                <a:latin typeface="Helvetica" pitchFamily="2" charset="0"/>
              </a:rPr>
              <a:t>R</a:t>
            </a:r>
            <a:r>
              <a:rPr lang="es-ES_tradnl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elativistic</a:t>
            </a:r>
            <a:r>
              <a:rPr lang="es-ES_tradnl" sz="1200" dirty="0">
                <a:latin typeface="Helvetica Light" panose="020B0403020202020204" pitchFamily="34" charset="0"/>
              </a:rPr>
              <a:t> </a:t>
            </a:r>
            <a:r>
              <a:rPr lang="es-ES_tradnl" sz="1200" b="1" dirty="0" err="1">
                <a:latin typeface="Helvetica" pitchFamily="2" charset="0"/>
              </a:rPr>
              <a:t>O</a:t>
            </a:r>
            <a:r>
              <a:rPr lang="es-ES_tradnl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rbits</a:t>
            </a:r>
            <a:endParaRPr lang="es-ES_tradnl" sz="1200" dirty="0">
              <a:solidFill>
                <a:schemeClr val="tx1">
                  <a:lumMod val="75000"/>
                  <a:lumOff val="25000"/>
                </a:schemeClr>
              </a:solidFill>
              <a:latin typeface="Helvetica Light" panose="020B0403020202020204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D96BF12-5409-8948-63CF-311F69DBFBBB}"/>
              </a:ext>
            </a:extLst>
          </p:cNvPr>
          <p:cNvGrpSpPr/>
          <p:nvPr/>
        </p:nvGrpSpPr>
        <p:grpSpPr>
          <a:xfrm>
            <a:off x="7963810" y="5658514"/>
            <a:ext cx="4002772" cy="529561"/>
            <a:chOff x="552450" y="6019794"/>
            <a:chExt cx="4002772" cy="529561"/>
          </a:xfrm>
        </p:grpSpPr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EF4ED7A5-850C-9071-EA74-329A3FC1162D}"/>
                </a:ext>
              </a:extLst>
            </p:cNvPr>
            <p:cNvSpPr/>
            <p:nvPr/>
          </p:nvSpPr>
          <p:spPr>
            <a:xfrm>
              <a:off x="552450" y="6019794"/>
              <a:ext cx="4002772" cy="529561"/>
            </a:xfrm>
            <a:prstGeom prst="round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BAE84F92-AFFF-838D-3319-1E1E7042AB0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lum bright="70000" contrast="-70000"/>
            </a:blip>
            <a:stretch>
              <a:fillRect/>
            </a:stretch>
          </p:blipFill>
          <p:spPr>
            <a:xfrm flipH="1">
              <a:off x="654340" y="6127934"/>
              <a:ext cx="314920" cy="314920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0C627D9-1A5E-BBA6-5DF6-FDD4E3B361CB}"/>
                </a:ext>
              </a:extLst>
            </p:cNvPr>
            <p:cNvSpPr txBox="1"/>
            <p:nvPr/>
          </p:nvSpPr>
          <p:spPr>
            <a:xfrm>
              <a:off x="1117222" y="6154589"/>
              <a:ext cx="3337332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_tradnl" sz="1100">
                  <a:solidFill>
                    <a:schemeClr val="bg1">
                      <a:lumMod val="85000"/>
                    </a:schemeClr>
                  </a:solidFill>
                  <a:latin typeface="JetBrains Mono Light" panose="02000009000000000000" pitchFamily="49" charset="0"/>
                  <a:ea typeface="JetBrains Mono Light" panose="02000009000000000000" pitchFamily="49" charset="0"/>
                  <a:cs typeface="JetBrains Mono Light" panose="02000009000000000000" pitchFamily="49" charset="0"/>
                </a:rPr>
                <a:t>https://</a:t>
              </a:r>
              <a:r>
                <a:rPr lang="es-ES_tradnl" sz="1100" err="1">
                  <a:solidFill>
                    <a:schemeClr val="bg1">
                      <a:lumMod val="85000"/>
                    </a:schemeClr>
                  </a:solidFill>
                  <a:latin typeface="JetBrains Mono Light" panose="02000009000000000000" pitchFamily="49" charset="0"/>
                  <a:ea typeface="JetBrains Mono Light" panose="02000009000000000000" pitchFamily="49" charset="0"/>
                  <a:cs typeface="JetBrains Mono Light" panose="02000009000000000000" pitchFamily="49" charset="0"/>
                </a:rPr>
                <a:t>github.com</a:t>
              </a:r>
              <a:r>
                <a:rPr lang="es-ES_tradnl" sz="1100">
                  <a:solidFill>
                    <a:schemeClr val="bg1">
                      <a:lumMod val="85000"/>
                    </a:schemeClr>
                  </a:solidFill>
                  <a:latin typeface="JetBrains Mono Light" panose="02000009000000000000" pitchFamily="49" charset="0"/>
                  <a:ea typeface="JetBrains Mono Light" panose="02000009000000000000" pitchFamily="49" charset="0"/>
                  <a:cs typeface="JetBrains Mono Light" panose="02000009000000000000" pitchFamily="49" charset="0"/>
                </a:rPr>
                <a:t>/</a:t>
              </a:r>
              <a:r>
                <a:rPr lang="es-ES_tradnl" sz="1100" err="1">
                  <a:solidFill>
                    <a:schemeClr val="bg1">
                      <a:lumMod val="85000"/>
                    </a:schemeClr>
                  </a:solidFill>
                  <a:latin typeface="JetBrains Mono Light" panose="02000009000000000000" pitchFamily="49" charset="0"/>
                  <a:ea typeface="JetBrains Mono Light" panose="02000009000000000000" pitchFamily="49" charset="0"/>
                  <a:cs typeface="JetBrains Mono Light" panose="02000009000000000000" pitchFamily="49" charset="0"/>
                </a:rPr>
                <a:t>rdellamonica</a:t>
              </a:r>
              <a:r>
                <a:rPr lang="es-ES_tradnl" sz="1100">
                  <a:solidFill>
                    <a:schemeClr val="bg1">
                      <a:lumMod val="85000"/>
                    </a:schemeClr>
                  </a:solidFill>
                  <a:latin typeface="JetBrains Mono Light" panose="02000009000000000000" pitchFamily="49" charset="0"/>
                  <a:ea typeface="JetBrains Mono Light" panose="02000009000000000000" pitchFamily="49" charset="0"/>
                  <a:cs typeface="JetBrains Mono Light" panose="02000009000000000000" pitchFamily="49" charset="0"/>
                </a:rPr>
                <a:t>/</a:t>
              </a:r>
              <a:r>
                <a:rPr lang="es-ES_tradnl" sz="1100" err="1">
                  <a:solidFill>
                    <a:schemeClr val="bg1">
                      <a:lumMod val="85000"/>
                    </a:schemeClr>
                  </a:solidFill>
                  <a:latin typeface="JetBrains Mono Light" panose="02000009000000000000" pitchFamily="49" charset="0"/>
                  <a:ea typeface="JetBrains Mono Light" panose="02000009000000000000" pitchFamily="49" charset="0"/>
                  <a:cs typeface="JetBrains Mono Light" panose="02000009000000000000" pitchFamily="49" charset="0"/>
                </a:rPr>
                <a:t>pygro</a:t>
              </a:r>
              <a:endParaRPr lang="es-ES_tradnl" sz="1100">
                <a:solidFill>
                  <a:schemeClr val="bg1">
                    <a:lumMod val="85000"/>
                  </a:schemeClr>
                </a:solidFill>
                <a:latin typeface="JetBrains Mono Light" panose="02000009000000000000" pitchFamily="49" charset="0"/>
                <a:ea typeface="JetBrains Mono Light" panose="02000009000000000000" pitchFamily="49" charset="0"/>
                <a:cs typeface="JetBrains Mono Light" panose="02000009000000000000" pitchFamily="49" charset="0"/>
              </a:endParaRPr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2334D56-701C-B8E3-BCF0-EAE0644F28BA}"/>
              </a:ext>
            </a:extLst>
          </p:cNvPr>
          <p:cNvCxnSpPr/>
          <p:nvPr/>
        </p:nvCxnSpPr>
        <p:spPr>
          <a:xfrm>
            <a:off x="3564110" y="3956414"/>
            <a:ext cx="0" cy="853935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05514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AD7FE8-42A0-4414-69C6-DA348E7AD634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Modeling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pulsars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times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of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arrival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and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residuals</a:t>
            </a:r>
            <a:endParaRPr lang="es-ES_tradnl" sz="1400">
              <a:solidFill>
                <a:schemeClr val="tx1">
                  <a:lumMod val="75000"/>
                  <a:lumOff val="25000"/>
                </a:schemeClr>
              </a:solidFill>
              <a:latin typeface="Helvetica Light" panose="020B0403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F3B3888-881F-385F-8D71-EB4E34F987C6}"/>
              </a:ext>
            </a:extLst>
          </p:cNvPr>
          <p:cNvGrpSpPr/>
          <p:nvPr/>
        </p:nvGrpSpPr>
        <p:grpSpPr>
          <a:xfrm>
            <a:off x="2353022" y="623185"/>
            <a:ext cx="2422178" cy="1041024"/>
            <a:chOff x="2353022" y="2812020"/>
            <a:chExt cx="2422178" cy="1041024"/>
          </a:xfrm>
        </p:grpSpPr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863FE15E-B34D-6099-BAEC-EA48296BC82B}"/>
                </a:ext>
              </a:extLst>
            </p:cNvPr>
            <p:cNvSpPr/>
            <p:nvPr/>
          </p:nvSpPr>
          <p:spPr>
            <a:xfrm>
              <a:off x="2353022" y="2812020"/>
              <a:ext cx="2422178" cy="1041024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91E955C-6068-CB09-7DFF-649C6C922809}"/>
                </a:ext>
              </a:extLst>
            </p:cNvPr>
            <p:cNvSpPr txBox="1"/>
            <p:nvPr/>
          </p:nvSpPr>
          <p:spPr>
            <a:xfrm>
              <a:off x="2472680" y="3188501"/>
              <a:ext cx="21828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IT"/>
              </a:defPPr>
              <a:lvl1pPr>
                <a:defRPr sz="1600" b="1">
                  <a:solidFill>
                    <a:schemeClr val="bg1"/>
                  </a:solidFill>
                  <a:latin typeface="Helvetica" pitchFamily="2" charset="0"/>
                </a:defRPr>
              </a:lvl1pPr>
            </a:lstStyle>
            <a:p>
              <a:r>
                <a:rPr lang="es-ES_tradnl" dirty="0" err="1"/>
                <a:t>Integrate</a:t>
              </a:r>
              <a:endParaRPr lang="es-ES_tradnl" dirty="0"/>
            </a:p>
            <a:p>
              <a:r>
                <a:rPr lang="es-ES_tradnl" dirty="0" err="1"/>
                <a:t>the</a:t>
              </a:r>
              <a:r>
                <a:rPr lang="es-ES_tradnl" dirty="0"/>
                <a:t> pulsar </a:t>
              </a:r>
              <a:r>
                <a:rPr lang="es-ES_tradnl" dirty="0" err="1"/>
                <a:t>orbit</a:t>
              </a:r>
              <a:endParaRPr lang="es-ES_tradnl" dirty="0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092F0EB-73B8-D4BC-9939-095B400DF947}"/>
              </a:ext>
            </a:extLst>
          </p:cNvPr>
          <p:cNvGrpSpPr/>
          <p:nvPr/>
        </p:nvGrpSpPr>
        <p:grpSpPr>
          <a:xfrm>
            <a:off x="5939502" y="623185"/>
            <a:ext cx="2422178" cy="1041024"/>
            <a:chOff x="5939502" y="2812020"/>
            <a:chExt cx="2422178" cy="1041024"/>
          </a:xfrm>
        </p:grpSpPr>
        <p:sp>
          <p:nvSpPr>
            <p:cNvPr id="55" name="Rounded Rectangle 54">
              <a:extLst>
                <a:ext uri="{FF2B5EF4-FFF2-40B4-BE49-F238E27FC236}">
                  <a16:creationId xmlns:a16="http://schemas.microsoft.com/office/drawing/2014/main" id="{E2134771-ABFD-4AFF-0919-5B427F7AE7D9}"/>
                </a:ext>
              </a:extLst>
            </p:cNvPr>
            <p:cNvSpPr/>
            <p:nvPr/>
          </p:nvSpPr>
          <p:spPr>
            <a:xfrm>
              <a:off x="5939502" y="2812020"/>
              <a:ext cx="2422178" cy="1041024"/>
            </a:xfrm>
            <a:prstGeom prst="roundRect">
              <a:avLst/>
            </a:prstGeom>
            <a:solidFill>
              <a:schemeClr val="tx1">
                <a:lumMod val="75000"/>
                <a:lumOff val="25000"/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A6AEDAF2-E097-A17F-A6CD-91F0CF28F7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35000"/>
            </a:blip>
            <a:stretch>
              <a:fillRect/>
            </a:stretch>
          </p:blipFill>
          <p:spPr>
            <a:xfrm>
              <a:off x="6297432" y="2918410"/>
              <a:ext cx="1942547" cy="847240"/>
            </a:xfrm>
            <a:prstGeom prst="rect">
              <a:avLst/>
            </a:prstGeom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C8EF2045-F139-7BC8-188A-F5BCAD3EE920}"/>
                </a:ext>
              </a:extLst>
            </p:cNvPr>
            <p:cNvSpPr txBox="1"/>
            <p:nvPr/>
          </p:nvSpPr>
          <p:spPr>
            <a:xfrm>
              <a:off x="6059160" y="3205692"/>
              <a:ext cx="21828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IT"/>
              </a:defPPr>
              <a:lvl1pPr>
                <a:defRPr sz="1600" b="1">
                  <a:solidFill>
                    <a:schemeClr val="bg1">
                      <a:alpha val="47545"/>
                    </a:schemeClr>
                  </a:solidFill>
                  <a:latin typeface="Helvetica" pitchFamily="2" charset="0"/>
                </a:defRPr>
              </a:lvl1pPr>
            </a:lstStyle>
            <a:p>
              <a:r>
                <a:rPr lang="es-ES_tradnl" err="1"/>
                <a:t>Find</a:t>
              </a:r>
              <a:r>
                <a:rPr lang="es-ES_tradnl"/>
                <a:t> </a:t>
              </a:r>
              <a:r>
                <a:rPr lang="es-ES_tradnl" err="1"/>
                <a:t>the</a:t>
              </a:r>
              <a:r>
                <a:rPr lang="es-ES_tradnl"/>
                <a:t> </a:t>
              </a:r>
              <a:r>
                <a:rPr lang="es-ES_tradnl" err="1"/>
                <a:t>connecting</a:t>
              </a:r>
              <a:r>
                <a:rPr lang="es-ES_tradnl"/>
                <a:t> </a:t>
              </a:r>
              <a:r>
                <a:rPr lang="es-ES_tradnl" err="1"/>
                <a:t>photon</a:t>
              </a:r>
              <a:endParaRPr lang="es-ES_tradnl"/>
            </a:p>
          </p:txBody>
        </p:sp>
      </p:grpSp>
      <p:pic>
        <p:nvPicPr>
          <p:cNvPr id="48" name="Picture 47" descr="Shape, circle&#10;&#10;Description automatically generated">
            <a:extLst>
              <a:ext uri="{FF2B5EF4-FFF2-40B4-BE49-F238E27FC236}">
                <a16:creationId xmlns:a16="http://schemas.microsoft.com/office/drawing/2014/main" id="{A3B9BF9A-4646-1D45-CA72-2BBDD996A836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alphaModFix/>
          </a:blip>
          <a:stretch>
            <a:fillRect/>
          </a:stretch>
        </p:blipFill>
        <p:spPr>
          <a:xfrm rot="12324141">
            <a:off x="3526365" y="656797"/>
            <a:ext cx="1234183" cy="946409"/>
          </a:xfrm>
          <a:prstGeom prst="rect">
            <a:avLst/>
          </a:prstGeom>
        </p:spPr>
      </p:pic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A0AC6BCF-2ECA-74E1-C661-6824E8832971}"/>
              </a:ext>
            </a:extLst>
          </p:cNvPr>
          <p:cNvSpPr/>
          <p:nvPr/>
        </p:nvSpPr>
        <p:spPr>
          <a:xfrm>
            <a:off x="249902" y="620964"/>
            <a:ext cx="1044000" cy="1041024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10A33E4-B75E-61D8-F489-2B75D02583AB}"/>
              </a:ext>
            </a:extLst>
          </p:cNvPr>
          <p:cNvCxnSpPr>
            <a:cxnSpLocks/>
          </p:cNvCxnSpPr>
          <p:nvPr/>
        </p:nvCxnSpPr>
        <p:spPr>
          <a:xfrm>
            <a:off x="1404180" y="1179328"/>
            <a:ext cx="691189" cy="0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4487DDE-889B-77FF-5557-178B84353AE1}"/>
              </a:ext>
            </a:extLst>
          </p:cNvPr>
          <p:cNvCxnSpPr>
            <a:cxnSpLocks/>
          </p:cNvCxnSpPr>
          <p:nvPr/>
        </p:nvCxnSpPr>
        <p:spPr>
          <a:xfrm>
            <a:off x="4990660" y="1179328"/>
            <a:ext cx="691189" cy="0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B64DFA9-260D-BBBD-2B18-33313F9AD451}"/>
              </a:ext>
            </a:extLst>
          </p:cNvPr>
          <p:cNvCxnSpPr>
            <a:cxnSpLocks/>
          </p:cNvCxnSpPr>
          <p:nvPr/>
        </p:nvCxnSpPr>
        <p:spPr>
          <a:xfrm>
            <a:off x="8577140" y="1179328"/>
            <a:ext cx="691189" cy="0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9BF3027-444D-71C0-7234-CD1EF5788F5F}"/>
              </a:ext>
            </a:extLst>
          </p:cNvPr>
          <p:cNvGrpSpPr/>
          <p:nvPr/>
        </p:nvGrpSpPr>
        <p:grpSpPr>
          <a:xfrm>
            <a:off x="9525982" y="620964"/>
            <a:ext cx="2422178" cy="1041024"/>
            <a:chOff x="9525982" y="620964"/>
            <a:chExt cx="2422178" cy="1041024"/>
          </a:xfrm>
        </p:grpSpPr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56F2A924-2803-6988-DD42-C3932E4D531A}"/>
                </a:ext>
              </a:extLst>
            </p:cNvPr>
            <p:cNvSpPr/>
            <p:nvPr/>
          </p:nvSpPr>
          <p:spPr>
            <a:xfrm>
              <a:off x="9525982" y="620964"/>
              <a:ext cx="2422178" cy="1041024"/>
            </a:xfrm>
            <a:prstGeom prst="roundRect">
              <a:avLst/>
            </a:prstGeom>
            <a:solidFill>
              <a:schemeClr val="tx1">
                <a:lumMod val="75000"/>
                <a:lumOff val="25000"/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E4EF51A-9849-E564-592D-EB7D84B18CD5}"/>
                </a:ext>
              </a:extLst>
            </p:cNvPr>
            <p:cNvSpPr txBox="1"/>
            <p:nvPr/>
          </p:nvSpPr>
          <p:spPr>
            <a:xfrm>
              <a:off x="9618739" y="997445"/>
              <a:ext cx="23025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IT"/>
              </a:defPPr>
              <a:lvl1pPr>
                <a:defRPr sz="1600" b="1">
                  <a:solidFill>
                    <a:schemeClr val="bg1">
                      <a:alpha val="47545"/>
                    </a:schemeClr>
                  </a:solidFill>
                  <a:latin typeface="Helvetica" pitchFamily="2" charset="0"/>
                </a:defRPr>
              </a:lvl1pPr>
            </a:lstStyle>
            <a:p>
              <a:r>
                <a:rPr lang="es-ES_tradnl"/>
                <a:t>Compute</a:t>
              </a:r>
            </a:p>
            <a:p>
              <a:r>
                <a:rPr lang="es-ES_tradnl" err="1"/>
                <a:t>the</a:t>
              </a:r>
              <a:r>
                <a:rPr lang="es-ES_tradnl"/>
                <a:t> </a:t>
              </a:r>
              <a:r>
                <a:rPr lang="es-ES_tradnl" err="1"/>
                <a:t>propagation</a:t>
              </a:r>
              <a:r>
                <a:rPr lang="es-ES_tradnl"/>
                <a:t> time</a:t>
              </a:r>
            </a:p>
          </p:txBody>
        </p:sp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A87C7B20-EBA9-865A-23D1-1E6326F4E86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 bright="70000" contrast="-70000"/>
              <a:alphaModFix amt="20000"/>
            </a:blip>
            <a:stretch>
              <a:fillRect/>
            </a:stretch>
          </p:blipFill>
          <p:spPr>
            <a:xfrm>
              <a:off x="11110180" y="810281"/>
              <a:ext cx="635000" cy="635000"/>
            </a:xfrm>
            <a:prstGeom prst="rect">
              <a:avLst/>
            </a:prstGeom>
          </p:spPr>
        </p:pic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13BAEF7A-B6B3-D5D7-91CF-A0FE12AC0AF4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0000"/>
          </a:blip>
          <a:stretch>
            <a:fillRect/>
          </a:stretch>
        </p:blipFill>
        <p:spPr>
          <a:xfrm rot="2708043">
            <a:off x="390747" y="760412"/>
            <a:ext cx="756771" cy="7567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1E90AA3-1D56-7CE8-C331-3279FBAE1A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2012416"/>
            <a:ext cx="9144000" cy="484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294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78">
            <a:extLst>
              <a:ext uri="{FF2B5EF4-FFF2-40B4-BE49-F238E27FC236}">
                <a16:creationId xmlns:a16="http://schemas.microsoft.com/office/drawing/2014/main" id="{B3DB1F46-3944-2D96-52EE-3189653AD5D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0" y="2012416"/>
            <a:ext cx="9144000" cy="4845583"/>
          </a:xfrm>
          <a:prstGeom prst="rect">
            <a:avLst/>
          </a:prstGeom>
        </p:spPr>
      </p:pic>
      <p:sp>
        <p:nvSpPr>
          <p:cNvPr id="74" name="Freeform 73">
            <a:extLst>
              <a:ext uri="{FF2B5EF4-FFF2-40B4-BE49-F238E27FC236}">
                <a16:creationId xmlns:a16="http://schemas.microsoft.com/office/drawing/2014/main" id="{A0B92AD7-DC80-A06C-9B5F-F3751E77216B}"/>
              </a:ext>
            </a:extLst>
          </p:cNvPr>
          <p:cNvSpPr/>
          <p:nvPr/>
        </p:nvSpPr>
        <p:spPr>
          <a:xfrm flipH="1">
            <a:off x="7159083" y="1801846"/>
            <a:ext cx="1035842" cy="658944"/>
          </a:xfrm>
          <a:custGeom>
            <a:avLst/>
            <a:gdLst>
              <a:gd name="connsiteX0" fmla="*/ 2352907 w 2352907"/>
              <a:gd name="connsiteY0" fmla="*/ 0 h 524107"/>
              <a:gd name="connsiteX1" fmla="*/ 2352907 w 2352907"/>
              <a:gd name="connsiteY1" fmla="*/ 524107 h 524107"/>
              <a:gd name="connsiteX2" fmla="*/ 0 w 2352907"/>
              <a:gd name="connsiteY2" fmla="*/ 524107 h 52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52907" h="524107">
                <a:moveTo>
                  <a:pt x="2352907" y="0"/>
                </a:moveTo>
                <a:lnTo>
                  <a:pt x="2352907" y="524107"/>
                </a:lnTo>
                <a:lnTo>
                  <a:pt x="0" y="524107"/>
                </a:lnTo>
              </a:path>
            </a:pathLst>
          </a:custGeom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AD7FE8-42A0-4414-69C6-DA348E7AD634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Modeling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pulsars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times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of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arrival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and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residuals</a:t>
            </a:r>
            <a:endParaRPr lang="es-ES_tradnl" sz="1400">
              <a:solidFill>
                <a:schemeClr val="tx1">
                  <a:lumMod val="75000"/>
                  <a:lumOff val="25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D2E0BD05-AE23-5101-02DB-6E6A44542384}"/>
              </a:ext>
            </a:extLst>
          </p:cNvPr>
          <p:cNvSpPr/>
          <p:nvPr/>
        </p:nvSpPr>
        <p:spPr>
          <a:xfrm>
            <a:off x="249902" y="620964"/>
            <a:ext cx="1044000" cy="1041024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E35BA6B-5F4B-6183-AEB0-6329DF59A712}"/>
              </a:ext>
            </a:extLst>
          </p:cNvPr>
          <p:cNvCxnSpPr>
            <a:cxnSpLocks/>
          </p:cNvCxnSpPr>
          <p:nvPr/>
        </p:nvCxnSpPr>
        <p:spPr>
          <a:xfrm>
            <a:off x="1404180" y="1179328"/>
            <a:ext cx="691189" cy="0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A19A085A-BFE7-C697-68D4-14255499A914}"/>
              </a:ext>
            </a:extLst>
          </p:cNvPr>
          <p:cNvGrpSpPr/>
          <p:nvPr/>
        </p:nvGrpSpPr>
        <p:grpSpPr>
          <a:xfrm>
            <a:off x="2353022" y="620964"/>
            <a:ext cx="2422178" cy="1041024"/>
            <a:chOff x="2353022" y="620964"/>
            <a:chExt cx="2422178" cy="1041024"/>
          </a:xfrm>
        </p:grpSpPr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863FE15E-B34D-6099-BAEC-EA48296BC82B}"/>
                </a:ext>
              </a:extLst>
            </p:cNvPr>
            <p:cNvSpPr/>
            <p:nvPr/>
          </p:nvSpPr>
          <p:spPr>
            <a:xfrm>
              <a:off x="2353022" y="620964"/>
              <a:ext cx="2422178" cy="1041024"/>
            </a:xfrm>
            <a:prstGeom prst="roundRect">
              <a:avLst/>
            </a:prstGeom>
            <a:solidFill>
              <a:schemeClr val="tx1">
                <a:lumMod val="75000"/>
                <a:lumOff val="25000"/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91E955C-6068-CB09-7DFF-649C6C922809}"/>
                </a:ext>
              </a:extLst>
            </p:cNvPr>
            <p:cNvSpPr txBox="1"/>
            <p:nvPr/>
          </p:nvSpPr>
          <p:spPr>
            <a:xfrm>
              <a:off x="2472680" y="997445"/>
              <a:ext cx="21828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600" b="1" err="1">
                  <a:solidFill>
                    <a:schemeClr val="bg1">
                      <a:alpha val="47545"/>
                    </a:schemeClr>
                  </a:solidFill>
                  <a:latin typeface="Helvetica" pitchFamily="2" charset="0"/>
                </a:rPr>
                <a:t>Integrate</a:t>
              </a:r>
              <a:endParaRPr lang="es-ES_tradnl" sz="1600" b="1">
                <a:solidFill>
                  <a:schemeClr val="bg1">
                    <a:alpha val="47545"/>
                  </a:schemeClr>
                </a:solidFill>
                <a:latin typeface="Helvetica" pitchFamily="2" charset="0"/>
              </a:endParaRPr>
            </a:p>
            <a:p>
              <a:r>
                <a:rPr lang="es-ES_tradnl" sz="1600" b="1" err="1">
                  <a:solidFill>
                    <a:schemeClr val="bg1">
                      <a:alpha val="47545"/>
                    </a:schemeClr>
                  </a:solidFill>
                  <a:latin typeface="Helvetica" pitchFamily="2" charset="0"/>
                </a:rPr>
                <a:t>the</a:t>
              </a:r>
              <a:r>
                <a:rPr lang="es-ES_tradnl" sz="1600" b="1">
                  <a:solidFill>
                    <a:schemeClr val="bg1">
                      <a:alpha val="47545"/>
                    </a:schemeClr>
                  </a:solidFill>
                  <a:latin typeface="Helvetica" pitchFamily="2" charset="0"/>
                </a:rPr>
                <a:t> pulsar </a:t>
              </a:r>
              <a:r>
                <a:rPr lang="es-ES_tradnl" sz="1600" b="1" err="1">
                  <a:solidFill>
                    <a:schemeClr val="bg1">
                      <a:alpha val="47545"/>
                    </a:schemeClr>
                  </a:solidFill>
                  <a:latin typeface="Helvetica" pitchFamily="2" charset="0"/>
                </a:rPr>
                <a:t>orbit</a:t>
              </a:r>
              <a:endParaRPr lang="es-ES_tradnl" sz="1600" b="1">
                <a:solidFill>
                  <a:schemeClr val="bg1">
                    <a:alpha val="47545"/>
                  </a:schemeClr>
                </a:solidFill>
                <a:latin typeface="Helvetica" pitchFamily="2" charset="0"/>
              </a:endParaRPr>
            </a:p>
          </p:txBody>
        </p:sp>
      </p:grp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99A3EFD-D8AE-C0C8-2C82-9BC4C9FECB12}"/>
              </a:ext>
            </a:extLst>
          </p:cNvPr>
          <p:cNvCxnSpPr>
            <a:cxnSpLocks/>
          </p:cNvCxnSpPr>
          <p:nvPr/>
        </p:nvCxnSpPr>
        <p:spPr>
          <a:xfrm>
            <a:off x="4990660" y="1179328"/>
            <a:ext cx="691189" cy="0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0B10E2E-34B3-61D3-D6E4-257ECD49046B}"/>
              </a:ext>
            </a:extLst>
          </p:cNvPr>
          <p:cNvCxnSpPr>
            <a:cxnSpLocks/>
          </p:cNvCxnSpPr>
          <p:nvPr/>
        </p:nvCxnSpPr>
        <p:spPr>
          <a:xfrm>
            <a:off x="8577140" y="1179328"/>
            <a:ext cx="691189" cy="0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8168E134-7781-1668-171A-E35F232F2335}"/>
              </a:ext>
            </a:extLst>
          </p:cNvPr>
          <p:cNvGrpSpPr/>
          <p:nvPr/>
        </p:nvGrpSpPr>
        <p:grpSpPr>
          <a:xfrm>
            <a:off x="5939502" y="620964"/>
            <a:ext cx="2422178" cy="1041024"/>
            <a:chOff x="5939502" y="620964"/>
            <a:chExt cx="2422178" cy="1041024"/>
          </a:xfrm>
        </p:grpSpPr>
        <p:sp>
          <p:nvSpPr>
            <p:cNvPr id="55" name="Rounded Rectangle 54">
              <a:extLst>
                <a:ext uri="{FF2B5EF4-FFF2-40B4-BE49-F238E27FC236}">
                  <a16:creationId xmlns:a16="http://schemas.microsoft.com/office/drawing/2014/main" id="{E2134771-ABFD-4AFF-0919-5B427F7AE7D9}"/>
                </a:ext>
              </a:extLst>
            </p:cNvPr>
            <p:cNvSpPr/>
            <p:nvPr/>
          </p:nvSpPr>
          <p:spPr>
            <a:xfrm>
              <a:off x="5939502" y="620964"/>
              <a:ext cx="2422178" cy="1041024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A6AEDAF2-E097-A17F-A6CD-91F0CF28F76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alphaModFix amt="35000"/>
            </a:blip>
            <a:stretch>
              <a:fillRect/>
            </a:stretch>
          </p:blipFill>
          <p:spPr>
            <a:xfrm>
              <a:off x="6297432" y="727354"/>
              <a:ext cx="1942547" cy="847240"/>
            </a:xfrm>
            <a:prstGeom prst="rect">
              <a:avLst/>
            </a:prstGeom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C8EF2045-F139-7BC8-188A-F5BCAD3EE920}"/>
                </a:ext>
              </a:extLst>
            </p:cNvPr>
            <p:cNvSpPr txBox="1"/>
            <p:nvPr/>
          </p:nvSpPr>
          <p:spPr>
            <a:xfrm>
              <a:off x="6059160" y="1014636"/>
              <a:ext cx="21828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600" b="1" err="1">
                  <a:solidFill>
                    <a:schemeClr val="bg1"/>
                  </a:solidFill>
                  <a:latin typeface="Helvetica" pitchFamily="2" charset="0"/>
                </a:rPr>
                <a:t>Find</a:t>
              </a:r>
              <a:r>
                <a:rPr lang="es-ES_tradnl" sz="1600" b="1">
                  <a:solidFill>
                    <a:schemeClr val="bg1"/>
                  </a:solidFill>
                  <a:latin typeface="Helvetica" pitchFamily="2" charset="0"/>
                </a:rPr>
                <a:t> </a:t>
              </a:r>
              <a:r>
                <a:rPr lang="es-ES_tradnl" sz="1600" b="1" err="1">
                  <a:solidFill>
                    <a:schemeClr val="bg1"/>
                  </a:solidFill>
                  <a:latin typeface="Helvetica" pitchFamily="2" charset="0"/>
                </a:rPr>
                <a:t>the</a:t>
              </a:r>
              <a:r>
                <a:rPr lang="es-ES_tradnl" sz="1600" b="1">
                  <a:solidFill>
                    <a:schemeClr val="bg1"/>
                  </a:solidFill>
                  <a:latin typeface="Helvetica" pitchFamily="2" charset="0"/>
                </a:rPr>
                <a:t> </a:t>
              </a:r>
              <a:r>
                <a:rPr lang="es-ES_tradnl" sz="1600" b="1" err="1">
                  <a:solidFill>
                    <a:schemeClr val="bg1"/>
                  </a:solidFill>
                  <a:latin typeface="Helvetica" pitchFamily="2" charset="0"/>
                </a:rPr>
                <a:t>connecting</a:t>
              </a:r>
              <a:r>
                <a:rPr lang="es-ES_tradnl" sz="1600" b="1">
                  <a:solidFill>
                    <a:schemeClr val="bg1"/>
                  </a:solidFill>
                  <a:latin typeface="Helvetica" pitchFamily="2" charset="0"/>
                </a:rPr>
                <a:t> </a:t>
              </a:r>
              <a:r>
                <a:rPr lang="es-ES_tradnl" sz="1600" b="1" err="1">
                  <a:solidFill>
                    <a:schemeClr val="bg1"/>
                  </a:solidFill>
                  <a:latin typeface="Helvetica" pitchFamily="2" charset="0"/>
                </a:rPr>
                <a:t>photon</a:t>
              </a:r>
              <a:endParaRPr lang="es-ES_tradnl" sz="1600" b="1">
                <a:solidFill>
                  <a:schemeClr val="bg1"/>
                </a:solidFill>
                <a:latin typeface="Helvetica" pitchFamily="2" charset="0"/>
              </a:endParaRPr>
            </a:p>
          </p:txBody>
        </p:sp>
      </p:grp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5C82B8AD-70BA-BE13-2BBB-1DA92D3625F4}"/>
              </a:ext>
            </a:extLst>
          </p:cNvPr>
          <p:cNvSpPr/>
          <p:nvPr/>
        </p:nvSpPr>
        <p:spPr>
          <a:xfrm>
            <a:off x="8543892" y="2335765"/>
            <a:ext cx="2303552" cy="292656"/>
          </a:xfrm>
          <a:prstGeom prst="roundRect">
            <a:avLst/>
          </a:prstGeom>
          <a:solidFill>
            <a:srgbClr val="4363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latin typeface="Helvetica Light" panose="020B0403020202020204" pitchFamily="34" charset="0"/>
              </a:rPr>
              <a:t>Given an emission point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2BC0B3E1-DBBE-84D3-2CEC-7F62A9C3BAF5}"/>
              </a:ext>
            </a:extLst>
          </p:cNvPr>
          <p:cNvCxnSpPr>
            <a:cxnSpLocks/>
          </p:cNvCxnSpPr>
          <p:nvPr/>
        </p:nvCxnSpPr>
        <p:spPr>
          <a:xfrm>
            <a:off x="9733785" y="2710759"/>
            <a:ext cx="0" cy="203117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CDEE25C3-6024-8AC9-46EF-E543B2E3DFFD}"/>
              </a:ext>
            </a:extLst>
          </p:cNvPr>
          <p:cNvGrpSpPr/>
          <p:nvPr/>
        </p:nvGrpSpPr>
        <p:grpSpPr>
          <a:xfrm>
            <a:off x="9525982" y="620964"/>
            <a:ext cx="2422178" cy="1041024"/>
            <a:chOff x="9525982" y="620964"/>
            <a:chExt cx="2422178" cy="1041024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B3E30CCD-10C0-5C28-01BB-E5A048AF5395}"/>
                </a:ext>
              </a:extLst>
            </p:cNvPr>
            <p:cNvSpPr/>
            <p:nvPr/>
          </p:nvSpPr>
          <p:spPr>
            <a:xfrm>
              <a:off x="9525982" y="620964"/>
              <a:ext cx="2422178" cy="1041024"/>
            </a:xfrm>
            <a:prstGeom prst="roundRect">
              <a:avLst/>
            </a:prstGeom>
            <a:solidFill>
              <a:schemeClr val="tx1">
                <a:lumMod val="75000"/>
                <a:lumOff val="25000"/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F001890-4ADA-5BB8-250D-E216526097F5}"/>
                </a:ext>
              </a:extLst>
            </p:cNvPr>
            <p:cNvSpPr txBox="1"/>
            <p:nvPr/>
          </p:nvSpPr>
          <p:spPr>
            <a:xfrm>
              <a:off x="9618739" y="997445"/>
              <a:ext cx="23025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IT"/>
              </a:defPPr>
              <a:lvl1pPr>
                <a:defRPr sz="1600" b="1">
                  <a:solidFill>
                    <a:schemeClr val="bg1">
                      <a:alpha val="47545"/>
                    </a:schemeClr>
                  </a:solidFill>
                  <a:latin typeface="Helvetica" pitchFamily="2" charset="0"/>
                </a:defRPr>
              </a:lvl1pPr>
            </a:lstStyle>
            <a:p>
              <a:r>
                <a:rPr lang="es-ES_tradnl"/>
                <a:t>Compute</a:t>
              </a:r>
            </a:p>
            <a:p>
              <a:r>
                <a:rPr lang="es-ES_tradnl" err="1"/>
                <a:t>the</a:t>
              </a:r>
              <a:r>
                <a:rPr lang="es-ES_tradnl"/>
                <a:t> </a:t>
              </a:r>
              <a:r>
                <a:rPr lang="es-ES_tradnl" err="1"/>
                <a:t>propagation</a:t>
              </a:r>
              <a:r>
                <a:rPr lang="es-ES_tradnl"/>
                <a:t> time</a:t>
              </a: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33F90C1F-1834-F13D-A588-4BACFDBC5D3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 bright="70000" contrast="-70000"/>
              <a:alphaModFix amt="20000"/>
            </a:blip>
            <a:stretch>
              <a:fillRect/>
            </a:stretch>
          </p:blipFill>
          <p:spPr>
            <a:xfrm>
              <a:off x="11110180" y="810281"/>
              <a:ext cx="635000" cy="635000"/>
            </a:xfrm>
            <a:prstGeom prst="rect">
              <a:avLst/>
            </a:prstGeom>
          </p:spPr>
        </p:pic>
      </p:grpSp>
      <p:pic>
        <p:nvPicPr>
          <p:cNvPr id="77" name="Picture 76">
            <a:extLst>
              <a:ext uri="{FF2B5EF4-FFF2-40B4-BE49-F238E27FC236}">
                <a16:creationId xmlns:a16="http://schemas.microsoft.com/office/drawing/2014/main" id="{393C9DB0-F971-4A1C-B6C1-DFDBB32BED15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0000"/>
          </a:blip>
          <a:stretch>
            <a:fillRect/>
          </a:stretch>
        </p:blipFill>
        <p:spPr>
          <a:xfrm rot="2708043">
            <a:off x="390747" y="760412"/>
            <a:ext cx="756771" cy="756771"/>
          </a:xfrm>
          <a:prstGeom prst="rect">
            <a:avLst/>
          </a:prstGeom>
        </p:spPr>
      </p:pic>
      <p:pic>
        <p:nvPicPr>
          <p:cNvPr id="78" name="Picture 77" descr="Shape, circle&#10;&#10;Description automatically generated">
            <a:extLst>
              <a:ext uri="{FF2B5EF4-FFF2-40B4-BE49-F238E27FC236}">
                <a16:creationId xmlns:a16="http://schemas.microsoft.com/office/drawing/2014/main" id="{E61937A6-4203-31F6-DC03-9615ABCF8ECA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alphaModFix amt="20000"/>
          </a:blip>
          <a:stretch>
            <a:fillRect/>
          </a:stretch>
        </p:blipFill>
        <p:spPr>
          <a:xfrm rot="12324141">
            <a:off x="3480807" y="654577"/>
            <a:ext cx="1234183" cy="946409"/>
          </a:xfrm>
          <a:prstGeom prst="rect">
            <a:avLst/>
          </a:prstGeom>
        </p:spPr>
      </p:pic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2652DFC3-5D8A-C699-B576-5C86207D7598}"/>
              </a:ext>
            </a:extLst>
          </p:cNvPr>
          <p:cNvSpPr/>
          <p:nvPr/>
        </p:nvSpPr>
        <p:spPr>
          <a:xfrm>
            <a:off x="7899151" y="3011916"/>
            <a:ext cx="3669267" cy="1150723"/>
          </a:xfrm>
          <a:prstGeom prst="roundRect">
            <a:avLst>
              <a:gd name="adj" fmla="val 640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FFBA8F7-871E-308C-0CC7-35F013C36EAF}"/>
              </a:ext>
            </a:extLst>
          </p:cNvPr>
          <p:cNvCxnSpPr>
            <a:cxnSpLocks/>
          </p:cNvCxnSpPr>
          <p:nvPr/>
        </p:nvCxnSpPr>
        <p:spPr>
          <a:xfrm>
            <a:off x="9733785" y="4276691"/>
            <a:ext cx="0" cy="163527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22E40BCA-F210-F3C3-EE7F-9D6B19A83379}"/>
              </a:ext>
            </a:extLst>
          </p:cNvPr>
          <p:cNvSpPr/>
          <p:nvPr/>
        </p:nvSpPr>
        <p:spPr>
          <a:xfrm>
            <a:off x="8274184" y="4517005"/>
            <a:ext cx="2919201" cy="37880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6986721-9EF8-8A3A-E00C-8B4FC7B6148E}"/>
              </a:ext>
            </a:extLst>
          </p:cNvPr>
          <p:cNvSpPr txBox="1"/>
          <p:nvPr/>
        </p:nvSpPr>
        <p:spPr>
          <a:xfrm>
            <a:off x="8426136" y="4575265"/>
            <a:ext cx="265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Helvetica Light" panose="020B0403020202020204" pitchFamily="34" charset="0"/>
              </a:rPr>
              <a:t>Solve numerically for </a:t>
            </a:r>
            <a:r>
              <a:rPr lang="en-US" sz="1200" i="1" dirty="0">
                <a:solidFill>
                  <a:schemeClr val="bg2">
                    <a:lumMod val="50000"/>
                  </a:schemeClr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b</a:t>
            </a: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4C0CC65F-ABD7-FF57-897C-5C8C185DD720}"/>
              </a:ext>
            </a:extLst>
          </p:cNvPr>
          <p:cNvSpPr/>
          <p:nvPr/>
        </p:nvSpPr>
        <p:spPr>
          <a:xfrm>
            <a:off x="9560662" y="3278049"/>
            <a:ext cx="226467" cy="301901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64" name="Picture 63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phi_o-\phi_e = \int_{r_e,\gamma}^{r_o}\frac{b}{r}\sqrt{\frac{A(r)B(r)}{r^2-b^2A(r)}}dr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1BC88EF4-F8E7-130F-CBB9-9FD517F0CF3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8194925" y="3247070"/>
            <a:ext cx="3055945" cy="623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6856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DC8CE8E-791D-F88D-C0F9-8C6EF197E870}"/>
              </a:ext>
            </a:extLst>
          </p:cNvPr>
          <p:cNvCxnSpPr>
            <a:cxnSpLocks/>
          </p:cNvCxnSpPr>
          <p:nvPr/>
        </p:nvCxnSpPr>
        <p:spPr>
          <a:xfrm>
            <a:off x="7242118" y="6095999"/>
            <a:ext cx="0" cy="4543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38212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1</a:t>
            </a:r>
            <a:endParaRPr lang="es-ES_tradnl" sz="1600" b="1" i="0" dirty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>
            <a:cxnSpLocks/>
          </p:cNvCxnSpPr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E8D4794-C82C-199F-3AF3-7641E2C55983}"/>
              </a:ext>
            </a:extLst>
          </p:cNvPr>
          <p:cNvSpPr txBox="1"/>
          <p:nvPr/>
        </p:nvSpPr>
        <p:spPr>
          <a:xfrm>
            <a:off x="372594" y="587706"/>
            <a:ext cx="6249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bg2">
                    <a:lumMod val="25000"/>
                  </a:schemeClr>
                </a:solidFill>
                <a:latin typeface="Helvetica" pitchFamily="2" charset="0"/>
              </a:rPr>
              <a:t>The Galactic Center</a:t>
            </a:r>
          </a:p>
        </p:txBody>
      </p:sp>
      <p:pic>
        <p:nvPicPr>
          <p:cNvPr id="4" name="Picture 3" descr="A galaxy in space with stars&#10;&#10;Description automatically generated">
            <a:extLst>
              <a:ext uri="{FF2B5EF4-FFF2-40B4-BE49-F238E27FC236}">
                <a16:creationId xmlns:a16="http://schemas.microsoft.com/office/drawing/2014/main" id="{306603AF-8910-C736-C4AB-A2490B81429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558" b="12780"/>
          <a:stretch/>
        </p:blipFill>
        <p:spPr>
          <a:xfrm>
            <a:off x="0" y="1361734"/>
            <a:ext cx="12192000" cy="473426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9C1BC6D-591F-78E7-001F-791302AF019E}"/>
              </a:ext>
            </a:extLst>
          </p:cNvPr>
          <p:cNvSpPr txBox="1"/>
          <p:nvPr/>
        </p:nvSpPr>
        <p:spPr>
          <a:xfrm>
            <a:off x="7270254" y="6156480"/>
            <a:ext cx="40964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200">
                <a:solidFill>
                  <a:schemeClr val="bg2">
                    <a:lumMod val="50000"/>
                  </a:schemeClr>
                </a:solidFill>
                <a:latin typeface="Helvetica Light" panose="020B0403020202020204" pitchFamily="34" charset="0"/>
              </a:rPr>
              <a:t>Hubble </a:t>
            </a:r>
            <a:r>
              <a:rPr lang="es-ES_tradnl" sz="1200" err="1">
                <a:solidFill>
                  <a:schemeClr val="bg2">
                    <a:lumMod val="50000"/>
                  </a:schemeClr>
                </a:solidFill>
                <a:latin typeface="Helvetica Light" panose="020B0403020202020204" pitchFamily="34" charset="0"/>
              </a:rPr>
              <a:t>Space</a:t>
            </a:r>
            <a:r>
              <a:rPr lang="es-ES_tradnl" sz="1200">
                <a:solidFill>
                  <a:schemeClr val="bg2">
                    <a:lumMod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200" err="1">
                <a:solidFill>
                  <a:schemeClr val="bg2">
                    <a:lumMod val="50000"/>
                  </a:schemeClr>
                </a:solidFill>
                <a:latin typeface="Helvetica Light" panose="020B0403020202020204" pitchFamily="34" charset="0"/>
              </a:rPr>
              <a:t>Telescope</a:t>
            </a:r>
            <a:r>
              <a:rPr lang="es-ES_tradnl" sz="1200">
                <a:solidFill>
                  <a:schemeClr val="bg2">
                    <a:lumMod val="50000"/>
                  </a:schemeClr>
                </a:solidFill>
                <a:latin typeface="Helvetica Light" panose="020B0403020202020204" pitchFamily="34" charset="0"/>
              </a:rPr>
              <a:t>, </a:t>
            </a:r>
            <a:r>
              <a:rPr lang="es-ES_tradnl" sz="1200" err="1">
                <a:solidFill>
                  <a:schemeClr val="bg2">
                    <a:lumMod val="50000"/>
                  </a:schemeClr>
                </a:solidFill>
                <a:latin typeface="Helvetica Light" panose="020B0403020202020204" pitchFamily="34" charset="0"/>
              </a:rPr>
              <a:t>the</a:t>
            </a:r>
            <a:r>
              <a:rPr lang="es-ES_tradnl" sz="1200">
                <a:solidFill>
                  <a:schemeClr val="bg2">
                    <a:lumMod val="50000"/>
                  </a:schemeClr>
                </a:solidFill>
                <a:latin typeface="Helvetica Light" panose="020B0403020202020204" pitchFamily="34" charset="0"/>
              </a:rPr>
              <a:t> Spitzer </a:t>
            </a:r>
            <a:r>
              <a:rPr lang="es-ES_tradnl" sz="1200" err="1">
                <a:solidFill>
                  <a:schemeClr val="bg2">
                    <a:lumMod val="50000"/>
                  </a:schemeClr>
                </a:solidFill>
                <a:latin typeface="Helvetica Light" panose="020B0403020202020204" pitchFamily="34" charset="0"/>
              </a:rPr>
              <a:t>Space</a:t>
            </a:r>
            <a:r>
              <a:rPr lang="es-ES_tradnl" sz="1200">
                <a:solidFill>
                  <a:schemeClr val="bg2">
                    <a:lumMod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200" err="1">
                <a:solidFill>
                  <a:schemeClr val="bg2">
                    <a:lumMod val="50000"/>
                  </a:schemeClr>
                </a:solidFill>
                <a:latin typeface="Helvetica Light" panose="020B0403020202020204" pitchFamily="34" charset="0"/>
              </a:rPr>
              <a:t>Telescope</a:t>
            </a:r>
            <a:r>
              <a:rPr lang="es-ES_tradnl" sz="1200">
                <a:solidFill>
                  <a:schemeClr val="bg2">
                    <a:lumMod val="50000"/>
                  </a:schemeClr>
                </a:solidFill>
                <a:latin typeface="Helvetica Light" panose="020B0403020202020204" pitchFamily="34" charset="0"/>
              </a:rPr>
              <a:t>, and </a:t>
            </a:r>
            <a:r>
              <a:rPr lang="es-ES_tradnl" sz="1200" err="1">
                <a:solidFill>
                  <a:schemeClr val="bg2">
                    <a:lumMod val="50000"/>
                  </a:schemeClr>
                </a:solidFill>
                <a:latin typeface="Helvetica Light" panose="020B0403020202020204" pitchFamily="34" charset="0"/>
              </a:rPr>
              <a:t>the</a:t>
            </a:r>
            <a:r>
              <a:rPr lang="es-ES_tradnl" sz="1200">
                <a:solidFill>
                  <a:schemeClr val="bg2">
                    <a:lumMod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200" err="1">
                <a:solidFill>
                  <a:schemeClr val="bg2">
                    <a:lumMod val="50000"/>
                  </a:schemeClr>
                </a:solidFill>
                <a:latin typeface="Helvetica Light" panose="020B0403020202020204" pitchFamily="34" charset="0"/>
              </a:rPr>
              <a:t>Chandra</a:t>
            </a:r>
            <a:r>
              <a:rPr lang="es-ES_tradnl" sz="1200">
                <a:solidFill>
                  <a:schemeClr val="bg2">
                    <a:lumMod val="50000"/>
                  </a:schemeClr>
                </a:solidFill>
                <a:latin typeface="Helvetica Light" panose="020B0403020202020204" pitchFamily="34" charset="0"/>
              </a:rPr>
              <a:t> X-</a:t>
            </a:r>
            <a:r>
              <a:rPr lang="es-ES_tradnl" sz="1200" err="1">
                <a:solidFill>
                  <a:schemeClr val="bg2">
                    <a:lumMod val="50000"/>
                  </a:schemeClr>
                </a:solidFill>
                <a:latin typeface="Helvetica Light" panose="020B0403020202020204" pitchFamily="34" charset="0"/>
              </a:rPr>
              <a:t>ray</a:t>
            </a:r>
            <a:r>
              <a:rPr lang="es-ES_tradnl" sz="1200">
                <a:solidFill>
                  <a:schemeClr val="bg2">
                    <a:lumMod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200" err="1">
                <a:solidFill>
                  <a:schemeClr val="bg2">
                    <a:lumMod val="50000"/>
                  </a:schemeClr>
                </a:solidFill>
                <a:latin typeface="Helvetica Light" panose="020B0403020202020204" pitchFamily="34" charset="0"/>
              </a:rPr>
              <a:t>Observatory</a:t>
            </a:r>
            <a:r>
              <a:rPr lang="es-ES_tradnl" sz="1200">
                <a:solidFill>
                  <a:schemeClr val="bg2">
                    <a:lumMod val="50000"/>
                  </a:schemeClr>
                </a:solidFill>
                <a:latin typeface="Helvetica Light" panose="020B0403020202020204" pitchFamily="34" charset="0"/>
              </a:rPr>
              <a:t> (2009)</a:t>
            </a: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2408C932-B4EB-A29B-C30E-EF23A618AE4E}"/>
              </a:ext>
            </a:extLst>
          </p:cNvPr>
          <p:cNvSpPr/>
          <p:nvPr/>
        </p:nvSpPr>
        <p:spPr>
          <a:xfrm>
            <a:off x="0" y="1361734"/>
            <a:ext cx="12192000" cy="4734265"/>
          </a:xfrm>
          <a:custGeom>
            <a:avLst/>
            <a:gdLst>
              <a:gd name="connsiteX0" fmla="*/ 7335878 w 12192000"/>
              <a:gd name="connsiteY0" fmla="*/ 2211460 h 4734265"/>
              <a:gd name="connsiteX1" fmla="*/ 7015360 w 12192000"/>
              <a:gd name="connsiteY1" fmla="*/ 2531978 h 4734265"/>
              <a:gd name="connsiteX2" fmla="*/ 7015360 w 12192000"/>
              <a:gd name="connsiteY2" fmla="*/ 3814014 h 4734265"/>
              <a:gd name="connsiteX3" fmla="*/ 7335878 w 12192000"/>
              <a:gd name="connsiteY3" fmla="*/ 4134532 h 4734265"/>
              <a:gd name="connsiteX4" fmla="*/ 8921956 w 12192000"/>
              <a:gd name="connsiteY4" fmla="*/ 4134532 h 4734265"/>
              <a:gd name="connsiteX5" fmla="*/ 9242474 w 12192000"/>
              <a:gd name="connsiteY5" fmla="*/ 3814014 h 4734265"/>
              <a:gd name="connsiteX6" fmla="*/ 9242474 w 12192000"/>
              <a:gd name="connsiteY6" fmla="*/ 2531978 h 4734265"/>
              <a:gd name="connsiteX7" fmla="*/ 8921956 w 12192000"/>
              <a:gd name="connsiteY7" fmla="*/ 2211460 h 4734265"/>
              <a:gd name="connsiteX8" fmla="*/ 0 w 12192000"/>
              <a:gd name="connsiteY8" fmla="*/ 0 h 4734265"/>
              <a:gd name="connsiteX9" fmla="*/ 12192000 w 12192000"/>
              <a:gd name="connsiteY9" fmla="*/ 0 h 4734265"/>
              <a:gd name="connsiteX10" fmla="*/ 12192000 w 12192000"/>
              <a:gd name="connsiteY10" fmla="*/ 4734265 h 4734265"/>
              <a:gd name="connsiteX11" fmla="*/ 0 w 12192000"/>
              <a:gd name="connsiteY11" fmla="*/ 4734265 h 4734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734265">
                <a:moveTo>
                  <a:pt x="7335878" y="2211460"/>
                </a:moveTo>
                <a:cubicBezTo>
                  <a:pt x="7158861" y="2211460"/>
                  <a:pt x="7015360" y="2354961"/>
                  <a:pt x="7015360" y="2531978"/>
                </a:cubicBezTo>
                <a:lnTo>
                  <a:pt x="7015360" y="3814014"/>
                </a:lnTo>
                <a:cubicBezTo>
                  <a:pt x="7015360" y="3991031"/>
                  <a:pt x="7158861" y="4134532"/>
                  <a:pt x="7335878" y="4134532"/>
                </a:cubicBezTo>
                <a:lnTo>
                  <a:pt x="8921956" y="4134532"/>
                </a:lnTo>
                <a:cubicBezTo>
                  <a:pt x="9098973" y="4134532"/>
                  <a:pt x="9242474" y="3991031"/>
                  <a:pt x="9242474" y="3814014"/>
                </a:cubicBezTo>
                <a:lnTo>
                  <a:pt x="9242474" y="2531978"/>
                </a:lnTo>
                <a:cubicBezTo>
                  <a:pt x="9242474" y="2354961"/>
                  <a:pt x="9098973" y="2211460"/>
                  <a:pt x="8921956" y="2211460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4734265"/>
                </a:lnTo>
                <a:lnTo>
                  <a:pt x="0" y="4734265"/>
                </a:lnTo>
                <a:close/>
              </a:path>
            </a:pathLst>
          </a:custGeom>
          <a:solidFill>
            <a:schemeClr val="tx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193D48D-361D-19DE-1BAD-DF1DC02E7670}"/>
              </a:ext>
            </a:extLst>
          </p:cNvPr>
          <p:cNvSpPr/>
          <p:nvPr/>
        </p:nvSpPr>
        <p:spPr>
          <a:xfrm>
            <a:off x="7015360" y="3573194"/>
            <a:ext cx="2227114" cy="1923072"/>
          </a:xfrm>
          <a:prstGeom prst="roundRect">
            <a:avLst/>
          </a:prstGeom>
          <a:noFill/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F1ECDF3-6DEF-800E-0429-D3AFED30CBA7}"/>
              </a:ext>
            </a:extLst>
          </p:cNvPr>
          <p:cNvSpPr txBox="1"/>
          <p:nvPr/>
        </p:nvSpPr>
        <p:spPr>
          <a:xfrm>
            <a:off x="7015360" y="3183726"/>
            <a:ext cx="1833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>
                    <a:lumMod val="95000"/>
                  </a:schemeClr>
                </a:solidFill>
                <a:latin typeface="Helvetica Light" panose="020B0403020202020204" pitchFamily="34" charset="0"/>
              </a:rPr>
              <a:t>Sagittarius A</a:t>
            </a:r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E1A2E906-4624-7688-1011-03EA3FF640F9}"/>
              </a:ext>
            </a:extLst>
          </p:cNvPr>
          <p:cNvSpPr/>
          <p:nvPr/>
        </p:nvSpPr>
        <p:spPr>
          <a:xfrm>
            <a:off x="0" y="1369132"/>
            <a:ext cx="12192000" cy="4734265"/>
          </a:xfrm>
          <a:custGeom>
            <a:avLst/>
            <a:gdLst>
              <a:gd name="connsiteX0" fmla="*/ 7335878 w 12192000"/>
              <a:gd name="connsiteY0" fmla="*/ 2211460 h 4734265"/>
              <a:gd name="connsiteX1" fmla="*/ 7015360 w 12192000"/>
              <a:gd name="connsiteY1" fmla="*/ 2531978 h 4734265"/>
              <a:gd name="connsiteX2" fmla="*/ 7015360 w 12192000"/>
              <a:gd name="connsiteY2" fmla="*/ 3814014 h 4734265"/>
              <a:gd name="connsiteX3" fmla="*/ 7335878 w 12192000"/>
              <a:gd name="connsiteY3" fmla="*/ 4134532 h 4734265"/>
              <a:gd name="connsiteX4" fmla="*/ 8921956 w 12192000"/>
              <a:gd name="connsiteY4" fmla="*/ 4134532 h 4734265"/>
              <a:gd name="connsiteX5" fmla="*/ 9242474 w 12192000"/>
              <a:gd name="connsiteY5" fmla="*/ 3814014 h 4734265"/>
              <a:gd name="connsiteX6" fmla="*/ 9242474 w 12192000"/>
              <a:gd name="connsiteY6" fmla="*/ 2531978 h 4734265"/>
              <a:gd name="connsiteX7" fmla="*/ 8921956 w 12192000"/>
              <a:gd name="connsiteY7" fmla="*/ 2211460 h 4734265"/>
              <a:gd name="connsiteX8" fmla="*/ 0 w 12192000"/>
              <a:gd name="connsiteY8" fmla="*/ 0 h 4734265"/>
              <a:gd name="connsiteX9" fmla="*/ 12192000 w 12192000"/>
              <a:gd name="connsiteY9" fmla="*/ 0 h 4734265"/>
              <a:gd name="connsiteX10" fmla="*/ 12192000 w 12192000"/>
              <a:gd name="connsiteY10" fmla="*/ 4734265 h 4734265"/>
              <a:gd name="connsiteX11" fmla="*/ 0 w 12192000"/>
              <a:gd name="connsiteY11" fmla="*/ 4734265 h 4734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734265">
                <a:moveTo>
                  <a:pt x="7335878" y="2211460"/>
                </a:moveTo>
                <a:cubicBezTo>
                  <a:pt x="7158861" y="2211460"/>
                  <a:pt x="7015360" y="2354961"/>
                  <a:pt x="7015360" y="2531978"/>
                </a:cubicBezTo>
                <a:lnTo>
                  <a:pt x="7015360" y="3814014"/>
                </a:lnTo>
                <a:cubicBezTo>
                  <a:pt x="7015360" y="3991031"/>
                  <a:pt x="7158861" y="4134532"/>
                  <a:pt x="7335878" y="4134532"/>
                </a:cubicBezTo>
                <a:lnTo>
                  <a:pt x="8921956" y="4134532"/>
                </a:lnTo>
                <a:cubicBezTo>
                  <a:pt x="9098973" y="4134532"/>
                  <a:pt x="9242474" y="3991031"/>
                  <a:pt x="9242474" y="3814014"/>
                </a:cubicBezTo>
                <a:lnTo>
                  <a:pt x="9242474" y="2531978"/>
                </a:lnTo>
                <a:cubicBezTo>
                  <a:pt x="9242474" y="2354961"/>
                  <a:pt x="9098973" y="2211460"/>
                  <a:pt x="8921956" y="2211460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4734265"/>
                </a:lnTo>
                <a:lnTo>
                  <a:pt x="0" y="4734265"/>
                </a:lnTo>
                <a:close/>
              </a:path>
            </a:pathLst>
          </a:custGeom>
          <a:solidFill>
            <a:schemeClr val="tx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6" name="Picture 2" descr="Sagittarius A*: The Milky Way's supermassive black hole | Space">
            <a:extLst>
              <a:ext uri="{FF2B5EF4-FFF2-40B4-BE49-F238E27FC236}">
                <a16:creationId xmlns:a16="http://schemas.microsoft.com/office/drawing/2014/main" id="{B4B242B0-2F74-ACDA-3EC7-0572712EFF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2" r="23634" b="2181"/>
          <a:stretch/>
        </p:blipFill>
        <p:spPr bwMode="auto">
          <a:xfrm>
            <a:off x="1778351" y="2021741"/>
            <a:ext cx="3509173" cy="3529839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C9B4B1D-FCDD-9B5A-0E54-D6E6F864D1AA}"/>
              </a:ext>
            </a:extLst>
          </p:cNvPr>
          <p:cNvSpPr/>
          <p:nvPr/>
        </p:nvSpPr>
        <p:spPr>
          <a:xfrm>
            <a:off x="8048003" y="4380214"/>
            <a:ext cx="306684" cy="309031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919A46-3904-B4E7-1EB7-C1F4F28F2862}"/>
              </a:ext>
            </a:extLst>
          </p:cNvPr>
          <p:cNvCxnSpPr>
            <a:cxnSpLocks/>
          </p:cNvCxnSpPr>
          <p:nvPr/>
        </p:nvCxnSpPr>
        <p:spPr>
          <a:xfrm flipH="1" flipV="1">
            <a:off x="5287524" y="2075072"/>
            <a:ext cx="2760479" cy="230514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98972E0-E824-8B96-464A-D51E1626CDE2}"/>
              </a:ext>
            </a:extLst>
          </p:cNvPr>
          <p:cNvCxnSpPr>
            <a:cxnSpLocks/>
          </p:cNvCxnSpPr>
          <p:nvPr/>
        </p:nvCxnSpPr>
        <p:spPr>
          <a:xfrm flipH="1">
            <a:off x="5329919" y="4689245"/>
            <a:ext cx="2718084" cy="79962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\documentclass{article}&#10;\usepackage{amsmath, amssymb}&#10;\usepackage[landscape, a4paper]{geometry}&#10;\usepackage[dvipsnames]{xcolor}&#10;\pagestyle{empty}&#10;\begin{document}&#10;&#10;&#10;\setlength{\parindent}{0pt}&#10;&#10;\begin{minipage}{\textwidth}&#10;&#10;\textcolor{white}{&#10;\begin{align*}&#10;M\sim 4\times10^6M_\odot&#10;\end{align*}}&#10;&#10;\end{minipage}&#10;&#10;\end{document}" title="IguanaTex Bitmap Display">
            <a:extLst>
              <a:ext uri="{FF2B5EF4-FFF2-40B4-BE49-F238E27FC236}">
                <a16:creationId xmlns:a16="http://schemas.microsoft.com/office/drawing/2014/main" id="{B6C8C693-BE9D-F621-F9D3-CAD2DB71102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915311" y="5196688"/>
            <a:ext cx="1203134" cy="18640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1452F6F-93C0-0C15-BBB1-7A3F35BEC8E4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dirty="0" err="1">
                <a:latin typeface="Helvetica Light" panose="020B0403020202020204" pitchFamily="34" charset="0"/>
              </a:rPr>
              <a:t>The</a:t>
            </a:r>
            <a:r>
              <a:rPr lang="es-ES_tradnl" sz="1400" dirty="0">
                <a:latin typeface="Helvetica Light" panose="020B0403020202020204" pitchFamily="34" charset="0"/>
              </a:rPr>
              <a:t> </a:t>
            </a:r>
            <a:r>
              <a:rPr lang="es-ES_tradnl" sz="1400" dirty="0" err="1">
                <a:latin typeface="Helvetica Light" panose="020B0403020202020204" pitchFamily="34" charset="0"/>
              </a:rPr>
              <a:t>Galactic</a:t>
            </a:r>
            <a:r>
              <a:rPr lang="es-ES_tradnl" sz="1400" dirty="0">
                <a:latin typeface="Helvetica Light" panose="020B0403020202020204" pitchFamily="34" charset="0"/>
              </a:rPr>
              <a:t> Center</a:t>
            </a:r>
          </a:p>
        </p:txBody>
      </p:sp>
    </p:spTree>
    <p:extLst>
      <p:ext uri="{BB962C8B-B14F-4D97-AF65-F5344CB8AC3E}">
        <p14:creationId xmlns:p14="http://schemas.microsoft.com/office/powerpoint/2010/main" val="14793859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 animBg="1"/>
      <p:bldP spid="13" grpId="0" animBg="1"/>
      <p:bldP spid="19" grpId="0"/>
      <p:bldP spid="26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4F2B0E0F-A2D8-081F-9A20-8468057805D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0" y="2012416"/>
            <a:ext cx="9143999" cy="48455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AD7FE8-42A0-4414-69C6-DA348E7AD634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Modeling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pulsars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times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of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arrival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and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residuals</a:t>
            </a:r>
            <a:endParaRPr lang="es-ES_tradnl" sz="1400">
              <a:solidFill>
                <a:schemeClr val="tx1">
                  <a:lumMod val="75000"/>
                  <a:lumOff val="25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D2E0BD05-AE23-5101-02DB-6E6A44542384}"/>
              </a:ext>
            </a:extLst>
          </p:cNvPr>
          <p:cNvSpPr/>
          <p:nvPr/>
        </p:nvSpPr>
        <p:spPr>
          <a:xfrm>
            <a:off x="249902" y="620964"/>
            <a:ext cx="1044000" cy="1041024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E35BA6B-5F4B-6183-AEB0-6329DF59A712}"/>
              </a:ext>
            </a:extLst>
          </p:cNvPr>
          <p:cNvCxnSpPr>
            <a:cxnSpLocks/>
          </p:cNvCxnSpPr>
          <p:nvPr/>
        </p:nvCxnSpPr>
        <p:spPr>
          <a:xfrm>
            <a:off x="1404180" y="1179328"/>
            <a:ext cx="691189" cy="0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CB812DF5-391C-BF53-00C4-E53C7B16AD1C}"/>
              </a:ext>
            </a:extLst>
          </p:cNvPr>
          <p:cNvGrpSpPr/>
          <p:nvPr/>
        </p:nvGrpSpPr>
        <p:grpSpPr>
          <a:xfrm>
            <a:off x="2353022" y="620964"/>
            <a:ext cx="2422178" cy="1041024"/>
            <a:chOff x="2353022" y="620964"/>
            <a:chExt cx="2422178" cy="1041024"/>
          </a:xfrm>
        </p:grpSpPr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863FE15E-B34D-6099-BAEC-EA48296BC82B}"/>
                </a:ext>
              </a:extLst>
            </p:cNvPr>
            <p:cNvSpPr/>
            <p:nvPr/>
          </p:nvSpPr>
          <p:spPr>
            <a:xfrm>
              <a:off x="2353022" y="620964"/>
              <a:ext cx="2422178" cy="1041024"/>
            </a:xfrm>
            <a:prstGeom prst="roundRect">
              <a:avLst/>
            </a:prstGeom>
            <a:solidFill>
              <a:schemeClr val="tx1">
                <a:lumMod val="75000"/>
                <a:lumOff val="25000"/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91E955C-6068-CB09-7DFF-649C6C922809}"/>
                </a:ext>
              </a:extLst>
            </p:cNvPr>
            <p:cNvSpPr txBox="1"/>
            <p:nvPr/>
          </p:nvSpPr>
          <p:spPr>
            <a:xfrm>
              <a:off x="2472680" y="997445"/>
              <a:ext cx="21828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600" b="1" err="1">
                  <a:solidFill>
                    <a:schemeClr val="bg1">
                      <a:alpha val="47545"/>
                    </a:schemeClr>
                  </a:solidFill>
                  <a:latin typeface="Helvetica" pitchFamily="2" charset="0"/>
                </a:rPr>
                <a:t>Integrate</a:t>
              </a:r>
              <a:endParaRPr lang="es-ES_tradnl" sz="1600" b="1">
                <a:solidFill>
                  <a:schemeClr val="bg1">
                    <a:alpha val="47545"/>
                  </a:schemeClr>
                </a:solidFill>
                <a:latin typeface="Helvetica" pitchFamily="2" charset="0"/>
              </a:endParaRPr>
            </a:p>
            <a:p>
              <a:r>
                <a:rPr lang="es-ES_tradnl" sz="1600" b="1" err="1">
                  <a:solidFill>
                    <a:schemeClr val="bg1">
                      <a:alpha val="47545"/>
                    </a:schemeClr>
                  </a:solidFill>
                  <a:latin typeface="Helvetica" pitchFamily="2" charset="0"/>
                </a:rPr>
                <a:t>the</a:t>
              </a:r>
              <a:r>
                <a:rPr lang="es-ES_tradnl" sz="1600" b="1">
                  <a:solidFill>
                    <a:schemeClr val="bg1">
                      <a:alpha val="47545"/>
                    </a:schemeClr>
                  </a:solidFill>
                  <a:latin typeface="Helvetica" pitchFamily="2" charset="0"/>
                </a:rPr>
                <a:t> pulsar </a:t>
              </a:r>
              <a:r>
                <a:rPr lang="es-ES_tradnl" sz="1600" b="1" err="1">
                  <a:solidFill>
                    <a:schemeClr val="bg1">
                      <a:alpha val="47545"/>
                    </a:schemeClr>
                  </a:solidFill>
                  <a:latin typeface="Helvetica" pitchFamily="2" charset="0"/>
                </a:rPr>
                <a:t>orbit</a:t>
              </a:r>
              <a:endParaRPr lang="es-ES_tradnl" sz="1600" b="1">
                <a:solidFill>
                  <a:schemeClr val="bg1">
                    <a:alpha val="47545"/>
                  </a:schemeClr>
                </a:solidFill>
                <a:latin typeface="Helvetica" pitchFamily="2" charset="0"/>
              </a:endParaRPr>
            </a:p>
          </p:txBody>
        </p:sp>
      </p:grp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99A3EFD-D8AE-C0C8-2C82-9BC4C9FECB12}"/>
              </a:ext>
            </a:extLst>
          </p:cNvPr>
          <p:cNvCxnSpPr>
            <a:cxnSpLocks/>
          </p:cNvCxnSpPr>
          <p:nvPr/>
        </p:nvCxnSpPr>
        <p:spPr>
          <a:xfrm>
            <a:off x="4990660" y="1179328"/>
            <a:ext cx="691189" cy="0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0B10E2E-34B3-61D3-D6E4-257ECD49046B}"/>
              </a:ext>
            </a:extLst>
          </p:cNvPr>
          <p:cNvCxnSpPr>
            <a:cxnSpLocks/>
          </p:cNvCxnSpPr>
          <p:nvPr/>
        </p:nvCxnSpPr>
        <p:spPr>
          <a:xfrm>
            <a:off x="8577140" y="1179328"/>
            <a:ext cx="691189" cy="0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5150DFDF-E6DC-EDB1-3751-87B4B2E137B7}"/>
              </a:ext>
            </a:extLst>
          </p:cNvPr>
          <p:cNvGrpSpPr/>
          <p:nvPr/>
        </p:nvGrpSpPr>
        <p:grpSpPr>
          <a:xfrm>
            <a:off x="9525982" y="620964"/>
            <a:ext cx="2422178" cy="1041024"/>
            <a:chOff x="9525982" y="620964"/>
            <a:chExt cx="2422178" cy="1041024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B3E30CCD-10C0-5C28-01BB-E5A048AF5395}"/>
                </a:ext>
              </a:extLst>
            </p:cNvPr>
            <p:cNvSpPr/>
            <p:nvPr/>
          </p:nvSpPr>
          <p:spPr>
            <a:xfrm>
              <a:off x="9525982" y="620964"/>
              <a:ext cx="2422178" cy="1041024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F001890-4ADA-5BB8-250D-E216526097F5}"/>
                </a:ext>
              </a:extLst>
            </p:cNvPr>
            <p:cNvSpPr txBox="1"/>
            <p:nvPr/>
          </p:nvSpPr>
          <p:spPr>
            <a:xfrm>
              <a:off x="9618739" y="997445"/>
              <a:ext cx="23025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IT"/>
              </a:defPPr>
              <a:lvl1pPr>
                <a:defRPr sz="1600" b="1">
                  <a:solidFill>
                    <a:schemeClr val="bg1"/>
                  </a:solidFill>
                  <a:latin typeface="Helvetica" pitchFamily="2" charset="0"/>
                </a:defRPr>
              </a:lvl1pPr>
            </a:lstStyle>
            <a:p>
              <a:r>
                <a:rPr lang="es-ES_tradnl"/>
                <a:t>Compute</a:t>
              </a:r>
            </a:p>
            <a:p>
              <a:r>
                <a:rPr lang="es-ES_tradnl" err="1"/>
                <a:t>the</a:t>
              </a:r>
              <a:r>
                <a:rPr lang="es-ES_tradnl"/>
                <a:t> </a:t>
              </a:r>
              <a:r>
                <a:rPr lang="es-ES_tradnl" err="1"/>
                <a:t>propagation</a:t>
              </a:r>
              <a:r>
                <a:rPr lang="es-ES_tradnl"/>
                <a:t> time</a:t>
              </a: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33F90C1F-1834-F13D-A588-4BACFDBC5D3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 bright="70000" contrast="-70000"/>
              <a:alphaModFix amt="20000"/>
            </a:blip>
            <a:stretch>
              <a:fillRect/>
            </a:stretch>
          </p:blipFill>
          <p:spPr>
            <a:xfrm>
              <a:off x="11110180" y="810281"/>
              <a:ext cx="635000" cy="635000"/>
            </a:xfrm>
            <a:prstGeom prst="rect">
              <a:avLst/>
            </a:prstGeom>
          </p:spPr>
        </p:pic>
      </p:grpSp>
      <p:pic>
        <p:nvPicPr>
          <p:cNvPr id="77" name="Picture 76">
            <a:extLst>
              <a:ext uri="{FF2B5EF4-FFF2-40B4-BE49-F238E27FC236}">
                <a16:creationId xmlns:a16="http://schemas.microsoft.com/office/drawing/2014/main" id="{393C9DB0-F971-4A1C-B6C1-DFDBB32BED15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0000"/>
          </a:blip>
          <a:stretch>
            <a:fillRect/>
          </a:stretch>
        </p:blipFill>
        <p:spPr>
          <a:xfrm rot="2708043">
            <a:off x="390747" y="760412"/>
            <a:ext cx="756771" cy="756771"/>
          </a:xfrm>
          <a:prstGeom prst="rect">
            <a:avLst/>
          </a:prstGeom>
        </p:spPr>
      </p:pic>
      <p:pic>
        <p:nvPicPr>
          <p:cNvPr id="78" name="Picture 77" descr="Shape, circle&#10;&#10;Description automatically generated">
            <a:extLst>
              <a:ext uri="{FF2B5EF4-FFF2-40B4-BE49-F238E27FC236}">
                <a16:creationId xmlns:a16="http://schemas.microsoft.com/office/drawing/2014/main" id="{E61937A6-4203-31F6-DC03-9615ABCF8ECA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alphaModFix amt="20000"/>
          </a:blip>
          <a:stretch>
            <a:fillRect/>
          </a:stretch>
        </p:blipFill>
        <p:spPr>
          <a:xfrm rot="12324141">
            <a:off x="3480807" y="654577"/>
            <a:ext cx="1234183" cy="946409"/>
          </a:xfrm>
          <a:prstGeom prst="rect">
            <a:avLst/>
          </a:prstGeom>
        </p:spPr>
      </p:pic>
      <p:grpSp>
        <p:nvGrpSpPr>
          <p:cNvPr id="64" name="Group 63">
            <a:extLst>
              <a:ext uri="{FF2B5EF4-FFF2-40B4-BE49-F238E27FC236}">
                <a16:creationId xmlns:a16="http://schemas.microsoft.com/office/drawing/2014/main" id="{C7CF3960-EF10-8649-89EB-89FD8308FDB7}"/>
              </a:ext>
            </a:extLst>
          </p:cNvPr>
          <p:cNvGrpSpPr/>
          <p:nvPr/>
        </p:nvGrpSpPr>
        <p:grpSpPr>
          <a:xfrm>
            <a:off x="5939502" y="607269"/>
            <a:ext cx="2422178" cy="1041024"/>
            <a:chOff x="5939502" y="2812020"/>
            <a:chExt cx="2422178" cy="1041024"/>
          </a:xfrm>
        </p:grpSpPr>
        <p:sp>
          <p:nvSpPr>
            <p:cNvPr id="79" name="Rounded Rectangle 78">
              <a:extLst>
                <a:ext uri="{FF2B5EF4-FFF2-40B4-BE49-F238E27FC236}">
                  <a16:creationId xmlns:a16="http://schemas.microsoft.com/office/drawing/2014/main" id="{F21D14E9-8123-BF1F-00AF-E1F0DD5FBDAC}"/>
                </a:ext>
              </a:extLst>
            </p:cNvPr>
            <p:cNvSpPr/>
            <p:nvPr/>
          </p:nvSpPr>
          <p:spPr>
            <a:xfrm>
              <a:off x="5939502" y="2812020"/>
              <a:ext cx="2422178" cy="1041024"/>
            </a:xfrm>
            <a:prstGeom prst="roundRect">
              <a:avLst/>
            </a:prstGeom>
            <a:solidFill>
              <a:schemeClr val="tx1">
                <a:lumMod val="75000"/>
                <a:lumOff val="25000"/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972C2FFB-2059-0EBD-9AF7-4F28BE48964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alphaModFix amt="35000"/>
            </a:blip>
            <a:stretch>
              <a:fillRect/>
            </a:stretch>
          </p:blipFill>
          <p:spPr>
            <a:xfrm>
              <a:off x="6297432" y="2918410"/>
              <a:ext cx="1942547" cy="847240"/>
            </a:xfrm>
            <a:prstGeom prst="rect">
              <a:avLst/>
            </a:prstGeom>
          </p:spPr>
        </p:pic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1BD0623B-1E20-51BD-75F7-E7672B413B41}"/>
                </a:ext>
              </a:extLst>
            </p:cNvPr>
            <p:cNvSpPr txBox="1"/>
            <p:nvPr/>
          </p:nvSpPr>
          <p:spPr>
            <a:xfrm>
              <a:off x="6059160" y="3205692"/>
              <a:ext cx="21828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IT"/>
              </a:defPPr>
              <a:lvl1pPr>
                <a:defRPr sz="1600" b="1">
                  <a:solidFill>
                    <a:schemeClr val="bg1">
                      <a:alpha val="47545"/>
                    </a:schemeClr>
                  </a:solidFill>
                  <a:latin typeface="Helvetica" pitchFamily="2" charset="0"/>
                </a:defRPr>
              </a:lvl1pPr>
            </a:lstStyle>
            <a:p>
              <a:r>
                <a:rPr lang="es-ES_tradnl" err="1"/>
                <a:t>Find</a:t>
              </a:r>
              <a:r>
                <a:rPr lang="es-ES_tradnl"/>
                <a:t> </a:t>
              </a:r>
              <a:r>
                <a:rPr lang="es-ES_tradnl" err="1"/>
                <a:t>the</a:t>
              </a:r>
              <a:r>
                <a:rPr lang="es-ES_tradnl"/>
                <a:t> </a:t>
              </a:r>
              <a:r>
                <a:rPr lang="es-ES_tradnl" err="1"/>
                <a:t>connecting</a:t>
              </a:r>
              <a:r>
                <a:rPr lang="es-ES_tradnl"/>
                <a:t> </a:t>
              </a:r>
              <a:r>
                <a:rPr lang="es-ES_tradnl" err="1"/>
                <a:t>photon</a:t>
              </a:r>
              <a:endParaRPr lang="es-ES_tradnl"/>
            </a:p>
          </p:txBody>
        </p:sp>
      </p:grp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FD01A1ED-B20F-BAFF-8782-63A9BA4C66BE}"/>
              </a:ext>
            </a:extLst>
          </p:cNvPr>
          <p:cNvSpPr/>
          <p:nvPr/>
        </p:nvSpPr>
        <p:spPr>
          <a:xfrm>
            <a:off x="6344124" y="2254118"/>
            <a:ext cx="4568888" cy="1471306"/>
          </a:xfrm>
          <a:prstGeom prst="roundRect">
            <a:avLst>
              <a:gd name="adj" fmla="val 640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CAD8A068-0C17-947E-0961-D52F20A750A6}"/>
              </a:ext>
            </a:extLst>
          </p:cNvPr>
          <p:cNvSpPr/>
          <p:nvPr/>
        </p:nvSpPr>
        <p:spPr>
          <a:xfrm>
            <a:off x="11048968" y="1801846"/>
            <a:ext cx="509499" cy="1187925"/>
          </a:xfrm>
          <a:custGeom>
            <a:avLst/>
            <a:gdLst>
              <a:gd name="connsiteX0" fmla="*/ 2352907 w 2352907"/>
              <a:gd name="connsiteY0" fmla="*/ 0 h 524107"/>
              <a:gd name="connsiteX1" fmla="*/ 2352907 w 2352907"/>
              <a:gd name="connsiteY1" fmla="*/ 524107 h 524107"/>
              <a:gd name="connsiteX2" fmla="*/ 0 w 2352907"/>
              <a:gd name="connsiteY2" fmla="*/ 524107 h 52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52907" h="524107">
                <a:moveTo>
                  <a:pt x="2352907" y="0"/>
                </a:moveTo>
                <a:lnTo>
                  <a:pt x="2352907" y="524107"/>
                </a:lnTo>
                <a:lnTo>
                  <a:pt x="0" y="524107"/>
                </a:lnTo>
              </a:path>
            </a:pathLst>
          </a:custGeom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32" name="Picture 31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t_o-t_e = \int_{r_e,\gamma}^{r_o} \frac{r}{A(r)}\sqrt{\frac{A(r)B(r)}{r^2-b^2A(r)}}dr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5EA1C945-93F1-2AAE-94C0-E3524B6A88A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6897913" y="2855598"/>
            <a:ext cx="3284620" cy="62366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EB9E87E7-600F-414B-4993-BD043313F52E}"/>
              </a:ext>
            </a:extLst>
          </p:cNvPr>
          <p:cNvSpPr txBox="1"/>
          <p:nvPr/>
        </p:nvSpPr>
        <p:spPr>
          <a:xfrm>
            <a:off x="6480081" y="2359594"/>
            <a:ext cx="4432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Once the impact parameter is known we can integrate the propagation time numerically</a:t>
            </a:r>
          </a:p>
        </p:txBody>
      </p:sp>
    </p:spTree>
    <p:extLst>
      <p:ext uri="{BB962C8B-B14F-4D97-AF65-F5344CB8AC3E}">
        <p14:creationId xmlns:p14="http://schemas.microsoft.com/office/powerpoint/2010/main" val="30630616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AD7FE8-42A0-4414-69C6-DA348E7AD634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Modeling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pulsars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times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of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arrival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and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residuals</a:t>
            </a:r>
            <a:endParaRPr lang="es-ES_tradnl" sz="1400">
              <a:solidFill>
                <a:schemeClr val="tx1">
                  <a:lumMod val="75000"/>
                  <a:lumOff val="25000"/>
                </a:schemeClr>
              </a:solidFill>
              <a:latin typeface="Helvetica Light" panose="020B0403020202020204" pitchFamily="34" charset="0"/>
            </a:endParaRPr>
          </a:p>
        </p:txBody>
      </p:sp>
      <p:pic>
        <p:nvPicPr>
          <p:cNvPr id="78" name="Picture 77" descr="Shape, circle&#10;&#10;Description automatically generated">
            <a:extLst>
              <a:ext uri="{FF2B5EF4-FFF2-40B4-BE49-F238E27FC236}">
                <a16:creationId xmlns:a16="http://schemas.microsoft.com/office/drawing/2014/main" id="{E61937A6-4203-31F6-DC03-9615ABCF8ECA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alphaModFix amt="20000"/>
          </a:blip>
          <a:stretch>
            <a:fillRect/>
          </a:stretch>
        </p:blipFill>
        <p:spPr>
          <a:xfrm rot="12324141">
            <a:off x="3480807" y="654577"/>
            <a:ext cx="1234183" cy="946409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B09F10D9-9A50-37AF-DD55-C6FFCA30B4A5}"/>
              </a:ext>
            </a:extLst>
          </p:cNvPr>
          <p:cNvGrpSpPr/>
          <p:nvPr/>
        </p:nvGrpSpPr>
        <p:grpSpPr>
          <a:xfrm>
            <a:off x="249902" y="607269"/>
            <a:ext cx="11698258" cy="4503636"/>
            <a:chOff x="249902" y="607269"/>
            <a:chExt cx="11698258" cy="4503636"/>
          </a:xfrm>
        </p:grpSpPr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D2E0BD05-AE23-5101-02DB-6E6A44542384}"/>
                </a:ext>
              </a:extLst>
            </p:cNvPr>
            <p:cNvSpPr/>
            <p:nvPr/>
          </p:nvSpPr>
          <p:spPr>
            <a:xfrm>
              <a:off x="249902" y="620964"/>
              <a:ext cx="1044000" cy="1041024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1E35BA6B-5F4B-6183-AEB0-6329DF59A712}"/>
                </a:ext>
              </a:extLst>
            </p:cNvPr>
            <p:cNvCxnSpPr>
              <a:cxnSpLocks/>
            </p:cNvCxnSpPr>
            <p:nvPr/>
          </p:nvCxnSpPr>
          <p:spPr>
            <a:xfrm>
              <a:off x="1404180" y="1179328"/>
              <a:ext cx="691189" cy="0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CB812DF5-391C-BF53-00C4-E53C7B16AD1C}"/>
                </a:ext>
              </a:extLst>
            </p:cNvPr>
            <p:cNvGrpSpPr/>
            <p:nvPr/>
          </p:nvGrpSpPr>
          <p:grpSpPr>
            <a:xfrm>
              <a:off x="2353022" y="620964"/>
              <a:ext cx="2422178" cy="1041024"/>
              <a:chOff x="2353022" y="620964"/>
              <a:chExt cx="2422178" cy="1041024"/>
            </a:xfrm>
          </p:grpSpPr>
          <p:sp>
            <p:nvSpPr>
              <p:cNvPr id="51" name="Rounded Rectangle 50">
                <a:extLst>
                  <a:ext uri="{FF2B5EF4-FFF2-40B4-BE49-F238E27FC236}">
                    <a16:creationId xmlns:a16="http://schemas.microsoft.com/office/drawing/2014/main" id="{863FE15E-B34D-6099-BAEC-EA48296BC82B}"/>
                  </a:ext>
                </a:extLst>
              </p:cNvPr>
              <p:cNvSpPr/>
              <p:nvPr/>
            </p:nvSpPr>
            <p:spPr>
              <a:xfrm>
                <a:off x="2353022" y="620964"/>
                <a:ext cx="2422178" cy="1041024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  <a:alpha val="6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D91E955C-6068-CB09-7DFF-649C6C922809}"/>
                  </a:ext>
                </a:extLst>
              </p:cNvPr>
              <p:cNvSpPr txBox="1"/>
              <p:nvPr/>
            </p:nvSpPr>
            <p:spPr>
              <a:xfrm>
                <a:off x="2472680" y="997445"/>
                <a:ext cx="218286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_tradnl" sz="1600" b="1" err="1">
                    <a:solidFill>
                      <a:schemeClr val="bg1">
                        <a:alpha val="47545"/>
                      </a:schemeClr>
                    </a:solidFill>
                    <a:latin typeface="Helvetica" pitchFamily="2" charset="0"/>
                  </a:rPr>
                  <a:t>Integrate</a:t>
                </a:r>
                <a:endParaRPr lang="es-ES_tradnl" sz="1600" b="1">
                  <a:solidFill>
                    <a:schemeClr val="bg1">
                      <a:alpha val="47545"/>
                    </a:schemeClr>
                  </a:solidFill>
                  <a:latin typeface="Helvetica" pitchFamily="2" charset="0"/>
                </a:endParaRPr>
              </a:p>
              <a:p>
                <a:r>
                  <a:rPr lang="es-ES_tradnl" sz="1600" b="1" err="1">
                    <a:solidFill>
                      <a:schemeClr val="bg1">
                        <a:alpha val="47545"/>
                      </a:schemeClr>
                    </a:solidFill>
                    <a:latin typeface="Helvetica" pitchFamily="2" charset="0"/>
                  </a:rPr>
                  <a:t>the</a:t>
                </a:r>
                <a:r>
                  <a:rPr lang="es-ES_tradnl" sz="1600" b="1">
                    <a:solidFill>
                      <a:schemeClr val="bg1">
                        <a:alpha val="47545"/>
                      </a:schemeClr>
                    </a:solidFill>
                    <a:latin typeface="Helvetica" pitchFamily="2" charset="0"/>
                  </a:rPr>
                  <a:t> pulsar </a:t>
                </a:r>
                <a:r>
                  <a:rPr lang="es-ES_tradnl" sz="1600" b="1" err="1">
                    <a:solidFill>
                      <a:schemeClr val="bg1">
                        <a:alpha val="47545"/>
                      </a:schemeClr>
                    </a:solidFill>
                    <a:latin typeface="Helvetica" pitchFamily="2" charset="0"/>
                  </a:rPr>
                  <a:t>orbit</a:t>
                </a:r>
                <a:endParaRPr lang="es-ES_tradnl" sz="1600" b="1">
                  <a:solidFill>
                    <a:schemeClr val="bg1">
                      <a:alpha val="47545"/>
                    </a:schemeClr>
                  </a:solidFill>
                  <a:latin typeface="Helvetica" pitchFamily="2" charset="0"/>
                </a:endParaRPr>
              </a:p>
            </p:txBody>
          </p:sp>
        </p:grp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899A3EFD-D8AE-C0C8-2C82-9BC4C9FECB12}"/>
                </a:ext>
              </a:extLst>
            </p:cNvPr>
            <p:cNvCxnSpPr>
              <a:cxnSpLocks/>
            </p:cNvCxnSpPr>
            <p:nvPr/>
          </p:nvCxnSpPr>
          <p:spPr>
            <a:xfrm>
              <a:off x="4990660" y="1179328"/>
              <a:ext cx="691189" cy="0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20B10E2E-34B3-61D3-D6E4-257ECD49046B}"/>
                </a:ext>
              </a:extLst>
            </p:cNvPr>
            <p:cNvCxnSpPr>
              <a:cxnSpLocks/>
            </p:cNvCxnSpPr>
            <p:nvPr/>
          </p:nvCxnSpPr>
          <p:spPr>
            <a:xfrm>
              <a:off x="8577140" y="1179328"/>
              <a:ext cx="691189" cy="0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150DFDF-E6DC-EDB1-3751-87B4B2E137B7}"/>
                </a:ext>
              </a:extLst>
            </p:cNvPr>
            <p:cNvGrpSpPr/>
            <p:nvPr/>
          </p:nvGrpSpPr>
          <p:grpSpPr>
            <a:xfrm>
              <a:off x="9525982" y="620964"/>
              <a:ext cx="2422178" cy="1041024"/>
              <a:chOff x="9525982" y="620964"/>
              <a:chExt cx="2422178" cy="1041024"/>
            </a:xfrm>
          </p:grpSpPr>
          <p:sp>
            <p:nvSpPr>
              <p:cNvPr id="59" name="Rounded Rectangle 58">
                <a:extLst>
                  <a:ext uri="{FF2B5EF4-FFF2-40B4-BE49-F238E27FC236}">
                    <a16:creationId xmlns:a16="http://schemas.microsoft.com/office/drawing/2014/main" id="{B3E30CCD-10C0-5C28-01BB-E5A048AF5395}"/>
                  </a:ext>
                </a:extLst>
              </p:cNvPr>
              <p:cNvSpPr/>
              <p:nvPr/>
            </p:nvSpPr>
            <p:spPr>
              <a:xfrm>
                <a:off x="9525982" y="620964"/>
                <a:ext cx="2422178" cy="1041024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8F001890-4ADA-5BB8-250D-E216526097F5}"/>
                  </a:ext>
                </a:extLst>
              </p:cNvPr>
              <p:cNvSpPr txBox="1"/>
              <p:nvPr/>
            </p:nvSpPr>
            <p:spPr>
              <a:xfrm>
                <a:off x="9618739" y="997445"/>
                <a:ext cx="2302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IT"/>
                </a:defPPr>
                <a:lvl1pPr>
                  <a:defRPr sz="1600" b="1">
                    <a:solidFill>
                      <a:schemeClr val="bg1"/>
                    </a:solidFill>
                    <a:latin typeface="Helvetica" pitchFamily="2" charset="0"/>
                  </a:defRPr>
                </a:lvl1pPr>
              </a:lstStyle>
              <a:p>
                <a:r>
                  <a:rPr lang="es-ES_tradnl"/>
                  <a:t>Compute</a:t>
                </a:r>
              </a:p>
              <a:p>
                <a:r>
                  <a:rPr lang="es-ES_tradnl" err="1"/>
                  <a:t>the</a:t>
                </a:r>
                <a:r>
                  <a:rPr lang="es-ES_tradnl"/>
                  <a:t> </a:t>
                </a:r>
                <a:r>
                  <a:rPr lang="es-ES_tradnl" err="1"/>
                  <a:t>propagation</a:t>
                </a:r>
                <a:r>
                  <a:rPr lang="es-ES_tradnl"/>
                  <a:t> time</a:t>
                </a:r>
              </a:p>
            </p:txBody>
          </p:sp>
          <p:pic>
            <p:nvPicPr>
              <p:cNvPr id="76" name="Picture 75">
                <a:extLst>
                  <a:ext uri="{FF2B5EF4-FFF2-40B4-BE49-F238E27FC236}">
                    <a16:creationId xmlns:a16="http://schemas.microsoft.com/office/drawing/2014/main" id="{33F90C1F-1834-F13D-A588-4BACFDBC5D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lum bright="70000" contrast="-70000"/>
                <a:alphaModFix amt="20000"/>
              </a:blip>
              <a:stretch>
                <a:fillRect/>
              </a:stretch>
            </p:blipFill>
            <p:spPr>
              <a:xfrm>
                <a:off x="11110180" y="810281"/>
                <a:ext cx="635000" cy="635000"/>
              </a:xfrm>
              <a:prstGeom prst="rect">
                <a:avLst/>
              </a:prstGeom>
            </p:spPr>
          </p:pic>
        </p:grpSp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393C9DB0-F971-4A1C-B6C1-DFDBB32BED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alphaModFix amt="20000"/>
            </a:blip>
            <a:stretch>
              <a:fillRect/>
            </a:stretch>
          </p:blipFill>
          <p:spPr>
            <a:xfrm rot="2708043">
              <a:off x="390747" y="760412"/>
              <a:ext cx="756771" cy="756771"/>
            </a:xfrm>
            <a:prstGeom prst="rect">
              <a:avLst/>
            </a:prstGeom>
          </p:spPr>
        </p:pic>
        <p:sp>
          <p:nvSpPr>
            <p:cNvPr id="48" name="Rounded Rectangle 47">
              <a:extLst>
                <a:ext uri="{FF2B5EF4-FFF2-40B4-BE49-F238E27FC236}">
                  <a16:creationId xmlns:a16="http://schemas.microsoft.com/office/drawing/2014/main" id="{B0CD8F97-5EA9-8F64-36DE-4C2F19658F30}"/>
                </a:ext>
              </a:extLst>
            </p:cNvPr>
            <p:cNvSpPr/>
            <p:nvPr/>
          </p:nvSpPr>
          <p:spPr>
            <a:xfrm>
              <a:off x="2413163" y="2665265"/>
              <a:ext cx="7500399" cy="2445640"/>
            </a:xfrm>
            <a:prstGeom prst="roundRect">
              <a:avLst>
                <a:gd name="adj" fmla="val 640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0ED184A2-DC21-695B-F1B4-A1C2B5C47B51}"/>
                </a:ext>
              </a:extLst>
            </p:cNvPr>
            <p:cNvSpPr/>
            <p:nvPr/>
          </p:nvSpPr>
          <p:spPr>
            <a:xfrm>
              <a:off x="9894013" y="1801846"/>
              <a:ext cx="1018999" cy="1187925"/>
            </a:xfrm>
            <a:custGeom>
              <a:avLst/>
              <a:gdLst>
                <a:gd name="connsiteX0" fmla="*/ 2352907 w 2352907"/>
                <a:gd name="connsiteY0" fmla="*/ 0 h 524107"/>
                <a:gd name="connsiteX1" fmla="*/ 2352907 w 2352907"/>
                <a:gd name="connsiteY1" fmla="*/ 524107 h 524107"/>
                <a:gd name="connsiteX2" fmla="*/ 0 w 2352907"/>
                <a:gd name="connsiteY2" fmla="*/ 524107 h 52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52907" h="524107">
                  <a:moveTo>
                    <a:pt x="2352907" y="0"/>
                  </a:moveTo>
                  <a:lnTo>
                    <a:pt x="2352907" y="524107"/>
                  </a:lnTo>
                  <a:lnTo>
                    <a:pt x="0" y="524107"/>
                  </a:lnTo>
                </a:path>
              </a:pathLst>
            </a:custGeom>
            <a:ln w="952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pic>
          <p:nvPicPr>
            <p:cNvPr id="50" name="Picture 49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t_o-t_e = \int_{r_e}^{r_o} \frac{r}{A(r)}\sqrt{\frac{A(r)B(r)}{r^2-b^2A(r)}}dr&#10;\end{align*}&#10;&#10;\end{minipage}&#10;&#10;\end{document}" title="IguanaTex Bitmap Display">
              <a:extLst>
                <a:ext uri="{FF2B5EF4-FFF2-40B4-BE49-F238E27FC236}">
                  <a16:creationId xmlns:a16="http://schemas.microsoft.com/office/drawing/2014/main" id="{9F4E7E5A-024D-F6BA-8F63-1D696B54E887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2"/>
            <a:stretch>
              <a:fillRect/>
            </a:stretch>
          </p:blipFill>
          <p:spPr>
            <a:xfrm>
              <a:off x="3845503" y="3232502"/>
              <a:ext cx="3243043" cy="623662"/>
            </a:xfrm>
            <a:prstGeom prst="rect">
              <a:avLst/>
            </a:prstGeom>
          </p:spPr>
        </p:pic>
        <p:pic>
          <p:nvPicPr>
            <p:cNvPr id="53" name="Picture 52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t_o-t_e = \int_{r_e}^{r_{\rm min}}\frac{r}{A(r)}\sqrt{\frac{A(r)B(r)}{r^2-b^2A(r)}}dr + \int_{r_{\rm min}}^{r_o}\frac{r}{A(r)}\sqrt{\frac{A(r)B(r)}{r^2-b^2A(r)}}dr&#10;\end{align*}&#10;&#10;\end{minipage}&#10;&#10;\end{document}" title="IguanaTex Bitmap Display">
              <a:extLst>
                <a:ext uri="{FF2B5EF4-FFF2-40B4-BE49-F238E27FC236}">
                  <a16:creationId xmlns:a16="http://schemas.microsoft.com/office/drawing/2014/main" id="{F9FB6F37-DFC0-A7E8-176D-909730867E59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3"/>
            <a:stretch>
              <a:fillRect/>
            </a:stretch>
          </p:blipFill>
          <p:spPr>
            <a:xfrm>
              <a:off x="3845503" y="4149847"/>
              <a:ext cx="5831843" cy="595086"/>
            </a:xfrm>
            <a:prstGeom prst="rect">
              <a:avLst/>
            </a:prstGeom>
          </p:spPr>
        </p:pic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5822CF85-9DF1-EBCA-6187-FA965C9B8093}"/>
                </a:ext>
              </a:extLst>
            </p:cNvPr>
            <p:cNvSpPr/>
            <p:nvPr/>
          </p:nvSpPr>
          <p:spPr>
            <a:xfrm>
              <a:off x="2549120" y="3428676"/>
              <a:ext cx="695137" cy="275383"/>
            </a:xfrm>
            <a:prstGeom prst="roundRect">
              <a:avLst/>
            </a:prstGeom>
            <a:solidFill>
              <a:srgbClr val="ED53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>
                  <a:latin typeface="Helvetica Light" panose="020B0403020202020204" pitchFamily="34" charset="0"/>
                </a:rPr>
                <a:t>Direct</a:t>
              </a:r>
            </a:p>
          </p:txBody>
        </p:sp>
        <p:sp>
          <p:nvSpPr>
            <p:cNvPr id="58" name="Rounded Rectangle 57">
              <a:extLst>
                <a:ext uri="{FF2B5EF4-FFF2-40B4-BE49-F238E27FC236}">
                  <a16:creationId xmlns:a16="http://schemas.microsoft.com/office/drawing/2014/main" id="{4304E74C-EC1E-5200-919B-3DBDB8346A3C}"/>
                </a:ext>
              </a:extLst>
            </p:cNvPr>
            <p:cNvSpPr/>
            <p:nvPr/>
          </p:nvSpPr>
          <p:spPr>
            <a:xfrm>
              <a:off x="2549120" y="4331733"/>
              <a:ext cx="822655" cy="275383"/>
            </a:xfrm>
            <a:prstGeom prst="roundRect">
              <a:avLst/>
            </a:prstGeom>
            <a:solidFill>
              <a:srgbClr val="4363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>
                  <a:latin typeface="Helvetica Light" panose="020B0403020202020204" pitchFamily="34" charset="0"/>
                </a:rPr>
                <a:t>Indirect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A68E92C6-BF16-B8DC-6633-B2F7466B41D3}"/>
                </a:ext>
              </a:extLst>
            </p:cNvPr>
            <p:cNvSpPr txBox="1"/>
            <p:nvPr/>
          </p:nvSpPr>
          <p:spPr>
            <a:xfrm>
              <a:off x="2549120" y="2770741"/>
              <a:ext cx="67250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Helvetica Light" panose="020B0403020202020204" pitchFamily="34" charset="0"/>
                </a:rPr>
                <a:t>Once the impact parameter is known we can integrate the propagation time numerically</a:t>
              </a: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C7CF3960-EF10-8649-89EB-89FD8308FDB7}"/>
                </a:ext>
              </a:extLst>
            </p:cNvPr>
            <p:cNvGrpSpPr/>
            <p:nvPr/>
          </p:nvGrpSpPr>
          <p:grpSpPr>
            <a:xfrm>
              <a:off x="5939502" y="607269"/>
              <a:ext cx="2422178" cy="1041024"/>
              <a:chOff x="5939502" y="2812020"/>
              <a:chExt cx="2422178" cy="1041024"/>
            </a:xfrm>
          </p:grpSpPr>
          <p:sp>
            <p:nvSpPr>
              <p:cNvPr id="79" name="Rounded Rectangle 78">
                <a:extLst>
                  <a:ext uri="{FF2B5EF4-FFF2-40B4-BE49-F238E27FC236}">
                    <a16:creationId xmlns:a16="http://schemas.microsoft.com/office/drawing/2014/main" id="{F21D14E9-8123-BF1F-00AF-E1F0DD5FBDAC}"/>
                  </a:ext>
                </a:extLst>
              </p:cNvPr>
              <p:cNvSpPr/>
              <p:nvPr/>
            </p:nvSpPr>
            <p:spPr>
              <a:xfrm>
                <a:off x="5939502" y="2812020"/>
                <a:ext cx="2422178" cy="1041024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  <a:alpha val="6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pic>
            <p:nvPicPr>
              <p:cNvPr id="80" name="Picture 79">
                <a:extLst>
                  <a:ext uri="{FF2B5EF4-FFF2-40B4-BE49-F238E27FC236}">
                    <a16:creationId xmlns:a16="http://schemas.microsoft.com/office/drawing/2014/main" id="{972C2FFB-2059-0EBD-9AF7-4F28BE4896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alphaModFix amt="35000"/>
              </a:blip>
              <a:stretch>
                <a:fillRect/>
              </a:stretch>
            </p:blipFill>
            <p:spPr>
              <a:xfrm>
                <a:off x="6297432" y="2918410"/>
                <a:ext cx="1942547" cy="847240"/>
              </a:xfrm>
              <a:prstGeom prst="rect">
                <a:avLst/>
              </a:prstGeom>
            </p:spPr>
          </p:pic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1BD0623B-1E20-51BD-75F7-E7672B413B41}"/>
                  </a:ext>
                </a:extLst>
              </p:cNvPr>
              <p:cNvSpPr txBox="1"/>
              <p:nvPr/>
            </p:nvSpPr>
            <p:spPr>
              <a:xfrm>
                <a:off x="6059160" y="3205692"/>
                <a:ext cx="218286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IT"/>
                </a:defPPr>
                <a:lvl1pPr>
                  <a:defRPr sz="1600" b="1">
                    <a:solidFill>
                      <a:schemeClr val="bg1">
                        <a:alpha val="47545"/>
                      </a:schemeClr>
                    </a:solidFill>
                    <a:latin typeface="Helvetica" pitchFamily="2" charset="0"/>
                  </a:defRPr>
                </a:lvl1pPr>
              </a:lstStyle>
              <a:p>
                <a:r>
                  <a:rPr lang="es-ES_tradnl" err="1"/>
                  <a:t>Find</a:t>
                </a:r>
                <a:r>
                  <a:rPr lang="es-ES_tradnl"/>
                  <a:t> </a:t>
                </a:r>
                <a:r>
                  <a:rPr lang="es-ES_tradnl" err="1"/>
                  <a:t>the</a:t>
                </a:r>
                <a:r>
                  <a:rPr lang="es-ES_tradnl"/>
                  <a:t> </a:t>
                </a:r>
                <a:r>
                  <a:rPr lang="es-ES_tradnl" err="1"/>
                  <a:t>connecting</a:t>
                </a:r>
                <a:r>
                  <a:rPr lang="es-ES_tradnl"/>
                  <a:t> </a:t>
                </a:r>
                <a:r>
                  <a:rPr lang="es-ES_tradnl" err="1"/>
                  <a:t>photon</a:t>
                </a:r>
                <a:endParaRPr lang="es-ES_tradnl"/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CF43983-B1FC-BD38-DA80-A82B268AC5FA}"/>
              </a:ext>
            </a:extLst>
          </p:cNvPr>
          <p:cNvGrpSpPr/>
          <p:nvPr/>
        </p:nvGrpSpPr>
        <p:grpSpPr>
          <a:xfrm>
            <a:off x="4813028" y="2579516"/>
            <a:ext cx="2565945" cy="1483135"/>
            <a:chOff x="2976439" y="2579516"/>
            <a:chExt cx="2565945" cy="1483135"/>
          </a:xfrm>
        </p:grpSpPr>
        <p:sp>
          <p:nvSpPr>
            <p:cNvPr id="82" name="Rounded Rectangle 81">
              <a:extLst>
                <a:ext uri="{FF2B5EF4-FFF2-40B4-BE49-F238E27FC236}">
                  <a16:creationId xmlns:a16="http://schemas.microsoft.com/office/drawing/2014/main" id="{FF3F5361-8D6E-1B83-2726-F09D7B4316EE}"/>
                </a:ext>
              </a:extLst>
            </p:cNvPr>
            <p:cNvSpPr/>
            <p:nvPr/>
          </p:nvSpPr>
          <p:spPr>
            <a:xfrm>
              <a:off x="2976439" y="2579516"/>
              <a:ext cx="2565945" cy="1483135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pic>
          <p:nvPicPr>
            <p:cNvPr id="83" name="Picture 82">
              <a:extLst>
                <a:ext uri="{FF2B5EF4-FFF2-40B4-BE49-F238E27FC236}">
                  <a16:creationId xmlns:a16="http://schemas.microsoft.com/office/drawing/2014/main" id="{263C299C-2E6D-57A1-E0B7-48E4C31633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alphaModFix amt="20000"/>
            </a:blip>
            <a:stretch>
              <a:fillRect/>
            </a:stretch>
          </p:blipFill>
          <p:spPr>
            <a:xfrm rot="2708043">
              <a:off x="3155329" y="3333169"/>
              <a:ext cx="594881" cy="594881"/>
            </a:xfrm>
            <a:prstGeom prst="rect">
              <a:avLst/>
            </a:prstGeom>
          </p:spPr>
        </p:pic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8C395F51-28B8-755A-B168-49525B81739E}"/>
                </a:ext>
              </a:extLst>
            </p:cNvPr>
            <p:cNvSpPr/>
            <p:nvPr/>
          </p:nvSpPr>
          <p:spPr>
            <a:xfrm>
              <a:off x="3931130" y="3419796"/>
              <a:ext cx="257566" cy="25756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344E7B06-91D3-28F6-9BE6-9C2DDC0F9B38}"/>
                </a:ext>
              </a:extLst>
            </p:cNvPr>
            <p:cNvSpPr/>
            <p:nvPr/>
          </p:nvSpPr>
          <p:spPr>
            <a:xfrm>
              <a:off x="3564338" y="3720245"/>
              <a:ext cx="257566" cy="25756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pic>
          <p:nvPicPr>
            <p:cNvPr id="86" name="Picture 85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textcolor{white}{&#10;\begin{align*}&#10;\Gamma^\mu_{\nu\rho}&#10;\end{align*}&#10;}&#10;&#10;\end{minipage}&#10;&#10;\end{document}" title="IguanaTex Bitmap Display">
              <a:extLst>
                <a:ext uri="{FF2B5EF4-FFF2-40B4-BE49-F238E27FC236}">
                  <a16:creationId xmlns:a16="http://schemas.microsoft.com/office/drawing/2014/main" id="{78F6E013-000A-DB9E-82F7-33A41884C16C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5">
              <a:alphaModFix amt="35000"/>
            </a:blip>
            <a:stretch>
              <a:fillRect/>
            </a:stretch>
          </p:blipFill>
          <p:spPr>
            <a:xfrm>
              <a:off x="3628139" y="3779169"/>
              <a:ext cx="245274" cy="179868"/>
            </a:xfrm>
            <a:prstGeom prst="rect">
              <a:avLst/>
            </a:prstGeom>
          </p:spPr>
        </p:pic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7AB2958D-EE82-9C01-F134-6BE27DE124F1}"/>
                </a:ext>
              </a:extLst>
            </p:cNvPr>
            <p:cNvSpPr txBox="1"/>
            <p:nvPr/>
          </p:nvSpPr>
          <p:spPr>
            <a:xfrm>
              <a:off x="3083764" y="2623924"/>
              <a:ext cx="17590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b="1">
                  <a:solidFill>
                    <a:schemeClr val="bg1"/>
                  </a:solidFill>
                  <a:latin typeface="Helvetica" pitchFamily="2" charset="0"/>
                </a:rPr>
                <a:t>Timing </a:t>
              </a:r>
              <a:r>
                <a:rPr lang="es-ES_tradnl" b="1" err="1">
                  <a:solidFill>
                    <a:schemeClr val="bg1"/>
                  </a:solidFill>
                  <a:latin typeface="Helvetica" pitchFamily="2" charset="0"/>
                </a:rPr>
                <a:t>model</a:t>
              </a:r>
              <a:endParaRPr lang="es-ES_tradnl" b="1">
                <a:solidFill>
                  <a:schemeClr val="bg1"/>
                </a:solidFill>
                <a:latin typeface="Helvetica" pitchFamily="2" charset="0"/>
              </a:endParaRP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DE2FFE67-41FB-0F15-D931-ACC0056B7A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lum bright="70000" contrast="-70000"/>
              <a:alphaModFix amt="35000"/>
            </a:blip>
            <a:stretch>
              <a:fillRect/>
            </a:stretch>
          </p:blipFill>
          <p:spPr>
            <a:xfrm>
              <a:off x="3698591" y="3073869"/>
              <a:ext cx="474710" cy="474710"/>
            </a:xfrm>
            <a:prstGeom prst="rect">
              <a:avLst/>
            </a:prstGeom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8C1D934-6DD2-97B1-2CA0-891F98EACFF4}"/>
              </a:ext>
            </a:extLst>
          </p:cNvPr>
          <p:cNvGrpSpPr/>
          <p:nvPr/>
        </p:nvGrpSpPr>
        <p:grpSpPr>
          <a:xfrm>
            <a:off x="3117475" y="3037037"/>
            <a:ext cx="555812" cy="474710"/>
            <a:chOff x="3003175" y="3295546"/>
            <a:chExt cx="555812" cy="474710"/>
          </a:xfrm>
        </p:grpSpPr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737235D7-991C-916C-3BFD-84003258FABE}"/>
                </a:ext>
              </a:extLst>
            </p:cNvPr>
            <p:cNvSpPr/>
            <p:nvPr/>
          </p:nvSpPr>
          <p:spPr>
            <a:xfrm>
              <a:off x="3003175" y="3295546"/>
              <a:ext cx="555812" cy="47471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pic>
          <p:nvPicPr>
            <p:cNvPr id="41" name="Picture 40" descr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\tau&#10;\end{align*}&#10;&#10;\end{minipage}&#10;&#10;\end{document}" title="IguanaTex Bitmap Display">
              <a:extLst>
                <a:ext uri="{FF2B5EF4-FFF2-40B4-BE49-F238E27FC236}">
                  <a16:creationId xmlns:a16="http://schemas.microsoft.com/office/drawing/2014/main" id="{BA28C3A9-06E8-C8BE-523B-0A60A87967CD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7"/>
            <a:stretch>
              <a:fillRect/>
            </a:stretch>
          </p:blipFill>
          <p:spPr>
            <a:xfrm>
              <a:off x="3199743" y="3466560"/>
              <a:ext cx="152400" cy="152400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0F5C8D2-A42B-D632-1E4A-DE0B4351C39B}"/>
              </a:ext>
            </a:extLst>
          </p:cNvPr>
          <p:cNvGrpSpPr/>
          <p:nvPr/>
        </p:nvGrpSpPr>
        <p:grpSpPr>
          <a:xfrm>
            <a:off x="8274447" y="3013302"/>
            <a:ext cx="1062583" cy="522181"/>
            <a:chOff x="8319244" y="3271811"/>
            <a:chExt cx="1062583" cy="522181"/>
          </a:xfrm>
        </p:grpSpPr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44EAF6FC-6BF9-B30F-E2C4-F76ED968EBBC}"/>
                </a:ext>
              </a:extLst>
            </p:cNvPr>
            <p:cNvSpPr/>
            <p:nvPr/>
          </p:nvSpPr>
          <p:spPr>
            <a:xfrm>
              <a:off x="8319244" y="3271811"/>
              <a:ext cx="1062583" cy="52218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pic>
          <p:nvPicPr>
            <p:cNvPr id="44" name="Picture 43" descr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\textrm{TOA}&#10;\end{align*}&#10;&#10;\end{minipage}&#10;&#10;\end{document}" title="IguanaTex Bitmap Display">
              <a:extLst>
                <a:ext uri="{FF2B5EF4-FFF2-40B4-BE49-F238E27FC236}">
                  <a16:creationId xmlns:a16="http://schemas.microsoft.com/office/drawing/2014/main" id="{6F8E9E3B-D0CE-1329-5F20-F555C977B1A2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8"/>
            <a:stretch>
              <a:fillRect/>
            </a:stretch>
          </p:blipFill>
          <p:spPr>
            <a:xfrm>
              <a:off x="8518265" y="3410981"/>
              <a:ext cx="670560" cy="243840"/>
            </a:xfrm>
            <a:prstGeom prst="rect">
              <a:avLst/>
            </a:prstGeom>
          </p:spPr>
        </p:pic>
      </p:grpSp>
      <p:sp>
        <p:nvSpPr>
          <p:cNvPr id="45" name="Triangle 44">
            <a:extLst>
              <a:ext uri="{FF2B5EF4-FFF2-40B4-BE49-F238E27FC236}">
                <a16:creationId xmlns:a16="http://schemas.microsoft.com/office/drawing/2014/main" id="{1EF8A2B0-9266-BE72-A1A1-DA1D51505419}"/>
              </a:ext>
            </a:extLst>
          </p:cNvPr>
          <p:cNvSpPr/>
          <p:nvPr/>
        </p:nvSpPr>
        <p:spPr>
          <a:xfrm rot="5400000">
            <a:off x="4159739" y="3167533"/>
            <a:ext cx="218383" cy="188261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5" name="Triangle 54">
            <a:extLst>
              <a:ext uri="{FF2B5EF4-FFF2-40B4-BE49-F238E27FC236}">
                <a16:creationId xmlns:a16="http://schemas.microsoft.com/office/drawing/2014/main" id="{487536BB-FFC3-021A-22F4-2E748015D0CA}"/>
              </a:ext>
            </a:extLst>
          </p:cNvPr>
          <p:cNvSpPr/>
          <p:nvPr/>
        </p:nvSpPr>
        <p:spPr>
          <a:xfrm rot="5400000">
            <a:off x="7676171" y="3167533"/>
            <a:ext cx="218383" cy="188261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07962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54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5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F0AA2D45-EBA4-1AC9-427F-E589F9ED9AA8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/>
          <a:stretch/>
        </p:blipFill>
        <p:spPr>
          <a:xfrm>
            <a:off x="301920" y="7200049"/>
            <a:ext cx="11406759" cy="5367886"/>
          </a:xfrm>
          <a:prstGeom prst="rect">
            <a:avLst/>
          </a:prstGeom>
        </p:spPr>
      </p:pic>
      <p:sp>
        <p:nvSpPr>
          <p:cNvPr id="64" name="Rectangle 63">
            <a:extLst>
              <a:ext uri="{FF2B5EF4-FFF2-40B4-BE49-F238E27FC236}">
                <a16:creationId xmlns:a16="http://schemas.microsoft.com/office/drawing/2014/main" id="{58A43114-2463-5A34-76DC-E0561A5922F6}"/>
              </a:ext>
            </a:extLst>
          </p:cNvPr>
          <p:cNvSpPr/>
          <p:nvPr/>
        </p:nvSpPr>
        <p:spPr>
          <a:xfrm rot="5400000">
            <a:off x="5627903" y="-6909004"/>
            <a:ext cx="928256" cy="12184062"/>
          </a:xfrm>
          <a:prstGeom prst="rect">
            <a:avLst/>
          </a:prstGeom>
          <a:gradFill>
            <a:gsLst>
              <a:gs pos="4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FD49196-C755-96C5-E592-AFBF7FDA3DAB}"/>
              </a:ext>
            </a:extLst>
          </p:cNvPr>
          <p:cNvSpPr/>
          <p:nvPr/>
        </p:nvSpPr>
        <p:spPr>
          <a:xfrm rot="16200000" flipV="1">
            <a:off x="5467619" y="1662628"/>
            <a:ext cx="1248826" cy="12184062"/>
          </a:xfrm>
          <a:prstGeom prst="rect">
            <a:avLst/>
          </a:prstGeom>
          <a:gradFill>
            <a:gsLst>
              <a:gs pos="4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pic>
        <p:nvPicPr>
          <p:cNvPr id="33" name="toy2_anim" descr="toy2_anim">
            <a:hlinkClick r:id="" action="ppaction://media"/>
            <a:extLst>
              <a:ext uri="{FF2B5EF4-FFF2-40B4-BE49-F238E27FC236}">
                <a16:creationId xmlns:a16="http://schemas.microsoft.com/office/drawing/2014/main" id="{CE0BD7F3-F93A-D679-6092-38C661D2510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092555" y="781162"/>
            <a:ext cx="3825490" cy="3825490"/>
          </a:xfrm>
          <a:prstGeom prst="rect">
            <a:avLst/>
          </a:prstGeom>
        </p:spPr>
      </p:pic>
      <p:pic>
        <p:nvPicPr>
          <p:cNvPr id="34" name="toy1_anim" descr="toy1_anim">
            <a:hlinkClick r:id="" action="ppaction://media"/>
            <a:extLst>
              <a:ext uri="{FF2B5EF4-FFF2-40B4-BE49-F238E27FC236}">
                <a16:creationId xmlns:a16="http://schemas.microsoft.com/office/drawing/2014/main" id="{044DD53D-7725-E65D-3B1C-A92D5268BFA0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6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27287" y="731368"/>
            <a:ext cx="3925079" cy="3925079"/>
          </a:xfrm>
          <a:prstGeom prst="rect">
            <a:avLst/>
          </a:prstGeom>
        </p:spPr>
      </p:pic>
      <p:pic>
        <p:nvPicPr>
          <p:cNvPr id="35" name="toy3_anim" descr="toy3_anim">
            <a:hlinkClick r:id="" action="ppaction://media"/>
            <a:extLst>
              <a:ext uri="{FF2B5EF4-FFF2-40B4-BE49-F238E27FC236}">
                <a16:creationId xmlns:a16="http://schemas.microsoft.com/office/drawing/2014/main" id="{2B5C5D78-21D7-43CA-B5A3-CB0571183807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7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018029" y="731368"/>
            <a:ext cx="3925079" cy="3925079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2FAF2770-EAF6-89F0-64BA-EAA656429D99}"/>
              </a:ext>
            </a:extLst>
          </p:cNvPr>
          <p:cNvSpPr/>
          <p:nvPr/>
        </p:nvSpPr>
        <p:spPr>
          <a:xfrm>
            <a:off x="8904147" y="4247647"/>
            <a:ext cx="460480" cy="120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BAB64F-DC93-F96B-4527-5939574D4F3E}"/>
              </a:ext>
            </a:extLst>
          </p:cNvPr>
          <p:cNvSpPr/>
          <p:nvPr/>
        </p:nvSpPr>
        <p:spPr>
          <a:xfrm>
            <a:off x="8201343" y="4187190"/>
            <a:ext cx="921958" cy="2720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03FD2C7-E138-4F1B-0D5B-2150E65DEA86}"/>
              </a:ext>
            </a:extLst>
          </p:cNvPr>
          <p:cNvCxnSpPr/>
          <p:nvPr/>
        </p:nvCxnSpPr>
        <p:spPr>
          <a:xfrm>
            <a:off x="586604" y="2692233"/>
            <a:ext cx="2742700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9800C921-97F3-299C-2295-1EC044ED2F2A}"/>
              </a:ext>
            </a:extLst>
          </p:cNvPr>
          <p:cNvSpPr txBox="1"/>
          <p:nvPr/>
        </p:nvSpPr>
        <p:spPr>
          <a:xfrm>
            <a:off x="1281727" y="2416192"/>
            <a:ext cx="1335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315 AU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228C515-2347-A0DD-4DCF-AC2E86F90238}"/>
              </a:ext>
            </a:extLst>
          </p:cNvPr>
          <p:cNvCxnSpPr>
            <a:cxnSpLocks/>
          </p:cNvCxnSpPr>
          <p:nvPr/>
        </p:nvCxnSpPr>
        <p:spPr>
          <a:xfrm flipV="1">
            <a:off x="4383742" y="2705485"/>
            <a:ext cx="2812189" cy="13252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01D5D4A4-6B56-5C52-9CFC-F5182D2ED4CE}"/>
              </a:ext>
            </a:extLst>
          </p:cNvPr>
          <p:cNvSpPr txBox="1"/>
          <p:nvPr/>
        </p:nvSpPr>
        <p:spPr>
          <a:xfrm>
            <a:off x="5118621" y="2416192"/>
            <a:ext cx="1335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75 AU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BD3AE70-1F90-3744-FAB0-5518E75151D5}"/>
              </a:ext>
            </a:extLst>
          </p:cNvPr>
          <p:cNvCxnSpPr>
            <a:cxnSpLocks/>
          </p:cNvCxnSpPr>
          <p:nvPr/>
        </p:nvCxnSpPr>
        <p:spPr>
          <a:xfrm flipV="1">
            <a:off x="8457295" y="2692233"/>
            <a:ext cx="1350874" cy="13252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001AA460-C709-2E31-40B9-5F4A77ECC521}"/>
              </a:ext>
            </a:extLst>
          </p:cNvPr>
          <p:cNvSpPr txBox="1"/>
          <p:nvPr/>
        </p:nvSpPr>
        <p:spPr>
          <a:xfrm>
            <a:off x="8510303" y="2442696"/>
            <a:ext cx="1335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9 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68F6F1B-7A91-E605-6799-9FB108710016}"/>
              </a:ext>
            </a:extLst>
          </p:cNvPr>
          <p:cNvSpPr/>
          <p:nvPr/>
        </p:nvSpPr>
        <p:spPr>
          <a:xfrm>
            <a:off x="470129" y="4122153"/>
            <a:ext cx="1335740" cy="322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2F0D5AE-1651-ECC5-F2BD-1A4FCE149E83}"/>
              </a:ext>
            </a:extLst>
          </p:cNvPr>
          <p:cNvGrpSpPr/>
          <p:nvPr/>
        </p:nvGrpSpPr>
        <p:grpSpPr>
          <a:xfrm>
            <a:off x="239641" y="4808965"/>
            <a:ext cx="3546019" cy="1144534"/>
            <a:chOff x="239641" y="5074596"/>
            <a:chExt cx="3546019" cy="1144534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BF3B8C07-5CA1-440C-7A61-E270187425D8}"/>
                </a:ext>
              </a:extLst>
            </p:cNvPr>
            <p:cNvSpPr/>
            <p:nvPr/>
          </p:nvSpPr>
          <p:spPr>
            <a:xfrm>
              <a:off x="274891" y="5074596"/>
              <a:ext cx="3510769" cy="1144534"/>
            </a:xfrm>
            <a:prstGeom prst="roundRect">
              <a:avLst>
                <a:gd name="adj" fmla="val 972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pic>
          <p:nvPicPr>
            <p:cNvPr id="40" name="Picture 39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a&amp;=4385 r_g = 175.4\textrm{ AU}\\&#10;e&amp; = 0.800\\&#10;T&amp; \sim 1 \textrm{yr}&#10;\end{align*}&#10;&#10;\end{minipage}&#10;&#10;\end{document}" title="IguanaTex Bitmap Display">
              <a:extLst>
                <a:ext uri="{FF2B5EF4-FFF2-40B4-BE49-F238E27FC236}">
                  <a16:creationId xmlns:a16="http://schemas.microsoft.com/office/drawing/2014/main" id="{6267BEDD-48BA-BE5A-68C6-8A7F93DA1323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8"/>
            <a:stretch>
              <a:fillRect/>
            </a:stretch>
          </p:blipFill>
          <p:spPr>
            <a:xfrm>
              <a:off x="1380359" y="5268452"/>
              <a:ext cx="2129615" cy="806359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AFB56EA-3179-24BC-5A95-6FAF9096FDD8}"/>
                </a:ext>
              </a:extLst>
            </p:cNvPr>
            <p:cNvSpPr txBox="1"/>
            <p:nvPr/>
          </p:nvSpPr>
          <p:spPr>
            <a:xfrm>
              <a:off x="239641" y="5207908"/>
              <a:ext cx="111118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elvetica" pitchFamily="2" charset="0"/>
                </a:rPr>
                <a:t>Toy 1</a:t>
              </a: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372CF41-6CAB-CC7B-40D4-820CFD340A2C}"/>
                </a:ext>
              </a:extLst>
            </p:cNvPr>
            <p:cNvCxnSpPr/>
            <p:nvPr/>
          </p:nvCxnSpPr>
          <p:spPr>
            <a:xfrm>
              <a:off x="1241971" y="5207908"/>
              <a:ext cx="0" cy="866903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965D121-1C68-F33E-B325-D9DBDAC6D5C5}"/>
              </a:ext>
            </a:extLst>
          </p:cNvPr>
          <p:cNvGrpSpPr/>
          <p:nvPr/>
        </p:nvGrpSpPr>
        <p:grpSpPr>
          <a:xfrm>
            <a:off x="4227412" y="4808965"/>
            <a:ext cx="3546019" cy="1144534"/>
            <a:chOff x="4135779" y="5074596"/>
            <a:chExt cx="3546019" cy="1144534"/>
          </a:xfrm>
        </p:grpSpPr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3228E9D3-CC15-A49A-2341-DFB072DDAF46}"/>
                </a:ext>
              </a:extLst>
            </p:cNvPr>
            <p:cNvSpPr/>
            <p:nvPr/>
          </p:nvSpPr>
          <p:spPr>
            <a:xfrm>
              <a:off x="4171029" y="5074596"/>
              <a:ext cx="3510769" cy="1144534"/>
            </a:xfrm>
            <a:prstGeom prst="roundRect">
              <a:avLst>
                <a:gd name="adj" fmla="val 972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ACD33115-AED3-8183-3A94-6CA7788AD489}"/>
                </a:ext>
              </a:extLst>
            </p:cNvPr>
            <p:cNvSpPr txBox="1"/>
            <p:nvPr/>
          </p:nvSpPr>
          <p:spPr>
            <a:xfrm>
              <a:off x="4135779" y="5207908"/>
              <a:ext cx="111118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elvetica" pitchFamily="2" charset="0"/>
                </a:rPr>
                <a:t>Toy 2</a:t>
              </a:r>
            </a:p>
          </p:txBody>
        </p:sp>
        <p:pic>
          <p:nvPicPr>
            <p:cNvPr id="41" name="Picture 40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a&amp;=1095 r_g = 43.8\textrm{ AU}\\&#10;e&amp; = 0.800\\&#10;T&amp; \sim 50 \textrm{ days}&#10;\end{align*}&#10;&#10;\end{minipage}&#10;&#10;\end{document}" title="IguanaTex Bitmap Display">
              <a:extLst>
                <a:ext uri="{FF2B5EF4-FFF2-40B4-BE49-F238E27FC236}">
                  <a16:creationId xmlns:a16="http://schemas.microsoft.com/office/drawing/2014/main" id="{D2D26F8C-A414-86DB-F850-0A126DC28BC8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9"/>
            <a:stretch>
              <a:fillRect/>
            </a:stretch>
          </p:blipFill>
          <p:spPr>
            <a:xfrm>
              <a:off x="5399941" y="5207908"/>
              <a:ext cx="2026235" cy="806359"/>
            </a:xfrm>
            <a:prstGeom prst="rect">
              <a:avLst/>
            </a:prstGeom>
          </p:spPr>
        </p:pic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00C63FC3-0D3B-D836-C3FD-7BE9E5755C69}"/>
                </a:ext>
              </a:extLst>
            </p:cNvPr>
            <p:cNvCxnSpPr/>
            <p:nvPr/>
          </p:nvCxnSpPr>
          <p:spPr>
            <a:xfrm>
              <a:off x="5211385" y="5177635"/>
              <a:ext cx="0" cy="866903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6277080-B555-1816-BB41-2CD8601CB5E5}"/>
              </a:ext>
            </a:extLst>
          </p:cNvPr>
          <p:cNvGrpSpPr/>
          <p:nvPr/>
        </p:nvGrpSpPr>
        <p:grpSpPr>
          <a:xfrm>
            <a:off x="8215182" y="4808965"/>
            <a:ext cx="3546019" cy="1144534"/>
            <a:chOff x="7965658" y="5074596"/>
            <a:chExt cx="3546019" cy="1144534"/>
          </a:xfrm>
        </p:grpSpPr>
        <p:sp>
          <p:nvSpPr>
            <p:cNvPr id="55" name="Rounded Rectangle 54">
              <a:extLst>
                <a:ext uri="{FF2B5EF4-FFF2-40B4-BE49-F238E27FC236}">
                  <a16:creationId xmlns:a16="http://schemas.microsoft.com/office/drawing/2014/main" id="{8E8EB209-CA04-8C3A-6200-DBBFB7641A86}"/>
                </a:ext>
              </a:extLst>
            </p:cNvPr>
            <p:cNvSpPr/>
            <p:nvPr/>
          </p:nvSpPr>
          <p:spPr>
            <a:xfrm>
              <a:off x="8000908" y="5074596"/>
              <a:ext cx="3510769" cy="1144534"/>
            </a:xfrm>
            <a:prstGeom prst="roundRect">
              <a:avLst>
                <a:gd name="adj" fmla="val 972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6000F744-982C-409E-7687-5E51E34F1241}"/>
                </a:ext>
              </a:extLst>
            </p:cNvPr>
            <p:cNvSpPr txBox="1"/>
            <p:nvPr/>
          </p:nvSpPr>
          <p:spPr>
            <a:xfrm>
              <a:off x="7965658" y="5207908"/>
              <a:ext cx="111118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elvetica" pitchFamily="2" charset="0"/>
                </a:rPr>
                <a:t>Toy 3</a:t>
              </a:r>
            </a:p>
          </p:txBody>
        </p:sp>
        <p:pic>
          <p:nvPicPr>
            <p:cNvPr id="42" name="Picture 41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a&amp;=125 r_g = 5\textrm{ AU}\\&#10;e&amp; = 0.786\\&#10;T&amp; \sim 2 \textrm{ days}&#10;\end{align*}&#10;&#10;\end{minipage}&#10;&#10;\end{document}" title="IguanaTex Bitmap Display">
              <a:extLst>
                <a:ext uri="{FF2B5EF4-FFF2-40B4-BE49-F238E27FC236}">
                  <a16:creationId xmlns:a16="http://schemas.microsoft.com/office/drawing/2014/main" id="{59696597-51DD-0FD4-1464-61A1E328384A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0"/>
            <a:stretch>
              <a:fillRect/>
            </a:stretch>
          </p:blipFill>
          <p:spPr>
            <a:xfrm>
              <a:off x="9483895" y="5234412"/>
              <a:ext cx="1674746" cy="806359"/>
            </a:xfrm>
            <a:prstGeom prst="rect">
              <a:avLst/>
            </a:prstGeom>
          </p:spPr>
        </p:pic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104AE8F-C33F-F40D-8A02-F46A3085456C}"/>
                </a:ext>
              </a:extLst>
            </p:cNvPr>
            <p:cNvCxnSpPr/>
            <p:nvPr/>
          </p:nvCxnSpPr>
          <p:spPr>
            <a:xfrm>
              <a:off x="9205219" y="5207908"/>
              <a:ext cx="0" cy="866903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2058E2E6-7073-429C-EC9C-E8826F2DA40A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Sensitivity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of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timing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residuals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to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the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spacetime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metric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57E32F3-355A-FC8C-065A-0D4CB68B79B1}"/>
              </a:ext>
            </a:extLst>
          </p:cNvPr>
          <p:cNvGrpSpPr/>
          <p:nvPr/>
        </p:nvGrpSpPr>
        <p:grpSpPr>
          <a:xfrm>
            <a:off x="4698696" y="7116405"/>
            <a:ext cx="3022905" cy="1040485"/>
            <a:chOff x="758441" y="5265203"/>
            <a:chExt cx="3325195" cy="1144534"/>
          </a:xfrm>
        </p:grpSpPr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721F7629-8446-4254-AB6C-3946DA6F4BB5}"/>
                </a:ext>
              </a:extLst>
            </p:cNvPr>
            <p:cNvSpPr/>
            <p:nvPr/>
          </p:nvSpPr>
          <p:spPr>
            <a:xfrm>
              <a:off x="793692" y="5265203"/>
              <a:ext cx="3289944" cy="1144534"/>
            </a:xfrm>
            <a:prstGeom prst="roundRect">
              <a:avLst>
                <a:gd name="adj" fmla="val 972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43626C3-3A4F-AA62-1760-97F3A64D650C}"/>
                </a:ext>
              </a:extLst>
            </p:cNvPr>
            <p:cNvSpPr txBox="1"/>
            <p:nvPr/>
          </p:nvSpPr>
          <p:spPr>
            <a:xfrm>
              <a:off x="758441" y="5398515"/>
              <a:ext cx="111118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elvetica" pitchFamily="2" charset="0"/>
                </a:rPr>
                <a:t>Toy 0</a:t>
              </a:r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BF772252-B083-6B36-8C9D-F94AB5303878}"/>
                </a:ext>
              </a:extLst>
            </p:cNvPr>
            <p:cNvCxnSpPr/>
            <p:nvPr/>
          </p:nvCxnSpPr>
          <p:spPr>
            <a:xfrm>
              <a:off x="1760771" y="5398515"/>
              <a:ext cx="0" cy="866903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2" name="Picture 61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a&amp;=100 r_g = 4\textrm{ AU}\\&#10;e&amp; = 0\\&#10;T&amp; \sim 1.43 \textrm{ days}&#10;\end{align*}&#10;&#10;\end{minipage}&#10;&#10;\end{document}" title="IguanaTex Bitmap Display">
              <a:extLst>
                <a:ext uri="{FF2B5EF4-FFF2-40B4-BE49-F238E27FC236}">
                  <a16:creationId xmlns:a16="http://schemas.microsoft.com/office/drawing/2014/main" id="{71978E4C-C85A-FCD2-B4A9-F3EE83B6D8DB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1"/>
            <a:stretch>
              <a:fillRect/>
            </a:stretch>
          </p:blipFill>
          <p:spPr>
            <a:xfrm>
              <a:off x="2050616" y="5425019"/>
              <a:ext cx="1674746" cy="806359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89E36E4-BD03-FD1E-4529-7C523EF456F1}"/>
              </a:ext>
            </a:extLst>
          </p:cNvPr>
          <p:cNvSpPr txBox="1"/>
          <p:nvPr/>
        </p:nvSpPr>
        <p:spPr>
          <a:xfrm>
            <a:off x="11668836" y="498875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/>
          </a:p>
        </p:txBody>
      </p:sp>
      <p:sp>
        <p:nvSpPr>
          <p:cNvPr id="67" name="Triangle 66">
            <a:extLst>
              <a:ext uri="{FF2B5EF4-FFF2-40B4-BE49-F238E27FC236}">
                <a16:creationId xmlns:a16="http://schemas.microsoft.com/office/drawing/2014/main" id="{C27EF087-448A-2D91-8258-AC6D68F8058B}"/>
              </a:ext>
            </a:extLst>
          </p:cNvPr>
          <p:cNvSpPr/>
          <p:nvPr/>
        </p:nvSpPr>
        <p:spPr>
          <a:xfrm rot="16200000">
            <a:off x="5949146" y="1174886"/>
            <a:ext cx="496232" cy="10481935"/>
          </a:xfrm>
          <a:prstGeom prst="triangle">
            <a:avLst/>
          </a:prstGeom>
          <a:solidFill>
            <a:schemeClr val="tx2">
              <a:lumMod val="40000"/>
              <a:lumOff val="60000"/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rgbClr val="4FBA97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33F95A4-497B-F812-B8DB-57659C4C7DF6}"/>
              </a:ext>
            </a:extLst>
          </p:cNvPr>
          <p:cNvSpPr txBox="1"/>
          <p:nvPr/>
        </p:nvSpPr>
        <p:spPr>
          <a:xfrm>
            <a:off x="956294" y="6105162"/>
            <a:ext cx="36582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10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Increasingly</a:t>
            </a:r>
            <a:r>
              <a:rPr lang="es-ES_tradnl" sz="110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extreme orbital </a:t>
            </a:r>
            <a:r>
              <a:rPr lang="es-ES_tradnl" sz="110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features</a:t>
            </a:r>
            <a:endParaRPr lang="es-ES_tradnl" sz="110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8F762A66-5136-4EFE-5277-A2DE28086D38}"/>
              </a:ext>
            </a:extLst>
          </p:cNvPr>
          <p:cNvSpPr/>
          <p:nvPr/>
        </p:nvSpPr>
        <p:spPr>
          <a:xfrm>
            <a:off x="134921" y="753616"/>
            <a:ext cx="3792252" cy="5230196"/>
          </a:xfrm>
          <a:prstGeom prst="rect">
            <a:avLst/>
          </a:prstGeom>
          <a:solidFill>
            <a:schemeClr val="bg1">
              <a:alpha val="7628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484C3D4-F5D2-2B71-EA95-F4BD28981031}"/>
              </a:ext>
            </a:extLst>
          </p:cNvPr>
          <p:cNvSpPr/>
          <p:nvPr/>
        </p:nvSpPr>
        <p:spPr>
          <a:xfrm>
            <a:off x="8059721" y="753616"/>
            <a:ext cx="3792252" cy="5230196"/>
          </a:xfrm>
          <a:prstGeom prst="rect">
            <a:avLst/>
          </a:prstGeom>
          <a:solidFill>
            <a:schemeClr val="bg1">
              <a:alpha val="7628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301509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017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0017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0017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5" dur="1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0" dur="1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video>
              <p:cMediaNode vol="80000">
                <p:cTn id="41" fill="hold" display="0">
                  <p:stCondLst>
                    <p:cond delay="indefinite"/>
                  </p:stCondLst>
                </p:cTn>
                <p:tgtEl>
                  <p:spTgt spid="35"/>
                </p:tgtEl>
              </p:cMediaNode>
            </p:video>
            <p:video>
              <p:cMediaNode vol="80000">
                <p:cTn id="42" fill="hold" display="0">
                  <p:stCondLst>
                    <p:cond delay="indefinite"/>
                  </p:stCondLst>
                </p:cTn>
                <p:tgtEl>
                  <p:spTgt spid="34"/>
                </p:tgtEl>
              </p:cMediaNode>
            </p:video>
            <p:video>
              <p:cMediaNode vol="80000">
                <p:cTn id="43" fill="hold" display="0">
                  <p:stCondLst>
                    <p:cond delay="indefinite"/>
                  </p:stCondLst>
                </p:cTn>
                <p:tgtEl>
                  <p:spTgt spid="33"/>
                </p:tgtEl>
              </p:cMediaNode>
            </p:video>
          </p:childTnLst>
        </p:cTn>
      </p:par>
    </p:tnLst>
    <p:bldLst>
      <p:bldP spid="67" grpId="0" animBg="1"/>
      <p:bldP spid="71" grpId="0"/>
      <p:bldP spid="66" grpId="0" animBg="1"/>
      <p:bldP spid="7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AD7FE8-42A0-4414-69C6-DA348E7AD634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Future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prospects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: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testing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black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hole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spacetimes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with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pulsar timing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8B202C4-EE27-BA62-0E57-CCAA4049A334}"/>
              </a:ext>
            </a:extLst>
          </p:cNvPr>
          <p:cNvSpPr/>
          <p:nvPr/>
        </p:nvSpPr>
        <p:spPr>
          <a:xfrm>
            <a:off x="1541379" y="2822095"/>
            <a:ext cx="591940" cy="357036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22F0020-7FFA-5812-4DE3-EC9EA690830F}"/>
              </a:ext>
            </a:extLst>
          </p:cNvPr>
          <p:cNvSpPr/>
          <p:nvPr/>
        </p:nvSpPr>
        <p:spPr>
          <a:xfrm>
            <a:off x="5983327" y="3772697"/>
            <a:ext cx="2177650" cy="1483135"/>
          </a:xfrm>
          <a:prstGeom prst="roundRect">
            <a:avLst>
              <a:gd name="adj" fmla="val 125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Triangle 12">
            <a:extLst>
              <a:ext uri="{FF2B5EF4-FFF2-40B4-BE49-F238E27FC236}">
                <a16:creationId xmlns:a16="http://schemas.microsoft.com/office/drawing/2014/main" id="{73499C56-68E5-5B0E-C131-ECA3DD9240CB}"/>
              </a:ext>
            </a:extLst>
          </p:cNvPr>
          <p:cNvSpPr/>
          <p:nvPr/>
        </p:nvSpPr>
        <p:spPr>
          <a:xfrm rot="5400000">
            <a:off x="2524884" y="4368253"/>
            <a:ext cx="231648" cy="199697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2FEB0A0B-95BC-06B0-641E-EE3FE4B36583}"/>
              </a:ext>
            </a:extLst>
          </p:cNvPr>
          <p:cNvSpPr/>
          <p:nvPr/>
        </p:nvSpPr>
        <p:spPr>
          <a:xfrm rot="5400000">
            <a:off x="5635833" y="4368254"/>
            <a:ext cx="231648" cy="199697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6" name="Triangle 15">
            <a:extLst>
              <a:ext uri="{FF2B5EF4-FFF2-40B4-BE49-F238E27FC236}">
                <a16:creationId xmlns:a16="http://schemas.microsoft.com/office/drawing/2014/main" id="{C6101BA4-4E7A-29CC-4613-89A270DCA438}"/>
              </a:ext>
            </a:extLst>
          </p:cNvPr>
          <p:cNvSpPr/>
          <p:nvPr/>
        </p:nvSpPr>
        <p:spPr>
          <a:xfrm rot="5400000">
            <a:off x="8287655" y="4368252"/>
            <a:ext cx="231648" cy="199697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17" name="Picture 2" descr="Gaussian filter - Wikipedia">
            <a:extLst>
              <a:ext uri="{FF2B5EF4-FFF2-40B4-BE49-F238E27FC236}">
                <a16:creationId xmlns:a16="http://schemas.microsoft.com/office/drawing/2014/main" id="{C915ADD1-FD69-F32D-E211-538AC93DF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alphaModFix amt="20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>
                        <a14:backgroundMark x1="20333" y1="26249" x2="20333" y2="26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246" y="4465561"/>
            <a:ext cx="1006399" cy="72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B6D2E16-ED7D-A66F-7A1C-78ED4A785DA8}"/>
              </a:ext>
            </a:extLst>
          </p:cNvPr>
          <p:cNvSpPr txBox="1"/>
          <p:nvPr/>
        </p:nvSpPr>
        <p:spPr>
          <a:xfrm>
            <a:off x="6081444" y="3972512"/>
            <a:ext cx="1971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1600" b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Gaussian noise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D7251E73-D933-191F-608F-541AFC04D3DF}"/>
              </a:ext>
            </a:extLst>
          </p:cNvPr>
          <p:cNvSpPr/>
          <p:nvPr/>
        </p:nvSpPr>
        <p:spPr>
          <a:xfrm>
            <a:off x="2976439" y="3770187"/>
            <a:ext cx="2565945" cy="1483135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16DABDC-C99B-E876-F369-3B05C90957A8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0000"/>
          </a:blip>
          <a:stretch>
            <a:fillRect/>
          </a:stretch>
        </p:blipFill>
        <p:spPr>
          <a:xfrm rot="2708043">
            <a:off x="3155329" y="4523840"/>
            <a:ext cx="594881" cy="594881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F3149F8C-17DD-34AE-2798-D38FF7714293}"/>
              </a:ext>
            </a:extLst>
          </p:cNvPr>
          <p:cNvSpPr/>
          <p:nvPr/>
        </p:nvSpPr>
        <p:spPr>
          <a:xfrm>
            <a:off x="3931130" y="4610467"/>
            <a:ext cx="257566" cy="25756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8789A28-4098-8DC1-58AE-8D567C4759E5}"/>
              </a:ext>
            </a:extLst>
          </p:cNvPr>
          <p:cNvSpPr/>
          <p:nvPr/>
        </p:nvSpPr>
        <p:spPr>
          <a:xfrm>
            <a:off x="3564338" y="4910916"/>
            <a:ext cx="257566" cy="25756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26" name="Picture 25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textcolor{white}{&#10;\begin{align*}&#10;\Gamma^\mu_{\nu\rho}&#10;\end{align*}&#10;}&#10;&#10;\end{minipage}&#10;&#10;\end{document}" title="IguanaTex Bitmap Display">
            <a:extLst>
              <a:ext uri="{FF2B5EF4-FFF2-40B4-BE49-F238E27FC236}">
                <a16:creationId xmlns:a16="http://schemas.microsoft.com/office/drawing/2014/main" id="{A55B4E49-7D06-D9CC-65E2-882806F1199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alphaModFix amt="35000"/>
          </a:blip>
          <a:stretch>
            <a:fillRect/>
          </a:stretch>
        </p:blipFill>
        <p:spPr>
          <a:xfrm>
            <a:off x="3628139" y="4969840"/>
            <a:ext cx="245274" cy="179868"/>
          </a:xfrm>
          <a:prstGeom prst="rect">
            <a:avLst/>
          </a:prstGeom>
        </p:spPr>
      </p:pic>
      <p:pic>
        <p:nvPicPr>
          <p:cNvPr id="29" name="Picture 28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textcolor{white}{&#10;\begin{align*}&#10;\begin{array}{c}&#10;M\\&#10;t_p\\&#10;a\\&#10;e\\&#10;i\\&#10;\omega\\&#10;P\\&#10;\dot{P}\\&#10;\tau_P\\&#10;\phi_0&#10;\end{array}&#10;\end{align*}}&#10;&#10;\end{minipage}&#10;&#10;\end{document}" title="IguanaTex Bitmap Display">
            <a:extLst>
              <a:ext uri="{FF2B5EF4-FFF2-40B4-BE49-F238E27FC236}">
                <a16:creationId xmlns:a16="http://schemas.microsoft.com/office/drawing/2014/main" id="{820FDEC4-1A8C-FDA1-C297-9860F0A5DFE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1699163" y="3004086"/>
            <a:ext cx="292589" cy="313868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C46445B-746B-C5E0-443A-B34BA0DE8A46}"/>
              </a:ext>
            </a:extLst>
          </p:cNvPr>
          <p:cNvSpPr txBox="1"/>
          <p:nvPr/>
        </p:nvSpPr>
        <p:spPr>
          <a:xfrm>
            <a:off x="3083764" y="3814595"/>
            <a:ext cx="1759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>
                <a:solidFill>
                  <a:schemeClr val="bg1"/>
                </a:solidFill>
                <a:latin typeface="Helvetica" pitchFamily="2" charset="0"/>
              </a:rPr>
              <a:t>Timing </a:t>
            </a:r>
            <a:r>
              <a:rPr lang="es-ES_tradnl" b="1" err="1">
                <a:solidFill>
                  <a:schemeClr val="bg1"/>
                </a:solidFill>
                <a:latin typeface="Helvetica" pitchFamily="2" charset="0"/>
              </a:rPr>
              <a:t>model</a:t>
            </a:r>
            <a:endParaRPr lang="es-ES_tradnl" b="1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6FAEBE0D-718B-DA73-44B9-6D11C4E791DC}"/>
              </a:ext>
            </a:extLst>
          </p:cNvPr>
          <p:cNvSpPr/>
          <p:nvPr/>
        </p:nvSpPr>
        <p:spPr>
          <a:xfrm>
            <a:off x="8633988" y="3772697"/>
            <a:ext cx="2577911" cy="1483135"/>
          </a:xfrm>
          <a:prstGeom prst="roundRect">
            <a:avLst>
              <a:gd name="adj" fmla="val 12500"/>
            </a:avLst>
          </a:prstGeom>
          <a:solidFill>
            <a:srgbClr val="907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rgbClr val="907F96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A790C50-D10C-C8F9-279E-3C7E6169EB85}"/>
              </a:ext>
            </a:extLst>
          </p:cNvPr>
          <p:cNvSpPr txBox="1"/>
          <p:nvPr/>
        </p:nvSpPr>
        <p:spPr>
          <a:xfrm>
            <a:off x="8890772" y="4221702"/>
            <a:ext cx="1971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b="1">
                <a:solidFill>
                  <a:schemeClr val="bg1"/>
                </a:solidFill>
                <a:latin typeface="Helvetica" pitchFamily="2" charset="0"/>
              </a:rPr>
              <a:t>Mock catalogue</a:t>
            </a:r>
          </a:p>
          <a:p>
            <a:pPr algn="ctr"/>
            <a:r>
              <a:rPr lang="en-GB" b="1">
                <a:solidFill>
                  <a:schemeClr val="bg1"/>
                </a:solidFill>
                <a:latin typeface="Helvetica" pitchFamily="2" charset="0"/>
              </a:rPr>
              <a:t>o</a:t>
            </a:r>
            <a:r>
              <a:rPr lang="en-IT" b="1">
                <a:solidFill>
                  <a:schemeClr val="bg1"/>
                </a:solidFill>
                <a:latin typeface="Helvetica" pitchFamily="2" charset="0"/>
              </a:rPr>
              <a:t>f TOAs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7217FC82-630A-B0F0-4329-C128D5BB540E}"/>
              </a:ext>
            </a:extLst>
          </p:cNvPr>
          <p:cNvPicPr>
            <a:picLocks noChangeAspect="1"/>
          </p:cNvPicPr>
          <p:nvPr/>
        </p:nvPicPr>
        <p:blipFill>
          <a:blip r:embed="rId13">
            <a:grayscl/>
            <a:alphaModFix amt="35000"/>
          </a:blip>
          <a:stretch>
            <a:fillRect/>
          </a:stretch>
        </p:blipFill>
        <p:spPr>
          <a:xfrm>
            <a:off x="10263708" y="4189817"/>
            <a:ext cx="859063" cy="84399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8D611D0-9795-57A7-6654-642686D49718}"/>
              </a:ext>
            </a:extLst>
          </p:cNvPr>
          <p:cNvPicPr>
            <a:picLocks noChangeAspect="1"/>
          </p:cNvPicPr>
          <p:nvPr/>
        </p:nvPicPr>
        <p:blipFill>
          <a:blip r:embed="rId14">
            <a:lum bright="70000" contrast="-70000"/>
            <a:alphaModFix amt="35000"/>
          </a:blip>
          <a:stretch>
            <a:fillRect/>
          </a:stretch>
        </p:blipFill>
        <p:spPr>
          <a:xfrm>
            <a:off x="3698591" y="4264540"/>
            <a:ext cx="474710" cy="474710"/>
          </a:xfrm>
          <a:prstGeom prst="rect">
            <a:avLst/>
          </a:prstGeom>
        </p:spPr>
      </p:pic>
      <p:pic>
        <p:nvPicPr>
          <p:cNvPr id="38" name="Picture 37" descr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\sim 100\,\mu\textrm{s}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8135196A-DF9C-BFC7-16A0-6F34EFB8595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6575416" y="4538858"/>
            <a:ext cx="978220" cy="244555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BB4EEEB3-9FF1-5E92-9BAC-78C1B6911D62}"/>
              </a:ext>
            </a:extLst>
          </p:cNvPr>
          <p:cNvGrpSpPr/>
          <p:nvPr/>
        </p:nvGrpSpPr>
        <p:grpSpPr>
          <a:xfrm>
            <a:off x="327335" y="1157437"/>
            <a:ext cx="3546019" cy="1144534"/>
            <a:chOff x="4135779" y="5074596"/>
            <a:chExt cx="3546019" cy="1144534"/>
          </a:xfrm>
        </p:grpSpPr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6E46DD57-3F94-5C25-55C9-93FC38D2CF14}"/>
                </a:ext>
              </a:extLst>
            </p:cNvPr>
            <p:cNvSpPr/>
            <p:nvPr/>
          </p:nvSpPr>
          <p:spPr>
            <a:xfrm>
              <a:off x="4171029" y="5074596"/>
              <a:ext cx="3510769" cy="1144534"/>
            </a:xfrm>
            <a:prstGeom prst="roundRect">
              <a:avLst>
                <a:gd name="adj" fmla="val 972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E0F9D73-B270-BFEB-8868-08AAE3D7FB46}"/>
                </a:ext>
              </a:extLst>
            </p:cNvPr>
            <p:cNvSpPr txBox="1"/>
            <p:nvPr/>
          </p:nvSpPr>
          <p:spPr>
            <a:xfrm>
              <a:off x="4135779" y="5207908"/>
              <a:ext cx="111118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elvetica" pitchFamily="2" charset="0"/>
                </a:rPr>
                <a:t>Toy 2</a:t>
              </a:r>
            </a:p>
          </p:txBody>
        </p:sp>
        <p:pic>
          <p:nvPicPr>
            <p:cNvPr id="42" name="Picture 41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a&amp;=1095 r_g = 43.8\textrm{ AU}\\&#10;e&amp; = 0.800\\&#10;T&amp; \sim 50 \textrm{ days}&#10;\end{align*}&#10;&#10;\end{minipage}&#10;&#10;\end{document}" title="IguanaTex Bitmap Display">
              <a:extLst>
                <a:ext uri="{FF2B5EF4-FFF2-40B4-BE49-F238E27FC236}">
                  <a16:creationId xmlns:a16="http://schemas.microsoft.com/office/drawing/2014/main" id="{6F7BB3B7-BA59-4B42-0497-743067F1FCA7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6"/>
            <a:stretch>
              <a:fillRect/>
            </a:stretch>
          </p:blipFill>
          <p:spPr>
            <a:xfrm>
              <a:off x="5399941" y="5207908"/>
              <a:ext cx="2026235" cy="806359"/>
            </a:xfrm>
            <a:prstGeom prst="rect">
              <a:avLst/>
            </a:prstGeom>
          </p:spPr>
        </p:pic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4FE26C5E-F1D0-AF56-4621-9B61D1C1FBF7}"/>
                </a:ext>
              </a:extLst>
            </p:cNvPr>
            <p:cNvCxnSpPr/>
            <p:nvPr/>
          </p:nvCxnSpPr>
          <p:spPr>
            <a:xfrm>
              <a:off x="5211385" y="5177635"/>
              <a:ext cx="0" cy="866903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E60BAE1-070A-8165-FF97-0C84DBCB9519}"/>
              </a:ext>
            </a:extLst>
          </p:cNvPr>
          <p:cNvCxnSpPr/>
          <p:nvPr/>
        </p:nvCxnSpPr>
        <p:spPr>
          <a:xfrm>
            <a:off x="1836751" y="2365858"/>
            <a:ext cx="0" cy="34656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09727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6" grpId="0" animBg="1"/>
      <p:bldP spid="19" grpId="0"/>
      <p:bldP spid="20" grpId="0" animBg="1"/>
      <p:bldP spid="23" grpId="0" animBg="1"/>
      <p:bldP spid="24" grpId="0" animBg="1"/>
      <p:bldP spid="28" grpId="0"/>
      <p:bldP spid="34" grpId="0" animBg="1"/>
      <p:bldP spid="3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E92C8EF1-558C-2DAC-3BEE-93DA950E8919}"/>
              </a:ext>
            </a:extLst>
          </p:cNvPr>
          <p:cNvGrpSpPr/>
          <p:nvPr/>
        </p:nvGrpSpPr>
        <p:grpSpPr>
          <a:xfrm>
            <a:off x="372594" y="1296845"/>
            <a:ext cx="11485577" cy="11122307"/>
            <a:chOff x="372594" y="3386727"/>
            <a:chExt cx="11485577" cy="1112230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1D6C1B9-F0C0-7805-85F2-AD012940E1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2594" y="3699079"/>
              <a:ext cx="11485577" cy="10809955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31B4033-82F3-4A4C-91B6-993950809DDD}"/>
                </a:ext>
              </a:extLst>
            </p:cNvPr>
            <p:cNvGrpSpPr/>
            <p:nvPr/>
          </p:nvGrpSpPr>
          <p:grpSpPr>
            <a:xfrm>
              <a:off x="372594" y="3386727"/>
              <a:ext cx="11485577" cy="469473"/>
              <a:chOff x="372594" y="3386727"/>
              <a:chExt cx="11485577" cy="469473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E10F5377-69A3-86EA-9C54-93A140CE63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93382" b="4617"/>
              <a:stretch/>
            </p:blipFill>
            <p:spPr>
              <a:xfrm>
                <a:off x="372594" y="3639944"/>
                <a:ext cx="11485577" cy="216256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8082ECD0-BF8B-BF33-2B8B-71170C694F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95561" b="2438"/>
              <a:stretch/>
            </p:blipFill>
            <p:spPr>
              <a:xfrm>
                <a:off x="372594" y="3386727"/>
                <a:ext cx="11485577" cy="216256"/>
              </a:xfrm>
              <a:prstGeom prst="rect">
                <a:avLst/>
              </a:prstGeom>
            </p:spPr>
          </p:pic>
        </p:grp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AC97F18-1A4F-F626-3919-CE0BABBAE4FF}"/>
              </a:ext>
            </a:extLst>
          </p:cNvPr>
          <p:cNvSpPr/>
          <p:nvPr/>
        </p:nvSpPr>
        <p:spPr>
          <a:xfrm rot="5400000">
            <a:off x="5181148" y="-5181148"/>
            <a:ext cx="1821766" cy="12184062"/>
          </a:xfrm>
          <a:prstGeom prst="rect">
            <a:avLst/>
          </a:prstGeom>
          <a:gradFill>
            <a:gsLst>
              <a:gs pos="4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565363-1F4C-DF23-98FC-B7B8A6D65163}"/>
              </a:ext>
            </a:extLst>
          </p:cNvPr>
          <p:cNvSpPr/>
          <p:nvPr/>
        </p:nvSpPr>
        <p:spPr>
          <a:xfrm rot="16200000" flipV="1">
            <a:off x="5181149" y="-144915"/>
            <a:ext cx="1821766" cy="12184062"/>
          </a:xfrm>
          <a:prstGeom prst="rect">
            <a:avLst/>
          </a:prstGeom>
          <a:gradFill>
            <a:gsLst>
              <a:gs pos="4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AD7FE8-42A0-4414-69C6-DA348E7AD634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Future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prospects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: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testing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black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hole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spacetimes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with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pulsar timing</a:t>
            </a:r>
          </a:p>
        </p:txBody>
      </p:sp>
    </p:spTree>
    <p:extLst>
      <p:ext uri="{BB962C8B-B14F-4D97-AF65-F5344CB8AC3E}">
        <p14:creationId xmlns:p14="http://schemas.microsoft.com/office/powerpoint/2010/main" val="30934542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E92C8EF1-558C-2DAC-3BEE-93DA950E8919}"/>
              </a:ext>
            </a:extLst>
          </p:cNvPr>
          <p:cNvGrpSpPr/>
          <p:nvPr/>
        </p:nvGrpSpPr>
        <p:grpSpPr>
          <a:xfrm>
            <a:off x="394632" y="-2234147"/>
            <a:ext cx="11485577" cy="11122307"/>
            <a:chOff x="372594" y="3386727"/>
            <a:chExt cx="11485577" cy="1112230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1D6C1B9-F0C0-7805-85F2-AD012940E1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2594" y="3699079"/>
              <a:ext cx="11485577" cy="10809955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31B4033-82F3-4A4C-91B6-993950809DDD}"/>
                </a:ext>
              </a:extLst>
            </p:cNvPr>
            <p:cNvGrpSpPr/>
            <p:nvPr/>
          </p:nvGrpSpPr>
          <p:grpSpPr>
            <a:xfrm>
              <a:off x="372594" y="3386727"/>
              <a:ext cx="11485577" cy="469473"/>
              <a:chOff x="372594" y="3386727"/>
              <a:chExt cx="11485577" cy="469473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E10F5377-69A3-86EA-9C54-93A140CE63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93382" b="4617"/>
              <a:stretch/>
            </p:blipFill>
            <p:spPr>
              <a:xfrm>
                <a:off x="372594" y="3639944"/>
                <a:ext cx="11485577" cy="216256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8082ECD0-BF8B-BF33-2B8B-71170C694F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95561" b="2438"/>
              <a:stretch/>
            </p:blipFill>
            <p:spPr>
              <a:xfrm>
                <a:off x="372594" y="3386727"/>
                <a:ext cx="11485577" cy="216256"/>
              </a:xfrm>
              <a:prstGeom prst="rect">
                <a:avLst/>
              </a:prstGeom>
            </p:spPr>
          </p:pic>
        </p:grp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AC97F18-1A4F-F626-3919-CE0BABBAE4FF}"/>
              </a:ext>
            </a:extLst>
          </p:cNvPr>
          <p:cNvSpPr/>
          <p:nvPr/>
        </p:nvSpPr>
        <p:spPr>
          <a:xfrm rot="5400000">
            <a:off x="5181148" y="-5181148"/>
            <a:ext cx="1821766" cy="12184062"/>
          </a:xfrm>
          <a:prstGeom prst="rect">
            <a:avLst/>
          </a:prstGeom>
          <a:gradFill>
            <a:gsLst>
              <a:gs pos="4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565363-1F4C-DF23-98FC-B7B8A6D65163}"/>
              </a:ext>
            </a:extLst>
          </p:cNvPr>
          <p:cNvSpPr/>
          <p:nvPr/>
        </p:nvSpPr>
        <p:spPr>
          <a:xfrm rot="16200000" flipV="1">
            <a:off x="5181149" y="-144915"/>
            <a:ext cx="1821766" cy="12184062"/>
          </a:xfrm>
          <a:prstGeom prst="rect">
            <a:avLst/>
          </a:prstGeom>
          <a:gradFill>
            <a:gsLst>
              <a:gs pos="4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AD7FE8-42A0-4414-69C6-DA348E7AD634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Future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prospects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: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testing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black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hole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spacetimes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with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pulsar timing</a:t>
            </a:r>
          </a:p>
        </p:txBody>
      </p:sp>
    </p:spTree>
    <p:extLst>
      <p:ext uri="{BB962C8B-B14F-4D97-AF65-F5344CB8AC3E}">
        <p14:creationId xmlns:p14="http://schemas.microsoft.com/office/powerpoint/2010/main" val="31627211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E92C8EF1-558C-2DAC-3BEE-93DA950E8919}"/>
              </a:ext>
            </a:extLst>
          </p:cNvPr>
          <p:cNvGrpSpPr/>
          <p:nvPr/>
        </p:nvGrpSpPr>
        <p:grpSpPr>
          <a:xfrm>
            <a:off x="394632" y="-5414513"/>
            <a:ext cx="11485577" cy="11122307"/>
            <a:chOff x="372594" y="3386727"/>
            <a:chExt cx="11485577" cy="1112230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1D6C1B9-F0C0-7805-85F2-AD012940E1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2594" y="3699079"/>
              <a:ext cx="11485577" cy="10809955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31B4033-82F3-4A4C-91B6-993950809DDD}"/>
                </a:ext>
              </a:extLst>
            </p:cNvPr>
            <p:cNvGrpSpPr/>
            <p:nvPr/>
          </p:nvGrpSpPr>
          <p:grpSpPr>
            <a:xfrm>
              <a:off x="372594" y="3386727"/>
              <a:ext cx="11485577" cy="469473"/>
              <a:chOff x="372594" y="3386727"/>
              <a:chExt cx="11485577" cy="469473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E10F5377-69A3-86EA-9C54-93A140CE63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93382" b="4617"/>
              <a:stretch/>
            </p:blipFill>
            <p:spPr>
              <a:xfrm>
                <a:off x="372594" y="3639944"/>
                <a:ext cx="11485577" cy="216256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8082ECD0-BF8B-BF33-2B8B-71170C694F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95561" b="2438"/>
              <a:stretch/>
            </p:blipFill>
            <p:spPr>
              <a:xfrm>
                <a:off x="372594" y="3386727"/>
                <a:ext cx="11485577" cy="216256"/>
              </a:xfrm>
              <a:prstGeom prst="rect">
                <a:avLst/>
              </a:prstGeom>
            </p:spPr>
          </p:pic>
        </p:grp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AC97F18-1A4F-F626-3919-CE0BABBAE4FF}"/>
              </a:ext>
            </a:extLst>
          </p:cNvPr>
          <p:cNvSpPr/>
          <p:nvPr/>
        </p:nvSpPr>
        <p:spPr>
          <a:xfrm rot="5400000">
            <a:off x="5181148" y="-5181148"/>
            <a:ext cx="1821766" cy="12184062"/>
          </a:xfrm>
          <a:prstGeom prst="rect">
            <a:avLst/>
          </a:prstGeom>
          <a:gradFill>
            <a:gsLst>
              <a:gs pos="4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565363-1F4C-DF23-98FC-B7B8A6D65163}"/>
              </a:ext>
            </a:extLst>
          </p:cNvPr>
          <p:cNvSpPr/>
          <p:nvPr/>
        </p:nvSpPr>
        <p:spPr>
          <a:xfrm rot="16200000" flipV="1">
            <a:off x="5181149" y="-144915"/>
            <a:ext cx="1821766" cy="12184062"/>
          </a:xfrm>
          <a:prstGeom prst="rect">
            <a:avLst/>
          </a:prstGeom>
          <a:gradFill>
            <a:gsLst>
              <a:gs pos="4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AD7FE8-42A0-4414-69C6-DA348E7AD634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Future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prospects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: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testing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black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hole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spacetimes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with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pulsar timing</a:t>
            </a:r>
          </a:p>
        </p:txBody>
      </p:sp>
    </p:spTree>
    <p:extLst>
      <p:ext uri="{BB962C8B-B14F-4D97-AF65-F5344CB8AC3E}">
        <p14:creationId xmlns:p14="http://schemas.microsoft.com/office/powerpoint/2010/main" val="32294394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E92C8EF1-558C-2DAC-3BEE-93DA950E8919}"/>
              </a:ext>
            </a:extLst>
          </p:cNvPr>
          <p:cNvGrpSpPr/>
          <p:nvPr/>
        </p:nvGrpSpPr>
        <p:grpSpPr>
          <a:xfrm>
            <a:off x="394632" y="-5414513"/>
            <a:ext cx="11485577" cy="11122307"/>
            <a:chOff x="372594" y="3386727"/>
            <a:chExt cx="11485577" cy="1112230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1D6C1B9-F0C0-7805-85F2-AD012940E1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2594" y="3699079"/>
              <a:ext cx="11485577" cy="10809955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31B4033-82F3-4A4C-91B6-993950809DDD}"/>
                </a:ext>
              </a:extLst>
            </p:cNvPr>
            <p:cNvGrpSpPr/>
            <p:nvPr/>
          </p:nvGrpSpPr>
          <p:grpSpPr>
            <a:xfrm>
              <a:off x="372594" y="3386727"/>
              <a:ext cx="11485577" cy="469473"/>
              <a:chOff x="372594" y="3386727"/>
              <a:chExt cx="11485577" cy="469473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E10F5377-69A3-86EA-9C54-93A140CE63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93382" b="4617"/>
              <a:stretch/>
            </p:blipFill>
            <p:spPr>
              <a:xfrm>
                <a:off x="372594" y="3639944"/>
                <a:ext cx="11485577" cy="216256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8082ECD0-BF8B-BF33-2B8B-71170C694F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95561" b="2438"/>
              <a:stretch/>
            </p:blipFill>
            <p:spPr>
              <a:xfrm>
                <a:off x="372594" y="3386727"/>
                <a:ext cx="11485577" cy="216256"/>
              </a:xfrm>
              <a:prstGeom prst="rect">
                <a:avLst/>
              </a:prstGeom>
            </p:spPr>
          </p:pic>
        </p:grp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AC97F18-1A4F-F626-3919-CE0BABBAE4FF}"/>
              </a:ext>
            </a:extLst>
          </p:cNvPr>
          <p:cNvSpPr/>
          <p:nvPr/>
        </p:nvSpPr>
        <p:spPr>
          <a:xfrm rot="5400000">
            <a:off x="5181148" y="-5181148"/>
            <a:ext cx="1821766" cy="12184062"/>
          </a:xfrm>
          <a:prstGeom prst="rect">
            <a:avLst/>
          </a:prstGeom>
          <a:gradFill>
            <a:gsLst>
              <a:gs pos="4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565363-1F4C-DF23-98FC-B7B8A6D65163}"/>
              </a:ext>
            </a:extLst>
          </p:cNvPr>
          <p:cNvSpPr/>
          <p:nvPr/>
        </p:nvSpPr>
        <p:spPr>
          <a:xfrm rot="16200000" flipV="1">
            <a:off x="5181149" y="-144915"/>
            <a:ext cx="1821766" cy="12184062"/>
          </a:xfrm>
          <a:prstGeom prst="rect">
            <a:avLst/>
          </a:prstGeom>
          <a:gradFill>
            <a:gsLst>
              <a:gs pos="4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AD7FE8-42A0-4414-69C6-DA348E7AD634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Future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prospects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: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testing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black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hole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spacetimes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with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pulsar timing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323D1FC-9F45-033E-086E-3E35DB1CD669}"/>
              </a:ext>
            </a:extLst>
          </p:cNvPr>
          <p:cNvSpPr/>
          <p:nvPr/>
        </p:nvSpPr>
        <p:spPr>
          <a:xfrm>
            <a:off x="0" y="0"/>
            <a:ext cx="12184062" cy="6858000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E1F39B6-1953-4D08-6DD9-E566EF6D8D1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3410"/>
          <a:stretch/>
        </p:blipFill>
        <p:spPr>
          <a:xfrm>
            <a:off x="2869539" y="2927659"/>
            <a:ext cx="6444984" cy="14549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F125F7-CF09-A592-F45B-E057DAAA51CF}"/>
              </a:ext>
            </a:extLst>
          </p:cNvPr>
          <p:cNvSpPr txBox="1"/>
          <p:nvPr/>
        </p:nvSpPr>
        <p:spPr>
          <a:xfrm>
            <a:off x="4718641" y="2436206"/>
            <a:ext cx="4595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err="1">
                <a:latin typeface="Helvetica" pitchFamily="2" charset="0"/>
              </a:rPr>
              <a:t>Amplitude</a:t>
            </a:r>
            <a:r>
              <a:rPr lang="es-ES_tradnl" b="1" dirty="0">
                <a:latin typeface="Helvetica" pitchFamily="2" charset="0"/>
              </a:rPr>
              <a:t> </a:t>
            </a:r>
            <a:r>
              <a:rPr lang="es-ES_tradnl" b="1" dirty="0" err="1">
                <a:latin typeface="Helvetica" pitchFamily="2" charset="0"/>
              </a:rPr>
              <a:t>of</a:t>
            </a:r>
            <a:r>
              <a:rPr lang="es-ES_tradnl" b="1" dirty="0">
                <a:latin typeface="Helvetica" pitchFamily="2" charset="0"/>
              </a:rPr>
              <a:t> </a:t>
            </a:r>
            <a:r>
              <a:rPr lang="es-ES_tradnl" b="1" dirty="0" err="1">
                <a:latin typeface="Helvetica" pitchFamily="2" charset="0"/>
              </a:rPr>
              <a:t>the</a:t>
            </a:r>
            <a:r>
              <a:rPr lang="es-ES_tradnl" b="1" dirty="0">
                <a:latin typeface="Helvetica" pitchFamily="2" charset="0"/>
              </a:rPr>
              <a:t> </a:t>
            </a:r>
            <a:r>
              <a:rPr lang="es-ES_tradnl" b="1" dirty="0" err="1">
                <a:latin typeface="Helvetica" pitchFamily="2" charset="0"/>
              </a:rPr>
              <a:t>residuals</a:t>
            </a:r>
            <a:endParaRPr lang="es-ES_tradnl" b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5218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5D62C2AA-0607-0F1B-8671-4A17DB4CBEB9}"/>
              </a:ext>
            </a:extLst>
          </p:cNvPr>
          <p:cNvSpPr/>
          <p:nvPr/>
        </p:nvSpPr>
        <p:spPr>
          <a:xfrm>
            <a:off x="4828471" y="2804503"/>
            <a:ext cx="2565945" cy="148313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3FD34A3-A5ED-0D35-36D9-EF0F05AC1E69}"/>
              </a:ext>
            </a:extLst>
          </p:cNvPr>
          <p:cNvSpPr txBox="1"/>
          <p:nvPr/>
        </p:nvSpPr>
        <p:spPr>
          <a:xfrm>
            <a:off x="4935796" y="2879847"/>
            <a:ext cx="1759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err="1">
                <a:solidFill>
                  <a:schemeClr val="bg1"/>
                </a:solidFill>
                <a:latin typeface="Helvetica" pitchFamily="2" charset="0"/>
              </a:rPr>
              <a:t>Inverted</a:t>
            </a:r>
            <a:r>
              <a:rPr lang="es-ES_tradnl" b="1" dirty="0">
                <a:solidFill>
                  <a:schemeClr val="bg1"/>
                </a:solidFill>
                <a:latin typeface="Helvetica" pitchFamily="2" charset="0"/>
              </a:rPr>
              <a:t> timing </a:t>
            </a:r>
            <a:r>
              <a:rPr lang="es-ES_tradnl" b="1" dirty="0" err="1">
                <a:solidFill>
                  <a:schemeClr val="bg1"/>
                </a:solidFill>
                <a:latin typeface="Helvetica" pitchFamily="2" charset="0"/>
              </a:rPr>
              <a:t>model</a:t>
            </a:r>
            <a:endParaRPr lang="es-ES_tradnl" b="1" dirty="0">
              <a:solidFill>
                <a:schemeClr val="bg1"/>
              </a:solidFill>
              <a:latin typeface="Helvetica" pitchFamily="2" charset="0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E6326CE-B9DF-4C60-F82A-4FC24AC02DB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33065" y="1014218"/>
            <a:ext cx="5080000" cy="508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AD7FE8-42A0-4414-69C6-DA348E7AD634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Future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prospects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: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testing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black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hole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spacetimes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with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pulsar timing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6A7E364-7F93-9884-4FFA-F822836EB41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2578694" y="573552"/>
            <a:ext cx="6055847" cy="6055847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FDFA72D2-B603-89FE-1F1A-0F719B64E815}"/>
              </a:ext>
            </a:extLst>
          </p:cNvPr>
          <p:cNvGrpSpPr/>
          <p:nvPr/>
        </p:nvGrpSpPr>
        <p:grpSpPr>
          <a:xfrm>
            <a:off x="394632" y="-11562972"/>
            <a:ext cx="11485577" cy="11122307"/>
            <a:chOff x="372594" y="3386727"/>
            <a:chExt cx="11485577" cy="1112230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90D61CB-2E57-5E86-DE58-A7875816536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72594" y="3699079"/>
              <a:ext cx="11485577" cy="10809955"/>
            </a:xfrm>
            <a:prstGeom prst="rect">
              <a:avLst/>
            </a:prstGeom>
          </p:spPr>
        </p:pic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49142A2-BDA1-CE44-6A95-DD820AF608AF}"/>
                </a:ext>
              </a:extLst>
            </p:cNvPr>
            <p:cNvGrpSpPr/>
            <p:nvPr/>
          </p:nvGrpSpPr>
          <p:grpSpPr>
            <a:xfrm>
              <a:off x="372594" y="3386727"/>
              <a:ext cx="11485577" cy="469473"/>
              <a:chOff x="372594" y="3386727"/>
              <a:chExt cx="11485577" cy="469473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F0CFF03-1942-60B7-119C-BFBFB639A8F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/>
              <a:srcRect t="93382" b="4617"/>
              <a:stretch/>
            </p:blipFill>
            <p:spPr>
              <a:xfrm>
                <a:off x="372594" y="3639944"/>
                <a:ext cx="11485577" cy="216256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70342F05-7DE5-C28A-0F6C-44D11B26201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/>
              <a:srcRect t="95561" b="2438"/>
              <a:stretch/>
            </p:blipFill>
            <p:spPr>
              <a:xfrm>
                <a:off x="372594" y="3386727"/>
                <a:ext cx="11485577" cy="216256"/>
              </a:xfrm>
              <a:prstGeom prst="rect">
                <a:avLst/>
              </a:prstGeom>
            </p:spPr>
          </p:pic>
        </p:grp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390FD4B4-8457-CEC0-DC62-59CF74170B69}"/>
              </a:ext>
            </a:extLst>
          </p:cNvPr>
          <p:cNvSpPr/>
          <p:nvPr/>
        </p:nvSpPr>
        <p:spPr>
          <a:xfrm>
            <a:off x="4828471" y="2801193"/>
            <a:ext cx="2565945" cy="1483135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8FC8EFC-6045-AEBF-6263-CF98AC17477F}"/>
              </a:ext>
            </a:extLst>
          </p:cNvPr>
          <p:cNvPicPr>
            <a:picLocks noChangeAspect="1"/>
          </p:cNvPicPr>
          <p:nvPr/>
        </p:nvPicPr>
        <p:blipFill>
          <a:blip r:embed="rId17">
            <a:alphaModFix amt="20000"/>
          </a:blip>
          <a:stretch>
            <a:fillRect/>
          </a:stretch>
        </p:blipFill>
        <p:spPr>
          <a:xfrm rot="2708043">
            <a:off x="5007361" y="3554846"/>
            <a:ext cx="594881" cy="594881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6A94F84C-2A3E-DD7A-07AF-72F009A9E49D}"/>
              </a:ext>
            </a:extLst>
          </p:cNvPr>
          <p:cNvSpPr/>
          <p:nvPr/>
        </p:nvSpPr>
        <p:spPr>
          <a:xfrm>
            <a:off x="5783162" y="3641473"/>
            <a:ext cx="257566" cy="25756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6EA4A67-B9D7-83B2-ECDB-5EFD268179C2}"/>
              </a:ext>
            </a:extLst>
          </p:cNvPr>
          <p:cNvSpPr/>
          <p:nvPr/>
        </p:nvSpPr>
        <p:spPr>
          <a:xfrm>
            <a:off x="5416370" y="3941922"/>
            <a:ext cx="257566" cy="25756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26" name="Picture 25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textcolor{white}{&#10;\begin{align*}&#10;\Gamma^\mu_{\nu\rho}&#10;\end{align*}&#10;}&#10;&#10;\end{minipage}&#10;&#10;\end{document}" title="IguanaTex Bitmap Display">
            <a:extLst>
              <a:ext uri="{FF2B5EF4-FFF2-40B4-BE49-F238E27FC236}">
                <a16:creationId xmlns:a16="http://schemas.microsoft.com/office/drawing/2014/main" id="{B915C5FC-D01C-0370-E9CA-49A0F4D0684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8">
            <a:alphaModFix amt="35000"/>
          </a:blip>
          <a:stretch>
            <a:fillRect/>
          </a:stretch>
        </p:blipFill>
        <p:spPr>
          <a:xfrm>
            <a:off x="5480171" y="4000846"/>
            <a:ext cx="245274" cy="17986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C783995-6A4B-FC65-6BE7-061ACD4037DF}"/>
              </a:ext>
            </a:extLst>
          </p:cNvPr>
          <p:cNvSpPr txBox="1"/>
          <p:nvPr/>
        </p:nvSpPr>
        <p:spPr>
          <a:xfrm>
            <a:off x="4935796" y="2845601"/>
            <a:ext cx="1759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chemeClr val="bg1"/>
                </a:solidFill>
                <a:latin typeface="Helvetica" pitchFamily="2" charset="0"/>
              </a:rPr>
              <a:t>Timing </a:t>
            </a:r>
            <a:r>
              <a:rPr lang="es-ES_tradnl" b="1" dirty="0" err="1">
                <a:solidFill>
                  <a:schemeClr val="bg1"/>
                </a:solidFill>
                <a:latin typeface="Helvetica" pitchFamily="2" charset="0"/>
              </a:rPr>
              <a:t>model</a:t>
            </a:r>
            <a:endParaRPr lang="es-ES_tradnl" b="1" dirty="0">
              <a:solidFill>
                <a:schemeClr val="bg1"/>
              </a:solidFill>
              <a:latin typeface="Helvetica" pitchFamily="2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1652E91-B5A4-70BF-EDEB-58E9F0748979}"/>
              </a:ext>
            </a:extLst>
          </p:cNvPr>
          <p:cNvPicPr>
            <a:picLocks noChangeAspect="1"/>
          </p:cNvPicPr>
          <p:nvPr/>
        </p:nvPicPr>
        <p:blipFill>
          <a:blip r:embed="rId19">
            <a:lum bright="70000" contrast="-70000"/>
            <a:alphaModFix amt="35000"/>
          </a:blip>
          <a:stretch>
            <a:fillRect/>
          </a:stretch>
        </p:blipFill>
        <p:spPr>
          <a:xfrm>
            <a:off x="5550623" y="3295546"/>
            <a:ext cx="474710" cy="47471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D7CF325A-9ACA-57E8-2EE4-86AE3B490B80}"/>
              </a:ext>
            </a:extLst>
          </p:cNvPr>
          <p:cNvGrpSpPr/>
          <p:nvPr/>
        </p:nvGrpSpPr>
        <p:grpSpPr>
          <a:xfrm>
            <a:off x="3117475" y="3295546"/>
            <a:ext cx="555812" cy="474710"/>
            <a:chOff x="3003175" y="3295546"/>
            <a:chExt cx="555812" cy="474710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E59A9EC8-3357-273A-EC7E-EE235D3D0922}"/>
                </a:ext>
              </a:extLst>
            </p:cNvPr>
            <p:cNvSpPr/>
            <p:nvPr/>
          </p:nvSpPr>
          <p:spPr>
            <a:xfrm>
              <a:off x="3003175" y="3295546"/>
              <a:ext cx="555812" cy="47471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pic>
          <p:nvPicPr>
            <p:cNvPr id="4" name="Picture 3" descr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\tau&#10;\end{align*}&#10;&#10;\end{minipage}&#10;&#10;\end{document}" title="IguanaTex Bitmap Display">
              <a:extLst>
                <a:ext uri="{FF2B5EF4-FFF2-40B4-BE49-F238E27FC236}">
                  <a16:creationId xmlns:a16="http://schemas.microsoft.com/office/drawing/2014/main" id="{DCCF5F96-6B13-ABFA-7B23-2119DB19D120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0"/>
            <a:stretch>
              <a:fillRect/>
            </a:stretch>
          </p:blipFill>
          <p:spPr>
            <a:xfrm>
              <a:off x="3199743" y="3466560"/>
              <a:ext cx="152400" cy="152400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0FFD0AA-820D-66DD-9971-B518C050F67B}"/>
              </a:ext>
            </a:extLst>
          </p:cNvPr>
          <p:cNvGrpSpPr/>
          <p:nvPr/>
        </p:nvGrpSpPr>
        <p:grpSpPr>
          <a:xfrm>
            <a:off x="8433544" y="3271811"/>
            <a:ext cx="1062583" cy="522181"/>
            <a:chOff x="8319244" y="3271811"/>
            <a:chExt cx="1062583" cy="522181"/>
          </a:xfrm>
        </p:grpSpPr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2E1738C6-A1F0-1FC0-3B89-DAFAC162C5E1}"/>
                </a:ext>
              </a:extLst>
            </p:cNvPr>
            <p:cNvSpPr/>
            <p:nvPr/>
          </p:nvSpPr>
          <p:spPr>
            <a:xfrm>
              <a:off x="8319244" y="3271811"/>
              <a:ext cx="1062583" cy="52218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pic>
          <p:nvPicPr>
            <p:cNvPr id="11" name="Picture 10" descr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\textrm{TOA}&#10;\end{align*}&#10;&#10;\end{minipage}&#10;&#10;\end{document}" title="IguanaTex Bitmap Display">
              <a:extLst>
                <a:ext uri="{FF2B5EF4-FFF2-40B4-BE49-F238E27FC236}">
                  <a16:creationId xmlns:a16="http://schemas.microsoft.com/office/drawing/2014/main" id="{25284D31-310A-CFD5-C6B8-6A126307E4E1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1"/>
            <a:stretch>
              <a:fillRect/>
            </a:stretch>
          </p:blipFill>
          <p:spPr>
            <a:xfrm>
              <a:off x="8518265" y="3410981"/>
              <a:ext cx="670560" cy="243840"/>
            </a:xfrm>
            <a:prstGeom prst="rect">
              <a:avLst/>
            </a:prstGeom>
          </p:spPr>
        </p:pic>
      </p:grpSp>
      <p:sp>
        <p:nvSpPr>
          <p:cNvPr id="12" name="Triangle 11">
            <a:extLst>
              <a:ext uri="{FF2B5EF4-FFF2-40B4-BE49-F238E27FC236}">
                <a16:creationId xmlns:a16="http://schemas.microsoft.com/office/drawing/2014/main" id="{64718726-FB30-4FB8-11C2-217DBCFC02DD}"/>
              </a:ext>
            </a:extLst>
          </p:cNvPr>
          <p:cNvSpPr/>
          <p:nvPr/>
        </p:nvSpPr>
        <p:spPr>
          <a:xfrm rot="5400000">
            <a:off x="4159739" y="3426042"/>
            <a:ext cx="218383" cy="188261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1" name="Triangle 30">
            <a:extLst>
              <a:ext uri="{FF2B5EF4-FFF2-40B4-BE49-F238E27FC236}">
                <a16:creationId xmlns:a16="http://schemas.microsoft.com/office/drawing/2014/main" id="{7BE7BBF7-50DD-F17A-D958-E4F9B1E58F27}"/>
              </a:ext>
            </a:extLst>
          </p:cNvPr>
          <p:cNvSpPr/>
          <p:nvPr/>
        </p:nvSpPr>
        <p:spPr>
          <a:xfrm rot="5400000">
            <a:off x="7835268" y="3426042"/>
            <a:ext cx="218383" cy="188261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89793CC9-39EE-A04F-367E-2239AE4A64C7}"/>
              </a:ext>
            </a:extLst>
          </p:cNvPr>
          <p:cNvSpPr/>
          <p:nvPr/>
        </p:nvSpPr>
        <p:spPr>
          <a:xfrm>
            <a:off x="533759" y="5541750"/>
            <a:ext cx="3326677" cy="49953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43" name="Picture 42" descr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N_\textrm{data} \leq N_\textrm{dense} \leq N_\textrm{pulses}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1D8A378C-7944-4A4E-4D3D-0ACF3B3517C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2"/>
          <a:stretch>
            <a:fillRect/>
          </a:stretch>
        </p:blipFill>
        <p:spPr>
          <a:xfrm>
            <a:off x="925516" y="5674879"/>
            <a:ext cx="2450308" cy="229001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98D701F-F281-7A20-1255-DE821FD4EE0A}"/>
              </a:ext>
            </a:extLst>
          </p:cNvPr>
          <p:cNvSpPr txBox="1"/>
          <p:nvPr/>
        </p:nvSpPr>
        <p:spPr>
          <a:xfrm>
            <a:off x="486125" y="5134081"/>
            <a:ext cx="2034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err="1">
                <a:latin typeface="Helvetica Light" panose="020B0403020202020204" pitchFamily="34" charset="0"/>
              </a:rPr>
              <a:t>Samples</a:t>
            </a:r>
            <a:r>
              <a:rPr lang="es-ES_tradnl" sz="1400"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latin typeface="Helvetica Light" panose="020B0403020202020204" pitchFamily="34" charset="0"/>
              </a:rPr>
              <a:t>of</a:t>
            </a:r>
            <a:r>
              <a:rPr lang="es-ES_tradnl" sz="1400"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latin typeface="Helvetica Light" panose="020B0403020202020204" pitchFamily="34" charset="0"/>
              </a:rPr>
              <a:t>the</a:t>
            </a:r>
            <a:r>
              <a:rPr lang="es-ES_tradnl" sz="1400"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latin typeface="Helvetica Light" panose="020B0403020202020204" pitchFamily="34" charset="0"/>
              </a:rPr>
              <a:t>relation</a:t>
            </a:r>
            <a:r>
              <a:rPr lang="es-ES_tradnl" sz="1400">
                <a:latin typeface="Helvetica Light" panose="020B0403020202020204" pitchFamily="34" charset="0"/>
              </a:rPr>
              <a:t> </a:t>
            </a:r>
          </a:p>
        </p:txBody>
      </p:sp>
      <p:pic>
        <p:nvPicPr>
          <p:cNvPr id="47" name="Picture 46" descr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\textrm{TOA}=\textrm{TOA}(\tau)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23D8E72C-59E2-0A3E-4015-A3DE2A6F94FB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3"/>
          <a:stretch>
            <a:fillRect/>
          </a:stretch>
        </p:blipFill>
        <p:spPr>
          <a:xfrm>
            <a:off x="2501190" y="5206663"/>
            <a:ext cx="1371278" cy="195897"/>
          </a:xfrm>
          <a:prstGeom prst="rect">
            <a:avLst/>
          </a:prstGeom>
        </p:spPr>
      </p:pic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6E4A76A5-B95B-CDCF-A9E1-5357745AD4C3}"/>
              </a:ext>
            </a:extLst>
          </p:cNvPr>
          <p:cNvSpPr/>
          <p:nvPr/>
        </p:nvSpPr>
        <p:spPr>
          <a:xfrm>
            <a:off x="4165213" y="1229634"/>
            <a:ext cx="3722952" cy="582158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52" name="Picture 51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textcolor{white}{&#10;\begin{align*}&#10;\begin{array}{c}&#10;M,\,&#10;t_p,\,&#10;a,\,&#10;e,\,&#10;i,\,&#10;\omega,\,&#10;P,\,&#10;\dot{P},\,&#10;\tau_P,\,&#10;\phi_0&#10;\end{array}&#10;\end{align*}}&#10;&#10;\end{minipage}&#10;&#10;\end{document}" title="IguanaTex Bitmap Display">
            <a:extLst>
              <a:ext uri="{FF2B5EF4-FFF2-40B4-BE49-F238E27FC236}">
                <a16:creationId xmlns:a16="http://schemas.microsoft.com/office/drawing/2014/main" id="{73071CC8-97CE-FC15-E68C-999AE8BB5F3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4322997" y="1346310"/>
            <a:ext cx="3404672" cy="319188"/>
          </a:xfrm>
          <a:prstGeom prst="rect">
            <a:avLst/>
          </a:prstGeom>
        </p:spPr>
      </p:pic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D2C9E509-84E4-696D-66EF-80280DBA6700}"/>
              </a:ext>
            </a:extLst>
          </p:cNvPr>
          <p:cNvSpPr/>
          <p:nvPr/>
        </p:nvSpPr>
        <p:spPr>
          <a:xfrm>
            <a:off x="5540061" y="5054818"/>
            <a:ext cx="1025495" cy="1052503"/>
          </a:xfrm>
          <a:prstGeom prst="roundRect">
            <a:avLst>
              <a:gd name="adj" fmla="val 5140"/>
            </a:avLst>
          </a:prstGeom>
          <a:solidFill>
            <a:srgbClr val="F1B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04018D06-5BC6-4D10-3050-D45470390D22}"/>
              </a:ext>
            </a:extLst>
          </p:cNvPr>
          <p:cNvPicPr>
            <a:picLocks noChangeAspect="1"/>
          </p:cNvPicPr>
          <p:nvPr/>
        </p:nvPicPr>
        <p:blipFill>
          <a:blip r:embed="rId17">
            <a:alphaModFix amt="50000"/>
          </a:blip>
          <a:stretch>
            <a:fillRect/>
          </a:stretch>
        </p:blipFill>
        <p:spPr>
          <a:xfrm rot="2708043">
            <a:off x="5625394" y="5143759"/>
            <a:ext cx="817809" cy="817809"/>
          </a:xfrm>
          <a:prstGeom prst="rect">
            <a:avLst/>
          </a:prstGeom>
        </p:spPr>
      </p:pic>
      <p:sp>
        <p:nvSpPr>
          <p:cNvPr id="57" name="Oval 56">
            <a:extLst>
              <a:ext uri="{FF2B5EF4-FFF2-40B4-BE49-F238E27FC236}">
                <a16:creationId xmlns:a16="http://schemas.microsoft.com/office/drawing/2014/main" id="{525B1A2B-9EEC-DDC3-EED7-A2E658D8606C}"/>
              </a:ext>
            </a:extLst>
          </p:cNvPr>
          <p:cNvSpPr/>
          <p:nvPr/>
        </p:nvSpPr>
        <p:spPr>
          <a:xfrm>
            <a:off x="6095778" y="5629592"/>
            <a:ext cx="469778" cy="469778"/>
          </a:xfrm>
          <a:prstGeom prst="ellipse">
            <a:avLst/>
          </a:prstGeom>
          <a:solidFill>
            <a:srgbClr val="F1B6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D18A7EE4-6862-12CC-2012-33A959D1F164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165278" y="5709826"/>
            <a:ext cx="337918" cy="220381"/>
          </a:xfrm>
          <a:prstGeom prst="rect">
            <a:avLst/>
          </a:prstGeom>
        </p:spPr>
      </p:pic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72B7DC6C-6426-6F3E-1CDE-9308ED14F62A}"/>
              </a:ext>
            </a:extLst>
          </p:cNvPr>
          <p:cNvSpPr/>
          <p:nvPr/>
        </p:nvSpPr>
        <p:spPr>
          <a:xfrm>
            <a:off x="8294914" y="5039294"/>
            <a:ext cx="3190740" cy="102633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54" name="Picture 53" descr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\log\mathcal{L} = -\frac{1}{2}\sum_{i=1}^{N_\textrm{data}}\left(\frac{R_i}{\sigma_i}\right)^2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6F04E35B-16BD-F7E1-D7D1-49DD686AF763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6"/>
          <a:stretch>
            <a:fillRect/>
          </a:stretch>
        </p:blipFill>
        <p:spPr>
          <a:xfrm>
            <a:off x="8548698" y="5134081"/>
            <a:ext cx="2763155" cy="789473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DDB327F5-CBA6-EFDD-2465-B7E162219FEB}"/>
              </a:ext>
            </a:extLst>
          </p:cNvPr>
          <p:cNvSpPr txBox="1"/>
          <p:nvPr/>
        </p:nvSpPr>
        <p:spPr>
          <a:xfrm>
            <a:off x="477977" y="6078801"/>
            <a:ext cx="38088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Spline</a:t>
            </a:r>
            <a:r>
              <a:rPr lang="es-ES_tradnl" sz="2400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sz="2400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interpolation</a:t>
            </a:r>
            <a:endParaRPr lang="es-ES_tradnl" sz="2400" b="1">
              <a:solidFill>
                <a:schemeClr val="bg1">
                  <a:lumMod val="85000"/>
                </a:schemeClr>
              </a:solidFill>
              <a:latin typeface="Helvetica" pitchFamily="2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A4CF738-017D-CE2E-1B76-0327E58321E5}"/>
              </a:ext>
            </a:extLst>
          </p:cNvPr>
          <p:cNvSpPr txBox="1"/>
          <p:nvPr/>
        </p:nvSpPr>
        <p:spPr>
          <a:xfrm>
            <a:off x="8294914" y="4533368"/>
            <a:ext cx="21935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Likelihood</a:t>
            </a:r>
            <a:endParaRPr lang="es-ES_tradnl" sz="2400" b="1">
              <a:solidFill>
                <a:schemeClr val="bg1">
                  <a:lumMod val="85000"/>
                </a:schemeClr>
              </a:solidFill>
              <a:latin typeface="Helvetica" pitchFamily="2" charset="0"/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1B20FD12-0545-93D1-FF80-F178A4C4D776}"/>
              </a:ext>
            </a:extLst>
          </p:cNvPr>
          <p:cNvCxnSpPr/>
          <p:nvPr/>
        </p:nvCxnSpPr>
        <p:spPr>
          <a:xfrm flipH="1">
            <a:off x="6641069" y="5528817"/>
            <a:ext cx="1600058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D01AC3D3-49FF-265E-670E-242277EE1804}"/>
              </a:ext>
            </a:extLst>
          </p:cNvPr>
          <p:cNvCxnSpPr/>
          <p:nvPr/>
        </p:nvCxnSpPr>
        <p:spPr>
          <a:xfrm>
            <a:off x="6025333" y="1913860"/>
            <a:ext cx="0" cy="76554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885D4CD-52C7-DA95-4D96-277B1298B92E}"/>
              </a:ext>
            </a:extLst>
          </p:cNvPr>
          <p:cNvCxnSpPr>
            <a:cxnSpLocks/>
          </p:cNvCxnSpPr>
          <p:nvPr/>
        </p:nvCxnSpPr>
        <p:spPr>
          <a:xfrm>
            <a:off x="6025333" y="4316820"/>
            <a:ext cx="0" cy="73137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1BAFB703-1194-3DCD-2B9D-6C2E08E16D9A}"/>
              </a:ext>
            </a:extLst>
          </p:cNvPr>
          <p:cNvSpPr/>
          <p:nvPr/>
        </p:nvSpPr>
        <p:spPr>
          <a:xfrm>
            <a:off x="5047681" y="1230692"/>
            <a:ext cx="1890501" cy="582158"/>
          </a:xfrm>
          <a:prstGeom prst="roundRect">
            <a:avLst/>
          </a:prstGeom>
          <a:solidFill>
            <a:srgbClr val="CA5B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73" name="Picture 72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textcolor{white}{&#10;\begin{align*}&#10;\begin{array}{c}&#10;M,\,&#10;a,\,&#10;e,\,&#10;P,\,&#10;\dot{P}&#10;\end{array}&#10;\end{align*}}&#10;&#10;\end{minipage}&#10;&#10;\end{document}" title="IguanaTex Bitmap Display">
            <a:extLst>
              <a:ext uri="{FF2B5EF4-FFF2-40B4-BE49-F238E27FC236}">
                <a16:creationId xmlns:a16="http://schemas.microsoft.com/office/drawing/2014/main" id="{1A251D1F-3249-352E-E90D-B6537FF8225C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7"/>
          <a:stretch>
            <a:fillRect/>
          </a:stretch>
        </p:blipFill>
        <p:spPr>
          <a:xfrm>
            <a:off x="5205465" y="1347368"/>
            <a:ext cx="1569341" cy="292589"/>
          </a:xfrm>
          <a:prstGeom prst="rect">
            <a:avLst/>
          </a:prstGeom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07652F0D-C6F8-C897-7650-9F07ABF19DEA}"/>
              </a:ext>
            </a:extLst>
          </p:cNvPr>
          <p:cNvSpPr txBox="1"/>
          <p:nvPr/>
        </p:nvSpPr>
        <p:spPr>
          <a:xfrm>
            <a:off x="7060394" y="1262829"/>
            <a:ext cx="38088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err="1">
                <a:solidFill>
                  <a:schemeClr val="accent2">
                    <a:lumMod val="20000"/>
                    <a:lumOff val="80000"/>
                  </a:schemeClr>
                </a:solidFill>
                <a:latin typeface="Helvetica" pitchFamily="2" charset="0"/>
              </a:rPr>
              <a:t>Subset</a:t>
            </a:r>
            <a:r>
              <a:rPr lang="es-ES_tradnl" sz="2400" b="1">
                <a:solidFill>
                  <a:schemeClr val="accent2">
                    <a:lumMod val="20000"/>
                    <a:lumOff val="80000"/>
                  </a:schemeClr>
                </a:solidFill>
                <a:latin typeface="Helvetica" pitchFamily="2" charset="0"/>
              </a:rPr>
              <a:t> </a:t>
            </a:r>
            <a:r>
              <a:rPr lang="es-ES_tradnl" sz="2400" b="1" err="1">
                <a:solidFill>
                  <a:schemeClr val="accent2">
                    <a:lumMod val="20000"/>
                    <a:lumOff val="80000"/>
                  </a:schemeClr>
                </a:solidFill>
                <a:latin typeface="Helvetica" pitchFamily="2" charset="0"/>
              </a:rPr>
              <a:t>of</a:t>
            </a:r>
            <a:r>
              <a:rPr lang="es-ES_tradnl" sz="2400" b="1">
                <a:solidFill>
                  <a:schemeClr val="accent2">
                    <a:lumMod val="20000"/>
                    <a:lumOff val="80000"/>
                  </a:schemeClr>
                </a:solidFill>
                <a:latin typeface="Helvetica" pitchFamily="2" charset="0"/>
              </a:rPr>
              <a:t> </a:t>
            </a:r>
            <a:r>
              <a:rPr lang="es-ES_tradnl" sz="2400" b="1" err="1">
                <a:solidFill>
                  <a:schemeClr val="accent2">
                    <a:lumMod val="20000"/>
                    <a:lumOff val="80000"/>
                  </a:schemeClr>
                </a:solidFill>
                <a:latin typeface="Helvetica" pitchFamily="2" charset="0"/>
              </a:rPr>
              <a:t>parameters</a:t>
            </a:r>
            <a:endParaRPr lang="es-ES_tradnl" sz="2400" b="1">
              <a:solidFill>
                <a:schemeClr val="accent2">
                  <a:lumMod val="20000"/>
                  <a:lumOff val="80000"/>
                </a:schemeClr>
              </a:solidFill>
              <a:latin typeface="Helvetica" pitchFamily="2" charset="0"/>
            </a:endParaRPr>
          </a:p>
        </p:txBody>
      </p:sp>
      <p:pic>
        <p:nvPicPr>
          <p:cNvPr id="51" name="Picture 50" descr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R_i = \frac{\phi(\tau_i)-N_i}{\nu}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B77FDB37-61C4-F468-823B-7C6E03F9EBA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9980149" y="3219500"/>
            <a:ext cx="1890846" cy="567254"/>
          </a:xfrm>
          <a:prstGeom prst="rect">
            <a:avLst/>
          </a:prstGeom>
        </p:spPr>
      </p:pic>
      <p:sp>
        <p:nvSpPr>
          <p:cNvPr id="53" name="Triangle 52">
            <a:extLst>
              <a:ext uri="{FF2B5EF4-FFF2-40B4-BE49-F238E27FC236}">
                <a16:creationId xmlns:a16="http://schemas.microsoft.com/office/drawing/2014/main" id="{D28BC546-D598-80F8-C06C-9214FF15B73C}"/>
              </a:ext>
            </a:extLst>
          </p:cNvPr>
          <p:cNvSpPr/>
          <p:nvPr/>
        </p:nvSpPr>
        <p:spPr>
          <a:xfrm rot="5400000">
            <a:off x="9395980" y="3437566"/>
            <a:ext cx="218383" cy="188261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_tradnl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85A6FF8-EA26-568E-341C-D86EB32FF99C}"/>
              </a:ext>
            </a:extLst>
          </p:cNvPr>
          <p:cNvSpPr txBox="1"/>
          <p:nvPr/>
        </p:nvSpPr>
        <p:spPr>
          <a:xfrm>
            <a:off x="4769835" y="6212479"/>
            <a:ext cx="2565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Helvetica" pitchFamily="2" charset="0"/>
              </a:rPr>
              <a:t>MCMC </a:t>
            </a:r>
            <a:r>
              <a:rPr lang="es-ES_tradnl" sz="2400" b="1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Helvetica" pitchFamily="2" charset="0"/>
              </a:rPr>
              <a:t>analysis</a:t>
            </a:r>
            <a:endParaRPr lang="es-ES_tradnl" sz="2400" b="1" dirty="0">
              <a:solidFill>
                <a:schemeClr val="accent4">
                  <a:lumMod val="40000"/>
                  <a:lumOff val="6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123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3.7037E-6 L -0.12644 -0.23727 C -0.15274 -0.29074 -0.19219 -0.31945 -0.2336 -0.31945 C -0.2806 -0.31945 -0.31823 -0.29074 -0.34453 -0.23727 L -0.47045 3.7037E-6 " pathEditMode="relative" rAng="0" ptsTypes="AAAAA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29" y="-15972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3.7037E-6 L 0.11783 0.2375 C 0.14244 0.2912 0.17916 0.32014 0.21809 0.32014 C 0.26197 0.32014 0.29726 0.2912 0.32187 0.2375 L 0.44062 3.7037E-6 " pathEditMode="relative" rAng="0" ptsTypes="AAAAA">
                                      <p:cBhvr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31" y="15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4" grpId="0" animBg="1"/>
      <p:bldP spid="25" grpId="0" animBg="1"/>
      <p:bldP spid="27" grpId="0"/>
      <p:bldP spid="12" grpId="0" animBg="1"/>
      <p:bldP spid="31" grpId="0" animBg="1"/>
      <p:bldP spid="44" grpId="0" animBg="1"/>
      <p:bldP spid="45" grpId="0"/>
      <p:bldP spid="49" grpId="0" animBg="1"/>
      <p:bldP spid="49" grpId="1" animBg="1"/>
      <p:bldP spid="55" grpId="0" animBg="1"/>
      <p:bldP spid="57" grpId="0" animBg="1"/>
      <p:bldP spid="59" grpId="0" animBg="1"/>
      <p:bldP spid="60" grpId="0"/>
      <p:bldP spid="61" grpId="0"/>
      <p:bldP spid="70" grpId="0" animBg="1"/>
      <p:bldP spid="75" grpId="0"/>
      <p:bldP spid="53" grpId="0" animBg="1"/>
      <p:bldP spid="6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8AD7FE8-42A0-4414-69C6-DA348E7AD634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Future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prospects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: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testing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black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hole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spacetimes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with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pulsar timing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75792F-DA1F-2F44-0BC5-4760EC37CA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777" y="573552"/>
            <a:ext cx="6055847" cy="605584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2BD1E48-7315-EE5A-3EE8-F8701E24E7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1600" y="2111676"/>
            <a:ext cx="5016818" cy="19706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7E7D913-FD43-CAF9-F3EF-CB4201ABC5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941487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6F3E36C-5D84-01EC-5CFE-56DE77E8E3B6}"/>
              </a:ext>
            </a:extLst>
          </p:cNvPr>
          <p:cNvSpPr/>
          <p:nvPr/>
        </p:nvSpPr>
        <p:spPr>
          <a:xfrm>
            <a:off x="6596852" y="2471057"/>
            <a:ext cx="4949794" cy="293914"/>
          </a:xfrm>
          <a:prstGeom prst="rect">
            <a:avLst/>
          </a:prstGeom>
          <a:solidFill>
            <a:schemeClr val="accent4">
              <a:lumMod val="40000"/>
              <a:lumOff val="60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782319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44AFF066-88E0-9850-9CCB-9E7428CF0DD2}"/>
              </a:ext>
            </a:extLst>
          </p:cNvPr>
          <p:cNvSpPr/>
          <p:nvPr/>
        </p:nvSpPr>
        <p:spPr>
          <a:xfrm>
            <a:off x="3324484" y="1007043"/>
            <a:ext cx="4655545" cy="2436365"/>
          </a:xfrm>
          <a:prstGeom prst="roundRect">
            <a:avLst>
              <a:gd name="adj" fmla="val 305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8A306316-0B88-7968-C932-7EF293B56562}"/>
              </a:ext>
            </a:extLst>
          </p:cNvPr>
          <p:cNvSpPr/>
          <p:nvPr/>
        </p:nvSpPr>
        <p:spPr>
          <a:xfrm>
            <a:off x="6140557" y="3956618"/>
            <a:ext cx="5630554" cy="2436365"/>
          </a:xfrm>
          <a:prstGeom prst="roundRect">
            <a:avLst>
              <a:gd name="adj" fmla="val 305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201111F6-82FF-85E3-78CB-5F954ECDCF86}"/>
              </a:ext>
            </a:extLst>
          </p:cNvPr>
          <p:cNvSpPr/>
          <p:nvPr/>
        </p:nvSpPr>
        <p:spPr>
          <a:xfrm>
            <a:off x="3313435" y="3956619"/>
            <a:ext cx="2684907" cy="2436365"/>
          </a:xfrm>
          <a:prstGeom prst="roundRect">
            <a:avLst>
              <a:gd name="adj" fmla="val 305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9634050D-014D-8E7C-7EA3-3A2B9B9FD627}"/>
              </a:ext>
            </a:extLst>
          </p:cNvPr>
          <p:cNvSpPr/>
          <p:nvPr/>
        </p:nvSpPr>
        <p:spPr>
          <a:xfrm>
            <a:off x="401737" y="4409043"/>
            <a:ext cx="2829928" cy="698335"/>
          </a:xfrm>
          <a:prstGeom prst="roundRect">
            <a:avLst>
              <a:gd name="adj" fmla="val 716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BE29B2D6-C727-C5B9-A9F5-A463F2013C21}"/>
              </a:ext>
            </a:extLst>
          </p:cNvPr>
          <p:cNvSpPr/>
          <p:nvPr/>
        </p:nvSpPr>
        <p:spPr>
          <a:xfrm>
            <a:off x="334845" y="992635"/>
            <a:ext cx="2896795" cy="698336"/>
          </a:xfrm>
          <a:prstGeom prst="roundRect">
            <a:avLst>
              <a:gd name="adj" fmla="val 1234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5F94831-52D0-129D-E628-19B3A2983CA9}"/>
              </a:ext>
            </a:extLst>
          </p:cNvPr>
          <p:cNvSpPr/>
          <p:nvPr/>
        </p:nvSpPr>
        <p:spPr>
          <a:xfrm>
            <a:off x="334853" y="2326633"/>
            <a:ext cx="2896777" cy="52183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CD8C44-D1F6-A77C-71D6-BA7AAE01969D}"/>
              </a:ext>
            </a:extLst>
          </p:cNvPr>
          <p:cNvSpPr txBox="1"/>
          <p:nvPr/>
        </p:nvSpPr>
        <p:spPr>
          <a:xfrm>
            <a:off x="543957" y="2445597"/>
            <a:ext cx="2478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IT"/>
            </a:defPPr>
            <a:lvl1pPr algn="ctr">
              <a:defRPr b="1">
                <a:solidFill>
                  <a:schemeClr val="tx2">
                    <a:lumMod val="75000"/>
                  </a:schemeClr>
                </a:solidFill>
                <a:latin typeface="Helvetica" pitchFamily="2" charset="0"/>
              </a:defRPr>
            </a:lvl1pPr>
          </a:lstStyle>
          <a:p>
            <a:r>
              <a:rPr lang="en-US" sz="1200" dirty="0"/>
              <a:t>Gravitational redshift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5211BD97-1174-DA4F-6C0F-C10D06457682}"/>
              </a:ext>
            </a:extLst>
          </p:cNvPr>
          <p:cNvSpPr/>
          <p:nvPr/>
        </p:nvSpPr>
        <p:spPr>
          <a:xfrm>
            <a:off x="334844" y="1753759"/>
            <a:ext cx="2896795" cy="521831"/>
          </a:xfrm>
          <a:prstGeom prst="roundRect">
            <a:avLst/>
          </a:prstGeom>
          <a:solidFill>
            <a:srgbClr val="ECD3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C54B0C7-C3F1-601D-5097-7603438AD940}"/>
              </a:ext>
            </a:extLst>
          </p:cNvPr>
          <p:cNvSpPr txBox="1"/>
          <p:nvPr/>
        </p:nvSpPr>
        <p:spPr>
          <a:xfrm>
            <a:off x="543951" y="1891428"/>
            <a:ext cx="24785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IT"/>
            </a:defPPr>
            <a:lvl1pPr algn="ctr">
              <a:defRPr b="1">
                <a:solidFill>
                  <a:srgbClr val="6A5E71"/>
                </a:solidFill>
                <a:latin typeface="Helvetica" pitchFamily="2" charset="0"/>
              </a:defRPr>
            </a:lvl1pPr>
          </a:lstStyle>
          <a:p>
            <a:r>
              <a:rPr lang="en-US" sz="1200" dirty="0"/>
              <a:t>Orbital precession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527F610-92E3-5630-8A05-D4135F2D8B72}"/>
              </a:ext>
            </a:extLst>
          </p:cNvPr>
          <p:cNvSpPr/>
          <p:nvPr/>
        </p:nvSpPr>
        <p:spPr>
          <a:xfrm>
            <a:off x="334858" y="2899510"/>
            <a:ext cx="2896766" cy="521831"/>
          </a:xfrm>
          <a:prstGeom prst="roundRect">
            <a:avLst/>
          </a:prstGeom>
          <a:solidFill>
            <a:srgbClr val="F2F5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891BB2E-C98C-3FF3-D05B-9EC25AA55FF8}"/>
              </a:ext>
            </a:extLst>
          </p:cNvPr>
          <p:cNvSpPr txBox="1"/>
          <p:nvPr/>
        </p:nvSpPr>
        <p:spPr>
          <a:xfrm>
            <a:off x="602948" y="3029398"/>
            <a:ext cx="2360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4">
                    <a:lumMod val="75000"/>
                  </a:schemeClr>
                </a:solidFill>
                <a:latin typeface="Helvetica" pitchFamily="2" charset="0"/>
              </a:rPr>
              <a:t>Gravitational lensing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0928D6-119C-56C1-6384-DFC6610B33D3}"/>
              </a:ext>
            </a:extLst>
          </p:cNvPr>
          <p:cNvSpPr txBox="1"/>
          <p:nvPr/>
        </p:nvSpPr>
        <p:spPr>
          <a:xfrm>
            <a:off x="472848" y="1118665"/>
            <a:ext cx="262078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11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The</a:t>
            </a:r>
            <a:r>
              <a:rPr lang="es-ES_tradnl" sz="115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1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Galactic</a:t>
            </a:r>
            <a:r>
              <a:rPr lang="es-ES_tradnl" sz="115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 Center </a:t>
            </a:r>
            <a:r>
              <a:rPr lang="es-ES_tradnl" sz="11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represents</a:t>
            </a:r>
            <a:r>
              <a:rPr lang="es-ES_tradnl" sz="115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 a </a:t>
            </a:r>
            <a:r>
              <a:rPr lang="es-ES_tradnl" sz="115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unique</a:t>
            </a:r>
            <a:r>
              <a:rPr lang="es-ES_tradnl" sz="11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 </a:t>
            </a:r>
            <a:r>
              <a:rPr lang="es-ES_tradnl" sz="115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laboratory</a:t>
            </a:r>
            <a:r>
              <a:rPr lang="es-ES_tradnl" sz="11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 </a:t>
            </a:r>
            <a:r>
              <a:rPr lang="es-ES_tradnl" sz="115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to</a:t>
            </a:r>
            <a:r>
              <a:rPr lang="es-ES_tradnl" sz="11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 probe </a:t>
            </a:r>
            <a:r>
              <a:rPr lang="es-ES_tradnl" sz="115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gravity</a:t>
            </a:r>
            <a:endParaRPr lang="es-ES_tradnl" sz="1150" dirty="0">
              <a:solidFill>
                <a:schemeClr val="tx1">
                  <a:lumMod val="85000"/>
                  <a:lumOff val="15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38D4807-C99E-256B-1A18-D046292CFC53}"/>
              </a:ext>
            </a:extLst>
          </p:cNvPr>
          <p:cNvSpPr txBox="1"/>
          <p:nvPr/>
        </p:nvSpPr>
        <p:spPr>
          <a:xfrm>
            <a:off x="479794" y="4535977"/>
            <a:ext cx="26849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1100" dirty="0" err="1">
                <a:latin typeface="Helvetica Light" panose="020B0403020202020204" pitchFamily="34" charset="0"/>
              </a:rPr>
              <a:t>We</a:t>
            </a:r>
            <a:r>
              <a:rPr lang="es-ES_tradnl" sz="1100" dirty="0">
                <a:latin typeface="Helvetica Light" panose="020B0403020202020204" pitchFamily="34" charset="0"/>
              </a:rPr>
              <a:t> are </a:t>
            </a:r>
            <a:r>
              <a:rPr lang="es-ES_tradnl" sz="1100" dirty="0" err="1">
                <a:latin typeface="Helvetica Light" panose="020B0403020202020204" pitchFamily="34" charset="0"/>
              </a:rPr>
              <a:t>moving</a:t>
            </a:r>
            <a:r>
              <a:rPr lang="es-ES_tradnl" sz="1100" dirty="0">
                <a:latin typeface="Helvetica Light" panose="020B0403020202020204" pitchFamily="34" charset="0"/>
              </a:rPr>
              <a:t> </a:t>
            </a:r>
            <a:r>
              <a:rPr lang="es-ES_tradnl" sz="1100" dirty="0" err="1">
                <a:latin typeface="Helvetica Light" panose="020B0403020202020204" pitchFamily="34" charset="0"/>
              </a:rPr>
              <a:t>to</a:t>
            </a:r>
            <a:r>
              <a:rPr lang="es-ES_tradnl" sz="1100" dirty="0">
                <a:latin typeface="Helvetica Light" panose="020B0403020202020204" pitchFamily="34" charset="0"/>
              </a:rPr>
              <a:t> </a:t>
            </a:r>
            <a:r>
              <a:rPr lang="es-ES_tradnl" sz="1100" dirty="0" err="1">
                <a:latin typeface="Helvetica Light" panose="020B0403020202020204" pitchFamily="34" charset="0"/>
              </a:rPr>
              <a:t>an</a:t>
            </a:r>
            <a:r>
              <a:rPr lang="es-ES_tradnl" sz="1100" dirty="0">
                <a:latin typeface="Helvetica Light" panose="020B0403020202020204" pitchFamily="34" charset="0"/>
              </a:rPr>
              <a:t> era </a:t>
            </a:r>
            <a:r>
              <a:rPr lang="es-ES_tradnl" sz="1100" dirty="0" err="1">
                <a:latin typeface="Helvetica Light" panose="020B0403020202020204" pitchFamily="34" charset="0"/>
              </a:rPr>
              <a:t>of</a:t>
            </a:r>
            <a:r>
              <a:rPr lang="es-ES_tradnl" sz="1100" dirty="0">
                <a:latin typeface="Helvetica Light" panose="020B0403020202020204" pitchFamily="34" charset="0"/>
              </a:rPr>
              <a:t> </a:t>
            </a:r>
            <a:r>
              <a:rPr lang="es-ES_tradnl" sz="1100" b="1" dirty="0" err="1">
                <a:latin typeface="Helvetica" pitchFamily="2" charset="0"/>
              </a:rPr>
              <a:t>precision</a:t>
            </a:r>
            <a:r>
              <a:rPr lang="es-ES_tradnl" sz="1100" b="1" dirty="0">
                <a:latin typeface="Helvetica" pitchFamily="2" charset="0"/>
              </a:rPr>
              <a:t> </a:t>
            </a:r>
            <a:r>
              <a:rPr lang="es-ES_tradnl" sz="1100" b="1" dirty="0" err="1">
                <a:latin typeface="Helvetica" pitchFamily="2" charset="0"/>
              </a:rPr>
              <a:t>astronomy</a:t>
            </a:r>
            <a:r>
              <a:rPr lang="es-ES_tradnl" sz="1100" b="1" dirty="0">
                <a:latin typeface="Helvetica" pitchFamily="2" charset="0"/>
              </a:rPr>
              <a:t> in </a:t>
            </a:r>
            <a:r>
              <a:rPr lang="es-ES_tradnl" sz="1100" b="1" dirty="0" err="1">
                <a:latin typeface="Helvetica" pitchFamily="2" charset="0"/>
              </a:rPr>
              <a:t>the</a:t>
            </a:r>
            <a:r>
              <a:rPr lang="es-ES_tradnl" sz="1100" b="1" dirty="0">
                <a:latin typeface="Helvetica" pitchFamily="2" charset="0"/>
              </a:rPr>
              <a:t> </a:t>
            </a:r>
            <a:r>
              <a:rPr lang="es-ES_tradnl" sz="1100" b="1" dirty="0" err="1">
                <a:latin typeface="Helvetica" pitchFamily="2" charset="0"/>
              </a:rPr>
              <a:t>Galactic</a:t>
            </a:r>
            <a:r>
              <a:rPr lang="es-ES_tradnl" sz="1100" b="1" dirty="0">
                <a:latin typeface="Helvetica" pitchFamily="2" charset="0"/>
              </a:rPr>
              <a:t> Center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9327B3-48F0-852D-1C1A-FEC2EDBB6300}"/>
              </a:ext>
            </a:extLst>
          </p:cNvPr>
          <p:cNvSpPr txBox="1"/>
          <p:nvPr/>
        </p:nvSpPr>
        <p:spPr>
          <a:xfrm>
            <a:off x="3313435" y="563754"/>
            <a:ext cx="2580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S-</a:t>
            </a:r>
            <a:r>
              <a:rPr lang="es-ES_tradnl" sz="2400" b="1" dirty="0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stars</a:t>
            </a:r>
            <a:endParaRPr lang="es-ES_tradnl" sz="2400" b="1" dirty="0">
              <a:solidFill>
                <a:schemeClr val="bg1">
                  <a:lumMod val="85000"/>
                </a:schemeClr>
              </a:solidFill>
              <a:latin typeface="Helvetica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D95ED09-5103-9AD3-07BD-0CAB1D099213}"/>
              </a:ext>
            </a:extLst>
          </p:cNvPr>
          <p:cNvSpPr txBox="1"/>
          <p:nvPr/>
        </p:nvSpPr>
        <p:spPr>
          <a:xfrm>
            <a:off x="8030291" y="563754"/>
            <a:ext cx="3062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Black </a:t>
            </a:r>
            <a:r>
              <a:rPr lang="es-ES_tradnl" sz="2400" b="1" dirty="0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Hole</a:t>
            </a:r>
            <a:r>
              <a:rPr lang="es-ES_tradnl" sz="2400" b="1" dirty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sz="2400" b="1" dirty="0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shadow</a:t>
            </a:r>
            <a:endParaRPr lang="es-ES_tradnl" sz="2400" b="1" dirty="0">
              <a:solidFill>
                <a:schemeClr val="bg1">
                  <a:lumMod val="85000"/>
                </a:schemeClr>
              </a:solidFill>
              <a:latin typeface="Helvetica" pitchFamily="2" charset="0"/>
            </a:endParaRPr>
          </a:p>
        </p:txBody>
      </p:sp>
      <p:pic>
        <p:nvPicPr>
          <p:cNvPr id="50" name="Picture 49" descr="First image of the black hole at the Galactic Center">
            <a:extLst>
              <a:ext uri="{FF2B5EF4-FFF2-40B4-BE49-F238E27FC236}">
                <a16:creationId xmlns:a16="http://schemas.microsoft.com/office/drawing/2014/main" id="{298EC99C-BBFE-EA61-75DA-E4622B452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77" b="16576"/>
          <a:stretch>
            <a:fillRect/>
          </a:stretch>
        </p:blipFill>
        <p:spPr bwMode="auto">
          <a:xfrm>
            <a:off x="8050775" y="994271"/>
            <a:ext cx="3734068" cy="2436365"/>
          </a:xfrm>
          <a:custGeom>
            <a:avLst/>
            <a:gdLst>
              <a:gd name="connsiteX0" fmla="*/ 74504 w 3734068"/>
              <a:gd name="connsiteY0" fmla="*/ 0 h 2436365"/>
              <a:gd name="connsiteX1" fmla="*/ 3673317 w 3734068"/>
              <a:gd name="connsiteY1" fmla="*/ 0 h 2436365"/>
              <a:gd name="connsiteX2" fmla="*/ 3725999 w 3734068"/>
              <a:gd name="connsiteY2" fmla="*/ 21822 h 2436365"/>
              <a:gd name="connsiteX3" fmla="*/ 3734068 w 3734068"/>
              <a:gd name="connsiteY3" fmla="*/ 33790 h 2436365"/>
              <a:gd name="connsiteX4" fmla="*/ 3734068 w 3734068"/>
              <a:gd name="connsiteY4" fmla="*/ 2402576 h 2436365"/>
              <a:gd name="connsiteX5" fmla="*/ 3725999 w 3734068"/>
              <a:gd name="connsiteY5" fmla="*/ 2414543 h 2436365"/>
              <a:gd name="connsiteX6" fmla="*/ 3673317 w 3734068"/>
              <a:gd name="connsiteY6" fmla="*/ 2436365 h 2436365"/>
              <a:gd name="connsiteX7" fmla="*/ 74504 w 3734068"/>
              <a:gd name="connsiteY7" fmla="*/ 2436365 h 2436365"/>
              <a:gd name="connsiteX8" fmla="*/ 0 w 3734068"/>
              <a:gd name="connsiteY8" fmla="*/ 2361861 h 2436365"/>
              <a:gd name="connsiteX9" fmla="*/ 0 w 3734068"/>
              <a:gd name="connsiteY9" fmla="*/ 74504 h 2436365"/>
              <a:gd name="connsiteX10" fmla="*/ 74504 w 3734068"/>
              <a:gd name="connsiteY10" fmla="*/ 0 h 2436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34068" h="2436365">
                <a:moveTo>
                  <a:pt x="74504" y="0"/>
                </a:moveTo>
                <a:lnTo>
                  <a:pt x="3673317" y="0"/>
                </a:lnTo>
                <a:cubicBezTo>
                  <a:pt x="3693891" y="0"/>
                  <a:pt x="3712517" y="8339"/>
                  <a:pt x="3725999" y="21822"/>
                </a:cubicBezTo>
                <a:lnTo>
                  <a:pt x="3734068" y="33790"/>
                </a:lnTo>
                <a:lnTo>
                  <a:pt x="3734068" y="2402576"/>
                </a:lnTo>
                <a:lnTo>
                  <a:pt x="3725999" y="2414543"/>
                </a:lnTo>
                <a:cubicBezTo>
                  <a:pt x="3712517" y="2428026"/>
                  <a:pt x="3693891" y="2436365"/>
                  <a:pt x="3673317" y="2436365"/>
                </a:cubicBezTo>
                <a:lnTo>
                  <a:pt x="74504" y="2436365"/>
                </a:lnTo>
                <a:cubicBezTo>
                  <a:pt x="33357" y="2436365"/>
                  <a:pt x="0" y="2403008"/>
                  <a:pt x="0" y="2361861"/>
                </a:cubicBezTo>
                <a:lnTo>
                  <a:pt x="0" y="74504"/>
                </a:lnTo>
                <a:cubicBezTo>
                  <a:pt x="0" y="33357"/>
                  <a:pt x="33357" y="0"/>
                  <a:pt x="7450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50" descr="First image of the black hole at the Galactic Center">
            <a:extLst>
              <a:ext uri="{FF2B5EF4-FFF2-40B4-BE49-F238E27FC236}">
                <a16:creationId xmlns:a16="http://schemas.microsoft.com/office/drawing/2014/main" id="{CB09B452-C522-EEA8-DFB5-33225B3058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8177" b="16576"/>
          <a:stretch>
            <a:fillRect/>
          </a:stretch>
        </p:blipFill>
        <p:spPr bwMode="auto">
          <a:xfrm>
            <a:off x="8050775" y="994271"/>
            <a:ext cx="3734068" cy="2436365"/>
          </a:xfrm>
          <a:custGeom>
            <a:avLst/>
            <a:gdLst>
              <a:gd name="connsiteX0" fmla="*/ 74504 w 3734068"/>
              <a:gd name="connsiteY0" fmla="*/ 0 h 2436365"/>
              <a:gd name="connsiteX1" fmla="*/ 3673317 w 3734068"/>
              <a:gd name="connsiteY1" fmla="*/ 0 h 2436365"/>
              <a:gd name="connsiteX2" fmla="*/ 3725999 w 3734068"/>
              <a:gd name="connsiteY2" fmla="*/ 21822 h 2436365"/>
              <a:gd name="connsiteX3" fmla="*/ 3734068 w 3734068"/>
              <a:gd name="connsiteY3" fmla="*/ 33790 h 2436365"/>
              <a:gd name="connsiteX4" fmla="*/ 3734068 w 3734068"/>
              <a:gd name="connsiteY4" fmla="*/ 2402576 h 2436365"/>
              <a:gd name="connsiteX5" fmla="*/ 3725999 w 3734068"/>
              <a:gd name="connsiteY5" fmla="*/ 2414543 h 2436365"/>
              <a:gd name="connsiteX6" fmla="*/ 3673317 w 3734068"/>
              <a:gd name="connsiteY6" fmla="*/ 2436365 h 2436365"/>
              <a:gd name="connsiteX7" fmla="*/ 74504 w 3734068"/>
              <a:gd name="connsiteY7" fmla="*/ 2436365 h 2436365"/>
              <a:gd name="connsiteX8" fmla="*/ 0 w 3734068"/>
              <a:gd name="connsiteY8" fmla="*/ 2361861 h 2436365"/>
              <a:gd name="connsiteX9" fmla="*/ 0 w 3734068"/>
              <a:gd name="connsiteY9" fmla="*/ 74504 h 2436365"/>
              <a:gd name="connsiteX10" fmla="*/ 74504 w 3734068"/>
              <a:gd name="connsiteY10" fmla="*/ 0 h 2436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34068" h="2436365">
                <a:moveTo>
                  <a:pt x="74504" y="0"/>
                </a:moveTo>
                <a:lnTo>
                  <a:pt x="3673317" y="0"/>
                </a:lnTo>
                <a:cubicBezTo>
                  <a:pt x="3693891" y="0"/>
                  <a:pt x="3712517" y="8339"/>
                  <a:pt x="3725999" y="21822"/>
                </a:cubicBezTo>
                <a:lnTo>
                  <a:pt x="3734068" y="33790"/>
                </a:lnTo>
                <a:lnTo>
                  <a:pt x="3734068" y="2402576"/>
                </a:lnTo>
                <a:lnTo>
                  <a:pt x="3725999" y="2414543"/>
                </a:lnTo>
                <a:cubicBezTo>
                  <a:pt x="3712517" y="2428026"/>
                  <a:pt x="3693891" y="2436365"/>
                  <a:pt x="3673317" y="2436365"/>
                </a:cubicBezTo>
                <a:lnTo>
                  <a:pt x="74504" y="2436365"/>
                </a:lnTo>
                <a:cubicBezTo>
                  <a:pt x="33357" y="2436365"/>
                  <a:pt x="0" y="2403008"/>
                  <a:pt x="0" y="2361861"/>
                </a:cubicBezTo>
                <a:lnTo>
                  <a:pt x="0" y="74504"/>
                </a:lnTo>
                <a:cubicBezTo>
                  <a:pt x="0" y="33357"/>
                  <a:pt x="33357" y="0"/>
                  <a:pt x="7450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A91D3F0-6663-8000-70CF-D64137535DFA}"/>
              </a:ext>
            </a:extLst>
          </p:cNvPr>
          <p:cNvSpPr txBox="1"/>
          <p:nvPr/>
        </p:nvSpPr>
        <p:spPr>
          <a:xfrm>
            <a:off x="3313434" y="3529877"/>
            <a:ext cx="2172966" cy="238036"/>
          </a:xfrm>
          <a:prstGeom prst="roundRect">
            <a:avLst>
              <a:gd name="adj" fmla="val 50000"/>
            </a:avLst>
          </a:prstGeom>
          <a:solidFill>
            <a:srgbClr val="8D61A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_tradnl" sz="1100" dirty="0">
                <a:solidFill>
                  <a:schemeClr val="bg1"/>
                </a:solidFill>
                <a:latin typeface="Helvetica Light" panose="020B0403020202020204" pitchFamily="34" charset="0"/>
              </a:rPr>
              <a:t>SEE </a:t>
            </a:r>
            <a:r>
              <a:rPr lang="en-GB" sz="1100" u="none" strike="noStrike" dirty="0">
                <a:solidFill>
                  <a:schemeClr val="bg1"/>
                </a:solidFill>
                <a:effectLst/>
                <a:latin typeface="Helvetica Light" panose="020B0403020202020204" pitchFamily="34" charset="0"/>
              </a:rPr>
              <a:t>KARIM’s TALK LATER</a:t>
            </a:r>
            <a:endParaRPr lang="es-ES_tradnl" sz="11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9C67718D-DF07-D5DE-5355-1CC514513A8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5084" r="12176" b="12108"/>
          <a:stretch>
            <a:fillRect/>
          </a:stretch>
        </p:blipFill>
        <p:spPr>
          <a:xfrm>
            <a:off x="3313435" y="4094426"/>
            <a:ext cx="2684907" cy="2298558"/>
          </a:xfrm>
          <a:custGeom>
            <a:avLst/>
            <a:gdLst>
              <a:gd name="connsiteX0" fmla="*/ 0 w 2684907"/>
              <a:gd name="connsiteY0" fmla="*/ 0 h 2298558"/>
              <a:gd name="connsiteX1" fmla="*/ 2684907 w 2684907"/>
              <a:gd name="connsiteY1" fmla="*/ 0 h 2298558"/>
              <a:gd name="connsiteX2" fmla="*/ 2684907 w 2684907"/>
              <a:gd name="connsiteY2" fmla="*/ 2224054 h 2298558"/>
              <a:gd name="connsiteX3" fmla="*/ 2610403 w 2684907"/>
              <a:gd name="connsiteY3" fmla="*/ 2298558 h 2298558"/>
              <a:gd name="connsiteX4" fmla="*/ 74504 w 2684907"/>
              <a:gd name="connsiteY4" fmla="*/ 2298558 h 2298558"/>
              <a:gd name="connsiteX5" fmla="*/ 0 w 2684907"/>
              <a:gd name="connsiteY5" fmla="*/ 2224054 h 2298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84907" h="2298558">
                <a:moveTo>
                  <a:pt x="0" y="0"/>
                </a:moveTo>
                <a:lnTo>
                  <a:pt x="2684907" y="0"/>
                </a:lnTo>
                <a:lnTo>
                  <a:pt x="2684907" y="2224054"/>
                </a:lnTo>
                <a:cubicBezTo>
                  <a:pt x="2684907" y="2265201"/>
                  <a:pt x="2651550" y="2298558"/>
                  <a:pt x="2610403" y="2298558"/>
                </a:cubicBezTo>
                <a:lnTo>
                  <a:pt x="74504" y="2298558"/>
                </a:lnTo>
                <a:cubicBezTo>
                  <a:pt x="33357" y="2298558"/>
                  <a:pt x="0" y="2265201"/>
                  <a:pt x="0" y="2224054"/>
                </a:cubicBezTo>
                <a:close/>
              </a:path>
            </a:pathLst>
          </a:cu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F7BFFEAF-4A03-9DE1-8546-16AF4DA8EE46}"/>
              </a:ext>
            </a:extLst>
          </p:cNvPr>
          <p:cNvSpPr txBox="1"/>
          <p:nvPr/>
        </p:nvSpPr>
        <p:spPr>
          <a:xfrm>
            <a:off x="354107" y="3918326"/>
            <a:ext cx="2684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Future </a:t>
            </a:r>
            <a:r>
              <a:rPr lang="es-ES_tradnl" sz="2400" b="1" dirty="0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prospects</a:t>
            </a:r>
            <a:endParaRPr lang="es-ES_tradnl" sz="2400" b="1" dirty="0">
              <a:solidFill>
                <a:schemeClr val="bg1">
                  <a:lumMod val="85000"/>
                </a:schemeClr>
              </a:solidFill>
              <a:latin typeface="Helvetica" pitchFamily="2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B453167-9C6C-E8A2-4F70-3E1960D2EC8A}"/>
              </a:ext>
            </a:extLst>
          </p:cNvPr>
          <p:cNvSpPr txBox="1"/>
          <p:nvPr/>
        </p:nvSpPr>
        <p:spPr>
          <a:xfrm>
            <a:off x="3313434" y="3979881"/>
            <a:ext cx="1569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b="1" dirty="0" err="1">
                <a:latin typeface="Helvetica" pitchFamily="2" charset="0"/>
              </a:rPr>
              <a:t>Closer</a:t>
            </a:r>
            <a:r>
              <a:rPr lang="es-ES_tradnl" sz="1600" b="1" dirty="0">
                <a:latin typeface="Helvetica" pitchFamily="2" charset="0"/>
              </a:rPr>
              <a:t> S-</a:t>
            </a:r>
            <a:r>
              <a:rPr lang="es-ES_tradnl" sz="1600" b="1" dirty="0" err="1">
                <a:latin typeface="Helvetica" pitchFamily="2" charset="0"/>
              </a:rPr>
              <a:t>stars</a:t>
            </a:r>
            <a:endParaRPr lang="es-ES_tradnl" sz="1600" b="1" dirty="0">
              <a:latin typeface="Helvetica" pitchFamily="2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F29D9D7-05BC-E911-9421-B57E734BE1D7}"/>
              </a:ext>
            </a:extLst>
          </p:cNvPr>
          <p:cNvSpPr txBox="1"/>
          <p:nvPr/>
        </p:nvSpPr>
        <p:spPr>
          <a:xfrm>
            <a:off x="6174400" y="4010286"/>
            <a:ext cx="1569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b="1" dirty="0" err="1">
                <a:latin typeface="Helvetica" pitchFamily="2" charset="0"/>
              </a:rPr>
              <a:t>Pulsars</a:t>
            </a:r>
            <a:endParaRPr lang="es-ES_tradnl" sz="1600" b="1" dirty="0">
              <a:latin typeface="Helvetica" pitchFamily="2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DABA62BA-9764-2CED-5364-A44CFA0713D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12656" b="50512"/>
          <a:stretch>
            <a:fillRect/>
          </a:stretch>
        </p:blipFill>
        <p:spPr>
          <a:xfrm>
            <a:off x="6316615" y="4145244"/>
            <a:ext cx="5468228" cy="2247740"/>
          </a:xfrm>
          <a:custGeom>
            <a:avLst/>
            <a:gdLst>
              <a:gd name="connsiteX0" fmla="*/ 0 w 5468228"/>
              <a:gd name="connsiteY0" fmla="*/ 0 h 2247740"/>
              <a:gd name="connsiteX1" fmla="*/ 5468228 w 5468228"/>
              <a:gd name="connsiteY1" fmla="*/ 0 h 2247740"/>
              <a:gd name="connsiteX2" fmla="*/ 5468228 w 5468228"/>
              <a:gd name="connsiteY2" fmla="*/ 2173236 h 2247740"/>
              <a:gd name="connsiteX3" fmla="*/ 5393724 w 5468228"/>
              <a:gd name="connsiteY3" fmla="*/ 2247740 h 2247740"/>
              <a:gd name="connsiteX4" fmla="*/ 0 w 5468228"/>
              <a:gd name="connsiteY4" fmla="*/ 2247740 h 2247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8228" h="2247740">
                <a:moveTo>
                  <a:pt x="0" y="0"/>
                </a:moveTo>
                <a:lnTo>
                  <a:pt x="5468228" y="0"/>
                </a:lnTo>
                <a:lnTo>
                  <a:pt x="5468228" y="2173236"/>
                </a:lnTo>
                <a:cubicBezTo>
                  <a:pt x="5468228" y="2214383"/>
                  <a:pt x="5434871" y="2247740"/>
                  <a:pt x="5393724" y="2247740"/>
                </a:cubicBezTo>
                <a:lnTo>
                  <a:pt x="0" y="2247740"/>
                </a:lnTo>
                <a:close/>
              </a:path>
            </a:pathLst>
          </a:cu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F3706B5E-1EAC-54A2-1A31-990BDFE3A3C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23064" b="23064"/>
          <a:stretch/>
        </p:blipFill>
        <p:spPr>
          <a:xfrm>
            <a:off x="3331218" y="1013192"/>
            <a:ext cx="4655545" cy="2436365"/>
          </a:xfrm>
          <a:custGeom>
            <a:avLst/>
            <a:gdLst>
              <a:gd name="connsiteX0" fmla="*/ 74504 w 4655545"/>
              <a:gd name="connsiteY0" fmla="*/ 0 h 2436365"/>
              <a:gd name="connsiteX1" fmla="*/ 4581041 w 4655545"/>
              <a:gd name="connsiteY1" fmla="*/ 0 h 2436365"/>
              <a:gd name="connsiteX2" fmla="*/ 4655545 w 4655545"/>
              <a:gd name="connsiteY2" fmla="*/ 74504 h 2436365"/>
              <a:gd name="connsiteX3" fmla="*/ 4655545 w 4655545"/>
              <a:gd name="connsiteY3" fmla="*/ 2361861 h 2436365"/>
              <a:gd name="connsiteX4" fmla="*/ 4581041 w 4655545"/>
              <a:gd name="connsiteY4" fmla="*/ 2436365 h 2436365"/>
              <a:gd name="connsiteX5" fmla="*/ 74504 w 4655545"/>
              <a:gd name="connsiteY5" fmla="*/ 2436365 h 2436365"/>
              <a:gd name="connsiteX6" fmla="*/ 0 w 4655545"/>
              <a:gd name="connsiteY6" fmla="*/ 2361861 h 2436365"/>
              <a:gd name="connsiteX7" fmla="*/ 0 w 4655545"/>
              <a:gd name="connsiteY7" fmla="*/ 74504 h 2436365"/>
              <a:gd name="connsiteX8" fmla="*/ 74504 w 4655545"/>
              <a:gd name="connsiteY8" fmla="*/ 0 h 2436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55545" h="2436365">
                <a:moveTo>
                  <a:pt x="74504" y="0"/>
                </a:moveTo>
                <a:lnTo>
                  <a:pt x="4581041" y="0"/>
                </a:lnTo>
                <a:cubicBezTo>
                  <a:pt x="4622188" y="0"/>
                  <a:pt x="4655545" y="33357"/>
                  <a:pt x="4655545" y="74504"/>
                </a:cubicBezTo>
                <a:lnTo>
                  <a:pt x="4655545" y="2361861"/>
                </a:lnTo>
                <a:cubicBezTo>
                  <a:pt x="4655545" y="2403008"/>
                  <a:pt x="4622188" y="2436365"/>
                  <a:pt x="4581041" y="2436365"/>
                </a:cubicBezTo>
                <a:lnTo>
                  <a:pt x="74504" y="2436365"/>
                </a:lnTo>
                <a:cubicBezTo>
                  <a:pt x="33357" y="2436365"/>
                  <a:pt x="0" y="2403008"/>
                  <a:pt x="0" y="2361861"/>
                </a:cubicBezTo>
                <a:lnTo>
                  <a:pt x="0" y="74504"/>
                </a:lnTo>
                <a:cubicBezTo>
                  <a:pt x="0" y="33357"/>
                  <a:pt x="33357" y="0"/>
                  <a:pt x="74504" y="0"/>
                </a:cubicBezTo>
                <a:close/>
              </a:path>
            </a:pathLst>
          </a:cu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672A160B-F8A5-7044-6BA4-4E94FE46C096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85000"/>
            <a:grayscl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t="23064" b="23064"/>
          <a:stretch/>
        </p:blipFill>
        <p:spPr>
          <a:xfrm>
            <a:off x="3331218" y="1007042"/>
            <a:ext cx="4655545" cy="2436365"/>
          </a:xfrm>
          <a:custGeom>
            <a:avLst/>
            <a:gdLst>
              <a:gd name="connsiteX0" fmla="*/ 74504 w 4655545"/>
              <a:gd name="connsiteY0" fmla="*/ 0 h 2436365"/>
              <a:gd name="connsiteX1" fmla="*/ 4581041 w 4655545"/>
              <a:gd name="connsiteY1" fmla="*/ 0 h 2436365"/>
              <a:gd name="connsiteX2" fmla="*/ 4655545 w 4655545"/>
              <a:gd name="connsiteY2" fmla="*/ 74504 h 2436365"/>
              <a:gd name="connsiteX3" fmla="*/ 4655545 w 4655545"/>
              <a:gd name="connsiteY3" fmla="*/ 2361861 h 2436365"/>
              <a:gd name="connsiteX4" fmla="*/ 4581041 w 4655545"/>
              <a:gd name="connsiteY4" fmla="*/ 2436365 h 2436365"/>
              <a:gd name="connsiteX5" fmla="*/ 74504 w 4655545"/>
              <a:gd name="connsiteY5" fmla="*/ 2436365 h 2436365"/>
              <a:gd name="connsiteX6" fmla="*/ 0 w 4655545"/>
              <a:gd name="connsiteY6" fmla="*/ 2361861 h 2436365"/>
              <a:gd name="connsiteX7" fmla="*/ 0 w 4655545"/>
              <a:gd name="connsiteY7" fmla="*/ 74504 h 2436365"/>
              <a:gd name="connsiteX8" fmla="*/ 74504 w 4655545"/>
              <a:gd name="connsiteY8" fmla="*/ 0 h 2436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55545" h="2436365">
                <a:moveTo>
                  <a:pt x="74504" y="0"/>
                </a:moveTo>
                <a:lnTo>
                  <a:pt x="4581041" y="0"/>
                </a:lnTo>
                <a:cubicBezTo>
                  <a:pt x="4622188" y="0"/>
                  <a:pt x="4655545" y="33357"/>
                  <a:pt x="4655545" y="74504"/>
                </a:cubicBezTo>
                <a:lnTo>
                  <a:pt x="4655545" y="2361861"/>
                </a:lnTo>
                <a:cubicBezTo>
                  <a:pt x="4655545" y="2403008"/>
                  <a:pt x="4622188" y="2436365"/>
                  <a:pt x="4581041" y="2436365"/>
                </a:cubicBezTo>
                <a:lnTo>
                  <a:pt x="74504" y="2436365"/>
                </a:lnTo>
                <a:cubicBezTo>
                  <a:pt x="33357" y="2436365"/>
                  <a:pt x="0" y="2403008"/>
                  <a:pt x="0" y="2361861"/>
                </a:cubicBezTo>
                <a:lnTo>
                  <a:pt x="0" y="74504"/>
                </a:lnTo>
                <a:cubicBezTo>
                  <a:pt x="0" y="33357"/>
                  <a:pt x="33357" y="0"/>
                  <a:pt x="74504" y="0"/>
                </a:cubicBezTo>
                <a:close/>
              </a:path>
            </a:pathLst>
          </a:cu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id="{C4FD4369-F379-EAE0-2E55-009995B68150}"/>
              </a:ext>
            </a:extLst>
          </p:cNvPr>
          <p:cNvSpPr/>
          <p:nvPr/>
        </p:nvSpPr>
        <p:spPr>
          <a:xfrm>
            <a:off x="3242831" y="3870150"/>
            <a:ext cx="2808613" cy="2656834"/>
          </a:xfrm>
          <a:prstGeom prst="rect">
            <a:avLst/>
          </a:prstGeom>
          <a:solidFill>
            <a:schemeClr val="bg1">
              <a:alpha val="7628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002CD631-D927-935E-FE20-4D967D149A8C}"/>
              </a:ext>
            </a:extLst>
          </p:cNvPr>
          <p:cNvSpPr/>
          <p:nvPr/>
        </p:nvSpPr>
        <p:spPr>
          <a:xfrm>
            <a:off x="6054857" y="3864001"/>
            <a:ext cx="5852008" cy="2561132"/>
          </a:xfrm>
          <a:prstGeom prst="rect">
            <a:avLst/>
          </a:prstGeom>
          <a:solidFill>
            <a:schemeClr val="bg1">
              <a:alpha val="7628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519901E-D758-6B30-94A9-80FF2C59C073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C90F3B5-63CB-871A-087F-DCBD4F22F706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dirty="0" err="1">
                <a:latin typeface="Helvetica Light" panose="020B0403020202020204" pitchFamily="34" charset="0"/>
              </a:rPr>
              <a:t>The</a:t>
            </a:r>
            <a:r>
              <a:rPr lang="es-ES_tradnl" sz="1400" dirty="0">
                <a:latin typeface="Helvetica Light" panose="020B0403020202020204" pitchFamily="34" charset="0"/>
              </a:rPr>
              <a:t> </a:t>
            </a:r>
            <a:r>
              <a:rPr lang="es-ES_tradnl" sz="1400" dirty="0" err="1">
                <a:latin typeface="Helvetica Light" panose="020B0403020202020204" pitchFamily="34" charset="0"/>
              </a:rPr>
              <a:t>Galactic</a:t>
            </a:r>
            <a:r>
              <a:rPr lang="es-ES_tradnl" sz="1400" dirty="0">
                <a:latin typeface="Helvetica Light" panose="020B0403020202020204" pitchFamily="34" charset="0"/>
              </a:rPr>
              <a:t> Center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39B7FD0-EF63-A7CD-AA22-9F9C48EF44D7}"/>
              </a:ext>
            </a:extLst>
          </p:cNvPr>
          <p:cNvSpPr txBox="1"/>
          <p:nvPr/>
        </p:nvSpPr>
        <p:spPr>
          <a:xfrm>
            <a:off x="0" y="38212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2</a:t>
            </a:r>
            <a:endParaRPr lang="es-ES_tradnl" sz="1600" b="1" i="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726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5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53" grpId="0" animBg="1"/>
      <p:bldP spid="29" grpId="0" animBg="1"/>
      <p:bldP spid="21" grpId="0" animBg="1"/>
      <p:bldP spid="22" grpId="0"/>
      <p:bldP spid="23" grpId="0" animBg="1"/>
      <p:bldP spid="24" grpId="0"/>
      <p:bldP spid="25" grpId="0" animBg="1"/>
      <p:bldP spid="26" grpId="0"/>
      <p:bldP spid="47" grpId="0"/>
      <p:bldP spid="3" grpId="0" animBg="1"/>
      <p:bldP spid="57" grpId="0"/>
      <p:bldP spid="58" grpId="0"/>
      <p:bldP spid="61" grpId="0"/>
      <p:bldP spid="69" grpId="0" animBg="1"/>
      <p:bldP spid="7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6D10732-727C-B59F-E67C-E3CC1E1F5A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326089" y="-192493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8AD7FE8-42A0-4414-69C6-DA348E7AD634}"/>
              </a:ext>
            </a:extLst>
          </p:cNvPr>
          <p:cNvSpPr txBox="1"/>
          <p:nvPr/>
        </p:nvSpPr>
        <p:spPr>
          <a:xfrm>
            <a:off x="441994" y="61246"/>
            <a:ext cx="23753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2400" b="1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Conclusions</a:t>
            </a:r>
            <a:endParaRPr lang="es-ES_tradnl" sz="2400" b="1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AF7EEC27-FA21-4EAA-FE37-00BBD41591C7}"/>
              </a:ext>
            </a:extLst>
          </p:cNvPr>
          <p:cNvSpPr/>
          <p:nvPr/>
        </p:nvSpPr>
        <p:spPr>
          <a:xfrm>
            <a:off x="363480" y="793092"/>
            <a:ext cx="4209359" cy="2788251"/>
          </a:xfrm>
          <a:prstGeom prst="roundRect">
            <a:avLst>
              <a:gd name="adj" fmla="val 532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DB8EBB-E978-ED5C-2455-53F4784581EF}"/>
              </a:ext>
            </a:extLst>
          </p:cNvPr>
          <p:cNvSpPr txBox="1"/>
          <p:nvPr/>
        </p:nvSpPr>
        <p:spPr>
          <a:xfrm>
            <a:off x="461357" y="947150"/>
            <a:ext cx="3982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>
                <a:solidFill>
                  <a:schemeClr val="bg1">
                    <a:lumMod val="65000"/>
                  </a:schemeClr>
                </a:solidFill>
                <a:latin typeface="Helvetica" pitchFamily="2" charset="0"/>
              </a:rPr>
              <a:t>Pulsars</a:t>
            </a:r>
            <a:r>
              <a:rPr lang="es-ES_tradnl" sz="2400" b="1" dirty="0">
                <a:solidFill>
                  <a:schemeClr val="bg1">
                    <a:lumMod val="65000"/>
                  </a:schemeClr>
                </a:solidFill>
                <a:latin typeface="Helvetica" pitchFamily="2" charset="0"/>
              </a:rPr>
              <a:t> at </a:t>
            </a:r>
            <a:r>
              <a:rPr lang="es-ES_tradnl" sz="2400" b="1" dirty="0" err="1">
                <a:solidFill>
                  <a:schemeClr val="bg1">
                    <a:lumMod val="65000"/>
                  </a:schemeClr>
                </a:solidFill>
                <a:latin typeface="Helvetica" pitchFamily="2" charset="0"/>
              </a:rPr>
              <a:t>Galactic</a:t>
            </a:r>
            <a:r>
              <a:rPr lang="es-ES_tradnl" sz="2400" b="1" dirty="0">
                <a:solidFill>
                  <a:schemeClr val="bg1">
                    <a:lumMod val="65000"/>
                  </a:schemeClr>
                </a:solidFill>
                <a:latin typeface="Helvetica" pitchFamily="2" charset="0"/>
              </a:rPr>
              <a:t> Center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E21413D-E53D-F249-04FD-485833475323}"/>
              </a:ext>
            </a:extLst>
          </p:cNvPr>
          <p:cNvSpPr txBox="1"/>
          <p:nvPr/>
        </p:nvSpPr>
        <p:spPr>
          <a:xfrm>
            <a:off x="488342" y="1404785"/>
            <a:ext cx="396224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Timing analysis </a:t>
            </a: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of Galactic Center pulsars on relativistic orbits (T &lt; 10 </a:t>
            </a:r>
            <a:r>
              <a:rPr lang="en-US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yr</a:t>
            </a: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) with accuracy of 100 microseconds as promised by next observational facilities enables unprecedented constraints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C3E1ECE5-7627-9BED-80CA-84852C80E596}"/>
              </a:ext>
            </a:extLst>
          </p:cNvPr>
          <p:cNvSpPr/>
          <p:nvPr/>
        </p:nvSpPr>
        <p:spPr>
          <a:xfrm>
            <a:off x="502632" y="2385268"/>
            <a:ext cx="3935257" cy="4574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Nature</a:t>
            </a:r>
            <a:r>
              <a:rPr lang="es-ES_tradnl" sz="1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 and </a:t>
            </a:r>
            <a:r>
              <a:rPr lang="es-ES_tradnl" sz="1400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physical</a:t>
            </a:r>
            <a:r>
              <a:rPr lang="es-ES_tradnl" sz="1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 </a:t>
            </a:r>
            <a:r>
              <a:rPr lang="es-ES_tradnl" sz="1400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properties</a:t>
            </a:r>
            <a:r>
              <a:rPr lang="es-ES_tradnl" sz="1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 </a:t>
            </a:r>
            <a:r>
              <a:rPr lang="es-ES_tradnl" sz="1400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of</a:t>
            </a:r>
            <a:r>
              <a:rPr lang="es-ES_tradnl" sz="1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 </a:t>
            </a:r>
            <a:r>
              <a:rPr lang="es-ES_tradnl" sz="1400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Sgr</a:t>
            </a:r>
            <a:r>
              <a:rPr lang="es-ES_tradnl" sz="1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 A*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9E752B13-2F7F-BFB7-0EA6-09A342CADDC0}"/>
              </a:ext>
            </a:extLst>
          </p:cNvPr>
          <p:cNvSpPr/>
          <p:nvPr/>
        </p:nvSpPr>
        <p:spPr>
          <a:xfrm>
            <a:off x="502633" y="2960806"/>
            <a:ext cx="3935258" cy="4574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i="1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Underlying</a:t>
            </a:r>
            <a:r>
              <a:rPr lang="es-ES_tradnl" sz="1400" i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 </a:t>
            </a:r>
            <a:r>
              <a:rPr lang="es-ES_tradnl" sz="1400" i="1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theory</a:t>
            </a:r>
            <a:r>
              <a:rPr lang="es-ES_tradnl" sz="1400" i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 </a:t>
            </a:r>
            <a:r>
              <a:rPr lang="es-ES_tradnl" sz="1400" i="1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of</a:t>
            </a:r>
            <a:r>
              <a:rPr lang="es-ES_tradnl" sz="1400" i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 </a:t>
            </a:r>
            <a:r>
              <a:rPr lang="es-ES_tradnl" sz="1400" i="1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gravity</a:t>
            </a:r>
            <a:endParaRPr lang="es-ES_tradnl" sz="1400" i="1">
              <a:solidFill>
                <a:schemeClr val="tx1">
                  <a:lumMod val="85000"/>
                  <a:lumOff val="15000"/>
                </a:schemeClr>
              </a:solidFill>
              <a:latin typeface="Helvetica Light Oblique" panose="020B0403020202020204" pitchFamily="34" charset="0"/>
            </a:endParaRPr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13261324-6A35-145A-30F8-DD5651593E4D}"/>
              </a:ext>
            </a:extLst>
          </p:cNvPr>
          <p:cNvSpPr/>
          <p:nvPr/>
        </p:nvSpPr>
        <p:spPr>
          <a:xfrm>
            <a:off x="326089" y="3773836"/>
            <a:ext cx="5769903" cy="2661819"/>
          </a:xfrm>
          <a:prstGeom prst="roundRect">
            <a:avLst>
              <a:gd name="adj" fmla="val 5489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CDFBFBE-E080-26D1-E35C-1A2D65B98052}"/>
              </a:ext>
            </a:extLst>
          </p:cNvPr>
          <p:cNvSpPr txBox="1"/>
          <p:nvPr/>
        </p:nvSpPr>
        <p:spPr>
          <a:xfrm>
            <a:off x="586266" y="3894111"/>
            <a:ext cx="2375341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s-ES_tradnl" sz="24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</a:rPr>
              <a:t>Limitation</a:t>
            </a:r>
            <a:endParaRPr lang="es-ES_tradnl" sz="2400" b="1" dirty="0">
              <a:solidFill>
                <a:schemeClr val="bg1">
                  <a:lumMod val="95000"/>
                </a:schemeClr>
              </a:solidFill>
              <a:latin typeface="Helvetica" pitchFamily="2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4BD3541-C258-1A2B-30FC-2AB56CF1EE6C}"/>
              </a:ext>
            </a:extLst>
          </p:cNvPr>
          <p:cNvSpPr txBox="1"/>
          <p:nvPr/>
        </p:nvSpPr>
        <p:spPr>
          <a:xfrm>
            <a:off x="635648" y="4345776"/>
            <a:ext cx="455441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300" dirty="0">
                <a:solidFill>
                  <a:schemeClr val="bg1"/>
                </a:solidFill>
                <a:latin typeface="Helvetica Light" panose="020B0403020202020204" pitchFamily="34" charset="0"/>
              </a:rPr>
              <a:t>We have limited ourselves to spherically symmetric models</a:t>
            </a: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892AAB39-079D-166E-8122-8E6363B0563E}"/>
              </a:ext>
            </a:extLst>
          </p:cNvPr>
          <p:cNvSpPr/>
          <p:nvPr/>
        </p:nvSpPr>
        <p:spPr>
          <a:xfrm>
            <a:off x="595898" y="4937919"/>
            <a:ext cx="2364313" cy="1162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1400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With</a:t>
            </a:r>
            <a:r>
              <a:rPr lang="es-ES_tradnl" sz="1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 future </a:t>
            </a:r>
            <a:r>
              <a:rPr lang="es-ES_tradnl" sz="1400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observations</a:t>
            </a:r>
            <a:r>
              <a:rPr lang="es-ES_tradnl" sz="1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 </a:t>
            </a:r>
            <a:r>
              <a:rPr lang="es-ES_tradnl" sz="1400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the</a:t>
            </a:r>
            <a:r>
              <a:rPr lang="es-ES_tradnl" sz="1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 spin </a:t>
            </a:r>
            <a:r>
              <a:rPr lang="es-ES_tradnl" sz="1400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of</a:t>
            </a:r>
            <a:r>
              <a:rPr lang="es-ES_tradnl" sz="1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 </a:t>
            </a:r>
            <a:r>
              <a:rPr lang="es-ES_tradnl" sz="1400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Sgr</a:t>
            </a:r>
            <a:r>
              <a:rPr lang="es-ES_tradnl" sz="1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 A* </a:t>
            </a:r>
            <a:r>
              <a:rPr lang="es-ES_tradnl" sz="1400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cannot</a:t>
            </a:r>
            <a:r>
              <a:rPr lang="es-ES_tradnl" sz="1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 be </a:t>
            </a:r>
            <a:r>
              <a:rPr lang="es-ES_tradnl" sz="1400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 Oblique" panose="020B0403020202020204" pitchFamily="34" charset="0"/>
              </a:rPr>
              <a:t>neglected</a:t>
            </a:r>
            <a:endParaRPr lang="es-ES_tradnl" sz="1400" i="1" dirty="0">
              <a:solidFill>
                <a:schemeClr val="tx1">
                  <a:lumMod val="85000"/>
                  <a:lumOff val="15000"/>
                </a:schemeClr>
              </a:solidFill>
              <a:latin typeface="Helvetica Light Oblique" panose="020B0403020202020204" pitchFamily="34" charset="0"/>
            </a:endParaRP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5B8F7F5B-2348-2764-3708-411C81CD8F1E}"/>
              </a:ext>
            </a:extLst>
          </p:cNvPr>
          <p:cNvSpPr/>
          <p:nvPr/>
        </p:nvSpPr>
        <p:spPr>
          <a:xfrm>
            <a:off x="3796281" y="4975920"/>
            <a:ext cx="1970849" cy="104705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No</a:t>
            </a:r>
          </a:p>
          <a:p>
            <a:r>
              <a:rPr lang="es-ES_tradnl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Hair</a:t>
            </a:r>
            <a:endParaRPr lang="es-ES_tradnl" sz="1600" b="1" dirty="0">
              <a:solidFill>
                <a:schemeClr val="tx1">
                  <a:lumMod val="85000"/>
                  <a:lumOff val="15000"/>
                </a:schemeClr>
              </a:solidFill>
              <a:latin typeface="Helvetica" pitchFamily="2" charset="0"/>
            </a:endParaRPr>
          </a:p>
          <a:p>
            <a:r>
              <a:rPr lang="es-ES_tradnl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Theorem</a:t>
            </a:r>
            <a:endParaRPr lang="es-ES_tradnl" sz="1600" b="1" dirty="0">
              <a:solidFill>
                <a:schemeClr val="tx1">
                  <a:lumMod val="85000"/>
                  <a:lumOff val="15000"/>
                </a:schemeClr>
              </a:solidFill>
              <a:latin typeface="Helvetica" pitchFamily="2" charset="0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63F41993-CAE9-F92A-368C-8F184C7B5523}"/>
              </a:ext>
            </a:extLst>
          </p:cNvPr>
          <p:cNvSpPr/>
          <p:nvPr/>
        </p:nvSpPr>
        <p:spPr>
          <a:xfrm>
            <a:off x="4892591" y="5130311"/>
            <a:ext cx="637938" cy="68863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8" name="Triangle 77">
            <a:extLst>
              <a:ext uri="{FF2B5EF4-FFF2-40B4-BE49-F238E27FC236}">
                <a16:creationId xmlns:a16="http://schemas.microsoft.com/office/drawing/2014/main" id="{795479EC-73FB-65D0-1CA4-3773ED997629}"/>
              </a:ext>
            </a:extLst>
          </p:cNvPr>
          <p:cNvSpPr/>
          <p:nvPr/>
        </p:nvSpPr>
        <p:spPr>
          <a:xfrm rot="5400000">
            <a:off x="3263369" y="5407414"/>
            <a:ext cx="194154" cy="167374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89F0DA36-74C8-87EE-06E7-4C8178F35228}"/>
              </a:ext>
            </a:extLst>
          </p:cNvPr>
          <p:cNvSpPr/>
          <p:nvPr/>
        </p:nvSpPr>
        <p:spPr>
          <a:xfrm>
            <a:off x="356324" y="4450500"/>
            <a:ext cx="229942" cy="8431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E4088556-9342-6CE7-BA5D-8AB1FF4368CA}"/>
              </a:ext>
            </a:extLst>
          </p:cNvPr>
          <p:cNvSpPr/>
          <p:nvPr/>
        </p:nvSpPr>
        <p:spPr>
          <a:xfrm>
            <a:off x="6361611" y="3778361"/>
            <a:ext cx="5453618" cy="2674690"/>
          </a:xfrm>
          <a:prstGeom prst="roundRect">
            <a:avLst>
              <a:gd name="adj" fmla="val 54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C7EB808-C22E-A652-F05E-76FB4E61BFB9}"/>
              </a:ext>
            </a:extLst>
          </p:cNvPr>
          <p:cNvSpPr txBox="1"/>
          <p:nvPr/>
        </p:nvSpPr>
        <p:spPr>
          <a:xfrm>
            <a:off x="6572965" y="3949924"/>
            <a:ext cx="28003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2400" b="1" dirty="0">
                <a:solidFill>
                  <a:schemeClr val="bg1">
                    <a:lumMod val="95000"/>
                  </a:schemeClr>
                </a:solidFill>
                <a:latin typeface="Helvetica" pitchFamily="2" charset="0"/>
              </a:rPr>
              <a:t>Future </a:t>
            </a:r>
            <a:r>
              <a:rPr lang="es-ES_tradnl" sz="2400" b="1" dirty="0" err="1">
                <a:solidFill>
                  <a:schemeClr val="bg1">
                    <a:lumMod val="95000"/>
                  </a:schemeClr>
                </a:solidFill>
                <a:latin typeface="Helvetica" pitchFamily="2" charset="0"/>
              </a:rPr>
              <a:t>prospects</a:t>
            </a:r>
            <a:endParaRPr lang="es-ES_tradnl" sz="2400" b="1" dirty="0">
              <a:solidFill>
                <a:schemeClr val="bg1">
                  <a:lumMod val="95000"/>
                </a:schemeClr>
              </a:solidFill>
              <a:latin typeface="Helvetica" pitchFamily="2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3240361-B2BD-DBE1-9A0C-B2019399B3F5}"/>
              </a:ext>
            </a:extLst>
          </p:cNvPr>
          <p:cNvSpPr txBox="1"/>
          <p:nvPr/>
        </p:nvSpPr>
        <p:spPr>
          <a:xfrm>
            <a:off x="6572964" y="4525637"/>
            <a:ext cx="4948475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300" dirty="0">
                <a:solidFill>
                  <a:schemeClr val="bg1"/>
                </a:solidFill>
                <a:latin typeface="Helvetica Light" panose="020B0403020202020204" pitchFamily="34" charset="0"/>
              </a:rPr>
              <a:t>Extend the methodology to assign initial conditions both for time-like and null particles to axisymmetric spacetime</a:t>
            </a:r>
          </a:p>
          <a:p>
            <a:pPr algn="just"/>
            <a:endParaRPr lang="en-US" sz="1300" dirty="0">
              <a:solidFill>
                <a:schemeClr val="bg1"/>
              </a:solidFill>
              <a:latin typeface="Helvetica Light" panose="020B0403020202020204" pitchFamily="34" charset="0"/>
            </a:endParaRPr>
          </a:p>
          <a:p>
            <a:pPr algn="just"/>
            <a:endParaRPr lang="en-US" sz="1300" dirty="0">
              <a:solidFill>
                <a:schemeClr val="bg1"/>
              </a:solidFill>
              <a:latin typeface="Helvetica Light" panose="020B0403020202020204" pitchFamily="34" charset="0"/>
            </a:endParaRPr>
          </a:p>
          <a:p>
            <a:pPr algn="just"/>
            <a:endParaRPr lang="en-US" sz="1300" dirty="0">
              <a:solidFill>
                <a:schemeClr val="bg1"/>
              </a:solidFill>
              <a:latin typeface="Helvetica Light" panose="020B0403020202020204" pitchFamily="34" charset="0"/>
            </a:endParaRPr>
          </a:p>
          <a:p>
            <a:pPr algn="just"/>
            <a:r>
              <a:rPr lang="en-US" sz="1300" dirty="0">
                <a:solidFill>
                  <a:schemeClr val="bg1"/>
                </a:solidFill>
                <a:latin typeface="Helvetica Light" panose="020B0403020202020204" pitchFamily="34" charset="0"/>
              </a:rPr>
              <a:t>Publish, document and maintain </a:t>
            </a:r>
            <a:r>
              <a:rPr lang="en-US" sz="1300" dirty="0" err="1">
                <a:solidFill>
                  <a:schemeClr val="bg1"/>
                </a:solidFill>
                <a:latin typeface="Helvetica Light" panose="020B0403020202020204" pitchFamily="34" charset="0"/>
              </a:rPr>
              <a:t>PyGRO</a:t>
            </a:r>
            <a:r>
              <a:rPr lang="en-US" sz="1300" dirty="0">
                <a:solidFill>
                  <a:schemeClr val="bg1"/>
                </a:solidFill>
                <a:latin typeface="Helvetica Light" panose="020B0403020202020204" pitchFamily="34" charset="0"/>
              </a:rPr>
              <a:t> as an open-source Python package for the  benefit of the community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4B7472D4-2FBD-4376-DACD-90C2358F4FBC}"/>
              </a:ext>
            </a:extLst>
          </p:cNvPr>
          <p:cNvSpPr/>
          <p:nvPr/>
        </p:nvSpPr>
        <p:spPr>
          <a:xfrm>
            <a:off x="6367608" y="4635124"/>
            <a:ext cx="205357" cy="8761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675B63E3-443C-70D5-D5BC-20F72161D10E}"/>
              </a:ext>
            </a:extLst>
          </p:cNvPr>
          <p:cNvSpPr/>
          <p:nvPr/>
        </p:nvSpPr>
        <p:spPr>
          <a:xfrm>
            <a:off x="6361611" y="5598791"/>
            <a:ext cx="205357" cy="8761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3D2FF806-F0EA-DE01-B475-9ACF2716E6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1383" y="1496218"/>
            <a:ext cx="2071201" cy="2071201"/>
          </a:xfrm>
          <a:prstGeom prst="rect">
            <a:avLst/>
          </a:prstGeom>
        </p:spPr>
      </p:pic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78747418-9A55-5C6E-8BA7-53F0DB75167B}"/>
              </a:ext>
            </a:extLst>
          </p:cNvPr>
          <p:cNvSpPr/>
          <p:nvPr/>
        </p:nvSpPr>
        <p:spPr>
          <a:xfrm>
            <a:off x="8851883" y="670049"/>
            <a:ext cx="2955326" cy="1216966"/>
          </a:xfrm>
          <a:prstGeom prst="roundRect">
            <a:avLst>
              <a:gd name="adj" fmla="val 934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757CA00-0330-64B6-86BF-33766BF63E2C}"/>
              </a:ext>
            </a:extLst>
          </p:cNvPr>
          <p:cNvSpPr/>
          <p:nvPr/>
        </p:nvSpPr>
        <p:spPr>
          <a:xfrm>
            <a:off x="8852568" y="2001063"/>
            <a:ext cx="2955326" cy="1567139"/>
          </a:xfrm>
          <a:prstGeom prst="roundRect">
            <a:avLst>
              <a:gd name="adj" fmla="val 674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0BA265-B75A-35DB-11C6-F832E04D66C7}"/>
              </a:ext>
            </a:extLst>
          </p:cNvPr>
          <p:cNvSpPr txBox="1"/>
          <p:nvPr/>
        </p:nvSpPr>
        <p:spPr>
          <a:xfrm>
            <a:off x="5016307" y="765664"/>
            <a:ext cx="35844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Py</a:t>
            </a:r>
            <a:r>
              <a:rPr lang="es-ES_tradnl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thon </a:t>
            </a:r>
            <a:r>
              <a:rPr lang="es-ES_tradnl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Integrator</a:t>
            </a:r>
            <a:r>
              <a:rPr lang="es-ES_tradnl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for</a:t>
            </a:r>
            <a:endParaRPr lang="es-ES_tradnl" sz="24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  <a:p>
            <a:r>
              <a:rPr lang="es-ES_tradnl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G</a:t>
            </a:r>
            <a:r>
              <a:rPr lang="es-ES_tradnl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eneral</a:t>
            </a:r>
          </a:p>
          <a:p>
            <a:r>
              <a:rPr lang="es-ES_tradnl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R</a:t>
            </a:r>
            <a:r>
              <a:rPr lang="es-ES_tradnl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elativistic</a:t>
            </a:r>
            <a:endParaRPr lang="es-ES_tradnl" sz="24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  <a:p>
            <a:r>
              <a:rPr lang="es-ES_tradnl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O</a:t>
            </a:r>
            <a:r>
              <a:rPr lang="es-ES_tradnl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rbits</a:t>
            </a:r>
            <a:endParaRPr lang="es-ES_tradnl" sz="24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2D85B80-D20E-C3F0-2685-0DD622182151}"/>
              </a:ext>
            </a:extLst>
          </p:cNvPr>
          <p:cNvSpPr txBox="1"/>
          <p:nvPr/>
        </p:nvSpPr>
        <p:spPr>
          <a:xfrm>
            <a:off x="8967630" y="838547"/>
            <a:ext cx="27180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Time-</a:t>
            </a:r>
            <a:r>
              <a:rPr lang="es-ES_tradnl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like</a:t>
            </a:r>
            <a:endParaRPr lang="es-ES_tradnl" sz="1600" b="1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8C0A35C-DF69-A85D-BC1F-9A8ED49A2329}"/>
              </a:ext>
            </a:extLst>
          </p:cNvPr>
          <p:cNvSpPr txBox="1"/>
          <p:nvPr/>
        </p:nvSpPr>
        <p:spPr>
          <a:xfrm>
            <a:off x="8967630" y="1392980"/>
            <a:ext cx="27180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Null</a:t>
            </a:r>
            <a:endParaRPr lang="es-ES_tradnl" sz="1600" b="1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3D01890-A7C3-EB3E-8657-549837740062}"/>
              </a:ext>
            </a:extLst>
          </p:cNvPr>
          <p:cNvCxnSpPr>
            <a:cxnSpLocks/>
          </p:cNvCxnSpPr>
          <p:nvPr/>
        </p:nvCxnSpPr>
        <p:spPr>
          <a:xfrm>
            <a:off x="9019245" y="1278344"/>
            <a:ext cx="2666401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52">
            <a:extLst>
              <a:ext uri="{FF2B5EF4-FFF2-40B4-BE49-F238E27FC236}">
                <a16:creationId xmlns:a16="http://schemas.microsoft.com/office/drawing/2014/main" id="{02205E9D-B7F3-E2E5-CF44-A09A9EAB64F2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50000"/>
            <a:alphaModFix amt="35000"/>
          </a:blip>
          <a:srcRect/>
          <a:stretch/>
        </p:blipFill>
        <p:spPr>
          <a:xfrm>
            <a:off x="9874054" y="2415543"/>
            <a:ext cx="1941175" cy="1093837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BB2E946B-2885-53AF-B883-58BF7D3F0D85}"/>
              </a:ext>
            </a:extLst>
          </p:cNvPr>
          <p:cNvSpPr txBox="1"/>
          <p:nvPr/>
        </p:nvSpPr>
        <p:spPr>
          <a:xfrm>
            <a:off x="8977480" y="2185571"/>
            <a:ext cx="270816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All </a:t>
            </a: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relativistic effects</a:t>
            </a: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are self-consistently included in the integrated observables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41A76D7E-FD84-BBF2-4B2A-AB3C17A860F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lum bright="70000" contrast="-70000"/>
            <a:alphaModFix amt="50000"/>
          </a:blip>
          <a:srcRect l="24504" r="17423"/>
          <a:stretch/>
        </p:blipFill>
        <p:spPr>
          <a:xfrm>
            <a:off x="13008986" y="205103"/>
            <a:ext cx="5544625" cy="537057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B7C4EFF0-122E-3E0A-F885-7A0EE683C9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30782" y="7461115"/>
            <a:ext cx="3118107" cy="794297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6597C2F1-E11C-E905-C6D7-F8ABE1A2A2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8825" y="7359293"/>
            <a:ext cx="1465226" cy="89925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DEEB8F0-EECA-EE01-84D5-BD2726BC61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3111" y="7470234"/>
            <a:ext cx="2524596" cy="695613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B25B1AC3-5426-EF79-7195-06E5ECE8654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64417" y="7506835"/>
            <a:ext cx="2122062" cy="695614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8B2396A9-64DE-C372-3890-9D92799BA7A5}"/>
              </a:ext>
            </a:extLst>
          </p:cNvPr>
          <p:cNvSpPr/>
          <p:nvPr/>
        </p:nvSpPr>
        <p:spPr>
          <a:xfrm>
            <a:off x="-8" y="-704740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82C56489-F0D1-FD9A-3B3C-69DA05F148E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>
            <a:off x="-8" y="7157054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183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/>
      <p:bldP spid="74" grpId="0"/>
      <p:bldP spid="75" grpId="0" animBg="1"/>
      <p:bldP spid="76" grpId="0" animBg="1"/>
      <p:bldP spid="77" grpId="0" animBg="1"/>
      <p:bldP spid="78" grpId="0" animBg="1"/>
      <p:bldP spid="79" grpId="0" animBg="1"/>
      <p:bldP spid="84" grpId="0" animBg="1"/>
      <p:bldP spid="85" grpId="0"/>
      <p:bldP spid="86" grpId="0"/>
      <p:bldP spid="87" grpId="0" animBg="1"/>
      <p:bldP spid="9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74C15D8-5E79-D0A4-13FF-468263F2239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A161FC-2A71-6D72-43F1-1E3C754837B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EADCC88-3890-06C8-ECE9-739ABAA4119B}"/>
              </a:ext>
            </a:extLst>
          </p:cNvPr>
          <p:cNvSpPr txBox="1"/>
          <p:nvPr/>
        </p:nvSpPr>
        <p:spPr>
          <a:xfrm>
            <a:off x="1538868" y="2890390"/>
            <a:ext cx="41594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err="1">
                <a:solidFill>
                  <a:schemeClr val="bg1"/>
                </a:solidFill>
                <a:latin typeface="Helvetica" pitchFamily="2" charset="0"/>
              </a:rPr>
              <a:t>Thank</a:t>
            </a:r>
            <a:r>
              <a:rPr lang="es-ES_tradnl" sz="3200" b="1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es-ES_tradnl" sz="3200" b="1" err="1">
                <a:solidFill>
                  <a:schemeClr val="bg1"/>
                </a:solidFill>
                <a:latin typeface="Helvetica" pitchFamily="2" charset="0"/>
              </a:rPr>
              <a:t>you</a:t>
            </a:r>
            <a:endParaRPr lang="es-ES_tradnl" sz="3200" b="1">
              <a:solidFill>
                <a:schemeClr val="bg1"/>
              </a:solidFill>
              <a:latin typeface="Helvetica" pitchFamily="2" charset="0"/>
            </a:endParaRPr>
          </a:p>
          <a:p>
            <a:r>
              <a:rPr lang="es-ES_tradnl" sz="3200" b="1" err="1">
                <a:solidFill>
                  <a:schemeClr val="bg1"/>
                </a:solidFill>
                <a:latin typeface="Helvetica" pitchFamily="2" charset="0"/>
              </a:rPr>
              <a:t>for</a:t>
            </a:r>
            <a:r>
              <a:rPr lang="es-ES_tradnl" sz="3200" b="1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es-ES_tradnl" sz="3200" b="1" err="1">
                <a:solidFill>
                  <a:schemeClr val="bg1"/>
                </a:solidFill>
                <a:latin typeface="Helvetica" pitchFamily="2" charset="0"/>
              </a:rPr>
              <a:t>your</a:t>
            </a:r>
            <a:r>
              <a:rPr lang="es-ES_tradnl" sz="3200" b="1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es-ES_tradnl" sz="3200" b="1" err="1">
                <a:solidFill>
                  <a:schemeClr val="bg1"/>
                </a:solidFill>
                <a:latin typeface="Helvetica" pitchFamily="2" charset="0"/>
              </a:rPr>
              <a:t>attention</a:t>
            </a:r>
            <a:endParaRPr lang="es-ES_tradnl" sz="3200" b="1">
              <a:solidFill>
                <a:schemeClr val="bg1"/>
              </a:solidFill>
              <a:latin typeface="Helvetica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95ADA7-1DC1-0427-F3A3-80C34D68D1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0782" y="5779319"/>
            <a:ext cx="3118107" cy="7942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F9A664-CEE3-7F0D-4039-2C3BA716A8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8825" y="5677497"/>
            <a:ext cx="1465226" cy="8992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E6968F3-E13C-6A54-E512-63F4C06068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111" y="5788438"/>
            <a:ext cx="2524596" cy="6956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F4CEAB2-8898-0662-5E10-30ECF8DC4D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4417" y="5825039"/>
            <a:ext cx="2122062" cy="6956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lum bright="70000" contrast="-70000"/>
            <a:alphaModFix amt="50000"/>
          </a:blip>
          <a:srcRect l="24504" r="17423"/>
          <a:stretch/>
        </p:blipFill>
        <p:spPr>
          <a:xfrm>
            <a:off x="9419687" y="205103"/>
            <a:ext cx="5544625" cy="5370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8632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3A224E1-4153-C116-8F52-6C76DD25C30F}"/>
              </a:ext>
            </a:extLst>
          </p:cNvPr>
          <p:cNvSpPr/>
          <p:nvPr/>
        </p:nvSpPr>
        <p:spPr>
          <a:xfrm>
            <a:off x="7729698" y="5608628"/>
            <a:ext cx="3094120" cy="83093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7694C6-C926-9D53-A02C-A6DD7DF58127}"/>
              </a:ext>
            </a:extLst>
          </p:cNvPr>
          <p:cNvSpPr txBox="1"/>
          <p:nvPr/>
        </p:nvSpPr>
        <p:spPr>
          <a:xfrm>
            <a:off x="7666645" y="5706365"/>
            <a:ext cx="309411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Cosmic</a:t>
            </a:r>
            <a:r>
              <a:rPr lang="es-ES_tradnl" b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precision-clocks</a:t>
            </a:r>
            <a:endParaRPr lang="es-ES_tradnl" b="1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</a:endParaRP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53E71F7D-0B72-D3A4-5FB5-70B1E9C133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1542" y="1803602"/>
            <a:ext cx="10248900" cy="36322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DBD7FC8-0C11-4C22-E025-8942D4678745}"/>
              </a:ext>
            </a:extLst>
          </p:cNvPr>
          <p:cNvSpPr txBox="1"/>
          <p:nvPr/>
        </p:nvSpPr>
        <p:spPr>
          <a:xfrm>
            <a:off x="1503593" y="1054041"/>
            <a:ext cx="55689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3200" b="1" dirty="0">
                <a:solidFill>
                  <a:schemeClr val="bg1">
                    <a:lumMod val="65000"/>
                  </a:schemeClr>
                </a:solidFill>
                <a:latin typeface="Helvetica" pitchFamily="2" charset="0"/>
                <a:ea typeface="CMU SERIF ROMAN SLANTED" panose="02000603000000000000" pitchFamily="2" charset="0"/>
                <a:cs typeface="CMU SERIF ROMAN SLANTED" panose="02000603000000000000" pitchFamily="2" charset="0"/>
              </a:rPr>
              <a:t>Pulsars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427CC5-F484-26DF-A4C7-B1F188E57D97}"/>
              </a:ext>
            </a:extLst>
          </p:cNvPr>
          <p:cNvSpPr txBox="1"/>
          <p:nvPr/>
        </p:nvSpPr>
        <p:spPr>
          <a:xfrm>
            <a:off x="7797431" y="5976087"/>
            <a:ext cx="23876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40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Stability of one part in 10</a:t>
            </a:r>
            <a:r>
              <a:rPr lang="en-GB" sz="1400" baseline="3000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15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FBE098F-BD36-9A74-AD85-8E380F8628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43889" y="1659980"/>
            <a:ext cx="5100844" cy="422245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64B65DE-229F-C2EE-CC43-CD191D9ABE2B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BC8B0D9-1CEA-9ABC-B403-D07605FDED12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dirty="0" err="1">
                <a:latin typeface="Helvetica Light" panose="020B0403020202020204" pitchFamily="34" charset="0"/>
              </a:rPr>
              <a:t>Galactic</a:t>
            </a:r>
            <a:r>
              <a:rPr lang="es-ES_tradnl" sz="1400" dirty="0">
                <a:latin typeface="Helvetica Light" panose="020B0403020202020204" pitchFamily="34" charset="0"/>
              </a:rPr>
              <a:t> Center </a:t>
            </a:r>
            <a:r>
              <a:rPr lang="es-ES_tradnl" sz="1400" dirty="0" err="1">
                <a:latin typeface="Helvetica Light" panose="020B0403020202020204" pitchFamily="34" charset="0"/>
              </a:rPr>
              <a:t>pulsars</a:t>
            </a:r>
            <a:endParaRPr lang="es-ES_tradnl" sz="1400" dirty="0">
              <a:latin typeface="Helvetica Light" panose="020B0403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A367B9-37E0-8F0E-0FF0-02A13C687A43}"/>
              </a:ext>
            </a:extLst>
          </p:cNvPr>
          <p:cNvSpPr txBox="1"/>
          <p:nvPr/>
        </p:nvSpPr>
        <p:spPr>
          <a:xfrm>
            <a:off x="0" y="38212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 dirty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</a:t>
            </a:r>
            <a:endParaRPr lang="es-ES_tradnl" sz="1600" b="1" i="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1743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AD7FE8-42A0-4414-69C6-DA348E7AD634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Tests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At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The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Galactic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Center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With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Pulsars</a:t>
            </a:r>
            <a:endParaRPr lang="es-ES_tradnl" sz="1400">
              <a:latin typeface="Helvetica Light" panose="020B0403020202020204" pitchFamily="34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3A224E1-4153-C116-8F52-6C76DD25C30F}"/>
              </a:ext>
            </a:extLst>
          </p:cNvPr>
          <p:cNvSpPr/>
          <p:nvPr/>
        </p:nvSpPr>
        <p:spPr>
          <a:xfrm>
            <a:off x="-1590527" y="5608628"/>
            <a:ext cx="3094120" cy="83093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7694C6-C926-9D53-A02C-A6DD7DF58127}"/>
              </a:ext>
            </a:extLst>
          </p:cNvPr>
          <p:cNvSpPr txBox="1"/>
          <p:nvPr/>
        </p:nvSpPr>
        <p:spPr>
          <a:xfrm>
            <a:off x="-1653580" y="5706365"/>
            <a:ext cx="309411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Cosmic</a:t>
            </a:r>
            <a:r>
              <a:rPr lang="es-ES_tradnl" b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precision-clocks</a:t>
            </a:r>
            <a:endParaRPr lang="es-ES_tradnl" b="1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</a:endParaRPr>
          </a:p>
        </p:txBody>
      </p:sp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53E71F7D-0B72-D3A4-5FB5-70B1E9C133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342905" y="2149426"/>
            <a:ext cx="9152276" cy="324355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7427CC5-F484-26DF-A4C7-B1F188E57D97}"/>
              </a:ext>
            </a:extLst>
          </p:cNvPr>
          <p:cNvSpPr txBox="1"/>
          <p:nvPr/>
        </p:nvSpPr>
        <p:spPr>
          <a:xfrm>
            <a:off x="-1522794" y="5976087"/>
            <a:ext cx="23876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40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Stability of one part in 10</a:t>
            </a:r>
            <a:r>
              <a:rPr lang="en-GB" sz="1400" baseline="3000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15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FBE098F-BD36-9A74-AD85-8E380F8628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2424" y="1394533"/>
            <a:ext cx="6108073" cy="505622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661637D-8EBB-6314-1BB8-6C632DB0846C}"/>
              </a:ext>
            </a:extLst>
          </p:cNvPr>
          <p:cNvSpPr/>
          <p:nvPr/>
        </p:nvSpPr>
        <p:spPr>
          <a:xfrm>
            <a:off x="-6342905" y="1346427"/>
            <a:ext cx="8297208" cy="5300511"/>
          </a:xfrm>
          <a:prstGeom prst="rect">
            <a:avLst/>
          </a:prstGeom>
          <a:solidFill>
            <a:schemeClr val="bg1">
              <a:alpha val="7628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BD7FC8-0C11-4C22-E025-8942D4678745}"/>
              </a:ext>
            </a:extLst>
          </p:cNvPr>
          <p:cNvSpPr txBox="1"/>
          <p:nvPr/>
        </p:nvSpPr>
        <p:spPr>
          <a:xfrm>
            <a:off x="1503593" y="1054041"/>
            <a:ext cx="55689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3200" b="1" dirty="0">
                <a:solidFill>
                  <a:schemeClr val="bg1">
                    <a:lumMod val="65000"/>
                  </a:schemeClr>
                </a:solidFill>
                <a:latin typeface="Helvetica" pitchFamily="2" charset="0"/>
                <a:ea typeface="CMU SERIF ROMAN SLANTED" panose="02000603000000000000" pitchFamily="2" charset="0"/>
                <a:cs typeface="CMU SERIF ROMAN SLANTED" panose="02000603000000000000" pitchFamily="2" charset="0"/>
              </a:rPr>
              <a:t>Pulsars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33BECFE7-99E6-52AF-E522-56487A5DA49D}"/>
              </a:ext>
            </a:extLst>
          </p:cNvPr>
          <p:cNvSpPr/>
          <p:nvPr/>
        </p:nvSpPr>
        <p:spPr>
          <a:xfrm>
            <a:off x="7072543" y="1949634"/>
            <a:ext cx="1067410" cy="1126435"/>
          </a:xfrm>
          <a:prstGeom prst="roundRect">
            <a:avLst/>
          </a:prstGeom>
          <a:solidFill>
            <a:schemeClr val="accent4">
              <a:lumMod val="60000"/>
              <a:lumOff val="40000"/>
              <a:alpha val="15137"/>
            </a:schemeClr>
          </a:solidFill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A684B5B-0452-DDCA-A3B1-60F5FF277E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69872" y="1818640"/>
            <a:ext cx="6774608" cy="3384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1302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AD7FE8-42A0-4414-69C6-DA348E7AD634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Tests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At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The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Galactic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Center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With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Pulsars</a:t>
            </a:r>
            <a:endParaRPr lang="es-ES_tradnl" sz="1400">
              <a:latin typeface="Helvetica Light" panose="020B0403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FBE098F-BD36-9A74-AD85-8E380F8628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926872" y="1394533"/>
            <a:ext cx="6108073" cy="5056229"/>
          </a:xfrm>
          <a:prstGeom prst="rect">
            <a:avLst/>
          </a:prstGeom>
        </p:spPr>
      </p:pic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B3E49371-BA20-EEFD-DAF3-A5EA881E0016}"/>
              </a:ext>
            </a:extLst>
          </p:cNvPr>
          <p:cNvSpPr/>
          <p:nvPr/>
        </p:nvSpPr>
        <p:spPr>
          <a:xfrm>
            <a:off x="7514618" y="5488860"/>
            <a:ext cx="1782396" cy="4285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E0E6A1C-0B28-0632-0932-283C314DE53D}"/>
              </a:ext>
            </a:extLst>
          </p:cNvPr>
          <p:cNvSpPr txBox="1"/>
          <p:nvPr/>
        </p:nvSpPr>
        <p:spPr>
          <a:xfrm>
            <a:off x="2606219" y="5379656"/>
            <a:ext cx="440246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Major scientific goal of future facilities like 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Squared Kilometer Array 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(SKA) that promise not only to be able to detect them but also to perform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timing analysis.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2A434B0-7FD4-E0F7-D5B0-5E3F621BD0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08696" y="1818640"/>
            <a:ext cx="6774608" cy="3384294"/>
          </a:xfrm>
          <a:prstGeom prst="rect">
            <a:avLst/>
          </a:prstGeom>
        </p:spPr>
      </p:pic>
      <p:pic>
        <p:nvPicPr>
          <p:cNvPr id="21" name="Picture 20" descr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\sigma_\textrm{TOA}\sim 100\,\mu\textrm{s}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A95EF684-EF75-B726-3D4D-2F79B8EF6DC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7672419" y="5576130"/>
            <a:ext cx="1489642" cy="212806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946B38D7-C648-94EA-A126-D76D344E6AC8}"/>
              </a:ext>
            </a:extLst>
          </p:cNvPr>
          <p:cNvSpPr/>
          <p:nvPr/>
        </p:nvSpPr>
        <p:spPr>
          <a:xfrm>
            <a:off x="-6342905" y="1346427"/>
            <a:ext cx="8297208" cy="5300511"/>
          </a:xfrm>
          <a:prstGeom prst="rect">
            <a:avLst/>
          </a:prstGeom>
          <a:solidFill>
            <a:schemeClr val="bg1">
              <a:alpha val="7628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BD7FC8-0C11-4C22-E025-8942D4678745}"/>
              </a:ext>
            </a:extLst>
          </p:cNvPr>
          <p:cNvSpPr txBox="1"/>
          <p:nvPr/>
        </p:nvSpPr>
        <p:spPr>
          <a:xfrm>
            <a:off x="1503593" y="1054041"/>
            <a:ext cx="55689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3200" b="1" dirty="0">
                <a:solidFill>
                  <a:schemeClr val="bg1">
                    <a:lumMod val="65000"/>
                  </a:schemeClr>
                </a:solidFill>
                <a:latin typeface="Helvetica" pitchFamily="2" charset="0"/>
                <a:ea typeface="CMU SERIF ROMAN SLANTED" panose="02000603000000000000" pitchFamily="2" charset="0"/>
                <a:cs typeface="CMU SERIF ROMAN SLANTED" panose="02000603000000000000" pitchFamily="2" charset="0"/>
              </a:rPr>
              <a:t>Pulsars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Helvetica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833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ulsarTiming" descr="PulsarTiming">
            <a:hlinkClick r:id="" action="ppaction://media"/>
            <a:extLst>
              <a:ext uri="{FF2B5EF4-FFF2-40B4-BE49-F238E27FC236}">
                <a16:creationId xmlns:a16="http://schemas.microsoft.com/office/drawing/2014/main" id="{590A5984-9A2E-AABD-FA67-E400F5E3D80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5875" y="6350"/>
            <a:ext cx="12192000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8CCFEDE-5FA7-EC2E-F9E6-A2647F962797}"/>
              </a:ext>
            </a:extLst>
          </p:cNvPr>
          <p:cNvSpPr/>
          <p:nvPr/>
        </p:nvSpPr>
        <p:spPr>
          <a:xfrm>
            <a:off x="-9" y="0"/>
            <a:ext cx="5974090" cy="6858000"/>
          </a:xfrm>
          <a:prstGeom prst="rect">
            <a:avLst/>
          </a:prstGeom>
          <a:gradFill>
            <a:gsLst>
              <a:gs pos="68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63AFA32-71D4-8130-045B-9B1BFB807A2B}"/>
              </a:ext>
            </a:extLst>
          </p:cNvPr>
          <p:cNvGrpSpPr/>
          <p:nvPr/>
        </p:nvGrpSpPr>
        <p:grpSpPr>
          <a:xfrm>
            <a:off x="241256" y="1354424"/>
            <a:ext cx="4777644" cy="4740820"/>
            <a:chOff x="241256" y="1058590"/>
            <a:chExt cx="4777644" cy="4740820"/>
          </a:xfrm>
        </p:grpSpPr>
        <p:pic>
          <p:nvPicPr>
            <p:cNvPr id="15" name="Picture 14" descr="A screen shot of a graph&#10;&#10;Description automatically generated">
              <a:extLst>
                <a:ext uri="{FF2B5EF4-FFF2-40B4-BE49-F238E27FC236}">
                  <a16:creationId xmlns:a16="http://schemas.microsoft.com/office/drawing/2014/main" id="{D2C28A03-00AA-BC1E-C7FE-862756C2BAF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43300" y="1058590"/>
              <a:ext cx="4275600" cy="474082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F0389E2-4C06-ABF5-925A-F3F45D0F684F}"/>
                </a:ext>
              </a:extLst>
            </p:cNvPr>
            <p:cNvSpPr txBox="1"/>
            <p:nvPr/>
          </p:nvSpPr>
          <p:spPr>
            <a:xfrm rot="16200000">
              <a:off x="-1126245" y="3341607"/>
              <a:ext cx="3450405" cy="715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4000" b="1" err="1">
                  <a:solidFill>
                    <a:schemeClr val="bg1">
                      <a:lumMod val="85000"/>
                    </a:schemeClr>
                  </a:solidFill>
                  <a:latin typeface="Helvetica" pitchFamily="2" charset="0"/>
                </a:rPr>
                <a:t>Pulsars</a:t>
              </a:r>
              <a:r>
                <a:rPr lang="es-ES_tradnl" sz="4000" b="1">
                  <a:solidFill>
                    <a:schemeClr val="bg1">
                      <a:lumMod val="85000"/>
                    </a:schemeClr>
                  </a:solidFill>
                  <a:latin typeface="Helvetica" pitchFamily="2" charset="0"/>
                </a:rPr>
                <a:t> data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FFF015A8-E1C1-1B43-D9EE-35DBC00A3894}"/>
              </a:ext>
            </a:extLst>
          </p:cNvPr>
          <p:cNvSpPr/>
          <p:nvPr/>
        </p:nvSpPr>
        <p:spPr>
          <a:xfrm>
            <a:off x="7937" y="0"/>
            <a:ext cx="12176125" cy="6858000"/>
          </a:xfrm>
          <a:prstGeom prst="rect">
            <a:avLst/>
          </a:prstGeom>
          <a:solidFill>
            <a:schemeClr val="bg1">
              <a:alpha val="7628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F966758E-279B-5B37-117E-9E672DF07227}"/>
              </a:ext>
            </a:extLst>
          </p:cNvPr>
          <p:cNvSpPr/>
          <p:nvPr/>
        </p:nvSpPr>
        <p:spPr>
          <a:xfrm>
            <a:off x="5107064" y="5799409"/>
            <a:ext cx="2710798" cy="79594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823FCF30-29DE-FC53-1924-4E59D5FB35FE}"/>
              </a:ext>
            </a:extLst>
          </p:cNvPr>
          <p:cNvSpPr/>
          <p:nvPr/>
        </p:nvSpPr>
        <p:spPr>
          <a:xfrm>
            <a:off x="8171997" y="5799409"/>
            <a:ext cx="2710798" cy="79594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7DB3238C-020F-DA42-15DE-A8AC1405DB40}"/>
              </a:ext>
            </a:extLst>
          </p:cNvPr>
          <p:cNvSpPr/>
          <p:nvPr/>
        </p:nvSpPr>
        <p:spPr>
          <a:xfrm>
            <a:off x="1957466" y="5799409"/>
            <a:ext cx="2710798" cy="79594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15DA6A5-F59A-5623-EA5B-5FE2AB46359F}"/>
              </a:ext>
            </a:extLst>
          </p:cNvPr>
          <p:cNvSpPr txBox="1"/>
          <p:nvPr/>
        </p:nvSpPr>
        <p:spPr>
          <a:xfrm>
            <a:off x="2195038" y="5993538"/>
            <a:ext cx="216048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Classical</a:t>
            </a:r>
            <a:r>
              <a:rPr lang="es-ES_tradnl" b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effects</a:t>
            </a:r>
            <a:endParaRPr lang="es-ES_tradnl" b="1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B8FFAAF-22C8-FFE5-D892-C078CB31B0F1}"/>
              </a:ext>
            </a:extLst>
          </p:cNvPr>
          <p:cNvSpPr txBox="1"/>
          <p:nvPr/>
        </p:nvSpPr>
        <p:spPr>
          <a:xfrm>
            <a:off x="5378503" y="5993538"/>
            <a:ext cx="216048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Special</a:t>
            </a:r>
            <a:r>
              <a:rPr lang="es-ES_tradnl" b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relativity</a:t>
            </a:r>
            <a:endParaRPr lang="es-ES_tradnl" b="1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F68CB93-42EB-2DAA-AB61-C45FD533F4FF}"/>
              </a:ext>
            </a:extLst>
          </p:cNvPr>
          <p:cNvSpPr txBox="1"/>
          <p:nvPr/>
        </p:nvSpPr>
        <p:spPr>
          <a:xfrm>
            <a:off x="8460369" y="5993538"/>
            <a:ext cx="216048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General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relativity</a:t>
            </a:r>
            <a:endParaRPr lang="es-ES_tradnl" b="1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</a:endParaRPr>
          </a:p>
        </p:txBody>
      </p:sp>
      <p:pic>
        <p:nvPicPr>
          <p:cNvPr id="10" name="Picture 9" descr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\Delta t = 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6EE65DCE-9CE2-A8F8-8431-8239001E34A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981852" y="6045807"/>
            <a:ext cx="670560" cy="243840"/>
          </a:xfrm>
          <a:prstGeom prst="rect">
            <a:avLst/>
          </a:prstGeom>
        </p:spPr>
      </p:pic>
      <p:pic>
        <p:nvPicPr>
          <p:cNvPr id="13" name="Picture 12" descr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+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F175E203-7FE8-E3C8-485E-711F51C1363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4793668" y="6045807"/>
            <a:ext cx="213360" cy="213360"/>
          </a:xfrm>
          <a:prstGeom prst="rect">
            <a:avLst/>
          </a:prstGeom>
        </p:spPr>
      </p:pic>
      <p:pic>
        <p:nvPicPr>
          <p:cNvPr id="61" name="Picture 60" descr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+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520E2647-1A1B-249E-24A1-7B9C2E5C844A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7884491" y="6045807"/>
            <a:ext cx="213360" cy="213360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DB184F8-5948-E4FE-51C6-8FD1127DBA52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FA48FCE-60E9-2727-EB7D-36BD65AABEC6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dirty="0" err="1">
                <a:latin typeface="Helvetica Light" panose="020B0403020202020204" pitchFamily="34" charset="0"/>
              </a:rPr>
              <a:t>Modeling</a:t>
            </a:r>
            <a:r>
              <a:rPr lang="es-ES_tradnl" sz="1400" dirty="0">
                <a:latin typeface="Helvetica Light" panose="020B0403020202020204" pitchFamily="34" charset="0"/>
              </a:rPr>
              <a:t> pulsar observables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97BB184-5B03-649F-A43F-456C41B04E47}"/>
              </a:ext>
            </a:extLst>
          </p:cNvPr>
          <p:cNvSpPr txBox="1"/>
          <p:nvPr/>
        </p:nvSpPr>
        <p:spPr>
          <a:xfrm>
            <a:off x="0" y="38212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4</a:t>
            </a:r>
            <a:endParaRPr lang="es-ES_tradnl" sz="1600" b="1" i="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5064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0" fill="hold"/>
                                        <p:tgtEl>
                                          <p:spTgt spid="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07894 " pathEditMode="relative" ptsTypes="AA"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5" fill="hold" display="0">
                  <p:stCondLst>
                    <p:cond delay="indefinite"/>
                  </p:stCondLst>
                </p:cTn>
                <p:tgtEl>
                  <p:spTgt spid="55"/>
                </p:tgtEl>
              </p:cMediaNode>
            </p:vide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0" dur="1" fill="hold"/>
                                        <p:tgtEl>
                                          <p:spTgt spid="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  <p:bldLst>
      <p:bldP spid="14" grpId="0" animBg="1"/>
      <p:bldP spid="2" grpId="0" animBg="1"/>
      <p:bldP spid="50" grpId="0" animBg="1"/>
      <p:bldP spid="51" grpId="0" animBg="1"/>
      <p:bldP spid="53" grpId="0"/>
      <p:bldP spid="54" grpId="0"/>
      <p:bldP spid="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2D86E83E-49C7-BD60-8007-D080994F219F}"/>
              </a:ext>
            </a:extLst>
          </p:cNvPr>
          <p:cNvSpPr/>
          <p:nvPr/>
        </p:nvSpPr>
        <p:spPr>
          <a:xfrm>
            <a:off x="-12439" y="14288"/>
            <a:ext cx="5974090" cy="6858000"/>
          </a:xfrm>
          <a:prstGeom prst="rect">
            <a:avLst/>
          </a:prstGeom>
          <a:gradFill>
            <a:gsLst>
              <a:gs pos="68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7653BBC-2495-B208-9BC9-D31A8CB648D1}"/>
              </a:ext>
            </a:extLst>
          </p:cNvPr>
          <p:cNvSpPr/>
          <p:nvPr/>
        </p:nvSpPr>
        <p:spPr>
          <a:xfrm>
            <a:off x="2319737" y="2924741"/>
            <a:ext cx="4985938" cy="3225234"/>
          </a:xfrm>
          <a:prstGeom prst="roundRect">
            <a:avLst>
              <a:gd name="adj" fmla="val 37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AEBD4613-12C1-5D34-1687-622CE2E8B4F0}"/>
              </a:ext>
            </a:extLst>
          </p:cNvPr>
          <p:cNvSpPr/>
          <p:nvPr/>
        </p:nvSpPr>
        <p:spPr>
          <a:xfrm>
            <a:off x="2319737" y="1315016"/>
            <a:ext cx="4985938" cy="1470532"/>
          </a:xfrm>
          <a:prstGeom prst="roundRect">
            <a:avLst>
              <a:gd name="adj" fmla="val 37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633360-6A0E-77DF-E620-34A66DC3F1EA}"/>
              </a:ext>
            </a:extLst>
          </p:cNvPr>
          <p:cNvSpPr txBox="1"/>
          <p:nvPr/>
        </p:nvSpPr>
        <p:spPr>
          <a:xfrm>
            <a:off x="140955" y="4083483"/>
            <a:ext cx="199264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GR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effects</a:t>
            </a:r>
            <a:endParaRPr lang="es-ES_tradnl" b="1">
              <a:solidFill>
                <a:schemeClr val="bg1">
                  <a:lumMod val="85000"/>
                </a:schemeClr>
              </a:solidFill>
              <a:latin typeface="Helvetica" pitchFamily="2" charset="0"/>
            </a:endParaRPr>
          </a:p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on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the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photons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3F4290-3243-B099-F5B9-2131D1F7540E}"/>
              </a:ext>
            </a:extLst>
          </p:cNvPr>
          <p:cNvSpPr txBox="1"/>
          <p:nvPr/>
        </p:nvSpPr>
        <p:spPr>
          <a:xfrm>
            <a:off x="140955" y="1860577"/>
            <a:ext cx="199264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GR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effects</a:t>
            </a:r>
            <a:endParaRPr lang="es-ES_tradnl" b="1">
              <a:solidFill>
                <a:schemeClr val="bg1">
                  <a:lumMod val="85000"/>
                </a:schemeClr>
              </a:solidFill>
              <a:latin typeface="Helvetica" pitchFamily="2" charset="0"/>
            </a:endParaRPr>
          </a:p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on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the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trajectory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C5B6482-180B-13E7-2293-5444CEFBACD2}"/>
              </a:ext>
            </a:extLst>
          </p:cNvPr>
          <p:cNvSpPr txBox="1"/>
          <p:nvPr/>
        </p:nvSpPr>
        <p:spPr>
          <a:xfrm>
            <a:off x="3338058" y="845755"/>
            <a:ext cx="306843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What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is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usually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done…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F271AB-22FC-09C2-A72F-CC824A4195EB}"/>
              </a:ext>
            </a:extLst>
          </p:cNvPr>
          <p:cNvSpPr txBox="1"/>
          <p:nvPr/>
        </p:nvSpPr>
        <p:spPr>
          <a:xfrm>
            <a:off x="2523852" y="1410903"/>
            <a:ext cx="440527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Consider a Keplerian orbit with orbital parameters</a:t>
            </a:r>
          </a:p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                          and compute the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post-Keplerian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evolution of this parameter from a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post-Newtonian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approximation</a:t>
            </a:r>
          </a:p>
        </p:txBody>
      </p:sp>
      <p:pic>
        <p:nvPicPr>
          <p:cNvPr id="29" name="Picture 28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$(a,e,t_P, i,\Omega,\omega)$&#10;&#10;\end{minipage}&#10;&#10;\end{document}" title="IguanaTex Bitmap Display">
            <a:extLst>
              <a:ext uri="{FF2B5EF4-FFF2-40B4-BE49-F238E27FC236}">
                <a16:creationId xmlns:a16="http://schemas.microsoft.com/office/drawing/2014/main" id="{A545C603-62B0-E863-3AFE-81347ED71CE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2640040" y="1669053"/>
            <a:ext cx="1005840" cy="152400"/>
          </a:xfrm>
          <a:prstGeom prst="rect">
            <a:avLst/>
          </a:prstGeom>
        </p:spPr>
      </p:pic>
      <p:pic>
        <p:nvPicPr>
          <p:cNvPr id="30" name="Picture 29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 &#10;\dot{\omega} = \frac{6\pi GM}{c^2a(1-e^2)}, \quad \dots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A054A078-9492-BC8A-FC55-3B67C865028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2829821" y="2256259"/>
            <a:ext cx="1605583" cy="38467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AF1A709-86DF-33C0-2695-40D6E2CF87C3}"/>
              </a:ext>
            </a:extLst>
          </p:cNvPr>
          <p:cNvSpPr txBox="1"/>
          <p:nvPr/>
        </p:nvSpPr>
        <p:spPr>
          <a:xfrm>
            <a:off x="2487756" y="3050174"/>
            <a:ext cx="469685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Use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post-Newtonian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approximations for all the different delays, assuming that the total delay is a linear sum of the single effects.</a:t>
            </a:r>
          </a:p>
        </p:txBody>
      </p:sp>
      <p:pic>
        <p:nvPicPr>
          <p:cNvPr id="32" name="Picture 31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Rømer} = \frac{a(1-e^2)\sin i\sin (\omega+\phi)}{c(1+e\cos \phi)}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79371F0E-5FDD-FBC8-B520-298326DF2B0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2703559" y="3618474"/>
            <a:ext cx="2531222" cy="410913"/>
          </a:xfrm>
          <a:prstGeom prst="rect">
            <a:avLst/>
          </a:prstGeom>
        </p:spPr>
      </p:pic>
      <p:pic>
        <p:nvPicPr>
          <p:cNvPr id="33" name="Picture 32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Shapiro} = \frac{2GM}{c^3}\ln \left[\frac{1+e\cos\phi}{1-\sin i\sin(\omega+\phi)}\right]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E128CC42-533B-D422-D289-5291B7462F6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2703559" y="4142777"/>
            <a:ext cx="2862483" cy="379556"/>
          </a:xfrm>
          <a:prstGeom prst="rect">
            <a:avLst/>
          </a:prstGeom>
        </p:spPr>
      </p:pic>
      <p:pic>
        <p:nvPicPr>
          <p:cNvPr id="34" name="Picture 33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geo} = \frac{2GM}{c^3}\left[\frac{|\vec{r}_{\pm}-\vec{r}_s|}{R_E}\right]^2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4474589F-8326-6CE3-AE10-C37A9AE9F5D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2707348" y="4594412"/>
            <a:ext cx="1841300" cy="402301"/>
          </a:xfrm>
          <a:prstGeom prst="rect">
            <a:avLst/>
          </a:prstGeom>
        </p:spPr>
      </p:pic>
      <p:pic>
        <p:nvPicPr>
          <p:cNvPr id="35" name="Picture 34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Einstein} = \gamma \sin u 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DFB5A36A-EF81-23F1-36AF-BA9A71A36E26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2707348" y="5137053"/>
            <a:ext cx="1253322" cy="15473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B89C4114-3189-3FA3-06ED-EA2B15F33F1C}"/>
              </a:ext>
            </a:extLst>
          </p:cNvPr>
          <p:cNvSpPr txBox="1"/>
          <p:nvPr/>
        </p:nvSpPr>
        <p:spPr>
          <a:xfrm>
            <a:off x="5050632" y="4694733"/>
            <a:ext cx="215013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IT"/>
            </a:defPPr>
            <a:lvl1pPr>
              <a:defRPr sz="1200" u="none" strike="noStrike">
                <a:solidFill>
                  <a:schemeClr val="bg1">
                    <a:lumMod val="65000"/>
                  </a:schemeClr>
                </a:solidFill>
                <a:effectLst/>
                <a:latin typeface="Eurostile" panose="020B0504020202050204" pitchFamily="34" charset="77"/>
              </a:defRPr>
            </a:lvl1pPr>
          </a:lstStyle>
          <a:p>
            <a:pPr algn="r"/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Hobbs et al. (2006)</a:t>
            </a:r>
          </a:p>
          <a:p>
            <a:pPr algn="r"/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Damour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&amp; </a:t>
            </a:r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Deruelle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(1986)</a:t>
            </a:r>
          </a:p>
          <a:p>
            <a:pPr algn="r"/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Blandford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&amp; </a:t>
            </a:r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Teukolsky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(1976)</a:t>
            </a:r>
          </a:p>
        </p:txBody>
      </p:sp>
      <p:pic>
        <p:nvPicPr>
          <p:cNvPr id="46" name="Picture 45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 = \Delta t_{\rm Rømer} + \underbrace{\Delta t_{\rm Shapiro} + \Delta t_{\rm geo}}_{[1PN]} + [2PN] + [3PN] + \dots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5D0065D7-5AC9-128A-71BA-3296E82BBCF5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3000692" y="5608719"/>
            <a:ext cx="3821860" cy="402301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5F3DB92-B268-915D-E13E-F6B7EA85CC06}"/>
              </a:ext>
            </a:extLst>
          </p:cNvPr>
          <p:cNvCxnSpPr/>
          <p:nvPr/>
        </p:nvCxnSpPr>
        <p:spPr>
          <a:xfrm>
            <a:off x="2703559" y="5468641"/>
            <a:ext cx="4311801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8BD9977B-3056-E9C1-2D00-0B9C64414A8B}"/>
              </a:ext>
            </a:extLst>
          </p:cNvPr>
          <p:cNvSpPr/>
          <p:nvPr/>
        </p:nvSpPr>
        <p:spPr>
          <a:xfrm>
            <a:off x="5107064" y="7147581"/>
            <a:ext cx="2710798" cy="79594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CACC8CBA-C0C9-1558-02B7-CEEA885DDEC5}"/>
              </a:ext>
            </a:extLst>
          </p:cNvPr>
          <p:cNvSpPr/>
          <p:nvPr/>
        </p:nvSpPr>
        <p:spPr>
          <a:xfrm>
            <a:off x="8171997" y="7147581"/>
            <a:ext cx="2710798" cy="79594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5A3CCC12-29EF-93BE-1DF3-9B5846F84B81}"/>
              </a:ext>
            </a:extLst>
          </p:cNvPr>
          <p:cNvSpPr/>
          <p:nvPr/>
        </p:nvSpPr>
        <p:spPr>
          <a:xfrm>
            <a:off x="1957466" y="7147581"/>
            <a:ext cx="2710798" cy="79594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69A838E-3830-9FA6-CE62-89E61DA3648A}"/>
              </a:ext>
            </a:extLst>
          </p:cNvPr>
          <p:cNvSpPr txBox="1"/>
          <p:nvPr/>
        </p:nvSpPr>
        <p:spPr>
          <a:xfrm>
            <a:off x="2195038" y="7341710"/>
            <a:ext cx="216048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Classical</a:t>
            </a:r>
            <a:r>
              <a:rPr lang="es-ES_tradnl" b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effects</a:t>
            </a:r>
            <a:endParaRPr lang="es-ES_tradnl" b="1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6E97A4AA-2A97-2159-BEB4-25A4056C0479}"/>
              </a:ext>
            </a:extLst>
          </p:cNvPr>
          <p:cNvSpPr txBox="1"/>
          <p:nvPr/>
        </p:nvSpPr>
        <p:spPr>
          <a:xfrm>
            <a:off x="5378503" y="7341710"/>
            <a:ext cx="216048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Special</a:t>
            </a:r>
            <a:r>
              <a:rPr lang="es-ES_tradnl" b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relativity</a:t>
            </a:r>
            <a:endParaRPr lang="es-ES_tradnl" b="1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F9902FB-92C0-4402-F293-BF4B5A87C754}"/>
              </a:ext>
            </a:extLst>
          </p:cNvPr>
          <p:cNvSpPr txBox="1"/>
          <p:nvPr/>
        </p:nvSpPr>
        <p:spPr>
          <a:xfrm>
            <a:off x="8460369" y="7341710"/>
            <a:ext cx="216048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General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relativity</a:t>
            </a:r>
            <a:endParaRPr lang="es-ES_tradnl" b="1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</a:endParaRPr>
          </a:p>
        </p:txBody>
      </p:sp>
      <p:pic>
        <p:nvPicPr>
          <p:cNvPr id="120" name="Picture 119" descr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\Delta t = 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7EC73D8C-5835-F82F-F36B-5887BB98E9DE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981852" y="7393979"/>
            <a:ext cx="670560" cy="243840"/>
          </a:xfrm>
          <a:prstGeom prst="rect">
            <a:avLst/>
          </a:prstGeom>
        </p:spPr>
      </p:pic>
      <p:pic>
        <p:nvPicPr>
          <p:cNvPr id="121" name="Picture 120" descr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+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C3499542-2C2B-AE19-486F-B61F367D3785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2"/>
          <a:stretch>
            <a:fillRect/>
          </a:stretch>
        </p:blipFill>
        <p:spPr>
          <a:xfrm>
            <a:off x="4793668" y="7393979"/>
            <a:ext cx="213360" cy="213360"/>
          </a:xfrm>
          <a:prstGeom prst="rect">
            <a:avLst/>
          </a:prstGeom>
        </p:spPr>
      </p:pic>
      <p:pic>
        <p:nvPicPr>
          <p:cNvPr id="122" name="Picture 121" descr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+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F1EF5B0D-6855-A5EE-FB52-C0B6A869C3DE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2"/>
          <a:stretch>
            <a:fillRect/>
          </a:stretch>
        </p:blipFill>
        <p:spPr>
          <a:xfrm>
            <a:off x="7884491" y="7393979"/>
            <a:ext cx="213360" cy="21336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89D0AB5D-3C6E-BAD3-E360-7ECD93B275A3}"/>
              </a:ext>
            </a:extLst>
          </p:cNvPr>
          <p:cNvSpPr/>
          <p:nvPr/>
        </p:nvSpPr>
        <p:spPr>
          <a:xfrm>
            <a:off x="2406594" y="1361418"/>
            <a:ext cx="4794175" cy="1324482"/>
          </a:xfrm>
          <a:prstGeom prst="rect">
            <a:avLst/>
          </a:prstGeom>
          <a:solidFill>
            <a:schemeClr val="bg1">
              <a:lumMod val="95000"/>
              <a:alpha val="90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2A5302F-EC60-D778-8217-0902C5D10E14}"/>
              </a:ext>
            </a:extLst>
          </p:cNvPr>
          <p:cNvSpPr/>
          <p:nvPr/>
        </p:nvSpPr>
        <p:spPr>
          <a:xfrm>
            <a:off x="2439093" y="3028909"/>
            <a:ext cx="4794175" cy="3016898"/>
          </a:xfrm>
          <a:prstGeom prst="rect">
            <a:avLst/>
          </a:prstGeom>
          <a:solidFill>
            <a:schemeClr val="bg1">
              <a:lumMod val="95000"/>
              <a:alpha val="90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6771687-9D66-64E4-D8FE-B00059F5DA7C}"/>
              </a:ext>
            </a:extLst>
          </p:cNvPr>
          <p:cNvSpPr/>
          <p:nvPr/>
        </p:nvSpPr>
        <p:spPr>
          <a:xfrm>
            <a:off x="0" y="0"/>
            <a:ext cx="6540285" cy="622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8E9E845-4F11-F73A-1E6F-4D4850DF59A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26DE5A3-917C-5DDC-9D70-6E671E64E3AA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s-ES_tradnl" sz="1400" dirty="0" err="1">
                <a:latin typeface="Helvetica Light" panose="020B0403020202020204" pitchFamily="34" charset="0"/>
              </a:rPr>
              <a:t>Modeling</a:t>
            </a:r>
            <a:r>
              <a:rPr lang="es-ES_tradnl" sz="1400" dirty="0">
                <a:latin typeface="Helvetica Light" panose="020B0403020202020204" pitchFamily="34" charset="0"/>
              </a:rPr>
              <a:t> pulsar observables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9B78DA7-42AE-216D-DEF8-BE89D8625DCC}"/>
              </a:ext>
            </a:extLst>
          </p:cNvPr>
          <p:cNvSpPr txBox="1"/>
          <p:nvPr/>
        </p:nvSpPr>
        <p:spPr>
          <a:xfrm>
            <a:off x="0" y="38212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 dirty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5</a:t>
            </a:r>
            <a:endParaRPr lang="es-ES_tradnl" sz="1600" b="1" i="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8535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ulsarTiming_0001_PN_timing_1" descr="PulsarTiming_0001_PN_timing_1">
            <a:hlinkClick r:id="" action="ppaction://media"/>
            <a:extLst>
              <a:ext uri="{FF2B5EF4-FFF2-40B4-BE49-F238E27FC236}">
                <a16:creationId xmlns:a16="http://schemas.microsoft.com/office/drawing/2014/main" id="{71922E92-EE7C-5A06-006D-73918F74A67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4288" y="9525"/>
            <a:ext cx="12192000" cy="6858000"/>
          </a:xfrm>
          <a:prstGeom prst="rect">
            <a:avLst/>
          </a:prstGeom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2D86E83E-49C7-BD60-8007-D080994F219F}"/>
              </a:ext>
            </a:extLst>
          </p:cNvPr>
          <p:cNvSpPr/>
          <p:nvPr/>
        </p:nvSpPr>
        <p:spPr>
          <a:xfrm>
            <a:off x="-12439" y="14288"/>
            <a:ext cx="5974090" cy="6858000"/>
          </a:xfrm>
          <a:prstGeom prst="rect">
            <a:avLst/>
          </a:prstGeom>
          <a:gradFill>
            <a:gsLst>
              <a:gs pos="68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7653BBC-2495-B208-9BC9-D31A8CB648D1}"/>
              </a:ext>
            </a:extLst>
          </p:cNvPr>
          <p:cNvSpPr/>
          <p:nvPr/>
        </p:nvSpPr>
        <p:spPr>
          <a:xfrm>
            <a:off x="-1033063" y="2924741"/>
            <a:ext cx="4985938" cy="3225234"/>
          </a:xfrm>
          <a:prstGeom prst="roundRect">
            <a:avLst>
              <a:gd name="adj" fmla="val 37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AEBD4613-12C1-5D34-1687-622CE2E8B4F0}"/>
              </a:ext>
            </a:extLst>
          </p:cNvPr>
          <p:cNvSpPr/>
          <p:nvPr/>
        </p:nvSpPr>
        <p:spPr>
          <a:xfrm>
            <a:off x="-1033063" y="1315016"/>
            <a:ext cx="4985938" cy="1470532"/>
          </a:xfrm>
          <a:prstGeom prst="roundRect">
            <a:avLst>
              <a:gd name="adj" fmla="val 37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A161FC-2A71-6D72-43F1-1E3C754837B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-685800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43F365-819D-4AED-2C01-9F5868C3186D}"/>
              </a:ext>
            </a:extLst>
          </p:cNvPr>
          <p:cNvSpPr txBox="1"/>
          <p:nvPr/>
        </p:nvSpPr>
        <p:spPr>
          <a:xfrm>
            <a:off x="0" y="0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3.</a:t>
            </a:r>
            <a:endParaRPr lang="es-ES_tradnl" sz="1600" b="1" i="0">
              <a:latin typeface="Helvetica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E9397-52FC-D4E9-8441-F6D08D03D2BE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DB2918-F1EA-3740-BF54-F84FF6441AA4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4504" r="17423"/>
          <a:stretch/>
        </p:blipFill>
        <p:spPr>
          <a:xfrm>
            <a:off x="11568418" y="6192626"/>
            <a:ext cx="623582" cy="6040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633360-6A0E-77DF-E620-34A66DC3F1EA}"/>
              </a:ext>
            </a:extLst>
          </p:cNvPr>
          <p:cNvSpPr txBox="1"/>
          <p:nvPr/>
        </p:nvSpPr>
        <p:spPr>
          <a:xfrm>
            <a:off x="-3211845" y="4083483"/>
            <a:ext cx="199264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GR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effects</a:t>
            </a:r>
            <a:endParaRPr lang="es-ES_tradnl" b="1">
              <a:solidFill>
                <a:schemeClr val="bg1">
                  <a:lumMod val="85000"/>
                </a:schemeClr>
              </a:solidFill>
              <a:latin typeface="Helvetica" pitchFamily="2" charset="0"/>
            </a:endParaRPr>
          </a:p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on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the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photons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3F4290-3243-B099-F5B9-2131D1F7540E}"/>
              </a:ext>
            </a:extLst>
          </p:cNvPr>
          <p:cNvSpPr txBox="1"/>
          <p:nvPr/>
        </p:nvSpPr>
        <p:spPr>
          <a:xfrm>
            <a:off x="-3211845" y="1860577"/>
            <a:ext cx="199264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GR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effects</a:t>
            </a:r>
            <a:endParaRPr lang="es-ES_tradnl" b="1">
              <a:solidFill>
                <a:schemeClr val="bg1">
                  <a:lumMod val="85000"/>
                </a:schemeClr>
              </a:solidFill>
              <a:latin typeface="Helvetica" pitchFamily="2" charset="0"/>
            </a:endParaRPr>
          </a:p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on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the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trajectory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C5B6482-180B-13E7-2293-5444CEFBACD2}"/>
              </a:ext>
            </a:extLst>
          </p:cNvPr>
          <p:cNvSpPr txBox="1"/>
          <p:nvPr/>
        </p:nvSpPr>
        <p:spPr>
          <a:xfrm>
            <a:off x="-14742" y="845755"/>
            <a:ext cx="306843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What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is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</a:t>
            </a:r>
            <a:r>
              <a:rPr lang="es-ES_tradnl" b="1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</a:rPr>
              <a:t>usually</a:t>
            </a:r>
            <a:r>
              <a:rPr lang="es-ES_tradnl" b="1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 done…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F271AB-22FC-09C2-A72F-CC824A4195EB}"/>
              </a:ext>
            </a:extLst>
          </p:cNvPr>
          <p:cNvSpPr txBox="1"/>
          <p:nvPr/>
        </p:nvSpPr>
        <p:spPr>
          <a:xfrm>
            <a:off x="-828948" y="1410903"/>
            <a:ext cx="440527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Consider a Keplerian orbit with orbital parameters</a:t>
            </a:r>
          </a:p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                          and compute the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post-Keplerian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evolution of this parameter from a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post-Newtonian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approximation</a:t>
            </a:r>
          </a:p>
        </p:txBody>
      </p:sp>
      <p:pic>
        <p:nvPicPr>
          <p:cNvPr id="29" name="Picture 28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$(a,e,t_P, i,\Omega,\omega)$&#10;&#10;\end{minipage}&#10;&#10;\end{document}" title="IguanaTex Bitmap Display">
            <a:extLst>
              <a:ext uri="{FF2B5EF4-FFF2-40B4-BE49-F238E27FC236}">
                <a16:creationId xmlns:a16="http://schemas.microsoft.com/office/drawing/2014/main" id="{A545C603-62B0-E863-3AFE-81347ED71CE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-712760" y="1669053"/>
            <a:ext cx="1005840" cy="152400"/>
          </a:xfrm>
          <a:prstGeom prst="rect">
            <a:avLst/>
          </a:prstGeom>
        </p:spPr>
      </p:pic>
      <p:pic>
        <p:nvPicPr>
          <p:cNvPr id="30" name="Picture 29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 &#10;\dot{\omega} = \frac{6\pi GM}{c^2a(1-e^2)}, \quad \dots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A054A078-9492-BC8A-FC55-3B67C865028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-522979" y="2256259"/>
            <a:ext cx="1605583" cy="38467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AF1A709-86DF-33C0-2695-40D6E2CF87C3}"/>
              </a:ext>
            </a:extLst>
          </p:cNvPr>
          <p:cNvSpPr txBox="1"/>
          <p:nvPr/>
        </p:nvSpPr>
        <p:spPr>
          <a:xfrm>
            <a:off x="-865044" y="3050174"/>
            <a:ext cx="469685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Use </a:t>
            </a:r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post-Newtonian</a:t>
            </a: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approximations for all the different delays, assuming that the total delay is a linear sum of the single effects.</a:t>
            </a:r>
          </a:p>
        </p:txBody>
      </p:sp>
      <p:pic>
        <p:nvPicPr>
          <p:cNvPr id="32" name="Picture 31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Rømer} = \frac{a(1-e^2)\sin i\sin (\omega+\phi)}{c(1+e\cos \phi)}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79371F0E-5FDD-FBC8-B520-298326DF2B03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-649241" y="3618474"/>
            <a:ext cx="2531222" cy="410913"/>
          </a:xfrm>
          <a:prstGeom prst="rect">
            <a:avLst/>
          </a:prstGeom>
        </p:spPr>
      </p:pic>
      <p:pic>
        <p:nvPicPr>
          <p:cNvPr id="33" name="Picture 32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Shapiro} = \frac{2GM}{c^3}\ln \left[\frac{1+e\cos\phi}{1-\sin i\sin(\omega+\phi)}\right]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E128CC42-533B-D422-D289-5291B7462F6E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-649241" y="4142777"/>
            <a:ext cx="2862483" cy="379556"/>
          </a:xfrm>
          <a:prstGeom prst="rect">
            <a:avLst/>
          </a:prstGeom>
        </p:spPr>
      </p:pic>
      <p:pic>
        <p:nvPicPr>
          <p:cNvPr id="34" name="Picture 33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geo} = \frac{2GM}{c^3}\left[\frac{|\vec{r}_{\pm}-\vec{r}_s|}{R_E}\right]^2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4474589F-8326-6CE3-AE10-C37A9AE9F5D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-645452" y="4594412"/>
            <a:ext cx="1841300" cy="402301"/>
          </a:xfrm>
          <a:prstGeom prst="rect">
            <a:avLst/>
          </a:prstGeom>
        </p:spPr>
      </p:pic>
      <p:pic>
        <p:nvPicPr>
          <p:cNvPr id="35" name="Picture 34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Einstein} = \gamma \sin u 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DFB5A36A-EF81-23F1-36AF-BA9A71A36E26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-645452" y="5137053"/>
            <a:ext cx="1253322" cy="15473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B89C4114-3189-3FA3-06ED-EA2B15F33F1C}"/>
              </a:ext>
            </a:extLst>
          </p:cNvPr>
          <p:cNvSpPr txBox="1"/>
          <p:nvPr/>
        </p:nvSpPr>
        <p:spPr>
          <a:xfrm>
            <a:off x="1697832" y="4694733"/>
            <a:ext cx="215013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IT"/>
            </a:defPPr>
            <a:lvl1pPr>
              <a:defRPr sz="1200" u="none" strike="noStrike">
                <a:solidFill>
                  <a:schemeClr val="bg1">
                    <a:lumMod val="65000"/>
                  </a:schemeClr>
                </a:solidFill>
                <a:effectLst/>
                <a:latin typeface="Eurostile" panose="020B0504020202050204" pitchFamily="34" charset="77"/>
              </a:defRPr>
            </a:lvl1pPr>
          </a:lstStyle>
          <a:p>
            <a:pPr algn="r"/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Hobbs et al. (2006)</a:t>
            </a:r>
          </a:p>
          <a:p>
            <a:pPr algn="r"/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Damour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&amp; </a:t>
            </a:r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Deruelle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(1986)</a:t>
            </a:r>
          </a:p>
          <a:p>
            <a:pPr algn="r"/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Blandford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&amp; </a:t>
            </a:r>
            <a:r>
              <a:rPr lang="es-ES_tradnl" sz="105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Teukolsky</a:t>
            </a:r>
            <a:r>
              <a:rPr lang="es-ES_tradnl" sz="105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(1976)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743D247-9E03-E30E-4357-1796D2DC2878}"/>
              </a:ext>
            </a:extLst>
          </p:cNvPr>
          <p:cNvSpPr/>
          <p:nvPr/>
        </p:nvSpPr>
        <p:spPr>
          <a:xfrm>
            <a:off x="-946206" y="1361418"/>
            <a:ext cx="4794175" cy="1324482"/>
          </a:xfrm>
          <a:prstGeom prst="rect">
            <a:avLst/>
          </a:prstGeom>
          <a:solidFill>
            <a:schemeClr val="bg1">
              <a:lumMod val="95000"/>
              <a:alpha val="90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5A21637-6479-4051-B9FE-F1E5F4244C13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Modeling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pulsars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times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of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arrival</a:t>
            </a:r>
            <a:r>
              <a:rPr lang="es-ES_tradnl" sz="14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 and </a:t>
            </a:r>
            <a:r>
              <a:rPr lang="es-ES_tradnl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 Light" panose="020B0403020202020204" pitchFamily="34" charset="0"/>
              </a:rPr>
              <a:t>residuals</a:t>
            </a:r>
            <a:endParaRPr lang="es-ES_tradnl" sz="1400">
              <a:solidFill>
                <a:schemeClr val="tx1">
                  <a:lumMod val="75000"/>
                  <a:lumOff val="25000"/>
                </a:schemeClr>
              </a:solidFill>
              <a:latin typeface="Helvetica Light" panose="020B0403020202020204" pitchFamily="34" charset="0"/>
            </a:endParaRPr>
          </a:p>
        </p:txBody>
      </p:sp>
      <p:pic>
        <p:nvPicPr>
          <p:cNvPr id="46" name="Picture 45" descr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 = \Delta t_{\rm Rømer} + \underbrace{\Delta t_{\rm Shapiro} + \Delta t_{\rm geo}}_{[1PN]} + [2PN] + [3PN] + \dots&#10;\end{align*}&#10;&#10;\end{minipage}&#10;&#10;\end{document}" title="IguanaTex Bitmap Display">
            <a:extLst>
              <a:ext uri="{FF2B5EF4-FFF2-40B4-BE49-F238E27FC236}">
                <a16:creationId xmlns:a16="http://schemas.microsoft.com/office/drawing/2014/main" id="{5D0065D7-5AC9-128A-71BA-3296E82BBCF5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-352108" y="5608719"/>
            <a:ext cx="3821860" cy="402301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5F3DB92-B268-915D-E13E-F6B7EA85CC06}"/>
              </a:ext>
            </a:extLst>
          </p:cNvPr>
          <p:cNvCxnSpPr/>
          <p:nvPr/>
        </p:nvCxnSpPr>
        <p:spPr>
          <a:xfrm>
            <a:off x="-649241" y="5468641"/>
            <a:ext cx="4311801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6CAAEE30-AAF9-A083-FD37-54F33D962F85}"/>
              </a:ext>
            </a:extLst>
          </p:cNvPr>
          <p:cNvSpPr/>
          <p:nvPr/>
        </p:nvSpPr>
        <p:spPr>
          <a:xfrm>
            <a:off x="-913707" y="3028909"/>
            <a:ext cx="4794175" cy="3016898"/>
          </a:xfrm>
          <a:prstGeom prst="rect">
            <a:avLst/>
          </a:prstGeom>
          <a:solidFill>
            <a:schemeClr val="bg1">
              <a:lumMod val="95000"/>
              <a:alpha val="90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2D6F929-8245-096E-6EC0-1D6EAA08E45E}"/>
              </a:ext>
            </a:extLst>
          </p:cNvPr>
          <p:cNvSpPr/>
          <p:nvPr/>
        </p:nvSpPr>
        <p:spPr>
          <a:xfrm>
            <a:off x="0" y="0"/>
            <a:ext cx="6540285" cy="622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CA04378-369E-2C4F-B7E8-11155BCA6C55}"/>
              </a:ext>
            </a:extLst>
          </p:cNvPr>
          <p:cNvCxnSpPr/>
          <p:nvPr/>
        </p:nvCxnSpPr>
        <p:spPr>
          <a:xfrm>
            <a:off x="745189" y="-211061"/>
            <a:ext cx="0" cy="715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8C73782F-E7EC-2598-FA67-CCE9046CC9BE}"/>
              </a:ext>
            </a:extLst>
          </p:cNvPr>
          <p:cNvSpPr txBox="1"/>
          <p:nvPr/>
        </p:nvSpPr>
        <p:spPr>
          <a:xfrm>
            <a:off x="886704" y="132888"/>
            <a:ext cx="6128656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s-ES_tradnl" sz="1400" dirty="0" err="1">
                <a:latin typeface="Helvetica Light" panose="020B0403020202020204" pitchFamily="34" charset="0"/>
              </a:rPr>
              <a:t>Modeling</a:t>
            </a:r>
            <a:r>
              <a:rPr lang="es-ES_tradnl" sz="1400" dirty="0">
                <a:latin typeface="Helvetica Light" panose="020B0403020202020204" pitchFamily="34" charset="0"/>
              </a:rPr>
              <a:t> pulsar observables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B1E90E0-514C-93CF-F2E3-AC379BF2D0A2}"/>
              </a:ext>
            </a:extLst>
          </p:cNvPr>
          <p:cNvSpPr txBox="1"/>
          <p:nvPr/>
        </p:nvSpPr>
        <p:spPr>
          <a:xfrm>
            <a:off x="0" y="38212"/>
            <a:ext cx="74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i="0" dirty="0">
                <a:solidFill>
                  <a:schemeClr val="bg1">
                    <a:lumMod val="85000"/>
                  </a:schemeClr>
                </a:solidFill>
                <a:latin typeface="Helvetica" pitchFamily="2" charset="0"/>
              </a:rPr>
              <a:t>5</a:t>
            </a:r>
            <a:endParaRPr lang="es-ES_tradnl" sz="1600" b="1" i="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8040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"/>
  <p:tag name="ORIGINALWIDTH" val="71"/>
  <p:tag name="OUTPUTTYPE" val="PDF"/>
  <p:tag name="IGUANATEXVERSION" val="160"/>
  <p:tag name="LATEXADDIN" val="\documentclass{article}&#10;\usepackage{amsmath, amssymb}&#10;\usepackage[landscape, a4paper]{geometry}&#10;\usepackage[dvipsnames]{xcolor}&#10;\pagestyle{empty}&#10;\begin{document}&#10;&#10;&#10;\setlength{\parindent}{0pt}&#10;&#10;\begin{minipage}{\textwidth}&#10;&#10;\textcolor{white}{&#10;\begin{align*}&#10;M\sim 4\times10^6M_\odot&#10;\end{align*}}&#10;&#10;\end{minipage}&#10;&#10;\end{document}"/>
  <p:tag name="IGUANATEXSIZE" val="24"/>
  <p:tag name="IGUANATEXCURSOR" val="266"/>
  <p:tag name="TRANSPARENCY" val="True"/>
  <p:tag name="LATEXENGINEID" val="0"/>
  <p:tag name="TEMPFOLDER" val="/Users/riccardodellamonica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"/>
  <p:tag name="ORIGINALWIDTH" val="119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geo} = \frac{2GM}{c^3}\left[\frac{|\vec{r}_{\pm}-\vec{r}_s|}{R_E}\right]^2&#10;\end{align*}&#10;&#10;\end{minipage}&#10;&#10;\end{document}"/>
  <p:tag name="IGUANATEXSIZE" val="12"/>
  <p:tag name="IGUANATEXCURSOR" val="365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"/>
  <p:tag name="ORIGINALWIDTH" val="81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Einstein} = \gamma \sin u \end{align*}&#10;&#10;\end{minipage}&#10;&#10;\end{document}"/>
  <p:tag name="IGUANATEXSIZE" val="12"/>
  <p:tag name="IGUANATEXCURSOR" val="301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"/>
  <p:tag name="ORIGINALWIDTH" val="247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 = \Delta t_{\rm Rømer} + \underbrace{\Delta t_{\rm Shapiro} + \Delta t_{\rm geo}}_{[1PN]} + [2PN] + [3PN] + \dots&#10;\end{align*}&#10;&#10;\end{minipage}&#10;&#10;\end{document}"/>
  <p:tag name="IGUANATEXSIZE" val="12"/>
  <p:tag name="IGUANATEXCURSOR" val="313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"/>
  <p:tag name="ORIGINALWIDTH" val="22"/>
  <p:tag name="OUTPUTTYPE" val="PDF"/>
  <p:tag name="IGUANATEXVERSION" val="160"/>
  <p:tag name="LATEXADDIN" val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\Delta t = &#10;\end{align*}&#10;&#10;\end{minipage}&#10;&#10;\end{document}"/>
  <p:tag name="IGUANATEXSIZE" val="24"/>
  <p:tag name="IGUANATEXCURSOR" val="250"/>
  <p:tag name="TRANSPARENCY" val="True"/>
  <p:tag name="LATEXENGINEID" val="0"/>
  <p:tag name="TEMPFOLDER" val="/Users/riccardodellamonica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"/>
  <p:tag name="ORIGINALWIDTH" val="7"/>
  <p:tag name="OUTPUTTYPE" val="PDF"/>
  <p:tag name="IGUANATEXVERSION" val="160"/>
  <p:tag name="LATEXADDIN" val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+&#10;\end{align*}&#10;&#10;\end{minipage}&#10;&#10;\end{document}"/>
  <p:tag name="IGUANATEXSIZE" val="24"/>
  <p:tag name="IGUANATEXCURSOR" val="240"/>
  <p:tag name="TRANSPARENCY" val="True"/>
  <p:tag name="LATEXENGINEID" val="0"/>
  <p:tag name="TEMPFOLDER" val="/Users/riccardodellamonica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"/>
  <p:tag name="ORIGINALWIDTH" val="7"/>
  <p:tag name="OUTPUTTYPE" val="PDF"/>
  <p:tag name="IGUANATEXVERSION" val="160"/>
  <p:tag name="LATEXADDIN" val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+&#10;\end{align*}&#10;&#10;\end{minipage}&#10;&#10;\end{document}"/>
  <p:tag name="IGUANATEXSIZE" val="24"/>
  <p:tag name="IGUANATEXCURSOR" val="240"/>
  <p:tag name="TRANSPARENCY" val="True"/>
  <p:tag name="LATEXENGINEID" val="0"/>
  <p:tag name="TEMPFOLDER" val="/Users/riccardodellamonica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"/>
  <p:tag name="ORIGINALWIDTH" val="66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$(a,e,t_P, i,\Omega,\omega)$&#10;&#10;\end{minipage}&#10;&#10;\end{document}"/>
  <p:tag name="IGUANATEXSIZE" val="12"/>
  <p:tag name="IGUANATEXCURSOR" val="274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"/>
  <p:tag name="ORIGINALWIDTH" val="96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 &#10;\dot{\omega} = \frac{6\pi GM}{c^2a(1-e^2)}, \quad \dots&#10;\end{align*}&#10;&#10;\end{minipage}&#10;&#10;\end{document}"/>
  <p:tag name="IGUANATEXSIZE" val="12"/>
  <p:tag name="IGUANATEXCURSOR" val="335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"/>
  <p:tag name="ORIGINALWIDTH" val="154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Rømer} = \frac{a(1-e^2)\sin i\sin (\omega+\phi)}{c(1+e\cos \phi)}&#10;\end{align*}&#10;&#10;\end{minipage}&#10;&#10;\end{document}"/>
  <p:tag name="IGUANATEXSIZE" val="12"/>
  <p:tag name="IGUANATEXCURSOR" val="358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"/>
  <p:tag name="ORIGINALWIDTH" val="181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Shapiro} = \frac{2GM}{c^3}\ln \left[\frac{1+e\cos\phi}{1-\sin i\sin(\omega+\phi)}\right]&#10;\end{align*}&#10;&#10;\end{minipage}&#10;&#10;\end{document}"/>
  <p:tag name="IGUANATEXSIZE" val="12"/>
  <p:tag name="IGUANATEXCURSOR" val="373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"/>
  <p:tag name="ORIGINALWIDTH" val="63"/>
  <p:tag name="OUTPUTTYPE" val="PDF"/>
  <p:tag name="IGUANATEXVERSION" val="160"/>
  <p:tag name="LATEXADDIN" val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\sigma_\textrm{TOA}\sim 100\,\mu\textrm{s}&#10;\end{align*}&#10;&#10;\end{minipage}&#10;&#10;\end{document}"/>
  <p:tag name="IGUANATEXSIZE" val="24"/>
  <p:tag name="IGUANATEXCURSOR" val="253"/>
  <p:tag name="TRANSPARENCY" val="True"/>
  <p:tag name="LATEXENGINEID" val="0"/>
  <p:tag name="TEMPFOLDER" val="/Users/riccardodellamonica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"/>
  <p:tag name="ORIGINALWIDTH" val="119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geo} = \frac{2GM}{c^3}\left[\frac{|\vec{r}_{\pm}-\vec{r}_s|}{R_E}\right]^2&#10;\end{align*}&#10;&#10;\end{minipage}&#10;&#10;\end{document}"/>
  <p:tag name="IGUANATEXSIZE" val="12"/>
  <p:tag name="IGUANATEXCURSOR" val="365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"/>
  <p:tag name="ORIGINALWIDTH" val="81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Einstein} = \gamma \sin u \end{align*}&#10;&#10;\end{minipage}&#10;&#10;\end{document}"/>
  <p:tag name="IGUANATEXSIZE" val="12"/>
  <p:tag name="IGUANATEXCURSOR" val="301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"/>
  <p:tag name="ORIGINALWIDTH" val="247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 = \Delta t_{\rm Rømer} + \underbrace{\Delta t_{\rm Shapiro} + \Delta t_{\rm geo}}_{[1PN]} + [2PN] + [3PN] + \dots&#10;\end{align*}&#10;&#10;\end{minipage}&#10;&#10;\end{document}"/>
  <p:tag name="IGUANATEXSIZE" val="12"/>
  <p:tag name="IGUANATEXCURSOR" val="313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"/>
  <p:tag name="ORIGINALWIDTH" val="66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$(a,e,t_P, i,\Omega,\omega)$&#10;&#10;\end{minipage}&#10;&#10;\end{document}"/>
  <p:tag name="IGUANATEXSIZE" val="12"/>
  <p:tag name="IGUANATEXCURSOR" val="274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"/>
  <p:tag name="ORIGINALWIDTH" val="96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 &#10;\dot{\omega} = \frac{6\pi GM}{c^2a(1-e^2)}, \quad \dots&#10;\end{align*}&#10;&#10;\end{minipage}&#10;&#10;\end{document}"/>
  <p:tag name="IGUANATEXSIZE" val="12"/>
  <p:tag name="IGUANATEXCURSOR" val="335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"/>
  <p:tag name="ORIGINALWIDTH" val="154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Rømer} = \frac{a(1-e^2)\sin i\sin (\omega+\phi)}{c(1+e\cos \phi)}&#10;\end{align*}&#10;&#10;\end{minipage}&#10;&#10;\end{document}"/>
  <p:tag name="IGUANATEXSIZE" val="12"/>
  <p:tag name="IGUANATEXCURSOR" val="358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"/>
  <p:tag name="ORIGINALWIDTH" val="181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Shapiro} = \frac{2GM}{c^3}\ln \left[\frac{1+e\cos\phi}{1-\sin i\sin(\omega+\phi)}\right]&#10;\end{align*}&#10;&#10;\end{minipage}&#10;&#10;\end{document}"/>
  <p:tag name="IGUANATEXSIZE" val="12"/>
  <p:tag name="IGUANATEXCURSOR" val="373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"/>
  <p:tag name="ORIGINALWIDTH" val="119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geo} = \frac{2GM}{c^3}\left[\frac{|\vec{r}_{\pm}-\vec{r}_s|}{R_E}\right]^2&#10;\end{align*}&#10;&#10;\end{minipage}&#10;&#10;\end{document}"/>
  <p:tag name="IGUANATEXSIZE" val="12"/>
  <p:tag name="IGUANATEXCURSOR" val="365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"/>
  <p:tag name="ORIGINALWIDTH" val="81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Einstein} = \gamma \sin u \end{align*}&#10;&#10;\end{minipage}&#10;&#10;\end{document}"/>
  <p:tag name="IGUANATEXSIZE" val="12"/>
  <p:tag name="IGUANATEXCURSOR" val="301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"/>
  <p:tag name="ORIGINALWIDTH" val="247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 = \Delta t_{\rm Rømer} + \underbrace{\Delta t_{\rm Shapiro} + \Delta t_{\rm geo}}_{[1PN]} + [2PN] + [3PN] + \dots&#10;\end{align*}&#10;&#10;\end{minipage}&#10;&#10;\end{document}"/>
  <p:tag name="IGUANATEXSIZE" val="12"/>
  <p:tag name="IGUANATEXCURSOR" val="313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"/>
  <p:tag name="ORIGINALWIDTH" val="22"/>
  <p:tag name="OUTPUTTYPE" val="PDF"/>
  <p:tag name="IGUANATEXVERSION" val="160"/>
  <p:tag name="LATEXADDIN" val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\Delta t = &#10;\end{align*}&#10;&#10;\end{minipage}&#10;&#10;\end{document}"/>
  <p:tag name="IGUANATEXSIZE" val="24"/>
  <p:tag name="IGUANATEXCURSOR" val="250"/>
  <p:tag name="TRANSPARENCY" val="True"/>
  <p:tag name="LATEXENGINEID" val="0"/>
  <p:tag name="TEMPFOLDER" val="/Users/riccardodellamonica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"/>
  <p:tag name="ORIGINALWIDTH" val="66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$(a,e,t_P, i,\Omega,\omega)$&#10;&#10;\end{minipage}&#10;&#10;\end{document}"/>
  <p:tag name="IGUANATEXSIZE" val="12"/>
  <p:tag name="IGUANATEXCURSOR" val="274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"/>
  <p:tag name="ORIGINALWIDTH" val="96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 &#10;\dot{\omega} = \frac{6\pi GM}{c^2a(1-e^2)}, \quad \dots&#10;\end{align*}&#10;&#10;\end{minipage}&#10;&#10;\end{document}"/>
  <p:tag name="IGUANATEXSIZE" val="12"/>
  <p:tag name="IGUANATEXCURSOR" val="335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"/>
  <p:tag name="ORIGINALWIDTH" val="154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Rømer} = \frac{a(1-e^2)\sin i\sin (\omega+\phi)}{c(1+e\cos \phi)}&#10;\end{align*}&#10;&#10;\end{minipage}&#10;&#10;\end{document}"/>
  <p:tag name="IGUANATEXSIZE" val="12"/>
  <p:tag name="IGUANATEXCURSOR" val="358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"/>
  <p:tag name="ORIGINALWIDTH" val="181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Shapiro} = \frac{2GM}{c^3}\ln \left[\frac{1+e\cos\phi}{1-\sin i\sin(\omega+\phi)}\right]&#10;\end{align*}&#10;&#10;\end{minipage}&#10;&#10;\end{document}"/>
  <p:tag name="IGUANATEXSIZE" val="12"/>
  <p:tag name="IGUANATEXCURSOR" val="373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"/>
  <p:tag name="ORIGINALWIDTH" val="119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geo} = \frac{2GM}{c^3}\left[\frac{|\vec{r}_{\pm}-\vec{r}_s|}{R_E}\right]^2&#10;\end{align*}&#10;&#10;\end{minipage}&#10;&#10;\end{document}"/>
  <p:tag name="IGUANATEXSIZE" val="12"/>
  <p:tag name="IGUANATEXCURSOR" val="365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"/>
  <p:tag name="ORIGINALWIDTH" val="81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Einstein} = \gamma \sin u \end{align*}&#10;&#10;\end{minipage}&#10;&#10;\end{document}"/>
  <p:tag name="IGUANATEXSIZE" val="12"/>
  <p:tag name="IGUANATEXCURSOR" val="301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"/>
  <p:tag name="ORIGINALWIDTH" val="247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 = \Delta t_{\rm Rømer} + \underbrace{\Delta t_{\rm Shapiro} + \Delta t_{\rm geo}}_{[1PN]} + [2PN] + [3PN] + \dots&#10;\end{align*}&#10;&#10;\end{minipage}&#10;&#10;\end{document}"/>
  <p:tag name="IGUANATEXSIZE" val="12"/>
  <p:tag name="IGUANATEXCURSOR" val="313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"/>
  <p:tag name="ORIGINALWIDTH" val="66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$(a,e,t_P, i,\Omega,\omega)$&#10;&#10;\end{minipage}&#10;&#10;\end{document}"/>
  <p:tag name="IGUANATEXSIZE" val="12"/>
  <p:tag name="IGUANATEXCURSOR" val="274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"/>
  <p:tag name="ORIGINALWIDTH" val="96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 &#10;\dot{\omega} = \frac{6\pi GM}{c^2a(1-e^2)}, \quad \dots&#10;\end{align*}&#10;&#10;\end{minipage}&#10;&#10;\end{document}"/>
  <p:tag name="IGUANATEXSIZE" val="12"/>
  <p:tag name="IGUANATEXCURSOR" val="335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"/>
  <p:tag name="ORIGINALWIDTH" val="154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Rømer} = \frac{a(1-e^2)\sin i\sin (\omega+\phi)}{c(1+e\cos \phi)}&#10;\end{align*}&#10;&#10;\end{minipage}&#10;&#10;\end{document}"/>
  <p:tag name="IGUANATEXSIZE" val="12"/>
  <p:tag name="IGUANATEXCURSOR" val="358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"/>
  <p:tag name="ORIGINALWIDTH" val="7"/>
  <p:tag name="OUTPUTTYPE" val="PDF"/>
  <p:tag name="IGUANATEXVERSION" val="160"/>
  <p:tag name="LATEXADDIN" val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+&#10;\end{align*}&#10;&#10;\end{minipage}&#10;&#10;\end{document}"/>
  <p:tag name="IGUANATEXSIZE" val="24"/>
  <p:tag name="IGUANATEXCURSOR" val="240"/>
  <p:tag name="TRANSPARENCY" val="True"/>
  <p:tag name="LATEXENGINEID" val="0"/>
  <p:tag name="TEMPFOLDER" val="/Users/riccardodellamonica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"/>
  <p:tag name="ORIGINALWIDTH" val="181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Shapiro} = \frac{2GM}{c^3}\ln \left[\frac{1+e\cos\phi}{1-\sin i\sin(\omega+\phi)}\right]&#10;\end{align*}&#10;&#10;\end{minipage}&#10;&#10;\end{document}"/>
  <p:tag name="IGUANATEXSIZE" val="12"/>
  <p:tag name="IGUANATEXCURSOR" val="373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"/>
  <p:tag name="ORIGINALWIDTH" val="119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geo} = \frac{2GM}{c^3}\left[\frac{|\vec{r}_{\pm}-\vec{r}_s|}{R_E}\right]^2&#10;\end{align*}&#10;&#10;\end{minipage}&#10;&#10;\end{document}"/>
  <p:tag name="IGUANATEXSIZE" val="12"/>
  <p:tag name="IGUANATEXCURSOR" val="365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"/>
  <p:tag name="ORIGINALWIDTH" val="81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Einstein} = \gamma \sin u \end{align*}&#10;&#10;\end{minipage}&#10;&#10;\end{document}"/>
  <p:tag name="IGUANATEXSIZE" val="12"/>
  <p:tag name="IGUANATEXCURSOR" val="301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"/>
  <p:tag name="ORIGINALWIDTH" val="247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 = \Delta t_{\rm Rømer} + \underbrace{\Delta t_{\rm Shapiro} + \Delta t_{\rm geo}}_{[1PN]} + [2PN] + [3PN] + \dots&#10;\end{align*}&#10;&#10;\end{minipage}&#10;&#10;\end{document}"/>
  <p:tag name="IGUANATEXSIZE" val="12"/>
  <p:tag name="IGUANATEXCURSOR" val="313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"/>
  <p:tag name="ORIGINALWIDTH" val="66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$(a,e,t_P, i,\Omega,\omega)$&#10;&#10;\end{minipage}&#10;&#10;\end{document}"/>
  <p:tag name="IGUANATEXSIZE" val="12"/>
  <p:tag name="IGUANATEXCURSOR" val="274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"/>
  <p:tag name="ORIGINALWIDTH" val="96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 &#10;\dot{\omega} = \frac{6\pi GM}{c^2a(1-e^2)}, \quad \dots&#10;\end{align*}&#10;&#10;\end{minipage}&#10;&#10;\end{document}"/>
  <p:tag name="IGUANATEXSIZE" val="12"/>
  <p:tag name="IGUANATEXCURSOR" val="335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"/>
  <p:tag name="ORIGINALWIDTH" val="154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Rømer} = \frac{a(1-e^2)\sin i\sin (\omega+\phi)}{c(1+e\cos \phi)}&#10;\end{align*}&#10;&#10;\end{minipage}&#10;&#10;\end{document}"/>
  <p:tag name="IGUANATEXSIZE" val="12"/>
  <p:tag name="IGUANATEXCURSOR" val="358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"/>
  <p:tag name="ORIGINALWIDTH" val="181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Shapiro} = \frac{2GM}{c^3}\ln \left[\frac{1+e\cos\phi}{1-\sin i\sin(\omega+\phi)}\right]&#10;\end{align*}&#10;&#10;\end{minipage}&#10;&#10;\end{document}"/>
  <p:tag name="IGUANATEXSIZE" val="12"/>
  <p:tag name="IGUANATEXCURSOR" val="373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"/>
  <p:tag name="ORIGINALWIDTH" val="119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geo} = \frac{2GM}{c^3}\left[\frac{|\vec{r}_{\pm}-\vec{r}_s|}{R_E}\right]^2&#10;\end{align*}&#10;&#10;\end{minipage}&#10;&#10;\end{document}"/>
  <p:tag name="IGUANATEXSIZE" val="12"/>
  <p:tag name="IGUANATEXCURSOR" val="365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"/>
  <p:tag name="ORIGINALWIDTH" val="81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Einstein} = \gamma \sin u \end{align*}&#10;&#10;\end{minipage}&#10;&#10;\end{document}"/>
  <p:tag name="IGUANATEXSIZE" val="12"/>
  <p:tag name="IGUANATEXCURSOR" val="301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"/>
  <p:tag name="ORIGINALWIDTH" val="7"/>
  <p:tag name="OUTPUTTYPE" val="PDF"/>
  <p:tag name="IGUANATEXVERSION" val="160"/>
  <p:tag name="LATEXADDIN" val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+&#10;\end{align*}&#10;&#10;\end{minipage}&#10;&#10;\end{document}"/>
  <p:tag name="IGUANATEXSIZE" val="24"/>
  <p:tag name="IGUANATEXCURSOR" val="240"/>
  <p:tag name="TRANSPARENCY" val="True"/>
  <p:tag name="LATEXENGINEID" val="0"/>
  <p:tag name="TEMPFOLDER" val="/Users/riccardodellamonica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"/>
  <p:tag name="ORIGINALWIDTH" val="247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 = \Delta t_{\rm Rømer} + \underbrace{\Delta t_{\rm Shapiro} + \Delta t_{\rm geo}}_{[1PN]} + [2PN] + [3PN] + \dots&#10;\end{align*}&#10;&#10;\end{minipage}&#10;&#10;\end{document}"/>
  <p:tag name="IGUANATEXSIZE" val="12"/>
  <p:tag name="IGUANATEXCURSOR" val="313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"/>
  <p:tag name="ORIGINALWIDTH" val="66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$(a,e,t_P, i,\Omega,\omega)$&#10;&#10;\end{minipage}&#10;&#10;\end{document}"/>
  <p:tag name="IGUANATEXSIZE" val="12"/>
  <p:tag name="IGUANATEXCURSOR" val="274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"/>
  <p:tag name="ORIGINALWIDTH" val="96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 &#10;\dot{\omega} = \frac{6\pi GM}{c^2a(1-e^2)}, \quad \dots&#10;\end{align*}&#10;&#10;\end{minipage}&#10;&#10;\end{document}"/>
  <p:tag name="IGUANATEXSIZE" val="12"/>
  <p:tag name="IGUANATEXCURSOR" val="335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"/>
  <p:tag name="ORIGINALWIDTH" val="154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Rømer} = \frac{a(1-e^2)\sin i\sin (\omega+\phi)}{c(1+e\cos \phi)}&#10;\end{align*}&#10;&#10;\end{minipage}&#10;&#10;\end{document}"/>
  <p:tag name="IGUANATEXSIZE" val="12"/>
  <p:tag name="IGUANATEXCURSOR" val="358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"/>
  <p:tag name="ORIGINALWIDTH" val="181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Shapiro} = \frac{2GM}{c^3}\ln \left[\frac{1+e\cos\phi}{1-\sin i\sin(\omega+\phi)}\right]&#10;\end{align*}&#10;&#10;\end{minipage}&#10;&#10;\end{document}"/>
  <p:tag name="IGUANATEXSIZE" val="12"/>
  <p:tag name="IGUANATEXCURSOR" val="373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"/>
  <p:tag name="ORIGINALWIDTH" val="119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geo} = \frac{2GM}{c^3}\left[\frac{|\vec{r}_{\pm}-\vec{r}_s|}{R_E}\right]^2&#10;\end{align*}&#10;&#10;\end{minipage}&#10;&#10;\end{document}"/>
  <p:tag name="IGUANATEXSIZE" val="12"/>
  <p:tag name="IGUANATEXCURSOR" val="365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"/>
  <p:tag name="ORIGINALWIDTH" val="81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Einstein} = \gamma \sin u \end{align*}&#10;&#10;\end{minipage}&#10;&#10;\end{document}"/>
  <p:tag name="IGUANATEXSIZE" val="12"/>
  <p:tag name="IGUANATEXCURSOR" val="301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"/>
  <p:tag name="ORIGINALWIDTH" val="247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 = \Delta t_{\rm Rømer} + \underbrace{\Delta t_{\rm Shapiro} + \Delta t_{\rm geo}}_{[1PN]} + [2PN] + [3PN] + \dots&#10;\end{align*}&#10;&#10;\end{minipage}&#10;&#10;\end{document}"/>
  <p:tag name="IGUANATEXSIZE" val="12"/>
  <p:tag name="IGUANATEXCURSOR" val="313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"/>
  <p:tag name="ORIGINALWIDTH" val="66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$(a,e,t_P, i,\Omega,\omega)$&#10;&#10;\end{minipage}&#10;&#10;\end{document}"/>
  <p:tag name="IGUANATEXSIZE" val="12"/>
  <p:tag name="IGUANATEXCURSOR" val="274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"/>
  <p:tag name="ORIGINALWIDTH" val="96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 &#10;\dot{\omega} = \frac{6\pi GM}{c^2a(1-e^2)}, \quad \dots&#10;\end{align*}&#10;&#10;\end{minipage}&#10;&#10;\end{document}"/>
  <p:tag name="IGUANATEXSIZE" val="12"/>
  <p:tag name="IGUANATEXCURSOR" val="335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"/>
  <p:tag name="ORIGINALWIDTH" val="66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$(a,e,t_P, i,\Omega,\omega)$&#10;&#10;\end{minipage}&#10;&#10;\end{document}"/>
  <p:tag name="IGUANATEXSIZE" val="12"/>
  <p:tag name="IGUANATEXCURSOR" val="274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"/>
  <p:tag name="ORIGINALWIDTH" val="154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Rømer} = \frac{a(1-e^2)\sin i\sin (\omega+\phi)}{c(1+e\cos \phi)}&#10;\end{align*}&#10;&#10;\end{minipage}&#10;&#10;\end{document}"/>
  <p:tag name="IGUANATEXSIZE" val="12"/>
  <p:tag name="IGUANATEXCURSOR" val="358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"/>
  <p:tag name="ORIGINALWIDTH" val="181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Shapiro} = \frac{2GM}{c^3}\ln \left[\frac{1+e\cos\phi}{1-\sin i\sin(\omega+\phi)}\right]&#10;\end{align*}&#10;&#10;\end{minipage}&#10;&#10;\end{document}"/>
  <p:tag name="IGUANATEXSIZE" val="12"/>
  <p:tag name="IGUANATEXCURSOR" val="373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"/>
  <p:tag name="ORIGINALWIDTH" val="119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geo} = \frac{2GM}{c^3}\left[\frac{|\vec{r}_{\pm}-\vec{r}_s|}{R_E}\right]^2&#10;\end{align*}&#10;&#10;\end{minipage}&#10;&#10;\end{document}"/>
  <p:tag name="IGUANATEXSIZE" val="12"/>
  <p:tag name="IGUANATEXCURSOR" val="365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"/>
  <p:tag name="ORIGINALWIDTH" val="81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Einstein} = \gamma \sin u \end{align*}&#10;&#10;\end{minipage}&#10;&#10;\end{document}"/>
  <p:tag name="IGUANATEXSIZE" val="12"/>
  <p:tag name="IGUANATEXCURSOR" val="301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"/>
  <p:tag name="ORIGINALWIDTH" val="247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 = \Delta t_{\rm Rømer} + \underbrace{\Delta t_{\rm Shapiro} + \Delta t_{\rm geo}}_{[1PN]} + [2PN] + [3PN] + \dots&#10;\end{align*}&#10;&#10;\end{minipage}&#10;&#10;\end{document}"/>
  <p:tag name="IGUANATEXSIZE" val="12"/>
  <p:tag name="IGUANATEXCURSOR" val="313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"/>
  <p:tag name="ORIGINALWIDTH" val="66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$(a,e,t_P, i,\Omega,\omega)$&#10;&#10;\end{minipage}&#10;&#10;\end{document}"/>
  <p:tag name="IGUANATEXSIZE" val="12"/>
  <p:tag name="IGUANATEXCURSOR" val="274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"/>
  <p:tag name="ORIGINALWIDTH" val="96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 &#10;\dot{\omega} = \frac{6\pi GM}{c^2a(1-e^2)}, \quad \dots&#10;\end{align*}&#10;&#10;\end{minipage}&#10;&#10;\end{document}"/>
  <p:tag name="IGUANATEXSIZE" val="12"/>
  <p:tag name="IGUANATEXCURSOR" val="335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"/>
  <p:tag name="ORIGINALWIDTH" val="154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Rømer} = \frac{a(1-e^2)\sin i\sin (\omega+\phi)}{c(1+e\cos \phi)}&#10;\end{align*}&#10;&#10;\end{minipage}&#10;&#10;\end{document}"/>
  <p:tag name="IGUANATEXSIZE" val="12"/>
  <p:tag name="IGUANATEXCURSOR" val="358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"/>
  <p:tag name="ORIGINALWIDTH" val="181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Shapiro} = \frac{2GM}{c^3}\ln \left[\frac{1+e\cos\phi}{1-\sin i\sin(\omega+\phi)}\right]&#10;\end{align*}&#10;&#10;\end{minipage}&#10;&#10;\end{document}"/>
  <p:tag name="IGUANATEXSIZE" val="12"/>
  <p:tag name="IGUANATEXCURSOR" val="373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"/>
  <p:tag name="ORIGINALWIDTH" val="119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geo} = \frac{2GM}{c^3}\left[\frac{|\vec{r}_{\pm}-\vec{r}_s|}{R_E}\right]^2&#10;\end{align*}&#10;&#10;\end{minipage}&#10;&#10;\end{document}"/>
  <p:tag name="IGUANATEXSIZE" val="12"/>
  <p:tag name="IGUANATEXCURSOR" val="365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"/>
  <p:tag name="ORIGINALWIDTH" val="96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 &#10;\dot{\omega} = \frac{6\pi GM}{c^2a(1-e^2)}, \quad \dots&#10;\end{align*}&#10;&#10;\end{minipage}&#10;&#10;\end{document}"/>
  <p:tag name="IGUANATEXSIZE" val="12"/>
  <p:tag name="IGUANATEXCURSOR" val="335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"/>
  <p:tag name="ORIGINALWIDTH" val="81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Einstein} = \gamma \sin u \end{align*}&#10;&#10;\end{minipage}&#10;&#10;\end{document}"/>
  <p:tag name="IGUANATEXSIZE" val="12"/>
  <p:tag name="IGUANATEXCURSOR" val="301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"/>
  <p:tag name="ORIGINALWIDTH" val="247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 = \Delta t_{\rm Rømer} + \underbrace{\Delta t_{\rm Shapiro} + \Delta t_{\rm geo}}_{[1PN]} + [2PN] + [3PN] + \dots&#10;\end{align*}&#10;&#10;\end{minipage}&#10;&#10;\end{document}"/>
  <p:tag name="IGUANATEXSIZE" val="12"/>
  <p:tag name="IGUANATEXCURSOR" val="313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"/>
  <p:tag name="ORIGINALWIDTH" val="145"/>
  <p:tag name="OUTPUTTYPE" val="PDF"/>
  <p:tag name="IGUANATEXVERSION" val="160"/>
  <p:tag name="LATEXADDIN" val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ds^2 = A(r)dt^2+B(r)dr^2+r^2d\Omega^2&#10;\end{align*}&#10;&#10;\end{minipage}&#10;&#10;\end{document}"/>
  <p:tag name="IGUANATEXSIZE" val="24"/>
  <p:tag name="IGUANATEXCURSOR" val="276"/>
  <p:tag name="TRANSPARENCY" val="True"/>
  <p:tag name="LATEXENGINEID" val="0"/>
  <p:tag name="TEMPFOLDER" val="/Users/riccardodellamonica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"/>
  <p:tag name="ORIGINALWIDTH" val="147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phi_o-\phi_e = \int_{r_e,\gamma}^{r_o}\frac{b}{r}\sqrt{\frac{A(r)B(r)}{r^2-b^2A(r)}}dr&#10;\end{align*}&#10;&#10;\end{minipage}&#10;&#10;\end{document}"/>
  <p:tag name="IGUANATEXSIZE" val="12"/>
  <p:tag name="IGUANATEXCURSOR" val="311"/>
  <p:tag name="TRANSPARENCY" val="True"/>
  <p:tag name="LATEXENGINEID" val="0"/>
  <p:tag name="TEMPFOLDER" val="/Users/riccardodellamonica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"/>
  <p:tag name="ORIGINALWIDTH" val="158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t_o-t_e = \int_{r_e,\gamma}^{r_o} \frac{r}{A(r)}\sqrt{\frac{A(r)B(r)}{r^2-b^2A(r)}}dr&#10;\end{align*}&#10;&#10;\end{minipage}&#10;&#10;\end{document}"/>
  <p:tag name="IGUANATEXSIZE" val="12"/>
  <p:tag name="IGUANATEXCURSOR" val="305"/>
  <p:tag name="TRANSPARENCY" val="True"/>
  <p:tag name="LATEXENGINEID" val="0"/>
  <p:tag name="TEMPFOLDER" val="/Users/riccardodellamonica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"/>
  <p:tag name="ORIGINALWIDTH" val="22"/>
  <p:tag name="OUTPUTTYPE" val="PDF"/>
  <p:tag name="IGUANATEXVERSION" val="160"/>
  <p:tag name="LATEXADDIN" val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\textrm{TOA}&#10;\end{align*}&#10;&#10;\end{minipage}&#10;&#10;\end{document}"/>
  <p:tag name="IGUANATEXSIZE" val="24"/>
  <p:tag name="IGUANATEXCURSOR" val="251"/>
  <p:tag name="TRANSPARENCY" val="True"/>
  <p:tag name="LATEXENGINEID" val="0"/>
  <p:tag name="TEMPFOLDER" val="/Users/riccardodellamonica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"/>
  <p:tag name="ORIGINALWIDTH" val="5"/>
  <p:tag name="OUTPUTTYPE" val="PDF"/>
  <p:tag name="IGUANATEXVERSION" val="160"/>
  <p:tag name="LATEXADDIN" val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\tau&#10;\end{align*}&#10;&#10;\end{minipage}&#10;&#10;\end{document}"/>
  <p:tag name="IGUANATEXSIZE" val="24"/>
  <p:tag name="IGUANATEXCURSOR" val="243"/>
  <p:tag name="TRANSPARENCY" val="True"/>
  <p:tag name="LATEXENGINEID" val="0"/>
  <p:tag name="TEMPFOLDER" val="/Users/riccardodellamonica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"/>
  <p:tag name="ORIGINALWIDTH" val="15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textcolor{white}{&#10;\begin{align*}&#10;\Gamma^\mu_{\nu\rho}&#10;\end{align*}&#10;}&#10;&#10;\end{minipage}&#10;&#10;\end{document}"/>
  <p:tag name="IGUANATEXSIZE" val="12"/>
  <p:tag name="IGUANATEXCURSOR" val="317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"/>
  <p:tag name="ORIGINALWIDTH" val="156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t_o-t_e = \int_{r_e}^{r_o} \frac{r}{A(r)}\sqrt{\frac{A(r)B(r)}{r^2-b^2A(r)}}dr&#10;\end{align*}&#10;&#10;\end{minipage}&#10;&#10;\end{document}"/>
  <p:tag name="IGUANATEXSIZE" val="12"/>
  <p:tag name="IGUANATEXCURSOR" val="304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"/>
  <p:tag name="ORIGINALWIDTH" val="294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t_o-t_e = \int_{r_e}^{r_{\rm min}}\frac{r}{A(r)}\sqrt{\frac{A(r)B(r)}{r^2-b^2A(r)}}dr + \int_{r_{\rm min}}^{r_o}\frac{r}{A(r)}\sqrt{\frac{A(r)B(r)}{r^2-b^2A(r)}}dr&#10;\end{align*}&#10;&#10;\end{minipage}&#10;&#10;\end{document}"/>
  <p:tag name="IGUANATEXSIZE" val="12"/>
  <p:tag name="IGUANATEXCURSOR" val="442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"/>
  <p:tag name="ORIGINALWIDTH" val="154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Rømer} = \frac{a(1-e^2)\sin i\sin (\omega+\phi)}{c(1+e\cos \phi)}&#10;\end{align*}&#10;&#10;\end{minipage}&#10;&#10;\end{document}"/>
  <p:tag name="IGUANATEXSIZE" val="12"/>
  <p:tag name="IGUANATEXCURSOR" val="358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9"/>
  <p:tag name="ORIGINALWIDTH" val="81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a&amp;=100 r_g = 4\textrm{ AU}\\&#10;e&amp; = 0\\&#10;T&amp; \sim 1.43 \textrm{ days}&#10;\end{align*}&#10;&#10;\end{minipage}&#10;&#10;\end{document}"/>
  <p:tag name="IGUANATEXSIZE" val="12"/>
  <p:tag name="IGUANATEXCURSOR" val="293"/>
  <p:tag name="TRANSPARENCY" val="True"/>
  <p:tag name="LATEXENGINEID" val="0"/>
  <p:tag name="TEMPFOLDER" val="/Users/riccardodellamonica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9"/>
  <p:tag name="ORIGINALWIDTH" val="81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a&amp;=125 r_g = 5\textrm{ AU}\\&#10;e&amp; = 0.786\\&#10;T&amp; \sim 2 \textrm{ days}&#10;\end{align*}&#10;&#10;\end{minipage}&#10;&#10;\end{document}"/>
  <p:tag name="IGUANATEXSIZE" val="12"/>
  <p:tag name="IGUANATEXCURSOR" val="344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9"/>
  <p:tag name="ORIGINALWIDTH" val="98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a&amp;=1095 r_g = 43.8\textrm{ AU}\\&#10;e&amp; = 0.800\\&#10;T&amp; \sim 50 \textrm{ days}&#10;\end{align*}&#10;&#10;\end{minipage}&#10;&#10;\end{document}"/>
  <p:tag name="IGUANATEXSIZE" val="12"/>
  <p:tag name="IGUANATEXCURSOR" val="296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9"/>
  <p:tag name="ORIGINALWIDTH" val="103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a&amp;=4385 r_g = 175.4\textrm{ AU}\\&#10;e&amp; = 0.800\\&#10;T&amp; \sim 1 \textrm{yr}&#10;\end{align*}&#10;&#10;\end{minipage}&#10;&#10;\end{document}"/>
  <p:tag name="IGUANATEXSIZE" val="12"/>
  <p:tag name="IGUANATEXCURSOR" val="290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"/>
  <p:tag name="ORIGINALWIDTH" val="15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textcolor{white}{&#10;\begin{align*}&#10;\Gamma^\mu_{\nu\rho}&#10;\end{align*}&#10;}&#10;&#10;\end{minipage}&#10;&#10;\end{document}"/>
  <p:tag name="IGUANATEXSIZE" val="12"/>
  <p:tag name="IGUANATEXCURSOR" val="317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8"/>
  <p:tag name="ORIGINALWIDTH" val="11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textcolor{white}{&#10;\begin{align*}&#10;\begin{array}{c}&#10;M\\&#10;t_p\\&#10;a\\&#10;e\\&#10;i\\&#10;\omega\\&#10;P\\&#10;\dot{P}\\&#10;\tau_P\\&#10;\phi_0&#10;\end{array}&#10;\end{align*}}&#10;&#10;\end{minipage}&#10;&#10;\end{document}"/>
  <p:tag name="IGUANATEXSIZE" val="12"/>
  <p:tag name="IGUANATEXCURSOR" val="375"/>
  <p:tag name="TRANSPARENCY" val="True"/>
  <p:tag name="LATEXENGINEID" val="0"/>
  <p:tag name="TEMPFOLDER" val="/Users/riccardodellamonica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"/>
  <p:tag name="ORIGINALWIDTH" val="36"/>
  <p:tag name="OUTPUTTYPE" val="PDF"/>
  <p:tag name="IGUANATEXVERSION" val="160"/>
  <p:tag name="LATEXADDIN" val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\sim 100\,\mu\textrm{s}&#10;\end{align*}&#10;&#10;\end{minipage}&#10;&#10;\end{document}"/>
  <p:tag name="IGUANATEXSIZE" val="24"/>
  <p:tag name="IGUANATEXCURSOR" val="307"/>
  <p:tag name="TRANSPARENCY" val="True"/>
  <p:tag name="LATEXENGINEID" val="0"/>
  <p:tag name="TEMPFOLDER" val="/Users/riccardodellamonica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9"/>
  <p:tag name="ORIGINALWIDTH" val="98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a&amp;=1095 r_g = 43.8\textrm{ AU}\\&#10;e&amp; = 0.800\\&#10;T&amp; \sim 50 \textrm{ days}&#10;\end{align*}&#10;&#10;\end{minipage}&#10;&#10;\end{document}"/>
  <p:tag name="IGUANATEXSIZE" val="12"/>
  <p:tag name="IGUANATEXCURSOR" val="296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"/>
  <p:tag name="ORIGINALWIDTH" val="15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textcolor{white}{&#10;\begin{align*}&#10;\Gamma^\mu_{\nu\rho}&#10;\end{align*}&#10;}&#10;&#10;\end{minipage}&#10;&#10;\end{document}"/>
  <p:tag name="IGUANATEXSIZE" val="12"/>
  <p:tag name="IGUANATEXCURSOR" val="317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"/>
  <p:tag name="ORIGINALWIDTH" val="107"/>
  <p:tag name="OUTPUTTYPE" val="PDF"/>
  <p:tag name="IGUANATEXVERSION" val="160"/>
  <p:tag name="LATEXADDIN" val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N_\textrm{data} \leq N_\textrm{dense} \leq N_\textrm{pulses}&#10;\end{align*}&#10;&#10;\end{minipage}&#10;&#10;\end{document}"/>
  <p:tag name="IGUANATEXSIZE" val="24"/>
  <p:tag name="IGUANATEXCURSOR" val="299"/>
  <p:tag name="TRANSPARENCY" val="True"/>
  <p:tag name="LATEXENGINEID" val="0"/>
  <p:tag name="TEMPFOLDER" val="/Users/riccardodellamonica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"/>
  <p:tag name="ORIGINALWIDTH" val="181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begin{align*}&#10;\Delta t_{\rm Shapiro} = \frac{2GM}{c^3}\ln \left[\frac{1+e\cos\phi}{1-\sin i\sin(\omega+\phi)}\right]&#10;\end{align*}&#10;&#10;\end{minipage}&#10;&#10;\end{document}"/>
  <p:tag name="IGUANATEXSIZE" val="12"/>
  <p:tag name="IGUANATEXCURSOR" val="373"/>
  <p:tag name="TRANSPARENCY" val="True"/>
  <p:tag name="LATEXENGINEID" val="0"/>
  <p:tag name="TEMPFOLDER" val="/private/var/folders/nc/r976xvfd307_rr033_4j2cz00000gn/T/com.microsoft.Powerpoint/TemporaryItems/"/>
  <p:tag name="LATEXFORMHEIGHT" val="426,65"/>
  <p:tag name="LATEXFORMWIDTH" val="513,35"/>
  <p:tag name="LATEXFORMWRAP" val="True"/>
  <p:tag name="BITMAPVECTOR" val="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"/>
  <p:tag name="ORIGINALWIDTH" val="70"/>
  <p:tag name="OUTPUTTYPE" val="PDF"/>
  <p:tag name="IGUANATEXVERSION" val="160"/>
  <p:tag name="LATEXADDIN" val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\textrm{TOA}=\textrm{TOA}(\tau)&#10;\end{align*}&#10;&#10;\end{minipage}&#10;&#10;\end{document}"/>
  <p:tag name="IGUANATEXSIZE" val="24"/>
  <p:tag name="IGUANATEXCURSOR" val="270"/>
  <p:tag name="TRANSPARENCY" val="True"/>
  <p:tag name="LATEXENGINEID" val="0"/>
  <p:tag name="TEMPFOLDER" val="/Users/riccardodellamonica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"/>
  <p:tag name="ORIGINALWIDTH" val="128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textcolor{white}{&#10;\begin{align*}&#10;\begin{array}{c}&#10;M,\,&#10;t_p,\,&#10;a,\,&#10;e,\,&#10;i,\,&#10;\omega,\,&#10;P,\,&#10;\dot{P},\,&#10;\tau_P,\,&#10;\phi_0&#10;\end{array}&#10;\end{align*}}&#10;&#10;\end{minipage}&#10;&#10;\end{document}"/>
  <p:tag name="IGUANATEXSIZE" val="12"/>
  <p:tag name="IGUANATEXCURSOR" val="384"/>
  <p:tag name="TRANSPARENCY" val="True"/>
  <p:tag name="LATEXENGINEID" val="0"/>
  <p:tag name="TEMPFOLDER" val="/Users/riccardodellamonica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"/>
  <p:tag name="ORIGINALWIDTH" val="105"/>
  <p:tag name="OUTPUTTYPE" val="PDF"/>
  <p:tag name="IGUANATEXVERSION" val="160"/>
  <p:tag name="LATEXADDIN" val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\log\mathcal{L} = -\frac{1}{2}\sum_{i=1}^{N_\textrm{data}}\left(\frac{R_i}{\sigma_i}\right)^2&#10;\end{align*}&#10;&#10;\end{minipage}&#10;&#10;\end{document}"/>
  <p:tag name="IGUANATEXSIZE" val="24"/>
  <p:tag name="IGUANATEXCURSOR" val="332"/>
  <p:tag name="TRANSPARENCY" val="True"/>
  <p:tag name="LATEXENGINEID" val="0"/>
  <p:tag name="TEMPFOLDER" val="/Users/riccardodellamonica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"/>
  <p:tag name="ORIGINALWIDTH" val="59"/>
  <p:tag name="OUTPUTTYPE" val="PDF"/>
  <p:tag name="IGUANATEXVERSION" val="160"/>
  <p:tag name="LATEXADDIN" val="\documentclass{article}&#10;\usepackage{amsmath}&#10;\usepackage[landscape, a4paper]{geometry}&#10;\usepackage[dvipsnames]{xcolor}&#10;\pagestyle{empty}&#10;\begin{document}&#10;&#10;\newcommand{\therefore}{\qquad\Rightarrow\qquad}&#10;&#10;\setlength{\parindent}{0pt}&#10;&#10;\begin{minipage}{\textwidth}&#10;&#10;\textcolor{white}{&#10;\begin{align*}&#10;\begin{array}{c}&#10;M,\,&#10;a,\,&#10;e,\,&#10;P,\,&#10;\dot{P}&#10;\end{array}&#10;\end{align*}}&#10;&#10;\end{minipage}&#10;&#10;\end{document}"/>
  <p:tag name="IGUANATEXSIZE" val="12"/>
  <p:tag name="IGUANATEXCURSOR" val="342"/>
  <p:tag name="TRANSPARENCY" val="True"/>
  <p:tag name="LATEXENGINEID" val="0"/>
  <p:tag name="TEMPFOLDER" val="/Users/riccardodellamonica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"/>
  <p:tag name="ORIGINALWIDTH" val="22"/>
  <p:tag name="OUTPUTTYPE" val="PDF"/>
  <p:tag name="IGUANATEXVERSION" val="160"/>
  <p:tag name="LATEXADDIN" val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\textrm{TOA}&#10;\end{align*}&#10;&#10;\end{minipage}&#10;&#10;\end{document}"/>
  <p:tag name="IGUANATEXSIZE" val="24"/>
  <p:tag name="IGUANATEXCURSOR" val="251"/>
  <p:tag name="TRANSPARENCY" val="True"/>
  <p:tag name="LATEXENGINEID" val="0"/>
  <p:tag name="TEMPFOLDER" val="/Users/riccardodellamonica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"/>
  <p:tag name="ORIGINALWIDTH" val="5"/>
  <p:tag name="OUTPUTTYPE" val="PDF"/>
  <p:tag name="IGUANATEXVERSION" val="160"/>
  <p:tag name="LATEXADDIN" val="\documentclass{article}&#10;\usepackage{amsmath, amssymb}&#10;\usepackage[landscape, a4paper]{geometry}&#10;\usepackage[dvipsnames]{xcolor}&#10;\pagestyle{empty}&#10;\begin{document}&#10;&#10;&#10;\setlength{\parindent}{0pt}&#10;&#10;\begin{minipage}{\textwidth}&#10;&#10;\begin{align*}&#10;\tau&#10;\end{align*}&#10;&#10;\end{minipage}&#10;&#10;\end{document}"/>
  <p:tag name="IGUANATEXSIZE" val="24"/>
  <p:tag name="IGUANATEXCURSOR" val="243"/>
  <p:tag name="TRANSPARENCY" val="True"/>
  <p:tag name="LATEXENGINEID" val="0"/>
  <p:tag name="TEMPFOLDER" val="/Users/riccardodellamonica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8044</TotalTime>
  <Words>1565</Words>
  <Application>Microsoft Macintosh PowerPoint</Application>
  <PresentationFormat>Widescreen</PresentationFormat>
  <Paragraphs>339</Paragraphs>
  <Slides>31</Slides>
  <Notes>31</Notes>
  <HiddenSlides>0</HiddenSlides>
  <MMClips>12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Arial</vt:lpstr>
      <vt:lpstr>Calibri</vt:lpstr>
      <vt:lpstr>Calibri Light</vt:lpstr>
      <vt:lpstr>CMU Serif</vt:lpstr>
      <vt:lpstr>CMU Serif Roman</vt:lpstr>
      <vt:lpstr>Helvetica</vt:lpstr>
      <vt:lpstr>Helvetica Light</vt:lpstr>
      <vt:lpstr>Helvetica Light Oblique</vt:lpstr>
      <vt:lpstr>JetBrains Mono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id00816506@usal.es</dc:creator>
  <cp:lastModifiedBy>id00816506@usal.es</cp:lastModifiedBy>
  <cp:revision>5</cp:revision>
  <cp:lastPrinted>2024-07-01T10:44:31Z</cp:lastPrinted>
  <dcterms:created xsi:type="dcterms:W3CDTF">2024-06-05T14:24:13Z</dcterms:created>
  <dcterms:modified xsi:type="dcterms:W3CDTF">2024-07-23T14:04:19Z</dcterms:modified>
</cp:coreProperties>
</file>