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8"/>
  </p:notesMasterIdLst>
  <p:sldIdLst>
    <p:sldId id="256" r:id="rId2"/>
    <p:sldId id="258" r:id="rId3"/>
    <p:sldId id="281" r:id="rId4"/>
    <p:sldId id="283" r:id="rId5"/>
    <p:sldId id="282" r:id="rId6"/>
    <p:sldId id="276" r:id="rId7"/>
    <p:sldId id="278" r:id="rId8"/>
    <p:sldId id="303" r:id="rId9"/>
    <p:sldId id="298" r:id="rId10"/>
    <p:sldId id="294" r:id="rId11"/>
    <p:sldId id="295" r:id="rId12"/>
    <p:sldId id="301" r:id="rId13"/>
    <p:sldId id="302" r:id="rId14"/>
    <p:sldId id="287" r:id="rId15"/>
    <p:sldId id="288" r:id="rId16"/>
    <p:sldId id="261" r:id="rId17"/>
    <p:sldId id="289" r:id="rId18"/>
    <p:sldId id="260" r:id="rId19"/>
    <p:sldId id="262" r:id="rId20"/>
    <p:sldId id="264" r:id="rId21"/>
    <p:sldId id="266" r:id="rId22"/>
    <p:sldId id="268" r:id="rId23"/>
    <p:sldId id="292" r:id="rId24"/>
    <p:sldId id="267" r:id="rId25"/>
    <p:sldId id="293" r:id="rId26"/>
    <p:sldId id="269" r:id="rId27"/>
    <p:sldId id="272" r:id="rId28"/>
    <p:sldId id="263" r:id="rId29"/>
    <p:sldId id="290" r:id="rId30"/>
    <p:sldId id="279" r:id="rId31"/>
    <p:sldId id="299" r:id="rId32"/>
    <p:sldId id="259" r:id="rId33"/>
    <p:sldId id="284" r:id="rId34"/>
    <p:sldId id="291" r:id="rId35"/>
    <p:sldId id="277" r:id="rId36"/>
    <p:sldId id="27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88"/>
    <p:restoredTop sz="94255"/>
  </p:normalViewPr>
  <p:slideViewPr>
    <p:cSldViewPr snapToGrid="0" snapToObjects="1">
      <p:cViewPr varScale="1">
        <p:scale>
          <a:sx n="74" d="100"/>
          <a:sy n="74" d="100"/>
        </p:scale>
        <p:origin x="22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98CA7-17E0-294D-842B-1C4122D86C06}" type="datetimeFigureOut">
              <a:rPr lang="en-US" smtClean="0"/>
              <a:t>5/9/24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843D8-C888-2B4C-B66C-C684E56BB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66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discrepancy in the cross section is about 1.5 sigma.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8843D8-C888-2B4C-B66C-C684E56BB5A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953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Discrepancy, about 1.8 sigma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8843D8-C888-2B4C-B66C-C684E56BB5A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5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3.3 standard deviations from zero.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8843D8-C888-2B4C-B66C-C684E56BB5A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76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plot shows the “visible interaction rate” vs beam separation in x.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8843D8-C888-2B4C-B66C-C684E56BB5A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807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4C64-A76D-7B44-9D30-D87197ADE4AB}" type="datetime1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37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4694-80B1-C143-9087-0B4F3309E467}" type="datetime1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7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FF71-B095-3443-9A91-BB8F6F66865F}" type="datetime1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58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62BC-42E4-3942-90F8-187550895EB6}" type="datetime1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82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5C78B13-9106-B344-B6B6-1A6F66D1D427}" type="datetime1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23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3861-BFDD-0E4A-ADAE-93F8CD0C13E7}" type="datetime1">
              <a:rPr lang="en-US" smtClean="0"/>
              <a:t>5/9/24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97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AD2A-5900-F94F-BABC-2F9DFC879A77}" type="datetime1">
              <a:rPr lang="en-US" smtClean="0"/>
              <a:t>5/9/24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8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E3370-8B14-4142-AD1D-B132DC724FE0}" type="datetime1">
              <a:rPr lang="en-US" smtClean="0"/>
              <a:t>5/9/24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64851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F5CCC-AEFC-764D-8DDF-D5788A02F732}" type="datetime1">
              <a:rPr lang="en-US" smtClean="0"/>
              <a:t>5/9/24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46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C4E3-578D-114B-AB4C-10D20E7185EC}" type="datetime1">
              <a:rPr lang="en-US" smtClean="0"/>
              <a:t>5/9/24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269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F50BE-0EB9-6E4B-875E-9F2743691E22}" type="datetime1">
              <a:rPr lang="en-US" smtClean="0"/>
              <a:t>5/9/24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08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F2E86D58-48C4-E74D-AED6-1986C96BB115}" type="datetime1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1D083B93-B027-A545-8394-2126D39E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97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7.png"/><Relationship Id="rId7" Type="http://schemas.openxmlformats.org/officeDocument/2006/relationships/image" Target="../media/image48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10" Type="http://schemas.openxmlformats.org/officeDocument/2006/relationships/image" Target="../media/image54.png"/><Relationship Id="rId9" Type="http://schemas.openxmlformats.org/officeDocument/2006/relationships/image" Target="../media/image49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.jpeg"/><Relationship Id="rId12" Type="http://schemas.openxmlformats.org/officeDocument/2006/relationships/image" Target="../media/image6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62.png"/><Relationship Id="rId10" Type="http://schemas.openxmlformats.org/officeDocument/2006/relationships/image" Target="../media/image59.png"/><Relationship Id="rId9" Type="http://schemas.openxmlformats.org/officeDocument/2006/relationships/image" Target="../media/image490.png"/><Relationship Id="rId14" Type="http://schemas.openxmlformats.org/officeDocument/2006/relationships/image" Target="../media/image7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8.png"/><Relationship Id="rId3" Type="http://schemas.openxmlformats.org/officeDocument/2006/relationships/image" Target="../media/image680.png"/><Relationship Id="rId7" Type="http://schemas.openxmlformats.org/officeDocument/2006/relationships/image" Target="../media/image73.pn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1" Type="http://schemas.openxmlformats.org/officeDocument/2006/relationships/image" Target="../media/image76.png"/><Relationship Id="rId5" Type="http://schemas.openxmlformats.org/officeDocument/2006/relationships/image" Target="../media/image710.png"/><Relationship Id="rId10" Type="http://schemas.openxmlformats.org/officeDocument/2006/relationships/image" Target="../media/image5.png"/><Relationship Id="rId4" Type="http://schemas.openxmlformats.org/officeDocument/2006/relationships/image" Target="../media/image71.png"/><Relationship Id="rId9" Type="http://schemas.openxmlformats.org/officeDocument/2006/relationships/image" Target="../media/image7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8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0.png"/><Relationship Id="rId11" Type="http://schemas.openxmlformats.org/officeDocument/2006/relationships/image" Target="../media/image82.png"/><Relationship Id="rId5" Type="http://schemas.openxmlformats.org/officeDocument/2006/relationships/image" Target="../media/image188.png"/><Relationship Id="rId10" Type="http://schemas.openxmlformats.org/officeDocument/2006/relationships/image" Target="../media/image70.jpg"/><Relationship Id="rId4" Type="http://schemas.openxmlformats.org/officeDocument/2006/relationships/image" Target="../media/image187.png"/><Relationship Id="rId9" Type="http://schemas.openxmlformats.org/officeDocument/2006/relationships/image" Target="../media/image19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3.jpeg"/><Relationship Id="rId4" Type="http://schemas.openxmlformats.org/officeDocument/2006/relationships/image" Target="../media/image7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88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emf"/><Relationship Id="rId10" Type="http://schemas.openxmlformats.org/officeDocument/2006/relationships/image" Target="../media/image99.png"/><Relationship Id="rId4" Type="http://schemas.openxmlformats.org/officeDocument/2006/relationships/image" Target="../media/image5.png"/><Relationship Id="rId9" Type="http://schemas.openxmlformats.org/officeDocument/2006/relationships/image" Target="../media/image189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1.png"/><Relationship Id="rId7" Type="http://schemas.openxmlformats.org/officeDocument/2006/relationships/hyperlink" Target="https://twiki.cern.ch/twiki/bin/view/LHCPhysics/LHCTopWGSummaryPlots" TargetMode="External"/><Relationship Id="rId12" Type="http://schemas.openxmlformats.org/officeDocument/2006/relationships/image" Target="../media/image97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11" Type="http://schemas.openxmlformats.org/officeDocument/2006/relationships/image" Target="../media/image96.png"/><Relationship Id="rId5" Type="http://schemas.openxmlformats.org/officeDocument/2006/relationships/image" Target="../media/image92.png"/><Relationship Id="rId10" Type="http://schemas.openxmlformats.org/officeDocument/2006/relationships/image" Target="../media/image106.png"/><Relationship Id="rId4" Type="http://schemas.openxmlformats.org/officeDocument/2006/relationships/image" Target="../media/image191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3" Type="http://schemas.openxmlformats.org/officeDocument/2006/relationships/image" Target="../media/image98.png"/><Relationship Id="rId7" Type="http://schemas.openxmlformats.org/officeDocument/2006/relationships/image" Target="../media/image103.emf"/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emf"/><Relationship Id="rId5" Type="http://schemas.openxmlformats.org/officeDocument/2006/relationships/image" Target="../media/image101.emf"/><Relationship Id="rId4" Type="http://schemas.openxmlformats.org/officeDocument/2006/relationships/image" Target="../media/image100.png"/><Relationship Id="rId9" Type="http://schemas.openxmlformats.org/officeDocument/2006/relationships/image" Target="../media/image3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7" Type="http://schemas.openxmlformats.org/officeDocument/2006/relationships/image" Target="../media/image106.emf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emf"/><Relationship Id="rId5" Type="http://schemas.openxmlformats.org/officeDocument/2006/relationships/image" Target="../media/image104.emf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225.png"/><Relationship Id="rId4" Type="http://schemas.openxmlformats.org/officeDocument/2006/relationships/image" Target="../media/image10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0.emf"/><Relationship Id="rId7" Type="http://schemas.openxmlformats.org/officeDocument/2006/relationships/image" Target="../media/image114.png"/><Relationship Id="rId2" Type="http://schemas.openxmlformats.org/officeDocument/2006/relationships/image" Target="../media/image20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3.png"/><Relationship Id="rId4" Type="http://schemas.openxmlformats.org/officeDocument/2006/relationships/image" Target="../media/image11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image" Target="../media/image119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34.png"/><Relationship Id="rId4" Type="http://schemas.openxmlformats.org/officeDocument/2006/relationships/image" Target="../media/image1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0.png"/><Relationship Id="rId3" Type="http://schemas.openxmlformats.org/officeDocument/2006/relationships/image" Target="../media/image120.emf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5" Type="http://schemas.openxmlformats.org/officeDocument/2006/relationships/image" Target="../media/image122.emf"/><Relationship Id="rId4" Type="http://schemas.openxmlformats.org/officeDocument/2006/relationships/image" Target="../media/image121.emf"/><Relationship Id="rId9" Type="http://schemas.openxmlformats.org/officeDocument/2006/relationships/image" Target="../media/image1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hyperlink" Target="https://twiki.cern.ch/twiki/bin/view/LHCPhysics/LHCTopWGSummaryPlot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9.emf"/><Relationship Id="rId12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0.emf"/><Relationship Id="rId5" Type="http://schemas.openxmlformats.org/officeDocument/2006/relationships/image" Target="../media/image8.png"/><Relationship Id="rId10" Type="http://schemas.openxmlformats.org/officeDocument/2006/relationships/image" Target="../media/image18.png"/><Relationship Id="rId4" Type="http://schemas.openxmlformats.org/officeDocument/2006/relationships/image" Target="../media/image5.png"/><Relationship Id="rId9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emf"/><Relationship Id="rId5" Type="http://schemas.openxmlformats.org/officeDocument/2006/relationships/image" Target="../media/image321.png"/><Relationship Id="rId4" Type="http://schemas.openxmlformats.org/officeDocument/2006/relationships/image" Target="../media/image12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3" Type="http://schemas.openxmlformats.org/officeDocument/2006/relationships/image" Target="../media/image132.emf"/><Relationship Id="rId7" Type="http://schemas.openxmlformats.org/officeDocument/2006/relationships/image" Target="../media/image8.png"/><Relationship Id="rId2" Type="http://schemas.openxmlformats.org/officeDocument/2006/relationships/image" Target="../media/image1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5.emf"/><Relationship Id="rId5" Type="http://schemas.openxmlformats.org/officeDocument/2006/relationships/image" Target="../media/image134.emf"/><Relationship Id="rId4" Type="http://schemas.openxmlformats.org/officeDocument/2006/relationships/image" Target="../media/image133.emf"/></Relationships>
</file>

<file path=ppt/slides/_rels/slide3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60.emf"/><Relationship Id="rId21" Type="http://schemas.openxmlformats.org/officeDocument/2006/relationships/image" Target="../media/image155.emf"/><Relationship Id="rId42" Type="http://schemas.openxmlformats.org/officeDocument/2006/relationships/image" Target="../media/image176.emf"/><Relationship Id="rId47" Type="http://schemas.openxmlformats.org/officeDocument/2006/relationships/image" Target="../media/image181.emf"/><Relationship Id="rId63" Type="http://schemas.openxmlformats.org/officeDocument/2006/relationships/image" Target="../media/image197.emf"/><Relationship Id="rId68" Type="http://schemas.openxmlformats.org/officeDocument/2006/relationships/image" Target="../media/image202.emf"/><Relationship Id="rId84" Type="http://schemas.openxmlformats.org/officeDocument/2006/relationships/image" Target="../media/image218.emf"/><Relationship Id="rId89" Type="http://schemas.openxmlformats.org/officeDocument/2006/relationships/image" Target="../media/image223.emf"/><Relationship Id="rId16" Type="http://schemas.openxmlformats.org/officeDocument/2006/relationships/image" Target="../media/image150.emf"/><Relationship Id="rId107" Type="http://schemas.openxmlformats.org/officeDocument/2006/relationships/image" Target="../media/image241.emf"/><Relationship Id="rId11" Type="http://schemas.openxmlformats.org/officeDocument/2006/relationships/image" Target="../media/image145.emf"/><Relationship Id="rId32" Type="http://schemas.openxmlformats.org/officeDocument/2006/relationships/image" Target="../media/image166.emf"/><Relationship Id="rId37" Type="http://schemas.openxmlformats.org/officeDocument/2006/relationships/image" Target="../media/image171.emf"/><Relationship Id="rId53" Type="http://schemas.openxmlformats.org/officeDocument/2006/relationships/image" Target="../media/image187.emf"/><Relationship Id="rId58" Type="http://schemas.openxmlformats.org/officeDocument/2006/relationships/image" Target="../media/image192.emf"/><Relationship Id="rId74" Type="http://schemas.openxmlformats.org/officeDocument/2006/relationships/image" Target="../media/image208.emf"/><Relationship Id="rId79" Type="http://schemas.openxmlformats.org/officeDocument/2006/relationships/image" Target="../media/image213.emf"/><Relationship Id="rId102" Type="http://schemas.openxmlformats.org/officeDocument/2006/relationships/image" Target="../media/image236.emf"/><Relationship Id="rId5" Type="http://schemas.openxmlformats.org/officeDocument/2006/relationships/image" Target="../media/image139.emf"/><Relationship Id="rId90" Type="http://schemas.openxmlformats.org/officeDocument/2006/relationships/image" Target="../media/image224.emf"/><Relationship Id="rId95" Type="http://schemas.openxmlformats.org/officeDocument/2006/relationships/image" Target="../media/image229.emf"/><Relationship Id="rId22" Type="http://schemas.openxmlformats.org/officeDocument/2006/relationships/image" Target="../media/image156.emf"/><Relationship Id="rId27" Type="http://schemas.openxmlformats.org/officeDocument/2006/relationships/image" Target="../media/image161.emf"/><Relationship Id="rId43" Type="http://schemas.openxmlformats.org/officeDocument/2006/relationships/image" Target="../media/image177.emf"/><Relationship Id="rId48" Type="http://schemas.openxmlformats.org/officeDocument/2006/relationships/image" Target="../media/image182.emf"/><Relationship Id="rId64" Type="http://schemas.openxmlformats.org/officeDocument/2006/relationships/image" Target="../media/image198.emf"/><Relationship Id="rId69" Type="http://schemas.openxmlformats.org/officeDocument/2006/relationships/image" Target="../media/image203.emf"/><Relationship Id="rId80" Type="http://schemas.openxmlformats.org/officeDocument/2006/relationships/image" Target="../media/image214.emf"/><Relationship Id="rId85" Type="http://schemas.openxmlformats.org/officeDocument/2006/relationships/image" Target="../media/image219.emf"/><Relationship Id="rId12" Type="http://schemas.openxmlformats.org/officeDocument/2006/relationships/image" Target="../media/image146.emf"/><Relationship Id="rId17" Type="http://schemas.openxmlformats.org/officeDocument/2006/relationships/image" Target="../media/image151.emf"/><Relationship Id="rId33" Type="http://schemas.openxmlformats.org/officeDocument/2006/relationships/image" Target="../media/image167.emf"/><Relationship Id="rId38" Type="http://schemas.openxmlformats.org/officeDocument/2006/relationships/image" Target="../media/image172.emf"/><Relationship Id="rId59" Type="http://schemas.openxmlformats.org/officeDocument/2006/relationships/image" Target="../media/image193.emf"/><Relationship Id="rId103" Type="http://schemas.openxmlformats.org/officeDocument/2006/relationships/image" Target="../media/image237.emf"/><Relationship Id="rId108" Type="http://schemas.openxmlformats.org/officeDocument/2006/relationships/image" Target="../media/image242.emf"/><Relationship Id="rId54" Type="http://schemas.openxmlformats.org/officeDocument/2006/relationships/image" Target="../media/image188.emf"/><Relationship Id="rId70" Type="http://schemas.openxmlformats.org/officeDocument/2006/relationships/image" Target="../media/image204.emf"/><Relationship Id="rId75" Type="http://schemas.openxmlformats.org/officeDocument/2006/relationships/image" Target="../media/image209.emf"/><Relationship Id="rId91" Type="http://schemas.openxmlformats.org/officeDocument/2006/relationships/image" Target="../media/image225.emf"/><Relationship Id="rId96" Type="http://schemas.openxmlformats.org/officeDocument/2006/relationships/image" Target="../media/image23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emf"/><Relationship Id="rId15" Type="http://schemas.openxmlformats.org/officeDocument/2006/relationships/image" Target="../media/image149.emf"/><Relationship Id="rId23" Type="http://schemas.openxmlformats.org/officeDocument/2006/relationships/image" Target="../media/image157.emf"/><Relationship Id="rId28" Type="http://schemas.openxmlformats.org/officeDocument/2006/relationships/image" Target="../media/image162.emf"/><Relationship Id="rId36" Type="http://schemas.openxmlformats.org/officeDocument/2006/relationships/image" Target="../media/image170.emf"/><Relationship Id="rId49" Type="http://schemas.openxmlformats.org/officeDocument/2006/relationships/image" Target="../media/image183.emf"/><Relationship Id="rId57" Type="http://schemas.openxmlformats.org/officeDocument/2006/relationships/image" Target="../media/image191.emf"/><Relationship Id="rId106" Type="http://schemas.openxmlformats.org/officeDocument/2006/relationships/image" Target="../media/image240.emf"/><Relationship Id="rId10" Type="http://schemas.openxmlformats.org/officeDocument/2006/relationships/image" Target="../media/image144.emf"/><Relationship Id="rId31" Type="http://schemas.openxmlformats.org/officeDocument/2006/relationships/image" Target="../media/image165.emf"/><Relationship Id="rId44" Type="http://schemas.openxmlformats.org/officeDocument/2006/relationships/image" Target="../media/image178.emf"/><Relationship Id="rId52" Type="http://schemas.openxmlformats.org/officeDocument/2006/relationships/image" Target="../media/image186.emf"/><Relationship Id="rId60" Type="http://schemas.openxmlformats.org/officeDocument/2006/relationships/image" Target="../media/image194.emf"/><Relationship Id="rId65" Type="http://schemas.openxmlformats.org/officeDocument/2006/relationships/image" Target="../media/image199.emf"/><Relationship Id="rId73" Type="http://schemas.openxmlformats.org/officeDocument/2006/relationships/image" Target="../media/image207.emf"/><Relationship Id="rId78" Type="http://schemas.openxmlformats.org/officeDocument/2006/relationships/image" Target="../media/image212.emf"/><Relationship Id="rId81" Type="http://schemas.openxmlformats.org/officeDocument/2006/relationships/image" Target="../media/image215.emf"/><Relationship Id="rId86" Type="http://schemas.openxmlformats.org/officeDocument/2006/relationships/image" Target="../media/image220.emf"/><Relationship Id="rId94" Type="http://schemas.openxmlformats.org/officeDocument/2006/relationships/image" Target="../media/image228.emf"/><Relationship Id="rId99" Type="http://schemas.openxmlformats.org/officeDocument/2006/relationships/image" Target="../media/image233.emf"/><Relationship Id="rId101" Type="http://schemas.openxmlformats.org/officeDocument/2006/relationships/image" Target="../media/image235.emf"/><Relationship Id="rId4" Type="http://schemas.openxmlformats.org/officeDocument/2006/relationships/image" Target="../media/image138.emf"/><Relationship Id="rId9" Type="http://schemas.openxmlformats.org/officeDocument/2006/relationships/image" Target="../media/image143.emf"/><Relationship Id="rId13" Type="http://schemas.openxmlformats.org/officeDocument/2006/relationships/image" Target="../media/image147.emf"/><Relationship Id="rId18" Type="http://schemas.openxmlformats.org/officeDocument/2006/relationships/image" Target="../media/image152.emf"/><Relationship Id="rId39" Type="http://schemas.openxmlformats.org/officeDocument/2006/relationships/image" Target="../media/image173.emf"/><Relationship Id="rId109" Type="http://schemas.openxmlformats.org/officeDocument/2006/relationships/image" Target="../media/image243.emf"/><Relationship Id="rId34" Type="http://schemas.openxmlformats.org/officeDocument/2006/relationships/image" Target="../media/image168.emf"/><Relationship Id="rId50" Type="http://schemas.openxmlformats.org/officeDocument/2006/relationships/image" Target="../media/image184.emf"/><Relationship Id="rId55" Type="http://schemas.openxmlformats.org/officeDocument/2006/relationships/image" Target="../media/image189.emf"/><Relationship Id="rId76" Type="http://schemas.openxmlformats.org/officeDocument/2006/relationships/image" Target="../media/image210.emf"/><Relationship Id="rId97" Type="http://schemas.openxmlformats.org/officeDocument/2006/relationships/image" Target="../media/image231.emf"/><Relationship Id="rId104" Type="http://schemas.openxmlformats.org/officeDocument/2006/relationships/image" Target="../media/image238.emf"/><Relationship Id="rId7" Type="http://schemas.openxmlformats.org/officeDocument/2006/relationships/image" Target="../media/image141.emf"/><Relationship Id="rId71" Type="http://schemas.openxmlformats.org/officeDocument/2006/relationships/image" Target="../media/image205.emf"/><Relationship Id="rId92" Type="http://schemas.openxmlformats.org/officeDocument/2006/relationships/image" Target="../media/image226.emf"/><Relationship Id="rId2" Type="http://schemas.openxmlformats.org/officeDocument/2006/relationships/image" Target="../media/image136.emf"/><Relationship Id="rId29" Type="http://schemas.openxmlformats.org/officeDocument/2006/relationships/image" Target="../media/image163.emf"/><Relationship Id="rId24" Type="http://schemas.openxmlformats.org/officeDocument/2006/relationships/image" Target="../media/image158.emf"/><Relationship Id="rId40" Type="http://schemas.openxmlformats.org/officeDocument/2006/relationships/image" Target="../media/image174.emf"/><Relationship Id="rId45" Type="http://schemas.openxmlformats.org/officeDocument/2006/relationships/image" Target="../media/image179.emf"/><Relationship Id="rId66" Type="http://schemas.openxmlformats.org/officeDocument/2006/relationships/image" Target="../media/image200.emf"/><Relationship Id="rId87" Type="http://schemas.openxmlformats.org/officeDocument/2006/relationships/image" Target="../media/image221.emf"/><Relationship Id="rId110" Type="http://schemas.openxmlformats.org/officeDocument/2006/relationships/image" Target="../media/image156.png"/><Relationship Id="rId61" Type="http://schemas.openxmlformats.org/officeDocument/2006/relationships/image" Target="../media/image195.emf"/><Relationship Id="rId82" Type="http://schemas.openxmlformats.org/officeDocument/2006/relationships/image" Target="../media/image216.emf"/><Relationship Id="rId19" Type="http://schemas.openxmlformats.org/officeDocument/2006/relationships/image" Target="../media/image153.emf"/><Relationship Id="rId14" Type="http://schemas.openxmlformats.org/officeDocument/2006/relationships/image" Target="../media/image148.emf"/><Relationship Id="rId30" Type="http://schemas.openxmlformats.org/officeDocument/2006/relationships/image" Target="../media/image164.emf"/><Relationship Id="rId35" Type="http://schemas.openxmlformats.org/officeDocument/2006/relationships/image" Target="../media/image169.emf"/><Relationship Id="rId56" Type="http://schemas.openxmlformats.org/officeDocument/2006/relationships/image" Target="../media/image190.emf"/><Relationship Id="rId77" Type="http://schemas.openxmlformats.org/officeDocument/2006/relationships/image" Target="../media/image211.emf"/><Relationship Id="rId100" Type="http://schemas.openxmlformats.org/officeDocument/2006/relationships/image" Target="../media/image234.emf"/><Relationship Id="rId105" Type="http://schemas.openxmlformats.org/officeDocument/2006/relationships/image" Target="../media/image239.emf"/><Relationship Id="rId8" Type="http://schemas.openxmlformats.org/officeDocument/2006/relationships/image" Target="../media/image142.emf"/><Relationship Id="rId51" Type="http://schemas.openxmlformats.org/officeDocument/2006/relationships/image" Target="../media/image185.emf"/><Relationship Id="rId72" Type="http://schemas.openxmlformats.org/officeDocument/2006/relationships/image" Target="../media/image206.emf"/><Relationship Id="rId93" Type="http://schemas.openxmlformats.org/officeDocument/2006/relationships/image" Target="../media/image227.emf"/><Relationship Id="rId98" Type="http://schemas.openxmlformats.org/officeDocument/2006/relationships/image" Target="../media/image232.emf"/><Relationship Id="rId3" Type="http://schemas.openxmlformats.org/officeDocument/2006/relationships/image" Target="../media/image137.emf"/><Relationship Id="rId25" Type="http://schemas.openxmlformats.org/officeDocument/2006/relationships/image" Target="../media/image159.emf"/><Relationship Id="rId46" Type="http://schemas.openxmlformats.org/officeDocument/2006/relationships/image" Target="../media/image180.emf"/><Relationship Id="rId67" Type="http://schemas.openxmlformats.org/officeDocument/2006/relationships/image" Target="../media/image201.emf"/><Relationship Id="rId20" Type="http://schemas.openxmlformats.org/officeDocument/2006/relationships/image" Target="../media/image154.emf"/><Relationship Id="rId41" Type="http://schemas.openxmlformats.org/officeDocument/2006/relationships/image" Target="../media/image175.emf"/><Relationship Id="rId62" Type="http://schemas.openxmlformats.org/officeDocument/2006/relationships/image" Target="../media/image196.emf"/><Relationship Id="rId83" Type="http://schemas.openxmlformats.org/officeDocument/2006/relationships/image" Target="../media/image217.emf"/><Relationship Id="rId88" Type="http://schemas.openxmlformats.org/officeDocument/2006/relationships/image" Target="../media/image222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emf"/><Relationship Id="rId7" Type="http://schemas.openxmlformats.org/officeDocument/2006/relationships/image" Target="../media/image220.png"/><Relationship Id="rId2" Type="http://schemas.openxmlformats.org/officeDocument/2006/relationships/image" Target="../media/image24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9.emf"/><Relationship Id="rId5" Type="http://schemas.openxmlformats.org/officeDocument/2006/relationships/image" Target="../media/image248.emf"/><Relationship Id="rId4" Type="http://schemas.openxmlformats.org/officeDocument/2006/relationships/image" Target="../media/image24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70.png"/><Relationship Id="rId5" Type="http://schemas.openxmlformats.org/officeDocument/2006/relationships/image" Target="../media/image22.pn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36.png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4.png"/><Relationship Id="rId4" Type="http://schemas.openxmlformats.org/officeDocument/2006/relationships/image" Target="../media/image210.png"/><Relationship Id="rId9" Type="http://schemas.openxmlformats.org/officeDocument/2006/relationships/image" Target="../media/image39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2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7" name="Rectangle 1036">
            <a:extLst>
              <a:ext uri="{FF2B5EF4-FFF2-40B4-BE49-F238E27FC236}">
                <a16:creationId xmlns:a16="http://schemas.microsoft.com/office/drawing/2014/main" id="{9818A645-2267-4F2E-9342-266D4D1DC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8" name="Picture 4" descr="ATLAS Logo - CERN Document Server">
            <a:extLst>
              <a:ext uri="{FF2B5EF4-FFF2-40B4-BE49-F238E27FC236}">
                <a16:creationId xmlns:a16="http://schemas.microsoft.com/office/drawing/2014/main" id="{AB360AC2-5CC5-AB41-4CE9-D6C12BD7B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3399" y="1478934"/>
            <a:ext cx="2353958" cy="123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9" name="Rectangle 1038">
            <a:extLst>
              <a:ext uri="{FF2B5EF4-FFF2-40B4-BE49-F238E27FC236}">
                <a16:creationId xmlns:a16="http://schemas.microsoft.com/office/drawing/2014/main" id="{CD60390C-0E4C-4682-8246-AFA2E4985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3837459"/>
            <a:ext cx="10222992" cy="8068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CEBA87F4-FB8A-4D91-B3F3-DFA78E0CC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3981573"/>
            <a:ext cx="10222992" cy="2078335"/>
          </a:xfrm>
          <a:prstGeom prst="rect">
            <a:avLst/>
          </a:prstGeom>
          <a:blipFill dpi="0" rotWithShape="1">
            <a:blip r:embed="rId3">
              <a:alphaModFix amt="9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28975B-6971-C342-9ECE-6A3D0D2299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3480" y="4277802"/>
            <a:ext cx="6022449" cy="1622451"/>
          </a:xfrm>
        </p:spPr>
        <p:txBody>
          <a:bodyPr>
            <a:normAutofit/>
          </a:bodyPr>
          <a:lstStyle/>
          <a:p>
            <a:pPr algn="r"/>
            <a:r>
              <a:rPr lang="en-US" sz="6000"/>
              <a:t>ATLaS + CMS Top Cross sections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0D98A9-0AC5-5B42-8C0F-8E70E18F8E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34654" y="4190337"/>
            <a:ext cx="3483865" cy="1709917"/>
          </a:xfrm>
        </p:spPr>
        <p:txBody>
          <a:bodyPr anchor="ctr">
            <a:normAutofit/>
          </a:bodyPr>
          <a:lstStyle/>
          <a:p>
            <a:r>
              <a:rPr lang="en-US" dirty="0"/>
              <a:t>Joe Boudreau                      </a:t>
            </a:r>
          </a:p>
          <a:p>
            <a:r>
              <a:rPr lang="en-US" dirty="0"/>
              <a:t>University of Pittsburgh</a:t>
            </a:r>
          </a:p>
          <a:p>
            <a:r>
              <a:rPr lang="en-US" dirty="0"/>
              <a:t>On behalf of the ATLAS and CMS collaborations.</a:t>
            </a:r>
          </a:p>
        </p:txBody>
      </p:sp>
      <p:pic>
        <p:nvPicPr>
          <p:cNvPr id="1026" name="Picture 2" descr="University of Pittsburgh - Wikipedia">
            <a:extLst>
              <a:ext uri="{FF2B5EF4-FFF2-40B4-BE49-F238E27FC236}">
                <a16:creationId xmlns:a16="http://schemas.microsoft.com/office/drawing/2014/main" id="{32415C8D-5568-E8A6-599D-90BC17A62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1265" y="939952"/>
            <a:ext cx="2313791" cy="231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ERN Logo and symbol, meaning, history, PNG, brand">
            <a:extLst>
              <a:ext uri="{FF2B5EF4-FFF2-40B4-BE49-F238E27FC236}">
                <a16:creationId xmlns:a16="http://schemas.microsoft.com/office/drawing/2014/main" id="{7CCD0A5A-8AC9-727A-C36D-7776E5D69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95700" y="1008005"/>
            <a:ext cx="2313791" cy="217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MS-doc-3045-v3: CMS Logo">
            <a:extLst>
              <a:ext uri="{FF2B5EF4-FFF2-40B4-BE49-F238E27FC236}">
                <a16:creationId xmlns:a16="http://schemas.microsoft.com/office/drawing/2014/main" id="{7CECB6FF-D707-D355-F8CC-6DA277F58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17834" y="1005016"/>
            <a:ext cx="2320141" cy="218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3" name="Rectangle 1042">
            <a:extLst>
              <a:ext uri="{FF2B5EF4-FFF2-40B4-BE49-F238E27FC236}">
                <a16:creationId xmlns:a16="http://schemas.microsoft.com/office/drawing/2014/main" id="{D012A90F-45C2-4C9B-BAF6-9CE1F546C7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128670"/>
            <a:ext cx="10222992" cy="8068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6" name="Picture 4" descr="ATLAS Logo - CERN Document Server">
            <a:extLst>
              <a:ext uri="{FF2B5EF4-FFF2-40B4-BE49-F238E27FC236}">
                <a16:creationId xmlns:a16="http://schemas.microsoft.com/office/drawing/2014/main" id="{2A5505AF-7BA0-EDFB-EF49-23600951D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2343" y="1478933"/>
            <a:ext cx="2353958" cy="123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5D07251-4126-E4BB-3265-698DCD777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96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graph of data and a chart of data&#10;&#10;Description automatically generated with medium confidence">
            <a:extLst>
              <a:ext uri="{FF2B5EF4-FFF2-40B4-BE49-F238E27FC236}">
                <a16:creationId xmlns:a16="http://schemas.microsoft.com/office/drawing/2014/main" id="{40C6392F-18F5-CBE1-784E-34B79E23E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1714" y="1042416"/>
            <a:ext cx="4197096" cy="4167100"/>
          </a:xfrm>
          <a:prstGeom prst="rect">
            <a:avLst/>
          </a:prstGeom>
        </p:spPr>
      </p:pic>
      <p:pic>
        <p:nvPicPr>
          <p:cNvPr id="19" name="Picture 18" descr="A graph of data and a chart of data&#10;&#10;Description automatically generated with medium confidence">
            <a:extLst>
              <a:ext uri="{FF2B5EF4-FFF2-40B4-BE49-F238E27FC236}">
                <a16:creationId xmlns:a16="http://schemas.microsoft.com/office/drawing/2014/main" id="{2298B322-23BD-3AEE-1290-E90E5F7BE8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870" y="1041588"/>
            <a:ext cx="4199268" cy="40826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0937DD2-68FC-07EE-3C21-C68F9D579127}"/>
                  </a:ext>
                </a:extLst>
              </p:cNvPr>
              <p:cNvSpPr txBox="1"/>
              <p:nvPr/>
            </p:nvSpPr>
            <p:spPr>
              <a:xfrm>
                <a:off x="1112108" y="284205"/>
                <a:ext cx="99664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chemeClr val="accent1"/>
                    </a:solidFill>
                  </a:rPr>
                  <a:t>Normalized differential distributions, jets from W boson decay on the hadronic side,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chemeClr val="accent1"/>
                    </a:solidFill>
                  </a:rPr>
                  <a:t> inclusive events compared to NLO simulation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0937DD2-68FC-07EE-3C21-C68F9D5791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108" y="284205"/>
                <a:ext cx="9966490" cy="646331"/>
              </a:xfrm>
              <a:prstGeom prst="rect">
                <a:avLst/>
              </a:prstGeom>
              <a:blipFill>
                <a:blip r:embed="rId5"/>
                <a:stretch>
                  <a:fillRect l="-509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FBABE19-81B9-7E5A-C89E-4C8A7909792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25811"/>
                  </p:ext>
                </p:extLst>
              </p:nvPr>
            </p:nvGraphicFramePr>
            <p:xfrm>
              <a:off x="126058" y="6345195"/>
              <a:ext cx="6162798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0439">
                      <a:extLst>
                        <a:ext uri="{9D8B030D-6E8A-4147-A177-3AD203B41FA5}">
                          <a16:colId xmlns:a16="http://schemas.microsoft.com/office/drawing/2014/main" val="233183417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610067912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2644751686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3576954905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Diff cross sections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ℓ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+jets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24395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FBABE19-81B9-7E5A-C89E-4C8A7909792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25811"/>
                  </p:ext>
                </p:extLst>
              </p:nvPr>
            </p:nvGraphicFramePr>
            <p:xfrm>
              <a:off x="126058" y="6345195"/>
              <a:ext cx="6162798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0439">
                      <a:extLst>
                        <a:ext uri="{9D8B030D-6E8A-4147-A177-3AD203B41FA5}">
                          <a16:colId xmlns:a16="http://schemas.microsoft.com/office/drawing/2014/main" val="233183417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610067912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2644751686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3576954905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23129" t="-2703" r="-109524" b="-108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243955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B4468-AAA9-490D-46A9-B812F34F0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23D258D-AF78-C7D6-5AA9-9FA1711C6B16}"/>
                  </a:ext>
                </a:extLst>
              </p:cNvPr>
              <p:cNvSpPr txBox="1"/>
              <p:nvPr/>
            </p:nvSpPr>
            <p:spPr>
              <a:xfrm>
                <a:off x="320902" y="5124210"/>
                <a:ext cx="577445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Example: transverse momentum up to 1.5 </a:t>
                </a:r>
                <a:r>
                  <a:rPr lang="en-US" sz="1400" dirty="0" err="1"/>
                  <a:t>TeV</a:t>
                </a:r>
                <a:r>
                  <a:rPr lang="en-US" sz="1400" dirty="0"/>
                  <a:t>, leading jet from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1400" dirty="0"/>
                  <a:t> decay.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Varies over five orders of magnitude.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Only SHERPA gives a good description above 500 GeV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23D258D-AF78-C7D6-5AA9-9FA1711C6B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02" y="5124210"/>
                <a:ext cx="5774451" cy="954107"/>
              </a:xfrm>
              <a:prstGeom prst="rect">
                <a:avLst/>
              </a:prstGeom>
              <a:blipFill>
                <a:blip r:embed="rId7"/>
                <a:stretch>
                  <a:fillRect l="-219" t="-1316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9B03266-C3BF-2842-61AD-F278B23584A8}"/>
                  </a:ext>
                </a:extLst>
              </p:cNvPr>
              <p:cNvSpPr txBox="1"/>
              <p:nvPr/>
            </p:nvSpPr>
            <p:spPr>
              <a:xfrm>
                <a:off x="7197764" y="5148628"/>
                <a:ext cx="2869780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prstClr val="black"/>
                    </a:solidFill>
                  </a:rPr>
                  <a:t>Example: rapidity difference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1400" dirty="0">
                    <a:solidFill>
                      <a:prstClr val="black"/>
                    </a:solidFill>
                  </a:rPr>
                  <a:t> between leading and </a:t>
                </a:r>
                <a:r>
                  <a:rPr lang="en-US" sz="1400" dirty="0" err="1">
                    <a:solidFill>
                      <a:prstClr val="black"/>
                    </a:solidFill>
                  </a:rPr>
                  <a:t>subleading</a:t>
                </a:r>
                <a:r>
                  <a:rPr lang="en-US" sz="1400" dirty="0">
                    <a:solidFill>
                      <a:prstClr val="black"/>
                    </a:solidFill>
                  </a:rPr>
                  <a:t> jet from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1400" dirty="0">
                    <a:solidFill>
                      <a:prstClr val="black"/>
                    </a:solidFill>
                  </a:rPr>
                  <a:t> decay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9B03266-C3BF-2842-61AD-F278B2358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7764" y="5148628"/>
                <a:ext cx="2869780" cy="738664"/>
              </a:xfrm>
              <a:prstGeom prst="rect">
                <a:avLst/>
              </a:prstGeom>
              <a:blipFill>
                <a:blip r:embed="rId8"/>
                <a:stretch>
                  <a:fillRect l="-441" t="-1695"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9327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data and a chart of data&#10;&#10;Description automatically generated with medium confidence">
            <a:extLst>
              <a:ext uri="{FF2B5EF4-FFF2-40B4-BE49-F238E27FC236}">
                <a16:creationId xmlns:a16="http://schemas.microsoft.com/office/drawing/2014/main" id="{A8FBAA2F-BD8B-357F-A986-A3A7AA265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5936" y="1042416"/>
            <a:ext cx="4197096" cy="4167099"/>
          </a:xfrm>
          <a:prstGeom prst="rect">
            <a:avLst/>
          </a:prstGeom>
        </p:spPr>
      </p:pic>
      <p:pic>
        <p:nvPicPr>
          <p:cNvPr id="5" name="Picture 4" descr="A graph of data and a chart of data&#10;&#10;Description automatically generated with medium confidence">
            <a:extLst>
              <a:ext uri="{FF2B5EF4-FFF2-40B4-BE49-F238E27FC236}">
                <a16:creationId xmlns:a16="http://schemas.microsoft.com/office/drawing/2014/main" id="{874C2D17-DE38-8455-5ADB-83CE4919D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042416"/>
            <a:ext cx="4197096" cy="40805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987391-F73B-3F21-5DD0-ED3D7D24FC95}"/>
                  </a:ext>
                </a:extLst>
              </p:cNvPr>
              <p:cNvSpPr txBox="1"/>
              <p:nvPr/>
            </p:nvSpPr>
            <p:spPr>
              <a:xfrm>
                <a:off x="1112109" y="284205"/>
                <a:ext cx="105200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chemeClr val="accent1"/>
                    </a:solidFill>
                  </a:rPr>
                  <a:t>Normalized differential distributions, jets from W boson decay on the hadronic side,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chemeClr val="accent1"/>
                    </a:solidFill>
                  </a:rPr>
                  <a:t> inclusive events compared to NLO and NNLO simulation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987391-F73B-3F21-5DD0-ED3D7D24F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109" y="284205"/>
                <a:ext cx="10520076" cy="646331"/>
              </a:xfrm>
              <a:prstGeom prst="rect">
                <a:avLst/>
              </a:prstGeom>
              <a:blipFill>
                <a:blip r:embed="rId5"/>
                <a:stretch>
                  <a:fillRect l="-483" t="-3846" r="-483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0854ACAF-433A-3E22-48A6-F5893764537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8239981"/>
                  </p:ext>
                </p:extLst>
              </p:nvPr>
            </p:nvGraphicFramePr>
            <p:xfrm>
              <a:off x="126058" y="6345195"/>
              <a:ext cx="6162798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0439">
                      <a:extLst>
                        <a:ext uri="{9D8B030D-6E8A-4147-A177-3AD203B41FA5}">
                          <a16:colId xmlns:a16="http://schemas.microsoft.com/office/drawing/2014/main" val="233183417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610067912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2644751686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3576954905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Diff cross sections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ℓ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+jets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24395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0854ACAF-433A-3E22-48A6-F5893764537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8239981"/>
                  </p:ext>
                </p:extLst>
              </p:nvPr>
            </p:nvGraphicFramePr>
            <p:xfrm>
              <a:off x="126058" y="6345195"/>
              <a:ext cx="6162798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0439">
                      <a:extLst>
                        <a:ext uri="{9D8B030D-6E8A-4147-A177-3AD203B41FA5}">
                          <a16:colId xmlns:a16="http://schemas.microsoft.com/office/drawing/2014/main" val="233183417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610067912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2644751686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3576954905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23129" t="-2703" r="-109524" b="-108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243955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5F2283-FAB9-03C2-367E-3C853A739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E0DCFD-642E-2B79-8C62-7A1A8FECAC3C}"/>
              </a:ext>
            </a:extLst>
          </p:cNvPr>
          <p:cNvSpPr txBox="1"/>
          <p:nvPr/>
        </p:nvSpPr>
        <p:spPr>
          <a:xfrm>
            <a:off x="568948" y="5376666"/>
            <a:ext cx="527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NNLO gives a more precise prediction and better agreement with the data..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FA4CF4-B359-6F49-2EEC-B22EA26FB781}"/>
                  </a:ext>
                </a:extLst>
              </p:cNvPr>
              <p:cNvSpPr txBox="1"/>
              <p:nvPr/>
            </p:nvSpPr>
            <p:spPr>
              <a:xfrm>
                <a:off x="7416096" y="5376666"/>
                <a:ext cx="28697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prstClr val="black"/>
                    </a:solidFill>
                  </a:rPr>
                  <a:t>However shows discrepancy with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1400" dirty="0">
                    <a:solidFill>
                      <a:prstClr val="black"/>
                    </a:solidFill>
                  </a:rPr>
                  <a:t> distribution.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FA4CF4-B359-6F49-2EEC-B22EA26FB7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096" y="5376666"/>
                <a:ext cx="2869780" cy="523220"/>
              </a:xfrm>
              <a:prstGeom prst="rect">
                <a:avLst/>
              </a:prstGeom>
              <a:blipFill>
                <a:blip r:embed="rId10"/>
                <a:stretch>
                  <a:fillRect l="-885" t="-2381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5712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0937DD2-68FC-07EE-3C21-C68F9D579127}"/>
                  </a:ext>
                </a:extLst>
              </p:cNvPr>
              <p:cNvSpPr txBox="1"/>
              <p:nvPr/>
            </p:nvSpPr>
            <p:spPr>
              <a:xfrm>
                <a:off x="1112108" y="284205"/>
                <a:ext cx="99664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chemeClr val="accent1"/>
                    </a:solidFill>
                  </a:rPr>
                  <a:t>Normalized differential distributions, extra gluon jet,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chemeClr val="accent1"/>
                    </a:solidFill>
                  </a:rPr>
                  <a:t> + 1 jet events compared to NLO simulation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0937DD2-68FC-07EE-3C21-C68F9D5791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108" y="284205"/>
                <a:ext cx="9966490" cy="646331"/>
              </a:xfrm>
              <a:prstGeom prst="rect">
                <a:avLst/>
              </a:prstGeom>
              <a:blipFill>
                <a:blip r:embed="rId2"/>
                <a:stretch>
                  <a:fillRect l="-509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FBABE19-81B9-7E5A-C89E-4C8A7909792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058" y="6345195"/>
              <a:ext cx="6162798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0439">
                      <a:extLst>
                        <a:ext uri="{9D8B030D-6E8A-4147-A177-3AD203B41FA5}">
                          <a16:colId xmlns:a16="http://schemas.microsoft.com/office/drawing/2014/main" val="233183417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610067912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2644751686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3576954905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Diff cross sections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ℓ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+jets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24395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7FBABE19-81B9-7E5A-C89E-4C8A7909792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058" y="6345195"/>
              <a:ext cx="6162798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0439">
                      <a:extLst>
                        <a:ext uri="{9D8B030D-6E8A-4147-A177-3AD203B41FA5}">
                          <a16:colId xmlns:a16="http://schemas.microsoft.com/office/drawing/2014/main" val="233183417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610067912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2644751686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3576954905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3129" t="-2703" r="-109524" b="-108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243955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B4468-AAA9-490D-46A9-B812F34F0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12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3D258D-AF78-C7D6-5AA9-9FA1711C6B16}"/>
              </a:ext>
            </a:extLst>
          </p:cNvPr>
          <p:cNvSpPr txBox="1"/>
          <p:nvPr/>
        </p:nvSpPr>
        <p:spPr>
          <a:xfrm>
            <a:off x="736077" y="4531679"/>
            <a:ext cx="35112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Example: transverse momentum up radiated jet.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Varies over six orders of magnitude.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POWHEG+PYTHIA8 gives poor description above 500 GeV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C939DF-AD40-FD70-58C5-52385321DADF}"/>
              </a:ext>
            </a:extLst>
          </p:cNvPr>
          <p:cNvSpPr txBox="1"/>
          <p:nvPr/>
        </p:nvSpPr>
        <p:spPr>
          <a:xfrm>
            <a:off x="4660463" y="4558095"/>
            <a:ext cx="308633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Example: mass of the (top + jet) system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Varies over five orders of magnitude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9B03266-C3BF-2842-61AD-F278B23584A8}"/>
                  </a:ext>
                </a:extLst>
              </p:cNvPr>
              <p:cNvSpPr txBox="1"/>
              <p:nvPr/>
            </p:nvSpPr>
            <p:spPr>
              <a:xfrm>
                <a:off x="8441348" y="4558095"/>
                <a:ext cx="2869780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prstClr val="black"/>
                    </a:solidFill>
                  </a:rPr>
                  <a:t>Example: difference in azimuth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1400" dirty="0">
                    <a:solidFill>
                      <a:prstClr val="black"/>
                    </a:solidFill>
                  </a:rPr>
                  <a:t> between lepton from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1400" dirty="0">
                    <a:solidFill>
                      <a:prstClr val="black"/>
                    </a:solidFill>
                  </a:rPr>
                  <a:t> and radiated jet.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9B03266-C3BF-2842-61AD-F278B2358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1348" y="4558095"/>
                <a:ext cx="2869780" cy="738664"/>
              </a:xfrm>
              <a:prstGeom prst="rect">
                <a:avLst/>
              </a:prstGeom>
              <a:blipFill>
                <a:blip r:embed="rId4"/>
                <a:stretch>
                  <a:fillRect l="-441" t="-1695"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data and a chart of data&#10;&#10;Description automatically generated with medium confidence">
            <a:extLst>
              <a:ext uri="{FF2B5EF4-FFF2-40B4-BE49-F238E27FC236}">
                <a16:creationId xmlns:a16="http://schemas.microsoft.com/office/drawing/2014/main" id="{897C7424-01BE-C30E-BBC9-9D3FFE124B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077" y="930536"/>
            <a:ext cx="3511296" cy="3413760"/>
          </a:xfrm>
          <a:prstGeom prst="rect">
            <a:avLst/>
          </a:prstGeom>
        </p:spPr>
      </p:pic>
      <p:pic>
        <p:nvPicPr>
          <p:cNvPr id="12" name="Picture 11" descr="A graph of data on a white background&#10;&#10;Description automatically generated">
            <a:extLst>
              <a:ext uri="{FF2B5EF4-FFF2-40B4-BE49-F238E27FC236}">
                <a16:creationId xmlns:a16="http://schemas.microsoft.com/office/drawing/2014/main" id="{838ACABC-025E-AAE8-4E79-365274AD57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3404" y="933053"/>
            <a:ext cx="3395472" cy="3393440"/>
          </a:xfrm>
          <a:prstGeom prst="rect">
            <a:avLst/>
          </a:prstGeom>
        </p:spPr>
      </p:pic>
      <p:pic>
        <p:nvPicPr>
          <p:cNvPr id="14" name="Picture 13" descr="A graph of data with black and red lines&#10;&#10;Description automatically generated with medium confidence">
            <a:extLst>
              <a:ext uri="{FF2B5EF4-FFF2-40B4-BE49-F238E27FC236}">
                <a16:creationId xmlns:a16="http://schemas.microsoft.com/office/drawing/2014/main" id="{827EF90F-BE73-889F-3E2A-4A37D5A60A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94907" y="930536"/>
            <a:ext cx="3385336" cy="339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48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987391-F73B-3F21-5DD0-ED3D7D24FC95}"/>
                  </a:ext>
                </a:extLst>
              </p:cNvPr>
              <p:cNvSpPr txBox="1"/>
              <p:nvPr/>
            </p:nvSpPr>
            <p:spPr>
              <a:xfrm>
                <a:off x="1112109" y="284205"/>
                <a:ext cx="105200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chemeClr val="accent1"/>
                    </a:solidFill>
                  </a:rPr>
                  <a:t>Normalized differential distributions, extra gluon jet,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chemeClr val="accent1"/>
                    </a:solidFill>
                  </a:rPr>
                  <a:t> +1 jet events compared to NLO and NNLO simulation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987391-F73B-3F21-5DD0-ED3D7D24F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109" y="284205"/>
                <a:ext cx="10520076" cy="646331"/>
              </a:xfrm>
              <a:prstGeom prst="rect">
                <a:avLst/>
              </a:prstGeom>
              <a:blipFill>
                <a:blip r:embed="rId2"/>
                <a:stretch>
                  <a:fillRect l="-483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0854ACAF-433A-3E22-48A6-F5893764537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6058" y="6345195"/>
              <a:ext cx="6162798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0439">
                      <a:extLst>
                        <a:ext uri="{9D8B030D-6E8A-4147-A177-3AD203B41FA5}">
                          <a16:colId xmlns:a16="http://schemas.microsoft.com/office/drawing/2014/main" val="233183417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610067912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2644751686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3576954905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Diff cross sections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ℓ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+jets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24395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0854ACAF-433A-3E22-48A6-F5893764537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8239981"/>
                  </p:ext>
                </p:extLst>
              </p:nvPr>
            </p:nvGraphicFramePr>
            <p:xfrm>
              <a:off x="126058" y="6345195"/>
              <a:ext cx="6162798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0439">
                      <a:extLst>
                        <a:ext uri="{9D8B030D-6E8A-4147-A177-3AD203B41FA5}">
                          <a16:colId xmlns:a16="http://schemas.microsoft.com/office/drawing/2014/main" val="233183417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610067912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2644751686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3576954905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23129" t="-2703" r="-109524" b="-108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243955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5F2283-FAB9-03C2-367E-3C853A739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E0DCFD-642E-2B79-8C62-7A1A8FECAC3C}"/>
              </a:ext>
            </a:extLst>
          </p:cNvPr>
          <p:cNvSpPr txBox="1"/>
          <p:nvPr/>
        </p:nvSpPr>
        <p:spPr>
          <a:xfrm>
            <a:off x="1711758" y="4555911"/>
            <a:ext cx="5610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NNLO gives a more precise prediction and better agreement with the data..</a:t>
            </a:r>
          </a:p>
        </p:txBody>
      </p:sp>
      <p:pic>
        <p:nvPicPr>
          <p:cNvPr id="9" name="Picture 8" descr="A graph of data and numbers&#10;&#10;Description automatically generated with medium confidence">
            <a:extLst>
              <a:ext uri="{FF2B5EF4-FFF2-40B4-BE49-F238E27FC236}">
                <a16:creationId xmlns:a16="http://schemas.microsoft.com/office/drawing/2014/main" id="{D0EDD7AC-5854-4D95-7167-84EE84FC65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26864" y="942848"/>
            <a:ext cx="3395472" cy="3393440"/>
          </a:xfrm>
          <a:prstGeom prst="rect">
            <a:avLst/>
          </a:prstGeom>
        </p:spPr>
      </p:pic>
      <p:pic>
        <p:nvPicPr>
          <p:cNvPr id="12" name="Picture 11" descr="A graph of data and a chart of data&#10;&#10;Description automatically generated with medium confidence">
            <a:extLst>
              <a:ext uri="{FF2B5EF4-FFF2-40B4-BE49-F238E27FC236}">
                <a16:creationId xmlns:a16="http://schemas.microsoft.com/office/drawing/2014/main" id="{0C4EAAC8-8AC9-6E68-2033-EDCFAF6B2B7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1520" y="932688"/>
            <a:ext cx="3511296" cy="3413760"/>
          </a:xfrm>
          <a:prstGeom prst="rect">
            <a:avLst/>
          </a:prstGeom>
        </p:spPr>
      </p:pic>
      <p:pic>
        <p:nvPicPr>
          <p:cNvPr id="17" name="Picture 16" descr="A graph of data with black and pink lines&#10;&#10;Description automatically generated">
            <a:extLst>
              <a:ext uri="{FF2B5EF4-FFF2-40B4-BE49-F238E27FC236}">
                <a16:creationId xmlns:a16="http://schemas.microsoft.com/office/drawing/2014/main" id="{CB97BE3E-B707-EE72-B3CA-DBA82465169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06384" y="942848"/>
            <a:ext cx="3395472" cy="3403600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2947C84-B688-7F7D-27A6-10A2C029D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564" y="4678006"/>
            <a:ext cx="2775891" cy="198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381A2F-88C6-B1FE-8DFC-65A0B955E018}"/>
                  </a:ext>
                </a:extLst>
              </p:cNvPr>
              <p:cNvSpPr txBox="1"/>
              <p:nvPr/>
            </p:nvSpPr>
            <p:spPr>
              <a:xfrm>
                <a:off x="1711758" y="5110942"/>
                <a:ext cx="609721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And one learns that gluon radiation tends to arise far from the lepton from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/>
                  <a:t>decay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381A2F-88C6-B1FE-8DFC-65A0B955E0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1758" y="5110942"/>
                <a:ext cx="6097218" cy="523220"/>
              </a:xfrm>
              <a:prstGeom prst="rect">
                <a:avLst/>
              </a:prstGeom>
              <a:blipFill>
                <a:blip r:embed="rId14"/>
                <a:stretch>
                  <a:fillRect l="-208" t="-2381" r="-208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928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217534-CC9A-F6B8-FE38-3F6A8E13C98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66800" y="110744"/>
                <a:ext cx="10058400" cy="591133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en-US" sz="4000" b="0" dirty="0"/>
                  <a:t>Run 3: 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√</m:t>
                    </m:r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4000" dirty="0"/>
                  <a:t>=13.6 </a:t>
                </a:r>
                <a:r>
                  <a:rPr lang="en-US" sz="4000" dirty="0" err="1"/>
                  <a:t>TeV</a:t>
                </a:r>
                <a:endParaRPr lang="en-US" sz="4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217534-CC9A-F6B8-FE38-3F6A8E13C9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66800" y="110744"/>
                <a:ext cx="10058400" cy="59113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B88590D-68FE-C7E7-39B7-34F253EF55F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4814" y="664222"/>
                <a:ext cx="5352467" cy="4050792"/>
              </a:xfrm>
            </p:spPr>
            <p:txBody>
              <a:bodyPr/>
              <a:lstStyle/>
              <a:p>
                <a:r>
                  <a:rPr lang="en-US" sz="1600" dirty="0"/>
                  <a:t>Run 3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 at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√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1600" dirty="0"/>
                  <a:t>=13.6 </a:t>
                </a:r>
                <a:r>
                  <a:rPr lang="en-US" sz="1600" dirty="0" err="1"/>
                  <a:t>TeV</a:t>
                </a:r>
                <a:r>
                  <a:rPr lang="en-US" sz="1600" dirty="0"/>
                  <a:t> is the highest energy measurement of top quark pair production cross section.</a:t>
                </a:r>
              </a:p>
              <a:p>
                <a:r>
                  <a:rPr lang="en-US" sz="1400" dirty="0"/>
                  <a:t>Theory expectation:  increase of 12% in the cross section between 13 and 13.6 </a:t>
                </a:r>
                <a:r>
                  <a:rPr lang="en-US" sz="1400" dirty="0" err="1"/>
                  <a:t>TeV</a:t>
                </a:r>
                <a:r>
                  <a:rPr lang="en-US" sz="1400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B88590D-68FE-C7E7-39B7-34F253EF55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4814" y="664222"/>
                <a:ext cx="5352467" cy="4050792"/>
              </a:xfrm>
              <a:blipFill>
                <a:blip r:embed="rId4"/>
                <a:stretch>
                  <a:fillRect l="-237" t="-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EA10FA-1136-914D-68E9-D18DECD46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EBCCB8DC-30EC-C3B8-4935-49BAA793C1C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9892378"/>
                  </p:ext>
                </p:extLst>
              </p:nvPr>
            </p:nvGraphicFramePr>
            <p:xfrm>
              <a:off x="0" y="6484112"/>
              <a:ext cx="6904046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50203">
                      <a:extLst>
                        <a:ext uri="{9D8B030D-6E8A-4147-A177-3AD203B41FA5}">
                          <a16:colId xmlns:a16="http://schemas.microsoft.com/office/drawing/2014/main" val="2075745523"/>
                        </a:ext>
                      </a:extLst>
                    </a:gridCol>
                    <a:gridCol w="1594102">
                      <a:extLst>
                        <a:ext uri="{9D8B030D-6E8A-4147-A177-3AD203B41FA5}">
                          <a16:colId xmlns:a16="http://schemas.microsoft.com/office/drawing/2014/main" val="2947520027"/>
                        </a:ext>
                      </a:extLst>
                    </a:gridCol>
                    <a:gridCol w="1196924">
                      <a:extLst>
                        <a:ext uri="{9D8B030D-6E8A-4147-A177-3AD203B41FA5}">
                          <a16:colId xmlns:a16="http://schemas.microsoft.com/office/drawing/2014/main" val="3420560620"/>
                        </a:ext>
                      </a:extLst>
                    </a:gridCol>
                    <a:gridCol w="1062817">
                      <a:extLst>
                        <a:ext uri="{9D8B030D-6E8A-4147-A177-3AD203B41FA5}">
                          <a16:colId xmlns:a16="http://schemas.microsoft.com/office/drawing/2014/main" val="4252580874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Phys. Lett. B 848 (2024) 138376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cs typeface="Courier New" panose="02070309020205020404" pitchFamily="49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baseline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XS)/ (Z XS)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13.6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29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926137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EBCCB8DC-30EC-C3B8-4935-49BAA793C1C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9892378"/>
                  </p:ext>
                </p:extLst>
              </p:nvPr>
            </p:nvGraphicFramePr>
            <p:xfrm>
              <a:off x="0" y="6484112"/>
              <a:ext cx="6904046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50203">
                      <a:extLst>
                        <a:ext uri="{9D8B030D-6E8A-4147-A177-3AD203B41FA5}">
                          <a16:colId xmlns:a16="http://schemas.microsoft.com/office/drawing/2014/main" val="2075745523"/>
                        </a:ext>
                      </a:extLst>
                    </a:gridCol>
                    <a:gridCol w="1594102">
                      <a:extLst>
                        <a:ext uri="{9D8B030D-6E8A-4147-A177-3AD203B41FA5}">
                          <a16:colId xmlns:a16="http://schemas.microsoft.com/office/drawing/2014/main" val="2947520027"/>
                        </a:ext>
                      </a:extLst>
                    </a:gridCol>
                    <a:gridCol w="1196924">
                      <a:extLst>
                        <a:ext uri="{9D8B030D-6E8A-4147-A177-3AD203B41FA5}">
                          <a16:colId xmlns:a16="http://schemas.microsoft.com/office/drawing/2014/main" val="3420560620"/>
                        </a:ext>
                      </a:extLst>
                    </a:gridCol>
                    <a:gridCol w="1062817">
                      <a:extLst>
                        <a:ext uri="{9D8B030D-6E8A-4147-A177-3AD203B41FA5}">
                          <a16:colId xmlns:a16="http://schemas.microsoft.com/office/drawing/2014/main" val="4252580874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Phys. Lett. B 848 (2024) 138376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1270" t="-3333" r="-142857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13.6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29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926137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C02930C7-3267-FC61-6B11-53853702CE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4206" y="2942079"/>
            <a:ext cx="3752652" cy="38181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79573D-B88F-7ADA-315A-75AC056E4500}"/>
                  </a:ext>
                </a:extLst>
              </p:cNvPr>
              <p:cNvSpPr txBox="1"/>
              <p:nvPr/>
            </p:nvSpPr>
            <p:spPr>
              <a:xfrm>
                <a:off x="5937281" y="645097"/>
                <a:ext cx="6094206" cy="1583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The very precise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</m:oMath>
                </a14:m>
                <a:r>
                  <a:rPr lang="en-US" sz="1600" dirty="0"/>
                  <a:t> channel is used, the usual double-counting technique applied. </a:t>
                </a:r>
              </a:p>
              <a:p>
                <a:endParaRPr lang="en-US" sz="1600" dirty="0"/>
              </a:p>
              <a:p>
                <a:r>
                  <a:rPr lang="en-US" sz="1600" dirty="0"/>
                  <a:t>Also the ratio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 is measured, in which systematic uncertainties due to luminosity measurement cancel. </a:t>
                </a:r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79573D-B88F-7ADA-315A-75AC056E45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7281" y="645097"/>
                <a:ext cx="6094206" cy="1583832"/>
              </a:xfrm>
              <a:prstGeom prst="rect">
                <a:avLst/>
              </a:prstGeom>
              <a:blipFill>
                <a:blip r:embed="rId7"/>
                <a:stretch>
                  <a:fillRect l="-4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E14CCD52-E40F-E05B-B75E-11D8C491C4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656" y="3076360"/>
            <a:ext cx="3340021" cy="33678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443BADF-30D9-A615-7A8B-5101ED7F4551}"/>
                  </a:ext>
                </a:extLst>
              </p:cNvPr>
              <p:cNvSpPr txBox="1"/>
              <p:nvPr/>
            </p:nvSpPr>
            <p:spPr>
              <a:xfrm>
                <a:off x="604710" y="2090429"/>
                <a:ext cx="5249450" cy="9233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=850±3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stat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±18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syst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±20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lumi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pb</m:t>
                    </m:r>
                  </m:oMath>
                </a14:m>
                <a:r>
                  <a:rPr lang="en-US" sz="1400" dirty="0"/>
                  <a:t>.     (ATLAS)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=881±23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stat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syst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±20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lumi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pb</m:t>
                    </m:r>
                  </m:oMath>
                </a14:m>
                <a:r>
                  <a:rPr lang="en-US" sz="1400" dirty="0"/>
                  <a:t>.             (CMS, 1.21 fb</a:t>
                </a:r>
                <a:r>
                  <a:rPr lang="en-US" sz="1400" baseline="30000" dirty="0"/>
                  <a:t>-1</a:t>
                </a:r>
                <a:r>
                  <a:rPr lang="en-US" sz="1400" dirty="0"/>
                  <a:t>)</a:t>
                </a:r>
              </a:p>
              <a:p>
                <a:endParaRPr lang="en-US" sz="1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443BADF-30D9-A615-7A8B-5101ED7F45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10" y="2090429"/>
                <a:ext cx="5249450" cy="923330"/>
              </a:xfrm>
              <a:prstGeom prst="rect">
                <a:avLst/>
              </a:prstGeom>
              <a:blipFill>
                <a:blip r:embed="rId9"/>
                <a:stretch>
                  <a:fillRect l="-966" t="-5405" r="-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4" descr="ATLAS Logo - CERN Document Server">
            <a:extLst>
              <a:ext uri="{FF2B5EF4-FFF2-40B4-BE49-F238E27FC236}">
                <a16:creationId xmlns:a16="http://schemas.microsoft.com/office/drawing/2014/main" id="{70985CF8-EA1B-2A54-4E7F-0A34A43A44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6" b="10284"/>
          <a:stretch/>
        </p:blipFill>
        <p:spPr bwMode="auto">
          <a:xfrm>
            <a:off x="10177183" y="28184"/>
            <a:ext cx="1790501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E9A4396-CE1A-7C41-5E99-4541A4078455}"/>
                  </a:ext>
                </a:extLst>
              </p:cNvPr>
              <p:cNvSpPr txBox="1"/>
              <p:nvPr/>
            </p:nvSpPr>
            <p:spPr>
              <a:xfrm>
                <a:off x="6222845" y="2077989"/>
                <a:ext cx="5728363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=1.145±0.03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stat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±0.021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syst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±0.002(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lumi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E9A4396-CE1A-7C41-5E99-4541A4078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845" y="2077989"/>
                <a:ext cx="5728363" cy="301878"/>
              </a:xfrm>
              <a:prstGeom prst="rect">
                <a:avLst/>
              </a:prstGeom>
              <a:blipFill>
                <a:blip r:embed="rId11"/>
                <a:stretch>
                  <a:fillRect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AF11B0-F256-C7AF-669F-9AE5FA0BF2C6}"/>
                  </a:ext>
                </a:extLst>
              </p:cNvPr>
              <p:cNvSpPr txBox="1"/>
              <p:nvPr/>
            </p:nvSpPr>
            <p:spPr>
              <a:xfrm>
                <a:off x="521589" y="2585692"/>
                <a:ext cx="2609112" cy="313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Cf. Theory: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924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−40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+32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pb</m:t>
                    </m:r>
                  </m:oMath>
                </a14:m>
                <a:r>
                  <a:rPr lang="en-US" sz="1400" dirty="0"/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AF11B0-F256-C7AF-669F-9AE5FA0BF2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589" y="2585692"/>
                <a:ext cx="2609112" cy="313034"/>
              </a:xfrm>
              <a:prstGeom prst="rect">
                <a:avLst/>
              </a:prstGeom>
              <a:blipFill>
                <a:blip r:embed="rId12"/>
                <a:stretch>
                  <a:fillRect l="-971" t="-3846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8EED0BD-9846-6519-7C60-0029337BF22E}"/>
                  </a:ext>
                </a:extLst>
              </p:cNvPr>
              <p:cNvSpPr txBox="1"/>
              <p:nvPr/>
            </p:nvSpPr>
            <p:spPr>
              <a:xfrm>
                <a:off x="6219646" y="2497937"/>
                <a:ext cx="2971006" cy="370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Cf. Theory: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1.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238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−0.071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+0.063</m:t>
                        </m:r>
                      </m:sup>
                    </m:sSub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8EED0BD-9846-6519-7C60-0029337BF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9646" y="2497937"/>
                <a:ext cx="2971006" cy="370230"/>
              </a:xfrm>
              <a:prstGeom prst="rect">
                <a:avLst/>
              </a:prstGeom>
              <a:blipFill>
                <a:blip r:embed="rId13"/>
                <a:stretch>
                  <a:fillRect l="-851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3659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diagram of a number of numbers and numbers&#10;&#10;Description automatically generated with medium confidence">
            <a:extLst>
              <a:ext uri="{FF2B5EF4-FFF2-40B4-BE49-F238E27FC236}">
                <a16:creationId xmlns:a16="http://schemas.microsoft.com/office/drawing/2014/main" id="{22EAFFF8-1311-2E80-DC7A-25A0F4A70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969" y="2674393"/>
            <a:ext cx="3369119" cy="37137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AF6B22-AF89-E6D5-DAC9-E15B1BEE981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6054" y="873521"/>
                <a:ext cx="11005073" cy="2111417"/>
              </a:xfrm>
            </p:spPr>
            <p:txBody>
              <a:bodyPr/>
              <a:lstStyle/>
              <a:p>
                <a:r>
                  <a:rPr lang="en-US" dirty="0"/>
                  <a:t>302 pb</a:t>
                </a:r>
                <a:r>
                  <a:rPr lang="en-US" baseline="30000" dirty="0"/>
                  <a:t>-1</a:t>
                </a:r>
                <a:r>
                  <a:rPr lang="en-US" dirty="0"/>
                  <a:t> of data at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= 5 </a:t>
                </a:r>
                <a:r>
                  <a:rPr lang="en-US" dirty="0" err="1"/>
                  <a:t>TeV</a:t>
                </a:r>
                <a:r>
                  <a:rPr lang="en-US" dirty="0"/>
                  <a:t> was collected during Run 2.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initiated events are 25% of the cross section (Cf. 11%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=13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Expected cross section (NNLO+NNLL)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69.5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−3.1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+2.9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pb</m:t>
                    </m:r>
                  </m:oMath>
                </a14:m>
                <a:endParaRPr lang="en-US" dirty="0"/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This is a </a:t>
                </a:r>
                <a:r>
                  <a:rPr lang="en-US" i="1" dirty="0">
                    <a:solidFill>
                      <a:srgbClr val="FF0000"/>
                    </a:solidFill>
                  </a:rPr>
                  <a:t>low statistics </a:t>
                </a:r>
                <a:r>
                  <a:rPr lang="en-US" dirty="0">
                    <a:solidFill>
                      <a:srgbClr val="FF0000"/>
                    </a:solidFill>
                  </a:rPr>
                  <a:t>measurement; using 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events CMS selected:</a:t>
                </a:r>
                <a:r>
                  <a:rPr lang="en-US" dirty="0">
                    <a:solidFill>
                      <a:srgbClr val="FF0000"/>
                    </a:solidFill>
                    <a:sym typeface="Wingdings" pitchFamily="2" charset="2"/>
                  </a:rPr>
                  <a:t> </a:t>
                </a:r>
              </a:p>
              <a:p>
                <a:pPr marL="274320" lvl="1" indent="0">
                  <a:buNone/>
                </a:pPr>
                <a:r>
                  <a:rPr lang="en-US" sz="1200" dirty="0">
                    <a:solidFill>
                      <a:srgbClr val="FF0000"/>
                    </a:solidFill>
                    <a:sym typeface="Wingdings" pitchFamily="2" charset="2"/>
                  </a:rPr>
                  <a:t>                                                                                                                                                                                                   JHEP 04 (2022) 144</a:t>
                </a:r>
                <a:r>
                  <a:rPr lang="en-US" sz="1200" dirty="0">
                    <a:solidFill>
                      <a:srgbClr val="FF0000"/>
                    </a:solidFill>
                  </a:rPr>
                  <a:t> 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AF6B22-AF89-E6D5-DAC9-E15B1BEE98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6054" y="873521"/>
                <a:ext cx="11005073" cy="2111417"/>
              </a:xfrm>
              <a:blipFill>
                <a:blip r:embed="rId4"/>
                <a:stretch>
                  <a:fillRect l="-346" t="-1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E2D03453-20D6-F18A-2968-DD6C9B1DB20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06055" y="212867"/>
                <a:ext cx="10058400" cy="591133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US" b="0" dirty="0"/>
                  <a:t>Run 2: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=5.02 </a:t>
                </a:r>
                <a:r>
                  <a:rPr lang="en-US" dirty="0" err="1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E2D03453-20D6-F18A-2968-DD6C9B1DB2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6055" y="212867"/>
                <a:ext cx="10058400" cy="591133"/>
              </a:xfrm>
              <a:blipFill>
                <a:blip r:embed="rId5"/>
                <a:stretch>
                  <a:fillRect t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5BBAD42-8A9B-32C7-DB2F-EF76F3061403}"/>
                  </a:ext>
                </a:extLst>
              </p:cNvPr>
              <p:cNvSpPr txBox="1"/>
              <p:nvPr/>
            </p:nvSpPr>
            <p:spPr>
              <a:xfrm>
                <a:off x="3312754" y="3772625"/>
                <a:ext cx="4835578" cy="2615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</a:t>
                </a:r>
                <a:r>
                  <a:rPr lang="en-US" sz="1600" dirty="0" err="1"/>
                  <a:t>Lepton+jets</a:t>
                </a:r>
                <a:r>
                  <a:rPr lang="en-US" sz="1600" dirty="0"/>
                  <a:t> (CMS-PAS-TOP-23-005)</a:t>
                </a:r>
              </a:p>
              <a:p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=61.4±1.6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stat</m:t>
                              </m:r>
                            </m:e>
                          </m:d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−2.6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+2.7</m:t>
                          </m:r>
                        </m:sup>
                      </m:sSubSup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syst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±1.2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lumi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pb</m:t>
                      </m:r>
                    </m:oMath>
                  </m:oMathPara>
                </a14:m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Combined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 from JHEP 04 (2022) 144</a:t>
                </a: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61.2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−1.5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+1.6</m:t>
                          </m:r>
                        </m:sup>
                      </m:sSubSup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stat</m:t>
                              </m:r>
                            </m:e>
                          </m:d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−2.3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+2.6</m:t>
                          </m:r>
                        </m:sup>
                      </m:sSubSup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syst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±1.2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lumi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pb</m:t>
                      </m:r>
                    </m:oMath>
                  </m:oMathPara>
                </a14:m>
                <a:endParaRPr lang="en-US" sz="16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5BBAD42-8A9B-32C7-DB2F-EF76F30614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754" y="3772625"/>
                <a:ext cx="4835578" cy="2615524"/>
              </a:xfrm>
              <a:prstGeom prst="rect">
                <a:avLst/>
              </a:prstGeom>
              <a:blipFill>
                <a:blip r:embed="rId6"/>
                <a:stretch>
                  <a:fillRect l="-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6" descr="CMS-doc-3045-v3: CMS Logo">
            <a:extLst>
              <a:ext uri="{FF2B5EF4-FFF2-40B4-BE49-F238E27FC236}">
                <a16:creationId xmlns:a16="http://schemas.microsoft.com/office/drawing/2014/main" id="{52E4BF3C-F474-4197-8C76-9762F8AC6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70439" y="85834"/>
            <a:ext cx="942049" cy="88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176BB1-49B0-69D7-B82F-C5A9E80794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53528" y="1122080"/>
            <a:ext cx="2035199" cy="15292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43EBB2E-D4E6-A56F-9DD0-F6C2E7110988}"/>
                  </a:ext>
                </a:extLst>
              </p:cNvPr>
              <p:cNvSpPr txBox="1"/>
              <p:nvPr/>
            </p:nvSpPr>
            <p:spPr>
              <a:xfrm>
                <a:off x="430479" y="2584875"/>
                <a:ext cx="6240042" cy="9391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New cross section measurement at 5 </a:t>
                </a:r>
                <a:r>
                  <a:rPr lang="en-US" dirty="0" err="1"/>
                  <a:t>TeV</a:t>
                </a:r>
                <a:r>
                  <a:rPr lang="en-US" dirty="0"/>
                  <a:t> from CMS:</a:t>
                </a:r>
              </a:p>
              <a:p>
                <a:r>
                  <a:rPr lang="en-US" dirty="0"/>
                  <a:t>	* uses </a:t>
                </a:r>
                <a:r>
                  <a:rPr lang="en-US" dirty="0" err="1"/>
                  <a:t>lepton+jets</a:t>
                </a:r>
                <a:r>
                  <a:rPr lang="en-US" dirty="0"/>
                  <a:t> (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CMS-PAS-TOP-23-005)</a:t>
                </a:r>
                <a:endParaRPr lang="en-US" dirty="0"/>
              </a:p>
              <a:p>
                <a:r>
                  <a:rPr lang="en-US" dirty="0"/>
                  <a:t>	* combines </a:t>
                </a:r>
                <a:r>
                  <a:rPr lang="en-US" dirty="0">
                    <a:solidFill>
                      <a:schemeClr val="tx1"/>
                    </a:solidFill>
                  </a:rPr>
                  <a:t>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 ( </a:t>
                </a:r>
                <a:r>
                  <a:rPr lang="en-US" dirty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JHEP 04 (2022) 144)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43EBB2E-D4E6-A56F-9DD0-F6C2E71109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79" y="2584875"/>
                <a:ext cx="6240042" cy="939168"/>
              </a:xfrm>
              <a:prstGeom prst="rect">
                <a:avLst/>
              </a:prstGeom>
              <a:blipFill>
                <a:blip r:embed="rId9"/>
                <a:stretch>
                  <a:fillRect l="-1016" t="-2667" r="-813" b="-1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graph showing different events&#10;&#10;Description automatically generated with medium confidence">
            <a:extLst>
              <a:ext uri="{FF2B5EF4-FFF2-40B4-BE49-F238E27FC236}">
                <a16:creationId xmlns:a16="http://schemas.microsoft.com/office/drawing/2014/main" id="{A1774F24-14B1-003C-8B71-BC35C999DA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573" y="3668106"/>
            <a:ext cx="3010768" cy="30107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2FBAB5D3-E9C4-454A-FC3A-2630489E737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1552656"/>
                  </p:ext>
                </p:extLst>
              </p:nvPr>
            </p:nvGraphicFramePr>
            <p:xfrm>
              <a:off x="3312754" y="6374295"/>
              <a:ext cx="4835578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64467">
                      <a:extLst>
                        <a:ext uri="{9D8B030D-6E8A-4147-A177-3AD203B41FA5}">
                          <a16:colId xmlns:a16="http://schemas.microsoft.com/office/drawing/2014/main" val="3703458437"/>
                        </a:ext>
                      </a:extLst>
                    </a:gridCol>
                    <a:gridCol w="767255">
                      <a:extLst>
                        <a:ext uri="{9D8B030D-6E8A-4147-A177-3AD203B41FA5}">
                          <a16:colId xmlns:a16="http://schemas.microsoft.com/office/drawing/2014/main" val="113113625"/>
                        </a:ext>
                      </a:extLst>
                    </a:gridCol>
                    <a:gridCol w="937092">
                      <a:extLst>
                        <a:ext uri="{9D8B030D-6E8A-4147-A177-3AD203B41FA5}">
                          <a16:colId xmlns:a16="http://schemas.microsoft.com/office/drawing/2014/main" val="2333739017"/>
                        </a:ext>
                      </a:extLst>
                    </a:gridCol>
                    <a:gridCol w="1166764">
                      <a:extLst>
                        <a:ext uri="{9D8B030D-6E8A-4147-A177-3AD203B41FA5}">
                          <a16:colId xmlns:a16="http://schemas.microsoft.com/office/drawing/2014/main" val="1843848472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CMS-PAS-TOP-23-005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5.02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0.302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19713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2FBAB5D3-E9C4-454A-FC3A-2630489E737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1552656"/>
                  </p:ext>
                </p:extLst>
              </p:nvPr>
            </p:nvGraphicFramePr>
            <p:xfrm>
              <a:off x="3312754" y="6374295"/>
              <a:ext cx="4835578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64467">
                      <a:extLst>
                        <a:ext uri="{9D8B030D-6E8A-4147-A177-3AD203B41FA5}">
                          <a16:colId xmlns:a16="http://schemas.microsoft.com/office/drawing/2014/main" val="3703458437"/>
                        </a:ext>
                      </a:extLst>
                    </a:gridCol>
                    <a:gridCol w="767255">
                      <a:extLst>
                        <a:ext uri="{9D8B030D-6E8A-4147-A177-3AD203B41FA5}">
                          <a16:colId xmlns:a16="http://schemas.microsoft.com/office/drawing/2014/main" val="113113625"/>
                        </a:ext>
                      </a:extLst>
                    </a:gridCol>
                    <a:gridCol w="937092">
                      <a:extLst>
                        <a:ext uri="{9D8B030D-6E8A-4147-A177-3AD203B41FA5}">
                          <a16:colId xmlns:a16="http://schemas.microsoft.com/office/drawing/2014/main" val="2333739017"/>
                        </a:ext>
                      </a:extLst>
                    </a:gridCol>
                    <a:gridCol w="1166764">
                      <a:extLst>
                        <a:ext uri="{9D8B030D-6E8A-4147-A177-3AD203B41FA5}">
                          <a16:colId xmlns:a16="http://schemas.microsoft.com/office/drawing/2014/main" val="1843848472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CMS-PAS-TOP-23-005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254098" r="-275410" b="-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5.02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0.302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197130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FAA91C-69A8-D32E-66F5-5C5A72D10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517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6C80AB-02EF-037C-7D9D-B37BC0F55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579" y="11441"/>
            <a:ext cx="5829441" cy="479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2C5772-4AF1-DB40-D849-251FEF32E5D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8478" y="220091"/>
                <a:ext cx="10058400" cy="1609344"/>
              </a:xfrm>
            </p:spPr>
            <p:txBody>
              <a:bodyPr>
                <a:normAutofit/>
              </a:bodyPr>
              <a:lstStyle/>
              <a:p>
                <a:r>
                  <a:rPr lang="en-US" sz="4400" dirty="0"/>
                  <a:t>Summary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sz="4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</m:d>
                    <m:r>
                      <a:rPr lang="en-US" sz="4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4400" b="0" i="0" smtClean="0">
                        <a:latin typeface="Cambria Math" panose="02040503050406030204" pitchFamily="18" charset="0"/>
                      </a:rPr>
                      <m:t>vs</m:t>
                    </m:r>
                    <m:r>
                      <a:rPr lang="en-US" sz="4400" b="0" i="0" smtClean="0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√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4400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2C5772-4AF1-DB40-D849-251FEF32E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8478" y="220091"/>
                <a:ext cx="10058400" cy="160934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D325D-508B-E4F9-3400-AED7F5AA5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FA0EAB8-2DB1-E792-AF0A-21D5E7167916}"/>
                  </a:ext>
                </a:extLst>
              </p:cNvPr>
              <p:cNvSpPr txBox="1"/>
              <p:nvPr/>
            </p:nvSpPr>
            <p:spPr>
              <a:xfrm>
                <a:off x="419548" y="1678193"/>
                <a:ext cx="4905487" cy="3311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ATLAS and CMS both provide measurements at 5, 7, 8, 13, and 13.6 </a:t>
                </a:r>
                <a:r>
                  <a:rPr lang="en-US" sz="1600" dirty="0" err="1"/>
                  <a:t>TeV</a:t>
                </a:r>
                <a:r>
                  <a:rPr lang="en-US" sz="1600" dirty="0"/>
                  <a:t>.</a:t>
                </a:r>
              </a:p>
              <a:p>
                <a:endParaRPr lang="en-US" sz="1600" dirty="0"/>
              </a:p>
              <a:p>
                <a:r>
                  <a:rPr lang="en-US" sz="1600" dirty="0"/>
                  <a:t>LHC Top working group combinations are published at 7 and 8 </a:t>
                </a:r>
                <a:r>
                  <a:rPr lang="en-US" sz="1600" dirty="0" err="1"/>
                  <a:t>TeV</a:t>
                </a:r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All measurements in agreement with the standard model.  (The ATLAS measurement at 13.6 </a:t>
                </a:r>
                <a:r>
                  <a:rPr lang="en-US" sz="1600" dirty="0" err="1"/>
                  <a:t>TeV</a:t>
                </a:r>
                <a:r>
                  <a:rPr lang="en-US" sz="1600" dirty="0"/>
                  <a:t> is low by 1.5 sigma; CMS measurement at 5.02 by about 1.8 sigma).</a:t>
                </a:r>
              </a:p>
              <a:p>
                <a:endParaRPr lang="en-US" sz="1600" dirty="0"/>
              </a:p>
              <a:p>
                <a:r>
                  <a:rPr lang="en-US" sz="1600" dirty="0"/>
                  <a:t>Also noteworthy:  measurement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d>
                      <m:dPr>
                        <m:ctrlP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600" dirty="0"/>
                  <a:t> in p-Pb collisions at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√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1600" dirty="0"/>
                  <a:t>=8.16 </a:t>
                </a:r>
                <a:r>
                  <a:rPr lang="en-US" sz="1600" dirty="0" err="1"/>
                  <a:t>TeV</a:t>
                </a:r>
                <a:r>
                  <a:rPr lang="en-US" sz="1600" dirty="0"/>
                  <a:t> (both experiments).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FA0EAB8-2DB1-E792-AF0A-21D5E7167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548" y="1678193"/>
                <a:ext cx="4905487" cy="3311612"/>
              </a:xfrm>
              <a:prstGeom prst="rect">
                <a:avLst/>
              </a:prstGeom>
              <a:blipFill>
                <a:blip r:embed="rId4"/>
                <a:stretch>
                  <a:fillRect l="-775" t="-763" b="-1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>
            <a:extLst>
              <a:ext uri="{FF2B5EF4-FFF2-40B4-BE49-F238E27FC236}">
                <a16:creationId xmlns:a16="http://schemas.microsoft.com/office/drawing/2014/main" id="{84D8F143-6D8F-7977-5830-FDDC3AA83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73" y="5028566"/>
            <a:ext cx="3597511" cy="176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4F7EE1-22FA-898C-357A-6B43ABE7FC59}"/>
              </a:ext>
            </a:extLst>
          </p:cNvPr>
          <p:cNvSpPr txBox="1"/>
          <p:nvPr/>
        </p:nvSpPr>
        <p:spPr>
          <a:xfrm>
            <a:off x="954024" y="6433302"/>
            <a:ext cx="60942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ATLAS-CONF-2023-063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BFAF38-C3A8-EAC3-0997-377E8F7CF56E}"/>
              </a:ext>
            </a:extLst>
          </p:cNvPr>
          <p:cNvSpPr txBox="1"/>
          <p:nvPr/>
        </p:nvSpPr>
        <p:spPr>
          <a:xfrm>
            <a:off x="5603300" y="453726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See also CMS Phys. Rev. Lett. 119 (2017) 242001. (p-Pb collisions) </a:t>
            </a:r>
          </a:p>
        </p:txBody>
      </p:sp>
      <p:pic>
        <p:nvPicPr>
          <p:cNvPr id="4" name="Picture 2" descr="CMS event display of top quarks made in lead-lead collisions">
            <a:extLst>
              <a:ext uri="{FF2B5EF4-FFF2-40B4-BE49-F238E27FC236}">
                <a16:creationId xmlns:a16="http://schemas.microsoft.com/office/drawing/2014/main" id="{B031F382-B2DA-F3A5-D560-5F2FEAADE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117" y="4941993"/>
            <a:ext cx="3374859" cy="176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F489C4C-9943-0A20-6163-9EF956894063}"/>
              </a:ext>
            </a:extLst>
          </p:cNvPr>
          <p:cNvSpPr txBox="1"/>
          <p:nvPr/>
        </p:nvSpPr>
        <p:spPr>
          <a:xfrm>
            <a:off x="5111093" y="5150766"/>
            <a:ext cx="20387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omic Sans MS" panose="030F0902030302020204" pitchFamily="66" charset="0"/>
              </a:rPr>
              <a:t>And note that CMS has observed top quark pair production in Pb-Pb collisions!  Phys Rev. Lett. 119 (2017) 242001 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29B122BD-4DE8-2571-750C-289DA4705B7B}"/>
              </a:ext>
            </a:extLst>
          </p:cNvPr>
          <p:cNvSpPr/>
          <p:nvPr/>
        </p:nvSpPr>
        <p:spPr>
          <a:xfrm>
            <a:off x="7029907" y="5435194"/>
            <a:ext cx="709575" cy="760781"/>
          </a:xfrm>
          <a:custGeom>
            <a:avLst/>
            <a:gdLst>
              <a:gd name="connsiteX0" fmla="*/ 0 w 709575"/>
              <a:gd name="connsiteY0" fmla="*/ 0 h 760781"/>
              <a:gd name="connsiteX1" fmla="*/ 153619 w 709575"/>
              <a:gd name="connsiteY1" fmla="*/ 760780 h 760781"/>
              <a:gd name="connsiteX2" fmla="*/ 263347 w 709575"/>
              <a:gd name="connsiteY2" fmla="*/ 7315 h 760781"/>
              <a:gd name="connsiteX3" fmla="*/ 453543 w 709575"/>
              <a:gd name="connsiteY3" fmla="*/ 629107 h 760781"/>
              <a:gd name="connsiteX4" fmla="*/ 497434 w 709575"/>
              <a:gd name="connsiteY4" fmla="*/ 321868 h 760781"/>
              <a:gd name="connsiteX5" fmla="*/ 585216 w 709575"/>
              <a:gd name="connsiteY5" fmla="*/ 395020 h 760781"/>
              <a:gd name="connsiteX6" fmla="*/ 709575 w 709575"/>
              <a:gd name="connsiteY6" fmla="*/ 387705 h 76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9575" h="760781">
                <a:moveTo>
                  <a:pt x="0" y="0"/>
                </a:moveTo>
                <a:cubicBezTo>
                  <a:pt x="54864" y="379780"/>
                  <a:pt x="109728" y="759561"/>
                  <a:pt x="153619" y="760780"/>
                </a:cubicBezTo>
                <a:cubicBezTo>
                  <a:pt x="197510" y="761999"/>
                  <a:pt x="213360" y="29260"/>
                  <a:pt x="263347" y="7315"/>
                </a:cubicBezTo>
                <a:cubicBezTo>
                  <a:pt x="313334" y="-14630"/>
                  <a:pt x="414528" y="576681"/>
                  <a:pt x="453543" y="629107"/>
                </a:cubicBezTo>
                <a:cubicBezTo>
                  <a:pt x="492558" y="681533"/>
                  <a:pt x="475489" y="360882"/>
                  <a:pt x="497434" y="321868"/>
                </a:cubicBezTo>
                <a:cubicBezTo>
                  <a:pt x="519379" y="282854"/>
                  <a:pt x="549859" y="384047"/>
                  <a:pt x="585216" y="395020"/>
                </a:cubicBezTo>
                <a:cubicBezTo>
                  <a:pt x="620573" y="405993"/>
                  <a:pt x="665074" y="396849"/>
                  <a:pt x="709575" y="387705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660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BE415-2340-3650-C51D-5C323C3CA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06286"/>
          </a:xfrm>
        </p:spPr>
        <p:txBody>
          <a:bodyPr>
            <a:normAutofit/>
          </a:bodyPr>
          <a:lstStyle/>
          <a:p>
            <a:r>
              <a:rPr lang="en-US" sz="4400" dirty="0"/>
              <a:t>Electroweak production of single top quarks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2B75E-FE7E-E14E-3656-D23A828E5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A77A19-9A62-42C8-E7ED-D24776BC2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848" y="1342017"/>
            <a:ext cx="7543800" cy="2527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4D6108F-AE26-430A-A2E0-577C0B2378BD}"/>
                  </a:ext>
                </a:extLst>
              </p:cNvPr>
              <p:cNvSpPr txBox="1"/>
              <p:nvPr/>
            </p:nvSpPr>
            <p:spPr>
              <a:xfrm>
                <a:off x="968828" y="4055388"/>
                <a:ext cx="9974012" cy="25853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At 13 </a:t>
                </a:r>
                <a:r>
                  <a:rPr lang="en-US" dirty="0" err="1"/>
                  <a:t>TeV</a:t>
                </a:r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Cross section for </a:t>
                </a:r>
                <a:r>
                  <a:rPr lang="en-US" i="1" dirty="0"/>
                  <a:t>t</a:t>
                </a:r>
                <a:r>
                  <a:rPr lang="en-US" dirty="0"/>
                  <a:t>-channel production is 25% that of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                         for </a:t>
                </a:r>
                <a:r>
                  <a:rPr lang="en-US" i="1" dirty="0" err="1"/>
                  <a:t>tW</a:t>
                </a:r>
                <a:r>
                  <a:rPr lang="en-US" dirty="0"/>
                  <a:t> production is             10%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                         for </a:t>
                </a:r>
                <a:r>
                  <a:rPr lang="en-US" i="1" dirty="0"/>
                  <a:t>s</a:t>
                </a:r>
                <a:r>
                  <a:rPr lang="en-US" dirty="0"/>
                  <a:t>-channel production,   1.2%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Signals are noisier than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,  imposing data-driven estimation of </a:t>
                </a:r>
                <a:r>
                  <a:rPr lang="en-US" dirty="0" err="1"/>
                  <a:t>W+jets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backgrounds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4D6108F-AE26-430A-A2E0-577C0B2378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828" y="4055388"/>
                <a:ext cx="9974012" cy="2585323"/>
              </a:xfrm>
              <a:prstGeom prst="rect">
                <a:avLst/>
              </a:prstGeom>
              <a:blipFill>
                <a:blip r:embed="rId3"/>
                <a:stretch>
                  <a:fillRect l="-509" t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7E7DA909-520B-141D-25ED-ED8500D9B68D}"/>
              </a:ext>
            </a:extLst>
          </p:cNvPr>
          <p:cNvSpPr txBox="1"/>
          <p:nvPr/>
        </p:nvSpPr>
        <p:spPr>
          <a:xfrm>
            <a:off x="8975834" y="2307985"/>
            <a:ext cx="32161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The production and decay is via the </a:t>
            </a:r>
            <a:r>
              <a:rPr lang="en-US" dirty="0" err="1">
                <a:solidFill>
                  <a:srgbClr val="FF0000"/>
                </a:solidFill>
              </a:rPr>
              <a:t>Wtb</a:t>
            </a:r>
            <a:r>
              <a:rPr lang="en-US" dirty="0">
                <a:solidFill>
                  <a:srgbClr val="FF0000"/>
                </a:solidFill>
              </a:rPr>
              <a:t> vertex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Sensitive to </a:t>
            </a:r>
            <a:r>
              <a:rPr lang="en-US" dirty="0" err="1">
                <a:solidFill>
                  <a:srgbClr val="FF0000"/>
                </a:solidFill>
              </a:rPr>
              <a:t>V</a:t>
            </a:r>
            <a:r>
              <a:rPr lang="en-US" baseline="-25000" dirty="0" err="1">
                <a:solidFill>
                  <a:srgbClr val="FF0000"/>
                </a:solidFill>
              </a:rPr>
              <a:t>tb</a:t>
            </a:r>
            <a:endParaRPr lang="en-US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191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77B54-A7DB-E4B3-C5F3-A91058913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Single-top t-channel production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AC8BC5-E98E-A6F3-C924-D86370BBE9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69848" y="4078795"/>
                <a:ext cx="10058400" cy="2093404"/>
              </a:xfrm>
            </p:spPr>
            <p:txBody>
              <a:bodyPr>
                <a:normAutofit fontScale="925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-channel production from up and down quarks leads to more top than antitop in this channel. </a:t>
                </a:r>
              </a:p>
              <a:p>
                <a:r>
                  <a:rPr lang="en-US" dirty="0"/>
                  <a:t>This depends on the u/d quark fractions in the proton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𝑊𝑡𝑏</m:t>
                    </m:r>
                  </m:oMath>
                </a14:m>
                <a:r>
                  <a:rPr lang="en-US" dirty="0"/>
                  <a:t> vertex mediates both the production and decay process</a:t>
                </a:r>
              </a:p>
              <a:p>
                <a:r>
                  <a:rPr lang="en-US" dirty="0"/>
                  <a:t>Four quark interactions or extra Higgs couplings can also be lurking</a:t>
                </a:r>
              </a:p>
              <a:p>
                <a:r>
                  <a:rPr lang="en-US" dirty="0"/>
                  <a:t>They are parameterized in EFT coefficients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𝑄𝑞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3,1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AC8BC5-E98E-A6F3-C924-D86370BBE9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9848" y="4078795"/>
                <a:ext cx="10058400" cy="2093404"/>
              </a:xfrm>
              <a:blipFill>
                <a:blip r:embed="rId2"/>
                <a:stretch>
                  <a:fillRect l="-252" t="-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9CB7AC-A422-CC50-1433-D574582F2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18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1057319-B82B-46F7-5393-0F2691204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096" y="1770481"/>
            <a:ext cx="4349931" cy="209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35951FB5-66FB-BE70-3873-232C74812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442" y="1770481"/>
            <a:ext cx="4349931" cy="215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B9336A43-FBB6-9773-67BC-08477AD8F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065" y="5125497"/>
            <a:ext cx="1214506" cy="126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3279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D5CBCAF-FE88-F924-4375-950CBFF3905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69848" y="484632"/>
                <a:ext cx="10058400" cy="787739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4400" dirty="0"/>
                  <a:t>-Channel cross section @ 13 </a:t>
                </a:r>
                <a:r>
                  <a:rPr lang="en-US" sz="4400" dirty="0" err="1"/>
                  <a:t>TeV</a:t>
                </a:r>
                <a:r>
                  <a:rPr lang="en-US" sz="4400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D5CBCAF-FE88-F924-4375-950CBFF390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69848" y="484632"/>
                <a:ext cx="10058400" cy="78773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B1B4B7-EA51-3A9E-637C-6B042E7E2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92D4C88-6183-8387-2712-C22B57AC7E5A}"/>
                  </a:ext>
                </a:extLst>
              </p:cNvPr>
              <p:cNvSpPr txBox="1"/>
              <p:nvPr/>
            </p:nvSpPr>
            <p:spPr>
              <a:xfrm>
                <a:off x="1115189" y="2055657"/>
                <a:ext cx="3398984" cy="4575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2 signal regions </a:t>
                </a:r>
                <a:r>
                  <a:rPr lang="en-US" dirty="0"/>
                  <a:t>by lepton charge.  </a:t>
                </a:r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2 control regions</a:t>
                </a:r>
                <a:r>
                  <a:rPr lang="en-US" dirty="0"/>
                  <a:t> defined by inverting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&gt;30 </m:t>
                    </m:r>
                  </m:oMath>
                </a14:m>
                <a:r>
                  <a:rPr lang="en-US" dirty="0"/>
                  <a:t> cut for: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Electrons in Barrel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Electrons in Endcap </a:t>
                </a:r>
              </a:p>
              <a:p>
                <a:r>
                  <a:rPr lang="en-US" dirty="0"/>
                  <a:t>Event counts in these regions considered in fit.</a:t>
                </a:r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2 control regions </a:t>
                </a:r>
                <a:r>
                  <a:rPr lang="en-US" dirty="0"/>
                  <a:t>defined by inverting angular cut between jet and muon for: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Muons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𝑚𝑖𝑠𝑠</m:t>
                            </m:r>
                          </m:sup>
                        </m:sSub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considered in fit.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92D4C88-6183-8387-2712-C22B57AC7E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189" y="2055657"/>
                <a:ext cx="3398984" cy="4575804"/>
              </a:xfrm>
              <a:prstGeom prst="rect">
                <a:avLst/>
              </a:prstGeom>
              <a:blipFill>
                <a:blip r:embed="rId3"/>
                <a:stretch>
                  <a:fillRect l="-1115" t="-552" r="-1487" b="-5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 descr="ATLAS Logo - CERN Document Server">
            <a:extLst>
              <a:ext uri="{FF2B5EF4-FFF2-40B4-BE49-F238E27FC236}">
                <a16:creationId xmlns:a16="http://schemas.microsoft.com/office/drawing/2014/main" id="{E88BA2BE-B532-F3D4-D127-3DC8A8875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76488" y="36544"/>
            <a:ext cx="2353958" cy="123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B69563-76C2-A01F-2221-CFA6570AB1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7276" y="1775567"/>
            <a:ext cx="2330553" cy="165343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F5D4C1A-A69C-FC79-A8AB-29DDA0D3D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036" y="3671076"/>
            <a:ext cx="2513719" cy="248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F0F363B-BE3B-22F5-1317-199D20A49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618" y="3671077"/>
            <a:ext cx="2513719" cy="2487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5B4F08D7-AC8A-8053-1FEC-474041CD3CC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35953638"/>
                  </p:ext>
                </p:extLst>
              </p:nvPr>
            </p:nvGraphicFramePr>
            <p:xfrm>
              <a:off x="5551998" y="6272784"/>
              <a:ext cx="5722554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26820">
                      <a:extLst>
                        <a:ext uri="{9D8B030D-6E8A-4147-A177-3AD203B41FA5}">
                          <a16:colId xmlns:a16="http://schemas.microsoft.com/office/drawing/2014/main" val="3691191484"/>
                        </a:ext>
                      </a:extLst>
                    </a:gridCol>
                    <a:gridCol w="1722703">
                      <a:extLst>
                        <a:ext uri="{9D8B030D-6E8A-4147-A177-3AD203B41FA5}">
                          <a16:colId xmlns:a16="http://schemas.microsoft.com/office/drawing/2014/main" val="195848927"/>
                        </a:ext>
                      </a:extLst>
                    </a:gridCol>
                    <a:gridCol w="992094">
                      <a:extLst>
                        <a:ext uri="{9D8B030D-6E8A-4147-A177-3AD203B41FA5}">
                          <a16:colId xmlns:a16="http://schemas.microsoft.com/office/drawing/2014/main" val="3291043732"/>
                        </a:ext>
                      </a:extLst>
                    </a:gridCol>
                    <a:gridCol w="880937">
                      <a:extLst>
                        <a:ext uri="{9D8B030D-6E8A-4147-A177-3AD203B41FA5}">
                          <a16:colId xmlns:a16="http://schemas.microsoft.com/office/drawing/2014/main" val="2190624599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arXiv:2403.02126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-channel</a:t>
                          </a:r>
                          <a:r>
                            <a:rPr lang="en-US" sz="1200" baseline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68646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5B4F08D7-AC8A-8053-1FEC-474041CD3CC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35953638"/>
                  </p:ext>
                </p:extLst>
              </p:nvPr>
            </p:nvGraphicFramePr>
            <p:xfrm>
              <a:off x="5551998" y="6272784"/>
              <a:ext cx="5722554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26820">
                      <a:extLst>
                        <a:ext uri="{9D8B030D-6E8A-4147-A177-3AD203B41FA5}">
                          <a16:colId xmlns:a16="http://schemas.microsoft.com/office/drawing/2014/main" val="3691191484"/>
                        </a:ext>
                      </a:extLst>
                    </a:gridCol>
                    <a:gridCol w="1722703">
                      <a:extLst>
                        <a:ext uri="{9D8B030D-6E8A-4147-A177-3AD203B41FA5}">
                          <a16:colId xmlns:a16="http://schemas.microsoft.com/office/drawing/2014/main" val="195848927"/>
                        </a:ext>
                      </a:extLst>
                    </a:gridCol>
                    <a:gridCol w="992094">
                      <a:extLst>
                        <a:ext uri="{9D8B030D-6E8A-4147-A177-3AD203B41FA5}">
                          <a16:colId xmlns:a16="http://schemas.microsoft.com/office/drawing/2014/main" val="3291043732"/>
                        </a:ext>
                      </a:extLst>
                    </a:gridCol>
                    <a:gridCol w="880937">
                      <a:extLst>
                        <a:ext uri="{9D8B030D-6E8A-4147-A177-3AD203B41FA5}">
                          <a16:colId xmlns:a16="http://schemas.microsoft.com/office/drawing/2014/main" val="2190624599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arXiv:2403.02126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25185" t="-3226" r="-111111" b="-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686468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E84FB97-B6C7-7334-1B8E-57B0E601C25F}"/>
                  </a:ext>
                </a:extLst>
              </p:cNvPr>
              <p:cNvSpPr txBox="1"/>
              <p:nvPr/>
            </p:nvSpPr>
            <p:spPr>
              <a:xfrm>
                <a:off x="8679607" y="1678953"/>
                <a:ext cx="3282437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𝐿𝑉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𝑡𝑏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=1.015±0.031 </m:t>
                      </m:r>
                    </m:oMath>
                  </m:oMathPara>
                </a14:m>
                <a:endParaRPr lang="en-US" b="0" dirty="0"/>
              </a:p>
              <a:p>
                <a:endParaRPr lang="en-US" dirty="0"/>
              </a:p>
              <a:p>
                <a:r>
                  <a:rPr lang="en-US" dirty="0"/>
                  <a:t>(improved precision of 30%,</a:t>
                </a:r>
              </a:p>
              <a:p>
                <a:r>
                  <a:rPr lang="en-US" dirty="0"/>
                  <a:t>relative to Run 1 ATLAS+CMS</a:t>
                </a:r>
              </a:p>
              <a:p>
                <a:r>
                  <a:rPr lang="en-US" dirty="0"/>
                  <a:t>in JHEP 05 (2019) 088)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E84FB97-B6C7-7334-1B8E-57B0E601C2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9607" y="1678953"/>
                <a:ext cx="3282437" cy="1477328"/>
              </a:xfrm>
              <a:prstGeom prst="rect">
                <a:avLst/>
              </a:prstGeom>
              <a:blipFill>
                <a:blip r:embed="rId10"/>
                <a:stretch>
                  <a:fillRect l="-1544" r="-772" b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2562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1F14BB7-677D-B809-BF41-CECB663D675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Why measure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&amp; single top cross sections?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1F14BB7-677D-B809-BF41-CECB663D67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279" t="-14844" b="-21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05C12E-FEBD-0CEB-BB95-089D634B07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/>
                  <a:t>Test QCD over a wide range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b="0" dirty="0"/>
                  <a:t> </a:t>
                </a:r>
              </a:p>
              <a:p>
                <a:r>
                  <a:rPr lang="en-US" sz="2800" dirty="0"/>
                  <a:t>Constrain: </a:t>
                </a:r>
              </a:p>
              <a:p>
                <a:pPr lvl="1"/>
                <a:r>
                  <a:rPr lang="en-US" sz="2400" dirty="0" err="1"/>
                  <a:t>parton</a:t>
                </a:r>
                <a:r>
                  <a:rPr lang="en-US" sz="2400" dirty="0"/>
                  <a:t> distribution functions in the proton (and heavy nuclei).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400" dirty="0"/>
                  <a:t> and the top quark pole mass.</a:t>
                </a:r>
              </a:p>
              <a:p>
                <a:pPr lvl="1"/>
                <a:r>
                  <a:rPr lang="en-US" sz="2400" dirty="0"/>
                  <a:t>four-quark interactions at the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and single top production vertices.</a:t>
                </a:r>
              </a:p>
              <a:p>
                <a:pPr lvl="1"/>
                <a:r>
                  <a:rPr lang="en-US" sz="2400" dirty="0"/>
                  <a:t>EFT parameters of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𝑊𝑡𝑏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𝑔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vertices in global fits.</a:t>
                </a:r>
              </a:p>
              <a:p>
                <a:pPr lvl="1"/>
                <a:r>
                  <a:rPr lang="en-US" sz="2400" dirty="0"/>
                  <a:t> supersymmetric models and other models of new physics.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05C12E-FEBD-0CEB-BB95-089D634B07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57" t="-2813" r="-1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4DB64-F81A-065E-5B60-22F1986A9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429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D09E1-A083-AC5E-E273-5F93C0017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16" y="-49810"/>
            <a:ext cx="10058400" cy="885889"/>
          </a:xfrm>
        </p:spPr>
        <p:txBody>
          <a:bodyPr/>
          <a:lstStyle/>
          <a:p>
            <a:r>
              <a:rPr lang="en-US" dirty="0"/>
              <a:t>Interpretation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45E832-6B6C-7F72-53D1-46ECBACA0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8BF4918-CA52-0211-7848-81218E69D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57" y="1696663"/>
            <a:ext cx="2353958" cy="238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02F9A20-3C50-438A-D887-5721D7F1A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69" y="4750960"/>
            <a:ext cx="2931534" cy="210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45DB68-94C0-2367-1A80-BA27F4A4EFB7}"/>
              </a:ext>
            </a:extLst>
          </p:cNvPr>
          <p:cNvSpPr txBox="1"/>
          <p:nvPr/>
        </p:nvSpPr>
        <p:spPr>
          <a:xfrm>
            <a:off x="644257" y="878762"/>
            <a:ext cx="2287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Constrain PDF’s</a:t>
            </a:r>
          </a:p>
          <a:p>
            <a:r>
              <a:rPr lang="en-US" dirty="0"/>
              <a:t>(u/d ratio in proton)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B7E4109-2061-2A61-D7C7-F0DD76D0B917}"/>
                  </a:ext>
                </a:extLst>
              </p:cNvPr>
              <p:cNvSpPr txBox="1"/>
              <p:nvPr/>
            </p:nvSpPr>
            <p:spPr>
              <a:xfrm>
                <a:off x="764677" y="4100209"/>
                <a:ext cx="2640514" cy="944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set limits on four-quark operator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𝑄𝑞</m:t>
                        </m:r>
                      </m:sub>
                    </m:sSub>
                  </m:oMath>
                </a14:m>
                <a:r>
                  <a:rPr lang="en-US" b="0" dirty="0"/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B7E4109-2061-2A61-D7C7-F0DD76D0B9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677" y="4100209"/>
                <a:ext cx="2640514" cy="944746"/>
              </a:xfrm>
              <a:prstGeom prst="rect">
                <a:avLst/>
              </a:prstGeom>
              <a:blipFill>
                <a:blip r:embed="rId4"/>
                <a:stretch>
                  <a:fillRect l="-1914" t="-4000" r="-2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7CC531AF-03B4-ED40-6D6B-141ADCD9F9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3500" y="1603962"/>
            <a:ext cx="4089472" cy="34862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FFDF071-CB37-9F17-8869-676BC904A85A}"/>
              </a:ext>
            </a:extLst>
          </p:cNvPr>
          <p:cNvSpPr txBox="1"/>
          <p:nvPr/>
        </p:nvSpPr>
        <p:spPr>
          <a:xfrm>
            <a:off x="3813133" y="836079"/>
            <a:ext cx="3625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Constrain CKM matrix elements </a:t>
            </a:r>
          </a:p>
          <a:p>
            <a:r>
              <a:rPr lang="en-US" dirty="0" err="1"/>
              <a:t>V</a:t>
            </a:r>
            <a:r>
              <a:rPr lang="en-US" baseline="-25000" dirty="0" err="1"/>
              <a:t>ts</a:t>
            </a:r>
            <a:r>
              <a:rPr lang="en-US" dirty="0"/>
              <a:t>, </a:t>
            </a:r>
            <a:r>
              <a:rPr lang="en-US" dirty="0" err="1"/>
              <a:t>V</a:t>
            </a:r>
            <a:r>
              <a:rPr lang="en-US" baseline="-25000" dirty="0" err="1"/>
              <a:t>td</a:t>
            </a:r>
            <a:r>
              <a:rPr lang="en-US" dirty="0"/>
              <a:t>, </a:t>
            </a:r>
            <a:r>
              <a:rPr lang="en-US" dirty="0" err="1"/>
              <a:t>V</a:t>
            </a:r>
            <a:r>
              <a:rPr lang="en-US" baseline="-25000" dirty="0" err="1"/>
              <a:t>tb</a:t>
            </a:r>
            <a:endParaRPr lang="en-US" baseline="-250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4CA9160B-39A1-BD82-E5B0-3C6156204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281" y="1910915"/>
            <a:ext cx="3739887" cy="364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E9DB2A7-D048-34DB-674E-01981DBD1405}"/>
              </a:ext>
            </a:extLst>
          </p:cNvPr>
          <p:cNvSpPr txBox="1"/>
          <p:nvPr/>
        </p:nvSpPr>
        <p:spPr>
          <a:xfrm>
            <a:off x="8253211" y="911832"/>
            <a:ext cx="29849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Summary, ATLAS &amp; CMS measurement of t-channel production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275435-4C4D-7C48-2B1E-C76C554DC283}"/>
              </a:ext>
            </a:extLst>
          </p:cNvPr>
          <p:cNvSpPr txBox="1"/>
          <p:nvPr/>
        </p:nvSpPr>
        <p:spPr>
          <a:xfrm>
            <a:off x="8123437" y="5481314"/>
            <a:ext cx="4190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 LHC top working group summary plots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56C3F003-A7BA-61B5-9817-F2A3AFC832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7990036"/>
                  </p:ext>
                </p:extLst>
              </p:nvPr>
            </p:nvGraphicFramePr>
            <p:xfrm>
              <a:off x="3847042" y="6409160"/>
              <a:ext cx="6904046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65928">
                      <a:extLst>
                        <a:ext uri="{9D8B030D-6E8A-4147-A177-3AD203B41FA5}">
                          <a16:colId xmlns:a16="http://schemas.microsoft.com/office/drawing/2014/main" val="3691191484"/>
                        </a:ext>
                      </a:extLst>
                    </a:gridCol>
                    <a:gridCol w="2078377">
                      <a:extLst>
                        <a:ext uri="{9D8B030D-6E8A-4147-A177-3AD203B41FA5}">
                          <a16:colId xmlns:a16="http://schemas.microsoft.com/office/drawing/2014/main" val="195848927"/>
                        </a:ext>
                      </a:extLst>
                    </a:gridCol>
                    <a:gridCol w="1196924">
                      <a:extLst>
                        <a:ext uri="{9D8B030D-6E8A-4147-A177-3AD203B41FA5}">
                          <a16:colId xmlns:a16="http://schemas.microsoft.com/office/drawing/2014/main" val="3291043732"/>
                        </a:ext>
                      </a:extLst>
                    </a:gridCol>
                    <a:gridCol w="1062817">
                      <a:extLst>
                        <a:ext uri="{9D8B030D-6E8A-4147-A177-3AD203B41FA5}">
                          <a16:colId xmlns:a16="http://schemas.microsoft.com/office/drawing/2014/main" val="2190624599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arXiv:2403.02126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-channel</a:t>
                          </a:r>
                          <a:r>
                            <a:rPr lang="en-US" sz="1200" baseline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68646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56C3F003-A7BA-61B5-9817-F2A3AFC832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7990036"/>
                  </p:ext>
                </p:extLst>
              </p:nvPr>
            </p:nvGraphicFramePr>
            <p:xfrm>
              <a:off x="3847042" y="6409160"/>
              <a:ext cx="6904046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65928">
                      <a:extLst>
                        <a:ext uri="{9D8B030D-6E8A-4147-A177-3AD203B41FA5}">
                          <a16:colId xmlns:a16="http://schemas.microsoft.com/office/drawing/2014/main" val="3691191484"/>
                        </a:ext>
                      </a:extLst>
                    </a:gridCol>
                    <a:gridCol w="2078377">
                      <a:extLst>
                        <a:ext uri="{9D8B030D-6E8A-4147-A177-3AD203B41FA5}">
                          <a16:colId xmlns:a16="http://schemas.microsoft.com/office/drawing/2014/main" val="195848927"/>
                        </a:ext>
                      </a:extLst>
                    </a:gridCol>
                    <a:gridCol w="1196924">
                      <a:extLst>
                        <a:ext uri="{9D8B030D-6E8A-4147-A177-3AD203B41FA5}">
                          <a16:colId xmlns:a16="http://schemas.microsoft.com/office/drawing/2014/main" val="3291043732"/>
                        </a:ext>
                      </a:extLst>
                    </a:gridCol>
                    <a:gridCol w="1062817">
                      <a:extLst>
                        <a:ext uri="{9D8B030D-6E8A-4147-A177-3AD203B41FA5}">
                          <a16:colId xmlns:a16="http://schemas.microsoft.com/office/drawing/2014/main" val="2190624599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arXiv:2403.02126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23780" r="-109756" b="-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686468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989A9DB-B9D5-C93F-6A78-D30CF005CE24}"/>
                  </a:ext>
                </a:extLst>
              </p:cNvPr>
              <p:cNvSpPr txBox="1"/>
              <p:nvPr/>
            </p:nvSpPr>
            <p:spPr>
              <a:xfrm>
                <a:off x="3690875" y="5254038"/>
                <a:ext cx="2542363" cy="9508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0" i="1" dirty="0">
                    <a:latin typeface="Cambria Math" panose="02040503050406030204" pitchFamily="18" charset="0"/>
                  </a:rPr>
                  <a:t>Limits on EFT coefficients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−0.37 &lt;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3,1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&lt;0.06</m:t>
                      </m:r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−0.87&lt;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&lt;1.42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989A9DB-B9D5-C93F-6A78-D30CF005CE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0875" y="5254038"/>
                <a:ext cx="2542363" cy="950838"/>
              </a:xfrm>
              <a:prstGeom prst="rect">
                <a:avLst/>
              </a:prstGeom>
              <a:blipFill>
                <a:blip r:embed="rId10"/>
                <a:stretch>
                  <a:fillRect l="-5446" t="-6579" r="-4455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78C17AD-65BA-C7E3-77E4-3CB72B26B0A5}"/>
                  </a:ext>
                </a:extLst>
              </p:cNvPr>
              <p:cNvSpPr txBox="1"/>
              <p:nvPr/>
            </p:nvSpPr>
            <p:spPr>
              <a:xfrm>
                <a:off x="3811201" y="4605393"/>
                <a:ext cx="177638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𝐿𝑉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𝑡𝑠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&lt;0.58  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95%</m:t>
                          </m:r>
                        </m:e>
                      </m:d>
                    </m:oMath>
                  </m:oMathPara>
                </a14:m>
                <a:endParaRPr lang="en-US" sz="14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78C17AD-65BA-C7E3-77E4-3CB72B26B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1201" y="4605393"/>
                <a:ext cx="1776384" cy="215444"/>
              </a:xfrm>
              <a:prstGeom prst="rect">
                <a:avLst/>
              </a:prstGeom>
              <a:blipFill>
                <a:blip r:embed="rId11"/>
                <a:stretch>
                  <a:fillRect l="-3546" t="-5556" b="-3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5DF377-0665-4AE4-AFFF-A71DDF620D58}"/>
                  </a:ext>
                </a:extLst>
              </p:cNvPr>
              <p:cNvSpPr txBox="1"/>
              <p:nvPr/>
            </p:nvSpPr>
            <p:spPr>
              <a:xfrm>
                <a:off x="3811201" y="4329173"/>
                <a:ext cx="179709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𝐿𝑉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𝑡𝑑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&lt;0.23  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95%</m:t>
                          </m:r>
                        </m:e>
                      </m:d>
                    </m:oMath>
                  </m:oMathPara>
                </a14:m>
                <a:endParaRPr lang="en-US" sz="14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5DF377-0665-4AE4-AFFF-A71DDF620D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1201" y="4329173"/>
                <a:ext cx="1797095" cy="215444"/>
              </a:xfrm>
              <a:prstGeom prst="rect">
                <a:avLst/>
              </a:prstGeom>
              <a:blipFill>
                <a:blip r:embed="rId12"/>
                <a:stretch>
                  <a:fillRect l="-3521" b="-36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6953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BF53A0C-869D-A44C-010C-0C94DBF54FA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0" dirty="0"/>
                  <a:t>Single top production,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𝑡𝑊</m:t>
                    </m:r>
                  </m:oMath>
                </a14:m>
                <a:r>
                  <a:rPr lang="en-US" dirty="0"/>
                  <a:t> channel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BF53A0C-869D-A44C-010C-0C94DBF54F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385343C-7528-2C3E-556B-A9EB9B25C7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21288" y="2267963"/>
            <a:ext cx="2191730" cy="1603616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BCCC15-9AE8-5CEC-8209-E197A14AC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21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800950-E70B-C552-11CD-77AA3490E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791" y="2267963"/>
            <a:ext cx="2191732" cy="160361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0589EC-97BB-8D92-EC98-CDE59997DC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566" y="5034292"/>
            <a:ext cx="1646819" cy="107665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9B4685A-1D00-CCEF-2757-9439F885E5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8876" y="5061387"/>
            <a:ext cx="1675122" cy="107665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CA54C4C-1E04-D6BF-6A2C-9F8D19EFE6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19489" y="5061388"/>
            <a:ext cx="1675119" cy="107665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3FA859D-7CA3-761F-70B4-1D516B49AECA}"/>
              </a:ext>
            </a:extLst>
          </p:cNvPr>
          <p:cNvSpPr txBox="1"/>
          <p:nvPr/>
        </p:nvSpPr>
        <p:spPr>
          <a:xfrm>
            <a:off x="1189319" y="1825154"/>
            <a:ext cx="1951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JHEP 07 (2023) 046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1B60F0A-8A03-0EE5-37A4-E1C5800270B0}"/>
                  </a:ext>
                </a:extLst>
              </p:cNvPr>
              <p:cNvSpPr txBox="1"/>
              <p:nvPr/>
            </p:nvSpPr>
            <p:spPr>
              <a:xfrm>
                <a:off x="5946347" y="2102153"/>
                <a:ext cx="5892485" cy="2314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𝑡𝑊</m:t>
                    </m:r>
                  </m:oMath>
                </a14:m>
                <a:r>
                  <a:rPr lang="en-US" dirty="0"/>
                  <a:t> channel is not observed at the Tevatron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Both strong and weak processes are involved.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production interferes with the signal; two schemes may be employed to remove the effect: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Diagram removal (DR)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Diagram subtraction (DS)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/>
                  <a:t>Alternately, study the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i="1" dirty="0"/>
                  <a:t> final state with all interference effects accounted for. 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1B60F0A-8A03-0EE5-37A4-E1C5800270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347" y="2102153"/>
                <a:ext cx="5892485" cy="2314416"/>
              </a:xfrm>
              <a:prstGeom prst="rect">
                <a:avLst/>
              </a:prstGeom>
              <a:blipFill>
                <a:blip r:embed="rId8"/>
                <a:stretch>
                  <a:fillRect l="-645" t="-1093"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CAD1A3F-9DFE-4BA6-6DE9-FD4EB8B3DDBD}"/>
                  </a:ext>
                </a:extLst>
              </p:cNvPr>
              <p:cNvSpPr txBox="1"/>
              <p:nvPr/>
            </p:nvSpPr>
            <p:spPr>
              <a:xfrm>
                <a:off x="7182499" y="5249453"/>
                <a:ext cx="45307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(Diagrams which are/ interfere with with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production)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CAD1A3F-9DFE-4BA6-6DE9-FD4EB8B3DD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499" y="5249453"/>
                <a:ext cx="4530798" cy="646331"/>
              </a:xfrm>
              <a:prstGeom prst="rect">
                <a:avLst/>
              </a:prstGeom>
              <a:blipFill>
                <a:blip r:embed="rId9"/>
                <a:stretch>
                  <a:fillRect l="-1117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22735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>
            <a:extLst>
              <a:ext uri="{FF2B5EF4-FFF2-40B4-BE49-F238E27FC236}">
                <a16:creationId xmlns:a16="http://schemas.microsoft.com/office/drawing/2014/main" id="{A931A47D-F3CE-6471-EDD7-2BAEBBA2EC7E}"/>
              </a:ext>
            </a:extLst>
          </p:cNvPr>
          <p:cNvSpPr/>
          <p:nvPr/>
        </p:nvSpPr>
        <p:spPr>
          <a:xfrm>
            <a:off x="4286310" y="3541986"/>
            <a:ext cx="5120449" cy="1415533"/>
          </a:xfrm>
          <a:custGeom>
            <a:avLst/>
            <a:gdLst>
              <a:gd name="connsiteX0" fmla="*/ 1158049 w 5120449"/>
              <a:gd name="connsiteY0" fmla="*/ 1650124 h 1665166"/>
              <a:gd name="connsiteX1" fmla="*/ 2366738 w 5120449"/>
              <a:gd name="connsiteY1" fmla="*/ 1566042 h 1665166"/>
              <a:gd name="connsiteX2" fmla="*/ 54462 w 5120449"/>
              <a:gd name="connsiteY2" fmla="*/ 903890 h 1665166"/>
              <a:gd name="connsiteX3" fmla="*/ 5120449 w 5120449"/>
              <a:gd name="connsiteY3" fmla="*/ 0 h 166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0449" h="1665166">
                <a:moveTo>
                  <a:pt x="1158049" y="1650124"/>
                </a:moveTo>
                <a:cubicBezTo>
                  <a:pt x="1854359" y="1670269"/>
                  <a:pt x="2550669" y="1690414"/>
                  <a:pt x="2366738" y="1566042"/>
                </a:cubicBezTo>
                <a:cubicBezTo>
                  <a:pt x="2182807" y="1441670"/>
                  <a:pt x="-404490" y="1164897"/>
                  <a:pt x="54462" y="903890"/>
                </a:cubicBezTo>
                <a:cubicBezTo>
                  <a:pt x="513414" y="642883"/>
                  <a:pt x="2816931" y="321441"/>
                  <a:pt x="5120449" y="0"/>
                </a:cubicBezTo>
              </a:path>
            </a:pathLst>
          </a:custGeom>
          <a:noFill/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54D1BF9-5AFB-5A8C-EA48-286ABF507A5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18510" y="360548"/>
                <a:ext cx="10058400" cy="1609344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𝑡𝑊</m:t>
                    </m:r>
                  </m:oMath>
                </a14:m>
                <a:r>
                  <a:rPr lang="en-US" dirty="0"/>
                  <a:t> Channel in CMS</a:t>
                </a:r>
                <a:br>
                  <a:rPr lang="en-US" dirty="0"/>
                </a:br>
                <a:r>
                  <a:rPr lang="en-US" dirty="0"/>
                  <a:t>13 </a:t>
                </a:r>
                <a:r>
                  <a:rPr lang="en-US" dirty="0" err="1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54D1BF9-5AFB-5A8C-EA48-286ABF507A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8510" y="360548"/>
                <a:ext cx="10058400" cy="160934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7E6D4C-7713-4166-E7E5-A32E8329C6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8510" y="2404554"/>
                <a:ext cx="5877490" cy="4050792"/>
              </a:xfrm>
            </p:spPr>
            <p:txBody>
              <a:bodyPr/>
              <a:lstStyle/>
              <a:p>
                <a:r>
                  <a:rPr lang="en-US" dirty="0"/>
                  <a:t>138 fb</a:t>
                </a:r>
                <a:r>
                  <a:rPr lang="en-US" baseline="30000" dirty="0"/>
                  <a:t>-1</a:t>
                </a:r>
                <a:r>
                  <a:rPr lang="en-US" dirty="0"/>
                  <a:t> of data in Run II used </a:t>
                </a:r>
              </a:p>
              <a:p>
                <a:r>
                  <a:rPr lang="en-US" dirty="0"/>
                  <a:t>Dilepton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events are used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Three regions defined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1 jet, 1 b-tagged jet with significant signal fraction</a:t>
                </a:r>
              </a:p>
              <a:p>
                <a:pPr lvl="1"/>
                <a:r>
                  <a:rPr lang="en-US" dirty="0">
                    <a:solidFill>
                      <a:srgbClr val="00B0F0"/>
                    </a:solidFill>
                  </a:rPr>
                  <a:t>2 jets, 1 b-tagged jet with significant signal fraction</a:t>
                </a:r>
              </a:p>
              <a:p>
                <a:pPr lvl="1"/>
                <a:r>
                  <a:rPr lang="en-US" dirty="0"/>
                  <a:t>2 jets, 2 b-tagged jets with little signal, constrains the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background.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7E6D4C-7713-4166-E7E5-A32E8329C6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8510" y="2404554"/>
                <a:ext cx="5877490" cy="4050792"/>
              </a:xfrm>
              <a:blipFill>
                <a:blip r:embed="rId3"/>
                <a:stretch>
                  <a:fillRect l="-647" t="-1563" r="-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6AC1DA-6B65-3663-7F0C-A13AB80C0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6" descr="CMS-doc-3045-v3: CMS Logo">
            <a:extLst>
              <a:ext uri="{FF2B5EF4-FFF2-40B4-BE49-F238E27FC236}">
                <a16:creationId xmlns:a16="http://schemas.microsoft.com/office/drawing/2014/main" id="{E7AED1D9-8010-7FAB-EC69-5A36877F6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59707" y="220091"/>
            <a:ext cx="1571461" cy="147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116478-632C-642C-BDB7-0CF70404A4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498467" y="307113"/>
            <a:ext cx="2552966" cy="26609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61C5E7-BDCA-50D6-3B5D-3C2BE43493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9443919" y="1915923"/>
            <a:ext cx="2552965" cy="26609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6A69A47-DB11-82CA-1785-C67CC1A7A5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6836401" y="4172312"/>
            <a:ext cx="2552965" cy="2660903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357D567B-DE18-E741-BA76-07AA5A805A49}"/>
              </a:ext>
            </a:extLst>
          </p:cNvPr>
          <p:cNvSpPr/>
          <p:nvPr/>
        </p:nvSpPr>
        <p:spPr>
          <a:xfrm>
            <a:off x="3990803" y="1969892"/>
            <a:ext cx="2570010" cy="2660630"/>
          </a:xfrm>
          <a:custGeom>
            <a:avLst/>
            <a:gdLst>
              <a:gd name="connsiteX0" fmla="*/ 2105197 w 2570010"/>
              <a:gd name="connsiteY0" fmla="*/ 2082800 h 2082800"/>
              <a:gd name="connsiteX1" fmla="*/ 2422697 w 2570010"/>
              <a:gd name="connsiteY1" fmla="*/ 1955800 h 2082800"/>
              <a:gd name="connsiteX2" fmla="*/ 22397 w 2570010"/>
              <a:gd name="connsiteY2" fmla="*/ 1651000 h 2082800"/>
              <a:gd name="connsiteX3" fmla="*/ 1165397 w 2570010"/>
              <a:gd name="connsiteY3" fmla="*/ 990600 h 2082800"/>
              <a:gd name="connsiteX4" fmla="*/ 162097 w 2570010"/>
              <a:gd name="connsiteY4" fmla="*/ 977900 h 2082800"/>
              <a:gd name="connsiteX5" fmla="*/ 2448097 w 2570010"/>
              <a:gd name="connsiteY5" fmla="*/ 0 h 208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70010" h="2082800">
                <a:moveTo>
                  <a:pt x="2105197" y="2082800"/>
                </a:moveTo>
                <a:cubicBezTo>
                  <a:pt x="2437513" y="2055283"/>
                  <a:pt x="2769830" y="2027767"/>
                  <a:pt x="2422697" y="1955800"/>
                </a:cubicBezTo>
                <a:cubicBezTo>
                  <a:pt x="2075564" y="1883833"/>
                  <a:pt x="231947" y="1811867"/>
                  <a:pt x="22397" y="1651000"/>
                </a:cubicBezTo>
                <a:cubicBezTo>
                  <a:pt x="-187153" y="1490133"/>
                  <a:pt x="1142114" y="1102783"/>
                  <a:pt x="1165397" y="990600"/>
                </a:cubicBezTo>
                <a:cubicBezTo>
                  <a:pt x="1188680" y="878417"/>
                  <a:pt x="-51686" y="1143000"/>
                  <a:pt x="162097" y="977900"/>
                </a:cubicBezTo>
                <a:cubicBezTo>
                  <a:pt x="375880" y="812800"/>
                  <a:pt x="1411988" y="406400"/>
                  <a:pt x="2448097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10ACCD44-3A8A-A517-566A-95FBF9477984}"/>
              </a:ext>
            </a:extLst>
          </p:cNvPr>
          <p:cNvSpPr/>
          <p:nvPr/>
        </p:nvSpPr>
        <p:spPr>
          <a:xfrm>
            <a:off x="2966275" y="6042535"/>
            <a:ext cx="3594538" cy="230249"/>
          </a:xfrm>
          <a:custGeom>
            <a:avLst/>
            <a:gdLst>
              <a:gd name="connsiteX0" fmla="*/ 0 w 3594538"/>
              <a:gd name="connsiteY0" fmla="*/ 61880 h 230249"/>
              <a:gd name="connsiteX1" fmla="*/ 2501462 w 3594538"/>
              <a:gd name="connsiteY1" fmla="*/ 9329 h 230249"/>
              <a:gd name="connsiteX2" fmla="*/ 599089 w 3594538"/>
              <a:gd name="connsiteY2" fmla="*/ 230046 h 230249"/>
              <a:gd name="connsiteX3" fmla="*/ 3594538 w 3594538"/>
              <a:gd name="connsiteY3" fmla="*/ 40860 h 23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4538" h="230249">
                <a:moveTo>
                  <a:pt x="0" y="61880"/>
                </a:moveTo>
                <a:cubicBezTo>
                  <a:pt x="1200807" y="21590"/>
                  <a:pt x="2401614" y="-18699"/>
                  <a:pt x="2501462" y="9329"/>
                </a:cubicBezTo>
                <a:cubicBezTo>
                  <a:pt x="2601310" y="37357"/>
                  <a:pt x="416910" y="224791"/>
                  <a:pt x="599089" y="230046"/>
                </a:cubicBezTo>
                <a:cubicBezTo>
                  <a:pt x="781268" y="235301"/>
                  <a:pt x="2187903" y="138080"/>
                  <a:pt x="3594538" y="40860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F455D9-CE0B-D3F1-4DEA-07ACDC351C25}"/>
              </a:ext>
            </a:extLst>
          </p:cNvPr>
          <p:cNvSpPr txBox="1"/>
          <p:nvPr/>
        </p:nvSpPr>
        <p:spPr>
          <a:xfrm>
            <a:off x="9664954" y="4565207"/>
            <a:ext cx="2425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three distributions on this page are input to a maximum log likelihood fit.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A850319-0C09-4DC7-1C9F-1E1732645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897962"/>
              </p:ext>
            </p:extLst>
          </p:nvPr>
        </p:nvGraphicFramePr>
        <p:xfrm>
          <a:off x="240792" y="6449087"/>
          <a:ext cx="6076827" cy="373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8487">
                  <a:extLst>
                    <a:ext uri="{9D8B030D-6E8A-4147-A177-3AD203B41FA5}">
                      <a16:colId xmlns:a16="http://schemas.microsoft.com/office/drawing/2014/main" val="66597259"/>
                    </a:ext>
                  </a:extLst>
                </a:gridCol>
                <a:gridCol w="1829353">
                  <a:extLst>
                    <a:ext uri="{9D8B030D-6E8A-4147-A177-3AD203B41FA5}">
                      <a16:colId xmlns:a16="http://schemas.microsoft.com/office/drawing/2014/main" val="2108254518"/>
                    </a:ext>
                  </a:extLst>
                </a:gridCol>
                <a:gridCol w="1053513">
                  <a:extLst>
                    <a:ext uri="{9D8B030D-6E8A-4147-A177-3AD203B41FA5}">
                      <a16:colId xmlns:a16="http://schemas.microsoft.com/office/drawing/2014/main" val="3110609559"/>
                    </a:ext>
                  </a:extLst>
                </a:gridCol>
                <a:gridCol w="935474">
                  <a:extLst>
                    <a:ext uri="{9D8B030D-6E8A-4147-A177-3AD203B41FA5}">
                      <a16:colId xmlns:a16="http://schemas.microsoft.com/office/drawing/2014/main" val="1884636609"/>
                    </a:ext>
                  </a:extLst>
                </a:gridCol>
              </a:tblGrid>
              <a:tr h="37388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JHEP 07 (2023) 046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tW</a:t>
                      </a:r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XS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 </a:t>
                      </a:r>
                      <a:r>
                        <a:rPr lang="en-US" sz="12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TeV</a:t>
                      </a:r>
                      <a:endPara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138 fb</a:t>
                      </a:r>
                      <a:r>
                        <a:rPr lang="en-US" sz="1200" baseline="30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692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57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B07D817F-F4E3-0F04-9708-28F16548C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549" y="4224212"/>
            <a:ext cx="2660903" cy="255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022A332-FFA5-679B-E9FB-199366546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9452" y="1966231"/>
            <a:ext cx="2660513" cy="255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DC29F16-81AE-E32B-9169-4E19859F0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428" y="360047"/>
            <a:ext cx="2660903" cy="255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A931A47D-F3CE-6471-EDD7-2BAEBBA2EC7E}"/>
              </a:ext>
            </a:extLst>
          </p:cNvPr>
          <p:cNvSpPr/>
          <p:nvPr/>
        </p:nvSpPr>
        <p:spPr>
          <a:xfrm>
            <a:off x="4286310" y="3541986"/>
            <a:ext cx="5120449" cy="1413567"/>
          </a:xfrm>
          <a:custGeom>
            <a:avLst/>
            <a:gdLst>
              <a:gd name="connsiteX0" fmla="*/ 1158049 w 5120449"/>
              <a:gd name="connsiteY0" fmla="*/ 1650124 h 1665166"/>
              <a:gd name="connsiteX1" fmla="*/ 2366738 w 5120449"/>
              <a:gd name="connsiteY1" fmla="*/ 1566042 h 1665166"/>
              <a:gd name="connsiteX2" fmla="*/ 54462 w 5120449"/>
              <a:gd name="connsiteY2" fmla="*/ 903890 h 1665166"/>
              <a:gd name="connsiteX3" fmla="*/ 5120449 w 5120449"/>
              <a:gd name="connsiteY3" fmla="*/ 0 h 166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0449" h="1665166">
                <a:moveTo>
                  <a:pt x="1158049" y="1650124"/>
                </a:moveTo>
                <a:cubicBezTo>
                  <a:pt x="1854359" y="1670269"/>
                  <a:pt x="2550669" y="1690414"/>
                  <a:pt x="2366738" y="1566042"/>
                </a:cubicBezTo>
                <a:cubicBezTo>
                  <a:pt x="2182807" y="1441670"/>
                  <a:pt x="-404490" y="1164897"/>
                  <a:pt x="54462" y="903890"/>
                </a:cubicBezTo>
                <a:cubicBezTo>
                  <a:pt x="513414" y="642883"/>
                  <a:pt x="2816931" y="321441"/>
                  <a:pt x="5120449" y="0"/>
                </a:cubicBezTo>
              </a:path>
            </a:pathLst>
          </a:custGeom>
          <a:noFill/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54D1BF9-5AFB-5A8C-EA48-286ABF507A5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18510" y="360548"/>
                <a:ext cx="10058400" cy="1609344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𝑡𝑊</m:t>
                    </m:r>
                  </m:oMath>
                </a14:m>
                <a:r>
                  <a:rPr lang="en-US" dirty="0"/>
                  <a:t> Channel in CMS</a:t>
                </a:r>
                <a:br>
                  <a:rPr lang="en-US" dirty="0"/>
                </a:br>
                <a:r>
                  <a:rPr lang="en-US" dirty="0"/>
                  <a:t>13.6 </a:t>
                </a:r>
                <a:r>
                  <a:rPr lang="en-US" dirty="0" err="1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54D1BF9-5AFB-5A8C-EA48-286ABF507A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8510" y="360548"/>
                <a:ext cx="10058400" cy="1609344"/>
              </a:xfr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7E6D4C-7713-4166-E7E5-A32E8329C6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8510" y="2404554"/>
                <a:ext cx="5877490" cy="4050792"/>
              </a:xfrm>
            </p:spPr>
            <p:txBody>
              <a:bodyPr/>
              <a:lstStyle/>
              <a:p>
                <a:r>
                  <a:rPr lang="en-US" dirty="0"/>
                  <a:t>34.7 fb</a:t>
                </a:r>
                <a:r>
                  <a:rPr lang="en-US" baseline="30000" dirty="0"/>
                  <a:t>-1</a:t>
                </a:r>
                <a:r>
                  <a:rPr lang="en-US" dirty="0"/>
                  <a:t> of data in Run 3 used </a:t>
                </a:r>
              </a:p>
              <a:p>
                <a:r>
                  <a:rPr lang="en-US" dirty="0"/>
                  <a:t>Dilepton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events are used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Three regions defined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1 jet, 1 b-tagged jet with significant signal fraction</a:t>
                </a:r>
              </a:p>
              <a:p>
                <a:pPr lvl="1"/>
                <a:r>
                  <a:rPr lang="en-US" dirty="0">
                    <a:solidFill>
                      <a:srgbClr val="00B0F0"/>
                    </a:solidFill>
                  </a:rPr>
                  <a:t>2 jets, 1 b-tagged jet with significant signal fraction</a:t>
                </a:r>
              </a:p>
              <a:p>
                <a:pPr lvl="1"/>
                <a:r>
                  <a:rPr lang="en-US" dirty="0"/>
                  <a:t>2 jets, 2 b-tagged jets with little signal, constrains the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background.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7E6D4C-7713-4166-E7E5-A32E8329C6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8510" y="2404554"/>
                <a:ext cx="5877490" cy="4050792"/>
              </a:xfrm>
              <a:blipFill>
                <a:blip r:embed="rId6"/>
                <a:stretch>
                  <a:fillRect l="-647" t="-1563" r="-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6AC1DA-6B65-3663-7F0C-A13AB80C0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6" descr="CMS-doc-3045-v3: CMS Logo">
            <a:extLst>
              <a:ext uri="{FF2B5EF4-FFF2-40B4-BE49-F238E27FC236}">
                <a16:creationId xmlns:a16="http://schemas.microsoft.com/office/drawing/2014/main" id="{E7AED1D9-8010-7FAB-EC69-5A36877F6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59707" y="220091"/>
            <a:ext cx="1571461" cy="147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357D567B-DE18-E741-BA76-07AA5A805A49}"/>
              </a:ext>
            </a:extLst>
          </p:cNvPr>
          <p:cNvSpPr/>
          <p:nvPr/>
        </p:nvSpPr>
        <p:spPr>
          <a:xfrm>
            <a:off x="3990803" y="1969892"/>
            <a:ext cx="2570010" cy="2675260"/>
          </a:xfrm>
          <a:custGeom>
            <a:avLst/>
            <a:gdLst>
              <a:gd name="connsiteX0" fmla="*/ 2105197 w 2570010"/>
              <a:gd name="connsiteY0" fmla="*/ 2082800 h 2082800"/>
              <a:gd name="connsiteX1" fmla="*/ 2422697 w 2570010"/>
              <a:gd name="connsiteY1" fmla="*/ 1955800 h 2082800"/>
              <a:gd name="connsiteX2" fmla="*/ 22397 w 2570010"/>
              <a:gd name="connsiteY2" fmla="*/ 1651000 h 2082800"/>
              <a:gd name="connsiteX3" fmla="*/ 1165397 w 2570010"/>
              <a:gd name="connsiteY3" fmla="*/ 990600 h 2082800"/>
              <a:gd name="connsiteX4" fmla="*/ 162097 w 2570010"/>
              <a:gd name="connsiteY4" fmla="*/ 977900 h 2082800"/>
              <a:gd name="connsiteX5" fmla="*/ 2448097 w 2570010"/>
              <a:gd name="connsiteY5" fmla="*/ 0 h 208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70010" h="2082800">
                <a:moveTo>
                  <a:pt x="2105197" y="2082800"/>
                </a:moveTo>
                <a:cubicBezTo>
                  <a:pt x="2437513" y="2055283"/>
                  <a:pt x="2769830" y="2027767"/>
                  <a:pt x="2422697" y="1955800"/>
                </a:cubicBezTo>
                <a:cubicBezTo>
                  <a:pt x="2075564" y="1883833"/>
                  <a:pt x="231947" y="1811867"/>
                  <a:pt x="22397" y="1651000"/>
                </a:cubicBezTo>
                <a:cubicBezTo>
                  <a:pt x="-187153" y="1490133"/>
                  <a:pt x="1142114" y="1102783"/>
                  <a:pt x="1165397" y="990600"/>
                </a:cubicBezTo>
                <a:cubicBezTo>
                  <a:pt x="1188680" y="878417"/>
                  <a:pt x="-51686" y="1143000"/>
                  <a:pt x="162097" y="977900"/>
                </a:cubicBezTo>
                <a:cubicBezTo>
                  <a:pt x="375880" y="812800"/>
                  <a:pt x="1411988" y="406400"/>
                  <a:pt x="2448097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10ACCD44-3A8A-A517-566A-95FBF9477984}"/>
              </a:ext>
            </a:extLst>
          </p:cNvPr>
          <p:cNvSpPr/>
          <p:nvPr/>
        </p:nvSpPr>
        <p:spPr>
          <a:xfrm>
            <a:off x="2966275" y="6042535"/>
            <a:ext cx="3594538" cy="230249"/>
          </a:xfrm>
          <a:custGeom>
            <a:avLst/>
            <a:gdLst>
              <a:gd name="connsiteX0" fmla="*/ 0 w 3594538"/>
              <a:gd name="connsiteY0" fmla="*/ 61880 h 230249"/>
              <a:gd name="connsiteX1" fmla="*/ 2501462 w 3594538"/>
              <a:gd name="connsiteY1" fmla="*/ 9329 h 230249"/>
              <a:gd name="connsiteX2" fmla="*/ 599089 w 3594538"/>
              <a:gd name="connsiteY2" fmla="*/ 230046 h 230249"/>
              <a:gd name="connsiteX3" fmla="*/ 3594538 w 3594538"/>
              <a:gd name="connsiteY3" fmla="*/ 40860 h 23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4538" h="230249">
                <a:moveTo>
                  <a:pt x="0" y="61880"/>
                </a:moveTo>
                <a:cubicBezTo>
                  <a:pt x="1200807" y="21590"/>
                  <a:pt x="2401614" y="-18699"/>
                  <a:pt x="2501462" y="9329"/>
                </a:cubicBezTo>
                <a:cubicBezTo>
                  <a:pt x="2601310" y="37357"/>
                  <a:pt x="416910" y="224791"/>
                  <a:pt x="599089" y="230046"/>
                </a:cubicBezTo>
                <a:cubicBezTo>
                  <a:pt x="781268" y="235301"/>
                  <a:pt x="2187903" y="138080"/>
                  <a:pt x="3594538" y="40860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F455D9-CE0B-D3F1-4DEA-07ACDC351C25}"/>
              </a:ext>
            </a:extLst>
          </p:cNvPr>
          <p:cNvSpPr txBox="1"/>
          <p:nvPr/>
        </p:nvSpPr>
        <p:spPr>
          <a:xfrm>
            <a:off x="9664954" y="4565207"/>
            <a:ext cx="2425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three distributions on this page are input to a maximum log likelihood fit.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A850319-0C09-4DC7-1C9F-1E1732645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514816"/>
              </p:ext>
            </p:extLst>
          </p:nvPr>
        </p:nvGraphicFramePr>
        <p:xfrm>
          <a:off x="240792" y="6449087"/>
          <a:ext cx="553989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9787">
                  <a:extLst>
                    <a:ext uri="{9D8B030D-6E8A-4147-A177-3AD203B41FA5}">
                      <a16:colId xmlns:a16="http://schemas.microsoft.com/office/drawing/2014/main" val="66597259"/>
                    </a:ext>
                  </a:extLst>
                </a:gridCol>
                <a:gridCol w="1882902">
                  <a:extLst>
                    <a:ext uri="{9D8B030D-6E8A-4147-A177-3AD203B41FA5}">
                      <a16:colId xmlns:a16="http://schemas.microsoft.com/office/drawing/2014/main" val="2108254518"/>
                    </a:ext>
                  </a:extLst>
                </a:gridCol>
                <a:gridCol w="1084352">
                  <a:extLst>
                    <a:ext uri="{9D8B030D-6E8A-4147-A177-3AD203B41FA5}">
                      <a16:colId xmlns:a16="http://schemas.microsoft.com/office/drawing/2014/main" val="3110609559"/>
                    </a:ext>
                  </a:extLst>
                </a:gridCol>
                <a:gridCol w="962857">
                  <a:extLst>
                    <a:ext uri="{9D8B030D-6E8A-4147-A177-3AD203B41FA5}">
                      <a16:colId xmlns:a16="http://schemas.microsoft.com/office/drawing/2014/main" val="1884636609"/>
                    </a:ext>
                  </a:extLst>
                </a:gridCol>
              </a:tblGrid>
              <a:tr h="37388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CMS-PAS-TOP-23-008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tW</a:t>
                      </a:r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XS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13.6 </a:t>
                      </a:r>
                      <a:r>
                        <a:rPr lang="en-US" sz="12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TeV</a:t>
                      </a:r>
                      <a:endPara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34.7 fb</a:t>
                      </a:r>
                      <a:r>
                        <a:rPr lang="en-US" sz="1200" baseline="30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692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3897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6665F66-EDCA-F76F-CA3A-C8AA470A958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69848" y="484632"/>
                <a:ext cx="10058400" cy="643035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𝑡𝑊</m:t>
                    </m:r>
                  </m:oMath>
                </a14:m>
                <a:r>
                  <a:rPr lang="en-US" sz="4000" dirty="0"/>
                  <a:t> Associated production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=13 </m:t>
                    </m:r>
                  </m:oMath>
                </a14:m>
                <a:r>
                  <a:rPr lang="en-US" sz="4000" dirty="0"/>
                  <a:t>TeV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6665F66-EDCA-F76F-CA3A-C8AA470A95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69848" y="484632"/>
                <a:ext cx="10058400" cy="64303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43D23-BF8C-8733-5F6A-F6743E127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A272C4-0B85-2825-A188-6EF7E47FF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48623" y="1151692"/>
            <a:ext cx="2876037" cy="29976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619AB7-C1FF-77C2-34FD-42F544967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344428" y="1153249"/>
            <a:ext cx="2802464" cy="29209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55F13B-6E59-4726-F0A4-E6C389F63D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793" y="5115346"/>
            <a:ext cx="4937054" cy="1609344"/>
          </a:xfrm>
          <a:prstGeom prst="rect">
            <a:avLst/>
          </a:prstGeom>
        </p:spPr>
      </p:pic>
      <p:pic>
        <p:nvPicPr>
          <p:cNvPr id="3" name="Picture 6" descr="CMS-doc-3045-v3: CMS Logo">
            <a:extLst>
              <a:ext uri="{FF2B5EF4-FFF2-40B4-BE49-F238E27FC236}">
                <a16:creationId xmlns:a16="http://schemas.microsoft.com/office/drawing/2014/main" id="{2CB92082-06AB-90DD-C8B0-3C3C4F8BF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75626" y="381728"/>
            <a:ext cx="964300" cy="90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08996A-666A-5695-8C62-3239BD7BB31A}"/>
              </a:ext>
            </a:extLst>
          </p:cNvPr>
          <p:cNvSpPr txBox="1"/>
          <p:nvPr/>
        </p:nvSpPr>
        <p:spPr>
          <a:xfrm>
            <a:off x="693666" y="4706746"/>
            <a:ext cx="4123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P-values for differential distributions: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268F121-DFD8-5C94-E632-6FC72F26A30B}"/>
                  </a:ext>
                </a:extLst>
              </p:cNvPr>
              <p:cNvSpPr txBox="1"/>
              <p:nvPr/>
            </p:nvSpPr>
            <p:spPr>
              <a:xfrm>
                <a:off x="387824" y="4052097"/>
                <a:ext cx="7206588" cy="927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𝑡𝑊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=79.2±0.9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stat</m:t>
                              </m:r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−8.0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7.7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syst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±1.2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lumi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pb</m:t>
                      </m:r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Cf. Theory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𝑡𝑊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=71.7±1.8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scale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±3.4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α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PDF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pb</m:t>
                    </m:r>
                  </m:oMath>
                </a14:m>
                <a:r>
                  <a:rPr lang="en-US" b="0" dirty="0"/>
                  <a:t> </a:t>
                </a:r>
                <a:r>
                  <a:rPr lang="en-US" sz="1400" b="0" dirty="0"/>
                  <a:t>[aNNLO+aN</a:t>
                </a:r>
                <a:r>
                  <a:rPr lang="en-US" sz="1400" b="0" baseline="30000" dirty="0"/>
                  <a:t>3</a:t>
                </a:r>
                <a:r>
                  <a:rPr lang="en-US" sz="1400" b="0" dirty="0"/>
                  <a:t>LL]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268F121-DFD8-5C94-E632-6FC72F26A3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824" y="4052097"/>
                <a:ext cx="7206588" cy="927754"/>
              </a:xfrm>
              <a:prstGeom prst="rect">
                <a:avLst/>
              </a:prstGeom>
              <a:blipFill>
                <a:blip r:embed="rId7"/>
                <a:stretch>
                  <a:fillRect l="-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1DF04CDE-78D7-FD71-F9C8-CEFC37F329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47727" y="1904436"/>
            <a:ext cx="3292199" cy="3210910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25C89E1-FB2D-1849-696A-AF71C3820D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463505"/>
              </p:ext>
            </p:extLst>
          </p:nvPr>
        </p:nvGraphicFramePr>
        <p:xfrm>
          <a:off x="5518353" y="5620162"/>
          <a:ext cx="6076827" cy="373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8487">
                  <a:extLst>
                    <a:ext uri="{9D8B030D-6E8A-4147-A177-3AD203B41FA5}">
                      <a16:colId xmlns:a16="http://schemas.microsoft.com/office/drawing/2014/main" val="66597259"/>
                    </a:ext>
                  </a:extLst>
                </a:gridCol>
                <a:gridCol w="1829353">
                  <a:extLst>
                    <a:ext uri="{9D8B030D-6E8A-4147-A177-3AD203B41FA5}">
                      <a16:colId xmlns:a16="http://schemas.microsoft.com/office/drawing/2014/main" val="2108254518"/>
                    </a:ext>
                  </a:extLst>
                </a:gridCol>
                <a:gridCol w="1053513">
                  <a:extLst>
                    <a:ext uri="{9D8B030D-6E8A-4147-A177-3AD203B41FA5}">
                      <a16:colId xmlns:a16="http://schemas.microsoft.com/office/drawing/2014/main" val="3110609559"/>
                    </a:ext>
                  </a:extLst>
                </a:gridCol>
                <a:gridCol w="935474">
                  <a:extLst>
                    <a:ext uri="{9D8B030D-6E8A-4147-A177-3AD203B41FA5}">
                      <a16:colId xmlns:a16="http://schemas.microsoft.com/office/drawing/2014/main" val="1884636609"/>
                    </a:ext>
                  </a:extLst>
                </a:gridCol>
              </a:tblGrid>
              <a:tr h="37388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JHEP 07 (2023) 046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tW</a:t>
                      </a:r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XS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 </a:t>
                      </a:r>
                      <a:r>
                        <a:rPr lang="en-US" sz="12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TeV</a:t>
                      </a:r>
                      <a:endPara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138 fb</a:t>
                      </a:r>
                      <a:r>
                        <a:rPr lang="en-US" sz="1200" baseline="30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692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5469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C7C2AAA0-CF49-49B6-CD89-9DB8CA259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67" y="5172783"/>
            <a:ext cx="4650410" cy="147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998E741-3999-F096-01B5-F60D925FD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550" y="1212492"/>
            <a:ext cx="2918585" cy="280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77E4202-0F2B-3792-2E56-E359033C8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18" y="1156214"/>
            <a:ext cx="3079587" cy="295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6665F66-EDCA-F76F-CA3A-C8AA470A958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69848" y="484632"/>
                <a:ext cx="10058400" cy="643035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𝑡𝑊</m:t>
                    </m:r>
                  </m:oMath>
                </a14:m>
                <a:r>
                  <a:rPr lang="en-US" sz="4000" dirty="0"/>
                  <a:t> Associated production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=13.6 </m:t>
                    </m:r>
                  </m:oMath>
                </a14:m>
                <a:r>
                  <a:rPr lang="en-US" sz="4000" dirty="0"/>
                  <a:t>TeV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6665F66-EDCA-F76F-CA3A-C8AA470A95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69848" y="484632"/>
                <a:ext cx="10058400" cy="643035"/>
              </a:xfr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43D23-BF8C-8733-5F6A-F6743E127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6" descr="CMS-doc-3045-v3: CMS Logo">
            <a:extLst>
              <a:ext uri="{FF2B5EF4-FFF2-40B4-BE49-F238E27FC236}">
                <a16:creationId xmlns:a16="http://schemas.microsoft.com/office/drawing/2014/main" id="{2CB92082-06AB-90DD-C8B0-3C3C4F8BF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75626" y="381728"/>
            <a:ext cx="964300" cy="90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08996A-666A-5695-8C62-3239BD7BB31A}"/>
              </a:ext>
            </a:extLst>
          </p:cNvPr>
          <p:cNvSpPr txBox="1"/>
          <p:nvPr/>
        </p:nvSpPr>
        <p:spPr>
          <a:xfrm>
            <a:off x="693666" y="4706746"/>
            <a:ext cx="4123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P-values for differential distributions: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268F121-DFD8-5C94-E632-6FC72F26A30B}"/>
                  </a:ext>
                </a:extLst>
              </p:cNvPr>
              <p:cNvSpPr txBox="1"/>
              <p:nvPr/>
            </p:nvSpPr>
            <p:spPr>
              <a:xfrm>
                <a:off x="398006" y="4074495"/>
                <a:ext cx="7022179" cy="1214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𝑡𝑊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=84.1±2.1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stat</m:t>
                              </m:r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−10.2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+9.8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syst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±3.3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lumi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pb</m:t>
                      </m:r>
                    </m:oMath>
                  </m:oMathPara>
                </a14:m>
                <a:endParaRPr lang="en-US" b="0" dirty="0"/>
              </a:p>
              <a:p>
                <a:pPr lvl="0"/>
                <a:r>
                  <a:rPr lang="en-US" dirty="0"/>
                  <a:t>Cf. Theory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𝑡𝑊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87.9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−1.9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+2.0</m:t>
                        </m:r>
                      </m:sup>
                    </m:sSub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scale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±2.4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α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PDF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pb</m:t>
                    </m:r>
                  </m:oMath>
                </a14:m>
                <a:r>
                  <a:rPr lang="en-US" b="0" dirty="0"/>
                  <a:t> </a:t>
                </a:r>
                <a:r>
                  <a:rPr lang="en-US" sz="1400" dirty="0">
                    <a:solidFill>
                      <a:prstClr val="black"/>
                    </a:solidFill>
                  </a:rPr>
                  <a:t>[aNNLO+aN</a:t>
                </a:r>
                <a:r>
                  <a:rPr lang="en-US" sz="1400" baseline="30000" dirty="0">
                    <a:solidFill>
                      <a:prstClr val="black"/>
                    </a:solidFill>
                  </a:rPr>
                  <a:t>3</a:t>
                </a:r>
                <a:r>
                  <a:rPr lang="en-US" sz="1400" dirty="0">
                    <a:solidFill>
                      <a:prstClr val="black"/>
                    </a:solidFill>
                  </a:rPr>
                  <a:t>LL]</a:t>
                </a:r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268F121-DFD8-5C94-E632-6FC72F26A3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006" y="4074495"/>
                <a:ext cx="7022179" cy="1214563"/>
              </a:xfrm>
              <a:prstGeom prst="rect">
                <a:avLst/>
              </a:prstGeom>
              <a:blipFill>
                <a:blip r:embed="rId7"/>
                <a:stretch>
                  <a:fillRect l="-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25C89E1-FB2D-1849-696A-AF71C3820D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202755"/>
              </p:ext>
            </p:extLst>
          </p:nvPr>
        </p:nvGraphicFramePr>
        <p:xfrm>
          <a:off x="5518353" y="5620162"/>
          <a:ext cx="6305785" cy="373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581">
                  <a:extLst>
                    <a:ext uri="{9D8B030D-6E8A-4147-A177-3AD203B41FA5}">
                      <a16:colId xmlns:a16="http://schemas.microsoft.com/office/drawing/2014/main" val="66597259"/>
                    </a:ext>
                  </a:extLst>
                </a:gridCol>
                <a:gridCol w="1898278">
                  <a:extLst>
                    <a:ext uri="{9D8B030D-6E8A-4147-A177-3AD203B41FA5}">
                      <a16:colId xmlns:a16="http://schemas.microsoft.com/office/drawing/2014/main" val="2108254518"/>
                    </a:ext>
                  </a:extLst>
                </a:gridCol>
                <a:gridCol w="1093206">
                  <a:extLst>
                    <a:ext uri="{9D8B030D-6E8A-4147-A177-3AD203B41FA5}">
                      <a16:colId xmlns:a16="http://schemas.microsoft.com/office/drawing/2014/main" val="3110609559"/>
                    </a:ext>
                  </a:extLst>
                </a:gridCol>
                <a:gridCol w="970720">
                  <a:extLst>
                    <a:ext uri="{9D8B030D-6E8A-4147-A177-3AD203B41FA5}">
                      <a16:colId xmlns:a16="http://schemas.microsoft.com/office/drawing/2014/main" val="1884636609"/>
                    </a:ext>
                  </a:extLst>
                </a:gridCol>
              </a:tblGrid>
              <a:tr h="37388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CMS-PAS-TOP-23-008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tW</a:t>
                      </a:r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XS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13.6 </a:t>
                      </a:r>
                      <a:r>
                        <a:rPr lang="en-US" sz="12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TeV</a:t>
                      </a:r>
                      <a:endPara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34.7 fb</a:t>
                      </a:r>
                      <a:r>
                        <a:rPr lang="en-US" sz="1200" baseline="30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692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736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DDB7E-8D32-DF21-9E43-A3F5423EF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S-channel electroweak production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DB7DE0-3FA9-1F0D-8EEB-22B51893E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EEE108-53D4-A275-C29A-862F5A1A2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523" y="2087969"/>
            <a:ext cx="1857576" cy="1341031"/>
          </a:xfrm>
          <a:prstGeom prst="rect">
            <a:avLst/>
          </a:prstGeom>
        </p:spPr>
      </p:pic>
      <p:pic>
        <p:nvPicPr>
          <p:cNvPr id="8" name="Picture 4" descr="ATLAS Logo - CERN Document Server">
            <a:extLst>
              <a:ext uri="{FF2B5EF4-FFF2-40B4-BE49-F238E27FC236}">
                <a16:creationId xmlns:a16="http://schemas.microsoft.com/office/drawing/2014/main" id="{C488C490-4988-EAB7-291E-9CA828BA0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332" y="3429000"/>
            <a:ext cx="2353958" cy="123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5AB7DC6-4D02-BA95-E328-577BDB2E1C89}"/>
                  </a:ext>
                </a:extLst>
              </p:cNvPr>
              <p:cNvSpPr txBox="1"/>
              <p:nvPr/>
            </p:nvSpPr>
            <p:spPr>
              <a:xfrm>
                <a:off x="3806456" y="1882064"/>
                <a:ext cx="7655442" cy="4829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Low expected cross section at LHC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𝑆𝑀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10.32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−0.36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+0.40 </m:t>
                        </m:r>
                      </m:sup>
                    </m:sSubSup>
                  </m:oMath>
                </a14:m>
                <a:r>
                  <a:rPr lang="en-US" dirty="0"/>
                  <a:t> pb @ 13 </a:t>
                </a:r>
                <a:r>
                  <a:rPr lang="en-US" dirty="0" err="1"/>
                  <a:t>TeV</a:t>
                </a:r>
                <a:r>
                  <a:rPr lang="en-US" dirty="0"/>
                  <a:t>)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Anomalies could indicate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production or modified couplings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But favorable conditions at the Tevatron led to observation in 2014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[Phys. Rev. Lett. </a:t>
                </a:r>
                <a:r>
                  <a:rPr lang="en-US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112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(2014) 231803]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Courier New" panose="02070309020205020404" pitchFamily="49" charset="0"/>
                  </a:rPr>
                  <a:t>Previously measured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√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𝑠</m:t>
                    </m:r>
                  </m:oMath>
                </a14:m>
                <a:r>
                  <a:rPr lang="en-US" dirty="0">
                    <a:cs typeface="Courier New" panose="02070309020205020404" pitchFamily="49" charset="0"/>
                  </a:rPr>
                  <a:t>=7 </a:t>
                </a:r>
                <a:r>
                  <a:rPr lang="en-US" dirty="0" err="1">
                    <a:cs typeface="Courier New" panose="02070309020205020404" pitchFamily="49" charset="0"/>
                  </a:rPr>
                  <a:t>TeV</a:t>
                </a:r>
                <a:r>
                  <a:rPr lang="en-US" dirty="0">
                    <a:cs typeface="Courier New" panose="02070309020205020404" pitchFamily="49" charset="0"/>
                  </a:rPr>
                  <a:t>(CMS), 8 </a:t>
                </a:r>
                <a:r>
                  <a:rPr lang="en-US" dirty="0" err="1">
                    <a:cs typeface="Courier New" panose="02070309020205020404" pitchFamily="49" charset="0"/>
                  </a:rPr>
                  <a:t>TeV</a:t>
                </a:r>
                <a:r>
                  <a:rPr lang="en-US" dirty="0">
                    <a:cs typeface="Courier New" panose="02070309020205020404" pitchFamily="49" charset="0"/>
                  </a:rPr>
                  <a:t> (CMS, ATLAS)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cs typeface="Courier New" panose="02070309020205020404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At 13 </a:t>
                </a:r>
                <a:r>
                  <a:rPr lang="en-US" dirty="0" err="1"/>
                  <a:t>TeV</a:t>
                </a:r>
                <a:r>
                  <a:rPr lang="en-US" dirty="0"/>
                  <a:t>,  ATLAS measures the cross section using the </a:t>
                </a:r>
                <a:r>
                  <a:rPr lang="en-US" dirty="0" err="1"/>
                  <a:t>lepton+jets</a:t>
                </a:r>
                <a:r>
                  <a:rPr lang="en-US" dirty="0"/>
                  <a:t> final state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Main backgrounds are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/>
                  <a:t>+jets	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 Matrix Element based discriminant is used to separate signal (based on calculable probability densities)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B0F0"/>
                    </a:solidFill>
                  </a:rPr>
                  <a:t>Normalization of the </a:t>
                </a:r>
                <a:r>
                  <a:rPr lang="en-US" i="1" dirty="0" err="1">
                    <a:solidFill>
                      <a:srgbClr val="00B0F0"/>
                    </a:solidFill>
                  </a:rPr>
                  <a:t>W</a:t>
                </a:r>
                <a:r>
                  <a:rPr lang="en-US" dirty="0" err="1">
                    <a:solidFill>
                      <a:srgbClr val="00B0F0"/>
                    </a:solidFill>
                  </a:rPr>
                  <a:t>+jets</a:t>
                </a:r>
                <a:r>
                  <a:rPr lang="en-US" dirty="0">
                    <a:solidFill>
                      <a:srgbClr val="00B0F0"/>
                    </a:solidFill>
                  </a:rPr>
                  <a:t> background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background is determined from control regions.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B0F0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5AB7DC6-4D02-BA95-E328-577BDB2E1C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456" y="1882064"/>
                <a:ext cx="7655442" cy="4829143"/>
              </a:xfrm>
              <a:prstGeom prst="rect">
                <a:avLst/>
              </a:prstGeom>
              <a:blipFill>
                <a:blip r:embed="rId4"/>
                <a:stretch>
                  <a:fillRect l="-497" t="-5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65939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93182-1810-A6E7-8A0E-970EC19F2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111" y="-78418"/>
            <a:ext cx="10058400" cy="1609344"/>
          </a:xfrm>
        </p:spPr>
        <p:txBody>
          <a:bodyPr/>
          <a:lstStyle/>
          <a:p>
            <a:r>
              <a:rPr lang="en-US" dirty="0"/>
              <a:t>Cross section measurement: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53831D-AFE3-9E1C-7B45-41E188AAF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9334EE-D8DB-4BE9-D464-247A3EB50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48" y="3568677"/>
            <a:ext cx="2929171" cy="29291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5DA01D-672D-51DB-DABF-83A97B6EA7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4426" y="3526175"/>
            <a:ext cx="2929171" cy="29291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914235-4EED-FA9D-AC12-D9C0AE2A7A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0723" y="3471229"/>
            <a:ext cx="2929171" cy="29291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F75B48F-CF18-F230-73C4-06F20318A6D0}"/>
                  </a:ext>
                </a:extLst>
              </p:cNvPr>
              <p:cNvSpPr txBox="1"/>
              <p:nvPr/>
            </p:nvSpPr>
            <p:spPr>
              <a:xfrm>
                <a:off x="8694157" y="1811566"/>
                <a:ext cx="1971822" cy="14030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8.2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−2.9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+3.5</m:t>
                        </m:r>
                      </m:sup>
                    </m:sSubSup>
                  </m:oMath>
                </a14:m>
                <a:r>
                  <a:rPr lang="en-US" dirty="0"/>
                  <a:t> pb</a:t>
                </a:r>
              </a:p>
              <a:p>
                <a:endParaRPr lang="en-US" dirty="0"/>
              </a:p>
              <a:p>
                <a:r>
                  <a:rPr lang="en-US" dirty="0"/>
                  <a:t>Cf. NLO Prediction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10.32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−0.36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+0.40</m:t>
                        </m:r>
                      </m:sup>
                    </m:sSubSup>
                  </m:oMath>
                </a14:m>
                <a:r>
                  <a:rPr lang="en-US" dirty="0"/>
                  <a:t> pb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F75B48F-CF18-F230-73C4-06F20318A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4157" y="1811566"/>
                <a:ext cx="1971822" cy="1403013"/>
              </a:xfrm>
              <a:prstGeom prst="rect">
                <a:avLst/>
              </a:prstGeom>
              <a:blipFill>
                <a:blip r:embed="rId6"/>
                <a:stretch>
                  <a:fillRect l="-7006" t="-4505" r="-5732" b="-99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D8035CE5-DEC5-78CF-C784-C25EC17BF0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5686" y="1582732"/>
            <a:ext cx="5237480" cy="8970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D631E22-2BFA-A219-484D-EEEC9661BFBB}"/>
                  </a:ext>
                </a:extLst>
              </p:cNvPr>
              <p:cNvSpPr txBox="1"/>
              <p:nvPr/>
            </p:nvSpPr>
            <p:spPr>
              <a:xfrm>
                <a:off x="1136601" y="2369234"/>
                <a:ext cx="5779083" cy="1354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Parton-level cross sections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US" sz="1600" dirty="0"/>
                  <a:t>  from analytic calculation.</a:t>
                </a:r>
              </a:p>
              <a:p>
                <a:r>
                  <a:rPr lang="en-US" sz="1600" dirty="0"/>
                  <a:t>Transfer functions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600" dirty="0"/>
                  <a:t> from simulation</a:t>
                </a:r>
              </a:p>
              <a:p>
                <a:r>
                  <a:rPr lang="en-US" sz="1600" dirty="0"/>
                  <a:t>Computed for signal, top and </a:t>
                </a:r>
                <a:r>
                  <a:rPr lang="en-US" sz="1600" dirty="0" err="1"/>
                  <a:t>W+jets</a:t>
                </a:r>
                <a:r>
                  <a:rPr lang="en-US" sz="1600" dirty="0"/>
                  <a:t> backgrounds.</a:t>
                </a:r>
              </a:p>
              <a:p>
                <a:r>
                  <a:rPr lang="en-US" sz="1600" dirty="0"/>
                  <a:t>The likelihood ratio is used as the discriminant,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</m:oMath>
                </a14:m>
                <a:endParaRPr lang="en-US" sz="16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D631E22-2BFA-A219-484D-EEEC9661BF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601" y="2369234"/>
                <a:ext cx="5779083" cy="1354217"/>
              </a:xfrm>
              <a:prstGeom prst="rect">
                <a:avLst/>
              </a:prstGeom>
              <a:blipFill>
                <a:blip r:embed="rId8"/>
                <a:stretch>
                  <a:fillRect l="-658" t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819B688-C3D0-BF13-1B06-F75735E1A65A}"/>
                  </a:ext>
                </a:extLst>
              </p:cNvPr>
              <p:cNvSpPr txBox="1"/>
              <p:nvPr/>
            </p:nvSpPr>
            <p:spPr>
              <a:xfrm>
                <a:off x="1069849" y="1025000"/>
                <a:ext cx="6596481" cy="539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Discriminent is based on likelihood for process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𝑝𝑟𝑜𝑐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1400" dirty="0"/>
                  <a:t>{signal,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1400" dirty="0"/>
                  <a:t>+jets}, conditional on final state particle kinematic quantities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400" dirty="0"/>
                  <a:t> those being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400" dirty="0"/>
                  <a:t> and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sz="1400" dirty="0"/>
                  <a:t> 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819B688-C3D0-BF13-1B06-F75735E1A6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849" y="1025000"/>
                <a:ext cx="6596481" cy="539828"/>
              </a:xfrm>
              <a:prstGeom prst="rect">
                <a:avLst/>
              </a:prstGeom>
              <a:blipFill>
                <a:blip r:embed="rId9"/>
                <a:stretch>
                  <a:fillRect l="-385" t="-4545" b="-11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A8FFF2A-D934-62DF-376C-203B315B8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441287"/>
              </p:ext>
            </p:extLst>
          </p:nvPr>
        </p:nvGraphicFramePr>
        <p:xfrm>
          <a:off x="3556345" y="6497849"/>
          <a:ext cx="6904046" cy="373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928">
                  <a:extLst>
                    <a:ext uri="{9D8B030D-6E8A-4147-A177-3AD203B41FA5}">
                      <a16:colId xmlns:a16="http://schemas.microsoft.com/office/drawing/2014/main" val="2491600014"/>
                    </a:ext>
                  </a:extLst>
                </a:gridCol>
                <a:gridCol w="2078377">
                  <a:extLst>
                    <a:ext uri="{9D8B030D-6E8A-4147-A177-3AD203B41FA5}">
                      <a16:colId xmlns:a16="http://schemas.microsoft.com/office/drawing/2014/main" val="1442879171"/>
                    </a:ext>
                  </a:extLst>
                </a:gridCol>
                <a:gridCol w="1196924">
                  <a:extLst>
                    <a:ext uri="{9D8B030D-6E8A-4147-A177-3AD203B41FA5}">
                      <a16:colId xmlns:a16="http://schemas.microsoft.com/office/drawing/2014/main" val="3154936159"/>
                    </a:ext>
                  </a:extLst>
                </a:gridCol>
                <a:gridCol w="1062817">
                  <a:extLst>
                    <a:ext uri="{9D8B030D-6E8A-4147-A177-3AD203B41FA5}">
                      <a16:colId xmlns:a16="http://schemas.microsoft.com/office/drawing/2014/main" val="620807745"/>
                    </a:ext>
                  </a:extLst>
                </a:gridCol>
              </a:tblGrid>
              <a:tr h="37388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JHEP 06 (2023)191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s-channel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 </a:t>
                      </a:r>
                      <a:r>
                        <a:rPr lang="en-US" sz="12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TeV</a:t>
                      </a:r>
                      <a:endPara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139 fb</a:t>
                      </a:r>
                      <a:r>
                        <a:rPr lang="en-US" sz="1200" baseline="30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861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78807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49311-5B34-213E-7C7D-BFA7F8480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single top quark production cross sections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94F5AB-52C9-76FF-21BE-3E5BDB106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28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91F22E-7F8E-4E72-C31B-228DB9F959C0}"/>
              </a:ext>
            </a:extLst>
          </p:cNvPr>
          <p:cNvSpPr txBox="1"/>
          <p:nvPr/>
        </p:nvSpPr>
        <p:spPr>
          <a:xfrm>
            <a:off x="1649186" y="2023148"/>
            <a:ext cx="60938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 LHC top working group summary plots</a:t>
            </a:r>
            <a:endParaRPr lang="en-US" dirty="0"/>
          </a:p>
          <a:p>
            <a:r>
              <a:rPr lang="en-US" dirty="0">
                <a:latin typeface="URWPalladioL"/>
              </a:rPr>
              <a:t>a</a:t>
            </a:r>
            <a:r>
              <a:rPr lang="en-US" sz="1800" dirty="0">
                <a:effectLst/>
                <a:latin typeface="URWPalladioL"/>
              </a:rPr>
              <a:t>nd ATL-PHYS-PUB-2024-006 </a:t>
            </a:r>
            <a:endParaRPr lang="en-US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BA9FEF-4216-1CE2-76E2-872D0CE19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5" y="2618986"/>
            <a:ext cx="5865841" cy="372392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D619E299-9F63-FA8C-A42A-6A9DE6743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116" y="2567709"/>
            <a:ext cx="4639975" cy="379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525518AE-077B-85C1-2FA6-061C09FF6968}"/>
              </a:ext>
            </a:extLst>
          </p:cNvPr>
          <p:cNvSpPr/>
          <p:nvPr/>
        </p:nvSpPr>
        <p:spPr>
          <a:xfrm>
            <a:off x="456454" y="4868562"/>
            <a:ext cx="927503" cy="1507524"/>
          </a:xfrm>
          <a:custGeom>
            <a:avLst/>
            <a:gdLst>
              <a:gd name="connsiteX0" fmla="*/ 927503 w 927503"/>
              <a:gd name="connsiteY0" fmla="*/ 1507524 h 1507524"/>
              <a:gd name="connsiteX1" fmla="*/ 37816 w 927503"/>
              <a:gd name="connsiteY1" fmla="*/ 1408670 h 1507524"/>
              <a:gd name="connsiteX2" fmla="*/ 569157 w 927503"/>
              <a:gd name="connsiteY2" fmla="*/ 1124465 h 1507524"/>
              <a:gd name="connsiteX3" fmla="*/ 746 w 927503"/>
              <a:gd name="connsiteY3" fmla="*/ 852616 h 1507524"/>
              <a:gd name="connsiteX4" fmla="*/ 445589 w 927503"/>
              <a:gd name="connsiteY4" fmla="*/ 642552 h 1507524"/>
              <a:gd name="connsiteX5" fmla="*/ 322022 w 927503"/>
              <a:gd name="connsiteY5" fmla="*/ 370703 h 1507524"/>
              <a:gd name="connsiteX6" fmla="*/ 309665 w 927503"/>
              <a:gd name="connsiteY6" fmla="*/ 0 h 1507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7503" h="1507524">
                <a:moveTo>
                  <a:pt x="927503" y="1507524"/>
                </a:moveTo>
                <a:cubicBezTo>
                  <a:pt x="512521" y="1490018"/>
                  <a:pt x="97540" y="1472513"/>
                  <a:pt x="37816" y="1408670"/>
                </a:cubicBezTo>
                <a:cubicBezTo>
                  <a:pt x="-21908" y="1344827"/>
                  <a:pt x="575335" y="1217141"/>
                  <a:pt x="569157" y="1124465"/>
                </a:cubicBezTo>
                <a:cubicBezTo>
                  <a:pt x="562979" y="1031789"/>
                  <a:pt x="21341" y="932935"/>
                  <a:pt x="746" y="852616"/>
                </a:cubicBezTo>
                <a:cubicBezTo>
                  <a:pt x="-19849" y="772297"/>
                  <a:pt x="392043" y="722871"/>
                  <a:pt x="445589" y="642552"/>
                </a:cubicBezTo>
                <a:cubicBezTo>
                  <a:pt x="499135" y="562233"/>
                  <a:pt x="344676" y="477795"/>
                  <a:pt x="322022" y="370703"/>
                </a:cubicBezTo>
                <a:cubicBezTo>
                  <a:pt x="299368" y="263611"/>
                  <a:pt x="304516" y="131805"/>
                  <a:pt x="309665" y="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F6D0B1-3088-269F-2510-EA94CDA5EFFA}"/>
              </a:ext>
            </a:extLst>
          </p:cNvPr>
          <p:cNvSpPr txBox="1"/>
          <p:nvPr/>
        </p:nvSpPr>
        <p:spPr>
          <a:xfrm>
            <a:off x="240792" y="6455346"/>
            <a:ext cx="5811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New point from ATLAS@ 5 </a:t>
            </a:r>
            <a:r>
              <a:rPr lang="en-US" dirty="0" err="1">
                <a:solidFill>
                  <a:srgbClr val="0070C0"/>
                </a:solidFill>
              </a:rPr>
              <a:t>TeV</a:t>
            </a:r>
            <a:r>
              <a:rPr lang="en-US" dirty="0">
                <a:solidFill>
                  <a:srgbClr val="0070C0"/>
                </a:solidFill>
              </a:rPr>
              <a:t>,   </a:t>
            </a:r>
            <a:r>
              <a:rPr lang="en-US" sz="1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arXiv:2310.01518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C46C3A-664A-90D9-CD06-CF754A3894C8}"/>
              </a:ext>
            </a:extLst>
          </p:cNvPr>
          <p:cNvSpPr txBox="1"/>
          <p:nvPr/>
        </p:nvSpPr>
        <p:spPr>
          <a:xfrm>
            <a:off x="2127753" y="4239407"/>
            <a:ext cx="113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Comic Sans MS" panose="030F0902030302020204" pitchFamily="66" charset="0"/>
              </a:rPr>
              <a:t>Latest new</a:t>
            </a:r>
          </a:p>
          <a:p>
            <a:r>
              <a:rPr lang="en-US" sz="1200" dirty="0">
                <a:solidFill>
                  <a:srgbClr val="FF0000"/>
                </a:solidFill>
                <a:latin typeface="Comic Sans MS" panose="030F0902030302020204" pitchFamily="66" charset="0"/>
              </a:rPr>
              <a:t>(CMS)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636A6CE-5085-1490-9F19-A5E7618A3929}"/>
              </a:ext>
            </a:extLst>
          </p:cNvPr>
          <p:cNvSpPr/>
          <p:nvPr/>
        </p:nvSpPr>
        <p:spPr>
          <a:xfrm>
            <a:off x="2655645" y="3928262"/>
            <a:ext cx="233859" cy="336500"/>
          </a:xfrm>
          <a:custGeom>
            <a:avLst/>
            <a:gdLst>
              <a:gd name="connsiteX0" fmla="*/ 36349 w 233859"/>
              <a:gd name="connsiteY0" fmla="*/ 336500 h 336500"/>
              <a:gd name="connsiteX1" fmla="*/ 7088 w 233859"/>
              <a:gd name="connsiteY1" fmla="*/ 219456 h 336500"/>
              <a:gd name="connsiteX2" fmla="*/ 153392 w 233859"/>
              <a:gd name="connsiteY2" fmla="*/ 270663 h 336500"/>
              <a:gd name="connsiteX3" fmla="*/ 175337 w 233859"/>
              <a:gd name="connsiteY3" fmla="*/ 131674 h 336500"/>
              <a:gd name="connsiteX4" fmla="*/ 233859 w 233859"/>
              <a:gd name="connsiteY4" fmla="*/ 0 h 33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859" h="336500">
                <a:moveTo>
                  <a:pt x="36349" y="336500"/>
                </a:moveTo>
                <a:cubicBezTo>
                  <a:pt x="11965" y="283464"/>
                  <a:pt x="-12419" y="230429"/>
                  <a:pt x="7088" y="219456"/>
                </a:cubicBezTo>
                <a:cubicBezTo>
                  <a:pt x="26595" y="208483"/>
                  <a:pt x="125351" y="285293"/>
                  <a:pt x="153392" y="270663"/>
                </a:cubicBezTo>
                <a:cubicBezTo>
                  <a:pt x="181433" y="256033"/>
                  <a:pt x="161926" y="176784"/>
                  <a:pt x="175337" y="131674"/>
                </a:cubicBezTo>
                <a:cubicBezTo>
                  <a:pt x="188748" y="86564"/>
                  <a:pt x="211303" y="43282"/>
                  <a:pt x="233859" y="0"/>
                </a:cubicBezTo>
              </a:path>
            </a:pathLst>
          </a:custGeom>
          <a:noFill/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417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189B7-5B64-7D43-83AF-51E6473E5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FCECAC-6263-A06E-579A-DB24F786A7B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Cross section measurements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and single top t, </a:t>
                </a:r>
                <a:r>
                  <a:rPr lang="en-US" dirty="0" err="1"/>
                  <a:t>tW</a:t>
                </a:r>
                <a:r>
                  <a:rPr lang="en-US" dirty="0"/>
                  <a:t>, and s-channel production have been carried out at 5, 7, 8, 13, and 13.6 GeV in pp collisions and also p-Pb collisions at 8 </a:t>
                </a:r>
                <a:r>
                  <a:rPr lang="en-US" dirty="0" err="1"/>
                  <a:t>TeV</a:t>
                </a:r>
                <a:r>
                  <a:rPr lang="en-US" dirty="0"/>
                  <a:t>. </a:t>
                </a:r>
              </a:p>
              <a:p>
                <a:r>
                  <a:rPr lang="en-US" dirty="0"/>
                  <a:t>These measurements are in agreement with the standard model.</a:t>
                </a:r>
              </a:p>
              <a:p>
                <a:pPr lvl="1"/>
                <a:r>
                  <a:rPr lang="en-US" dirty="0"/>
                  <a:t>Uncertainties of less than 2% have been obtained, thanks to improvements in </a:t>
                </a:r>
                <a:r>
                  <a:rPr lang="en-US" dirty="0" err="1"/>
                  <a:t>lumi</a:t>
                </a:r>
                <a:r>
                  <a:rPr lang="en-US" dirty="0"/>
                  <a:t> measurement.</a:t>
                </a:r>
              </a:p>
              <a:p>
                <a:pPr lvl="1"/>
                <a:r>
                  <a:rPr lang="en-US" dirty="0"/>
                  <a:t>Dominant uncertainty is still luminosity, whose error has reached sub-percent level.</a:t>
                </a:r>
              </a:p>
              <a:p>
                <a:pPr lvl="1"/>
                <a:r>
                  <a:rPr lang="en-US" dirty="0"/>
                  <a:t>Differential measurements indicate softer </a:t>
                </a:r>
                <a:r>
                  <a:rPr lang="en-US" i="1" dirty="0" err="1"/>
                  <a:t>p</a:t>
                </a:r>
                <a:r>
                  <a:rPr lang="en-US" i="1" baseline="-25000" dirty="0" err="1"/>
                  <a:t>T</a:t>
                </a:r>
                <a:r>
                  <a:rPr lang="en-US" i="1" baseline="-25000" dirty="0"/>
                  <a:t> </a:t>
                </a:r>
                <a:r>
                  <a:rPr lang="en-US" dirty="0"/>
                  <a:t>distributions than NNLO predictions</a:t>
                </a:r>
              </a:p>
              <a:p>
                <a:r>
                  <a:rPr lang="en-US" dirty="0"/>
                  <a:t>The most common interpretation of these results is in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sub>
                        </m:sSub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/>
                  <a:t>the top quark pole mass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𝑝𝑜𝑙𝑒</m:t>
                        </m:r>
                      </m:sup>
                    </m:sSubSup>
                  </m:oMath>
                </a14:m>
                <a:r>
                  <a:rPr lang="en-US" dirty="0"/>
                  <a:t>, and PDF parameters (for strong production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Single top production measures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𝐿𝑉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𝑡𝑏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(for electroweak production of single top), with further interpretation in terms of EFT coefficients, CKM matrix elements, four-quark interactions.</a:t>
                </a:r>
              </a:p>
              <a:p>
                <a:r>
                  <a:rPr lang="en-US" dirty="0"/>
                  <a:t>Top production cross sections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/>
                  <a:t>collisions are described in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ATLAS-CONF-2023-063 </a:t>
                </a:r>
                <a:r>
                  <a:rPr lang="en-US" dirty="0"/>
                  <a:t>and in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Phys. Rev. Lett. 119 (2017) 242001 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FCECAC-6263-A06E-579A-DB24F786A7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52" t="-2813" r="-6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2D04AC-D26C-8A8B-45D4-E229E2AF9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37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281E5DE-6BEB-EC66-AB5F-76447B8C665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7109" y="-286914"/>
                <a:ext cx="10058400" cy="1609344"/>
              </a:xfrm>
            </p:spPr>
            <p:txBody>
              <a:bodyPr/>
              <a:lstStyle/>
              <a:p>
                <a:r>
                  <a:rPr lang="en-US" dirty="0"/>
                  <a:t>7 and 8 </a:t>
                </a:r>
                <a:r>
                  <a:rPr lang="en-US" dirty="0" err="1"/>
                  <a:t>TeV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cross section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281E5DE-6BEB-EC66-AB5F-76447B8C66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109" y="-286914"/>
                <a:ext cx="10058400" cy="160934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45D40DE2-25EE-B315-52FB-40CB021126D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41052899"/>
                  </p:ext>
                </p:extLst>
              </p:nvPr>
            </p:nvGraphicFramePr>
            <p:xfrm>
              <a:off x="67109" y="6393303"/>
              <a:ext cx="9409176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30610">
                      <a:extLst>
                        <a:ext uri="{9D8B030D-6E8A-4147-A177-3AD203B41FA5}">
                          <a16:colId xmlns:a16="http://schemas.microsoft.com/office/drawing/2014/main" val="1977559628"/>
                        </a:ext>
                      </a:extLst>
                    </a:gridCol>
                    <a:gridCol w="3220602">
                      <a:extLst>
                        <a:ext uri="{9D8B030D-6E8A-4147-A177-3AD203B41FA5}">
                          <a16:colId xmlns:a16="http://schemas.microsoft.com/office/drawing/2014/main" val="1675139295"/>
                        </a:ext>
                      </a:extLst>
                    </a:gridCol>
                    <a:gridCol w="1404878">
                      <a:extLst>
                        <a:ext uri="{9D8B030D-6E8A-4147-A177-3AD203B41FA5}">
                          <a16:colId xmlns:a16="http://schemas.microsoft.com/office/drawing/2014/main" val="4022611641"/>
                        </a:ext>
                      </a:extLst>
                    </a:gridCol>
                    <a:gridCol w="1340658">
                      <a:extLst>
                        <a:ext uri="{9D8B030D-6E8A-4147-A177-3AD203B41FA5}">
                          <a16:colId xmlns:a16="http://schemas.microsoft.com/office/drawing/2014/main" val="4035871842"/>
                        </a:ext>
                      </a:extLst>
                    </a:gridCol>
                    <a:gridCol w="1212428">
                      <a:extLst>
                        <a:ext uri="{9D8B030D-6E8A-4147-A177-3AD203B41FA5}">
                          <a16:colId xmlns:a16="http://schemas.microsoft.com/office/drawing/2014/main" val="3356152756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213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XS,</a:t>
                          </a:r>
                          <a:r>
                            <a:rPr lang="en-US" sz="1200" baseline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ATLAS CMS combination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7, 8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5, 20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pp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1765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45D40DE2-25EE-B315-52FB-40CB021126D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41052899"/>
                  </p:ext>
                </p:extLst>
              </p:nvPr>
            </p:nvGraphicFramePr>
            <p:xfrm>
              <a:off x="67109" y="6393303"/>
              <a:ext cx="9409176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30610">
                      <a:extLst>
                        <a:ext uri="{9D8B030D-6E8A-4147-A177-3AD203B41FA5}">
                          <a16:colId xmlns:a16="http://schemas.microsoft.com/office/drawing/2014/main" val="1977559628"/>
                        </a:ext>
                      </a:extLst>
                    </a:gridCol>
                    <a:gridCol w="3220602">
                      <a:extLst>
                        <a:ext uri="{9D8B030D-6E8A-4147-A177-3AD203B41FA5}">
                          <a16:colId xmlns:a16="http://schemas.microsoft.com/office/drawing/2014/main" val="1675139295"/>
                        </a:ext>
                      </a:extLst>
                    </a:gridCol>
                    <a:gridCol w="1404878">
                      <a:extLst>
                        <a:ext uri="{9D8B030D-6E8A-4147-A177-3AD203B41FA5}">
                          <a16:colId xmlns:a16="http://schemas.microsoft.com/office/drawing/2014/main" val="4022611641"/>
                        </a:ext>
                      </a:extLst>
                    </a:gridCol>
                    <a:gridCol w="1340658">
                      <a:extLst>
                        <a:ext uri="{9D8B030D-6E8A-4147-A177-3AD203B41FA5}">
                          <a16:colId xmlns:a16="http://schemas.microsoft.com/office/drawing/2014/main" val="4035871842"/>
                        </a:ext>
                      </a:extLst>
                    </a:gridCol>
                    <a:gridCol w="1212428">
                      <a:extLst>
                        <a:ext uri="{9D8B030D-6E8A-4147-A177-3AD203B41FA5}">
                          <a16:colId xmlns:a16="http://schemas.microsoft.com/office/drawing/2014/main" val="3356152756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213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9685" t="-3333" r="-123622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7, 8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5, 20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pp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1765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3882F9-AB80-6EE0-3A67-6D2B31305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4" descr="ATLAS Logo - CERN Document Server">
            <a:extLst>
              <a:ext uri="{FF2B5EF4-FFF2-40B4-BE49-F238E27FC236}">
                <a16:creationId xmlns:a16="http://schemas.microsoft.com/office/drawing/2014/main" id="{4AD4D96A-675E-0ACC-186F-0201D93FA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49648" y="128856"/>
            <a:ext cx="1326637" cy="69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MS-doc-3045-v3: CMS Logo">
            <a:extLst>
              <a:ext uri="{FF2B5EF4-FFF2-40B4-BE49-F238E27FC236}">
                <a16:creationId xmlns:a16="http://schemas.microsoft.com/office/drawing/2014/main" id="{54FCC3FA-528A-AFEB-3AED-86E2EA350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92175" y="517758"/>
            <a:ext cx="942049" cy="88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2FC1250-6377-4E2A-A496-976088AFFF12}"/>
                  </a:ext>
                </a:extLst>
              </p:cNvPr>
              <p:cNvSpPr txBox="1"/>
              <p:nvPr/>
            </p:nvSpPr>
            <p:spPr>
              <a:xfrm>
                <a:off x="344260" y="1212816"/>
                <a:ext cx="7041931" cy="1757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dirty="0"/>
                  <a:t>Measurements using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dirty="0"/>
                  <a:t> using dilepton events from ATLAS, CMS at 8 </a:t>
                </a:r>
                <a:r>
                  <a:rPr lang="en-US" dirty="0" err="1"/>
                  <a:t>TeV</a:t>
                </a:r>
                <a:r>
                  <a:rPr lang="en-US" dirty="0"/>
                  <a:t> are the </a:t>
                </a:r>
                <a:r>
                  <a:rPr lang="en-US" dirty="0">
                    <a:solidFill>
                      <a:srgbClr val="FF0000"/>
                    </a:solidFill>
                  </a:rPr>
                  <a:t>most precise</a:t>
                </a:r>
                <a:r>
                  <a:rPr lang="en-US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ATLAS/CMS combination </a:t>
                </a:r>
                <a:r>
                  <a:rPr lang="en-US" dirty="0"/>
                  <a:t>achieves 25%(28%) reduction of uncertainty at 7 (8) </a:t>
                </a:r>
                <a:r>
                  <a:rPr lang="en-US" dirty="0" err="1"/>
                  <a:t>TeV</a:t>
                </a:r>
                <a:r>
                  <a:rPr lang="en-US" dirty="0"/>
                  <a:t>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Theory predictions depend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and the PDF’s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2FC1250-6377-4E2A-A496-976088AFF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60" y="1212816"/>
                <a:ext cx="7041931" cy="1757725"/>
              </a:xfrm>
              <a:prstGeom prst="rect">
                <a:avLst/>
              </a:prstGeom>
              <a:blipFill>
                <a:blip r:embed="rId6"/>
                <a:stretch>
                  <a:fillRect l="-360" t="-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6B7C5997-3DF3-AF90-6688-F55930814D1A}"/>
              </a:ext>
            </a:extLst>
          </p:cNvPr>
          <p:cNvSpPr txBox="1"/>
          <p:nvPr/>
        </p:nvSpPr>
        <p:spPr>
          <a:xfrm>
            <a:off x="543956" y="4121130"/>
            <a:ext cx="26037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Double-tag method: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37FA3C1-AE5A-6664-2564-095601D5A2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723" y="4489908"/>
            <a:ext cx="3557987" cy="7208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A12229-CB22-3B48-095D-941A168AD0BE}"/>
                  </a:ext>
                </a:extLst>
              </p:cNvPr>
              <p:cNvSpPr txBox="1"/>
              <p:nvPr/>
            </p:nvSpPr>
            <p:spPr>
              <a:xfrm>
                <a:off x="4866290" y="4141676"/>
                <a:ext cx="2144177" cy="12763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US" sz="1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event count, 1 or 2 b tags.</a:t>
                </a:r>
                <a:endParaRPr lang="en-US" sz="1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/>
                  <a:t> luminosity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/>
                  <a:t> selection efficiency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1200" dirty="0"/>
                  <a:t> b-tag efficiency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1,2</m:t>
                        </m:r>
                      </m:sub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𝑏𝑘𝑔</m:t>
                        </m:r>
                      </m:sup>
                    </m:sSubSup>
                  </m:oMath>
                </a14:m>
                <a:r>
                  <a:rPr lang="en-US" sz="1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1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event count, </a:t>
                </a:r>
                <a:r>
                  <a:rPr lang="en-US" sz="12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bkg</a:t>
                </a:r>
                <a:endParaRPr lang="en-US" sz="12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1200" dirty="0"/>
                  <a:t>: see JHEP 07 (2023) 213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A12229-CB22-3B48-095D-941A168AD0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290" y="4141676"/>
                <a:ext cx="2144177" cy="1276375"/>
              </a:xfrm>
              <a:prstGeom prst="rect">
                <a:avLst/>
              </a:prstGeom>
              <a:blipFill>
                <a:blip r:embed="rId9"/>
                <a:stretch>
                  <a:fillRect b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8914D16-173C-46A0-B2F0-75BDB742FE01}"/>
                  </a:ext>
                </a:extLst>
              </p:cNvPr>
              <p:cNvSpPr txBox="1"/>
              <p:nvPr/>
            </p:nvSpPr>
            <p:spPr>
              <a:xfrm>
                <a:off x="543956" y="5386258"/>
                <a:ext cx="7770076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è"/>
                </a:pPr>
                <a:r>
                  <a:rPr lang="en-US" dirty="0">
                    <a:sym typeface="Wingdings" pitchFamily="2" charset="2"/>
                  </a:rPr>
                  <a:t>Extract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𝑡</m:t>
                            </m:r>
                          </m:e>
                        </m:acc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en-US" dirty="0"/>
              </a:p>
              <a:p>
                <a:pPr marL="285750" indent="-285750">
                  <a:buFont typeface="Wingdings" pitchFamily="2" charset="2"/>
                  <a:buChar char="è"/>
                </a:pPr>
                <a:r>
                  <a:rPr lang="en-US" dirty="0"/>
                  <a:t>ATLAS varying the nuisance parameters in Eur. Phys. J </a:t>
                </a:r>
                <a:r>
                  <a:rPr lang="en-US" b="1" dirty="0"/>
                  <a:t>74</a:t>
                </a:r>
                <a:r>
                  <a:rPr lang="en-US" dirty="0"/>
                  <a:t> (2014)3109</a:t>
                </a:r>
              </a:p>
              <a:p>
                <a:pPr marL="285750" indent="-285750">
                  <a:buFont typeface="Wingdings" pitchFamily="2" charset="2"/>
                  <a:buChar char="è"/>
                </a:pPr>
                <a:r>
                  <a:rPr lang="en-US" dirty="0"/>
                  <a:t>CMS profiling over nuisance parameters in JHEP 08 (2016) 029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8914D16-173C-46A0-B2F0-75BDB742F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956" y="5386258"/>
                <a:ext cx="7770076" cy="923330"/>
              </a:xfrm>
              <a:prstGeom prst="rect">
                <a:avLst/>
              </a:prstGeom>
              <a:blipFill>
                <a:blip r:embed="rId10"/>
                <a:stretch>
                  <a:fillRect l="-489" t="-4110" b="-10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1C74D05A-872E-C01A-5E2E-F09BD352BE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15574" y="3344184"/>
            <a:ext cx="2768959" cy="860355"/>
          </a:xfrm>
          <a:prstGeom prst="rect">
            <a:avLst/>
          </a:prstGeom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4832EDE5-C75A-224A-EAB6-3375DE23732C}"/>
              </a:ext>
            </a:extLst>
          </p:cNvPr>
          <p:cNvSpPr/>
          <p:nvPr/>
        </p:nvSpPr>
        <p:spPr>
          <a:xfrm>
            <a:off x="10261825" y="4305487"/>
            <a:ext cx="907752" cy="819807"/>
          </a:xfrm>
          <a:custGeom>
            <a:avLst/>
            <a:gdLst>
              <a:gd name="connsiteX0" fmla="*/ 778559 w 907752"/>
              <a:gd name="connsiteY0" fmla="*/ 819807 h 819807"/>
              <a:gd name="connsiteX1" fmla="*/ 794 w 907752"/>
              <a:gd name="connsiteY1" fmla="*/ 725214 h 819807"/>
              <a:gd name="connsiteX2" fmla="*/ 904683 w 907752"/>
              <a:gd name="connsiteY2" fmla="*/ 504497 h 819807"/>
              <a:gd name="connsiteX3" fmla="*/ 295083 w 907752"/>
              <a:gd name="connsiteY3" fmla="*/ 378373 h 819807"/>
              <a:gd name="connsiteX4" fmla="*/ 274063 w 907752"/>
              <a:gd name="connsiteY4" fmla="*/ 0 h 81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7752" h="819807">
                <a:moveTo>
                  <a:pt x="778559" y="819807"/>
                </a:moveTo>
                <a:cubicBezTo>
                  <a:pt x="379166" y="798786"/>
                  <a:pt x="-20227" y="777766"/>
                  <a:pt x="794" y="725214"/>
                </a:cubicBezTo>
                <a:cubicBezTo>
                  <a:pt x="21815" y="672662"/>
                  <a:pt x="855635" y="562304"/>
                  <a:pt x="904683" y="504497"/>
                </a:cubicBezTo>
                <a:cubicBezTo>
                  <a:pt x="953731" y="446690"/>
                  <a:pt x="400186" y="462456"/>
                  <a:pt x="295083" y="378373"/>
                </a:cubicBezTo>
                <a:cubicBezTo>
                  <a:pt x="189980" y="294290"/>
                  <a:pt x="232021" y="147145"/>
                  <a:pt x="274063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577A7283-A1A0-142E-AD09-4F2732F6EBA2}"/>
              </a:ext>
            </a:extLst>
          </p:cNvPr>
          <p:cNvSpPr/>
          <p:nvPr/>
        </p:nvSpPr>
        <p:spPr>
          <a:xfrm flipV="1">
            <a:off x="9512521" y="2306019"/>
            <a:ext cx="907752" cy="817030"/>
          </a:xfrm>
          <a:custGeom>
            <a:avLst/>
            <a:gdLst>
              <a:gd name="connsiteX0" fmla="*/ 778559 w 907752"/>
              <a:gd name="connsiteY0" fmla="*/ 819807 h 819807"/>
              <a:gd name="connsiteX1" fmla="*/ 794 w 907752"/>
              <a:gd name="connsiteY1" fmla="*/ 725214 h 819807"/>
              <a:gd name="connsiteX2" fmla="*/ 904683 w 907752"/>
              <a:gd name="connsiteY2" fmla="*/ 504497 h 819807"/>
              <a:gd name="connsiteX3" fmla="*/ 295083 w 907752"/>
              <a:gd name="connsiteY3" fmla="*/ 378373 h 819807"/>
              <a:gd name="connsiteX4" fmla="*/ 274063 w 907752"/>
              <a:gd name="connsiteY4" fmla="*/ 0 h 81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7752" h="819807">
                <a:moveTo>
                  <a:pt x="778559" y="819807"/>
                </a:moveTo>
                <a:cubicBezTo>
                  <a:pt x="379166" y="798786"/>
                  <a:pt x="-20227" y="777766"/>
                  <a:pt x="794" y="725214"/>
                </a:cubicBezTo>
                <a:cubicBezTo>
                  <a:pt x="21815" y="672662"/>
                  <a:pt x="855635" y="562304"/>
                  <a:pt x="904683" y="504497"/>
                </a:cubicBezTo>
                <a:cubicBezTo>
                  <a:pt x="953731" y="446690"/>
                  <a:pt x="400186" y="462456"/>
                  <a:pt x="295083" y="378373"/>
                </a:cubicBezTo>
                <a:cubicBezTo>
                  <a:pt x="189980" y="294290"/>
                  <a:pt x="232021" y="147145"/>
                  <a:pt x="274063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606071-22BF-2F5C-5B14-CC4E3736E93B}"/>
              </a:ext>
            </a:extLst>
          </p:cNvPr>
          <p:cNvSpPr txBox="1"/>
          <p:nvPr/>
        </p:nvSpPr>
        <p:spPr>
          <a:xfrm>
            <a:off x="8916513" y="1915874"/>
            <a:ext cx="243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Nuisance parameters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6DA6A2-F64A-9093-88E2-1977BA0B12C5}"/>
              </a:ext>
            </a:extLst>
          </p:cNvPr>
          <p:cNvSpPr txBox="1"/>
          <p:nvPr/>
        </p:nvSpPr>
        <p:spPr>
          <a:xfrm>
            <a:off x="10105545" y="5178914"/>
            <a:ext cx="1715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Cross sections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CBCDDBC-C0B7-4481-1531-501E1EBC11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4260" y="2744143"/>
            <a:ext cx="7360658" cy="132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169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E4DC1-7D25-3FD2-AD88-3134F47C9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783771"/>
          </a:xfrm>
        </p:spPr>
        <p:txBody>
          <a:bodyPr>
            <a:normAutofit fontScale="90000"/>
          </a:bodyPr>
          <a:lstStyle/>
          <a:p>
            <a:r>
              <a:rPr lang="en-US" dirty="0"/>
              <a:t>TABLE of contents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24542-E4FE-D6AA-12C0-7830D3826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30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C81B5DA3-2117-FA00-50FB-0A49BEA8BB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367059"/>
                  </p:ext>
                </p:extLst>
              </p:nvPr>
            </p:nvGraphicFramePr>
            <p:xfrm>
              <a:off x="1066800" y="907933"/>
              <a:ext cx="9043811" cy="554741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32305">
                      <a:extLst>
                        <a:ext uri="{9D8B030D-6E8A-4147-A177-3AD203B41FA5}">
                          <a16:colId xmlns:a16="http://schemas.microsoft.com/office/drawing/2014/main" val="3377646629"/>
                        </a:ext>
                      </a:extLst>
                    </a:gridCol>
                    <a:gridCol w="2290439">
                      <a:extLst>
                        <a:ext uri="{9D8B030D-6E8A-4147-A177-3AD203B41FA5}">
                          <a16:colId xmlns:a16="http://schemas.microsoft.com/office/drawing/2014/main" val="310258294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939794381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3809178023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553045605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4196889559"/>
                        </a:ext>
                      </a:extLst>
                    </a:gridCol>
                  </a:tblGrid>
                  <a:tr h="621845">
                    <a:tc>
                      <a:txBody>
                        <a:bodyPr/>
                        <a:lstStyle/>
                        <a:p>
                          <a:r>
                            <a:rPr lang="en-US" sz="1100" b="0" dirty="0"/>
                            <a:t>Experiment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="0" dirty="0"/>
                            <a:t>Reference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="0" dirty="0"/>
                            <a:t>Description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="0" dirty="0"/>
                            <a:t>Energy [</a:t>
                          </a:r>
                          <a:r>
                            <a:rPr lang="en-US" sz="1100" b="0" dirty="0" err="1"/>
                            <a:t>TeV</a:t>
                          </a:r>
                          <a:r>
                            <a:rPr lang="en-US" sz="1100" b="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ℒ</m:t>
                                  </m:r>
                                </m:e>
                              </m:nary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oMath>
                          </a14:m>
                          <a:r>
                            <a:rPr lang="en-US" sz="1100" b="0" dirty="0"/>
                            <a:t> [fb</a:t>
                          </a:r>
                          <a:r>
                            <a:rPr lang="en-US" sz="1100" b="0" baseline="30000" dirty="0"/>
                            <a:t>-1</a:t>
                          </a:r>
                          <a:r>
                            <a:rPr lang="en-US" sz="1100" b="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="0" dirty="0"/>
                            <a:t>Slide #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903166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ATLAS, CMS, TOP WG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213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XS,</a:t>
                          </a:r>
                          <a:r>
                            <a:rPr lang="en-US" sz="1000" baseline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ATLAS CMS combination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7, 8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5, 20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3-5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5485726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141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XS, </a:t>
                          </a:r>
                          <a:r>
                            <a:rPr lang="en-US" sz="10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dileption</a:t>
                          </a:r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, differential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6-7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5054044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CMS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arXiv:2402.08486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XS, </a:t>
                          </a:r>
                          <a:r>
                            <a:rPr lang="en-US" sz="10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dileption</a:t>
                          </a:r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, differential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4049717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Diff cross sections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ℓ</m:t>
                              </m:r>
                            </m:oMath>
                          </a14:m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+jets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10-13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1082208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Phys. Lett. B 848 (2024) 138376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0" dirty="0">
                              <a:cs typeface="Courier New" panose="02070309020205020404" pitchFamily="49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000" baseline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XS)/ (Z XS)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01913433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CMS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CMS-PAS-TOP-23-005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5.02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0.302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9188140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ATLAS,CMS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ATLAS-CONF-2023-063;</a:t>
                          </a:r>
                        </a:p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Phys. Rev. Lett. 119 (2017) 242001 </a:t>
                          </a:r>
                        </a:p>
                        <a:p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XS, PB collisions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8.16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165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−6</m:t>
                                  </m:r>
                                </m:sup>
                              </m:sSup>
                            </m:oMath>
                          </a14:m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174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−6</m:t>
                                  </m:r>
                                </m:sup>
                              </m:sSup>
                            </m:oMath>
                          </a14:m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P+Pb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  <a:p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391468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arXiv:2403.02126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-channel</a:t>
                          </a:r>
                          <a:r>
                            <a:rPr lang="en-US" sz="1000" baseline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19-20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707886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arXiv:2310.01518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-channel</a:t>
                          </a:r>
                          <a:r>
                            <a:rPr lang="en-US" sz="1000" baseline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5.02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0.255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9439334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CMS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046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tW</a:t>
                          </a:r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22,24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318661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CMS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CMS-PAS-TOP-23-008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tW</a:t>
                          </a:r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34.7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23,25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2918152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06 (2023)191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s-channel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157495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C81B5DA3-2117-FA00-50FB-0A49BEA8BB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367059"/>
                  </p:ext>
                </p:extLst>
              </p:nvPr>
            </p:nvGraphicFramePr>
            <p:xfrm>
              <a:off x="1066800" y="907933"/>
              <a:ext cx="9043811" cy="554741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32305">
                      <a:extLst>
                        <a:ext uri="{9D8B030D-6E8A-4147-A177-3AD203B41FA5}">
                          <a16:colId xmlns:a16="http://schemas.microsoft.com/office/drawing/2014/main" val="3377646629"/>
                        </a:ext>
                      </a:extLst>
                    </a:gridCol>
                    <a:gridCol w="2290439">
                      <a:extLst>
                        <a:ext uri="{9D8B030D-6E8A-4147-A177-3AD203B41FA5}">
                          <a16:colId xmlns:a16="http://schemas.microsoft.com/office/drawing/2014/main" val="310258294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939794381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3809178023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553045605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4196889559"/>
                        </a:ext>
                      </a:extLst>
                    </a:gridCol>
                  </a:tblGrid>
                  <a:tr h="621845">
                    <a:tc>
                      <a:txBody>
                        <a:bodyPr/>
                        <a:lstStyle/>
                        <a:p>
                          <a:r>
                            <a:rPr lang="en-US" sz="1100" b="0" dirty="0"/>
                            <a:t>Experiment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="0" dirty="0"/>
                            <a:t>Reference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="0" dirty="0"/>
                            <a:t>Description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="0" dirty="0"/>
                            <a:t>Energy [</a:t>
                          </a:r>
                          <a:r>
                            <a:rPr lang="en-US" sz="1100" b="0" dirty="0" err="1"/>
                            <a:t>TeV</a:t>
                          </a:r>
                          <a:r>
                            <a:rPr lang="en-US" sz="1100" b="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52000" t="-51020" r="-102667" b="-795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b="0" dirty="0"/>
                            <a:t>Slide #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903166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ATLAS, CMS, TOP WG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213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28767" t="-238710" r="-161644" b="-1158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7, 8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5, 20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3-5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5485726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141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28767" t="-328125" r="-161644" b="-102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6-7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5054044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CMS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arXiv:2402.08486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28767" t="-441935" r="-161644" b="-9548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4049717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28767" t="-541935" r="-161644" b="-8548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10-13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108220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Phys. Lett. B 848 (2024) 138376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28767" t="-621875" r="-161644" b="-728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01913433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CMS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CMS-PAS-TOP-23-005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28767" t="-796552" r="-161644" b="-7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5.02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0.302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9188140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ATLAS,CMS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ATLAS-CONF-2023-063;</a:t>
                          </a:r>
                        </a:p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Phys. Rev. Lett. 119 (2017) 242001 </a:t>
                          </a:r>
                        </a:p>
                        <a:p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28767" t="-472727" r="-161644" b="-27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8.16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52000" t="-472727" r="-102667" b="-27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391468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arXiv:2403.02126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28767" t="-1050000" r="-161644" b="-39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19-20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707886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ATLAS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arXiv:2310.01518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28767" t="-1189655" r="-161644" b="-3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5.02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0.255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9439334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CMS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046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tW</a:t>
                          </a:r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22,24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318661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b="0" i="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Courier New" panose="02070309020205020404" pitchFamily="49" charset="0"/>
                              <a:ea typeface="+mn-ea"/>
                              <a:cs typeface="Courier New" panose="02070309020205020404" pitchFamily="49" charset="0"/>
                            </a:rPr>
                            <a:t>CMS</a:t>
                          </a:r>
                          <a:endParaRPr lang="en-US" sz="10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CMS-PAS-TOP-23-008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tW</a:t>
                          </a:r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34.7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23,25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2918152"/>
                      </a:ext>
                    </a:extLst>
                  </a:tr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ATLAS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06 (2023)191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s-channel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26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157495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821925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D9CEF-D579-79CE-60EE-E2E5F2E53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643" y="2758275"/>
            <a:ext cx="10058400" cy="1609344"/>
          </a:xfrm>
        </p:spPr>
        <p:txBody>
          <a:bodyPr/>
          <a:lstStyle/>
          <a:p>
            <a:pPr algn="ctr"/>
            <a:r>
              <a:rPr lang="en-US" dirty="0"/>
              <a:t>backup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715C0A-DDAB-29D2-8838-4F7969F30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467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E8F87-B218-2065-BEC9-50003F054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56640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Digression on Luminosity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73EAB-3085-FD7B-2C88-3167F3DF0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660" y="1051034"/>
            <a:ext cx="3998205" cy="4050792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ATLAS uses LUCID II detector, </a:t>
            </a:r>
          </a:p>
          <a:p>
            <a:pPr lvl="2"/>
            <a:r>
              <a:rPr lang="en-US" dirty="0"/>
              <a:t>charge-integrating Cerenkov light detector 17m from IP</a:t>
            </a:r>
          </a:p>
          <a:p>
            <a:pPr lvl="2"/>
            <a:r>
              <a:rPr lang="en-US" dirty="0"/>
              <a:t>active material is the quartz fibers and the quartz photomultiplier windows. </a:t>
            </a:r>
          </a:p>
          <a:p>
            <a:pPr lvl="2"/>
            <a:r>
              <a:rPr lang="en-US" dirty="0"/>
              <a:t>Gain monitored with </a:t>
            </a:r>
            <a:r>
              <a:rPr lang="en-US" baseline="30000" dirty="0"/>
              <a:t>207</a:t>
            </a:r>
            <a:r>
              <a:rPr lang="en-US" dirty="0"/>
              <a:t>Bi sources for stability of relative luminosity measurement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The Run 2 Luminosity error is 0.83%. Cf.  1.9% (8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r>
              <a:rPr lang="en-US" dirty="0">
                <a:solidFill>
                  <a:srgbClr val="FF0000"/>
                </a:solidFill>
              </a:rPr>
              <a:t>)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E4AFE2-9E4D-8CF5-0EC5-D073C6984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40501A-4EBB-C094-EA1A-14E0A68DF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669" y="4281726"/>
            <a:ext cx="3525908" cy="249281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202DFAA-1DAF-4EE8-D612-DD24FB5BDFA2}"/>
              </a:ext>
            </a:extLst>
          </p:cNvPr>
          <p:cNvSpPr txBox="1">
            <a:spLocks/>
          </p:cNvSpPr>
          <p:nvPr/>
        </p:nvSpPr>
        <p:spPr>
          <a:xfrm>
            <a:off x="7632963" y="1051034"/>
            <a:ext cx="3998205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Absolute luminosity determined through </a:t>
            </a:r>
            <a:r>
              <a:rPr lang="en-US" i="1" dirty="0" err="1"/>
              <a:t>Vandermeer</a:t>
            </a:r>
            <a:r>
              <a:rPr lang="en-US" i="1" dirty="0"/>
              <a:t> scans </a:t>
            </a:r>
            <a:r>
              <a:rPr lang="en-US" dirty="0"/>
              <a:t>at low </a:t>
            </a:r>
            <a:r>
              <a:rPr lang="en-US" dirty="0" err="1"/>
              <a:t>lumi</a:t>
            </a:r>
            <a:r>
              <a:rPr lang="en-US" i="1" dirty="0"/>
              <a:t>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7CDED3B-3565-C611-59C7-3C861A18C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3530" y="3740930"/>
            <a:ext cx="3019369" cy="257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28C43B-FE82-61A1-658D-3D631B5D26CB}"/>
              </a:ext>
            </a:extLst>
          </p:cNvPr>
          <p:cNvSpPr txBox="1"/>
          <p:nvPr/>
        </p:nvSpPr>
        <p:spPr>
          <a:xfrm>
            <a:off x="387931" y="6572740"/>
            <a:ext cx="2171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arXiv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2212.09379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D73625E-34F5-1087-114B-AB70DD0A54D8}"/>
                  </a:ext>
                </a:extLst>
              </p:cNvPr>
              <p:cNvSpPr txBox="1"/>
              <p:nvPr/>
            </p:nvSpPr>
            <p:spPr>
              <a:xfrm>
                <a:off x="8780053" y="2620582"/>
                <a:ext cx="1372940" cy="6220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D73625E-34F5-1087-114B-AB70DD0A5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0053" y="2620582"/>
                <a:ext cx="1372940" cy="622030"/>
              </a:xfrm>
              <a:prstGeom prst="rect">
                <a:avLst/>
              </a:prstGeom>
              <a:blipFill>
                <a:blip r:embed="rId5"/>
                <a:stretch>
                  <a:fillRect l="-3670" t="-4000" r="-917"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A93C3E92-F353-BE53-2E50-851006DDE18C}"/>
              </a:ext>
            </a:extLst>
          </p:cNvPr>
          <p:cNvSpPr txBox="1"/>
          <p:nvPr/>
        </p:nvSpPr>
        <p:spPr>
          <a:xfrm>
            <a:off x="8093530" y="1972694"/>
            <a:ext cx="906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mic Sans MS" panose="030F0902030302020204" pitchFamily="66" charset="0"/>
                <a:cs typeface="Courier New" panose="02070309020205020404" pitchFamily="49" charset="0"/>
              </a:rPr>
              <a:t>40 </a:t>
            </a:r>
            <a:r>
              <a:rPr lang="en-US" sz="1600" dirty="0" err="1">
                <a:solidFill>
                  <a:srgbClr val="FF0000"/>
                </a:solidFill>
                <a:latin typeface="Comic Sans MS" panose="030F0902030302020204" pitchFamily="66" charset="0"/>
                <a:cs typeface="Courier New" panose="02070309020205020404" pitchFamily="49" charset="0"/>
              </a:rPr>
              <a:t>Mhz</a:t>
            </a:r>
            <a:endParaRPr lang="en-US" sz="1600" dirty="0">
              <a:solidFill>
                <a:srgbClr val="FF0000"/>
              </a:solidFill>
              <a:latin typeface="Comic Sans MS" panose="030F0902030302020204" pitchFamily="66" charset="0"/>
              <a:cs typeface="Courier New" panose="02070309020205020404" pitchFamily="49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71C4C5-E907-51FD-AC72-68EEEC210E3E}"/>
              </a:ext>
            </a:extLst>
          </p:cNvPr>
          <p:cNvSpPr txBox="1"/>
          <p:nvPr/>
        </p:nvSpPr>
        <p:spPr>
          <a:xfrm>
            <a:off x="9981357" y="1896357"/>
            <a:ext cx="16983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mic Sans MS" panose="030F0902030302020204" pitchFamily="66" charset="0"/>
              </a:rPr>
              <a:t>from beam instrumentation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A7276C5-1D81-A4CF-31EB-5D10AC244456}"/>
              </a:ext>
            </a:extLst>
          </p:cNvPr>
          <p:cNvSpPr/>
          <p:nvPr/>
        </p:nvSpPr>
        <p:spPr>
          <a:xfrm>
            <a:off x="9627476" y="3321269"/>
            <a:ext cx="476140" cy="357352"/>
          </a:xfrm>
          <a:custGeom>
            <a:avLst/>
            <a:gdLst>
              <a:gd name="connsiteX0" fmla="*/ 0 w 1093579"/>
              <a:gd name="connsiteY0" fmla="*/ 0 h 357352"/>
              <a:gd name="connsiteX1" fmla="*/ 1093076 w 1093579"/>
              <a:gd name="connsiteY1" fmla="*/ 63062 h 357352"/>
              <a:gd name="connsiteX2" fmla="*/ 147145 w 1093579"/>
              <a:gd name="connsiteY2" fmla="*/ 136634 h 357352"/>
              <a:gd name="connsiteX3" fmla="*/ 546538 w 1093579"/>
              <a:gd name="connsiteY3" fmla="*/ 168165 h 357352"/>
              <a:gd name="connsiteX4" fmla="*/ 567558 w 1093579"/>
              <a:gd name="connsiteY4" fmla="*/ 357352 h 35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3579" h="357352">
                <a:moveTo>
                  <a:pt x="0" y="0"/>
                </a:moveTo>
                <a:cubicBezTo>
                  <a:pt x="534276" y="20145"/>
                  <a:pt x="1068552" y="40290"/>
                  <a:pt x="1093076" y="63062"/>
                </a:cubicBezTo>
                <a:cubicBezTo>
                  <a:pt x="1117600" y="85834"/>
                  <a:pt x="238235" y="119117"/>
                  <a:pt x="147145" y="136634"/>
                </a:cubicBezTo>
                <a:cubicBezTo>
                  <a:pt x="56055" y="154151"/>
                  <a:pt x="476469" y="131379"/>
                  <a:pt x="546538" y="168165"/>
                </a:cubicBezTo>
                <a:cubicBezTo>
                  <a:pt x="616607" y="204951"/>
                  <a:pt x="592082" y="281151"/>
                  <a:pt x="567558" y="357352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00DF32-03AF-1E7A-6472-780DB927B7F7}"/>
              </a:ext>
            </a:extLst>
          </p:cNvPr>
          <p:cNvSpPr txBox="1"/>
          <p:nvPr/>
        </p:nvSpPr>
        <p:spPr>
          <a:xfrm>
            <a:off x="8413876" y="3189818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mic Sans MS" panose="030F0902030302020204" pitchFamily="66" charset="0"/>
              </a:rPr>
              <a:t>Convolved </a:t>
            </a:r>
          </a:p>
          <a:p>
            <a:r>
              <a:rPr lang="en-US" sz="1600" dirty="0">
                <a:solidFill>
                  <a:srgbClr val="FF0000"/>
                </a:solidFill>
                <a:latin typeface="Comic Sans MS" panose="030F0902030302020204" pitchFamily="66" charset="0"/>
              </a:rPr>
              <a:t>Beam sizes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DB9FF11E-04BA-29EC-9E2E-25D4597AADFD}"/>
              </a:ext>
            </a:extLst>
          </p:cNvPr>
          <p:cNvSpPr/>
          <p:nvPr/>
        </p:nvSpPr>
        <p:spPr>
          <a:xfrm>
            <a:off x="8292662" y="2364474"/>
            <a:ext cx="1093076" cy="378726"/>
          </a:xfrm>
          <a:custGeom>
            <a:avLst/>
            <a:gdLst>
              <a:gd name="connsiteX0" fmla="*/ 0 w 1093076"/>
              <a:gd name="connsiteY0" fmla="*/ 189540 h 378726"/>
              <a:gd name="connsiteX1" fmla="*/ 304800 w 1093076"/>
              <a:gd name="connsiteY1" fmla="*/ 354 h 378726"/>
              <a:gd name="connsiteX2" fmla="*/ 178676 w 1093076"/>
              <a:gd name="connsiteY2" fmla="*/ 231581 h 378726"/>
              <a:gd name="connsiteX3" fmla="*/ 725214 w 1093076"/>
              <a:gd name="connsiteY3" fmla="*/ 147498 h 378726"/>
              <a:gd name="connsiteX4" fmla="*/ 903890 w 1093076"/>
              <a:gd name="connsiteY4" fmla="*/ 315664 h 378726"/>
              <a:gd name="connsiteX5" fmla="*/ 1093076 w 1093076"/>
              <a:gd name="connsiteY5" fmla="*/ 378726 h 378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3076" h="378726">
                <a:moveTo>
                  <a:pt x="0" y="189540"/>
                </a:moveTo>
                <a:cubicBezTo>
                  <a:pt x="137510" y="91443"/>
                  <a:pt x="275021" y="-6653"/>
                  <a:pt x="304800" y="354"/>
                </a:cubicBezTo>
                <a:cubicBezTo>
                  <a:pt x="334579" y="7361"/>
                  <a:pt x="108607" y="207057"/>
                  <a:pt x="178676" y="231581"/>
                </a:cubicBezTo>
                <a:cubicBezTo>
                  <a:pt x="248745" y="256105"/>
                  <a:pt x="604345" y="133484"/>
                  <a:pt x="725214" y="147498"/>
                </a:cubicBezTo>
                <a:cubicBezTo>
                  <a:pt x="846083" y="161512"/>
                  <a:pt x="842580" y="277126"/>
                  <a:pt x="903890" y="315664"/>
                </a:cubicBezTo>
                <a:cubicBezTo>
                  <a:pt x="965200" y="354202"/>
                  <a:pt x="1029138" y="366464"/>
                  <a:pt x="1093076" y="378726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7898A676-3A65-A818-B2E7-AF02D20B0A4E}"/>
              </a:ext>
            </a:extLst>
          </p:cNvPr>
          <p:cNvSpPr/>
          <p:nvPr/>
        </p:nvSpPr>
        <p:spPr>
          <a:xfrm>
            <a:off x="9823603" y="2364474"/>
            <a:ext cx="315509" cy="273269"/>
          </a:xfrm>
          <a:custGeom>
            <a:avLst/>
            <a:gdLst>
              <a:gd name="connsiteX0" fmla="*/ 63062 w 315509"/>
              <a:gd name="connsiteY0" fmla="*/ 0 h 273269"/>
              <a:gd name="connsiteX1" fmla="*/ 315311 w 315509"/>
              <a:gd name="connsiteY1" fmla="*/ 168166 h 273269"/>
              <a:gd name="connsiteX2" fmla="*/ 105104 w 315509"/>
              <a:gd name="connsiteY2" fmla="*/ 126125 h 273269"/>
              <a:gd name="connsiteX3" fmla="*/ 94593 w 315509"/>
              <a:gd name="connsiteY3" fmla="*/ 220718 h 273269"/>
              <a:gd name="connsiteX4" fmla="*/ 0 w 315509"/>
              <a:gd name="connsiteY4" fmla="*/ 273269 h 27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509" h="273269">
                <a:moveTo>
                  <a:pt x="63062" y="0"/>
                </a:moveTo>
                <a:cubicBezTo>
                  <a:pt x="185683" y="73572"/>
                  <a:pt x="308304" y="147145"/>
                  <a:pt x="315311" y="168166"/>
                </a:cubicBezTo>
                <a:cubicBezTo>
                  <a:pt x="322318" y="189187"/>
                  <a:pt x="141890" y="117366"/>
                  <a:pt x="105104" y="126125"/>
                </a:cubicBezTo>
                <a:cubicBezTo>
                  <a:pt x="68318" y="134884"/>
                  <a:pt x="112110" y="196194"/>
                  <a:pt x="94593" y="220718"/>
                </a:cubicBezTo>
                <a:cubicBezTo>
                  <a:pt x="77076" y="245242"/>
                  <a:pt x="38538" y="259255"/>
                  <a:pt x="0" y="273269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B6C497-424C-19D5-3D76-DABF7CCB945D}"/>
              </a:ext>
            </a:extLst>
          </p:cNvPr>
          <p:cNvSpPr txBox="1"/>
          <p:nvPr/>
        </p:nvSpPr>
        <p:spPr>
          <a:xfrm>
            <a:off x="10224111" y="3206703"/>
            <a:ext cx="1421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mic Sans MS" panose="030F0902030302020204" pitchFamily="66" charset="0"/>
              </a:rPr>
              <a:t>From VDM scan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920694A-E5F7-C89B-256B-F17FCFF1B2A4}"/>
              </a:ext>
            </a:extLst>
          </p:cNvPr>
          <p:cNvCxnSpPr/>
          <p:nvPr/>
        </p:nvCxnSpPr>
        <p:spPr>
          <a:xfrm>
            <a:off x="4227577" y="2189602"/>
            <a:ext cx="0" cy="1773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84BBA96-0DA8-424E-DFB8-E66F29CF8C09}"/>
              </a:ext>
            </a:extLst>
          </p:cNvPr>
          <p:cNvSpPr txBox="1"/>
          <p:nvPr/>
        </p:nvSpPr>
        <p:spPr>
          <a:xfrm>
            <a:off x="4469139" y="1104363"/>
            <a:ext cx="316382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F0"/>
                </a:solidFill>
              </a:rPr>
              <a:t>CMS uses HF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F0"/>
                </a:solidFill>
              </a:rPr>
              <a:t>Hadronic Forward Calorimeter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F0"/>
                </a:solidFill>
              </a:rPr>
              <a:t>Steel w/ quartz fibers.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F0"/>
                </a:solidFill>
              </a:rPr>
              <a:t>And Pixel detector, Pixel Luminosity Telescope, and Fast Beam </a:t>
            </a:r>
            <a:r>
              <a:rPr lang="en-US" sz="1400" dirty="0" err="1">
                <a:solidFill>
                  <a:srgbClr val="00B0F0"/>
                </a:solidFill>
              </a:rPr>
              <a:t>Condtions</a:t>
            </a:r>
            <a:r>
              <a:rPr lang="en-US" sz="1400" dirty="0">
                <a:solidFill>
                  <a:srgbClr val="00B0F0"/>
                </a:solidFill>
              </a:rPr>
              <a:t> Monitor.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F0"/>
                </a:solidFill>
              </a:rPr>
              <a:t>Run 2 Luminosity of 1.2% precision achieved (Cf. 1.9% at 8 </a:t>
            </a:r>
            <a:r>
              <a:rPr lang="en-US" sz="1400" dirty="0" err="1">
                <a:solidFill>
                  <a:srgbClr val="00B0F0"/>
                </a:solidFill>
              </a:rPr>
              <a:t>TeV</a:t>
            </a:r>
            <a:r>
              <a:rPr lang="en-US" sz="1400" dirty="0">
                <a:solidFill>
                  <a:srgbClr val="00B0F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F0"/>
                </a:solidFill>
              </a:rPr>
              <a:t>However stability issues, and beam-beam interactions  may increase this to over 2%.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B0F0"/>
              </a:solidFill>
            </a:endParaRPr>
          </a:p>
          <a:p>
            <a:r>
              <a:rPr lang="en-US" dirty="0">
                <a:solidFill>
                  <a:srgbClr val="00B0F0"/>
                </a:solidFill>
              </a:rPr>
              <a:t>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E5CB29B-7123-A99E-4254-1B85FC787F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5373" y="4454345"/>
            <a:ext cx="3493520" cy="186285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9CEAB7E-48EC-B6B7-E82F-431FD1D20E93}"/>
              </a:ext>
            </a:extLst>
          </p:cNvPr>
          <p:cNvSpPr txBox="1"/>
          <p:nvPr/>
        </p:nvSpPr>
        <p:spPr>
          <a:xfrm>
            <a:off x="4752046" y="6381653"/>
            <a:ext cx="2880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Eur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Phys. J. C. 81 (2021) 800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1101763-3B9C-B56E-636C-50132B389643}"/>
              </a:ext>
            </a:extLst>
          </p:cNvPr>
          <p:cNvCxnSpPr/>
          <p:nvPr/>
        </p:nvCxnSpPr>
        <p:spPr>
          <a:xfrm>
            <a:off x="7798091" y="2276991"/>
            <a:ext cx="0" cy="1773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8292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F28767D-7671-3701-8AD5-02CCDF716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70281" y="686821"/>
            <a:ext cx="2624663" cy="25379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659119-C831-EF53-C7BD-D56EF95FF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169911" y="2463270"/>
            <a:ext cx="3871438" cy="37435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1E068E-42FD-C33E-1418-19045A7E75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616317" y="686821"/>
            <a:ext cx="2624662" cy="25379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F6FDD0-E8BF-D36B-D2AF-294A56E26E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011212" y="3472356"/>
            <a:ext cx="2624665" cy="25379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BE5700-BFB7-16B6-4872-33D7AF0C06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606651" y="3633537"/>
            <a:ext cx="2643992" cy="255664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F0154C-2100-6C60-654C-6532E2F12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7767" y="6491307"/>
            <a:ext cx="952499" cy="2743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1D083B93-B027-A545-8394-2126D39E1297}" type="slidenum"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pPr algn="r">
                <a:spcAft>
                  <a:spcPts val="600"/>
                </a:spcAft>
              </a:pPr>
              <a:t>33</a:t>
            </a:fld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2" name="Picture 6" descr="CMS-doc-3045-v3: CMS Logo">
            <a:extLst>
              <a:ext uri="{FF2B5EF4-FFF2-40B4-BE49-F238E27FC236}">
                <a16:creationId xmlns:a16="http://schemas.microsoft.com/office/drawing/2014/main" id="{103E1811-D1C7-E1FC-5DC9-DA1201603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04240" y="763792"/>
            <a:ext cx="942049" cy="88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7008F1F4-B6A3-E665-49FB-79C7FC624C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1135336"/>
                  </p:ext>
                </p:extLst>
              </p:nvPr>
            </p:nvGraphicFramePr>
            <p:xfrm>
              <a:off x="374171" y="6323905"/>
              <a:ext cx="8374079" cy="33480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6987">
                      <a:extLst>
                        <a:ext uri="{9D8B030D-6E8A-4147-A177-3AD203B41FA5}">
                          <a16:colId xmlns:a16="http://schemas.microsoft.com/office/drawing/2014/main" val="1365792138"/>
                        </a:ext>
                      </a:extLst>
                    </a:gridCol>
                    <a:gridCol w="806823">
                      <a:extLst>
                        <a:ext uri="{9D8B030D-6E8A-4147-A177-3AD203B41FA5}">
                          <a16:colId xmlns:a16="http://schemas.microsoft.com/office/drawing/2014/main" val="3242187685"/>
                        </a:ext>
                      </a:extLst>
                    </a:gridCol>
                    <a:gridCol w="1347781">
                      <a:extLst>
                        <a:ext uri="{9D8B030D-6E8A-4147-A177-3AD203B41FA5}">
                          <a16:colId xmlns:a16="http://schemas.microsoft.com/office/drawing/2014/main" val="3726447984"/>
                        </a:ext>
                      </a:extLst>
                    </a:gridCol>
                    <a:gridCol w="3422488">
                      <a:extLst>
                        <a:ext uri="{9D8B030D-6E8A-4147-A177-3AD203B41FA5}">
                          <a16:colId xmlns:a16="http://schemas.microsoft.com/office/drawing/2014/main" val="358990158"/>
                        </a:ext>
                      </a:extLst>
                    </a:gridCol>
                  </a:tblGrid>
                  <a:tr h="334803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Diff cross sections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ℓ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+jets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 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Phys. Rev D 104 09201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21007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7008F1F4-B6A3-E665-49FB-79C7FC624C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1135336"/>
                  </p:ext>
                </p:extLst>
              </p:nvPr>
            </p:nvGraphicFramePr>
            <p:xfrm>
              <a:off x="374171" y="6323905"/>
              <a:ext cx="8374079" cy="33480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6987">
                      <a:extLst>
                        <a:ext uri="{9D8B030D-6E8A-4147-A177-3AD203B41FA5}">
                          <a16:colId xmlns:a16="http://schemas.microsoft.com/office/drawing/2014/main" val="1365792138"/>
                        </a:ext>
                      </a:extLst>
                    </a:gridCol>
                    <a:gridCol w="806823">
                      <a:extLst>
                        <a:ext uri="{9D8B030D-6E8A-4147-A177-3AD203B41FA5}">
                          <a16:colId xmlns:a16="http://schemas.microsoft.com/office/drawing/2014/main" val="3242187685"/>
                        </a:ext>
                      </a:extLst>
                    </a:gridCol>
                    <a:gridCol w="1347781">
                      <a:extLst>
                        <a:ext uri="{9D8B030D-6E8A-4147-A177-3AD203B41FA5}">
                          <a16:colId xmlns:a16="http://schemas.microsoft.com/office/drawing/2014/main" val="3726447984"/>
                        </a:ext>
                      </a:extLst>
                    </a:gridCol>
                    <a:gridCol w="3422488">
                      <a:extLst>
                        <a:ext uri="{9D8B030D-6E8A-4147-A177-3AD203B41FA5}">
                          <a16:colId xmlns:a16="http://schemas.microsoft.com/office/drawing/2014/main" val="358990158"/>
                        </a:ext>
                      </a:extLst>
                    </a:gridCol>
                  </a:tblGrid>
                  <a:tr h="33480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455" r="-201364" b="-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 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Phys. Rev D 104 09201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21007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061B84E5-CC6F-5152-6176-B2DE2C7639FB}"/>
              </a:ext>
            </a:extLst>
          </p:cNvPr>
          <p:cNvSpPr txBox="1"/>
          <p:nvPr/>
        </p:nvSpPr>
        <p:spPr>
          <a:xfrm>
            <a:off x="5007216" y="692554"/>
            <a:ext cx="3491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Differential and double-differential cross sections in </a:t>
            </a:r>
            <a:r>
              <a:rPr lang="en-US" sz="1600" dirty="0" err="1"/>
              <a:t>lepton+jets</a:t>
            </a:r>
            <a:r>
              <a:rPr lang="en-US" sz="1600" dirty="0"/>
              <a:t> mode.  </a:t>
            </a:r>
          </a:p>
          <a:p>
            <a:endParaRPr lang="en-US" sz="1600" dirty="0"/>
          </a:p>
          <a:p>
            <a:r>
              <a:rPr lang="en-US" sz="1600" dirty="0"/>
              <a:t>Parton level comparisons include POWHEG (NLO) and MATRIX (NNLO) w / significantly smaller errors. </a:t>
            </a:r>
          </a:p>
        </p:txBody>
      </p:sp>
    </p:spTree>
    <p:extLst>
      <p:ext uri="{BB962C8B-B14F-4D97-AF65-F5344CB8AC3E}">
        <p14:creationId xmlns:p14="http://schemas.microsoft.com/office/powerpoint/2010/main" val="14573872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Picture 225">
            <a:extLst>
              <a:ext uri="{FF2B5EF4-FFF2-40B4-BE49-F238E27FC236}">
                <a16:creationId xmlns:a16="http://schemas.microsoft.com/office/drawing/2014/main" id="{2A7EC27E-6F7E-7B5E-F8D1-9677FB645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23003" y="590637"/>
            <a:ext cx="1516103" cy="1568669"/>
          </a:xfrm>
          <a:prstGeom prst="rect">
            <a:avLst/>
          </a:prstGeom>
        </p:spPr>
      </p:pic>
      <p:pic>
        <p:nvPicPr>
          <p:cNvPr id="228" name="Picture 227">
            <a:extLst>
              <a:ext uri="{FF2B5EF4-FFF2-40B4-BE49-F238E27FC236}">
                <a16:creationId xmlns:a16="http://schemas.microsoft.com/office/drawing/2014/main" id="{278B114B-5EDD-A02A-F238-243B881E1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988898" y="378138"/>
            <a:ext cx="1516103" cy="1568669"/>
          </a:xfrm>
          <a:prstGeom prst="rect">
            <a:avLst/>
          </a:prstGeom>
        </p:spPr>
      </p:pic>
      <p:pic>
        <p:nvPicPr>
          <p:cNvPr id="230" name="Picture 229">
            <a:extLst>
              <a:ext uri="{FF2B5EF4-FFF2-40B4-BE49-F238E27FC236}">
                <a16:creationId xmlns:a16="http://schemas.microsoft.com/office/drawing/2014/main" id="{D5BC6797-FD18-AAC1-B404-317A188247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478355" y="231899"/>
            <a:ext cx="1516103" cy="1568669"/>
          </a:xfrm>
          <a:prstGeom prst="rect">
            <a:avLst/>
          </a:prstGeom>
        </p:spPr>
      </p:pic>
      <p:pic>
        <p:nvPicPr>
          <p:cNvPr id="232" name="Picture 231">
            <a:extLst>
              <a:ext uri="{FF2B5EF4-FFF2-40B4-BE49-F238E27FC236}">
                <a16:creationId xmlns:a16="http://schemas.microsoft.com/office/drawing/2014/main" id="{ED260353-F627-FD10-E5B6-35710691A7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259864" y="195232"/>
            <a:ext cx="1516103" cy="1568669"/>
          </a:xfrm>
          <a:prstGeom prst="rect">
            <a:avLst/>
          </a:prstGeom>
        </p:spPr>
      </p:pic>
      <p:pic>
        <p:nvPicPr>
          <p:cNvPr id="234" name="Picture 233">
            <a:extLst>
              <a:ext uri="{FF2B5EF4-FFF2-40B4-BE49-F238E27FC236}">
                <a16:creationId xmlns:a16="http://schemas.microsoft.com/office/drawing/2014/main" id="{595D349B-2395-28AA-6AC8-A429DC459E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6822445" y="195973"/>
            <a:ext cx="1516103" cy="1568669"/>
          </a:xfrm>
          <a:prstGeom prst="rect">
            <a:avLst/>
          </a:prstGeom>
        </p:spPr>
      </p:pic>
      <p:pic>
        <p:nvPicPr>
          <p:cNvPr id="236" name="Picture 235">
            <a:extLst>
              <a:ext uri="{FF2B5EF4-FFF2-40B4-BE49-F238E27FC236}">
                <a16:creationId xmlns:a16="http://schemas.microsoft.com/office/drawing/2014/main" id="{F821BCBA-FCB2-4401-3414-516717B8EA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8442989" y="195973"/>
            <a:ext cx="1516103" cy="1568669"/>
          </a:xfrm>
          <a:prstGeom prst="rect">
            <a:avLst/>
          </a:prstGeom>
        </p:spPr>
      </p:pic>
      <p:pic>
        <p:nvPicPr>
          <p:cNvPr id="238" name="Picture 237">
            <a:extLst>
              <a:ext uri="{FF2B5EF4-FFF2-40B4-BE49-F238E27FC236}">
                <a16:creationId xmlns:a16="http://schemas.microsoft.com/office/drawing/2014/main" id="{789F20B9-AE38-9FCA-EA85-A6D0EEBB94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0055808" y="134515"/>
            <a:ext cx="1516103" cy="1568669"/>
          </a:xfrm>
          <a:prstGeom prst="rect">
            <a:avLst/>
          </a:prstGeom>
        </p:spPr>
      </p:pic>
      <p:pic>
        <p:nvPicPr>
          <p:cNvPr id="240" name="Picture 239">
            <a:extLst>
              <a:ext uri="{FF2B5EF4-FFF2-40B4-BE49-F238E27FC236}">
                <a16:creationId xmlns:a16="http://schemas.microsoft.com/office/drawing/2014/main" id="{64ABE72C-DCCC-7677-E032-02DA6D7616F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501642" y="1916484"/>
            <a:ext cx="1516103" cy="1568669"/>
          </a:xfrm>
          <a:prstGeom prst="rect">
            <a:avLst/>
          </a:prstGeom>
        </p:spPr>
      </p:pic>
      <p:pic>
        <p:nvPicPr>
          <p:cNvPr id="242" name="Picture 241">
            <a:extLst>
              <a:ext uri="{FF2B5EF4-FFF2-40B4-BE49-F238E27FC236}">
                <a16:creationId xmlns:a16="http://schemas.microsoft.com/office/drawing/2014/main" id="{25480361-2E02-5345-3AF9-47021C22C0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2019358" y="1863050"/>
            <a:ext cx="1516103" cy="1568669"/>
          </a:xfrm>
          <a:prstGeom prst="rect">
            <a:avLst/>
          </a:prstGeom>
        </p:spPr>
      </p:pic>
      <p:pic>
        <p:nvPicPr>
          <p:cNvPr id="244" name="Picture 243">
            <a:extLst>
              <a:ext uri="{FF2B5EF4-FFF2-40B4-BE49-F238E27FC236}">
                <a16:creationId xmlns:a16="http://schemas.microsoft.com/office/drawing/2014/main" id="{E9C3DF4A-804A-0E0D-C867-F387F17AED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3628371" y="1873615"/>
            <a:ext cx="1516103" cy="1568669"/>
          </a:xfrm>
          <a:prstGeom prst="rect">
            <a:avLst/>
          </a:prstGeom>
        </p:spPr>
      </p:pic>
      <p:pic>
        <p:nvPicPr>
          <p:cNvPr id="246" name="Picture 245">
            <a:extLst>
              <a:ext uri="{FF2B5EF4-FFF2-40B4-BE49-F238E27FC236}">
                <a16:creationId xmlns:a16="http://schemas.microsoft.com/office/drawing/2014/main" id="{FD6C1E81-0226-DFFE-95F4-A3DF75A339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5400000">
            <a:off x="5301169" y="1829757"/>
            <a:ext cx="1516103" cy="1568669"/>
          </a:xfrm>
          <a:prstGeom prst="rect">
            <a:avLst/>
          </a:prstGeom>
        </p:spPr>
      </p:pic>
      <p:pic>
        <p:nvPicPr>
          <p:cNvPr id="248" name="Picture 247">
            <a:extLst>
              <a:ext uri="{FF2B5EF4-FFF2-40B4-BE49-F238E27FC236}">
                <a16:creationId xmlns:a16="http://schemas.microsoft.com/office/drawing/2014/main" id="{FAD5D977-0732-482E-F54E-C9B6EA58959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6955456" y="1805845"/>
            <a:ext cx="1516103" cy="1568669"/>
          </a:xfrm>
          <a:prstGeom prst="rect">
            <a:avLst/>
          </a:prstGeom>
        </p:spPr>
      </p:pic>
      <p:pic>
        <p:nvPicPr>
          <p:cNvPr id="250" name="Picture 249">
            <a:extLst>
              <a:ext uri="{FF2B5EF4-FFF2-40B4-BE49-F238E27FC236}">
                <a16:creationId xmlns:a16="http://schemas.microsoft.com/office/drawing/2014/main" id="{B719FAB8-BBD2-A490-4B47-C97B6DF1C2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5400000">
            <a:off x="8620605" y="1791692"/>
            <a:ext cx="1516103" cy="1568669"/>
          </a:xfrm>
          <a:prstGeom prst="rect">
            <a:avLst/>
          </a:prstGeom>
        </p:spPr>
      </p:pic>
      <p:pic>
        <p:nvPicPr>
          <p:cNvPr id="252" name="Picture 251">
            <a:extLst>
              <a:ext uri="{FF2B5EF4-FFF2-40B4-BE49-F238E27FC236}">
                <a16:creationId xmlns:a16="http://schemas.microsoft.com/office/drawing/2014/main" id="{F6213867-F05B-5CF2-8E92-A456D70E816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0299432" y="1781041"/>
            <a:ext cx="1516103" cy="1568669"/>
          </a:xfrm>
          <a:prstGeom prst="rect">
            <a:avLst/>
          </a:prstGeom>
        </p:spPr>
      </p:pic>
      <p:pic>
        <p:nvPicPr>
          <p:cNvPr id="254" name="Picture 253">
            <a:extLst>
              <a:ext uri="{FF2B5EF4-FFF2-40B4-BE49-F238E27FC236}">
                <a16:creationId xmlns:a16="http://schemas.microsoft.com/office/drawing/2014/main" id="{DE9E9159-AE96-5341-CE7E-3780DDBE162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5400000">
            <a:off x="900923" y="3590628"/>
            <a:ext cx="1516103" cy="1568669"/>
          </a:xfrm>
          <a:prstGeom prst="rect">
            <a:avLst/>
          </a:prstGeom>
        </p:spPr>
      </p:pic>
      <p:pic>
        <p:nvPicPr>
          <p:cNvPr id="256" name="Picture 255">
            <a:extLst>
              <a:ext uri="{FF2B5EF4-FFF2-40B4-BE49-F238E27FC236}">
                <a16:creationId xmlns:a16="http://schemas.microsoft.com/office/drawing/2014/main" id="{07FDE005-FFB9-2E66-96A4-5B1B958C614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5400000">
            <a:off x="2802471" y="3358921"/>
            <a:ext cx="1516103" cy="1568669"/>
          </a:xfrm>
          <a:prstGeom prst="rect">
            <a:avLst/>
          </a:prstGeom>
        </p:spPr>
      </p:pic>
      <p:pic>
        <p:nvPicPr>
          <p:cNvPr id="258" name="Picture 257">
            <a:extLst>
              <a:ext uri="{FF2B5EF4-FFF2-40B4-BE49-F238E27FC236}">
                <a16:creationId xmlns:a16="http://schemas.microsoft.com/office/drawing/2014/main" id="{52F87535-1C6B-98D2-FAC4-491CA71F64A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5400000">
            <a:off x="4028387" y="3587480"/>
            <a:ext cx="1516103" cy="1568669"/>
          </a:xfrm>
          <a:prstGeom prst="rect">
            <a:avLst/>
          </a:prstGeom>
        </p:spPr>
      </p:pic>
      <p:pic>
        <p:nvPicPr>
          <p:cNvPr id="260" name="Picture 259">
            <a:extLst>
              <a:ext uri="{FF2B5EF4-FFF2-40B4-BE49-F238E27FC236}">
                <a16:creationId xmlns:a16="http://schemas.microsoft.com/office/drawing/2014/main" id="{60654200-7E15-BCCB-ED20-DB859602942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5400000">
            <a:off x="5606819" y="3598092"/>
            <a:ext cx="1516103" cy="1568669"/>
          </a:xfrm>
          <a:prstGeom prst="rect">
            <a:avLst/>
          </a:prstGeom>
        </p:spPr>
      </p:pic>
      <p:pic>
        <p:nvPicPr>
          <p:cNvPr id="262" name="Picture 261">
            <a:extLst>
              <a:ext uri="{FF2B5EF4-FFF2-40B4-BE49-F238E27FC236}">
                <a16:creationId xmlns:a16="http://schemas.microsoft.com/office/drawing/2014/main" id="{A14134BB-34E9-DBE1-E8C4-B29623DCE9C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5400000">
            <a:off x="7174431" y="3581222"/>
            <a:ext cx="1516103" cy="1568669"/>
          </a:xfrm>
          <a:prstGeom prst="rect">
            <a:avLst/>
          </a:prstGeom>
        </p:spPr>
      </p:pic>
      <p:pic>
        <p:nvPicPr>
          <p:cNvPr id="264" name="Picture 263">
            <a:extLst>
              <a:ext uri="{FF2B5EF4-FFF2-40B4-BE49-F238E27FC236}">
                <a16:creationId xmlns:a16="http://schemas.microsoft.com/office/drawing/2014/main" id="{2EAD2AA6-BFAB-C687-6477-0E56EBC2EB3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5400000">
            <a:off x="8862183" y="3508145"/>
            <a:ext cx="1516103" cy="1568669"/>
          </a:xfrm>
          <a:prstGeom prst="rect">
            <a:avLst/>
          </a:prstGeom>
        </p:spPr>
      </p:pic>
      <p:pic>
        <p:nvPicPr>
          <p:cNvPr id="266" name="Picture 265">
            <a:extLst>
              <a:ext uri="{FF2B5EF4-FFF2-40B4-BE49-F238E27FC236}">
                <a16:creationId xmlns:a16="http://schemas.microsoft.com/office/drawing/2014/main" id="{DDFDA230-A4A9-EF05-BA47-353AE449E3F1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 rot="5400000">
            <a:off x="10404663" y="3439731"/>
            <a:ext cx="1516103" cy="1568669"/>
          </a:xfrm>
          <a:prstGeom prst="rect">
            <a:avLst/>
          </a:prstGeom>
        </p:spPr>
      </p:pic>
      <p:pic>
        <p:nvPicPr>
          <p:cNvPr id="268" name="Picture 267">
            <a:extLst>
              <a:ext uri="{FF2B5EF4-FFF2-40B4-BE49-F238E27FC236}">
                <a16:creationId xmlns:a16="http://schemas.microsoft.com/office/drawing/2014/main" id="{6A24D5C4-1F50-3F24-0BB0-2F24F84AC392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5400000">
            <a:off x="501642" y="5235422"/>
            <a:ext cx="1516103" cy="1568669"/>
          </a:xfrm>
          <a:prstGeom prst="rect">
            <a:avLst/>
          </a:prstGeom>
        </p:spPr>
      </p:pic>
      <p:pic>
        <p:nvPicPr>
          <p:cNvPr id="270" name="Picture 269">
            <a:extLst>
              <a:ext uri="{FF2B5EF4-FFF2-40B4-BE49-F238E27FC236}">
                <a16:creationId xmlns:a16="http://schemas.microsoft.com/office/drawing/2014/main" id="{FD88EF81-86AF-C155-EB7E-6AD90F7F19CA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5400000">
            <a:off x="2420128" y="5256811"/>
            <a:ext cx="1516103" cy="1568669"/>
          </a:xfrm>
          <a:prstGeom prst="rect">
            <a:avLst/>
          </a:prstGeom>
        </p:spPr>
      </p:pic>
      <p:pic>
        <p:nvPicPr>
          <p:cNvPr id="272" name="Picture 271">
            <a:extLst>
              <a:ext uri="{FF2B5EF4-FFF2-40B4-BE49-F238E27FC236}">
                <a16:creationId xmlns:a16="http://schemas.microsoft.com/office/drawing/2014/main" id="{C4432453-C2EF-8C48-DDD0-83F8DCE7A37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 rot="5400000">
            <a:off x="4318164" y="5360364"/>
            <a:ext cx="1516103" cy="1568669"/>
          </a:xfrm>
          <a:prstGeom prst="rect">
            <a:avLst/>
          </a:prstGeom>
        </p:spPr>
      </p:pic>
      <p:pic>
        <p:nvPicPr>
          <p:cNvPr id="274" name="Picture 273">
            <a:extLst>
              <a:ext uri="{FF2B5EF4-FFF2-40B4-BE49-F238E27FC236}">
                <a16:creationId xmlns:a16="http://schemas.microsoft.com/office/drawing/2014/main" id="{5F0ABD14-CD5B-4E57-24C0-4847A1A720A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 rot="5400000">
            <a:off x="5877022" y="5360364"/>
            <a:ext cx="1516103" cy="1568669"/>
          </a:xfrm>
          <a:prstGeom prst="rect">
            <a:avLst/>
          </a:prstGeom>
        </p:spPr>
      </p:pic>
      <p:pic>
        <p:nvPicPr>
          <p:cNvPr id="276" name="Picture 275">
            <a:extLst>
              <a:ext uri="{FF2B5EF4-FFF2-40B4-BE49-F238E27FC236}">
                <a16:creationId xmlns:a16="http://schemas.microsoft.com/office/drawing/2014/main" id="{7302884B-20CA-7DFE-1465-77626970F748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 rot="5400000">
            <a:off x="7417976" y="5350209"/>
            <a:ext cx="1516103" cy="1568669"/>
          </a:xfrm>
          <a:prstGeom prst="rect">
            <a:avLst/>
          </a:prstGeom>
        </p:spPr>
      </p:pic>
      <p:pic>
        <p:nvPicPr>
          <p:cNvPr id="278" name="Picture 277">
            <a:extLst>
              <a:ext uri="{FF2B5EF4-FFF2-40B4-BE49-F238E27FC236}">
                <a16:creationId xmlns:a16="http://schemas.microsoft.com/office/drawing/2014/main" id="{10C36530-DAD2-DBB9-186D-2B8BFB4AC38A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 rot="5400000">
            <a:off x="8935432" y="5310582"/>
            <a:ext cx="1516103" cy="1568669"/>
          </a:xfrm>
          <a:prstGeom prst="rect">
            <a:avLst/>
          </a:prstGeom>
        </p:spPr>
      </p:pic>
      <p:pic>
        <p:nvPicPr>
          <p:cNvPr id="280" name="Picture 279">
            <a:extLst>
              <a:ext uri="{FF2B5EF4-FFF2-40B4-BE49-F238E27FC236}">
                <a16:creationId xmlns:a16="http://schemas.microsoft.com/office/drawing/2014/main" id="{6A000F2B-617F-6D6C-10D3-4A01D5C389C5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 rot="5400000">
            <a:off x="10455406" y="5249516"/>
            <a:ext cx="1516103" cy="1568669"/>
          </a:xfrm>
          <a:prstGeom prst="rect">
            <a:avLst/>
          </a:prstGeom>
        </p:spPr>
      </p:pic>
      <p:pic>
        <p:nvPicPr>
          <p:cNvPr id="282" name="Picture 281">
            <a:extLst>
              <a:ext uri="{FF2B5EF4-FFF2-40B4-BE49-F238E27FC236}">
                <a16:creationId xmlns:a16="http://schemas.microsoft.com/office/drawing/2014/main" id="{50737682-3380-3E64-A96F-A73B2993346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 rot="5400000">
            <a:off x="207653" y="2792419"/>
            <a:ext cx="1516103" cy="1568669"/>
          </a:xfrm>
          <a:prstGeom prst="rect">
            <a:avLst/>
          </a:prstGeom>
        </p:spPr>
      </p:pic>
      <p:pic>
        <p:nvPicPr>
          <p:cNvPr id="284" name="Picture 283">
            <a:extLst>
              <a:ext uri="{FF2B5EF4-FFF2-40B4-BE49-F238E27FC236}">
                <a16:creationId xmlns:a16="http://schemas.microsoft.com/office/drawing/2014/main" id="{CD74A4E3-B243-B377-8450-1C52F35535CD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 rot="5400000">
            <a:off x="5052985" y="1682444"/>
            <a:ext cx="1516103" cy="1568669"/>
          </a:xfrm>
          <a:prstGeom prst="rect">
            <a:avLst/>
          </a:prstGeom>
        </p:spPr>
      </p:pic>
      <p:pic>
        <p:nvPicPr>
          <p:cNvPr id="286" name="Picture 285">
            <a:extLst>
              <a:ext uri="{FF2B5EF4-FFF2-40B4-BE49-F238E27FC236}">
                <a16:creationId xmlns:a16="http://schemas.microsoft.com/office/drawing/2014/main" id="{4FDE8BCE-5CD7-B156-BD2D-C9C0A4B9FF63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 rot="5400000">
            <a:off x="8435253" y="1202876"/>
            <a:ext cx="1516103" cy="1568669"/>
          </a:xfrm>
          <a:prstGeom prst="rect">
            <a:avLst/>
          </a:prstGeom>
        </p:spPr>
      </p:pic>
      <p:pic>
        <p:nvPicPr>
          <p:cNvPr id="288" name="Picture 287">
            <a:extLst>
              <a:ext uri="{FF2B5EF4-FFF2-40B4-BE49-F238E27FC236}">
                <a16:creationId xmlns:a16="http://schemas.microsoft.com/office/drawing/2014/main" id="{D43019A4-1857-D98A-140B-C07E0F97FB82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 rot="5400000">
            <a:off x="10552497" y="362740"/>
            <a:ext cx="1516103" cy="1568669"/>
          </a:xfrm>
          <a:prstGeom prst="rect">
            <a:avLst/>
          </a:prstGeom>
        </p:spPr>
      </p:pic>
      <p:pic>
        <p:nvPicPr>
          <p:cNvPr id="290" name="Picture 289">
            <a:extLst>
              <a:ext uri="{FF2B5EF4-FFF2-40B4-BE49-F238E27FC236}">
                <a16:creationId xmlns:a16="http://schemas.microsoft.com/office/drawing/2014/main" id="{A7570AEF-8591-4090-D997-B6743F07BB84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 rot="5400000">
            <a:off x="10249824" y="1718470"/>
            <a:ext cx="1516103" cy="1568669"/>
          </a:xfrm>
          <a:prstGeom prst="rect">
            <a:avLst/>
          </a:prstGeom>
        </p:spPr>
      </p:pic>
      <p:pic>
        <p:nvPicPr>
          <p:cNvPr id="292" name="Picture 291">
            <a:extLst>
              <a:ext uri="{FF2B5EF4-FFF2-40B4-BE49-F238E27FC236}">
                <a16:creationId xmlns:a16="http://schemas.microsoft.com/office/drawing/2014/main" id="{EDCD16C7-433B-FDBA-80B4-81486F1A60DE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 rot="5400000">
            <a:off x="10420872" y="4261939"/>
            <a:ext cx="1516103" cy="1568669"/>
          </a:xfrm>
          <a:prstGeom prst="rect">
            <a:avLst/>
          </a:prstGeom>
        </p:spPr>
      </p:pic>
      <p:pic>
        <p:nvPicPr>
          <p:cNvPr id="294" name="Picture 293">
            <a:extLst>
              <a:ext uri="{FF2B5EF4-FFF2-40B4-BE49-F238E27FC236}">
                <a16:creationId xmlns:a16="http://schemas.microsoft.com/office/drawing/2014/main" id="{BFBD1537-1AC5-C723-56DE-0812E2FF3508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 rot="5400000">
            <a:off x="1518955" y="406314"/>
            <a:ext cx="1516103" cy="1568669"/>
          </a:xfrm>
          <a:prstGeom prst="rect">
            <a:avLst/>
          </a:prstGeom>
        </p:spPr>
      </p:pic>
      <p:pic>
        <p:nvPicPr>
          <p:cNvPr id="296" name="Picture 295">
            <a:extLst>
              <a:ext uri="{FF2B5EF4-FFF2-40B4-BE49-F238E27FC236}">
                <a16:creationId xmlns:a16="http://schemas.microsoft.com/office/drawing/2014/main" id="{29A986AE-C379-74FF-48C1-0A2176A902D0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 rot="5400000">
            <a:off x="3905688" y="1688353"/>
            <a:ext cx="1516103" cy="1568669"/>
          </a:xfrm>
          <a:prstGeom prst="rect">
            <a:avLst/>
          </a:prstGeom>
        </p:spPr>
      </p:pic>
      <p:pic>
        <p:nvPicPr>
          <p:cNvPr id="298" name="Picture 297">
            <a:extLst>
              <a:ext uri="{FF2B5EF4-FFF2-40B4-BE49-F238E27FC236}">
                <a16:creationId xmlns:a16="http://schemas.microsoft.com/office/drawing/2014/main" id="{D930BF07-17C3-8A96-7E55-2986CB920978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 rot="5400000">
            <a:off x="9818456" y="324711"/>
            <a:ext cx="1516103" cy="1568669"/>
          </a:xfrm>
          <a:prstGeom prst="rect">
            <a:avLst/>
          </a:prstGeom>
        </p:spPr>
      </p:pic>
      <p:pic>
        <p:nvPicPr>
          <p:cNvPr id="300" name="Picture 299">
            <a:extLst>
              <a:ext uri="{FF2B5EF4-FFF2-40B4-BE49-F238E27FC236}">
                <a16:creationId xmlns:a16="http://schemas.microsoft.com/office/drawing/2014/main" id="{169C8FE4-0095-1FEC-1CD2-DD9F1F2DD9E9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 rot="5400000">
            <a:off x="5936400" y="331379"/>
            <a:ext cx="1516103" cy="1568669"/>
          </a:xfrm>
          <a:prstGeom prst="rect">
            <a:avLst/>
          </a:prstGeom>
        </p:spPr>
      </p:pic>
      <p:pic>
        <p:nvPicPr>
          <p:cNvPr id="302" name="Picture 301">
            <a:extLst>
              <a:ext uri="{FF2B5EF4-FFF2-40B4-BE49-F238E27FC236}">
                <a16:creationId xmlns:a16="http://schemas.microsoft.com/office/drawing/2014/main" id="{AE1B349F-9230-48F0-62A9-298AC04ED34D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 rot="5400000">
            <a:off x="9486488" y="2199968"/>
            <a:ext cx="1516103" cy="1568669"/>
          </a:xfrm>
          <a:prstGeom prst="rect">
            <a:avLst/>
          </a:prstGeom>
        </p:spPr>
      </p:pic>
      <p:pic>
        <p:nvPicPr>
          <p:cNvPr id="304" name="Picture 303">
            <a:extLst>
              <a:ext uri="{FF2B5EF4-FFF2-40B4-BE49-F238E27FC236}">
                <a16:creationId xmlns:a16="http://schemas.microsoft.com/office/drawing/2014/main" id="{4370F7FB-810E-2B59-6EAF-03971FA1868A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 rot="5400000">
            <a:off x="4578925" y="1612063"/>
            <a:ext cx="1516103" cy="1568669"/>
          </a:xfrm>
          <a:prstGeom prst="rect">
            <a:avLst/>
          </a:prstGeom>
        </p:spPr>
      </p:pic>
      <p:pic>
        <p:nvPicPr>
          <p:cNvPr id="306" name="Picture 305">
            <a:extLst>
              <a:ext uri="{FF2B5EF4-FFF2-40B4-BE49-F238E27FC236}">
                <a16:creationId xmlns:a16="http://schemas.microsoft.com/office/drawing/2014/main" id="{D3730DC0-300C-6142-9D0E-E6D6C3DB2BDA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 rot="5400000">
            <a:off x="625561" y="5224615"/>
            <a:ext cx="1516103" cy="1568669"/>
          </a:xfrm>
          <a:prstGeom prst="rect">
            <a:avLst/>
          </a:prstGeom>
        </p:spPr>
      </p:pic>
      <p:pic>
        <p:nvPicPr>
          <p:cNvPr id="308" name="Picture 307">
            <a:extLst>
              <a:ext uri="{FF2B5EF4-FFF2-40B4-BE49-F238E27FC236}">
                <a16:creationId xmlns:a16="http://schemas.microsoft.com/office/drawing/2014/main" id="{4FA4BBCF-2ACC-49D3-DCE0-CD1A0D8E129B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 rot="5400000">
            <a:off x="616122" y="257784"/>
            <a:ext cx="1516103" cy="1568669"/>
          </a:xfrm>
          <a:prstGeom prst="rect">
            <a:avLst/>
          </a:prstGeom>
        </p:spPr>
      </p:pic>
      <p:pic>
        <p:nvPicPr>
          <p:cNvPr id="310" name="Picture 309">
            <a:extLst>
              <a:ext uri="{FF2B5EF4-FFF2-40B4-BE49-F238E27FC236}">
                <a16:creationId xmlns:a16="http://schemas.microsoft.com/office/drawing/2014/main" id="{2736686D-9F3F-C8D2-93E2-AF39B2A992A1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 rot="5400000">
            <a:off x="9256174" y="2257215"/>
            <a:ext cx="1516103" cy="1568669"/>
          </a:xfrm>
          <a:prstGeom prst="rect">
            <a:avLst/>
          </a:prstGeom>
        </p:spPr>
      </p:pic>
      <p:pic>
        <p:nvPicPr>
          <p:cNvPr id="312" name="Picture 311">
            <a:extLst>
              <a:ext uri="{FF2B5EF4-FFF2-40B4-BE49-F238E27FC236}">
                <a16:creationId xmlns:a16="http://schemas.microsoft.com/office/drawing/2014/main" id="{89513198-C455-3702-F0F3-74033E86253E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 rot="5400000">
            <a:off x="5877022" y="2625347"/>
            <a:ext cx="1516103" cy="1568669"/>
          </a:xfrm>
          <a:prstGeom prst="rect">
            <a:avLst/>
          </a:prstGeom>
        </p:spPr>
      </p:pic>
      <p:pic>
        <p:nvPicPr>
          <p:cNvPr id="314" name="Picture 313">
            <a:extLst>
              <a:ext uri="{FF2B5EF4-FFF2-40B4-BE49-F238E27FC236}">
                <a16:creationId xmlns:a16="http://schemas.microsoft.com/office/drawing/2014/main" id="{D3313789-2DF0-7B99-7CC4-6D108094779E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 rot="5400000">
            <a:off x="2512109" y="20424"/>
            <a:ext cx="1516103" cy="1568669"/>
          </a:xfrm>
          <a:prstGeom prst="rect">
            <a:avLst/>
          </a:prstGeom>
        </p:spPr>
      </p:pic>
      <p:pic>
        <p:nvPicPr>
          <p:cNvPr id="316" name="Picture 315">
            <a:extLst>
              <a:ext uri="{FF2B5EF4-FFF2-40B4-BE49-F238E27FC236}">
                <a16:creationId xmlns:a16="http://schemas.microsoft.com/office/drawing/2014/main" id="{F3F7C444-8C94-0BEF-FFFE-C24CD80DACC6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 rot="5400000">
            <a:off x="8521220" y="1916626"/>
            <a:ext cx="1516103" cy="1568669"/>
          </a:xfrm>
          <a:prstGeom prst="rect">
            <a:avLst/>
          </a:prstGeom>
        </p:spPr>
      </p:pic>
      <p:pic>
        <p:nvPicPr>
          <p:cNvPr id="318" name="Picture 317">
            <a:extLst>
              <a:ext uri="{FF2B5EF4-FFF2-40B4-BE49-F238E27FC236}">
                <a16:creationId xmlns:a16="http://schemas.microsoft.com/office/drawing/2014/main" id="{A00BADAF-73DB-DF30-465E-D33E259E560F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 rot="5400000">
            <a:off x="4370774" y="1808632"/>
            <a:ext cx="1516103" cy="1568669"/>
          </a:xfrm>
          <a:prstGeom prst="rect">
            <a:avLst/>
          </a:prstGeom>
        </p:spPr>
      </p:pic>
      <p:pic>
        <p:nvPicPr>
          <p:cNvPr id="320" name="Picture 319">
            <a:extLst>
              <a:ext uri="{FF2B5EF4-FFF2-40B4-BE49-F238E27FC236}">
                <a16:creationId xmlns:a16="http://schemas.microsoft.com/office/drawing/2014/main" id="{3367462D-4208-EBC4-2373-2C24510DE979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 rot="5400000">
            <a:off x="479892" y="4555062"/>
            <a:ext cx="1516103" cy="1568669"/>
          </a:xfrm>
          <a:prstGeom prst="rect">
            <a:avLst/>
          </a:prstGeom>
        </p:spPr>
      </p:pic>
      <p:pic>
        <p:nvPicPr>
          <p:cNvPr id="322" name="Picture 321">
            <a:extLst>
              <a:ext uri="{FF2B5EF4-FFF2-40B4-BE49-F238E27FC236}">
                <a16:creationId xmlns:a16="http://schemas.microsoft.com/office/drawing/2014/main" id="{B725CB7A-EACA-FC7B-34CB-208EBD5FDF78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 rot="5400000">
            <a:off x="4010973" y="871359"/>
            <a:ext cx="1516103" cy="1568669"/>
          </a:xfrm>
          <a:prstGeom prst="rect">
            <a:avLst/>
          </a:prstGeom>
        </p:spPr>
      </p:pic>
      <p:pic>
        <p:nvPicPr>
          <p:cNvPr id="324" name="Picture 323">
            <a:extLst>
              <a:ext uri="{FF2B5EF4-FFF2-40B4-BE49-F238E27FC236}">
                <a16:creationId xmlns:a16="http://schemas.microsoft.com/office/drawing/2014/main" id="{64284613-E5C4-905F-49FA-3C37E2375276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 rot="5400000">
            <a:off x="157993" y="-154035"/>
            <a:ext cx="1516103" cy="1568669"/>
          </a:xfrm>
          <a:prstGeom prst="rect">
            <a:avLst/>
          </a:prstGeom>
        </p:spPr>
      </p:pic>
      <p:pic>
        <p:nvPicPr>
          <p:cNvPr id="326" name="Picture 325">
            <a:extLst>
              <a:ext uri="{FF2B5EF4-FFF2-40B4-BE49-F238E27FC236}">
                <a16:creationId xmlns:a16="http://schemas.microsoft.com/office/drawing/2014/main" id="{F90110BB-83F9-B77C-FD8D-F76F85882363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 rot="5400000">
            <a:off x="6026343" y="1042453"/>
            <a:ext cx="1516103" cy="1568669"/>
          </a:xfrm>
          <a:prstGeom prst="rect">
            <a:avLst/>
          </a:prstGeom>
        </p:spPr>
      </p:pic>
      <p:pic>
        <p:nvPicPr>
          <p:cNvPr id="328" name="Picture 327">
            <a:extLst>
              <a:ext uri="{FF2B5EF4-FFF2-40B4-BE49-F238E27FC236}">
                <a16:creationId xmlns:a16="http://schemas.microsoft.com/office/drawing/2014/main" id="{8133991E-114E-36B9-8C1F-DDC2669D619B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 rot="5400000">
            <a:off x="9337481" y="1046945"/>
            <a:ext cx="1516103" cy="1568669"/>
          </a:xfrm>
          <a:prstGeom prst="rect">
            <a:avLst/>
          </a:prstGeom>
        </p:spPr>
      </p:pic>
      <p:pic>
        <p:nvPicPr>
          <p:cNvPr id="330" name="Picture 329">
            <a:extLst>
              <a:ext uri="{FF2B5EF4-FFF2-40B4-BE49-F238E27FC236}">
                <a16:creationId xmlns:a16="http://schemas.microsoft.com/office/drawing/2014/main" id="{D77818ED-B875-7306-BF68-FBA4B90DB073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 rot="5400000">
            <a:off x="3306762" y="4362539"/>
            <a:ext cx="1516103" cy="1568669"/>
          </a:xfrm>
          <a:prstGeom prst="rect">
            <a:avLst/>
          </a:prstGeom>
        </p:spPr>
      </p:pic>
      <p:pic>
        <p:nvPicPr>
          <p:cNvPr id="332" name="Picture 331">
            <a:extLst>
              <a:ext uri="{FF2B5EF4-FFF2-40B4-BE49-F238E27FC236}">
                <a16:creationId xmlns:a16="http://schemas.microsoft.com/office/drawing/2014/main" id="{75F1AEE0-19B2-00F1-496C-57AB60D1BBF5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 rot="5400000">
            <a:off x="2062510" y="3527697"/>
            <a:ext cx="1516103" cy="1568669"/>
          </a:xfrm>
          <a:prstGeom prst="rect">
            <a:avLst/>
          </a:prstGeom>
        </p:spPr>
      </p:pic>
      <p:pic>
        <p:nvPicPr>
          <p:cNvPr id="334" name="Picture 333">
            <a:extLst>
              <a:ext uri="{FF2B5EF4-FFF2-40B4-BE49-F238E27FC236}">
                <a16:creationId xmlns:a16="http://schemas.microsoft.com/office/drawing/2014/main" id="{5EAB5A74-984E-D82E-3E94-6FE48AEF84E1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 rot="5400000">
            <a:off x="3520568" y="1678975"/>
            <a:ext cx="1516103" cy="1568669"/>
          </a:xfrm>
          <a:prstGeom prst="rect">
            <a:avLst/>
          </a:prstGeom>
        </p:spPr>
      </p:pic>
      <p:pic>
        <p:nvPicPr>
          <p:cNvPr id="336" name="Picture 335">
            <a:extLst>
              <a:ext uri="{FF2B5EF4-FFF2-40B4-BE49-F238E27FC236}">
                <a16:creationId xmlns:a16="http://schemas.microsoft.com/office/drawing/2014/main" id="{B5D11C78-5CE3-E4CB-FDF3-76776086005A}"/>
              </a:ext>
            </a:extLst>
          </p:cNvPr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 rot="5400000">
            <a:off x="3499134" y="4383136"/>
            <a:ext cx="1516103" cy="1568669"/>
          </a:xfrm>
          <a:prstGeom prst="rect">
            <a:avLst/>
          </a:prstGeom>
        </p:spPr>
      </p:pic>
      <p:pic>
        <p:nvPicPr>
          <p:cNvPr id="338" name="Picture 337">
            <a:extLst>
              <a:ext uri="{FF2B5EF4-FFF2-40B4-BE49-F238E27FC236}">
                <a16:creationId xmlns:a16="http://schemas.microsoft.com/office/drawing/2014/main" id="{A09B411A-101B-203F-CF71-91873BCFAE43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 rot="5400000">
            <a:off x="3316292" y="4383136"/>
            <a:ext cx="1516103" cy="1568669"/>
          </a:xfrm>
          <a:prstGeom prst="rect">
            <a:avLst/>
          </a:prstGeom>
        </p:spPr>
      </p:pic>
      <p:pic>
        <p:nvPicPr>
          <p:cNvPr id="340" name="Picture 339">
            <a:extLst>
              <a:ext uri="{FF2B5EF4-FFF2-40B4-BE49-F238E27FC236}">
                <a16:creationId xmlns:a16="http://schemas.microsoft.com/office/drawing/2014/main" id="{02193848-5966-550A-2C6E-998CDB40CF1D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 rot="5400000">
            <a:off x="4902260" y="5233775"/>
            <a:ext cx="1516103" cy="1568669"/>
          </a:xfrm>
          <a:prstGeom prst="rect">
            <a:avLst/>
          </a:prstGeom>
        </p:spPr>
      </p:pic>
      <p:pic>
        <p:nvPicPr>
          <p:cNvPr id="342" name="Picture 341">
            <a:extLst>
              <a:ext uri="{FF2B5EF4-FFF2-40B4-BE49-F238E27FC236}">
                <a16:creationId xmlns:a16="http://schemas.microsoft.com/office/drawing/2014/main" id="{D061F7D5-0D59-CC04-A386-FF33580F66DF}"/>
              </a:ext>
            </a:extLst>
          </p:cNvPr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 rot="5400000">
            <a:off x="2746909" y="835523"/>
            <a:ext cx="1516103" cy="1568669"/>
          </a:xfrm>
          <a:prstGeom prst="rect">
            <a:avLst/>
          </a:prstGeom>
        </p:spPr>
      </p:pic>
      <p:pic>
        <p:nvPicPr>
          <p:cNvPr id="344" name="Picture 343">
            <a:extLst>
              <a:ext uri="{FF2B5EF4-FFF2-40B4-BE49-F238E27FC236}">
                <a16:creationId xmlns:a16="http://schemas.microsoft.com/office/drawing/2014/main" id="{8F91CB40-5794-BE69-7273-FDD248917B75}"/>
              </a:ext>
            </a:extLst>
          </p:cNvPr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 rot="5400000">
            <a:off x="7925142" y="1265343"/>
            <a:ext cx="1516103" cy="1568669"/>
          </a:xfrm>
          <a:prstGeom prst="rect">
            <a:avLst/>
          </a:prstGeom>
        </p:spPr>
      </p:pic>
      <p:pic>
        <p:nvPicPr>
          <p:cNvPr id="346" name="Picture 345">
            <a:extLst>
              <a:ext uri="{FF2B5EF4-FFF2-40B4-BE49-F238E27FC236}">
                <a16:creationId xmlns:a16="http://schemas.microsoft.com/office/drawing/2014/main" id="{141458B4-20D5-09BA-539D-F4A96720BAE2}"/>
              </a:ext>
            </a:extLst>
          </p:cNvPr>
          <p:cNvPicPr>
            <a:picLocks noChangeAspect="1"/>
          </p:cNvPicPr>
          <p:nvPr/>
        </p:nvPicPr>
        <p:blipFill>
          <a:blip r:embed="rId62"/>
          <a:stretch>
            <a:fillRect/>
          </a:stretch>
        </p:blipFill>
        <p:spPr>
          <a:xfrm rot="5400000">
            <a:off x="840646" y="4261939"/>
            <a:ext cx="1516103" cy="1568669"/>
          </a:xfrm>
          <a:prstGeom prst="rect">
            <a:avLst/>
          </a:prstGeom>
        </p:spPr>
      </p:pic>
      <p:pic>
        <p:nvPicPr>
          <p:cNvPr id="348" name="Picture 347">
            <a:extLst>
              <a:ext uri="{FF2B5EF4-FFF2-40B4-BE49-F238E27FC236}">
                <a16:creationId xmlns:a16="http://schemas.microsoft.com/office/drawing/2014/main" id="{B14BD959-4D4B-8CA8-F060-64158FEB84E4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 rot="5400000">
            <a:off x="1184879" y="1493802"/>
            <a:ext cx="1516103" cy="1568669"/>
          </a:xfrm>
          <a:prstGeom prst="rect">
            <a:avLst/>
          </a:prstGeom>
        </p:spPr>
      </p:pic>
      <p:pic>
        <p:nvPicPr>
          <p:cNvPr id="350" name="Picture 349">
            <a:extLst>
              <a:ext uri="{FF2B5EF4-FFF2-40B4-BE49-F238E27FC236}">
                <a16:creationId xmlns:a16="http://schemas.microsoft.com/office/drawing/2014/main" id="{9896CCCD-FEAB-7D15-FF22-87D2CD047260}"/>
              </a:ext>
            </a:extLst>
          </p:cNvPr>
          <p:cNvPicPr>
            <a:picLocks noChangeAspect="1"/>
          </p:cNvPicPr>
          <p:nvPr/>
        </p:nvPicPr>
        <p:blipFill>
          <a:blip r:embed="rId64"/>
          <a:stretch>
            <a:fillRect/>
          </a:stretch>
        </p:blipFill>
        <p:spPr>
          <a:xfrm rot="5400000">
            <a:off x="3166761" y="910881"/>
            <a:ext cx="1516103" cy="1568669"/>
          </a:xfrm>
          <a:prstGeom prst="rect">
            <a:avLst/>
          </a:prstGeom>
        </p:spPr>
      </p:pic>
      <p:pic>
        <p:nvPicPr>
          <p:cNvPr id="352" name="Picture 351">
            <a:extLst>
              <a:ext uri="{FF2B5EF4-FFF2-40B4-BE49-F238E27FC236}">
                <a16:creationId xmlns:a16="http://schemas.microsoft.com/office/drawing/2014/main" id="{D79FB5F5-A117-E8BD-1CF0-20475CF06209}"/>
              </a:ext>
            </a:extLst>
          </p:cNvPr>
          <p:cNvPicPr>
            <a:picLocks noChangeAspect="1"/>
          </p:cNvPicPr>
          <p:nvPr/>
        </p:nvPicPr>
        <p:blipFill>
          <a:blip r:embed="rId65"/>
          <a:stretch>
            <a:fillRect/>
          </a:stretch>
        </p:blipFill>
        <p:spPr>
          <a:xfrm rot="5400000">
            <a:off x="7951428" y="2263581"/>
            <a:ext cx="1516103" cy="1568669"/>
          </a:xfrm>
          <a:prstGeom prst="rect">
            <a:avLst/>
          </a:prstGeom>
        </p:spPr>
      </p:pic>
      <p:pic>
        <p:nvPicPr>
          <p:cNvPr id="354" name="Picture 353">
            <a:extLst>
              <a:ext uri="{FF2B5EF4-FFF2-40B4-BE49-F238E27FC236}">
                <a16:creationId xmlns:a16="http://schemas.microsoft.com/office/drawing/2014/main" id="{51492D11-CE37-3E21-AFE2-7599F0EC3CFC}"/>
              </a:ext>
            </a:extLst>
          </p:cNvPr>
          <p:cNvPicPr>
            <a:picLocks noChangeAspect="1"/>
          </p:cNvPicPr>
          <p:nvPr/>
        </p:nvPicPr>
        <p:blipFill>
          <a:blip r:embed="rId66"/>
          <a:stretch>
            <a:fillRect/>
          </a:stretch>
        </p:blipFill>
        <p:spPr>
          <a:xfrm rot="5400000">
            <a:off x="486641" y="1035163"/>
            <a:ext cx="1516103" cy="1568669"/>
          </a:xfrm>
          <a:prstGeom prst="rect">
            <a:avLst/>
          </a:prstGeom>
        </p:spPr>
      </p:pic>
      <p:pic>
        <p:nvPicPr>
          <p:cNvPr id="356" name="Picture 355">
            <a:extLst>
              <a:ext uri="{FF2B5EF4-FFF2-40B4-BE49-F238E27FC236}">
                <a16:creationId xmlns:a16="http://schemas.microsoft.com/office/drawing/2014/main" id="{F2D76205-93A1-4E80-90AD-CF6311FAE3ED}"/>
              </a:ext>
            </a:extLst>
          </p:cNvPr>
          <p:cNvPicPr>
            <a:picLocks noChangeAspect="1"/>
          </p:cNvPicPr>
          <p:nvPr/>
        </p:nvPicPr>
        <p:blipFill>
          <a:blip r:embed="rId67"/>
          <a:stretch>
            <a:fillRect/>
          </a:stretch>
        </p:blipFill>
        <p:spPr>
          <a:xfrm rot="5400000">
            <a:off x="10089276" y="1669026"/>
            <a:ext cx="1516103" cy="1568669"/>
          </a:xfrm>
          <a:prstGeom prst="rect">
            <a:avLst/>
          </a:prstGeom>
        </p:spPr>
      </p:pic>
      <p:pic>
        <p:nvPicPr>
          <p:cNvPr id="358" name="Picture 357">
            <a:extLst>
              <a:ext uri="{FF2B5EF4-FFF2-40B4-BE49-F238E27FC236}">
                <a16:creationId xmlns:a16="http://schemas.microsoft.com/office/drawing/2014/main" id="{E8A4BCAB-D663-A743-7424-22824D2A89BE}"/>
              </a:ext>
            </a:extLst>
          </p:cNvPr>
          <p:cNvPicPr>
            <a:picLocks noChangeAspect="1"/>
          </p:cNvPicPr>
          <p:nvPr/>
        </p:nvPicPr>
        <p:blipFill>
          <a:blip r:embed="rId68"/>
          <a:stretch>
            <a:fillRect/>
          </a:stretch>
        </p:blipFill>
        <p:spPr>
          <a:xfrm rot="5400000">
            <a:off x="1398499" y="958861"/>
            <a:ext cx="1516103" cy="1568669"/>
          </a:xfrm>
          <a:prstGeom prst="rect">
            <a:avLst/>
          </a:prstGeom>
        </p:spPr>
      </p:pic>
      <p:pic>
        <p:nvPicPr>
          <p:cNvPr id="360" name="Picture 359">
            <a:extLst>
              <a:ext uri="{FF2B5EF4-FFF2-40B4-BE49-F238E27FC236}">
                <a16:creationId xmlns:a16="http://schemas.microsoft.com/office/drawing/2014/main" id="{06B5B563-0F00-BD52-DCC8-A67AA525940B}"/>
              </a:ext>
            </a:extLst>
          </p:cNvPr>
          <p:cNvPicPr>
            <a:picLocks noChangeAspect="1"/>
          </p:cNvPicPr>
          <p:nvPr/>
        </p:nvPicPr>
        <p:blipFill>
          <a:blip r:embed="rId69"/>
          <a:stretch>
            <a:fillRect/>
          </a:stretch>
        </p:blipFill>
        <p:spPr>
          <a:xfrm rot="5400000">
            <a:off x="7626115" y="1892078"/>
            <a:ext cx="1516103" cy="1568669"/>
          </a:xfrm>
          <a:prstGeom prst="rect">
            <a:avLst/>
          </a:prstGeom>
        </p:spPr>
      </p:pic>
      <p:pic>
        <p:nvPicPr>
          <p:cNvPr id="362" name="Picture 361">
            <a:extLst>
              <a:ext uri="{FF2B5EF4-FFF2-40B4-BE49-F238E27FC236}">
                <a16:creationId xmlns:a16="http://schemas.microsoft.com/office/drawing/2014/main" id="{EBC739C3-B581-1EC6-1EFC-486613EACF50}"/>
              </a:ext>
            </a:extLst>
          </p:cNvPr>
          <p:cNvPicPr>
            <a:picLocks noChangeAspect="1"/>
          </p:cNvPicPr>
          <p:nvPr/>
        </p:nvPicPr>
        <p:blipFill>
          <a:blip r:embed="rId70"/>
          <a:stretch>
            <a:fillRect/>
          </a:stretch>
        </p:blipFill>
        <p:spPr>
          <a:xfrm rot="5400000">
            <a:off x="1481206" y="226092"/>
            <a:ext cx="1516103" cy="1568669"/>
          </a:xfrm>
          <a:prstGeom prst="rect">
            <a:avLst/>
          </a:prstGeom>
        </p:spPr>
      </p:pic>
      <p:pic>
        <p:nvPicPr>
          <p:cNvPr id="364" name="Picture 363">
            <a:extLst>
              <a:ext uri="{FF2B5EF4-FFF2-40B4-BE49-F238E27FC236}">
                <a16:creationId xmlns:a16="http://schemas.microsoft.com/office/drawing/2014/main" id="{19F30F62-58F8-59A2-545A-E2A948D47AEA}"/>
              </a:ext>
            </a:extLst>
          </p:cNvPr>
          <p:cNvPicPr>
            <a:picLocks noChangeAspect="1"/>
          </p:cNvPicPr>
          <p:nvPr/>
        </p:nvPicPr>
        <p:blipFill>
          <a:blip r:embed="rId71"/>
          <a:stretch>
            <a:fillRect/>
          </a:stretch>
        </p:blipFill>
        <p:spPr>
          <a:xfrm rot="5400000">
            <a:off x="10177912" y="5113685"/>
            <a:ext cx="1516103" cy="1568669"/>
          </a:xfrm>
          <a:prstGeom prst="rect">
            <a:avLst/>
          </a:prstGeom>
        </p:spPr>
      </p:pic>
      <p:pic>
        <p:nvPicPr>
          <p:cNvPr id="366" name="Picture 365">
            <a:extLst>
              <a:ext uri="{FF2B5EF4-FFF2-40B4-BE49-F238E27FC236}">
                <a16:creationId xmlns:a16="http://schemas.microsoft.com/office/drawing/2014/main" id="{1F2DA465-509E-92E8-7935-3EA1D3145987}"/>
              </a:ext>
            </a:extLst>
          </p:cNvPr>
          <p:cNvPicPr>
            <a:picLocks noChangeAspect="1"/>
          </p:cNvPicPr>
          <p:nvPr/>
        </p:nvPicPr>
        <p:blipFill>
          <a:blip r:embed="rId72"/>
          <a:stretch>
            <a:fillRect/>
          </a:stretch>
        </p:blipFill>
        <p:spPr>
          <a:xfrm rot="5400000">
            <a:off x="283761" y="5270287"/>
            <a:ext cx="1516103" cy="1568669"/>
          </a:xfrm>
          <a:prstGeom prst="rect">
            <a:avLst/>
          </a:prstGeom>
        </p:spPr>
      </p:pic>
      <p:pic>
        <p:nvPicPr>
          <p:cNvPr id="368" name="Picture 367">
            <a:extLst>
              <a:ext uri="{FF2B5EF4-FFF2-40B4-BE49-F238E27FC236}">
                <a16:creationId xmlns:a16="http://schemas.microsoft.com/office/drawing/2014/main" id="{EBB86DE8-48CC-37DA-9066-8576C0125110}"/>
              </a:ext>
            </a:extLst>
          </p:cNvPr>
          <p:cNvPicPr>
            <a:picLocks noChangeAspect="1"/>
          </p:cNvPicPr>
          <p:nvPr/>
        </p:nvPicPr>
        <p:blipFill>
          <a:blip r:embed="rId73"/>
          <a:stretch>
            <a:fillRect/>
          </a:stretch>
        </p:blipFill>
        <p:spPr>
          <a:xfrm rot="5400000">
            <a:off x="9151379" y="2463759"/>
            <a:ext cx="1516103" cy="1568669"/>
          </a:xfrm>
          <a:prstGeom prst="rect">
            <a:avLst/>
          </a:prstGeom>
        </p:spPr>
      </p:pic>
      <p:pic>
        <p:nvPicPr>
          <p:cNvPr id="370" name="Picture 369">
            <a:extLst>
              <a:ext uri="{FF2B5EF4-FFF2-40B4-BE49-F238E27FC236}">
                <a16:creationId xmlns:a16="http://schemas.microsoft.com/office/drawing/2014/main" id="{FCA27B8F-CE8A-DA10-8289-57AA34715AC6}"/>
              </a:ext>
            </a:extLst>
          </p:cNvPr>
          <p:cNvPicPr>
            <a:picLocks noChangeAspect="1"/>
          </p:cNvPicPr>
          <p:nvPr/>
        </p:nvPicPr>
        <p:blipFill>
          <a:blip r:embed="rId74"/>
          <a:stretch>
            <a:fillRect/>
          </a:stretch>
        </p:blipFill>
        <p:spPr>
          <a:xfrm rot="5400000">
            <a:off x="6001203" y="4125666"/>
            <a:ext cx="1516103" cy="1568669"/>
          </a:xfrm>
          <a:prstGeom prst="rect">
            <a:avLst/>
          </a:prstGeom>
        </p:spPr>
      </p:pic>
      <p:pic>
        <p:nvPicPr>
          <p:cNvPr id="372" name="Picture 371">
            <a:extLst>
              <a:ext uri="{FF2B5EF4-FFF2-40B4-BE49-F238E27FC236}">
                <a16:creationId xmlns:a16="http://schemas.microsoft.com/office/drawing/2014/main" id="{916B7CE7-6943-87E4-C8A2-36E96687CE55}"/>
              </a:ext>
            </a:extLst>
          </p:cNvPr>
          <p:cNvPicPr>
            <a:picLocks noChangeAspect="1"/>
          </p:cNvPicPr>
          <p:nvPr/>
        </p:nvPicPr>
        <p:blipFill>
          <a:blip r:embed="rId75"/>
          <a:stretch>
            <a:fillRect/>
          </a:stretch>
        </p:blipFill>
        <p:spPr>
          <a:xfrm rot="5400000">
            <a:off x="5538883" y="2105901"/>
            <a:ext cx="1516103" cy="1568669"/>
          </a:xfrm>
          <a:prstGeom prst="rect">
            <a:avLst/>
          </a:prstGeom>
        </p:spPr>
      </p:pic>
      <p:pic>
        <p:nvPicPr>
          <p:cNvPr id="374" name="Picture 373">
            <a:extLst>
              <a:ext uri="{FF2B5EF4-FFF2-40B4-BE49-F238E27FC236}">
                <a16:creationId xmlns:a16="http://schemas.microsoft.com/office/drawing/2014/main" id="{8A36177B-68D2-A183-DDB6-5ADC70F7F720}"/>
              </a:ext>
            </a:extLst>
          </p:cNvPr>
          <p:cNvPicPr>
            <a:picLocks noChangeAspect="1"/>
          </p:cNvPicPr>
          <p:nvPr/>
        </p:nvPicPr>
        <p:blipFill>
          <a:blip r:embed="rId76"/>
          <a:stretch>
            <a:fillRect/>
          </a:stretch>
        </p:blipFill>
        <p:spPr>
          <a:xfrm rot="5400000">
            <a:off x="6463177" y="4720129"/>
            <a:ext cx="1516103" cy="1568669"/>
          </a:xfrm>
          <a:prstGeom prst="rect">
            <a:avLst/>
          </a:prstGeom>
        </p:spPr>
      </p:pic>
      <p:pic>
        <p:nvPicPr>
          <p:cNvPr id="376" name="Picture 375">
            <a:extLst>
              <a:ext uri="{FF2B5EF4-FFF2-40B4-BE49-F238E27FC236}">
                <a16:creationId xmlns:a16="http://schemas.microsoft.com/office/drawing/2014/main" id="{28005068-2E3A-E605-2CF8-2108D10A2D27}"/>
              </a:ext>
            </a:extLst>
          </p:cNvPr>
          <p:cNvPicPr>
            <a:picLocks noChangeAspect="1"/>
          </p:cNvPicPr>
          <p:nvPr/>
        </p:nvPicPr>
        <p:blipFill>
          <a:blip r:embed="rId77"/>
          <a:stretch>
            <a:fillRect/>
          </a:stretch>
        </p:blipFill>
        <p:spPr>
          <a:xfrm rot="5400000">
            <a:off x="1791351" y="2411447"/>
            <a:ext cx="1516103" cy="1568669"/>
          </a:xfrm>
          <a:prstGeom prst="rect">
            <a:avLst/>
          </a:prstGeom>
        </p:spPr>
      </p:pic>
      <p:pic>
        <p:nvPicPr>
          <p:cNvPr id="378" name="Picture 377">
            <a:extLst>
              <a:ext uri="{FF2B5EF4-FFF2-40B4-BE49-F238E27FC236}">
                <a16:creationId xmlns:a16="http://schemas.microsoft.com/office/drawing/2014/main" id="{8807EAB1-A5DA-2435-703B-7B882B32AADA}"/>
              </a:ext>
            </a:extLst>
          </p:cNvPr>
          <p:cNvPicPr>
            <a:picLocks noChangeAspect="1"/>
          </p:cNvPicPr>
          <p:nvPr/>
        </p:nvPicPr>
        <p:blipFill>
          <a:blip r:embed="rId78"/>
          <a:stretch>
            <a:fillRect/>
          </a:stretch>
        </p:blipFill>
        <p:spPr>
          <a:xfrm rot="5400000">
            <a:off x="4760797" y="936809"/>
            <a:ext cx="1516103" cy="1568669"/>
          </a:xfrm>
          <a:prstGeom prst="rect">
            <a:avLst/>
          </a:prstGeom>
        </p:spPr>
      </p:pic>
      <p:pic>
        <p:nvPicPr>
          <p:cNvPr id="380" name="Picture 379">
            <a:extLst>
              <a:ext uri="{FF2B5EF4-FFF2-40B4-BE49-F238E27FC236}">
                <a16:creationId xmlns:a16="http://schemas.microsoft.com/office/drawing/2014/main" id="{8255DD5A-1FE7-AEAE-3EAA-1770A2C3EA06}"/>
              </a:ext>
            </a:extLst>
          </p:cNvPr>
          <p:cNvPicPr>
            <a:picLocks noChangeAspect="1"/>
          </p:cNvPicPr>
          <p:nvPr/>
        </p:nvPicPr>
        <p:blipFill>
          <a:blip r:embed="rId79"/>
          <a:stretch>
            <a:fillRect/>
          </a:stretch>
        </p:blipFill>
        <p:spPr>
          <a:xfrm rot="5400000">
            <a:off x="2040464" y="479990"/>
            <a:ext cx="1516103" cy="1568669"/>
          </a:xfrm>
          <a:prstGeom prst="rect">
            <a:avLst/>
          </a:prstGeom>
        </p:spPr>
      </p:pic>
      <p:pic>
        <p:nvPicPr>
          <p:cNvPr id="382" name="Picture 381">
            <a:extLst>
              <a:ext uri="{FF2B5EF4-FFF2-40B4-BE49-F238E27FC236}">
                <a16:creationId xmlns:a16="http://schemas.microsoft.com/office/drawing/2014/main" id="{28ADD7EE-3086-BFF0-B24F-87DE07CEC1D7}"/>
              </a:ext>
            </a:extLst>
          </p:cNvPr>
          <p:cNvPicPr>
            <a:picLocks noChangeAspect="1"/>
          </p:cNvPicPr>
          <p:nvPr/>
        </p:nvPicPr>
        <p:blipFill>
          <a:blip r:embed="rId80"/>
          <a:stretch>
            <a:fillRect/>
          </a:stretch>
        </p:blipFill>
        <p:spPr>
          <a:xfrm rot="5400000">
            <a:off x="8024380" y="1226490"/>
            <a:ext cx="1516103" cy="1568669"/>
          </a:xfrm>
          <a:prstGeom prst="rect">
            <a:avLst/>
          </a:prstGeom>
        </p:spPr>
      </p:pic>
      <p:pic>
        <p:nvPicPr>
          <p:cNvPr id="384" name="Picture 383">
            <a:extLst>
              <a:ext uri="{FF2B5EF4-FFF2-40B4-BE49-F238E27FC236}">
                <a16:creationId xmlns:a16="http://schemas.microsoft.com/office/drawing/2014/main" id="{91094923-547F-0308-210A-F54D133D0093}"/>
              </a:ext>
            </a:extLst>
          </p:cNvPr>
          <p:cNvPicPr>
            <a:picLocks noChangeAspect="1"/>
          </p:cNvPicPr>
          <p:nvPr/>
        </p:nvPicPr>
        <p:blipFill>
          <a:blip r:embed="rId81"/>
          <a:stretch>
            <a:fillRect/>
          </a:stretch>
        </p:blipFill>
        <p:spPr>
          <a:xfrm rot="5400000">
            <a:off x="2156057" y="1683134"/>
            <a:ext cx="1516103" cy="1568669"/>
          </a:xfrm>
          <a:prstGeom prst="rect">
            <a:avLst/>
          </a:prstGeom>
        </p:spPr>
      </p:pic>
      <p:pic>
        <p:nvPicPr>
          <p:cNvPr id="386" name="Picture 385">
            <a:extLst>
              <a:ext uri="{FF2B5EF4-FFF2-40B4-BE49-F238E27FC236}">
                <a16:creationId xmlns:a16="http://schemas.microsoft.com/office/drawing/2014/main" id="{ABD51CA5-4E0A-80EA-B03A-EF056D57712C}"/>
              </a:ext>
            </a:extLst>
          </p:cNvPr>
          <p:cNvPicPr>
            <a:picLocks noChangeAspect="1"/>
          </p:cNvPicPr>
          <p:nvPr/>
        </p:nvPicPr>
        <p:blipFill>
          <a:blip r:embed="rId82"/>
          <a:stretch>
            <a:fillRect/>
          </a:stretch>
        </p:blipFill>
        <p:spPr>
          <a:xfrm rot="5400000">
            <a:off x="6853633" y="5349557"/>
            <a:ext cx="1516103" cy="1568669"/>
          </a:xfrm>
          <a:prstGeom prst="rect">
            <a:avLst/>
          </a:prstGeom>
        </p:spPr>
      </p:pic>
      <p:pic>
        <p:nvPicPr>
          <p:cNvPr id="388" name="Picture 387">
            <a:extLst>
              <a:ext uri="{FF2B5EF4-FFF2-40B4-BE49-F238E27FC236}">
                <a16:creationId xmlns:a16="http://schemas.microsoft.com/office/drawing/2014/main" id="{565E5357-C665-2922-AADB-4440C3CC6802}"/>
              </a:ext>
            </a:extLst>
          </p:cNvPr>
          <p:cNvPicPr>
            <a:picLocks noChangeAspect="1"/>
          </p:cNvPicPr>
          <p:nvPr/>
        </p:nvPicPr>
        <p:blipFill>
          <a:blip r:embed="rId83"/>
          <a:stretch>
            <a:fillRect/>
          </a:stretch>
        </p:blipFill>
        <p:spPr>
          <a:xfrm rot="5400000">
            <a:off x="2157393" y="4987606"/>
            <a:ext cx="1516103" cy="1568669"/>
          </a:xfrm>
          <a:prstGeom prst="rect">
            <a:avLst/>
          </a:prstGeom>
        </p:spPr>
      </p:pic>
      <p:pic>
        <p:nvPicPr>
          <p:cNvPr id="390" name="Picture 389">
            <a:extLst>
              <a:ext uri="{FF2B5EF4-FFF2-40B4-BE49-F238E27FC236}">
                <a16:creationId xmlns:a16="http://schemas.microsoft.com/office/drawing/2014/main" id="{EC9373B0-7AD2-7239-9293-0C63522617A0}"/>
              </a:ext>
            </a:extLst>
          </p:cNvPr>
          <p:cNvPicPr>
            <a:picLocks noChangeAspect="1"/>
          </p:cNvPicPr>
          <p:nvPr/>
        </p:nvPicPr>
        <p:blipFill>
          <a:blip r:embed="rId84"/>
          <a:stretch>
            <a:fillRect/>
          </a:stretch>
        </p:blipFill>
        <p:spPr>
          <a:xfrm rot="5400000">
            <a:off x="6774211" y="156848"/>
            <a:ext cx="1516103" cy="1568669"/>
          </a:xfrm>
          <a:prstGeom prst="rect">
            <a:avLst/>
          </a:prstGeom>
        </p:spPr>
      </p:pic>
      <p:pic>
        <p:nvPicPr>
          <p:cNvPr id="392" name="Picture 391">
            <a:extLst>
              <a:ext uri="{FF2B5EF4-FFF2-40B4-BE49-F238E27FC236}">
                <a16:creationId xmlns:a16="http://schemas.microsoft.com/office/drawing/2014/main" id="{E52F258C-A9DC-B157-3D7A-2D085F47DDE2}"/>
              </a:ext>
            </a:extLst>
          </p:cNvPr>
          <p:cNvPicPr>
            <a:picLocks noChangeAspect="1"/>
          </p:cNvPicPr>
          <p:nvPr/>
        </p:nvPicPr>
        <p:blipFill>
          <a:blip r:embed="rId85"/>
          <a:stretch>
            <a:fillRect/>
          </a:stretch>
        </p:blipFill>
        <p:spPr>
          <a:xfrm rot="5400000">
            <a:off x="1178533" y="275482"/>
            <a:ext cx="1516103" cy="1568669"/>
          </a:xfrm>
          <a:prstGeom prst="rect">
            <a:avLst/>
          </a:prstGeom>
        </p:spPr>
      </p:pic>
      <p:pic>
        <p:nvPicPr>
          <p:cNvPr id="394" name="Picture 393">
            <a:extLst>
              <a:ext uri="{FF2B5EF4-FFF2-40B4-BE49-F238E27FC236}">
                <a16:creationId xmlns:a16="http://schemas.microsoft.com/office/drawing/2014/main" id="{6D57695B-64D7-EA6A-2F8C-3DFE9B361100}"/>
              </a:ext>
            </a:extLst>
          </p:cNvPr>
          <p:cNvPicPr>
            <a:picLocks noChangeAspect="1"/>
          </p:cNvPicPr>
          <p:nvPr/>
        </p:nvPicPr>
        <p:blipFill>
          <a:blip r:embed="rId86"/>
          <a:stretch>
            <a:fillRect/>
          </a:stretch>
        </p:blipFill>
        <p:spPr>
          <a:xfrm rot="5400000">
            <a:off x="9141790" y="1101556"/>
            <a:ext cx="1516103" cy="1568669"/>
          </a:xfrm>
          <a:prstGeom prst="rect">
            <a:avLst/>
          </a:prstGeom>
        </p:spPr>
      </p:pic>
      <p:pic>
        <p:nvPicPr>
          <p:cNvPr id="396" name="Picture 395">
            <a:extLst>
              <a:ext uri="{FF2B5EF4-FFF2-40B4-BE49-F238E27FC236}">
                <a16:creationId xmlns:a16="http://schemas.microsoft.com/office/drawing/2014/main" id="{15637BA5-42CA-80C2-438E-CD6176875DFA}"/>
              </a:ext>
            </a:extLst>
          </p:cNvPr>
          <p:cNvPicPr>
            <a:picLocks noChangeAspect="1"/>
          </p:cNvPicPr>
          <p:nvPr/>
        </p:nvPicPr>
        <p:blipFill>
          <a:blip r:embed="rId87"/>
          <a:stretch>
            <a:fillRect/>
          </a:stretch>
        </p:blipFill>
        <p:spPr>
          <a:xfrm rot="5400000">
            <a:off x="2600516" y="4076094"/>
            <a:ext cx="1516103" cy="1568669"/>
          </a:xfrm>
          <a:prstGeom prst="rect">
            <a:avLst/>
          </a:prstGeom>
        </p:spPr>
      </p:pic>
      <p:pic>
        <p:nvPicPr>
          <p:cNvPr id="398" name="Picture 397">
            <a:extLst>
              <a:ext uri="{FF2B5EF4-FFF2-40B4-BE49-F238E27FC236}">
                <a16:creationId xmlns:a16="http://schemas.microsoft.com/office/drawing/2014/main" id="{3B444D66-0B63-F2C1-5779-FC58A969444E}"/>
              </a:ext>
            </a:extLst>
          </p:cNvPr>
          <p:cNvPicPr>
            <a:picLocks noChangeAspect="1"/>
          </p:cNvPicPr>
          <p:nvPr/>
        </p:nvPicPr>
        <p:blipFill>
          <a:blip r:embed="rId88"/>
          <a:stretch>
            <a:fillRect/>
          </a:stretch>
        </p:blipFill>
        <p:spPr>
          <a:xfrm rot="5400000">
            <a:off x="2412525" y="1685919"/>
            <a:ext cx="1516103" cy="1568669"/>
          </a:xfrm>
          <a:prstGeom prst="rect">
            <a:avLst/>
          </a:prstGeom>
        </p:spPr>
      </p:pic>
      <p:pic>
        <p:nvPicPr>
          <p:cNvPr id="400" name="Picture 399">
            <a:extLst>
              <a:ext uri="{FF2B5EF4-FFF2-40B4-BE49-F238E27FC236}">
                <a16:creationId xmlns:a16="http://schemas.microsoft.com/office/drawing/2014/main" id="{E16A6C16-08FE-1B6B-5CB6-BF5EB1270BB8}"/>
              </a:ext>
            </a:extLst>
          </p:cNvPr>
          <p:cNvPicPr>
            <a:picLocks noChangeAspect="1"/>
          </p:cNvPicPr>
          <p:nvPr/>
        </p:nvPicPr>
        <p:blipFill>
          <a:blip r:embed="rId89"/>
          <a:stretch>
            <a:fillRect/>
          </a:stretch>
        </p:blipFill>
        <p:spPr>
          <a:xfrm rot="5400000">
            <a:off x="5530283" y="471376"/>
            <a:ext cx="1516103" cy="1568669"/>
          </a:xfrm>
          <a:prstGeom prst="rect">
            <a:avLst/>
          </a:prstGeom>
        </p:spPr>
      </p:pic>
      <p:pic>
        <p:nvPicPr>
          <p:cNvPr id="402" name="Picture 401">
            <a:extLst>
              <a:ext uri="{FF2B5EF4-FFF2-40B4-BE49-F238E27FC236}">
                <a16:creationId xmlns:a16="http://schemas.microsoft.com/office/drawing/2014/main" id="{C6D64BDC-633F-0F5C-5968-03CABE3A83B7}"/>
              </a:ext>
            </a:extLst>
          </p:cNvPr>
          <p:cNvPicPr>
            <a:picLocks noChangeAspect="1"/>
          </p:cNvPicPr>
          <p:nvPr/>
        </p:nvPicPr>
        <p:blipFill>
          <a:blip r:embed="rId90"/>
          <a:stretch>
            <a:fillRect/>
          </a:stretch>
        </p:blipFill>
        <p:spPr>
          <a:xfrm rot="5400000">
            <a:off x="8612243" y="2619748"/>
            <a:ext cx="1516103" cy="1568669"/>
          </a:xfrm>
          <a:prstGeom prst="rect">
            <a:avLst/>
          </a:prstGeom>
        </p:spPr>
      </p:pic>
      <p:pic>
        <p:nvPicPr>
          <p:cNvPr id="404" name="Picture 403">
            <a:extLst>
              <a:ext uri="{FF2B5EF4-FFF2-40B4-BE49-F238E27FC236}">
                <a16:creationId xmlns:a16="http://schemas.microsoft.com/office/drawing/2014/main" id="{534B7869-DF1A-B334-195F-109FF05AB814}"/>
              </a:ext>
            </a:extLst>
          </p:cNvPr>
          <p:cNvPicPr>
            <a:picLocks noChangeAspect="1"/>
          </p:cNvPicPr>
          <p:nvPr/>
        </p:nvPicPr>
        <p:blipFill>
          <a:blip r:embed="rId91"/>
          <a:stretch>
            <a:fillRect/>
          </a:stretch>
        </p:blipFill>
        <p:spPr>
          <a:xfrm rot="5400000">
            <a:off x="2963975" y="1373998"/>
            <a:ext cx="1516103" cy="1568669"/>
          </a:xfrm>
          <a:prstGeom prst="rect">
            <a:avLst/>
          </a:prstGeom>
        </p:spPr>
      </p:pic>
      <p:pic>
        <p:nvPicPr>
          <p:cNvPr id="406" name="Picture 405">
            <a:extLst>
              <a:ext uri="{FF2B5EF4-FFF2-40B4-BE49-F238E27FC236}">
                <a16:creationId xmlns:a16="http://schemas.microsoft.com/office/drawing/2014/main" id="{74BDBD16-318F-29D6-F02E-BEE2B45D58AB}"/>
              </a:ext>
            </a:extLst>
          </p:cNvPr>
          <p:cNvPicPr>
            <a:picLocks noChangeAspect="1"/>
          </p:cNvPicPr>
          <p:nvPr/>
        </p:nvPicPr>
        <p:blipFill>
          <a:blip r:embed="rId92"/>
          <a:stretch>
            <a:fillRect/>
          </a:stretch>
        </p:blipFill>
        <p:spPr>
          <a:xfrm rot="5724231">
            <a:off x="8552442" y="4433035"/>
            <a:ext cx="1516103" cy="1568669"/>
          </a:xfrm>
          <a:prstGeom prst="rect">
            <a:avLst/>
          </a:prstGeom>
        </p:spPr>
      </p:pic>
      <p:pic>
        <p:nvPicPr>
          <p:cNvPr id="408" name="Picture 407">
            <a:extLst>
              <a:ext uri="{FF2B5EF4-FFF2-40B4-BE49-F238E27FC236}">
                <a16:creationId xmlns:a16="http://schemas.microsoft.com/office/drawing/2014/main" id="{8B96E138-2D30-9D10-FD73-20A99C38F6FB}"/>
              </a:ext>
            </a:extLst>
          </p:cNvPr>
          <p:cNvPicPr>
            <a:picLocks noChangeAspect="1"/>
          </p:cNvPicPr>
          <p:nvPr/>
        </p:nvPicPr>
        <p:blipFill>
          <a:blip r:embed="rId93"/>
          <a:stretch>
            <a:fillRect/>
          </a:stretch>
        </p:blipFill>
        <p:spPr>
          <a:xfrm rot="5079298">
            <a:off x="1219715" y="1696652"/>
            <a:ext cx="1516103" cy="1568668"/>
          </a:xfrm>
          <a:prstGeom prst="rect">
            <a:avLst/>
          </a:prstGeom>
        </p:spPr>
      </p:pic>
      <p:pic>
        <p:nvPicPr>
          <p:cNvPr id="410" name="Picture 409">
            <a:extLst>
              <a:ext uri="{FF2B5EF4-FFF2-40B4-BE49-F238E27FC236}">
                <a16:creationId xmlns:a16="http://schemas.microsoft.com/office/drawing/2014/main" id="{A3B36B2F-3A6E-3769-0A60-FC11EE6D94BA}"/>
              </a:ext>
            </a:extLst>
          </p:cNvPr>
          <p:cNvPicPr>
            <a:picLocks noChangeAspect="1"/>
          </p:cNvPicPr>
          <p:nvPr/>
        </p:nvPicPr>
        <p:blipFill>
          <a:blip r:embed="rId94"/>
          <a:stretch>
            <a:fillRect/>
          </a:stretch>
        </p:blipFill>
        <p:spPr>
          <a:xfrm rot="5898053">
            <a:off x="7458161" y="1836723"/>
            <a:ext cx="1516103" cy="1568669"/>
          </a:xfrm>
          <a:prstGeom prst="rect">
            <a:avLst/>
          </a:prstGeom>
        </p:spPr>
      </p:pic>
      <p:pic>
        <p:nvPicPr>
          <p:cNvPr id="412" name="Picture 411">
            <a:extLst>
              <a:ext uri="{FF2B5EF4-FFF2-40B4-BE49-F238E27FC236}">
                <a16:creationId xmlns:a16="http://schemas.microsoft.com/office/drawing/2014/main" id="{D663AC29-C5A6-8465-8CB8-B1120ACF89A2}"/>
              </a:ext>
            </a:extLst>
          </p:cNvPr>
          <p:cNvPicPr>
            <a:picLocks noChangeAspect="1"/>
          </p:cNvPicPr>
          <p:nvPr/>
        </p:nvPicPr>
        <p:blipFill>
          <a:blip r:embed="rId95"/>
          <a:stretch>
            <a:fillRect/>
          </a:stretch>
        </p:blipFill>
        <p:spPr>
          <a:xfrm rot="5008956">
            <a:off x="5674048" y="3376443"/>
            <a:ext cx="1516103" cy="1568669"/>
          </a:xfrm>
          <a:prstGeom prst="rect">
            <a:avLst/>
          </a:prstGeom>
        </p:spPr>
      </p:pic>
      <p:pic>
        <p:nvPicPr>
          <p:cNvPr id="414" name="Picture 413">
            <a:extLst>
              <a:ext uri="{FF2B5EF4-FFF2-40B4-BE49-F238E27FC236}">
                <a16:creationId xmlns:a16="http://schemas.microsoft.com/office/drawing/2014/main" id="{B309EF32-60FF-104D-EE7B-19DB1F69F871}"/>
              </a:ext>
            </a:extLst>
          </p:cNvPr>
          <p:cNvPicPr>
            <a:picLocks noChangeAspect="1"/>
          </p:cNvPicPr>
          <p:nvPr/>
        </p:nvPicPr>
        <p:blipFill>
          <a:blip r:embed="rId96"/>
          <a:stretch>
            <a:fillRect/>
          </a:stretch>
        </p:blipFill>
        <p:spPr>
          <a:xfrm rot="6060376">
            <a:off x="2776935" y="2258388"/>
            <a:ext cx="1516103" cy="1568669"/>
          </a:xfrm>
          <a:prstGeom prst="rect">
            <a:avLst/>
          </a:prstGeom>
        </p:spPr>
      </p:pic>
      <p:pic>
        <p:nvPicPr>
          <p:cNvPr id="416" name="Picture 415">
            <a:extLst>
              <a:ext uri="{FF2B5EF4-FFF2-40B4-BE49-F238E27FC236}">
                <a16:creationId xmlns:a16="http://schemas.microsoft.com/office/drawing/2014/main" id="{ECF20BE9-2B4B-C24C-E6A1-238B90D1B46B}"/>
              </a:ext>
            </a:extLst>
          </p:cNvPr>
          <p:cNvPicPr>
            <a:picLocks noChangeAspect="1"/>
          </p:cNvPicPr>
          <p:nvPr/>
        </p:nvPicPr>
        <p:blipFill>
          <a:blip r:embed="rId97"/>
          <a:stretch>
            <a:fillRect/>
          </a:stretch>
        </p:blipFill>
        <p:spPr>
          <a:xfrm rot="4438199">
            <a:off x="10177292" y="2187493"/>
            <a:ext cx="1516103" cy="1568669"/>
          </a:xfrm>
          <a:prstGeom prst="rect">
            <a:avLst/>
          </a:prstGeom>
        </p:spPr>
      </p:pic>
      <p:pic>
        <p:nvPicPr>
          <p:cNvPr id="418" name="Picture 417">
            <a:extLst>
              <a:ext uri="{FF2B5EF4-FFF2-40B4-BE49-F238E27FC236}">
                <a16:creationId xmlns:a16="http://schemas.microsoft.com/office/drawing/2014/main" id="{21D25ACA-70AB-BA30-AFBF-5578EBFAB72B}"/>
              </a:ext>
            </a:extLst>
          </p:cNvPr>
          <p:cNvPicPr>
            <a:picLocks noChangeAspect="1"/>
          </p:cNvPicPr>
          <p:nvPr/>
        </p:nvPicPr>
        <p:blipFill>
          <a:blip r:embed="rId98"/>
          <a:stretch>
            <a:fillRect/>
          </a:stretch>
        </p:blipFill>
        <p:spPr>
          <a:xfrm rot="5718346">
            <a:off x="6216637" y="2745382"/>
            <a:ext cx="1516103" cy="1568669"/>
          </a:xfrm>
          <a:prstGeom prst="rect">
            <a:avLst/>
          </a:prstGeom>
        </p:spPr>
      </p:pic>
      <p:pic>
        <p:nvPicPr>
          <p:cNvPr id="420" name="Picture 419">
            <a:extLst>
              <a:ext uri="{FF2B5EF4-FFF2-40B4-BE49-F238E27FC236}">
                <a16:creationId xmlns:a16="http://schemas.microsoft.com/office/drawing/2014/main" id="{26F1D20F-651F-0F65-4579-C91656D0E49B}"/>
              </a:ext>
            </a:extLst>
          </p:cNvPr>
          <p:cNvPicPr>
            <a:picLocks noChangeAspect="1"/>
          </p:cNvPicPr>
          <p:nvPr/>
        </p:nvPicPr>
        <p:blipFill>
          <a:blip r:embed="rId99"/>
          <a:stretch>
            <a:fillRect/>
          </a:stretch>
        </p:blipFill>
        <p:spPr>
          <a:xfrm rot="4634545">
            <a:off x="3855625" y="2932510"/>
            <a:ext cx="1516103" cy="1568669"/>
          </a:xfrm>
          <a:prstGeom prst="rect">
            <a:avLst/>
          </a:prstGeom>
        </p:spPr>
      </p:pic>
      <p:pic>
        <p:nvPicPr>
          <p:cNvPr id="422" name="Picture 421">
            <a:extLst>
              <a:ext uri="{FF2B5EF4-FFF2-40B4-BE49-F238E27FC236}">
                <a16:creationId xmlns:a16="http://schemas.microsoft.com/office/drawing/2014/main" id="{9495AC1D-2DBA-A5E5-0942-B2FE8240EA84}"/>
              </a:ext>
            </a:extLst>
          </p:cNvPr>
          <p:cNvPicPr>
            <a:picLocks noChangeAspect="1"/>
          </p:cNvPicPr>
          <p:nvPr/>
        </p:nvPicPr>
        <p:blipFill>
          <a:blip r:embed="rId100"/>
          <a:stretch>
            <a:fillRect/>
          </a:stretch>
        </p:blipFill>
        <p:spPr>
          <a:xfrm rot="5961891">
            <a:off x="2128977" y="4423728"/>
            <a:ext cx="1516103" cy="1568669"/>
          </a:xfrm>
          <a:prstGeom prst="rect">
            <a:avLst/>
          </a:prstGeom>
        </p:spPr>
      </p:pic>
      <p:pic>
        <p:nvPicPr>
          <p:cNvPr id="424" name="Picture 423">
            <a:extLst>
              <a:ext uri="{FF2B5EF4-FFF2-40B4-BE49-F238E27FC236}">
                <a16:creationId xmlns:a16="http://schemas.microsoft.com/office/drawing/2014/main" id="{2AF7B2F5-46B7-5E55-FCE1-C83E27EAE964}"/>
              </a:ext>
            </a:extLst>
          </p:cNvPr>
          <p:cNvPicPr>
            <a:picLocks noChangeAspect="1"/>
          </p:cNvPicPr>
          <p:nvPr/>
        </p:nvPicPr>
        <p:blipFill>
          <a:blip r:embed="rId101"/>
          <a:stretch>
            <a:fillRect/>
          </a:stretch>
        </p:blipFill>
        <p:spPr>
          <a:xfrm rot="4927336">
            <a:off x="1583218" y="2231085"/>
            <a:ext cx="1516103" cy="1568669"/>
          </a:xfrm>
          <a:prstGeom prst="rect">
            <a:avLst/>
          </a:prstGeom>
        </p:spPr>
      </p:pic>
      <p:pic>
        <p:nvPicPr>
          <p:cNvPr id="426" name="Picture 425">
            <a:extLst>
              <a:ext uri="{FF2B5EF4-FFF2-40B4-BE49-F238E27FC236}">
                <a16:creationId xmlns:a16="http://schemas.microsoft.com/office/drawing/2014/main" id="{EF0CEB16-757D-846A-30E2-A047C18E1518}"/>
              </a:ext>
            </a:extLst>
          </p:cNvPr>
          <p:cNvPicPr>
            <a:picLocks noChangeAspect="1"/>
          </p:cNvPicPr>
          <p:nvPr/>
        </p:nvPicPr>
        <p:blipFill>
          <a:blip r:embed="rId102"/>
          <a:stretch>
            <a:fillRect/>
          </a:stretch>
        </p:blipFill>
        <p:spPr>
          <a:xfrm rot="5909762">
            <a:off x="3516387" y="1240289"/>
            <a:ext cx="1516103" cy="1568669"/>
          </a:xfrm>
          <a:prstGeom prst="rect">
            <a:avLst/>
          </a:prstGeom>
        </p:spPr>
      </p:pic>
      <p:pic>
        <p:nvPicPr>
          <p:cNvPr id="428" name="Picture 427">
            <a:extLst>
              <a:ext uri="{FF2B5EF4-FFF2-40B4-BE49-F238E27FC236}">
                <a16:creationId xmlns:a16="http://schemas.microsoft.com/office/drawing/2014/main" id="{C67B01C8-D976-E8B6-3770-E1DAF655EE65}"/>
              </a:ext>
            </a:extLst>
          </p:cNvPr>
          <p:cNvPicPr>
            <a:picLocks noChangeAspect="1"/>
          </p:cNvPicPr>
          <p:nvPr/>
        </p:nvPicPr>
        <p:blipFill>
          <a:blip r:embed="rId103"/>
          <a:stretch>
            <a:fillRect/>
          </a:stretch>
        </p:blipFill>
        <p:spPr>
          <a:xfrm rot="4833281">
            <a:off x="8249826" y="-138924"/>
            <a:ext cx="1516103" cy="1568669"/>
          </a:xfrm>
          <a:prstGeom prst="rect">
            <a:avLst/>
          </a:prstGeom>
        </p:spPr>
      </p:pic>
      <p:pic>
        <p:nvPicPr>
          <p:cNvPr id="430" name="Picture 429">
            <a:extLst>
              <a:ext uri="{FF2B5EF4-FFF2-40B4-BE49-F238E27FC236}">
                <a16:creationId xmlns:a16="http://schemas.microsoft.com/office/drawing/2014/main" id="{A48F5E98-BA79-4E23-F330-A0CFE81AC92B}"/>
              </a:ext>
            </a:extLst>
          </p:cNvPr>
          <p:cNvPicPr>
            <a:picLocks noChangeAspect="1"/>
          </p:cNvPicPr>
          <p:nvPr/>
        </p:nvPicPr>
        <p:blipFill>
          <a:blip r:embed="rId104"/>
          <a:stretch>
            <a:fillRect/>
          </a:stretch>
        </p:blipFill>
        <p:spPr>
          <a:xfrm rot="5941030">
            <a:off x="10497365" y="5154081"/>
            <a:ext cx="1516103" cy="1568669"/>
          </a:xfrm>
          <a:prstGeom prst="rect">
            <a:avLst/>
          </a:prstGeom>
        </p:spPr>
      </p:pic>
      <p:pic>
        <p:nvPicPr>
          <p:cNvPr id="432" name="Picture 431">
            <a:extLst>
              <a:ext uri="{FF2B5EF4-FFF2-40B4-BE49-F238E27FC236}">
                <a16:creationId xmlns:a16="http://schemas.microsoft.com/office/drawing/2014/main" id="{AF6C1C99-30B7-4562-C377-9E73135A3442}"/>
              </a:ext>
            </a:extLst>
          </p:cNvPr>
          <p:cNvPicPr>
            <a:picLocks noChangeAspect="1"/>
          </p:cNvPicPr>
          <p:nvPr/>
        </p:nvPicPr>
        <p:blipFill>
          <a:blip r:embed="rId105"/>
          <a:stretch>
            <a:fillRect/>
          </a:stretch>
        </p:blipFill>
        <p:spPr>
          <a:xfrm rot="6140881">
            <a:off x="4412370" y="4781463"/>
            <a:ext cx="1516103" cy="1568669"/>
          </a:xfrm>
          <a:prstGeom prst="rect">
            <a:avLst/>
          </a:prstGeom>
        </p:spPr>
      </p:pic>
      <p:pic>
        <p:nvPicPr>
          <p:cNvPr id="434" name="Picture 433">
            <a:extLst>
              <a:ext uri="{FF2B5EF4-FFF2-40B4-BE49-F238E27FC236}">
                <a16:creationId xmlns:a16="http://schemas.microsoft.com/office/drawing/2014/main" id="{1352FC91-FE7A-3FDF-E455-D5301A892701}"/>
              </a:ext>
            </a:extLst>
          </p:cNvPr>
          <p:cNvPicPr>
            <a:picLocks noChangeAspect="1"/>
          </p:cNvPicPr>
          <p:nvPr/>
        </p:nvPicPr>
        <p:blipFill>
          <a:blip r:embed="rId106"/>
          <a:stretch>
            <a:fillRect/>
          </a:stretch>
        </p:blipFill>
        <p:spPr>
          <a:xfrm rot="5758202">
            <a:off x="5509168" y="1176497"/>
            <a:ext cx="1516103" cy="1568669"/>
          </a:xfrm>
          <a:prstGeom prst="rect">
            <a:avLst/>
          </a:prstGeom>
        </p:spPr>
      </p:pic>
      <p:pic>
        <p:nvPicPr>
          <p:cNvPr id="436" name="Picture 435">
            <a:extLst>
              <a:ext uri="{FF2B5EF4-FFF2-40B4-BE49-F238E27FC236}">
                <a16:creationId xmlns:a16="http://schemas.microsoft.com/office/drawing/2014/main" id="{016B4F10-EBD8-7ECC-4205-1F58F9D4856C}"/>
              </a:ext>
            </a:extLst>
          </p:cNvPr>
          <p:cNvPicPr>
            <a:picLocks noChangeAspect="1"/>
          </p:cNvPicPr>
          <p:nvPr/>
        </p:nvPicPr>
        <p:blipFill>
          <a:blip r:embed="rId107"/>
          <a:stretch>
            <a:fillRect/>
          </a:stretch>
        </p:blipFill>
        <p:spPr>
          <a:xfrm rot="5217984">
            <a:off x="1767182" y="3416814"/>
            <a:ext cx="1516103" cy="1568669"/>
          </a:xfrm>
          <a:prstGeom prst="rect">
            <a:avLst/>
          </a:prstGeom>
        </p:spPr>
      </p:pic>
      <p:pic>
        <p:nvPicPr>
          <p:cNvPr id="438" name="Picture 437">
            <a:extLst>
              <a:ext uri="{FF2B5EF4-FFF2-40B4-BE49-F238E27FC236}">
                <a16:creationId xmlns:a16="http://schemas.microsoft.com/office/drawing/2014/main" id="{DDAA66E8-E00D-EAE7-F6CE-7901FF953CFA}"/>
              </a:ext>
            </a:extLst>
          </p:cNvPr>
          <p:cNvPicPr>
            <a:picLocks noChangeAspect="1"/>
          </p:cNvPicPr>
          <p:nvPr/>
        </p:nvPicPr>
        <p:blipFill>
          <a:blip r:embed="rId108"/>
          <a:stretch>
            <a:fillRect/>
          </a:stretch>
        </p:blipFill>
        <p:spPr>
          <a:xfrm rot="6046691">
            <a:off x="9058013" y="719465"/>
            <a:ext cx="1516103" cy="1568669"/>
          </a:xfrm>
          <a:prstGeom prst="rect">
            <a:avLst/>
          </a:prstGeom>
        </p:spPr>
      </p:pic>
      <p:pic>
        <p:nvPicPr>
          <p:cNvPr id="440" name="Picture 439">
            <a:extLst>
              <a:ext uri="{FF2B5EF4-FFF2-40B4-BE49-F238E27FC236}">
                <a16:creationId xmlns:a16="http://schemas.microsoft.com/office/drawing/2014/main" id="{A809C057-76AB-41DE-E841-87B0074225CE}"/>
              </a:ext>
            </a:extLst>
          </p:cNvPr>
          <p:cNvPicPr>
            <a:picLocks noChangeAspect="1"/>
          </p:cNvPicPr>
          <p:nvPr/>
        </p:nvPicPr>
        <p:blipFill>
          <a:blip r:embed="rId109"/>
          <a:stretch>
            <a:fillRect/>
          </a:stretch>
        </p:blipFill>
        <p:spPr>
          <a:xfrm rot="4961640">
            <a:off x="1951311" y="978387"/>
            <a:ext cx="1516103" cy="15686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41" name="TextBox 440">
                <a:extLst>
                  <a:ext uri="{FF2B5EF4-FFF2-40B4-BE49-F238E27FC236}">
                    <a16:creationId xmlns:a16="http://schemas.microsoft.com/office/drawing/2014/main" id="{92F9EDE2-645B-10F3-2219-80FE1C133D56}"/>
                  </a:ext>
                </a:extLst>
              </p:cNvPr>
              <p:cNvSpPr txBox="1"/>
              <p:nvPr/>
            </p:nvSpPr>
            <p:spPr>
              <a:xfrm>
                <a:off x="1881996" y="1885372"/>
                <a:ext cx="7186407" cy="27699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Most distributions agree with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 err="1"/>
                  <a:t>Powheg+Pythia</a:t>
                </a:r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 err="1"/>
                  <a:t>Powheg+Herwig</a:t>
                </a:r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MG5_aMC@NLO+Pythia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Top Quark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distributions softer than most NLO predictions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Jet </a:t>
                </a:r>
                <a:r>
                  <a:rPr lang="en-US" dirty="0" err="1"/>
                  <a:t>multiplicies</a:t>
                </a:r>
                <a:r>
                  <a:rPr lang="en-US" dirty="0"/>
                  <a:t> and related observables are not well predicted by </a:t>
                </a:r>
                <a:r>
                  <a:rPr lang="en-US" dirty="0" err="1"/>
                  <a:t>Powheg+Herwig</a:t>
                </a:r>
                <a:r>
                  <a:rPr lang="en-US" dirty="0"/>
                  <a:t> and MG5_aMC@NLO+Pythia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Tabulated data available in </a:t>
                </a:r>
                <a:r>
                  <a:rPr lang="en-US" dirty="0" err="1">
                    <a:solidFill>
                      <a:srgbClr val="FF0000"/>
                    </a:solidFill>
                  </a:rPr>
                  <a:t>HEPData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=791±1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stat</m:t>
                        </m:r>
                      </m:e>
                    </m:d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±21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syst</m:t>
                        </m:r>
                      </m:e>
                    </m:d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±14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lumi</m:t>
                        </m:r>
                      </m:e>
                    </m:d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pb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441" name="TextBox 440">
                <a:extLst>
                  <a:ext uri="{FF2B5EF4-FFF2-40B4-BE49-F238E27FC236}">
                    <a16:creationId xmlns:a16="http://schemas.microsoft.com/office/drawing/2014/main" id="{92F9EDE2-645B-10F3-2219-80FE1C133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1996" y="1885372"/>
                <a:ext cx="7186407" cy="2769989"/>
              </a:xfrm>
              <a:prstGeom prst="rect">
                <a:avLst/>
              </a:prstGeom>
              <a:blipFill>
                <a:blip r:embed="rId110"/>
                <a:stretch>
                  <a:fillRect l="-705" t="-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6FB211-9FD6-22B8-1AE7-486E82903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9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5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5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5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3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6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9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2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80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1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400"/>
                            </p:stCondLst>
                            <p:childTnLst>
                              <p:par>
                                <p:cTn id="113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6700"/>
                            </p:stCondLst>
                            <p:childTnLst>
                              <p:par>
                                <p:cTn id="116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7300"/>
                            </p:stCondLst>
                            <p:childTnLst>
                              <p:par>
                                <p:cTn id="122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7600"/>
                            </p:stCondLst>
                            <p:childTnLst>
                              <p:par>
                                <p:cTn id="12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900"/>
                            </p:stCondLst>
                            <p:childTnLst>
                              <p:par>
                                <p:cTn id="12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8200"/>
                            </p:stCondLst>
                            <p:childTnLst>
                              <p:par>
                                <p:cTn id="131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800"/>
                            </p:stCondLst>
                            <p:childTnLst>
                              <p:par>
                                <p:cTn id="137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10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400"/>
                            </p:stCondLst>
                            <p:childTnLst>
                              <p:par>
                                <p:cTn id="143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9700"/>
                            </p:stCondLst>
                            <p:childTnLst>
                              <p:par>
                                <p:cTn id="146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300"/>
                            </p:stCondLst>
                            <p:childTnLst>
                              <p:par>
                                <p:cTn id="152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0600"/>
                            </p:stCondLst>
                            <p:childTnLst>
                              <p:par>
                                <p:cTn id="15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900"/>
                            </p:stCondLst>
                            <p:childTnLst>
                              <p:par>
                                <p:cTn id="15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1200"/>
                            </p:stCondLst>
                            <p:childTnLst>
                              <p:par>
                                <p:cTn id="161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1500"/>
                            </p:stCondLst>
                            <p:childTnLst>
                              <p:par>
                                <p:cTn id="16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1800"/>
                            </p:stCondLst>
                            <p:childTnLst>
                              <p:par>
                                <p:cTn id="167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2100"/>
                            </p:stCondLst>
                            <p:childTnLst>
                              <p:par>
                                <p:cTn id="170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2400"/>
                            </p:stCondLst>
                            <p:childTnLst>
                              <p:par>
                                <p:cTn id="173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2700"/>
                            </p:stCondLst>
                            <p:childTnLst>
                              <p:par>
                                <p:cTn id="176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7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3300"/>
                            </p:stCondLst>
                            <p:childTnLst>
                              <p:par>
                                <p:cTn id="182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3600"/>
                            </p:stCondLst>
                            <p:childTnLst>
                              <p:par>
                                <p:cTn id="18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3900"/>
                            </p:stCondLst>
                            <p:childTnLst>
                              <p:par>
                                <p:cTn id="18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4200"/>
                            </p:stCondLst>
                            <p:childTnLst>
                              <p:par>
                                <p:cTn id="191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4500"/>
                            </p:stCondLst>
                            <p:childTnLst>
                              <p:par>
                                <p:cTn id="19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800"/>
                            </p:stCondLst>
                            <p:childTnLst>
                              <p:par>
                                <p:cTn id="197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25100"/>
                            </p:stCondLst>
                            <p:childTnLst>
                              <p:par>
                                <p:cTn id="200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5400"/>
                            </p:stCondLst>
                            <p:childTnLst>
                              <p:par>
                                <p:cTn id="203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5700"/>
                            </p:stCondLst>
                            <p:childTnLst>
                              <p:par>
                                <p:cTn id="206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6000"/>
                            </p:stCondLst>
                            <p:childTnLst>
                              <p:par>
                                <p:cTn id="20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26300"/>
                            </p:stCondLst>
                            <p:childTnLst>
                              <p:par>
                                <p:cTn id="212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26600"/>
                            </p:stCondLst>
                            <p:childTnLst>
                              <p:par>
                                <p:cTn id="21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6900"/>
                            </p:stCondLst>
                            <p:childTnLst>
                              <p:par>
                                <p:cTn id="21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27200"/>
                            </p:stCondLst>
                            <p:childTnLst>
                              <p:par>
                                <p:cTn id="22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27400"/>
                            </p:stCondLst>
                            <p:childTnLst>
                              <p:par>
                                <p:cTn id="22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27600"/>
                            </p:stCondLst>
                            <p:childTnLst>
                              <p:par>
                                <p:cTn id="22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27800"/>
                            </p:stCondLst>
                            <p:childTnLst>
                              <p:par>
                                <p:cTn id="23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8000"/>
                            </p:stCondLst>
                            <p:childTnLst>
                              <p:par>
                                <p:cTn id="233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28200"/>
                            </p:stCondLst>
                            <p:childTnLst>
                              <p:par>
                                <p:cTn id="236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8400"/>
                            </p:stCondLst>
                            <p:childTnLst>
                              <p:par>
                                <p:cTn id="239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28600"/>
                            </p:stCondLst>
                            <p:childTnLst>
                              <p:par>
                                <p:cTn id="242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28800"/>
                            </p:stCondLst>
                            <p:childTnLst>
                              <p:par>
                                <p:cTn id="245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29000"/>
                            </p:stCondLst>
                            <p:childTnLst>
                              <p:par>
                                <p:cTn id="24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29200"/>
                            </p:stCondLst>
                            <p:childTnLst>
                              <p:par>
                                <p:cTn id="25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29400"/>
                            </p:stCondLst>
                            <p:childTnLst>
                              <p:par>
                                <p:cTn id="25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9600"/>
                            </p:stCondLst>
                            <p:childTnLst>
                              <p:par>
                                <p:cTn id="25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29800"/>
                            </p:stCondLst>
                            <p:childTnLst>
                              <p:par>
                                <p:cTn id="26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63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0200"/>
                            </p:stCondLst>
                            <p:childTnLst>
                              <p:par>
                                <p:cTn id="266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30400"/>
                            </p:stCondLst>
                            <p:childTnLst>
                              <p:par>
                                <p:cTn id="269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30600"/>
                            </p:stCondLst>
                            <p:childTnLst>
                              <p:par>
                                <p:cTn id="272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30800"/>
                            </p:stCondLst>
                            <p:childTnLst>
                              <p:par>
                                <p:cTn id="275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31000"/>
                            </p:stCondLst>
                            <p:childTnLst>
                              <p:par>
                                <p:cTn id="27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31200"/>
                            </p:stCondLst>
                            <p:childTnLst>
                              <p:par>
                                <p:cTn id="2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31200"/>
                            </p:stCondLst>
                            <p:childTnLst>
                              <p:par>
                                <p:cTn id="28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1300"/>
                            </p:stCondLst>
                            <p:childTnLst>
                              <p:par>
                                <p:cTn id="28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31400"/>
                            </p:stCondLst>
                            <p:childTnLst>
                              <p:par>
                                <p:cTn id="29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31500"/>
                            </p:stCondLst>
                            <p:childTnLst>
                              <p:par>
                                <p:cTn id="29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31600"/>
                            </p:stCondLst>
                            <p:childTnLst>
                              <p:par>
                                <p:cTn id="29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31700"/>
                            </p:stCondLst>
                            <p:childTnLst>
                              <p:par>
                                <p:cTn id="29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31800"/>
                            </p:stCondLst>
                            <p:childTnLst>
                              <p:par>
                                <p:cTn id="30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31900"/>
                            </p:stCondLst>
                            <p:childTnLst>
                              <p:par>
                                <p:cTn id="30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2000"/>
                            </p:stCondLst>
                            <p:childTnLst>
                              <p:par>
                                <p:cTn id="30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32100"/>
                            </p:stCondLst>
                            <p:childTnLst>
                              <p:par>
                                <p:cTn id="3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32200"/>
                            </p:stCondLst>
                            <p:childTnLst>
                              <p:par>
                                <p:cTn id="3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32300"/>
                            </p:stCondLst>
                            <p:childTnLst>
                              <p:par>
                                <p:cTn id="3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32400"/>
                            </p:stCondLst>
                            <p:childTnLst>
                              <p:par>
                                <p:cTn id="3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32500"/>
                            </p:stCondLst>
                            <p:childTnLst>
                              <p:par>
                                <p:cTn id="3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32600"/>
                            </p:stCondLst>
                            <p:childTnLst>
                              <p:par>
                                <p:cTn id="3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32700"/>
                            </p:stCondLst>
                            <p:childTnLst>
                              <p:par>
                                <p:cTn id="3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32800"/>
                            </p:stCondLst>
                            <p:childTnLst>
                              <p:par>
                                <p:cTn id="3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68E84-3F2C-6207-0085-BC09A0EB4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677194"/>
          </a:xfrm>
        </p:spPr>
        <p:txBody>
          <a:bodyPr>
            <a:normAutofit/>
          </a:bodyPr>
          <a:lstStyle/>
          <a:p>
            <a:r>
              <a:rPr lang="en-US" sz="3600" dirty="0"/>
              <a:t>What </a:t>
            </a:r>
            <a:r>
              <a:rPr lang="en-US" sz="3600" dirty="0" err="1"/>
              <a:t>caN</a:t>
            </a:r>
            <a:r>
              <a:rPr lang="en-US" sz="3600" dirty="0"/>
              <a:t> BE DONE WITH THIS WEALTH OF INFORMATION?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59708D-3BDC-F42E-F97C-9110E8A12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35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779F49-A5D5-669B-D00C-AE7091AA2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878531" y="1070704"/>
            <a:ext cx="5340398" cy="5566186"/>
          </a:xfrm>
          <a:prstGeom prst="rect">
            <a:avLst/>
          </a:prstGeom>
        </p:spPr>
      </p:pic>
      <p:pic>
        <p:nvPicPr>
          <p:cNvPr id="8" name="Picture 6" descr="CMS-doc-3045-v3: CMS Logo">
            <a:extLst>
              <a:ext uri="{FF2B5EF4-FFF2-40B4-BE49-F238E27FC236}">
                <a16:creationId xmlns:a16="http://schemas.microsoft.com/office/drawing/2014/main" id="{A15B8FED-D58F-AE06-305B-DDD29344B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7398" y="1161825"/>
            <a:ext cx="942049" cy="88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A08E01-E0B6-2705-532D-AADDE781318A}"/>
              </a:ext>
            </a:extLst>
          </p:cNvPr>
          <p:cNvSpPr txBox="1"/>
          <p:nvPr/>
        </p:nvSpPr>
        <p:spPr>
          <a:xfrm>
            <a:off x="1311178" y="1771460"/>
            <a:ext cx="2973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Eur. Phys. J. C. 80 (2020) 658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A8C70F-8C7F-1FFC-6F76-877EC976F667}"/>
              </a:ext>
            </a:extLst>
          </p:cNvPr>
          <p:cNvSpPr txBox="1"/>
          <p:nvPr/>
        </p:nvSpPr>
        <p:spPr>
          <a:xfrm>
            <a:off x="1355464" y="1172583"/>
            <a:ext cx="3055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Lepton+jets</a:t>
            </a:r>
            <a:r>
              <a:rPr lang="en-US" dirty="0"/>
              <a:t> mode, 35.9 fb</a:t>
            </a:r>
            <a:r>
              <a:rPr lang="en-US" baseline="30000" dirty="0"/>
              <a:t>-1 </a:t>
            </a:r>
            <a:r>
              <a:rPr lang="en-US" dirty="0"/>
              <a:t>of data at 13 </a:t>
            </a:r>
            <a:r>
              <a:rPr lang="en-US" dirty="0" err="1"/>
              <a:t>TeV</a:t>
            </a:r>
            <a:r>
              <a:rPr lang="en-US" dirty="0"/>
              <a:t>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404B738-FA3E-EB2B-0EEF-C9E1464BFE51}"/>
                  </a:ext>
                </a:extLst>
              </p:cNvPr>
              <p:cNvSpPr txBox="1"/>
              <p:nvPr/>
            </p:nvSpPr>
            <p:spPr>
              <a:xfrm>
                <a:off x="257398" y="2506532"/>
                <a:ext cx="4027671" cy="3860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Double and triple-differential cross sections are analyzed. </a:t>
                </a:r>
              </a:p>
              <a:p>
                <a:endParaRPr lang="en-US" sz="1600" dirty="0"/>
              </a:p>
              <a:p>
                <a:r>
                  <a:rPr lang="en-US" sz="1600" dirty="0"/>
                  <a:t>From the triple-differential cross section in the variables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M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,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𝑗𝑒𝑡𝑠</m:t>
                        </m:r>
                      </m:sub>
                    </m:sSub>
                  </m:oMath>
                </a14:m>
                <a:r>
                  <a:rPr lang="en-US" sz="1600" dirty="0"/>
                  <a:t> CMS determines</a:t>
                </a:r>
              </a:p>
              <a:p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0.1135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−0.0017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+0.0021</m:t>
                        </m:r>
                      </m:sup>
                    </m:sSubSup>
                  </m:oMath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𝑝𝑜𝑙𝑒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=170.5±0.8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r>
                  <a:rPr lang="en-US" sz="1600" dirty="0"/>
                  <a:t>High precision extractions</a:t>
                </a:r>
              </a:p>
              <a:p>
                <a:endParaRPr lang="en-US" sz="1600" dirty="0"/>
              </a:p>
              <a:p>
                <a:pPr marL="0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dirty="0"/>
                  <a:t>In CMS’s Phys. Rev. D 104 (2021) 092013 (previous page) , such interpretations are left to the theoretical community.</a:t>
                </a:r>
                <a:endParaRPr lang="en-US" sz="1600" b="0" i="0" u="none" strike="noStrike" dirty="0">
                  <a:effectLst/>
                  <a:highlight>
                    <a:srgbClr val="D34817"/>
                  </a:highlight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404B738-FA3E-EB2B-0EEF-C9E1464BFE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398" y="2506532"/>
                <a:ext cx="4027671" cy="3860288"/>
              </a:xfrm>
              <a:prstGeom prst="rect">
                <a:avLst/>
              </a:prstGeom>
              <a:blipFill>
                <a:blip r:embed="rId4"/>
                <a:stretch>
                  <a:fillRect l="-943" t="-656" r="-1572" b="-9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85849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61C88-6D69-3A3E-86B5-F6BEB1090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64365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Multijet</a:t>
            </a:r>
            <a:r>
              <a:rPr lang="en-US" dirty="0"/>
              <a:t> background determination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F7F9B-DD5B-79DD-452B-6065AFF07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36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9827FC-CCF4-30C5-D4A5-928EECF91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264" y="1081551"/>
            <a:ext cx="2504440" cy="25044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68A714-B5D5-7A37-8F64-EED71775A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560" y="1081551"/>
            <a:ext cx="2504440" cy="25044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85D7A7E-AFFA-BB21-F6DE-168A8EC414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320" y="3585991"/>
            <a:ext cx="2504440" cy="25044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661DBA-D8BD-E01B-2D81-D8710EE60B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8237" y="3585991"/>
            <a:ext cx="2504440" cy="25044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AFE1967-CF2A-0743-1749-592B49470B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6688" y="3884754"/>
            <a:ext cx="2504440" cy="25044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ED378C1-EDA1-C79D-AA5D-178073B5EBDB}"/>
                  </a:ext>
                </a:extLst>
              </p:cNvPr>
              <p:cNvSpPr txBox="1"/>
              <p:nvPr/>
            </p:nvSpPr>
            <p:spPr>
              <a:xfrm>
                <a:off x="6404864" y="1794256"/>
                <a:ext cx="4186935" cy="2352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Multijet backgrounds estimated using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“jet-electron” MC-based method for electrons.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“anti—muon” data-based method for muons.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Fits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en-US" sz="1600" dirty="0"/>
                  <a:t> (electron) 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p>
                    </m:sSubSup>
                  </m:oMath>
                </a14:m>
                <a:r>
                  <a:rPr lang="en-US" sz="1600" dirty="0"/>
                  <a:t> (muon) used to set normalization.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ED378C1-EDA1-C79D-AA5D-178073B5E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4864" y="1794256"/>
                <a:ext cx="4186935" cy="2352567"/>
              </a:xfrm>
              <a:prstGeom prst="rect">
                <a:avLst/>
              </a:prstGeom>
              <a:blipFill>
                <a:blip r:embed="rId7"/>
                <a:stretch>
                  <a:fillRect l="-909" t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B7784537-EEF0-669E-68AC-0DE83CE1A268}"/>
              </a:ext>
            </a:extLst>
          </p:cNvPr>
          <p:cNvSpPr txBox="1"/>
          <p:nvPr/>
        </p:nvSpPr>
        <p:spPr>
          <a:xfrm>
            <a:off x="6532277" y="3859701"/>
            <a:ext cx="192481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ç"/>
            </a:pPr>
            <a:r>
              <a:rPr lang="en-US" sz="1600" dirty="0">
                <a:sym typeface="Wingdings" pitchFamily="2" charset="2"/>
              </a:rPr>
              <a:t>Shown for all four regions for electrons</a:t>
            </a:r>
          </a:p>
          <a:p>
            <a:r>
              <a:rPr lang="en-US" sz="1600" dirty="0">
                <a:sym typeface="Wingdings" pitchFamily="2" charset="2"/>
              </a:rPr>
              <a:t>Shown for signal region only for muons  </a:t>
            </a:r>
          </a:p>
          <a:p>
            <a:endParaRPr lang="en-US" sz="1600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 Most </a:t>
            </a:r>
            <a:r>
              <a:rPr lang="en-US" sz="1600" dirty="0" err="1">
                <a:sym typeface="Wingdings" pitchFamily="2" charset="2"/>
              </a:rPr>
              <a:t>bkg</a:t>
            </a:r>
            <a:r>
              <a:rPr lang="en-US" sz="1600" dirty="0">
                <a:sym typeface="Wingdings" pitchFamily="2" charset="2"/>
              </a:rPr>
              <a:t> is removed by cuts.</a:t>
            </a:r>
            <a:endParaRPr lang="en-US" sz="1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13D6198-8846-D618-F682-64D0592DEA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229032"/>
              </p:ext>
            </p:extLst>
          </p:nvPr>
        </p:nvGraphicFramePr>
        <p:xfrm>
          <a:off x="129377" y="6464319"/>
          <a:ext cx="5766926" cy="373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299">
                  <a:extLst>
                    <a:ext uri="{9D8B030D-6E8A-4147-A177-3AD203B41FA5}">
                      <a16:colId xmlns:a16="http://schemas.microsoft.com/office/drawing/2014/main" val="2491600014"/>
                    </a:ext>
                  </a:extLst>
                </a:gridCol>
                <a:gridCol w="1435859">
                  <a:extLst>
                    <a:ext uri="{9D8B030D-6E8A-4147-A177-3AD203B41FA5}">
                      <a16:colId xmlns:a16="http://schemas.microsoft.com/office/drawing/2014/main" val="1442879171"/>
                    </a:ext>
                  </a:extLst>
                </a:gridCol>
                <a:gridCol w="762959">
                  <a:extLst>
                    <a:ext uri="{9D8B030D-6E8A-4147-A177-3AD203B41FA5}">
                      <a16:colId xmlns:a16="http://schemas.microsoft.com/office/drawing/2014/main" val="3154936159"/>
                    </a:ext>
                  </a:extLst>
                </a:gridCol>
                <a:gridCol w="1239809">
                  <a:extLst>
                    <a:ext uri="{9D8B030D-6E8A-4147-A177-3AD203B41FA5}">
                      <a16:colId xmlns:a16="http://schemas.microsoft.com/office/drawing/2014/main" val="620807745"/>
                    </a:ext>
                  </a:extLst>
                </a:gridCol>
              </a:tblGrid>
              <a:tr h="37388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JHEP 06 (2023)191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s-channel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 </a:t>
                      </a:r>
                      <a:r>
                        <a:rPr lang="en-US" sz="12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TeV</a:t>
                      </a:r>
                      <a:endPara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139 fb</a:t>
                      </a:r>
                      <a:r>
                        <a:rPr lang="en-US" sz="1200" baseline="30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861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0294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C81B8-D938-8CBD-6283-31AA6E958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719" y="1432223"/>
            <a:ext cx="2897826" cy="33579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800" kern="1200" cap="all" baseline="0" dirty="0">
                <a:blipFill dpi="0" rotWithShape="1">
                  <a:blip r:embed="rId2"/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Systematic uncertainties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28B3A184-DB5E-AEDD-A6E7-2FBFFD675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26177" y="93437"/>
            <a:ext cx="3123949" cy="624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7367D78B-3700-3D82-938F-2876C9C67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44576" y="412960"/>
            <a:ext cx="4220869" cy="418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FD6624-2C20-D1D1-C877-73EB34BC8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92056" y="5477256"/>
            <a:ext cx="1193868" cy="64008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D083B93-B027-A545-8394-2126D39E1297}" type="slidenum">
              <a:rPr lang="en-US" sz="2800" smtClean="0"/>
              <a:pPr>
                <a:spcAft>
                  <a:spcPts val="600"/>
                </a:spcAft>
              </a:pPr>
              <a:t>4</a:t>
            </a:fld>
            <a:endParaRPr lang="en-US" sz="28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338894-CCB3-1539-FF38-50326D0766CE}"/>
              </a:ext>
            </a:extLst>
          </p:cNvPr>
          <p:cNvSpPr txBox="1"/>
          <p:nvPr/>
        </p:nvSpPr>
        <p:spPr>
          <a:xfrm>
            <a:off x="1132885" y="3756728"/>
            <a:ext cx="27187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Total uncertainties comparable </a:t>
            </a:r>
            <a:r>
              <a:rPr lang="en-US" dirty="0" err="1">
                <a:solidFill>
                  <a:srgbClr val="C00000"/>
                </a:solidFill>
              </a:rPr>
              <a:t>beween</a:t>
            </a:r>
            <a:r>
              <a:rPr lang="en-US" dirty="0">
                <a:solidFill>
                  <a:srgbClr val="C00000"/>
                </a:solidFill>
              </a:rPr>
              <a:t> ATLAS/CMS.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Both dominated by Luminosity uncertainty.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A4423A58-2D1D-9662-C112-46F2BFA24ABC}"/>
              </a:ext>
            </a:extLst>
          </p:cNvPr>
          <p:cNvSpPr/>
          <p:nvPr/>
        </p:nvSpPr>
        <p:spPr>
          <a:xfrm flipV="1">
            <a:off x="6423753" y="4970491"/>
            <a:ext cx="822151" cy="68849"/>
          </a:xfrm>
          <a:custGeom>
            <a:avLst/>
            <a:gdLst>
              <a:gd name="connsiteX0" fmla="*/ 0 w 822151"/>
              <a:gd name="connsiteY0" fmla="*/ 10511 h 10511"/>
              <a:gd name="connsiteX1" fmla="*/ 819807 w 822151"/>
              <a:gd name="connsiteY1" fmla="*/ 10511 h 10511"/>
              <a:gd name="connsiteX2" fmla="*/ 199697 w 822151"/>
              <a:gd name="connsiteY2" fmla="*/ 0 h 10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151" h="10511">
                <a:moveTo>
                  <a:pt x="0" y="10511"/>
                </a:moveTo>
                <a:lnTo>
                  <a:pt x="819807" y="10511"/>
                </a:lnTo>
                <a:cubicBezTo>
                  <a:pt x="853090" y="8759"/>
                  <a:pt x="526393" y="4379"/>
                  <a:pt x="199697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D66387D7-16DE-30BF-9854-CB04BF076D91}"/>
              </a:ext>
            </a:extLst>
          </p:cNvPr>
          <p:cNvSpPr/>
          <p:nvPr/>
        </p:nvSpPr>
        <p:spPr>
          <a:xfrm flipV="1">
            <a:off x="10443422" y="4195252"/>
            <a:ext cx="822151" cy="45719"/>
          </a:xfrm>
          <a:custGeom>
            <a:avLst/>
            <a:gdLst>
              <a:gd name="connsiteX0" fmla="*/ 0 w 822151"/>
              <a:gd name="connsiteY0" fmla="*/ 10511 h 10511"/>
              <a:gd name="connsiteX1" fmla="*/ 819807 w 822151"/>
              <a:gd name="connsiteY1" fmla="*/ 10511 h 10511"/>
              <a:gd name="connsiteX2" fmla="*/ 199697 w 822151"/>
              <a:gd name="connsiteY2" fmla="*/ 0 h 10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151" h="10511">
                <a:moveTo>
                  <a:pt x="0" y="10511"/>
                </a:moveTo>
                <a:lnTo>
                  <a:pt x="819807" y="10511"/>
                </a:lnTo>
                <a:cubicBezTo>
                  <a:pt x="853090" y="8759"/>
                  <a:pt x="526393" y="4379"/>
                  <a:pt x="199697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Content Placeholder 6">
                <a:extLst>
                  <a:ext uri="{FF2B5EF4-FFF2-40B4-BE49-F238E27FC236}">
                    <a16:creationId xmlns:a16="http://schemas.microsoft.com/office/drawing/2014/main" id="{A2B4DB6F-1C18-5049-1114-D0B354AFE01C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67109" y="6393303"/>
              <a:ext cx="8196748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30610">
                      <a:extLst>
                        <a:ext uri="{9D8B030D-6E8A-4147-A177-3AD203B41FA5}">
                          <a16:colId xmlns:a16="http://schemas.microsoft.com/office/drawing/2014/main" val="1977559628"/>
                        </a:ext>
                      </a:extLst>
                    </a:gridCol>
                    <a:gridCol w="3220602">
                      <a:extLst>
                        <a:ext uri="{9D8B030D-6E8A-4147-A177-3AD203B41FA5}">
                          <a16:colId xmlns:a16="http://schemas.microsoft.com/office/drawing/2014/main" val="1675139295"/>
                        </a:ext>
                      </a:extLst>
                    </a:gridCol>
                    <a:gridCol w="1404878">
                      <a:extLst>
                        <a:ext uri="{9D8B030D-6E8A-4147-A177-3AD203B41FA5}">
                          <a16:colId xmlns:a16="http://schemas.microsoft.com/office/drawing/2014/main" val="4022611641"/>
                        </a:ext>
                      </a:extLst>
                    </a:gridCol>
                    <a:gridCol w="1340658">
                      <a:extLst>
                        <a:ext uri="{9D8B030D-6E8A-4147-A177-3AD203B41FA5}">
                          <a16:colId xmlns:a16="http://schemas.microsoft.com/office/drawing/2014/main" val="4035871842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213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XS,</a:t>
                          </a:r>
                          <a:r>
                            <a:rPr lang="en-US" sz="1200" baseline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ATLAS CMS combination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7, 8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5, 20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1765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Content Placeholder 6">
                <a:extLst>
                  <a:ext uri="{FF2B5EF4-FFF2-40B4-BE49-F238E27FC236}">
                    <a16:creationId xmlns:a16="http://schemas.microsoft.com/office/drawing/2014/main" id="{A2B4DB6F-1C18-5049-1114-D0B354AFE01C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67109" y="6393303"/>
              <a:ext cx="8196748" cy="3738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30610">
                      <a:extLst>
                        <a:ext uri="{9D8B030D-6E8A-4147-A177-3AD203B41FA5}">
                          <a16:colId xmlns:a16="http://schemas.microsoft.com/office/drawing/2014/main" val="1977559628"/>
                        </a:ext>
                      </a:extLst>
                    </a:gridCol>
                    <a:gridCol w="3220602">
                      <a:extLst>
                        <a:ext uri="{9D8B030D-6E8A-4147-A177-3AD203B41FA5}">
                          <a16:colId xmlns:a16="http://schemas.microsoft.com/office/drawing/2014/main" val="1675139295"/>
                        </a:ext>
                      </a:extLst>
                    </a:gridCol>
                    <a:gridCol w="1404878">
                      <a:extLst>
                        <a:ext uri="{9D8B030D-6E8A-4147-A177-3AD203B41FA5}">
                          <a16:colId xmlns:a16="http://schemas.microsoft.com/office/drawing/2014/main" val="4022611641"/>
                        </a:ext>
                      </a:extLst>
                    </a:gridCol>
                    <a:gridCol w="1340658">
                      <a:extLst>
                        <a:ext uri="{9D8B030D-6E8A-4147-A177-3AD203B41FA5}">
                          <a16:colId xmlns:a16="http://schemas.microsoft.com/office/drawing/2014/main" val="4035871842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213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9685" t="-3333" r="-85827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7, 8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5, 20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1765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68710974-2A83-AB2C-6D6F-C52A8422F0C5}"/>
              </a:ext>
            </a:extLst>
          </p:cNvPr>
          <p:cNvSpPr/>
          <p:nvPr/>
        </p:nvSpPr>
        <p:spPr>
          <a:xfrm>
            <a:off x="4376093" y="134006"/>
            <a:ext cx="961697" cy="155028"/>
          </a:xfrm>
          <a:prstGeom prst="rect">
            <a:avLst/>
          </a:prstGeom>
          <a:solidFill>
            <a:srgbClr val="D34817">
              <a:alpha val="3411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C7C64F-C796-EBEC-4CA2-72839C8F7530}"/>
              </a:ext>
            </a:extLst>
          </p:cNvPr>
          <p:cNvSpPr/>
          <p:nvPr/>
        </p:nvSpPr>
        <p:spPr>
          <a:xfrm>
            <a:off x="7685518" y="447548"/>
            <a:ext cx="961697" cy="213991"/>
          </a:xfrm>
          <a:prstGeom prst="rect">
            <a:avLst/>
          </a:prstGeom>
          <a:solidFill>
            <a:srgbClr val="D34817">
              <a:alpha val="3411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13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A2EE5-48B3-7344-3988-FB05E366B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28" y="-212708"/>
            <a:ext cx="10058400" cy="1609344"/>
          </a:xfrm>
        </p:spPr>
        <p:txBody>
          <a:bodyPr/>
          <a:lstStyle/>
          <a:p>
            <a:r>
              <a:rPr lang="en-US" dirty="0"/>
              <a:t>Combined results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6813E6-5B77-4550-EC1E-DDF8FE793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EA2D6C-90E2-9624-0C77-FF3666CCD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604" y="4370009"/>
            <a:ext cx="2908701" cy="19027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24C87C-CF79-7719-0074-C27CC3547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951" y="1983189"/>
            <a:ext cx="3091809" cy="19903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B9D52D-9EE4-B40F-9822-BB5D31771B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6546" y="703867"/>
            <a:ext cx="4577924" cy="30519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5AE9F3-8134-0CF0-A732-6342BA1049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52303"/>
            <a:ext cx="4014222" cy="8393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739D26-AF2D-5409-430D-BC1305BDFE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034" y="3973541"/>
            <a:ext cx="3234340" cy="676321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7A7CC18D-D30A-C2A6-7997-B787EE5ED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535" y="4628158"/>
            <a:ext cx="4014952" cy="133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543443-2812-E9E9-5CBF-0B00605E0E2D}"/>
                  </a:ext>
                </a:extLst>
              </p:cNvPr>
              <p:cNvSpPr txBox="1"/>
              <p:nvPr/>
            </p:nvSpPr>
            <p:spPr>
              <a:xfrm>
                <a:off x="345757" y="1689778"/>
                <a:ext cx="24613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Correlation: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=41%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543443-2812-E9E9-5CBF-0B00605E0E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757" y="1689778"/>
                <a:ext cx="2461315" cy="369332"/>
              </a:xfrm>
              <a:prstGeom prst="rect">
                <a:avLst/>
              </a:prstGeom>
              <a:blipFill>
                <a:blip r:embed="rId8"/>
                <a:stretch>
                  <a:fillRect l="-2062" t="-3226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0FD011FB-B347-4BDE-4412-2A7E7B9275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5757" y="2095967"/>
            <a:ext cx="3005271" cy="19784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076E1E-9BFF-BEFE-4F1B-1DC8688C17D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520" y="4649862"/>
            <a:ext cx="2768959" cy="21459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Content Placeholder 6">
                <a:extLst>
                  <a:ext uri="{FF2B5EF4-FFF2-40B4-BE49-F238E27FC236}">
                    <a16:creationId xmlns:a16="http://schemas.microsoft.com/office/drawing/2014/main" id="{CA83C494-B364-8E7F-3916-ECE0B24DCB4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41696681"/>
                  </p:ext>
                </p:extLst>
              </p:nvPr>
            </p:nvGraphicFramePr>
            <p:xfrm>
              <a:off x="3334196" y="6380162"/>
              <a:ext cx="6885331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73729">
                      <a:extLst>
                        <a:ext uri="{9D8B030D-6E8A-4147-A177-3AD203B41FA5}">
                          <a16:colId xmlns:a16="http://schemas.microsoft.com/office/drawing/2014/main" val="1977559628"/>
                        </a:ext>
                      </a:extLst>
                    </a:gridCol>
                    <a:gridCol w="2705331">
                      <a:extLst>
                        <a:ext uri="{9D8B030D-6E8A-4147-A177-3AD203B41FA5}">
                          <a16:colId xmlns:a16="http://schemas.microsoft.com/office/drawing/2014/main" val="1675139295"/>
                        </a:ext>
                      </a:extLst>
                    </a:gridCol>
                    <a:gridCol w="1180108">
                      <a:extLst>
                        <a:ext uri="{9D8B030D-6E8A-4147-A177-3AD203B41FA5}">
                          <a16:colId xmlns:a16="http://schemas.microsoft.com/office/drawing/2014/main" val="4022611641"/>
                        </a:ext>
                      </a:extLst>
                    </a:gridCol>
                    <a:gridCol w="1126163">
                      <a:extLst>
                        <a:ext uri="{9D8B030D-6E8A-4147-A177-3AD203B41FA5}">
                          <a16:colId xmlns:a16="http://schemas.microsoft.com/office/drawing/2014/main" val="4035871842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213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XS,</a:t>
                          </a:r>
                          <a:r>
                            <a:rPr lang="en-US" sz="1200" baseline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ATLAS CMS combination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7, 8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5, 20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1765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Content Placeholder 6">
                <a:extLst>
                  <a:ext uri="{FF2B5EF4-FFF2-40B4-BE49-F238E27FC236}">
                    <a16:creationId xmlns:a16="http://schemas.microsoft.com/office/drawing/2014/main" id="{CA83C494-B364-8E7F-3916-ECE0B24DCB4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41696681"/>
                  </p:ext>
                </p:extLst>
              </p:nvPr>
            </p:nvGraphicFramePr>
            <p:xfrm>
              <a:off x="3334196" y="6380162"/>
              <a:ext cx="6885331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73729">
                      <a:extLst>
                        <a:ext uri="{9D8B030D-6E8A-4147-A177-3AD203B41FA5}">
                          <a16:colId xmlns:a16="http://schemas.microsoft.com/office/drawing/2014/main" val="1977559628"/>
                        </a:ext>
                      </a:extLst>
                    </a:gridCol>
                    <a:gridCol w="2705331">
                      <a:extLst>
                        <a:ext uri="{9D8B030D-6E8A-4147-A177-3AD203B41FA5}">
                          <a16:colId xmlns:a16="http://schemas.microsoft.com/office/drawing/2014/main" val="1675139295"/>
                        </a:ext>
                      </a:extLst>
                    </a:gridCol>
                    <a:gridCol w="1180108">
                      <a:extLst>
                        <a:ext uri="{9D8B030D-6E8A-4147-A177-3AD203B41FA5}">
                          <a16:colId xmlns:a16="http://schemas.microsoft.com/office/drawing/2014/main" val="4022611641"/>
                        </a:ext>
                      </a:extLst>
                    </a:gridCol>
                    <a:gridCol w="1126163">
                      <a:extLst>
                        <a:ext uri="{9D8B030D-6E8A-4147-A177-3AD203B41FA5}">
                          <a16:colId xmlns:a16="http://schemas.microsoft.com/office/drawing/2014/main" val="4035871842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213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69953" t="-2703" r="-86385" b="-108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7, 8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5, 20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17650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07313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A3F2EA-0FBE-6AC0-3EE0-E48A8FD8C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4" descr="ATLAS Logo - CERN Document Server">
            <a:extLst>
              <a:ext uri="{FF2B5EF4-FFF2-40B4-BE49-F238E27FC236}">
                <a16:creationId xmlns:a16="http://schemas.microsoft.com/office/drawing/2014/main" id="{D71E3C1F-C3C8-F129-7520-A662B768B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06826" y="252445"/>
            <a:ext cx="2353958" cy="123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16D88E-8653-7618-2FAC-7B92D1D18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32" y="3595406"/>
            <a:ext cx="3120518" cy="30425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F5F1B4D-687D-5EE8-EBDE-8369912FD78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4056" y="271844"/>
                <a:ext cx="10058400" cy="1609344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cross section, 13 TeV,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</m:oMath>
                </a14:m>
                <a:r>
                  <a:rPr lang="en-US" b="0" dirty="0"/>
                  <a:t> eventS</a:t>
                </a:r>
                <a:br>
                  <a:rPr lang="en-US" b="0" dirty="0"/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F5F1B4D-687D-5EE8-EBDE-8369912FD7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4056" y="271844"/>
                <a:ext cx="10058400" cy="1609344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AF1F803-F7C8-225C-08F0-71D4110636AD}"/>
                  </a:ext>
                </a:extLst>
              </p:cNvPr>
              <p:cNvSpPr txBox="1"/>
              <p:nvPr/>
            </p:nvSpPr>
            <p:spPr>
              <a:xfrm>
                <a:off x="4369950" y="1128956"/>
                <a:ext cx="3670025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00000"/>
                    </a:solidFill>
                  </a:rPr>
                  <a:t>Event selection: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Isolated electron, muon, and at least one b-tagged jet.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070C0"/>
                    </a:solidFill>
                    <a:sym typeface="Wingdings" pitchFamily="2" charset="2"/>
                  </a:rPr>
                  <a:t>The plot shows the number of b-tagged jets.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Opposite sign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600" dirty="0"/>
                  <a:t> pairs in the second two bins of this distribution constitute the signal.  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Backgrounds from single top,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dirty="0"/>
                  <a:t> multijets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Background levels are 11% and 4% in these bins.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Improvement of luminosity using Van der Meer scans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 ATLAS Run 2: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/>
                  <a:t>0.83%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CMS     2016: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 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/>
                  <a:t>1.2%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AF1F803-F7C8-225C-08F0-71D411063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950" y="1128956"/>
                <a:ext cx="3670025" cy="5016758"/>
              </a:xfrm>
              <a:prstGeom prst="rect">
                <a:avLst/>
              </a:prstGeom>
              <a:blipFill>
                <a:blip r:embed="rId5"/>
                <a:stretch>
                  <a:fillRect l="-690" t="-253" r="-2069" b="-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Measurement of jet shapes in top-quark pair events at $\sqrt{s}$ = 7 TeV  using the ATLAS detector - CERN Document Server">
            <a:extLst>
              <a:ext uri="{FF2B5EF4-FFF2-40B4-BE49-F238E27FC236}">
                <a16:creationId xmlns:a16="http://schemas.microsoft.com/office/drawing/2014/main" id="{E7C3FB76-D788-B11A-752C-E15A1D4B4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048" y="1119067"/>
            <a:ext cx="2794937" cy="230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3B479041-A99A-660F-302E-3B4FC6FDCBC7}"/>
              </a:ext>
            </a:extLst>
          </p:cNvPr>
          <p:cNvSpPr/>
          <p:nvPr/>
        </p:nvSpPr>
        <p:spPr>
          <a:xfrm>
            <a:off x="3837401" y="2743200"/>
            <a:ext cx="1112971" cy="1156396"/>
          </a:xfrm>
          <a:custGeom>
            <a:avLst/>
            <a:gdLst>
              <a:gd name="connsiteX0" fmla="*/ 945931 w 945931"/>
              <a:gd name="connsiteY0" fmla="*/ 0 h 966952"/>
              <a:gd name="connsiteX1" fmla="*/ 735724 w 945931"/>
              <a:gd name="connsiteY1" fmla="*/ 220717 h 966952"/>
              <a:gd name="connsiteX2" fmla="*/ 210207 w 945931"/>
              <a:gd name="connsiteY2" fmla="*/ 94593 h 966952"/>
              <a:gd name="connsiteX3" fmla="*/ 662152 w 945931"/>
              <a:gd name="connsiteY3" fmla="*/ 767255 h 966952"/>
              <a:gd name="connsiteX4" fmla="*/ 241738 w 945931"/>
              <a:gd name="connsiteY4" fmla="*/ 767255 h 966952"/>
              <a:gd name="connsiteX5" fmla="*/ 0 w 945931"/>
              <a:gd name="connsiteY5" fmla="*/ 966952 h 96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5931" h="966952">
                <a:moveTo>
                  <a:pt x="945931" y="0"/>
                </a:moveTo>
                <a:cubicBezTo>
                  <a:pt x="902138" y="102476"/>
                  <a:pt x="858345" y="204952"/>
                  <a:pt x="735724" y="220717"/>
                </a:cubicBezTo>
                <a:cubicBezTo>
                  <a:pt x="613103" y="236482"/>
                  <a:pt x="222469" y="3503"/>
                  <a:pt x="210207" y="94593"/>
                </a:cubicBezTo>
                <a:cubicBezTo>
                  <a:pt x="197945" y="185683"/>
                  <a:pt x="656897" y="655145"/>
                  <a:pt x="662152" y="767255"/>
                </a:cubicBezTo>
                <a:cubicBezTo>
                  <a:pt x="667407" y="879365"/>
                  <a:pt x="352097" y="733972"/>
                  <a:pt x="241738" y="767255"/>
                </a:cubicBezTo>
                <a:cubicBezTo>
                  <a:pt x="131379" y="800538"/>
                  <a:pt x="65689" y="883745"/>
                  <a:pt x="0" y="966952"/>
                </a:cubicBezTo>
              </a:path>
            </a:pathLst>
          </a:custGeom>
          <a:noFill/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80B3D236-EFC3-F291-762A-5FB2AFFB09B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3781509"/>
                  </p:ext>
                </p:extLst>
              </p:nvPr>
            </p:nvGraphicFramePr>
            <p:xfrm>
              <a:off x="4126868" y="6376955"/>
              <a:ext cx="6243533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34292">
                      <a:extLst>
                        <a:ext uri="{9D8B030D-6E8A-4147-A177-3AD203B41FA5}">
                          <a16:colId xmlns:a16="http://schemas.microsoft.com/office/drawing/2014/main" val="3303939082"/>
                        </a:ext>
                      </a:extLst>
                    </a:gridCol>
                    <a:gridCol w="1965435">
                      <a:extLst>
                        <a:ext uri="{9D8B030D-6E8A-4147-A177-3AD203B41FA5}">
                          <a16:colId xmlns:a16="http://schemas.microsoft.com/office/drawing/2014/main" val="3996542629"/>
                        </a:ext>
                      </a:extLst>
                    </a:gridCol>
                    <a:gridCol w="776994">
                      <a:extLst>
                        <a:ext uri="{9D8B030D-6E8A-4147-A177-3AD203B41FA5}">
                          <a16:colId xmlns:a16="http://schemas.microsoft.com/office/drawing/2014/main" val="2568488269"/>
                        </a:ext>
                      </a:extLst>
                    </a:gridCol>
                    <a:gridCol w="1566812">
                      <a:extLst>
                        <a:ext uri="{9D8B030D-6E8A-4147-A177-3AD203B41FA5}">
                          <a16:colId xmlns:a16="http://schemas.microsoft.com/office/drawing/2014/main" val="2381987386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141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XS,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dileption</a:t>
                          </a:r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, differential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38060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80B3D236-EFC3-F291-762A-5FB2AFFB09B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3781509"/>
                  </p:ext>
                </p:extLst>
              </p:nvPr>
            </p:nvGraphicFramePr>
            <p:xfrm>
              <a:off x="4126868" y="6376955"/>
              <a:ext cx="6243533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34292">
                      <a:extLst>
                        <a:ext uri="{9D8B030D-6E8A-4147-A177-3AD203B41FA5}">
                          <a16:colId xmlns:a16="http://schemas.microsoft.com/office/drawing/2014/main" val="3303939082"/>
                        </a:ext>
                      </a:extLst>
                    </a:gridCol>
                    <a:gridCol w="1965435">
                      <a:extLst>
                        <a:ext uri="{9D8B030D-6E8A-4147-A177-3AD203B41FA5}">
                          <a16:colId xmlns:a16="http://schemas.microsoft.com/office/drawing/2014/main" val="3996542629"/>
                        </a:ext>
                      </a:extLst>
                    </a:gridCol>
                    <a:gridCol w="776994">
                      <a:extLst>
                        <a:ext uri="{9D8B030D-6E8A-4147-A177-3AD203B41FA5}">
                          <a16:colId xmlns:a16="http://schemas.microsoft.com/office/drawing/2014/main" val="2568488269"/>
                        </a:ext>
                      </a:extLst>
                    </a:gridCol>
                    <a:gridCol w="1566812">
                      <a:extLst>
                        <a:ext uri="{9D8B030D-6E8A-4147-A177-3AD203B41FA5}">
                          <a16:colId xmlns:a16="http://schemas.microsoft.com/office/drawing/2014/main" val="2381987386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141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98710" t="-2703" r="-120645" b="-81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380605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Picture 16" descr="A table of numbers with text&#10;&#10;Description automatically generated with medium confidence">
            <a:extLst>
              <a:ext uri="{FF2B5EF4-FFF2-40B4-BE49-F238E27FC236}">
                <a16:creationId xmlns:a16="http://schemas.microsoft.com/office/drawing/2014/main" id="{01F229B8-3DD3-3C13-22E8-E6E2EA7E7B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60141" y="1459404"/>
            <a:ext cx="3629967" cy="4762749"/>
          </a:xfrm>
          <a:prstGeom prst="rect">
            <a:avLst/>
          </a:prstGeom>
        </p:spPr>
      </p:pic>
      <p:sp>
        <p:nvSpPr>
          <p:cNvPr id="18" name="Freeform 17">
            <a:extLst>
              <a:ext uri="{FF2B5EF4-FFF2-40B4-BE49-F238E27FC236}">
                <a16:creationId xmlns:a16="http://schemas.microsoft.com/office/drawing/2014/main" id="{90C83FF8-CC4E-C67F-A9C1-153BD27D55BE}"/>
              </a:ext>
            </a:extLst>
          </p:cNvPr>
          <p:cNvSpPr/>
          <p:nvPr/>
        </p:nvSpPr>
        <p:spPr>
          <a:xfrm flipV="1">
            <a:off x="9904699" y="5949613"/>
            <a:ext cx="822151" cy="45719"/>
          </a:xfrm>
          <a:custGeom>
            <a:avLst/>
            <a:gdLst>
              <a:gd name="connsiteX0" fmla="*/ 0 w 822151"/>
              <a:gd name="connsiteY0" fmla="*/ 10511 h 10511"/>
              <a:gd name="connsiteX1" fmla="*/ 819807 w 822151"/>
              <a:gd name="connsiteY1" fmla="*/ 10511 h 10511"/>
              <a:gd name="connsiteX2" fmla="*/ 199697 w 822151"/>
              <a:gd name="connsiteY2" fmla="*/ 0 h 10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151" h="10511">
                <a:moveTo>
                  <a:pt x="0" y="10511"/>
                </a:moveTo>
                <a:lnTo>
                  <a:pt x="819807" y="10511"/>
                </a:lnTo>
                <a:cubicBezTo>
                  <a:pt x="853090" y="8759"/>
                  <a:pt x="526393" y="4379"/>
                  <a:pt x="199697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768BDF8-649A-DA50-5105-35B3AD335F87}"/>
              </a:ext>
            </a:extLst>
          </p:cNvPr>
          <p:cNvSpPr/>
          <p:nvPr/>
        </p:nvSpPr>
        <p:spPr>
          <a:xfrm flipV="1">
            <a:off x="10732961" y="5950942"/>
            <a:ext cx="822151" cy="45719"/>
          </a:xfrm>
          <a:custGeom>
            <a:avLst/>
            <a:gdLst>
              <a:gd name="connsiteX0" fmla="*/ 0 w 822151"/>
              <a:gd name="connsiteY0" fmla="*/ 10511 h 10511"/>
              <a:gd name="connsiteX1" fmla="*/ 819807 w 822151"/>
              <a:gd name="connsiteY1" fmla="*/ 10511 h 10511"/>
              <a:gd name="connsiteX2" fmla="*/ 199697 w 822151"/>
              <a:gd name="connsiteY2" fmla="*/ 0 h 10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151" h="10511">
                <a:moveTo>
                  <a:pt x="0" y="10511"/>
                </a:moveTo>
                <a:lnTo>
                  <a:pt x="819807" y="10511"/>
                </a:lnTo>
                <a:cubicBezTo>
                  <a:pt x="853090" y="8759"/>
                  <a:pt x="526393" y="4379"/>
                  <a:pt x="199697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218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65B7500C-5AE6-7F15-8915-5C305ED18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781" y="832841"/>
            <a:ext cx="3842433" cy="423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D8D962-C2C5-6672-1CD4-C0FB55410D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0125" y="931375"/>
                <a:ext cx="10058400" cy="4050792"/>
              </a:xfrm>
            </p:spPr>
            <p:txBody>
              <a:bodyPr/>
              <a:lstStyle/>
              <a:p>
                <a:pPr marL="274320" lvl="1" indent="0">
                  <a:buNone/>
                </a:pPr>
                <a:endParaRPr lang="en-US" b="0" dirty="0">
                  <a:latin typeface="Cambria Math" panose="02040503050406030204" pitchFamily="18" charset="0"/>
                </a:endParaRPr>
              </a:p>
              <a:p>
                <a:r>
                  <a:rPr lang="en-US" b="0" dirty="0">
                    <a:latin typeface="Cambria Math" panose="02040503050406030204" pitchFamily="18" charset="0"/>
                  </a:rPr>
                  <a:t>Fiducial cross section and inclusive cross sections </a:t>
                </a:r>
                <a:r>
                  <a:rPr lang="en-US" dirty="0"/>
                  <a:t>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= 13 </a:t>
                </a:r>
                <a:r>
                  <a:rPr lang="en-US" dirty="0" err="1"/>
                  <a:t>TeV</a:t>
                </a:r>
                <a:endParaRPr lang="en-US" b="0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𝑓𝑖𝑑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10.53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±0.02</m:t>
                    </m:r>
                  </m:oMath>
                </a14:m>
                <a:r>
                  <a:rPr lang="en-US" dirty="0"/>
                  <a:t>(stat)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±0.13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syst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±0.10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lumi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±0.02 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beam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pb</a:t>
                </a:r>
                <a:endParaRPr lang="en-US" b="0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829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US" dirty="0"/>
                  <a:t>(stat)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±13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syst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±8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lumi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±2 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beam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pb</a:t>
                </a:r>
              </a:p>
              <a:p>
                <a:pPr lvl="1"/>
                <a:r>
                  <a:rPr lang="en-US" dirty="0"/>
                  <a:t>This is the most precise measurement at 13 </a:t>
                </a:r>
                <a:r>
                  <a:rPr lang="en-US" dirty="0" err="1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D8D962-C2C5-6672-1CD4-C0FB55410D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0125" y="931375"/>
                <a:ext cx="10058400" cy="4050792"/>
              </a:xfrm>
              <a:blipFill>
                <a:blip r:embed="rId3"/>
                <a:stretch>
                  <a:fillRect l="-2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A3F2EA-0FBE-6AC0-3EE0-E48A8FD8C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F5F1B4D-687D-5EE8-EBDE-8369912FD78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Results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</m:oMath>
                </a14:m>
                <a:r>
                  <a:rPr lang="en-US" b="0" dirty="0"/>
                  <a:t> eventS</a:t>
                </a:r>
                <a:br>
                  <a:rPr lang="en-US" b="0" dirty="0"/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F5F1B4D-687D-5EE8-EBDE-8369912FD7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3E74329E-0E42-EFA5-AC09-8228C66779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792" y="3438025"/>
            <a:ext cx="3145010" cy="29353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E61372-2DA2-94C6-1EEE-99B9F999E4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14110" y="3254038"/>
            <a:ext cx="3387508" cy="31193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FACA9DF-F091-2BE2-F979-7C7E5ACF8291}"/>
                  </a:ext>
                </a:extLst>
              </p:cNvPr>
              <p:cNvSpPr txBox="1"/>
              <p:nvPr/>
            </p:nvSpPr>
            <p:spPr>
              <a:xfrm>
                <a:off x="7556398" y="4991208"/>
                <a:ext cx="3648912" cy="1870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Normalized differential particle-level cross sections in the variables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sup>
                    </m:sSubSup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r>
                  <a:rPr lang="en-US" sz="1600" dirty="0"/>
                  <a:t>,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dirty="0"/>
                  <a:t>. 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Typical precision of 1%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>
                    <a:solidFill>
                      <a:srgbClr val="FF0000"/>
                    </a:solidFill>
                  </a:rPr>
                  <a:t>No single generator describes all distributions with prob &gt; 1%.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FACA9DF-F091-2BE2-F979-7C7E5ACF82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6398" y="4991208"/>
                <a:ext cx="3648912" cy="1870833"/>
              </a:xfrm>
              <a:prstGeom prst="rect">
                <a:avLst/>
              </a:prstGeom>
              <a:blipFill>
                <a:blip r:embed="rId7"/>
                <a:stretch>
                  <a:fillRect l="-1042" t="-1351" b="-3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4" descr="ATLAS Logo - CERN Document Server">
            <a:extLst>
              <a:ext uri="{FF2B5EF4-FFF2-40B4-BE49-F238E27FC236}">
                <a16:creationId xmlns:a16="http://schemas.microsoft.com/office/drawing/2014/main" id="{EA374426-9D7D-EBAC-D20D-1DF56AB2C0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99" b="11210"/>
          <a:stretch/>
        </p:blipFill>
        <p:spPr bwMode="auto">
          <a:xfrm>
            <a:off x="9705319" y="0"/>
            <a:ext cx="235395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BC223926-E46B-C24A-F22C-ED67606AEAA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235895"/>
                  </p:ext>
                </p:extLst>
              </p:nvPr>
            </p:nvGraphicFramePr>
            <p:xfrm>
              <a:off x="124044" y="6455346"/>
              <a:ext cx="6904046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65928">
                      <a:extLst>
                        <a:ext uri="{9D8B030D-6E8A-4147-A177-3AD203B41FA5}">
                          <a16:colId xmlns:a16="http://schemas.microsoft.com/office/drawing/2014/main" val="3303939082"/>
                        </a:ext>
                      </a:extLst>
                    </a:gridCol>
                    <a:gridCol w="2078377">
                      <a:extLst>
                        <a:ext uri="{9D8B030D-6E8A-4147-A177-3AD203B41FA5}">
                          <a16:colId xmlns:a16="http://schemas.microsoft.com/office/drawing/2014/main" val="3996542629"/>
                        </a:ext>
                      </a:extLst>
                    </a:gridCol>
                    <a:gridCol w="1196924">
                      <a:extLst>
                        <a:ext uri="{9D8B030D-6E8A-4147-A177-3AD203B41FA5}">
                          <a16:colId xmlns:a16="http://schemas.microsoft.com/office/drawing/2014/main" val="2568488269"/>
                        </a:ext>
                      </a:extLst>
                    </a:gridCol>
                    <a:gridCol w="1062817">
                      <a:extLst>
                        <a:ext uri="{9D8B030D-6E8A-4147-A177-3AD203B41FA5}">
                          <a16:colId xmlns:a16="http://schemas.microsoft.com/office/drawing/2014/main" val="2381987386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141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XS,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dileption</a:t>
                          </a:r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, differential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38060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BC223926-E46B-C24A-F22C-ED67606AEAA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235895"/>
                  </p:ext>
                </p:extLst>
              </p:nvPr>
            </p:nvGraphicFramePr>
            <p:xfrm>
              <a:off x="124044" y="6455346"/>
              <a:ext cx="6904046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65928">
                      <a:extLst>
                        <a:ext uri="{9D8B030D-6E8A-4147-A177-3AD203B41FA5}">
                          <a16:colId xmlns:a16="http://schemas.microsoft.com/office/drawing/2014/main" val="3303939082"/>
                        </a:ext>
                      </a:extLst>
                    </a:gridCol>
                    <a:gridCol w="2078377">
                      <a:extLst>
                        <a:ext uri="{9D8B030D-6E8A-4147-A177-3AD203B41FA5}">
                          <a16:colId xmlns:a16="http://schemas.microsoft.com/office/drawing/2014/main" val="3996542629"/>
                        </a:ext>
                      </a:extLst>
                    </a:gridCol>
                    <a:gridCol w="1196924">
                      <a:extLst>
                        <a:ext uri="{9D8B030D-6E8A-4147-A177-3AD203B41FA5}">
                          <a16:colId xmlns:a16="http://schemas.microsoft.com/office/drawing/2014/main" val="2568488269"/>
                        </a:ext>
                      </a:extLst>
                    </a:gridCol>
                    <a:gridCol w="1062817">
                      <a:extLst>
                        <a:ext uri="{9D8B030D-6E8A-4147-A177-3AD203B41FA5}">
                          <a16:colId xmlns:a16="http://schemas.microsoft.com/office/drawing/2014/main" val="2381987386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JHEP 07 (2023) 141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23780" t="-2703" r="-109756" b="-108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140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380605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09823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6B91BC0-73E0-1EDD-AA36-D2FCFFD98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951" y="-30802"/>
            <a:ext cx="4372661" cy="1609344"/>
          </a:xfrm>
        </p:spPr>
        <p:txBody>
          <a:bodyPr>
            <a:normAutofit/>
          </a:bodyPr>
          <a:lstStyle/>
          <a:p>
            <a:r>
              <a:rPr lang="en-US" sz="2400" dirty="0"/>
              <a:t>Differential distributions in dilepton events with additional jets 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0D0A2B-8157-68A2-7976-A5AB7EBC6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604392-A24B-61B9-8D0C-184C3A074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952" y="1432238"/>
            <a:ext cx="3134734" cy="13173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555C1EBD-1725-EBA1-9AE2-6766A0E38BE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7534159"/>
                  </p:ext>
                </p:extLst>
              </p:nvPr>
            </p:nvGraphicFramePr>
            <p:xfrm>
              <a:off x="6416431" y="197797"/>
              <a:ext cx="5260861" cy="27614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8688">
                      <a:extLst>
                        <a:ext uri="{9D8B030D-6E8A-4147-A177-3AD203B41FA5}">
                          <a16:colId xmlns:a16="http://schemas.microsoft.com/office/drawing/2014/main" val="3579344420"/>
                        </a:ext>
                      </a:extLst>
                    </a:gridCol>
                    <a:gridCol w="2652173">
                      <a:extLst>
                        <a:ext uri="{9D8B030D-6E8A-4147-A177-3AD203B41FA5}">
                          <a16:colId xmlns:a16="http://schemas.microsoft.com/office/drawing/2014/main" val="2995256966"/>
                        </a:ext>
                      </a:extLst>
                    </a:gridCol>
                  </a:tblGrid>
                  <a:tr h="35113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Observable is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Predicted at NLO to be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3372562"/>
                      </a:ext>
                    </a:extLst>
                  </a:tr>
                  <a:tr h="35113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of</m:t>
                                </m:r>
                                <m: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and</m:t>
                                </m:r>
                                <m: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quarks</m:t>
                                </m:r>
                                <m: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harder than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699791"/>
                      </a:ext>
                    </a:extLst>
                  </a:tr>
                  <a:tr h="35113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rapidity</m:t>
                                </m:r>
                                <m: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of</m:t>
                                </m:r>
                                <m: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  <m: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and</m:t>
                                </m:r>
                                <m: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b="0" i="0" smtClean="0"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e>
                                </m:acc>
                                <m: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quarks</m:t>
                                </m:r>
                                <m: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more central than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9557421"/>
                      </a:ext>
                    </a:extLst>
                  </a:tr>
                  <a:tr h="35113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mass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of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system</m:t>
                              </m:r>
                            </m:oMath>
                          </a14:m>
                          <a:r>
                            <a:rPr lang="en-US" sz="11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consistent with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1120992"/>
                      </a:ext>
                    </a:extLst>
                  </a:tr>
                  <a:tr h="35113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rapidity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of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system</m:t>
                              </m:r>
                            </m:oMath>
                          </a14:m>
                          <a:r>
                            <a:rPr lang="en-US" sz="11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consistent with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160437"/>
                      </a:ext>
                    </a:extLst>
                  </a:tr>
                  <a:tr h="35113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of</m:t>
                                </m:r>
                                <m: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b="0" i="0" smtClean="0">
                                    <a:latin typeface="Cambria Math" panose="02040503050406030204" pitchFamily="18" charset="0"/>
                                  </a:rPr>
                                  <m:t>system</m:t>
                                </m:r>
                              </m:oMath>
                            </m:oMathPara>
                          </a14:m>
                          <a:endParaRPr lang="en-US" sz="11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inconsistent with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3826768"/>
                      </a:ext>
                    </a:extLst>
                  </a:tr>
                  <a:tr h="3511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                        the data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14326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555C1EBD-1725-EBA1-9AE2-6766A0E38BE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7534159"/>
                  </p:ext>
                </p:extLst>
              </p:nvPr>
            </p:nvGraphicFramePr>
            <p:xfrm>
              <a:off x="6416431" y="197797"/>
              <a:ext cx="5260861" cy="27614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8688">
                      <a:extLst>
                        <a:ext uri="{9D8B030D-6E8A-4147-A177-3AD203B41FA5}">
                          <a16:colId xmlns:a16="http://schemas.microsoft.com/office/drawing/2014/main" val="3579344420"/>
                        </a:ext>
                      </a:extLst>
                    </a:gridCol>
                    <a:gridCol w="2652173">
                      <a:extLst>
                        <a:ext uri="{9D8B030D-6E8A-4147-A177-3AD203B41FA5}">
                          <a16:colId xmlns:a16="http://schemas.microsoft.com/office/drawing/2014/main" val="2995256966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Observable is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Predicted at NLO to be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3372562"/>
                      </a:ext>
                    </a:extLst>
                  </a:tr>
                  <a:tr h="3511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85" t="-189286" r="-102427" b="-50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harder than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699791"/>
                      </a:ext>
                    </a:extLst>
                  </a:tr>
                  <a:tr h="3511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85" t="-300000" r="-102427" b="-4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more central than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9557421"/>
                      </a:ext>
                    </a:extLst>
                  </a:tr>
                  <a:tr h="3511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85" t="-385714" r="-102427" b="-3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consistent with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1120992"/>
                      </a:ext>
                    </a:extLst>
                  </a:tr>
                  <a:tr h="3511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85" t="-485714" r="-102427" b="-2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consistent with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160437"/>
                      </a:ext>
                    </a:extLst>
                  </a:tr>
                  <a:tr h="3511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85" t="-585714" r="-102427" b="-1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inconsistent with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382676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                        the data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1143268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Picture 7" descr="A graph of data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C7361F32-46A7-7C98-D437-3A7087F3A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66" y="2959287"/>
            <a:ext cx="3323552" cy="32180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B2E3F2-6742-BCF6-D5DB-EEC422786B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6431" y="3079699"/>
            <a:ext cx="4158299" cy="3580504"/>
          </a:xfrm>
          <a:prstGeom prst="rect">
            <a:avLst/>
          </a:prstGeom>
        </p:spPr>
      </p:pic>
      <p:pic>
        <p:nvPicPr>
          <p:cNvPr id="10" name="Picture 6" descr="CMS-doc-3045-v3: CMS Logo">
            <a:extLst>
              <a:ext uri="{FF2B5EF4-FFF2-40B4-BE49-F238E27FC236}">
                <a16:creationId xmlns:a16="http://schemas.microsoft.com/office/drawing/2014/main" id="{1CE62F73-E510-E497-75C3-3EC43416F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656" y="82956"/>
            <a:ext cx="1022821" cy="96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A56A9F-EDB4-20FD-C3CD-7E13E73A163C}"/>
              </a:ext>
            </a:extLst>
          </p:cNvPr>
          <p:cNvSpPr txBox="1"/>
          <p:nvPr/>
        </p:nvSpPr>
        <p:spPr>
          <a:xfrm>
            <a:off x="4125773" y="3257559"/>
            <a:ext cx="215898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More than 250 single and double differential cross sections are reported on at particle and </a:t>
            </a:r>
            <a:r>
              <a:rPr lang="en-US" sz="1600" dirty="0" err="1"/>
              <a:t>parton</a:t>
            </a:r>
            <a:r>
              <a:rPr lang="en-US" sz="1600" dirty="0"/>
              <a:t> level.   </a:t>
            </a:r>
          </a:p>
          <a:p>
            <a:endParaRPr lang="en-US" sz="1600" dirty="0"/>
          </a:p>
          <a:p>
            <a:r>
              <a:rPr lang="en-US" sz="1600" dirty="0"/>
              <a:t>Tabulated data available  in </a:t>
            </a:r>
            <a:r>
              <a:rPr lang="en-US" sz="1600" dirty="0" err="1"/>
              <a:t>HEPData</a:t>
            </a:r>
            <a:r>
              <a:rPr lang="en-US" sz="1600" dirty="0"/>
              <a:t>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1205019C-45AA-18B1-1518-D6E89C76EA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1165024"/>
                  </p:ext>
                </p:extLst>
              </p:nvPr>
            </p:nvGraphicFramePr>
            <p:xfrm>
              <a:off x="121960" y="6317844"/>
              <a:ext cx="6162798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0439">
                      <a:extLst>
                        <a:ext uri="{9D8B030D-6E8A-4147-A177-3AD203B41FA5}">
                          <a16:colId xmlns:a16="http://schemas.microsoft.com/office/drawing/2014/main" val="610767930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1319276565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3149260643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2309442925"/>
                        </a:ext>
                      </a:extLst>
                    </a:gridCol>
                  </a:tblGrid>
                  <a:tr h="373888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arXiv:2402.08486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XS, dilepton, differential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138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608042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1205019C-45AA-18B1-1518-D6E89C76EA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1165024"/>
                  </p:ext>
                </p:extLst>
              </p:nvPr>
            </p:nvGraphicFramePr>
            <p:xfrm>
              <a:off x="121960" y="6317844"/>
              <a:ext cx="6162798" cy="457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90439">
                      <a:extLst>
                        <a:ext uri="{9D8B030D-6E8A-4147-A177-3AD203B41FA5}">
                          <a16:colId xmlns:a16="http://schemas.microsoft.com/office/drawing/2014/main" val="610767930"/>
                        </a:ext>
                      </a:extLst>
                    </a:gridCol>
                    <a:gridCol w="1855234">
                      <a:extLst>
                        <a:ext uri="{9D8B030D-6E8A-4147-A177-3AD203B41FA5}">
                          <a16:colId xmlns:a16="http://schemas.microsoft.com/office/drawing/2014/main" val="1319276565"/>
                        </a:ext>
                      </a:extLst>
                    </a:gridCol>
                    <a:gridCol w="1068417">
                      <a:extLst>
                        <a:ext uri="{9D8B030D-6E8A-4147-A177-3AD203B41FA5}">
                          <a16:colId xmlns:a16="http://schemas.microsoft.com/office/drawing/2014/main" val="3149260643"/>
                        </a:ext>
                      </a:extLst>
                    </a:gridCol>
                    <a:gridCol w="948708">
                      <a:extLst>
                        <a:ext uri="{9D8B030D-6E8A-4147-A177-3AD203B41FA5}">
                          <a16:colId xmlns:a16="http://schemas.microsoft.com/office/drawing/2014/main" val="2309442925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arXiv:2402.08486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24658" t="-2703" r="-110959" b="-108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 </a:t>
                          </a:r>
                          <a:r>
                            <a:rPr lang="en-US" sz="120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TeV</a:t>
                          </a:r>
                          <a:endParaRPr lang="en-US" sz="120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138 fb</a:t>
                          </a:r>
                          <a:r>
                            <a:rPr lang="en-US" sz="1200" baseline="3000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6080420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2965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DA62B64-985A-5A41-DF54-F7705283D27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69848" y="-251092"/>
                <a:ext cx="10058400" cy="1609344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4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4400" dirty="0"/>
                  <a:t>Differential cross sections,  lepton+ jets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DA62B64-985A-5A41-DF54-F7705283D2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69848" y="-251092"/>
                <a:ext cx="10058400" cy="160934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B27F75-4714-4F55-4843-AB0AE4D74B9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36524" y="1050037"/>
                <a:ext cx="10318951" cy="506861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 </a:t>
                </a:r>
                <a:r>
                  <a:rPr lang="en-US" sz="2000" dirty="0"/>
                  <a:t>The </a:t>
                </a:r>
                <a:r>
                  <a:rPr lang="en-US" sz="2000" dirty="0" err="1"/>
                  <a:t>lepton+jets</a:t>
                </a:r>
                <a:r>
                  <a:rPr lang="en-US" sz="2000" dirty="0"/>
                  <a:t> channel allows full reconstruction of production and decay kinematics. </a:t>
                </a:r>
              </a:p>
              <a:p>
                <a:r>
                  <a:rPr lang="en-US" sz="2000" dirty="0">
                    <a:solidFill>
                      <a:srgbClr val="FF0000"/>
                    </a:solidFill>
                  </a:rPr>
                  <a:t>Various approaches to “going differential”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production.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70C0"/>
                    </a:solidFill>
                  </a:rPr>
                  <a:t>Find the magic variable with sensitivity to parameter(s) of interest.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70C0"/>
                    </a:solidFill>
                  </a:rPr>
                  <a:t>Carry out multi-differential analyses.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70C0"/>
                    </a:solidFill>
                  </a:rPr>
                  <a:t>Slice the  kinematics in multiple ways.</a:t>
                </a:r>
              </a:p>
              <a:p>
                <a:r>
                  <a:rPr lang="en-US" dirty="0"/>
                  <a:t>CMS (</a:t>
                </a:r>
                <a:r>
                  <a:rPr lang="en-US" sz="20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Phys. Rev D 104 092013</a:t>
                </a:r>
                <a:r>
                  <a:rPr lang="en-US" dirty="0"/>
                  <a:t>)  and ATLAS (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ATLAS-CONF-2023-068</a:t>
                </a:r>
                <a:r>
                  <a:rPr lang="en-US" dirty="0"/>
                  <a:t>, </a:t>
                </a:r>
                <a:r>
                  <a:rPr lang="en-US" dirty="0">
                    <a:solidFill>
                      <a:srgbClr val="0070C0"/>
                    </a:solidFill>
                  </a:rPr>
                  <a:t>plots on following slides</a:t>
                </a:r>
                <a:r>
                  <a:rPr lang="en-US" dirty="0"/>
                  <a:t>) measure differential cross sections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events at 13 </a:t>
                </a:r>
                <a:r>
                  <a:rPr lang="en-US" dirty="0" err="1"/>
                  <a:t>TeV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CMS:  more that 250 figures showing differential distributions at the particle and </a:t>
                </a:r>
                <a:r>
                  <a:rPr lang="en-US" dirty="0" err="1"/>
                  <a:t>parton</a:t>
                </a:r>
                <a:r>
                  <a:rPr lang="en-US" dirty="0"/>
                  <a:t> level, compared to NLO and NNLO calculations.  Also in </a:t>
                </a:r>
                <a:r>
                  <a:rPr lang="en-US" dirty="0" err="1"/>
                  <a:t>HEPData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ATLAS compares kinematic quantities at particle level,</a:t>
                </a:r>
              </a:p>
              <a:p>
                <a:pPr lvl="1"/>
                <a:r>
                  <a:rPr lang="en-US" dirty="0"/>
                  <a:t>Focusing on jet variables,</a:t>
                </a:r>
              </a:p>
              <a:p>
                <a:pPr lvl="1"/>
                <a:r>
                  <a:rPr lang="en-US" dirty="0"/>
                  <a:t>In inclusive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events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events with 1 extra jet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events with 2 extra jets</a:t>
                </a:r>
              </a:p>
              <a:p>
                <a:pPr lvl="1"/>
                <a:r>
                  <a:rPr lang="en-US" dirty="0"/>
                  <a:t>…to NLO and NNLO [PRL 127 (2021) 062001] calculations.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B27F75-4714-4F55-4843-AB0AE4D74B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6524" y="1050037"/>
                <a:ext cx="10318951" cy="5068614"/>
              </a:xfrm>
              <a:blipFill>
                <a:blip r:embed="rId3"/>
                <a:stretch>
                  <a:fillRect l="-246" t="-1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2A4900-4B8C-10DB-5036-9715DA83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3B93-B027-A545-8394-2126D39E1297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6CFBFB-1264-587B-F4E0-BEE8856D37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88618" y="5160953"/>
            <a:ext cx="1760474" cy="13228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8F2028-8E4B-B656-77A9-52D17DAC423A}"/>
              </a:ext>
            </a:extLst>
          </p:cNvPr>
          <p:cNvSpPr txBox="1"/>
          <p:nvPr/>
        </p:nvSpPr>
        <p:spPr>
          <a:xfrm>
            <a:off x="7838300" y="4772001"/>
            <a:ext cx="6098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ATLAS-CONF-2023-068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6712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{153868CF-DFCE-3545-A597-4A24BF8C3220}tf10001070</Template>
  <TotalTime>34618</TotalTime>
  <Words>3399</Words>
  <Application>Microsoft Macintosh PowerPoint</Application>
  <PresentationFormat>Widescreen</PresentationFormat>
  <Paragraphs>532</Paragraphs>
  <Slides>36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Arial</vt:lpstr>
      <vt:lpstr>Calibri</vt:lpstr>
      <vt:lpstr>Cambria Math</vt:lpstr>
      <vt:lpstr>Comic Sans MS</vt:lpstr>
      <vt:lpstr>Courier New</vt:lpstr>
      <vt:lpstr>Rockwell</vt:lpstr>
      <vt:lpstr>Rockwell Condensed</vt:lpstr>
      <vt:lpstr>Rockwell Extra Bold</vt:lpstr>
      <vt:lpstr>URWPalladioL</vt:lpstr>
      <vt:lpstr>Wingdings</vt:lpstr>
      <vt:lpstr>Wood Type</vt:lpstr>
      <vt:lpstr>ATLaS + CMS Top Cross sections</vt:lpstr>
      <vt:lpstr>Why measure t ̅t &amp; single top cross sections? </vt:lpstr>
      <vt:lpstr>7 and 8 TeV t ̅t cross section </vt:lpstr>
      <vt:lpstr>Systematic uncertainties</vt:lpstr>
      <vt:lpstr>Combined results </vt:lpstr>
      <vt:lpstr> tt ̅  cross section, 13 TeV, e^± μ^∓ eventS </vt:lpstr>
      <vt:lpstr>Results  e^± μ^∓ eventS </vt:lpstr>
      <vt:lpstr>Differential distributions in dilepton events with additional jets  </vt:lpstr>
      <vt:lpstr>tt ̅  Differential cross sections,  lepton+ jets </vt:lpstr>
      <vt:lpstr>PowerPoint Presentation</vt:lpstr>
      <vt:lpstr>PowerPoint Presentation</vt:lpstr>
      <vt:lpstr>PowerPoint Presentation</vt:lpstr>
      <vt:lpstr>PowerPoint Presentation</vt:lpstr>
      <vt:lpstr>Run 3:  √s=13.6 TeV</vt:lpstr>
      <vt:lpstr>Run 2:  √s=5.02 TeV</vt:lpstr>
      <vt:lpstr>Summary σ(tt ̅ )  vs. √s </vt:lpstr>
      <vt:lpstr>Electroweak production of single top quarks</vt:lpstr>
      <vt:lpstr>Single-top t-channel production</vt:lpstr>
      <vt:lpstr>t-Channel cross section @ 13 TeV </vt:lpstr>
      <vt:lpstr>Interpretation</vt:lpstr>
      <vt:lpstr>Single top production, tW channel</vt:lpstr>
      <vt:lpstr>tW Channel in CMS 13 TeV</vt:lpstr>
      <vt:lpstr>tW Channel in CMS 13.6 TeV</vt:lpstr>
      <vt:lpstr>tW Associated production at √s=13 TeV</vt:lpstr>
      <vt:lpstr>tW Associated production at √s=13.6 TeV</vt:lpstr>
      <vt:lpstr>S-channel electroweak production</vt:lpstr>
      <vt:lpstr>Cross section measurement:</vt:lpstr>
      <vt:lpstr>Summary of single top quark production cross sections</vt:lpstr>
      <vt:lpstr>Conclusions</vt:lpstr>
      <vt:lpstr>TABLE of contents</vt:lpstr>
      <vt:lpstr>backup</vt:lpstr>
      <vt:lpstr>Digression on Luminosity Measurement</vt:lpstr>
      <vt:lpstr>PowerPoint Presentation</vt:lpstr>
      <vt:lpstr>PowerPoint Presentation</vt:lpstr>
      <vt:lpstr>What caN BE DONE WITH THIS WEALTH OF INFORMATION? </vt:lpstr>
      <vt:lpstr>Multijet background determination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Boudreau, Joseph Francis</dc:creator>
  <cp:lastModifiedBy>Boudreau, Joseph Francis</cp:lastModifiedBy>
  <cp:revision>60</cp:revision>
  <dcterms:created xsi:type="dcterms:W3CDTF">2022-01-24T10:33:26Z</dcterms:created>
  <dcterms:modified xsi:type="dcterms:W3CDTF">2024-05-09T16:35:40Z</dcterms:modified>
</cp:coreProperties>
</file>