
<file path=[Content_Types].xml><?xml version="1.0" encoding="utf-8"?>
<Types xmlns="http://schemas.openxmlformats.org/package/2006/content-types">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Lst>
  <p:sldSz cy="6858000" cx="12192000"/>
  <p:notesSz cx="6858000" cy="9144000"/>
  <p:embeddedFontLst>
    <p:embeddedFont>
      <p:font typeface="Corsiva"/>
      <p:regular r:id="rId29"/>
      <p:bold r:id="rId30"/>
      <p:italic r:id="rId31"/>
      <p:boldItalic r:id="rId32"/>
    </p:embeddedFont>
    <p:embeddedFont>
      <p:font typeface="Play"/>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324">
          <p15:clr>
            <a:srgbClr val="747775"/>
          </p15:clr>
        </p15:guide>
        <p15:guide id="2" orient="horz" pos="1304">
          <p15:clr>
            <a:srgbClr val="747775"/>
          </p15:clr>
        </p15:guide>
        <p15:guide id="3" pos="7597">
          <p15:clr>
            <a:srgbClr val="747775"/>
          </p15:clr>
        </p15:guide>
      </p15:sldGuideLst>
    </p:ext>
    <p:ext uri="GoogleSlidesCustomDataVersion2">
      <go:slidesCustomData xmlns:go="http://customooxmlschemas.google.com/" r:id="rId35" roundtripDataSignature="AMtx7mgbds+Km34s+jZ8XT9x5+4yRo2G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324" orient="horz"/>
        <p:guide pos="1304" orient="horz"/>
        <p:guide pos="7597"/>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Corsiva-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Corsiva-italic.fntdata"/><Relationship Id="rId30" Type="http://schemas.openxmlformats.org/officeDocument/2006/relationships/font" Target="fonts/Corsiva-bold.fntdata"/><Relationship Id="rId11" Type="http://schemas.openxmlformats.org/officeDocument/2006/relationships/slide" Target="slides/slide6.xml"/><Relationship Id="rId33" Type="http://schemas.openxmlformats.org/officeDocument/2006/relationships/font" Target="fonts/Play-regular.fntdata"/><Relationship Id="rId10" Type="http://schemas.openxmlformats.org/officeDocument/2006/relationships/slide" Target="slides/slide5.xml"/><Relationship Id="rId32" Type="http://schemas.openxmlformats.org/officeDocument/2006/relationships/font" Target="fonts/Corsiva-boldItalic.fntdata"/><Relationship Id="rId13" Type="http://schemas.openxmlformats.org/officeDocument/2006/relationships/slide" Target="slides/slide8.xml"/><Relationship Id="rId35" Type="http://customschemas.google.com/relationships/presentationmetadata" Target="metadata"/><Relationship Id="rId12" Type="http://schemas.openxmlformats.org/officeDocument/2006/relationships/slide" Target="slides/slide7.xml"/><Relationship Id="rId34" Type="http://schemas.openxmlformats.org/officeDocument/2006/relationships/font" Target="fonts/Play-bold.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caeb848342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caeb84834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9" name="Shape 199"/>
        <p:cNvGrpSpPr/>
        <p:nvPr/>
      </p:nvGrpSpPr>
      <p:grpSpPr>
        <a:xfrm>
          <a:off x="0" y="0"/>
          <a:ext cx="0" cy="0"/>
          <a:chOff x="0" y="0"/>
          <a:chExt cx="0" cy="0"/>
        </a:xfrm>
      </p:grpSpPr>
      <p:sp>
        <p:nvSpPr>
          <p:cNvPr id="200" name="Google Shape;20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 name="Google Shape;20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12" name="Google Shape;21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22" name="Google Shape;222;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1" name="Google Shape;231;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39" name="Google Shape;239;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0" name="Google Shape;250;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58" name="Google Shape;258;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75" name="Google Shape;275;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85" name="Google Shape;285;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2c9f3452f53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2c9f3452f5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293" name="Google Shape;293;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02" name="Google Shape;302;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313" name="Google Shape;313;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2caeb848342_0_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21" name="Google Shape;321;g2caeb84834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5" name="Google Shape;95;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9" name="Google Shape;10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18" name="Google Shape;11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2caeb848342_2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131" name="Google Shape;131;g2caeb848342_2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7" name="Google Shape;147;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0" name="Google Shape;180;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ímdia" type="title">
  <p:cSld name="TITLE">
    <p:spTree>
      <p:nvGrpSpPr>
        <p:cNvPr id="11" name="Shape 11"/>
        <p:cNvGrpSpPr/>
        <p:nvPr/>
      </p:nvGrpSpPr>
      <p:grpSpPr>
        <a:xfrm>
          <a:off x="0" y="0"/>
          <a:ext cx="0" cy="0"/>
          <a:chOff x="0" y="0"/>
          <a:chExt cx="0" cy="0"/>
        </a:xfrm>
      </p:grpSpPr>
      <p:sp>
        <p:nvSpPr>
          <p:cNvPr id="12" name="Google Shape;12;p23"/>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 name="Google Shape;13;p23"/>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4" name="Google Shape;14;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 name="Google Shape;15;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 name="Google Shape;16;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üggőleges cím és szöveg" type="vertTitleAndTx">
  <p:cSld name="VERTICAL_TITLE_AND_VERTICAL_TEXT">
    <p:spTree>
      <p:nvGrpSpPr>
        <p:cNvPr id="70" name="Shape 70"/>
        <p:cNvGrpSpPr/>
        <p:nvPr/>
      </p:nvGrpSpPr>
      <p:grpSpPr>
        <a:xfrm>
          <a:off x="0" y="0"/>
          <a:ext cx="0" cy="0"/>
          <a:chOff x="0" y="0"/>
          <a:chExt cx="0" cy="0"/>
        </a:xfrm>
      </p:grpSpPr>
      <p:sp>
        <p:nvSpPr>
          <p:cNvPr id="71" name="Google Shape;71;p3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3" name="Google Shape;73;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sak cím" type="titleOnly">
  <p:cSld name="TITLE_ONLY">
    <p:spTree>
      <p:nvGrpSpPr>
        <p:cNvPr id="17" name="Shape 17"/>
        <p:cNvGrpSpPr/>
        <p:nvPr/>
      </p:nvGrpSpPr>
      <p:grpSpPr>
        <a:xfrm>
          <a:off x="0" y="0"/>
          <a:ext cx="0" cy="0"/>
          <a:chOff x="0" y="0"/>
          <a:chExt cx="0" cy="0"/>
        </a:xfrm>
      </p:grpSpPr>
      <p:sp>
        <p:nvSpPr>
          <p:cNvPr id="18" name="Google Shape;18;p24"/>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ím és tartalom" type="obj">
  <p:cSld name="OBJECT">
    <p:spTree>
      <p:nvGrpSpPr>
        <p:cNvPr id="22" name="Shape 22"/>
        <p:cNvGrpSpPr/>
        <p:nvPr/>
      </p:nvGrpSpPr>
      <p:grpSpPr>
        <a:xfrm>
          <a:off x="0" y="0"/>
          <a:ext cx="0" cy="0"/>
          <a:chOff x="0" y="0"/>
          <a:chExt cx="0" cy="0"/>
        </a:xfrm>
      </p:grpSpPr>
      <p:sp>
        <p:nvSpPr>
          <p:cNvPr id="23" name="Google Shape;23;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zakaszfejléc" type="secHead">
  <p:cSld name="SECTION_HEADER">
    <p:spTree>
      <p:nvGrpSpPr>
        <p:cNvPr id="28" name="Shape 28"/>
        <p:cNvGrpSpPr/>
        <p:nvPr/>
      </p:nvGrpSpPr>
      <p:grpSpPr>
        <a:xfrm>
          <a:off x="0" y="0"/>
          <a:ext cx="0" cy="0"/>
          <a:chOff x="0" y="0"/>
          <a:chExt cx="0" cy="0"/>
        </a:xfrm>
      </p:grpSpPr>
      <p:sp>
        <p:nvSpPr>
          <p:cNvPr id="29" name="Google Shape;29;p2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1" name="Google Shape;3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tartalomrész" type="twoObj">
  <p:cSld name="TWO_OBJECTS">
    <p:spTree>
      <p:nvGrpSpPr>
        <p:cNvPr id="34" name="Shape 34"/>
        <p:cNvGrpSpPr/>
        <p:nvPr/>
      </p:nvGrpSpPr>
      <p:grpSpPr>
        <a:xfrm>
          <a:off x="0" y="0"/>
          <a:ext cx="0" cy="0"/>
          <a:chOff x="0" y="0"/>
          <a:chExt cx="0" cy="0"/>
        </a:xfrm>
      </p:grpSpPr>
      <p:sp>
        <p:nvSpPr>
          <p:cNvPr id="35" name="Google Shape;35;p2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7"/>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27"/>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8" name="Google Shape;38;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Összehasonlítás" type="twoTxTwoObj">
  <p:cSld name="TWO_OBJECTS_WITH_TEXT">
    <p:spTree>
      <p:nvGrpSpPr>
        <p:cNvPr id="41" name="Shape 41"/>
        <p:cNvGrpSpPr/>
        <p:nvPr/>
      </p:nvGrpSpPr>
      <p:grpSpPr>
        <a:xfrm>
          <a:off x="0" y="0"/>
          <a:ext cx="0" cy="0"/>
          <a:chOff x="0" y="0"/>
          <a:chExt cx="0" cy="0"/>
        </a:xfrm>
      </p:grpSpPr>
      <p:sp>
        <p:nvSpPr>
          <p:cNvPr id="42" name="Google Shape;42;p28"/>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3" name="Google Shape;43;p28"/>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4" name="Google Shape;44;p28"/>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28"/>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6" name="Google Shape;46;p28"/>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7" name="Google Shape;47;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9" name="Google Shape;49;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rtalomrész képaláírással" type="objTx">
  <p:cSld name="OBJECT_WITH_CAPTION_TEXT">
    <p:spTree>
      <p:nvGrpSpPr>
        <p:cNvPr id="50" name="Shape 50"/>
        <p:cNvGrpSpPr/>
        <p:nvPr/>
      </p:nvGrpSpPr>
      <p:grpSpPr>
        <a:xfrm>
          <a:off x="0" y="0"/>
          <a:ext cx="0" cy="0"/>
          <a:chOff x="0" y="0"/>
          <a:chExt cx="0" cy="0"/>
        </a:xfrm>
      </p:grpSpPr>
      <p:sp>
        <p:nvSpPr>
          <p:cNvPr id="51" name="Google Shape;51;p2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2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53" name="Google Shape;53;p2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54" name="Google Shape;54;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5" name="Google Shape;55;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ép képaláírással" type="picTx">
  <p:cSld name="PICTURE_WITH_CAPTION_TEXT">
    <p:spTree>
      <p:nvGrpSpPr>
        <p:cNvPr id="57" name="Shape 57"/>
        <p:cNvGrpSpPr/>
        <p:nvPr/>
      </p:nvGrpSpPr>
      <p:grpSpPr>
        <a:xfrm>
          <a:off x="0" y="0"/>
          <a:ext cx="0" cy="0"/>
          <a:chOff x="0" y="0"/>
          <a:chExt cx="0" cy="0"/>
        </a:xfrm>
      </p:grpSpPr>
      <p:sp>
        <p:nvSpPr>
          <p:cNvPr id="58" name="Google Shape;58;p3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0"/>
          <p:cNvSpPr/>
          <p:nvPr>
            <p:ph idx="2" type="pic"/>
          </p:nvPr>
        </p:nvSpPr>
        <p:spPr>
          <a:xfrm>
            <a:off x="5183188" y="987425"/>
            <a:ext cx="6172200" cy="4873625"/>
          </a:xfrm>
          <a:prstGeom prst="rect">
            <a:avLst/>
          </a:prstGeom>
          <a:noFill/>
          <a:ln>
            <a:noFill/>
          </a:ln>
        </p:spPr>
      </p:sp>
      <p:sp>
        <p:nvSpPr>
          <p:cNvPr id="60" name="Google Shape;60;p3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1" name="Google Shape;6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ím és függőleges szöveg" type="vertTx">
  <p:cSld name="VERTICAL_TEXT">
    <p:spTree>
      <p:nvGrpSpPr>
        <p:cNvPr id="64" name="Shape 64"/>
        <p:cNvGrpSpPr/>
        <p:nvPr/>
      </p:nvGrpSpPr>
      <p:grpSpPr>
        <a:xfrm>
          <a:off x="0" y="0"/>
          <a:ext cx="0" cy="0"/>
          <a:chOff x="0" y="0"/>
          <a:chExt cx="0" cy="0"/>
        </a:xfrm>
      </p:grpSpPr>
      <p:sp>
        <p:nvSpPr>
          <p:cNvPr id="65" name="Google Shape;65;p3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9" name="Google Shape;69;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2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7" name="Google Shape;7;p22"/>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8" name="Google Shape;8;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9" name="Google Shape;9;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0" name="Google Shape;10;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hu-HU"/>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8.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1.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26.png"/><Relationship Id="rId4" Type="http://schemas.openxmlformats.org/officeDocument/2006/relationships/image" Target="../media/image25.png"/><Relationship Id="rId5" Type="http://schemas.openxmlformats.org/officeDocument/2006/relationships/image" Target="../media/image13.png"/><Relationship Id="rId6"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20.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7.png"/><Relationship Id="rId4" Type="http://schemas.openxmlformats.org/officeDocument/2006/relationships/image" Target="../media/image27.png"/><Relationship Id="rId5" Type="http://schemas.openxmlformats.org/officeDocument/2006/relationships/image" Target="../media/image1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4.pn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2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4.png"/><Relationship Id="rId5" Type="http://schemas.openxmlformats.org/officeDocument/2006/relationships/image" Target="../media/image15.png"/><Relationship Id="rId6"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2caeb848342_0_0"/>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
        <p:nvSpPr>
          <p:cNvPr id="81" name="Google Shape;81;g2caeb848342_0_0"/>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hu-HU"/>
              <a:t>‹#›</a:t>
            </a:fld>
            <a:endParaRPr/>
          </a:p>
        </p:txBody>
      </p:sp>
      <p:sp>
        <p:nvSpPr>
          <p:cNvPr id="82" name="Google Shape;82;g2caeb848342_0_0"/>
          <p:cNvSpPr txBox="1"/>
          <p:nvPr/>
        </p:nvSpPr>
        <p:spPr>
          <a:xfrm>
            <a:off x="38150" y="0"/>
            <a:ext cx="12154200" cy="1814400"/>
          </a:xfrm>
          <a:prstGeom prst="rect">
            <a:avLst/>
          </a:prstGeom>
          <a:noFill/>
          <a:ln>
            <a:noFill/>
          </a:ln>
        </p:spPr>
        <p:txBody>
          <a:bodyPr anchorCtr="0" anchor="ctr" bIns="45700" lIns="91425" spcFirstLastPara="1" rIns="91425" wrap="square" tIns="45700">
            <a:normAutofit fontScale="85000" lnSpcReduction="20000"/>
          </a:bodyPr>
          <a:lstStyle/>
          <a:p>
            <a:pPr indent="0" lvl="0" marL="0" rtl="0" algn="ctr">
              <a:lnSpc>
                <a:spcPct val="90000"/>
              </a:lnSpc>
              <a:spcBef>
                <a:spcPts val="0"/>
              </a:spcBef>
              <a:spcAft>
                <a:spcPts val="0"/>
              </a:spcAft>
              <a:buNone/>
            </a:pPr>
            <a:r>
              <a:rPr lang="hu-HU" sz="4400">
                <a:solidFill>
                  <a:srgbClr val="6AA84F"/>
                </a:solidFill>
                <a:latin typeface="Play"/>
                <a:ea typeface="Play"/>
                <a:cs typeface="Play"/>
                <a:sym typeface="Play"/>
              </a:rPr>
              <a:t>XII BGL Conference Budapest, 2024 May 1-3</a:t>
            </a:r>
            <a:endParaRPr sz="4400">
              <a:solidFill>
                <a:srgbClr val="6AA84F"/>
              </a:solidFill>
              <a:latin typeface="Play"/>
              <a:ea typeface="Play"/>
              <a:cs typeface="Play"/>
              <a:sym typeface="Play"/>
            </a:endParaRPr>
          </a:p>
          <a:p>
            <a:pPr indent="0" lvl="0" marL="0" rtl="0" algn="ctr">
              <a:lnSpc>
                <a:spcPct val="90000"/>
              </a:lnSpc>
              <a:spcBef>
                <a:spcPts val="0"/>
              </a:spcBef>
              <a:spcAft>
                <a:spcPts val="0"/>
              </a:spcAft>
              <a:buNone/>
            </a:pPr>
            <a:r>
              <a:rPr b="1" lang="hu-HU" sz="4677">
                <a:solidFill>
                  <a:srgbClr val="FF0000"/>
                </a:solidFill>
                <a:highlight>
                  <a:srgbClr val="FFFFFF"/>
                </a:highlight>
                <a:latin typeface="Corsiva"/>
                <a:ea typeface="Corsiva"/>
                <a:cs typeface="Corsiva"/>
                <a:sym typeface="Corsiva"/>
              </a:rPr>
              <a:t>Non-Euclidean Geometry in </a:t>
            </a:r>
            <a:endParaRPr b="1" sz="4677">
              <a:solidFill>
                <a:srgbClr val="FF0000"/>
              </a:solidFill>
              <a:highlight>
                <a:srgbClr val="FFFFFF"/>
              </a:highlight>
              <a:latin typeface="Corsiva"/>
              <a:ea typeface="Corsiva"/>
              <a:cs typeface="Corsiva"/>
              <a:sym typeface="Corsiva"/>
            </a:endParaRPr>
          </a:p>
          <a:p>
            <a:pPr indent="0" lvl="0" marL="0" rtl="0" algn="ctr">
              <a:lnSpc>
                <a:spcPct val="90000"/>
              </a:lnSpc>
              <a:spcBef>
                <a:spcPts val="0"/>
              </a:spcBef>
              <a:spcAft>
                <a:spcPts val="0"/>
              </a:spcAft>
              <a:buNone/>
            </a:pPr>
            <a:r>
              <a:rPr b="1" lang="hu-HU" sz="4677">
                <a:solidFill>
                  <a:srgbClr val="FF0000"/>
                </a:solidFill>
                <a:highlight>
                  <a:srgbClr val="FFFFFF"/>
                </a:highlight>
                <a:latin typeface="Corsiva"/>
                <a:ea typeface="Corsiva"/>
                <a:cs typeface="Corsiva"/>
                <a:sym typeface="Corsiva"/>
              </a:rPr>
              <a:t>Modern Physics and Mathematics</a:t>
            </a:r>
            <a:endParaRPr b="1" sz="4677">
              <a:solidFill>
                <a:srgbClr val="FF0000"/>
              </a:solidFill>
              <a:highlight>
                <a:srgbClr val="FFFFFF"/>
              </a:highlight>
              <a:latin typeface="Corsiva"/>
              <a:ea typeface="Corsiva"/>
              <a:cs typeface="Corsiva"/>
              <a:sym typeface="Corsiva"/>
            </a:endParaRPr>
          </a:p>
          <a:p>
            <a:pPr indent="0" lvl="0" marL="0" rtl="0" algn="ctr">
              <a:lnSpc>
                <a:spcPct val="90000"/>
              </a:lnSpc>
              <a:spcBef>
                <a:spcPts val="0"/>
              </a:spcBef>
              <a:spcAft>
                <a:spcPts val="0"/>
              </a:spcAft>
              <a:buNone/>
            </a:pPr>
            <a:r>
              <a:t/>
            </a:r>
            <a:endParaRPr sz="4400">
              <a:solidFill>
                <a:srgbClr val="000000"/>
              </a:solidFill>
              <a:latin typeface="Play"/>
              <a:ea typeface="Play"/>
              <a:cs typeface="Play"/>
              <a:sym typeface="Play"/>
            </a:endParaRPr>
          </a:p>
        </p:txBody>
      </p:sp>
      <p:pic>
        <p:nvPicPr>
          <p:cNvPr descr="A képen táj, ég, kültéri, felhő látható&#10;&#10;Automatikusan generált leírás" id="83" name="Google Shape;83;g2caeb848342_0_0"/>
          <p:cNvPicPr preferRelativeResize="0"/>
          <p:nvPr/>
        </p:nvPicPr>
        <p:blipFill rotWithShape="1">
          <a:blip r:embed="rId3">
            <a:alphaModFix/>
          </a:blip>
          <a:srcRect b="0" l="0" r="0" t="0"/>
          <a:stretch/>
        </p:blipFill>
        <p:spPr>
          <a:xfrm>
            <a:off x="1614100" y="2155772"/>
            <a:ext cx="9066900" cy="3422400"/>
          </a:xfrm>
          <a:prstGeom prst="rect">
            <a:avLst/>
          </a:prstGeom>
          <a:noFill/>
          <a:ln>
            <a:noFill/>
          </a:ln>
        </p:spPr>
      </p:pic>
      <p:sp>
        <p:nvSpPr>
          <p:cNvPr id="84" name="Google Shape;84;g2caeb848342_0_0"/>
          <p:cNvSpPr txBox="1"/>
          <p:nvPr/>
        </p:nvSpPr>
        <p:spPr>
          <a:xfrm>
            <a:off x="75905" y="5799256"/>
            <a:ext cx="12154200" cy="1629300"/>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hu-HU" sz="2400">
                <a:solidFill>
                  <a:srgbClr val="3C78D8"/>
                </a:solidFill>
              </a:rPr>
              <a:t>MTA Domus Collegium Hungaricum Vendégház</a:t>
            </a:r>
            <a:endParaRPr sz="2400">
              <a:solidFill>
                <a:srgbClr val="3C78D8"/>
              </a:solidFill>
            </a:endParaRPr>
          </a:p>
          <a:p>
            <a:pPr indent="0" lvl="0" marL="114300" marR="114300" rtl="0" algn="ctr">
              <a:lnSpc>
                <a:spcPct val="115000"/>
              </a:lnSpc>
              <a:spcBef>
                <a:spcPts val="1200"/>
              </a:spcBef>
              <a:spcAft>
                <a:spcPts val="0"/>
              </a:spcAft>
              <a:buClr>
                <a:srgbClr val="000000"/>
              </a:buClr>
              <a:buSzPts val="1100"/>
              <a:buFont typeface="Arial"/>
              <a:buNone/>
            </a:pPr>
            <a:r>
              <a:rPr lang="hu-HU" sz="1900">
                <a:solidFill>
                  <a:srgbClr val="3C78D8"/>
                </a:solidFill>
                <a:highlight>
                  <a:srgbClr val="FFFFFF"/>
                </a:highlight>
                <a:latin typeface="Verdana"/>
                <a:ea typeface="Verdana"/>
                <a:cs typeface="Verdana"/>
                <a:sym typeface="Verdana"/>
              </a:rPr>
              <a:t>H-1146 Budapest, Abonyi utca 10.</a:t>
            </a:r>
            <a:endParaRPr sz="1900">
              <a:solidFill>
                <a:srgbClr val="3C78D8"/>
              </a:solidFill>
              <a:highlight>
                <a:srgbClr val="FFFFFF"/>
              </a:highlight>
              <a:latin typeface="Verdana"/>
              <a:ea typeface="Verdana"/>
              <a:cs typeface="Verdana"/>
              <a:sym typeface="Verdana"/>
            </a:endParaRPr>
          </a:p>
          <a:p>
            <a:pPr indent="0" lvl="0" marL="0" rtl="0" algn="ctr">
              <a:spcBef>
                <a:spcPts val="1200"/>
              </a:spcBef>
              <a:spcAft>
                <a:spcPts val="0"/>
              </a:spcAft>
              <a:buNone/>
            </a:pPr>
            <a:r>
              <a:t/>
            </a:r>
            <a:endParaRPr sz="28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9"/>
          <p:cNvSpPr txBox="1"/>
          <p:nvPr>
            <p:ph type="title"/>
          </p:nvPr>
        </p:nvSpPr>
        <p:spPr>
          <a:xfrm>
            <a:off x="0" y="0"/>
            <a:ext cx="5975700" cy="7512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1620"/>
              <a:buFont typeface="Arial"/>
              <a:buNone/>
            </a:pPr>
            <a:r>
              <a:rPr lang="hu-HU" sz="2880">
                <a:solidFill>
                  <a:srgbClr val="00B050"/>
                </a:solidFill>
              </a:rPr>
              <a:t>Fundamental domain </a:t>
            </a:r>
            <a:r>
              <a:rPr b="1" lang="hu-HU" sz="2880">
                <a:solidFill>
                  <a:srgbClr val="00B050"/>
                </a:solidFill>
              </a:rPr>
              <a:t>F</a:t>
            </a:r>
            <a:r>
              <a:rPr baseline="30000" lang="hu-HU" sz="2880">
                <a:solidFill>
                  <a:srgbClr val="00B050"/>
                </a:solidFill>
              </a:rPr>
              <a:t>2</a:t>
            </a:r>
            <a:r>
              <a:rPr baseline="-25000" i="1" lang="hu-HU" sz="2880">
                <a:solidFill>
                  <a:srgbClr val="00B050"/>
                </a:solidFill>
              </a:rPr>
              <a:t>t</a:t>
            </a:r>
            <a:r>
              <a:rPr lang="hu-HU" sz="2880">
                <a:solidFill>
                  <a:srgbClr val="00B050"/>
                </a:solidFill>
              </a:rPr>
              <a:t> of </a:t>
            </a:r>
            <a:r>
              <a:rPr b="1" i="1" lang="hu-HU" sz="2880">
                <a:solidFill>
                  <a:srgbClr val="00B050"/>
                </a:solidFill>
              </a:rPr>
              <a:t>G</a:t>
            </a:r>
            <a:r>
              <a:rPr baseline="30000" lang="hu-HU" sz="2880">
                <a:solidFill>
                  <a:srgbClr val="00B050"/>
                </a:solidFill>
              </a:rPr>
              <a:t>2</a:t>
            </a:r>
            <a:r>
              <a:rPr baseline="-25000" i="1" lang="hu-HU" sz="2880">
                <a:solidFill>
                  <a:srgbClr val="00B050"/>
                </a:solidFill>
              </a:rPr>
              <a:t>t</a:t>
            </a:r>
            <a:r>
              <a:rPr i="1" lang="hu-HU" sz="2880">
                <a:solidFill>
                  <a:srgbClr val="00B050"/>
                </a:solidFill>
              </a:rPr>
              <a:t> </a:t>
            </a:r>
            <a:r>
              <a:rPr lang="hu-HU" sz="2880">
                <a:solidFill>
                  <a:srgbClr val="00B050"/>
                </a:solidFill>
              </a:rPr>
              <a:t>(u = 0)</a:t>
            </a:r>
            <a:endParaRPr/>
          </a:p>
        </p:txBody>
      </p:sp>
      <p:sp>
        <p:nvSpPr>
          <p:cNvPr id="193" name="Google Shape;193;p9"/>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hu-HU"/>
              <a:t>‹#›</a:t>
            </a:fld>
            <a:endParaRPr/>
          </a:p>
        </p:txBody>
      </p:sp>
      <p:pic>
        <p:nvPicPr>
          <p:cNvPr id="194" name="Google Shape;194;p9"/>
          <p:cNvPicPr preferRelativeResize="0"/>
          <p:nvPr/>
        </p:nvPicPr>
        <p:blipFill rotWithShape="1">
          <a:blip r:embed="rId3">
            <a:alphaModFix/>
          </a:blip>
          <a:srcRect b="0" l="0" r="0" t="0"/>
          <a:stretch/>
        </p:blipFill>
        <p:spPr>
          <a:xfrm>
            <a:off x="6432804" y="146304"/>
            <a:ext cx="5137543" cy="6706823"/>
          </a:xfrm>
          <a:prstGeom prst="rect">
            <a:avLst/>
          </a:prstGeom>
          <a:noFill/>
          <a:ln>
            <a:noFill/>
          </a:ln>
        </p:spPr>
      </p:pic>
      <p:sp>
        <p:nvSpPr>
          <p:cNvPr id="195" name="Google Shape;195;p9"/>
          <p:cNvSpPr txBox="1"/>
          <p:nvPr/>
        </p:nvSpPr>
        <p:spPr>
          <a:xfrm>
            <a:off x="2743200" y="6545349"/>
            <a:ext cx="4815900" cy="34170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Clr>
                <a:srgbClr val="000000"/>
              </a:buClr>
              <a:buSzPts val="1400"/>
              <a:buFont typeface="Arial"/>
              <a:buNone/>
            </a:pPr>
            <a:r>
              <a:rPr lang="hu-HU" sz="1800">
                <a:solidFill>
                  <a:schemeClr val="dk1"/>
                </a:solidFill>
                <a:latin typeface="Calibri"/>
                <a:ea typeface="Calibri"/>
                <a:cs typeface="Calibri"/>
                <a:sym typeface="Calibri"/>
              </a:rPr>
              <a:t>XII BGL Conference 2024, Budapest</a:t>
            </a:r>
            <a:endParaRPr b="0" i="0" sz="1400" u="none" cap="none" strike="noStrike">
              <a:solidFill>
                <a:srgbClr val="000000"/>
              </a:solidFill>
              <a:latin typeface="Arial"/>
              <a:ea typeface="Arial"/>
              <a:cs typeface="Arial"/>
              <a:sym typeface="Arial"/>
            </a:endParaRPr>
          </a:p>
        </p:txBody>
      </p:sp>
      <p:pic>
        <p:nvPicPr>
          <p:cNvPr id="196" name="Google Shape;196;p9"/>
          <p:cNvPicPr preferRelativeResize="0"/>
          <p:nvPr/>
        </p:nvPicPr>
        <p:blipFill rotWithShape="1">
          <a:blip r:embed="rId4">
            <a:alphaModFix/>
          </a:blip>
          <a:srcRect b="0" l="0" r="0" t="0"/>
          <a:stretch/>
        </p:blipFill>
        <p:spPr>
          <a:xfrm>
            <a:off x="11366500" y="6032500"/>
            <a:ext cx="609600" cy="609600"/>
          </a:xfrm>
          <a:prstGeom prst="rect">
            <a:avLst/>
          </a:prstGeom>
          <a:noFill/>
          <a:ln>
            <a:noFill/>
          </a:ln>
        </p:spPr>
      </p:pic>
      <p:sp>
        <p:nvSpPr>
          <p:cNvPr id="197" name="Google Shape;197;p9"/>
          <p:cNvSpPr txBox="1"/>
          <p:nvPr/>
        </p:nvSpPr>
        <p:spPr>
          <a:xfrm>
            <a:off x="75" y="587825"/>
            <a:ext cx="61722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98" name="Google Shape;198;p9"/>
          <p:cNvSpPr txBox="1"/>
          <p:nvPr/>
        </p:nvSpPr>
        <p:spPr>
          <a:xfrm>
            <a:off x="75" y="751200"/>
            <a:ext cx="6286500" cy="5802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chemeClr val="dk1"/>
              </a:buClr>
              <a:buSzPts val="1100"/>
              <a:buFont typeface="Arial"/>
              <a:buNone/>
            </a:pPr>
            <a:r>
              <a:rPr b="0" i="0" lang="hu-HU" sz="2000" u="none" cap="none" strike="noStrike">
                <a:solidFill>
                  <a:srgbClr val="FF0000"/>
                </a:solidFill>
                <a:latin typeface="Calibri"/>
                <a:ea typeface="Calibri"/>
                <a:cs typeface="Calibri"/>
                <a:sym typeface="Calibri"/>
              </a:rPr>
              <a:t>Generators:</a:t>
            </a:r>
            <a:endParaRPr b="0" i="0" sz="2000" u="none" cap="none" strike="noStrike">
              <a:solidFill>
                <a:srgbClr val="FF0000"/>
              </a:solidFill>
              <a:latin typeface="Calibri"/>
              <a:ea typeface="Calibri"/>
              <a:cs typeface="Calibri"/>
              <a:sym typeface="Calibri"/>
            </a:endParaRPr>
          </a:p>
          <a:p>
            <a:pPr indent="0" lvl="0" marL="0" marR="0" rtl="0" algn="ctr">
              <a:lnSpc>
                <a:spcPct val="100000"/>
              </a:lnSpc>
              <a:spcBef>
                <a:spcPts val="0"/>
              </a:spcBef>
              <a:spcAft>
                <a:spcPts val="0"/>
              </a:spcAft>
              <a:buClr>
                <a:schemeClr val="dk1"/>
              </a:buClr>
              <a:buSzPts val="1600"/>
              <a:buFont typeface="Arial"/>
              <a:buNone/>
            </a:pP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i</a:t>
            </a:r>
            <a:r>
              <a:rPr baseline="-25000" i="0" lang="hu-HU" sz="1600" u="none" cap="none" strike="noStrike">
                <a:solidFill>
                  <a:schemeClr val="dk1"/>
                </a:solidFill>
                <a:latin typeface="Calibri"/>
                <a:ea typeface="Calibri"/>
                <a:cs typeface="Calibri"/>
                <a:sym typeface="Calibri"/>
              </a:rPr>
              <a:t>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glide reflections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i </a:t>
            </a:r>
            <a:r>
              <a:rPr b="1"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Calibri"/>
                <a:ea typeface="Calibri"/>
                <a:cs typeface="Calibri"/>
                <a:sym typeface="Calibri"/>
              </a:rPr>
              <a:t>a</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Calibri"/>
                <a:ea typeface="Calibri"/>
                <a:cs typeface="Calibri"/>
                <a:sym typeface="Calibri"/>
              </a:rPr>
              <a:t>a</a:t>
            </a:r>
            <a:r>
              <a:rPr b="0" baseline="-25000" i="1" lang="hu-HU" sz="1600" u="none" cap="none" strike="noStrike">
                <a:solidFill>
                  <a:schemeClr val="dk1"/>
                </a:solidFill>
                <a:latin typeface="Arial"/>
                <a:ea typeface="Arial"/>
                <a:cs typeface="Arial"/>
                <a:sym typeface="Arial"/>
              </a:rPr>
              <a:t>i</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1" lang="hu-HU" sz="1600" u="none" cap="none" strike="noStrike">
                <a:solidFill>
                  <a:schemeClr val="dk1"/>
                </a:solidFill>
                <a:latin typeface="Arial"/>
                <a:ea typeface="Arial"/>
                <a:cs typeface="Arial"/>
                <a:sym typeface="Arial"/>
              </a:rPr>
              <a:t>c</a:t>
            </a:r>
            <a:r>
              <a:rPr b="0" baseline="-25000" i="1" lang="hu-HU" sz="2400" u="none" cap="none" strike="noStrike">
                <a:solidFill>
                  <a:schemeClr val="dk1"/>
                </a:solidFill>
                <a:latin typeface="Arial"/>
                <a:ea typeface="Arial"/>
                <a:cs typeface="Arial"/>
                <a:sym typeface="Arial"/>
              </a:rPr>
              <a:t>i</a:t>
            </a:r>
            <a:r>
              <a:rPr b="0" baseline="-2500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glide reflections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c</a:t>
            </a:r>
            <a:r>
              <a:rPr b="0" baseline="-25000" i="1" lang="hu-HU" sz="1600" u="none" cap="none" strike="noStrike">
                <a:solidFill>
                  <a:schemeClr val="dk1"/>
                </a:solidFill>
                <a:latin typeface="Arial"/>
                <a:ea typeface="Arial"/>
                <a:cs typeface="Arial"/>
                <a:sym typeface="Arial"/>
              </a:rPr>
              <a:t>i </a:t>
            </a:r>
            <a:r>
              <a:rPr b="1"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c</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c</a:t>
            </a:r>
            <a:r>
              <a:rPr b="0" baseline="-25000" i="1" lang="hu-HU" sz="1600" u="none" cap="none" strike="noStrike">
                <a:solidFill>
                  <a:schemeClr val="dk1"/>
                </a:solidFill>
                <a:latin typeface="Arial"/>
                <a:ea typeface="Arial"/>
                <a:cs typeface="Arial"/>
                <a:sym typeface="Arial"/>
              </a:rPr>
              <a:t>i</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1" lang="hu-HU" sz="1600" u="none" cap="none" strike="noStrike">
                <a:solidFill>
                  <a:schemeClr val="dk1"/>
                </a:solidFill>
                <a:latin typeface="Arial"/>
                <a:ea typeface="Arial"/>
                <a:cs typeface="Arial"/>
                <a:sym typeface="Arial"/>
              </a:rPr>
              <a:t>d</a:t>
            </a:r>
            <a:r>
              <a:rPr b="0" baseline="-25000" i="1" lang="hu-HU" sz="2400" u="none" cap="none" strike="noStrike">
                <a:solidFill>
                  <a:schemeClr val="dk1"/>
                </a:solidFill>
                <a:latin typeface="Arial"/>
                <a:ea typeface="Arial"/>
                <a:cs typeface="Arial"/>
                <a:sym typeface="Arial"/>
              </a:rPr>
              <a:t>i</a:t>
            </a:r>
            <a:r>
              <a:rPr b="0" baseline="-2500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glide reflections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d</a:t>
            </a:r>
            <a:r>
              <a:rPr b="0" baseline="-25000" i="1" lang="hu-HU" sz="1600" u="none" cap="none" strike="noStrike">
                <a:solidFill>
                  <a:schemeClr val="dk1"/>
                </a:solidFill>
                <a:latin typeface="Arial"/>
                <a:ea typeface="Arial"/>
                <a:cs typeface="Arial"/>
                <a:sym typeface="Arial"/>
              </a:rPr>
              <a:t>i </a:t>
            </a:r>
            <a:r>
              <a:rPr b="0" baseline="-25000" i="0"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d</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d</a:t>
            </a:r>
            <a:r>
              <a:rPr b="0" baseline="-25000" i="1" lang="hu-HU" sz="1600" u="none" cap="none" strike="noStrike">
                <a:solidFill>
                  <a:schemeClr val="dk1"/>
                </a:solidFill>
                <a:latin typeface="Arial"/>
                <a:ea typeface="Arial"/>
                <a:cs typeface="Arial"/>
                <a:sym typeface="Arial"/>
              </a:rPr>
              <a:t>i</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1" lang="hu-HU" sz="1600" u="none" cap="none" strike="noStrike">
                <a:solidFill>
                  <a:schemeClr val="dk1"/>
                </a:solidFill>
                <a:latin typeface="Arial"/>
                <a:ea typeface="Arial"/>
                <a:cs typeface="Arial"/>
                <a:sym typeface="Arial"/>
              </a:rPr>
              <a:t>e</a:t>
            </a:r>
            <a:r>
              <a:rPr b="0" baseline="-2500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(0 ≤ </a:t>
            </a:r>
            <a:r>
              <a:rPr b="0" i="1" lang="hu-HU" sz="1600" u="none" cap="none" strike="noStrike">
                <a:solidFill>
                  <a:schemeClr val="dk1"/>
                </a:solidFill>
                <a:latin typeface="Arial"/>
                <a:ea typeface="Arial"/>
                <a:cs typeface="Arial"/>
                <a:sym typeface="Arial"/>
              </a:rPr>
              <a:t>u</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glide reflection</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Altogether: 3</a:t>
            </a:r>
            <a:r>
              <a:rPr b="0" i="1" lang="hu-HU" sz="1600" u="none" cap="none" strike="noStrike">
                <a:solidFill>
                  <a:schemeClr val="dk1"/>
                </a:solidFill>
                <a:latin typeface="Arial"/>
                <a:ea typeface="Arial"/>
                <a:cs typeface="Arial"/>
                <a:sym typeface="Arial"/>
              </a:rPr>
              <a:t>q</a:t>
            </a:r>
            <a:r>
              <a:rPr b="0" i="0" lang="hu-HU" sz="1600" u="none" cap="none" strike="noStrike">
                <a:solidFill>
                  <a:schemeClr val="dk1"/>
                </a:solidFill>
                <a:latin typeface="Arial"/>
                <a:ea typeface="Arial"/>
                <a:cs typeface="Arial"/>
                <a:sym typeface="Arial"/>
              </a:rPr>
              <a:t> + 1 = 6</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+3 generators</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0" baseline="-25000" i="0" lang="hu-HU" sz="2800" u="none" cap="none" strike="noStrike">
                <a:solidFill>
                  <a:srgbClr val="FF0000"/>
                </a:solidFill>
                <a:latin typeface="Arial"/>
                <a:ea typeface="Arial"/>
                <a:cs typeface="Arial"/>
                <a:sym typeface="Arial"/>
              </a:rPr>
              <a:t>Relations</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0" baseline="-25000" i="0" lang="hu-HU" sz="2400" u="none" cap="none" strike="noStrike">
                <a:solidFill>
                  <a:schemeClr val="dk1"/>
                </a:solidFill>
                <a:latin typeface="Arial"/>
                <a:ea typeface="Arial"/>
                <a:cs typeface="Arial"/>
                <a:sym typeface="Arial"/>
              </a:rPr>
              <a:t>To arrowed edges in Table 1</a:t>
            </a:r>
            <a:endParaRPr b="0" baseline="-2500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2800"/>
              <a:buFont typeface="Arial"/>
              <a:buNone/>
            </a:pPr>
            <a:r>
              <a:rPr b="0" baseline="-25000" i="0" lang="hu-HU" sz="1600" u="none" cap="none" strike="noStrike">
                <a:solidFill>
                  <a:schemeClr val="dk1"/>
                </a:solidFill>
                <a:latin typeface="Arial"/>
                <a:ea typeface="Arial"/>
                <a:cs typeface="Arial"/>
                <a:sym typeface="Arial"/>
              </a:rPr>
              <a:t>  </a:t>
            </a:r>
            <a:endParaRPr b="1"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e.g. ⇒ </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-t</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i="0" lang="hu-HU" sz="1600" u="none" cap="none" strike="noStrike">
                <a:solidFill>
                  <a:schemeClr val="dk1"/>
                </a:solidFill>
                <a:latin typeface="Calibri"/>
                <a:ea typeface="Calibri"/>
                <a:cs typeface="Calibri"/>
                <a:sym typeface="Calibri"/>
              </a:rPr>
              <a:t>…</a:t>
            </a:r>
            <a:r>
              <a:rPr b="1" i="1" lang="hu-HU" sz="1600" u="none" cap="none" strike="noStrike">
                <a:solidFill>
                  <a:schemeClr val="dk1"/>
                </a:solidFill>
                <a:latin typeface="Calibri"/>
                <a:ea typeface="Calibri"/>
                <a:cs typeface="Calibri"/>
                <a:sym typeface="Calibri"/>
              </a:rPr>
              <a:t>a</a:t>
            </a:r>
            <a:r>
              <a:rPr baseline="-25000" lang="hu-HU" sz="1600">
                <a:solidFill>
                  <a:schemeClr val="dk1"/>
                </a:solidFill>
                <a:latin typeface="Calibri"/>
                <a:ea typeface="Calibri"/>
                <a:cs typeface="Calibri"/>
                <a:sym typeface="Calibri"/>
              </a:rPr>
              <a:t>0</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0</a:t>
            </a:r>
            <a:r>
              <a:rPr i="0" lang="hu-HU" sz="1600" u="none" cap="none" strike="noStrike">
                <a:solidFill>
                  <a:schemeClr val="dk1"/>
                </a:solidFill>
                <a:latin typeface="Calibri"/>
                <a:ea typeface="Calibri"/>
                <a:cs typeface="Calibri"/>
                <a:sym typeface="Calibri"/>
              </a:rPr>
              <a:t>…</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+t</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b="1" i="1" lang="hu-HU" sz="1600">
                <a:solidFill>
                  <a:schemeClr val="dk1"/>
                </a:solidFill>
              </a:rPr>
              <a:t> </a:t>
            </a:r>
            <a:r>
              <a:rPr b="0" i="0"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1 </a:t>
            </a:r>
            <a:r>
              <a:rPr i="0" lang="hu-HU" sz="1600" u="none" cap="none" strike="noStrike">
                <a:solidFill>
                  <a:schemeClr val="dk1"/>
                </a:solidFill>
              </a:rPr>
              <a:t>identity</a:t>
            </a:r>
            <a:endParaRPr i="0" sz="1600" u="none" cap="none" strike="noStrike">
              <a:solidFill>
                <a:schemeClr val="dk1"/>
              </a:solidFil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e.g.</a:t>
            </a:r>
            <a:r>
              <a:rPr b="1" i="1" lang="hu-HU" sz="1600" u="none" cap="none" strike="noStrike">
                <a:solidFill>
                  <a:schemeClr val="dk1"/>
                </a:solidFill>
                <a:latin typeface="Arial"/>
                <a:ea typeface="Arial"/>
                <a:cs typeface="Arial"/>
                <a:sym typeface="Arial"/>
              </a:rPr>
              <a:t> </a:t>
            </a:r>
            <a:r>
              <a:rPr b="1" i="1" lang="hu-HU" sz="1200" u="none" cap="none" strike="noStrike">
                <a:solidFill>
                  <a:schemeClr val="dk1"/>
                </a:solidFill>
                <a:latin typeface="Arial"/>
                <a:ea typeface="Arial"/>
                <a:cs typeface="Arial"/>
                <a:sym typeface="Arial"/>
              </a:rPr>
              <a:t>ooo</a:t>
            </a:r>
            <a:r>
              <a:rPr b="1" i="1" lang="hu-HU" sz="1500" u="none" cap="none" strike="noStrike">
                <a:solidFill>
                  <a:schemeClr val="dk1"/>
                </a:solidFill>
                <a:latin typeface="Arial"/>
                <a:ea typeface="Arial"/>
                <a:cs typeface="Arial"/>
                <a:sym typeface="Arial"/>
              </a:rPr>
              <a:t>&gt;</a:t>
            </a:r>
            <a:r>
              <a:rPr b="1" i="1" lang="hu-HU" sz="1600" u="none" cap="none" strike="noStrike">
                <a:solidFill>
                  <a:schemeClr val="dk1"/>
                </a:solidFill>
                <a:latin typeface="Arial"/>
                <a:ea typeface="Arial"/>
                <a:cs typeface="Arial"/>
                <a:sym typeface="Arial"/>
              </a:rPr>
              <a:t>  a</a:t>
            </a:r>
            <a:r>
              <a:rPr b="0" baseline="-25000" i="0" lang="hu-HU" sz="1600" u="none" cap="none" strike="noStrike">
                <a:solidFill>
                  <a:schemeClr val="dk1"/>
                </a:solidFill>
                <a:latin typeface="Arial"/>
                <a:ea typeface="Arial"/>
                <a:cs typeface="Arial"/>
                <a:sym typeface="Arial"/>
              </a:rPr>
              <a:t>0</a:t>
            </a:r>
            <a:r>
              <a:rPr b="1" i="1" lang="hu-HU" sz="1600" u="none" cap="none" strike="noStrike">
                <a:solidFill>
                  <a:schemeClr val="dk1"/>
                </a:solidFill>
                <a:latin typeface="Arial"/>
                <a:ea typeface="Arial"/>
                <a:cs typeface="Arial"/>
                <a:sym typeface="Arial"/>
              </a:rPr>
              <a:t>c</a:t>
            </a:r>
            <a:r>
              <a:rPr b="0" baseline="-25000" i="0" lang="hu-HU" sz="1600" u="none" cap="none" strike="noStrike">
                <a:solidFill>
                  <a:schemeClr val="dk1"/>
                </a:solidFill>
                <a:latin typeface="Arial"/>
                <a:ea typeface="Arial"/>
                <a:cs typeface="Arial"/>
                <a:sym typeface="Arial"/>
              </a:rPr>
              <a:t>0</a:t>
            </a:r>
            <a:r>
              <a:rPr b="1"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0</a:t>
            </a:r>
            <a:r>
              <a:rPr b="0" baseline="30000" i="0" lang="hu-HU" sz="1600" u="none" cap="none" strike="noStrike">
                <a:solidFill>
                  <a:schemeClr val="dk1"/>
                </a:solidFill>
                <a:latin typeface="Arial"/>
                <a:ea typeface="Arial"/>
                <a:cs typeface="Arial"/>
                <a:sym typeface="Arial"/>
              </a:rPr>
              <a:t>-1</a:t>
            </a:r>
            <a:r>
              <a:rPr b="1" i="1" lang="hu-HU" sz="1600" u="none" cap="none" strike="noStrike">
                <a:solidFill>
                  <a:schemeClr val="dk1"/>
                </a:solidFill>
                <a:latin typeface="Arial"/>
                <a:ea typeface="Arial"/>
                <a:cs typeface="Arial"/>
                <a:sym typeface="Arial"/>
              </a:rPr>
              <a:t>d</a:t>
            </a:r>
            <a:r>
              <a:rPr b="0" baseline="-25000" i="1" lang="hu-HU" sz="1600" u="none" cap="none" strike="noStrike">
                <a:solidFill>
                  <a:schemeClr val="dk1"/>
                </a:solidFill>
                <a:latin typeface="Arial"/>
                <a:ea typeface="Arial"/>
                <a:cs typeface="Arial"/>
                <a:sym typeface="Arial"/>
              </a:rPr>
              <a:t>t</a:t>
            </a:r>
            <a:r>
              <a:rPr b="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1</a:t>
            </a:r>
            <a:endParaRPr b="1"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t/>
            </a:r>
            <a:endParaRPr b="1"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 equivalence classes </a:t>
            </a:r>
            <a:r>
              <a:rPr b="0" i="1" lang="hu-HU" sz="1600" u="none" cap="none" strike="noStrike">
                <a:solidFill>
                  <a:srgbClr val="FF0000"/>
                </a:solidFill>
                <a:latin typeface="Arial"/>
                <a:ea typeface="Arial"/>
                <a:cs typeface="Arial"/>
                <a:sym typeface="Arial"/>
              </a:rPr>
              <a:t>C</a:t>
            </a:r>
            <a:r>
              <a:rPr b="0" i="0" lang="hu-HU" sz="1600" u="none" cap="none" strike="noStrike">
                <a:solidFill>
                  <a:srgbClr val="FF0000"/>
                </a:solidFill>
                <a:latin typeface="Arial"/>
                <a:ea typeface="Arial"/>
                <a:cs typeface="Arial"/>
                <a:sym typeface="Arial"/>
              </a:rPr>
              <a:t> (</a:t>
            </a:r>
            <a:r>
              <a:rPr b="1" i="0" lang="hu-HU" sz="1600" u="none" cap="none" strike="noStrike">
                <a:solidFill>
                  <a:srgbClr val="FF0000"/>
                </a:solidFill>
                <a:latin typeface="Arial"/>
                <a:ea typeface="Arial"/>
                <a:cs typeface="Arial"/>
                <a:sym typeface="Arial"/>
              </a:rPr>
              <a:t>Cu</a:t>
            </a:r>
            <a:r>
              <a:rPr b="0" i="0" lang="hu-HU" sz="1600" u="none" cap="none" strike="noStrike">
                <a:solidFill>
                  <a:srgbClr val="FF0000"/>
                </a:solidFill>
                <a:latin typeface="Arial"/>
                <a:ea typeface="Arial"/>
                <a:cs typeface="Arial"/>
                <a:sym typeface="Arial"/>
              </a:rPr>
              <a:t>) and </a:t>
            </a:r>
            <a:r>
              <a:rPr b="0" i="1" lang="hu-HU" sz="1600" u="none" cap="none" strike="noStrike">
                <a:solidFill>
                  <a:srgbClr val="FF0000"/>
                </a:solidFill>
                <a:latin typeface="Arial"/>
                <a:ea typeface="Arial"/>
                <a:cs typeface="Arial"/>
                <a:sym typeface="Arial"/>
              </a:rPr>
              <a:t>D </a:t>
            </a:r>
            <a:r>
              <a:rPr b="0" i="0" lang="hu-HU" sz="1600" u="none" cap="none" strike="noStrike">
                <a:solidFill>
                  <a:srgbClr val="FF0000"/>
                </a:solidFill>
                <a:latin typeface="Arial"/>
                <a:ea typeface="Arial"/>
                <a:cs typeface="Arial"/>
                <a:sym typeface="Arial"/>
              </a:rPr>
              <a:t>(</a:t>
            </a:r>
            <a:r>
              <a:rPr b="1" i="0" lang="hu-HU" sz="1600" u="none" cap="none" strike="noStrike">
                <a:solidFill>
                  <a:srgbClr val="FF0000"/>
                </a:solidFill>
                <a:latin typeface="Arial"/>
                <a:ea typeface="Arial"/>
                <a:cs typeface="Arial"/>
                <a:sym typeface="Arial"/>
              </a:rPr>
              <a:t>Cl</a:t>
            </a:r>
            <a:r>
              <a:rPr b="0" i="0" lang="hu-HU" sz="1600" u="none" cap="none" strike="noStrike">
                <a:solidFill>
                  <a:srgbClr val="FF0000"/>
                </a:solidFill>
                <a:latin typeface="Arial"/>
                <a:ea typeface="Arial"/>
                <a:cs typeface="Arial"/>
                <a:sym typeface="Arial"/>
              </a:rPr>
              <a:t>) are</a:t>
            </a:r>
            <a:endParaRPr b="0" i="0" sz="16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1" lang="hu-HU" sz="1600" u="none" cap="none" strike="noStrike">
                <a:solidFill>
                  <a:srgbClr val="FF0000"/>
                </a:solidFill>
                <a:latin typeface="Arial"/>
                <a:ea typeface="Arial"/>
                <a:cs typeface="Arial"/>
                <a:sym typeface="Arial"/>
              </a:rPr>
              <a:t> reflection centres </a:t>
            </a:r>
            <a:r>
              <a:rPr b="0" i="0" lang="hu-HU" sz="1600" u="none" cap="none" strike="noStrike">
                <a:solidFill>
                  <a:srgbClr val="FF0000"/>
                </a:solidFill>
                <a:latin typeface="Arial"/>
                <a:ea typeface="Arial"/>
                <a:cs typeface="Arial"/>
                <a:sym typeface="Arial"/>
              </a:rPr>
              <a:t>with</a:t>
            </a:r>
            <a:r>
              <a:rPr b="0" i="1" lang="hu-HU" sz="1600" u="none" cap="none" strike="noStrike">
                <a:solidFill>
                  <a:srgbClr val="FF0000"/>
                </a:solidFill>
                <a:latin typeface="Arial"/>
                <a:ea typeface="Arial"/>
                <a:cs typeface="Arial"/>
                <a:sym typeface="Arial"/>
              </a:rPr>
              <a:t> half ball neighbourhood, </a:t>
            </a:r>
            <a:r>
              <a:rPr b="0" i="0" lang="hu-HU" sz="1600" u="none" cap="none" strike="noStrike">
                <a:solidFill>
                  <a:srgbClr val="FF0000"/>
                </a:solidFill>
                <a:latin typeface="Arial"/>
                <a:ea typeface="Arial"/>
                <a:cs typeface="Arial"/>
                <a:sym typeface="Arial"/>
              </a:rPr>
              <a:t>i.e</a:t>
            </a:r>
            <a:r>
              <a:rPr b="0" i="1" lang="hu-HU" sz="1600" u="none" cap="none" strike="noStrike">
                <a:solidFill>
                  <a:srgbClr val="FF0000"/>
                </a:solidFill>
                <a:latin typeface="Arial"/>
                <a:ea typeface="Arial"/>
                <a:cs typeface="Arial"/>
                <a:sym typeface="Arial"/>
              </a:rPr>
              <a:t> punctures for quantum dots.</a:t>
            </a:r>
            <a:endParaRPr b="0" i="1" sz="16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1" lang="hu-HU" sz="1600" u="none" cap="none" strike="noStrike">
                <a:solidFill>
                  <a:schemeClr val="dk1"/>
                </a:solidFill>
                <a:latin typeface="Arial"/>
                <a:ea typeface="Arial"/>
                <a:cs typeface="Arial"/>
                <a:sym typeface="Arial"/>
              </a:rPr>
              <a:t>An integer parameter u with </a:t>
            </a:r>
            <a:r>
              <a:rPr b="0" i="0" lang="hu-HU" sz="1600" u="none" cap="none" strike="noStrike">
                <a:solidFill>
                  <a:schemeClr val="dk1"/>
                </a:solidFill>
                <a:latin typeface="Arial"/>
                <a:ea typeface="Arial"/>
                <a:cs typeface="Arial"/>
                <a:sym typeface="Arial"/>
              </a:rPr>
              <a:t>0</a:t>
            </a:r>
            <a:r>
              <a:rPr b="0" i="1" lang="hu-HU" sz="1600" u="none" cap="none" strike="noStrike">
                <a:solidFill>
                  <a:schemeClr val="dk1"/>
                </a:solidFill>
                <a:latin typeface="Arial"/>
                <a:ea typeface="Arial"/>
                <a:cs typeface="Arial"/>
                <a:sym typeface="Arial"/>
              </a:rPr>
              <a:t> </a:t>
            </a:r>
            <a:r>
              <a:rPr b="0" i="0" lang="hu-HU" sz="17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u </a:t>
            </a:r>
            <a:r>
              <a:rPr b="0" i="0" lang="hu-HU" sz="17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t </a:t>
            </a:r>
            <a:r>
              <a:rPr b="0" i="0" lang="hu-HU" sz="1600" u="none" cap="none" strike="noStrike">
                <a:solidFill>
                  <a:schemeClr val="dk1"/>
                </a:solidFill>
                <a:latin typeface="Arial"/>
                <a:ea typeface="Arial"/>
                <a:cs typeface="Arial"/>
                <a:sym typeface="Arial"/>
              </a:rPr>
              <a:t>can be introduced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for other (non-isometric) manifolds,</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similarly as before.</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0" lang="hu-HU" sz="1800" u="none" cap="none" strike="noStrike">
                <a:solidFill>
                  <a:srgbClr val="FF0000"/>
                </a:solidFill>
                <a:latin typeface="Arial"/>
                <a:ea typeface="Arial"/>
                <a:cs typeface="Arial"/>
                <a:sym typeface="Arial"/>
              </a:rPr>
              <a:t>The (projective) metric comes later </a:t>
            </a:r>
            <a:endParaRPr b="1" i="0" sz="18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0" lang="hu-HU" sz="1800" u="none" cap="none" strike="noStrike">
                <a:solidFill>
                  <a:srgbClr val="FF0000"/>
                </a:solidFill>
                <a:latin typeface="Arial"/>
                <a:ea typeface="Arial"/>
                <a:cs typeface="Arial"/>
                <a:sym typeface="Arial"/>
              </a:rPr>
              <a:t>on Bolyai - Lobachevsky geometry!</a:t>
            </a:r>
            <a:endParaRPr b="1" i="0" sz="1800" u="none" cap="none" strike="noStrike">
              <a:solidFill>
                <a:srgbClr val="FF0000"/>
              </a:solidFill>
              <a:latin typeface="Arial"/>
              <a:ea typeface="Arial"/>
              <a:cs typeface="Arial"/>
              <a:sym typeface="Arial"/>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96"/>
                                        </p:tgtEl>
                                        <p:attrNameLst>
                                          <p:attrName>style.visibility</p:attrName>
                                        </p:attrNameLst>
                                      </p:cBhvr>
                                      <p:to>
                                        <p:strVal val="visible"/>
                                      </p:to>
                                    </p:set>
                                    <p:animEffect filter="fade" transition="in">
                                      <p:cBhvr>
                                        <p:cTn dur="1"/>
                                        <p:tgtEl>
                                          <p:spTgt spid="19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2" name="Shape 202"/>
        <p:cNvGrpSpPr/>
        <p:nvPr/>
      </p:nvGrpSpPr>
      <p:grpSpPr>
        <a:xfrm>
          <a:off x="0" y="0"/>
          <a:ext cx="0" cy="0"/>
          <a:chOff x="0" y="0"/>
          <a:chExt cx="0" cy="0"/>
        </a:xfrm>
      </p:grpSpPr>
      <p:sp>
        <p:nvSpPr>
          <p:cNvPr id="203" name="Google Shape;203;p10"/>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800"/>
              <a:buNone/>
            </a:pPr>
            <a:r>
              <a:t/>
            </a:r>
            <a:endParaRPr/>
          </a:p>
        </p:txBody>
      </p:sp>
      <p:sp>
        <p:nvSpPr>
          <p:cNvPr id="204" name="Google Shape;204;p10"/>
          <p:cNvSpPr txBox="1"/>
          <p:nvPr>
            <p:ph idx="12" type="sldNum"/>
          </p:nvPr>
        </p:nvSpPr>
        <p:spPr>
          <a:xfrm>
            <a:off x="11544300" y="6376900"/>
            <a:ext cx="5157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hu-HU"/>
              <a:t>‹#›</a:t>
            </a:fld>
            <a:endParaRPr/>
          </a:p>
        </p:txBody>
      </p:sp>
      <p:pic>
        <p:nvPicPr>
          <p:cNvPr id="205" name="Google Shape;205;p10"/>
          <p:cNvPicPr preferRelativeResize="0"/>
          <p:nvPr/>
        </p:nvPicPr>
        <p:blipFill rotWithShape="1">
          <a:blip r:embed="rId3">
            <a:alphaModFix/>
          </a:blip>
          <a:srcRect b="0" l="0" r="0" t="0"/>
          <a:stretch/>
        </p:blipFill>
        <p:spPr>
          <a:xfrm>
            <a:off x="265725" y="0"/>
            <a:ext cx="11556151" cy="6356349"/>
          </a:xfrm>
          <a:prstGeom prst="rect">
            <a:avLst/>
          </a:prstGeom>
          <a:noFill/>
          <a:ln>
            <a:noFill/>
          </a:ln>
        </p:spPr>
      </p:pic>
      <p:sp>
        <p:nvSpPr>
          <p:cNvPr id="206" name="Google Shape;206;p10"/>
          <p:cNvSpPr txBox="1"/>
          <p:nvPr/>
        </p:nvSpPr>
        <p:spPr>
          <a:xfrm>
            <a:off x="3706575" y="6356350"/>
            <a:ext cx="4686300" cy="434100"/>
          </a:xfrm>
          <a:prstGeom prst="rect">
            <a:avLst/>
          </a:prstGeom>
          <a:solidFill>
            <a:srgbClr val="EAD1DC"/>
          </a:solid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sz="1600">
              <a:solidFill>
                <a:schemeClr val="dk1"/>
              </a:solidFill>
            </a:endParaRPr>
          </a:p>
        </p:txBody>
      </p:sp>
      <p:sp>
        <p:nvSpPr>
          <p:cNvPr id="207" name="Google Shape;207;p10"/>
          <p:cNvSpPr txBox="1"/>
          <p:nvPr/>
        </p:nvSpPr>
        <p:spPr>
          <a:xfrm>
            <a:off x="4327075" y="163275"/>
            <a:ext cx="3461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208" name="Google Shape;208;p10"/>
          <p:cNvSpPr txBox="1"/>
          <p:nvPr/>
        </p:nvSpPr>
        <p:spPr>
          <a:xfrm>
            <a:off x="10205350" y="6106875"/>
            <a:ext cx="963300" cy="615600"/>
          </a:xfrm>
          <a:prstGeom prst="rect">
            <a:avLst/>
          </a:prstGeom>
          <a:solidFill>
            <a:srgbClr val="EFEFE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209" name="Google Shape;209;p10"/>
          <p:cNvSpPr txBox="1"/>
          <p:nvPr/>
        </p:nvSpPr>
        <p:spPr>
          <a:xfrm>
            <a:off x="11707575" y="6237525"/>
            <a:ext cx="352800" cy="615600"/>
          </a:xfrm>
          <a:prstGeom prst="rect">
            <a:avLst/>
          </a:prstGeom>
          <a:solidFill>
            <a:srgbClr val="F3F3F3"/>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11"/>
          <p:cNvSpPr txBox="1"/>
          <p:nvPr>
            <p:ph type="title"/>
          </p:nvPr>
        </p:nvSpPr>
        <p:spPr>
          <a:xfrm>
            <a:off x="0" y="173163"/>
            <a:ext cx="6205728" cy="1460565"/>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62500"/>
              <a:buNone/>
            </a:pPr>
            <a:r>
              <a:rPr lang="hu-HU" sz="3200">
                <a:solidFill>
                  <a:srgbClr val="00B050"/>
                </a:solidFill>
              </a:rPr>
              <a:t>Reflection group </a:t>
            </a:r>
            <a:r>
              <a:rPr b="1" i="1" lang="hu-HU" sz="3200">
                <a:solidFill>
                  <a:srgbClr val="00B050"/>
                </a:solidFill>
              </a:rPr>
              <a:t>C</a:t>
            </a:r>
            <a:r>
              <a:rPr b="1" baseline="-25000" i="1" lang="hu-HU" sz="3200">
                <a:solidFill>
                  <a:srgbClr val="00B050"/>
                </a:solidFill>
              </a:rPr>
              <a:t>t</a:t>
            </a:r>
            <a:r>
              <a:rPr lang="hu-HU" sz="3200">
                <a:solidFill>
                  <a:srgbClr val="00B050"/>
                </a:solidFill>
              </a:rPr>
              <a:t> and its fundamental domain as truncated orthoscheme, generators for </a:t>
            </a:r>
            <a:r>
              <a:rPr b="1" i="1" lang="hu-HU" sz="3200">
                <a:solidFill>
                  <a:srgbClr val="00B050"/>
                </a:solidFill>
              </a:rPr>
              <a:t>G</a:t>
            </a:r>
            <a:r>
              <a:rPr baseline="30000" lang="hu-HU" sz="3200">
                <a:solidFill>
                  <a:srgbClr val="00B050"/>
                </a:solidFill>
              </a:rPr>
              <a:t>1</a:t>
            </a:r>
            <a:r>
              <a:rPr baseline="-25000" i="1" lang="hu-HU" sz="3200">
                <a:solidFill>
                  <a:srgbClr val="00B050"/>
                </a:solidFill>
              </a:rPr>
              <a:t>tu</a:t>
            </a:r>
            <a:r>
              <a:rPr lang="hu-HU" sz="3200">
                <a:solidFill>
                  <a:srgbClr val="00B050"/>
                </a:solidFill>
              </a:rPr>
              <a:t> and </a:t>
            </a:r>
            <a:r>
              <a:rPr b="1" i="1" lang="hu-HU" sz="3200">
                <a:solidFill>
                  <a:srgbClr val="00B050"/>
                </a:solidFill>
              </a:rPr>
              <a:t>G</a:t>
            </a:r>
            <a:r>
              <a:rPr baseline="30000" lang="hu-HU" sz="3200">
                <a:solidFill>
                  <a:srgbClr val="00B050"/>
                </a:solidFill>
              </a:rPr>
              <a:t>2</a:t>
            </a:r>
            <a:r>
              <a:rPr baseline="-25000" i="1" lang="hu-HU" sz="3200">
                <a:solidFill>
                  <a:srgbClr val="00B050"/>
                </a:solidFill>
              </a:rPr>
              <a:t>t</a:t>
            </a:r>
            <a:r>
              <a:rPr lang="hu-HU" sz="3200">
                <a:solidFill>
                  <a:srgbClr val="00B050"/>
                </a:solidFill>
              </a:rPr>
              <a:t>; some distances for </a:t>
            </a:r>
            <a:r>
              <a:rPr i="1" lang="hu-HU" sz="3200">
                <a:solidFill>
                  <a:srgbClr val="FF0000"/>
                </a:solidFill>
              </a:rPr>
              <a:t>Coxeter</a:t>
            </a:r>
            <a:r>
              <a:rPr lang="hu-HU" sz="3200">
                <a:solidFill>
                  <a:srgbClr val="00B050"/>
                </a:solidFill>
              </a:rPr>
              <a:t> diagram</a:t>
            </a:r>
            <a:endParaRPr sz="3200">
              <a:solidFill>
                <a:srgbClr val="00B050"/>
              </a:solidFill>
            </a:endParaRPr>
          </a:p>
        </p:txBody>
      </p:sp>
      <p:sp>
        <p:nvSpPr>
          <p:cNvPr id="215" name="Google Shape;215;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hu-HU"/>
              <a:t>‹#›</a:t>
            </a:fld>
            <a:endParaRPr/>
          </a:p>
        </p:txBody>
      </p:sp>
      <p:pic>
        <p:nvPicPr>
          <p:cNvPr id="216" name="Google Shape;216;p11"/>
          <p:cNvPicPr preferRelativeResize="0"/>
          <p:nvPr/>
        </p:nvPicPr>
        <p:blipFill rotWithShape="1">
          <a:blip r:embed="rId3">
            <a:alphaModFix/>
          </a:blip>
          <a:srcRect b="0" l="0" r="0" t="0"/>
          <a:stretch/>
        </p:blipFill>
        <p:spPr>
          <a:xfrm>
            <a:off x="6921801" y="173163"/>
            <a:ext cx="4986528" cy="6684836"/>
          </a:xfrm>
          <a:prstGeom prst="rect">
            <a:avLst/>
          </a:prstGeom>
          <a:noFill/>
          <a:ln>
            <a:noFill/>
          </a:ln>
        </p:spPr>
      </p:pic>
      <p:pic>
        <p:nvPicPr>
          <p:cNvPr id="217" name="Google Shape;217;p11"/>
          <p:cNvPicPr preferRelativeResize="0"/>
          <p:nvPr/>
        </p:nvPicPr>
        <p:blipFill rotWithShape="1">
          <a:blip r:embed="rId4">
            <a:alphaModFix/>
          </a:blip>
          <a:srcRect b="0" l="0" r="0" t="0"/>
          <a:stretch/>
        </p:blipFill>
        <p:spPr>
          <a:xfrm>
            <a:off x="11366500" y="6032500"/>
            <a:ext cx="609600" cy="609600"/>
          </a:xfrm>
          <a:prstGeom prst="rect">
            <a:avLst/>
          </a:prstGeom>
          <a:noFill/>
          <a:ln>
            <a:noFill/>
          </a:ln>
        </p:spPr>
      </p:pic>
      <p:sp>
        <p:nvSpPr>
          <p:cNvPr id="218" name="Google Shape;218;p11"/>
          <p:cNvSpPr txBox="1"/>
          <p:nvPr/>
        </p:nvSpPr>
        <p:spPr>
          <a:xfrm>
            <a:off x="0" y="1754950"/>
            <a:ext cx="6742200" cy="6541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 </a:t>
            </a:r>
            <a:r>
              <a:rPr b="0" i="1" lang="hu-HU" sz="1600" u="none" cap="none" strike="noStrike">
                <a:solidFill>
                  <a:schemeClr val="dk1"/>
                </a:solidFill>
                <a:latin typeface="Arial"/>
                <a:ea typeface="Arial"/>
                <a:cs typeface="Arial"/>
                <a:sym typeface="Arial"/>
              </a:rPr>
              <a:t>orthoscheme</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projective coordinate simplex A</a:t>
            </a:r>
            <a:r>
              <a:rPr b="0" baseline="-25000" i="0" lang="hu-HU" sz="1600" u="none" cap="none" strike="noStrike">
                <a:solidFill>
                  <a:schemeClr val="dk1"/>
                </a:solidFill>
                <a:latin typeface="Arial"/>
                <a:ea typeface="Arial"/>
                <a:cs typeface="Arial"/>
                <a:sym typeface="Arial"/>
              </a:rPr>
              <a:t>0</a:t>
            </a:r>
            <a:r>
              <a:rPr b="0"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1</a:t>
            </a:r>
            <a:r>
              <a:rPr b="0"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2</a:t>
            </a:r>
            <a:r>
              <a:rPr b="0"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3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0</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1</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2</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3 </a:t>
            </a:r>
            <a:r>
              <a:rPr b="0" i="0" lang="hu-HU" sz="1600" u="none" cap="none" strike="noStrike">
                <a:solidFill>
                  <a:schemeClr val="dk1"/>
                </a:solidFill>
                <a:latin typeface="Arial"/>
                <a:ea typeface="Arial"/>
                <a:cs typeface="Arial"/>
                <a:sym typeface="Arial"/>
              </a:rPr>
              <a:t>will be described in the real (left) vector 4-space </a:t>
            </a:r>
            <a:r>
              <a:rPr b="1" i="0" lang="hu-HU" sz="1600" u="none" cap="none" strike="noStrike">
                <a:solidFill>
                  <a:schemeClr val="dk1"/>
                </a:solidFill>
                <a:latin typeface="Arial"/>
                <a:ea typeface="Arial"/>
                <a:cs typeface="Arial"/>
                <a:sym typeface="Arial"/>
              </a:rPr>
              <a:t>V</a:t>
            </a:r>
            <a:r>
              <a:rPr b="1" baseline="30000" i="0" lang="hu-HU" sz="1600" u="none" cap="none" strike="noStrike">
                <a:solidFill>
                  <a:schemeClr val="dk1"/>
                </a:solidFill>
                <a:latin typeface="Arial"/>
                <a:ea typeface="Arial"/>
                <a:cs typeface="Arial"/>
                <a:sym typeface="Arial"/>
              </a:rPr>
              <a:t>4</a:t>
            </a:r>
            <a:r>
              <a:rPr b="0" i="0" lang="hu-HU" sz="1600" u="none" cap="none" strike="noStrike">
                <a:solidFill>
                  <a:schemeClr val="dk1"/>
                </a:solidFill>
                <a:latin typeface="Arial"/>
                <a:ea typeface="Arial"/>
                <a:cs typeface="Arial"/>
                <a:sym typeface="Arial"/>
              </a:rPr>
              <a:t> (for points </a:t>
            </a:r>
            <a:r>
              <a:rPr b="0"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a:t>
            </a:r>
            <a:r>
              <a:rPr b="1" i="1" lang="hu-HU" sz="1600" u="none" cap="none" strike="noStrike">
                <a:solidFill>
                  <a:schemeClr val="dk1"/>
                </a:solidFill>
                <a:latin typeface="Arial"/>
                <a:ea typeface="Arial"/>
                <a:cs typeface="Arial"/>
                <a:sym typeface="Arial"/>
              </a:rPr>
              <a:t>X = </a:t>
            </a:r>
            <a:r>
              <a:rPr b="0" i="1" lang="hu-HU" sz="1600" u="none" cap="none" strike="noStrike">
                <a:solidFill>
                  <a:schemeClr val="dk1"/>
                </a:solidFill>
                <a:latin typeface="Arial"/>
                <a:ea typeface="Arial"/>
                <a:cs typeface="Arial"/>
                <a:sym typeface="Arial"/>
              </a:rPr>
              <a:t>X</a:t>
            </a:r>
            <a:r>
              <a:rPr b="0" baseline="30000" i="1" lang="hu-HU" sz="1600" u="none" cap="none" strike="noStrike">
                <a:solidFill>
                  <a:schemeClr val="dk1"/>
                </a:solidFill>
                <a:latin typeface="Arial"/>
                <a:ea typeface="Arial"/>
                <a:cs typeface="Arial"/>
                <a:sym typeface="Arial"/>
              </a:rPr>
              <a:t>i</a:t>
            </a:r>
            <a:r>
              <a:rPr b="1" i="1" lang="hu-HU" sz="1600" u="none" cap="none" strike="noStrike">
                <a:solidFill>
                  <a:schemeClr val="dk1"/>
                </a:solidFill>
                <a:latin typeface="Arial"/>
                <a:ea typeface="Arial"/>
                <a:cs typeface="Arial"/>
                <a:sym typeface="Arial"/>
              </a:rPr>
              <a:t>A</a:t>
            </a:r>
            <a:r>
              <a:rPr b="0" baseline="-2500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c</a:t>
            </a:r>
            <a:r>
              <a:rPr b="1"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 and its dual (right) form space </a:t>
            </a:r>
            <a:r>
              <a:rPr b="1" i="1" lang="hu-HU" sz="1600" u="none" cap="none" strike="noStrike">
                <a:solidFill>
                  <a:schemeClr val="dk1"/>
                </a:solidFill>
                <a:latin typeface="Arial"/>
                <a:ea typeface="Arial"/>
                <a:cs typeface="Arial"/>
                <a:sym typeface="Arial"/>
              </a:rPr>
              <a:t>V</a:t>
            </a:r>
            <a:r>
              <a:rPr b="0" baseline="-25000" i="0" lang="hu-HU" sz="1600" u="none" cap="none" strike="noStrike">
                <a:solidFill>
                  <a:schemeClr val="dk1"/>
                </a:solidFill>
                <a:latin typeface="Arial"/>
                <a:ea typeface="Arial"/>
                <a:cs typeface="Arial"/>
                <a:sym typeface="Arial"/>
              </a:rPr>
              <a:t>4 </a:t>
            </a:r>
            <a:r>
              <a:rPr b="0" i="0" lang="hu-HU" sz="1600" u="none" cap="none" strike="noStrike">
                <a:solidFill>
                  <a:schemeClr val="dk1"/>
                </a:solidFill>
                <a:latin typeface="Arial"/>
                <a:ea typeface="Arial"/>
                <a:cs typeface="Arial"/>
                <a:sym typeface="Arial"/>
              </a:rPr>
              <a:t>(for planes </a:t>
            </a:r>
            <a:r>
              <a:rPr b="0" i="1" lang="hu-HU" sz="1600" u="none" cap="none" strike="noStrike">
                <a:solidFill>
                  <a:schemeClr val="dk1"/>
                </a:solidFill>
                <a:latin typeface="Arial"/>
                <a:ea typeface="Arial"/>
                <a:cs typeface="Arial"/>
                <a:sym typeface="Arial"/>
              </a:rPr>
              <a:t>u</a:t>
            </a:r>
            <a:r>
              <a:rPr b="0" i="0" lang="hu-HU" sz="1600" u="none" cap="none" strike="noStrike">
                <a:solidFill>
                  <a:schemeClr val="dk1"/>
                </a:solidFill>
                <a:latin typeface="Arial"/>
                <a:ea typeface="Arial"/>
                <a:cs typeface="Arial"/>
                <a:sym typeface="Arial"/>
              </a:rPr>
              <a:t>(</a:t>
            </a:r>
            <a:r>
              <a:rPr b="1" i="1" lang="hu-HU" sz="1600" u="none" cap="none" strike="noStrike">
                <a:solidFill>
                  <a:schemeClr val="dk1"/>
                </a:solidFill>
                <a:latin typeface="Arial"/>
                <a:ea typeface="Arial"/>
                <a:cs typeface="Arial"/>
                <a:sym typeface="Arial"/>
              </a:rPr>
              <a:t>u = b</a:t>
            </a:r>
            <a:r>
              <a:rPr b="0" baseline="30000" i="1" lang="hu-HU" sz="1600" u="none" cap="none" strike="noStrike">
                <a:solidFill>
                  <a:schemeClr val="dk1"/>
                </a:solidFill>
                <a:latin typeface="Arial"/>
                <a:ea typeface="Arial"/>
                <a:cs typeface="Arial"/>
                <a:sym typeface="Arial"/>
              </a:rPr>
              <a:t>j</a:t>
            </a:r>
            <a:r>
              <a:rPr b="0" i="1" lang="hu-HU" sz="1600" u="none" cap="none" strike="noStrike">
                <a:solidFill>
                  <a:schemeClr val="dk1"/>
                </a:solidFill>
                <a:latin typeface="Arial"/>
                <a:ea typeface="Arial"/>
                <a:cs typeface="Arial"/>
                <a:sym typeface="Arial"/>
              </a:rPr>
              <a:t>u</a:t>
            </a:r>
            <a:r>
              <a:rPr b="0" baseline="-25000" i="1" lang="hu-HU" sz="1600" u="none" cap="none" strike="noStrike">
                <a:solidFill>
                  <a:schemeClr val="dk1"/>
                </a:solidFill>
                <a:latin typeface="Arial"/>
                <a:ea typeface="Arial"/>
                <a:cs typeface="Arial"/>
                <a:sym typeface="Arial"/>
              </a:rPr>
              <a:t>j</a:t>
            </a:r>
            <a:r>
              <a:rPr b="0" i="1" lang="hu-HU" sz="1600" u="none" cap="none" strike="noStrike">
                <a:solidFill>
                  <a:schemeClr val="dk1"/>
                </a:solidFill>
                <a:latin typeface="Arial"/>
                <a:ea typeface="Arial"/>
                <a:cs typeface="Arial"/>
                <a:sym typeface="Arial"/>
              </a:rPr>
              <a:t> ~ </a:t>
            </a:r>
            <a:r>
              <a:rPr b="1" i="1" lang="hu-HU" sz="1600" u="none" cap="none" strike="noStrike">
                <a:solidFill>
                  <a:schemeClr val="dk1"/>
                </a:solidFill>
                <a:latin typeface="Arial"/>
                <a:ea typeface="Arial"/>
                <a:cs typeface="Arial"/>
                <a:sym typeface="Arial"/>
              </a:rPr>
              <a:t>u</a:t>
            </a:r>
            <a:r>
              <a:rPr b="0" i="1" lang="hu-HU" sz="1600" u="none" cap="none" strike="noStrike">
                <a:solidFill>
                  <a:schemeClr val="dk1"/>
                </a:solidFill>
                <a:latin typeface="Arial"/>
                <a:ea typeface="Arial"/>
                <a:cs typeface="Arial"/>
                <a:sym typeface="Arial"/>
              </a:rPr>
              <a:t>c</a:t>
            </a:r>
            <a:r>
              <a:rPr b="0" i="0" lang="hu-HU" sz="1600" u="none" cap="none" strike="noStrike">
                <a:solidFill>
                  <a:schemeClr val="dk1"/>
                </a:solidFill>
                <a:latin typeface="Arial"/>
                <a:ea typeface="Arial"/>
                <a:cs typeface="Arial"/>
                <a:sym typeface="Arial"/>
              </a:rPr>
              <a:t>) , by the </a:t>
            </a:r>
            <a:r>
              <a:rPr b="0" i="1" lang="hu-HU" sz="1600" u="none" cap="none" strike="noStrike">
                <a:solidFill>
                  <a:schemeClr val="dk1"/>
                </a:solidFill>
                <a:latin typeface="Arial"/>
                <a:ea typeface="Arial"/>
                <a:cs typeface="Arial"/>
                <a:sym typeface="Arial"/>
              </a:rPr>
              <a:t>symmetric </a:t>
            </a:r>
            <a:endParaRPr b="0" i="0" sz="1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1" lang="hu-HU" sz="1600" u="none" cap="none" strike="noStrike">
                <a:solidFill>
                  <a:srgbClr val="FF0000"/>
                </a:solidFill>
                <a:latin typeface="Arial"/>
                <a:ea typeface="Arial"/>
                <a:cs typeface="Arial"/>
                <a:sym typeface="Arial"/>
              </a:rPr>
              <a:t>Coxeter – Schläfli </a:t>
            </a:r>
            <a:r>
              <a:rPr b="0" i="0" lang="hu-HU" sz="1600" u="none" cap="none" strike="noStrike">
                <a:solidFill>
                  <a:srgbClr val="FF0000"/>
                </a:solidFill>
                <a:latin typeface="Arial"/>
                <a:ea typeface="Arial"/>
                <a:cs typeface="Arial"/>
                <a:sym typeface="Arial"/>
              </a:rPr>
              <a:t>matrix</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ij</a:t>
            </a:r>
            <a:r>
              <a:rPr b="0" i="0" lang="hu-HU" sz="1600" u="none" cap="none" strike="noStrike">
                <a:solidFill>
                  <a:schemeClr val="dk1"/>
                </a:solidFill>
                <a:latin typeface="Arial"/>
                <a:ea typeface="Arial"/>
                <a:cs typeface="Arial"/>
                <a:sym typeface="Arial"/>
              </a:rPr>
              <a:t>) = &lt;</a:t>
            </a:r>
            <a:r>
              <a:rPr b="1"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j</a:t>
            </a:r>
            <a:r>
              <a:rPr b="0" i="0" lang="hu-HU" sz="1600" u="none" cap="none" strike="noStrike">
                <a:solidFill>
                  <a:schemeClr val="dk1"/>
                </a:solidFill>
                <a:latin typeface="Arial"/>
                <a:ea typeface="Arial"/>
                <a:cs typeface="Arial"/>
                <a:sym typeface="Arial"/>
              </a:rPr>
              <a:t>&gt; = (cos(</a:t>
            </a:r>
            <a:r>
              <a:rPr b="0" i="1" lang="hu-HU" sz="1600" u="none" cap="none" strike="noStrike">
                <a:solidFill>
                  <a:schemeClr val="dk1"/>
                </a:solidFill>
                <a:latin typeface="Arial"/>
                <a:ea typeface="Arial"/>
                <a:cs typeface="Arial"/>
                <a:sym typeface="Arial"/>
              </a:rPr>
              <a:t>π</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β</a:t>
            </a:r>
            <a:r>
              <a:rPr b="0" baseline="30000" i="1" lang="hu-HU" sz="1600" u="none" cap="none" strike="noStrike">
                <a:solidFill>
                  <a:schemeClr val="dk1"/>
                </a:solidFill>
                <a:latin typeface="Arial"/>
                <a:ea typeface="Arial"/>
                <a:cs typeface="Arial"/>
                <a:sym typeface="Arial"/>
              </a:rPr>
              <a:t>ij</a:t>
            </a:r>
            <a:r>
              <a:rPr b="0" i="0" lang="hu-HU" sz="1600" u="none" cap="none" strike="noStrike">
                <a:solidFill>
                  <a:schemeClr val="dk1"/>
                </a:solidFill>
                <a:latin typeface="Arial"/>
                <a:ea typeface="Arial"/>
                <a:cs typeface="Arial"/>
                <a:sym typeface="Arial"/>
              </a:rPr>
              <a:t>)),</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first for </a:t>
            </a:r>
            <a:r>
              <a:rPr b="0" i="1" lang="hu-HU" sz="1600" u="none" cap="none" strike="noStrike">
                <a:solidFill>
                  <a:schemeClr val="dk1"/>
                </a:solidFill>
                <a:latin typeface="Arial"/>
                <a:ea typeface="Arial"/>
                <a:cs typeface="Arial"/>
                <a:sym typeface="Arial"/>
              </a:rPr>
              <a:t>angles β</a:t>
            </a:r>
            <a:r>
              <a:rPr b="0" baseline="30000" i="1" lang="hu-HU" sz="1600" u="none" cap="none" strike="noStrike">
                <a:solidFill>
                  <a:schemeClr val="dk1"/>
                </a:solidFill>
                <a:latin typeface="Arial"/>
                <a:ea typeface="Arial"/>
                <a:cs typeface="Arial"/>
                <a:sym typeface="Arial"/>
              </a:rPr>
              <a:t>ij </a:t>
            </a:r>
            <a:r>
              <a:rPr b="0" i="1"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(ㄥ</a:t>
            </a:r>
            <a:r>
              <a:rPr b="1"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i</a:t>
            </a:r>
            <a:r>
              <a:rPr b="1" i="1" lang="hu-HU" sz="1600" u="none" cap="none" strike="noStrike">
                <a:solidFill>
                  <a:schemeClr val="dk1"/>
                </a:solidFill>
                <a:latin typeface="Arial"/>
                <a:ea typeface="Arial"/>
                <a:cs typeface="Arial"/>
                <a:sym typeface="Arial"/>
              </a:rPr>
              <a:t>b</a:t>
            </a:r>
            <a:r>
              <a:rPr b="1" baseline="30000" i="1" lang="hu-HU" sz="1600" u="none" cap="none" strike="noStrike">
                <a:solidFill>
                  <a:schemeClr val="dk1"/>
                </a:solidFill>
                <a:latin typeface="Arial"/>
                <a:ea typeface="Arial"/>
                <a:cs typeface="Arial"/>
                <a:sym typeface="Arial"/>
              </a:rPr>
              <a:t>j</a:t>
            </a:r>
            <a:r>
              <a:rPr b="0" i="0" lang="hu-HU" sz="1600" u="none" cap="none" strike="noStrike">
                <a:solidFill>
                  <a:schemeClr val="dk1"/>
                </a:solidFill>
                <a:latin typeface="Arial"/>
                <a:ea typeface="Arial"/>
                <a:cs typeface="Arial"/>
                <a:sym typeface="Arial"/>
              </a:rPr>
              <a:t>) with (ㄥ</a:t>
            </a:r>
            <a:r>
              <a:rPr b="1"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i</a:t>
            </a:r>
            <a:r>
              <a:rPr b="1" i="1" lang="hu-HU" sz="1600" u="none" cap="none" strike="noStrike">
                <a:solidFill>
                  <a:schemeClr val="dk1"/>
                </a:solidFill>
                <a:latin typeface="Arial"/>
                <a:ea typeface="Arial"/>
                <a:cs typeface="Arial"/>
                <a:sym typeface="Arial"/>
              </a:rPr>
              <a:t>b</a:t>
            </a:r>
            <a:r>
              <a:rPr b="1" baseline="3000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π</a:t>
            </a:r>
            <a:r>
              <a:rPr b="0" i="0" lang="hu-HU" sz="1600" u="none" cap="none" strike="noStrike">
                <a:solidFill>
                  <a:schemeClr val="dk1"/>
                </a:solidFill>
                <a:latin typeface="Arial"/>
                <a:ea typeface="Arial"/>
                <a:cs typeface="Arial"/>
                <a:sym typeface="Arial"/>
              </a:rPr>
              <a:t>,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then for </a:t>
            </a:r>
            <a:r>
              <a:rPr b="0" i="1" lang="hu-HU" sz="1600" u="none" cap="none" strike="noStrike">
                <a:solidFill>
                  <a:schemeClr val="dk1"/>
                </a:solidFill>
                <a:latin typeface="Arial"/>
                <a:ea typeface="Arial"/>
                <a:cs typeface="Arial"/>
                <a:sym typeface="Arial"/>
              </a:rPr>
              <a:t>distances by</a:t>
            </a:r>
            <a:r>
              <a:rPr b="0" i="0" lang="hu-HU" sz="1600" u="none" cap="none" strike="noStrike">
                <a:solidFill>
                  <a:schemeClr val="dk1"/>
                </a:solidFill>
                <a:latin typeface="Arial"/>
                <a:ea typeface="Arial"/>
                <a:cs typeface="Arial"/>
                <a:sym typeface="Arial"/>
              </a:rPr>
              <a:t> the inverse (</a:t>
            </a:r>
            <a:r>
              <a:rPr b="0" i="1" lang="hu-HU" sz="1600" u="none" cap="none" strike="noStrike">
                <a:solidFill>
                  <a:schemeClr val="dk1"/>
                </a:solidFill>
                <a:latin typeface="Arial"/>
                <a:ea typeface="Arial"/>
                <a:cs typeface="Arial"/>
                <a:sym typeface="Arial"/>
              </a:rPr>
              <a:t>b</a:t>
            </a:r>
            <a:r>
              <a:rPr b="0" baseline="30000" i="1" lang="hu-HU" sz="1600" u="none" cap="none" strike="noStrike">
                <a:solidFill>
                  <a:schemeClr val="dk1"/>
                </a:solidFill>
                <a:latin typeface="Arial"/>
                <a:ea typeface="Arial"/>
                <a:cs typeface="Arial"/>
                <a:sym typeface="Arial"/>
              </a:rPr>
              <a:t>ij</a:t>
            </a:r>
            <a:r>
              <a:rPr b="0" i="0" lang="hu-HU" sz="1600" u="none" cap="none" strike="noStrike">
                <a:solidFill>
                  <a:schemeClr val="dk1"/>
                </a:solidFill>
                <a:latin typeface="Arial"/>
                <a:ea typeface="Arial"/>
                <a:cs typeface="Arial"/>
                <a:sym typeface="Arial"/>
              </a:rPr>
              <a:t>)</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A</a:t>
            </a:r>
            <a:r>
              <a:rPr b="0" baseline="-25000" i="1" lang="hu-HU" sz="1600" u="none" cap="none" strike="noStrike">
                <a:solidFill>
                  <a:schemeClr val="dk1"/>
                </a:solidFill>
                <a:latin typeface="Arial"/>
                <a:ea typeface="Arial"/>
                <a:cs typeface="Arial"/>
                <a:sym typeface="Arial"/>
              </a:rPr>
              <a:t>ij</a:t>
            </a:r>
            <a:r>
              <a:rPr b="0" i="0" lang="hu-HU" sz="1600" u="none" cap="none" strike="noStrike">
                <a:solidFill>
                  <a:schemeClr val="dk1"/>
                </a:solidFill>
                <a:latin typeface="Arial"/>
                <a:ea typeface="Arial"/>
                <a:cs typeface="Arial"/>
                <a:sym typeface="Arial"/>
              </a:rPr>
              <a:t>) =: &lt;</a:t>
            </a:r>
            <a:r>
              <a:rPr b="1" i="1" lang="hu-HU" sz="1600" u="none" cap="none" strike="noStrike">
                <a:solidFill>
                  <a:schemeClr val="dk1"/>
                </a:solidFill>
                <a:latin typeface="Arial"/>
                <a:ea typeface="Arial"/>
                <a:cs typeface="Arial"/>
                <a:sym typeface="Arial"/>
              </a:rPr>
              <a:t>A</a:t>
            </a:r>
            <a:r>
              <a:rPr b="0" baseline="-2500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A</a:t>
            </a:r>
            <a:r>
              <a:rPr b="0" baseline="-25000" i="1" lang="hu-HU" sz="1600" u="none" cap="none" strike="noStrike">
                <a:solidFill>
                  <a:schemeClr val="dk1"/>
                </a:solidFill>
                <a:latin typeface="Arial"/>
                <a:ea typeface="Arial"/>
                <a:cs typeface="Arial"/>
                <a:sym typeface="Arial"/>
              </a:rPr>
              <a:t>j</a:t>
            </a:r>
            <a:r>
              <a:rPr b="0" i="0" lang="hu-HU" sz="1600" u="none" cap="none" strike="noStrike">
                <a:solidFill>
                  <a:schemeClr val="dk1"/>
                </a:solidFill>
                <a:latin typeface="Arial"/>
                <a:ea typeface="Arial"/>
                <a:cs typeface="Arial"/>
                <a:sym typeface="Arial"/>
              </a:rPr>
              <a:t>&gt; and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cosh(</a:t>
            </a:r>
            <a:r>
              <a:rPr b="0" i="1" lang="hu-HU" sz="1600" u="none" cap="none" strike="noStrike">
                <a:solidFill>
                  <a:schemeClr val="dk1"/>
                </a:solidFill>
                <a:latin typeface="Arial"/>
                <a:ea typeface="Arial"/>
                <a:cs typeface="Arial"/>
                <a:sym typeface="Arial"/>
              </a:rPr>
              <a:t>XY/k</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 - &lt;</a:t>
            </a:r>
            <a:r>
              <a:rPr b="1"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Y</a:t>
            </a:r>
            <a:r>
              <a:rPr b="0" i="0" lang="hu-HU" sz="1600" u="none" cap="none" strike="noStrike">
                <a:solidFill>
                  <a:schemeClr val="dk1"/>
                </a:solidFill>
                <a:latin typeface="Arial"/>
                <a:ea typeface="Arial"/>
                <a:cs typeface="Arial"/>
                <a:sym typeface="Arial"/>
              </a:rPr>
              <a:t>&gt;</a:t>
            </a:r>
            <a:r>
              <a:rPr b="0" i="0" lang="hu-HU" sz="1900" u="none" cap="none" strike="noStrike">
                <a:solidFill>
                  <a:schemeClr val="dk1"/>
                </a:solidFill>
                <a:latin typeface="Arial"/>
                <a:ea typeface="Arial"/>
                <a:cs typeface="Arial"/>
                <a:sym typeface="Arial"/>
              </a:rPr>
              <a:t>/</a:t>
            </a:r>
            <a:r>
              <a:rPr b="0" i="0" lang="hu-HU" sz="1600" u="none" cap="none" strike="noStrike">
                <a:solidFill>
                  <a:schemeClr val="dk1"/>
                </a:solidFill>
                <a:latin typeface="Arial"/>
                <a:ea typeface="Arial"/>
                <a:cs typeface="Arial"/>
                <a:sym typeface="Arial"/>
              </a:rPr>
              <a:t>(&lt;</a:t>
            </a:r>
            <a:r>
              <a:rPr b="1"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&gt;&lt;</a:t>
            </a:r>
            <a:r>
              <a:rPr b="1" i="1" lang="hu-HU" sz="1600" u="none" cap="none" strike="noStrike">
                <a:solidFill>
                  <a:schemeClr val="dk1"/>
                </a:solidFill>
                <a:latin typeface="Arial"/>
                <a:ea typeface="Arial"/>
                <a:cs typeface="Arial"/>
                <a:sym typeface="Arial"/>
              </a:rPr>
              <a:t>Y</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Y</a:t>
            </a:r>
            <a:r>
              <a:rPr b="0" i="0" lang="hu-HU" sz="1600" u="none" cap="none" strike="noStrike">
                <a:solidFill>
                  <a:schemeClr val="dk1"/>
                </a:solidFill>
                <a:latin typeface="Arial"/>
                <a:ea typeface="Arial"/>
                <a:cs typeface="Arial"/>
                <a:sym typeface="Arial"/>
              </a:rPr>
              <a:t>&gt;)</a:t>
            </a:r>
            <a:r>
              <a:rPr b="0" baseline="30000" i="0" lang="hu-HU" sz="1600" u="none" cap="none" strike="noStrike">
                <a:solidFill>
                  <a:schemeClr val="dk1"/>
                </a:solidFill>
                <a:latin typeface="Arial"/>
                <a:ea typeface="Arial"/>
                <a:cs typeface="Arial"/>
                <a:sym typeface="Arial"/>
              </a:rPr>
              <a:t>½</a:t>
            </a:r>
            <a:r>
              <a:rPr b="0" i="0" lang="hu-HU" sz="1600" u="none" cap="none" strike="noStrike">
                <a:solidFill>
                  <a:schemeClr val="dk1"/>
                </a:solidFill>
                <a:latin typeface="Arial"/>
                <a:ea typeface="Arial"/>
                <a:cs typeface="Arial"/>
                <a:sym typeface="Arial"/>
              </a:rPr>
              <a:t> </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is the distance of points </a:t>
            </a:r>
            <a:r>
              <a:rPr b="0" i="1" lang="hu-HU" sz="1600" u="none" cap="none" strike="noStrike">
                <a:solidFill>
                  <a:schemeClr val="dk1"/>
                </a:solidFill>
                <a:latin typeface="Arial"/>
                <a:ea typeface="Arial"/>
                <a:cs typeface="Arial"/>
                <a:sym typeface="Arial"/>
              </a:rPr>
              <a:t>X</a:t>
            </a:r>
            <a:r>
              <a:rPr b="0" i="0" lang="hu-HU" sz="1600" u="none" cap="none" strike="noStrike">
                <a:solidFill>
                  <a:schemeClr val="dk1"/>
                </a:solidFill>
                <a:latin typeface="Arial"/>
                <a:ea typeface="Arial"/>
                <a:cs typeface="Arial"/>
                <a:sym typeface="Arial"/>
              </a:rPr>
              <a:t> and </a:t>
            </a:r>
            <a:r>
              <a:rPr b="0" i="1" lang="hu-HU" sz="1600" u="none" cap="none" strike="noStrike">
                <a:solidFill>
                  <a:schemeClr val="dk1"/>
                </a:solidFill>
                <a:latin typeface="Arial"/>
                <a:ea typeface="Arial"/>
                <a:cs typeface="Arial"/>
                <a:sym typeface="Arial"/>
              </a:rPr>
              <a:t>Y</a:t>
            </a:r>
            <a:r>
              <a:rPr b="0" i="0" lang="hu-HU" sz="1600" u="none" cap="none" strike="noStrike">
                <a:solidFill>
                  <a:schemeClr val="dk1"/>
                </a:solidFill>
                <a:latin typeface="Arial"/>
                <a:ea typeface="Arial"/>
                <a:cs typeface="Arial"/>
                <a:sym typeface="Arial"/>
              </a:rPr>
              <a:t>. Here </a:t>
            </a:r>
            <a:r>
              <a:rPr b="0" i="1" lang="hu-HU" sz="1600" u="none" cap="none" strike="noStrike">
                <a:solidFill>
                  <a:schemeClr val="dk1"/>
                </a:solidFill>
                <a:latin typeface="Arial"/>
                <a:ea typeface="Arial"/>
                <a:cs typeface="Arial"/>
                <a:sym typeface="Arial"/>
              </a:rPr>
              <a:t>k </a:t>
            </a:r>
            <a:r>
              <a:rPr b="0" i="0" lang="hu-HU" sz="1600" u="none" cap="none" strike="noStrike">
                <a:solidFill>
                  <a:schemeClr val="dk1"/>
                </a:solidFill>
                <a:latin typeface="Arial"/>
                <a:ea typeface="Arial"/>
                <a:cs typeface="Arial"/>
                <a:sym typeface="Arial"/>
              </a:rPr>
              <a:t>= (-1/</a:t>
            </a:r>
            <a:r>
              <a:rPr b="0" i="1" lang="hu-HU" sz="1600" u="none" cap="none" strike="noStrike">
                <a:solidFill>
                  <a:schemeClr val="dk1"/>
                </a:solidFill>
                <a:latin typeface="Arial"/>
                <a:ea typeface="Arial"/>
                <a:cs typeface="Arial"/>
                <a:sym typeface="Arial"/>
              </a:rPr>
              <a:t>K</a:t>
            </a:r>
            <a:r>
              <a:rPr b="0" i="0" lang="hu-HU" sz="1600" u="none" cap="none" strike="noStrike">
                <a:solidFill>
                  <a:schemeClr val="dk1"/>
                </a:solidFill>
                <a:latin typeface="Arial"/>
                <a:ea typeface="Arial"/>
                <a:cs typeface="Arial"/>
                <a:sym typeface="Arial"/>
              </a:rPr>
              <a:t>) is the universal unit distance of the hyperbolic space </a:t>
            </a:r>
            <a:r>
              <a:rPr b="1" i="0" lang="hu-HU" sz="1600" u="none" cap="none" strike="noStrike">
                <a:solidFill>
                  <a:schemeClr val="dk1"/>
                </a:solidFill>
                <a:latin typeface="Arial"/>
                <a:ea typeface="Arial"/>
                <a:cs typeface="Arial"/>
                <a:sym typeface="Arial"/>
              </a:rPr>
              <a:t>H</a:t>
            </a:r>
            <a:r>
              <a:rPr b="1" baseline="30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K </a:t>
            </a:r>
            <a:r>
              <a:rPr b="0" i="0" lang="hu-HU" sz="1600" u="none" cap="none" strike="noStrike">
                <a:solidFill>
                  <a:schemeClr val="dk1"/>
                </a:solidFill>
                <a:latin typeface="Arial"/>
                <a:ea typeface="Arial"/>
                <a:cs typeface="Arial"/>
                <a:sym typeface="Arial"/>
              </a:rPr>
              <a:t>is the </a:t>
            </a:r>
            <a:r>
              <a:rPr b="0" i="1" lang="hu-HU" sz="1600" u="none" cap="none" strike="noStrike">
                <a:solidFill>
                  <a:schemeClr val="dk1"/>
                </a:solidFill>
                <a:latin typeface="Arial"/>
                <a:ea typeface="Arial"/>
                <a:cs typeface="Arial"/>
                <a:sym typeface="Arial"/>
              </a:rPr>
              <a:t>constant negative sectional curvature. </a:t>
            </a:r>
            <a:r>
              <a:rPr b="0" i="0" lang="hu-HU" sz="1600" u="none" cap="none" strike="noStrike">
                <a:solidFill>
                  <a:schemeClr val="dk1"/>
                </a:solidFill>
                <a:latin typeface="Arial"/>
                <a:ea typeface="Arial"/>
                <a:cs typeface="Arial"/>
                <a:sym typeface="Arial"/>
              </a:rPr>
              <a:t>In nano size </a:t>
            </a:r>
            <a:r>
              <a:rPr b="0" i="1" lang="hu-HU" sz="1600" u="none" cap="none" strike="noStrike">
                <a:solidFill>
                  <a:schemeClr val="dk1"/>
                </a:solidFill>
                <a:latin typeface="Arial"/>
                <a:ea typeface="Arial"/>
                <a:cs typeface="Arial"/>
                <a:sym typeface="Arial"/>
              </a:rPr>
              <a:t>k </a:t>
            </a:r>
            <a:r>
              <a:rPr b="0" i="0" lang="hu-HU" sz="1600" u="none" cap="none" strike="noStrike">
                <a:solidFill>
                  <a:schemeClr val="dk1"/>
                </a:solidFill>
                <a:latin typeface="Arial"/>
                <a:ea typeface="Arial"/>
                <a:cs typeface="Arial"/>
                <a:sym typeface="Arial"/>
              </a:rPr>
              <a:t>has to be “measured” (determined).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rgbClr val="FF0000"/>
                </a:solidFill>
                <a:latin typeface="Arial"/>
                <a:ea typeface="Arial"/>
                <a:cs typeface="Arial"/>
                <a:sym typeface="Arial"/>
              </a:rPr>
              <a:t>The Periodic Table of the Elements gives important information!</a:t>
            </a:r>
            <a:endParaRPr b="0" i="0" sz="16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rgbClr val="00B050"/>
                </a:solidFill>
                <a:latin typeface="Arial"/>
                <a:ea typeface="Arial"/>
                <a:cs typeface="Arial"/>
                <a:sym typeface="Arial"/>
              </a:rPr>
              <a:t>The mathematical details can be found in the References, e.g. [1, 8].</a:t>
            </a:r>
            <a:endParaRPr b="0" i="0" sz="1600" u="none" cap="none" strike="noStrike">
              <a:solidFill>
                <a:srgbClr val="00B05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In our Figure the doubly truncated orthoscheme comes from the nowadays coordinate simplex above from [8], but here we used the previous notations of paper [1]: </a:t>
            </a:r>
            <a:r>
              <a:rPr b="1"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2</a:t>
            </a:r>
            <a:r>
              <a:rPr b="0" i="0" lang="hu-HU" sz="1600" u="none" cap="none" strike="noStrike">
                <a:solidFill>
                  <a:schemeClr val="dk1"/>
                </a:solidFill>
                <a:latin typeface="Arial"/>
                <a:ea typeface="Arial"/>
                <a:cs typeface="Arial"/>
                <a:sym typeface="Arial"/>
              </a:rPr>
              <a:t> → </a:t>
            </a:r>
            <a:r>
              <a:rPr b="1"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3 </a:t>
            </a:r>
            <a:r>
              <a:rPr b="0" i="0" lang="hu-HU" sz="1600" u="none" cap="none" strike="noStrike">
                <a:solidFill>
                  <a:schemeClr val="dk1"/>
                </a:solidFill>
                <a:latin typeface="Arial"/>
                <a:ea typeface="Arial"/>
                <a:cs typeface="Arial"/>
                <a:sym typeface="Arial"/>
              </a:rPr>
              <a:t>for point </a:t>
            </a:r>
            <a:r>
              <a:rPr b="0" i="1" lang="hu-HU" sz="1600" u="none" cap="none" strike="noStrike">
                <a:solidFill>
                  <a:schemeClr val="dk1"/>
                </a:solidFill>
                <a:latin typeface="Arial"/>
                <a:ea typeface="Arial"/>
                <a:cs typeface="Arial"/>
                <a:sym typeface="Arial"/>
              </a:rPr>
              <a:t>O</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1</a:t>
            </a:r>
            <a:r>
              <a:rPr b="0" i="0" lang="hu-HU" sz="1600" u="none" cap="none" strike="noStrike">
                <a:solidFill>
                  <a:schemeClr val="dk1"/>
                </a:solidFill>
                <a:latin typeface="Arial"/>
                <a:ea typeface="Arial"/>
                <a:cs typeface="Arial"/>
                <a:sym typeface="Arial"/>
              </a:rPr>
              <a:t> → </a:t>
            </a:r>
            <a:r>
              <a:rPr b="1"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2 </a:t>
            </a:r>
            <a:r>
              <a:rPr b="0" i="0" lang="hu-HU" sz="1600" u="none" cap="none" strike="noStrike">
                <a:solidFill>
                  <a:schemeClr val="dk1"/>
                </a:solidFill>
                <a:latin typeface="Arial"/>
                <a:ea typeface="Arial"/>
                <a:cs typeface="Arial"/>
                <a:sym typeface="Arial"/>
              </a:rPr>
              <a:t>for point </a:t>
            </a:r>
            <a:r>
              <a:rPr b="0" i="1" lang="hu-HU" sz="1600" u="none" cap="none" strike="noStrike">
                <a:solidFill>
                  <a:schemeClr val="dk1"/>
                </a:solidFill>
                <a:latin typeface="Arial"/>
                <a:ea typeface="Arial"/>
                <a:cs typeface="Arial"/>
                <a:sym typeface="Arial"/>
              </a:rPr>
              <a:t>G</a:t>
            </a:r>
            <a:r>
              <a:rPr b="0" i="0" lang="hu-HU" sz="1600" u="none" cap="none" strike="noStrike">
                <a:solidFill>
                  <a:schemeClr val="dk1"/>
                </a:solidFill>
                <a:latin typeface="Arial"/>
                <a:ea typeface="Arial"/>
                <a:cs typeface="Arial"/>
                <a:sym typeface="Arial"/>
              </a:rPr>
              <a:t>,</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1"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 </a:t>
            </a:r>
            <a:r>
              <a:rPr b="1"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4 </a:t>
            </a:r>
            <a:r>
              <a:rPr b="0" i="0" lang="hu-HU" sz="1600" u="none" cap="none" strike="noStrike">
                <a:solidFill>
                  <a:schemeClr val="dk1"/>
                </a:solidFill>
                <a:latin typeface="Arial"/>
                <a:ea typeface="Arial"/>
                <a:cs typeface="Arial"/>
                <a:sym typeface="Arial"/>
              </a:rPr>
              <a:t>for outer point </a:t>
            </a:r>
            <a:r>
              <a:rPr b="0"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whose polar plane </a:t>
            </a:r>
            <a:r>
              <a:rPr b="0"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is m</a:t>
            </a:r>
            <a:r>
              <a:rPr b="0" baseline="-25000" i="0" lang="hu-HU" sz="1600" u="none" cap="none" strike="noStrike">
                <a:solidFill>
                  <a:schemeClr val="dk1"/>
                </a:solidFill>
                <a:latin typeface="Arial"/>
                <a:ea typeface="Arial"/>
                <a:cs typeface="Arial"/>
                <a:sym typeface="Arial"/>
              </a:rPr>
              <a:t>5</a:t>
            </a:r>
            <a:r>
              <a:rPr b="0" i="0" lang="hu-HU" sz="1600" u="none" cap="none" strike="noStrike">
                <a:solidFill>
                  <a:schemeClr val="dk1"/>
                </a:solidFill>
                <a:latin typeface="Arial"/>
                <a:ea typeface="Arial"/>
                <a:cs typeface="Arial"/>
                <a:sym typeface="Arial"/>
              </a:rPr>
              <a:t> here, </a:t>
            </a:r>
            <a:r>
              <a:rPr b="0" i="1" lang="hu-HU" sz="1600" u="none" cap="none" strike="noStrike">
                <a:solidFill>
                  <a:schemeClr val="dk1"/>
                </a:solidFill>
                <a:latin typeface="Arial"/>
                <a:ea typeface="Arial"/>
                <a:cs typeface="Arial"/>
                <a:sym typeface="Arial"/>
              </a:rPr>
              <a:t>A</a:t>
            </a:r>
            <a:r>
              <a:rPr b="0" baseline="-25000" i="0" lang="hu-HU" sz="1600" u="none" cap="none" strike="noStrike">
                <a:solidFill>
                  <a:schemeClr val="dk1"/>
                </a:solidFill>
                <a:latin typeface="Arial"/>
                <a:ea typeface="Arial"/>
                <a:cs typeface="Arial"/>
                <a:sym typeface="Arial"/>
              </a:rPr>
              <a:t>0</a:t>
            </a:r>
            <a:r>
              <a:rPr b="0" i="0" lang="hu-HU" sz="1600" u="none" cap="none" strike="noStrike">
                <a:solidFill>
                  <a:schemeClr val="dk1"/>
                </a:solidFill>
                <a:latin typeface="Arial"/>
                <a:ea typeface="Arial"/>
                <a:cs typeface="Arial"/>
                <a:sym typeface="Arial"/>
              </a:rPr>
              <a:t> is outer point whose polar plane </a:t>
            </a:r>
            <a:r>
              <a:rPr b="0"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0</a:t>
            </a:r>
            <a:r>
              <a:rPr b="0" i="0" lang="hu-HU" sz="1600" u="none" cap="none" strike="noStrike">
                <a:solidFill>
                  <a:schemeClr val="dk1"/>
                </a:solidFill>
                <a:latin typeface="Arial"/>
                <a:ea typeface="Arial"/>
                <a:cs typeface="Arial"/>
                <a:sym typeface="Arial"/>
              </a:rPr>
              <a:t> is denoted by m</a:t>
            </a:r>
            <a:r>
              <a:rPr b="0" baseline="-25000" i="0" lang="hu-HU" sz="1600" u="none" cap="none" strike="noStrike">
                <a:solidFill>
                  <a:schemeClr val="dk1"/>
                </a:solidFill>
                <a:latin typeface="Arial"/>
                <a:ea typeface="Arial"/>
                <a:cs typeface="Arial"/>
                <a:sym typeface="Arial"/>
              </a:rPr>
              <a:t>6</a:t>
            </a:r>
            <a:r>
              <a:rPr b="0" i="0" lang="hu-HU" sz="1600" u="none" cap="none" strike="noStrike">
                <a:solidFill>
                  <a:schemeClr val="dk1"/>
                </a:solidFill>
                <a:latin typeface="Arial"/>
                <a:ea typeface="Arial"/>
                <a:cs typeface="Arial"/>
                <a:sym typeface="Arial"/>
              </a:rPr>
              <a:t> here. The simplex planes</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600"/>
              <a:buFont typeface="Arial"/>
              <a:buNone/>
            </a:pP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0</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1</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2</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b</a:t>
            </a:r>
            <a:r>
              <a:rPr b="0" baseline="30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are denoted by m</a:t>
            </a:r>
            <a:r>
              <a:rPr b="0" baseline="-25000" i="0" lang="hu-HU" sz="1600" u="none" cap="none" strike="noStrike">
                <a:solidFill>
                  <a:schemeClr val="dk1"/>
                </a:solidFill>
                <a:latin typeface="Arial"/>
                <a:ea typeface="Arial"/>
                <a:cs typeface="Arial"/>
                <a:sym typeface="Arial"/>
              </a:rPr>
              <a:t>1</a:t>
            </a:r>
            <a:r>
              <a:rPr b="0" i="0" lang="hu-HU" sz="1600" u="none" cap="none" strike="noStrike">
                <a:solidFill>
                  <a:schemeClr val="dk1"/>
                </a:solidFill>
                <a:latin typeface="Arial"/>
                <a:ea typeface="Arial"/>
                <a:cs typeface="Arial"/>
                <a:sym typeface="Arial"/>
              </a:rPr>
              <a:t>, m</a:t>
            </a:r>
            <a:r>
              <a:rPr b="0" baseline="-25000" i="0" lang="hu-HU" sz="1600" u="none" cap="none" strike="noStrike">
                <a:solidFill>
                  <a:schemeClr val="dk1"/>
                </a:solidFill>
                <a:latin typeface="Arial"/>
                <a:ea typeface="Arial"/>
                <a:cs typeface="Arial"/>
                <a:sym typeface="Arial"/>
              </a:rPr>
              <a:t>2</a:t>
            </a:r>
            <a:r>
              <a:rPr b="0" i="0" lang="hu-HU" sz="1600" u="none" cap="none" strike="noStrike">
                <a:solidFill>
                  <a:schemeClr val="dk1"/>
                </a:solidFill>
                <a:latin typeface="Arial"/>
                <a:ea typeface="Arial"/>
                <a:cs typeface="Arial"/>
                <a:sym typeface="Arial"/>
              </a:rPr>
              <a:t>, m</a:t>
            </a:r>
            <a:r>
              <a:rPr b="0" baseline="-25000" i="0" lang="hu-HU" sz="1600" u="none" cap="none" strike="noStrike">
                <a:solidFill>
                  <a:schemeClr val="dk1"/>
                </a:solidFill>
                <a:latin typeface="Arial"/>
                <a:ea typeface="Arial"/>
                <a:cs typeface="Arial"/>
                <a:sym typeface="Arial"/>
              </a:rPr>
              <a:t>3</a:t>
            </a:r>
            <a:r>
              <a:rPr b="0" i="0" lang="hu-HU" sz="1600" u="none" cap="none" strike="noStrike">
                <a:solidFill>
                  <a:schemeClr val="dk1"/>
                </a:solidFill>
                <a:latin typeface="Arial"/>
                <a:ea typeface="Arial"/>
                <a:cs typeface="Arial"/>
                <a:sym typeface="Arial"/>
              </a:rPr>
              <a:t>, m</a:t>
            </a:r>
            <a:r>
              <a:rPr b="0" baseline="-25000" i="0" lang="hu-HU" sz="1600" u="none" cap="none" strike="noStrike">
                <a:solidFill>
                  <a:schemeClr val="dk1"/>
                </a:solidFill>
                <a:latin typeface="Arial"/>
                <a:ea typeface="Arial"/>
                <a:cs typeface="Arial"/>
                <a:sym typeface="Arial"/>
              </a:rPr>
              <a:t>4</a:t>
            </a:r>
            <a:r>
              <a:rPr b="0" i="0" lang="hu-HU" sz="1600" u="none" cap="none" strike="noStrike">
                <a:solidFill>
                  <a:schemeClr val="dk1"/>
                </a:solidFill>
                <a:latin typeface="Arial"/>
                <a:ea typeface="Arial"/>
                <a:cs typeface="Arial"/>
                <a:sym typeface="Arial"/>
              </a:rPr>
              <a:t> now.</a:t>
            </a:r>
            <a:endParaRPr b="0" i="0" sz="16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30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30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30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25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25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25000" i="0" sz="16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t/>
            </a:r>
            <a:endParaRPr b="0" baseline="-25000" i="0" sz="1600" u="none" cap="none" strike="noStrike">
              <a:solidFill>
                <a:srgbClr val="000000"/>
              </a:solidFill>
              <a:latin typeface="Arial"/>
              <a:ea typeface="Arial"/>
              <a:cs typeface="Arial"/>
              <a:sym typeface="Arial"/>
            </a:endParaRPr>
          </a:p>
        </p:txBody>
      </p:sp>
      <p:sp>
        <p:nvSpPr>
          <p:cNvPr id="219" name="Google Shape;219;p11"/>
          <p:cNvSpPr txBox="1"/>
          <p:nvPr/>
        </p:nvSpPr>
        <p:spPr>
          <a:xfrm flipH="1">
            <a:off x="2746700" y="6498975"/>
            <a:ext cx="41751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
                                        <p:tgtEl>
                                          <p:spTgt spid="21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12"/>
          <p:cNvSpPr txBox="1"/>
          <p:nvPr>
            <p:ph type="title"/>
          </p:nvPr>
        </p:nvSpPr>
        <p:spPr>
          <a:xfrm>
            <a:off x="0" y="1"/>
            <a:ext cx="12192000" cy="804672"/>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800"/>
              <a:buNone/>
            </a:pPr>
            <a:r>
              <a:rPr lang="hu-HU" sz="3200">
                <a:solidFill>
                  <a:srgbClr val="00B050"/>
                </a:solidFill>
              </a:rPr>
              <a:t>Presentations of fundamental groups </a:t>
            </a:r>
            <a:r>
              <a:rPr b="1" i="1" lang="hu-HU" sz="3200">
                <a:solidFill>
                  <a:srgbClr val="00B050"/>
                </a:solidFill>
              </a:rPr>
              <a:t>G</a:t>
            </a:r>
            <a:r>
              <a:rPr baseline="30000" lang="hu-HU" sz="3200">
                <a:solidFill>
                  <a:srgbClr val="00B050"/>
                </a:solidFill>
              </a:rPr>
              <a:t>1</a:t>
            </a:r>
            <a:r>
              <a:rPr baseline="-25000" i="1" lang="hu-HU" sz="3200">
                <a:solidFill>
                  <a:srgbClr val="00B050"/>
                </a:solidFill>
              </a:rPr>
              <a:t>tu</a:t>
            </a:r>
            <a:r>
              <a:rPr b="1" baseline="-25000" i="1" lang="hu-HU" sz="3200">
                <a:solidFill>
                  <a:srgbClr val="00B050"/>
                </a:solidFill>
              </a:rPr>
              <a:t> </a:t>
            </a:r>
            <a:r>
              <a:rPr lang="hu-HU" sz="3200">
                <a:solidFill>
                  <a:srgbClr val="00B050"/>
                </a:solidFill>
              </a:rPr>
              <a:t>and </a:t>
            </a:r>
            <a:r>
              <a:rPr b="1" i="1" lang="hu-HU" sz="3200">
                <a:solidFill>
                  <a:srgbClr val="00B050"/>
                </a:solidFill>
              </a:rPr>
              <a:t>G</a:t>
            </a:r>
            <a:r>
              <a:rPr baseline="30000" lang="hu-HU" sz="3200">
                <a:solidFill>
                  <a:srgbClr val="00B050"/>
                </a:solidFill>
              </a:rPr>
              <a:t>2</a:t>
            </a:r>
            <a:r>
              <a:rPr baseline="-25000" i="1" lang="hu-HU" sz="3200">
                <a:solidFill>
                  <a:srgbClr val="00B050"/>
                </a:solidFill>
              </a:rPr>
              <a:t>t</a:t>
            </a:r>
            <a:r>
              <a:rPr b="1" i="1" lang="hu-HU" sz="3200">
                <a:solidFill>
                  <a:srgbClr val="00B050"/>
                </a:solidFill>
              </a:rPr>
              <a:t> </a:t>
            </a:r>
            <a:br>
              <a:rPr b="1" i="1" lang="hu-HU" sz="3200">
                <a:solidFill>
                  <a:srgbClr val="00B050"/>
                </a:solidFill>
              </a:rPr>
            </a:br>
            <a:r>
              <a:rPr lang="hu-HU" sz="3200">
                <a:solidFill>
                  <a:srgbClr val="00B050"/>
                </a:solidFill>
              </a:rPr>
              <a:t>by generators and defining relations to figures</a:t>
            </a:r>
            <a:endParaRPr baseline="-25000" sz="3200">
              <a:solidFill>
                <a:srgbClr val="00B050"/>
              </a:solidFill>
            </a:endParaRPr>
          </a:p>
        </p:txBody>
      </p:sp>
      <p:sp>
        <p:nvSpPr>
          <p:cNvPr id="225" name="Google Shape;225;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hu-HU"/>
              <a:t>‹#›</a:t>
            </a:fld>
            <a:endParaRPr/>
          </a:p>
        </p:txBody>
      </p:sp>
      <p:pic>
        <p:nvPicPr>
          <p:cNvPr id="226" name="Google Shape;226;p12"/>
          <p:cNvPicPr preferRelativeResize="0"/>
          <p:nvPr/>
        </p:nvPicPr>
        <p:blipFill rotWithShape="1">
          <a:blip r:embed="rId3">
            <a:alphaModFix/>
          </a:blip>
          <a:srcRect b="0" l="0" r="0" t="0"/>
          <a:stretch/>
        </p:blipFill>
        <p:spPr>
          <a:xfrm>
            <a:off x="1475232" y="948564"/>
            <a:ext cx="8853504" cy="5537580"/>
          </a:xfrm>
          <a:prstGeom prst="rect">
            <a:avLst/>
          </a:prstGeom>
          <a:noFill/>
          <a:ln>
            <a:noFill/>
          </a:ln>
        </p:spPr>
      </p:pic>
      <p:sp>
        <p:nvSpPr>
          <p:cNvPr id="227" name="Google Shape;227;p12"/>
          <p:cNvSpPr txBox="1"/>
          <p:nvPr/>
        </p:nvSpPr>
        <p:spPr>
          <a:xfrm>
            <a:off x="4145575" y="6486149"/>
            <a:ext cx="4644600" cy="34170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Clr>
                <a:srgbClr val="000000"/>
              </a:buClr>
              <a:buSzPts val="14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rgbClr val="000000"/>
              </a:solidFill>
              <a:latin typeface="Arial"/>
              <a:ea typeface="Arial"/>
              <a:cs typeface="Arial"/>
              <a:sym typeface="Arial"/>
            </a:endParaRPr>
          </a:p>
        </p:txBody>
      </p:sp>
      <p:pic>
        <p:nvPicPr>
          <p:cNvPr id="228" name="Google Shape;228;p12"/>
          <p:cNvPicPr preferRelativeResize="0"/>
          <p:nvPr/>
        </p:nvPicPr>
        <p:blipFill rotWithShape="1">
          <a:blip r:embed="rId4">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
                                        <p:tgtEl>
                                          <p:spTgt spid="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13"/>
          <p:cNvSpPr txBox="1"/>
          <p:nvPr>
            <p:ph type="title"/>
          </p:nvPr>
        </p:nvSpPr>
        <p:spPr>
          <a:xfrm>
            <a:off x="-65325" y="0"/>
            <a:ext cx="12257400" cy="11970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50000"/>
              <a:buNone/>
            </a:pPr>
            <a:r>
              <a:rPr lang="hu-HU" sz="3600">
                <a:solidFill>
                  <a:srgbClr val="00B050"/>
                </a:solidFill>
              </a:rPr>
              <a:t>The Euclidean cube tiling and its characteristic orthoscheme </a:t>
            </a:r>
            <a:r>
              <a:rPr lang="hu-HU" sz="3600">
                <a:solidFill>
                  <a:srgbClr val="FF0000"/>
                </a:solidFill>
              </a:rPr>
              <a:t>(4, 3, 4)</a:t>
            </a:r>
            <a:r>
              <a:rPr lang="hu-HU" sz="3600">
                <a:solidFill>
                  <a:srgbClr val="00B050"/>
                </a:solidFill>
              </a:rPr>
              <a:t>,</a:t>
            </a:r>
            <a:endParaRPr sz="3600">
              <a:solidFill>
                <a:srgbClr val="00B050"/>
              </a:solidFill>
            </a:endParaRPr>
          </a:p>
          <a:p>
            <a:pPr indent="0" lvl="0" marL="0" rtl="0" algn="ctr">
              <a:lnSpc>
                <a:spcPct val="90000"/>
              </a:lnSpc>
              <a:spcBef>
                <a:spcPts val="0"/>
              </a:spcBef>
              <a:spcAft>
                <a:spcPts val="0"/>
              </a:spcAft>
              <a:buSzPct val="50000"/>
              <a:buNone/>
            </a:pPr>
            <a:r>
              <a:rPr lang="hu-HU" sz="3600">
                <a:solidFill>
                  <a:srgbClr val="00B050"/>
                </a:solidFill>
              </a:rPr>
              <a:t> </a:t>
            </a:r>
            <a:r>
              <a:rPr i="1" lang="hu-HU" sz="3600">
                <a:solidFill>
                  <a:srgbClr val="FF0000"/>
                </a:solidFill>
              </a:rPr>
              <a:t>Coxeter-Schläfli</a:t>
            </a:r>
            <a:r>
              <a:rPr lang="hu-HU" sz="3600">
                <a:solidFill>
                  <a:srgbClr val="00B050"/>
                </a:solidFill>
              </a:rPr>
              <a:t> diagram, matrix (for later projective metric)</a:t>
            </a:r>
            <a:endParaRPr sz="3600">
              <a:solidFill>
                <a:srgbClr val="00B050"/>
              </a:solidFill>
            </a:endParaRPr>
          </a:p>
        </p:txBody>
      </p:sp>
      <p:pic>
        <p:nvPicPr>
          <p:cNvPr id="234" name="Google Shape;234;p13"/>
          <p:cNvPicPr preferRelativeResize="0"/>
          <p:nvPr>
            <p:ph idx="1" type="body"/>
          </p:nvPr>
        </p:nvPicPr>
        <p:blipFill rotWithShape="1">
          <a:blip r:embed="rId3">
            <a:alphaModFix/>
          </a:blip>
          <a:srcRect b="0" l="0" r="0" t="0"/>
          <a:stretch/>
        </p:blipFill>
        <p:spPr>
          <a:xfrm>
            <a:off x="2084389" y="1196975"/>
            <a:ext cx="8023225" cy="4787900"/>
          </a:xfrm>
          <a:prstGeom prst="rect">
            <a:avLst/>
          </a:prstGeom>
          <a:noFill/>
          <a:ln>
            <a:noFill/>
          </a:ln>
        </p:spPr>
      </p:pic>
      <p:sp>
        <p:nvSpPr>
          <p:cNvPr id="235" name="Google Shape;235;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36" name="Google Shape;236;p13"/>
          <p:cNvSpPr txBox="1"/>
          <p:nvPr/>
        </p:nvSpPr>
        <p:spPr>
          <a:xfrm>
            <a:off x="2703175" y="6356350"/>
            <a:ext cx="67674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14"/>
          <p:cNvSpPr txBox="1"/>
          <p:nvPr>
            <p:ph type="title"/>
          </p:nvPr>
        </p:nvSpPr>
        <p:spPr>
          <a:xfrm>
            <a:off x="50" y="0"/>
            <a:ext cx="12192000" cy="979800"/>
          </a:xfrm>
          <a:prstGeom prst="rect">
            <a:avLst/>
          </a:prstGeom>
          <a:noFill/>
          <a:ln>
            <a:noFill/>
          </a:ln>
        </p:spPr>
        <p:txBody>
          <a:bodyPr anchorCtr="0" anchor="ctr" bIns="45700" lIns="91425" spcFirstLastPara="1" rIns="91425" wrap="square" tIns="45700">
            <a:noAutofit/>
          </a:bodyPr>
          <a:lstStyle/>
          <a:p>
            <a:pPr indent="0" lvl="0" marL="0" rtl="0" algn="ctr">
              <a:lnSpc>
                <a:spcPct val="90000"/>
              </a:lnSpc>
              <a:spcBef>
                <a:spcPts val="0"/>
              </a:spcBef>
              <a:spcAft>
                <a:spcPts val="0"/>
              </a:spcAft>
              <a:buSzPts val="1620"/>
              <a:buNone/>
            </a:pPr>
            <a:r>
              <a:rPr i="1" lang="hu-HU" sz="2840">
                <a:solidFill>
                  <a:srgbClr val="FF0000"/>
                </a:solidFill>
              </a:rPr>
              <a:t>Coxeter-Schläfli</a:t>
            </a:r>
            <a:r>
              <a:rPr lang="hu-HU" sz="2840">
                <a:solidFill>
                  <a:srgbClr val="FF0000"/>
                </a:solidFill>
              </a:rPr>
              <a:t> </a:t>
            </a:r>
            <a:r>
              <a:rPr lang="hu-HU" sz="2840">
                <a:solidFill>
                  <a:srgbClr val="00B050"/>
                </a:solidFill>
              </a:rPr>
              <a:t>matrix and its inverse for orthoscheme </a:t>
            </a:r>
            <a:r>
              <a:rPr lang="hu-HU" sz="2840">
                <a:solidFill>
                  <a:srgbClr val="FF0000"/>
                </a:solidFill>
              </a:rPr>
              <a:t>(</a:t>
            </a:r>
            <a:r>
              <a:rPr i="1" lang="hu-HU" sz="2840">
                <a:solidFill>
                  <a:srgbClr val="FF0000"/>
                </a:solidFill>
              </a:rPr>
              <a:t>u</a:t>
            </a:r>
            <a:r>
              <a:rPr lang="hu-HU" sz="2840">
                <a:solidFill>
                  <a:srgbClr val="FF0000"/>
                </a:solidFill>
              </a:rPr>
              <a:t>, </a:t>
            </a:r>
            <a:r>
              <a:rPr i="1" lang="hu-HU" sz="2840">
                <a:solidFill>
                  <a:srgbClr val="FF0000"/>
                </a:solidFill>
              </a:rPr>
              <a:t>v</a:t>
            </a:r>
            <a:r>
              <a:rPr lang="hu-HU" sz="2840">
                <a:solidFill>
                  <a:srgbClr val="FF0000"/>
                </a:solidFill>
              </a:rPr>
              <a:t>, </a:t>
            </a:r>
            <a:r>
              <a:rPr i="1" lang="hu-HU" sz="2840">
                <a:solidFill>
                  <a:srgbClr val="FF0000"/>
                </a:solidFill>
              </a:rPr>
              <a:t>w</a:t>
            </a:r>
            <a:r>
              <a:rPr lang="hu-HU" sz="2840">
                <a:solidFill>
                  <a:srgbClr val="FF0000"/>
                </a:solidFill>
              </a:rPr>
              <a:t>(=</a:t>
            </a:r>
            <a:r>
              <a:rPr i="1" lang="hu-HU" sz="2840">
                <a:solidFill>
                  <a:srgbClr val="FF0000"/>
                </a:solidFill>
              </a:rPr>
              <a:t>u</a:t>
            </a:r>
            <a:r>
              <a:rPr lang="hu-HU" sz="2840">
                <a:solidFill>
                  <a:srgbClr val="FF0000"/>
                </a:solidFill>
              </a:rPr>
              <a:t>))</a:t>
            </a:r>
            <a:r>
              <a:rPr lang="hu-HU" sz="2840">
                <a:solidFill>
                  <a:srgbClr val="00B050"/>
                </a:solidFill>
              </a:rPr>
              <a:t> and </a:t>
            </a:r>
            <a:endParaRPr sz="2840">
              <a:solidFill>
                <a:srgbClr val="00B050"/>
              </a:solidFill>
            </a:endParaRPr>
          </a:p>
          <a:p>
            <a:pPr indent="0" lvl="0" marL="0" rtl="0" algn="ctr">
              <a:lnSpc>
                <a:spcPct val="90000"/>
              </a:lnSpc>
              <a:spcBef>
                <a:spcPts val="0"/>
              </a:spcBef>
              <a:spcAft>
                <a:spcPts val="0"/>
              </a:spcAft>
              <a:buSzPts val="1620"/>
              <a:buNone/>
            </a:pPr>
            <a:r>
              <a:rPr lang="hu-HU" sz="2840">
                <a:solidFill>
                  <a:srgbClr val="00B050"/>
                </a:solidFill>
              </a:rPr>
              <a:t>for “trunc-simplices”. Scalar products for forms (planes) and vectors (points)</a:t>
            </a:r>
            <a:endParaRPr sz="3559">
              <a:solidFill>
                <a:srgbClr val="00B050"/>
              </a:solidFill>
            </a:endParaRPr>
          </a:p>
        </p:txBody>
      </p:sp>
      <p:pic>
        <p:nvPicPr>
          <p:cNvPr id="242" name="Google Shape;242;p14"/>
          <p:cNvPicPr preferRelativeResize="0"/>
          <p:nvPr/>
        </p:nvPicPr>
        <p:blipFill rotWithShape="1">
          <a:blip r:embed="rId3">
            <a:alphaModFix/>
          </a:blip>
          <a:srcRect b="0" l="0" r="0" t="0"/>
          <a:stretch/>
        </p:blipFill>
        <p:spPr>
          <a:xfrm>
            <a:off x="6816725" y="979800"/>
            <a:ext cx="4498976" cy="2775775"/>
          </a:xfrm>
          <a:prstGeom prst="rect">
            <a:avLst/>
          </a:prstGeom>
          <a:noFill/>
          <a:ln>
            <a:noFill/>
          </a:ln>
        </p:spPr>
      </p:pic>
      <p:pic>
        <p:nvPicPr>
          <p:cNvPr id="243" name="Google Shape;243;p14"/>
          <p:cNvPicPr preferRelativeResize="0"/>
          <p:nvPr>
            <p:ph idx="1" type="body"/>
          </p:nvPr>
        </p:nvPicPr>
        <p:blipFill rotWithShape="1">
          <a:blip r:embed="rId4">
            <a:alphaModFix/>
          </a:blip>
          <a:srcRect b="0" l="0" r="0" t="0"/>
          <a:stretch/>
        </p:blipFill>
        <p:spPr>
          <a:xfrm>
            <a:off x="228600" y="3502300"/>
            <a:ext cx="6776400" cy="2498700"/>
          </a:xfrm>
          <a:prstGeom prst="rect">
            <a:avLst/>
          </a:prstGeom>
          <a:noFill/>
          <a:ln>
            <a:noFill/>
          </a:ln>
        </p:spPr>
      </p:pic>
      <p:pic>
        <p:nvPicPr>
          <p:cNvPr id="244" name="Google Shape;244;p14"/>
          <p:cNvPicPr preferRelativeResize="0"/>
          <p:nvPr/>
        </p:nvPicPr>
        <p:blipFill rotWithShape="1">
          <a:blip r:embed="rId5">
            <a:alphaModFix/>
          </a:blip>
          <a:srcRect b="0" l="0" r="0" t="0"/>
          <a:stretch/>
        </p:blipFill>
        <p:spPr>
          <a:xfrm>
            <a:off x="1322625" y="1406576"/>
            <a:ext cx="5339425" cy="1649750"/>
          </a:xfrm>
          <a:prstGeom prst="rect">
            <a:avLst/>
          </a:prstGeom>
          <a:noFill/>
          <a:ln>
            <a:noFill/>
          </a:ln>
        </p:spPr>
      </p:pic>
      <p:pic>
        <p:nvPicPr>
          <p:cNvPr id="245" name="Google Shape;245;p14"/>
          <p:cNvPicPr preferRelativeResize="0"/>
          <p:nvPr/>
        </p:nvPicPr>
        <p:blipFill rotWithShape="1">
          <a:blip r:embed="rId6">
            <a:alphaModFix/>
          </a:blip>
          <a:srcRect b="0" l="0" r="0" t="0"/>
          <a:stretch/>
        </p:blipFill>
        <p:spPr>
          <a:xfrm>
            <a:off x="7592775" y="3689350"/>
            <a:ext cx="4114800" cy="2416175"/>
          </a:xfrm>
          <a:prstGeom prst="rect">
            <a:avLst/>
          </a:prstGeom>
          <a:noFill/>
          <a:ln>
            <a:noFill/>
          </a:ln>
        </p:spPr>
      </p:pic>
      <p:sp>
        <p:nvSpPr>
          <p:cNvPr id="246" name="Google Shape;24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47" name="Google Shape;247;p14"/>
          <p:cNvSpPr txBox="1"/>
          <p:nvPr/>
        </p:nvSpPr>
        <p:spPr>
          <a:xfrm>
            <a:off x="3712600" y="6239225"/>
            <a:ext cx="48813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400" u="none" cap="none" strike="noStrike">
              <a:solidFill>
                <a:schemeClr val="dk1"/>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5"/>
          <p:cNvSpPr txBox="1"/>
          <p:nvPr>
            <p:ph type="title"/>
          </p:nvPr>
        </p:nvSpPr>
        <p:spPr>
          <a:xfrm>
            <a:off x="0" y="0"/>
            <a:ext cx="12192000" cy="9828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50000"/>
              <a:buNone/>
            </a:pPr>
            <a:r>
              <a:rPr lang="hu-HU" sz="3600">
                <a:solidFill>
                  <a:srgbClr val="00B050"/>
                </a:solidFill>
              </a:rPr>
              <a:t>The Volume of the orthoscheme by </a:t>
            </a:r>
            <a:r>
              <a:rPr lang="hu-HU" sz="3600">
                <a:solidFill>
                  <a:srgbClr val="FF0000"/>
                </a:solidFill>
              </a:rPr>
              <a:t>N. I. </a:t>
            </a:r>
            <a:r>
              <a:rPr lang="hu-HU" sz="3600">
                <a:solidFill>
                  <a:srgbClr val="FF0000"/>
                </a:solidFill>
              </a:rPr>
              <a:t>Lobachevsky</a:t>
            </a:r>
            <a:r>
              <a:rPr lang="hu-HU" sz="3600">
                <a:solidFill>
                  <a:srgbClr val="00B050"/>
                </a:solidFill>
              </a:rPr>
              <a:t> ideas </a:t>
            </a:r>
            <a:endParaRPr sz="3600">
              <a:solidFill>
                <a:srgbClr val="00B050"/>
              </a:solidFill>
            </a:endParaRPr>
          </a:p>
          <a:p>
            <a:pPr indent="0" lvl="0" marL="0" rtl="0" algn="ctr">
              <a:lnSpc>
                <a:spcPct val="90000"/>
              </a:lnSpc>
              <a:spcBef>
                <a:spcPts val="0"/>
              </a:spcBef>
              <a:spcAft>
                <a:spcPts val="0"/>
              </a:spcAft>
              <a:buSzPct val="50000"/>
              <a:buNone/>
            </a:pPr>
            <a:r>
              <a:rPr lang="hu-HU" sz="3600">
                <a:solidFill>
                  <a:srgbClr val="00B050"/>
                </a:solidFill>
              </a:rPr>
              <a:t>with generalization of </a:t>
            </a:r>
            <a:r>
              <a:rPr lang="hu-HU" sz="3600">
                <a:solidFill>
                  <a:srgbClr val="FF0000"/>
                </a:solidFill>
              </a:rPr>
              <a:t>R. Kellerhals</a:t>
            </a:r>
            <a:endParaRPr sz="3600">
              <a:solidFill>
                <a:srgbClr val="FF0000"/>
              </a:solidFill>
            </a:endParaRPr>
          </a:p>
        </p:txBody>
      </p:sp>
      <p:pic>
        <p:nvPicPr>
          <p:cNvPr id="253" name="Google Shape;253;p15"/>
          <p:cNvPicPr preferRelativeResize="0"/>
          <p:nvPr>
            <p:ph idx="1" type="body"/>
          </p:nvPr>
        </p:nvPicPr>
        <p:blipFill rotWithShape="1">
          <a:blip r:embed="rId3">
            <a:alphaModFix/>
          </a:blip>
          <a:srcRect b="0" l="0" r="0" t="0"/>
          <a:stretch/>
        </p:blipFill>
        <p:spPr>
          <a:xfrm>
            <a:off x="2079750" y="1203075"/>
            <a:ext cx="8370600" cy="4967400"/>
          </a:xfrm>
          <a:prstGeom prst="rect">
            <a:avLst/>
          </a:prstGeom>
          <a:noFill/>
          <a:ln>
            <a:noFill/>
          </a:ln>
        </p:spPr>
      </p:pic>
      <p:sp>
        <p:nvSpPr>
          <p:cNvPr id="254" name="Google Shape;254;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55" name="Google Shape;255;p15"/>
          <p:cNvSpPr txBox="1"/>
          <p:nvPr/>
        </p:nvSpPr>
        <p:spPr>
          <a:xfrm>
            <a:off x="3850125" y="6250175"/>
            <a:ext cx="43314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6"/>
          <p:cNvSpPr txBox="1"/>
          <p:nvPr>
            <p:ph type="title"/>
          </p:nvPr>
        </p:nvSpPr>
        <p:spPr>
          <a:xfrm>
            <a:off x="0" y="0"/>
            <a:ext cx="6858000" cy="10776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hu-HU" sz="3400">
                <a:solidFill>
                  <a:srgbClr val="00B050"/>
                </a:solidFill>
              </a:rPr>
              <a:t>The football polyhedron {5, 6, 6} from the half orthoscheme </a:t>
            </a:r>
            <a:r>
              <a:rPr lang="hu-HU" sz="3400">
                <a:solidFill>
                  <a:srgbClr val="FF0000"/>
                </a:solidFill>
              </a:rPr>
              <a:t>(5, 3, 5)</a:t>
            </a:r>
            <a:r>
              <a:rPr lang="hu-HU" sz="3400">
                <a:solidFill>
                  <a:srgbClr val="00B050"/>
                </a:solidFill>
              </a:rPr>
              <a:t> </a:t>
            </a:r>
            <a:endParaRPr sz="3400">
              <a:solidFill>
                <a:srgbClr val="00B050"/>
              </a:solidFill>
            </a:endParaRPr>
          </a:p>
        </p:txBody>
      </p:sp>
      <p:pic>
        <p:nvPicPr>
          <p:cNvPr id="261" name="Google Shape;261;p16"/>
          <p:cNvPicPr preferRelativeResize="0"/>
          <p:nvPr>
            <p:ph idx="1" type="body"/>
          </p:nvPr>
        </p:nvPicPr>
        <p:blipFill rotWithShape="1">
          <a:blip r:embed="rId3">
            <a:alphaModFix/>
          </a:blip>
          <a:srcRect b="0" l="0" r="0" t="0"/>
          <a:stretch/>
        </p:blipFill>
        <p:spPr>
          <a:xfrm>
            <a:off x="7331600" y="0"/>
            <a:ext cx="4523100" cy="5429700"/>
          </a:xfrm>
          <a:prstGeom prst="rect">
            <a:avLst/>
          </a:prstGeom>
          <a:noFill/>
          <a:ln>
            <a:noFill/>
          </a:ln>
        </p:spPr>
      </p:pic>
      <p:sp>
        <p:nvSpPr>
          <p:cNvPr id="262" name="Google Shape;262;p16"/>
          <p:cNvSpPr/>
          <p:nvPr/>
        </p:nvSpPr>
        <p:spPr>
          <a:xfrm>
            <a:off x="1094025" y="5429663"/>
            <a:ext cx="10270800" cy="8568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900"/>
              <a:buFont typeface="Arial"/>
              <a:buNone/>
            </a:pPr>
            <a:r>
              <a:rPr b="0" i="0" lang="hu-HU" sz="1900" u="none" cap="none" strike="noStrike">
                <a:solidFill>
                  <a:srgbClr val="FF0000"/>
                </a:solidFill>
                <a:latin typeface="Corsiva"/>
                <a:ea typeface="Corsiva"/>
                <a:cs typeface="Corsiva"/>
                <a:sym typeface="Corsiva"/>
              </a:rPr>
              <a:t>E. Molnár, Two hyperbolic football manifolds. In: </a:t>
            </a:r>
            <a:r>
              <a:rPr b="0" i="1" lang="hu-HU" sz="1900" u="none" cap="none" strike="noStrike">
                <a:solidFill>
                  <a:srgbClr val="FF0000"/>
                </a:solidFill>
                <a:latin typeface="Corsiva"/>
                <a:ea typeface="Corsiva"/>
                <a:cs typeface="Corsiva"/>
                <a:sym typeface="Corsiva"/>
              </a:rPr>
              <a:t>Proceedings of International Conference on </a:t>
            </a:r>
            <a:endParaRPr b="0" i="1" sz="1900" u="none" cap="none" strike="noStrike">
              <a:solidFill>
                <a:srgbClr val="FF0000"/>
              </a:solidFill>
              <a:latin typeface="Corsiva"/>
              <a:ea typeface="Corsiva"/>
              <a:cs typeface="Corsiva"/>
              <a:sym typeface="Corsiva"/>
            </a:endParaRPr>
          </a:p>
          <a:p>
            <a:pPr indent="0" lvl="0" marL="0" marR="0" rtl="0" algn="ctr">
              <a:lnSpc>
                <a:spcPct val="100000"/>
              </a:lnSpc>
              <a:spcBef>
                <a:spcPts val="0"/>
              </a:spcBef>
              <a:spcAft>
                <a:spcPts val="0"/>
              </a:spcAft>
              <a:buClr>
                <a:srgbClr val="000000"/>
              </a:buClr>
              <a:buSzPts val="1900"/>
              <a:buFont typeface="Arial"/>
              <a:buNone/>
            </a:pPr>
            <a:r>
              <a:rPr b="0" i="1" lang="hu-HU" sz="1900" u="none" cap="none" strike="noStrike">
                <a:solidFill>
                  <a:srgbClr val="FF0000"/>
                </a:solidFill>
                <a:latin typeface="Corsiva"/>
                <a:ea typeface="Corsiva"/>
                <a:cs typeface="Corsiva"/>
                <a:sym typeface="Corsiva"/>
              </a:rPr>
              <a:t>Differential Geometry and Its Applications</a:t>
            </a:r>
            <a:r>
              <a:rPr b="0" i="0" lang="hu-HU" sz="1900" u="none" cap="none" strike="noStrike">
                <a:solidFill>
                  <a:srgbClr val="FF0000"/>
                </a:solidFill>
                <a:latin typeface="Corsiva"/>
                <a:ea typeface="Corsiva"/>
                <a:cs typeface="Corsiva"/>
                <a:sym typeface="Corsiva"/>
              </a:rPr>
              <a:t>, Dubrovnik Yugoslavia, 1988. 217–241.</a:t>
            </a:r>
            <a:endParaRPr b="0" i="0" sz="1900" u="none" cap="none" strike="noStrike">
              <a:solidFill>
                <a:srgbClr val="FF0000"/>
              </a:solidFill>
              <a:latin typeface="Corsiva"/>
              <a:ea typeface="Corsiva"/>
              <a:cs typeface="Corsiva"/>
              <a:sym typeface="Corsiva"/>
            </a:endParaRPr>
          </a:p>
          <a:p>
            <a:pPr indent="0" lvl="0" marL="0" marR="0" rtl="0" algn="ctr">
              <a:lnSpc>
                <a:spcPct val="100000"/>
              </a:lnSpc>
              <a:spcBef>
                <a:spcPts val="0"/>
              </a:spcBef>
              <a:spcAft>
                <a:spcPts val="0"/>
              </a:spcAft>
              <a:buClr>
                <a:srgbClr val="000000"/>
              </a:buClr>
              <a:buSzPts val="2100"/>
              <a:buFont typeface="Arial"/>
              <a:buNone/>
            </a:pPr>
            <a:r>
              <a:rPr b="0" i="0" lang="hu-HU" sz="2100" u="none" cap="none" strike="noStrike">
                <a:solidFill>
                  <a:srgbClr val="00B050"/>
                </a:solidFill>
                <a:latin typeface="Corsiva"/>
                <a:ea typeface="Corsiva"/>
                <a:cs typeface="Corsiva"/>
                <a:sym typeface="Corsiva"/>
              </a:rPr>
              <a:t>E. Molnár, On non-Euclidean crystallography, some football manifolds, </a:t>
            </a:r>
            <a:r>
              <a:rPr b="0" i="1" lang="hu-HU" sz="2100" u="none" cap="none" strike="noStrike">
                <a:solidFill>
                  <a:srgbClr val="00B050"/>
                </a:solidFill>
                <a:latin typeface="Corsiva"/>
                <a:ea typeface="Corsiva"/>
                <a:cs typeface="Corsiva"/>
                <a:sym typeface="Corsiva"/>
              </a:rPr>
              <a:t>Struct Chem</a:t>
            </a:r>
            <a:r>
              <a:rPr b="0" i="0" lang="hu-HU" sz="2100" u="none" cap="none" strike="noStrike">
                <a:solidFill>
                  <a:srgbClr val="00B050"/>
                </a:solidFill>
                <a:latin typeface="Corsiva"/>
                <a:ea typeface="Corsiva"/>
                <a:cs typeface="Corsiva"/>
                <a:sym typeface="Corsiva"/>
              </a:rPr>
              <a:t> (2012) 23:1057–1069 </a:t>
            </a:r>
            <a:endParaRPr b="0" i="0" sz="2100" u="none" cap="none" strike="noStrike">
              <a:solidFill>
                <a:srgbClr val="00B050"/>
              </a:solidFill>
              <a:latin typeface="Corsiva"/>
              <a:ea typeface="Corsiva"/>
              <a:cs typeface="Corsiva"/>
              <a:sym typeface="Corsiva"/>
            </a:endParaRPr>
          </a:p>
        </p:txBody>
      </p:sp>
      <p:pic>
        <p:nvPicPr>
          <p:cNvPr id="263" name="Google Shape;263;p16"/>
          <p:cNvPicPr preferRelativeResize="0"/>
          <p:nvPr/>
        </p:nvPicPr>
        <p:blipFill rotWithShape="1">
          <a:blip r:embed="rId4">
            <a:alphaModFix/>
          </a:blip>
          <a:srcRect b="0" l="0" r="0" t="0"/>
          <a:stretch/>
        </p:blipFill>
        <p:spPr>
          <a:xfrm>
            <a:off x="3581393" y="1744675"/>
            <a:ext cx="3718908" cy="3633525"/>
          </a:xfrm>
          <a:prstGeom prst="rect">
            <a:avLst/>
          </a:prstGeom>
          <a:noFill/>
          <a:ln>
            <a:noFill/>
          </a:ln>
        </p:spPr>
      </p:pic>
      <p:sp>
        <p:nvSpPr>
          <p:cNvPr id="264" name="Google Shape;264;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65" name="Google Shape;265;p16"/>
          <p:cNvSpPr txBox="1"/>
          <p:nvPr/>
        </p:nvSpPr>
        <p:spPr>
          <a:xfrm>
            <a:off x="236700" y="1448048"/>
            <a:ext cx="4653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70C0"/>
                </a:solidFill>
                <a:latin typeface="Calibri"/>
                <a:ea typeface="Calibri"/>
                <a:cs typeface="Calibri"/>
                <a:sym typeface="Calibri"/>
              </a:rPr>
              <a:t>Trunc-simplex (</a:t>
            </a:r>
            <a:r>
              <a:rPr b="0" i="1" lang="hu-HU" sz="2800" u="none" cap="none" strike="noStrike">
                <a:solidFill>
                  <a:srgbClr val="0070C0"/>
                </a:solidFill>
                <a:latin typeface="Calibri"/>
                <a:ea typeface="Calibri"/>
                <a:cs typeface="Calibri"/>
                <a:sym typeface="Calibri"/>
              </a:rPr>
              <a:t>u, v, w = u</a:t>
            </a:r>
            <a:r>
              <a:rPr b="0" i="0" lang="hu-HU" sz="2800" u="none" cap="none" strike="noStrike">
                <a:solidFill>
                  <a:srgbClr val="0070C0"/>
                </a:solidFill>
                <a:latin typeface="Calibri"/>
                <a:ea typeface="Calibri"/>
                <a:cs typeface="Calibri"/>
                <a:sym typeface="Calibri"/>
              </a:rPr>
              <a:t>) with</a:t>
            </a:r>
            <a:endParaRPr b="0" i="0" sz="2800" u="none" cap="none" strike="noStrike">
              <a:solidFill>
                <a:srgbClr val="0070C0"/>
              </a:solidFill>
              <a:latin typeface="Calibri"/>
              <a:ea typeface="Calibri"/>
              <a:cs typeface="Calibri"/>
              <a:sym typeface="Calibri"/>
            </a:endParaRPr>
          </a:p>
        </p:txBody>
      </p:sp>
      <p:sp>
        <p:nvSpPr>
          <p:cNvPr id="266" name="Google Shape;266;p16"/>
          <p:cNvSpPr txBox="1"/>
          <p:nvPr/>
        </p:nvSpPr>
        <p:spPr>
          <a:xfrm>
            <a:off x="157413" y="2376408"/>
            <a:ext cx="37188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0000"/>
                </a:solidFill>
                <a:latin typeface="Calibri"/>
                <a:ea typeface="Calibri"/>
                <a:cs typeface="Calibri"/>
                <a:sym typeface="Calibri"/>
              </a:rPr>
              <a:t> </a:t>
            </a:r>
            <a:r>
              <a:rPr b="0" i="0" lang="hu-HU" sz="2800" u="none" cap="none" strike="noStrike">
                <a:solidFill>
                  <a:srgbClr val="0070C0"/>
                </a:solidFill>
                <a:latin typeface="Calibri"/>
                <a:ea typeface="Calibri"/>
                <a:cs typeface="Calibri"/>
                <a:sym typeface="Calibri"/>
              </a:rPr>
              <a:t>(1/</a:t>
            </a:r>
            <a:r>
              <a:rPr b="0" i="1" lang="hu-HU" sz="2800" u="none" cap="none" strike="noStrike">
                <a:solidFill>
                  <a:srgbClr val="0070C0"/>
                </a:solidFill>
                <a:latin typeface="Calibri"/>
                <a:ea typeface="Calibri"/>
                <a:cs typeface="Calibri"/>
                <a:sym typeface="Calibri"/>
              </a:rPr>
              <a:t>u</a:t>
            </a:r>
            <a:r>
              <a:rPr b="0" i="0" lang="hu-HU" sz="2800" u="none" cap="none" strike="noStrike">
                <a:solidFill>
                  <a:srgbClr val="0070C0"/>
                </a:solidFill>
                <a:latin typeface="Calibri"/>
                <a:ea typeface="Calibri"/>
                <a:cs typeface="Calibri"/>
                <a:sym typeface="Calibri"/>
              </a:rPr>
              <a:t>) + (1/</a:t>
            </a:r>
            <a:r>
              <a:rPr b="0" i="1" lang="hu-HU" sz="2800" u="none" cap="none" strike="noStrike">
                <a:solidFill>
                  <a:srgbClr val="0070C0"/>
                </a:solidFill>
                <a:latin typeface="Calibri"/>
                <a:ea typeface="Calibri"/>
                <a:cs typeface="Calibri"/>
                <a:sym typeface="Calibri"/>
              </a:rPr>
              <a:t>v</a:t>
            </a:r>
            <a:r>
              <a:rPr b="0" i="0" lang="hu-HU" sz="2800" u="none" cap="none" strike="noStrike">
                <a:solidFill>
                  <a:srgbClr val="0070C0"/>
                </a:solidFill>
                <a:latin typeface="Calibri"/>
                <a:ea typeface="Calibri"/>
                <a:cs typeface="Calibri"/>
                <a:sym typeface="Calibri"/>
              </a:rPr>
              <a:t>) &lt; ½; then</a:t>
            </a:r>
            <a:r>
              <a:rPr b="0" i="0" lang="hu-HU" sz="2800" u="none" cap="none" strike="noStrike">
                <a:solidFill>
                  <a:schemeClr val="dk1"/>
                </a:solidFill>
                <a:latin typeface="Calibri"/>
                <a:ea typeface="Calibri"/>
                <a:cs typeface="Calibri"/>
                <a:sym typeface="Calibri"/>
              </a:rPr>
              <a:t> </a:t>
            </a:r>
            <a:endParaRPr b="0" i="0" sz="2800" u="none" cap="none" strike="noStrike">
              <a:solidFill>
                <a:schemeClr val="dk1"/>
              </a:solidFill>
              <a:latin typeface="Calibri"/>
              <a:ea typeface="Calibri"/>
              <a:cs typeface="Calibri"/>
              <a:sym typeface="Calibri"/>
            </a:endParaRPr>
          </a:p>
        </p:txBody>
      </p:sp>
      <p:sp>
        <p:nvSpPr>
          <p:cNvPr id="267" name="Google Shape;267;p16"/>
          <p:cNvSpPr txBox="1"/>
          <p:nvPr/>
        </p:nvSpPr>
        <p:spPr>
          <a:xfrm>
            <a:off x="316444" y="2931329"/>
            <a:ext cx="32493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1" lang="hu-HU" sz="2800" u="none" cap="none" strike="noStrike">
                <a:solidFill>
                  <a:srgbClr val="0070C0"/>
                </a:solidFill>
                <a:latin typeface="Calibri"/>
                <a:ea typeface="Calibri"/>
                <a:cs typeface="Calibri"/>
                <a:sym typeface="Calibri"/>
              </a:rPr>
              <a:t>A</a:t>
            </a:r>
            <a:r>
              <a:rPr b="0" baseline="-25000" i="0" lang="hu-HU" sz="2800" u="none" cap="none" strike="noStrike">
                <a:solidFill>
                  <a:srgbClr val="0070C0"/>
                </a:solidFill>
                <a:latin typeface="Calibri"/>
                <a:ea typeface="Calibri"/>
                <a:cs typeface="Calibri"/>
                <a:sym typeface="Calibri"/>
              </a:rPr>
              <a:t>0</a:t>
            </a:r>
            <a:r>
              <a:rPr b="0" i="0" lang="hu-HU" sz="2800" u="none" cap="none" strike="noStrike">
                <a:solidFill>
                  <a:srgbClr val="0070C0"/>
                </a:solidFill>
                <a:latin typeface="Calibri"/>
                <a:ea typeface="Calibri"/>
                <a:cs typeface="Calibri"/>
                <a:sym typeface="Calibri"/>
              </a:rPr>
              <a:t> and </a:t>
            </a:r>
            <a:r>
              <a:rPr b="0" i="1" lang="hu-HU" sz="2800" u="none" cap="none" strike="noStrike">
                <a:solidFill>
                  <a:srgbClr val="0070C0"/>
                </a:solidFill>
                <a:latin typeface="Calibri"/>
                <a:ea typeface="Calibri"/>
                <a:cs typeface="Calibri"/>
                <a:sym typeface="Calibri"/>
              </a:rPr>
              <a:t>A</a:t>
            </a:r>
            <a:r>
              <a:rPr b="0" baseline="-25000" i="0" lang="hu-HU" sz="2800" u="none" cap="none" strike="noStrike">
                <a:solidFill>
                  <a:srgbClr val="0070C0"/>
                </a:solidFill>
                <a:latin typeface="Calibri"/>
                <a:ea typeface="Calibri"/>
                <a:cs typeface="Calibri"/>
                <a:sym typeface="Calibri"/>
              </a:rPr>
              <a:t>3</a:t>
            </a:r>
            <a:r>
              <a:rPr b="0" i="0" lang="hu-HU" sz="2800" u="none" cap="none" strike="noStrike">
                <a:solidFill>
                  <a:srgbClr val="0070C0"/>
                </a:solidFill>
                <a:latin typeface="Calibri"/>
                <a:ea typeface="Calibri"/>
                <a:cs typeface="Calibri"/>
                <a:sym typeface="Calibri"/>
              </a:rPr>
              <a:t> are outer</a:t>
            </a:r>
            <a:endParaRPr b="0" i="0" sz="2800" u="none" cap="none" strike="noStrike">
              <a:solidFill>
                <a:srgbClr val="0070C0"/>
              </a:solidFill>
              <a:latin typeface="Calibri"/>
              <a:ea typeface="Calibri"/>
              <a:cs typeface="Calibri"/>
              <a:sym typeface="Calibri"/>
            </a:endParaRPr>
          </a:p>
        </p:txBody>
      </p:sp>
      <p:sp>
        <p:nvSpPr>
          <p:cNvPr id="268" name="Google Shape;268;p16"/>
          <p:cNvSpPr txBox="1"/>
          <p:nvPr/>
        </p:nvSpPr>
        <p:spPr>
          <a:xfrm>
            <a:off x="398913" y="3394673"/>
            <a:ext cx="2220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70C0"/>
                </a:solidFill>
                <a:latin typeface="Calibri"/>
                <a:ea typeface="Calibri"/>
                <a:cs typeface="Calibri"/>
                <a:sym typeface="Calibri"/>
              </a:rPr>
              <a:t>vertices with</a:t>
            </a:r>
            <a:endParaRPr b="0" i="0" sz="2800" u="none" cap="none" strike="noStrike">
              <a:solidFill>
                <a:srgbClr val="0070C0"/>
              </a:solidFill>
              <a:latin typeface="Calibri"/>
              <a:ea typeface="Calibri"/>
              <a:cs typeface="Calibri"/>
              <a:sym typeface="Calibri"/>
            </a:endParaRPr>
          </a:p>
        </p:txBody>
      </p:sp>
      <p:sp>
        <p:nvSpPr>
          <p:cNvPr id="269" name="Google Shape;269;p16"/>
          <p:cNvSpPr txBox="1"/>
          <p:nvPr/>
        </p:nvSpPr>
        <p:spPr>
          <a:xfrm>
            <a:off x="342900" y="4262354"/>
            <a:ext cx="2220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70C0"/>
                </a:solidFill>
                <a:latin typeface="Calibri"/>
                <a:ea typeface="Calibri"/>
                <a:cs typeface="Calibri"/>
                <a:sym typeface="Calibri"/>
              </a:rPr>
              <a:t>polar planes</a:t>
            </a:r>
            <a:endParaRPr b="0" i="0" sz="2800" u="none" cap="none" strike="noStrike">
              <a:solidFill>
                <a:srgbClr val="0070C0"/>
              </a:solidFill>
              <a:latin typeface="Calibri"/>
              <a:ea typeface="Calibri"/>
              <a:cs typeface="Calibri"/>
              <a:sym typeface="Calibri"/>
            </a:endParaRPr>
          </a:p>
        </p:txBody>
      </p:sp>
      <p:sp>
        <p:nvSpPr>
          <p:cNvPr id="270" name="Google Shape;270;p16"/>
          <p:cNvSpPr txBox="1"/>
          <p:nvPr/>
        </p:nvSpPr>
        <p:spPr>
          <a:xfrm>
            <a:off x="513835" y="4620988"/>
            <a:ext cx="17634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1" lang="hu-HU" sz="2800" u="none" cap="none" strike="noStrike">
                <a:solidFill>
                  <a:srgbClr val="0070C0"/>
                </a:solidFill>
                <a:latin typeface="Calibri"/>
                <a:ea typeface="Calibri"/>
                <a:cs typeface="Calibri"/>
                <a:sym typeface="Calibri"/>
              </a:rPr>
              <a:t>a</a:t>
            </a:r>
            <a:r>
              <a:rPr b="0" baseline="-25000" i="0" lang="hu-HU" sz="2800" u="none" cap="none" strike="noStrike">
                <a:solidFill>
                  <a:srgbClr val="0070C0"/>
                </a:solidFill>
                <a:latin typeface="Calibri"/>
                <a:ea typeface="Calibri"/>
                <a:cs typeface="Calibri"/>
                <a:sym typeface="Calibri"/>
              </a:rPr>
              <a:t>0</a:t>
            </a:r>
            <a:r>
              <a:rPr b="0" i="0" lang="hu-HU" sz="2800" u="none" cap="none" strike="noStrike">
                <a:solidFill>
                  <a:srgbClr val="0070C0"/>
                </a:solidFill>
                <a:latin typeface="Calibri"/>
                <a:ea typeface="Calibri"/>
                <a:cs typeface="Calibri"/>
                <a:sym typeface="Calibri"/>
              </a:rPr>
              <a:t> resp. </a:t>
            </a:r>
            <a:r>
              <a:rPr b="0" i="1" lang="hu-HU" sz="2800" u="none" cap="none" strike="noStrike">
                <a:solidFill>
                  <a:srgbClr val="0070C0"/>
                </a:solidFill>
                <a:latin typeface="Calibri"/>
                <a:ea typeface="Calibri"/>
                <a:cs typeface="Calibri"/>
                <a:sym typeface="Calibri"/>
              </a:rPr>
              <a:t>a</a:t>
            </a:r>
            <a:r>
              <a:rPr b="0" baseline="-25000" i="0" lang="hu-HU" sz="2800" u="none" cap="none" strike="noStrike">
                <a:solidFill>
                  <a:srgbClr val="0070C0"/>
                </a:solidFill>
                <a:latin typeface="Calibri"/>
                <a:ea typeface="Calibri"/>
                <a:cs typeface="Calibri"/>
                <a:sym typeface="Calibri"/>
              </a:rPr>
              <a:t>3</a:t>
            </a:r>
            <a:endParaRPr b="0" baseline="-25000" i="0" sz="2800" u="none" cap="none" strike="noStrike">
              <a:solidFill>
                <a:srgbClr val="0070C0"/>
              </a:solidFill>
              <a:latin typeface="Calibri"/>
              <a:ea typeface="Calibri"/>
              <a:cs typeface="Calibri"/>
              <a:sym typeface="Calibri"/>
            </a:endParaRPr>
          </a:p>
        </p:txBody>
      </p:sp>
      <p:sp>
        <p:nvSpPr>
          <p:cNvPr id="271" name="Google Shape;271;p16"/>
          <p:cNvSpPr txBox="1"/>
          <p:nvPr/>
        </p:nvSpPr>
        <p:spPr>
          <a:xfrm>
            <a:off x="157413" y="3858017"/>
            <a:ext cx="27036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70C0"/>
                </a:solidFill>
                <a:latin typeface="Calibri"/>
                <a:ea typeface="Calibri"/>
                <a:cs typeface="Calibri"/>
                <a:sym typeface="Calibri"/>
              </a:rPr>
              <a:t>     truncating</a:t>
            </a:r>
            <a:endParaRPr b="0" i="0" sz="2800" u="none" cap="none" strike="noStrike">
              <a:solidFill>
                <a:srgbClr val="0070C0"/>
              </a:solidFill>
              <a:latin typeface="Calibri"/>
              <a:ea typeface="Calibri"/>
              <a:cs typeface="Calibri"/>
              <a:sym typeface="Calibri"/>
            </a:endParaRPr>
          </a:p>
        </p:txBody>
      </p:sp>
      <p:sp>
        <p:nvSpPr>
          <p:cNvPr id="272" name="Google Shape;272;p16"/>
          <p:cNvSpPr txBox="1"/>
          <p:nvPr/>
        </p:nvSpPr>
        <p:spPr>
          <a:xfrm>
            <a:off x="3771900" y="6356350"/>
            <a:ext cx="46536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700" u="none" cap="none" strike="noStrike">
              <a:solidFill>
                <a:schemeClr val="dk1"/>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17"/>
          <p:cNvSpPr txBox="1"/>
          <p:nvPr>
            <p:ph type="title"/>
          </p:nvPr>
        </p:nvSpPr>
        <p:spPr>
          <a:xfrm>
            <a:off x="838200" y="0"/>
            <a:ext cx="10515600" cy="11919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hu-HU" sz="3600">
                <a:solidFill>
                  <a:srgbClr val="00B050"/>
                </a:solidFill>
              </a:rPr>
              <a:t>Construction of </a:t>
            </a:r>
            <a:r>
              <a:rPr i="1" lang="hu-HU" sz="3600">
                <a:solidFill>
                  <a:srgbClr val="FF0000"/>
                </a:solidFill>
              </a:rPr>
              <a:t>cobweb</a:t>
            </a:r>
            <a:r>
              <a:rPr lang="hu-HU" sz="3600">
                <a:solidFill>
                  <a:srgbClr val="00B050"/>
                </a:solidFill>
              </a:rPr>
              <a:t> (or </a:t>
            </a:r>
            <a:r>
              <a:rPr i="1" lang="hu-HU" sz="3600">
                <a:solidFill>
                  <a:srgbClr val="FF0000"/>
                </a:solidFill>
              </a:rPr>
              <a:t>tube</a:t>
            </a:r>
            <a:r>
              <a:rPr lang="hu-HU" sz="3600">
                <a:solidFill>
                  <a:srgbClr val="00B050"/>
                </a:solidFill>
              </a:rPr>
              <a:t>) </a:t>
            </a:r>
            <a:r>
              <a:rPr lang="hu-HU" sz="3600">
                <a:solidFill>
                  <a:srgbClr val="FF0000"/>
                </a:solidFill>
              </a:rPr>
              <a:t>manifolds</a:t>
            </a:r>
            <a:r>
              <a:rPr lang="hu-HU" sz="3600">
                <a:solidFill>
                  <a:srgbClr val="00B050"/>
                </a:solidFill>
              </a:rPr>
              <a:t> from </a:t>
            </a:r>
            <a:endParaRPr sz="3600">
              <a:solidFill>
                <a:srgbClr val="00B050"/>
              </a:solidFill>
            </a:endParaRPr>
          </a:p>
          <a:p>
            <a:pPr indent="0" lvl="0" marL="0" rtl="0" algn="ctr">
              <a:lnSpc>
                <a:spcPct val="90000"/>
              </a:lnSpc>
              <a:spcBef>
                <a:spcPts val="0"/>
              </a:spcBef>
              <a:spcAft>
                <a:spcPts val="0"/>
              </a:spcAft>
              <a:buSzPts val="1800"/>
              <a:buNone/>
            </a:pPr>
            <a:r>
              <a:rPr lang="hu-HU" sz="3600">
                <a:solidFill>
                  <a:srgbClr val="00B050"/>
                </a:solidFill>
              </a:rPr>
              <a:t>half trunc-orthoscheme, by </a:t>
            </a:r>
            <a:r>
              <a:rPr lang="hu-HU" sz="3600">
                <a:solidFill>
                  <a:srgbClr val="FF0000"/>
                </a:solidFill>
              </a:rPr>
              <a:t>2</a:t>
            </a:r>
            <a:r>
              <a:rPr i="1" lang="hu-HU" sz="3600">
                <a:solidFill>
                  <a:srgbClr val="FF0000"/>
                </a:solidFill>
              </a:rPr>
              <a:t>z </a:t>
            </a:r>
            <a:r>
              <a:rPr lang="hu-HU" sz="3600">
                <a:solidFill>
                  <a:srgbClr val="FF0000"/>
                </a:solidFill>
              </a:rPr>
              <a:t>= </a:t>
            </a:r>
            <a:r>
              <a:rPr i="1" lang="hu-HU" sz="3600">
                <a:solidFill>
                  <a:srgbClr val="FF0000"/>
                </a:solidFill>
              </a:rPr>
              <a:t>u</a:t>
            </a:r>
            <a:r>
              <a:rPr lang="hu-HU" sz="3600">
                <a:solidFill>
                  <a:srgbClr val="FF0000"/>
                </a:solidFill>
              </a:rPr>
              <a:t> = </a:t>
            </a:r>
            <a:r>
              <a:rPr i="1" lang="hu-HU" sz="3600">
                <a:solidFill>
                  <a:srgbClr val="FF0000"/>
                </a:solidFill>
              </a:rPr>
              <a:t>v</a:t>
            </a:r>
            <a:r>
              <a:rPr lang="hu-HU" sz="3600">
                <a:solidFill>
                  <a:srgbClr val="FF0000"/>
                </a:solidFill>
              </a:rPr>
              <a:t> = </a:t>
            </a:r>
            <a:r>
              <a:rPr i="1" lang="hu-HU" sz="3600">
                <a:solidFill>
                  <a:srgbClr val="FF0000"/>
                </a:solidFill>
              </a:rPr>
              <a:t>w</a:t>
            </a:r>
            <a:r>
              <a:rPr lang="hu-HU" sz="3600">
                <a:solidFill>
                  <a:srgbClr val="FF0000"/>
                </a:solidFill>
              </a:rPr>
              <a:t> ≧ 6</a:t>
            </a:r>
            <a:endParaRPr>
              <a:solidFill>
                <a:srgbClr val="FF0000"/>
              </a:solidFill>
            </a:endParaRPr>
          </a:p>
        </p:txBody>
      </p:sp>
      <p:pic>
        <p:nvPicPr>
          <p:cNvPr id="278" name="Google Shape;278;p17"/>
          <p:cNvPicPr preferRelativeResize="0"/>
          <p:nvPr>
            <p:ph idx="1" type="body"/>
          </p:nvPr>
        </p:nvPicPr>
        <p:blipFill rotWithShape="1">
          <a:blip r:embed="rId3">
            <a:alphaModFix/>
          </a:blip>
          <a:srcRect b="0" l="0" r="0" t="0"/>
          <a:stretch/>
        </p:blipFill>
        <p:spPr>
          <a:xfrm>
            <a:off x="2573350" y="4285925"/>
            <a:ext cx="7045200" cy="2213100"/>
          </a:xfrm>
          <a:prstGeom prst="rect">
            <a:avLst/>
          </a:prstGeom>
          <a:noFill/>
          <a:ln>
            <a:noFill/>
          </a:ln>
        </p:spPr>
      </p:pic>
      <p:pic>
        <p:nvPicPr>
          <p:cNvPr id="279" name="Google Shape;279;p17"/>
          <p:cNvPicPr preferRelativeResize="0"/>
          <p:nvPr/>
        </p:nvPicPr>
        <p:blipFill rotWithShape="1">
          <a:blip r:embed="rId4">
            <a:alphaModFix/>
          </a:blip>
          <a:srcRect b="0" l="0" r="0" t="0"/>
          <a:stretch/>
        </p:blipFill>
        <p:spPr>
          <a:xfrm>
            <a:off x="1716100" y="1069564"/>
            <a:ext cx="4151299" cy="3222286"/>
          </a:xfrm>
          <a:prstGeom prst="rect">
            <a:avLst/>
          </a:prstGeom>
          <a:noFill/>
          <a:ln>
            <a:noFill/>
          </a:ln>
        </p:spPr>
      </p:pic>
      <p:pic>
        <p:nvPicPr>
          <p:cNvPr id="280" name="Google Shape;280;p17"/>
          <p:cNvPicPr preferRelativeResize="0"/>
          <p:nvPr/>
        </p:nvPicPr>
        <p:blipFill rotWithShape="1">
          <a:blip r:embed="rId5">
            <a:alphaModFix/>
          </a:blip>
          <a:srcRect b="0" l="0" r="0" t="0"/>
          <a:stretch/>
        </p:blipFill>
        <p:spPr>
          <a:xfrm>
            <a:off x="6090550" y="1542611"/>
            <a:ext cx="4621002" cy="2212964"/>
          </a:xfrm>
          <a:prstGeom prst="rect">
            <a:avLst/>
          </a:prstGeom>
          <a:noFill/>
          <a:ln>
            <a:noFill/>
          </a:ln>
        </p:spPr>
      </p:pic>
      <p:sp>
        <p:nvSpPr>
          <p:cNvPr id="281" name="Google Shape;281;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82" name="Google Shape;282;p17"/>
          <p:cNvSpPr txBox="1"/>
          <p:nvPr/>
        </p:nvSpPr>
        <p:spPr>
          <a:xfrm>
            <a:off x="2661550" y="6397425"/>
            <a:ext cx="66129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18"/>
          <p:cNvSpPr txBox="1"/>
          <p:nvPr>
            <p:ph type="title"/>
          </p:nvPr>
        </p:nvSpPr>
        <p:spPr>
          <a:xfrm>
            <a:off x="0" y="0"/>
            <a:ext cx="12192000" cy="12411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hu-HU" sz="3600">
                <a:solidFill>
                  <a:srgbClr val="00B050"/>
                </a:solidFill>
              </a:rPr>
              <a:t>Construction of </a:t>
            </a:r>
            <a:r>
              <a:rPr lang="hu-HU" sz="3600">
                <a:solidFill>
                  <a:srgbClr val="FF0000"/>
                </a:solidFill>
              </a:rPr>
              <a:t>cobweb</a:t>
            </a:r>
            <a:r>
              <a:rPr lang="hu-HU" sz="3600">
                <a:solidFill>
                  <a:srgbClr val="00B050"/>
                </a:solidFill>
              </a:rPr>
              <a:t> (</a:t>
            </a:r>
            <a:r>
              <a:rPr lang="hu-HU" sz="3600">
                <a:solidFill>
                  <a:srgbClr val="FF0000"/>
                </a:solidFill>
              </a:rPr>
              <a:t>tube</a:t>
            </a:r>
            <a:r>
              <a:rPr lang="hu-HU" sz="3600">
                <a:solidFill>
                  <a:srgbClr val="00B050"/>
                </a:solidFill>
              </a:rPr>
              <a:t>) </a:t>
            </a:r>
            <a:r>
              <a:rPr lang="hu-HU" sz="3600">
                <a:solidFill>
                  <a:srgbClr val="FF0000"/>
                </a:solidFill>
              </a:rPr>
              <a:t>manifold</a:t>
            </a:r>
            <a:r>
              <a:rPr lang="hu-HU" sz="3600">
                <a:solidFill>
                  <a:srgbClr val="00B050"/>
                </a:solidFill>
              </a:rPr>
              <a:t> Cw(6) by tricky </a:t>
            </a:r>
            <a:endParaRPr sz="3600">
              <a:solidFill>
                <a:srgbClr val="00B050"/>
              </a:solidFill>
            </a:endParaRPr>
          </a:p>
          <a:p>
            <a:pPr indent="0" lvl="0" marL="0" rtl="0" algn="ctr">
              <a:lnSpc>
                <a:spcPct val="90000"/>
              </a:lnSpc>
              <a:spcBef>
                <a:spcPts val="0"/>
              </a:spcBef>
              <a:spcAft>
                <a:spcPts val="0"/>
              </a:spcAft>
              <a:buSzPts val="1800"/>
              <a:buNone/>
            </a:pPr>
            <a:r>
              <a:rPr lang="hu-HU" sz="3600">
                <a:solidFill>
                  <a:srgbClr val="00B050"/>
                </a:solidFill>
              </a:rPr>
              <a:t>face pairing identifications from </a:t>
            </a:r>
            <a:r>
              <a:rPr i="1" lang="hu-HU" sz="3600">
                <a:solidFill>
                  <a:srgbClr val="00B050"/>
                </a:solidFill>
              </a:rPr>
              <a:t>D-V</a:t>
            </a:r>
            <a:r>
              <a:rPr lang="hu-HU" sz="3600">
                <a:solidFill>
                  <a:srgbClr val="00B050"/>
                </a:solidFill>
              </a:rPr>
              <a:t> cell of previous point </a:t>
            </a:r>
            <a:r>
              <a:rPr i="1" lang="hu-HU" sz="3600">
                <a:solidFill>
                  <a:srgbClr val="00B050"/>
                </a:solidFill>
              </a:rPr>
              <a:t>Q</a:t>
            </a:r>
            <a:endParaRPr i="1" sz="3600">
              <a:solidFill>
                <a:srgbClr val="00B050"/>
              </a:solidFill>
            </a:endParaRPr>
          </a:p>
        </p:txBody>
      </p:sp>
      <p:pic>
        <p:nvPicPr>
          <p:cNvPr id="288" name="Google Shape;288;p18"/>
          <p:cNvPicPr preferRelativeResize="0"/>
          <p:nvPr>
            <p:ph idx="1" type="body"/>
          </p:nvPr>
        </p:nvPicPr>
        <p:blipFill rotWithShape="1">
          <a:blip r:embed="rId3">
            <a:alphaModFix/>
          </a:blip>
          <a:srcRect b="0" l="0" r="0" t="0"/>
          <a:stretch/>
        </p:blipFill>
        <p:spPr>
          <a:xfrm>
            <a:off x="2782900" y="1240975"/>
            <a:ext cx="6262800" cy="4982700"/>
          </a:xfrm>
          <a:prstGeom prst="rect">
            <a:avLst/>
          </a:prstGeom>
          <a:noFill/>
          <a:ln>
            <a:noFill/>
          </a:ln>
        </p:spPr>
      </p:pic>
      <p:sp>
        <p:nvSpPr>
          <p:cNvPr id="289" name="Google Shape;289;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90" name="Google Shape;290;p18"/>
          <p:cNvSpPr txBox="1"/>
          <p:nvPr/>
        </p:nvSpPr>
        <p:spPr>
          <a:xfrm>
            <a:off x="3327700" y="6223675"/>
            <a:ext cx="51732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g2c9f3452f53_0_0"/>
          <p:cNvSpPr txBox="1"/>
          <p:nvPr>
            <p:ph type="title"/>
          </p:nvPr>
        </p:nvSpPr>
        <p:spPr>
          <a:xfrm>
            <a:off x="1095900" y="3026500"/>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90" name="Google Shape;90;g2c9f3452f53_0_0"/>
          <p:cNvSpPr txBox="1"/>
          <p:nvPr>
            <p:ph idx="1" type="body"/>
          </p:nvPr>
        </p:nvSpPr>
        <p:spPr>
          <a:xfrm>
            <a:off x="0" y="3908625"/>
            <a:ext cx="12192000" cy="2949300"/>
          </a:xfrm>
          <a:prstGeom prst="rect">
            <a:avLst/>
          </a:prstGeom>
        </p:spPr>
        <p:txBody>
          <a:bodyPr anchorCtr="0" anchor="t" bIns="45700" lIns="91425" spcFirstLastPara="1" rIns="91425" wrap="square" tIns="45700">
            <a:noAutofit/>
          </a:bodyPr>
          <a:lstStyle/>
          <a:p>
            <a:pPr indent="0" lvl="0" marL="0" rtl="0" algn="ctr">
              <a:lnSpc>
                <a:spcPct val="95000"/>
              </a:lnSpc>
              <a:spcBef>
                <a:spcPts val="1200"/>
              </a:spcBef>
              <a:spcAft>
                <a:spcPts val="0"/>
              </a:spcAft>
              <a:buSzPts val="523"/>
              <a:buNone/>
            </a:pPr>
            <a:r>
              <a:rPr b="1" lang="hu-HU" sz="3076">
                <a:solidFill>
                  <a:srgbClr val="FF0000"/>
                </a:solidFill>
                <a:highlight>
                  <a:srgbClr val="FFFFFF"/>
                </a:highlight>
              </a:rPr>
              <a:t>Quant</a:t>
            </a:r>
            <a:r>
              <a:rPr b="1" lang="hu-HU" sz="3076">
                <a:solidFill>
                  <a:srgbClr val="FF0000"/>
                </a:solidFill>
                <a:highlight>
                  <a:srgbClr val="FFFFFF"/>
                </a:highlight>
              </a:rPr>
              <a:t>um "dots" and non-Euclidean crystallography </a:t>
            </a:r>
            <a:endParaRPr b="1" sz="3076">
              <a:solidFill>
                <a:srgbClr val="FF0000"/>
              </a:solidFill>
              <a:highlight>
                <a:srgbClr val="FFFFFF"/>
              </a:highlight>
            </a:endParaRPr>
          </a:p>
          <a:p>
            <a:pPr indent="0" lvl="0" marL="0" rtl="0" algn="ctr">
              <a:lnSpc>
                <a:spcPct val="95000"/>
              </a:lnSpc>
              <a:spcBef>
                <a:spcPts val="1200"/>
              </a:spcBef>
              <a:spcAft>
                <a:spcPts val="0"/>
              </a:spcAft>
              <a:buClr>
                <a:schemeClr val="dk1"/>
              </a:buClr>
              <a:buSzPts val="523"/>
              <a:buFont typeface="Arial"/>
              <a:buNone/>
            </a:pPr>
            <a:r>
              <a:rPr b="1" lang="hu-HU" sz="3076">
                <a:solidFill>
                  <a:srgbClr val="FF0000"/>
                </a:solidFill>
                <a:highlight>
                  <a:srgbClr val="FFFFFF"/>
                </a:highlight>
              </a:rPr>
              <a:t>on the 200th anniversary of János </a:t>
            </a:r>
            <a:r>
              <a:rPr b="1" lang="hu-HU" sz="3076">
                <a:solidFill>
                  <a:srgbClr val="FF0000"/>
                </a:solidFill>
                <a:highlight>
                  <a:srgbClr val="FFFFFF"/>
                </a:highlight>
              </a:rPr>
              <a:t>Bolyai’s</a:t>
            </a:r>
            <a:r>
              <a:rPr b="1" lang="hu-HU" sz="3076">
                <a:solidFill>
                  <a:srgbClr val="FF0000"/>
                </a:solidFill>
                <a:highlight>
                  <a:srgbClr val="FFFFFF"/>
                </a:highlight>
              </a:rPr>
              <a:t> absolute geometry</a:t>
            </a:r>
            <a:endParaRPr b="1" sz="3076">
              <a:solidFill>
                <a:srgbClr val="FF0000"/>
              </a:solidFill>
              <a:highlight>
                <a:srgbClr val="FFFFFF"/>
              </a:highlight>
            </a:endParaRPr>
          </a:p>
          <a:p>
            <a:pPr indent="0" lvl="0" marL="0" rtl="0" algn="ctr">
              <a:lnSpc>
                <a:spcPct val="95000"/>
              </a:lnSpc>
              <a:spcBef>
                <a:spcPts val="1200"/>
              </a:spcBef>
              <a:spcAft>
                <a:spcPts val="0"/>
              </a:spcAft>
              <a:buSzPts val="523"/>
              <a:buNone/>
            </a:pPr>
            <a:r>
              <a:rPr b="1" i="1" lang="hu-HU" sz="3245">
                <a:solidFill>
                  <a:srgbClr val="00B050"/>
                </a:solidFill>
                <a:highlight>
                  <a:srgbClr val="FFFFFF"/>
                </a:highlight>
              </a:rPr>
              <a:t>Emil MOLNÁR</a:t>
            </a:r>
            <a:r>
              <a:rPr b="1" lang="hu-HU" sz="2112">
                <a:solidFill>
                  <a:srgbClr val="333333"/>
                </a:solidFill>
                <a:highlight>
                  <a:srgbClr val="FFFFFF"/>
                </a:highlight>
              </a:rPr>
              <a:t>,</a:t>
            </a:r>
            <a:r>
              <a:rPr lang="hu-HU" sz="2112">
                <a:solidFill>
                  <a:srgbClr val="333333"/>
                </a:solidFill>
                <a:highlight>
                  <a:srgbClr val="FFFFFF"/>
                </a:highlight>
              </a:rPr>
              <a:t> </a:t>
            </a:r>
            <a:endParaRPr sz="2112">
              <a:solidFill>
                <a:srgbClr val="333333"/>
              </a:solidFill>
              <a:highlight>
                <a:srgbClr val="FFFFFF"/>
              </a:highlight>
            </a:endParaRPr>
          </a:p>
          <a:p>
            <a:pPr indent="0" lvl="0" marL="0" rtl="0" algn="ctr">
              <a:lnSpc>
                <a:spcPct val="95000"/>
              </a:lnSpc>
              <a:spcBef>
                <a:spcPts val="1200"/>
              </a:spcBef>
              <a:spcAft>
                <a:spcPts val="0"/>
              </a:spcAft>
              <a:buSzPts val="523"/>
              <a:buNone/>
            </a:pPr>
            <a:r>
              <a:rPr lang="hu-HU" sz="2454">
                <a:solidFill>
                  <a:srgbClr val="0070C0"/>
                </a:solidFill>
                <a:highlight>
                  <a:srgbClr val="FFFFFF"/>
                </a:highlight>
              </a:rPr>
              <a:t>Budapest University of Technology and Economics,</a:t>
            </a:r>
            <a:r>
              <a:rPr lang="hu-HU" sz="1287">
                <a:solidFill>
                  <a:srgbClr val="333333"/>
                </a:solidFill>
                <a:highlight>
                  <a:srgbClr val="FFFFFF"/>
                </a:highlight>
              </a:rPr>
              <a:t> </a:t>
            </a:r>
            <a:endParaRPr sz="1287">
              <a:solidFill>
                <a:srgbClr val="333333"/>
              </a:solidFill>
              <a:highlight>
                <a:srgbClr val="FFFFFF"/>
              </a:highlight>
            </a:endParaRPr>
          </a:p>
          <a:p>
            <a:pPr indent="0" lvl="0" marL="0" rtl="0" algn="ctr">
              <a:lnSpc>
                <a:spcPct val="95000"/>
              </a:lnSpc>
              <a:spcBef>
                <a:spcPts val="1200"/>
              </a:spcBef>
              <a:spcAft>
                <a:spcPts val="0"/>
              </a:spcAft>
              <a:buClr>
                <a:schemeClr val="dk1"/>
              </a:buClr>
              <a:buSzPts val="523"/>
              <a:buFont typeface="Arial"/>
              <a:buNone/>
            </a:pPr>
            <a:r>
              <a:rPr lang="hu-HU" sz="2278">
                <a:solidFill>
                  <a:srgbClr val="333333"/>
                </a:solidFill>
                <a:highlight>
                  <a:srgbClr val="FFFFFF"/>
                </a:highlight>
              </a:rPr>
              <a:t>Department of Algebra and Geometry</a:t>
            </a:r>
            <a:endParaRPr sz="2278">
              <a:solidFill>
                <a:srgbClr val="333333"/>
              </a:solidFill>
              <a:highlight>
                <a:srgbClr val="FFFFFF"/>
              </a:highlight>
            </a:endParaRPr>
          </a:p>
          <a:p>
            <a:pPr indent="0" lvl="0" marL="0" rtl="0" algn="l">
              <a:lnSpc>
                <a:spcPct val="70000"/>
              </a:lnSpc>
              <a:spcBef>
                <a:spcPts val="1200"/>
              </a:spcBef>
              <a:spcAft>
                <a:spcPts val="0"/>
              </a:spcAft>
              <a:buSzPts val="523"/>
              <a:buNone/>
            </a:pPr>
            <a:r>
              <a:t/>
            </a:r>
            <a:endParaRPr sz="1330"/>
          </a:p>
        </p:txBody>
      </p:sp>
      <p:sp>
        <p:nvSpPr>
          <p:cNvPr id="91" name="Google Shape;91;g2c9f3452f53_0_0"/>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hu-HU"/>
              <a:t>‹#›</a:t>
            </a:fld>
            <a:endParaRPr/>
          </a:p>
        </p:txBody>
      </p:sp>
      <p:sp>
        <p:nvSpPr>
          <p:cNvPr id="92" name="Google Shape;92;g2c9f3452f53_0_0"/>
          <p:cNvSpPr txBox="1"/>
          <p:nvPr/>
        </p:nvSpPr>
        <p:spPr>
          <a:xfrm>
            <a:off x="150" y="0"/>
            <a:ext cx="12192000" cy="3694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hu-HU" sz="4400">
                <a:solidFill>
                  <a:srgbClr val="FF0000"/>
                </a:solidFill>
                <a:latin typeface="Corsiva"/>
                <a:ea typeface="Corsiva"/>
                <a:cs typeface="Corsiva"/>
                <a:sym typeface="Corsiva"/>
              </a:rPr>
              <a:t>NON - EUCLIDEAN GEOMETRY </a:t>
            </a:r>
            <a:endParaRPr sz="4400">
              <a:solidFill>
                <a:srgbClr val="FF0000"/>
              </a:solidFill>
              <a:latin typeface="Corsiva"/>
              <a:ea typeface="Corsiva"/>
              <a:cs typeface="Corsiva"/>
              <a:sym typeface="Corsiva"/>
            </a:endParaRPr>
          </a:p>
          <a:p>
            <a:pPr indent="0" lvl="0" marL="0" rtl="0" algn="ctr">
              <a:spcBef>
                <a:spcPts val="0"/>
              </a:spcBef>
              <a:spcAft>
                <a:spcPts val="0"/>
              </a:spcAft>
              <a:buNone/>
            </a:pPr>
            <a:r>
              <a:rPr lang="hu-HU" sz="4400">
                <a:solidFill>
                  <a:srgbClr val="FF0000"/>
                </a:solidFill>
                <a:latin typeface="Corsiva"/>
                <a:ea typeface="Corsiva"/>
                <a:cs typeface="Corsiva"/>
                <a:sym typeface="Corsiva"/>
              </a:rPr>
              <a:t>IN MODERN PHYSICS AND MATHEMATICS</a:t>
            </a:r>
            <a:endParaRPr sz="4400">
              <a:solidFill>
                <a:srgbClr val="FF0000"/>
              </a:solidFill>
              <a:latin typeface="Corsiva"/>
              <a:ea typeface="Corsiva"/>
              <a:cs typeface="Corsiva"/>
              <a:sym typeface="Corsiva"/>
            </a:endParaRPr>
          </a:p>
          <a:p>
            <a:pPr indent="0" lvl="0" marL="0" rtl="0" algn="ctr">
              <a:spcBef>
                <a:spcPts val="0"/>
              </a:spcBef>
              <a:spcAft>
                <a:spcPts val="0"/>
              </a:spcAft>
              <a:buNone/>
            </a:pPr>
            <a:r>
              <a:rPr lang="hu-HU" sz="3800">
                <a:solidFill>
                  <a:srgbClr val="00B050"/>
                </a:solidFill>
              </a:rPr>
              <a:t>XII Bolyai - Gauss - Lobachevsky Conference,</a:t>
            </a:r>
            <a:r>
              <a:rPr lang="hu-HU" sz="2900">
                <a:solidFill>
                  <a:schemeClr val="dk1"/>
                </a:solidFill>
                <a:latin typeface="Calibri"/>
                <a:ea typeface="Calibri"/>
                <a:cs typeface="Calibri"/>
                <a:sym typeface="Calibri"/>
              </a:rPr>
              <a:t> </a:t>
            </a:r>
            <a:endParaRPr sz="2900">
              <a:solidFill>
                <a:schemeClr val="dk1"/>
              </a:solidFill>
              <a:latin typeface="Calibri"/>
              <a:ea typeface="Calibri"/>
              <a:cs typeface="Calibri"/>
              <a:sym typeface="Calibri"/>
            </a:endParaRPr>
          </a:p>
          <a:p>
            <a:pPr indent="0" lvl="0" marL="0" rtl="0" algn="ctr">
              <a:spcBef>
                <a:spcPts val="0"/>
              </a:spcBef>
              <a:spcAft>
                <a:spcPts val="0"/>
              </a:spcAft>
              <a:buNone/>
            </a:pPr>
            <a:r>
              <a:rPr lang="hu-HU" sz="3600">
                <a:solidFill>
                  <a:srgbClr val="0070C0"/>
                </a:solidFill>
                <a:latin typeface="Calibri"/>
                <a:ea typeface="Calibri"/>
                <a:cs typeface="Calibri"/>
                <a:sym typeface="Calibri"/>
              </a:rPr>
              <a:t>Budapest, Domus Collegium Hungaricum </a:t>
            </a:r>
            <a:endParaRPr sz="3600">
              <a:solidFill>
                <a:srgbClr val="0070C0"/>
              </a:solidFill>
              <a:latin typeface="Calibri"/>
              <a:ea typeface="Calibri"/>
              <a:cs typeface="Calibri"/>
              <a:sym typeface="Calibri"/>
            </a:endParaRPr>
          </a:p>
          <a:p>
            <a:pPr indent="0" lvl="0" marL="0" rtl="0" algn="ctr">
              <a:spcBef>
                <a:spcPts val="0"/>
              </a:spcBef>
              <a:spcAft>
                <a:spcPts val="0"/>
              </a:spcAft>
              <a:buNone/>
            </a:pPr>
            <a:r>
              <a:rPr lang="hu-HU" sz="3600">
                <a:solidFill>
                  <a:srgbClr val="0070C0"/>
                </a:solidFill>
                <a:latin typeface="Calibri"/>
                <a:ea typeface="Calibri"/>
                <a:cs typeface="Calibri"/>
                <a:sym typeface="Calibri"/>
              </a:rPr>
              <a:t>of the Hungarian Academy of Sciences, </a:t>
            </a:r>
            <a:endParaRPr sz="3600">
              <a:solidFill>
                <a:srgbClr val="0070C0"/>
              </a:solidFill>
              <a:latin typeface="Calibri"/>
              <a:ea typeface="Calibri"/>
              <a:cs typeface="Calibri"/>
              <a:sym typeface="Calibri"/>
            </a:endParaRPr>
          </a:p>
          <a:p>
            <a:pPr indent="0" lvl="0" marL="0" rtl="0" algn="ctr">
              <a:spcBef>
                <a:spcPts val="0"/>
              </a:spcBef>
              <a:spcAft>
                <a:spcPts val="0"/>
              </a:spcAft>
              <a:buNone/>
            </a:pPr>
            <a:r>
              <a:rPr lang="hu-HU" sz="3000">
                <a:solidFill>
                  <a:schemeClr val="dk1"/>
                </a:solidFill>
                <a:latin typeface="Calibri"/>
                <a:ea typeface="Calibri"/>
                <a:cs typeface="Calibri"/>
                <a:sym typeface="Calibri"/>
              </a:rPr>
              <a:t>May 1 - 3 2024</a:t>
            </a:r>
            <a:endParaRPr sz="3000">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19"/>
          <p:cNvSpPr txBox="1"/>
          <p:nvPr>
            <p:ph type="title"/>
          </p:nvPr>
        </p:nvSpPr>
        <p:spPr>
          <a:xfrm>
            <a:off x="0" y="0"/>
            <a:ext cx="12192000" cy="10551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hu-HU" sz="3600">
                <a:solidFill>
                  <a:srgbClr val="00B050"/>
                </a:solidFill>
              </a:rPr>
              <a:t>Animation of cobweb manifolds </a:t>
            </a:r>
            <a:r>
              <a:rPr i="1" lang="hu-HU" sz="3600">
                <a:solidFill>
                  <a:srgbClr val="00B050"/>
                </a:solidFill>
              </a:rPr>
              <a:t>Cw</a:t>
            </a:r>
            <a:r>
              <a:rPr lang="hu-HU" sz="3600">
                <a:solidFill>
                  <a:srgbClr val="00B050"/>
                </a:solidFill>
              </a:rPr>
              <a:t>(6) in </a:t>
            </a:r>
            <a:r>
              <a:rPr i="1" lang="hu-HU" sz="3600">
                <a:solidFill>
                  <a:srgbClr val="FF0000"/>
                </a:solidFill>
              </a:rPr>
              <a:t>B-C-K</a:t>
            </a:r>
            <a:r>
              <a:rPr lang="hu-HU" sz="3600">
                <a:solidFill>
                  <a:srgbClr val="FF0000"/>
                </a:solidFill>
              </a:rPr>
              <a:t> </a:t>
            </a:r>
            <a:r>
              <a:rPr i="1" lang="hu-HU" sz="3600">
                <a:solidFill>
                  <a:srgbClr val="FF0000"/>
                </a:solidFill>
              </a:rPr>
              <a:t>model</a:t>
            </a:r>
            <a:r>
              <a:rPr lang="hu-HU" sz="3600">
                <a:solidFill>
                  <a:srgbClr val="00B050"/>
                </a:solidFill>
              </a:rPr>
              <a:t> of </a:t>
            </a:r>
            <a:r>
              <a:rPr b="1" lang="hu-HU" sz="3600">
                <a:solidFill>
                  <a:srgbClr val="00B050"/>
                </a:solidFill>
              </a:rPr>
              <a:t>H</a:t>
            </a:r>
            <a:r>
              <a:rPr b="1" baseline="30000" lang="hu-HU" sz="3600">
                <a:solidFill>
                  <a:srgbClr val="00B050"/>
                </a:solidFill>
              </a:rPr>
              <a:t>3</a:t>
            </a:r>
            <a:endParaRPr b="1" baseline="30000" sz="3600">
              <a:solidFill>
                <a:srgbClr val="00B050"/>
              </a:solidFill>
            </a:endParaRPr>
          </a:p>
        </p:txBody>
      </p:sp>
      <p:pic>
        <p:nvPicPr>
          <p:cNvPr id="296" name="Google Shape;296;p19"/>
          <p:cNvPicPr preferRelativeResize="0"/>
          <p:nvPr>
            <p:ph idx="1" type="body"/>
          </p:nvPr>
        </p:nvPicPr>
        <p:blipFill rotWithShape="1">
          <a:blip r:embed="rId3">
            <a:alphaModFix/>
          </a:blip>
          <a:srcRect b="0" l="0" r="0" t="0"/>
          <a:stretch/>
        </p:blipFill>
        <p:spPr>
          <a:xfrm>
            <a:off x="918950" y="1297863"/>
            <a:ext cx="5189700" cy="4777200"/>
          </a:xfrm>
          <a:prstGeom prst="rect">
            <a:avLst/>
          </a:prstGeom>
          <a:noFill/>
          <a:ln>
            <a:noFill/>
          </a:ln>
        </p:spPr>
      </p:pic>
      <p:pic>
        <p:nvPicPr>
          <p:cNvPr id="297" name="Google Shape;297;p19"/>
          <p:cNvPicPr preferRelativeResize="0"/>
          <p:nvPr/>
        </p:nvPicPr>
        <p:blipFill rotWithShape="1">
          <a:blip r:embed="rId4">
            <a:alphaModFix/>
          </a:blip>
          <a:srcRect b="0" l="0" r="0" t="0"/>
          <a:stretch/>
        </p:blipFill>
        <p:spPr>
          <a:xfrm>
            <a:off x="6334125" y="1297800"/>
            <a:ext cx="4914350" cy="4777201"/>
          </a:xfrm>
          <a:prstGeom prst="rect">
            <a:avLst/>
          </a:prstGeom>
          <a:noFill/>
          <a:ln>
            <a:noFill/>
          </a:ln>
        </p:spPr>
      </p:pic>
      <p:sp>
        <p:nvSpPr>
          <p:cNvPr id="298" name="Google Shape;298;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299" name="Google Shape;299;p19"/>
          <p:cNvSpPr txBox="1"/>
          <p:nvPr/>
        </p:nvSpPr>
        <p:spPr>
          <a:xfrm>
            <a:off x="3896975" y="6356350"/>
            <a:ext cx="53094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1600" u="none" cap="none" strike="noStrike">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20"/>
          <p:cNvSpPr txBox="1"/>
          <p:nvPr>
            <p:ph type="title"/>
          </p:nvPr>
        </p:nvSpPr>
        <p:spPr>
          <a:xfrm>
            <a:off x="838200" y="1"/>
            <a:ext cx="10515600" cy="12594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dk1"/>
              </a:buClr>
              <a:buSzPts val="1800"/>
              <a:buNone/>
            </a:pPr>
            <a:r>
              <a:rPr lang="hu-HU" sz="4700">
                <a:solidFill>
                  <a:srgbClr val="00B050"/>
                </a:solidFill>
              </a:rPr>
              <a:t>             Animation of </a:t>
            </a:r>
            <a:r>
              <a:rPr i="1" lang="hu-HU" sz="4700">
                <a:solidFill>
                  <a:srgbClr val="FF0000"/>
                </a:solidFill>
              </a:rPr>
              <a:t>Cw</a:t>
            </a:r>
            <a:r>
              <a:rPr lang="hu-HU" sz="4700">
                <a:solidFill>
                  <a:srgbClr val="FF0000"/>
                </a:solidFill>
              </a:rPr>
              <a:t>(6) manifold</a:t>
            </a:r>
            <a:endParaRPr sz="4700">
              <a:solidFill>
                <a:srgbClr val="FF0000"/>
              </a:solidFill>
            </a:endParaRPr>
          </a:p>
        </p:txBody>
      </p:sp>
      <p:pic>
        <p:nvPicPr>
          <p:cNvPr id="305" name="Google Shape;305;p20"/>
          <p:cNvPicPr preferRelativeResize="0"/>
          <p:nvPr>
            <p:ph idx="1" type="body"/>
          </p:nvPr>
        </p:nvPicPr>
        <p:blipFill rotWithShape="1">
          <a:blip r:embed="rId3">
            <a:alphaModFix/>
          </a:blip>
          <a:srcRect b="0" l="0" r="0" t="0"/>
          <a:stretch/>
        </p:blipFill>
        <p:spPr>
          <a:xfrm>
            <a:off x="3359150" y="1259275"/>
            <a:ext cx="5473800" cy="4917900"/>
          </a:xfrm>
          <a:prstGeom prst="rect">
            <a:avLst/>
          </a:prstGeom>
          <a:noFill/>
          <a:ln>
            <a:noFill/>
          </a:ln>
        </p:spPr>
      </p:pic>
      <p:sp>
        <p:nvSpPr>
          <p:cNvPr id="306" name="Google Shape;306;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307" name="Google Shape;307;p20"/>
          <p:cNvSpPr txBox="1"/>
          <p:nvPr/>
        </p:nvSpPr>
        <p:spPr>
          <a:xfrm>
            <a:off x="6160300" y="6977125"/>
            <a:ext cx="98019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308" name="Google Shape;308;p20"/>
          <p:cNvSpPr txBox="1"/>
          <p:nvPr/>
        </p:nvSpPr>
        <p:spPr>
          <a:xfrm>
            <a:off x="6075200" y="6909050"/>
            <a:ext cx="17100" cy="68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309" name="Google Shape;309;p20"/>
          <p:cNvSpPr txBox="1"/>
          <p:nvPr/>
        </p:nvSpPr>
        <p:spPr>
          <a:xfrm flipH="1" rot="10800000">
            <a:off x="4952050" y="7045178"/>
            <a:ext cx="1990800" cy="187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310" name="Google Shape;310;p20"/>
          <p:cNvSpPr txBox="1"/>
          <p:nvPr/>
        </p:nvSpPr>
        <p:spPr>
          <a:xfrm>
            <a:off x="3359150" y="6396175"/>
            <a:ext cx="58134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21"/>
          <p:cNvSpPr txBox="1"/>
          <p:nvPr>
            <p:ph type="title"/>
          </p:nvPr>
        </p:nvSpPr>
        <p:spPr>
          <a:xfrm>
            <a:off x="770125" y="153150"/>
            <a:ext cx="10515600" cy="36894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SzPct val="40909"/>
              <a:buNone/>
            </a:pPr>
            <a:r>
              <a:rPr lang="hu-HU">
                <a:solidFill>
                  <a:srgbClr val="00B050"/>
                </a:solidFill>
              </a:rPr>
              <a:t>Many Thanks to my Colleagues </a:t>
            </a:r>
            <a:r>
              <a:rPr i="1" lang="hu-HU">
                <a:solidFill>
                  <a:srgbClr val="FF0000"/>
                </a:solidFill>
              </a:rPr>
              <a:t>Dr. István PROK</a:t>
            </a:r>
            <a:r>
              <a:rPr lang="hu-HU">
                <a:solidFill>
                  <a:srgbClr val="00B050"/>
                </a:solidFill>
              </a:rPr>
              <a:t> and </a:t>
            </a:r>
            <a:r>
              <a:rPr i="1" lang="hu-HU">
                <a:solidFill>
                  <a:srgbClr val="FF0000"/>
                </a:solidFill>
              </a:rPr>
              <a:t>Dr. Jenő SZIRMAI</a:t>
            </a:r>
            <a:r>
              <a:rPr lang="hu-HU">
                <a:solidFill>
                  <a:srgbClr val="00B050"/>
                </a:solidFill>
              </a:rPr>
              <a:t> for scientific collaborations, to </a:t>
            </a:r>
            <a:r>
              <a:rPr i="1" lang="hu-HU">
                <a:solidFill>
                  <a:srgbClr val="FF0000"/>
                </a:solidFill>
              </a:rPr>
              <a:t>Dr. Ede BENDE</a:t>
            </a:r>
            <a:r>
              <a:rPr lang="hu-HU">
                <a:solidFill>
                  <a:srgbClr val="00B050"/>
                </a:solidFill>
              </a:rPr>
              <a:t> and </a:t>
            </a:r>
            <a:r>
              <a:rPr i="1" lang="hu-HU">
                <a:solidFill>
                  <a:srgbClr val="FF0000"/>
                </a:solidFill>
              </a:rPr>
              <a:t>Acad. István HARGITTAI</a:t>
            </a:r>
            <a:r>
              <a:rPr lang="hu-HU">
                <a:solidFill>
                  <a:srgbClr val="FF0000"/>
                </a:solidFill>
              </a:rPr>
              <a:t> </a:t>
            </a:r>
            <a:endParaRPr>
              <a:solidFill>
                <a:srgbClr val="FF0000"/>
              </a:solidFill>
            </a:endParaRPr>
          </a:p>
          <a:p>
            <a:pPr indent="0" lvl="0" marL="0" rtl="0" algn="ctr">
              <a:lnSpc>
                <a:spcPct val="90000"/>
              </a:lnSpc>
              <a:spcBef>
                <a:spcPts val="0"/>
              </a:spcBef>
              <a:spcAft>
                <a:spcPts val="0"/>
              </a:spcAft>
              <a:buSzPct val="40909"/>
              <a:buNone/>
            </a:pPr>
            <a:r>
              <a:rPr lang="hu-HU">
                <a:solidFill>
                  <a:srgbClr val="00B050"/>
                </a:solidFill>
              </a:rPr>
              <a:t>for Chemistry consultations, </a:t>
            </a:r>
            <a:endParaRPr>
              <a:solidFill>
                <a:srgbClr val="00B050"/>
              </a:solidFill>
            </a:endParaRPr>
          </a:p>
          <a:p>
            <a:pPr indent="0" lvl="0" marL="0" rtl="0" algn="ctr">
              <a:lnSpc>
                <a:spcPct val="90000"/>
              </a:lnSpc>
              <a:spcBef>
                <a:spcPts val="0"/>
              </a:spcBef>
              <a:spcAft>
                <a:spcPts val="0"/>
              </a:spcAft>
              <a:buSzPct val="40909"/>
              <a:buNone/>
            </a:pPr>
            <a:r>
              <a:rPr lang="hu-HU">
                <a:solidFill>
                  <a:srgbClr val="00B050"/>
                </a:solidFill>
              </a:rPr>
              <a:t>to </a:t>
            </a:r>
            <a:r>
              <a:rPr i="1" lang="hu-HU">
                <a:solidFill>
                  <a:srgbClr val="FF0000"/>
                </a:solidFill>
              </a:rPr>
              <a:t>Dr. Jenő SZIRMAI</a:t>
            </a:r>
            <a:r>
              <a:rPr lang="hu-HU">
                <a:solidFill>
                  <a:srgbClr val="00B050"/>
                </a:solidFill>
              </a:rPr>
              <a:t> for assisting preparation </a:t>
            </a:r>
            <a:endParaRPr>
              <a:solidFill>
                <a:srgbClr val="00B050"/>
              </a:solidFill>
            </a:endParaRPr>
          </a:p>
          <a:p>
            <a:pPr indent="0" lvl="0" marL="0" rtl="0" algn="ctr">
              <a:lnSpc>
                <a:spcPct val="90000"/>
              </a:lnSpc>
              <a:spcBef>
                <a:spcPts val="0"/>
              </a:spcBef>
              <a:spcAft>
                <a:spcPts val="0"/>
              </a:spcAft>
              <a:buSzPct val="40909"/>
              <a:buNone/>
            </a:pPr>
            <a:r>
              <a:rPr lang="hu-HU">
                <a:solidFill>
                  <a:srgbClr val="00B050"/>
                </a:solidFill>
              </a:rPr>
              <a:t>of this presentation.</a:t>
            </a:r>
            <a:endParaRPr>
              <a:solidFill>
                <a:srgbClr val="00B050"/>
              </a:solidFill>
            </a:endParaRPr>
          </a:p>
        </p:txBody>
      </p:sp>
      <p:sp>
        <p:nvSpPr>
          <p:cNvPr id="316" name="Google Shape;316;p21"/>
          <p:cNvSpPr txBox="1"/>
          <p:nvPr>
            <p:ph idx="1" type="body"/>
          </p:nvPr>
        </p:nvSpPr>
        <p:spPr>
          <a:xfrm>
            <a:off x="634000" y="4016100"/>
            <a:ext cx="10515600" cy="1480500"/>
          </a:xfrm>
          <a:prstGeom prst="rect">
            <a:avLst/>
          </a:prstGeom>
          <a:noFill/>
          <a:ln>
            <a:noFill/>
          </a:ln>
        </p:spPr>
        <p:txBody>
          <a:bodyPr anchorCtr="0" anchor="t" bIns="45700" lIns="91425" spcFirstLastPara="1" rIns="91425" wrap="square" tIns="45700">
            <a:normAutofit fontScale="47500" lnSpcReduction="20000"/>
          </a:bodyPr>
          <a:lstStyle/>
          <a:p>
            <a:pPr indent="-342900" lvl="0" marL="457200" rtl="0" algn="ctr">
              <a:lnSpc>
                <a:spcPct val="90000"/>
              </a:lnSpc>
              <a:spcBef>
                <a:spcPts val="1000"/>
              </a:spcBef>
              <a:spcAft>
                <a:spcPts val="0"/>
              </a:spcAft>
              <a:buSzPct val="64285"/>
              <a:buFont typeface="Noto Sans Symbols"/>
              <a:buNone/>
            </a:pPr>
            <a:r>
              <a:t/>
            </a:r>
            <a:endParaRPr>
              <a:latin typeface="Corsiva"/>
              <a:ea typeface="Corsiva"/>
              <a:cs typeface="Corsiva"/>
              <a:sym typeface="Corsiva"/>
            </a:endParaRPr>
          </a:p>
          <a:p>
            <a:pPr indent="-342900" lvl="0" marL="457200" rtl="0" algn="ctr">
              <a:lnSpc>
                <a:spcPct val="90000"/>
              </a:lnSpc>
              <a:spcBef>
                <a:spcPts val="1000"/>
              </a:spcBef>
              <a:spcAft>
                <a:spcPts val="0"/>
              </a:spcAft>
              <a:buSzPct val="64285"/>
              <a:buFont typeface="Noto Sans Symbols"/>
              <a:buNone/>
            </a:pPr>
            <a:r>
              <a:t/>
            </a:r>
            <a:endParaRPr>
              <a:latin typeface="Corsiva"/>
              <a:ea typeface="Corsiva"/>
              <a:cs typeface="Corsiva"/>
              <a:sym typeface="Corsiva"/>
            </a:endParaRPr>
          </a:p>
          <a:p>
            <a:pPr indent="-342900" lvl="0" marL="457200" rtl="0" algn="ctr">
              <a:lnSpc>
                <a:spcPct val="90000"/>
              </a:lnSpc>
              <a:spcBef>
                <a:spcPts val="1000"/>
              </a:spcBef>
              <a:spcAft>
                <a:spcPts val="0"/>
              </a:spcAft>
              <a:buSzPct val="64285"/>
              <a:buFont typeface="Noto Sans Symbols"/>
              <a:buNone/>
            </a:pPr>
            <a:r>
              <a:t/>
            </a:r>
            <a:endParaRPr>
              <a:latin typeface="Corsiva"/>
              <a:ea typeface="Corsiva"/>
              <a:cs typeface="Corsiva"/>
              <a:sym typeface="Corsiva"/>
            </a:endParaRPr>
          </a:p>
          <a:p>
            <a:pPr indent="-342900" lvl="0" marL="457200" rtl="0" algn="ctr">
              <a:lnSpc>
                <a:spcPct val="90000"/>
              </a:lnSpc>
              <a:spcBef>
                <a:spcPts val="1000"/>
              </a:spcBef>
              <a:spcAft>
                <a:spcPts val="0"/>
              </a:spcAft>
              <a:buSzPts val="855"/>
              <a:buFont typeface="Noto Sans Symbols"/>
              <a:buNone/>
            </a:pPr>
            <a:r>
              <a:rPr lang="hu-HU" sz="9135">
                <a:solidFill>
                  <a:srgbClr val="FF0000"/>
                </a:solidFill>
              </a:rPr>
              <a:t>Thank you for kind Attention!</a:t>
            </a:r>
            <a:endParaRPr sz="9135">
              <a:solidFill>
                <a:srgbClr val="FF0000"/>
              </a:solidFill>
            </a:endParaRPr>
          </a:p>
        </p:txBody>
      </p:sp>
      <p:sp>
        <p:nvSpPr>
          <p:cNvPr id="317" name="Google Shape;317;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p>
            <a:pPr indent="0" lvl="0" marL="0" rtl="0" algn="l">
              <a:lnSpc>
                <a:spcPct val="100000"/>
              </a:lnSpc>
              <a:spcBef>
                <a:spcPts val="0"/>
              </a:spcBef>
              <a:spcAft>
                <a:spcPts val="0"/>
              </a:spcAft>
              <a:buSzPts val="1400"/>
              <a:buNone/>
            </a:pPr>
            <a:r>
              <a:rPr lang="hu-HU"/>
              <a:t>2024. 02. 29.</a:t>
            </a:r>
            <a:endParaRPr/>
          </a:p>
        </p:txBody>
      </p:sp>
      <p:sp>
        <p:nvSpPr>
          <p:cNvPr id="318" name="Google Shape;318;p21"/>
          <p:cNvSpPr txBox="1"/>
          <p:nvPr/>
        </p:nvSpPr>
        <p:spPr>
          <a:xfrm>
            <a:off x="4152250" y="6245375"/>
            <a:ext cx="4866900" cy="476100"/>
          </a:xfrm>
          <a:prstGeom prst="rect">
            <a:avLst/>
          </a:prstGeom>
          <a:noFill/>
          <a:ln>
            <a:noFill/>
          </a:ln>
        </p:spPr>
        <p:txBody>
          <a:bodyPr anchorCtr="0" anchor="t" bIns="91425" lIns="91425" spcFirstLastPara="1" rIns="91425" wrap="square" tIns="91425">
            <a:no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2800" u="none" cap="none" strike="noStrike">
              <a:solidFill>
                <a:schemeClr val="dk1"/>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2" name="Shape 322"/>
        <p:cNvGrpSpPr/>
        <p:nvPr/>
      </p:nvGrpSpPr>
      <p:grpSpPr>
        <a:xfrm>
          <a:off x="0" y="0"/>
          <a:ext cx="0" cy="0"/>
          <a:chOff x="0" y="0"/>
          <a:chExt cx="0" cy="0"/>
        </a:xfrm>
      </p:grpSpPr>
      <p:sp>
        <p:nvSpPr>
          <p:cNvPr id="323" name="Google Shape;323;g2caeb848342_0_8"/>
          <p:cNvSpPr txBox="1"/>
          <p:nvPr>
            <p:ph type="title"/>
          </p:nvPr>
        </p:nvSpPr>
        <p:spPr>
          <a:xfrm>
            <a:off x="838200" y="365125"/>
            <a:ext cx="10515600" cy="1325700"/>
          </a:xfrm>
          <a:prstGeom prst="rect">
            <a:avLst/>
          </a:prstGeom>
        </p:spPr>
        <p:txBody>
          <a:bodyPr anchorCtr="0" anchor="ctr" bIns="45700" lIns="91425" spcFirstLastPara="1" rIns="91425" wrap="square" tIns="45700">
            <a:normAutofit/>
          </a:bodyPr>
          <a:lstStyle/>
          <a:p>
            <a:pPr indent="0" lvl="0" marL="0" rtl="0" algn="l">
              <a:spcBef>
                <a:spcPts val="0"/>
              </a:spcBef>
              <a:spcAft>
                <a:spcPts val="0"/>
              </a:spcAft>
              <a:buNone/>
            </a:pPr>
            <a:r>
              <a:t/>
            </a:r>
            <a:endParaRPr/>
          </a:p>
        </p:txBody>
      </p:sp>
      <p:sp>
        <p:nvSpPr>
          <p:cNvPr id="324" name="Google Shape;324;g2caeb848342_0_8"/>
          <p:cNvSpPr txBox="1"/>
          <p:nvPr>
            <p:ph idx="1" type="body"/>
          </p:nvPr>
        </p:nvSpPr>
        <p:spPr>
          <a:xfrm>
            <a:off x="838200" y="1825625"/>
            <a:ext cx="10515600" cy="4351200"/>
          </a:xfrm>
          <a:prstGeom prst="rect">
            <a:avLst/>
          </a:prstGeom>
        </p:spPr>
        <p:txBody>
          <a:bodyPr anchorCtr="0" anchor="t" bIns="45700" lIns="91425" spcFirstLastPara="1" rIns="91425" wrap="square" tIns="45700">
            <a:normAutofit/>
          </a:bodyPr>
          <a:lstStyle/>
          <a:p>
            <a:pPr indent="0" lvl="0" marL="0" rtl="0" algn="l">
              <a:spcBef>
                <a:spcPts val="1000"/>
              </a:spcBef>
              <a:spcAft>
                <a:spcPts val="0"/>
              </a:spcAft>
              <a:buNone/>
            </a:pPr>
            <a:r>
              <a:t/>
            </a:r>
            <a:endParaRPr/>
          </a:p>
        </p:txBody>
      </p:sp>
      <p:sp>
        <p:nvSpPr>
          <p:cNvPr id="325" name="Google Shape;325;g2caeb848342_0_8"/>
          <p:cNvSpPr txBox="1"/>
          <p:nvPr>
            <p:ph idx="12" type="sldNum"/>
          </p:nvPr>
        </p:nvSpPr>
        <p:spPr>
          <a:xfrm>
            <a:off x="8610600" y="6356350"/>
            <a:ext cx="2743200" cy="365100"/>
          </a:xfrm>
          <a:prstGeom prst="rect">
            <a:avLst/>
          </a:prstGeom>
        </p:spPr>
        <p:txBody>
          <a:bodyPr anchorCtr="0" anchor="ctr" bIns="45700" lIns="91425" spcFirstLastPara="1" rIns="91425" wrap="square" tIns="45700">
            <a:noAutofit/>
          </a:bodyPr>
          <a:lstStyle/>
          <a:p>
            <a:pPr indent="0" lvl="0" marL="0" rtl="0" algn="r">
              <a:spcBef>
                <a:spcPts val="0"/>
              </a:spcBef>
              <a:spcAft>
                <a:spcPts val="0"/>
              </a:spcAft>
              <a:buClr>
                <a:srgbClr val="000000"/>
              </a:buClr>
              <a:buSzPts val="1200"/>
              <a:buFont typeface="Arial"/>
              <a:buNone/>
            </a:pPr>
            <a:fld id="{00000000-1234-1234-1234-123412341234}" type="slidenum">
              <a:rPr lang="hu-HU"/>
              <a:t>‹#›</a:t>
            </a:fld>
            <a:endParaRPr/>
          </a:p>
        </p:txBody>
      </p:sp>
      <p:sp>
        <p:nvSpPr>
          <p:cNvPr id="326" name="Google Shape;326;g2caeb848342_0_8"/>
          <p:cNvSpPr txBox="1"/>
          <p:nvPr/>
        </p:nvSpPr>
        <p:spPr>
          <a:xfrm>
            <a:off x="70825" y="-24925"/>
            <a:ext cx="12154200" cy="1814400"/>
          </a:xfrm>
          <a:prstGeom prst="rect">
            <a:avLst/>
          </a:prstGeom>
          <a:noFill/>
          <a:ln>
            <a:noFill/>
          </a:ln>
        </p:spPr>
        <p:txBody>
          <a:bodyPr anchorCtr="0" anchor="ctr" bIns="45700" lIns="91425" spcFirstLastPara="1" rIns="91425" wrap="square" tIns="45700">
            <a:normAutofit fontScale="85000" lnSpcReduction="20000"/>
          </a:bodyPr>
          <a:lstStyle/>
          <a:p>
            <a:pPr indent="0" lvl="0" marL="0" rtl="0" algn="ctr">
              <a:lnSpc>
                <a:spcPct val="90000"/>
              </a:lnSpc>
              <a:spcBef>
                <a:spcPts val="0"/>
              </a:spcBef>
              <a:spcAft>
                <a:spcPts val="0"/>
              </a:spcAft>
              <a:buNone/>
            </a:pPr>
            <a:r>
              <a:rPr lang="hu-HU" sz="4400">
                <a:solidFill>
                  <a:srgbClr val="6AA84F"/>
                </a:solidFill>
                <a:latin typeface="Play"/>
                <a:ea typeface="Play"/>
                <a:cs typeface="Play"/>
                <a:sym typeface="Play"/>
              </a:rPr>
              <a:t>XII BGL Conference Budapest, 2024 May 1-3</a:t>
            </a:r>
            <a:endParaRPr sz="4400">
              <a:solidFill>
                <a:srgbClr val="6AA84F"/>
              </a:solidFill>
              <a:latin typeface="Play"/>
              <a:ea typeface="Play"/>
              <a:cs typeface="Play"/>
              <a:sym typeface="Play"/>
            </a:endParaRPr>
          </a:p>
          <a:p>
            <a:pPr indent="0" lvl="0" marL="0" rtl="0" algn="ctr">
              <a:lnSpc>
                <a:spcPct val="90000"/>
              </a:lnSpc>
              <a:spcBef>
                <a:spcPts val="0"/>
              </a:spcBef>
              <a:spcAft>
                <a:spcPts val="0"/>
              </a:spcAft>
              <a:buNone/>
            </a:pPr>
            <a:r>
              <a:rPr b="1" lang="hu-HU" sz="4677">
                <a:solidFill>
                  <a:srgbClr val="FF0000"/>
                </a:solidFill>
                <a:highlight>
                  <a:srgbClr val="FFFFFF"/>
                </a:highlight>
                <a:latin typeface="Corsiva"/>
                <a:ea typeface="Corsiva"/>
                <a:cs typeface="Corsiva"/>
                <a:sym typeface="Corsiva"/>
              </a:rPr>
              <a:t>Non-Euclidean Geometry in </a:t>
            </a:r>
            <a:endParaRPr b="1" sz="4677">
              <a:solidFill>
                <a:srgbClr val="FF0000"/>
              </a:solidFill>
              <a:highlight>
                <a:srgbClr val="FFFFFF"/>
              </a:highlight>
              <a:latin typeface="Corsiva"/>
              <a:ea typeface="Corsiva"/>
              <a:cs typeface="Corsiva"/>
              <a:sym typeface="Corsiva"/>
            </a:endParaRPr>
          </a:p>
          <a:p>
            <a:pPr indent="0" lvl="0" marL="0" rtl="0" algn="ctr">
              <a:lnSpc>
                <a:spcPct val="90000"/>
              </a:lnSpc>
              <a:spcBef>
                <a:spcPts val="0"/>
              </a:spcBef>
              <a:spcAft>
                <a:spcPts val="0"/>
              </a:spcAft>
              <a:buNone/>
            </a:pPr>
            <a:r>
              <a:rPr b="1" lang="hu-HU" sz="4677">
                <a:solidFill>
                  <a:srgbClr val="FF0000"/>
                </a:solidFill>
                <a:highlight>
                  <a:srgbClr val="FFFFFF"/>
                </a:highlight>
                <a:latin typeface="Corsiva"/>
                <a:ea typeface="Corsiva"/>
                <a:cs typeface="Corsiva"/>
                <a:sym typeface="Corsiva"/>
              </a:rPr>
              <a:t>Modern Physics and Mathematics</a:t>
            </a:r>
            <a:endParaRPr b="1" sz="4677">
              <a:solidFill>
                <a:srgbClr val="FF0000"/>
              </a:solidFill>
              <a:highlight>
                <a:srgbClr val="FFFFFF"/>
              </a:highlight>
              <a:latin typeface="Corsiva"/>
              <a:ea typeface="Corsiva"/>
              <a:cs typeface="Corsiva"/>
              <a:sym typeface="Corsiva"/>
            </a:endParaRPr>
          </a:p>
          <a:p>
            <a:pPr indent="0" lvl="0" marL="0" rtl="0" algn="ctr">
              <a:lnSpc>
                <a:spcPct val="90000"/>
              </a:lnSpc>
              <a:spcBef>
                <a:spcPts val="0"/>
              </a:spcBef>
              <a:spcAft>
                <a:spcPts val="0"/>
              </a:spcAft>
              <a:buNone/>
            </a:pPr>
            <a:r>
              <a:t/>
            </a:r>
            <a:endParaRPr sz="4400">
              <a:solidFill>
                <a:srgbClr val="000000"/>
              </a:solidFill>
              <a:latin typeface="Play"/>
              <a:ea typeface="Play"/>
              <a:cs typeface="Play"/>
              <a:sym typeface="Play"/>
            </a:endParaRPr>
          </a:p>
        </p:txBody>
      </p:sp>
      <p:pic>
        <p:nvPicPr>
          <p:cNvPr descr="A képen táj, ég, kültéri, felhő látható&#10;&#10;Automatikusan generált leírás" id="327" name="Google Shape;327;g2caeb848342_0_8"/>
          <p:cNvPicPr preferRelativeResize="0"/>
          <p:nvPr/>
        </p:nvPicPr>
        <p:blipFill rotWithShape="1">
          <a:blip r:embed="rId3">
            <a:alphaModFix/>
          </a:blip>
          <a:srcRect b="0" l="0" r="0" t="0"/>
          <a:stretch/>
        </p:blipFill>
        <p:spPr>
          <a:xfrm>
            <a:off x="1646775" y="2130847"/>
            <a:ext cx="9066900" cy="3422400"/>
          </a:xfrm>
          <a:prstGeom prst="rect">
            <a:avLst/>
          </a:prstGeom>
          <a:noFill/>
          <a:ln>
            <a:noFill/>
          </a:ln>
        </p:spPr>
      </p:pic>
      <p:sp>
        <p:nvSpPr>
          <p:cNvPr id="328" name="Google Shape;328;g2caeb848342_0_8"/>
          <p:cNvSpPr txBox="1"/>
          <p:nvPr/>
        </p:nvSpPr>
        <p:spPr>
          <a:xfrm>
            <a:off x="108580" y="5774331"/>
            <a:ext cx="12154200" cy="1629300"/>
          </a:xfrm>
          <a:prstGeom prst="rect">
            <a:avLst/>
          </a:prstGeom>
          <a:noFill/>
          <a:ln>
            <a:noFill/>
          </a:ln>
        </p:spPr>
        <p:txBody>
          <a:bodyPr anchorCtr="0" anchor="ctr" bIns="91425" lIns="91425" spcFirstLastPara="1" rIns="91425" wrap="square" tIns="91425">
            <a:spAutoFit/>
          </a:bodyPr>
          <a:lstStyle/>
          <a:p>
            <a:pPr indent="0" lvl="0" marL="0" rtl="0" algn="ctr">
              <a:spcBef>
                <a:spcPts val="0"/>
              </a:spcBef>
              <a:spcAft>
                <a:spcPts val="0"/>
              </a:spcAft>
              <a:buNone/>
            </a:pPr>
            <a:r>
              <a:rPr lang="hu-HU" sz="2400">
                <a:solidFill>
                  <a:srgbClr val="3C78D8"/>
                </a:solidFill>
              </a:rPr>
              <a:t>MTA Domus Collegium Hungaricum Vendégház</a:t>
            </a:r>
            <a:endParaRPr sz="2400">
              <a:solidFill>
                <a:srgbClr val="3C78D8"/>
              </a:solidFill>
            </a:endParaRPr>
          </a:p>
          <a:p>
            <a:pPr indent="0" lvl="0" marL="114300" marR="114300" rtl="0" algn="ctr">
              <a:lnSpc>
                <a:spcPct val="115000"/>
              </a:lnSpc>
              <a:spcBef>
                <a:spcPts val="1200"/>
              </a:spcBef>
              <a:spcAft>
                <a:spcPts val="0"/>
              </a:spcAft>
              <a:buClr>
                <a:srgbClr val="000000"/>
              </a:buClr>
              <a:buSzPts val="1100"/>
              <a:buFont typeface="Arial"/>
              <a:buNone/>
            </a:pPr>
            <a:r>
              <a:rPr lang="hu-HU" sz="1900">
                <a:solidFill>
                  <a:srgbClr val="3C78D8"/>
                </a:solidFill>
                <a:highlight>
                  <a:srgbClr val="FFFFFF"/>
                </a:highlight>
                <a:latin typeface="Verdana"/>
                <a:ea typeface="Verdana"/>
                <a:cs typeface="Verdana"/>
                <a:sym typeface="Verdana"/>
              </a:rPr>
              <a:t>H-1146 Budapest, Abonyi utca 10.</a:t>
            </a:r>
            <a:endParaRPr sz="1900">
              <a:solidFill>
                <a:srgbClr val="3C78D8"/>
              </a:solidFill>
              <a:highlight>
                <a:srgbClr val="FFFFFF"/>
              </a:highlight>
              <a:latin typeface="Verdana"/>
              <a:ea typeface="Verdana"/>
              <a:cs typeface="Verdana"/>
              <a:sym typeface="Verdana"/>
            </a:endParaRPr>
          </a:p>
          <a:p>
            <a:pPr indent="0" lvl="0" marL="0" rtl="0" algn="ctr">
              <a:spcBef>
                <a:spcPts val="1200"/>
              </a:spcBef>
              <a:spcAft>
                <a:spcPts val="0"/>
              </a:spcAft>
              <a:buNone/>
            </a:pPr>
            <a:r>
              <a:t/>
            </a:r>
            <a:endParaRPr sz="2800">
              <a:solidFill>
                <a:srgbClr val="00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
          <p:cNvSpPr txBox="1"/>
          <p:nvPr>
            <p:ph type="ctrTitle"/>
          </p:nvPr>
        </p:nvSpPr>
        <p:spPr>
          <a:xfrm>
            <a:off x="1524000" y="-293850"/>
            <a:ext cx="9144000" cy="12519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SzPts val="6000"/>
              <a:buNone/>
            </a:pPr>
            <a:r>
              <a:t/>
            </a:r>
            <a:endParaRPr/>
          </a:p>
        </p:txBody>
      </p:sp>
      <p:sp>
        <p:nvSpPr>
          <p:cNvPr id="98" name="Google Shape;98;p2"/>
          <p:cNvSpPr txBox="1"/>
          <p:nvPr/>
        </p:nvSpPr>
        <p:spPr>
          <a:xfrm>
            <a:off x="100" y="0"/>
            <a:ext cx="12192000" cy="2667600"/>
          </a:xfrm>
          <a:prstGeom prst="rect">
            <a:avLst/>
          </a:prstGeom>
          <a:noFill/>
          <a:ln>
            <a:noFill/>
          </a:ln>
        </p:spPr>
        <p:txBody>
          <a:bodyPr anchorCtr="0" anchor="b" bIns="45700" lIns="91425" spcFirstLastPara="1" rIns="91425" wrap="square" tIns="45700">
            <a:noAutofit/>
          </a:bodyPr>
          <a:lstStyle/>
          <a:p>
            <a:pPr indent="0" lvl="0" marL="0" rtl="0" algn="ctr">
              <a:lnSpc>
                <a:spcPct val="115000"/>
              </a:lnSpc>
              <a:spcBef>
                <a:spcPts val="1200"/>
              </a:spcBef>
              <a:spcAft>
                <a:spcPts val="0"/>
              </a:spcAft>
              <a:buNone/>
            </a:pPr>
            <a:r>
              <a:rPr b="1" lang="hu-HU" sz="2844">
                <a:solidFill>
                  <a:srgbClr val="FF0000"/>
                </a:solidFill>
                <a:highlight>
                  <a:srgbClr val="FFFFFF"/>
                </a:highlight>
                <a:latin typeface="Calibri"/>
                <a:ea typeface="Calibri"/>
                <a:cs typeface="Calibri"/>
                <a:sym typeface="Calibri"/>
              </a:rPr>
              <a:t>Quantum "dots" and non-Euclidean crystallography </a:t>
            </a:r>
            <a:endParaRPr b="1" sz="2844">
              <a:solidFill>
                <a:srgbClr val="FF0000"/>
              </a:solidFill>
              <a:highlight>
                <a:srgbClr val="FFFFFF"/>
              </a:highlight>
              <a:latin typeface="Calibri"/>
              <a:ea typeface="Calibri"/>
              <a:cs typeface="Calibri"/>
              <a:sym typeface="Calibri"/>
            </a:endParaRPr>
          </a:p>
          <a:p>
            <a:pPr indent="0" lvl="0" marL="0" rtl="0" algn="ctr">
              <a:lnSpc>
                <a:spcPct val="115000"/>
              </a:lnSpc>
              <a:spcBef>
                <a:spcPts val="1200"/>
              </a:spcBef>
              <a:spcAft>
                <a:spcPts val="0"/>
              </a:spcAft>
              <a:buNone/>
            </a:pPr>
            <a:r>
              <a:rPr b="1" lang="hu-HU" sz="2844">
                <a:solidFill>
                  <a:srgbClr val="FF0000"/>
                </a:solidFill>
                <a:highlight>
                  <a:srgbClr val="FFFFFF"/>
                </a:highlight>
                <a:latin typeface="Calibri"/>
                <a:ea typeface="Calibri"/>
                <a:cs typeface="Calibri"/>
                <a:sym typeface="Calibri"/>
              </a:rPr>
              <a:t>on the 200th anniversary of János Bolyai’s absolute geometry</a:t>
            </a:r>
            <a:endParaRPr b="1" sz="2844">
              <a:solidFill>
                <a:srgbClr val="FF0000"/>
              </a:solidFill>
              <a:highlight>
                <a:srgbClr val="FFFFFF"/>
              </a:highlight>
              <a:latin typeface="Calibri"/>
              <a:ea typeface="Calibri"/>
              <a:cs typeface="Calibri"/>
              <a:sym typeface="Calibri"/>
            </a:endParaRPr>
          </a:p>
          <a:p>
            <a:pPr indent="0" lvl="0" marL="0" rtl="0" algn="ctr">
              <a:lnSpc>
                <a:spcPct val="115000"/>
              </a:lnSpc>
              <a:spcBef>
                <a:spcPts val="1200"/>
              </a:spcBef>
              <a:spcAft>
                <a:spcPts val="0"/>
              </a:spcAft>
              <a:buNone/>
            </a:pPr>
            <a:r>
              <a:rPr i="1" lang="hu-HU" sz="3200">
                <a:solidFill>
                  <a:srgbClr val="00B050"/>
                </a:solidFill>
                <a:highlight>
                  <a:srgbClr val="FFFFFF"/>
                </a:highlight>
                <a:latin typeface="Calibri"/>
                <a:ea typeface="Calibri"/>
                <a:cs typeface="Calibri"/>
                <a:sym typeface="Calibri"/>
              </a:rPr>
              <a:t>Emil MOLNÁR</a:t>
            </a:r>
            <a:r>
              <a:rPr lang="hu-HU" sz="815">
                <a:solidFill>
                  <a:srgbClr val="333333"/>
                </a:solidFill>
                <a:highlight>
                  <a:srgbClr val="FFFFFF"/>
                </a:highlight>
                <a:latin typeface="Calibri"/>
                <a:ea typeface="Calibri"/>
                <a:cs typeface="Calibri"/>
                <a:sym typeface="Calibri"/>
              </a:rPr>
              <a:t>, </a:t>
            </a:r>
            <a:endParaRPr sz="815">
              <a:solidFill>
                <a:srgbClr val="333333"/>
              </a:solidFill>
              <a:highlight>
                <a:srgbClr val="FFFFFF"/>
              </a:highlight>
              <a:latin typeface="Calibri"/>
              <a:ea typeface="Calibri"/>
              <a:cs typeface="Calibri"/>
              <a:sym typeface="Calibri"/>
            </a:endParaRPr>
          </a:p>
          <a:p>
            <a:pPr indent="0" lvl="0" marL="0" rtl="0" algn="ctr">
              <a:lnSpc>
                <a:spcPct val="115000"/>
              </a:lnSpc>
              <a:spcBef>
                <a:spcPts val="1200"/>
              </a:spcBef>
              <a:spcAft>
                <a:spcPts val="1200"/>
              </a:spcAft>
              <a:buClr>
                <a:schemeClr val="dk1"/>
              </a:buClr>
              <a:buSzPts val="1100"/>
              <a:buFont typeface="Arial"/>
              <a:buNone/>
            </a:pPr>
            <a:r>
              <a:t/>
            </a:r>
            <a:endParaRPr b="1" sz="3315">
              <a:solidFill>
                <a:srgbClr val="333333"/>
              </a:solidFill>
              <a:highlight>
                <a:srgbClr val="FFFFFF"/>
              </a:highlight>
              <a:latin typeface="Calibri"/>
              <a:ea typeface="Calibri"/>
              <a:cs typeface="Calibri"/>
              <a:sym typeface="Calibri"/>
            </a:endParaRPr>
          </a:p>
        </p:txBody>
      </p:sp>
      <p:sp>
        <p:nvSpPr>
          <p:cNvPr id="99" name="Google Shape;99;p2"/>
          <p:cNvSpPr txBox="1"/>
          <p:nvPr/>
        </p:nvSpPr>
        <p:spPr>
          <a:xfrm flipH="1" rot="85">
            <a:off x="100" y="9538550"/>
            <a:ext cx="12192000" cy="943500"/>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Clr>
                <a:srgbClr val="000000"/>
              </a:buClr>
              <a:buSzPts val="2400"/>
              <a:buFont typeface="Arial"/>
              <a:buNone/>
            </a:pPr>
            <a:r>
              <a:rPr b="1" lang="hu-HU" sz="2400">
                <a:solidFill>
                  <a:schemeClr val="dk1"/>
                </a:solidFill>
                <a:latin typeface="Calibri"/>
                <a:ea typeface="Calibri"/>
                <a:cs typeface="Calibri"/>
                <a:sym typeface="Calibri"/>
              </a:rPr>
              <a:t>Abstract</a:t>
            </a:r>
            <a:endParaRPr b="1" sz="2400">
              <a:solidFill>
                <a:schemeClr val="dk1"/>
              </a:solidFill>
              <a:latin typeface="Calibri"/>
              <a:ea typeface="Calibri"/>
              <a:cs typeface="Calibri"/>
              <a:sym typeface="Calibri"/>
            </a:endParaRPr>
          </a:p>
          <a:p>
            <a:pPr indent="0" lvl="0" marL="0" marR="0" rtl="0" algn="ctr">
              <a:lnSpc>
                <a:spcPct val="90000"/>
              </a:lnSpc>
              <a:spcBef>
                <a:spcPts val="0"/>
              </a:spcBef>
              <a:spcAft>
                <a:spcPts val="0"/>
              </a:spcAft>
              <a:buClr>
                <a:srgbClr val="000000"/>
              </a:buClr>
              <a:buSzPts val="2400"/>
              <a:buFont typeface="Arial"/>
              <a:buNone/>
            </a:pPr>
            <a:r>
              <a:rPr b="0" i="0" lang="hu-HU" sz="2400" u="none" cap="none" strike="noStrike">
                <a:solidFill>
                  <a:srgbClr val="FF0000"/>
                </a:solidFill>
                <a:latin typeface="Calibri"/>
                <a:ea typeface="Calibri"/>
                <a:cs typeface="Calibri"/>
                <a:sym typeface="Calibri"/>
              </a:rPr>
              <a:t>My ~40 years old paper [1] had got a surprising actuality in the Chemistry Nobel Prize 2023 awards for the three Laureates: </a:t>
            </a:r>
            <a:endParaRPr b="0" i="0" sz="2400" u="none" cap="none" strike="noStrike">
              <a:solidFill>
                <a:srgbClr val="FF0000"/>
              </a:solidFill>
              <a:latin typeface="Calibri"/>
              <a:ea typeface="Calibri"/>
              <a:cs typeface="Calibri"/>
              <a:sym typeface="Calibri"/>
            </a:endParaRPr>
          </a:p>
          <a:p>
            <a:pPr indent="0" lvl="0" marL="0" marR="0" rtl="0" algn="ctr">
              <a:lnSpc>
                <a:spcPct val="90000"/>
              </a:lnSpc>
              <a:spcBef>
                <a:spcPts val="1000"/>
              </a:spcBef>
              <a:spcAft>
                <a:spcPts val="0"/>
              </a:spcAft>
              <a:buClr>
                <a:srgbClr val="000000"/>
              </a:buClr>
              <a:buSzPts val="2400"/>
              <a:buFont typeface="Arial"/>
              <a:buNone/>
            </a:pPr>
            <a:r>
              <a:rPr b="1" i="1" lang="hu-HU" sz="2400">
                <a:solidFill>
                  <a:srgbClr val="C00000"/>
                </a:solidFill>
                <a:latin typeface="Calibri"/>
                <a:ea typeface="Calibri"/>
                <a:cs typeface="Calibri"/>
                <a:sym typeface="Calibri"/>
              </a:rPr>
              <a:t>Alexey</a:t>
            </a:r>
            <a:r>
              <a:rPr b="1" i="1" lang="hu-HU" sz="2400" u="none" cap="none" strike="noStrike">
                <a:solidFill>
                  <a:srgbClr val="C00000"/>
                </a:solidFill>
                <a:latin typeface="Calibri"/>
                <a:ea typeface="Calibri"/>
                <a:cs typeface="Calibri"/>
                <a:sym typeface="Calibri"/>
              </a:rPr>
              <a:t> </a:t>
            </a:r>
            <a:r>
              <a:rPr b="1" i="1" lang="hu-HU" sz="2400">
                <a:solidFill>
                  <a:srgbClr val="C00000"/>
                </a:solidFill>
                <a:latin typeface="Calibri"/>
                <a:ea typeface="Calibri"/>
                <a:cs typeface="Calibri"/>
                <a:sym typeface="Calibri"/>
              </a:rPr>
              <a:t>EKIMOV</a:t>
            </a:r>
            <a:r>
              <a:rPr b="1" i="1" lang="hu-HU" sz="2400" u="none" cap="none" strike="noStrike">
                <a:solidFill>
                  <a:srgbClr val="C00000"/>
                </a:solidFill>
                <a:latin typeface="Calibri"/>
                <a:ea typeface="Calibri"/>
                <a:cs typeface="Calibri"/>
                <a:sym typeface="Calibri"/>
              </a:rPr>
              <a:t>, Luis E. BRUS and Moungi G. BAWENDI.</a:t>
            </a:r>
            <a:br>
              <a:rPr b="0" i="0" lang="hu-HU" sz="2100" u="none" cap="none" strike="noStrike">
                <a:solidFill>
                  <a:srgbClr val="C00000"/>
                </a:solidFill>
                <a:latin typeface="Calibri"/>
                <a:ea typeface="Calibri"/>
                <a:cs typeface="Calibri"/>
                <a:sym typeface="Calibri"/>
              </a:rPr>
            </a:br>
            <a:r>
              <a:rPr b="0" i="0" lang="hu-HU" sz="2100" u="none" cap="none" strike="noStrike">
                <a:solidFill>
                  <a:srgbClr val="000000"/>
                </a:solidFill>
                <a:latin typeface="Calibri"/>
                <a:ea typeface="Calibri"/>
                <a:cs typeface="Calibri"/>
                <a:sym typeface="Calibri"/>
              </a:rPr>
              <a:t>Of course, the present author of that paper could not guess that time the actuality that was an incidental consequence of my erroneous paper [2], intended to construct an infinite series of non-orientable compact hyperbolic manifolds, as a polyhedral tiling series in the </a:t>
            </a:r>
            <a:r>
              <a:rPr b="0" i="1" lang="hu-HU" sz="2100" u="none" cap="none" strike="noStrike">
                <a:solidFill>
                  <a:srgbClr val="000000"/>
                </a:solidFill>
                <a:latin typeface="Calibri"/>
                <a:ea typeface="Calibri"/>
                <a:cs typeface="Calibri"/>
                <a:sym typeface="Calibri"/>
              </a:rPr>
              <a:t>Bolyai-Lobachevsky</a:t>
            </a:r>
            <a:r>
              <a:rPr b="0" i="0" lang="hu-HU" sz="2100" u="none" cap="none" strike="noStrike">
                <a:solidFill>
                  <a:srgbClr val="000000"/>
                </a:solidFill>
                <a:latin typeface="Calibri"/>
                <a:ea typeface="Calibri"/>
                <a:cs typeface="Calibri"/>
                <a:sym typeface="Calibri"/>
              </a:rPr>
              <a:t> hyperbolic space </a:t>
            </a:r>
            <a:r>
              <a:rPr b="1" i="0" lang="hu-HU" sz="2100" u="none" cap="none" strike="noStrike">
                <a:solidFill>
                  <a:srgbClr val="000000"/>
                </a:solidFill>
                <a:latin typeface="Calibri"/>
                <a:ea typeface="Calibri"/>
                <a:cs typeface="Calibri"/>
                <a:sym typeface="Calibri"/>
              </a:rPr>
              <a:t>H</a:t>
            </a:r>
            <a:r>
              <a:rPr b="0" baseline="30000" i="0" lang="hu-HU" sz="2100" u="none" cap="none" strike="noStrike">
                <a:solidFill>
                  <a:srgbClr val="000000"/>
                </a:solidFill>
                <a:latin typeface="Calibri"/>
                <a:ea typeface="Calibri"/>
                <a:cs typeface="Calibri"/>
                <a:sym typeface="Calibri"/>
              </a:rPr>
              <a:t>3</a:t>
            </a:r>
            <a:r>
              <a:rPr b="0" i="0" lang="hu-HU" sz="2100" u="none" cap="none" strike="noStrike">
                <a:solidFill>
                  <a:srgbClr val="000000"/>
                </a:solidFill>
                <a:latin typeface="Calibri"/>
                <a:ea typeface="Calibri"/>
                <a:cs typeface="Calibri"/>
                <a:sym typeface="Calibri"/>
              </a:rPr>
              <a:t>. Fortunately, I observed and improved the mistake soon. Namely, those constructions were not manifolds because the two fixed points as punctures, where point reflections (central inversions) occur in the symmetry group of the tricky polyhedral tilings.</a:t>
            </a:r>
            <a:br>
              <a:rPr b="0" i="0" lang="hu-HU" sz="2100" u="none" cap="none" strike="noStrike">
                <a:solidFill>
                  <a:srgbClr val="000000"/>
                </a:solidFill>
                <a:latin typeface="Calibri"/>
                <a:ea typeface="Calibri"/>
                <a:cs typeface="Calibri"/>
                <a:sym typeface="Calibri"/>
              </a:rPr>
            </a:br>
            <a:r>
              <a:rPr b="0" i="0" lang="hu-HU" sz="2100" u="none" cap="none" strike="noStrike">
                <a:solidFill>
                  <a:srgbClr val="000000"/>
                </a:solidFill>
                <a:latin typeface="Calibri"/>
                <a:ea typeface="Calibri"/>
                <a:cs typeface="Calibri"/>
                <a:sym typeface="Calibri"/>
              </a:rPr>
              <a:t>But </a:t>
            </a:r>
            <a:r>
              <a:rPr b="0" i="1" lang="hu-HU" sz="2100" u="none" cap="none" strike="noStrike">
                <a:solidFill>
                  <a:srgbClr val="000000"/>
                </a:solidFill>
                <a:latin typeface="Calibri"/>
                <a:ea typeface="Calibri"/>
                <a:cs typeface="Calibri"/>
                <a:sym typeface="Calibri"/>
              </a:rPr>
              <a:t>these singular points</a:t>
            </a:r>
            <a:r>
              <a:rPr b="0" i="0" lang="hu-HU" sz="2100" u="none" cap="none" strike="noStrike">
                <a:solidFill>
                  <a:srgbClr val="000000"/>
                </a:solidFill>
                <a:latin typeface="Calibri"/>
                <a:ea typeface="Calibri"/>
                <a:cs typeface="Calibri"/>
                <a:sym typeface="Calibri"/>
              </a:rPr>
              <a:t>, as "quantum dots" e.g. for </a:t>
            </a:r>
            <a:r>
              <a:rPr b="0" i="1" lang="hu-HU" sz="2100" u="none" cap="none" strike="noStrike">
                <a:solidFill>
                  <a:srgbClr val="000000"/>
                </a:solidFill>
                <a:latin typeface="Calibri"/>
                <a:ea typeface="Calibri"/>
                <a:cs typeface="Calibri"/>
                <a:sym typeface="Calibri"/>
              </a:rPr>
              <a:t>copper and chlorine ions</a:t>
            </a:r>
            <a:r>
              <a:rPr b="0" i="0" lang="hu-HU" sz="2100" u="none" cap="none" strike="noStrike">
                <a:solidFill>
                  <a:srgbClr val="000000"/>
                </a:solidFill>
                <a:latin typeface="Calibri"/>
                <a:ea typeface="Calibri"/>
                <a:cs typeface="Calibri"/>
                <a:sym typeface="Calibri"/>
              </a:rPr>
              <a:t>, respectively, in </a:t>
            </a:r>
            <a:r>
              <a:rPr b="0" i="1" lang="hu-HU" sz="2100" u="none" cap="none" strike="noStrike">
                <a:solidFill>
                  <a:srgbClr val="000000"/>
                </a:solidFill>
                <a:latin typeface="Calibri"/>
                <a:ea typeface="Calibri"/>
                <a:cs typeface="Calibri"/>
                <a:sym typeface="Calibri"/>
              </a:rPr>
              <a:t>glass (silicon) fluid</a:t>
            </a:r>
            <a:r>
              <a:rPr b="0" i="0" lang="hu-HU" sz="2100" u="none" cap="none" strike="noStrike">
                <a:solidFill>
                  <a:srgbClr val="000000"/>
                </a:solidFill>
                <a:latin typeface="Calibri"/>
                <a:ea typeface="Calibri"/>
                <a:cs typeface="Calibri"/>
                <a:sym typeface="Calibri"/>
              </a:rPr>
              <a:t> cause </a:t>
            </a:r>
            <a:r>
              <a:rPr b="0" i="1" lang="hu-HU" sz="2100" u="none" cap="none" strike="noStrike">
                <a:solidFill>
                  <a:srgbClr val="000000"/>
                </a:solidFill>
                <a:latin typeface="Calibri"/>
                <a:ea typeface="Calibri"/>
                <a:cs typeface="Calibri"/>
                <a:sym typeface="Calibri"/>
              </a:rPr>
              <a:t>light effects</a:t>
            </a:r>
            <a:r>
              <a:rPr b="0" i="0" lang="hu-HU" sz="2100" u="none" cap="none" strike="noStrike">
                <a:solidFill>
                  <a:srgbClr val="000000"/>
                </a:solidFill>
                <a:latin typeface="Calibri"/>
                <a:ea typeface="Calibri"/>
                <a:cs typeface="Calibri"/>
                <a:sym typeface="Calibri"/>
              </a:rPr>
              <a:t> (by "electron jumping-leaping") </a:t>
            </a:r>
            <a:r>
              <a:rPr b="0" i="1" lang="hu-HU" sz="2100" u="none" cap="none" strike="noStrike">
                <a:solidFill>
                  <a:srgbClr val="000000"/>
                </a:solidFill>
                <a:latin typeface="Calibri"/>
                <a:ea typeface="Calibri"/>
                <a:cs typeface="Calibri"/>
                <a:sym typeface="Calibri"/>
              </a:rPr>
              <a:t>whose colours might depend on the sizes of crystal particles.</a:t>
            </a:r>
            <a:r>
              <a:rPr b="0" i="0" lang="hu-HU" sz="2100" u="none" cap="none" strike="noStrike">
                <a:solidFill>
                  <a:srgbClr val="000000"/>
                </a:solidFill>
                <a:latin typeface="Calibri"/>
                <a:ea typeface="Calibri"/>
                <a:cs typeface="Calibri"/>
                <a:sym typeface="Calibri"/>
              </a:rPr>
              <a:t> That means, </a:t>
            </a:r>
            <a:r>
              <a:rPr b="0" i="0" lang="hu-HU" sz="2100" u="none" cap="none" strike="noStrike">
                <a:solidFill>
                  <a:srgbClr val="FF0000"/>
                </a:solidFill>
                <a:latin typeface="Calibri"/>
                <a:ea typeface="Calibri"/>
                <a:cs typeface="Calibri"/>
                <a:sym typeface="Calibri"/>
              </a:rPr>
              <a:t>the mistake was much more interesting than the original intention that can be reached easily later!</a:t>
            </a:r>
            <a:endParaRPr b="0" i="0" sz="1900" u="none" cap="none" strike="noStrike">
              <a:solidFill>
                <a:srgbClr val="FF0000"/>
              </a:solidFill>
              <a:latin typeface="Calibri"/>
              <a:ea typeface="Calibri"/>
              <a:cs typeface="Calibri"/>
              <a:sym typeface="Calibri"/>
            </a:endParaRPr>
          </a:p>
          <a:p>
            <a:pPr indent="0" lvl="0" marL="0" marR="0" rtl="0" algn="ctr">
              <a:lnSpc>
                <a:spcPct val="90000"/>
              </a:lnSpc>
              <a:spcBef>
                <a:spcPts val="1000"/>
              </a:spcBef>
              <a:spcAft>
                <a:spcPts val="0"/>
              </a:spcAft>
              <a:buClr>
                <a:srgbClr val="000000"/>
              </a:buClr>
              <a:buSzPts val="1800"/>
              <a:buFont typeface="Arial"/>
              <a:buNone/>
            </a:pPr>
            <a:r>
              <a:rPr lang="hu-HU" sz="1800">
                <a:latin typeface="Calibri"/>
                <a:ea typeface="Calibri"/>
                <a:cs typeface="Calibri"/>
                <a:sym typeface="Calibri"/>
              </a:rPr>
              <a:t>XII BGL Conference 2024, Budapest</a:t>
            </a:r>
            <a:endParaRPr b="0" i="0" sz="1800" u="none" cap="none" strike="noStrike">
              <a:solidFill>
                <a:srgbClr val="000000"/>
              </a:solidFill>
              <a:latin typeface="Calibri"/>
              <a:ea typeface="Calibri"/>
              <a:cs typeface="Calibri"/>
              <a:sym typeface="Calibri"/>
            </a:endParaRPr>
          </a:p>
        </p:txBody>
      </p:sp>
      <p:pic>
        <p:nvPicPr>
          <p:cNvPr id="100" name="Google Shape;100;p2"/>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
        <p:nvSpPr>
          <p:cNvPr id="101" name="Google Shape;101;p2"/>
          <p:cNvSpPr txBox="1"/>
          <p:nvPr>
            <p:ph idx="12" type="sldNum"/>
          </p:nvPr>
        </p:nvSpPr>
        <p:spPr>
          <a:xfrm>
            <a:off x="9232900" y="664210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pic>
        <p:nvPicPr>
          <p:cNvPr id="102" name="Google Shape;102;p2"/>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
        <p:nvSpPr>
          <p:cNvPr id="103" name="Google Shape;103;p2"/>
          <p:cNvSpPr txBox="1"/>
          <p:nvPr/>
        </p:nvSpPr>
        <p:spPr>
          <a:xfrm>
            <a:off x="203950" y="152400"/>
            <a:ext cx="12192000" cy="6642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1200"/>
              </a:spcBef>
              <a:spcAft>
                <a:spcPts val="1200"/>
              </a:spcAft>
              <a:buNone/>
            </a:pPr>
            <a:r>
              <a:rPr lang="hu-HU" sz="3115">
                <a:solidFill>
                  <a:srgbClr val="333333"/>
                </a:solidFill>
                <a:highlight>
                  <a:srgbClr val="FFFFFF"/>
                </a:highlight>
                <a:latin typeface="Calibri"/>
                <a:ea typeface="Calibri"/>
                <a:cs typeface="Calibri"/>
                <a:sym typeface="Calibri"/>
              </a:rPr>
              <a:t> </a:t>
            </a:r>
            <a:endParaRPr sz="700"/>
          </a:p>
        </p:txBody>
      </p:sp>
      <p:sp>
        <p:nvSpPr>
          <p:cNvPr id="104" name="Google Shape;104;p2"/>
          <p:cNvSpPr txBox="1"/>
          <p:nvPr/>
        </p:nvSpPr>
        <p:spPr>
          <a:xfrm>
            <a:off x="5569275" y="10981850"/>
            <a:ext cx="82467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05" name="Google Shape;105;p2"/>
          <p:cNvSpPr txBox="1"/>
          <p:nvPr/>
        </p:nvSpPr>
        <p:spPr>
          <a:xfrm>
            <a:off x="6753525" y="4869700"/>
            <a:ext cx="5878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06" name="Google Shape;106;p2"/>
          <p:cNvSpPr txBox="1"/>
          <p:nvPr/>
        </p:nvSpPr>
        <p:spPr>
          <a:xfrm>
            <a:off x="100" y="1980950"/>
            <a:ext cx="12192000" cy="51339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rgbClr val="000000"/>
              </a:buClr>
              <a:buSzPts val="2400"/>
              <a:buFont typeface="Arial"/>
              <a:buNone/>
            </a:pPr>
            <a:r>
              <a:rPr b="1" lang="hu-HU" sz="2400">
                <a:solidFill>
                  <a:schemeClr val="dk1"/>
                </a:solidFill>
                <a:latin typeface="Calibri"/>
                <a:ea typeface="Calibri"/>
                <a:cs typeface="Calibri"/>
                <a:sym typeface="Calibri"/>
              </a:rPr>
              <a:t>Abstract</a:t>
            </a:r>
            <a:endParaRPr b="1" sz="2400">
              <a:solidFill>
                <a:schemeClr val="dk1"/>
              </a:solidFill>
              <a:latin typeface="Calibri"/>
              <a:ea typeface="Calibri"/>
              <a:cs typeface="Calibri"/>
              <a:sym typeface="Calibri"/>
            </a:endParaRPr>
          </a:p>
          <a:p>
            <a:pPr indent="0" lvl="0" marL="0" rtl="0" algn="ctr">
              <a:lnSpc>
                <a:spcPct val="90000"/>
              </a:lnSpc>
              <a:spcBef>
                <a:spcPts val="0"/>
              </a:spcBef>
              <a:spcAft>
                <a:spcPts val="0"/>
              </a:spcAft>
              <a:buClr>
                <a:srgbClr val="000000"/>
              </a:buClr>
              <a:buSzPts val="2400"/>
              <a:buFont typeface="Arial"/>
              <a:buNone/>
            </a:pPr>
            <a:r>
              <a:rPr lang="hu-HU" sz="2400">
                <a:solidFill>
                  <a:srgbClr val="FF0000"/>
                </a:solidFill>
                <a:latin typeface="Calibri"/>
                <a:ea typeface="Calibri"/>
                <a:cs typeface="Calibri"/>
                <a:sym typeface="Calibri"/>
              </a:rPr>
              <a:t>My ~40 years old paper [1] in </a:t>
            </a:r>
            <a:r>
              <a:rPr b="1" lang="hu-HU" sz="2400">
                <a:solidFill>
                  <a:srgbClr val="FF0000"/>
                </a:solidFill>
                <a:latin typeface="Calibri"/>
                <a:ea typeface="Calibri"/>
                <a:cs typeface="Calibri"/>
                <a:sym typeface="Calibri"/>
              </a:rPr>
              <a:t>References</a:t>
            </a:r>
            <a:r>
              <a:rPr lang="hu-HU" sz="2400">
                <a:solidFill>
                  <a:srgbClr val="FF0000"/>
                </a:solidFill>
                <a:latin typeface="Calibri"/>
                <a:ea typeface="Calibri"/>
                <a:cs typeface="Calibri"/>
                <a:sym typeface="Calibri"/>
              </a:rPr>
              <a:t> had got a surprising actuality in the Chemistry Nobel Prize 2023 awards for the three Laureates: </a:t>
            </a:r>
            <a:endParaRPr sz="2400">
              <a:solidFill>
                <a:srgbClr val="FF0000"/>
              </a:solidFill>
              <a:latin typeface="Calibri"/>
              <a:ea typeface="Calibri"/>
              <a:cs typeface="Calibri"/>
              <a:sym typeface="Calibri"/>
            </a:endParaRPr>
          </a:p>
          <a:p>
            <a:pPr indent="0" lvl="0" marL="0" rtl="0" algn="ctr">
              <a:lnSpc>
                <a:spcPct val="90000"/>
              </a:lnSpc>
              <a:spcBef>
                <a:spcPts val="1000"/>
              </a:spcBef>
              <a:spcAft>
                <a:spcPts val="0"/>
              </a:spcAft>
              <a:buNone/>
            </a:pPr>
            <a:r>
              <a:rPr b="1" i="1" lang="hu-HU" sz="2400">
                <a:solidFill>
                  <a:srgbClr val="C00000"/>
                </a:solidFill>
                <a:latin typeface="Calibri"/>
                <a:ea typeface="Calibri"/>
                <a:cs typeface="Calibri"/>
                <a:sym typeface="Calibri"/>
              </a:rPr>
              <a:t>Alexey YEKIMOV, Luis E. BRUS and Moungi G. BAWENDI.</a:t>
            </a:r>
            <a:br>
              <a:rPr lang="hu-HU" sz="2100">
                <a:solidFill>
                  <a:srgbClr val="C00000"/>
                </a:solidFill>
                <a:latin typeface="Calibri"/>
                <a:ea typeface="Calibri"/>
                <a:cs typeface="Calibri"/>
                <a:sym typeface="Calibri"/>
              </a:rPr>
            </a:br>
            <a:r>
              <a:rPr lang="hu-HU" sz="2100">
                <a:latin typeface="Calibri"/>
                <a:ea typeface="Calibri"/>
                <a:cs typeface="Calibri"/>
                <a:sym typeface="Calibri"/>
              </a:rPr>
              <a:t>Of course, the present author of that paper could not guess that time the actuality and importance that was an incidental consequence of my erroneous paper [2], intended to construct an infinite series of non-orientable compact hyperbolic manifolds, as a polyhedral tiling series in the </a:t>
            </a:r>
            <a:r>
              <a:rPr i="1" lang="hu-HU" sz="2100">
                <a:latin typeface="Calibri"/>
                <a:ea typeface="Calibri"/>
                <a:cs typeface="Calibri"/>
                <a:sym typeface="Calibri"/>
              </a:rPr>
              <a:t>Bolyai-Lobachevsky</a:t>
            </a:r>
            <a:r>
              <a:rPr lang="hu-HU" sz="2100">
                <a:latin typeface="Calibri"/>
                <a:ea typeface="Calibri"/>
                <a:cs typeface="Calibri"/>
                <a:sym typeface="Calibri"/>
              </a:rPr>
              <a:t> hyperbolic space </a:t>
            </a:r>
            <a:r>
              <a:rPr b="1" lang="hu-HU" sz="2100">
                <a:latin typeface="Calibri"/>
                <a:ea typeface="Calibri"/>
                <a:cs typeface="Calibri"/>
                <a:sym typeface="Calibri"/>
              </a:rPr>
              <a:t>H</a:t>
            </a:r>
            <a:r>
              <a:rPr baseline="30000" lang="hu-HU" sz="2100">
                <a:latin typeface="Calibri"/>
                <a:ea typeface="Calibri"/>
                <a:cs typeface="Calibri"/>
                <a:sym typeface="Calibri"/>
              </a:rPr>
              <a:t>3</a:t>
            </a:r>
            <a:r>
              <a:rPr lang="hu-HU" sz="2100">
                <a:latin typeface="Calibri"/>
                <a:ea typeface="Calibri"/>
                <a:cs typeface="Calibri"/>
                <a:sym typeface="Calibri"/>
              </a:rPr>
              <a:t>. Fortunately, I observed and improved the mistake soon. Namely, those constructions were not manifolds because the </a:t>
            </a:r>
            <a:r>
              <a:rPr lang="hu-HU" sz="2100">
                <a:solidFill>
                  <a:srgbClr val="FF0000"/>
                </a:solidFill>
                <a:latin typeface="Calibri"/>
                <a:ea typeface="Calibri"/>
                <a:cs typeface="Calibri"/>
                <a:sym typeface="Calibri"/>
              </a:rPr>
              <a:t>two fixed points as </a:t>
            </a:r>
            <a:r>
              <a:rPr i="1" lang="hu-HU" sz="2100">
                <a:solidFill>
                  <a:srgbClr val="FF0000"/>
                </a:solidFill>
                <a:latin typeface="Calibri"/>
                <a:ea typeface="Calibri"/>
                <a:cs typeface="Calibri"/>
                <a:sym typeface="Calibri"/>
              </a:rPr>
              <a:t>punctures</a:t>
            </a:r>
            <a:r>
              <a:rPr lang="hu-HU" sz="2100">
                <a:solidFill>
                  <a:srgbClr val="FF0000"/>
                </a:solidFill>
                <a:latin typeface="Calibri"/>
                <a:ea typeface="Calibri"/>
                <a:cs typeface="Calibri"/>
                <a:sym typeface="Calibri"/>
              </a:rPr>
              <a:t>,</a:t>
            </a:r>
            <a:r>
              <a:rPr lang="hu-HU" sz="2100">
                <a:latin typeface="Calibri"/>
                <a:ea typeface="Calibri"/>
                <a:cs typeface="Calibri"/>
                <a:sym typeface="Calibri"/>
              </a:rPr>
              <a:t> where point reflections (central inversions) occur in the symmetry group of the tricky polyhedral tilings.</a:t>
            </a:r>
            <a:br>
              <a:rPr lang="hu-HU" sz="2100">
                <a:latin typeface="Calibri"/>
                <a:ea typeface="Calibri"/>
                <a:cs typeface="Calibri"/>
                <a:sym typeface="Calibri"/>
              </a:rPr>
            </a:br>
            <a:r>
              <a:rPr lang="hu-HU" sz="2100">
                <a:latin typeface="Calibri"/>
                <a:ea typeface="Calibri"/>
                <a:cs typeface="Calibri"/>
                <a:sym typeface="Calibri"/>
              </a:rPr>
              <a:t>But </a:t>
            </a:r>
            <a:r>
              <a:rPr i="1" lang="hu-HU" sz="2100">
                <a:solidFill>
                  <a:srgbClr val="FF0000"/>
                </a:solidFill>
                <a:latin typeface="Calibri"/>
                <a:ea typeface="Calibri"/>
                <a:cs typeface="Calibri"/>
                <a:sym typeface="Calibri"/>
              </a:rPr>
              <a:t>these singular points</a:t>
            </a:r>
            <a:r>
              <a:rPr lang="hu-HU" sz="2100">
                <a:solidFill>
                  <a:srgbClr val="FF0000"/>
                </a:solidFill>
                <a:latin typeface="Calibri"/>
                <a:ea typeface="Calibri"/>
                <a:cs typeface="Calibri"/>
                <a:sym typeface="Calibri"/>
              </a:rPr>
              <a:t>, as "quantum dots" </a:t>
            </a:r>
            <a:r>
              <a:rPr lang="hu-HU" sz="2100">
                <a:latin typeface="Calibri"/>
                <a:ea typeface="Calibri"/>
                <a:cs typeface="Calibri"/>
                <a:sym typeface="Calibri"/>
              </a:rPr>
              <a:t>e.g. for </a:t>
            </a:r>
            <a:r>
              <a:rPr i="1" lang="hu-HU" sz="2100">
                <a:solidFill>
                  <a:srgbClr val="FF0000"/>
                </a:solidFill>
                <a:latin typeface="Calibri"/>
                <a:ea typeface="Calibri"/>
                <a:cs typeface="Calibri"/>
                <a:sym typeface="Calibri"/>
              </a:rPr>
              <a:t>copper and chlorine</a:t>
            </a:r>
            <a:r>
              <a:rPr i="1" lang="hu-HU" sz="2100">
                <a:latin typeface="Calibri"/>
                <a:ea typeface="Calibri"/>
                <a:cs typeface="Calibri"/>
                <a:sym typeface="Calibri"/>
              </a:rPr>
              <a:t> </a:t>
            </a:r>
            <a:r>
              <a:rPr i="1" lang="hu-HU" sz="2100">
                <a:solidFill>
                  <a:srgbClr val="FF0000"/>
                </a:solidFill>
                <a:latin typeface="Calibri"/>
                <a:ea typeface="Calibri"/>
                <a:cs typeface="Calibri"/>
                <a:sym typeface="Calibri"/>
              </a:rPr>
              <a:t>ions</a:t>
            </a:r>
            <a:r>
              <a:rPr lang="hu-HU" sz="2100">
                <a:latin typeface="Calibri"/>
                <a:ea typeface="Calibri"/>
                <a:cs typeface="Calibri"/>
                <a:sym typeface="Calibri"/>
              </a:rPr>
              <a:t>, respectively, in </a:t>
            </a:r>
            <a:r>
              <a:rPr i="1" lang="hu-HU" sz="2100">
                <a:solidFill>
                  <a:srgbClr val="FF0000"/>
                </a:solidFill>
                <a:latin typeface="Calibri"/>
                <a:ea typeface="Calibri"/>
                <a:cs typeface="Calibri"/>
                <a:sym typeface="Calibri"/>
              </a:rPr>
              <a:t>glass (silicon) fluid</a:t>
            </a:r>
            <a:r>
              <a:rPr lang="hu-HU" sz="2100">
                <a:latin typeface="Calibri"/>
                <a:ea typeface="Calibri"/>
                <a:cs typeface="Calibri"/>
                <a:sym typeface="Calibri"/>
              </a:rPr>
              <a:t> cause </a:t>
            </a:r>
            <a:r>
              <a:rPr i="1" lang="hu-HU" sz="2100">
                <a:solidFill>
                  <a:srgbClr val="FF0000"/>
                </a:solidFill>
                <a:latin typeface="Calibri"/>
                <a:ea typeface="Calibri"/>
                <a:cs typeface="Calibri"/>
                <a:sym typeface="Calibri"/>
              </a:rPr>
              <a:t>light effects</a:t>
            </a:r>
            <a:r>
              <a:rPr lang="hu-HU" sz="2100">
                <a:latin typeface="Calibri"/>
                <a:ea typeface="Calibri"/>
                <a:cs typeface="Calibri"/>
                <a:sym typeface="Calibri"/>
              </a:rPr>
              <a:t> (by "electron jumping-leaping") </a:t>
            </a:r>
            <a:r>
              <a:rPr i="1" lang="hu-HU" sz="2100">
                <a:solidFill>
                  <a:srgbClr val="FF0000"/>
                </a:solidFill>
                <a:latin typeface="Calibri"/>
                <a:ea typeface="Calibri"/>
                <a:cs typeface="Calibri"/>
                <a:sym typeface="Calibri"/>
              </a:rPr>
              <a:t>whose colours might depend on the sizes of crystal particles.</a:t>
            </a:r>
            <a:r>
              <a:rPr lang="hu-HU" sz="2100">
                <a:latin typeface="Calibri"/>
                <a:ea typeface="Calibri"/>
                <a:cs typeface="Calibri"/>
                <a:sym typeface="Calibri"/>
              </a:rPr>
              <a:t> That means, </a:t>
            </a:r>
            <a:r>
              <a:rPr lang="hu-HU" sz="2100">
                <a:solidFill>
                  <a:srgbClr val="FF0000"/>
                </a:solidFill>
                <a:latin typeface="Calibri"/>
                <a:ea typeface="Calibri"/>
                <a:cs typeface="Calibri"/>
                <a:sym typeface="Calibri"/>
              </a:rPr>
              <a:t>the mistake was much more interesting than the original intention that can be reached easily later!</a:t>
            </a:r>
            <a:endParaRPr sz="2100">
              <a:solidFill>
                <a:srgbClr val="FF0000"/>
              </a:solidFill>
              <a:latin typeface="Calibri"/>
              <a:ea typeface="Calibri"/>
              <a:cs typeface="Calibri"/>
              <a:sym typeface="Calibri"/>
            </a:endParaRPr>
          </a:p>
          <a:p>
            <a:pPr indent="0" lvl="0" marL="0" rtl="0" algn="ctr">
              <a:lnSpc>
                <a:spcPct val="90000"/>
              </a:lnSpc>
              <a:spcBef>
                <a:spcPts val="0"/>
              </a:spcBef>
              <a:spcAft>
                <a:spcPts val="0"/>
              </a:spcAft>
              <a:buNone/>
            </a:pPr>
            <a:r>
              <a:rPr lang="hu-HU" sz="1800">
                <a:latin typeface="Calibri"/>
                <a:ea typeface="Calibri"/>
                <a:cs typeface="Calibri"/>
                <a:sym typeface="Calibri"/>
              </a:rPr>
              <a:t>XII BGL Conference 2024, Budapest</a:t>
            </a:r>
            <a:endParaRPr sz="2400">
              <a:solidFill>
                <a:srgbClr val="FF0000"/>
              </a:solidFill>
              <a:latin typeface="Calibri"/>
              <a:ea typeface="Calibri"/>
              <a:cs typeface="Calibri"/>
              <a:sym typeface="Calibri"/>
            </a:endParaRPr>
          </a:p>
          <a:p>
            <a:pPr indent="0" lvl="0" marL="0" rtl="0" algn="ctr">
              <a:lnSpc>
                <a:spcPct val="90000"/>
              </a:lnSpc>
              <a:spcBef>
                <a:spcPts val="0"/>
              </a:spcBef>
              <a:spcAft>
                <a:spcPts val="0"/>
              </a:spcAft>
              <a:buClr>
                <a:schemeClr val="dk1"/>
              </a:buClr>
              <a:buSzPts val="2400"/>
              <a:buFont typeface="Arial"/>
              <a:buNone/>
            </a:pPr>
            <a:r>
              <a:t/>
            </a:r>
            <a:endParaRPr sz="2400">
              <a:solidFill>
                <a:srgbClr val="FF0000"/>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2" presetSubtype="2">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1"/>
                                        <p:tgtEl>
                                          <p:spTgt spid="102"/>
                                        </p:tgtEl>
                                        <p:attrNameLst>
                                          <p:attrName>ppt_x</p:attrName>
                                        </p:attrNameLst>
                                      </p:cBhvr>
                                      <p:tavLst>
                                        <p:tav fmla="" tm="0">
                                          <p:val>
                                            <p:strVal val="#ppt_x+1"/>
                                          </p:val>
                                        </p:tav>
                                        <p:tav fmla="" tm="100000">
                                          <p:val>
                                            <p:strVal val="#ppt_x"/>
                                          </p:val>
                                        </p:tav>
                                      </p:tavLst>
                                    </p:anim>
                                  </p:childTnLst>
                                </p:cTn>
                              </p:par>
                              <p:par>
                                <p:cTn fill="hold" nodeType="with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
                                        <p:tgtEl>
                                          <p:spTgt spid="1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8"/>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3"/>
          <p:cNvSpPr txBox="1"/>
          <p:nvPr>
            <p:ph type="ctrTitle"/>
          </p:nvPr>
        </p:nvSpPr>
        <p:spPr>
          <a:xfrm>
            <a:off x="1524000" y="4"/>
            <a:ext cx="9144000" cy="734700"/>
          </a:xfrm>
          <a:prstGeom prst="rect">
            <a:avLst/>
          </a:prstGeom>
          <a:noFill/>
          <a:ln>
            <a:noFill/>
          </a:ln>
        </p:spPr>
        <p:txBody>
          <a:bodyPr anchorCtr="0" anchor="b" bIns="45700" lIns="91425" spcFirstLastPara="1" rIns="91425" wrap="square" tIns="45700">
            <a:noAutofit/>
          </a:bodyPr>
          <a:lstStyle/>
          <a:p>
            <a:pPr indent="0" lvl="0" marL="0" rtl="0" algn="ctr">
              <a:lnSpc>
                <a:spcPct val="90000"/>
              </a:lnSpc>
              <a:spcBef>
                <a:spcPts val="0"/>
              </a:spcBef>
              <a:spcAft>
                <a:spcPts val="0"/>
              </a:spcAft>
              <a:buSzPts val="990"/>
              <a:buNone/>
            </a:pPr>
            <a:r>
              <a:rPr lang="hu-HU" sz="3600">
                <a:solidFill>
                  <a:srgbClr val="00B050"/>
                </a:solidFill>
              </a:rPr>
              <a:t>References</a:t>
            </a:r>
            <a:endParaRPr sz="3600">
              <a:solidFill>
                <a:srgbClr val="00B050"/>
              </a:solidFill>
            </a:endParaRPr>
          </a:p>
        </p:txBody>
      </p:sp>
      <p:sp>
        <p:nvSpPr>
          <p:cNvPr id="112" name="Google Shape;112;p3"/>
          <p:cNvSpPr txBox="1"/>
          <p:nvPr>
            <p:ph idx="1" type="subTitle"/>
          </p:nvPr>
        </p:nvSpPr>
        <p:spPr>
          <a:xfrm>
            <a:off x="129375" y="586900"/>
            <a:ext cx="12192000" cy="6204900"/>
          </a:xfrm>
          <a:prstGeom prst="rect">
            <a:avLst/>
          </a:prstGeom>
          <a:noFill/>
          <a:ln>
            <a:noFill/>
          </a:ln>
        </p:spPr>
        <p:txBody>
          <a:bodyPr anchorCtr="0" anchor="t" bIns="45700" lIns="91425" spcFirstLastPara="1" rIns="91425" wrap="square" tIns="45700">
            <a:normAutofit fontScale="25000" lnSpcReduction="20000"/>
          </a:bodyPr>
          <a:lstStyle/>
          <a:p>
            <a:pPr indent="0" lvl="0" marL="0" rtl="0" algn="l">
              <a:lnSpc>
                <a:spcPct val="90000"/>
              </a:lnSpc>
              <a:spcBef>
                <a:spcPts val="1000"/>
              </a:spcBef>
              <a:spcAft>
                <a:spcPts val="0"/>
              </a:spcAft>
              <a:buSzPct val="117964"/>
              <a:buNone/>
            </a:pPr>
            <a:r>
              <a:rPr lang="hu-HU" sz="8137"/>
              <a:t>[1] Molnár, E., </a:t>
            </a:r>
            <a:r>
              <a:rPr lang="hu-HU" sz="8137">
                <a:solidFill>
                  <a:srgbClr val="FF0000"/>
                </a:solidFill>
              </a:rPr>
              <a:t>Twice punctured compact Euclidean and hyperbolic manifolds and their </a:t>
            </a:r>
            <a:r>
              <a:rPr lang="hu-HU" sz="8137">
                <a:solidFill>
                  <a:srgbClr val="FF0000"/>
                </a:solidFill>
              </a:rPr>
              <a:t>two folds</a:t>
            </a:r>
            <a:r>
              <a:rPr lang="hu-HU" sz="8137">
                <a:solidFill>
                  <a:srgbClr val="FF0000"/>
                </a:solidFill>
              </a:rPr>
              <a:t> coverings, </a:t>
            </a:r>
            <a:r>
              <a:rPr i="1" lang="hu-HU" sz="8137">
                <a:solidFill>
                  <a:srgbClr val="FF0000"/>
                </a:solidFill>
              </a:rPr>
              <a:t>Colloquia Math. Soc. J. Bolyai, </a:t>
            </a:r>
            <a:r>
              <a:rPr lang="hu-HU" sz="8137">
                <a:solidFill>
                  <a:srgbClr val="FF0000"/>
                </a:solidFill>
              </a:rPr>
              <a:t>46.</a:t>
            </a:r>
            <a:r>
              <a:rPr i="1" lang="hu-HU" sz="8137">
                <a:solidFill>
                  <a:srgbClr val="FF0000"/>
                </a:solidFill>
              </a:rPr>
              <a:t> Topics in Differential Geometry, Debrecen (Hungary), 1984, </a:t>
            </a:r>
            <a:r>
              <a:rPr lang="hu-HU" sz="8137">
                <a:solidFill>
                  <a:srgbClr val="FF0000"/>
                </a:solidFill>
              </a:rPr>
              <a:t>883- 919.</a:t>
            </a:r>
            <a:endParaRPr sz="8137">
              <a:solidFill>
                <a:srgbClr val="FF0000"/>
              </a:solidFill>
            </a:endParaRPr>
          </a:p>
          <a:p>
            <a:pPr indent="0" lvl="0" marL="0" rtl="0" algn="l">
              <a:lnSpc>
                <a:spcPct val="90000"/>
              </a:lnSpc>
              <a:spcBef>
                <a:spcPts val="1000"/>
              </a:spcBef>
              <a:spcAft>
                <a:spcPts val="0"/>
              </a:spcAft>
              <a:buSzPct val="117964"/>
              <a:buNone/>
            </a:pPr>
            <a:r>
              <a:rPr lang="hu-HU" sz="8137"/>
              <a:t>[2] Molnár, E., An infinite series of compact non-orientable 3-dimensional space forms of constant negative curvature, </a:t>
            </a:r>
            <a:r>
              <a:rPr i="1" lang="hu-HU" sz="8137"/>
              <a:t>Ann. Global Anal. Geom., </a:t>
            </a:r>
            <a:r>
              <a:rPr lang="hu-HU" sz="8137"/>
              <a:t>Vol. 1. No. 3, (1983), 37-49; Errata in Vol. 2, No. 2, (1984), 253-254.</a:t>
            </a:r>
            <a:endParaRPr sz="8137"/>
          </a:p>
          <a:p>
            <a:pPr indent="0" lvl="0" marL="0" rtl="0" algn="l">
              <a:lnSpc>
                <a:spcPct val="90000"/>
              </a:lnSpc>
              <a:spcBef>
                <a:spcPts val="1000"/>
              </a:spcBef>
              <a:spcAft>
                <a:spcPts val="0"/>
              </a:spcAft>
              <a:buSzPct val="117964"/>
              <a:buNone/>
            </a:pPr>
            <a:r>
              <a:rPr lang="hu-HU" sz="8137"/>
              <a:t>[3] </a:t>
            </a:r>
            <a:r>
              <a:rPr i="1" lang="hu-HU" sz="8137"/>
              <a:t>International Tables for Crystallography</a:t>
            </a:r>
            <a:r>
              <a:rPr lang="hu-HU" sz="8137"/>
              <a:t>, Vol. A: </a:t>
            </a:r>
            <a:r>
              <a:rPr i="1" lang="hu-HU" sz="8137"/>
              <a:t>Space-Group Symmetry</a:t>
            </a:r>
            <a:r>
              <a:rPr lang="hu-HU" sz="8137"/>
              <a:t>, Ed. Theo Hahn, First Edition 1983, Fifth Edition 2002, Corr. Reprint 2005, Vol. A1: </a:t>
            </a:r>
            <a:r>
              <a:rPr i="1" lang="hu-HU" sz="8137"/>
              <a:t>Symmetry Relations between Space Groups</a:t>
            </a:r>
            <a:r>
              <a:rPr lang="hu-HU" sz="8137"/>
              <a:t>, Eds. Hans Wondratschek and Ulrich Müller, First Edition 2004.</a:t>
            </a:r>
            <a:endParaRPr sz="8137"/>
          </a:p>
          <a:p>
            <a:pPr indent="0" lvl="0" marL="0" rtl="0" algn="l">
              <a:lnSpc>
                <a:spcPct val="90000"/>
              </a:lnSpc>
              <a:spcBef>
                <a:spcPts val="1000"/>
              </a:spcBef>
              <a:spcAft>
                <a:spcPts val="0"/>
              </a:spcAft>
              <a:buSzPct val="117964"/>
              <a:buNone/>
            </a:pPr>
            <a:r>
              <a:rPr lang="hu-HU" sz="8137"/>
              <a:t>[4] </a:t>
            </a:r>
            <a:r>
              <a:rPr i="1" lang="hu-HU" sz="8137">
                <a:solidFill>
                  <a:srgbClr val="FF0000"/>
                </a:solidFill>
              </a:rPr>
              <a:t>The Nobel Prize in Chemistry 2023. The Royal Swedish Academy of Sciences has decided to award the Nobel Prize in Chemistry 2023 to Moungi G. Bawendi, Louis E. Brus and </a:t>
            </a:r>
            <a:r>
              <a:rPr i="1" lang="hu-HU" sz="8137">
                <a:solidFill>
                  <a:srgbClr val="FF0000"/>
                </a:solidFill>
              </a:rPr>
              <a:t>Alexey</a:t>
            </a:r>
            <a:r>
              <a:rPr i="1" lang="hu-HU" sz="8137">
                <a:solidFill>
                  <a:srgbClr val="FF0000"/>
                </a:solidFill>
              </a:rPr>
              <a:t> Yekimov “for the discovery and synthesis of quantum dots”, PRESS RELEASE, 4 October 2023.</a:t>
            </a:r>
            <a:endParaRPr i="1" sz="8137">
              <a:solidFill>
                <a:srgbClr val="FF0000"/>
              </a:solidFill>
            </a:endParaRPr>
          </a:p>
          <a:p>
            <a:pPr indent="0" lvl="0" marL="0" rtl="0" algn="l">
              <a:lnSpc>
                <a:spcPct val="90000"/>
              </a:lnSpc>
              <a:spcBef>
                <a:spcPts val="1000"/>
              </a:spcBef>
              <a:spcAft>
                <a:spcPts val="0"/>
              </a:spcAft>
              <a:buSzPct val="117964"/>
              <a:buNone/>
            </a:pPr>
            <a:r>
              <a:rPr lang="hu-HU" sz="8137"/>
              <a:t>[5] Molnár, E., On non-Euclidean crystallography, some football manifolds, </a:t>
            </a:r>
            <a:r>
              <a:rPr i="1" lang="hu-HU" sz="8137"/>
              <a:t>Structural Chemistry, </a:t>
            </a:r>
            <a:r>
              <a:rPr lang="hu-HU" sz="8137"/>
              <a:t>23/4, (2012), 1057-1069.</a:t>
            </a:r>
            <a:endParaRPr sz="8137"/>
          </a:p>
          <a:p>
            <a:pPr indent="0" lvl="0" marL="0" rtl="0" algn="l">
              <a:lnSpc>
                <a:spcPct val="90000"/>
              </a:lnSpc>
              <a:spcBef>
                <a:spcPts val="1000"/>
              </a:spcBef>
              <a:spcAft>
                <a:spcPts val="0"/>
              </a:spcAft>
              <a:buSzPct val="117964"/>
              <a:buNone/>
            </a:pPr>
            <a:r>
              <a:rPr lang="hu-HU" sz="8137"/>
              <a:t>[6] Molnár, E. – Szirmai, J., Symmetries in the 8 homogeneous 3-geometries, </a:t>
            </a:r>
            <a:r>
              <a:rPr i="1" lang="hu-HU" sz="8137"/>
              <a:t>Symmetry Cult. Sci.</a:t>
            </a:r>
            <a:r>
              <a:rPr lang="hu-HU" sz="8137"/>
              <a:t>, 21/1-3 (2010), 87-117.</a:t>
            </a:r>
            <a:endParaRPr sz="8137"/>
          </a:p>
          <a:p>
            <a:pPr indent="0" lvl="0" marL="0" rtl="0" algn="l">
              <a:lnSpc>
                <a:spcPct val="90000"/>
              </a:lnSpc>
              <a:spcBef>
                <a:spcPts val="1000"/>
              </a:spcBef>
              <a:spcAft>
                <a:spcPts val="0"/>
              </a:spcAft>
              <a:buSzPct val="117964"/>
              <a:buNone/>
            </a:pPr>
            <a:r>
              <a:rPr lang="hu-HU" sz="8137"/>
              <a:t>[7] Molnár, E.–Szirmai, J., Inﬁnite series of compact hyperbolic manifolds, as possible crystal structures. </a:t>
            </a:r>
            <a:r>
              <a:rPr i="1" lang="hu-HU" sz="8137"/>
              <a:t>Matematički Vesnik</a:t>
            </a:r>
            <a:r>
              <a:rPr lang="hu-HU" sz="8137"/>
              <a:t>, 72, 3, (2020), 257-272.</a:t>
            </a:r>
            <a:endParaRPr sz="8137"/>
          </a:p>
          <a:p>
            <a:pPr indent="0" lvl="0" marL="0" rtl="0" algn="l">
              <a:lnSpc>
                <a:spcPct val="90000"/>
              </a:lnSpc>
              <a:spcBef>
                <a:spcPts val="1000"/>
              </a:spcBef>
              <a:spcAft>
                <a:spcPts val="0"/>
              </a:spcAft>
              <a:buSzPct val="117964"/>
              <a:buNone/>
            </a:pPr>
            <a:r>
              <a:rPr lang="hu-HU" sz="8137"/>
              <a:t>[8] Molnár, E. – Szirmai, J., Dense ball packings by tube manifolds as new models for hyperbolic crystallography, </a:t>
            </a:r>
            <a:r>
              <a:rPr i="1" lang="hu-HU" sz="8137"/>
              <a:t>Matematički Vesnik </a:t>
            </a:r>
            <a:r>
              <a:rPr lang="hu-HU" sz="8137"/>
              <a:t>76, 1–2 (2024), 118–135, Available online 24.02.2024, 1-18.</a:t>
            </a:r>
            <a:endParaRPr sz="8137"/>
          </a:p>
          <a:p>
            <a:pPr indent="0" lvl="0" marL="0" rtl="0" algn="l">
              <a:lnSpc>
                <a:spcPct val="90000"/>
              </a:lnSpc>
              <a:spcBef>
                <a:spcPts val="1000"/>
              </a:spcBef>
              <a:spcAft>
                <a:spcPts val="0"/>
              </a:spcAft>
              <a:buSzPct val="117964"/>
              <a:buNone/>
            </a:pPr>
            <a:r>
              <a:rPr lang="hu-HU" sz="8137"/>
              <a:t>[9] Vinberg, E. B. (Ed.), </a:t>
            </a:r>
            <a:r>
              <a:rPr i="1" lang="hu-HU" sz="8137"/>
              <a:t>Geometry II. Spaces of Constant Curvature, </a:t>
            </a:r>
            <a:r>
              <a:rPr lang="hu-HU" sz="8137"/>
              <a:t>Springer Verlag Berlin - Heidelberg - New York - London - Paris - Tokyo - Hong Kong - Barcelona - Budapest, 1993.</a:t>
            </a:r>
            <a:endParaRPr sz="8137"/>
          </a:p>
          <a:p>
            <a:pPr indent="0" lvl="0" marL="0" rtl="0" algn="l">
              <a:lnSpc>
                <a:spcPct val="90000"/>
              </a:lnSpc>
              <a:spcBef>
                <a:spcPts val="1000"/>
              </a:spcBef>
              <a:spcAft>
                <a:spcPts val="0"/>
              </a:spcAft>
              <a:buSzPct val="117964"/>
              <a:buNone/>
            </a:pPr>
            <a:r>
              <a:rPr lang="hu-HU" sz="8137"/>
              <a:t>[10] Wolf, J. A., </a:t>
            </a:r>
            <a:r>
              <a:rPr i="1" lang="hu-HU" sz="8137"/>
              <a:t>Spaces of Constant Curvature</a:t>
            </a:r>
            <a:r>
              <a:rPr lang="hu-HU" sz="8137"/>
              <a:t>, McGraw-Hill,</a:t>
            </a:r>
            <a:r>
              <a:rPr lang="hu-HU" sz="8137"/>
              <a:t>New York</a:t>
            </a:r>
            <a:r>
              <a:rPr lang="hu-HU" sz="8137"/>
              <a:t>, 1967, (Russian translation: Izd. ”Nauka” Moscow, 1982).</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rPr lang="hu-HU" sz="8137"/>
              <a:t>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sz="8137"/>
          </a:p>
          <a:p>
            <a:pPr indent="0" lvl="0" marL="0" rtl="0" algn="l">
              <a:lnSpc>
                <a:spcPct val="90000"/>
              </a:lnSpc>
              <a:spcBef>
                <a:spcPts val="1000"/>
              </a:spcBef>
              <a:spcAft>
                <a:spcPts val="0"/>
              </a:spcAft>
              <a:buSzPct val="117964"/>
              <a:buNone/>
            </a:pPr>
            <a:r>
              <a:t/>
            </a:r>
            <a:endParaRPr i="1" sz="8137"/>
          </a:p>
          <a:p>
            <a:pPr indent="0" lvl="0" marL="0" rtl="0" algn="l">
              <a:lnSpc>
                <a:spcPct val="90000"/>
              </a:lnSpc>
              <a:spcBef>
                <a:spcPts val="1000"/>
              </a:spcBef>
              <a:spcAft>
                <a:spcPts val="0"/>
              </a:spcAft>
              <a:buSzPct val="117964"/>
              <a:buNone/>
            </a:pPr>
            <a:r>
              <a:t/>
            </a:r>
            <a:endParaRPr i="1" sz="8137"/>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i="1"/>
          </a:p>
          <a:p>
            <a:pPr indent="0" lvl="0" marL="0" rtl="0" algn="l">
              <a:lnSpc>
                <a:spcPct val="90000"/>
              </a:lnSpc>
              <a:spcBef>
                <a:spcPts val="1000"/>
              </a:spcBef>
              <a:spcAft>
                <a:spcPts val="0"/>
              </a:spcAft>
              <a:buSzPts val="2400"/>
              <a:buNone/>
            </a:pPr>
            <a:r>
              <a:t/>
            </a:r>
            <a:endParaRPr/>
          </a:p>
          <a:p>
            <a:pPr indent="0" lvl="0" marL="0" rtl="0" algn="l">
              <a:lnSpc>
                <a:spcPct val="90000"/>
              </a:lnSpc>
              <a:spcBef>
                <a:spcPts val="1000"/>
              </a:spcBef>
              <a:spcAft>
                <a:spcPts val="0"/>
              </a:spcAft>
              <a:buClr>
                <a:schemeClr val="dk1"/>
              </a:buClr>
              <a:buSzPct val="45833"/>
              <a:buFont typeface="Arial"/>
              <a:buNone/>
            </a:pPr>
            <a:r>
              <a:t/>
            </a:r>
            <a:endParaRPr/>
          </a:p>
          <a:p>
            <a:pPr indent="0" lvl="0" marL="0" rtl="0" algn="l">
              <a:lnSpc>
                <a:spcPct val="90000"/>
              </a:lnSpc>
              <a:spcBef>
                <a:spcPts val="1000"/>
              </a:spcBef>
              <a:spcAft>
                <a:spcPts val="0"/>
              </a:spcAft>
              <a:buClr>
                <a:schemeClr val="dk1"/>
              </a:buClr>
              <a:buSzPct val="45833"/>
              <a:buFont typeface="Arial"/>
              <a:buNone/>
            </a:pPr>
            <a:r>
              <a:t/>
            </a:r>
            <a:endParaRPr/>
          </a:p>
          <a:p>
            <a:pPr indent="0" lvl="0" marL="0" rtl="0" algn="l">
              <a:lnSpc>
                <a:spcPct val="90000"/>
              </a:lnSpc>
              <a:spcBef>
                <a:spcPts val="1000"/>
              </a:spcBef>
              <a:spcAft>
                <a:spcPts val="0"/>
              </a:spcAft>
              <a:buSzPts val="2400"/>
              <a:buNone/>
            </a:pPr>
            <a:r>
              <a:t/>
            </a:r>
            <a:endParaRPr/>
          </a:p>
        </p:txBody>
      </p:sp>
      <p:sp>
        <p:nvSpPr>
          <p:cNvPr id="113" name="Google Shape;113;p3"/>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sp>
        <p:nvSpPr>
          <p:cNvPr id="114" name="Google Shape;114;p3"/>
          <p:cNvSpPr txBox="1"/>
          <p:nvPr/>
        </p:nvSpPr>
        <p:spPr>
          <a:xfrm>
            <a:off x="3788200" y="6545349"/>
            <a:ext cx="4644600" cy="341700"/>
          </a:xfrm>
          <a:prstGeom prst="rect">
            <a:avLst/>
          </a:prstGeom>
          <a:noFill/>
          <a:ln>
            <a:noFill/>
          </a:ln>
        </p:spPr>
        <p:txBody>
          <a:bodyPr anchorCtr="0" anchor="t" bIns="45700" lIns="91425" spcFirstLastPara="1" rIns="91425" wrap="square" tIns="45700">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a:p>
        </p:txBody>
      </p:sp>
      <p:pic>
        <p:nvPicPr>
          <p:cNvPr id="115" name="Google Shape;115;p3"/>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15"/>
                                        </p:tgtEl>
                                        <p:attrNameLst>
                                          <p:attrName>style.visibility</p:attrName>
                                        </p:attrNameLst>
                                      </p:cBhvr>
                                      <p:to>
                                        <p:strVal val="visible"/>
                                      </p:to>
                                    </p:set>
                                    <p:animEffect filter="fade" transition="in">
                                      <p:cBhvr>
                                        <p:cTn dur="1"/>
                                        <p:tgtEl>
                                          <p:spTgt spid="1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4"/>
          <p:cNvPicPr preferRelativeResize="0"/>
          <p:nvPr/>
        </p:nvPicPr>
        <p:blipFill rotWithShape="1">
          <a:blip r:embed="rId3">
            <a:alphaModFix/>
          </a:blip>
          <a:srcRect b="0" l="0" r="0" t="0"/>
          <a:stretch/>
        </p:blipFill>
        <p:spPr>
          <a:xfrm>
            <a:off x="987550" y="50796"/>
            <a:ext cx="9924525" cy="1373554"/>
          </a:xfrm>
          <a:prstGeom prst="rect">
            <a:avLst/>
          </a:prstGeom>
          <a:noFill/>
          <a:ln>
            <a:noFill/>
          </a:ln>
        </p:spPr>
      </p:pic>
      <p:sp>
        <p:nvSpPr>
          <p:cNvPr id="121" name="Google Shape;121;p4"/>
          <p:cNvSpPr txBox="1"/>
          <p:nvPr>
            <p:ph type="title"/>
          </p:nvPr>
        </p:nvSpPr>
        <p:spPr>
          <a:xfrm>
            <a:off x="0" y="0"/>
            <a:ext cx="12192000" cy="1424400"/>
          </a:xfrm>
          <a:prstGeom prst="rect">
            <a:avLst/>
          </a:prstGeom>
          <a:solidFill>
            <a:srgbClr val="FFFF00"/>
          </a:solid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ct val="40198"/>
              <a:buNone/>
            </a:pPr>
            <a:r>
              <a:rPr lang="hu-HU" sz="4477">
                <a:solidFill>
                  <a:srgbClr val="00B050"/>
                </a:solidFill>
              </a:rPr>
              <a:t>COLLOQUIA MATHEMATICA SOCIETATIS JÁNOS BOLYAI</a:t>
            </a:r>
            <a:r>
              <a:rPr lang="hu-HU" sz="4200">
                <a:solidFill>
                  <a:srgbClr val="00B050"/>
                </a:solidFill>
              </a:rPr>
              <a:t> </a:t>
            </a:r>
            <a:endParaRPr sz="4200">
              <a:solidFill>
                <a:srgbClr val="00B050"/>
              </a:solidFill>
            </a:endParaRPr>
          </a:p>
          <a:p>
            <a:pPr indent="0" lvl="0" marL="0" rtl="0" algn="ctr">
              <a:lnSpc>
                <a:spcPct val="90000"/>
              </a:lnSpc>
              <a:spcBef>
                <a:spcPts val="0"/>
              </a:spcBef>
              <a:spcAft>
                <a:spcPts val="0"/>
              </a:spcAft>
              <a:buClr>
                <a:schemeClr val="dk1"/>
              </a:buClr>
              <a:buSzPct val="42857"/>
              <a:buNone/>
            </a:pPr>
            <a:r>
              <a:rPr lang="hu-HU" sz="4200">
                <a:solidFill>
                  <a:srgbClr val="FF0000"/>
                </a:solidFill>
              </a:rPr>
              <a:t>46. TOPICS IN DIFFERENTIAL GEOMETRY</a:t>
            </a:r>
            <a:endParaRPr sz="4200">
              <a:solidFill>
                <a:srgbClr val="FF0000"/>
              </a:solidFill>
            </a:endParaRPr>
          </a:p>
          <a:p>
            <a:pPr indent="0" lvl="0" marL="0" rtl="0" algn="ctr">
              <a:lnSpc>
                <a:spcPct val="90000"/>
              </a:lnSpc>
              <a:spcBef>
                <a:spcPts val="0"/>
              </a:spcBef>
              <a:spcAft>
                <a:spcPts val="0"/>
              </a:spcAft>
              <a:buClr>
                <a:schemeClr val="dk1"/>
              </a:buClr>
              <a:buSzPct val="42857"/>
              <a:buNone/>
            </a:pPr>
            <a:r>
              <a:rPr lang="hu-HU" sz="4200">
                <a:solidFill>
                  <a:srgbClr val="FF0000"/>
                </a:solidFill>
              </a:rPr>
              <a:t>DEBRECEN-HAJDÚSZOBOSZLÓ (HUNGARY), 1984.</a:t>
            </a:r>
            <a:endParaRPr sz="4200">
              <a:solidFill>
                <a:srgbClr val="FF0000"/>
              </a:solidFill>
            </a:endParaRPr>
          </a:p>
        </p:txBody>
      </p:sp>
      <p:pic>
        <p:nvPicPr>
          <p:cNvPr id="122" name="Google Shape;122;p4"/>
          <p:cNvPicPr preferRelativeResize="0"/>
          <p:nvPr/>
        </p:nvPicPr>
        <p:blipFill rotWithShape="1">
          <a:blip r:embed="rId4">
            <a:alphaModFix/>
          </a:blip>
          <a:srcRect b="0" l="0" r="0" t="0"/>
          <a:stretch/>
        </p:blipFill>
        <p:spPr>
          <a:xfrm>
            <a:off x="214125" y="1439200"/>
            <a:ext cx="11977875" cy="1535650"/>
          </a:xfrm>
          <a:prstGeom prst="rect">
            <a:avLst/>
          </a:prstGeom>
          <a:noFill/>
          <a:ln cap="flat" cmpd="sng" w="9525">
            <a:solidFill>
              <a:srgbClr val="0070C0"/>
            </a:solidFill>
            <a:prstDash val="solid"/>
            <a:round/>
            <a:headEnd len="sm" w="sm" type="none"/>
            <a:tailEnd len="sm" w="sm" type="none"/>
          </a:ln>
        </p:spPr>
      </p:pic>
      <p:sp>
        <p:nvSpPr>
          <p:cNvPr id="123" name="Google Shape;123;p4"/>
          <p:cNvSpPr txBox="1"/>
          <p:nvPr/>
        </p:nvSpPr>
        <p:spPr>
          <a:xfrm>
            <a:off x="0" y="3072385"/>
            <a:ext cx="12192000" cy="315772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24" name="Google Shape;124;p4"/>
          <p:cNvPicPr preferRelativeResize="0"/>
          <p:nvPr/>
        </p:nvPicPr>
        <p:blipFill rotWithShape="1">
          <a:blip r:embed="rId5">
            <a:alphaModFix/>
          </a:blip>
          <a:srcRect b="0" l="0" r="0" t="0"/>
          <a:stretch/>
        </p:blipFill>
        <p:spPr>
          <a:xfrm>
            <a:off x="-102076" y="3023616"/>
            <a:ext cx="12396151" cy="3255263"/>
          </a:xfrm>
          <a:prstGeom prst="rect">
            <a:avLst/>
          </a:prstGeom>
          <a:noFill/>
          <a:ln>
            <a:noFill/>
          </a:ln>
        </p:spPr>
      </p:pic>
      <p:sp>
        <p:nvSpPr>
          <p:cNvPr id="125" name="Google Shape;125;p4"/>
          <p:cNvSpPr/>
          <p:nvPr/>
        </p:nvSpPr>
        <p:spPr>
          <a:xfrm flipH="1">
            <a:off x="3167650" y="6327650"/>
            <a:ext cx="5894700" cy="2862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b="0" i="0" sz="2200" u="none" cap="none" strike="noStrike">
              <a:solidFill>
                <a:srgbClr val="000000"/>
              </a:solidFill>
              <a:latin typeface="Arial"/>
              <a:ea typeface="Arial"/>
              <a:cs typeface="Arial"/>
              <a:sym typeface="Arial"/>
            </a:endParaRPr>
          </a:p>
        </p:txBody>
      </p:sp>
      <p:sp>
        <p:nvSpPr>
          <p:cNvPr id="126" name="Google Shape;126;p4"/>
          <p:cNvSpPr txBox="1"/>
          <p:nvPr/>
        </p:nvSpPr>
        <p:spPr>
          <a:xfrm>
            <a:off x="7707075" y="5731325"/>
            <a:ext cx="43533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27" name="Google Shape;127;p4"/>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pic>
        <p:nvPicPr>
          <p:cNvPr id="128" name="Google Shape;128;p4"/>
          <p:cNvPicPr preferRelativeResize="0"/>
          <p:nvPr/>
        </p:nvPicPr>
        <p:blipFill rotWithShape="1">
          <a:blip r:embed="rId6">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28"/>
                                        </p:tgtEl>
                                        <p:attrNameLst>
                                          <p:attrName>style.visibility</p:attrName>
                                        </p:attrNameLst>
                                      </p:cBhvr>
                                      <p:to>
                                        <p:strVal val="visible"/>
                                      </p:to>
                                    </p:set>
                                    <p:animEffect filter="fade" transition="in">
                                      <p:cBhvr>
                                        <p:cTn dur="1"/>
                                        <p:tgtEl>
                                          <p:spTgt spid="1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pic>
        <p:nvPicPr>
          <p:cNvPr id="133" name="Google Shape;133;g2caeb848342_2_0"/>
          <p:cNvPicPr preferRelativeResize="0"/>
          <p:nvPr/>
        </p:nvPicPr>
        <p:blipFill rotWithShape="1">
          <a:blip r:embed="rId3">
            <a:alphaModFix/>
          </a:blip>
          <a:srcRect b="0" l="0" r="0" t="0"/>
          <a:stretch/>
        </p:blipFill>
        <p:spPr>
          <a:xfrm>
            <a:off x="434700" y="608850"/>
            <a:ext cx="11887199" cy="4437600"/>
          </a:xfrm>
          <a:prstGeom prst="rect">
            <a:avLst/>
          </a:prstGeom>
          <a:noFill/>
          <a:ln cap="flat" cmpd="sng" w="9525">
            <a:solidFill>
              <a:srgbClr val="FFFFFF"/>
            </a:solidFill>
            <a:prstDash val="solid"/>
            <a:round/>
            <a:headEnd len="sm" w="sm" type="none"/>
            <a:tailEnd len="sm" w="sm" type="none"/>
          </a:ln>
        </p:spPr>
      </p:pic>
      <p:sp>
        <p:nvSpPr>
          <p:cNvPr id="134" name="Google Shape;134;g2caeb848342_2_0"/>
          <p:cNvSpPr txBox="1"/>
          <p:nvPr/>
        </p:nvSpPr>
        <p:spPr>
          <a:xfrm flipH="1">
            <a:off x="92400" y="5046450"/>
            <a:ext cx="12099600" cy="1385400"/>
          </a:xfrm>
          <a:prstGeom prst="rect">
            <a:avLst/>
          </a:prstGeom>
          <a:noFill/>
          <a:ln cap="flat" cmpd="sng" w="9525">
            <a:solidFill>
              <a:srgbClr val="FF0000"/>
            </a:solidFill>
            <a:prstDash val="solid"/>
            <a:round/>
            <a:headEnd len="sm" w="sm" type="none"/>
            <a:tailEnd len="sm" w="sm" type="none"/>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800"/>
              <a:buFont typeface="Arial"/>
              <a:buNone/>
            </a:pPr>
            <a:r>
              <a:rPr b="0" i="0" lang="hu-HU" sz="2800" u="none" cap="none" strike="noStrike">
                <a:solidFill>
                  <a:srgbClr val="000000"/>
                </a:solidFill>
                <a:latin typeface="Arial"/>
                <a:ea typeface="Arial"/>
                <a:cs typeface="Arial"/>
                <a:sym typeface="Arial"/>
              </a:rPr>
              <a:t>There are „manifolds” which have two exceptional </a:t>
            </a:r>
            <a:r>
              <a:rPr b="0" i="1" lang="hu-HU" sz="2800" u="none" cap="none" strike="noStrike">
                <a:solidFill>
                  <a:srgbClr val="0070C0"/>
                </a:solidFill>
                <a:latin typeface="Arial"/>
                <a:ea typeface="Arial"/>
                <a:cs typeface="Arial"/>
                <a:sym typeface="Arial"/>
              </a:rPr>
              <a:t>singular</a:t>
            </a:r>
            <a:r>
              <a:rPr b="0" i="0" lang="hu-HU" sz="2800" u="none" cap="none" strike="noStrike">
                <a:solidFill>
                  <a:srgbClr val="0070C0"/>
                </a:solidFill>
                <a:latin typeface="Arial"/>
                <a:ea typeface="Arial"/>
                <a:cs typeface="Arial"/>
                <a:sym typeface="Arial"/>
              </a:rPr>
              <a:t> </a:t>
            </a:r>
            <a:r>
              <a:rPr b="0" i="1" lang="hu-HU" sz="2800" u="none" cap="none" strike="noStrike">
                <a:solidFill>
                  <a:srgbClr val="0070C0"/>
                </a:solidFill>
                <a:latin typeface="Arial"/>
                <a:ea typeface="Arial"/>
                <a:cs typeface="Arial"/>
                <a:sym typeface="Arial"/>
              </a:rPr>
              <a:t>points</a:t>
            </a:r>
            <a:r>
              <a:rPr b="0" i="0" lang="hu-HU" sz="2800" u="none" cap="none" strike="noStrike">
                <a:solidFill>
                  <a:srgbClr val="0070C0"/>
                </a:solidFill>
                <a:latin typeface="Arial"/>
                <a:ea typeface="Arial"/>
                <a:cs typeface="Arial"/>
                <a:sym typeface="Arial"/>
              </a:rPr>
              <a:t> </a:t>
            </a:r>
            <a:r>
              <a:rPr b="0" i="0" lang="hu-HU" sz="2800" u="none" cap="none" strike="noStrike">
                <a:solidFill>
                  <a:srgbClr val="000000"/>
                </a:solidFill>
                <a:latin typeface="Arial"/>
                <a:ea typeface="Arial"/>
                <a:cs typeface="Arial"/>
                <a:sym typeface="Arial"/>
              </a:rPr>
              <a:t>with „</a:t>
            </a:r>
            <a:r>
              <a:rPr b="0" i="0" lang="hu-HU" sz="2800" u="none" cap="none" strike="noStrike">
                <a:solidFill>
                  <a:srgbClr val="0070C0"/>
                </a:solidFill>
                <a:latin typeface="Arial"/>
                <a:ea typeface="Arial"/>
                <a:cs typeface="Arial"/>
                <a:sym typeface="Arial"/>
              </a:rPr>
              <a:t>ball neighbourhood, but its centrally opposite points are glued together”. Such a fundamental group </a:t>
            </a:r>
            <a:r>
              <a:rPr b="1" i="1" lang="hu-HU" sz="2800" u="none" cap="none" strike="noStrike">
                <a:solidFill>
                  <a:srgbClr val="0070C0"/>
                </a:solidFill>
                <a:latin typeface="Arial"/>
                <a:ea typeface="Arial"/>
                <a:cs typeface="Arial"/>
                <a:sym typeface="Arial"/>
              </a:rPr>
              <a:t>G</a:t>
            </a:r>
            <a:r>
              <a:rPr b="0" i="1" lang="hu-HU" sz="2800" u="none" cap="none" strike="noStrike">
                <a:solidFill>
                  <a:srgbClr val="0070C0"/>
                </a:solidFill>
                <a:latin typeface="Arial"/>
                <a:ea typeface="Arial"/>
                <a:cs typeface="Arial"/>
                <a:sym typeface="Arial"/>
              </a:rPr>
              <a:t> has two singular orbits, i.e. M/</a:t>
            </a:r>
            <a:r>
              <a:rPr b="1" i="1" lang="hu-HU" sz="2800" u="none" cap="none" strike="noStrike">
                <a:solidFill>
                  <a:srgbClr val="0070C0"/>
                </a:solidFill>
                <a:latin typeface="Arial"/>
                <a:ea typeface="Arial"/>
                <a:cs typeface="Arial"/>
                <a:sym typeface="Arial"/>
              </a:rPr>
              <a:t>G</a:t>
            </a:r>
            <a:r>
              <a:rPr b="0" i="1" lang="hu-HU" sz="2800" u="none" cap="none" strike="noStrike">
                <a:solidFill>
                  <a:srgbClr val="0070C0"/>
                </a:solidFill>
                <a:latin typeface="Arial"/>
                <a:ea typeface="Arial"/>
                <a:cs typeface="Arial"/>
                <a:sym typeface="Arial"/>
              </a:rPr>
              <a:t> is „twice punctured”.</a:t>
            </a:r>
            <a:endParaRPr b="0" i="1" sz="2800" u="none" cap="none" strike="noStrike">
              <a:solidFill>
                <a:srgbClr val="0070C0"/>
              </a:solidFill>
              <a:latin typeface="Arial"/>
              <a:ea typeface="Arial"/>
              <a:cs typeface="Arial"/>
              <a:sym typeface="Arial"/>
            </a:endParaRPr>
          </a:p>
        </p:txBody>
      </p:sp>
      <p:sp>
        <p:nvSpPr>
          <p:cNvPr id="135" name="Google Shape;135;g2caeb848342_2_0"/>
          <p:cNvSpPr txBox="1"/>
          <p:nvPr/>
        </p:nvSpPr>
        <p:spPr>
          <a:xfrm rot="-590">
            <a:off x="3168000" y="6111425"/>
            <a:ext cx="5242500" cy="661801"/>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900"/>
              <a:buFont typeface="Arial"/>
              <a:buNone/>
            </a:pPr>
            <a:r>
              <a:t/>
            </a:r>
            <a:endParaRPr sz="1900">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1900"/>
              <a:buFont typeface="Arial"/>
              <a:buNone/>
            </a:pPr>
            <a:r>
              <a:rPr lang="hu-HU" sz="1800">
                <a:solidFill>
                  <a:schemeClr val="dk1"/>
                </a:solidFill>
                <a:latin typeface="Calibri"/>
                <a:ea typeface="Calibri"/>
                <a:cs typeface="Calibri"/>
                <a:sym typeface="Calibri"/>
              </a:rPr>
              <a:t>XII BGL Conference 2024, Budapest</a:t>
            </a:r>
            <a:endParaRPr b="0" i="0" sz="1500" u="none" cap="none" strike="noStrike">
              <a:solidFill>
                <a:srgbClr val="000000"/>
              </a:solidFill>
              <a:latin typeface="Calibri"/>
              <a:ea typeface="Calibri"/>
              <a:cs typeface="Calibri"/>
              <a:sym typeface="Calibri"/>
            </a:endParaRPr>
          </a:p>
        </p:txBody>
      </p:sp>
      <p:sp>
        <p:nvSpPr>
          <p:cNvPr id="136" name="Google Shape;136;g2caeb848342_2_0"/>
          <p:cNvSpPr txBox="1"/>
          <p:nvPr/>
        </p:nvSpPr>
        <p:spPr>
          <a:xfrm>
            <a:off x="434700" y="-2154400"/>
            <a:ext cx="9003300" cy="615600"/>
          </a:xfrm>
          <a:prstGeom prst="rect">
            <a:avLst/>
          </a:prstGeom>
          <a:noFill/>
          <a:ln>
            <a:noFill/>
          </a:ln>
        </p:spPr>
        <p:txBody>
          <a:bodyPr anchorCtr="0" anchor="t" bIns="91425" lIns="91425" spcFirstLastPara="1" rIns="91425" wrap="square" tIns="91425">
            <a:norm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37" name="Google Shape;137;g2caeb848342_2_0"/>
          <p:cNvSpPr txBox="1"/>
          <p:nvPr/>
        </p:nvSpPr>
        <p:spPr>
          <a:xfrm>
            <a:off x="1684200" y="-73950"/>
            <a:ext cx="8518800" cy="813300"/>
          </a:xfrm>
          <a:prstGeom prst="rect">
            <a:avLst/>
          </a:prstGeom>
          <a:noFill/>
          <a:ln cap="flat" cmpd="sng" w="9525">
            <a:solidFill>
              <a:srgbClr val="FFFFFF"/>
            </a:solidFill>
            <a:prstDash val="solid"/>
            <a:round/>
            <a:headEnd len="sm" w="sm" type="none"/>
            <a:tailEnd len="sm" w="sm" type="none"/>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300"/>
              <a:buFont typeface="Arial"/>
              <a:buNone/>
            </a:pPr>
            <a:r>
              <a:rPr b="0" i="0" lang="hu-HU" sz="3300" u="none" cap="none" strike="noStrike">
                <a:solidFill>
                  <a:srgbClr val="00B050"/>
                </a:solidFill>
                <a:latin typeface="Calibri"/>
                <a:ea typeface="Calibri"/>
                <a:cs typeface="Calibri"/>
                <a:sym typeface="Calibri"/>
              </a:rPr>
              <a:t>Manifold (cont) and “twice punctured manifold”</a:t>
            </a:r>
            <a:endParaRPr b="0" i="0" sz="3300" u="none" cap="none" strike="noStrike">
              <a:solidFill>
                <a:srgbClr val="00B050"/>
              </a:solidFill>
              <a:latin typeface="Calibri"/>
              <a:ea typeface="Calibri"/>
              <a:cs typeface="Calibri"/>
              <a:sym typeface="Calibri"/>
            </a:endParaRPr>
          </a:p>
        </p:txBody>
      </p:sp>
      <p:sp>
        <p:nvSpPr>
          <p:cNvPr id="138" name="Google Shape;138;g2caeb848342_2_0"/>
          <p:cNvSpPr txBox="1"/>
          <p:nvPr/>
        </p:nvSpPr>
        <p:spPr>
          <a:xfrm>
            <a:off x="-5861975" y="444675"/>
            <a:ext cx="127527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39" name="Google Shape;139;g2caeb848342_2_0"/>
          <p:cNvSpPr txBox="1"/>
          <p:nvPr/>
        </p:nvSpPr>
        <p:spPr>
          <a:xfrm>
            <a:off x="0" y="444675"/>
            <a:ext cx="68907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cxnSp>
        <p:nvCxnSpPr>
          <p:cNvPr id="140" name="Google Shape;140;g2caeb848342_2_0"/>
          <p:cNvCxnSpPr/>
          <p:nvPr/>
        </p:nvCxnSpPr>
        <p:spPr>
          <a:xfrm>
            <a:off x="10842175" y="587825"/>
            <a:ext cx="1077600" cy="16200"/>
          </a:xfrm>
          <a:prstGeom prst="straightConnector1">
            <a:avLst/>
          </a:prstGeom>
          <a:noFill/>
          <a:ln cap="flat" cmpd="sng" w="9525">
            <a:solidFill>
              <a:srgbClr val="F3F3F3"/>
            </a:solidFill>
            <a:prstDash val="solid"/>
            <a:round/>
            <a:headEnd len="sm" w="sm" type="none"/>
            <a:tailEnd len="sm" w="sm" type="none"/>
          </a:ln>
        </p:spPr>
      </p:cxnSp>
      <p:sp>
        <p:nvSpPr>
          <p:cNvPr id="141" name="Google Shape;141;g2caeb848342_2_0"/>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pic>
        <p:nvPicPr>
          <p:cNvPr id="142" name="Google Shape;142;g2caeb848342_2_0"/>
          <p:cNvPicPr preferRelativeResize="0"/>
          <p:nvPr/>
        </p:nvPicPr>
        <p:blipFill rotWithShape="1">
          <a:blip r:embed="rId4">
            <a:alphaModFix/>
          </a:blip>
          <a:srcRect b="0" l="0" r="0" t="0"/>
          <a:stretch/>
        </p:blipFill>
        <p:spPr>
          <a:xfrm>
            <a:off x="11366500" y="6032500"/>
            <a:ext cx="609600" cy="609600"/>
          </a:xfrm>
          <a:prstGeom prst="rect">
            <a:avLst/>
          </a:prstGeom>
          <a:noFill/>
          <a:ln>
            <a:noFill/>
          </a:ln>
        </p:spPr>
      </p:pic>
      <p:sp>
        <p:nvSpPr>
          <p:cNvPr id="143" name="Google Shape;143;g2caeb848342_2_0"/>
          <p:cNvSpPr txBox="1"/>
          <p:nvPr/>
        </p:nvSpPr>
        <p:spPr>
          <a:xfrm flipH="1">
            <a:off x="6802500" y="739400"/>
            <a:ext cx="88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
        <p:nvSpPr>
          <p:cNvPr id="144" name="Google Shape;144;g2caeb848342_2_0"/>
          <p:cNvSpPr txBox="1"/>
          <p:nvPr/>
        </p:nvSpPr>
        <p:spPr>
          <a:xfrm>
            <a:off x="6890725" y="540725"/>
            <a:ext cx="429300" cy="6156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2800">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42"/>
                                        </p:tgtEl>
                                        <p:attrNameLst>
                                          <p:attrName>style.visibility</p:attrName>
                                        </p:attrNameLst>
                                      </p:cBhvr>
                                      <p:to>
                                        <p:strVal val="visible"/>
                                      </p:to>
                                    </p:set>
                                    <p:animEffect filter="fade" transition="in">
                                      <p:cBhvr>
                                        <p:cTn dur="1"/>
                                        <p:tgtEl>
                                          <p:spTgt spid="14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6"/>
          <p:cNvSpPr txBox="1"/>
          <p:nvPr>
            <p:ph idx="1" type="body"/>
          </p:nvPr>
        </p:nvSpPr>
        <p:spPr>
          <a:xfrm>
            <a:off x="2168550" y="128425"/>
            <a:ext cx="9660600" cy="6370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1000"/>
              </a:spcBef>
              <a:spcAft>
                <a:spcPts val="0"/>
              </a:spcAft>
              <a:buSzPts val="1800"/>
              <a:buNone/>
            </a:pPr>
            <a:r>
              <a:rPr lang="hu-HU"/>
              <a:t>g</a:t>
            </a:r>
            <a:endParaRPr/>
          </a:p>
        </p:txBody>
      </p:sp>
      <p:pic>
        <p:nvPicPr>
          <p:cNvPr id="150" name="Google Shape;150;p6"/>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
        <p:nvSpPr>
          <p:cNvPr id="151" name="Google Shape;151;p6"/>
          <p:cNvSpPr/>
          <p:nvPr/>
        </p:nvSpPr>
        <p:spPr>
          <a:xfrm>
            <a:off x="3637200" y="6498625"/>
            <a:ext cx="6624000" cy="778500"/>
          </a:xfrm>
          <a:prstGeom prst="rect">
            <a:avLst/>
          </a:prstGeom>
          <a:noFill/>
          <a:ln>
            <a:noFill/>
          </a:ln>
        </p:spPr>
        <p:txBody>
          <a:bodyPr anchorCtr="0" anchor="t" bIns="45700" lIns="91425" spcFirstLastPara="1" rIns="91425" wrap="square" tIns="45700">
            <a:no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a:p>
        </p:txBody>
      </p:sp>
      <p:sp>
        <p:nvSpPr>
          <p:cNvPr id="152" name="Google Shape;152;p6"/>
          <p:cNvSpPr txBox="1"/>
          <p:nvPr/>
        </p:nvSpPr>
        <p:spPr>
          <a:xfrm>
            <a:off x="0" y="0"/>
            <a:ext cx="4450200" cy="6912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800"/>
              <a:buFont typeface="Arial"/>
              <a:buNone/>
            </a:pPr>
            <a:r>
              <a:rPr b="1" i="0" lang="hu-HU" sz="1800" u="none" cap="none" strike="noStrike">
                <a:solidFill>
                  <a:schemeClr val="dk1"/>
                </a:solidFill>
                <a:latin typeface="Calibri"/>
                <a:ea typeface="Calibri"/>
                <a:cs typeface="Calibri"/>
                <a:sym typeface="Calibri"/>
              </a:rPr>
              <a:t>  </a:t>
            </a:r>
            <a:endParaRPr b="1"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t/>
            </a:r>
            <a:endParaRPr b="1"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rgbClr val="FF0000"/>
                </a:solidFill>
                <a:latin typeface="Calibri"/>
                <a:ea typeface="Calibri"/>
                <a:cs typeface="Calibri"/>
                <a:sym typeface="Calibri"/>
              </a:rPr>
              <a:t>Orientation preserving transforms:</a:t>
            </a:r>
            <a:endParaRPr b="1" i="0" sz="2100" u="none" cap="none" strike="noStrike">
              <a:solidFill>
                <a:srgbClr val="FF000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200"/>
              <a:buFont typeface="Arial"/>
              <a:buNone/>
            </a:pPr>
            <a:r>
              <a:rPr b="1" i="0" lang="hu-HU" sz="2200" u="none" cap="none" strike="noStrike">
                <a:solidFill>
                  <a:schemeClr val="dk1"/>
                </a:solidFill>
                <a:latin typeface="Calibri"/>
                <a:ea typeface="Calibri"/>
                <a:cs typeface="Calibri"/>
                <a:sym typeface="Calibri"/>
              </a:rPr>
              <a:t>      1</a:t>
            </a:r>
            <a:r>
              <a:rPr b="0" i="0" lang="hu-HU" sz="2200" u="none" cap="none" strike="noStrike">
                <a:solidFill>
                  <a:schemeClr val="dk1"/>
                </a:solidFill>
                <a:latin typeface="Calibri"/>
                <a:ea typeface="Calibri"/>
                <a:cs typeface="Calibri"/>
                <a:sym typeface="Calibri"/>
              </a:rPr>
              <a:t> (</a:t>
            </a:r>
            <a:r>
              <a:rPr b="0" i="1" lang="hu-HU" sz="2200" u="none" cap="none" strike="noStrike">
                <a:solidFill>
                  <a:schemeClr val="dk1"/>
                </a:solidFill>
                <a:latin typeface="Calibri"/>
                <a:ea typeface="Calibri"/>
                <a:cs typeface="Calibri"/>
                <a:sym typeface="Calibri"/>
              </a:rPr>
              <a:t>x</a:t>
            </a:r>
            <a:r>
              <a:rPr b="0" baseline="30000" i="0" lang="hu-HU" sz="2200" u="none" cap="none" strike="noStrike">
                <a:solidFill>
                  <a:schemeClr val="dk1"/>
                </a:solidFill>
                <a:latin typeface="Calibri"/>
                <a:ea typeface="Calibri"/>
                <a:cs typeface="Calibri"/>
                <a:sym typeface="Calibri"/>
              </a:rPr>
              <a:t>1</a:t>
            </a:r>
            <a:r>
              <a:rPr b="0" i="0" lang="hu-HU" sz="2200" u="none" cap="none" strike="noStrike">
                <a:solidFill>
                  <a:schemeClr val="dk1"/>
                </a:solidFill>
                <a:latin typeface="Calibri"/>
                <a:ea typeface="Calibri"/>
                <a:cs typeface="Calibri"/>
                <a:sym typeface="Calibri"/>
              </a:rPr>
              <a:t>,</a:t>
            </a:r>
            <a:r>
              <a:rPr b="0" i="1" lang="hu-HU" sz="2200" u="none" cap="none" strike="noStrike">
                <a:solidFill>
                  <a:schemeClr val="dk1"/>
                </a:solidFill>
                <a:latin typeface="Calibri"/>
                <a:ea typeface="Calibri"/>
                <a:cs typeface="Calibri"/>
                <a:sym typeface="Calibri"/>
              </a:rPr>
              <a:t> x</a:t>
            </a:r>
            <a:r>
              <a:rPr b="0" baseline="30000" i="0" lang="hu-HU" sz="2200" u="none" cap="none" strike="noStrike">
                <a:solidFill>
                  <a:schemeClr val="dk1"/>
                </a:solidFill>
                <a:latin typeface="Calibri"/>
                <a:ea typeface="Calibri"/>
                <a:cs typeface="Calibri"/>
                <a:sym typeface="Calibri"/>
              </a:rPr>
              <a:t>2</a:t>
            </a:r>
            <a:r>
              <a:rPr b="0" i="0" lang="hu-HU" sz="2200" u="none" cap="none" strike="noStrike">
                <a:solidFill>
                  <a:schemeClr val="dk1"/>
                </a:solidFill>
                <a:latin typeface="Calibri"/>
                <a:ea typeface="Calibri"/>
                <a:cs typeface="Calibri"/>
                <a:sym typeface="Calibri"/>
              </a:rPr>
              <a:t>, </a:t>
            </a:r>
            <a:r>
              <a:rPr b="0" i="1" lang="hu-HU" sz="2200" u="none" cap="none" strike="noStrike">
                <a:solidFill>
                  <a:schemeClr val="dk1"/>
                </a:solidFill>
                <a:latin typeface="Calibri"/>
                <a:ea typeface="Calibri"/>
                <a:cs typeface="Calibri"/>
                <a:sym typeface="Calibri"/>
              </a:rPr>
              <a:t>x</a:t>
            </a:r>
            <a:r>
              <a:rPr b="0" baseline="30000" i="0" lang="hu-HU" sz="2200" u="none" cap="none" strike="noStrike">
                <a:solidFill>
                  <a:schemeClr val="dk1"/>
                </a:solidFill>
                <a:latin typeface="Calibri"/>
                <a:ea typeface="Calibri"/>
                <a:cs typeface="Calibri"/>
                <a:sym typeface="Calibri"/>
              </a:rPr>
              <a:t>3</a:t>
            </a:r>
            <a:r>
              <a:rPr b="0" i="0" lang="hu-HU" sz="2200" u="none" cap="none" strike="noStrike">
                <a:solidFill>
                  <a:schemeClr val="dk1"/>
                </a:solidFill>
                <a:latin typeface="Calibri"/>
                <a:ea typeface="Calibri"/>
                <a:cs typeface="Calibri"/>
                <a:sym typeface="Calibri"/>
              </a:rPr>
              <a:t>);</a:t>
            </a:r>
            <a:r>
              <a:rPr b="0" i="0" lang="hu-HU" sz="2300" u="none" cap="none" strike="noStrike">
                <a:solidFill>
                  <a:schemeClr val="dk1"/>
                </a:solidFill>
                <a:latin typeface="Calibri"/>
                <a:ea typeface="Calibri"/>
                <a:cs typeface="Calibri"/>
                <a:sym typeface="Calibri"/>
              </a:rPr>
              <a:t>   </a:t>
            </a:r>
            <a:r>
              <a:rPr b="0" i="0" lang="hu-HU" sz="2300" u="none" cap="none" strike="noStrike">
                <a:solidFill>
                  <a:srgbClr val="00B050"/>
                </a:solidFill>
                <a:latin typeface="Calibri"/>
                <a:ea typeface="Calibri"/>
                <a:cs typeface="Calibri"/>
                <a:sym typeface="Calibri"/>
              </a:rPr>
              <a:t> </a:t>
            </a:r>
            <a:r>
              <a:rPr b="0" i="1" lang="hu-HU" sz="2300" u="none" cap="none" strike="noStrike">
                <a:solidFill>
                  <a:srgbClr val="00B050"/>
                </a:solidFill>
                <a:latin typeface="Calibri"/>
                <a:ea typeface="Calibri"/>
                <a:cs typeface="Calibri"/>
                <a:sym typeface="Calibri"/>
              </a:rPr>
              <a:t>identity</a:t>
            </a:r>
            <a:r>
              <a:rPr b="0" i="0" lang="hu-HU" sz="1900" u="none" cap="none" strike="noStrike">
                <a:solidFill>
                  <a:srgbClr val="00B050"/>
                </a:solidFill>
                <a:latin typeface="Calibri"/>
                <a:ea typeface="Calibri"/>
                <a:cs typeface="Calibri"/>
                <a:sym typeface="Calibri"/>
              </a:rPr>
              <a:t>       </a:t>
            </a:r>
            <a:endParaRPr b="0" i="0" sz="19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900"/>
              <a:buFont typeface="Arial"/>
              <a:buNone/>
            </a:pPr>
            <a:r>
              <a:t/>
            </a:r>
            <a:endParaRPr b="1" i="0" sz="19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a:t>
            </a:r>
            <a:r>
              <a:rPr b="1" i="0" lang="hu-HU" sz="2200" u="none" cap="none" strike="noStrike">
                <a:solidFill>
                  <a:schemeClr val="dk1"/>
                </a:solidFill>
                <a:latin typeface="Calibri"/>
                <a:ea typeface="Calibri"/>
                <a:cs typeface="Calibri"/>
                <a:sym typeface="Calibri"/>
              </a:rPr>
              <a:t>s</a:t>
            </a:r>
            <a:r>
              <a:rPr b="0" baseline="-25000" i="0" lang="hu-HU" sz="2200" u="none" cap="none" strike="noStrike">
                <a:solidFill>
                  <a:schemeClr val="dk1"/>
                </a:solidFill>
                <a:latin typeface="Calibri"/>
                <a:ea typeface="Calibri"/>
                <a:cs typeface="Calibri"/>
                <a:sym typeface="Calibri"/>
              </a:rPr>
              <a:t>1</a:t>
            </a:r>
            <a:r>
              <a:rPr b="0" i="0" lang="hu-HU" sz="2200" u="none" cap="none" strike="noStrike">
                <a:solidFill>
                  <a:schemeClr val="dk1"/>
                </a:solidFill>
                <a:latin typeface="Calibri"/>
                <a:ea typeface="Calibri"/>
                <a:cs typeface="Calibri"/>
                <a:sym typeface="Calibri"/>
              </a:rPr>
              <a:t> (½ + </a:t>
            </a:r>
            <a:r>
              <a:rPr b="0" i="1" lang="hu-HU" sz="2200" u="none" cap="none" strike="noStrike">
                <a:solidFill>
                  <a:schemeClr val="dk1"/>
                </a:solidFill>
                <a:latin typeface="Calibri"/>
                <a:ea typeface="Calibri"/>
                <a:cs typeface="Calibri"/>
                <a:sym typeface="Calibri"/>
              </a:rPr>
              <a:t>x</a:t>
            </a:r>
            <a:r>
              <a:rPr b="0" baseline="30000" i="0" lang="hu-HU" sz="2200" u="none" cap="none" strike="noStrike">
                <a:solidFill>
                  <a:schemeClr val="dk1"/>
                </a:solidFill>
                <a:latin typeface="Calibri"/>
                <a:ea typeface="Calibri"/>
                <a:cs typeface="Calibri"/>
                <a:sym typeface="Calibri"/>
              </a:rPr>
              <a:t>1</a:t>
            </a:r>
            <a:r>
              <a:rPr b="0" i="0" lang="hu-HU" sz="2200" u="none" cap="none" strike="noStrike">
                <a:solidFill>
                  <a:schemeClr val="dk1"/>
                </a:solidFill>
                <a:latin typeface="Calibri"/>
                <a:ea typeface="Calibri"/>
                <a:cs typeface="Calibri"/>
                <a:sym typeface="Calibri"/>
              </a:rPr>
              <a:t>, ½ - </a:t>
            </a:r>
            <a:r>
              <a:rPr b="0" i="1" lang="hu-HU" sz="2200" u="none" cap="none" strike="noStrike">
                <a:solidFill>
                  <a:schemeClr val="dk1"/>
                </a:solidFill>
                <a:latin typeface="Calibri"/>
                <a:ea typeface="Calibri"/>
                <a:cs typeface="Calibri"/>
                <a:sym typeface="Calibri"/>
              </a:rPr>
              <a:t>x</a:t>
            </a:r>
            <a:r>
              <a:rPr b="0" baseline="30000" i="0" lang="hu-HU" sz="2200" u="none" cap="none" strike="noStrike">
                <a:solidFill>
                  <a:schemeClr val="dk1"/>
                </a:solidFill>
                <a:latin typeface="Calibri"/>
                <a:ea typeface="Calibri"/>
                <a:cs typeface="Calibri"/>
                <a:sym typeface="Calibri"/>
              </a:rPr>
              <a:t>2</a:t>
            </a:r>
            <a:r>
              <a:rPr b="0" i="0" lang="hu-HU" sz="2200" u="none" cap="none" strike="noStrike">
                <a:solidFill>
                  <a:schemeClr val="dk1"/>
                </a:solidFill>
                <a:latin typeface="Calibri"/>
                <a:ea typeface="Calibri"/>
                <a:cs typeface="Calibri"/>
                <a:sym typeface="Calibri"/>
              </a:rPr>
              <a:t>, -</a:t>
            </a:r>
            <a:r>
              <a:rPr b="0" i="1" lang="hu-HU" sz="2200" u="none" cap="none" strike="noStrike">
                <a:solidFill>
                  <a:schemeClr val="dk1"/>
                </a:solidFill>
                <a:latin typeface="Calibri"/>
                <a:ea typeface="Calibri"/>
                <a:cs typeface="Calibri"/>
                <a:sym typeface="Calibri"/>
              </a:rPr>
              <a:t>x</a:t>
            </a:r>
            <a:r>
              <a:rPr b="0" baseline="30000" i="0" lang="hu-HU" sz="2200" u="none" cap="none" strike="noStrike">
                <a:solidFill>
                  <a:schemeClr val="dk1"/>
                </a:solidFill>
                <a:latin typeface="Calibri"/>
                <a:ea typeface="Calibri"/>
                <a:cs typeface="Calibri"/>
                <a:sym typeface="Calibri"/>
              </a:rPr>
              <a:t>3</a:t>
            </a:r>
            <a:r>
              <a:rPr b="0" i="0" lang="hu-HU" sz="2200" u="none" cap="none" strike="noStrike">
                <a:solidFill>
                  <a:schemeClr val="dk1"/>
                </a:solidFill>
                <a:latin typeface="Calibri"/>
                <a:ea typeface="Calibri"/>
                <a:cs typeface="Calibri"/>
                <a:sym typeface="Calibri"/>
              </a:rPr>
              <a:t>); </a:t>
            </a:r>
            <a:endParaRPr b="0" i="0" sz="22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0" lang="hu-HU" sz="2100" u="none" cap="none" strike="noStrike">
                <a:solidFill>
                  <a:schemeClr val="dk1"/>
                </a:solidFill>
                <a:latin typeface="Calibri"/>
                <a:ea typeface="Calibri"/>
                <a:cs typeface="Calibri"/>
                <a:sym typeface="Calibri"/>
              </a:rPr>
              <a:t>                                                </a:t>
            </a:r>
            <a:r>
              <a:rPr b="0" i="0" lang="hu-HU" sz="2100" u="none" cap="none" strike="noStrike">
                <a:solidFill>
                  <a:srgbClr val="00B050"/>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screw</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s</a:t>
            </a:r>
            <a:r>
              <a:rPr b="0" baseline="-25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a:t>
            </a:r>
            <a:endParaRPr b="0"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1" lang="hu-HU" sz="2100" u="none" cap="none" strike="noStrike">
                <a:solidFill>
                  <a:schemeClr val="dk1"/>
                </a:solidFill>
                <a:latin typeface="Calibri"/>
                <a:ea typeface="Calibri"/>
                <a:cs typeface="Calibri"/>
                <a:sym typeface="Calibri"/>
              </a:rPr>
              <a:t>                                              </a:t>
            </a:r>
            <a:endParaRPr b="0" i="1"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1" lang="hu-HU" sz="2100" u="none" cap="none" strike="noStrike">
                <a:solidFill>
                  <a:schemeClr val="dk1"/>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motions</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s</a:t>
            </a:r>
            <a:r>
              <a:rPr b="0" baseline="-25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a:t>
            </a:r>
            <a:endParaRPr b="0"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400"/>
              <a:buFont typeface="Arial"/>
              <a:buNone/>
            </a:pPr>
            <a:r>
              <a:t/>
            </a:r>
            <a:endParaRPr b="0" i="0" sz="24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000"/>
              <a:buFont typeface="Arial"/>
              <a:buNone/>
            </a:pPr>
            <a:r>
              <a:rPr b="1" i="0" lang="hu-HU" sz="2000" u="none" cap="none" strike="noStrike">
                <a:solidFill>
                  <a:srgbClr val="FF0000"/>
                </a:solidFill>
                <a:latin typeface="Calibri"/>
                <a:ea typeface="Calibri"/>
                <a:cs typeface="Calibri"/>
                <a:sym typeface="Calibri"/>
              </a:rPr>
              <a:t>Orientation reversing transforms:</a:t>
            </a:r>
            <a:r>
              <a:rPr b="0" i="0" lang="hu-HU" sz="2100" u="none" cap="none" strike="noStrike">
                <a:solidFill>
                  <a:schemeClr val="dk1"/>
                </a:solidFill>
                <a:latin typeface="Calibri"/>
                <a:ea typeface="Calibri"/>
                <a:cs typeface="Calibri"/>
                <a:sym typeface="Calibri"/>
              </a:rPr>
              <a:t> </a:t>
            </a:r>
            <a:endParaRPr b="0"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-1 </a:t>
            </a:r>
            <a:r>
              <a:rPr b="0" i="0" lang="hu-HU" sz="2100" u="none" cap="none" strike="noStrike">
                <a:solidFill>
                  <a:schemeClr val="dk1"/>
                </a:solidFill>
                <a:latin typeface="Calibri"/>
                <a:ea typeface="Calibri"/>
                <a:cs typeface="Calibri"/>
                <a:sym typeface="Calibri"/>
              </a:rPr>
              <a:t>(-</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point</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0" lang="hu-HU" sz="2100" u="none" cap="none" strike="noStrike">
                <a:solidFill>
                  <a:srgbClr val="00B050"/>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reflection</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a:t>
            </a:r>
            <a:r>
              <a:rPr b="0" i="0" lang="hu-HU" sz="1400" u="none" cap="none" strike="noStrike">
                <a:solidFill>
                  <a:srgbClr val="000000"/>
                </a:solidFill>
                <a:latin typeface="Arial"/>
                <a:ea typeface="Arial"/>
                <a:cs typeface="Arial"/>
                <a:sym typeface="Arial"/>
              </a:rPr>
              <a:t>     </a:t>
            </a:r>
            <a:r>
              <a:rPr b="1" i="0" lang="hu-HU" sz="2100" u="none" cap="none" strike="noStrike">
                <a:solidFill>
                  <a:schemeClr val="dk1"/>
                </a:solidFill>
                <a:latin typeface="Calibri"/>
                <a:ea typeface="Calibri"/>
                <a:cs typeface="Calibri"/>
                <a:sym typeface="Calibri"/>
              </a:rPr>
              <a:t>b </a:t>
            </a:r>
            <a:r>
              <a:rPr b="0" i="0" lang="hu-HU" sz="2100" u="none" cap="none" strike="noStrike">
                <a:solidFill>
                  <a:schemeClr val="dk1"/>
                </a:solidFill>
                <a:latin typeface="Calibri"/>
                <a:ea typeface="Calibri"/>
                <a:cs typeface="Calibri"/>
                <a:sym typeface="Calibri"/>
              </a:rPr>
              <a:t>(½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OAEC </a:t>
            </a:r>
            <a:r>
              <a:rPr b="0" i="0" lang="hu-HU" sz="2100" u="none" cap="none" strike="noStrike">
                <a:solidFill>
                  <a:schemeClr val="dk1"/>
                </a:solidFill>
                <a:latin typeface="Calibri"/>
                <a:ea typeface="Calibri"/>
                <a:cs typeface="Calibri"/>
                <a:sym typeface="Calibri"/>
              </a:rPr>
              <a:t>=:</a:t>
            </a:r>
            <a:r>
              <a:rPr b="0" i="1" lang="hu-HU" sz="2100" u="none" cap="none" strike="noStrike">
                <a:solidFill>
                  <a:schemeClr val="dk1"/>
                </a:solidFill>
                <a:latin typeface="Calibri"/>
                <a:ea typeface="Calibri"/>
                <a:cs typeface="Calibri"/>
                <a:sym typeface="Calibri"/>
              </a:rPr>
              <a:t> b</a:t>
            </a:r>
            <a:r>
              <a:rPr b="0" baseline="30000" i="1" lang="hu-HU" sz="2100" u="none" cap="none" strike="noStrike">
                <a:solidFill>
                  <a:schemeClr val="dk1"/>
                </a:solidFill>
                <a:latin typeface="Calibri"/>
                <a:ea typeface="Calibri"/>
                <a:cs typeface="Calibri"/>
                <a:sym typeface="Calibri"/>
              </a:rPr>
              <a:t>-1</a:t>
            </a:r>
            <a:r>
              <a:rPr b="0" i="1" lang="hu-HU" sz="2100" u="none" cap="none" strike="noStrike">
                <a:solidFill>
                  <a:schemeClr val="dk1"/>
                </a:solidFill>
                <a:latin typeface="Calibri"/>
                <a:ea typeface="Calibri"/>
                <a:cs typeface="Calibri"/>
                <a:sym typeface="Calibri"/>
              </a:rPr>
              <a:t> →</a:t>
            </a:r>
            <a:endParaRPr b="0" i="1"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1" lang="hu-HU" sz="2100" u="none" cap="none" strike="noStrike">
                <a:solidFill>
                  <a:schemeClr val="dk1"/>
                </a:solidFill>
                <a:latin typeface="Calibri"/>
                <a:ea typeface="Calibri"/>
                <a:cs typeface="Calibri"/>
                <a:sym typeface="Calibri"/>
              </a:rPr>
              <a:t>FBDG </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b</a:t>
            </a:r>
            <a:endParaRPr b="0" i="1"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1" lang="hu-HU" sz="2100" u="none" cap="none" strike="noStrike">
                <a:solidFill>
                  <a:schemeClr val="dk1"/>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glide</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c </a:t>
            </a:r>
            <a:r>
              <a:rPr b="0" i="0" lang="hu-HU" sz="2100" u="none" cap="none" strike="noStrike">
                <a:solidFill>
                  <a:schemeClr val="dk1"/>
                </a:solidFill>
                <a:latin typeface="Calibri"/>
                <a:ea typeface="Calibri"/>
                <a:cs typeface="Calibri"/>
                <a:sym typeface="Calibri"/>
              </a:rPr>
              <a:t>(</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a:t>
            </a:r>
            <a:endParaRPr b="0"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0" i="1" lang="hu-HU" sz="2100" u="none" cap="none" strike="noStrike">
                <a:solidFill>
                  <a:schemeClr val="dk1"/>
                </a:solidFill>
                <a:latin typeface="Calibri"/>
                <a:ea typeface="Calibri"/>
                <a:cs typeface="Calibri"/>
                <a:sym typeface="Calibri"/>
              </a:rPr>
              <a:t>                                          </a:t>
            </a:r>
            <a:r>
              <a:rPr b="0" i="1" lang="hu-HU" sz="2100" u="none" cap="none" strike="noStrike">
                <a:solidFill>
                  <a:srgbClr val="00B050"/>
                </a:solidFill>
                <a:latin typeface="Calibri"/>
                <a:ea typeface="Calibri"/>
                <a:cs typeface="Calibri"/>
                <a:sym typeface="Calibri"/>
              </a:rPr>
              <a:t>reflections</a:t>
            </a:r>
            <a:endParaRPr b="0" i="1" sz="2100" u="none" cap="none" strike="noStrike">
              <a:solidFill>
                <a:srgbClr val="00B05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100"/>
              <a:buFont typeface="Arial"/>
              <a:buNone/>
            </a:pPr>
            <a:r>
              <a:rPr b="1" i="0" lang="hu-HU" sz="2100" u="none" cap="none" strike="noStrike">
                <a:solidFill>
                  <a:schemeClr val="dk1"/>
                </a:solidFill>
                <a:latin typeface="Calibri"/>
                <a:ea typeface="Calibri"/>
                <a:cs typeface="Calibri"/>
                <a:sym typeface="Calibri"/>
              </a:rPr>
              <a:t>      a</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1</a:t>
            </a:r>
            <a:r>
              <a:rPr b="0" i="0" lang="hu-HU" sz="2100" u="none" cap="none" strike="noStrike">
                <a:solidFill>
                  <a:schemeClr val="dk1"/>
                </a:solidFill>
                <a:latin typeface="Calibri"/>
                <a:ea typeface="Calibri"/>
                <a:cs typeface="Calibri"/>
                <a:sym typeface="Calibri"/>
              </a:rPr>
              <a:t>,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2</a:t>
            </a:r>
            <a:r>
              <a:rPr b="0" i="0" lang="hu-HU" sz="2100" u="none" cap="none" strike="noStrike">
                <a:solidFill>
                  <a:schemeClr val="dk1"/>
                </a:solidFill>
                <a:latin typeface="Calibri"/>
                <a:ea typeface="Calibri"/>
                <a:cs typeface="Calibri"/>
                <a:sym typeface="Calibri"/>
              </a:rPr>
              <a:t>, ½ - </a:t>
            </a:r>
            <a:r>
              <a:rPr b="0" i="1" lang="hu-HU" sz="2100" u="none" cap="none" strike="noStrike">
                <a:solidFill>
                  <a:schemeClr val="dk1"/>
                </a:solidFill>
                <a:latin typeface="Calibri"/>
                <a:ea typeface="Calibri"/>
                <a:cs typeface="Calibri"/>
                <a:sym typeface="Calibri"/>
              </a:rPr>
              <a:t>x</a:t>
            </a:r>
            <a:r>
              <a:rPr b="0" baseline="30000" i="0" lang="hu-HU" sz="2100" u="none" cap="none" strike="noStrike">
                <a:solidFill>
                  <a:schemeClr val="dk1"/>
                </a:solidFill>
                <a:latin typeface="Calibri"/>
                <a:ea typeface="Calibri"/>
                <a:cs typeface="Calibri"/>
                <a:sym typeface="Calibri"/>
              </a:rPr>
              <a:t>3</a:t>
            </a:r>
            <a:r>
              <a:rPr b="0" i="0" lang="hu-HU" sz="2100" u="none" cap="none" strike="noStrike">
                <a:solidFill>
                  <a:schemeClr val="dk1"/>
                </a:solidFill>
                <a:latin typeface="Calibri"/>
                <a:ea typeface="Calibri"/>
                <a:cs typeface="Calibri"/>
                <a:sym typeface="Calibri"/>
              </a:rPr>
              <a:t>)</a:t>
            </a:r>
            <a:endParaRPr b="0" i="0" sz="21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1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p:txBody>
      </p:sp>
      <p:sp>
        <p:nvSpPr>
          <p:cNvPr id="153" name="Google Shape;153;p6"/>
          <p:cNvSpPr txBox="1"/>
          <p:nvPr/>
        </p:nvSpPr>
        <p:spPr>
          <a:xfrm>
            <a:off x="2743200" y="2286000"/>
            <a:ext cx="195900" cy="816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4" name="Google Shape;154;p6"/>
          <p:cNvSpPr txBox="1"/>
          <p:nvPr/>
        </p:nvSpPr>
        <p:spPr>
          <a:xfrm>
            <a:off x="2618575" y="2310450"/>
            <a:ext cx="163200" cy="32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5" name="Google Shape;155;p6"/>
          <p:cNvSpPr txBox="1"/>
          <p:nvPr/>
        </p:nvSpPr>
        <p:spPr>
          <a:xfrm>
            <a:off x="2857500" y="2351325"/>
            <a:ext cx="65100" cy="327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6" name="Google Shape;156;p6"/>
          <p:cNvSpPr txBox="1"/>
          <p:nvPr/>
        </p:nvSpPr>
        <p:spPr>
          <a:xfrm flipH="1" rot="10800000">
            <a:off x="5875" y="32101"/>
            <a:ext cx="53886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7" name="Google Shape;157;p6"/>
          <p:cNvSpPr txBox="1"/>
          <p:nvPr/>
        </p:nvSpPr>
        <p:spPr>
          <a:xfrm>
            <a:off x="3788200" y="2654250"/>
            <a:ext cx="17799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8" name="Google Shape;158;p6"/>
          <p:cNvSpPr txBox="1"/>
          <p:nvPr/>
        </p:nvSpPr>
        <p:spPr>
          <a:xfrm>
            <a:off x="4065800" y="5894643"/>
            <a:ext cx="6195300" cy="1143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59" name="Google Shape;159;p6"/>
          <p:cNvSpPr txBox="1"/>
          <p:nvPr/>
        </p:nvSpPr>
        <p:spPr>
          <a:xfrm>
            <a:off x="-4797425" y="2286000"/>
            <a:ext cx="68058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60" name="Google Shape;160;p6"/>
          <p:cNvSpPr txBox="1"/>
          <p:nvPr/>
        </p:nvSpPr>
        <p:spPr>
          <a:xfrm>
            <a:off x="3829000" y="2384025"/>
            <a:ext cx="16983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61" name="Google Shape;161;p6"/>
          <p:cNvSpPr txBox="1"/>
          <p:nvPr/>
        </p:nvSpPr>
        <p:spPr>
          <a:xfrm>
            <a:off x="3673925" y="5276400"/>
            <a:ext cx="1420500" cy="615600"/>
          </a:xfrm>
          <a:prstGeom prst="rect">
            <a:avLst/>
          </a:prstGeom>
          <a:solidFill>
            <a:srgbClr val="FFFFFF"/>
          </a:solid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62" name="Google Shape;162;p6"/>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sp>
        <p:nvSpPr>
          <p:cNvPr id="163" name="Google Shape;163;p6"/>
          <p:cNvSpPr txBox="1"/>
          <p:nvPr/>
        </p:nvSpPr>
        <p:spPr>
          <a:xfrm>
            <a:off x="-250450" y="23279"/>
            <a:ext cx="45441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3200"/>
              <a:buFont typeface="Arial"/>
              <a:buNone/>
            </a:pPr>
            <a:r>
              <a:rPr lang="hu-HU" sz="3200">
                <a:solidFill>
                  <a:srgbClr val="FF0000"/>
                </a:solidFill>
                <a:latin typeface="Calibri"/>
                <a:ea typeface="Calibri"/>
                <a:cs typeface="Calibri"/>
                <a:sym typeface="Calibri"/>
              </a:rPr>
              <a:t>6.</a:t>
            </a:r>
            <a:r>
              <a:rPr b="0" i="0" lang="hu-HU" sz="3200" u="none" cap="none" strike="noStrike">
                <a:solidFill>
                  <a:srgbClr val="00B050"/>
                </a:solidFill>
                <a:latin typeface="Calibri"/>
                <a:ea typeface="Calibri"/>
                <a:cs typeface="Calibri"/>
                <a:sym typeface="Calibri"/>
              </a:rPr>
              <a:t> Euclidean example</a:t>
            </a:r>
            <a:endParaRPr b="0" i="0" sz="3200" u="none" cap="none" strike="noStrike">
              <a:solidFill>
                <a:srgbClr val="00B050"/>
              </a:solidFill>
              <a:latin typeface="Calibri"/>
              <a:ea typeface="Calibri"/>
              <a:cs typeface="Calibri"/>
              <a:sym typeface="Calibri"/>
            </a:endParaRPr>
          </a:p>
        </p:txBody>
      </p:sp>
      <p:sp>
        <p:nvSpPr>
          <p:cNvPr id="164" name="Google Shape;164;p6"/>
          <p:cNvSpPr txBox="1"/>
          <p:nvPr/>
        </p:nvSpPr>
        <p:spPr>
          <a:xfrm>
            <a:off x="5568100" y="5740750"/>
            <a:ext cx="6624000" cy="9234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400"/>
              <a:buFont typeface="Arial"/>
              <a:buNone/>
            </a:pPr>
            <a:r>
              <a:rPr b="0" i="0" lang="hu-HU" sz="2400" u="none" cap="none" strike="noStrike">
                <a:solidFill>
                  <a:schemeClr val="dk1"/>
                </a:solidFill>
                <a:latin typeface="Calibri"/>
                <a:ea typeface="Calibri"/>
                <a:cs typeface="Calibri"/>
                <a:sym typeface="Calibri"/>
              </a:rPr>
              <a:t>Super group occurs: </a:t>
            </a:r>
            <a:r>
              <a:rPr b="0" i="0" lang="hu-HU" sz="2400" u="none" cap="none" strike="noStrike">
                <a:solidFill>
                  <a:srgbClr val="FF0000"/>
                </a:solidFill>
                <a:latin typeface="Calibri"/>
                <a:ea typeface="Calibri"/>
                <a:cs typeface="Calibri"/>
                <a:sym typeface="Calibri"/>
              </a:rPr>
              <a:t>205. </a:t>
            </a:r>
            <a:r>
              <a:rPr b="1" i="0" lang="hu-HU" sz="2400" u="none" cap="none" strike="noStrike">
                <a:solidFill>
                  <a:srgbClr val="FF0000"/>
                </a:solidFill>
                <a:latin typeface="Calibri"/>
                <a:ea typeface="Calibri"/>
                <a:cs typeface="Calibri"/>
                <a:sym typeface="Calibri"/>
              </a:rPr>
              <a:t>Pa3</a:t>
            </a:r>
            <a:r>
              <a:rPr b="1" baseline="30000" i="0" lang="hu-HU" sz="2400" u="none" cap="none" strike="noStrike">
                <a:solidFill>
                  <a:srgbClr val="FF0000"/>
                </a:solidFill>
                <a:latin typeface="Calibri"/>
                <a:ea typeface="Calibri"/>
                <a:cs typeface="Calibri"/>
                <a:sym typeface="Calibri"/>
              </a:rPr>
              <a:t>−</a:t>
            </a:r>
            <a:r>
              <a:rPr b="0" i="0" lang="hu-HU" sz="2400" u="none" cap="none" strike="noStrike">
                <a:solidFill>
                  <a:srgbClr val="FF0000"/>
                </a:solidFill>
                <a:latin typeface="Calibri"/>
                <a:ea typeface="Calibri"/>
                <a:cs typeface="Calibri"/>
                <a:sym typeface="Calibri"/>
              </a:rPr>
              <a:t> =: </a:t>
            </a:r>
            <a:r>
              <a:rPr b="1" i="1" lang="hu-HU" sz="2400" u="none" cap="none" strike="noStrike">
                <a:solidFill>
                  <a:srgbClr val="FF0000"/>
                </a:solidFill>
                <a:latin typeface="Calibri"/>
                <a:ea typeface="Calibri"/>
                <a:cs typeface="Calibri"/>
                <a:sym typeface="Calibri"/>
              </a:rPr>
              <a:t>G</a:t>
            </a:r>
            <a:r>
              <a:rPr b="1" baseline="30000" i="1" lang="hu-HU" sz="2400" u="none" cap="none" strike="noStrike">
                <a:solidFill>
                  <a:srgbClr val="FF0000"/>
                </a:solidFill>
                <a:latin typeface="Calibri"/>
                <a:ea typeface="Calibri"/>
                <a:cs typeface="Calibri"/>
                <a:sym typeface="Calibri"/>
              </a:rPr>
              <a:t>~</a:t>
            </a:r>
            <a:r>
              <a:rPr b="0" i="0" lang="hu-HU" sz="2400" u="none" cap="none" strike="noStrike">
                <a:solidFill>
                  <a:schemeClr val="dk1"/>
                </a:solidFill>
                <a:latin typeface="Calibri"/>
                <a:ea typeface="Calibri"/>
                <a:cs typeface="Calibri"/>
                <a:sym typeface="Calibri"/>
              </a:rPr>
              <a:t>,</a:t>
            </a:r>
            <a:r>
              <a:rPr b="0" i="1" lang="hu-HU" sz="2400" u="none" cap="none" strike="noStrike">
                <a:solidFill>
                  <a:schemeClr val="dk1"/>
                </a:solidFill>
                <a:latin typeface="Calibri"/>
                <a:ea typeface="Calibri"/>
                <a:cs typeface="Calibri"/>
                <a:sym typeface="Calibri"/>
              </a:rPr>
              <a:t> </a:t>
            </a:r>
            <a:r>
              <a:rPr b="0" i="0" lang="hu-HU" sz="2400" u="none" cap="none" strike="noStrike">
                <a:solidFill>
                  <a:schemeClr val="dk1"/>
                </a:solidFill>
                <a:latin typeface="Calibri"/>
                <a:ea typeface="Calibri"/>
                <a:cs typeface="Calibri"/>
                <a:sym typeface="Calibri"/>
              </a:rPr>
              <a:t>if</a:t>
            </a:r>
            <a:r>
              <a:rPr b="0" i="1" lang="hu-HU" sz="2400" u="none" cap="none" strike="noStrike">
                <a:solidFill>
                  <a:schemeClr val="dk1"/>
                </a:solidFill>
                <a:latin typeface="Calibri"/>
                <a:ea typeface="Calibri"/>
                <a:cs typeface="Calibri"/>
                <a:sym typeface="Calibri"/>
              </a:rPr>
              <a:t> </a:t>
            </a:r>
            <a:r>
              <a:rPr b="1" i="0" lang="hu-HU" sz="2400" u="none" cap="none" strike="noStrike">
                <a:solidFill>
                  <a:schemeClr val="dk1"/>
                </a:solidFill>
                <a:latin typeface="Calibri"/>
                <a:ea typeface="Calibri"/>
                <a:cs typeface="Calibri"/>
                <a:sym typeface="Calibri"/>
              </a:rPr>
              <a:t>F</a:t>
            </a:r>
            <a:r>
              <a:rPr b="1" baseline="-25000" i="1" lang="hu-HU" sz="2400" u="none" cap="none" strike="noStrike">
                <a:solidFill>
                  <a:schemeClr val="dk1"/>
                </a:solidFill>
                <a:latin typeface="Calibri"/>
                <a:ea typeface="Calibri"/>
                <a:cs typeface="Calibri"/>
                <a:sym typeface="Calibri"/>
              </a:rPr>
              <a:t>G</a:t>
            </a:r>
            <a:r>
              <a:rPr b="0" i="1" lang="hu-HU" sz="2400" u="none" cap="none" strike="noStrike">
                <a:solidFill>
                  <a:schemeClr val="dk1"/>
                </a:solidFill>
                <a:latin typeface="Calibri"/>
                <a:ea typeface="Calibri"/>
                <a:cs typeface="Calibri"/>
                <a:sym typeface="Calibri"/>
              </a:rPr>
              <a:t> </a:t>
            </a:r>
            <a:r>
              <a:rPr b="0" i="0" lang="hu-HU" sz="2400" u="none" cap="none" strike="noStrike">
                <a:solidFill>
                  <a:schemeClr val="dk1"/>
                </a:solidFill>
                <a:latin typeface="Calibri"/>
                <a:ea typeface="Calibri"/>
                <a:cs typeface="Calibri"/>
                <a:sym typeface="Calibri"/>
              </a:rPr>
              <a:t>is a cube with 3-rotations</a:t>
            </a:r>
            <a:r>
              <a:rPr b="1" i="0" lang="hu-HU" sz="2400" u="none" cap="none" strike="noStrike">
                <a:solidFill>
                  <a:schemeClr val="dk1"/>
                </a:solidFill>
                <a:latin typeface="Calibri"/>
                <a:ea typeface="Calibri"/>
                <a:cs typeface="Calibri"/>
                <a:sym typeface="Calibri"/>
              </a:rPr>
              <a:t>!?!</a:t>
            </a:r>
            <a:endParaRPr b="1" i="0" sz="2400" u="none" cap="none" strike="noStrike">
              <a:solidFill>
                <a:schemeClr val="dk1"/>
              </a:solidFill>
              <a:latin typeface="Calibri"/>
              <a:ea typeface="Calibri"/>
              <a:cs typeface="Calibri"/>
              <a:sym typeface="Calibri"/>
            </a:endParaRPr>
          </a:p>
        </p:txBody>
      </p:sp>
      <p:sp>
        <p:nvSpPr>
          <p:cNvPr id="165" name="Google Shape;165;p6"/>
          <p:cNvSpPr txBox="1"/>
          <p:nvPr/>
        </p:nvSpPr>
        <p:spPr>
          <a:xfrm>
            <a:off x="5568100" y="5713150"/>
            <a:ext cx="6624000" cy="615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pic>
        <p:nvPicPr>
          <p:cNvPr id="166" name="Google Shape;166;p6"/>
          <p:cNvPicPr preferRelativeResize="0"/>
          <p:nvPr/>
        </p:nvPicPr>
        <p:blipFill rotWithShape="1">
          <a:blip r:embed="rId4">
            <a:alphaModFix/>
          </a:blip>
          <a:srcRect b="0" l="0" r="0" t="0"/>
          <a:stretch/>
        </p:blipFill>
        <p:spPr>
          <a:xfrm>
            <a:off x="4105154" y="78145"/>
            <a:ext cx="7920647" cy="5646910"/>
          </a:xfrm>
          <a:prstGeom prst="rect">
            <a:avLst/>
          </a:prstGeom>
          <a:noFill/>
          <a:ln>
            <a:noFill/>
          </a:ln>
        </p:spPr>
      </p:pic>
      <p:pic>
        <p:nvPicPr>
          <p:cNvPr id="167" name="Google Shape;167;p6"/>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67"/>
                                        </p:tgtEl>
                                        <p:attrNameLst>
                                          <p:attrName>style.visibility</p:attrName>
                                        </p:attrNameLst>
                                      </p:cBhvr>
                                      <p:to>
                                        <p:strVal val="visible"/>
                                      </p:to>
                                    </p:set>
                                    <p:animEffect filter="fade" transition="in">
                                      <p:cBhvr>
                                        <p:cTn dur="1"/>
                                        <p:tgtEl>
                                          <p:spTgt spid="167"/>
                                        </p:tgtEl>
                                      </p:cBhvr>
                                    </p:animEffect>
                                  </p:childTnLst>
                                </p:cTn>
                              </p:par>
                              <p:par>
                                <p:cTn fill="hold" nodeType="with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1"/>
                                        <p:tgtEl>
                                          <p:spTgt spid="1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7"/>
          <p:cNvSpPr txBox="1"/>
          <p:nvPr>
            <p:ph type="title"/>
          </p:nvPr>
        </p:nvSpPr>
        <p:spPr>
          <a:xfrm>
            <a:off x="919850" y="114300"/>
            <a:ext cx="10515600" cy="930600"/>
          </a:xfrm>
          <a:prstGeom prst="rect">
            <a:avLst/>
          </a:prstGeom>
          <a:noFill/>
          <a:ln>
            <a:noFill/>
          </a:ln>
        </p:spPr>
        <p:txBody>
          <a:bodyPr anchorCtr="0" anchor="ctr" bIns="45700" lIns="91425" spcFirstLastPara="1" rIns="91425" wrap="square" tIns="45700">
            <a:normAutofit fontScale="90000"/>
          </a:bodyPr>
          <a:lstStyle/>
          <a:p>
            <a:pPr indent="0" lvl="0" marL="0" rtl="0" algn="ctr">
              <a:lnSpc>
                <a:spcPct val="90000"/>
              </a:lnSpc>
              <a:spcBef>
                <a:spcPts val="0"/>
              </a:spcBef>
              <a:spcAft>
                <a:spcPts val="0"/>
              </a:spcAft>
              <a:buClr>
                <a:schemeClr val="dk1"/>
              </a:buClr>
              <a:buSzPts val="990"/>
              <a:buFont typeface="Arial"/>
              <a:buNone/>
            </a:pPr>
            <a:r>
              <a:rPr baseline="30000" lang="hu-HU" sz="7800">
                <a:solidFill>
                  <a:srgbClr val="00B050"/>
                </a:solidFill>
              </a:rPr>
              <a:t>  </a:t>
            </a:r>
            <a:r>
              <a:rPr b="1" baseline="30000" lang="hu-HU" sz="7800">
                <a:solidFill>
                  <a:srgbClr val="00B050"/>
                </a:solidFill>
              </a:rPr>
              <a:t>To</a:t>
            </a:r>
            <a:r>
              <a:rPr b="1" baseline="30000" lang="hu-HU" sz="7800">
                <a:solidFill>
                  <a:srgbClr val="00B050"/>
                </a:solidFill>
              </a:rPr>
              <a:t> </a:t>
            </a:r>
            <a:r>
              <a:rPr b="1" baseline="30000" lang="hu-HU" sz="7800">
                <a:solidFill>
                  <a:srgbClr val="FF0000"/>
                </a:solidFill>
              </a:rPr>
              <a:t>61. Pbca = </a:t>
            </a:r>
            <a:r>
              <a:rPr b="1" baseline="30000" i="1" lang="hu-HU" sz="7800">
                <a:solidFill>
                  <a:srgbClr val="FF0000"/>
                </a:solidFill>
              </a:rPr>
              <a:t>G</a:t>
            </a:r>
            <a:r>
              <a:rPr b="1" baseline="30000" lang="hu-HU" sz="7800">
                <a:solidFill>
                  <a:srgbClr val="00B050"/>
                </a:solidFill>
              </a:rPr>
              <a:t> in Figure of </a:t>
            </a:r>
            <a:r>
              <a:rPr b="1" baseline="30000" lang="hu-HU" sz="7800">
                <a:solidFill>
                  <a:srgbClr val="FF0000"/>
                </a:solidFill>
              </a:rPr>
              <a:t>former dia</a:t>
            </a:r>
            <a:r>
              <a:rPr b="1" baseline="30000" lang="hu-HU" sz="7800">
                <a:solidFill>
                  <a:srgbClr val="00B050"/>
                </a:solidFill>
              </a:rPr>
              <a:t> </a:t>
            </a:r>
            <a:r>
              <a:rPr b="1" baseline="30000" lang="hu-HU" sz="7800">
                <a:solidFill>
                  <a:srgbClr val="FF0000"/>
                </a:solidFill>
              </a:rPr>
              <a:t>6</a:t>
            </a:r>
            <a:endParaRPr b="1" sz="7800">
              <a:solidFill>
                <a:srgbClr val="FF0000"/>
              </a:solidFill>
            </a:endParaRPr>
          </a:p>
        </p:txBody>
      </p:sp>
      <p:sp>
        <p:nvSpPr>
          <p:cNvPr id="173" name="Google Shape;173;p7"/>
          <p:cNvSpPr txBox="1"/>
          <p:nvPr/>
        </p:nvSpPr>
        <p:spPr>
          <a:xfrm>
            <a:off x="4327075" y="2416625"/>
            <a:ext cx="16200" cy="816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74" name="Google Shape;174;p7"/>
          <p:cNvSpPr txBox="1"/>
          <p:nvPr/>
        </p:nvSpPr>
        <p:spPr>
          <a:xfrm>
            <a:off x="0" y="669525"/>
            <a:ext cx="12192000" cy="63879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2800"/>
              <a:buFont typeface="Arial"/>
              <a:buNone/>
            </a:pPr>
            <a:r>
              <a:rPr b="0" i="0" lang="hu-HU" sz="2500" u="none" cap="none" strike="noStrike">
                <a:solidFill>
                  <a:schemeClr val="dk1"/>
                </a:solidFill>
                <a:latin typeface="Calibri"/>
                <a:ea typeface="Calibri"/>
                <a:cs typeface="Calibri"/>
                <a:sym typeface="Calibri"/>
              </a:rPr>
              <a:t>The </a:t>
            </a:r>
            <a:r>
              <a:rPr b="0" i="1" lang="hu-HU" sz="2500" u="none" cap="none" strike="noStrike">
                <a:solidFill>
                  <a:schemeClr val="dk1"/>
                </a:solidFill>
                <a:latin typeface="Calibri"/>
                <a:ea typeface="Calibri"/>
                <a:cs typeface="Calibri"/>
                <a:sym typeface="Calibri"/>
              </a:rPr>
              <a:t>fundamental domain </a:t>
            </a:r>
            <a:r>
              <a:rPr b="0" i="0" lang="hu-HU" sz="2500" u="none" cap="none" strike="noStrike">
                <a:solidFill>
                  <a:schemeClr val="dk1"/>
                </a:solidFill>
                <a:latin typeface="Calibri"/>
                <a:ea typeface="Calibri"/>
                <a:cs typeface="Calibri"/>
                <a:sym typeface="Calibri"/>
              </a:rPr>
              <a:t>(</a:t>
            </a:r>
            <a:r>
              <a:rPr b="0" i="1" lang="hu-HU" sz="2500" u="none" cap="none" strike="noStrike">
                <a:solidFill>
                  <a:schemeClr val="dk1"/>
                </a:solidFill>
                <a:latin typeface="Calibri"/>
                <a:ea typeface="Calibri"/>
                <a:cs typeface="Calibri"/>
                <a:sym typeface="Calibri"/>
              </a:rPr>
              <a:t>asymmetric unit</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F</a:t>
            </a:r>
            <a:r>
              <a:rPr b="0" baseline="-25000" i="1" lang="hu-HU" sz="2500" u="none" cap="none" strike="noStrike">
                <a:solidFill>
                  <a:schemeClr val="dk1"/>
                </a:solidFill>
                <a:latin typeface="Calibri"/>
                <a:ea typeface="Calibri"/>
                <a:cs typeface="Calibri"/>
                <a:sym typeface="Calibri"/>
              </a:rPr>
              <a:t>G </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of </a:t>
            </a:r>
            <a:r>
              <a:rPr b="1" i="0" lang="hu-HU" sz="2500" u="none" cap="none" strike="noStrike">
                <a:solidFill>
                  <a:srgbClr val="FF0000"/>
                </a:solidFill>
                <a:latin typeface="Calibri"/>
                <a:ea typeface="Calibri"/>
                <a:cs typeface="Calibri"/>
                <a:sym typeface="Calibri"/>
              </a:rPr>
              <a:t>61.</a:t>
            </a:r>
            <a:r>
              <a:rPr b="0" i="0" lang="hu-HU" sz="2500" u="none" cap="none" strike="noStrike">
                <a:solidFill>
                  <a:schemeClr val="dk1"/>
                </a:solidFill>
                <a:latin typeface="Calibri"/>
                <a:ea typeface="Calibri"/>
                <a:cs typeface="Calibri"/>
                <a:sym typeface="Calibri"/>
              </a:rPr>
              <a:t> </a:t>
            </a:r>
            <a:r>
              <a:rPr b="1" i="0" lang="hu-HU" sz="2500" u="none" cap="none" strike="noStrike">
                <a:solidFill>
                  <a:srgbClr val="FF0000"/>
                </a:solidFill>
                <a:latin typeface="Calibri"/>
                <a:ea typeface="Calibri"/>
                <a:cs typeface="Calibri"/>
                <a:sym typeface="Calibri"/>
              </a:rPr>
              <a:t>Pbca = </a:t>
            </a:r>
            <a:r>
              <a:rPr b="1" i="1" lang="hu-HU" sz="2500" u="none" cap="none" strike="noStrike">
                <a:solidFill>
                  <a:srgbClr val="FF0000"/>
                </a:solidFill>
                <a:latin typeface="Calibri"/>
                <a:ea typeface="Calibri"/>
                <a:cs typeface="Calibri"/>
                <a:sym typeface="Calibri"/>
              </a:rPr>
              <a:t>G</a:t>
            </a:r>
            <a:r>
              <a:rPr b="1" i="0" lang="hu-HU" sz="2500" u="none" cap="none" strike="noStrike">
                <a:solidFill>
                  <a:srgbClr val="FF0000"/>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geometrically describes this group, in the </a:t>
            </a:r>
            <a:r>
              <a:rPr b="0" i="1" lang="hu-HU" sz="2500" u="none" cap="none" strike="noStrike">
                <a:solidFill>
                  <a:schemeClr val="dk1"/>
                </a:solidFill>
                <a:latin typeface="Calibri"/>
                <a:ea typeface="Calibri"/>
                <a:cs typeface="Calibri"/>
                <a:sym typeface="Calibri"/>
              </a:rPr>
              <a:t>orthorhombic</a:t>
            </a:r>
            <a:r>
              <a:rPr b="0" i="0" lang="hu-HU" sz="2500" u="none" cap="none" strike="noStrike">
                <a:solidFill>
                  <a:schemeClr val="dk1"/>
                </a:solidFill>
                <a:latin typeface="Calibri"/>
                <a:ea typeface="Calibri"/>
                <a:cs typeface="Calibri"/>
                <a:sym typeface="Calibri"/>
              </a:rPr>
              <a:t> coordinate system </a:t>
            </a:r>
            <a:r>
              <a:rPr b="0" i="1" lang="hu-HU" sz="2500" u="none" cap="none" strike="noStrike">
                <a:solidFill>
                  <a:schemeClr val="dk1"/>
                </a:solidFill>
                <a:latin typeface="Calibri"/>
                <a:ea typeface="Calibri"/>
                <a:cs typeface="Calibri"/>
                <a:sym typeface="Calibri"/>
              </a:rPr>
              <a:t>OE</a:t>
            </a:r>
            <a:r>
              <a:rPr b="0" baseline="-25000" i="0" lang="hu-HU" sz="2500" u="none" cap="none" strike="noStrike">
                <a:solidFill>
                  <a:schemeClr val="dk1"/>
                </a:solidFill>
                <a:latin typeface="Calibri"/>
                <a:ea typeface="Calibri"/>
                <a:cs typeface="Calibri"/>
                <a:sym typeface="Calibri"/>
              </a:rPr>
              <a:t>1</a:t>
            </a:r>
            <a:r>
              <a:rPr b="0" i="1" lang="hu-HU" sz="2500" u="none" cap="none" strike="noStrike">
                <a:solidFill>
                  <a:schemeClr val="dk1"/>
                </a:solidFill>
                <a:latin typeface="Calibri"/>
                <a:ea typeface="Calibri"/>
                <a:cs typeface="Calibri"/>
                <a:sym typeface="Calibri"/>
              </a:rPr>
              <a:t>E</a:t>
            </a:r>
            <a:r>
              <a:rPr b="0" baseline="-25000" i="0" lang="hu-HU" sz="2500" u="none" cap="none" strike="noStrike">
                <a:solidFill>
                  <a:schemeClr val="dk1"/>
                </a:solidFill>
                <a:latin typeface="Calibri"/>
                <a:ea typeface="Calibri"/>
                <a:cs typeface="Calibri"/>
                <a:sym typeface="Calibri"/>
              </a:rPr>
              <a:t>2</a:t>
            </a:r>
            <a:r>
              <a:rPr b="0" i="1" lang="hu-HU" sz="2500" u="none" cap="none" strike="noStrike">
                <a:solidFill>
                  <a:schemeClr val="dk1"/>
                </a:solidFill>
                <a:latin typeface="Calibri"/>
                <a:ea typeface="Calibri"/>
                <a:cs typeface="Calibri"/>
                <a:sym typeface="Calibri"/>
              </a:rPr>
              <a:t>E</a:t>
            </a:r>
            <a:r>
              <a:rPr b="0" baseline="-25000" i="0" lang="hu-HU" sz="2500" u="none" cap="none" strike="noStrike">
                <a:solidFill>
                  <a:schemeClr val="dk1"/>
                </a:solidFill>
                <a:latin typeface="Calibri"/>
                <a:ea typeface="Calibri"/>
                <a:cs typeface="Calibri"/>
                <a:sym typeface="Calibri"/>
              </a:rPr>
              <a:t>3</a:t>
            </a:r>
            <a:r>
              <a:rPr b="0" i="0" lang="hu-HU" sz="2500" u="none" cap="none" strike="noStrike">
                <a:solidFill>
                  <a:schemeClr val="dk1"/>
                </a:solidFill>
                <a:latin typeface="Calibri"/>
                <a:ea typeface="Calibri"/>
                <a:cs typeface="Calibri"/>
                <a:sym typeface="Calibri"/>
              </a:rPr>
              <a:t>, where the</a:t>
            </a:r>
            <a:r>
              <a:rPr b="0" i="1" lang="hu-HU" sz="2500" u="none" cap="none" strike="noStrike">
                <a:solidFill>
                  <a:schemeClr val="dk1"/>
                </a:solidFill>
                <a:latin typeface="Calibri"/>
                <a:ea typeface="Calibri"/>
                <a:cs typeface="Calibri"/>
                <a:sym typeface="Calibri"/>
              </a:rPr>
              <a:t> lengthes</a:t>
            </a:r>
            <a:r>
              <a:rPr b="0" i="0" lang="hu-HU" sz="2500" u="none" cap="none" strike="noStrike">
                <a:solidFill>
                  <a:schemeClr val="dk1"/>
                </a:solidFill>
                <a:latin typeface="Calibri"/>
                <a:ea typeface="Calibri"/>
                <a:cs typeface="Calibri"/>
                <a:sym typeface="Calibri"/>
              </a:rPr>
              <a:t> of </a:t>
            </a:r>
            <a:r>
              <a:rPr b="0" i="1" lang="hu-HU" sz="2500" u="none" cap="none" strike="noStrike">
                <a:solidFill>
                  <a:schemeClr val="dk1"/>
                </a:solidFill>
                <a:latin typeface="Calibri"/>
                <a:ea typeface="Calibri"/>
                <a:cs typeface="Calibri"/>
                <a:sym typeface="Calibri"/>
              </a:rPr>
              <a:t>basis vectors</a:t>
            </a:r>
            <a:r>
              <a:rPr b="0" i="0" lang="hu-HU" sz="2500" u="none" cap="none" strike="noStrike">
                <a:solidFill>
                  <a:schemeClr val="dk1"/>
                </a:solidFill>
                <a:latin typeface="Calibri"/>
                <a:ea typeface="Calibri"/>
                <a:cs typeface="Calibri"/>
                <a:sym typeface="Calibri"/>
              </a:rPr>
              <a:t> |</a:t>
            </a:r>
            <a:r>
              <a:rPr b="0" i="1" lang="hu-HU" sz="2500" u="none" cap="none" strike="noStrike">
                <a:solidFill>
                  <a:schemeClr val="dk1"/>
                </a:solidFill>
                <a:latin typeface="Calibri"/>
                <a:ea typeface="Calibri"/>
                <a:cs typeface="Calibri"/>
                <a:sym typeface="Calibri"/>
              </a:rPr>
              <a:t>OE</a:t>
            </a:r>
            <a:r>
              <a:rPr b="0" baseline="-25000" i="1" lang="hu-HU" sz="2500" u="none" cap="none" strike="noStrike">
                <a:solidFill>
                  <a:schemeClr val="dk1"/>
                </a:solidFill>
                <a:latin typeface="Calibri"/>
                <a:ea typeface="Calibri"/>
                <a:cs typeface="Calibri"/>
                <a:sym typeface="Calibri"/>
              </a:rPr>
              <a:t>i</a:t>
            </a:r>
            <a:r>
              <a:rPr b="1" i="0" lang="hu-HU" sz="2500" u="none" cap="none" strike="noStrike">
                <a:solidFill>
                  <a:schemeClr val="dk1"/>
                </a:solidFill>
                <a:latin typeface="Calibri"/>
                <a:ea typeface="Calibri"/>
                <a:cs typeface="Calibri"/>
                <a:sym typeface="Calibri"/>
              </a:rPr>
              <a:t> := </a:t>
            </a:r>
            <a:r>
              <a:rPr b="1" i="1" lang="hu-HU" sz="2500" u="none" cap="none" strike="noStrike">
                <a:solidFill>
                  <a:schemeClr val="dk1"/>
                </a:solidFill>
                <a:latin typeface="Calibri"/>
                <a:ea typeface="Calibri"/>
                <a:cs typeface="Calibri"/>
                <a:sym typeface="Calibri"/>
              </a:rPr>
              <a:t>e</a:t>
            </a:r>
            <a:r>
              <a:rPr b="0" baseline="-25000" i="1" lang="hu-HU" sz="2500" u="none" cap="none" strike="noStrike">
                <a:solidFill>
                  <a:schemeClr val="dk1"/>
                </a:solidFill>
                <a:latin typeface="Calibri"/>
                <a:ea typeface="Calibri"/>
                <a:cs typeface="Calibri"/>
                <a:sym typeface="Calibri"/>
              </a:rPr>
              <a:t>i</a:t>
            </a:r>
            <a:r>
              <a:rPr b="0" i="0" lang="hu-HU" sz="2500" u="none" cap="none" strike="noStrike">
                <a:solidFill>
                  <a:schemeClr val="dk1"/>
                </a:solidFill>
                <a:latin typeface="Calibri"/>
                <a:ea typeface="Calibri"/>
                <a:cs typeface="Calibri"/>
                <a:sym typeface="Calibri"/>
              </a:rPr>
              <a:t>|</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 </a:t>
            </a:r>
            <a:r>
              <a:rPr b="0" i="1" lang="hu-HU" sz="2500" u="none" cap="none" strike="noStrike">
                <a:solidFill>
                  <a:schemeClr val="dk1"/>
                </a:solidFill>
                <a:latin typeface="Calibri"/>
                <a:ea typeface="Calibri"/>
                <a:cs typeface="Calibri"/>
                <a:sym typeface="Calibri"/>
              </a:rPr>
              <a:t>a</a:t>
            </a:r>
            <a:r>
              <a:rPr b="0" baseline="-25000" i="1" lang="hu-HU" sz="2500" u="none" cap="none" strike="noStrike">
                <a:solidFill>
                  <a:schemeClr val="dk1"/>
                </a:solidFill>
                <a:latin typeface="Calibri"/>
                <a:ea typeface="Calibri"/>
                <a:cs typeface="Calibri"/>
                <a:sym typeface="Calibri"/>
              </a:rPr>
              <a:t>i</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 (i = 1, 2, 3) are given parameters (by </a:t>
            </a:r>
            <a:r>
              <a:rPr b="0" i="1" lang="hu-HU" sz="2500" u="none" cap="none" strike="noStrike">
                <a:solidFill>
                  <a:schemeClr val="dk1"/>
                </a:solidFill>
                <a:latin typeface="Calibri"/>
                <a:ea typeface="Calibri"/>
                <a:cs typeface="Calibri"/>
                <a:sym typeface="Calibri"/>
              </a:rPr>
              <a:t>measuring the material crystal</a:t>
            </a:r>
            <a:r>
              <a:rPr b="0" i="0" lang="hu-HU" sz="2500" u="none" cap="none" strike="noStrike">
                <a:solidFill>
                  <a:schemeClr val="dk1"/>
                </a:solidFill>
                <a:latin typeface="Calibri"/>
                <a:ea typeface="Calibri"/>
                <a:cs typeface="Calibri"/>
                <a:sym typeface="Calibri"/>
              </a:rPr>
              <a:t>, to be determined). An </a:t>
            </a:r>
            <a:r>
              <a:rPr b="0" i="1" lang="hu-HU" sz="2500" u="none" cap="none" strike="noStrike">
                <a:solidFill>
                  <a:schemeClr val="dk1"/>
                </a:solidFill>
                <a:latin typeface="Calibri"/>
                <a:ea typeface="Calibri"/>
                <a:cs typeface="Calibri"/>
                <a:sym typeface="Calibri"/>
              </a:rPr>
              <a:t>orthorhombic lattice</a:t>
            </a:r>
            <a:r>
              <a:rPr b="0" i="0" lang="hu-HU" sz="2500" u="none" cap="none" strike="noStrike">
                <a:solidFill>
                  <a:schemeClr val="dk1"/>
                </a:solidFill>
                <a:latin typeface="Calibri"/>
                <a:ea typeface="Calibri"/>
                <a:cs typeface="Calibri"/>
                <a:sym typeface="Calibri"/>
              </a:rPr>
              <a:t> </a:t>
            </a:r>
            <a:r>
              <a:rPr b="0" i="1" lang="hu-HU" sz="2500" u="none" cap="none" strike="noStrike">
                <a:solidFill>
                  <a:schemeClr val="dk1"/>
                </a:solidFill>
                <a:latin typeface="Calibri"/>
                <a:ea typeface="Calibri"/>
                <a:cs typeface="Calibri"/>
                <a:sym typeface="Calibri"/>
              </a:rPr>
              <a:t>⋀</a:t>
            </a:r>
            <a:r>
              <a:rPr b="0" baseline="-25000" i="1" lang="hu-HU" sz="2500" u="none" cap="none" strike="noStrike">
                <a:solidFill>
                  <a:schemeClr val="dk1"/>
                </a:solidFill>
                <a:latin typeface="Calibri"/>
                <a:ea typeface="Calibri"/>
                <a:cs typeface="Calibri"/>
                <a:sym typeface="Calibri"/>
              </a:rPr>
              <a:t>G</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of</a:t>
            </a:r>
            <a:r>
              <a:rPr b="0" i="1" lang="hu-HU" sz="2500" u="none" cap="none" strike="noStrike">
                <a:solidFill>
                  <a:schemeClr val="dk1"/>
                </a:solidFill>
                <a:latin typeface="Calibri"/>
                <a:ea typeface="Calibri"/>
                <a:cs typeface="Calibri"/>
                <a:sym typeface="Calibri"/>
              </a:rPr>
              <a:t> </a:t>
            </a:r>
            <a:r>
              <a:rPr b="1" i="1" lang="hu-HU" sz="2500" u="none" cap="none" strike="noStrike">
                <a:solidFill>
                  <a:schemeClr val="dk1"/>
                </a:solidFill>
                <a:latin typeface="Calibri"/>
                <a:ea typeface="Calibri"/>
                <a:cs typeface="Calibri"/>
                <a:sym typeface="Calibri"/>
              </a:rPr>
              <a:t>G</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are given by </a:t>
            </a:r>
            <a:r>
              <a:rPr b="0" i="1" lang="hu-HU" sz="2500" u="none" cap="none" strike="noStrike">
                <a:solidFill>
                  <a:schemeClr val="dk1"/>
                </a:solidFill>
                <a:latin typeface="Calibri"/>
                <a:ea typeface="Calibri"/>
                <a:cs typeface="Calibri"/>
                <a:sym typeface="Calibri"/>
              </a:rPr>
              <a:t>integer coordinate triple</a:t>
            </a:r>
            <a:r>
              <a:rPr b="0" i="0" lang="hu-HU" sz="2500" u="none" cap="none" strike="noStrike">
                <a:solidFill>
                  <a:schemeClr val="dk1"/>
                </a:solidFill>
                <a:latin typeface="Calibri"/>
                <a:ea typeface="Calibri"/>
                <a:cs typeface="Calibri"/>
                <a:sym typeface="Calibri"/>
              </a:rPr>
              <a:t> to the</a:t>
            </a:r>
            <a:r>
              <a:rPr b="0" i="1" lang="hu-HU" sz="2500" u="none" cap="none" strike="noStrike">
                <a:solidFill>
                  <a:schemeClr val="dk1"/>
                </a:solidFill>
                <a:latin typeface="Calibri"/>
                <a:ea typeface="Calibri"/>
                <a:cs typeface="Calibri"/>
                <a:sym typeface="Calibri"/>
              </a:rPr>
              <a:t> identity transform</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1 </a:t>
            </a:r>
            <a:r>
              <a:rPr b="0" i="0" lang="hu-HU" sz="2500" u="none" cap="none" strike="noStrike">
                <a:solidFill>
                  <a:schemeClr val="dk1"/>
                </a:solidFill>
                <a:latin typeface="Calibri"/>
                <a:ea typeface="Calibri"/>
                <a:cs typeface="Calibri"/>
                <a:sym typeface="Calibri"/>
              </a:rPr>
              <a:t>(as </a:t>
            </a:r>
            <a:r>
              <a:rPr b="0" i="1" lang="hu-HU" sz="2500" u="none" cap="none" strike="noStrike">
                <a:solidFill>
                  <a:schemeClr val="dk1"/>
                </a:solidFill>
                <a:latin typeface="Calibri"/>
                <a:ea typeface="Calibri"/>
                <a:cs typeface="Calibri"/>
                <a:sym typeface="Calibri"/>
              </a:rPr>
              <a:t>linear part</a:t>
            </a:r>
            <a:r>
              <a:rPr b="0" i="0" lang="hu-HU" sz="2500" u="none" cap="none" strike="noStrike">
                <a:solidFill>
                  <a:schemeClr val="dk1"/>
                </a:solidFill>
                <a:latin typeface="Calibri"/>
                <a:ea typeface="Calibri"/>
                <a:cs typeface="Calibri"/>
                <a:sym typeface="Calibri"/>
              </a:rPr>
              <a:t>). As we know (in our conventions), each </a:t>
            </a:r>
            <a:endParaRPr b="0" i="0" sz="2500" u="none" cap="none" strike="noStrike">
              <a:solidFill>
                <a:schemeClr val="dk1"/>
              </a:solidFill>
              <a:latin typeface="Calibri"/>
              <a:ea typeface="Calibri"/>
              <a:cs typeface="Calibri"/>
              <a:sym typeface="Calibri"/>
            </a:endParaRPr>
          </a:p>
          <a:p>
            <a:pPr indent="0" lvl="0" marL="0" marR="0" rtl="0" algn="ctr">
              <a:lnSpc>
                <a:spcPct val="100000"/>
              </a:lnSpc>
              <a:spcBef>
                <a:spcPts val="0"/>
              </a:spcBef>
              <a:spcAft>
                <a:spcPts val="0"/>
              </a:spcAft>
              <a:buClr>
                <a:srgbClr val="000000"/>
              </a:buClr>
              <a:buSzPts val="2800"/>
              <a:buFont typeface="Arial"/>
              <a:buNone/>
            </a:pPr>
            <a:r>
              <a:rPr b="1" i="0" lang="hu-HU" sz="2500" u="none" cap="none" strike="noStrike">
                <a:solidFill>
                  <a:schemeClr val="dk1"/>
                </a:solidFill>
                <a:latin typeface="Calibri"/>
                <a:ea typeface="Calibri"/>
                <a:cs typeface="Calibri"/>
                <a:sym typeface="Calibri"/>
              </a:rPr>
              <a:t>∝</a:t>
            </a:r>
            <a:r>
              <a:rPr b="0" i="0" lang="hu-HU" sz="2500" u="none" cap="none" strike="noStrike">
                <a:solidFill>
                  <a:schemeClr val="dk1"/>
                </a:solidFill>
                <a:latin typeface="Calibri"/>
                <a:ea typeface="Calibri"/>
                <a:cs typeface="Calibri"/>
                <a:sym typeface="Calibri"/>
              </a:rPr>
              <a:t>(</a:t>
            </a:r>
            <a:r>
              <a:rPr b="1" i="0" lang="hu-HU" sz="2500" u="none" cap="none" strike="noStrike">
                <a:solidFill>
                  <a:schemeClr val="dk1"/>
                </a:solidFill>
                <a:latin typeface="Calibri"/>
                <a:ea typeface="Calibri"/>
                <a:cs typeface="Calibri"/>
                <a:sym typeface="Calibri"/>
              </a:rPr>
              <a:t>A</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a</a:t>
            </a:r>
            <a:r>
              <a:rPr b="0" i="0" lang="hu-HU" sz="2500" u="none" cap="none" strike="noStrike">
                <a:solidFill>
                  <a:schemeClr val="dk1"/>
                </a:solidFill>
                <a:latin typeface="Calibri"/>
                <a:ea typeface="Calibri"/>
                <a:cs typeface="Calibri"/>
                <a:sym typeface="Calibri"/>
              </a:rPr>
              <a:t>) ∈ </a:t>
            </a:r>
            <a:r>
              <a:rPr b="1" i="1" lang="hu-HU" sz="2500" u="none" cap="none" strike="noStrike">
                <a:solidFill>
                  <a:schemeClr val="dk1"/>
                </a:solidFill>
                <a:latin typeface="Calibri"/>
                <a:ea typeface="Calibri"/>
                <a:cs typeface="Calibri"/>
                <a:sym typeface="Calibri"/>
              </a:rPr>
              <a:t>G</a:t>
            </a:r>
            <a:r>
              <a:rPr b="0"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can be given by a </a:t>
            </a:r>
            <a:r>
              <a:rPr b="0" i="1" lang="hu-HU" sz="2500" u="none" cap="none" strike="noStrike">
                <a:solidFill>
                  <a:schemeClr val="dk1"/>
                </a:solidFill>
                <a:latin typeface="Calibri"/>
                <a:ea typeface="Calibri"/>
                <a:cs typeface="Calibri"/>
                <a:sym typeface="Calibri"/>
              </a:rPr>
              <a:t>mapping</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 </a:t>
            </a:r>
            <a:r>
              <a:rPr b="1" i="1" lang="hu-HU" sz="2500" u="none" cap="none" strike="noStrike">
                <a:solidFill>
                  <a:schemeClr val="dk1"/>
                </a:solidFill>
                <a:latin typeface="Calibri"/>
                <a:ea typeface="Calibri"/>
                <a:cs typeface="Calibri"/>
                <a:sym typeface="Calibri"/>
              </a:rPr>
              <a:t>X ↦ X</a:t>
            </a:r>
            <a:r>
              <a:rPr b="1" i="0" lang="hu-HU" sz="2500" u="none" cap="none" strike="noStrike">
                <a:solidFill>
                  <a:schemeClr val="dk1"/>
                </a:solidFill>
                <a:latin typeface="Calibri"/>
                <a:ea typeface="Calibri"/>
                <a:cs typeface="Calibri"/>
                <a:sym typeface="Calibri"/>
              </a:rPr>
              <a:t>A + a </a:t>
            </a:r>
            <a:r>
              <a:rPr b="0" i="0" lang="hu-HU" sz="2500" u="none" cap="none" strike="noStrike">
                <a:solidFill>
                  <a:schemeClr val="dk1"/>
                </a:solidFill>
                <a:latin typeface="Calibri"/>
                <a:ea typeface="Calibri"/>
                <a:cs typeface="Calibri"/>
                <a:sym typeface="Calibri"/>
              </a:rPr>
              <a:t>=: </a:t>
            </a:r>
            <a:r>
              <a:rPr b="1" i="1" lang="hu-HU" sz="2500" u="none" cap="none" strike="noStrike">
                <a:solidFill>
                  <a:schemeClr val="dk1"/>
                </a:solidFill>
                <a:latin typeface="Calibri"/>
                <a:ea typeface="Calibri"/>
                <a:cs typeface="Calibri"/>
                <a:sym typeface="Calibri"/>
              </a:rPr>
              <a:t>X</a:t>
            </a:r>
            <a:r>
              <a:rPr b="1" baseline="30000" i="0" lang="hu-HU" sz="2500" u="none" cap="none" strike="noStrike">
                <a:solidFill>
                  <a:schemeClr val="dk1"/>
                </a:solidFill>
                <a:latin typeface="Calibri"/>
                <a:ea typeface="Calibri"/>
                <a:cs typeface="Calibri"/>
                <a:sym typeface="Calibri"/>
              </a:rPr>
              <a:t>∝</a:t>
            </a:r>
            <a:endParaRPr b="1" baseline="30000" i="0" sz="25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rPr b="0" i="0" lang="hu-HU" sz="2500" u="none" cap="none" strike="noStrike">
                <a:solidFill>
                  <a:schemeClr val="dk1"/>
                </a:solidFill>
                <a:latin typeface="Calibri"/>
                <a:ea typeface="Calibri"/>
                <a:cs typeface="Calibri"/>
                <a:sym typeface="Calibri"/>
              </a:rPr>
              <a:t>with </a:t>
            </a:r>
            <a:r>
              <a:rPr b="1" i="0" lang="hu-HU" sz="2500" u="none" cap="none" strike="noStrike">
                <a:solidFill>
                  <a:schemeClr val="dk1"/>
                </a:solidFill>
                <a:latin typeface="Calibri"/>
                <a:ea typeface="Calibri"/>
                <a:cs typeface="Calibri"/>
                <a:sym typeface="Calibri"/>
              </a:rPr>
              <a:t>A</a:t>
            </a:r>
            <a:r>
              <a:rPr b="0" i="0" lang="hu-HU" sz="2500" u="none" cap="none" strike="noStrike">
                <a:solidFill>
                  <a:schemeClr val="dk1"/>
                </a:solidFill>
                <a:latin typeface="Calibri"/>
                <a:ea typeface="Calibri"/>
                <a:cs typeface="Calibri"/>
                <a:sym typeface="Calibri"/>
              </a:rPr>
              <a:t> </a:t>
            </a:r>
            <a:r>
              <a:rPr b="1" i="0" lang="hu-HU" sz="2500" u="none" cap="none" strike="noStrike">
                <a:solidFill>
                  <a:srgbClr val="00B050"/>
                </a:solidFill>
                <a:latin typeface="Calibri"/>
                <a:ea typeface="Calibri"/>
                <a:cs typeface="Calibri"/>
                <a:sym typeface="Calibri"/>
              </a:rPr>
              <a:t>as </a:t>
            </a:r>
            <a:r>
              <a:rPr b="1" i="1" lang="hu-HU" sz="2500" u="none" cap="none" strike="noStrike">
                <a:solidFill>
                  <a:srgbClr val="00B050"/>
                </a:solidFill>
                <a:latin typeface="Calibri"/>
                <a:ea typeface="Calibri"/>
                <a:cs typeface="Calibri"/>
                <a:sym typeface="Calibri"/>
              </a:rPr>
              <a:t>linear integer unimodular matrix</a:t>
            </a:r>
            <a:r>
              <a:rPr b="0" i="0" lang="hu-HU" sz="2500" u="none" cap="none" strike="noStrike">
                <a:solidFill>
                  <a:srgbClr val="00B050"/>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to the basis (</a:t>
            </a:r>
            <a:r>
              <a:rPr b="1" i="1" lang="hu-HU" sz="2500" u="none" cap="none" strike="noStrike">
                <a:solidFill>
                  <a:schemeClr val="dk1"/>
                </a:solidFill>
                <a:latin typeface="Calibri"/>
                <a:ea typeface="Calibri"/>
                <a:cs typeface="Calibri"/>
                <a:sym typeface="Calibri"/>
              </a:rPr>
              <a:t>e</a:t>
            </a:r>
            <a:r>
              <a:rPr b="0" baseline="-25000" i="1" lang="hu-HU" sz="2500" u="none" cap="none" strike="noStrike">
                <a:solidFill>
                  <a:schemeClr val="dk1"/>
                </a:solidFill>
                <a:latin typeface="Calibri"/>
                <a:ea typeface="Calibri"/>
                <a:cs typeface="Calibri"/>
                <a:sym typeface="Calibri"/>
              </a:rPr>
              <a:t>i</a:t>
            </a:r>
            <a:r>
              <a:rPr b="0" i="1" lang="hu-HU" sz="2500" u="none" cap="none" strike="noStrike">
                <a:solidFill>
                  <a:schemeClr val="dk1"/>
                </a:solidFill>
                <a:latin typeface="Calibri"/>
                <a:ea typeface="Calibri"/>
                <a:cs typeface="Calibri"/>
                <a:sym typeface="Calibri"/>
              </a:rPr>
              <a:t> = OE</a:t>
            </a:r>
            <a:r>
              <a:rPr b="0" baseline="-25000" i="1" lang="hu-HU" sz="2500" u="none" cap="none" strike="noStrike">
                <a:solidFill>
                  <a:schemeClr val="dk1"/>
                </a:solidFill>
                <a:latin typeface="Calibri"/>
                <a:ea typeface="Calibri"/>
                <a:cs typeface="Calibri"/>
                <a:sym typeface="Calibri"/>
              </a:rPr>
              <a:t>i</a:t>
            </a:r>
            <a:r>
              <a:rPr b="0" i="0" lang="hu-HU" sz="2500" u="none" cap="none" strike="noStrike">
                <a:solidFill>
                  <a:schemeClr val="dk1"/>
                </a:solidFill>
                <a:latin typeface="Calibri"/>
                <a:ea typeface="Calibri"/>
                <a:cs typeface="Calibri"/>
                <a:sym typeface="Calibri"/>
              </a:rPr>
              <a:t>) above, and the broken part </a:t>
            </a:r>
            <a:r>
              <a:rPr b="1" i="0" lang="hu-HU" sz="2500" u="none" cap="none" strike="noStrike">
                <a:solidFill>
                  <a:schemeClr val="dk1"/>
                </a:solidFill>
                <a:latin typeface="Calibri"/>
                <a:ea typeface="Calibri"/>
                <a:cs typeface="Calibri"/>
                <a:sym typeface="Calibri"/>
              </a:rPr>
              <a:t>a</a:t>
            </a:r>
            <a:r>
              <a:rPr b="0" i="0" lang="hu-HU" sz="2500" u="none" cap="none" strike="noStrike">
                <a:solidFill>
                  <a:schemeClr val="dk1"/>
                </a:solidFill>
                <a:latin typeface="Calibri"/>
                <a:ea typeface="Calibri"/>
                <a:cs typeface="Calibri"/>
                <a:sym typeface="Calibri"/>
              </a:rPr>
              <a:t>,</a:t>
            </a:r>
            <a:r>
              <a:rPr b="1" i="0"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as symbolically indicated in </a:t>
            </a:r>
            <a:r>
              <a:rPr b="0" i="0" lang="hu-HU" sz="2500" u="none" cap="none" strike="noStrike">
                <a:solidFill>
                  <a:srgbClr val="FF0000"/>
                </a:solidFill>
                <a:latin typeface="Calibri"/>
                <a:ea typeface="Calibri"/>
                <a:cs typeface="Calibri"/>
                <a:sym typeface="Calibri"/>
              </a:rPr>
              <a:t>dia</a:t>
            </a:r>
            <a:r>
              <a:rPr b="0" i="0" lang="hu-HU" sz="2500" u="none" cap="none" strike="noStrike">
                <a:solidFill>
                  <a:schemeClr val="dk1"/>
                </a:solidFill>
                <a:latin typeface="Calibri"/>
                <a:ea typeface="Calibri"/>
                <a:cs typeface="Calibri"/>
                <a:sym typeface="Calibri"/>
              </a:rPr>
              <a:t> </a:t>
            </a:r>
            <a:r>
              <a:rPr b="0" i="0" lang="hu-HU" sz="2500" u="none" cap="none" strike="noStrike">
                <a:solidFill>
                  <a:srgbClr val="FF0000"/>
                </a:solidFill>
                <a:latin typeface="Calibri"/>
                <a:ea typeface="Calibri"/>
                <a:cs typeface="Calibri"/>
                <a:sym typeface="Calibri"/>
              </a:rPr>
              <a:t>6</a:t>
            </a:r>
            <a:r>
              <a:rPr b="0" i="0" lang="hu-HU" sz="2500" u="none" cap="none" strike="noStrike">
                <a:solidFill>
                  <a:schemeClr val="dk1"/>
                </a:solidFill>
                <a:latin typeface="Calibri"/>
                <a:ea typeface="Calibri"/>
                <a:cs typeface="Calibri"/>
                <a:sym typeface="Calibri"/>
              </a:rPr>
              <a:t>, the </a:t>
            </a:r>
            <a:r>
              <a:rPr b="0" i="1" lang="hu-HU" sz="2500" u="none" cap="none" strike="noStrike">
                <a:solidFill>
                  <a:schemeClr val="dk1"/>
                </a:solidFill>
                <a:latin typeface="Calibri"/>
                <a:ea typeface="Calibri"/>
                <a:cs typeface="Calibri"/>
                <a:sym typeface="Calibri"/>
              </a:rPr>
              <a:t>position vector </a:t>
            </a:r>
            <a:r>
              <a:rPr b="0" i="0" lang="hu-HU" sz="2500" u="none" cap="none" strike="noStrike">
                <a:solidFill>
                  <a:schemeClr val="dk1"/>
                </a:solidFill>
                <a:latin typeface="Calibri"/>
                <a:ea typeface="Calibri"/>
                <a:cs typeface="Calibri"/>
                <a:sym typeface="Calibri"/>
              </a:rPr>
              <a:t>is </a:t>
            </a:r>
            <a:r>
              <a:rPr b="0" i="1" lang="hu-HU" sz="2500" u="none" cap="none" strike="noStrike">
                <a:solidFill>
                  <a:schemeClr val="dk1"/>
                </a:solidFill>
                <a:latin typeface="Calibri"/>
                <a:ea typeface="Calibri"/>
                <a:cs typeface="Calibri"/>
                <a:sym typeface="Calibri"/>
              </a:rPr>
              <a:t>OX </a:t>
            </a:r>
            <a:r>
              <a:rPr b="0" i="0" lang="hu-HU" sz="2500" u="none" cap="none" strike="noStrike">
                <a:solidFill>
                  <a:schemeClr val="dk1"/>
                </a:solidFill>
                <a:latin typeface="Calibri"/>
                <a:ea typeface="Calibri"/>
                <a:cs typeface="Calibri"/>
                <a:sym typeface="Calibri"/>
              </a:rPr>
              <a:t>=</a:t>
            </a:r>
            <a:r>
              <a:rPr b="0" i="1" lang="hu-HU" sz="2500" u="none" cap="none" strike="noStrike">
                <a:solidFill>
                  <a:schemeClr val="dk1"/>
                </a:solidFill>
                <a:latin typeface="Calibri"/>
                <a:ea typeface="Calibri"/>
                <a:cs typeface="Calibri"/>
                <a:sym typeface="Calibri"/>
              </a:rPr>
              <a:t> </a:t>
            </a:r>
            <a:r>
              <a:rPr b="1" i="1" lang="hu-HU" sz="2500" u="none" cap="none" strike="noStrike">
                <a:solidFill>
                  <a:schemeClr val="dk1"/>
                </a:solidFill>
                <a:latin typeface="Calibri"/>
                <a:ea typeface="Calibri"/>
                <a:cs typeface="Calibri"/>
                <a:sym typeface="Calibri"/>
              </a:rPr>
              <a:t>X </a:t>
            </a:r>
            <a:r>
              <a:rPr b="0" i="0" lang="hu-HU" sz="2500" u="none" cap="none" strike="noStrike">
                <a:solidFill>
                  <a:schemeClr val="dk1"/>
                </a:solidFill>
                <a:latin typeface="Calibri"/>
                <a:ea typeface="Calibri"/>
                <a:cs typeface="Calibri"/>
                <a:sym typeface="Calibri"/>
              </a:rPr>
              <a:t>= </a:t>
            </a:r>
            <a:r>
              <a:rPr b="0" i="1" lang="hu-HU" sz="2500" u="none" cap="none" strike="noStrike">
                <a:solidFill>
                  <a:schemeClr val="dk1"/>
                </a:solidFill>
                <a:latin typeface="Calibri"/>
                <a:ea typeface="Calibri"/>
                <a:cs typeface="Calibri"/>
                <a:sym typeface="Calibri"/>
              </a:rPr>
              <a:t>x</a:t>
            </a:r>
            <a:r>
              <a:rPr b="0" baseline="30000" i="1" lang="hu-HU" sz="2500" u="none" cap="none" strike="noStrike">
                <a:solidFill>
                  <a:schemeClr val="dk1"/>
                </a:solidFill>
                <a:latin typeface="Calibri"/>
                <a:ea typeface="Calibri"/>
                <a:cs typeface="Calibri"/>
                <a:sym typeface="Calibri"/>
              </a:rPr>
              <a:t>i</a:t>
            </a:r>
            <a:r>
              <a:rPr b="1" i="1" lang="hu-HU" sz="2500" u="none" cap="none" strike="noStrike">
                <a:solidFill>
                  <a:schemeClr val="dk1"/>
                </a:solidFill>
                <a:latin typeface="Calibri"/>
                <a:ea typeface="Calibri"/>
                <a:cs typeface="Calibri"/>
                <a:sym typeface="Calibri"/>
              </a:rPr>
              <a:t>e</a:t>
            </a:r>
            <a:r>
              <a:rPr b="0" baseline="-25000" i="1" lang="hu-HU" sz="2500" u="none" cap="none" strike="noStrike">
                <a:solidFill>
                  <a:schemeClr val="dk1"/>
                </a:solidFill>
                <a:latin typeface="Calibri"/>
                <a:ea typeface="Calibri"/>
                <a:cs typeface="Calibri"/>
                <a:sym typeface="Calibri"/>
              </a:rPr>
              <a:t>i</a:t>
            </a:r>
            <a:r>
              <a:rPr b="1"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a:t>
            </a:r>
            <a:r>
              <a:rPr b="0" i="1" lang="hu-HU" sz="2500" u="none" cap="none" strike="noStrike">
                <a:solidFill>
                  <a:schemeClr val="dk1"/>
                </a:solidFill>
                <a:latin typeface="Calibri"/>
                <a:ea typeface="Calibri"/>
                <a:cs typeface="Calibri"/>
                <a:sym typeface="Calibri"/>
              </a:rPr>
              <a:t>summing convention</a:t>
            </a:r>
            <a:r>
              <a:rPr b="0" i="0" lang="hu-HU" sz="2500" u="none" cap="none" strike="noStrike">
                <a:solidFill>
                  <a:schemeClr val="dk1"/>
                </a:solidFill>
                <a:latin typeface="Calibri"/>
                <a:ea typeface="Calibri"/>
                <a:cs typeface="Calibri"/>
                <a:sym typeface="Calibri"/>
              </a:rPr>
              <a:t>).</a:t>
            </a:r>
            <a:endParaRPr b="0" i="0" sz="25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rPr i="1" lang="hu-HU" sz="2500">
                <a:solidFill>
                  <a:schemeClr val="dk1"/>
                </a:solidFill>
                <a:latin typeface="Calibri"/>
                <a:ea typeface="Calibri"/>
                <a:cs typeface="Calibri"/>
                <a:sym typeface="Calibri"/>
              </a:rPr>
              <a:t>     </a:t>
            </a:r>
            <a:r>
              <a:rPr b="1" i="1" lang="hu-HU" sz="2500" u="none" cap="none" strike="noStrike">
                <a:solidFill>
                  <a:srgbClr val="00B050"/>
                </a:solidFill>
                <a:latin typeface="Calibri"/>
                <a:ea typeface="Calibri"/>
                <a:cs typeface="Calibri"/>
                <a:sym typeface="Calibri"/>
              </a:rPr>
              <a:t>Assume</a:t>
            </a:r>
            <a:r>
              <a:rPr b="0" i="1" lang="hu-HU" sz="2500" u="none" cap="none" strike="noStrike">
                <a:solidFill>
                  <a:schemeClr val="dk1"/>
                </a:solidFill>
                <a:latin typeface="Calibri"/>
                <a:ea typeface="Calibri"/>
                <a:cs typeface="Calibri"/>
                <a:sym typeface="Calibri"/>
              </a:rPr>
              <a:t> that O, D, E, F are </a:t>
            </a:r>
            <a:r>
              <a:rPr b="1" i="1" lang="hu-HU" sz="2500" u="none" cap="none" strike="noStrike">
                <a:solidFill>
                  <a:schemeClr val="dk1"/>
                </a:solidFill>
                <a:latin typeface="Calibri"/>
                <a:ea typeface="Calibri"/>
                <a:cs typeface="Calibri"/>
                <a:sym typeface="Calibri"/>
              </a:rPr>
              <a:t>G</a:t>
            </a:r>
            <a:r>
              <a:rPr b="0" i="1" lang="hu-HU" sz="2500" u="none" cap="none" strike="noStrike">
                <a:solidFill>
                  <a:schemeClr val="dk1"/>
                </a:solidFill>
                <a:latin typeface="Calibri"/>
                <a:ea typeface="Calibri"/>
                <a:cs typeface="Calibri"/>
                <a:sym typeface="Calibri"/>
              </a:rPr>
              <a:t>-equivalent </a:t>
            </a:r>
            <a:r>
              <a:rPr b="0" i="0" lang="hu-HU" sz="2500" u="none" cap="none" strike="noStrike">
                <a:solidFill>
                  <a:schemeClr val="dk1"/>
                </a:solidFill>
                <a:latin typeface="Calibri"/>
                <a:ea typeface="Calibri"/>
                <a:cs typeface="Calibri"/>
                <a:sym typeface="Calibri"/>
              </a:rPr>
              <a:t>point reflection centres, say with copper (</a:t>
            </a:r>
            <a:r>
              <a:rPr b="1" i="0" lang="hu-HU" sz="2500" u="none" cap="none" strike="noStrike">
                <a:solidFill>
                  <a:schemeClr val="dk1"/>
                </a:solidFill>
                <a:latin typeface="Calibri"/>
                <a:ea typeface="Calibri"/>
                <a:cs typeface="Calibri"/>
                <a:sym typeface="Calibri"/>
              </a:rPr>
              <a:t>Cu</a:t>
            </a:r>
            <a:r>
              <a:rPr b="0" i="0" lang="hu-HU" sz="2500" u="none" cap="none" strike="noStrike">
                <a:solidFill>
                  <a:schemeClr val="dk1"/>
                </a:solidFill>
                <a:latin typeface="Calibri"/>
                <a:ea typeface="Calibri"/>
                <a:cs typeface="Calibri"/>
                <a:sym typeface="Calibri"/>
              </a:rPr>
              <a:t>) ion parts, so are </a:t>
            </a:r>
            <a:r>
              <a:rPr b="0" i="1" lang="hu-HU" sz="2500" u="none" cap="none" strike="noStrike">
                <a:solidFill>
                  <a:schemeClr val="dk1"/>
                </a:solidFill>
                <a:latin typeface="Calibri"/>
                <a:ea typeface="Calibri"/>
                <a:cs typeface="Calibri"/>
                <a:sym typeface="Calibri"/>
              </a:rPr>
              <a:t>G, A, B, C</a:t>
            </a:r>
            <a:r>
              <a:rPr b="0" i="0" lang="hu-HU" sz="2500" u="none" cap="none" strike="noStrike">
                <a:solidFill>
                  <a:schemeClr val="dk1"/>
                </a:solidFill>
                <a:latin typeface="Calibri"/>
                <a:ea typeface="Calibri"/>
                <a:cs typeface="Calibri"/>
                <a:sym typeface="Calibri"/>
              </a:rPr>
              <a:t> with Chlorine (</a:t>
            </a:r>
            <a:r>
              <a:rPr b="1" i="0" lang="hu-HU" sz="2500" u="none" cap="none" strike="noStrike">
                <a:solidFill>
                  <a:schemeClr val="dk1"/>
                </a:solidFill>
                <a:latin typeface="Calibri"/>
                <a:ea typeface="Calibri"/>
                <a:cs typeface="Calibri"/>
                <a:sym typeface="Calibri"/>
              </a:rPr>
              <a:t>Cl</a:t>
            </a:r>
            <a:r>
              <a:rPr b="0" i="0" lang="hu-HU" sz="2500" u="none" cap="none" strike="noStrike">
                <a:solidFill>
                  <a:schemeClr val="dk1"/>
                </a:solidFill>
                <a:latin typeface="Calibri"/>
                <a:ea typeface="Calibri"/>
                <a:cs typeface="Calibri"/>
                <a:sym typeface="Calibri"/>
              </a:rPr>
              <a:t>) ion parts, so that the fundamental cube </a:t>
            </a:r>
            <a:r>
              <a:rPr b="1" i="0" lang="hu-HU" sz="2500" u="none" cap="none" strike="noStrike">
                <a:solidFill>
                  <a:schemeClr val="dk1"/>
                </a:solidFill>
                <a:latin typeface="Calibri"/>
                <a:ea typeface="Calibri"/>
                <a:cs typeface="Calibri"/>
                <a:sym typeface="Calibri"/>
              </a:rPr>
              <a:t>F</a:t>
            </a:r>
            <a:r>
              <a:rPr b="1" baseline="-25000" i="1" lang="hu-HU" sz="2500" u="none" cap="none" strike="noStrike">
                <a:solidFill>
                  <a:schemeClr val="dk1"/>
                </a:solidFill>
                <a:latin typeface="Calibri"/>
                <a:ea typeface="Calibri"/>
                <a:cs typeface="Calibri"/>
                <a:sym typeface="Calibri"/>
              </a:rPr>
              <a:t>G</a:t>
            </a:r>
            <a:r>
              <a:rPr b="1"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contain also </a:t>
            </a:r>
            <a:r>
              <a:rPr b="1" i="0" lang="hu-HU" sz="2500" u="none" cap="none" strike="noStrike">
                <a:solidFill>
                  <a:srgbClr val="00B050"/>
                </a:solidFill>
                <a:latin typeface="Calibri"/>
                <a:ea typeface="Calibri"/>
                <a:cs typeface="Calibri"/>
                <a:sym typeface="Calibri"/>
              </a:rPr>
              <a:t>central</a:t>
            </a:r>
            <a:r>
              <a:rPr b="0" i="0" lang="hu-HU" sz="2500" u="none" cap="none" strike="noStrike">
                <a:solidFill>
                  <a:schemeClr val="dk1"/>
                </a:solidFill>
                <a:latin typeface="Calibri"/>
                <a:ea typeface="Calibri"/>
                <a:cs typeface="Calibri"/>
                <a:sym typeface="Calibri"/>
              </a:rPr>
              <a:t> silicon (</a:t>
            </a:r>
            <a:r>
              <a:rPr b="1" i="0" lang="hu-HU" sz="2500" u="none" cap="none" strike="noStrike">
                <a:solidFill>
                  <a:schemeClr val="dk1"/>
                </a:solidFill>
                <a:latin typeface="Calibri"/>
                <a:ea typeface="Calibri"/>
                <a:cs typeface="Calibri"/>
                <a:sym typeface="Calibri"/>
              </a:rPr>
              <a:t>Si</a:t>
            </a:r>
            <a:r>
              <a:rPr b="0" i="0" lang="hu-HU" sz="2500" u="none" cap="none" strike="noStrike">
                <a:solidFill>
                  <a:schemeClr val="dk1"/>
                </a:solidFill>
                <a:latin typeface="Calibri"/>
                <a:ea typeface="Calibri"/>
                <a:cs typeface="Calibri"/>
                <a:sym typeface="Calibri"/>
              </a:rPr>
              <a:t>) atoms </a:t>
            </a:r>
            <a:r>
              <a:rPr lang="hu-HU" sz="2500">
                <a:solidFill>
                  <a:schemeClr val="dk1"/>
                </a:solidFill>
                <a:latin typeface="Calibri"/>
                <a:ea typeface="Calibri"/>
                <a:cs typeface="Calibri"/>
                <a:sym typeface="Calibri"/>
              </a:rPr>
              <a:t>and </a:t>
            </a:r>
            <a:r>
              <a:rPr b="1" lang="hu-HU" sz="2500">
                <a:solidFill>
                  <a:srgbClr val="00B050"/>
                </a:solidFill>
                <a:latin typeface="Calibri"/>
                <a:ea typeface="Calibri"/>
                <a:cs typeface="Calibri"/>
                <a:sym typeface="Calibri"/>
              </a:rPr>
              <a:t>2-2 ones</a:t>
            </a:r>
            <a:r>
              <a:rPr b="1" i="0" lang="hu-HU" sz="2500" u="none" cap="none" strike="noStrike">
                <a:solidFill>
                  <a:srgbClr val="00B050"/>
                </a:solidFill>
                <a:latin typeface="Calibri"/>
                <a:ea typeface="Calibri"/>
                <a:cs typeface="Calibri"/>
                <a:sym typeface="Calibri"/>
              </a:rPr>
              <a:t> </a:t>
            </a:r>
            <a:r>
              <a:rPr b="1" lang="hu-HU" sz="2500">
                <a:solidFill>
                  <a:srgbClr val="00B050"/>
                </a:solidFill>
                <a:latin typeface="Calibri"/>
                <a:ea typeface="Calibri"/>
                <a:cs typeface="Calibri"/>
                <a:sym typeface="Calibri"/>
              </a:rPr>
              <a:t>at</a:t>
            </a:r>
            <a:r>
              <a:rPr b="0" i="0" lang="hu-HU" sz="2500" u="none" cap="none" strike="noStrike">
                <a:solidFill>
                  <a:schemeClr val="dk1"/>
                </a:solidFill>
                <a:latin typeface="Calibri"/>
                <a:ea typeface="Calibri"/>
                <a:cs typeface="Calibri"/>
                <a:sym typeface="Calibri"/>
              </a:rPr>
              <a:t> the opposite face pairs of </a:t>
            </a:r>
            <a:r>
              <a:rPr b="1" i="0" lang="hu-HU" sz="2500" u="none" cap="none" strike="noStrike">
                <a:solidFill>
                  <a:schemeClr val="dk1"/>
                </a:solidFill>
                <a:latin typeface="Calibri"/>
                <a:ea typeface="Calibri"/>
                <a:cs typeface="Calibri"/>
                <a:sym typeface="Calibri"/>
              </a:rPr>
              <a:t>F</a:t>
            </a:r>
            <a:r>
              <a:rPr b="1" baseline="-25000" i="1" lang="hu-HU" sz="2500" u="none" cap="none" strike="noStrike">
                <a:solidFill>
                  <a:schemeClr val="dk1"/>
                </a:solidFill>
                <a:latin typeface="Calibri"/>
                <a:ea typeface="Calibri"/>
                <a:cs typeface="Calibri"/>
                <a:sym typeface="Calibri"/>
              </a:rPr>
              <a:t>G</a:t>
            </a:r>
            <a:r>
              <a:rPr b="1" i="1" lang="hu-HU" sz="2500" u="none" cap="none" strike="noStrike">
                <a:solidFill>
                  <a:schemeClr val="dk1"/>
                </a:solidFill>
                <a:latin typeface="Calibri"/>
                <a:ea typeface="Calibri"/>
                <a:cs typeface="Calibri"/>
                <a:sym typeface="Calibri"/>
              </a:rPr>
              <a:t> </a:t>
            </a:r>
            <a:r>
              <a:rPr b="0" i="0" lang="hu-HU" sz="2500" u="none" cap="none" strike="noStrike">
                <a:solidFill>
                  <a:schemeClr val="dk1"/>
                </a:solidFill>
                <a:latin typeface="Calibri"/>
                <a:ea typeface="Calibri"/>
                <a:cs typeface="Calibri"/>
                <a:sym typeface="Calibri"/>
              </a:rPr>
              <a:t>equivalent by glide reflections </a:t>
            </a:r>
            <a:r>
              <a:rPr b="1" i="0" lang="hu-HU" sz="2500" u="none" cap="none" strike="noStrike">
                <a:solidFill>
                  <a:schemeClr val="dk1"/>
                </a:solidFill>
                <a:latin typeface="Calibri"/>
                <a:ea typeface="Calibri"/>
                <a:cs typeface="Calibri"/>
                <a:sym typeface="Calibri"/>
              </a:rPr>
              <a:t>b</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c</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a</a:t>
            </a:r>
            <a:r>
              <a:rPr b="0" i="0" lang="hu-HU" sz="2500" u="none" cap="none" strike="noStrike">
                <a:solidFill>
                  <a:schemeClr val="dk1"/>
                </a:solidFill>
                <a:latin typeface="Calibri"/>
                <a:ea typeface="Calibri"/>
                <a:cs typeface="Calibri"/>
                <a:sym typeface="Calibri"/>
              </a:rPr>
              <a:t>, respectively. Imagine that this 1:1:</a:t>
            </a:r>
            <a:r>
              <a:rPr b="1" lang="hu-HU" sz="2500">
                <a:solidFill>
                  <a:srgbClr val="00B050"/>
                </a:solidFill>
                <a:latin typeface="Calibri"/>
                <a:ea typeface="Calibri"/>
                <a:cs typeface="Calibri"/>
                <a:sym typeface="Calibri"/>
              </a:rPr>
              <a:t>7</a:t>
            </a:r>
            <a:r>
              <a:rPr b="0" i="0" lang="hu-HU" sz="2500" u="none" cap="none" strike="noStrike">
                <a:solidFill>
                  <a:schemeClr val="dk1"/>
                </a:solidFill>
                <a:latin typeface="Calibri"/>
                <a:ea typeface="Calibri"/>
                <a:cs typeface="Calibri"/>
                <a:sym typeface="Calibri"/>
              </a:rPr>
              <a:t> proportions of </a:t>
            </a:r>
            <a:r>
              <a:rPr b="1" i="0" lang="hu-HU" sz="2500" u="none" cap="none" strike="noStrike">
                <a:solidFill>
                  <a:schemeClr val="dk1"/>
                </a:solidFill>
                <a:latin typeface="Calibri"/>
                <a:ea typeface="Calibri"/>
                <a:cs typeface="Calibri"/>
                <a:sym typeface="Calibri"/>
              </a:rPr>
              <a:t>Cu</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Cl</a:t>
            </a:r>
            <a:r>
              <a:rPr b="0" i="0" lang="hu-HU" sz="2500" u="none" cap="none" strike="noStrike">
                <a:solidFill>
                  <a:schemeClr val="dk1"/>
                </a:solidFill>
                <a:latin typeface="Calibri"/>
                <a:ea typeface="Calibri"/>
                <a:cs typeface="Calibri"/>
                <a:sym typeface="Calibri"/>
              </a:rPr>
              <a:t>, </a:t>
            </a:r>
            <a:r>
              <a:rPr b="1" i="0" lang="hu-HU" sz="2500" u="none" cap="none" strike="noStrike">
                <a:solidFill>
                  <a:schemeClr val="dk1"/>
                </a:solidFill>
                <a:latin typeface="Calibri"/>
                <a:ea typeface="Calibri"/>
                <a:cs typeface="Calibri"/>
                <a:sym typeface="Calibri"/>
              </a:rPr>
              <a:t>Si</a:t>
            </a:r>
            <a:r>
              <a:rPr b="0" i="0" lang="hu-HU" sz="2500" u="none" cap="none" strike="noStrike">
                <a:solidFill>
                  <a:schemeClr val="dk1"/>
                </a:solidFill>
                <a:latin typeface="Calibri"/>
                <a:ea typeface="Calibri"/>
                <a:cs typeface="Calibri"/>
                <a:sym typeface="Calibri"/>
              </a:rPr>
              <a:t> can form crystal particles with appropriate cube size, and this particles float in a silicon fluid that freezes. The singularities in near </a:t>
            </a:r>
            <a:r>
              <a:rPr b="1" i="0" lang="hu-HU" sz="2500" u="none" cap="none" strike="noStrike">
                <a:solidFill>
                  <a:schemeClr val="dk1"/>
                </a:solidFill>
                <a:latin typeface="Calibri"/>
                <a:ea typeface="Calibri"/>
                <a:cs typeface="Calibri"/>
                <a:sym typeface="Calibri"/>
              </a:rPr>
              <a:t>Cu</a:t>
            </a:r>
            <a:r>
              <a:rPr b="0" i="0" lang="hu-HU" sz="2500" u="none" cap="none" strike="noStrike">
                <a:solidFill>
                  <a:schemeClr val="dk1"/>
                </a:solidFill>
                <a:latin typeface="Calibri"/>
                <a:ea typeface="Calibri"/>
                <a:cs typeface="Calibri"/>
                <a:sym typeface="Calibri"/>
              </a:rPr>
              <a:t> and </a:t>
            </a:r>
            <a:r>
              <a:rPr b="1" i="0" lang="hu-HU" sz="2500" u="none" cap="none" strike="noStrike">
                <a:solidFill>
                  <a:schemeClr val="dk1"/>
                </a:solidFill>
                <a:latin typeface="Calibri"/>
                <a:ea typeface="Calibri"/>
                <a:cs typeface="Calibri"/>
                <a:sym typeface="Calibri"/>
              </a:rPr>
              <a:t>Cl </a:t>
            </a:r>
            <a:r>
              <a:rPr b="0" i="0" lang="hu-HU" sz="2500" u="none" cap="none" strike="noStrike">
                <a:solidFill>
                  <a:schemeClr val="dk1"/>
                </a:solidFill>
                <a:latin typeface="Calibri"/>
                <a:ea typeface="Calibri"/>
                <a:cs typeface="Calibri"/>
                <a:sym typeface="Calibri"/>
              </a:rPr>
              <a:t>ions cause electron </a:t>
            </a:r>
            <a:r>
              <a:rPr b="1" lang="hu-HU" sz="2500">
                <a:solidFill>
                  <a:srgbClr val="00B050"/>
                </a:solidFill>
                <a:latin typeface="Calibri"/>
                <a:ea typeface="Calibri"/>
                <a:cs typeface="Calibri"/>
                <a:sym typeface="Calibri"/>
              </a:rPr>
              <a:t>“</a:t>
            </a:r>
            <a:r>
              <a:rPr b="1" i="0" lang="hu-HU" sz="2500" u="none" cap="none" strike="noStrike">
                <a:solidFill>
                  <a:srgbClr val="00B050"/>
                </a:solidFill>
                <a:latin typeface="Calibri"/>
                <a:ea typeface="Calibri"/>
                <a:cs typeface="Calibri"/>
                <a:sym typeface="Calibri"/>
              </a:rPr>
              <a:t>jumping-leaping</a:t>
            </a:r>
            <a:r>
              <a:rPr b="1" lang="hu-HU" sz="2500">
                <a:solidFill>
                  <a:srgbClr val="00B050"/>
                </a:solidFill>
                <a:latin typeface="Calibri"/>
                <a:ea typeface="Calibri"/>
                <a:cs typeface="Calibri"/>
                <a:sym typeface="Calibri"/>
              </a:rPr>
              <a:t>”</a:t>
            </a:r>
            <a:r>
              <a:rPr b="0" i="0" lang="hu-HU" sz="2500" u="none" cap="none" strike="noStrike">
                <a:solidFill>
                  <a:schemeClr val="dk1"/>
                </a:solidFill>
                <a:latin typeface="Calibri"/>
                <a:ea typeface="Calibri"/>
                <a:cs typeface="Calibri"/>
                <a:sym typeface="Calibri"/>
              </a:rPr>
              <a:t> with light effects, i.e. </a:t>
            </a:r>
            <a:r>
              <a:rPr b="1" i="1" lang="hu-HU" sz="2500" u="none" cap="none" strike="noStrike">
                <a:solidFill>
                  <a:srgbClr val="FF0000"/>
                </a:solidFill>
                <a:latin typeface="Calibri"/>
                <a:ea typeface="Calibri"/>
                <a:cs typeface="Calibri"/>
                <a:sym typeface="Calibri"/>
              </a:rPr>
              <a:t>quantum dots</a:t>
            </a:r>
            <a:r>
              <a:rPr b="1" i="1" lang="hu-HU" sz="2500" u="none" cap="none" strike="noStrike">
                <a:solidFill>
                  <a:schemeClr val="dk1"/>
                </a:solidFill>
                <a:latin typeface="Calibri"/>
                <a:ea typeface="Calibri"/>
                <a:cs typeface="Calibri"/>
                <a:sym typeface="Calibri"/>
              </a:rPr>
              <a:t>. </a:t>
            </a:r>
            <a:endParaRPr b="1" i="1" sz="25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2800"/>
              <a:buFont typeface="Arial"/>
              <a:buNone/>
            </a:pPr>
            <a:r>
              <a:t/>
            </a:r>
            <a:endParaRPr b="0" i="0" sz="2800" u="none" cap="none" strike="noStrike">
              <a:solidFill>
                <a:schemeClr val="dk1"/>
              </a:solidFill>
              <a:latin typeface="Calibri"/>
              <a:ea typeface="Calibri"/>
              <a:cs typeface="Calibri"/>
              <a:sym typeface="Calibri"/>
            </a:endParaRPr>
          </a:p>
        </p:txBody>
      </p:sp>
      <p:sp>
        <p:nvSpPr>
          <p:cNvPr id="175" name="Google Shape;175;p7"/>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sp>
        <p:nvSpPr>
          <p:cNvPr id="176" name="Google Shape;176;p7"/>
          <p:cNvSpPr txBox="1"/>
          <p:nvPr/>
        </p:nvSpPr>
        <p:spPr>
          <a:xfrm>
            <a:off x="3524500" y="6356350"/>
            <a:ext cx="5989800" cy="434100"/>
          </a:xfrm>
          <a:prstGeom prst="rect">
            <a:avLst/>
          </a:prstGeom>
          <a:noFill/>
          <a:ln>
            <a:noFill/>
          </a:ln>
        </p:spPr>
        <p:txBody>
          <a:bodyPr anchorCtr="0" anchor="t" bIns="91425" lIns="91425" spcFirstLastPara="1" rIns="91425" wrap="square" tIns="91425">
            <a:spAutoFit/>
          </a:bodyPr>
          <a:lstStyle/>
          <a:p>
            <a:pPr indent="0" lvl="0" marL="0" rtl="0" algn="ctr">
              <a:lnSpc>
                <a:spcPct val="90000"/>
              </a:lnSpc>
              <a:spcBef>
                <a:spcPts val="0"/>
              </a:spcBef>
              <a:spcAft>
                <a:spcPts val="0"/>
              </a:spcAft>
              <a:buClr>
                <a:schemeClr val="dk1"/>
              </a:buClr>
              <a:buSzPts val="1100"/>
              <a:buFont typeface="Arial"/>
              <a:buNone/>
            </a:pPr>
            <a:r>
              <a:rPr lang="hu-HU" sz="1800">
                <a:solidFill>
                  <a:schemeClr val="dk1"/>
                </a:solidFill>
                <a:latin typeface="Calibri"/>
                <a:ea typeface="Calibri"/>
                <a:cs typeface="Calibri"/>
                <a:sym typeface="Calibri"/>
              </a:rPr>
              <a:t>XII BGL Conference 2024, Budapest</a:t>
            </a:r>
            <a:endParaRPr/>
          </a:p>
        </p:txBody>
      </p:sp>
      <p:pic>
        <p:nvPicPr>
          <p:cNvPr id="177" name="Google Shape;177;p7"/>
          <p:cNvPicPr preferRelativeResize="0"/>
          <p:nvPr/>
        </p:nvPicPr>
        <p:blipFill rotWithShape="1">
          <a:blip r:embed="rId3">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77"/>
                                        </p:tgtEl>
                                        <p:attrNameLst>
                                          <p:attrName>style.visibility</p:attrName>
                                        </p:attrNameLst>
                                      </p:cBhvr>
                                      <p:to>
                                        <p:strVal val="visible"/>
                                      </p:to>
                                    </p:set>
                                    <p:animEffect filter="fade" transition="in">
                                      <p:cBhvr>
                                        <p:cTn dur="1"/>
                                        <p:tgtEl>
                                          <p:spTgt spid="17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8"/>
          <p:cNvSpPr txBox="1"/>
          <p:nvPr>
            <p:ph type="title"/>
          </p:nvPr>
        </p:nvSpPr>
        <p:spPr>
          <a:xfrm>
            <a:off x="0" y="0"/>
            <a:ext cx="6035040" cy="670559"/>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SzPts val="1800"/>
              <a:buNone/>
            </a:pPr>
            <a:r>
              <a:rPr lang="hu-HU" sz="3200">
                <a:solidFill>
                  <a:srgbClr val="00B050"/>
                </a:solidFill>
              </a:rPr>
              <a:t>Fundamental domain </a:t>
            </a:r>
            <a:r>
              <a:rPr b="1" lang="hu-HU" sz="3200">
                <a:solidFill>
                  <a:srgbClr val="00B050"/>
                </a:solidFill>
              </a:rPr>
              <a:t>F</a:t>
            </a:r>
            <a:r>
              <a:rPr baseline="30000" lang="hu-HU" sz="3200">
                <a:solidFill>
                  <a:srgbClr val="00B050"/>
                </a:solidFill>
              </a:rPr>
              <a:t>1</a:t>
            </a:r>
            <a:r>
              <a:rPr baseline="-25000" i="1" lang="hu-HU" sz="3200">
                <a:solidFill>
                  <a:srgbClr val="00B050"/>
                </a:solidFill>
              </a:rPr>
              <a:t>tu</a:t>
            </a:r>
            <a:r>
              <a:rPr lang="hu-HU" sz="3200">
                <a:solidFill>
                  <a:srgbClr val="00B050"/>
                </a:solidFill>
              </a:rPr>
              <a:t> of </a:t>
            </a:r>
            <a:r>
              <a:rPr b="1" i="1" lang="hu-HU" sz="3200">
                <a:solidFill>
                  <a:srgbClr val="00B050"/>
                </a:solidFill>
              </a:rPr>
              <a:t>G</a:t>
            </a:r>
            <a:r>
              <a:rPr baseline="30000" lang="hu-HU" sz="3200">
                <a:solidFill>
                  <a:srgbClr val="00B050"/>
                </a:solidFill>
              </a:rPr>
              <a:t>1</a:t>
            </a:r>
            <a:r>
              <a:rPr baseline="-25000" i="1" lang="hu-HU" sz="3200">
                <a:solidFill>
                  <a:srgbClr val="00B050"/>
                </a:solidFill>
              </a:rPr>
              <a:t>tu</a:t>
            </a:r>
            <a:endParaRPr baseline="-25000" i="1" sz="3200">
              <a:solidFill>
                <a:srgbClr val="00B050"/>
              </a:solidFill>
            </a:endParaRPr>
          </a:p>
        </p:txBody>
      </p:sp>
      <p:sp>
        <p:nvSpPr>
          <p:cNvPr id="183" name="Google Shape;183;p8"/>
          <p:cNvSpPr txBox="1"/>
          <p:nvPr>
            <p:ph idx="12" type="sldNum"/>
          </p:nvPr>
        </p:nvSpPr>
        <p:spPr>
          <a:xfrm>
            <a:off x="8610600" y="6356350"/>
            <a:ext cx="2743200" cy="365100"/>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hu-HU"/>
              <a:t>‹#›</a:t>
            </a:fld>
            <a:endParaRPr/>
          </a:p>
        </p:txBody>
      </p:sp>
      <p:pic>
        <p:nvPicPr>
          <p:cNvPr id="184" name="Google Shape;184;p8"/>
          <p:cNvPicPr preferRelativeResize="0"/>
          <p:nvPr/>
        </p:nvPicPr>
        <p:blipFill rotWithShape="1">
          <a:blip r:embed="rId3">
            <a:alphaModFix/>
          </a:blip>
          <a:srcRect b="0" l="0" r="0" t="0"/>
          <a:stretch/>
        </p:blipFill>
        <p:spPr>
          <a:xfrm>
            <a:off x="6715008" y="-32918"/>
            <a:ext cx="5294113" cy="6687312"/>
          </a:xfrm>
          <a:prstGeom prst="rect">
            <a:avLst/>
          </a:prstGeom>
          <a:noFill/>
          <a:ln>
            <a:noFill/>
          </a:ln>
        </p:spPr>
      </p:pic>
      <p:sp>
        <p:nvSpPr>
          <p:cNvPr id="185" name="Google Shape;185;p8"/>
          <p:cNvSpPr txBox="1"/>
          <p:nvPr/>
        </p:nvSpPr>
        <p:spPr>
          <a:xfrm>
            <a:off x="339975" y="670555"/>
            <a:ext cx="6035100" cy="13822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600"/>
              <a:buFont typeface="Arial"/>
              <a:buNone/>
            </a:pPr>
            <a:r>
              <a:rPr b="0" i="0" lang="hu-HU" sz="1600" u="none" cap="none" strike="noStrike">
                <a:solidFill>
                  <a:srgbClr val="FF0000"/>
                </a:solidFill>
                <a:latin typeface="Arial"/>
                <a:ea typeface="Arial"/>
                <a:cs typeface="Arial"/>
                <a:sym typeface="Arial"/>
              </a:rPr>
              <a:t>Generators:  </a:t>
            </a:r>
            <a:endParaRPr b="0" i="0" sz="1600" u="none" cap="none" strike="noStrike">
              <a:solidFill>
                <a:srgbClr val="FF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hu-HU" sz="1600" u="none" cap="none" strike="noStrike">
                <a:solidFill>
                  <a:srgbClr val="FF0000"/>
                </a:solidFill>
                <a:latin typeface="Arial"/>
                <a:ea typeface="Arial"/>
                <a:cs typeface="Arial"/>
                <a:sym typeface="Arial"/>
              </a:rPr>
              <a:t> </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i</a:t>
            </a:r>
            <a:r>
              <a:rPr baseline="-25000" i="0" lang="hu-HU" sz="1600" u="none" cap="none" strike="noStrike">
                <a:solidFill>
                  <a:schemeClr val="dk1"/>
                </a:solidFill>
                <a:latin typeface="Calibri"/>
                <a:ea typeface="Calibri"/>
                <a:cs typeface="Calibri"/>
                <a:sym typeface="Calibri"/>
              </a:rPr>
              <a:t> </a:t>
            </a:r>
            <a:r>
              <a:rPr i="0" lang="hu-HU" sz="1600" u="none" cap="none" strike="noStrike">
                <a:solidFill>
                  <a:schemeClr val="dk1"/>
                </a:solidFill>
                <a:latin typeface="Calibri"/>
                <a:ea typeface="Calibri"/>
                <a:cs typeface="Calibri"/>
                <a:sym typeface="Calibri"/>
              </a:rPr>
              <a:t> </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glide reflections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i</a:t>
            </a:r>
            <a:r>
              <a:rPr b="0" baseline="-25000" i="1"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Calibri"/>
                <a:ea typeface="Calibri"/>
                <a:cs typeface="Calibri"/>
                <a:sym typeface="Calibri"/>
              </a:rPr>
              <a:t>a</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Calibri"/>
                <a:ea typeface="Calibri"/>
                <a:cs typeface="Calibri"/>
                <a:sym typeface="Calibri"/>
              </a:rPr>
              <a:t>a</a:t>
            </a:r>
            <a:r>
              <a:rPr b="0" baseline="-25000" i="1" lang="hu-HU" sz="1600" u="none" cap="none" strike="noStrike">
                <a:solidFill>
                  <a:schemeClr val="dk1"/>
                </a:solidFill>
                <a:latin typeface="Arial"/>
                <a:ea typeface="Arial"/>
                <a:cs typeface="Arial"/>
                <a:sym typeface="Arial"/>
              </a:rPr>
              <a:t>i</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1" lang="hu-HU" sz="1600" u="none" cap="none" strike="noStrike">
                <a:solidFill>
                  <a:schemeClr val="dk1"/>
                </a:solidFill>
                <a:latin typeface="Arial"/>
                <a:ea typeface="Arial"/>
                <a:cs typeface="Arial"/>
                <a:sym typeface="Arial"/>
              </a:rPr>
              <a:t>p</a:t>
            </a:r>
            <a:r>
              <a:rPr b="0" baseline="-25000" i="1" lang="hu-HU" sz="2400" u="none" cap="none" strike="noStrike">
                <a:solidFill>
                  <a:schemeClr val="dk1"/>
                </a:solidFill>
                <a:latin typeface="Arial"/>
                <a:ea typeface="Arial"/>
                <a:cs typeface="Arial"/>
                <a:sym typeface="Arial"/>
              </a:rPr>
              <a:t>i</a:t>
            </a:r>
            <a:r>
              <a:rPr b="0" baseline="-2500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screw motions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p</a:t>
            </a:r>
            <a:r>
              <a:rPr b="0" baseline="-25000" i="1" lang="hu-HU" sz="1600" u="none" cap="none" strike="noStrike">
                <a:solidFill>
                  <a:schemeClr val="dk1"/>
                </a:solidFill>
                <a:latin typeface="Arial"/>
                <a:ea typeface="Arial"/>
                <a:cs typeface="Arial"/>
                <a:sym typeface="Arial"/>
              </a:rPr>
              <a:t>i </a:t>
            </a:r>
            <a:r>
              <a:rPr b="1"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 p</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p</a:t>
            </a:r>
            <a:r>
              <a:rPr b="0" baseline="-25000" i="1" lang="hu-HU" sz="1600" u="none" cap="none" strike="noStrike">
                <a:solidFill>
                  <a:schemeClr val="dk1"/>
                </a:solidFill>
                <a:latin typeface="Arial"/>
                <a:ea typeface="Arial"/>
                <a:cs typeface="Arial"/>
                <a:sym typeface="Arial"/>
              </a:rPr>
              <a:t>i</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1" lang="hu-HU" sz="1600" u="none" cap="none" strike="noStrike">
                <a:solidFill>
                  <a:schemeClr val="dk1"/>
                </a:solidFill>
                <a:latin typeface="Arial"/>
                <a:ea typeface="Arial"/>
                <a:cs typeface="Arial"/>
                <a:sym typeface="Arial"/>
              </a:rPr>
              <a:t>r</a:t>
            </a:r>
            <a:r>
              <a:rPr b="0" baseline="-25000" i="1" lang="hu-HU" sz="2400" u="none" cap="none" strike="noStrike">
                <a:solidFill>
                  <a:schemeClr val="dk1"/>
                </a:solidFill>
                <a:latin typeface="Arial"/>
                <a:ea typeface="Arial"/>
                <a:cs typeface="Arial"/>
                <a:sym typeface="Arial"/>
              </a:rPr>
              <a:t>i</a:t>
            </a:r>
            <a:r>
              <a:rPr b="0" baseline="-2500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i</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screw motions</a:t>
            </a:r>
            <a:r>
              <a:rPr b="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r</a:t>
            </a:r>
            <a:r>
              <a:rPr b="0" baseline="-25000" i="1" lang="hu-HU" sz="1600" u="none" cap="none" strike="noStrike">
                <a:solidFill>
                  <a:schemeClr val="dk1"/>
                </a:solidFill>
                <a:latin typeface="Arial"/>
                <a:ea typeface="Arial"/>
                <a:cs typeface="Arial"/>
                <a:sym typeface="Arial"/>
              </a:rPr>
              <a:t>i </a:t>
            </a:r>
            <a:r>
              <a:rPr b="0" baseline="-25000" i="0"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 </a:t>
            </a:r>
            <a:r>
              <a:rPr i="1" lang="hu-HU" sz="1600">
                <a:solidFill>
                  <a:schemeClr val="dk1"/>
                </a:solidFill>
              </a:rPr>
              <a:t>r</a:t>
            </a:r>
            <a:r>
              <a:rPr b="0" baseline="-25000" i="1" lang="hu-HU" sz="1600" u="none" cap="none" strike="noStrike">
                <a:solidFill>
                  <a:schemeClr val="dk1"/>
                </a:solidFill>
                <a:latin typeface="Arial"/>
                <a:ea typeface="Arial"/>
                <a:cs typeface="Arial"/>
                <a:sym typeface="Arial"/>
              </a:rPr>
              <a:t>i</a:t>
            </a:r>
            <a:r>
              <a:rPr b="0" baseline="30000"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 </a:t>
            </a:r>
            <a:r>
              <a:rPr i="1" lang="hu-HU" sz="1600">
                <a:solidFill>
                  <a:schemeClr val="dk1"/>
                </a:solidFill>
              </a:rPr>
              <a:t>r</a:t>
            </a:r>
            <a:r>
              <a:rPr b="0" baseline="-25000" i="1" lang="hu-HU" sz="1600" u="none" cap="none" strike="noStrike">
                <a:solidFill>
                  <a:schemeClr val="dk1"/>
                </a:solidFill>
                <a:latin typeface="Arial"/>
                <a:ea typeface="Arial"/>
                <a:cs typeface="Arial"/>
                <a:sym typeface="Arial"/>
              </a:rPr>
              <a:t>i</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1" i="1" lang="hu-HU" sz="1600" u="none" cap="none" strike="noStrike">
                <a:solidFill>
                  <a:schemeClr val="dk1"/>
                </a:solidFill>
                <a:latin typeface="Arial"/>
                <a:ea typeface="Arial"/>
                <a:cs typeface="Arial"/>
                <a:sym typeface="Arial"/>
              </a:rPr>
              <a:t>s</a:t>
            </a:r>
            <a:r>
              <a:rPr b="0" baseline="-25000" i="1" lang="hu-HU" sz="1600" u="none" cap="none" strike="noStrike">
                <a:solidFill>
                  <a:schemeClr val="dk1"/>
                </a:solidFill>
                <a:latin typeface="Arial"/>
                <a:ea typeface="Arial"/>
                <a:cs typeface="Arial"/>
                <a:sym typeface="Arial"/>
              </a:rPr>
              <a:t>u </a:t>
            </a:r>
            <a:r>
              <a:rPr b="0" i="0" lang="hu-HU" sz="1600" u="none" cap="none" strike="noStrike">
                <a:solidFill>
                  <a:schemeClr val="dk1"/>
                </a:solidFill>
                <a:latin typeface="Arial"/>
                <a:ea typeface="Arial"/>
                <a:cs typeface="Arial"/>
                <a:sym typeface="Arial"/>
              </a:rPr>
              <a:t>(0 ≤ </a:t>
            </a:r>
            <a:r>
              <a:rPr b="0" i="1" lang="hu-HU" sz="1600" u="none" cap="none" strike="noStrike">
                <a:solidFill>
                  <a:schemeClr val="dk1"/>
                </a:solidFill>
                <a:latin typeface="Arial"/>
                <a:ea typeface="Arial"/>
                <a:cs typeface="Arial"/>
                <a:sym typeface="Arial"/>
              </a:rPr>
              <a:t>u</a:t>
            </a:r>
            <a:r>
              <a:rPr b="0" i="0" lang="hu-HU" sz="1600" u="none" cap="none" strike="noStrike">
                <a:solidFill>
                  <a:schemeClr val="dk1"/>
                </a:solidFill>
                <a:latin typeface="Arial"/>
                <a:ea typeface="Arial"/>
                <a:cs typeface="Arial"/>
                <a:sym typeface="Arial"/>
              </a:rPr>
              <a:t> ≤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a:t>
            </a:r>
            <a:r>
              <a:rPr b="0" i="1" lang="hu-HU" sz="1600" u="none" cap="none" strike="noStrike">
                <a:solidFill>
                  <a:schemeClr val="dk1"/>
                </a:solidFill>
                <a:latin typeface="Arial"/>
                <a:ea typeface="Arial"/>
                <a:cs typeface="Arial"/>
                <a:sym typeface="Arial"/>
              </a:rPr>
              <a:t>screw motion</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hu-HU" sz="1600" u="none" cap="none" strike="noStrike">
                <a:solidFill>
                  <a:schemeClr val="dk1"/>
                </a:solidFill>
                <a:latin typeface="Arial"/>
                <a:ea typeface="Arial"/>
                <a:cs typeface="Arial"/>
                <a:sym typeface="Arial"/>
              </a:rPr>
              <a:t>Altogether: 3</a:t>
            </a:r>
            <a:r>
              <a:rPr b="0" i="1" lang="hu-HU" sz="1600" u="none" cap="none" strike="noStrike">
                <a:solidFill>
                  <a:schemeClr val="dk1"/>
                </a:solidFill>
                <a:latin typeface="Arial"/>
                <a:ea typeface="Arial"/>
                <a:cs typeface="Arial"/>
                <a:sym typeface="Arial"/>
              </a:rPr>
              <a:t>q</a:t>
            </a:r>
            <a:r>
              <a:rPr b="0" i="0" lang="hu-HU" sz="1600" u="none" cap="none" strike="noStrike">
                <a:solidFill>
                  <a:schemeClr val="dk1"/>
                </a:solidFill>
                <a:latin typeface="Arial"/>
                <a:ea typeface="Arial"/>
                <a:cs typeface="Arial"/>
                <a:sym typeface="Arial"/>
              </a:rPr>
              <a:t> + 1 = 6</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+3 generators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baseline="-25000" i="0" lang="hu-HU" sz="2800" u="none" cap="none" strike="noStrike">
                <a:solidFill>
                  <a:srgbClr val="FF0000"/>
                </a:solidFill>
                <a:latin typeface="Arial"/>
                <a:ea typeface="Arial"/>
                <a:cs typeface="Arial"/>
                <a:sym typeface="Arial"/>
              </a:rPr>
              <a:t>Relations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baseline="-25000" i="0" lang="hu-HU" sz="2400" u="none" cap="none" strike="noStrike">
                <a:solidFill>
                  <a:schemeClr val="dk1"/>
                </a:solidFill>
                <a:latin typeface="Arial"/>
                <a:ea typeface="Arial"/>
                <a:cs typeface="Arial"/>
                <a:sym typeface="Arial"/>
              </a:rPr>
              <a:t>To arrowed edges in Table 1</a:t>
            </a:r>
            <a:endParaRPr b="0" baseline="-2500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800"/>
              <a:buFont typeface="Arial"/>
              <a:buNone/>
            </a:pPr>
            <a:r>
              <a:rPr b="0" baseline="-25000" i="0" lang="hu-HU" sz="1600" u="none" cap="none" strike="noStrike">
                <a:solidFill>
                  <a:schemeClr val="dk1"/>
                </a:solidFill>
                <a:latin typeface="Arial"/>
                <a:ea typeface="Arial"/>
                <a:cs typeface="Arial"/>
                <a:sym typeface="Arial"/>
              </a:rPr>
              <a:t>  </a:t>
            </a:r>
            <a:endParaRPr b="1"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i="0" lang="hu-HU" sz="1600" u="none" cap="none" strike="noStrike">
                <a:solidFill>
                  <a:schemeClr val="dk1"/>
                </a:solidFill>
                <a:latin typeface="Arial"/>
                <a:ea typeface="Arial"/>
                <a:cs typeface="Arial"/>
                <a:sym typeface="Arial"/>
              </a:rPr>
              <a:t>e.g. ⇒</a:t>
            </a:r>
            <a:r>
              <a:rPr b="1" i="1"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i="0" lang="hu-HU" sz="1600" u="none" cap="none" strike="noStrike">
                <a:solidFill>
                  <a:schemeClr val="dk1"/>
                </a:solidFill>
                <a:latin typeface="Calibri"/>
                <a:ea typeface="Calibri"/>
                <a:cs typeface="Calibri"/>
                <a:sym typeface="Calibri"/>
              </a:rPr>
              <a:t>…</a:t>
            </a:r>
            <a:r>
              <a:rPr b="1" i="1" lang="hu-HU" sz="1600" u="none" cap="none" strike="noStrike">
                <a:solidFill>
                  <a:schemeClr val="dk1"/>
                </a:solidFill>
                <a:latin typeface="Calibri"/>
                <a:ea typeface="Calibri"/>
                <a:cs typeface="Calibri"/>
                <a:sym typeface="Calibri"/>
              </a:rPr>
              <a:t>a</a:t>
            </a:r>
            <a:r>
              <a:rPr baseline="-25000" lang="hu-HU" sz="1600">
                <a:solidFill>
                  <a:schemeClr val="dk1"/>
                </a:solidFill>
                <a:latin typeface="Calibri"/>
                <a:ea typeface="Calibri"/>
                <a:cs typeface="Calibri"/>
                <a:sym typeface="Calibri"/>
              </a:rPr>
              <a:t>0</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0</a:t>
            </a:r>
            <a:r>
              <a:rPr i="0" lang="hu-HU" sz="1600" u="none" cap="none" strike="noStrike">
                <a:solidFill>
                  <a:schemeClr val="dk1"/>
                </a:solidFill>
                <a:latin typeface="Calibri"/>
                <a:ea typeface="Calibri"/>
                <a:cs typeface="Calibri"/>
                <a:sym typeface="Calibri"/>
              </a:rPr>
              <a:t>…</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b="1" i="1" lang="hu-HU" sz="1600" u="none" cap="none" strike="noStrike">
                <a:solidFill>
                  <a:schemeClr val="dk1"/>
                </a:solidFill>
                <a:latin typeface="Calibri"/>
                <a:ea typeface="Calibri"/>
                <a:cs typeface="Calibri"/>
                <a:sym typeface="Calibri"/>
              </a:rPr>
              <a:t>a</a:t>
            </a:r>
            <a:r>
              <a:rPr baseline="-25000" i="0" lang="hu-HU" sz="1600" u="none" cap="none" strike="noStrike">
                <a:solidFill>
                  <a:schemeClr val="dk1"/>
                </a:solidFill>
                <a:latin typeface="Calibri"/>
                <a:ea typeface="Calibri"/>
                <a:cs typeface="Calibri"/>
                <a:sym typeface="Calibri"/>
              </a:rPr>
              <a:t>+</a:t>
            </a:r>
            <a:r>
              <a:rPr baseline="-25000" i="1" lang="hu-HU" sz="1600" u="none" cap="none" strike="noStrike">
                <a:solidFill>
                  <a:schemeClr val="dk1"/>
                </a:solidFill>
                <a:latin typeface="Calibri"/>
                <a:ea typeface="Calibri"/>
                <a:cs typeface="Calibri"/>
                <a:sym typeface="Calibri"/>
              </a:rPr>
              <a:t>t</a:t>
            </a:r>
            <a:r>
              <a:rPr b="0" i="1" lang="hu-HU" sz="1600" u="none" cap="none" strike="noStrike">
                <a:solidFill>
                  <a:schemeClr val="dk1"/>
                </a:solidFill>
                <a:latin typeface="Arial"/>
                <a:ea typeface="Arial"/>
                <a:cs typeface="Arial"/>
                <a:sym typeface="Arial"/>
              </a:rPr>
              <a:t> </a:t>
            </a:r>
            <a:r>
              <a:rPr b="0" i="0" lang="hu-HU" sz="1600" u="none" cap="none" strike="noStrike">
                <a:solidFill>
                  <a:schemeClr val="dk1"/>
                </a:solidFill>
                <a:latin typeface="Arial"/>
                <a:ea typeface="Arial"/>
                <a:cs typeface="Arial"/>
                <a:sym typeface="Arial"/>
              </a:rPr>
              <a:t>=</a:t>
            </a:r>
            <a:r>
              <a:rPr b="1" i="0" lang="hu-HU" sz="1600" u="none" cap="none" strike="noStrike">
                <a:solidFill>
                  <a:schemeClr val="dk1"/>
                </a:solidFill>
                <a:latin typeface="Arial"/>
                <a:ea typeface="Arial"/>
                <a:cs typeface="Arial"/>
                <a:sym typeface="Arial"/>
              </a:rPr>
              <a:t>1 </a:t>
            </a:r>
            <a:r>
              <a:rPr b="0" i="0" lang="hu-HU" sz="1600" u="none" cap="none" strike="noStrike">
                <a:solidFill>
                  <a:schemeClr val="dk1"/>
                </a:solidFill>
                <a:latin typeface="Arial"/>
                <a:ea typeface="Arial"/>
                <a:cs typeface="Arial"/>
                <a:sym typeface="Arial"/>
              </a:rPr>
              <a:t>identity</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e.g.</a:t>
            </a:r>
            <a:r>
              <a:rPr b="1" i="1" lang="hu-HU" sz="1600" u="none" cap="none" strike="noStrike">
                <a:solidFill>
                  <a:schemeClr val="dk1"/>
                </a:solidFill>
                <a:latin typeface="Arial"/>
                <a:ea typeface="Arial"/>
                <a:cs typeface="Arial"/>
                <a:sym typeface="Arial"/>
              </a:rPr>
              <a:t> </a:t>
            </a:r>
            <a:r>
              <a:rPr b="1" i="1" lang="hu-HU" sz="1200" u="none" cap="none" strike="noStrike">
                <a:solidFill>
                  <a:schemeClr val="dk1"/>
                </a:solidFill>
                <a:latin typeface="Arial"/>
                <a:ea typeface="Arial"/>
                <a:cs typeface="Arial"/>
                <a:sym typeface="Arial"/>
              </a:rPr>
              <a:t>ooo</a:t>
            </a:r>
            <a:r>
              <a:rPr b="1" i="1" lang="hu-HU" sz="1500" u="none" cap="none" strike="noStrike">
                <a:solidFill>
                  <a:schemeClr val="dk1"/>
                </a:solidFill>
                <a:latin typeface="Arial"/>
                <a:ea typeface="Arial"/>
                <a:cs typeface="Arial"/>
                <a:sym typeface="Arial"/>
              </a:rPr>
              <a:t>&gt;</a:t>
            </a:r>
            <a:r>
              <a:rPr b="1" i="1"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Calibri"/>
                <a:ea typeface="Calibri"/>
                <a:cs typeface="Calibri"/>
                <a:sym typeface="Calibri"/>
              </a:rPr>
              <a:t>a</a:t>
            </a:r>
            <a:r>
              <a:rPr b="0" baseline="-25000" i="0" lang="hu-HU" sz="1600" u="none" cap="none" strike="noStrike">
                <a:solidFill>
                  <a:schemeClr val="dk1"/>
                </a:solidFill>
                <a:latin typeface="Arial"/>
                <a:ea typeface="Arial"/>
                <a:cs typeface="Arial"/>
                <a:sym typeface="Arial"/>
              </a:rPr>
              <a:t>0</a:t>
            </a:r>
            <a:r>
              <a:rPr b="1" i="1" lang="hu-HU" sz="1600" u="none" cap="none" strike="noStrike">
                <a:solidFill>
                  <a:schemeClr val="dk1"/>
                </a:solidFill>
                <a:latin typeface="Arial"/>
                <a:ea typeface="Arial"/>
                <a:cs typeface="Arial"/>
                <a:sym typeface="Arial"/>
              </a:rPr>
              <a:t>p</a:t>
            </a:r>
            <a:r>
              <a:rPr b="0" baseline="-25000" i="0" lang="hu-HU" sz="1600" u="none" cap="none" strike="noStrike">
                <a:solidFill>
                  <a:schemeClr val="dk1"/>
                </a:solidFill>
                <a:latin typeface="Arial"/>
                <a:ea typeface="Arial"/>
                <a:cs typeface="Arial"/>
                <a:sym typeface="Arial"/>
              </a:rPr>
              <a:t>0</a:t>
            </a:r>
            <a:r>
              <a:rPr b="1" i="1" lang="hu-HU" sz="1600" u="none" cap="none" strike="noStrike">
                <a:solidFill>
                  <a:schemeClr val="dk1"/>
                </a:solidFill>
                <a:latin typeface="Calibri"/>
                <a:ea typeface="Calibri"/>
                <a:cs typeface="Calibri"/>
                <a:sym typeface="Calibri"/>
              </a:rPr>
              <a:t>a</a:t>
            </a:r>
            <a:r>
              <a:rPr baseline="-25000" i="1" lang="hu-HU" sz="1600" u="none" cap="none" strike="noStrike">
                <a:solidFill>
                  <a:schemeClr val="dk1"/>
                </a:solidFill>
                <a:latin typeface="Calibri"/>
                <a:ea typeface="Calibri"/>
                <a:cs typeface="Calibri"/>
                <a:sym typeface="Calibri"/>
              </a:rPr>
              <a:t>-</a:t>
            </a:r>
            <a:r>
              <a:rPr b="0" baseline="-25000" i="1" lang="hu-HU" sz="1600" u="none" cap="none" strike="noStrike">
                <a:solidFill>
                  <a:schemeClr val="dk1"/>
                </a:solidFill>
                <a:latin typeface="Arial"/>
                <a:ea typeface="Arial"/>
                <a:cs typeface="Arial"/>
                <a:sym typeface="Arial"/>
              </a:rPr>
              <a:t>u</a:t>
            </a:r>
            <a:r>
              <a:rPr b="0" baseline="30000" i="0" lang="hu-HU" sz="1600" u="none" cap="none" strike="noStrike">
                <a:solidFill>
                  <a:schemeClr val="dk1"/>
                </a:solidFill>
                <a:latin typeface="Arial"/>
                <a:ea typeface="Arial"/>
                <a:cs typeface="Arial"/>
                <a:sym typeface="Arial"/>
              </a:rPr>
              <a:t>-1</a:t>
            </a:r>
            <a:r>
              <a:rPr b="0" baseline="-25000" i="0" lang="hu-HU" sz="1600" u="none" cap="none" strike="noStrike">
                <a:solidFill>
                  <a:schemeClr val="dk1"/>
                </a:solidFill>
                <a:latin typeface="Arial"/>
                <a:ea typeface="Arial"/>
                <a:cs typeface="Arial"/>
                <a:sym typeface="Arial"/>
              </a:rPr>
              <a:t> </a:t>
            </a:r>
            <a:r>
              <a:rPr b="1" i="1" lang="hu-HU" sz="1600" u="none" cap="none" strike="noStrike">
                <a:solidFill>
                  <a:schemeClr val="dk1"/>
                </a:solidFill>
                <a:latin typeface="Arial"/>
                <a:ea typeface="Arial"/>
                <a:cs typeface="Arial"/>
                <a:sym typeface="Arial"/>
              </a:rPr>
              <a:t>r</a:t>
            </a:r>
            <a:r>
              <a:rPr b="0" baseline="-2500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 </a:t>
            </a:r>
            <a:r>
              <a:rPr b="1" i="0" lang="hu-HU" sz="1600" u="none" cap="none" strike="noStrike">
                <a:solidFill>
                  <a:schemeClr val="dk1"/>
                </a:solidFill>
                <a:latin typeface="Arial"/>
                <a:ea typeface="Arial"/>
                <a:cs typeface="Arial"/>
                <a:sym typeface="Arial"/>
              </a:rPr>
              <a:t>1</a:t>
            </a:r>
            <a:endParaRPr b="1"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 equivalence classes </a:t>
            </a:r>
            <a:r>
              <a:rPr b="0" i="1" lang="hu-HU" sz="1600" u="none" cap="none" strike="noStrike">
                <a:solidFill>
                  <a:schemeClr val="dk1"/>
                </a:solidFill>
                <a:latin typeface="Arial"/>
                <a:ea typeface="Arial"/>
                <a:cs typeface="Arial"/>
                <a:sym typeface="Arial"/>
              </a:rPr>
              <a:t>C</a:t>
            </a:r>
            <a:r>
              <a:rPr b="0" i="0" lang="hu-HU" sz="1600" u="none" cap="none" strike="noStrike">
                <a:solidFill>
                  <a:schemeClr val="dk1"/>
                </a:solidFill>
                <a:latin typeface="Arial"/>
                <a:ea typeface="Arial"/>
                <a:cs typeface="Arial"/>
                <a:sym typeface="Arial"/>
              </a:rPr>
              <a:t> (</a:t>
            </a:r>
            <a:r>
              <a:rPr b="1" i="0" lang="hu-HU" sz="1600" u="none" cap="none" strike="noStrike">
                <a:solidFill>
                  <a:schemeClr val="dk1"/>
                </a:solidFill>
                <a:latin typeface="Arial"/>
                <a:ea typeface="Arial"/>
                <a:cs typeface="Arial"/>
                <a:sym typeface="Arial"/>
              </a:rPr>
              <a:t>Cu</a:t>
            </a:r>
            <a:r>
              <a:rPr b="0" i="0" lang="hu-HU" sz="1600" u="none" cap="none" strike="noStrike">
                <a:solidFill>
                  <a:schemeClr val="dk1"/>
                </a:solidFill>
                <a:latin typeface="Arial"/>
                <a:ea typeface="Arial"/>
                <a:cs typeface="Arial"/>
                <a:sym typeface="Arial"/>
              </a:rPr>
              <a:t>) and </a:t>
            </a:r>
            <a:r>
              <a:rPr b="0" i="1" lang="hu-HU" sz="1600" u="none" cap="none" strike="noStrike">
                <a:solidFill>
                  <a:schemeClr val="dk1"/>
                </a:solidFill>
                <a:latin typeface="Arial"/>
                <a:ea typeface="Arial"/>
                <a:cs typeface="Arial"/>
                <a:sym typeface="Arial"/>
              </a:rPr>
              <a:t>D </a:t>
            </a:r>
            <a:r>
              <a:rPr b="0" i="0" lang="hu-HU" sz="1600" u="none" cap="none" strike="noStrike">
                <a:solidFill>
                  <a:schemeClr val="dk1"/>
                </a:solidFill>
                <a:latin typeface="Arial"/>
                <a:ea typeface="Arial"/>
                <a:cs typeface="Arial"/>
                <a:sym typeface="Arial"/>
              </a:rPr>
              <a:t>(</a:t>
            </a:r>
            <a:r>
              <a:rPr b="1" i="0" lang="hu-HU" sz="1600" u="none" cap="none" strike="noStrike">
                <a:solidFill>
                  <a:schemeClr val="dk1"/>
                </a:solidFill>
                <a:latin typeface="Arial"/>
                <a:ea typeface="Arial"/>
                <a:cs typeface="Arial"/>
                <a:sym typeface="Arial"/>
              </a:rPr>
              <a:t>Cl</a:t>
            </a:r>
            <a:r>
              <a:rPr b="0" i="0" lang="hu-HU" sz="1600" u="none" cap="none" strike="noStrike">
                <a:solidFill>
                  <a:schemeClr val="dk1"/>
                </a:solidFill>
                <a:latin typeface="Arial"/>
                <a:ea typeface="Arial"/>
                <a:cs typeface="Arial"/>
                <a:sym typeface="Arial"/>
              </a:rPr>
              <a:t>)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1" lang="hu-HU" sz="1600" u="none" cap="none" strike="noStrike">
                <a:solidFill>
                  <a:schemeClr val="dk1"/>
                </a:solidFill>
                <a:latin typeface="Arial"/>
                <a:ea typeface="Arial"/>
                <a:cs typeface="Arial"/>
                <a:sym typeface="Arial"/>
              </a:rPr>
              <a:t>are reflections centres </a:t>
            </a:r>
            <a:r>
              <a:rPr b="0" i="0" lang="hu-HU" sz="1600" u="none" cap="none" strike="noStrike">
                <a:solidFill>
                  <a:schemeClr val="dk1"/>
                </a:solidFill>
                <a:latin typeface="Arial"/>
                <a:ea typeface="Arial"/>
                <a:cs typeface="Arial"/>
                <a:sym typeface="Arial"/>
              </a:rPr>
              <a:t>with</a:t>
            </a:r>
            <a:r>
              <a:rPr b="0" i="1" lang="hu-HU" sz="1600" u="none" cap="none" strike="noStrike">
                <a:solidFill>
                  <a:schemeClr val="dk1"/>
                </a:solidFill>
                <a:latin typeface="Arial"/>
                <a:ea typeface="Arial"/>
                <a:cs typeface="Arial"/>
                <a:sym typeface="Arial"/>
              </a:rPr>
              <a:t> half ball neighbourhood, </a:t>
            </a:r>
            <a:r>
              <a:rPr b="0" i="0" lang="hu-HU" sz="1600" u="none" cap="none" strike="noStrike">
                <a:solidFill>
                  <a:schemeClr val="dk1"/>
                </a:solidFill>
                <a:latin typeface="Arial"/>
                <a:ea typeface="Arial"/>
                <a:cs typeface="Arial"/>
                <a:sym typeface="Arial"/>
              </a:rPr>
              <a:t>i.e</a:t>
            </a:r>
            <a:r>
              <a:rPr b="0" i="1" lang="hu-HU" sz="1600" u="none" cap="none" strike="noStrike">
                <a:solidFill>
                  <a:schemeClr val="dk1"/>
                </a:solidFill>
                <a:latin typeface="Arial"/>
                <a:ea typeface="Arial"/>
                <a:cs typeface="Arial"/>
                <a:sym typeface="Arial"/>
              </a:rPr>
              <a:t> punctures for </a:t>
            </a:r>
            <a:r>
              <a:rPr b="0" i="1" lang="hu-HU" sz="1600" u="none" cap="none" strike="noStrike">
                <a:solidFill>
                  <a:srgbClr val="FF0000"/>
                </a:solidFill>
                <a:latin typeface="Arial"/>
                <a:ea typeface="Arial"/>
                <a:cs typeface="Arial"/>
                <a:sym typeface="Arial"/>
              </a:rPr>
              <a:t>quantum dots</a:t>
            </a:r>
            <a:r>
              <a:rPr b="0" i="1" lang="hu-HU" sz="1600" u="none" cap="none" strike="noStrike">
                <a:solidFill>
                  <a:schemeClr val="dk1"/>
                </a:solidFill>
                <a:latin typeface="Arial"/>
                <a:ea typeface="Arial"/>
                <a:cs typeface="Arial"/>
                <a:sym typeface="Arial"/>
              </a:rPr>
              <a:t>..</a:t>
            </a:r>
            <a:endParaRPr b="0" i="1"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 other point classes (orbits, e.g. for </a:t>
            </a:r>
            <a:r>
              <a:rPr b="0" i="1" lang="hu-HU" sz="1600" u="none" cap="none" strike="noStrike">
                <a:solidFill>
                  <a:schemeClr val="dk1"/>
                </a:solidFill>
                <a:latin typeface="Arial"/>
                <a:ea typeface="Arial"/>
                <a:cs typeface="Arial"/>
                <a:sym typeface="Arial"/>
              </a:rPr>
              <a:t>G, E, A, H, L</a:t>
            </a:r>
            <a:r>
              <a:rPr b="0" i="0" lang="hu-HU" sz="1600" u="none" cap="none" strike="noStrike">
                <a:solidFill>
                  <a:schemeClr val="dk1"/>
                </a:solidFill>
                <a:latin typeface="Arial"/>
                <a:ea typeface="Arial"/>
                <a:cs typeface="Arial"/>
                <a:sym typeface="Arial"/>
              </a:rPr>
              <a:t>, … for </a:t>
            </a:r>
            <a:r>
              <a:rPr b="1" i="0" lang="hu-HU" sz="1600" u="none" cap="none" strike="noStrike">
                <a:solidFill>
                  <a:schemeClr val="dk1"/>
                </a:solidFill>
                <a:latin typeface="Arial"/>
                <a:ea typeface="Arial"/>
                <a:cs typeface="Arial"/>
                <a:sym typeface="Arial"/>
              </a:rPr>
              <a:t>Si</a:t>
            </a:r>
            <a:r>
              <a:rPr b="0" i="0" lang="hu-HU" sz="1600" u="none" cap="none" strike="noStrike">
                <a:solidFill>
                  <a:schemeClr val="dk1"/>
                </a:solidFill>
                <a:latin typeface="Arial"/>
                <a:ea typeface="Arial"/>
                <a:cs typeface="Arial"/>
                <a:sym typeface="Arial"/>
              </a:rPr>
              <a:t> atoms) have ball neighbourhood, as at manifolds.</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The </a:t>
            </a:r>
            <a:r>
              <a:rPr b="0" i="1" lang="hu-HU" sz="1600" u="none" cap="none" strike="noStrike">
                <a:solidFill>
                  <a:schemeClr val="dk1"/>
                </a:solidFill>
                <a:latin typeface="Arial"/>
                <a:ea typeface="Arial"/>
                <a:cs typeface="Arial"/>
                <a:sym typeface="Arial"/>
              </a:rPr>
              <a:t>proportions</a:t>
            </a:r>
            <a:r>
              <a:rPr b="0" i="0" lang="hu-HU" sz="1600" u="none" cap="none" strike="noStrike">
                <a:solidFill>
                  <a:schemeClr val="dk1"/>
                </a:solidFill>
                <a:latin typeface="Arial"/>
                <a:ea typeface="Arial"/>
                <a:cs typeface="Arial"/>
                <a:sym typeface="Arial"/>
              </a:rPr>
              <a:t> depends on parameter </a:t>
            </a:r>
            <a:r>
              <a:rPr b="0" i="1" lang="hu-HU" sz="1600" u="none" cap="none" strike="noStrike">
                <a:solidFill>
                  <a:schemeClr val="dk1"/>
                </a:solidFill>
                <a:latin typeface="Arial"/>
                <a:ea typeface="Arial"/>
                <a:cs typeface="Arial"/>
                <a:sym typeface="Arial"/>
              </a:rPr>
              <a:t>q</a:t>
            </a:r>
            <a:r>
              <a:rPr b="0" i="0" lang="hu-HU" sz="1600" u="none" cap="none" strike="noStrike">
                <a:solidFill>
                  <a:schemeClr val="dk1"/>
                </a:solidFill>
                <a:latin typeface="Arial"/>
                <a:ea typeface="Arial"/>
                <a:cs typeface="Arial"/>
                <a:sym typeface="Arial"/>
              </a:rPr>
              <a:t> = 2</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+1.</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chemeClr val="dk1"/>
                </a:solidFill>
                <a:latin typeface="Arial"/>
                <a:ea typeface="Arial"/>
                <a:cs typeface="Arial"/>
                <a:sym typeface="Arial"/>
              </a:rPr>
              <a:t>We have infinitely many hyperbolic possibilities.</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rgbClr val="FF0000"/>
                </a:solidFill>
                <a:latin typeface="Arial"/>
                <a:ea typeface="Arial"/>
                <a:cs typeface="Arial"/>
                <a:sym typeface="Arial"/>
              </a:rPr>
              <a:t>The minimal one</a:t>
            </a:r>
            <a:r>
              <a:rPr b="0" i="0" lang="hu-HU" sz="1600" u="none" cap="none" strike="noStrike">
                <a:solidFill>
                  <a:schemeClr val="dk1"/>
                </a:solidFill>
                <a:latin typeface="Arial"/>
                <a:ea typeface="Arial"/>
                <a:cs typeface="Arial"/>
                <a:sym typeface="Arial"/>
              </a:rPr>
              <a:t> with </a:t>
            </a:r>
            <a:r>
              <a:rPr b="0" i="1" lang="hu-HU" sz="1600" u="none" cap="none" strike="noStrike">
                <a:solidFill>
                  <a:schemeClr val="dk1"/>
                </a:solidFill>
                <a:latin typeface="Arial"/>
                <a:ea typeface="Arial"/>
                <a:cs typeface="Arial"/>
                <a:sym typeface="Arial"/>
              </a:rPr>
              <a:t>t</a:t>
            </a:r>
            <a:r>
              <a:rPr b="0" i="0" lang="hu-HU" sz="1600" u="none" cap="none" strike="noStrike">
                <a:solidFill>
                  <a:schemeClr val="dk1"/>
                </a:solidFill>
                <a:latin typeface="Arial"/>
                <a:ea typeface="Arial"/>
                <a:cs typeface="Arial"/>
                <a:sym typeface="Arial"/>
              </a:rPr>
              <a:t> =1,</a:t>
            </a:r>
            <a:r>
              <a:rPr b="0" i="1" lang="hu-HU" sz="1600" u="none" cap="none" strike="noStrike">
                <a:solidFill>
                  <a:schemeClr val="dk1"/>
                </a:solidFill>
                <a:latin typeface="Arial"/>
                <a:ea typeface="Arial"/>
                <a:cs typeface="Arial"/>
                <a:sym typeface="Arial"/>
              </a:rPr>
              <a:t> q</a:t>
            </a:r>
            <a:r>
              <a:rPr b="0" i="0" lang="hu-HU" sz="1600" u="none" cap="none" strike="noStrike">
                <a:solidFill>
                  <a:schemeClr val="dk1"/>
                </a:solidFill>
                <a:latin typeface="Arial"/>
                <a:ea typeface="Arial"/>
                <a:cs typeface="Arial"/>
                <a:sym typeface="Arial"/>
              </a:rPr>
              <a:t> = 3 is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600"/>
              <a:buFont typeface="Arial"/>
              <a:buNone/>
            </a:pPr>
            <a:r>
              <a:rPr b="0" i="0" lang="hu-HU" sz="1600" u="none" cap="none" strike="noStrike">
                <a:solidFill>
                  <a:srgbClr val="FF0000"/>
                </a:solidFill>
                <a:latin typeface="Arial"/>
                <a:ea typeface="Arial"/>
                <a:cs typeface="Arial"/>
                <a:sym typeface="Arial"/>
              </a:rPr>
              <a:t>extremely interesting for realizations!?</a:t>
            </a:r>
            <a:endParaRPr b="0" i="0" sz="16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600"/>
              <a:buFont typeface="Arial"/>
              <a:buNone/>
            </a:pPr>
            <a:r>
              <a:rPr b="0" i="1" lang="hu-HU" sz="1600" u="none" cap="none" strike="noStrike">
                <a:solidFill>
                  <a:schemeClr val="dk1"/>
                </a:solidFill>
                <a:latin typeface="Arial"/>
                <a:ea typeface="Arial"/>
                <a:cs typeface="Arial"/>
                <a:sym typeface="Arial"/>
              </a:rPr>
              <a:t>               </a:t>
            </a:r>
            <a:endParaRPr b="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24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baseline="-25000" i="0" lang="hu-HU" sz="1600" u="none" cap="none" strike="noStrike">
                <a:solidFill>
                  <a:schemeClr val="dk1"/>
                </a:solidFill>
                <a:latin typeface="Arial"/>
                <a:ea typeface="Arial"/>
                <a:cs typeface="Arial"/>
                <a:sym typeface="Arial"/>
              </a:rPr>
              <a:t>..</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t/>
            </a:r>
            <a:endParaRPr b="0" baseline="-25000" i="0" sz="16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1600"/>
              <a:buFont typeface="Arial"/>
              <a:buNone/>
            </a:pPr>
            <a:r>
              <a:rPr b="0" baseline="-25000" i="0" lang="hu-HU" sz="1600" u="none" cap="none" strike="noStrike">
                <a:solidFill>
                  <a:schemeClr val="dk1"/>
                </a:solidFill>
                <a:latin typeface="Arial"/>
                <a:ea typeface="Arial"/>
                <a:cs typeface="Arial"/>
                <a:sym typeface="Arial"/>
              </a:rPr>
              <a:t> p</a:t>
            </a:r>
            <a:endParaRPr b="0" baseline="-25000" i="0" sz="1600" u="none" cap="none" strike="noStrike">
              <a:solidFill>
                <a:srgbClr val="FF0000"/>
              </a:solidFill>
              <a:latin typeface="Arial"/>
              <a:ea typeface="Arial"/>
              <a:cs typeface="Arial"/>
              <a:sym typeface="Arial"/>
            </a:endParaRPr>
          </a:p>
        </p:txBody>
      </p:sp>
      <p:sp>
        <p:nvSpPr>
          <p:cNvPr id="186" name="Google Shape;186;p8"/>
          <p:cNvSpPr txBox="1"/>
          <p:nvPr/>
        </p:nvSpPr>
        <p:spPr>
          <a:xfrm>
            <a:off x="3788200" y="6545349"/>
            <a:ext cx="4644600" cy="341700"/>
          </a:xfrm>
          <a:prstGeom prst="rect">
            <a:avLst/>
          </a:prstGeom>
          <a:noFill/>
          <a:ln>
            <a:noFill/>
          </a:ln>
        </p:spPr>
        <p:txBody>
          <a:bodyPr anchorCtr="0" anchor="t" bIns="45700" lIns="91425" spcFirstLastPara="1" rIns="91425" wrap="square" tIns="45700">
            <a:spAutoFit/>
          </a:bodyPr>
          <a:lstStyle/>
          <a:p>
            <a:pPr indent="0" lvl="0" marL="0" marR="0" rtl="0" algn="ctr">
              <a:lnSpc>
                <a:spcPct val="90000"/>
              </a:lnSpc>
              <a:spcBef>
                <a:spcPts val="0"/>
              </a:spcBef>
              <a:spcAft>
                <a:spcPts val="0"/>
              </a:spcAft>
              <a:buClr>
                <a:srgbClr val="000000"/>
              </a:buClr>
              <a:buSzPts val="1400"/>
              <a:buFont typeface="Arial"/>
              <a:buNone/>
            </a:pPr>
            <a:r>
              <a:rPr lang="hu-HU" sz="1800">
                <a:solidFill>
                  <a:schemeClr val="dk1"/>
                </a:solidFill>
                <a:latin typeface="Calibri"/>
                <a:ea typeface="Calibri"/>
                <a:cs typeface="Calibri"/>
                <a:sym typeface="Calibri"/>
              </a:rPr>
              <a:t>XII BGL Conference 2024, Budapest</a:t>
            </a:r>
            <a:endParaRPr b="0" i="0" sz="1400" u="none" cap="none" strike="noStrike">
              <a:solidFill>
                <a:srgbClr val="000000"/>
              </a:solidFill>
              <a:latin typeface="Arial"/>
              <a:ea typeface="Arial"/>
              <a:cs typeface="Arial"/>
              <a:sym typeface="Arial"/>
            </a:endParaRPr>
          </a:p>
        </p:txBody>
      </p:sp>
      <p:pic>
        <p:nvPicPr>
          <p:cNvPr id="187" name="Google Shape;187;p8"/>
          <p:cNvPicPr preferRelativeResize="0"/>
          <p:nvPr/>
        </p:nvPicPr>
        <p:blipFill rotWithShape="1">
          <a:blip r:embed="rId4">
            <a:alphaModFix/>
          </a:blip>
          <a:srcRect b="0" l="0" r="0" t="0"/>
          <a:stretch/>
        </p:blipFill>
        <p:spPr>
          <a:xfrm>
            <a:off x="11366500" y="6032500"/>
            <a:ext cx="609600" cy="6096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187"/>
                                        </p:tgtEl>
                                        <p:attrNameLst>
                                          <p:attrName>style.visibility</p:attrName>
                                        </p:attrNameLst>
                                      </p:cBhvr>
                                      <p:to>
                                        <p:strVal val="visible"/>
                                      </p:to>
                                    </p:set>
                                    <p:animEffect filter="fade" transition="in">
                                      <p:cBhvr>
                                        <p:cTn dur="1"/>
                                        <p:tgtEl>
                                          <p:spTgt spid="1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téma">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