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77" r:id="rId9"/>
    <p:sldId id="263" r:id="rId10"/>
    <p:sldId id="264" r:id="rId11"/>
    <p:sldId id="265" r:id="rId12"/>
    <p:sldId id="266" r:id="rId13"/>
    <p:sldId id="267" r:id="rId14"/>
    <p:sldId id="268" r:id="rId15"/>
    <p:sldId id="269" r:id="rId16"/>
    <p:sldId id="270" r:id="rId17"/>
    <p:sldId id="271" r:id="rId18"/>
    <p:sldId id="273" r:id="rId19"/>
    <p:sldId id="274" r:id="rId20"/>
    <p:sldId id="276" r:id="rId21"/>
    <p:sldId id="27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Stílus és rács nélkül">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2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CB074C-1618-4270-A025-AA1F24563174}" type="datetimeFigureOut">
              <a:rPr lang="hu-HU" smtClean="0"/>
              <a:t>2024. 05. 02.</a:t>
            </a:fld>
            <a:endParaRPr lang="hu-HU"/>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hu-H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u-H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021F63-704D-47EC-A57A-29C1912B69E5}" type="slidenum">
              <a:rPr lang="hu-HU" smtClean="0"/>
              <a:t>‹#›</a:t>
            </a:fld>
            <a:endParaRPr lang="hu-HU"/>
          </a:p>
        </p:txBody>
      </p:sp>
    </p:spTree>
    <p:extLst>
      <p:ext uri="{BB962C8B-B14F-4D97-AF65-F5344CB8AC3E}">
        <p14:creationId xmlns:p14="http://schemas.microsoft.com/office/powerpoint/2010/main" val="2228521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u-HU" dirty="0"/>
          </a:p>
        </p:txBody>
      </p:sp>
      <p:sp>
        <p:nvSpPr>
          <p:cNvPr id="4" name="Slide Number Placeholder 3"/>
          <p:cNvSpPr>
            <a:spLocks noGrp="1"/>
          </p:cNvSpPr>
          <p:nvPr>
            <p:ph type="sldNum" sz="quarter" idx="10"/>
          </p:nvPr>
        </p:nvSpPr>
        <p:spPr/>
        <p:txBody>
          <a:bodyPr/>
          <a:lstStyle/>
          <a:p>
            <a:fld id="{A1021F63-704D-47EC-A57A-29C1912B69E5}" type="slidenum">
              <a:rPr lang="hu-HU" smtClean="0"/>
              <a:t>1</a:t>
            </a:fld>
            <a:endParaRPr lang="hu-HU"/>
          </a:p>
        </p:txBody>
      </p:sp>
    </p:spTree>
    <p:extLst>
      <p:ext uri="{BB962C8B-B14F-4D97-AF65-F5344CB8AC3E}">
        <p14:creationId xmlns:p14="http://schemas.microsoft.com/office/powerpoint/2010/main" val="15698916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en-US"/>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en-US"/>
          </a:p>
        </p:txBody>
      </p:sp>
      <p:sp>
        <p:nvSpPr>
          <p:cNvPr id="4" name="Dátum helye 3"/>
          <p:cNvSpPr>
            <a:spLocks noGrp="1"/>
          </p:cNvSpPr>
          <p:nvPr>
            <p:ph type="dt" sz="half" idx="10"/>
          </p:nvPr>
        </p:nvSpPr>
        <p:spPr/>
        <p:txBody>
          <a:bodyPr/>
          <a:lstStyle/>
          <a:p>
            <a:fld id="{F8A7A5F8-CC53-49EA-9F3A-B41B3358210A}" type="datetimeFigureOut">
              <a:rPr lang="en-US" smtClean="0"/>
              <a:t>5/2/2024</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3239805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en-US"/>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3"/>
          <p:cNvSpPr>
            <a:spLocks noGrp="1"/>
          </p:cNvSpPr>
          <p:nvPr>
            <p:ph type="dt" sz="half" idx="10"/>
          </p:nvPr>
        </p:nvSpPr>
        <p:spPr/>
        <p:txBody>
          <a:bodyPr/>
          <a:lstStyle/>
          <a:p>
            <a:fld id="{F8A7A5F8-CC53-49EA-9F3A-B41B3358210A}" type="datetimeFigureOut">
              <a:rPr lang="en-US" smtClean="0"/>
              <a:t>5/2/2024</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2720365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en-US"/>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3"/>
          <p:cNvSpPr>
            <a:spLocks noGrp="1"/>
          </p:cNvSpPr>
          <p:nvPr>
            <p:ph type="dt" sz="half" idx="10"/>
          </p:nvPr>
        </p:nvSpPr>
        <p:spPr/>
        <p:txBody>
          <a:bodyPr/>
          <a:lstStyle/>
          <a:p>
            <a:fld id="{F8A7A5F8-CC53-49EA-9F3A-B41B3358210A}" type="datetimeFigureOut">
              <a:rPr lang="en-US" smtClean="0"/>
              <a:t>5/2/2024</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1770759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en-US"/>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3"/>
          <p:cNvSpPr>
            <a:spLocks noGrp="1"/>
          </p:cNvSpPr>
          <p:nvPr>
            <p:ph type="dt" sz="half" idx="10"/>
          </p:nvPr>
        </p:nvSpPr>
        <p:spPr/>
        <p:txBody>
          <a:bodyPr/>
          <a:lstStyle/>
          <a:p>
            <a:fld id="{F8A7A5F8-CC53-49EA-9F3A-B41B3358210A}" type="datetimeFigureOut">
              <a:rPr lang="en-US" smtClean="0"/>
              <a:t>5/2/2024</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4010997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en-US"/>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F8A7A5F8-CC53-49EA-9F3A-B41B3358210A}" type="datetimeFigureOut">
              <a:rPr lang="en-US" smtClean="0"/>
              <a:t>5/2/2024</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1933948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en-US"/>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5" name="Dátum helye 4"/>
          <p:cNvSpPr>
            <a:spLocks noGrp="1"/>
          </p:cNvSpPr>
          <p:nvPr>
            <p:ph type="dt" sz="half" idx="10"/>
          </p:nvPr>
        </p:nvSpPr>
        <p:spPr/>
        <p:txBody>
          <a:bodyPr/>
          <a:lstStyle/>
          <a:p>
            <a:fld id="{F8A7A5F8-CC53-49EA-9F3A-B41B3358210A}" type="datetimeFigureOut">
              <a:rPr lang="en-US" smtClean="0"/>
              <a:t>5/2/2024</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3715093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en-US"/>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7" name="Dátum helye 6"/>
          <p:cNvSpPr>
            <a:spLocks noGrp="1"/>
          </p:cNvSpPr>
          <p:nvPr>
            <p:ph type="dt" sz="half" idx="10"/>
          </p:nvPr>
        </p:nvSpPr>
        <p:spPr/>
        <p:txBody>
          <a:bodyPr/>
          <a:lstStyle/>
          <a:p>
            <a:fld id="{F8A7A5F8-CC53-49EA-9F3A-B41B3358210A}" type="datetimeFigureOut">
              <a:rPr lang="en-US" smtClean="0"/>
              <a:t>5/2/2024</a:t>
            </a:fld>
            <a:endParaRPr lang="en-US"/>
          </a:p>
        </p:txBody>
      </p:sp>
      <p:sp>
        <p:nvSpPr>
          <p:cNvPr id="8" name="Élőláb helye 7"/>
          <p:cNvSpPr>
            <a:spLocks noGrp="1"/>
          </p:cNvSpPr>
          <p:nvPr>
            <p:ph type="ftr" sz="quarter" idx="11"/>
          </p:nvPr>
        </p:nvSpPr>
        <p:spPr/>
        <p:txBody>
          <a:bodyPr/>
          <a:lstStyle/>
          <a:p>
            <a:endParaRPr lang="en-US"/>
          </a:p>
        </p:txBody>
      </p:sp>
      <p:sp>
        <p:nvSpPr>
          <p:cNvPr id="9" name="Dia számának helye 8"/>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563458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en-US"/>
          </a:p>
        </p:txBody>
      </p:sp>
      <p:sp>
        <p:nvSpPr>
          <p:cNvPr id="3" name="Dátum helye 2"/>
          <p:cNvSpPr>
            <a:spLocks noGrp="1"/>
          </p:cNvSpPr>
          <p:nvPr>
            <p:ph type="dt" sz="half" idx="10"/>
          </p:nvPr>
        </p:nvSpPr>
        <p:spPr/>
        <p:txBody>
          <a:bodyPr/>
          <a:lstStyle/>
          <a:p>
            <a:fld id="{F8A7A5F8-CC53-49EA-9F3A-B41B3358210A}" type="datetimeFigureOut">
              <a:rPr lang="en-US" smtClean="0"/>
              <a:t>5/2/2024</a:t>
            </a:fld>
            <a:endParaRPr lang="en-US"/>
          </a:p>
        </p:txBody>
      </p:sp>
      <p:sp>
        <p:nvSpPr>
          <p:cNvPr id="4" name="Élőláb helye 3"/>
          <p:cNvSpPr>
            <a:spLocks noGrp="1"/>
          </p:cNvSpPr>
          <p:nvPr>
            <p:ph type="ftr" sz="quarter" idx="11"/>
          </p:nvPr>
        </p:nvSpPr>
        <p:spPr/>
        <p:txBody>
          <a:bodyPr/>
          <a:lstStyle/>
          <a:p>
            <a:endParaRPr lang="en-US"/>
          </a:p>
        </p:txBody>
      </p:sp>
      <p:sp>
        <p:nvSpPr>
          <p:cNvPr id="5" name="Dia számának helye 4"/>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3613067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F8A7A5F8-CC53-49EA-9F3A-B41B3358210A}" type="datetimeFigureOut">
              <a:rPr lang="en-US" smtClean="0"/>
              <a:t>5/2/2024</a:t>
            </a:fld>
            <a:endParaRPr lang="en-US"/>
          </a:p>
        </p:txBody>
      </p:sp>
      <p:sp>
        <p:nvSpPr>
          <p:cNvPr id="3" name="Élőláb helye 2"/>
          <p:cNvSpPr>
            <a:spLocks noGrp="1"/>
          </p:cNvSpPr>
          <p:nvPr>
            <p:ph type="ftr" sz="quarter" idx="11"/>
          </p:nvPr>
        </p:nvSpPr>
        <p:spPr/>
        <p:txBody>
          <a:bodyPr/>
          <a:lstStyle/>
          <a:p>
            <a:endParaRPr lang="en-US"/>
          </a:p>
        </p:txBody>
      </p:sp>
      <p:sp>
        <p:nvSpPr>
          <p:cNvPr id="4" name="Dia számának helye 3"/>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160624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en-US"/>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F8A7A5F8-CC53-49EA-9F3A-B41B3358210A}" type="datetimeFigureOut">
              <a:rPr lang="en-US" smtClean="0"/>
              <a:t>5/2/2024</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3516564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en-US"/>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F8A7A5F8-CC53-49EA-9F3A-B41B3358210A}" type="datetimeFigureOut">
              <a:rPr lang="en-US" smtClean="0"/>
              <a:t>5/2/2024</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3BA1B146-DD5F-44C4-A328-8556474D6356}" type="slidenum">
              <a:rPr lang="en-US" smtClean="0"/>
              <a:t>‹#›</a:t>
            </a:fld>
            <a:endParaRPr lang="en-US"/>
          </a:p>
        </p:txBody>
      </p:sp>
    </p:spTree>
    <p:extLst>
      <p:ext uri="{BB962C8B-B14F-4D97-AF65-F5344CB8AC3E}">
        <p14:creationId xmlns:p14="http://schemas.microsoft.com/office/powerpoint/2010/main" val="2646949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en-US"/>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A7A5F8-CC53-49EA-9F3A-B41B3358210A}" type="datetimeFigureOut">
              <a:rPr lang="en-US" smtClean="0"/>
              <a:t>5/2/2024</a:t>
            </a:fld>
            <a:endParaRPr lang="en-US"/>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A1B146-DD5F-44C4-A328-8556474D6356}" type="slidenum">
              <a:rPr lang="en-US" smtClean="0"/>
              <a:t>‹#›</a:t>
            </a:fld>
            <a:endParaRPr lang="en-US"/>
          </a:p>
        </p:txBody>
      </p:sp>
    </p:spTree>
    <p:extLst>
      <p:ext uri="{BB962C8B-B14F-4D97-AF65-F5344CB8AC3E}">
        <p14:creationId xmlns:p14="http://schemas.microsoft.com/office/powerpoint/2010/main" val="1116837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tmp"/><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hyperlink" Target="https://en.wikipedia.org/wiki/Figure_of_the_Earth" TargetMode="External"/><Relationship Id="rId13" Type="http://schemas.openxmlformats.org/officeDocument/2006/relationships/hyperlink" Target="https://en.wikipedia.org/wiki/Clairaut's_equation" TargetMode="External"/><Relationship Id="rId3" Type="http://schemas.openxmlformats.org/officeDocument/2006/relationships/hyperlink" Target="https://en.wikipedia.org/wiki/Astronomer" TargetMode="External"/><Relationship Id="rId7" Type="http://schemas.openxmlformats.org/officeDocument/2006/relationships/hyperlink" Target="https://en.wikipedia.org/wiki/S%C3%A1pmi" TargetMode="External"/><Relationship Id="rId12" Type="http://schemas.openxmlformats.org/officeDocument/2006/relationships/hyperlink" Target="https://en.wikipedia.org/wiki/Mathematics" TargetMode="External"/><Relationship Id="rId2" Type="http://schemas.openxmlformats.org/officeDocument/2006/relationships/hyperlink" Target="https://en.wikipedia.org/wiki/Help:IPA/French" TargetMode="External"/><Relationship Id="rId16"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hyperlink" Target="https://en.wikipedia.org/wiki/Principia_Mathematica_Philosophiae_Naturalis" TargetMode="External"/><Relationship Id="rId11" Type="http://schemas.openxmlformats.org/officeDocument/2006/relationships/hyperlink" Target="https://en.wikipedia.org/wiki/Apsidal_precession" TargetMode="External"/><Relationship Id="rId5" Type="http://schemas.openxmlformats.org/officeDocument/2006/relationships/hyperlink" Target="https://en.wikipedia.org/wiki/Isaac_Newton" TargetMode="External"/><Relationship Id="rId15" Type="http://schemas.openxmlformats.org/officeDocument/2006/relationships/image" Target="../media/image8.png"/><Relationship Id="rId10" Type="http://schemas.openxmlformats.org/officeDocument/2006/relationships/hyperlink" Target="https://en.wikipedia.org/wiki/Three-body_problem" TargetMode="External"/><Relationship Id="rId4" Type="http://schemas.openxmlformats.org/officeDocument/2006/relationships/hyperlink" Target="https://en.wikipedia.org/wiki/Geophysicist" TargetMode="External"/><Relationship Id="rId9" Type="http://schemas.openxmlformats.org/officeDocument/2006/relationships/hyperlink" Target="https://en.wikipedia.org/wiki/Symmetry_of_second_derivatives" TargetMode="External"/><Relationship Id="rId14" Type="http://schemas.openxmlformats.org/officeDocument/2006/relationships/hyperlink" Target="https://en.wikipedia.org/wiki/Clairaut's_relation"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539552" y="260648"/>
            <a:ext cx="8208912" cy="4680521"/>
          </a:xfrm>
        </p:spPr>
        <p:txBody>
          <a:bodyPr>
            <a:normAutofit/>
          </a:bodyPr>
          <a:lstStyle/>
          <a:p>
            <a:r>
              <a:rPr lang="en-US" sz="3600" dirty="0"/>
              <a:t>What is the physical and philosophical consequence of Hilbert's famous theorem, according to which </a:t>
            </a:r>
            <a:r>
              <a:rPr lang="en-US" sz="3600" dirty="0" err="1"/>
              <a:t>Bolyai-Lobachevskii</a:t>
            </a:r>
            <a:r>
              <a:rPr lang="en-US" sz="3600" dirty="0"/>
              <a:t> plane geometry cannot be implemented globally as </a:t>
            </a:r>
            <a:r>
              <a:rPr lang="en-US" sz="3600" dirty="0" smtClean="0"/>
              <a:t>internal </a:t>
            </a:r>
            <a:r>
              <a:rPr lang="en-US" sz="3600" dirty="0"/>
              <a:t>geometry of a surface in 3-dimensional space?</a:t>
            </a:r>
            <a:br>
              <a:rPr lang="en-US" sz="3600" dirty="0"/>
            </a:br>
            <a:endParaRPr lang="en-US" sz="3600" dirty="0"/>
          </a:p>
        </p:txBody>
      </p:sp>
      <p:sp>
        <p:nvSpPr>
          <p:cNvPr id="3" name="Alcím 2"/>
          <p:cNvSpPr>
            <a:spLocks noGrp="1"/>
          </p:cNvSpPr>
          <p:nvPr>
            <p:ph type="subTitle" idx="1"/>
          </p:nvPr>
        </p:nvSpPr>
        <p:spPr>
          <a:xfrm>
            <a:off x="1043608" y="4365104"/>
            <a:ext cx="7192888" cy="2204864"/>
          </a:xfrm>
        </p:spPr>
        <p:txBody>
          <a:bodyPr>
            <a:normAutofit fontScale="92500" lnSpcReduction="20000"/>
          </a:bodyPr>
          <a:lstStyle/>
          <a:p>
            <a:r>
              <a:rPr lang="ro-RO" dirty="0" smtClean="0"/>
              <a:t>R</a:t>
            </a:r>
            <a:r>
              <a:rPr lang="hu-HU" dirty="0" err="1" smtClean="0"/>
              <a:t>óbert</a:t>
            </a:r>
            <a:r>
              <a:rPr lang="hu-HU" dirty="0" smtClean="0"/>
              <a:t> Oláh-Gál,</a:t>
            </a:r>
          </a:p>
          <a:p>
            <a:r>
              <a:rPr lang="en-US" dirty="0" err="1" smtClean="0"/>
              <a:t>Sapientia</a:t>
            </a:r>
            <a:r>
              <a:rPr lang="en-US" dirty="0" smtClean="0"/>
              <a:t> Hungarian University of Transylvania</a:t>
            </a:r>
            <a:r>
              <a:rPr lang="hu-HU" dirty="0" smtClean="0"/>
              <a:t>, </a:t>
            </a:r>
            <a:r>
              <a:rPr lang="en-US" dirty="0" smtClean="0"/>
              <a:t>Faculty of Economics, Socio-Human Sciences and Engineering</a:t>
            </a:r>
            <a:r>
              <a:rPr lang="hu-HU" dirty="0" smtClean="0"/>
              <a:t>,</a:t>
            </a:r>
          </a:p>
          <a:p>
            <a:r>
              <a:rPr lang="hu-HU" dirty="0" smtClean="0"/>
              <a:t> </a:t>
            </a:r>
            <a:r>
              <a:rPr lang="hu-HU" dirty="0" err="1" smtClean="0"/>
              <a:t>Miercurea-Ciuc</a:t>
            </a:r>
            <a:endParaRPr lang="en-US" dirty="0"/>
          </a:p>
        </p:txBody>
      </p:sp>
    </p:spTree>
    <p:extLst>
      <p:ext uri="{BB962C8B-B14F-4D97-AF65-F5344CB8AC3E}">
        <p14:creationId xmlns:p14="http://schemas.microsoft.com/office/powerpoint/2010/main" val="26875298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539552" y="332656"/>
            <a:ext cx="7992888" cy="5016758"/>
          </a:xfrm>
          <a:prstGeom prst="rect">
            <a:avLst/>
          </a:prstGeom>
          <a:noFill/>
        </p:spPr>
        <p:txBody>
          <a:bodyPr wrap="square" rtlCol="0">
            <a:spAutoFit/>
          </a:bodyPr>
          <a:lstStyle/>
          <a:p>
            <a:pPr algn="just"/>
            <a:r>
              <a:rPr lang="en-US" sz="4000" dirty="0"/>
              <a:t>Isn't the name of this conference </a:t>
            </a:r>
            <a:r>
              <a:rPr lang="en-US" sz="4000" dirty="0" err="1"/>
              <a:t>Bolyai</a:t>
            </a:r>
            <a:r>
              <a:rPr lang="en-US" sz="4000" dirty="0"/>
              <a:t>-</a:t>
            </a:r>
            <a:r>
              <a:rPr lang="en-US" sz="4000" dirty="0" err="1"/>
              <a:t>Lobachevskii</a:t>
            </a:r>
            <a:r>
              <a:rPr lang="en-US" sz="4000" dirty="0"/>
              <a:t>-Gauss? Unfortunately, we didn't hear or talk about how Gauss got here. Or where are the German colleagues who would defend Gauss or explain Gauss's position regarding the discovery of non-Euclidean geometry</a:t>
            </a:r>
            <a:r>
              <a:rPr lang="en-US" sz="4000" dirty="0" smtClean="0"/>
              <a:t>.</a:t>
            </a:r>
            <a:endParaRPr lang="hu-HU" sz="4000" dirty="0" smtClean="0"/>
          </a:p>
        </p:txBody>
      </p:sp>
    </p:spTree>
    <p:extLst>
      <p:ext uri="{BB962C8B-B14F-4D97-AF65-F5344CB8AC3E}">
        <p14:creationId xmlns:p14="http://schemas.microsoft.com/office/powerpoint/2010/main" val="1610954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Kép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678668"/>
            <a:ext cx="3924037" cy="3038364"/>
          </a:xfrm>
          <a:prstGeom prst="rect">
            <a:avLst/>
          </a:prstGeom>
          <a:noFill/>
          <a:ln>
            <a:noFill/>
          </a:ln>
        </p:spPr>
      </p:pic>
      <p:pic>
        <p:nvPicPr>
          <p:cNvPr id="9" name="Kép 8"/>
          <p:cNvPicPr/>
          <p:nvPr/>
        </p:nvPicPr>
        <p:blipFill>
          <a:blip r:embed="rId3"/>
          <a:stretch>
            <a:fillRect/>
          </a:stretch>
        </p:blipFill>
        <p:spPr>
          <a:xfrm>
            <a:off x="4860032" y="620688"/>
            <a:ext cx="3960440" cy="4608512"/>
          </a:xfrm>
          <a:prstGeom prst="rect">
            <a:avLst/>
          </a:prstGeom>
        </p:spPr>
      </p:pic>
      <p:sp>
        <p:nvSpPr>
          <p:cNvPr id="2" name="TextBox 1"/>
          <p:cNvSpPr txBox="1"/>
          <p:nvPr/>
        </p:nvSpPr>
        <p:spPr>
          <a:xfrm>
            <a:off x="0" y="3573016"/>
            <a:ext cx="5724128" cy="3693319"/>
          </a:xfrm>
          <a:prstGeom prst="rect">
            <a:avLst/>
          </a:prstGeom>
          <a:noFill/>
        </p:spPr>
        <p:txBody>
          <a:bodyPr wrap="square" rtlCol="0">
            <a:spAutoFit/>
          </a:bodyPr>
          <a:lstStyle/>
          <a:p>
            <a:r>
              <a:rPr lang="en-US" sz="2400" dirty="0"/>
              <a:t>Let's look at the facts: Gauss's letter written in March 1832, the picture of which I am showing, and which he wrote to </a:t>
            </a:r>
            <a:r>
              <a:rPr lang="en-US" sz="2400" dirty="0" err="1"/>
              <a:t>Farkas</a:t>
            </a:r>
            <a:r>
              <a:rPr lang="en-US" sz="2400" dirty="0"/>
              <a:t> </a:t>
            </a:r>
            <a:r>
              <a:rPr lang="en-US" sz="2400" dirty="0" err="1"/>
              <a:t>Bolyai</a:t>
            </a:r>
            <a:r>
              <a:rPr lang="en-US" sz="2400" dirty="0"/>
              <a:t>, really testifies to such a great expertise and knowledge of the subject that we must say that only someone who had already thoroughly immersed himself could give such a professional answer in </a:t>
            </a:r>
            <a:r>
              <a:rPr lang="en-US" sz="2400" dirty="0" smtClean="0"/>
              <a:t>the subject</a:t>
            </a:r>
            <a:r>
              <a:rPr lang="en-US" sz="2400" dirty="0"/>
              <a:t>!</a:t>
            </a:r>
          </a:p>
          <a:p>
            <a:endParaRPr lang="hu-HU" dirty="0"/>
          </a:p>
        </p:txBody>
      </p:sp>
    </p:spTree>
    <p:extLst>
      <p:ext uri="{BB962C8B-B14F-4D97-AF65-F5344CB8AC3E}">
        <p14:creationId xmlns:p14="http://schemas.microsoft.com/office/powerpoint/2010/main" val="3765255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p:nvPr/>
        </p:nvPicPr>
        <p:blipFill>
          <a:blip r:embed="rId2"/>
          <a:stretch>
            <a:fillRect/>
          </a:stretch>
        </p:blipFill>
        <p:spPr>
          <a:xfrm>
            <a:off x="2339752" y="375574"/>
            <a:ext cx="4474324" cy="5645714"/>
          </a:xfrm>
          <a:prstGeom prst="rect">
            <a:avLst/>
          </a:prstGeom>
        </p:spPr>
      </p:pic>
    </p:spTree>
    <p:extLst>
      <p:ext uri="{BB962C8B-B14F-4D97-AF65-F5344CB8AC3E}">
        <p14:creationId xmlns:p14="http://schemas.microsoft.com/office/powerpoint/2010/main" val="29832040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descr="Gauss geometriai eredmenyei (Coxeter).pdf - Adobe Acrobat Reader (64-bi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7" y="188640"/>
            <a:ext cx="9144000" cy="5904656"/>
          </a:xfrm>
          <a:prstGeom prst="rect">
            <a:avLst/>
          </a:prstGeom>
        </p:spPr>
      </p:pic>
      <p:sp>
        <p:nvSpPr>
          <p:cNvPr id="3" name="TextBox 2"/>
          <p:cNvSpPr txBox="1"/>
          <p:nvPr/>
        </p:nvSpPr>
        <p:spPr>
          <a:xfrm>
            <a:off x="107504" y="1052736"/>
            <a:ext cx="2736304" cy="3416320"/>
          </a:xfrm>
          <a:prstGeom prst="rect">
            <a:avLst/>
          </a:prstGeom>
          <a:noFill/>
        </p:spPr>
        <p:txBody>
          <a:bodyPr wrap="square" rtlCol="0">
            <a:spAutoFit/>
          </a:bodyPr>
          <a:lstStyle/>
          <a:p>
            <a:r>
              <a:rPr lang="en-US" dirty="0"/>
              <a:t>And it is not only us Hungarians who say this, but one of the excellent constructive geometers of the 20th century, the Canadian COXETER, also says this. COXETER also believes that Hungarians should be proud of this letter and not interpret it with a negative sign. </a:t>
            </a:r>
            <a:endParaRPr lang="hu-HU" dirty="0"/>
          </a:p>
          <a:p>
            <a:endParaRPr lang="hu-HU" dirty="0"/>
          </a:p>
        </p:txBody>
      </p:sp>
    </p:spTree>
    <p:extLst>
      <p:ext uri="{BB962C8B-B14F-4D97-AF65-F5344CB8AC3E}">
        <p14:creationId xmlns:p14="http://schemas.microsoft.com/office/powerpoint/2010/main" val="32514964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descr="Gauss geometriai eredmenyei (Coxeter).pdf - Adobe Acrobat Reader (64-bi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8680"/>
            <a:ext cx="9144000" cy="4873230"/>
          </a:xfrm>
          <a:prstGeom prst="rect">
            <a:avLst/>
          </a:prstGeom>
        </p:spPr>
      </p:pic>
    </p:spTree>
    <p:extLst>
      <p:ext uri="{BB962C8B-B14F-4D97-AF65-F5344CB8AC3E}">
        <p14:creationId xmlns:p14="http://schemas.microsoft.com/office/powerpoint/2010/main" val="21707911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539552" y="404664"/>
            <a:ext cx="7488832" cy="4154984"/>
          </a:xfrm>
          <a:prstGeom prst="rect">
            <a:avLst/>
          </a:prstGeom>
          <a:noFill/>
        </p:spPr>
        <p:txBody>
          <a:bodyPr wrap="square" rtlCol="0">
            <a:spAutoFit/>
          </a:bodyPr>
          <a:lstStyle/>
          <a:p>
            <a:endParaRPr lang="hu-HU" sz="2400" dirty="0"/>
          </a:p>
          <a:p>
            <a:r>
              <a:rPr lang="en-US" sz="2400" dirty="0" smtClean="0"/>
              <a:t>Indeed</a:t>
            </a:r>
            <a:r>
              <a:rPr lang="en-US" sz="2400" dirty="0"/>
              <a:t>, Gauss writes that he is very happy that his good friend's son is the one who preceded him in this discovery! Furthermore, Gauss gave the names </a:t>
            </a:r>
            <a:r>
              <a:rPr lang="en-US" sz="2400" dirty="0" err="1"/>
              <a:t>hypercycle</a:t>
            </a:r>
            <a:r>
              <a:rPr lang="en-US" sz="2400" dirty="0"/>
              <a:t> and </a:t>
            </a:r>
            <a:r>
              <a:rPr lang="en-US" sz="2400" dirty="0" err="1"/>
              <a:t>paracycle</a:t>
            </a:r>
            <a:r>
              <a:rPr lang="en-US" sz="2400" dirty="0"/>
              <a:t>. And we can say that Gauss's comment is decisive, that although the area of the triangle on the hyperbolic plane can be derived very easily, its spatial analogy, the cubic content of the tetrahedron, is already hopelessly difficult. And indeed, the derivation of the cubic content of the tetrahedron was only given long after the death of </a:t>
            </a:r>
            <a:r>
              <a:rPr lang="en-US" sz="2400" dirty="0" err="1"/>
              <a:t>Lobacsevskij</a:t>
            </a:r>
            <a:r>
              <a:rPr lang="en-US" sz="2400" dirty="0"/>
              <a:t> and </a:t>
            </a:r>
            <a:r>
              <a:rPr lang="en-US" sz="2400" dirty="0" err="1"/>
              <a:t>János</a:t>
            </a:r>
            <a:r>
              <a:rPr lang="en-US" sz="2400" dirty="0"/>
              <a:t> </a:t>
            </a:r>
            <a:r>
              <a:rPr lang="en-US" sz="2400" dirty="0" err="1"/>
              <a:t>Bolyai</a:t>
            </a:r>
            <a:r>
              <a:rPr lang="en-US" sz="2400" dirty="0"/>
              <a:t>!</a:t>
            </a:r>
          </a:p>
        </p:txBody>
      </p:sp>
    </p:spTree>
    <p:extLst>
      <p:ext uri="{BB962C8B-B14F-4D97-AF65-F5344CB8AC3E}">
        <p14:creationId xmlns:p14="http://schemas.microsoft.com/office/powerpoint/2010/main" val="3781630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539552" y="548680"/>
            <a:ext cx="7488832" cy="2308324"/>
          </a:xfrm>
          <a:prstGeom prst="rect">
            <a:avLst/>
          </a:prstGeom>
          <a:noFill/>
        </p:spPr>
        <p:txBody>
          <a:bodyPr wrap="square" rtlCol="0">
            <a:spAutoFit/>
          </a:bodyPr>
          <a:lstStyle/>
          <a:p>
            <a:r>
              <a:rPr lang="en-US" sz="2400" dirty="0"/>
              <a:t>The volume of given </a:t>
            </a:r>
            <a:r>
              <a:rPr lang="en-US" sz="2400" dirty="0" err="1"/>
              <a:t>tetrahedra</a:t>
            </a:r>
            <a:r>
              <a:rPr lang="en-US" sz="2400" dirty="0"/>
              <a:t> in hyperbolic and spherical space is determined by their solid angles. The relationship is given by the Murakami–Yano formula. Since in Euclidean geometry, the angles of the tetrahedron are defined only to the extent of similarity, the formula cannot be applied in Euclidean space.</a:t>
            </a:r>
          </a:p>
        </p:txBody>
      </p:sp>
      <p:sp>
        <p:nvSpPr>
          <p:cNvPr id="3" name="Szövegdoboz 2"/>
          <p:cNvSpPr txBox="1"/>
          <p:nvPr/>
        </p:nvSpPr>
        <p:spPr>
          <a:xfrm>
            <a:off x="467544" y="3356992"/>
            <a:ext cx="7848872" cy="1815882"/>
          </a:xfrm>
          <a:prstGeom prst="rect">
            <a:avLst/>
          </a:prstGeom>
          <a:noFill/>
        </p:spPr>
        <p:txBody>
          <a:bodyPr wrap="square" rtlCol="0">
            <a:spAutoFit/>
          </a:bodyPr>
          <a:lstStyle/>
          <a:p>
            <a:r>
              <a:rPr lang="hu-HU" sz="2800" dirty="0" err="1"/>
              <a:t>Murakami</a:t>
            </a:r>
            <a:r>
              <a:rPr lang="hu-HU" sz="2800" dirty="0"/>
              <a:t>, </a:t>
            </a:r>
            <a:r>
              <a:rPr lang="hu-HU" sz="2800" dirty="0" err="1"/>
              <a:t>Jun</a:t>
            </a:r>
            <a:r>
              <a:rPr lang="hu-HU" sz="2800" dirty="0"/>
              <a:t> &amp; </a:t>
            </a:r>
            <a:r>
              <a:rPr lang="hu-HU" sz="2800" dirty="0" err="1"/>
              <a:t>Yano</a:t>
            </a:r>
            <a:r>
              <a:rPr lang="hu-HU" sz="2800" dirty="0"/>
              <a:t>, </a:t>
            </a:r>
            <a:r>
              <a:rPr lang="hu-HU" sz="2800" dirty="0" err="1"/>
              <a:t>Masakazu</a:t>
            </a:r>
            <a:r>
              <a:rPr lang="hu-HU" sz="2800" dirty="0"/>
              <a:t> (2005), "</a:t>
            </a:r>
            <a:r>
              <a:rPr lang="hu-HU" sz="2800" dirty="0" err="1"/>
              <a:t>On</a:t>
            </a:r>
            <a:r>
              <a:rPr lang="hu-HU" sz="2800" dirty="0"/>
              <a:t> </a:t>
            </a:r>
            <a:r>
              <a:rPr lang="hu-HU" sz="2800" dirty="0" err="1"/>
              <a:t>the</a:t>
            </a:r>
            <a:r>
              <a:rPr lang="hu-HU" sz="2800" dirty="0"/>
              <a:t> </a:t>
            </a:r>
            <a:r>
              <a:rPr lang="hu-HU" sz="2800" dirty="0" err="1"/>
              <a:t>volume</a:t>
            </a:r>
            <a:r>
              <a:rPr lang="hu-HU" sz="2800" dirty="0"/>
              <a:t> of a </a:t>
            </a:r>
            <a:r>
              <a:rPr lang="hu-HU" sz="2800" dirty="0" err="1"/>
              <a:t>hyperbolic</a:t>
            </a:r>
            <a:r>
              <a:rPr lang="hu-HU" sz="2800" dirty="0"/>
              <a:t> and </a:t>
            </a:r>
            <a:r>
              <a:rPr lang="hu-HU" sz="2800" dirty="0" err="1"/>
              <a:t>spherical</a:t>
            </a:r>
            <a:r>
              <a:rPr lang="hu-HU" sz="2800" dirty="0"/>
              <a:t> </a:t>
            </a:r>
            <a:r>
              <a:rPr lang="hu-HU" sz="2800" dirty="0" err="1"/>
              <a:t>tetrahedron</a:t>
            </a:r>
            <a:r>
              <a:rPr lang="hu-HU" sz="2800" dirty="0"/>
              <a:t>", </a:t>
            </a:r>
            <a:r>
              <a:rPr lang="hu-HU" sz="2800" dirty="0" err="1"/>
              <a:t>Communications</a:t>
            </a:r>
            <a:r>
              <a:rPr lang="hu-HU" sz="2800" dirty="0"/>
              <a:t> </a:t>
            </a:r>
            <a:r>
              <a:rPr lang="hu-HU" sz="2800" dirty="0" err="1"/>
              <a:t>in</a:t>
            </a:r>
            <a:r>
              <a:rPr lang="hu-HU" sz="2800" dirty="0"/>
              <a:t> </a:t>
            </a:r>
            <a:r>
              <a:rPr lang="hu-HU" sz="2800" dirty="0" err="1"/>
              <a:t>Analysis</a:t>
            </a:r>
            <a:r>
              <a:rPr lang="hu-HU" sz="2800" dirty="0"/>
              <a:t> </a:t>
            </a:r>
            <a:r>
              <a:rPr lang="hu-HU" sz="2800" dirty="0" err="1"/>
              <a:t>and</a:t>
            </a:r>
            <a:r>
              <a:rPr lang="hu-HU" sz="2800" dirty="0"/>
              <a:t> </a:t>
            </a:r>
            <a:r>
              <a:rPr lang="hu-HU" sz="2800" dirty="0" err="1"/>
              <a:t>Geometry</a:t>
            </a:r>
            <a:r>
              <a:rPr lang="hu-HU" sz="2800" dirty="0"/>
              <a:t> 13 (2): 379–400, MR2154824, ISSN 1019-8385, </a:t>
            </a:r>
            <a:endParaRPr lang="en-US" sz="2800" dirty="0"/>
          </a:p>
        </p:txBody>
      </p:sp>
    </p:spTree>
    <p:extLst>
      <p:ext uri="{BB962C8B-B14F-4D97-AF65-F5344CB8AC3E}">
        <p14:creationId xmlns:p14="http://schemas.microsoft.com/office/powerpoint/2010/main" val="14790623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539552" y="188640"/>
            <a:ext cx="7992888" cy="5909310"/>
          </a:xfrm>
          <a:prstGeom prst="rect">
            <a:avLst/>
          </a:prstGeom>
          <a:noFill/>
        </p:spPr>
        <p:txBody>
          <a:bodyPr wrap="square" rtlCol="0">
            <a:spAutoFit/>
          </a:bodyPr>
          <a:lstStyle/>
          <a:p>
            <a:r>
              <a:rPr lang="en-US" dirty="0"/>
              <a:t>Finally, some interesting pictures that can only be illustrated with computer graphics: The hyperbolic plane can be embedded in the 6-dimensional Euclidean space, as </a:t>
            </a:r>
            <a:r>
              <a:rPr lang="en-US" dirty="0" err="1"/>
              <a:t>Danilo</a:t>
            </a:r>
            <a:r>
              <a:rPr lang="en-US" dirty="0"/>
              <a:t> </a:t>
            </a:r>
            <a:r>
              <a:rPr lang="en-US" dirty="0" err="1"/>
              <a:t>Blanusa</a:t>
            </a:r>
            <a:r>
              <a:rPr lang="en-US" dirty="0"/>
              <a:t>, a Croatian mathematician, showed in 1955. </a:t>
            </a:r>
            <a:endParaRPr lang="hu-HU" dirty="0" smtClean="0"/>
          </a:p>
          <a:p>
            <a:endParaRPr lang="hu-HU" dirty="0"/>
          </a:p>
          <a:p>
            <a:endParaRPr lang="hu-HU" dirty="0" smtClean="0"/>
          </a:p>
          <a:p>
            <a:endParaRPr lang="hu-HU" dirty="0"/>
          </a:p>
          <a:p>
            <a:endParaRPr lang="hu-HU" dirty="0" smtClean="0"/>
          </a:p>
          <a:p>
            <a:endParaRPr lang="hu-HU" dirty="0"/>
          </a:p>
          <a:p>
            <a:endParaRPr lang="hu-HU" dirty="0" smtClean="0"/>
          </a:p>
          <a:p>
            <a:endParaRPr lang="hu-HU" dirty="0"/>
          </a:p>
          <a:p>
            <a:endParaRPr lang="hu-HU" dirty="0" smtClean="0"/>
          </a:p>
          <a:p>
            <a:endParaRPr lang="hu-HU" dirty="0"/>
          </a:p>
          <a:p>
            <a:endParaRPr lang="hu-HU" dirty="0" smtClean="0"/>
          </a:p>
          <a:p>
            <a:endParaRPr lang="hu-HU" dirty="0"/>
          </a:p>
          <a:p>
            <a:endParaRPr lang="hu-HU" dirty="0" smtClean="0"/>
          </a:p>
          <a:p>
            <a:endParaRPr lang="hu-HU" dirty="0"/>
          </a:p>
          <a:p>
            <a:r>
              <a:rPr lang="en-US" dirty="0" smtClean="0"/>
              <a:t>The </a:t>
            </a:r>
            <a:r>
              <a:rPr lang="en-US" dirty="0"/>
              <a:t>Russian mathematician </a:t>
            </a:r>
            <a:r>
              <a:rPr lang="en-US" dirty="0" err="1"/>
              <a:t>Efimov</a:t>
            </a:r>
            <a:r>
              <a:rPr lang="en-US" dirty="0"/>
              <a:t> generalized </a:t>
            </a:r>
            <a:r>
              <a:rPr lang="en-US" dirty="0" err="1"/>
              <a:t>Hibert's</a:t>
            </a:r>
            <a:r>
              <a:rPr lang="en-US" dirty="0"/>
              <a:t> theorem by proving that not only a complete surface with negative constant curvature does not exist in 3-dimensional space, but also a complete surface in 3-dimensional Euclidean space whose curvature Sup K(</a:t>
            </a:r>
            <a:r>
              <a:rPr lang="en-US" dirty="0" err="1"/>
              <a:t>u,v</a:t>
            </a:r>
            <a:r>
              <a:rPr lang="en-US" dirty="0"/>
              <a:t>) &lt; 0 does not exist. So the curvature </a:t>
            </a:r>
            <a:r>
              <a:rPr lang="en-US" dirty="0" err="1"/>
              <a:t>supremum</a:t>
            </a:r>
            <a:r>
              <a:rPr lang="en-US" dirty="0"/>
              <a:t> is strictly less than zero.</a:t>
            </a:r>
          </a:p>
        </p:txBody>
      </p:sp>
      <p:pic>
        <p:nvPicPr>
          <p:cNvPr id="3" name="Picture 2"/>
          <p:cNvPicPr>
            <a:picLocks noChangeAspect="1"/>
          </p:cNvPicPr>
          <p:nvPr/>
        </p:nvPicPr>
        <p:blipFill>
          <a:blip r:embed="rId2"/>
          <a:stretch>
            <a:fillRect/>
          </a:stretch>
        </p:blipFill>
        <p:spPr>
          <a:xfrm>
            <a:off x="2843808" y="1340768"/>
            <a:ext cx="3815218" cy="2864167"/>
          </a:xfrm>
          <a:prstGeom prst="rect">
            <a:avLst/>
          </a:prstGeom>
        </p:spPr>
      </p:pic>
    </p:spTree>
    <p:extLst>
      <p:ext uri="{BB962C8B-B14F-4D97-AF65-F5344CB8AC3E}">
        <p14:creationId xmlns:p14="http://schemas.microsoft.com/office/powerpoint/2010/main" val="12443192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52536" y="-406430"/>
            <a:ext cx="7807964" cy="5861609"/>
          </a:xfrm>
          <a:prstGeom prst="rect">
            <a:avLst/>
          </a:prstGeom>
        </p:spPr>
      </p:pic>
      <p:sp>
        <p:nvSpPr>
          <p:cNvPr id="5" name="TextBox 4"/>
          <p:cNvSpPr txBox="1"/>
          <p:nvPr/>
        </p:nvSpPr>
        <p:spPr>
          <a:xfrm>
            <a:off x="107504" y="5012520"/>
            <a:ext cx="9036496" cy="1015663"/>
          </a:xfrm>
          <a:prstGeom prst="rect">
            <a:avLst/>
          </a:prstGeom>
          <a:noFill/>
        </p:spPr>
        <p:txBody>
          <a:bodyPr wrap="square" rtlCol="0">
            <a:spAutoFit/>
          </a:bodyPr>
          <a:lstStyle/>
          <a:p>
            <a:r>
              <a:rPr lang="en-IE" sz="2000" dirty="0"/>
              <a:t>Danilo </a:t>
            </a:r>
            <a:r>
              <a:rPr lang="en-IE" sz="2000" dirty="0" err="1"/>
              <a:t>Blanusa's</a:t>
            </a:r>
            <a:r>
              <a:rPr lang="en-IE" sz="2000" dirty="0"/>
              <a:t> </a:t>
            </a:r>
            <a:r>
              <a:rPr lang="en-IE" sz="2000" dirty="0" smtClean="0"/>
              <a:t>complete </a:t>
            </a:r>
            <a:r>
              <a:rPr lang="en-IE" sz="2000" dirty="0"/>
              <a:t>hyperbolic plane in 6-dimensional Euclidean space! Attention, this is a computer option to project from 6 dimensions into 3 dimensions. This is just an illustration of what computer graphics can do</a:t>
            </a:r>
            <a:endParaRPr lang="hu-HU" sz="2000" dirty="0"/>
          </a:p>
        </p:txBody>
      </p:sp>
      <p:sp>
        <p:nvSpPr>
          <p:cNvPr id="6" name="TextBox 5"/>
          <p:cNvSpPr txBox="1"/>
          <p:nvPr/>
        </p:nvSpPr>
        <p:spPr>
          <a:xfrm>
            <a:off x="107504" y="6078647"/>
            <a:ext cx="8928992" cy="830997"/>
          </a:xfrm>
          <a:prstGeom prst="rect">
            <a:avLst/>
          </a:prstGeom>
          <a:noFill/>
        </p:spPr>
        <p:txBody>
          <a:bodyPr wrap="square" rtlCol="0">
            <a:spAutoFit/>
          </a:bodyPr>
          <a:lstStyle/>
          <a:p>
            <a:r>
              <a:rPr lang="en-IE" sz="2400" b="1" dirty="0"/>
              <a:t>The entire hyperbolic plane does not fit in 3-dimensional Euclidean space!</a:t>
            </a:r>
            <a:endParaRPr lang="hu-HU" sz="2400" b="1" dirty="0"/>
          </a:p>
        </p:txBody>
      </p:sp>
    </p:spTree>
    <p:extLst>
      <p:ext uri="{BB962C8B-B14F-4D97-AF65-F5344CB8AC3E}">
        <p14:creationId xmlns:p14="http://schemas.microsoft.com/office/powerpoint/2010/main" val="13573810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51520" y="116632"/>
            <a:ext cx="6407451" cy="4810161"/>
          </a:xfrm>
          <a:prstGeom prst="rect">
            <a:avLst/>
          </a:prstGeom>
        </p:spPr>
      </p:pic>
      <p:sp>
        <p:nvSpPr>
          <p:cNvPr id="4" name="TextBox 3"/>
          <p:cNvSpPr txBox="1"/>
          <p:nvPr/>
        </p:nvSpPr>
        <p:spPr>
          <a:xfrm>
            <a:off x="179512" y="5085184"/>
            <a:ext cx="8712968" cy="830997"/>
          </a:xfrm>
          <a:prstGeom prst="rect">
            <a:avLst/>
          </a:prstGeom>
          <a:noFill/>
        </p:spPr>
        <p:txBody>
          <a:bodyPr wrap="square" rtlCol="0">
            <a:spAutoFit/>
          </a:bodyPr>
          <a:lstStyle/>
          <a:p>
            <a:r>
              <a:rPr lang="en-IE" sz="2400" dirty="0"/>
              <a:t>An immersion of </a:t>
            </a:r>
            <a:r>
              <a:rPr lang="en-IE" sz="2400" dirty="0" err="1" smtClean="0"/>
              <a:t>Balnusa's</a:t>
            </a:r>
            <a:r>
              <a:rPr lang="en-IE" sz="2400" dirty="0" smtClean="0"/>
              <a:t> </a:t>
            </a:r>
            <a:r>
              <a:rPr lang="en-IE" sz="2400" dirty="0"/>
              <a:t>former embedding into 5-dimensional Euclidean space (author's implementation)</a:t>
            </a:r>
            <a:endParaRPr lang="hu-HU" sz="2400" dirty="0"/>
          </a:p>
        </p:txBody>
      </p:sp>
    </p:spTree>
    <p:extLst>
      <p:ext uri="{BB962C8B-B14F-4D97-AF65-F5344CB8AC3E}">
        <p14:creationId xmlns:p14="http://schemas.microsoft.com/office/powerpoint/2010/main" val="4236580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605136" y="620688"/>
            <a:ext cx="7920880" cy="1938992"/>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In my presentation, I would like to draw the audience's attention to two important papers in the history of </a:t>
            </a:r>
            <a:r>
              <a:rPr lang="en-US" sz="2400" dirty="0" err="1">
                <a:latin typeface="Times New Roman" panose="02020603050405020304" pitchFamily="18" charset="0"/>
                <a:cs typeface="Times New Roman" panose="02020603050405020304" pitchFamily="18" charset="0"/>
              </a:rPr>
              <a:t>science.The</a:t>
            </a:r>
            <a:r>
              <a:rPr lang="en-US" sz="2400" dirty="0">
                <a:latin typeface="Times New Roman" panose="02020603050405020304" pitchFamily="18" charset="0"/>
                <a:cs typeface="Times New Roman" panose="02020603050405020304" pitchFamily="18" charset="0"/>
              </a:rPr>
              <a:t> first is on Hilbert's very important theorem, which he published in </a:t>
            </a:r>
            <a:r>
              <a:rPr lang="en-US" sz="2400" dirty="0" err="1">
                <a:latin typeface="Times New Roman" panose="02020603050405020304" pitchFamily="18" charset="0"/>
                <a:cs typeface="Times New Roman" panose="02020603050405020304" pitchFamily="18" charset="0"/>
              </a:rPr>
              <a:t>Grundlagen</a:t>
            </a:r>
            <a:r>
              <a:rPr lang="en-US" sz="2400" dirty="0">
                <a:latin typeface="Times New Roman" panose="02020603050405020304" pitchFamily="18" charset="0"/>
                <a:cs typeface="Times New Roman" panose="02020603050405020304" pitchFamily="18" charset="0"/>
              </a:rPr>
              <a:t> der </a:t>
            </a:r>
            <a:r>
              <a:rPr lang="en-US" sz="2400" dirty="0" err="1">
                <a:latin typeface="Times New Roman" panose="02020603050405020304" pitchFamily="18" charset="0"/>
                <a:cs typeface="Times New Roman" panose="02020603050405020304" pitchFamily="18" charset="0"/>
              </a:rPr>
              <a:t>Geometrie</a:t>
            </a:r>
            <a:r>
              <a:rPr lang="en-US" sz="2400" dirty="0">
                <a:latin typeface="Times New Roman" panose="02020603050405020304" pitchFamily="18" charset="0"/>
                <a:cs typeface="Times New Roman" panose="02020603050405020304" pitchFamily="18" charset="0"/>
              </a:rPr>
              <a:t>, the second is on one of </a:t>
            </a:r>
            <a:r>
              <a:rPr lang="en-US" sz="2400" dirty="0" err="1">
                <a:latin typeface="Times New Roman" panose="02020603050405020304" pitchFamily="18" charset="0"/>
                <a:cs typeface="Times New Roman" panose="02020603050405020304" pitchFamily="18" charset="0"/>
              </a:rPr>
              <a:t>Coxeter's</a:t>
            </a:r>
            <a:r>
              <a:rPr lang="en-US" sz="2400" dirty="0">
                <a:latin typeface="Times New Roman" panose="02020603050405020304" pitchFamily="18" charset="0"/>
                <a:cs typeface="Times New Roman" panose="02020603050405020304" pitchFamily="18" charset="0"/>
              </a:rPr>
              <a:t> interesting but less cited papers.</a:t>
            </a:r>
          </a:p>
        </p:txBody>
      </p:sp>
      <p:pic>
        <p:nvPicPr>
          <p:cNvPr id="1026" name="Picture 2" descr="https://upload.wikimedia.org/wikipedia/commons/thumb/b/bc/David_Hilbert_postcard_retusche.jpg/220px-David_Hilbert_postcard_retusch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568342"/>
            <a:ext cx="1819638" cy="25888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en/thumb/3/30/Coxeter.jpg/240px-Coxe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50380" y="2276872"/>
            <a:ext cx="2286000" cy="2752725"/>
          </a:xfrm>
          <a:prstGeom prst="rect">
            <a:avLst/>
          </a:prstGeom>
          <a:noFill/>
          <a:extLst>
            <a:ext uri="{909E8E84-426E-40DD-AFC4-6F175D3DCCD1}">
              <a14:hiddenFill xmlns:a14="http://schemas.microsoft.com/office/drawing/2010/main">
                <a:solidFill>
                  <a:srgbClr val="FFFFFF"/>
                </a:solidFill>
              </a14:hiddenFill>
            </a:ext>
          </a:extLst>
        </p:spPr>
      </p:pic>
      <p:sp>
        <p:nvSpPr>
          <p:cNvPr id="5" name="Szövegdoboz 4"/>
          <p:cNvSpPr txBox="1"/>
          <p:nvPr/>
        </p:nvSpPr>
        <p:spPr>
          <a:xfrm>
            <a:off x="5004048" y="5674787"/>
            <a:ext cx="3995936" cy="1200329"/>
          </a:xfrm>
          <a:prstGeom prst="rect">
            <a:avLst/>
          </a:prstGeom>
          <a:noFill/>
        </p:spPr>
        <p:txBody>
          <a:bodyPr wrap="square" rtlCol="0">
            <a:spAutoFit/>
          </a:bodyPr>
          <a:lstStyle/>
          <a:p>
            <a:r>
              <a:rPr lang="en-US" dirty="0"/>
              <a:t>Born: 9 February 1907 London, England,</a:t>
            </a:r>
          </a:p>
          <a:p>
            <a:r>
              <a:rPr lang="en-US" dirty="0"/>
              <a:t>Died: 31 March 2003 (aged 96), Toronto, Ontario, Canada</a:t>
            </a:r>
          </a:p>
          <a:p>
            <a:endParaRPr lang="en-US" dirty="0"/>
          </a:p>
        </p:txBody>
      </p:sp>
      <p:sp>
        <p:nvSpPr>
          <p:cNvPr id="6" name="Szövegdoboz 5"/>
          <p:cNvSpPr txBox="1"/>
          <p:nvPr/>
        </p:nvSpPr>
        <p:spPr>
          <a:xfrm>
            <a:off x="4788024" y="5157192"/>
            <a:ext cx="4211960" cy="646331"/>
          </a:xfrm>
          <a:prstGeom prst="rect">
            <a:avLst/>
          </a:prstGeom>
          <a:noFill/>
        </p:spPr>
        <p:txBody>
          <a:bodyPr wrap="square" rtlCol="0">
            <a:spAutoFit/>
          </a:bodyPr>
          <a:lstStyle/>
          <a:p>
            <a:r>
              <a:rPr lang="en-US" b="1" dirty="0"/>
              <a:t>Harold Scott MacDonald "Donald" </a:t>
            </a:r>
            <a:r>
              <a:rPr lang="en-US" b="1" dirty="0" err="1"/>
              <a:t>Coxeter</a:t>
            </a:r>
            <a:endParaRPr lang="en-US" b="1" dirty="0"/>
          </a:p>
          <a:p>
            <a:endParaRPr lang="en-US" dirty="0"/>
          </a:p>
        </p:txBody>
      </p:sp>
      <p:sp>
        <p:nvSpPr>
          <p:cNvPr id="7" name="Szövegdoboz 6"/>
          <p:cNvSpPr txBox="1"/>
          <p:nvPr/>
        </p:nvSpPr>
        <p:spPr>
          <a:xfrm>
            <a:off x="153228" y="5673255"/>
            <a:ext cx="4752528" cy="1477328"/>
          </a:xfrm>
          <a:prstGeom prst="rect">
            <a:avLst/>
          </a:prstGeom>
          <a:noFill/>
        </p:spPr>
        <p:txBody>
          <a:bodyPr wrap="square" rtlCol="0">
            <a:spAutoFit/>
          </a:bodyPr>
          <a:lstStyle/>
          <a:p>
            <a:r>
              <a:rPr lang="en-US" dirty="0"/>
              <a:t>Born: 23 January 1862,Königsberg or </a:t>
            </a:r>
            <a:r>
              <a:rPr lang="en-US" dirty="0" err="1"/>
              <a:t>Wehlau</a:t>
            </a:r>
            <a:r>
              <a:rPr lang="en-US" dirty="0"/>
              <a:t>, Kingdom of Prussia</a:t>
            </a:r>
          </a:p>
          <a:p>
            <a:r>
              <a:rPr lang="en-US" dirty="0"/>
              <a:t>Died: 14 February 1943 (aged 81), </a:t>
            </a:r>
            <a:r>
              <a:rPr lang="en-US" dirty="0" err="1"/>
              <a:t>Göttingen</a:t>
            </a:r>
            <a:r>
              <a:rPr lang="en-US" dirty="0"/>
              <a:t>, Germany</a:t>
            </a:r>
          </a:p>
          <a:p>
            <a:endParaRPr lang="en-US" dirty="0"/>
          </a:p>
        </p:txBody>
      </p:sp>
      <p:sp>
        <p:nvSpPr>
          <p:cNvPr id="8" name="Szövegdoboz 7"/>
          <p:cNvSpPr txBox="1"/>
          <p:nvPr/>
        </p:nvSpPr>
        <p:spPr>
          <a:xfrm>
            <a:off x="395536" y="5157192"/>
            <a:ext cx="3600400" cy="369332"/>
          </a:xfrm>
          <a:prstGeom prst="rect">
            <a:avLst/>
          </a:prstGeom>
          <a:noFill/>
        </p:spPr>
        <p:txBody>
          <a:bodyPr wrap="square" rtlCol="0">
            <a:spAutoFit/>
          </a:bodyPr>
          <a:lstStyle/>
          <a:p>
            <a:pPr algn="ctr"/>
            <a:r>
              <a:rPr lang="en-US" b="1" dirty="0" smtClean="0"/>
              <a:t>David Hilbert</a:t>
            </a:r>
            <a:endParaRPr lang="en-US" dirty="0"/>
          </a:p>
        </p:txBody>
      </p:sp>
    </p:spTree>
    <p:extLst>
      <p:ext uri="{BB962C8B-B14F-4D97-AF65-F5344CB8AC3E}">
        <p14:creationId xmlns:p14="http://schemas.microsoft.com/office/powerpoint/2010/main" val="32018042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27584" y="260648"/>
            <a:ext cx="3048264" cy="6224555"/>
          </a:xfrm>
          <a:prstGeom prst="rect">
            <a:avLst/>
          </a:prstGeom>
        </p:spPr>
      </p:pic>
      <p:sp>
        <p:nvSpPr>
          <p:cNvPr id="3" name="TextBox 2"/>
          <p:cNvSpPr txBox="1"/>
          <p:nvPr/>
        </p:nvSpPr>
        <p:spPr>
          <a:xfrm>
            <a:off x="4788024" y="764704"/>
            <a:ext cx="4032448" cy="3539430"/>
          </a:xfrm>
          <a:prstGeom prst="rect">
            <a:avLst/>
          </a:prstGeom>
          <a:noFill/>
        </p:spPr>
        <p:txBody>
          <a:bodyPr wrap="square" rtlCol="0">
            <a:spAutoFit/>
          </a:bodyPr>
          <a:lstStyle/>
          <a:p>
            <a:r>
              <a:rPr lang="en-IE" sz="2800" b="1" dirty="0"/>
              <a:t>The embedding of a region of the Bolyai plane into the 4-dimensional Euclidean space and its parallel projection into the 3-dimensional space. Implementation of OGR</a:t>
            </a:r>
            <a:r>
              <a:rPr lang="en-IE" sz="2800" b="1" dirty="0" smtClean="0"/>
              <a:t>.</a:t>
            </a:r>
          </a:p>
          <a:p>
            <a:r>
              <a:rPr lang="hu-HU" sz="2800" b="1" dirty="0"/>
              <a:t>My edit!</a:t>
            </a:r>
          </a:p>
        </p:txBody>
      </p:sp>
    </p:spTree>
    <p:extLst>
      <p:ext uri="{BB962C8B-B14F-4D97-AF65-F5344CB8AC3E}">
        <p14:creationId xmlns:p14="http://schemas.microsoft.com/office/powerpoint/2010/main" val="26155122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971600" y="1849125"/>
            <a:ext cx="7344816" cy="1323439"/>
          </a:xfrm>
          <a:prstGeom prst="rect">
            <a:avLst/>
          </a:prstGeom>
          <a:noFill/>
        </p:spPr>
        <p:txBody>
          <a:bodyPr wrap="square" rtlCol="0">
            <a:spAutoFit/>
          </a:bodyPr>
          <a:lstStyle/>
          <a:p>
            <a:pPr algn="ctr"/>
            <a:r>
              <a:rPr lang="en-US" sz="4000" dirty="0"/>
              <a:t>Thank you very much for your respectful attention!</a:t>
            </a:r>
          </a:p>
        </p:txBody>
      </p:sp>
    </p:spTree>
    <p:extLst>
      <p:ext uri="{BB962C8B-B14F-4D97-AF65-F5344CB8AC3E}">
        <p14:creationId xmlns:p14="http://schemas.microsoft.com/office/powerpoint/2010/main" val="2301363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323528" y="476672"/>
            <a:ext cx="8568952" cy="5262979"/>
          </a:xfrm>
          <a:prstGeom prst="rect">
            <a:avLst/>
          </a:prstGeom>
          <a:noFill/>
        </p:spPr>
        <p:txBody>
          <a:bodyPr wrap="square" rtlCol="0">
            <a:spAutoFit/>
          </a:bodyPr>
          <a:lstStyle/>
          <a:p>
            <a:pPr algn="just"/>
            <a:r>
              <a:rPr lang="en-US" sz="2800" dirty="0">
                <a:latin typeface="Times New Roman" panose="02020603050405020304" pitchFamily="18" charset="0"/>
                <a:cs typeface="Times New Roman" panose="02020603050405020304" pitchFamily="18" charset="0"/>
              </a:rPr>
              <a:t>Hilbert published the perfect system of Euclidean geometry in 1901. As Hilbert mentioned, many people did not even understand why this monumental work was needed at the beginning of the 20th century. On the other hand, Hilbert, who is also the creator of the formalist mathematical philosophical trend, felt the need to finally clarify the system of Euclidean geometry after 2000 years. This was required by the formalist worldview itself, in order to place the mathematical structure of the world on an absolutely logically pure basis. Of course, in this monumental work, Hilbert also laid the logical foundations of </a:t>
            </a:r>
            <a:r>
              <a:rPr lang="en-US" sz="2800" dirty="0" err="1">
                <a:latin typeface="Times New Roman" panose="02020603050405020304" pitchFamily="18" charset="0"/>
                <a:cs typeface="Times New Roman" panose="02020603050405020304" pitchFamily="18" charset="0"/>
              </a:rPr>
              <a:t>Bolyai-Lobacevskii's</a:t>
            </a:r>
            <a:r>
              <a:rPr lang="en-US" sz="2800" dirty="0">
                <a:latin typeface="Times New Roman" panose="02020603050405020304" pitchFamily="18" charset="0"/>
                <a:cs typeface="Times New Roman" panose="02020603050405020304" pitchFamily="18" charset="0"/>
              </a:rPr>
              <a:t> geometry. </a:t>
            </a:r>
          </a:p>
        </p:txBody>
      </p:sp>
    </p:spTree>
    <p:extLst>
      <p:ext uri="{BB962C8B-B14F-4D97-AF65-F5344CB8AC3E}">
        <p14:creationId xmlns:p14="http://schemas.microsoft.com/office/powerpoint/2010/main" val="3491593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395536" y="332656"/>
            <a:ext cx="8280920" cy="6001643"/>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And he gifted the mathematical community with one more great theorem, namely his theorem that there is no complete surface with negative constant curvature in 3-dimensional space! Today, in the language of modern differential geometry, we formulate this as saying that the </a:t>
            </a:r>
            <a:r>
              <a:rPr lang="en-US" sz="2400" dirty="0" err="1">
                <a:latin typeface="Times New Roman" panose="02020603050405020304" pitchFamily="18" charset="0"/>
                <a:cs typeface="Times New Roman" panose="02020603050405020304" pitchFamily="18" charset="0"/>
              </a:rPr>
              <a:t>Bolyai-Lobachevskiy</a:t>
            </a:r>
            <a:r>
              <a:rPr lang="en-US" sz="2400" dirty="0">
                <a:latin typeface="Times New Roman" panose="02020603050405020304" pitchFamily="18" charset="0"/>
                <a:cs typeface="Times New Roman" panose="02020603050405020304" pitchFamily="18" charset="0"/>
              </a:rPr>
              <a:t> plane cannot be embedded in 3-dimensional </a:t>
            </a:r>
            <a:r>
              <a:rPr lang="en-US" sz="2400" dirty="0" err="1">
                <a:latin typeface="Times New Roman" panose="02020603050405020304" pitchFamily="18" charset="0"/>
                <a:cs typeface="Times New Roman" panose="02020603050405020304" pitchFamily="18" charset="0"/>
              </a:rPr>
              <a:t>space.What</a:t>
            </a:r>
            <a:r>
              <a:rPr lang="en-US" sz="2400" dirty="0">
                <a:latin typeface="Times New Roman" panose="02020603050405020304" pitchFamily="18" charset="0"/>
                <a:cs typeface="Times New Roman" panose="02020603050405020304" pitchFamily="18" charset="0"/>
              </a:rPr>
              <a:t> does this mean? In my opinion, this means that </a:t>
            </a:r>
            <a:r>
              <a:rPr lang="en-US" sz="2400" dirty="0" err="1">
                <a:latin typeface="Times New Roman" panose="02020603050405020304" pitchFamily="18" charset="0"/>
                <a:cs typeface="Times New Roman" panose="02020603050405020304" pitchFamily="18" charset="0"/>
              </a:rPr>
              <a:t>Bolyai-Lobacevskii</a:t>
            </a:r>
            <a:r>
              <a:rPr lang="en-US" sz="2400" dirty="0">
                <a:latin typeface="Times New Roman" panose="02020603050405020304" pitchFamily="18" charset="0"/>
                <a:cs typeface="Times New Roman" panose="02020603050405020304" pitchFamily="18" charset="0"/>
              </a:rPr>
              <a:t> geometry is not realized in 3-dimensional space! Of course, many people do not like this strong statement: because what does mathematical existence mean? However, we are working with these concepts step by step. If someone says that he has found a right-angled 3-angle in which the Pythagorean theorem is not true, we immediately think that something is wrong with the person making the statement. Well, it's similar to when someone says that some gadget works according to </a:t>
            </a:r>
            <a:r>
              <a:rPr lang="en-US" sz="2400" dirty="0" err="1">
                <a:latin typeface="Times New Roman" panose="02020603050405020304" pitchFamily="18" charset="0"/>
                <a:cs typeface="Times New Roman" panose="02020603050405020304" pitchFamily="18" charset="0"/>
              </a:rPr>
              <a:t>Bolyai-Lobacevsky</a:t>
            </a:r>
            <a:r>
              <a:rPr lang="en-US" sz="2400" dirty="0">
                <a:latin typeface="Times New Roman" panose="02020603050405020304" pitchFamily="18" charset="0"/>
                <a:cs typeface="Times New Roman" panose="02020603050405020304" pitchFamily="18" charset="0"/>
              </a:rPr>
              <a:t> geometry in 3-dimensional space. Because such a gadget does not exist!</a:t>
            </a:r>
          </a:p>
        </p:txBody>
      </p:sp>
    </p:spTree>
    <p:extLst>
      <p:ext uri="{BB962C8B-B14F-4D97-AF65-F5344CB8AC3E}">
        <p14:creationId xmlns:p14="http://schemas.microsoft.com/office/powerpoint/2010/main" val="25126075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323528" y="116632"/>
            <a:ext cx="8136904" cy="332398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This was built, this table, the chairs on which the honored participants sit, were designed based on Euclidean geometry. But they cannot make a chair based on </a:t>
            </a:r>
            <a:r>
              <a:rPr lang="en-US" sz="2400" dirty="0" err="1">
                <a:latin typeface="Times New Roman" panose="02020603050405020304" pitchFamily="18" charset="0"/>
                <a:cs typeface="Times New Roman" panose="02020603050405020304" pitchFamily="18" charset="0"/>
              </a:rPr>
              <a:t>Bolyai-Lobachevskiy</a:t>
            </a:r>
            <a:r>
              <a:rPr lang="en-US" sz="2400" dirty="0">
                <a:latin typeface="Times New Roman" panose="02020603050405020304" pitchFamily="18" charset="0"/>
                <a:cs typeface="Times New Roman" panose="02020603050405020304" pitchFamily="18" charset="0"/>
              </a:rPr>
              <a:t> geometry. This is what Hilbert's famous theorem means.</a:t>
            </a:r>
          </a:p>
          <a:p>
            <a:r>
              <a:rPr lang="en-US" sz="2400" dirty="0">
                <a:latin typeface="Times New Roman" panose="02020603050405020304" pitchFamily="18" charset="0"/>
                <a:cs typeface="Times New Roman" panose="02020603050405020304" pitchFamily="18" charset="0"/>
              </a:rPr>
              <a:t>Of course, in quantum mechanical dimensions, it might be possible there... Because in the infinite, countable dimensional, separable Euclidean space, </a:t>
            </a:r>
            <a:r>
              <a:rPr lang="en-US" sz="2400" dirty="0" err="1">
                <a:latin typeface="Times New Roman" panose="02020603050405020304" pitchFamily="18" charset="0"/>
                <a:cs typeface="Times New Roman" panose="02020603050405020304" pitchFamily="18" charset="0"/>
              </a:rPr>
              <a:t>Bolyai-Lobachevskii</a:t>
            </a:r>
            <a:r>
              <a:rPr lang="en-US" sz="2400" dirty="0">
                <a:latin typeface="Times New Roman" panose="02020603050405020304" pitchFamily="18" charset="0"/>
                <a:cs typeface="Times New Roman" panose="02020603050405020304" pitchFamily="18" charset="0"/>
              </a:rPr>
              <a:t> geometry can already be realized. (Because Ludwig </a:t>
            </a:r>
            <a:r>
              <a:rPr lang="en-US" sz="2400" dirty="0" err="1">
                <a:latin typeface="Times New Roman" panose="02020603050405020304" pitchFamily="18" charset="0"/>
                <a:cs typeface="Times New Roman" panose="02020603050405020304" pitchFamily="18" charset="0"/>
              </a:rPr>
              <a:t>Bieberbach</a:t>
            </a:r>
            <a:r>
              <a:rPr lang="en-US" sz="2400" dirty="0">
                <a:latin typeface="Times New Roman" panose="02020603050405020304" pitchFamily="18" charset="0"/>
                <a:cs typeface="Times New Roman" panose="02020603050405020304" pitchFamily="18" charset="0"/>
              </a:rPr>
              <a:t> proved this).</a:t>
            </a:r>
          </a:p>
          <a:p>
            <a:endParaRPr lang="en-US" dirty="0"/>
          </a:p>
        </p:txBody>
      </p:sp>
      <p:sp>
        <p:nvSpPr>
          <p:cNvPr id="3" name="Szövegdoboz 2"/>
          <p:cNvSpPr txBox="1"/>
          <p:nvPr/>
        </p:nvSpPr>
        <p:spPr>
          <a:xfrm>
            <a:off x="323528" y="5085184"/>
            <a:ext cx="8136904" cy="1200329"/>
          </a:xfrm>
          <a:prstGeom prst="rect">
            <a:avLst/>
          </a:prstGeom>
          <a:noFill/>
        </p:spPr>
        <p:txBody>
          <a:bodyPr wrap="square" rtlCol="0">
            <a:spAutoFit/>
          </a:bodyPr>
          <a:lstStyle/>
          <a:p>
            <a:pPr algn="ctr"/>
            <a:r>
              <a:rPr lang="en-US" b="1" dirty="0"/>
              <a:t>Ludwig Georg Elias Moses </a:t>
            </a:r>
            <a:r>
              <a:rPr lang="en-US" b="1" dirty="0" err="1"/>
              <a:t>Bieberbach</a:t>
            </a:r>
            <a:endParaRPr lang="en-US" b="1" dirty="0"/>
          </a:p>
          <a:p>
            <a:r>
              <a:rPr lang="en-US" dirty="0"/>
              <a:t>Born: 4 December 1886, </a:t>
            </a:r>
            <a:r>
              <a:rPr lang="en-US" dirty="0" err="1"/>
              <a:t>Goddelau</a:t>
            </a:r>
            <a:r>
              <a:rPr lang="en-US" dirty="0"/>
              <a:t>, Grand Duchy of </a:t>
            </a:r>
            <a:r>
              <a:rPr lang="en-US" dirty="0" err="1"/>
              <a:t>Hesse</a:t>
            </a:r>
            <a:r>
              <a:rPr lang="en-US" dirty="0"/>
              <a:t>, German Empire</a:t>
            </a:r>
          </a:p>
          <a:p>
            <a:r>
              <a:rPr lang="en-US" dirty="0"/>
              <a:t>Died: 1 September 1982 (aged 95), </a:t>
            </a:r>
            <a:r>
              <a:rPr lang="en-US" dirty="0" err="1"/>
              <a:t>Oberaudorf</a:t>
            </a:r>
            <a:r>
              <a:rPr lang="en-US" dirty="0"/>
              <a:t>, Upper Bavaria, West Germany</a:t>
            </a:r>
          </a:p>
          <a:p>
            <a:endParaRPr lang="en-US" dirty="0"/>
          </a:p>
        </p:txBody>
      </p:sp>
      <p:pic>
        <p:nvPicPr>
          <p:cNvPr id="2050" name="Picture 2" descr="Ludwig Georg Moses Elias Bieberbach (1886–1982) • FamilySear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9480" y="3180184"/>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69255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750996" y="116632"/>
            <a:ext cx="7632848" cy="1754326"/>
          </a:xfrm>
          <a:prstGeom prst="rect">
            <a:avLst/>
          </a:prstGeom>
          <a:noFill/>
        </p:spPr>
        <p:txBody>
          <a:bodyPr wrap="square" rtlCol="0">
            <a:spAutoFit/>
          </a:bodyPr>
          <a:lstStyle/>
          <a:p>
            <a:r>
              <a:rPr lang="en-US" dirty="0"/>
              <a:t>Mathematics is an exact science, its statements are true a priori, there are no exceptions. So, no matter how depressing it is, </a:t>
            </a:r>
            <a:r>
              <a:rPr lang="en-US" dirty="0" err="1"/>
              <a:t>Bolyai-Lobachevskii</a:t>
            </a:r>
            <a:r>
              <a:rPr lang="en-US" dirty="0"/>
              <a:t> geometry is not realized in its entirety in the 3-dimensional Euclidean space. Let me give you a not-so-good analogy: just as the Klein bottle cannot be realized in 3-dimensional space, </a:t>
            </a:r>
            <a:r>
              <a:rPr lang="en-US" dirty="0" err="1"/>
              <a:t>Bolyai-Lobachevskii's</a:t>
            </a:r>
            <a:r>
              <a:rPr lang="en-US" dirty="0"/>
              <a:t> planar geometry cannot be realized either</a:t>
            </a:r>
            <a:r>
              <a:rPr lang="en-US" dirty="0" smtClean="0"/>
              <a:t>.</a:t>
            </a:r>
            <a:endParaRPr lang="hu-HU" dirty="0" smtClean="0"/>
          </a:p>
        </p:txBody>
      </p:sp>
      <p:pic>
        <p:nvPicPr>
          <p:cNvPr id="307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17" y="2028947"/>
            <a:ext cx="1861137" cy="2510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zövegdoboz 2"/>
          <p:cNvSpPr txBox="1"/>
          <p:nvPr/>
        </p:nvSpPr>
        <p:spPr>
          <a:xfrm>
            <a:off x="107504" y="4823473"/>
            <a:ext cx="3168352" cy="646331"/>
          </a:xfrm>
          <a:prstGeom prst="rect">
            <a:avLst/>
          </a:prstGeom>
          <a:noFill/>
        </p:spPr>
        <p:txBody>
          <a:bodyPr wrap="square" rtlCol="0">
            <a:spAutoFit/>
          </a:bodyPr>
          <a:lstStyle/>
          <a:p>
            <a:pPr algn="ctr"/>
            <a:r>
              <a:rPr lang="en-US" b="1" dirty="0"/>
              <a:t>Klein bottle (</a:t>
            </a:r>
            <a:r>
              <a:rPr lang="en-US" b="1" dirty="0" err="1"/>
              <a:t>Nonorientable</a:t>
            </a:r>
            <a:r>
              <a:rPr lang="en-US" dirty="0"/>
              <a:t>)</a:t>
            </a:r>
          </a:p>
          <a:p>
            <a:endParaRPr lang="en-US" dirty="0"/>
          </a:p>
        </p:txBody>
      </p:sp>
      <p:pic>
        <p:nvPicPr>
          <p:cNvPr id="4" name="Kép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0181" y="1556792"/>
            <a:ext cx="2254478" cy="4605899"/>
          </a:xfrm>
          <a:prstGeom prst="rect">
            <a:avLst/>
          </a:prstGeom>
        </p:spPr>
      </p:pic>
    </p:spTree>
    <p:extLst>
      <p:ext uri="{BB962C8B-B14F-4D97-AF65-F5344CB8AC3E}">
        <p14:creationId xmlns:p14="http://schemas.microsoft.com/office/powerpoint/2010/main" val="18199677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zövegdoboz 1"/>
          <p:cNvSpPr txBox="1"/>
          <p:nvPr/>
        </p:nvSpPr>
        <p:spPr>
          <a:xfrm>
            <a:off x="251520" y="188640"/>
            <a:ext cx="8136904" cy="1938992"/>
          </a:xfrm>
          <a:prstGeom prst="rect">
            <a:avLst/>
          </a:prstGeom>
          <a:noFill/>
        </p:spPr>
        <p:txBody>
          <a:bodyPr wrap="square" rtlCol="0">
            <a:spAutoFit/>
          </a:bodyPr>
          <a:lstStyle/>
          <a:p>
            <a:r>
              <a:rPr lang="en-US" sz="2000" dirty="0"/>
              <a:t>It was not by chance that Hilbert included this theorem in his </a:t>
            </a:r>
            <a:r>
              <a:rPr lang="en-US" sz="2000" dirty="0" err="1"/>
              <a:t>Grundlagen</a:t>
            </a:r>
            <a:r>
              <a:rPr lang="en-US" sz="2000" dirty="0"/>
              <a:t> </a:t>
            </a:r>
            <a:r>
              <a:rPr lang="en-US" sz="2000" dirty="0" smtClean="0"/>
              <a:t>de</a:t>
            </a:r>
            <a:r>
              <a:rPr lang="hu-HU" sz="2000" dirty="0" smtClean="0"/>
              <a:t>r</a:t>
            </a:r>
            <a:r>
              <a:rPr lang="en-US" sz="2000" dirty="0" smtClean="0"/>
              <a:t> </a:t>
            </a:r>
            <a:r>
              <a:rPr lang="en-US" sz="2000" dirty="0" err="1"/>
              <a:t>Geometrie</a:t>
            </a:r>
            <a:r>
              <a:rPr lang="en-US" sz="2000" dirty="0"/>
              <a:t>. He knew, felt and understood the importance and epistemological background of this proposition.</a:t>
            </a:r>
          </a:p>
          <a:p>
            <a:r>
              <a:rPr lang="en-US" sz="2000" dirty="0"/>
              <a:t>Unfortunately, we forgot about this later! (Note that on the </a:t>
            </a:r>
            <a:r>
              <a:rPr lang="en-US" sz="2000" dirty="0" err="1"/>
              <a:t>pseudosphere</a:t>
            </a:r>
            <a:r>
              <a:rPr lang="en-US" sz="2000" dirty="0"/>
              <a:t> and on all surfaces with negative constant curvature, the </a:t>
            </a:r>
            <a:r>
              <a:rPr lang="en-US" sz="2000" dirty="0" err="1"/>
              <a:t>Bolyai-Lobachevskii</a:t>
            </a:r>
            <a:r>
              <a:rPr lang="en-US" sz="2000" dirty="0"/>
              <a:t> plane geometry is realized in a small (very small range). </a:t>
            </a:r>
          </a:p>
        </p:txBody>
      </p:sp>
      <p:pic>
        <p:nvPicPr>
          <p:cNvPr id="4" name="Kép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92896"/>
            <a:ext cx="4238625" cy="4038600"/>
          </a:xfrm>
          <a:prstGeom prst="rect">
            <a:avLst/>
          </a:prstGeom>
        </p:spPr>
      </p:pic>
      <p:pic>
        <p:nvPicPr>
          <p:cNvPr id="5" name="Kép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9952" y="2754319"/>
            <a:ext cx="5725850" cy="3215984"/>
          </a:xfrm>
          <a:prstGeom prst="rect">
            <a:avLst/>
          </a:prstGeom>
        </p:spPr>
      </p:pic>
    </p:spTree>
    <p:extLst>
      <p:ext uri="{BB962C8B-B14F-4D97-AF65-F5344CB8AC3E}">
        <p14:creationId xmlns:p14="http://schemas.microsoft.com/office/powerpoint/2010/main" val="9014040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332656"/>
            <a:ext cx="8568952" cy="2585323"/>
          </a:xfrm>
          <a:prstGeom prst="rect">
            <a:avLst/>
          </a:prstGeom>
          <a:noFill/>
        </p:spPr>
        <p:txBody>
          <a:bodyPr wrap="square" rtlCol="0">
            <a:spAutoFit/>
          </a:bodyPr>
          <a:lstStyle/>
          <a:p>
            <a:r>
              <a:rPr lang="en-IE" b="1" dirty="0"/>
              <a:t>Alexis Claude </a:t>
            </a:r>
            <a:r>
              <a:rPr lang="en-IE" b="1" dirty="0" err="1"/>
              <a:t>Clairaut</a:t>
            </a:r>
            <a:r>
              <a:rPr lang="en-IE" dirty="0"/>
              <a:t> (French pronunciation: </a:t>
            </a:r>
            <a:r>
              <a:rPr lang="en-IE" dirty="0">
                <a:hlinkClick r:id="rId2" tooltip="Help:IPA/French"/>
              </a:rPr>
              <a:t>[</a:t>
            </a:r>
            <a:r>
              <a:rPr lang="en-IE" dirty="0" err="1">
                <a:hlinkClick r:id="rId2" tooltip="Help:IPA/French"/>
              </a:rPr>
              <a:t>alɛksi</a:t>
            </a:r>
            <a:r>
              <a:rPr lang="en-IE" dirty="0">
                <a:hlinkClick r:id="rId2" tooltip="Help:IPA/French"/>
              </a:rPr>
              <a:t> </a:t>
            </a:r>
            <a:r>
              <a:rPr lang="en-IE" dirty="0" err="1">
                <a:hlinkClick r:id="rId2" tooltip="Help:IPA/French"/>
              </a:rPr>
              <a:t>klod</a:t>
            </a:r>
            <a:r>
              <a:rPr lang="en-IE" dirty="0">
                <a:hlinkClick r:id="rId2" tooltip="Help:IPA/French"/>
              </a:rPr>
              <a:t> </a:t>
            </a:r>
            <a:r>
              <a:rPr lang="en-IE" dirty="0" err="1">
                <a:hlinkClick r:id="rId2" tooltip="Help:IPA/French"/>
              </a:rPr>
              <a:t>klɛʁo</a:t>
            </a:r>
            <a:r>
              <a:rPr lang="en-IE" dirty="0">
                <a:hlinkClick r:id="rId2" tooltip="Help:IPA/French"/>
              </a:rPr>
              <a:t>]</a:t>
            </a:r>
            <a:r>
              <a:rPr lang="en-IE" dirty="0"/>
              <a:t>; 13 May 1713 – 17 May 1765) was a French mathematician, </a:t>
            </a:r>
            <a:r>
              <a:rPr lang="en-IE" dirty="0">
                <a:hlinkClick r:id="rId3" tooltip="Astronomer"/>
              </a:rPr>
              <a:t>astronomer</a:t>
            </a:r>
            <a:r>
              <a:rPr lang="en-IE" dirty="0"/>
              <a:t>, and </a:t>
            </a:r>
            <a:r>
              <a:rPr lang="en-IE" dirty="0">
                <a:hlinkClick r:id="rId4" tooltip="Geophysicist"/>
              </a:rPr>
              <a:t>geophysicist</a:t>
            </a:r>
            <a:r>
              <a:rPr lang="en-IE" dirty="0"/>
              <a:t>. He was a prominent Newtonian whose work helped to establish the validity of the principles and results that </a:t>
            </a:r>
            <a:r>
              <a:rPr lang="en-IE" dirty="0">
                <a:hlinkClick r:id="rId5" tooltip="Isaac Newton"/>
              </a:rPr>
              <a:t>Sir Isaac Newton</a:t>
            </a:r>
            <a:r>
              <a:rPr lang="en-IE" dirty="0"/>
              <a:t> had outlined in the </a:t>
            </a:r>
            <a:r>
              <a:rPr lang="en-IE" i="1" dirty="0">
                <a:hlinkClick r:id="rId6" tooltip="Principia Mathematica Philosophiae Naturalis"/>
              </a:rPr>
              <a:t>Principia</a:t>
            </a:r>
            <a:r>
              <a:rPr lang="en-IE" dirty="0"/>
              <a:t> of 1687. </a:t>
            </a:r>
            <a:r>
              <a:rPr lang="en-IE" dirty="0" err="1"/>
              <a:t>Clairaut</a:t>
            </a:r>
            <a:r>
              <a:rPr lang="en-IE" dirty="0"/>
              <a:t> was one of the key figures in the expedition to </a:t>
            </a:r>
            <a:r>
              <a:rPr lang="en-IE" dirty="0">
                <a:hlinkClick r:id="rId7" tooltip="Sápmi"/>
              </a:rPr>
              <a:t>Lapland</a:t>
            </a:r>
            <a:r>
              <a:rPr lang="en-IE" dirty="0"/>
              <a:t> that helped to confirm Newton's theory for the </a:t>
            </a:r>
            <a:r>
              <a:rPr lang="en-IE" dirty="0">
                <a:hlinkClick r:id="rId8" tooltip="Figure of the Earth"/>
              </a:rPr>
              <a:t>figure of the Earth</a:t>
            </a:r>
            <a:r>
              <a:rPr lang="en-IE" dirty="0"/>
              <a:t>. In that context, </a:t>
            </a:r>
            <a:r>
              <a:rPr lang="en-IE" dirty="0" err="1"/>
              <a:t>Clairaut</a:t>
            </a:r>
            <a:r>
              <a:rPr lang="en-IE" dirty="0"/>
              <a:t> worked out a mathematical result now known as "</a:t>
            </a:r>
            <a:r>
              <a:rPr lang="en-IE" dirty="0" err="1">
                <a:hlinkClick r:id="rId9" tooltip="Symmetry of second derivatives"/>
              </a:rPr>
              <a:t>Clairaut's</a:t>
            </a:r>
            <a:r>
              <a:rPr lang="en-IE" dirty="0">
                <a:hlinkClick r:id="rId9" tooltip="Symmetry of second derivatives"/>
              </a:rPr>
              <a:t> theorem</a:t>
            </a:r>
            <a:r>
              <a:rPr lang="en-IE" dirty="0"/>
              <a:t>". He also tackled the gravitational </a:t>
            </a:r>
            <a:r>
              <a:rPr lang="en-IE" dirty="0">
                <a:hlinkClick r:id="rId10" tooltip="Three-body problem"/>
              </a:rPr>
              <a:t>three-body problem</a:t>
            </a:r>
            <a:r>
              <a:rPr lang="en-IE" dirty="0"/>
              <a:t>, being the first to obtain a satisfactory result for the </a:t>
            </a:r>
            <a:r>
              <a:rPr lang="en-IE" dirty="0">
                <a:hlinkClick r:id="rId11" tooltip="Apsidal precession"/>
              </a:rPr>
              <a:t>apsidal precession</a:t>
            </a:r>
            <a:r>
              <a:rPr lang="en-IE" dirty="0"/>
              <a:t> of the Moon's orbit. In </a:t>
            </a:r>
            <a:r>
              <a:rPr lang="en-IE" dirty="0">
                <a:hlinkClick r:id="rId12" tooltip="Mathematics"/>
              </a:rPr>
              <a:t>mathematics</a:t>
            </a:r>
            <a:r>
              <a:rPr lang="en-IE" dirty="0"/>
              <a:t> he is also credited with </a:t>
            </a:r>
            <a:r>
              <a:rPr lang="en-IE" dirty="0" err="1">
                <a:hlinkClick r:id="rId13" tooltip="Clairaut's equation"/>
              </a:rPr>
              <a:t>Clairaut's</a:t>
            </a:r>
            <a:r>
              <a:rPr lang="en-IE" dirty="0">
                <a:hlinkClick r:id="rId13" tooltip="Clairaut's equation"/>
              </a:rPr>
              <a:t> equation</a:t>
            </a:r>
            <a:r>
              <a:rPr lang="en-IE" dirty="0"/>
              <a:t> and </a:t>
            </a:r>
            <a:r>
              <a:rPr lang="en-IE" dirty="0" err="1">
                <a:hlinkClick r:id="rId14" tooltip="Clairaut's relation"/>
              </a:rPr>
              <a:t>Clairaut's</a:t>
            </a:r>
            <a:r>
              <a:rPr lang="en-IE" dirty="0">
                <a:hlinkClick r:id="rId14" tooltip="Clairaut's relation"/>
              </a:rPr>
              <a:t> relation</a:t>
            </a:r>
            <a:r>
              <a:rPr lang="en-IE" dirty="0"/>
              <a:t>. </a:t>
            </a:r>
            <a:endParaRPr lang="hu-HU" dirty="0"/>
          </a:p>
        </p:txBody>
      </p:sp>
      <p:pic>
        <p:nvPicPr>
          <p:cNvPr id="3" name="Picture 2"/>
          <p:cNvPicPr>
            <a:picLocks noChangeAspect="1"/>
          </p:cNvPicPr>
          <p:nvPr/>
        </p:nvPicPr>
        <p:blipFill>
          <a:blip r:embed="rId15"/>
          <a:stretch>
            <a:fillRect/>
          </a:stretch>
        </p:blipFill>
        <p:spPr>
          <a:xfrm>
            <a:off x="47889" y="3021419"/>
            <a:ext cx="2377456" cy="2829173"/>
          </a:xfrm>
          <a:prstGeom prst="rect">
            <a:avLst/>
          </a:prstGeom>
        </p:spPr>
      </p:pic>
      <p:sp>
        <p:nvSpPr>
          <p:cNvPr id="4" name="TextBox 3"/>
          <p:cNvSpPr txBox="1"/>
          <p:nvPr/>
        </p:nvSpPr>
        <p:spPr>
          <a:xfrm>
            <a:off x="5666554" y="2917979"/>
            <a:ext cx="3456384" cy="1754326"/>
          </a:xfrm>
          <a:prstGeom prst="rect">
            <a:avLst/>
          </a:prstGeom>
          <a:noFill/>
        </p:spPr>
        <p:txBody>
          <a:bodyPr wrap="square" rtlCol="0">
            <a:spAutoFit/>
          </a:bodyPr>
          <a:lstStyle/>
          <a:p>
            <a:r>
              <a:rPr lang="en-US" dirty="0"/>
              <a:t>According to </a:t>
            </a:r>
            <a:r>
              <a:rPr lang="en-US" dirty="0" err="1"/>
              <a:t>Clairaut's</a:t>
            </a:r>
            <a:r>
              <a:rPr lang="en-US" dirty="0"/>
              <a:t> theorem: the radius on the surface of rotation multiplied by the elevation angle of the geodetic will be </a:t>
            </a:r>
            <a:r>
              <a:rPr lang="ro-RO" dirty="0" smtClean="0"/>
              <a:t>CONSTANT</a:t>
            </a:r>
            <a:r>
              <a:rPr lang="en-US" dirty="0" smtClean="0"/>
              <a:t>! </a:t>
            </a:r>
            <a:r>
              <a:rPr lang="en-US" dirty="0"/>
              <a:t>With this, we follow the path of the geodetics.</a:t>
            </a:r>
            <a:endParaRPr lang="hu-HU" dirty="0"/>
          </a:p>
        </p:txBody>
      </p:sp>
      <p:pic>
        <p:nvPicPr>
          <p:cNvPr id="5" name="Picture 4"/>
          <p:cNvPicPr>
            <a:picLocks noChangeAspect="1"/>
          </p:cNvPicPr>
          <p:nvPr/>
        </p:nvPicPr>
        <p:blipFill>
          <a:blip r:embed="rId16"/>
          <a:stretch>
            <a:fillRect/>
          </a:stretch>
        </p:blipFill>
        <p:spPr>
          <a:xfrm>
            <a:off x="2987824" y="4684448"/>
            <a:ext cx="3720247" cy="2016838"/>
          </a:xfrm>
          <a:prstGeom prst="rect">
            <a:avLst/>
          </a:prstGeom>
        </p:spPr>
      </p:pic>
    </p:spTree>
    <p:extLst>
      <p:ext uri="{BB962C8B-B14F-4D97-AF65-F5344CB8AC3E}">
        <p14:creationId xmlns:p14="http://schemas.microsoft.com/office/powerpoint/2010/main" val="3654248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88640"/>
            <a:ext cx="4991100" cy="2705100"/>
          </a:xfrm>
          <a:prstGeom prst="rect">
            <a:avLst/>
          </a:prstGeom>
        </p:spPr>
      </p:pic>
      <p:pic>
        <p:nvPicPr>
          <p:cNvPr id="5" name="Picture 4"/>
          <p:cNvPicPr>
            <a:picLocks noChangeAspect="1"/>
          </p:cNvPicPr>
          <p:nvPr/>
        </p:nvPicPr>
        <p:blipFill>
          <a:blip r:embed="rId3"/>
          <a:stretch>
            <a:fillRect/>
          </a:stretch>
        </p:blipFill>
        <p:spPr>
          <a:xfrm>
            <a:off x="147929" y="3789040"/>
            <a:ext cx="3962743" cy="2591025"/>
          </a:xfrm>
          <a:prstGeom prst="rect">
            <a:avLst/>
          </a:prstGeom>
        </p:spPr>
      </p:pic>
      <p:pic>
        <p:nvPicPr>
          <p:cNvPr id="7" name="Picture 6"/>
          <p:cNvPicPr>
            <a:picLocks noChangeAspect="1"/>
          </p:cNvPicPr>
          <p:nvPr/>
        </p:nvPicPr>
        <p:blipFill>
          <a:blip r:embed="rId4"/>
          <a:stretch>
            <a:fillRect/>
          </a:stretch>
        </p:blipFill>
        <p:spPr>
          <a:xfrm>
            <a:off x="4932040" y="3789039"/>
            <a:ext cx="3767655" cy="2591025"/>
          </a:xfrm>
          <a:prstGeom prst="rect">
            <a:avLst/>
          </a:prstGeom>
        </p:spPr>
      </p:pic>
      <p:pic>
        <p:nvPicPr>
          <p:cNvPr id="9" name="Picture 8"/>
          <p:cNvPicPr>
            <a:picLocks noChangeAspect="1"/>
          </p:cNvPicPr>
          <p:nvPr/>
        </p:nvPicPr>
        <p:blipFill>
          <a:blip r:embed="rId5"/>
          <a:stretch>
            <a:fillRect/>
          </a:stretch>
        </p:blipFill>
        <p:spPr>
          <a:xfrm>
            <a:off x="5260511" y="470527"/>
            <a:ext cx="3631969" cy="2423213"/>
          </a:xfrm>
          <a:prstGeom prst="rect">
            <a:avLst/>
          </a:prstGeom>
        </p:spPr>
      </p:pic>
    </p:spTree>
    <p:extLst>
      <p:ext uri="{BB962C8B-B14F-4D97-AF65-F5344CB8AC3E}">
        <p14:creationId xmlns:p14="http://schemas.microsoft.com/office/powerpoint/2010/main" val="20216569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812</TotalTime>
  <Words>1419</Words>
  <Application>Microsoft Office PowerPoint</Application>
  <PresentationFormat>On-screen Show (4:3)</PresentationFormat>
  <Paragraphs>53</Paragraphs>
  <Slides>21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Times New Roman</vt:lpstr>
      <vt:lpstr>Office-téma</vt:lpstr>
      <vt:lpstr>What is the physical and philosophical consequence of Hilbert's famous theorem, according to which Bolyai-Lobachevskii plane geometry cannot be implemented globally as internal geometry of a surface in 3-dimensional space?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 physical and philosophical consequence of Hilbert's famous theorem, according to which Bolyai-Lobachevskii plane geometry cannot be implemented globally as internal geometry of a surface in 3-dimensional space?</dc:title>
  <dc:creator>User</dc:creator>
  <cp:lastModifiedBy>Windows User</cp:lastModifiedBy>
  <cp:revision>23</cp:revision>
  <dcterms:created xsi:type="dcterms:W3CDTF">2024-04-02T03:13:41Z</dcterms:created>
  <dcterms:modified xsi:type="dcterms:W3CDTF">2024-05-02T04:41:31Z</dcterms:modified>
</cp:coreProperties>
</file>