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9" r:id="rId2"/>
    <p:sldId id="291" r:id="rId3"/>
    <p:sldId id="327" r:id="rId4"/>
    <p:sldId id="313" r:id="rId5"/>
    <p:sldId id="321" r:id="rId6"/>
    <p:sldId id="314" r:id="rId7"/>
    <p:sldId id="328" r:id="rId8"/>
    <p:sldId id="301" r:id="rId9"/>
    <p:sldId id="329" r:id="rId10"/>
    <p:sldId id="310" r:id="rId11"/>
    <p:sldId id="324" r:id="rId12"/>
    <p:sldId id="330" r:id="rId13"/>
    <p:sldId id="319" r:id="rId14"/>
    <p:sldId id="296" r:id="rId15"/>
    <p:sldId id="331" r:id="rId16"/>
    <p:sldId id="323" r:id="rId17"/>
    <p:sldId id="332" r:id="rId18"/>
    <p:sldId id="333" r:id="rId19"/>
    <p:sldId id="334" r:id="rId20"/>
    <p:sldId id="335" r:id="rId21"/>
    <p:sldId id="336" r:id="rId22"/>
    <p:sldId id="337" r:id="rId23"/>
    <p:sldId id="288" r:id="rId24"/>
  </p:sldIdLst>
  <p:sldSz cx="12192000" cy="6858000"/>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CAE"/>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84" autoAdjust="0"/>
    <p:restoredTop sz="95332" autoAdjust="0"/>
  </p:normalViewPr>
  <p:slideViewPr>
    <p:cSldViewPr snapToGrid="0" snapToObjects="1">
      <p:cViewPr varScale="1">
        <p:scale>
          <a:sx n="67" d="100"/>
          <a:sy n="67" d="100"/>
        </p:scale>
        <p:origin x="499" y="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3226"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99012"/>
          </a:xfrm>
          <a:prstGeom prst="rect">
            <a:avLst/>
          </a:prstGeom>
        </p:spPr>
        <p:txBody>
          <a:bodyPr vert="horz" lIns="91440" tIns="45720" rIns="91440" bIns="45720" rtlCol="0"/>
          <a:lstStyle>
            <a:lvl1pPr algn="r">
              <a:defRPr sz="1200"/>
            </a:lvl1pPr>
          </a:lstStyle>
          <a:p>
            <a:fld id="{CBB72EAA-2733-D14F-950A-8F4240385864}" type="datetimeFigureOut">
              <a:rPr lang="en-US" smtClean="0"/>
              <a:t>6/26/2023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46678"/>
            <a:ext cx="2971800" cy="49901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9446678"/>
            <a:ext cx="2971800" cy="499011"/>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9012"/>
          </a:xfrm>
          <a:prstGeom prst="rect">
            <a:avLst/>
          </a:prstGeom>
        </p:spPr>
        <p:txBody>
          <a:bodyPr vert="horz" lIns="91440" tIns="45720" rIns="91440" bIns="45720" rtlCol="0"/>
          <a:lstStyle>
            <a:lvl1pPr algn="r">
              <a:defRPr sz="1200"/>
            </a:lvl1pPr>
          </a:lstStyle>
          <a:p>
            <a:fld id="{D4DD062E-52F7-A14D-A443-1F3854784447}" type="datetimeFigureOut">
              <a:rPr lang="en-US" smtClean="0"/>
              <a:t>6/26/2023</a:t>
            </a:fld>
            <a:endParaRPr lang="en-US"/>
          </a:p>
        </p:txBody>
      </p:sp>
      <p:sp>
        <p:nvSpPr>
          <p:cNvPr id="4" name="Slide Image Placehold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86362"/>
            <a:ext cx="5486400" cy="391611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6678"/>
            <a:ext cx="2971800" cy="4990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6678"/>
            <a:ext cx="2971800" cy="499011"/>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328181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1448589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3158996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1899602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725295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2067734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30737285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2633983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381914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660823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926484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Comme vous le savez, nous avons aussi la charge de la base de données Survey et de son interface GEODE, qui constituent un axe central de nos activités Survey. Comme vous le voyez sur le graphe, GEODE a connu de multiples évolutions depuis sa création au milieu des années 80, suivant les versions successives des produits Oracle, comme Oracle </a:t>
            </a:r>
            <a:r>
              <a:rPr lang="fr-FR" dirty="0" err="1"/>
              <a:t>Forms</a:t>
            </a:r>
            <a:r>
              <a:rPr lang="fr-FR" dirty="0"/>
              <a:t> puis APEX. Une longue histoire donc de plus de 35 ans! Ce qui, sur l’échelle de temps informatique est une « éternité », et qui nous poussera dans les années à venir à nous poser et prendre un moment pour étudier les futurs choix technologiques.</a:t>
            </a:r>
          </a:p>
          <a:p>
            <a:endParaRPr lang="fr-FR" dirty="0"/>
          </a:p>
          <a:p>
            <a:r>
              <a:rPr lang="fr-FR" dirty="0"/>
              <a:t>A ce propos, le projet </a:t>
            </a:r>
            <a:r>
              <a:rPr lang="fr-FR" dirty="0" err="1"/>
              <a:t>MAlT</a:t>
            </a:r>
            <a:r>
              <a:rPr lang="fr-FR" dirty="0"/>
              <a:t> au CERN, qui nous incite de plus en plus à nous affranchir des licences imposées par les grandes sociétés commerciales (dont Oracle fait partie!), et à nous tourner vers des solutions open-source (donc sans licence commerciale), nous demandera de réfléchir de manière plus générale au choix des futures technologies informatiques utilisées par la section.</a:t>
            </a:r>
          </a:p>
        </p:txBody>
      </p:sp>
      <p:sp>
        <p:nvSpPr>
          <p:cNvPr id="4" name="Slide Number Placeholder 3"/>
          <p:cNvSpPr>
            <a:spLocks noGrp="1"/>
          </p:cNvSpPr>
          <p:nvPr>
            <p:ph type="sldNum" sz="quarter" idx="10"/>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505254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3038022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541181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3113372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5381050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6/26/2023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AF7AEEF8-31F0-4ED3-A581-FCD7AC3C64A4}"/>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6/26/2023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9" name="Picture 8">
            <a:extLst>
              <a:ext uri="{FF2B5EF4-FFF2-40B4-BE49-F238E27FC236}">
                <a16:creationId xmlns:a16="http://schemas.microsoft.com/office/drawing/2014/main" id="{8B8B6C94-F942-48ED-A436-8969EE978F3A}"/>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6/26/2023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1" name="Picture 10">
            <a:extLst>
              <a:ext uri="{FF2B5EF4-FFF2-40B4-BE49-F238E27FC236}">
                <a16:creationId xmlns:a16="http://schemas.microsoft.com/office/drawing/2014/main" id="{102BDF18-8D91-4CC4-87D2-20A5B0B2E1F9}"/>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6/26/2023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pic>
        <p:nvPicPr>
          <p:cNvPr id="12" name="Picture 11">
            <a:extLst>
              <a:ext uri="{FF2B5EF4-FFF2-40B4-BE49-F238E27FC236}">
                <a16:creationId xmlns:a16="http://schemas.microsoft.com/office/drawing/2014/main" id="{7CBB88D3-793C-4AB4-BFF0-19AA0379BC88}"/>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6/26/2023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pic>
        <p:nvPicPr>
          <p:cNvPr id="15" name="Picture 14">
            <a:extLst>
              <a:ext uri="{FF2B5EF4-FFF2-40B4-BE49-F238E27FC236}">
                <a16:creationId xmlns:a16="http://schemas.microsoft.com/office/drawing/2014/main" id="{FBA90D9E-5F23-495E-8CB1-8ED651487C29}"/>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6/26/2023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3" name="Picture 12">
            <a:extLst>
              <a:ext uri="{FF2B5EF4-FFF2-40B4-BE49-F238E27FC236}">
                <a16:creationId xmlns:a16="http://schemas.microsoft.com/office/drawing/2014/main" id="{569E14A3-5BBD-4175-801B-343D5ED22333}"/>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6/26/2023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7C473097-FE74-4662-B5CE-1C100E1C1CB1}"/>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6/26/2023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93A03016-B64C-486E-887F-4ABFB9B2F19E}"/>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0" name="Picture 9">
            <a:extLst>
              <a:ext uri="{FF2B5EF4-FFF2-40B4-BE49-F238E27FC236}">
                <a16:creationId xmlns:a16="http://schemas.microsoft.com/office/drawing/2014/main" id="{74417BB1-0566-4378-9FBF-4A9B85413F2C}"/>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9" name="Picture 8">
            <a:extLst>
              <a:ext uri="{FF2B5EF4-FFF2-40B4-BE49-F238E27FC236}">
                <a16:creationId xmlns:a16="http://schemas.microsoft.com/office/drawing/2014/main" id="{24ED2B5C-1508-4BA5-B757-7B3B52A3A2E3}"/>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E6CE8CA7-E0C3-4CB2-853D-659E8F7DDF66}"/>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pic>
        <p:nvPicPr>
          <p:cNvPr id="6" name="Picture 5">
            <a:extLst>
              <a:ext uri="{FF2B5EF4-FFF2-40B4-BE49-F238E27FC236}">
                <a16:creationId xmlns:a16="http://schemas.microsoft.com/office/drawing/2014/main" id="{B277E501-DDA3-414C-B7D0-38E927001D88}"/>
              </a:ext>
            </a:extLst>
          </p:cNvPr>
          <p:cNvPicPr>
            <a:picLocks noChangeAspect="1"/>
          </p:cNvPicPr>
          <p:nvPr userDrawn="1"/>
        </p:nvPicPr>
        <p:blipFill>
          <a:blip r:embed="rId3"/>
          <a:stretch>
            <a:fillRect/>
          </a:stretch>
        </p:blipFill>
        <p:spPr>
          <a:xfrm>
            <a:off x="5231905" y="4162655"/>
            <a:ext cx="1728191" cy="1353859"/>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0222D224-6FC0-47C9-874D-DF86F1091B50}"/>
              </a:ext>
            </a:extLst>
          </p:cNvPr>
          <p:cNvPicPr>
            <a:picLocks noChangeAspect="1"/>
          </p:cNvPicPr>
          <p:nvPr userDrawn="1"/>
        </p:nvPicPr>
        <p:blipFill>
          <a:blip r:embed="rId2"/>
          <a:stretch>
            <a:fillRect/>
          </a:stretch>
        </p:blipFill>
        <p:spPr>
          <a:xfrm>
            <a:off x="4214193" y="353961"/>
            <a:ext cx="3763612" cy="2948399"/>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0222D224-6FC0-47C9-874D-DF86F1091B50}"/>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58B9DAE2-C015-4124-9A6D-C222D8172C81}"/>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8" name="Picture 7">
            <a:extLst>
              <a:ext uri="{FF2B5EF4-FFF2-40B4-BE49-F238E27FC236}">
                <a16:creationId xmlns:a16="http://schemas.microsoft.com/office/drawing/2014/main" id="{8B45DD51-6A9A-43B9-8443-DFDE6EE3B4BB}"/>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7" name="Picture 6">
            <a:extLst>
              <a:ext uri="{FF2B5EF4-FFF2-40B4-BE49-F238E27FC236}">
                <a16:creationId xmlns:a16="http://schemas.microsoft.com/office/drawing/2014/main" id="{0613E9E7-05EC-4595-98DE-F218FDA4E2A0}"/>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528B4973-7B69-4094-9264-3457113EDF02}"/>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3" name="Picture 12">
            <a:extLst>
              <a:ext uri="{FF2B5EF4-FFF2-40B4-BE49-F238E27FC236}">
                <a16:creationId xmlns:a16="http://schemas.microsoft.com/office/drawing/2014/main" id="{5B0F9A9C-E969-41DB-B084-45B4F44C86CC}"/>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6/26/2023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5.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jpeg"/><Relationship Id="rId10" Type="http://schemas.openxmlformats.org/officeDocument/2006/relationships/image" Target="../media/image33.png"/><Relationship Id="rId4" Type="http://schemas.openxmlformats.org/officeDocument/2006/relationships/image" Target="../media/image27.jpeg"/><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0.jpg"/><Relationship Id="rId5" Type="http://schemas.openxmlformats.org/officeDocument/2006/relationships/image" Target="../media/image39.png"/><Relationship Id="rId4" Type="http://schemas.openxmlformats.org/officeDocument/2006/relationships/image" Target="../media/image38.jp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45.emf"/></Relationships>
</file>

<file path=ppt/slides/_rels/slide22.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1867820" y="3542976"/>
            <a:ext cx="8816224" cy="2153265"/>
          </a:xfrm>
        </p:spPr>
        <p:txBody>
          <a:bodyPr/>
          <a:lstStyle/>
          <a:p>
            <a:pPr algn="ctr"/>
            <a:r>
              <a:rPr lang="en-US" dirty="0" smtClean="0"/>
              <a:t>Programs and applications</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Francis </a:t>
            </a:r>
            <a:r>
              <a:rPr lang="en-US" sz="1800" dirty="0" smtClean="0"/>
              <a:t>KLUMB</a:t>
            </a:r>
          </a:p>
          <a:p>
            <a:pPr algn="l"/>
            <a:r>
              <a:rPr lang="en-US" sz="1800" dirty="0" smtClean="0"/>
              <a:t>27/06/2021</a:t>
            </a:r>
            <a:endParaRPr lang="en-US" sz="1800" dirty="0"/>
          </a:p>
        </p:txBody>
      </p:sp>
      <p:pic>
        <p:nvPicPr>
          <p:cNvPr id="4" name="Picture 3"/>
          <p:cNvPicPr>
            <a:picLocks noChangeAspect="1"/>
          </p:cNvPicPr>
          <p:nvPr/>
        </p:nvPicPr>
        <p:blipFill>
          <a:blip r:embed="rId3"/>
          <a:stretch>
            <a:fillRect/>
          </a:stretch>
        </p:blipFill>
        <p:spPr>
          <a:xfrm>
            <a:off x="3877066" y="4808352"/>
            <a:ext cx="8049748" cy="1695687"/>
          </a:xfrm>
          <a:prstGeom prst="rect">
            <a:avLst/>
          </a:prstGeom>
        </p:spPr>
      </p:pic>
    </p:spTree>
    <p:extLst>
      <p:ext uri="{BB962C8B-B14F-4D97-AF65-F5344CB8AC3E}">
        <p14:creationId xmlns:p14="http://schemas.microsoft.com/office/powerpoint/2010/main" val="21599439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7538" y="382696"/>
            <a:ext cx="11376025" cy="1065742"/>
          </a:xfrm>
        </p:spPr>
        <p:txBody>
          <a:bodyPr/>
          <a:lstStyle/>
          <a:p>
            <a:r>
              <a:rPr lang="en-GB" dirty="0"/>
              <a:t>Survey Data processing software</a:t>
            </a:r>
          </a:p>
        </p:txBody>
      </p:sp>
      <p:cxnSp>
        <p:nvCxnSpPr>
          <p:cNvPr id="16" name="Straight Connector 15"/>
          <p:cNvCxnSpPr/>
          <p:nvPr/>
        </p:nvCxnSpPr>
        <p:spPr>
          <a:xfrm>
            <a:off x="617538" y="1085850"/>
            <a:ext cx="11041062" cy="0"/>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168" y="1981308"/>
            <a:ext cx="7263785" cy="3672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15"/>
          <p:cNvSpPr>
            <a:spLocks noChangeArrowheads="1"/>
          </p:cNvSpPr>
          <p:nvPr/>
        </p:nvSpPr>
        <p:spPr bwMode="auto">
          <a:xfrm>
            <a:off x="457200" y="1244600"/>
            <a:ext cx="8229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buFont typeface="Arial" panose="020B0604020202020204" pitchFamily="34" charset="0"/>
              <a:buChar char="•"/>
            </a:pPr>
            <a:r>
              <a:rPr lang="en-US" altLang="fr-FR" b="1" i="1" dirty="0" smtClean="0"/>
              <a:t>LGC</a:t>
            </a:r>
            <a:r>
              <a:rPr lang="en-US" altLang="fr-FR" i="1" dirty="0" smtClean="0"/>
              <a:t>  </a:t>
            </a:r>
            <a:r>
              <a:rPr lang="en-US" altLang="fr-FR" i="1" dirty="0"/>
              <a:t>Statistical Adjustment Software = Main kernel of the Survey Data Processing!</a:t>
            </a:r>
            <a:endParaRPr lang="en-US" altLang="fr-FR" dirty="0"/>
          </a:p>
        </p:txBody>
      </p:sp>
      <p:sp>
        <p:nvSpPr>
          <p:cNvPr id="26" name="Rectangle 9"/>
          <p:cNvSpPr>
            <a:spLocks noChangeArrowheads="1"/>
          </p:cNvSpPr>
          <p:nvPr/>
        </p:nvSpPr>
        <p:spPr bwMode="auto">
          <a:xfrm>
            <a:off x="8341012" y="3313750"/>
            <a:ext cx="3152775" cy="954088"/>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lgn="ctr"/>
            <a:r>
              <a:rPr lang="en-US" altLang="fr-FR" sz="1400" i="1" dirty="0"/>
              <a:t>Parameters estimation</a:t>
            </a:r>
          </a:p>
          <a:p>
            <a:pPr algn="ctr"/>
            <a:r>
              <a:rPr lang="en-US" altLang="fr-FR" sz="1400" i="1" dirty="0"/>
              <a:t>(points coordinates, elements positions, offsets w.r.t. nominal,…) including data analysis criteria</a:t>
            </a:r>
            <a:endParaRPr lang="fr-CH" altLang="fr-FR" sz="1400" dirty="0"/>
          </a:p>
        </p:txBody>
      </p:sp>
      <p:sp>
        <p:nvSpPr>
          <p:cNvPr id="27" name="Rectangle 9"/>
          <p:cNvSpPr>
            <a:spLocks noChangeArrowheads="1"/>
          </p:cNvSpPr>
          <p:nvPr/>
        </p:nvSpPr>
        <p:spPr bwMode="auto">
          <a:xfrm>
            <a:off x="8336249" y="2756538"/>
            <a:ext cx="3152775" cy="30797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lgn="ctr"/>
            <a:r>
              <a:rPr lang="en-US" altLang="fr-FR" sz="1400" i="1"/>
              <a:t>Measurements, constraints,…</a:t>
            </a:r>
            <a:endParaRPr lang="fr-CH" altLang="fr-FR" sz="1400"/>
          </a:p>
        </p:txBody>
      </p:sp>
      <p:sp>
        <p:nvSpPr>
          <p:cNvPr id="28" name="Right Arrow 27"/>
          <p:cNvSpPr/>
          <p:nvPr/>
        </p:nvSpPr>
        <p:spPr>
          <a:xfrm rot="5400000">
            <a:off x="9756278" y="3045062"/>
            <a:ext cx="312139" cy="332653"/>
          </a:xfrm>
          <a:prstGeom prst="rightArrow">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CH"/>
          </a:p>
        </p:txBody>
      </p:sp>
      <p:sp>
        <p:nvSpPr>
          <p:cNvPr id="29" name="Date Placeholder 3"/>
          <p:cNvSpPr>
            <a:spLocks noGrp="1"/>
          </p:cNvSpPr>
          <p:nvPr>
            <p:ph type="dt" sz="half" idx="10"/>
          </p:nvPr>
        </p:nvSpPr>
        <p:spPr>
          <a:xfrm>
            <a:off x="3485228" y="6350851"/>
            <a:ext cx="631160" cy="365125"/>
          </a:xfrm>
        </p:spPr>
        <p:txBody>
          <a:bodyPr/>
          <a:lstStyle/>
          <a:p>
            <a:fld id="{23793A62-AA7E-5A4D-A43E-DF1B3593C4E5}" type="datetime1">
              <a:rPr lang="en-US" smtClean="0"/>
              <a:t>6/26/2023</a:t>
            </a:fld>
            <a:endParaRPr lang="en-US" dirty="0"/>
          </a:p>
        </p:txBody>
      </p:sp>
      <p:sp>
        <p:nvSpPr>
          <p:cNvPr id="30" name="Footer Placeholder 4"/>
          <p:cNvSpPr>
            <a:spLocks noGrp="1"/>
          </p:cNvSpPr>
          <p:nvPr>
            <p:ph type="ftr" sz="quarter" idx="11"/>
          </p:nvPr>
        </p:nvSpPr>
        <p:spPr>
          <a:xfrm>
            <a:off x="4259262" y="6356350"/>
            <a:ext cx="6572221" cy="365125"/>
          </a:xfrm>
        </p:spPr>
        <p:txBody>
          <a:bodyPr/>
          <a:lstStyle/>
          <a:p>
            <a:r>
              <a:rPr lang="en-US" dirty="0"/>
              <a:t>Francis Klumb | </a:t>
            </a:r>
            <a:r>
              <a:rPr lang="en-GB" dirty="0"/>
              <a:t>APC – Acquisition, Processing and Data Control</a:t>
            </a:r>
            <a:endParaRPr lang="en-US" dirty="0"/>
          </a:p>
        </p:txBody>
      </p:sp>
      <p:sp>
        <p:nvSpPr>
          <p:cNvPr id="31" name="Slide Number Placeholder 5"/>
          <p:cNvSpPr>
            <a:spLocks noGrp="1"/>
          </p:cNvSpPr>
          <p:nvPr>
            <p:ph type="sldNum" sz="quarter" idx="12"/>
          </p:nvPr>
        </p:nvSpPr>
        <p:spPr>
          <a:xfrm>
            <a:off x="11107546" y="6356350"/>
            <a:ext cx="681254" cy="365125"/>
          </a:xfrm>
        </p:spPr>
        <p:txBody>
          <a:bodyPr/>
          <a:lstStyle/>
          <a:p>
            <a:fld id="{36B5EA5A-BC32-A742-B11B-8E7414D5B535}" type="slidenum">
              <a:rPr lang="en-US" smtClean="0"/>
              <a:pPr/>
              <a:t>10</a:t>
            </a:fld>
            <a:endParaRPr lang="en-US" dirty="0"/>
          </a:p>
        </p:txBody>
      </p:sp>
      <p:sp>
        <p:nvSpPr>
          <p:cNvPr id="13" name="Rectangle 12"/>
          <p:cNvSpPr/>
          <p:nvPr/>
        </p:nvSpPr>
        <p:spPr>
          <a:xfrm rot="19670209">
            <a:off x="3556195" y="4251724"/>
            <a:ext cx="4575760" cy="400110"/>
          </a:xfrm>
          <a:prstGeom prst="rect">
            <a:avLst/>
          </a:prstGeom>
          <a:solidFill>
            <a:srgbClr val="FFFF00"/>
          </a:solidFill>
        </p:spPr>
        <p:txBody>
          <a:bodyPr wrap="square">
            <a:spAutoFit/>
          </a:bodyPr>
          <a:lstStyle/>
          <a:p>
            <a:r>
              <a:rPr lang="en-GB" sz="2000" b="1" dirty="0" smtClean="0">
                <a:solidFill>
                  <a:schemeClr val="tx1">
                    <a:lumMod val="75000"/>
                  </a:schemeClr>
                </a:solidFill>
                <a:latin typeface="Corbel" panose="020B0503020204020204" pitchFamily="34" charset="0"/>
              </a:rPr>
              <a:t>Should we make it open-source ?</a:t>
            </a:r>
            <a:endParaRPr lang="en-GB" sz="2000" b="1" dirty="0">
              <a:solidFill>
                <a:schemeClr val="accent3">
                  <a:lumMod val="50000"/>
                </a:schemeClr>
              </a:solidFill>
              <a:latin typeface="Corbel" panose="020B0503020204020204" pitchFamily="34" charset="0"/>
            </a:endParaRPr>
          </a:p>
        </p:txBody>
      </p:sp>
    </p:spTree>
    <p:extLst>
      <p:ext uri="{BB962C8B-B14F-4D97-AF65-F5344CB8AC3E}">
        <p14:creationId xmlns:p14="http://schemas.microsoft.com/office/powerpoint/2010/main" val="3985231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7538" y="382696"/>
            <a:ext cx="11376025" cy="1065742"/>
          </a:xfrm>
        </p:spPr>
        <p:txBody>
          <a:bodyPr/>
          <a:lstStyle/>
          <a:p>
            <a:r>
              <a:rPr lang="en-GB" dirty="0"/>
              <a:t>Survey Data processing software</a:t>
            </a:r>
          </a:p>
        </p:txBody>
      </p:sp>
      <p:grpSp>
        <p:nvGrpSpPr>
          <p:cNvPr id="22" name="Group 21"/>
          <p:cNvGrpSpPr/>
          <p:nvPr/>
        </p:nvGrpSpPr>
        <p:grpSpPr>
          <a:xfrm>
            <a:off x="7251763" y="1789005"/>
            <a:ext cx="3428941" cy="2089855"/>
            <a:chOff x="7272085" y="2269962"/>
            <a:chExt cx="3762880" cy="2414578"/>
          </a:xfrm>
        </p:grpSpPr>
        <p:pic>
          <p:nvPicPr>
            <p:cNvPr id="12" name="Picture 11"/>
            <p:cNvPicPr>
              <a:picLocks noChangeAspect="1"/>
            </p:cNvPicPr>
            <p:nvPr/>
          </p:nvPicPr>
          <p:blipFill>
            <a:blip r:embed="rId2"/>
            <a:stretch>
              <a:fillRect/>
            </a:stretch>
          </p:blipFill>
          <p:spPr>
            <a:xfrm>
              <a:off x="7272085" y="2594685"/>
              <a:ext cx="3762880" cy="2089855"/>
            </a:xfrm>
            <a:prstGeom prst="rect">
              <a:avLst/>
            </a:prstGeom>
          </p:spPr>
        </p:pic>
        <p:sp>
          <p:nvSpPr>
            <p:cNvPr id="13" name="TextBox 12"/>
            <p:cNvSpPr txBox="1"/>
            <p:nvPr/>
          </p:nvSpPr>
          <p:spPr>
            <a:xfrm>
              <a:off x="7272085" y="2269962"/>
              <a:ext cx="682879" cy="246221"/>
            </a:xfrm>
            <a:prstGeom prst="rect">
              <a:avLst/>
            </a:prstGeom>
            <a:noFill/>
          </p:spPr>
          <p:txBody>
            <a:bodyPr wrap="none" lIns="0" tIns="0" rIns="0" bIns="0" rtlCol="0">
              <a:spAutoFit/>
            </a:bodyPr>
            <a:lstStyle/>
            <a:p>
              <a:pPr algn="l"/>
              <a:r>
                <a:rPr lang="en-GB" sz="1600" b="1" i="1" dirty="0" err="1"/>
                <a:t>CSGeo</a:t>
              </a:r>
              <a:endParaRPr lang="en-GB" sz="1600" b="1" i="1" dirty="0"/>
            </a:p>
          </p:txBody>
        </p:sp>
      </p:grpSp>
      <p:grpSp>
        <p:nvGrpSpPr>
          <p:cNvPr id="4" name="Group 3"/>
          <p:cNvGrpSpPr/>
          <p:nvPr/>
        </p:nvGrpSpPr>
        <p:grpSpPr>
          <a:xfrm>
            <a:off x="1225888" y="1702377"/>
            <a:ext cx="4082553" cy="2792426"/>
            <a:chOff x="1042728" y="2600069"/>
            <a:chExt cx="4082553" cy="2792426"/>
          </a:xfrm>
        </p:grpSpPr>
        <p:grpSp>
          <p:nvGrpSpPr>
            <p:cNvPr id="7" name="Group 6"/>
            <p:cNvGrpSpPr/>
            <p:nvPr/>
          </p:nvGrpSpPr>
          <p:grpSpPr>
            <a:xfrm>
              <a:off x="1042728" y="2600069"/>
              <a:ext cx="4082553" cy="2792426"/>
              <a:chOff x="5023064" y="491649"/>
              <a:chExt cx="6504116" cy="5768961"/>
            </a:xfrm>
          </p:grpSpPr>
          <p:pic>
            <p:nvPicPr>
              <p:cNvPr id="8" name="Picture 7"/>
              <p:cNvPicPr>
                <a:picLocks noChangeAspect="1"/>
              </p:cNvPicPr>
              <p:nvPr/>
            </p:nvPicPr>
            <p:blipFill>
              <a:blip r:embed="rId3"/>
              <a:stretch>
                <a:fillRect/>
              </a:stretch>
            </p:blipFill>
            <p:spPr>
              <a:xfrm>
                <a:off x="5023064" y="1186937"/>
                <a:ext cx="6504116" cy="5073673"/>
              </a:xfrm>
              <a:prstGeom prst="rect">
                <a:avLst/>
              </a:prstGeom>
            </p:spPr>
          </p:pic>
          <p:sp>
            <p:nvSpPr>
              <p:cNvPr id="9" name="Rectangle 8"/>
              <p:cNvSpPr/>
              <p:nvPr/>
            </p:nvSpPr>
            <p:spPr>
              <a:xfrm>
                <a:off x="9051638" y="491649"/>
                <a:ext cx="184731" cy="369332"/>
              </a:xfrm>
              <a:prstGeom prst="rect">
                <a:avLst/>
              </a:prstGeom>
            </p:spPr>
            <p:txBody>
              <a:bodyPr wrap="none">
                <a:spAutoFit/>
              </a:bodyPr>
              <a:lstStyle/>
              <a:p>
                <a:endParaRPr lang="fr-CH" i="1" dirty="0">
                  <a:latin typeface="Arial" panose="020B0604020202020204" pitchFamily="34" charset="0"/>
                  <a:cs typeface="Arial" panose="020B0604020202020204" pitchFamily="34" charset="0"/>
                </a:endParaRPr>
              </a:p>
            </p:txBody>
          </p:sp>
        </p:grpSp>
        <p:sp>
          <p:nvSpPr>
            <p:cNvPr id="14" name="TextBox 13"/>
            <p:cNvSpPr txBox="1"/>
            <p:nvPr/>
          </p:nvSpPr>
          <p:spPr>
            <a:xfrm>
              <a:off x="1114231" y="2628388"/>
              <a:ext cx="580287" cy="246221"/>
            </a:xfrm>
            <a:prstGeom prst="rect">
              <a:avLst/>
            </a:prstGeom>
            <a:noFill/>
          </p:spPr>
          <p:txBody>
            <a:bodyPr wrap="none" lIns="0" tIns="0" rIns="0" bIns="0" rtlCol="0">
              <a:spAutoFit/>
            </a:bodyPr>
            <a:lstStyle/>
            <a:p>
              <a:pPr algn="l"/>
              <a:r>
                <a:rPr lang="en-GB" sz="1600" b="1" i="1" dirty="0" err="1"/>
                <a:t>Rabot</a:t>
              </a:r>
              <a:endParaRPr lang="en-GB" sz="1600" b="1" i="1" dirty="0"/>
            </a:p>
          </p:txBody>
        </p:sp>
      </p:grpSp>
      <p:cxnSp>
        <p:nvCxnSpPr>
          <p:cNvPr id="16" name="Straight Connector 15"/>
          <p:cNvCxnSpPr/>
          <p:nvPr/>
        </p:nvCxnSpPr>
        <p:spPr>
          <a:xfrm>
            <a:off x="617538" y="1085850"/>
            <a:ext cx="1104106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4155113" y="2726039"/>
            <a:ext cx="3596366" cy="2329177"/>
            <a:chOff x="3909898" y="3375118"/>
            <a:chExt cx="4121150" cy="2787049"/>
          </a:xfrm>
        </p:grpSpPr>
        <p:pic>
          <p:nvPicPr>
            <p:cNvPr id="18" name="Picture 17"/>
            <p:cNvPicPr>
              <a:picLocks noChangeAspect="1"/>
            </p:cNvPicPr>
            <p:nvPr/>
          </p:nvPicPr>
          <p:blipFill>
            <a:blip r:embed="rId4"/>
            <a:stretch>
              <a:fillRect/>
            </a:stretch>
          </p:blipFill>
          <p:spPr>
            <a:xfrm>
              <a:off x="3909898" y="3639613"/>
              <a:ext cx="4121150" cy="2522554"/>
            </a:xfrm>
            <a:prstGeom prst="rect">
              <a:avLst/>
            </a:prstGeom>
          </p:spPr>
        </p:pic>
        <p:sp>
          <p:nvSpPr>
            <p:cNvPr id="20" name="TextBox 19"/>
            <p:cNvSpPr txBox="1"/>
            <p:nvPr/>
          </p:nvSpPr>
          <p:spPr>
            <a:xfrm>
              <a:off x="5525213" y="3375118"/>
              <a:ext cx="737380" cy="246221"/>
            </a:xfrm>
            <a:prstGeom prst="rect">
              <a:avLst/>
            </a:prstGeom>
            <a:noFill/>
          </p:spPr>
          <p:txBody>
            <a:bodyPr wrap="none" lIns="0" tIns="0" rIns="0" bIns="0" rtlCol="0">
              <a:spAutoFit/>
            </a:bodyPr>
            <a:lstStyle/>
            <a:p>
              <a:pPr algn="l"/>
              <a:r>
                <a:rPr lang="en-GB" sz="1600" b="1" i="1" dirty="0"/>
                <a:t>CHABA</a:t>
              </a:r>
            </a:p>
          </p:txBody>
        </p:sp>
      </p:grpSp>
      <p:sp>
        <p:nvSpPr>
          <p:cNvPr id="19" name="Date Placeholder 3"/>
          <p:cNvSpPr>
            <a:spLocks noGrp="1"/>
          </p:cNvSpPr>
          <p:nvPr>
            <p:ph type="dt" sz="half" idx="10"/>
          </p:nvPr>
        </p:nvSpPr>
        <p:spPr>
          <a:xfrm>
            <a:off x="3485228" y="6350851"/>
            <a:ext cx="631160" cy="365125"/>
          </a:xfrm>
        </p:spPr>
        <p:txBody>
          <a:bodyPr/>
          <a:lstStyle/>
          <a:p>
            <a:fld id="{23793A62-AA7E-5A4D-A43E-DF1B3593C4E5}" type="datetime1">
              <a:rPr lang="en-US" smtClean="0"/>
              <a:t>6/26/2023</a:t>
            </a:fld>
            <a:endParaRPr lang="en-US" dirty="0"/>
          </a:p>
        </p:txBody>
      </p:sp>
      <p:sp>
        <p:nvSpPr>
          <p:cNvPr id="23" name="Footer Placeholder 4"/>
          <p:cNvSpPr>
            <a:spLocks noGrp="1"/>
          </p:cNvSpPr>
          <p:nvPr>
            <p:ph type="ftr" sz="quarter" idx="11"/>
          </p:nvPr>
        </p:nvSpPr>
        <p:spPr>
          <a:xfrm>
            <a:off x="4259262" y="6356350"/>
            <a:ext cx="6572221" cy="365125"/>
          </a:xfrm>
        </p:spPr>
        <p:txBody>
          <a:bodyPr/>
          <a:lstStyle/>
          <a:p>
            <a:r>
              <a:rPr lang="en-US" dirty="0"/>
              <a:t>Francis Klumb | </a:t>
            </a:r>
            <a:r>
              <a:rPr lang="en-GB" dirty="0"/>
              <a:t>APC – Acquisition, Processing and Data Control</a:t>
            </a:r>
            <a:endParaRPr lang="en-US" dirty="0"/>
          </a:p>
        </p:txBody>
      </p:sp>
      <p:sp>
        <p:nvSpPr>
          <p:cNvPr id="24" name="Slide Number Placeholder 5"/>
          <p:cNvSpPr>
            <a:spLocks noGrp="1"/>
          </p:cNvSpPr>
          <p:nvPr>
            <p:ph type="sldNum" sz="quarter" idx="12"/>
          </p:nvPr>
        </p:nvSpPr>
        <p:spPr>
          <a:xfrm>
            <a:off x="11107546" y="6356350"/>
            <a:ext cx="681254" cy="365125"/>
          </a:xfrm>
        </p:spPr>
        <p:txBody>
          <a:bodyPr/>
          <a:lstStyle/>
          <a:p>
            <a:fld id="{36B5EA5A-BC32-A742-B11B-8E7414D5B535}" type="slidenum">
              <a:rPr lang="en-US" smtClean="0"/>
              <a:pPr/>
              <a:t>11</a:t>
            </a:fld>
            <a:endParaRPr lang="en-US" dirty="0"/>
          </a:p>
        </p:txBody>
      </p:sp>
      <p:sp>
        <p:nvSpPr>
          <p:cNvPr id="26" name="Rectangle 25"/>
          <p:cNvSpPr/>
          <p:nvPr/>
        </p:nvSpPr>
        <p:spPr>
          <a:xfrm>
            <a:off x="2471758" y="5640843"/>
            <a:ext cx="8043842" cy="369332"/>
          </a:xfrm>
          <a:prstGeom prst="rect">
            <a:avLst/>
          </a:prstGeom>
        </p:spPr>
        <p:txBody>
          <a:bodyPr wrap="square">
            <a:spAutoFit/>
          </a:bodyPr>
          <a:lstStyle/>
          <a:p>
            <a:r>
              <a:rPr lang="en-GB" b="1" dirty="0" smtClean="0">
                <a:solidFill>
                  <a:schemeClr val="accent3">
                    <a:lumMod val="50000"/>
                  </a:schemeClr>
                </a:solidFill>
                <a:latin typeface="Corbel" panose="020B0503020204020204" pitchFamily="34" charset="0"/>
              </a:rPr>
              <a:t>C++ developments </a:t>
            </a:r>
            <a:r>
              <a:rPr lang="en-GB" b="1" dirty="0" smtClean="0">
                <a:solidFill>
                  <a:schemeClr val="accent3">
                    <a:lumMod val="50000"/>
                  </a:schemeClr>
                </a:solidFill>
                <a:latin typeface="Corbel" panose="020B0503020204020204" pitchFamily="34" charset="0"/>
              </a:rPr>
              <a:t>(</a:t>
            </a:r>
            <a:r>
              <a:rPr lang="en-GB" b="1" dirty="0" smtClean="0">
                <a:latin typeface="Corbel" panose="020B0503020204020204" pitchFamily="34" charset="0"/>
              </a:rPr>
              <a:t>extensively </a:t>
            </a:r>
            <a:r>
              <a:rPr lang="en-GB" b="1" dirty="0" smtClean="0">
                <a:latin typeface="Corbel" panose="020B0503020204020204" pitchFamily="34" charset="0"/>
              </a:rPr>
              <a:t>based on </a:t>
            </a:r>
            <a:r>
              <a:rPr lang="en-GB" b="1" dirty="0" err="1" smtClean="0">
                <a:latin typeface="Corbel" panose="020B0503020204020204" pitchFamily="34" charset="0"/>
              </a:rPr>
              <a:t>CMake</a:t>
            </a:r>
            <a:r>
              <a:rPr lang="en-GB" b="1" dirty="0" smtClean="0">
                <a:latin typeface="Corbel" panose="020B0503020204020204" pitchFamily="34" charset="0"/>
              </a:rPr>
              <a:t> for cross-platform purposes</a:t>
            </a:r>
            <a:r>
              <a:rPr lang="en-GB" b="1" dirty="0" smtClean="0">
                <a:latin typeface="Corbel" panose="020B0503020204020204" pitchFamily="34" charset="0"/>
              </a:rPr>
              <a:t>!)</a:t>
            </a:r>
            <a:endParaRPr lang="en-GB" dirty="0">
              <a:latin typeface="Corbel" panose="020B0503020204020204" pitchFamily="34" charset="0"/>
            </a:endParaRPr>
          </a:p>
        </p:txBody>
      </p:sp>
      <p:sp>
        <p:nvSpPr>
          <p:cNvPr id="27" name="Rectangle 26"/>
          <p:cNvSpPr/>
          <p:nvPr/>
        </p:nvSpPr>
        <p:spPr>
          <a:xfrm rot="20075217">
            <a:off x="7007943" y="4151673"/>
            <a:ext cx="4575760" cy="400110"/>
          </a:xfrm>
          <a:prstGeom prst="rect">
            <a:avLst/>
          </a:prstGeom>
          <a:solidFill>
            <a:srgbClr val="FFFF00"/>
          </a:solidFill>
        </p:spPr>
        <p:txBody>
          <a:bodyPr wrap="square">
            <a:spAutoFit/>
          </a:bodyPr>
          <a:lstStyle/>
          <a:p>
            <a:r>
              <a:rPr lang="en-GB" sz="2000" b="1" dirty="0" smtClean="0">
                <a:solidFill>
                  <a:schemeClr val="tx1">
                    <a:lumMod val="75000"/>
                  </a:schemeClr>
                </a:solidFill>
                <a:latin typeface="Corbel" panose="020B0503020204020204" pitchFamily="34" charset="0"/>
              </a:rPr>
              <a:t>Various input &amp; output formats !</a:t>
            </a:r>
            <a:endParaRPr lang="en-GB" sz="2000" b="1" dirty="0">
              <a:solidFill>
                <a:schemeClr val="accent3">
                  <a:lumMod val="50000"/>
                </a:schemeClr>
              </a:solidFill>
              <a:latin typeface="Corbel" panose="020B0503020204020204" pitchFamily="34" charset="0"/>
            </a:endParaRPr>
          </a:p>
        </p:txBody>
      </p:sp>
    </p:spTree>
    <p:extLst>
      <p:ext uri="{BB962C8B-B14F-4D97-AF65-F5344CB8AC3E}">
        <p14:creationId xmlns:p14="http://schemas.microsoft.com/office/powerpoint/2010/main" val="228485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F01AA94-7CDA-45B5-8E8E-1BA20501AA90}"/>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5" name="Footer Placeholder 4">
            <a:extLst>
              <a:ext uri="{FF2B5EF4-FFF2-40B4-BE49-F238E27FC236}">
                <a16:creationId xmlns:a16="http://schemas.microsoft.com/office/drawing/2014/main" id="{4EF86183-0D49-4EC4-AE2E-208D88B23992}"/>
              </a:ext>
            </a:extLst>
          </p:cNvPr>
          <p:cNvSpPr>
            <a:spLocks noGrp="1"/>
          </p:cNvSpPr>
          <p:nvPr>
            <p:ph type="ftr" sz="quarter" idx="11"/>
          </p:nvPr>
        </p:nvSpPr>
        <p:spPr/>
        <p:txBody>
          <a:bodyPr/>
          <a:lstStyle/>
          <a:p>
            <a:r>
              <a:rPr lang="en-US" dirty="0"/>
              <a:t>Francis Klumb | </a:t>
            </a:r>
            <a:r>
              <a:rPr lang="en-GB" dirty="0"/>
              <a:t>APC – Acquisition, Processing and Data Control</a:t>
            </a:r>
            <a:endParaRPr lang="en-US" dirty="0"/>
          </a:p>
        </p:txBody>
      </p:sp>
      <p:sp>
        <p:nvSpPr>
          <p:cNvPr id="6" name="Slide Number Placeholder 5">
            <a:extLst>
              <a:ext uri="{FF2B5EF4-FFF2-40B4-BE49-F238E27FC236}">
                <a16:creationId xmlns:a16="http://schemas.microsoft.com/office/drawing/2014/main" id="{60A3DAAC-8383-4757-836D-40B6E6892936}"/>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8" name="TextBox 2"/>
          <p:cNvSpPr txBox="1">
            <a:spLocks noChangeArrowheads="1"/>
          </p:cNvSpPr>
          <p:nvPr/>
        </p:nvSpPr>
        <p:spPr bwMode="auto">
          <a:xfrm>
            <a:off x="1963023" y="2032000"/>
            <a:ext cx="8351838"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lgn="ctr"/>
            <a:r>
              <a:rPr lang="en-US" altLang="fr-FR" sz="8800" b="1" dirty="0">
                <a:ea typeface="Segoe UI Emoji" panose="020B0502040204020203" pitchFamily="34" charset="0"/>
              </a:rPr>
              <a:t>User Interfaces</a:t>
            </a:r>
            <a:endParaRPr lang="en-US" altLang="fr-FR" sz="2400" dirty="0">
              <a:ea typeface="Segoe UI Emoji" panose="020B0502040204020203" pitchFamily="34" charset="0"/>
            </a:endParaRPr>
          </a:p>
        </p:txBody>
      </p:sp>
    </p:spTree>
    <p:extLst>
      <p:ext uri="{BB962C8B-B14F-4D97-AF65-F5344CB8AC3E}">
        <p14:creationId xmlns:p14="http://schemas.microsoft.com/office/powerpoint/2010/main" val="22416394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7538" y="382696"/>
            <a:ext cx="11376025" cy="1065742"/>
          </a:xfrm>
        </p:spPr>
        <p:txBody>
          <a:bodyPr/>
          <a:lstStyle/>
          <a:p>
            <a:r>
              <a:rPr lang="en-GB" dirty="0"/>
              <a:t>Survey Data processing software</a:t>
            </a:r>
          </a:p>
        </p:txBody>
      </p:sp>
      <p:cxnSp>
        <p:nvCxnSpPr>
          <p:cNvPr id="16" name="Straight Connector 15"/>
          <p:cNvCxnSpPr/>
          <p:nvPr/>
        </p:nvCxnSpPr>
        <p:spPr>
          <a:xfrm>
            <a:off x="617538" y="1085850"/>
            <a:ext cx="11041062"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2"/>
          <p:cNvSpPr txBox="1">
            <a:spLocks noChangeArrowheads="1"/>
          </p:cNvSpPr>
          <p:nvPr/>
        </p:nvSpPr>
        <p:spPr bwMode="auto">
          <a:xfrm>
            <a:off x="2461923" y="1570182"/>
            <a:ext cx="80098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r>
              <a:rPr lang="en-GB" altLang="fr-FR" sz="2400" b="1" dirty="0" err="1"/>
              <a:t>SurveyPad</a:t>
            </a:r>
            <a:r>
              <a:rPr lang="en-GB" altLang="fr-FR" sz="2400" b="1" dirty="0"/>
              <a:t> : </a:t>
            </a:r>
            <a:r>
              <a:rPr lang="en-GB" altLang="fr-FR" sz="2400" dirty="0"/>
              <a:t>Advanced data editor and unified processing GUI</a:t>
            </a:r>
            <a:endParaRPr lang="en-GB" altLang="fr-FR" sz="2400" b="1" dirty="0"/>
          </a:p>
        </p:txBody>
      </p:sp>
      <p:sp>
        <p:nvSpPr>
          <p:cNvPr id="23" name="Date Placeholder 3"/>
          <p:cNvSpPr>
            <a:spLocks noGrp="1"/>
          </p:cNvSpPr>
          <p:nvPr>
            <p:ph type="dt" sz="half" idx="10"/>
          </p:nvPr>
        </p:nvSpPr>
        <p:spPr>
          <a:xfrm>
            <a:off x="3485228" y="6350851"/>
            <a:ext cx="631160" cy="365125"/>
          </a:xfrm>
        </p:spPr>
        <p:txBody>
          <a:bodyPr/>
          <a:lstStyle/>
          <a:p>
            <a:fld id="{23793A62-AA7E-5A4D-A43E-DF1B3593C4E5}" type="datetime1">
              <a:rPr lang="en-US" smtClean="0"/>
              <a:t>6/26/2023</a:t>
            </a:fld>
            <a:endParaRPr lang="en-US" dirty="0"/>
          </a:p>
        </p:txBody>
      </p:sp>
      <p:sp>
        <p:nvSpPr>
          <p:cNvPr id="24" name="Footer Placeholder 4"/>
          <p:cNvSpPr>
            <a:spLocks noGrp="1"/>
          </p:cNvSpPr>
          <p:nvPr>
            <p:ph type="ftr" sz="quarter" idx="11"/>
          </p:nvPr>
        </p:nvSpPr>
        <p:spPr>
          <a:xfrm>
            <a:off x="4259262" y="6356350"/>
            <a:ext cx="6572221" cy="365125"/>
          </a:xfrm>
        </p:spPr>
        <p:txBody>
          <a:bodyPr/>
          <a:lstStyle/>
          <a:p>
            <a:r>
              <a:rPr lang="en-US" dirty="0"/>
              <a:t>Francis Klumb | </a:t>
            </a:r>
            <a:r>
              <a:rPr lang="en-GB" dirty="0"/>
              <a:t>APC – Acquisition, Processing and Data Control</a:t>
            </a:r>
            <a:endParaRPr lang="en-US" dirty="0"/>
          </a:p>
        </p:txBody>
      </p:sp>
      <p:sp>
        <p:nvSpPr>
          <p:cNvPr id="25" name="Slide Number Placeholder 5"/>
          <p:cNvSpPr>
            <a:spLocks noGrp="1"/>
          </p:cNvSpPr>
          <p:nvPr>
            <p:ph type="sldNum" sz="quarter" idx="12"/>
          </p:nvPr>
        </p:nvSpPr>
        <p:spPr>
          <a:xfrm>
            <a:off x="11107546" y="6356350"/>
            <a:ext cx="681254" cy="365125"/>
          </a:xfrm>
        </p:spPr>
        <p:txBody>
          <a:bodyPr/>
          <a:lstStyle/>
          <a:p>
            <a:fld id="{36B5EA5A-BC32-A742-B11B-8E7414D5B535}" type="slidenum">
              <a:rPr lang="en-US" smtClean="0"/>
              <a:pPr/>
              <a:t>13</a:t>
            </a:fld>
            <a:endParaRPr lang="en-US" dirty="0"/>
          </a:p>
        </p:txBody>
      </p:sp>
      <p:pic>
        <p:nvPicPr>
          <p:cNvPr id="53" name="Picture 52"/>
          <p:cNvPicPr>
            <a:picLocks noChangeAspect="1"/>
          </p:cNvPicPr>
          <p:nvPr/>
        </p:nvPicPr>
        <p:blipFill>
          <a:blip r:embed="rId2"/>
          <a:stretch>
            <a:fillRect/>
          </a:stretch>
        </p:blipFill>
        <p:spPr>
          <a:xfrm>
            <a:off x="10122503" y="2408505"/>
            <a:ext cx="1847850" cy="1838325"/>
          </a:xfrm>
          <a:prstGeom prst="rect">
            <a:avLst/>
          </a:prstGeom>
        </p:spPr>
      </p:pic>
      <p:grpSp>
        <p:nvGrpSpPr>
          <p:cNvPr id="54" name="Group 53"/>
          <p:cNvGrpSpPr/>
          <p:nvPr/>
        </p:nvGrpSpPr>
        <p:grpSpPr>
          <a:xfrm>
            <a:off x="175738" y="2100050"/>
            <a:ext cx="2383030" cy="4130925"/>
            <a:chOff x="236856" y="1561962"/>
            <a:chExt cx="2383030" cy="4130925"/>
          </a:xfrm>
        </p:grpSpPr>
        <p:pic>
          <p:nvPicPr>
            <p:cNvPr id="78" name="Picture 77"/>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6856" y="1561962"/>
              <a:ext cx="1300348" cy="1300348"/>
            </a:xfrm>
            <a:prstGeom prst="rect">
              <a:avLst/>
            </a:prstGeom>
          </p:spPr>
        </p:pic>
        <p:sp>
          <p:nvSpPr>
            <p:cNvPr id="79" name="TextBox 23"/>
            <p:cNvSpPr txBox="1"/>
            <p:nvPr/>
          </p:nvSpPr>
          <p:spPr>
            <a:xfrm>
              <a:off x="542263" y="2042935"/>
              <a:ext cx="637995" cy="246221"/>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dirty="0"/>
                <a:t>Survey</a:t>
              </a:r>
            </a:p>
          </p:txBody>
        </p:sp>
        <p:pic>
          <p:nvPicPr>
            <p:cNvPr id="80" name="Picture 7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4890" y="4130982"/>
              <a:ext cx="1522314" cy="11417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1" name="Picture 80"/>
            <p:cNvPicPr>
              <a:picLocks noChangeAspect="1"/>
            </p:cNvPicPr>
            <p:nvPr/>
          </p:nvPicPr>
          <p:blipFill rotWithShape="1">
            <a:blip r:embed="rId5" cstate="print">
              <a:extLst>
                <a:ext uri="{28A0092B-C50C-407E-A947-70E740481C1C}">
                  <a14:useLocalDpi xmlns:a14="http://schemas.microsoft.com/office/drawing/2010/main" val="0"/>
                </a:ext>
              </a:extLst>
            </a:blip>
            <a:srcRect l="13061" t="5999" r="6368" b="32717"/>
            <a:stretch/>
          </p:blipFill>
          <p:spPr>
            <a:xfrm>
              <a:off x="1565558" y="3957034"/>
              <a:ext cx="1054328" cy="601438"/>
            </a:xfrm>
            <a:prstGeom prst="rect">
              <a:avLst/>
            </a:prstGeom>
          </p:spPr>
        </p:pic>
        <p:pic>
          <p:nvPicPr>
            <p:cNvPr id="82" name="Picture 81"/>
            <p:cNvPicPr>
              <a:picLocks noChangeAspect="1"/>
            </p:cNvPicPr>
            <p:nvPr/>
          </p:nvPicPr>
          <p:blipFill>
            <a:blip r:embed="rId6"/>
            <a:stretch>
              <a:fillRect/>
            </a:stretch>
          </p:blipFill>
          <p:spPr>
            <a:xfrm>
              <a:off x="1002638" y="2313708"/>
              <a:ext cx="1390872" cy="851984"/>
            </a:xfrm>
            <a:prstGeom prst="rect">
              <a:avLst/>
            </a:prstGeom>
          </p:spPr>
        </p:pic>
        <p:sp>
          <p:nvSpPr>
            <p:cNvPr id="83" name="TextBox 26"/>
            <p:cNvSpPr txBox="1"/>
            <p:nvPr/>
          </p:nvSpPr>
          <p:spPr>
            <a:xfrm>
              <a:off x="1444579" y="2051049"/>
              <a:ext cx="740587" cy="246221"/>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dirty="0"/>
                <a:t>GEODE</a:t>
              </a:r>
            </a:p>
          </p:txBody>
        </p:sp>
        <p:sp>
          <p:nvSpPr>
            <p:cNvPr id="84" name="TextBox 27"/>
            <p:cNvSpPr txBox="1"/>
            <p:nvPr/>
          </p:nvSpPr>
          <p:spPr>
            <a:xfrm>
              <a:off x="797640" y="5446666"/>
              <a:ext cx="1807674" cy="246221"/>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dirty="0"/>
                <a:t>TSUNAMI / SMART</a:t>
              </a:r>
            </a:p>
          </p:txBody>
        </p:sp>
        <p:cxnSp>
          <p:nvCxnSpPr>
            <p:cNvPr id="85" name="Straight Arrow Connector 84"/>
            <p:cNvCxnSpPr/>
            <p:nvPr/>
          </p:nvCxnSpPr>
          <p:spPr>
            <a:xfrm>
              <a:off x="1431690" y="3374036"/>
              <a:ext cx="0" cy="630487"/>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86" name="Picture 85">
              <a:extLst>
                <a:ext uri="{FF2B5EF4-FFF2-40B4-BE49-F238E27FC236}">
                  <a16:creationId xmlns:a16="http://schemas.microsoft.com/office/drawing/2014/main" id="{7E3D3FC7-C289-4B93-89C1-79E7ED388532}"/>
                </a:ext>
              </a:extLst>
            </p:cNvPr>
            <p:cNvPicPr>
              <a:picLocks noChangeAspect="1"/>
            </p:cNvPicPr>
            <p:nvPr/>
          </p:nvPicPr>
          <p:blipFill>
            <a:blip r:embed="rId7"/>
            <a:stretch>
              <a:fillRect/>
            </a:stretch>
          </p:blipFill>
          <p:spPr>
            <a:xfrm rot="171070" flipH="1">
              <a:off x="1639673" y="4355154"/>
              <a:ext cx="816404" cy="1023749"/>
            </a:xfrm>
            <a:prstGeom prst="rect">
              <a:avLst/>
            </a:prstGeom>
          </p:spPr>
        </p:pic>
      </p:grpSp>
      <p:grpSp>
        <p:nvGrpSpPr>
          <p:cNvPr id="55" name="Group 54"/>
          <p:cNvGrpSpPr/>
          <p:nvPr/>
        </p:nvGrpSpPr>
        <p:grpSpPr>
          <a:xfrm>
            <a:off x="3751114" y="2216939"/>
            <a:ext cx="5268858" cy="3190939"/>
            <a:chOff x="3812232" y="1678851"/>
            <a:chExt cx="5268858" cy="3190939"/>
          </a:xfrm>
        </p:grpSpPr>
        <p:pic>
          <p:nvPicPr>
            <p:cNvPr id="75" name="Picture 7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12232" y="1678851"/>
              <a:ext cx="5060348" cy="3005847"/>
            </a:xfrm>
            <a:prstGeom prst="rect">
              <a:avLst/>
            </a:prstGeom>
          </p:spPr>
        </p:pic>
        <p:pic>
          <p:nvPicPr>
            <p:cNvPr id="76" name="Picture 7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264123" y="3547640"/>
              <a:ext cx="1816967" cy="1322150"/>
            </a:xfrm>
            <a:prstGeom prst="rect">
              <a:avLst/>
            </a:prstGeom>
          </p:spPr>
        </p:pic>
      </p:grpSp>
      <p:grpSp>
        <p:nvGrpSpPr>
          <p:cNvPr id="56" name="Group 55"/>
          <p:cNvGrpSpPr/>
          <p:nvPr/>
        </p:nvGrpSpPr>
        <p:grpSpPr>
          <a:xfrm>
            <a:off x="2469799" y="3745176"/>
            <a:ext cx="1143908" cy="592157"/>
            <a:chOff x="2488850" y="3470367"/>
            <a:chExt cx="1143908" cy="592157"/>
          </a:xfrm>
        </p:grpSpPr>
        <p:sp>
          <p:nvSpPr>
            <p:cNvPr id="73" name="Right Arrow 72"/>
            <p:cNvSpPr/>
            <p:nvPr/>
          </p:nvSpPr>
          <p:spPr>
            <a:xfrm>
              <a:off x="2488850" y="3470367"/>
              <a:ext cx="1143908" cy="2390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74" name="TextBox 43"/>
            <p:cNvSpPr txBox="1"/>
            <p:nvPr/>
          </p:nvSpPr>
          <p:spPr>
            <a:xfrm>
              <a:off x="2506333" y="3723970"/>
              <a:ext cx="1021113" cy="338554"/>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100" i="1" dirty="0"/>
                <a:t>Input data files</a:t>
              </a:r>
            </a:p>
            <a:p>
              <a:pPr algn="ctr"/>
              <a:r>
                <a:rPr lang="en-GB" sz="1100" i="1" dirty="0"/>
                <a:t>(formatted texts)</a:t>
              </a:r>
            </a:p>
          </p:txBody>
        </p:sp>
      </p:grpSp>
      <p:pic>
        <p:nvPicPr>
          <p:cNvPr id="58" name="Picture 57"/>
          <p:cNvPicPr>
            <a:picLocks noChangeAspect="1"/>
          </p:cNvPicPr>
          <p:nvPr/>
        </p:nvPicPr>
        <p:blipFill>
          <a:blip r:embed="rId10"/>
          <a:stretch>
            <a:fillRect/>
          </a:stretch>
        </p:blipFill>
        <p:spPr>
          <a:xfrm>
            <a:off x="10179933" y="4351837"/>
            <a:ext cx="676369" cy="781159"/>
          </a:xfrm>
          <a:prstGeom prst="rect">
            <a:avLst/>
          </a:prstGeom>
        </p:spPr>
      </p:pic>
      <p:cxnSp>
        <p:nvCxnSpPr>
          <p:cNvPr id="59" name="Straight Arrow Connector 58"/>
          <p:cNvCxnSpPr/>
          <p:nvPr/>
        </p:nvCxnSpPr>
        <p:spPr>
          <a:xfrm flipH="1">
            <a:off x="8984128" y="3638701"/>
            <a:ext cx="725263"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8984128" y="2865346"/>
            <a:ext cx="725262" cy="476267"/>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flipV="1">
            <a:off x="9002051" y="3984255"/>
            <a:ext cx="707339" cy="367602"/>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2" name="TextBox 38"/>
          <p:cNvSpPr txBox="1"/>
          <p:nvPr/>
        </p:nvSpPr>
        <p:spPr>
          <a:xfrm flipH="1">
            <a:off x="11233251" y="4328823"/>
            <a:ext cx="783012" cy="430887"/>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800" b="1" dirty="0"/>
              <a:t>…</a:t>
            </a:r>
          </a:p>
        </p:txBody>
      </p:sp>
      <p:sp>
        <p:nvSpPr>
          <p:cNvPr id="63" name="TextBox 14"/>
          <p:cNvSpPr txBox="1"/>
          <p:nvPr/>
        </p:nvSpPr>
        <p:spPr>
          <a:xfrm>
            <a:off x="10220497" y="5335997"/>
            <a:ext cx="1686359" cy="553998"/>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latin typeface="Corbel" panose="020B0503020204020204" pitchFamily="34" charset="0"/>
              </a:rPr>
              <a:t>7 Data Processing</a:t>
            </a:r>
          </a:p>
          <a:p>
            <a:pPr algn="ctr"/>
            <a:r>
              <a:rPr lang="en-US" dirty="0">
                <a:latin typeface="Corbel" panose="020B0503020204020204" pitchFamily="34" charset="0"/>
              </a:rPr>
              <a:t>Plugins today</a:t>
            </a:r>
          </a:p>
        </p:txBody>
      </p:sp>
      <p:pic>
        <p:nvPicPr>
          <p:cNvPr id="69" name="Picture 68"/>
          <p:cNvPicPr>
            <a:picLocks noChangeAspect="1"/>
          </p:cNvPicPr>
          <p:nvPr/>
        </p:nvPicPr>
        <p:blipFill>
          <a:blip r:embed="rId11"/>
          <a:stretch>
            <a:fillRect/>
          </a:stretch>
        </p:blipFill>
        <p:spPr>
          <a:xfrm>
            <a:off x="11120951" y="2411427"/>
            <a:ext cx="876300" cy="933450"/>
          </a:xfrm>
          <a:prstGeom prst="rect">
            <a:avLst/>
          </a:prstGeom>
        </p:spPr>
      </p:pic>
      <p:sp>
        <p:nvSpPr>
          <p:cNvPr id="87" name="Rectangle 86"/>
          <p:cNvSpPr/>
          <p:nvPr/>
        </p:nvSpPr>
        <p:spPr>
          <a:xfrm>
            <a:off x="3744720" y="5612996"/>
            <a:ext cx="5776469" cy="400110"/>
          </a:xfrm>
          <a:prstGeom prst="rect">
            <a:avLst/>
          </a:prstGeom>
          <a:solidFill>
            <a:srgbClr val="FFFF00"/>
          </a:solidFill>
        </p:spPr>
        <p:txBody>
          <a:bodyPr wrap="square">
            <a:spAutoFit/>
          </a:bodyPr>
          <a:lstStyle/>
          <a:p>
            <a:r>
              <a:rPr lang="en-GB" sz="2000" b="1" dirty="0" smtClean="0">
                <a:solidFill>
                  <a:schemeClr val="tx1">
                    <a:lumMod val="75000"/>
                  </a:schemeClr>
                </a:solidFill>
                <a:latin typeface="Corbel" panose="020B0503020204020204" pitchFamily="34" charset="0"/>
              </a:rPr>
              <a:t>Currently introducing HTML reports &amp;  graphics !</a:t>
            </a:r>
            <a:endParaRPr lang="en-GB" sz="2000" b="1" dirty="0">
              <a:solidFill>
                <a:schemeClr val="accent3">
                  <a:lumMod val="50000"/>
                </a:schemeClr>
              </a:solidFill>
              <a:latin typeface="Corbel" panose="020B0503020204020204" pitchFamily="34" charset="0"/>
            </a:endParaRPr>
          </a:p>
        </p:txBody>
      </p:sp>
    </p:spTree>
    <p:extLst>
      <p:ext uri="{BB962C8B-B14F-4D97-AF65-F5344CB8AC3E}">
        <p14:creationId xmlns:p14="http://schemas.microsoft.com/office/powerpoint/2010/main" val="1907017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79438" y="366186"/>
            <a:ext cx="11376025" cy="1065742"/>
          </a:xfrm>
        </p:spPr>
        <p:txBody>
          <a:bodyPr/>
          <a:lstStyle/>
          <a:p>
            <a:r>
              <a:rPr lang="en-US" altLang="en-US" dirty="0" smtClean="0"/>
              <a:t>Development </a:t>
            </a:r>
            <a:r>
              <a:rPr lang="en-US" altLang="en-US" dirty="0"/>
              <a:t>environments &amp; Frameworks</a:t>
            </a:r>
            <a:endParaRPr lang="en-GB" dirty="0"/>
          </a:p>
        </p:txBody>
      </p:sp>
      <p:sp>
        <p:nvSpPr>
          <p:cNvPr id="4" name="Date Placeholder 3"/>
          <p:cNvSpPr>
            <a:spLocks noGrp="1"/>
          </p:cNvSpPr>
          <p:nvPr>
            <p:ph type="dt" sz="half" idx="10"/>
          </p:nvPr>
        </p:nvSpPr>
        <p:spPr/>
        <p:txBody>
          <a:bodyPr/>
          <a:lstStyle/>
          <a:p>
            <a:fld id="{23793A62-AA7E-5A4D-A43E-DF1B3593C4E5}" type="datetime1">
              <a:rPr lang="en-US" smtClean="0"/>
              <a:t>6/26/2023</a:t>
            </a:fld>
            <a:endParaRPr lang="en-US" dirty="0"/>
          </a:p>
        </p:txBody>
      </p:sp>
      <p:sp>
        <p:nvSpPr>
          <p:cNvPr id="5" name="Footer Placeholder 4"/>
          <p:cNvSpPr>
            <a:spLocks noGrp="1"/>
          </p:cNvSpPr>
          <p:nvPr>
            <p:ph type="ftr" sz="quarter" idx="11"/>
          </p:nvPr>
        </p:nvSpPr>
        <p:spPr/>
        <p:txBody>
          <a:bodyPr/>
          <a:lstStyle/>
          <a:p>
            <a:r>
              <a:rPr lang="en-US" dirty="0"/>
              <a:t>Francis Klumb | </a:t>
            </a:r>
            <a:r>
              <a:rPr lang="en-GB" dirty="0"/>
              <a:t>APC – Acquisition, Processing and Data Control</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2" name="Picture 1"/>
          <p:cNvPicPr>
            <a:picLocks noChangeAspect="1"/>
          </p:cNvPicPr>
          <p:nvPr/>
        </p:nvPicPr>
        <p:blipFill>
          <a:blip r:embed="rId3"/>
          <a:stretch>
            <a:fillRect/>
          </a:stretch>
        </p:blipFill>
        <p:spPr>
          <a:xfrm>
            <a:off x="1712668" y="1488882"/>
            <a:ext cx="5573957" cy="4275124"/>
          </a:xfrm>
          <a:prstGeom prst="rect">
            <a:avLst/>
          </a:prstGeom>
        </p:spPr>
      </p:pic>
      <p:cxnSp>
        <p:nvCxnSpPr>
          <p:cNvPr id="13" name="Straight Connector 12"/>
          <p:cNvCxnSpPr/>
          <p:nvPr/>
        </p:nvCxnSpPr>
        <p:spPr>
          <a:xfrm>
            <a:off x="617538" y="1085850"/>
            <a:ext cx="11041062"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94960" y="4826993"/>
            <a:ext cx="128240" cy="276999"/>
          </a:xfrm>
          <a:prstGeom prst="rect">
            <a:avLst/>
          </a:prstGeom>
          <a:noFill/>
        </p:spPr>
        <p:txBody>
          <a:bodyPr wrap="none" lIns="0" tIns="0" rIns="0" bIns="0" rtlCol="0">
            <a:spAutoFit/>
          </a:bodyPr>
          <a:lstStyle/>
          <a:p>
            <a:pPr algn="l"/>
            <a:r>
              <a:rPr lang="en-GB" b="1" dirty="0" smtClean="0"/>
              <a:t>x</a:t>
            </a:r>
          </a:p>
        </p:txBody>
      </p:sp>
      <p:sp>
        <p:nvSpPr>
          <p:cNvPr id="15" name="TextBox 14"/>
          <p:cNvSpPr txBox="1"/>
          <p:nvPr/>
        </p:nvSpPr>
        <p:spPr>
          <a:xfrm>
            <a:off x="5675600" y="4826992"/>
            <a:ext cx="128240" cy="276999"/>
          </a:xfrm>
          <a:prstGeom prst="rect">
            <a:avLst/>
          </a:prstGeom>
          <a:noFill/>
        </p:spPr>
        <p:txBody>
          <a:bodyPr wrap="none" lIns="0" tIns="0" rIns="0" bIns="0" rtlCol="0">
            <a:spAutoFit/>
          </a:bodyPr>
          <a:lstStyle/>
          <a:p>
            <a:pPr algn="l"/>
            <a:r>
              <a:rPr lang="en-GB" b="1" dirty="0" smtClean="0"/>
              <a:t>x</a:t>
            </a:r>
          </a:p>
        </p:txBody>
      </p:sp>
      <p:grpSp>
        <p:nvGrpSpPr>
          <p:cNvPr id="20" name="Group 19"/>
          <p:cNvGrpSpPr/>
          <p:nvPr/>
        </p:nvGrpSpPr>
        <p:grpSpPr>
          <a:xfrm>
            <a:off x="3276460" y="1805515"/>
            <a:ext cx="2649828" cy="4324086"/>
            <a:chOff x="3276460" y="1805515"/>
            <a:chExt cx="2649828" cy="4324086"/>
          </a:xfrm>
        </p:grpSpPr>
        <p:sp>
          <p:nvSpPr>
            <p:cNvPr id="16" name="Rectangle 15"/>
            <p:cNvSpPr/>
            <p:nvPr/>
          </p:nvSpPr>
          <p:spPr>
            <a:xfrm>
              <a:off x="3457908" y="1854477"/>
              <a:ext cx="554022" cy="390952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p:cNvSpPr/>
            <p:nvPr/>
          </p:nvSpPr>
          <p:spPr>
            <a:xfrm>
              <a:off x="5372266" y="1805515"/>
              <a:ext cx="554022" cy="395849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p:cNvSpPr txBox="1"/>
            <p:nvPr/>
          </p:nvSpPr>
          <p:spPr>
            <a:xfrm>
              <a:off x="3276460" y="5852602"/>
              <a:ext cx="916918" cy="276999"/>
            </a:xfrm>
            <a:prstGeom prst="rect">
              <a:avLst/>
            </a:prstGeom>
            <a:noFill/>
          </p:spPr>
          <p:txBody>
            <a:bodyPr wrap="none" lIns="0" tIns="0" rIns="0" bIns="0" rtlCol="0">
              <a:spAutoFit/>
            </a:bodyPr>
            <a:lstStyle/>
            <a:p>
              <a:pPr algn="l"/>
              <a:r>
                <a:rPr lang="en-GB" dirty="0" smtClean="0">
                  <a:solidFill>
                    <a:srgbClr val="FF0000"/>
                  </a:solidFill>
                </a:rPr>
                <a:t>+ Python</a:t>
              </a:r>
            </a:p>
          </p:txBody>
        </p:sp>
      </p:grpSp>
      <p:sp>
        <p:nvSpPr>
          <p:cNvPr id="19" name="Rectangle 18"/>
          <p:cNvSpPr/>
          <p:nvPr/>
        </p:nvSpPr>
        <p:spPr>
          <a:xfrm rot="20075217">
            <a:off x="6026932" y="4301336"/>
            <a:ext cx="5248701" cy="400110"/>
          </a:xfrm>
          <a:prstGeom prst="rect">
            <a:avLst/>
          </a:prstGeom>
          <a:solidFill>
            <a:srgbClr val="FFFF00"/>
          </a:solidFill>
        </p:spPr>
        <p:txBody>
          <a:bodyPr wrap="square">
            <a:spAutoFit/>
          </a:bodyPr>
          <a:lstStyle/>
          <a:p>
            <a:r>
              <a:rPr lang="en-GB" sz="2000" b="1" dirty="0" smtClean="0">
                <a:solidFill>
                  <a:schemeClr val="tx1">
                    <a:lumMod val="75000"/>
                  </a:schemeClr>
                </a:solidFill>
                <a:latin typeface="Corbel" panose="020B0503020204020204" pitchFamily="34" charset="0"/>
              </a:rPr>
              <a:t>Too many technologies for a small team!</a:t>
            </a:r>
            <a:endParaRPr lang="en-GB" sz="2000" b="1" dirty="0">
              <a:solidFill>
                <a:schemeClr val="accent3">
                  <a:lumMod val="50000"/>
                </a:schemeClr>
              </a:solidFill>
              <a:latin typeface="Corbel" panose="020B0503020204020204" pitchFamily="34" charset="0"/>
            </a:endParaRPr>
          </a:p>
        </p:txBody>
      </p:sp>
    </p:spTree>
    <p:extLst>
      <p:ext uri="{BB962C8B-B14F-4D97-AF65-F5344CB8AC3E}">
        <p14:creationId xmlns:p14="http://schemas.microsoft.com/office/powerpoint/2010/main" val="1692975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F01AA94-7CDA-45B5-8E8E-1BA20501AA90}"/>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5" name="Footer Placeholder 4">
            <a:extLst>
              <a:ext uri="{FF2B5EF4-FFF2-40B4-BE49-F238E27FC236}">
                <a16:creationId xmlns:a16="http://schemas.microsoft.com/office/drawing/2014/main" id="{4EF86183-0D49-4EC4-AE2E-208D88B23992}"/>
              </a:ext>
            </a:extLst>
          </p:cNvPr>
          <p:cNvSpPr>
            <a:spLocks noGrp="1"/>
          </p:cNvSpPr>
          <p:nvPr>
            <p:ph type="ftr" sz="quarter" idx="11"/>
          </p:nvPr>
        </p:nvSpPr>
        <p:spPr/>
        <p:txBody>
          <a:bodyPr/>
          <a:lstStyle/>
          <a:p>
            <a:r>
              <a:rPr lang="en-US" dirty="0"/>
              <a:t>Francis Klumb | </a:t>
            </a:r>
            <a:r>
              <a:rPr lang="en-GB" dirty="0"/>
              <a:t>APC – Acquisition, Processing and Data Control</a:t>
            </a:r>
            <a:endParaRPr lang="en-US" dirty="0"/>
          </a:p>
        </p:txBody>
      </p:sp>
      <p:sp>
        <p:nvSpPr>
          <p:cNvPr id="6" name="Slide Number Placeholder 5">
            <a:extLst>
              <a:ext uri="{FF2B5EF4-FFF2-40B4-BE49-F238E27FC236}">
                <a16:creationId xmlns:a16="http://schemas.microsoft.com/office/drawing/2014/main" id="{60A3DAAC-8383-4757-836D-40B6E6892936}"/>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8" name="TextBox 2"/>
          <p:cNvSpPr txBox="1">
            <a:spLocks noChangeArrowheads="1"/>
          </p:cNvSpPr>
          <p:nvPr/>
        </p:nvSpPr>
        <p:spPr bwMode="auto">
          <a:xfrm>
            <a:off x="1332121" y="1186397"/>
            <a:ext cx="9076452"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lgn="ctr"/>
            <a:r>
              <a:rPr lang="en-US" altLang="fr-FR" sz="8000" b="1" dirty="0">
                <a:ea typeface="Segoe UI Emoji" panose="020B0502040204020203" pitchFamily="34" charset="0"/>
              </a:rPr>
              <a:t>Development tools &amp; </a:t>
            </a:r>
          </a:p>
          <a:p>
            <a:pPr algn="ctr"/>
            <a:r>
              <a:rPr lang="en-US" altLang="fr-FR" sz="8000" b="1" dirty="0">
                <a:ea typeface="Segoe UI Emoji" panose="020B0502040204020203" pitchFamily="34" charset="0"/>
              </a:rPr>
              <a:t>organization</a:t>
            </a:r>
            <a:endParaRPr lang="en-US" altLang="fr-FR" sz="2000" dirty="0">
              <a:ea typeface="Segoe UI Emoji" panose="020B0502040204020203" pitchFamily="34" charset="0"/>
            </a:endParaRPr>
          </a:p>
        </p:txBody>
      </p:sp>
    </p:spTree>
    <p:extLst>
      <p:ext uri="{BB962C8B-B14F-4D97-AF65-F5344CB8AC3E}">
        <p14:creationId xmlns:p14="http://schemas.microsoft.com/office/powerpoint/2010/main" val="10816344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701675" y="378039"/>
            <a:ext cx="11376025" cy="1065742"/>
          </a:xfrm>
        </p:spPr>
        <p:txBody>
          <a:bodyPr/>
          <a:lstStyle/>
          <a:p>
            <a:r>
              <a:rPr lang="en-GB" dirty="0" smtClean="0"/>
              <a:t>Development workflow &amp; Quality Assurance</a:t>
            </a:r>
            <a:endParaRPr lang="en-GB" dirty="0"/>
          </a:p>
        </p:txBody>
      </p:sp>
      <p:cxnSp>
        <p:nvCxnSpPr>
          <p:cNvPr id="15" name="Straight Connector 14"/>
          <p:cNvCxnSpPr/>
          <p:nvPr/>
        </p:nvCxnSpPr>
        <p:spPr>
          <a:xfrm>
            <a:off x="617538" y="1085850"/>
            <a:ext cx="11041062"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Date Placeholder 3"/>
          <p:cNvSpPr>
            <a:spLocks noGrp="1"/>
          </p:cNvSpPr>
          <p:nvPr>
            <p:ph type="dt" sz="half" idx="10"/>
          </p:nvPr>
        </p:nvSpPr>
        <p:spPr>
          <a:xfrm>
            <a:off x="3485228" y="6350851"/>
            <a:ext cx="631160" cy="365125"/>
          </a:xfrm>
        </p:spPr>
        <p:txBody>
          <a:bodyPr/>
          <a:lstStyle/>
          <a:p>
            <a:fld id="{23793A62-AA7E-5A4D-A43E-DF1B3593C4E5}" type="datetime1">
              <a:rPr lang="en-US" smtClean="0"/>
              <a:t>6/26/2023</a:t>
            </a:fld>
            <a:endParaRPr lang="en-US" dirty="0"/>
          </a:p>
        </p:txBody>
      </p:sp>
      <p:sp>
        <p:nvSpPr>
          <p:cNvPr id="17" name="Footer Placeholder 4"/>
          <p:cNvSpPr>
            <a:spLocks noGrp="1"/>
          </p:cNvSpPr>
          <p:nvPr>
            <p:ph type="ftr" sz="quarter" idx="11"/>
          </p:nvPr>
        </p:nvSpPr>
        <p:spPr>
          <a:xfrm>
            <a:off x="4259262" y="6356350"/>
            <a:ext cx="6572221" cy="365125"/>
          </a:xfrm>
        </p:spPr>
        <p:txBody>
          <a:bodyPr/>
          <a:lstStyle/>
          <a:p>
            <a:r>
              <a:rPr lang="en-US" dirty="0"/>
              <a:t>Francis Klumb | </a:t>
            </a:r>
            <a:r>
              <a:rPr lang="en-GB" dirty="0"/>
              <a:t>APC – Acquisition, Processing and Data Control</a:t>
            </a:r>
            <a:endParaRPr lang="en-US" dirty="0"/>
          </a:p>
        </p:txBody>
      </p:sp>
      <p:sp>
        <p:nvSpPr>
          <p:cNvPr id="18" name="Slide Number Placeholder 5"/>
          <p:cNvSpPr>
            <a:spLocks noGrp="1"/>
          </p:cNvSpPr>
          <p:nvPr>
            <p:ph type="sldNum" sz="quarter" idx="12"/>
          </p:nvPr>
        </p:nvSpPr>
        <p:spPr>
          <a:xfrm>
            <a:off x="11107546" y="6356350"/>
            <a:ext cx="681254" cy="365125"/>
          </a:xfrm>
        </p:spPr>
        <p:txBody>
          <a:bodyPr/>
          <a:lstStyle/>
          <a:p>
            <a:fld id="{36B5EA5A-BC32-A742-B11B-8E7414D5B535}" type="slidenum">
              <a:rPr lang="en-US" smtClean="0"/>
              <a:pPr/>
              <a:t>16</a:t>
            </a:fld>
            <a:endParaRPr lang="en-US" dirty="0"/>
          </a:p>
        </p:txBody>
      </p:sp>
      <p:pic>
        <p:nvPicPr>
          <p:cNvPr id="10" name="Picture 9"/>
          <p:cNvPicPr>
            <a:picLocks noChangeAspect="1"/>
          </p:cNvPicPr>
          <p:nvPr/>
        </p:nvPicPr>
        <p:blipFill>
          <a:blip r:embed="rId2"/>
          <a:stretch>
            <a:fillRect/>
          </a:stretch>
        </p:blipFill>
        <p:spPr>
          <a:xfrm>
            <a:off x="1901420" y="1443781"/>
            <a:ext cx="8042679" cy="446504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3" name="Picture 12"/>
          <p:cNvPicPr>
            <a:picLocks noChangeAspect="1"/>
          </p:cNvPicPr>
          <p:nvPr/>
        </p:nvPicPr>
        <p:blipFill>
          <a:blip r:embed="rId3">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8029181" y="2504285"/>
            <a:ext cx="1921661" cy="1812767"/>
          </a:xfrm>
          <a:prstGeom prst="rect">
            <a:avLst/>
          </a:prstGeom>
        </p:spPr>
      </p:pic>
      <p:sp>
        <p:nvSpPr>
          <p:cNvPr id="11" name="Rectangle 10"/>
          <p:cNvSpPr/>
          <p:nvPr/>
        </p:nvSpPr>
        <p:spPr>
          <a:xfrm rot="20075217">
            <a:off x="7007943" y="3820237"/>
            <a:ext cx="4575760" cy="707886"/>
          </a:xfrm>
          <a:prstGeom prst="rect">
            <a:avLst/>
          </a:prstGeom>
          <a:solidFill>
            <a:srgbClr val="FFFF00"/>
          </a:solidFill>
        </p:spPr>
        <p:txBody>
          <a:bodyPr wrap="square">
            <a:spAutoFit/>
          </a:bodyPr>
          <a:lstStyle/>
          <a:p>
            <a:pPr algn="ctr"/>
            <a:r>
              <a:rPr lang="en-GB" sz="2000" b="1" dirty="0" smtClean="0">
                <a:solidFill>
                  <a:schemeClr val="tx1">
                    <a:lumMod val="75000"/>
                  </a:schemeClr>
                </a:solidFill>
                <a:latin typeface="Corbel" panose="020B0503020204020204" pitchFamily="34" charset="0"/>
              </a:rPr>
              <a:t>Automated tests</a:t>
            </a:r>
          </a:p>
          <a:p>
            <a:pPr algn="ctr"/>
            <a:r>
              <a:rPr lang="en-GB" sz="2000" b="1" dirty="0" smtClean="0">
                <a:solidFill>
                  <a:schemeClr val="tx1">
                    <a:lumMod val="75000"/>
                  </a:schemeClr>
                </a:solidFill>
                <a:latin typeface="Corbel" panose="020B0503020204020204" pitchFamily="34" charset="0"/>
              </a:rPr>
              <a:t>Continuous </a:t>
            </a:r>
            <a:r>
              <a:rPr lang="en-GB" sz="2000" b="1" dirty="0" smtClean="0">
                <a:solidFill>
                  <a:schemeClr val="tx1">
                    <a:lumMod val="75000"/>
                  </a:schemeClr>
                </a:solidFill>
                <a:latin typeface="Corbel" panose="020B0503020204020204" pitchFamily="34" charset="0"/>
              </a:rPr>
              <a:t>Integration tools (</a:t>
            </a:r>
            <a:r>
              <a:rPr lang="en-GB" sz="2000" b="1" dirty="0" smtClean="0">
                <a:solidFill>
                  <a:schemeClr val="tx1">
                    <a:lumMod val="75000"/>
                  </a:schemeClr>
                </a:solidFill>
                <a:latin typeface="Corbel" panose="020B0503020204020204" pitchFamily="34" charset="0"/>
              </a:rPr>
              <a:t>CI/CD</a:t>
            </a:r>
            <a:r>
              <a:rPr lang="en-GB" sz="2000" b="1" dirty="0" smtClean="0">
                <a:solidFill>
                  <a:schemeClr val="tx1">
                    <a:lumMod val="75000"/>
                  </a:schemeClr>
                </a:solidFill>
                <a:latin typeface="Corbel" panose="020B0503020204020204" pitchFamily="34" charset="0"/>
              </a:rPr>
              <a:t>)</a:t>
            </a:r>
            <a:endParaRPr lang="en-GB" sz="2000" b="1" dirty="0">
              <a:solidFill>
                <a:schemeClr val="accent3">
                  <a:lumMod val="50000"/>
                </a:schemeClr>
              </a:solidFill>
              <a:latin typeface="Corbel" panose="020B0503020204020204" pitchFamily="34" charset="0"/>
            </a:endParaRPr>
          </a:p>
        </p:txBody>
      </p:sp>
    </p:spTree>
    <p:extLst>
      <p:ext uri="{BB962C8B-B14F-4D97-AF65-F5344CB8AC3E}">
        <p14:creationId xmlns:p14="http://schemas.microsoft.com/office/powerpoint/2010/main" val="933864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3793A62-AA7E-5A4D-A43E-DF1B3593C4E5}" type="datetime1">
              <a:rPr lang="en-US" smtClean="0"/>
              <a:t>6/26/2023</a:t>
            </a:fld>
            <a:endParaRPr lang="en-US" dirty="0"/>
          </a:p>
        </p:txBody>
      </p:sp>
      <p:sp>
        <p:nvSpPr>
          <p:cNvPr id="5" name="Footer Placeholder 4"/>
          <p:cNvSpPr>
            <a:spLocks noGrp="1"/>
          </p:cNvSpPr>
          <p:nvPr>
            <p:ph type="ftr" sz="quarter" idx="11"/>
          </p:nvPr>
        </p:nvSpPr>
        <p:spPr/>
        <p:txBody>
          <a:bodyPr/>
          <a:lstStyle/>
          <a:p>
            <a:r>
              <a:rPr lang="en-US" smtClean="0"/>
              <a:t>Presenter | Presentation Title</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17</a:t>
            </a:fld>
            <a:endParaRPr lang="en-US" dirty="0"/>
          </a:p>
        </p:txBody>
      </p:sp>
      <p:sp>
        <p:nvSpPr>
          <p:cNvPr id="7" name="TextBox 2"/>
          <p:cNvSpPr txBox="1">
            <a:spLocks noChangeArrowheads="1"/>
          </p:cNvSpPr>
          <p:nvPr/>
        </p:nvSpPr>
        <p:spPr bwMode="auto">
          <a:xfrm>
            <a:off x="660002" y="191770"/>
            <a:ext cx="10447544" cy="7232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r>
              <a:rPr lang="en-US" altLang="fr-FR" sz="3600" b="1" smtClean="0">
                <a:ea typeface="Segoe UI Emoji" panose="020B0502040204020203" pitchFamily="34" charset="0"/>
              </a:rPr>
              <a:t>Discussion </a:t>
            </a:r>
            <a:r>
              <a:rPr lang="en-US" altLang="fr-FR" sz="3600" b="1" smtClean="0">
                <a:ea typeface="Segoe UI Emoji" panose="020B0502040204020203" pitchFamily="34" charset="0"/>
              </a:rPr>
              <a:t>topics </a:t>
            </a:r>
            <a:endParaRPr lang="en-US" altLang="fr-FR" sz="3600" b="1" dirty="0" smtClean="0">
              <a:ea typeface="Segoe UI Emoji" panose="020B0502040204020203" pitchFamily="34" charset="0"/>
            </a:endParaRPr>
          </a:p>
          <a:p>
            <a:endParaRPr lang="en-US" altLang="fr-FR" sz="3600" b="1" dirty="0">
              <a:ea typeface="Segoe UI Emoji" panose="020B0502040204020203" pitchFamily="34" charset="0"/>
            </a:endParaRPr>
          </a:p>
          <a:p>
            <a:pPr marL="571500" indent="-571500">
              <a:buFont typeface="Arial" panose="020B0604020202020204" pitchFamily="34" charset="0"/>
              <a:buChar char="•"/>
            </a:pPr>
            <a:r>
              <a:rPr lang="en-US" altLang="fr-FR" sz="2800" b="1" dirty="0">
                <a:ea typeface="Segoe UI Emoji" panose="020B0502040204020203" pitchFamily="34" charset="0"/>
              </a:rPr>
              <a:t>I</a:t>
            </a:r>
            <a:r>
              <a:rPr lang="en-US" altLang="fr-FR" sz="2800" b="1" dirty="0" smtClean="0">
                <a:ea typeface="Segoe UI Emoji" panose="020B0502040204020203" pitchFamily="34" charset="0"/>
              </a:rPr>
              <a:t>n house developments</a:t>
            </a:r>
            <a:r>
              <a:rPr lang="en-US" altLang="fr-FR" sz="2800" dirty="0" smtClean="0">
                <a:ea typeface="Segoe UI Emoji" panose="020B0502040204020203" pitchFamily="34" charset="0"/>
              </a:rPr>
              <a:t>? How ? Which resources and organization? Testing procedures and QA? Collaboration with external institutes or universities?...</a:t>
            </a:r>
          </a:p>
          <a:p>
            <a:pPr marL="571500" indent="-571500">
              <a:buFont typeface="Arial" panose="020B0604020202020204" pitchFamily="34" charset="0"/>
              <a:buChar char="•"/>
            </a:pPr>
            <a:endParaRPr lang="en-US" altLang="fr-FR" sz="2800" dirty="0" smtClean="0">
              <a:ea typeface="Segoe UI Emoji" panose="020B0502040204020203" pitchFamily="34" charset="0"/>
            </a:endParaRPr>
          </a:p>
          <a:p>
            <a:pPr marL="571500" indent="-571500">
              <a:buFont typeface="Arial" panose="020B0604020202020204" pitchFamily="34" charset="0"/>
              <a:buChar char="•"/>
            </a:pPr>
            <a:r>
              <a:rPr lang="en-US" altLang="fr-FR" sz="2800" b="1" dirty="0" smtClean="0">
                <a:ea typeface="Segoe UI Emoji" panose="020B0502040204020203" pitchFamily="34" charset="0"/>
              </a:rPr>
              <a:t>Commercial solutions </a:t>
            </a:r>
            <a:r>
              <a:rPr lang="en-US" altLang="fr-FR" sz="2800" dirty="0" smtClean="0">
                <a:ea typeface="Segoe UI Emoji" panose="020B0502040204020203" pitchFamily="34" charset="0"/>
              </a:rPr>
              <a:t>fully meet the needs? Some integration in existing IT infrastructures?</a:t>
            </a:r>
          </a:p>
          <a:p>
            <a:pPr marL="571500" indent="-571500">
              <a:buFont typeface="Arial" panose="020B0604020202020204" pitchFamily="34" charset="0"/>
              <a:buChar char="•"/>
            </a:pPr>
            <a:endParaRPr lang="en-US" altLang="fr-FR" sz="2800" dirty="0">
              <a:ea typeface="Segoe UI Emoji" panose="020B0502040204020203" pitchFamily="34" charset="0"/>
            </a:endParaRPr>
          </a:p>
          <a:p>
            <a:pPr marL="571500" indent="-571500">
              <a:buFont typeface="Arial" panose="020B0604020202020204" pitchFamily="34" charset="0"/>
              <a:buChar char="•"/>
            </a:pPr>
            <a:r>
              <a:rPr lang="en-US" altLang="fr-FR" sz="2800" dirty="0" smtClean="0">
                <a:ea typeface="Segoe UI Emoji" panose="020B0502040204020203" pitchFamily="34" charset="0"/>
              </a:rPr>
              <a:t>Publication of results: structured reports with graphics? Web-based dissemination ?</a:t>
            </a:r>
          </a:p>
          <a:p>
            <a:pPr marL="571500" indent="-571500">
              <a:buFont typeface="Arial" panose="020B0604020202020204" pitchFamily="34" charset="0"/>
              <a:buChar char="•"/>
            </a:pPr>
            <a:endParaRPr lang="en-US" altLang="fr-FR" sz="2800" dirty="0">
              <a:ea typeface="Segoe UI Emoji" panose="020B0502040204020203" pitchFamily="34" charset="0"/>
            </a:endParaRPr>
          </a:p>
          <a:p>
            <a:pPr marL="571500" indent="-571500">
              <a:buFont typeface="Arial" panose="020B0604020202020204" pitchFamily="34" charset="0"/>
              <a:buChar char="•"/>
            </a:pPr>
            <a:r>
              <a:rPr lang="en-US" altLang="fr-FR" sz="2800" dirty="0" smtClean="0">
                <a:ea typeface="Segoe UI Emoji" panose="020B0502040204020203" pitchFamily="34" charset="0"/>
              </a:rPr>
              <a:t>How to better share knowledge ? Make LGC open source?</a:t>
            </a:r>
          </a:p>
          <a:p>
            <a:pPr marL="571500" indent="-571500">
              <a:buFont typeface="Arial" panose="020B0604020202020204" pitchFamily="34" charset="0"/>
              <a:buChar char="•"/>
            </a:pPr>
            <a:endParaRPr lang="en-US" altLang="fr-FR" sz="2800" dirty="0">
              <a:ea typeface="Segoe UI Emoji" panose="020B0502040204020203" pitchFamily="34" charset="0"/>
            </a:endParaRPr>
          </a:p>
          <a:p>
            <a:pPr marL="571500" indent="-571500">
              <a:buFont typeface="Arial" panose="020B0604020202020204" pitchFamily="34" charset="0"/>
              <a:buChar char="•"/>
            </a:pPr>
            <a:endParaRPr lang="en-US" altLang="fr-FR" sz="2800" dirty="0" smtClean="0">
              <a:ea typeface="Segoe UI Emoji" panose="020B0502040204020203" pitchFamily="34" charset="0"/>
            </a:endParaRPr>
          </a:p>
          <a:p>
            <a:pPr marL="571500" indent="-571500">
              <a:buFont typeface="Arial" panose="020B0604020202020204" pitchFamily="34" charset="0"/>
              <a:buChar char="•"/>
            </a:pPr>
            <a:endParaRPr lang="en-US" altLang="fr-FR" sz="2800" dirty="0">
              <a:ea typeface="Segoe UI Emoji" panose="020B0502040204020203" pitchFamily="34" charset="0"/>
            </a:endParaRPr>
          </a:p>
        </p:txBody>
      </p:sp>
    </p:spTree>
    <p:extLst>
      <p:ext uri="{BB962C8B-B14F-4D97-AF65-F5344CB8AC3E}">
        <p14:creationId xmlns:p14="http://schemas.microsoft.com/office/powerpoint/2010/main" val="7860072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7465034" y="2101766"/>
            <a:ext cx="3151701" cy="2533650"/>
            <a:chOff x="7440099" y="1279793"/>
            <a:chExt cx="3151701" cy="2533650"/>
          </a:xfrm>
        </p:grpSpPr>
        <p:sp>
          <p:nvSpPr>
            <p:cNvPr id="9" name="Rounded Rectangle 8"/>
            <p:cNvSpPr/>
            <p:nvPr/>
          </p:nvSpPr>
          <p:spPr>
            <a:xfrm>
              <a:off x="7573449" y="1395010"/>
              <a:ext cx="2828925" cy="109922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3600" dirty="0"/>
                <a:t>LGC 2</a:t>
              </a:r>
            </a:p>
          </p:txBody>
        </p:sp>
        <p:sp>
          <p:nvSpPr>
            <p:cNvPr id="55" name="Rounded Rectangle 54"/>
            <p:cNvSpPr/>
            <p:nvPr/>
          </p:nvSpPr>
          <p:spPr>
            <a:xfrm>
              <a:off x="7573449" y="2622818"/>
              <a:ext cx="2828925" cy="100076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a:p>
              <a:pPr algn="ctr"/>
              <a:endParaRPr lang="en-GB" dirty="0"/>
            </a:p>
            <a:p>
              <a:pPr algn="ctr"/>
              <a:r>
                <a:rPr lang="en-GB" dirty="0" err="1"/>
                <a:t>SurveyLIB</a:t>
              </a:r>
              <a:r>
                <a:rPr lang="en-GB" dirty="0"/>
                <a:t> Library</a:t>
              </a:r>
            </a:p>
            <a:p>
              <a:pPr algn="ctr"/>
              <a:r>
                <a:rPr lang="en-GB" sz="1100" dirty="0"/>
                <a:t>Geodetic transformations</a:t>
              </a:r>
            </a:p>
            <a:p>
              <a:pPr algn="ctr"/>
              <a:r>
                <a:rPr lang="en-GB" sz="1100" dirty="0"/>
                <a:t>Least Square Models</a:t>
              </a:r>
            </a:p>
            <a:p>
              <a:pPr algn="ctr"/>
              <a:r>
                <a:rPr lang="en-GB" sz="1100" dirty="0"/>
                <a:t>Mathematical objects &amp; operations</a:t>
              </a:r>
            </a:p>
            <a:p>
              <a:pPr algn="ctr"/>
              <a:r>
                <a:rPr lang="en-GB" sz="1100" dirty="0"/>
                <a:t>…</a:t>
              </a:r>
            </a:p>
            <a:p>
              <a:pPr algn="ctr"/>
              <a:endParaRPr lang="en-GB" sz="1100" dirty="0"/>
            </a:p>
            <a:p>
              <a:pPr algn="ctr"/>
              <a:endParaRPr lang="en-GB" dirty="0"/>
            </a:p>
          </p:txBody>
        </p:sp>
        <p:sp>
          <p:nvSpPr>
            <p:cNvPr id="6" name="Rounded Rectangle 5"/>
            <p:cNvSpPr/>
            <p:nvPr/>
          </p:nvSpPr>
          <p:spPr>
            <a:xfrm>
              <a:off x="7440099" y="1279793"/>
              <a:ext cx="3151701" cy="25336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p:cNvSpPr/>
          <p:nvPr/>
        </p:nvSpPr>
        <p:spPr>
          <a:xfrm>
            <a:off x="1150636" y="1718311"/>
            <a:ext cx="8527839" cy="1754326"/>
          </a:xfrm>
          <a:prstGeom prst="rect">
            <a:avLst/>
          </a:prstGeom>
        </p:spPr>
        <p:txBody>
          <a:bodyPr wrap="square">
            <a:spAutoFit/>
          </a:bodyPr>
          <a:lstStyle/>
          <a:p>
            <a:pPr marL="342900" indent="-342900">
              <a:buFont typeface="Wingdings" panose="05000000000000000000" pitchFamily="2" charset="2"/>
              <a:buChar char="§"/>
            </a:pPr>
            <a:r>
              <a:rPr lang="en-GB" altLang="fr-FR" sz="2400" b="1" dirty="0">
                <a:latin typeface="Corbel" panose="020B0503020204020204" pitchFamily="34" charset="0"/>
              </a:rPr>
              <a:t>LGC2 Main Software and test protocols:</a:t>
            </a:r>
          </a:p>
          <a:p>
            <a:r>
              <a:rPr lang="en-GB" altLang="fr-FR" sz="2400" b="1" dirty="0">
                <a:latin typeface="Corbel" panose="020B0503020204020204" pitchFamily="34" charset="0"/>
              </a:rPr>
              <a:t>	</a:t>
            </a:r>
            <a:r>
              <a:rPr lang="en-GB" altLang="fr-FR" sz="2400" dirty="0">
                <a:latin typeface="Corbel" panose="020B0503020204020204" pitchFamily="34" charset="0"/>
              </a:rPr>
              <a:t>~31’000 lines of C++ code</a:t>
            </a:r>
          </a:p>
          <a:p>
            <a:endParaRPr lang="en-GB" altLang="fr-FR" sz="1200" b="1" dirty="0">
              <a:latin typeface="Corbel" panose="020B0503020204020204" pitchFamily="34" charset="0"/>
            </a:endParaRPr>
          </a:p>
          <a:p>
            <a:r>
              <a:rPr lang="en-GB" altLang="fr-FR" sz="2400" b="1" dirty="0">
                <a:latin typeface="Corbel" panose="020B0503020204020204" pitchFamily="34" charset="0"/>
              </a:rPr>
              <a:t>     </a:t>
            </a:r>
            <a:r>
              <a:rPr lang="en-GB" altLang="fr-FR" sz="2400" b="1" dirty="0" err="1">
                <a:latin typeface="Corbel" panose="020B0503020204020204" pitchFamily="34" charset="0"/>
              </a:rPr>
              <a:t>SurveyLib</a:t>
            </a:r>
            <a:r>
              <a:rPr lang="en-GB" altLang="fr-FR" sz="2400" b="1" dirty="0">
                <a:latin typeface="Corbel" panose="020B0503020204020204" pitchFamily="34" charset="0"/>
              </a:rPr>
              <a:t> Library </a:t>
            </a:r>
          </a:p>
          <a:p>
            <a:r>
              <a:rPr lang="en-GB" altLang="fr-FR" sz="2400" b="1" dirty="0">
                <a:latin typeface="Corbel" panose="020B0503020204020204" pitchFamily="34" charset="0"/>
              </a:rPr>
              <a:t>	</a:t>
            </a:r>
            <a:r>
              <a:rPr lang="en-GB" altLang="fr-FR" sz="2400" dirty="0">
                <a:latin typeface="Corbel" panose="020B0503020204020204" pitchFamily="34" charset="0"/>
              </a:rPr>
              <a:t>~48’000 lines of C++ code</a:t>
            </a:r>
          </a:p>
        </p:txBody>
      </p:sp>
      <p:sp>
        <p:nvSpPr>
          <p:cNvPr id="32" name="Rectangle 31"/>
          <p:cNvSpPr/>
          <p:nvPr/>
        </p:nvSpPr>
        <p:spPr>
          <a:xfrm>
            <a:off x="1150637" y="4227499"/>
            <a:ext cx="8527839" cy="1200329"/>
          </a:xfrm>
          <a:prstGeom prst="rect">
            <a:avLst/>
          </a:prstGeom>
        </p:spPr>
        <p:txBody>
          <a:bodyPr wrap="square">
            <a:spAutoFit/>
          </a:bodyPr>
          <a:lstStyle/>
          <a:p>
            <a:pPr marL="342900" indent="-342900">
              <a:buFont typeface="Wingdings" panose="05000000000000000000" pitchFamily="2" charset="2"/>
              <a:buChar char="§"/>
            </a:pPr>
            <a:r>
              <a:rPr lang="en-GB" altLang="fr-FR" sz="2400" b="1" dirty="0">
                <a:latin typeface="Corbel" panose="020B0503020204020204" pitchFamily="34" charset="0"/>
              </a:rPr>
              <a:t>Two major releases </a:t>
            </a:r>
            <a:r>
              <a:rPr lang="en-GB" altLang="fr-FR" sz="2400" b="1" dirty="0" smtClean="0">
                <a:latin typeface="Corbel" panose="020B0503020204020204" pitchFamily="34" charset="0"/>
              </a:rPr>
              <a:t>per year </a:t>
            </a:r>
            <a:endParaRPr lang="en-GB" altLang="fr-FR" sz="2400" dirty="0">
              <a:latin typeface="Corbel" panose="020B0503020204020204" pitchFamily="34" charset="0"/>
            </a:endParaRPr>
          </a:p>
          <a:p>
            <a:pPr marL="342900" indent="-342900">
              <a:buFont typeface="Wingdings" panose="05000000000000000000" pitchFamily="2" charset="2"/>
              <a:buChar char="§"/>
            </a:pPr>
            <a:endParaRPr lang="en-GB" altLang="fr-FR" sz="2400" b="1" dirty="0">
              <a:latin typeface="Corbel" panose="020B0503020204020204" pitchFamily="34" charset="0"/>
            </a:endParaRPr>
          </a:p>
          <a:p>
            <a:r>
              <a:rPr lang="en-GB" altLang="fr-FR" sz="2400" b="1" dirty="0">
                <a:latin typeface="Corbel" panose="020B0503020204020204" pitchFamily="34" charset="0"/>
              </a:rPr>
              <a:t>	</a:t>
            </a:r>
            <a:endParaRPr lang="en-GB" altLang="fr-FR" sz="2400" dirty="0">
              <a:latin typeface="Corbel" panose="020B0503020204020204" pitchFamily="34" charset="0"/>
            </a:endParaRPr>
          </a:p>
        </p:txBody>
      </p:sp>
      <p:sp>
        <p:nvSpPr>
          <p:cNvPr id="37"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18</a:t>
            </a:fld>
            <a:endParaRPr lang="en-US" dirty="0"/>
          </a:p>
        </p:txBody>
      </p:sp>
      <p:sp>
        <p:nvSpPr>
          <p:cNvPr id="16" name="Footer Placeholder 4">
            <a:extLst>
              <a:ext uri="{FF2B5EF4-FFF2-40B4-BE49-F238E27FC236}">
                <a16:creationId xmlns:a16="http://schemas.microsoft.com/office/drawing/2014/main" id="{4DC5A616-B455-44DC-8FC5-4A35AA136E6C}"/>
              </a:ext>
            </a:extLst>
          </p:cNvPr>
          <p:cNvSpPr>
            <a:spLocks noGrp="1"/>
          </p:cNvSpPr>
          <p:nvPr>
            <p:ph type="ftr" sz="quarter" idx="11"/>
          </p:nvPr>
        </p:nvSpPr>
        <p:spPr>
          <a:xfrm>
            <a:off x="4307027" y="6376653"/>
            <a:ext cx="6572221" cy="365125"/>
          </a:xfrm>
        </p:spPr>
        <p:txBody>
          <a:bodyPr/>
          <a:lstStyle/>
          <a:p>
            <a:pPr algn="l"/>
            <a:r>
              <a:rPr lang="en-US" dirty="0"/>
              <a:t>BE-GM, SLM Special Meeting</a:t>
            </a:r>
            <a:r>
              <a:rPr lang="en-GB" dirty="0"/>
              <a:t>, March 14</a:t>
            </a:r>
            <a:r>
              <a:rPr lang="en-GB" baseline="30000" dirty="0"/>
              <a:t>th</a:t>
            </a:r>
            <a:r>
              <a:rPr lang="en-GB" dirty="0"/>
              <a:t>, 2023</a:t>
            </a:r>
            <a:endParaRPr lang="en-US" dirty="0"/>
          </a:p>
        </p:txBody>
      </p:sp>
      <p:sp>
        <p:nvSpPr>
          <p:cNvPr id="17" name="Title 1"/>
          <p:cNvSpPr>
            <a:spLocks noGrp="1"/>
          </p:cNvSpPr>
          <p:nvPr>
            <p:ph type="title"/>
          </p:nvPr>
        </p:nvSpPr>
        <p:spPr>
          <a:xfrm>
            <a:off x="2927254" y="345970"/>
            <a:ext cx="9075560" cy="988676"/>
          </a:xfrm>
        </p:spPr>
        <p:txBody>
          <a:bodyPr/>
          <a:lstStyle/>
          <a:p>
            <a:r>
              <a:rPr lang="en-GB" dirty="0" smtClean="0"/>
              <a:t>LGC - Least Square Data Processing</a:t>
            </a:r>
            <a:endParaRPr lang="en-GB" dirty="0"/>
          </a:p>
        </p:txBody>
      </p:sp>
    </p:spTree>
    <p:extLst>
      <p:ext uri="{BB962C8B-B14F-4D97-AF65-F5344CB8AC3E}">
        <p14:creationId xmlns:p14="http://schemas.microsoft.com/office/powerpoint/2010/main" val="38291799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1331512" y="1545421"/>
            <a:ext cx="10315657" cy="2993668"/>
            <a:chOff x="1150637" y="3961757"/>
            <a:chExt cx="9794533" cy="2731706"/>
          </a:xfrm>
        </p:grpSpPr>
        <p:sp>
          <p:nvSpPr>
            <p:cNvPr id="32" name="Rectangle 31"/>
            <p:cNvSpPr/>
            <p:nvPr/>
          </p:nvSpPr>
          <p:spPr>
            <a:xfrm>
              <a:off x="1150637" y="3961757"/>
              <a:ext cx="9794533" cy="758280"/>
            </a:xfrm>
            <a:prstGeom prst="rect">
              <a:avLst/>
            </a:prstGeom>
          </p:spPr>
          <p:txBody>
            <a:bodyPr wrap="square">
              <a:spAutoFit/>
            </a:bodyPr>
            <a:lstStyle/>
            <a:p>
              <a:pPr marL="342900" indent="-342900">
                <a:buFont typeface="Wingdings" panose="05000000000000000000" pitchFamily="2" charset="2"/>
                <a:buChar char="§"/>
              </a:pPr>
              <a:r>
                <a:rPr lang="en-GB" altLang="fr-FR" sz="2400" b="1" dirty="0" smtClean="0">
                  <a:latin typeface="Corbel" panose="020B0503020204020204" pitchFamily="34" charset="0"/>
                </a:rPr>
                <a:t>Last versions improved for </a:t>
              </a:r>
              <a:r>
                <a:rPr lang="en-GB" altLang="fr-FR" sz="2400" b="1" dirty="0">
                  <a:latin typeface="Corbel" panose="020B0503020204020204" pitchFamily="34" charset="0"/>
                </a:rPr>
                <a:t>monitoring system needs </a:t>
              </a:r>
              <a:r>
                <a:rPr lang="en-GB" altLang="fr-FR" sz="2400" b="1" dirty="0" smtClean="0">
                  <a:latin typeface="Corbel" panose="020B0503020204020204" pitchFamily="34" charset="0"/>
                </a:rPr>
                <a:t>(</a:t>
              </a:r>
              <a:r>
                <a:rPr lang="en-GB" altLang="fr-FR" sz="2400" b="1" dirty="0" smtClean="0">
                  <a:latin typeface="Corbel" panose="020B0503020204020204" pitchFamily="34" charset="0"/>
                </a:rPr>
                <a:t>HL-LHC Project</a:t>
              </a:r>
              <a:r>
                <a:rPr lang="en-GB" altLang="fr-FR" sz="2400" b="1" dirty="0" smtClean="0">
                  <a:latin typeface="Corbel" panose="020B0503020204020204" pitchFamily="34" charset="0"/>
                </a:rPr>
                <a:t>)</a:t>
              </a:r>
              <a:endParaRPr lang="en-GB" altLang="fr-FR" sz="2400" b="1" dirty="0">
                <a:latin typeface="Corbel" panose="020B0503020204020204" pitchFamily="34" charset="0"/>
              </a:endParaRPr>
            </a:p>
            <a:p>
              <a:r>
                <a:rPr lang="en-GB" altLang="fr-FR" sz="2400" b="1" dirty="0">
                  <a:latin typeface="Corbel" panose="020B0503020204020204" pitchFamily="34" charset="0"/>
                </a:rPr>
                <a:t>	</a:t>
              </a:r>
              <a:endParaRPr lang="en-GB" altLang="fr-FR" sz="2400" dirty="0">
                <a:latin typeface="Corbel" panose="020B0503020204020204" pitchFamily="34" charset="0"/>
              </a:endParaRPr>
            </a:p>
          </p:txBody>
        </p:sp>
        <p:pic>
          <p:nvPicPr>
            <p:cNvPr id="35" name="Picture 34"/>
            <p:cNvPicPr>
              <a:picLocks noChangeAspect="1"/>
            </p:cNvPicPr>
            <p:nvPr/>
          </p:nvPicPr>
          <p:blipFill>
            <a:blip r:embed="rId3"/>
            <a:stretch>
              <a:fillRect/>
            </a:stretch>
          </p:blipFill>
          <p:spPr>
            <a:xfrm>
              <a:off x="3842705" y="4479726"/>
              <a:ext cx="4174713" cy="2213737"/>
            </a:xfrm>
            <a:prstGeom prst="rect">
              <a:avLst/>
            </a:prstGeom>
          </p:spPr>
        </p:pic>
      </p:grpSp>
      <p:sp>
        <p:nvSpPr>
          <p:cNvPr id="37"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19</a:t>
            </a:fld>
            <a:endParaRPr lang="en-US" dirty="0"/>
          </a:p>
        </p:txBody>
      </p:sp>
      <p:grpSp>
        <p:nvGrpSpPr>
          <p:cNvPr id="2" name="Group 1"/>
          <p:cNvGrpSpPr/>
          <p:nvPr/>
        </p:nvGrpSpPr>
        <p:grpSpPr>
          <a:xfrm>
            <a:off x="1634779" y="4434644"/>
            <a:ext cx="3769463" cy="612014"/>
            <a:chOff x="1312786" y="3392317"/>
            <a:chExt cx="3769463" cy="612014"/>
          </a:xfrm>
        </p:grpSpPr>
        <p:sp>
          <p:nvSpPr>
            <p:cNvPr id="18" name="Rectangle 17"/>
            <p:cNvSpPr/>
            <p:nvPr/>
          </p:nvSpPr>
          <p:spPr>
            <a:xfrm>
              <a:off x="1312786" y="3505890"/>
              <a:ext cx="2981907" cy="400110"/>
            </a:xfrm>
            <a:prstGeom prst="rect">
              <a:avLst/>
            </a:prstGeom>
          </p:spPr>
          <p:txBody>
            <a:bodyPr wrap="none">
              <a:spAutoFit/>
            </a:bodyPr>
            <a:lstStyle/>
            <a:p>
              <a:pPr marL="800100" lvl="1" indent="-342900">
                <a:buFont typeface="Arial" panose="020B0604020202020204" pitchFamily="34" charset="0"/>
                <a:buChar char="•"/>
              </a:pPr>
              <a:r>
                <a:rPr lang="en-GB" altLang="fr-FR" sz="2000" dirty="0">
                  <a:latin typeface="Corbel" panose="020B0503020204020204" pitchFamily="34" charset="0"/>
                </a:rPr>
                <a:t>Calculation </a:t>
              </a:r>
              <a:r>
                <a:rPr lang="en-GB" altLang="fr-FR" sz="2000" b="1" dirty="0">
                  <a:latin typeface="Corbel" panose="020B0503020204020204" pitchFamily="34" charset="0"/>
                </a:rPr>
                <a:t>speed</a:t>
              </a:r>
              <a:r>
                <a:rPr lang="en-GB" altLang="fr-FR" sz="2000" dirty="0">
                  <a:latin typeface="Corbel" panose="020B0503020204020204" pitchFamily="34" charset="0"/>
                </a:rPr>
                <a:t>! </a:t>
              </a:r>
            </a:p>
          </p:txBody>
        </p:sp>
        <p:pic>
          <p:nvPicPr>
            <p:cNvPr id="11" name="Picture 10"/>
            <p:cNvPicPr>
              <a:picLocks noChangeAspect="1"/>
            </p:cNvPicPr>
            <p:nvPr/>
          </p:nvPicPr>
          <p:blipFill>
            <a:blip r:embed="rId4">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223729" y="3392317"/>
              <a:ext cx="858520" cy="612014"/>
            </a:xfrm>
            <a:prstGeom prst="rect">
              <a:avLst/>
            </a:prstGeom>
          </p:spPr>
        </p:pic>
      </p:grpSp>
      <p:grpSp>
        <p:nvGrpSpPr>
          <p:cNvPr id="3" name="Group 2"/>
          <p:cNvGrpSpPr/>
          <p:nvPr/>
        </p:nvGrpSpPr>
        <p:grpSpPr>
          <a:xfrm>
            <a:off x="1634779" y="4939912"/>
            <a:ext cx="6100571" cy="400110"/>
            <a:chOff x="1317279" y="4021141"/>
            <a:chExt cx="6100571" cy="400110"/>
          </a:xfrm>
        </p:grpSpPr>
        <p:sp>
          <p:nvSpPr>
            <p:cNvPr id="23" name="Rectangle 22"/>
            <p:cNvSpPr/>
            <p:nvPr/>
          </p:nvSpPr>
          <p:spPr>
            <a:xfrm>
              <a:off x="1317279" y="4021141"/>
              <a:ext cx="5729454" cy="400110"/>
            </a:xfrm>
            <a:prstGeom prst="rect">
              <a:avLst/>
            </a:prstGeom>
          </p:spPr>
          <p:txBody>
            <a:bodyPr wrap="none">
              <a:spAutoFit/>
            </a:bodyPr>
            <a:lstStyle/>
            <a:p>
              <a:pPr marL="800100" lvl="1" indent="-342900">
                <a:buFont typeface="Arial" panose="020B0604020202020204" pitchFamily="34" charset="0"/>
                <a:buChar char="•"/>
              </a:pPr>
              <a:r>
                <a:rPr lang="en-GB" altLang="fr-FR" sz="2000" dirty="0">
                  <a:latin typeface="Corbel" panose="020B0503020204020204" pitchFamily="34" charset="0"/>
                </a:rPr>
                <a:t>Automated analysis and detection of outliers</a:t>
              </a:r>
            </a:p>
          </p:txBody>
        </p:sp>
        <p:pic>
          <p:nvPicPr>
            <p:cNvPr id="38" name="Picture 37"/>
            <p:cNvPicPr>
              <a:picLocks noChangeAspect="1"/>
            </p:cNvPicPr>
            <p:nvPr/>
          </p:nvPicPr>
          <p:blipFill>
            <a:blip r:embed="rId5">
              <a:duotone>
                <a:schemeClr val="accent3">
                  <a:shade val="45000"/>
                  <a:satMod val="135000"/>
                </a:schemeClr>
                <a:prstClr val="white"/>
              </a:duotone>
            </a:blip>
            <a:stretch>
              <a:fillRect/>
            </a:stretch>
          </p:blipFill>
          <p:spPr>
            <a:xfrm>
              <a:off x="7023732" y="4029556"/>
              <a:ext cx="394118" cy="380860"/>
            </a:xfrm>
            <a:prstGeom prst="rect">
              <a:avLst/>
            </a:prstGeom>
          </p:spPr>
        </p:pic>
      </p:grpSp>
      <p:grpSp>
        <p:nvGrpSpPr>
          <p:cNvPr id="4" name="Group 3"/>
          <p:cNvGrpSpPr/>
          <p:nvPr/>
        </p:nvGrpSpPr>
        <p:grpSpPr>
          <a:xfrm>
            <a:off x="1644683" y="5340022"/>
            <a:ext cx="6110635" cy="460196"/>
            <a:chOff x="1317279" y="4400850"/>
            <a:chExt cx="6110635" cy="460196"/>
          </a:xfrm>
        </p:grpSpPr>
        <p:sp>
          <p:nvSpPr>
            <p:cNvPr id="31" name="Rectangle 30"/>
            <p:cNvSpPr/>
            <p:nvPr/>
          </p:nvSpPr>
          <p:spPr>
            <a:xfrm>
              <a:off x="1317279" y="4400850"/>
              <a:ext cx="5631478" cy="400110"/>
            </a:xfrm>
            <a:prstGeom prst="rect">
              <a:avLst/>
            </a:prstGeom>
          </p:spPr>
          <p:txBody>
            <a:bodyPr wrap="none">
              <a:spAutoFit/>
            </a:bodyPr>
            <a:lstStyle/>
            <a:p>
              <a:pPr marL="800100" lvl="1" indent="-342900">
                <a:buFont typeface="Arial" panose="020B0604020202020204" pitchFamily="34" charset="0"/>
                <a:buChar char="•"/>
              </a:pPr>
              <a:r>
                <a:rPr lang="en-GB" altLang="fr-FR" sz="2000" dirty="0">
                  <a:latin typeface="Corbel" panose="020B0503020204020204" pitchFamily="34" charset="0"/>
                </a:rPr>
                <a:t>Export structured output data (serialization)</a:t>
              </a:r>
            </a:p>
          </p:txBody>
        </p:sp>
        <p:pic>
          <p:nvPicPr>
            <p:cNvPr id="39" name="Picture 38"/>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073133" y="4506265"/>
              <a:ext cx="354781" cy="354781"/>
            </a:xfrm>
            <a:prstGeom prst="rect">
              <a:avLst/>
            </a:prstGeom>
          </p:spPr>
        </p:pic>
      </p:grpSp>
      <p:sp>
        <p:nvSpPr>
          <p:cNvPr id="26" name="Footer Placeholder 4">
            <a:extLst>
              <a:ext uri="{FF2B5EF4-FFF2-40B4-BE49-F238E27FC236}">
                <a16:creationId xmlns:a16="http://schemas.microsoft.com/office/drawing/2014/main" id="{4DC5A616-B455-44DC-8FC5-4A35AA136E6C}"/>
              </a:ext>
            </a:extLst>
          </p:cNvPr>
          <p:cNvSpPr>
            <a:spLocks noGrp="1"/>
          </p:cNvSpPr>
          <p:nvPr>
            <p:ph type="ftr" sz="quarter" idx="11"/>
          </p:nvPr>
        </p:nvSpPr>
        <p:spPr>
          <a:xfrm>
            <a:off x="4307027" y="6376653"/>
            <a:ext cx="6572221" cy="365125"/>
          </a:xfrm>
        </p:spPr>
        <p:txBody>
          <a:bodyPr/>
          <a:lstStyle/>
          <a:p>
            <a:pPr algn="l"/>
            <a:r>
              <a:rPr lang="en-US" dirty="0"/>
              <a:t>BE-GM, SLM Special Meeting</a:t>
            </a:r>
            <a:r>
              <a:rPr lang="en-GB" dirty="0"/>
              <a:t>, March 14</a:t>
            </a:r>
            <a:r>
              <a:rPr lang="en-GB" baseline="30000" dirty="0"/>
              <a:t>th</a:t>
            </a:r>
            <a:r>
              <a:rPr lang="en-GB" dirty="0"/>
              <a:t>, 2023</a:t>
            </a:r>
            <a:endParaRPr lang="en-US" dirty="0"/>
          </a:p>
        </p:txBody>
      </p:sp>
      <p:pic>
        <p:nvPicPr>
          <p:cNvPr id="9" name="Picture 8">
            <a:extLst>
              <a:ext uri="{FF2B5EF4-FFF2-40B4-BE49-F238E27FC236}">
                <a16:creationId xmlns:a16="http://schemas.microsoft.com/office/drawing/2014/main" id="{13B2DE53-653F-818D-97E0-B2F625E4DC52}"/>
              </a:ext>
            </a:extLst>
          </p:cNvPr>
          <p:cNvPicPr>
            <a:picLocks noChangeAspect="1"/>
          </p:cNvPicPr>
          <p:nvPr/>
        </p:nvPicPr>
        <p:blipFill>
          <a:blip r:embed="rId3"/>
          <a:stretch>
            <a:fillRect/>
          </a:stretch>
        </p:blipFill>
        <p:spPr>
          <a:xfrm>
            <a:off x="4319213" y="2265462"/>
            <a:ext cx="4396831" cy="2426027"/>
          </a:xfrm>
          <a:prstGeom prst="rect">
            <a:avLst/>
          </a:prstGeom>
        </p:spPr>
      </p:pic>
      <p:sp>
        <p:nvSpPr>
          <p:cNvPr id="28" name="Title 1"/>
          <p:cNvSpPr txBox="1">
            <a:spLocks/>
          </p:cNvSpPr>
          <p:nvPr/>
        </p:nvSpPr>
        <p:spPr>
          <a:xfrm>
            <a:off x="2927254" y="345970"/>
            <a:ext cx="9075560" cy="98867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mtClean="0"/>
              <a:t>LGC - Least Square Data Processing</a:t>
            </a:r>
            <a:endParaRPr lang="en-GB" dirty="0"/>
          </a:p>
        </p:txBody>
      </p:sp>
    </p:spTree>
    <p:extLst>
      <p:ext uri="{BB962C8B-B14F-4D97-AF65-F5344CB8AC3E}">
        <p14:creationId xmlns:p14="http://schemas.microsoft.com/office/powerpoint/2010/main" val="2252297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5AD4FD-4656-4FC7-997B-4808449FD490}"/>
              </a:ext>
            </a:extLst>
          </p:cNvPr>
          <p:cNvSpPr>
            <a:spLocks noGrp="1"/>
          </p:cNvSpPr>
          <p:nvPr>
            <p:ph type="title"/>
          </p:nvPr>
        </p:nvSpPr>
        <p:spPr>
          <a:xfrm>
            <a:off x="698500" y="343672"/>
            <a:ext cx="11376025" cy="1065742"/>
          </a:xfrm>
        </p:spPr>
        <p:txBody>
          <a:bodyPr/>
          <a:lstStyle/>
          <a:p>
            <a:r>
              <a:rPr lang="en-GB" dirty="0" smtClean="0"/>
              <a:t>CERN </a:t>
            </a:r>
            <a:r>
              <a:rPr lang="en-GB" dirty="0"/>
              <a:t>Survey Software</a:t>
            </a:r>
          </a:p>
        </p:txBody>
      </p:sp>
      <p:sp>
        <p:nvSpPr>
          <p:cNvPr id="4" name="Date Placeholder 3">
            <a:extLst>
              <a:ext uri="{FF2B5EF4-FFF2-40B4-BE49-F238E27FC236}">
                <a16:creationId xmlns:a16="http://schemas.microsoft.com/office/drawing/2014/main" id="{D4288A25-551D-4EDE-BA03-6C80D3A6DE0E}"/>
              </a:ext>
            </a:extLst>
          </p:cNvPr>
          <p:cNvSpPr>
            <a:spLocks noGrp="1"/>
          </p:cNvSpPr>
          <p:nvPr>
            <p:ph type="dt" sz="half" idx="10"/>
          </p:nvPr>
        </p:nvSpPr>
        <p:spPr>
          <a:xfrm>
            <a:off x="3485228" y="6414859"/>
            <a:ext cx="631160" cy="365125"/>
          </a:xfrm>
        </p:spPr>
        <p:txBody>
          <a:bodyPr/>
          <a:lstStyle/>
          <a:p>
            <a:fld id="{23793A62-AA7E-5A4D-A43E-DF1B3593C4E5}" type="datetime1">
              <a:rPr lang="en-US" smtClean="0"/>
              <a:t>6/26/2023</a:t>
            </a:fld>
            <a:endParaRPr lang="en-US" dirty="0"/>
          </a:p>
        </p:txBody>
      </p:sp>
      <p:sp>
        <p:nvSpPr>
          <p:cNvPr id="5" name="Footer Placeholder 4">
            <a:extLst>
              <a:ext uri="{FF2B5EF4-FFF2-40B4-BE49-F238E27FC236}">
                <a16:creationId xmlns:a16="http://schemas.microsoft.com/office/drawing/2014/main" id="{BA3C4187-C9B5-4231-80F5-B1C67463AF87}"/>
              </a:ext>
            </a:extLst>
          </p:cNvPr>
          <p:cNvSpPr>
            <a:spLocks noGrp="1"/>
          </p:cNvSpPr>
          <p:nvPr>
            <p:ph type="ftr" sz="quarter" idx="11"/>
          </p:nvPr>
        </p:nvSpPr>
        <p:spPr>
          <a:xfrm>
            <a:off x="4259262" y="6420358"/>
            <a:ext cx="6572221" cy="365125"/>
          </a:xfrm>
        </p:spPr>
        <p:txBody>
          <a:bodyPr/>
          <a:lstStyle/>
          <a:p>
            <a:r>
              <a:rPr lang="en-US" dirty="0"/>
              <a:t>Francis Klumb | </a:t>
            </a:r>
            <a:r>
              <a:rPr lang="en-GB" dirty="0"/>
              <a:t>APC – Acquisition, Processing and Data Control</a:t>
            </a:r>
            <a:endParaRPr lang="en-US" dirty="0"/>
          </a:p>
        </p:txBody>
      </p:sp>
      <p:sp>
        <p:nvSpPr>
          <p:cNvPr id="6" name="Slide Number Placeholder 5">
            <a:extLst>
              <a:ext uri="{FF2B5EF4-FFF2-40B4-BE49-F238E27FC236}">
                <a16:creationId xmlns:a16="http://schemas.microsoft.com/office/drawing/2014/main" id="{21FE82AB-B574-4751-A0E5-F8A36BDDDB9E}"/>
              </a:ext>
            </a:extLst>
          </p:cNvPr>
          <p:cNvSpPr>
            <a:spLocks noGrp="1"/>
          </p:cNvSpPr>
          <p:nvPr>
            <p:ph type="sldNum" sz="quarter" idx="12"/>
          </p:nvPr>
        </p:nvSpPr>
        <p:spPr>
          <a:xfrm>
            <a:off x="11107546" y="6420358"/>
            <a:ext cx="681254" cy="365125"/>
          </a:xfrm>
        </p:spPr>
        <p:txBody>
          <a:bodyPr/>
          <a:lstStyle/>
          <a:p>
            <a:fld id="{36B5EA5A-BC32-A742-B11B-8E7414D5B535}" type="slidenum">
              <a:rPr lang="en-US" smtClean="0"/>
              <a:pPr/>
              <a:t>2</a:t>
            </a:fld>
            <a:endParaRPr lang="en-US" dirty="0"/>
          </a:p>
        </p:txBody>
      </p:sp>
      <p:pic>
        <p:nvPicPr>
          <p:cNvPr id="7"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7988" y="1439334"/>
            <a:ext cx="9858703" cy="441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86513" y="567003"/>
            <a:ext cx="4125912"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831932" y="1441716"/>
            <a:ext cx="2149475"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3063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1698068" y="1652015"/>
            <a:ext cx="9390184" cy="5486117"/>
          </a:xfrm>
          <a:prstGeom prst="rect">
            <a:avLst/>
          </a:prstGeom>
        </p:spPr>
        <p:txBody>
          <a:bodyPr wrap="square">
            <a:spAutoFit/>
          </a:bodyPr>
          <a:lstStyle/>
          <a:p>
            <a:pPr marL="342900" indent="-342900">
              <a:buFont typeface="Arial" panose="020B0604020202020204" pitchFamily="34" charset="0"/>
              <a:buChar char="•"/>
            </a:pPr>
            <a:r>
              <a:rPr lang="en-GB" altLang="fr-FR" sz="2400" b="1" dirty="0">
                <a:latin typeface="Corbel" panose="020B0503020204020204" pitchFamily="34" charset="0"/>
              </a:rPr>
              <a:t>Integration of new observation </a:t>
            </a:r>
            <a:r>
              <a:rPr lang="en-GB" altLang="fr-FR" sz="2400" b="1" dirty="0" smtClean="0">
                <a:latin typeface="Corbel" panose="020B0503020204020204" pitchFamily="34" charset="0"/>
              </a:rPr>
              <a:t>types</a:t>
            </a:r>
          </a:p>
          <a:p>
            <a:pPr marL="342900" indent="-342900">
              <a:buFont typeface="Arial" panose="020B0604020202020204" pitchFamily="34" charset="0"/>
              <a:buChar char="•"/>
            </a:pPr>
            <a:endParaRPr lang="en-GB" altLang="fr-FR" sz="800" b="1" dirty="0">
              <a:latin typeface="Corbel" panose="020B0503020204020204" pitchFamily="34" charset="0"/>
            </a:endParaRPr>
          </a:p>
          <a:p>
            <a:pPr marL="800100" lvl="1" indent="-342900">
              <a:buFont typeface="Arial" panose="020B0604020202020204" pitchFamily="34" charset="0"/>
              <a:buChar char="•"/>
            </a:pPr>
            <a:r>
              <a:rPr lang="en-GB" altLang="fr-FR" sz="2000" dirty="0">
                <a:latin typeface="Corbel" panose="020B0503020204020204" pitchFamily="34" charset="0"/>
              </a:rPr>
              <a:t>Hydrostatic Levelling System (HLS) measurements (*ECWS keyword)</a:t>
            </a:r>
          </a:p>
          <a:p>
            <a:pPr marL="342900" indent="-342900">
              <a:buFont typeface="Arial" panose="020B0604020202020204" pitchFamily="34" charset="0"/>
              <a:buChar char="•"/>
            </a:pPr>
            <a:endParaRPr lang="en-GB" altLang="fr-FR" sz="2000" dirty="0">
              <a:latin typeface="Corbel" panose="020B0503020204020204" pitchFamily="34" charset="0"/>
            </a:endParaRPr>
          </a:p>
          <a:p>
            <a:pPr marL="342900" indent="-342900">
              <a:buFont typeface="Arial" panose="020B0604020202020204" pitchFamily="34" charset="0"/>
              <a:buChar char="•"/>
            </a:pPr>
            <a:endParaRPr lang="en-GB" altLang="fr-FR" sz="2400" b="1" dirty="0">
              <a:latin typeface="Corbel" panose="020B0503020204020204" pitchFamily="34" charset="0"/>
            </a:endParaRPr>
          </a:p>
          <a:p>
            <a:pPr marL="342900" indent="-342900">
              <a:buFont typeface="Arial" panose="020B0604020202020204" pitchFamily="34" charset="0"/>
              <a:buChar char="•"/>
            </a:pPr>
            <a:endParaRPr lang="en-GB" altLang="fr-FR" sz="2400" b="1" dirty="0">
              <a:latin typeface="Corbel" panose="020B0503020204020204" pitchFamily="34" charset="0"/>
            </a:endParaRPr>
          </a:p>
          <a:p>
            <a:pPr marL="342900" indent="-342900">
              <a:buFont typeface="Arial" panose="020B0604020202020204" pitchFamily="34" charset="0"/>
              <a:buChar char="•"/>
            </a:pPr>
            <a:endParaRPr lang="en-GB" altLang="fr-FR" sz="2400" b="1" dirty="0">
              <a:latin typeface="Corbel" panose="020B0503020204020204" pitchFamily="34" charset="0"/>
            </a:endParaRPr>
          </a:p>
          <a:p>
            <a:pPr marL="342900" indent="-342900">
              <a:buFont typeface="Arial" panose="020B0604020202020204" pitchFamily="34" charset="0"/>
              <a:buChar char="•"/>
            </a:pPr>
            <a:endParaRPr lang="en-GB" altLang="fr-FR" sz="2400" b="1" dirty="0">
              <a:latin typeface="Corbel" panose="020B0503020204020204" pitchFamily="34" charset="0"/>
            </a:endParaRPr>
          </a:p>
          <a:p>
            <a:pPr marL="342900" indent="-342900">
              <a:buFont typeface="Arial" panose="020B0604020202020204" pitchFamily="34" charset="0"/>
              <a:buChar char="•"/>
            </a:pPr>
            <a:endParaRPr lang="en-GB" altLang="fr-FR" sz="2400" b="1" dirty="0">
              <a:latin typeface="Corbel" panose="020B0503020204020204" pitchFamily="34" charset="0"/>
            </a:endParaRPr>
          </a:p>
          <a:p>
            <a:pPr marL="342900" indent="-342900">
              <a:buFont typeface="Arial" panose="020B0604020202020204" pitchFamily="34" charset="0"/>
              <a:buChar char="•"/>
            </a:pPr>
            <a:endParaRPr lang="en-GB" altLang="fr-FR" sz="2000" dirty="0">
              <a:latin typeface="Corbel" panose="020B0503020204020204" pitchFamily="34" charset="0"/>
            </a:endParaRPr>
          </a:p>
          <a:p>
            <a:pPr marL="342900" indent="-342900">
              <a:buFont typeface="Arial" panose="020B0604020202020204" pitchFamily="34" charset="0"/>
              <a:buChar char="•"/>
            </a:pPr>
            <a:endParaRPr lang="en-GB" altLang="fr-FR" sz="2000" b="1" dirty="0">
              <a:latin typeface="Corbel" panose="020B0503020204020204" pitchFamily="34" charset="0"/>
            </a:endParaRPr>
          </a:p>
          <a:p>
            <a:pPr marL="342900" indent="-342900">
              <a:buFont typeface="Arial" panose="020B0604020202020204" pitchFamily="34" charset="0"/>
              <a:buChar char="•"/>
            </a:pPr>
            <a:endParaRPr lang="en-GB" altLang="fr-FR" sz="2000" b="1" dirty="0">
              <a:latin typeface="Corbel" panose="020B0503020204020204" pitchFamily="34" charset="0"/>
            </a:endParaRPr>
          </a:p>
          <a:p>
            <a:pPr marL="800100" lvl="1" indent="-342900">
              <a:buFont typeface="Arial" panose="020B0604020202020204" pitchFamily="34" charset="0"/>
              <a:buChar char="•"/>
            </a:pPr>
            <a:r>
              <a:rPr lang="en-GB" altLang="fr-FR" sz="2000" dirty="0">
                <a:latin typeface="Corbel" panose="020B0503020204020204" pitchFamily="34" charset="0"/>
              </a:rPr>
              <a:t>Wire Positioning System (WPS) </a:t>
            </a:r>
            <a:r>
              <a:rPr lang="en-GB" altLang="fr-FR" sz="2000" dirty="0" smtClean="0">
                <a:latin typeface="Corbel" panose="020B0503020204020204" pitchFamily="34" charset="0"/>
              </a:rPr>
              <a:t> </a:t>
            </a:r>
            <a:r>
              <a:rPr lang="en-GB" altLang="fr-FR" sz="2000" b="1" dirty="0" smtClean="0">
                <a:latin typeface="Corbel" panose="020B0503020204020204" pitchFamily="34" charset="0"/>
              </a:rPr>
              <a:t>v2.6, June </a:t>
            </a:r>
            <a:r>
              <a:rPr lang="en-GB" altLang="fr-FR" sz="2000" b="1" dirty="0">
                <a:latin typeface="Corbel" panose="020B0503020204020204" pitchFamily="34" charset="0"/>
              </a:rPr>
              <a:t>2023</a:t>
            </a:r>
            <a:r>
              <a:rPr lang="en-GB" altLang="fr-FR" sz="2000" dirty="0">
                <a:latin typeface="Corbel" panose="020B0503020204020204" pitchFamily="34" charset="0"/>
              </a:rPr>
              <a:t>.</a:t>
            </a:r>
          </a:p>
          <a:p>
            <a:pPr marL="342900" indent="-342900">
              <a:buFont typeface="Arial" panose="020B0604020202020204" pitchFamily="34" charset="0"/>
              <a:buChar char="•"/>
            </a:pPr>
            <a:endParaRPr lang="en-GB" altLang="fr-FR" sz="2000" b="1" dirty="0">
              <a:latin typeface="Corbel" panose="020B0503020204020204" pitchFamily="34" charset="0"/>
            </a:endParaRPr>
          </a:p>
          <a:p>
            <a:pPr marL="342900" indent="-342900">
              <a:buFont typeface="Arial" panose="020B0604020202020204" pitchFamily="34" charset="0"/>
              <a:buChar char="•"/>
            </a:pPr>
            <a:r>
              <a:rPr lang="en-GB" altLang="fr-FR" sz="2400" b="1" dirty="0">
                <a:latin typeface="Corbel" panose="020B0503020204020204" pitchFamily="34" charset="0"/>
              </a:rPr>
              <a:t> </a:t>
            </a:r>
            <a:endParaRPr lang="en-GB" altLang="fr-FR" sz="2000" dirty="0">
              <a:latin typeface="Corbel" panose="020B0503020204020204" pitchFamily="34" charset="0"/>
            </a:endParaRPr>
          </a:p>
          <a:p>
            <a:pPr marL="800100" lvl="1" indent="-342900">
              <a:buFont typeface="Arial" panose="020B0604020202020204" pitchFamily="34" charset="0"/>
              <a:buChar char="•"/>
            </a:pPr>
            <a:endParaRPr lang="en-GB" altLang="fr-FR" sz="2000" dirty="0">
              <a:latin typeface="Corbel" panose="020B0503020204020204" pitchFamily="34" charset="0"/>
            </a:endParaRPr>
          </a:p>
          <a:p>
            <a:pPr marL="800100" lvl="1" indent="-342900">
              <a:buFont typeface="Arial" panose="020B0604020202020204" pitchFamily="34" charset="0"/>
              <a:buChar char="•"/>
            </a:pPr>
            <a:endParaRPr lang="en-GB" altLang="fr-FR" sz="1050" dirty="0">
              <a:latin typeface="Corbel" panose="020B0503020204020204" pitchFamily="34" charset="0"/>
            </a:endParaRPr>
          </a:p>
        </p:txBody>
      </p:sp>
      <p:cxnSp>
        <p:nvCxnSpPr>
          <p:cNvPr id="33" name="Straight Connector 32"/>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sp>
        <p:nvSpPr>
          <p:cNvPr id="38"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20</a:t>
            </a:fld>
            <a:endParaRPr lang="en-US" dirty="0"/>
          </a:p>
        </p:txBody>
      </p:sp>
      <p:pic>
        <p:nvPicPr>
          <p:cNvPr id="5" name="Picture 4"/>
          <p:cNvPicPr>
            <a:picLocks noChangeAspect="1"/>
          </p:cNvPicPr>
          <p:nvPr/>
        </p:nvPicPr>
        <p:blipFill>
          <a:blip r:embed="rId3"/>
          <a:stretch>
            <a:fillRect/>
          </a:stretch>
        </p:blipFill>
        <p:spPr>
          <a:xfrm>
            <a:off x="5259432" y="2909095"/>
            <a:ext cx="3044735" cy="2268142"/>
          </a:xfrm>
          <a:prstGeom prst="rect">
            <a:avLst/>
          </a:prstGeom>
        </p:spPr>
      </p:pic>
      <p:grpSp>
        <p:nvGrpSpPr>
          <p:cNvPr id="3" name="Group 2"/>
          <p:cNvGrpSpPr/>
          <p:nvPr/>
        </p:nvGrpSpPr>
        <p:grpSpPr>
          <a:xfrm>
            <a:off x="8648666" y="2950847"/>
            <a:ext cx="2932712" cy="2027582"/>
            <a:chOff x="6338179" y="2796306"/>
            <a:chExt cx="3836934" cy="2703346"/>
          </a:xfrm>
        </p:grpSpPr>
        <p:pic>
          <p:nvPicPr>
            <p:cNvPr id="7" name="Picture 6"/>
            <p:cNvPicPr>
              <a:picLocks noChangeAspect="1"/>
            </p:cNvPicPr>
            <p:nvPr/>
          </p:nvPicPr>
          <p:blipFill>
            <a:blip r:embed="rId4"/>
            <a:stretch>
              <a:fillRect/>
            </a:stretch>
          </p:blipFill>
          <p:spPr>
            <a:xfrm>
              <a:off x="6393160" y="2919185"/>
              <a:ext cx="3781953" cy="2438740"/>
            </a:xfrm>
            <a:prstGeom prst="rect">
              <a:avLst/>
            </a:prstGeom>
          </p:spPr>
        </p:pic>
        <p:sp>
          <p:nvSpPr>
            <p:cNvPr id="8" name="Rectangle 7"/>
            <p:cNvSpPr/>
            <p:nvPr/>
          </p:nvSpPr>
          <p:spPr>
            <a:xfrm>
              <a:off x="6393160" y="4585252"/>
              <a:ext cx="3781953" cy="9144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338179" y="3089783"/>
              <a:ext cx="3836934" cy="382287"/>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715825" y="4288069"/>
              <a:ext cx="1182847" cy="246213"/>
            </a:xfrm>
            <a:prstGeom prst="rect">
              <a:avLst/>
            </a:prstGeom>
            <a:noFill/>
          </p:spPr>
          <p:txBody>
            <a:bodyPr wrap="none" lIns="0" tIns="0" rIns="0" bIns="0" rtlCol="0">
              <a:spAutoFit/>
            </a:bodyPr>
            <a:lstStyle/>
            <a:p>
              <a:pPr algn="l"/>
              <a:r>
                <a:rPr lang="en-US" sz="1200" dirty="0">
                  <a:solidFill>
                    <a:srgbClr val="00B050"/>
                  </a:solidFill>
                </a:rPr>
                <a:t>Observations</a:t>
              </a:r>
            </a:p>
          </p:txBody>
        </p:sp>
        <p:sp>
          <p:nvSpPr>
            <p:cNvPr id="18" name="TextBox 17"/>
            <p:cNvSpPr txBox="1"/>
            <p:nvPr/>
          </p:nvSpPr>
          <p:spPr>
            <a:xfrm>
              <a:off x="8430921" y="2796306"/>
              <a:ext cx="1593906" cy="246213"/>
            </a:xfrm>
            <a:prstGeom prst="rect">
              <a:avLst/>
            </a:prstGeom>
            <a:noFill/>
          </p:spPr>
          <p:txBody>
            <a:bodyPr wrap="none" lIns="0" tIns="0" rIns="0" bIns="0" rtlCol="0">
              <a:spAutoFit/>
            </a:bodyPr>
            <a:lstStyle/>
            <a:p>
              <a:pPr algn="l"/>
              <a:r>
                <a:rPr lang="en-US" sz="1200" dirty="0">
                  <a:solidFill>
                    <a:srgbClr val="00B050"/>
                  </a:solidFill>
                </a:rPr>
                <a:t>Sensors definition</a:t>
              </a:r>
            </a:p>
          </p:txBody>
        </p:sp>
      </p:grpSp>
      <p:sp>
        <p:nvSpPr>
          <p:cNvPr id="15" name="Footer Placeholder 4">
            <a:extLst>
              <a:ext uri="{FF2B5EF4-FFF2-40B4-BE49-F238E27FC236}">
                <a16:creationId xmlns:a16="http://schemas.microsoft.com/office/drawing/2014/main" id="{4DC5A616-B455-44DC-8FC5-4A35AA136E6C}"/>
              </a:ext>
            </a:extLst>
          </p:cNvPr>
          <p:cNvSpPr>
            <a:spLocks noGrp="1"/>
          </p:cNvSpPr>
          <p:nvPr>
            <p:ph type="ftr" sz="quarter" idx="11"/>
          </p:nvPr>
        </p:nvSpPr>
        <p:spPr>
          <a:xfrm>
            <a:off x="4307027" y="6376653"/>
            <a:ext cx="6572221" cy="365125"/>
          </a:xfrm>
        </p:spPr>
        <p:txBody>
          <a:bodyPr/>
          <a:lstStyle/>
          <a:p>
            <a:pPr algn="l"/>
            <a:r>
              <a:rPr lang="en-US" dirty="0"/>
              <a:t>BE-GM, SLM Special Meeting</a:t>
            </a:r>
            <a:r>
              <a:rPr lang="en-GB" dirty="0"/>
              <a:t>, March 14</a:t>
            </a:r>
            <a:r>
              <a:rPr lang="en-GB" baseline="30000" dirty="0"/>
              <a:t>th</a:t>
            </a:r>
            <a:r>
              <a:rPr lang="en-GB" dirty="0"/>
              <a:t>, 2023</a:t>
            </a:r>
            <a:endParaRPr lang="en-US" dirty="0"/>
          </a:p>
        </p:txBody>
      </p:sp>
      <p:pic>
        <p:nvPicPr>
          <p:cNvPr id="2" name="Picture 1"/>
          <p:cNvPicPr>
            <a:picLocks noChangeAspect="1"/>
          </p:cNvPicPr>
          <p:nvPr/>
        </p:nvPicPr>
        <p:blipFill>
          <a:blip r:embed="rId5"/>
          <a:stretch>
            <a:fillRect/>
          </a:stretch>
        </p:blipFill>
        <p:spPr>
          <a:xfrm>
            <a:off x="2675646" y="3347601"/>
            <a:ext cx="2510285" cy="1432536"/>
          </a:xfrm>
          <a:prstGeom prst="rect">
            <a:avLst/>
          </a:prstGeom>
        </p:spPr>
      </p:pic>
      <p:sp>
        <p:nvSpPr>
          <p:cNvPr id="19" name="Title 1"/>
          <p:cNvSpPr>
            <a:spLocks noGrp="1"/>
          </p:cNvSpPr>
          <p:nvPr>
            <p:ph type="title"/>
          </p:nvPr>
        </p:nvSpPr>
        <p:spPr>
          <a:xfrm>
            <a:off x="2927254" y="345970"/>
            <a:ext cx="9075560" cy="988676"/>
          </a:xfrm>
        </p:spPr>
        <p:txBody>
          <a:bodyPr/>
          <a:lstStyle/>
          <a:p>
            <a:r>
              <a:rPr lang="en-GB" dirty="0" smtClean="0"/>
              <a:t>LGC - Least Square Data Processing</a:t>
            </a:r>
            <a:endParaRPr lang="en-GB" dirty="0"/>
          </a:p>
        </p:txBody>
      </p:sp>
    </p:spTree>
    <p:extLst>
      <p:ext uri="{BB962C8B-B14F-4D97-AF65-F5344CB8AC3E}">
        <p14:creationId xmlns:p14="http://schemas.microsoft.com/office/powerpoint/2010/main" val="3038458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sp>
        <p:nvSpPr>
          <p:cNvPr id="38"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21</a:t>
            </a:fld>
            <a:endParaRPr lang="en-US" dirty="0"/>
          </a:p>
        </p:txBody>
      </p:sp>
      <p:sp>
        <p:nvSpPr>
          <p:cNvPr id="7" name="Rectangle 6"/>
          <p:cNvSpPr/>
          <p:nvPr/>
        </p:nvSpPr>
        <p:spPr>
          <a:xfrm>
            <a:off x="1039314" y="1681783"/>
            <a:ext cx="10339428" cy="461665"/>
          </a:xfrm>
          <a:prstGeom prst="rect">
            <a:avLst/>
          </a:prstGeom>
        </p:spPr>
        <p:txBody>
          <a:bodyPr wrap="square">
            <a:spAutoFit/>
          </a:bodyPr>
          <a:lstStyle/>
          <a:p>
            <a:pPr marL="285750" indent="-285750">
              <a:buFont typeface="Arial" panose="020B0604020202020204" pitchFamily="34" charset="0"/>
              <a:buChar char="•"/>
            </a:pPr>
            <a:r>
              <a:rPr lang="en-GB" altLang="fr-FR" sz="2400" b="1" dirty="0">
                <a:latin typeface="Corbel" panose="020B0503020204020204" pitchFamily="34" charset="0"/>
              </a:rPr>
              <a:t>LS Mathematical Models </a:t>
            </a:r>
            <a:r>
              <a:rPr lang="en-GB" altLang="fr-FR" sz="2400" dirty="0">
                <a:latin typeface="Corbel" panose="020B0503020204020204" pitchFamily="34" charset="0"/>
              </a:rPr>
              <a:t>homogenization and consolidation </a:t>
            </a:r>
            <a:endParaRPr lang="en-US" sz="2400" dirty="0"/>
          </a:p>
        </p:txBody>
      </p:sp>
      <p:grpSp>
        <p:nvGrpSpPr>
          <p:cNvPr id="5" name="Group 4"/>
          <p:cNvGrpSpPr/>
          <p:nvPr/>
        </p:nvGrpSpPr>
        <p:grpSpPr>
          <a:xfrm>
            <a:off x="1039314" y="2488412"/>
            <a:ext cx="10749486" cy="3947234"/>
            <a:chOff x="1039314" y="2488412"/>
            <a:chExt cx="10749486" cy="3947234"/>
          </a:xfrm>
        </p:grpSpPr>
        <p:grpSp>
          <p:nvGrpSpPr>
            <p:cNvPr id="13" name="Group 12"/>
            <p:cNvGrpSpPr/>
            <p:nvPr/>
          </p:nvGrpSpPr>
          <p:grpSpPr>
            <a:xfrm>
              <a:off x="1039314" y="2488412"/>
              <a:ext cx="10749486" cy="3947234"/>
              <a:chOff x="1039314" y="2496820"/>
              <a:chExt cx="10749486" cy="3947234"/>
            </a:xfrm>
          </p:grpSpPr>
          <p:grpSp>
            <p:nvGrpSpPr>
              <p:cNvPr id="11" name="Group 10"/>
              <p:cNvGrpSpPr/>
              <p:nvPr/>
            </p:nvGrpSpPr>
            <p:grpSpPr>
              <a:xfrm>
                <a:off x="1039314" y="2496820"/>
                <a:ext cx="10749486" cy="3947234"/>
                <a:chOff x="1039314" y="2496820"/>
                <a:chExt cx="10749486" cy="3947234"/>
              </a:xfrm>
            </p:grpSpPr>
            <p:sp>
              <p:nvSpPr>
                <p:cNvPr id="32" name="Rectangle 31"/>
                <p:cNvSpPr/>
                <p:nvPr/>
              </p:nvSpPr>
              <p:spPr>
                <a:xfrm>
                  <a:off x="1039314" y="2496820"/>
                  <a:ext cx="10749486" cy="3947234"/>
                </a:xfrm>
                <a:prstGeom prst="rect">
                  <a:avLst/>
                </a:prstGeom>
              </p:spPr>
              <p:txBody>
                <a:bodyPr wrap="square">
                  <a:spAutoFit/>
                </a:bodyPr>
                <a:lstStyle/>
                <a:p>
                  <a:pPr marL="342900" indent="-342900">
                    <a:buFont typeface="Arial" panose="020B0604020202020204" pitchFamily="34" charset="0"/>
                    <a:buChar char="•"/>
                  </a:pPr>
                  <a:r>
                    <a:rPr lang="en-GB" altLang="fr-FR" sz="2400" b="1" dirty="0">
                      <a:latin typeface="Corbel" panose="020B0503020204020204" pitchFamily="34" charset="0"/>
                    </a:rPr>
                    <a:t>Drastic improvement of calculation time</a:t>
                  </a:r>
                  <a:endParaRPr lang="en-GB" altLang="fr-FR" sz="2000" dirty="0">
                    <a:latin typeface="Corbel" panose="020B0503020204020204" pitchFamily="34" charset="0"/>
                  </a:endParaRPr>
                </a:p>
                <a:p>
                  <a:pPr marL="342900" indent="-342900">
                    <a:buFont typeface="Arial" panose="020B0604020202020204" pitchFamily="34" charset="0"/>
                    <a:buChar char="•"/>
                  </a:pPr>
                  <a:endParaRPr lang="en-GB" altLang="fr-FR" sz="2000" b="1" dirty="0">
                    <a:latin typeface="Corbel" panose="020B0503020204020204" pitchFamily="34" charset="0"/>
                  </a:endParaRPr>
                </a:p>
                <a:p>
                  <a:pPr marL="342900" indent="-342900">
                    <a:buFont typeface="Arial" panose="020B0604020202020204" pitchFamily="34" charset="0"/>
                    <a:buChar char="•"/>
                  </a:pPr>
                  <a:endParaRPr lang="en-GB" altLang="fr-FR" sz="2000" b="1" dirty="0">
                    <a:latin typeface="Corbel" panose="020B0503020204020204" pitchFamily="34" charset="0"/>
                  </a:endParaRPr>
                </a:p>
                <a:p>
                  <a:pPr marL="342900" indent="-342900">
                    <a:buFont typeface="Arial" panose="020B0604020202020204" pitchFamily="34" charset="0"/>
                    <a:buChar char="•"/>
                  </a:pPr>
                  <a:endParaRPr lang="en-GB" altLang="fr-FR" sz="2000" b="1" dirty="0">
                    <a:latin typeface="Corbel" panose="020B0503020204020204" pitchFamily="34" charset="0"/>
                  </a:endParaRPr>
                </a:p>
                <a:p>
                  <a:pPr marL="342900" indent="-342900">
                    <a:buFont typeface="Arial" panose="020B0604020202020204" pitchFamily="34" charset="0"/>
                    <a:buChar char="•"/>
                  </a:pPr>
                  <a:endParaRPr lang="en-GB" altLang="fr-FR" sz="2000" b="1" dirty="0">
                    <a:latin typeface="Corbel" panose="020B0503020204020204" pitchFamily="34" charset="0"/>
                  </a:endParaRPr>
                </a:p>
                <a:p>
                  <a:pPr marL="342900" indent="-342900">
                    <a:buFont typeface="Arial" panose="020B0604020202020204" pitchFamily="34" charset="0"/>
                    <a:buChar char="•"/>
                  </a:pPr>
                  <a:endParaRPr lang="en-GB" altLang="fr-FR" sz="2400" b="1" dirty="0">
                    <a:latin typeface="Corbel" panose="020B0503020204020204" pitchFamily="34" charset="0"/>
                  </a:endParaRPr>
                </a:p>
                <a:p>
                  <a:pPr marL="342900" indent="-342900">
                    <a:buFont typeface="Arial" panose="020B0604020202020204" pitchFamily="34" charset="0"/>
                    <a:buChar char="•"/>
                  </a:pPr>
                  <a:endParaRPr lang="en-GB" altLang="fr-FR" sz="2400" b="1" dirty="0">
                    <a:latin typeface="Corbel" panose="020B0503020204020204" pitchFamily="34" charset="0"/>
                  </a:endParaRPr>
                </a:p>
                <a:p>
                  <a:pPr marL="342900" indent="-342900">
                    <a:buFont typeface="Arial" panose="020B0604020202020204" pitchFamily="34" charset="0"/>
                    <a:buChar char="•"/>
                  </a:pPr>
                  <a:endParaRPr lang="en-GB" altLang="fr-FR" sz="2400" b="1" dirty="0">
                    <a:latin typeface="Corbel" panose="020B0503020204020204" pitchFamily="34" charset="0"/>
                  </a:endParaRPr>
                </a:p>
                <a:p>
                  <a:pPr marL="342900" indent="-342900">
                    <a:buFont typeface="Arial" panose="020B0604020202020204" pitchFamily="34" charset="0"/>
                    <a:buChar char="•"/>
                  </a:pPr>
                  <a:endParaRPr lang="en-GB" altLang="fr-FR" sz="2400" b="1" dirty="0">
                    <a:latin typeface="Corbel" panose="020B0503020204020204" pitchFamily="34" charset="0"/>
                  </a:endParaRPr>
                </a:p>
                <a:p>
                  <a:pPr marL="342900" indent="-342900">
                    <a:buFont typeface="Arial" panose="020B0604020202020204" pitchFamily="34" charset="0"/>
                    <a:buChar char="•"/>
                  </a:pPr>
                  <a:endParaRPr lang="en-GB" altLang="fr-FR" sz="2000" dirty="0">
                    <a:latin typeface="Corbel" panose="020B0503020204020204" pitchFamily="34" charset="0"/>
                  </a:endParaRPr>
                </a:p>
                <a:p>
                  <a:pPr marL="800100" lvl="1" indent="-342900">
                    <a:buFont typeface="Arial" panose="020B0604020202020204" pitchFamily="34" charset="0"/>
                    <a:buChar char="•"/>
                  </a:pPr>
                  <a:endParaRPr lang="en-GB" altLang="fr-FR" sz="2000" dirty="0">
                    <a:latin typeface="Corbel" panose="020B0503020204020204" pitchFamily="34" charset="0"/>
                  </a:endParaRPr>
                </a:p>
                <a:p>
                  <a:pPr marL="800100" lvl="1" indent="-342900">
                    <a:buFont typeface="Arial" panose="020B0604020202020204" pitchFamily="34" charset="0"/>
                    <a:buChar char="•"/>
                  </a:pPr>
                  <a:endParaRPr lang="en-GB" altLang="fr-FR" sz="1050" dirty="0">
                    <a:latin typeface="Corbel" panose="020B0503020204020204" pitchFamily="34" charset="0"/>
                  </a:endParaRPr>
                </a:p>
              </p:txBody>
            </p:sp>
            <p:pic>
              <p:nvPicPr>
                <p:cNvPr id="2" name="Picture 1"/>
                <p:cNvPicPr>
                  <a:picLocks noChangeAspect="1"/>
                </p:cNvPicPr>
                <p:nvPr/>
              </p:nvPicPr>
              <p:blipFill>
                <a:blip r:embed="rId3"/>
                <a:stretch>
                  <a:fillRect/>
                </a:stretch>
              </p:blipFill>
              <p:spPr>
                <a:xfrm>
                  <a:off x="1844041" y="3231063"/>
                  <a:ext cx="3723016" cy="988926"/>
                </a:xfrm>
                <a:prstGeom prst="rect">
                  <a:avLst/>
                </a:prstGeom>
              </p:spPr>
            </p:pic>
          </p:grpSp>
          <p:pic>
            <p:nvPicPr>
              <p:cNvPr id="3" name="Picture 2"/>
              <p:cNvPicPr>
                <a:picLocks noChangeAspect="1"/>
              </p:cNvPicPr>
              <p:nvPr/>
            </p:nvPicPr>
            <p:blipFill>
              <a:blip r:embed="rId4"/>
              <a:stretch>
                <a:fillRect/>
              </a:stretch>
            </p:blipFill>
            <p:spPr>
              <a:xfrm>
                <a:off x="5956114" y="2907543"/>
                <a:ext cx="5832686" cy="2282019"/>
              </a:xfrm>
              <a:prstGeom prst="rect">
                <a:avLst/>
              </a:prstGeom>
            </p:spPr>
          </p:pic>
        </p:grpSp>
        <p:grpSp>
          <p:nvGrpSpPr>
            <p:cNvPr id="14" name="Group 13"/>
            <p:cNvGrpSpPr/>
            <p:nvPr/>
          </p:nvGrpSpPr>
          <p:grpSpPr>
            <a:xfrm>
              <a:off x="2710342" y="3143965"/>
              <a:ext cx="9078458" cy="2887485"/>
              <a:chOff x="2710342" y="3143965"/>
              <a:chExt cx="9078458" cy="2887485"/>
            </a:xfrm>
          </p:grpSpPr>
          <p:sp>
            <p:nvSpPr>
              <p:cNvPr id="4" name="Rectangle 3"/>
              <p:cNvSpPr/>
              <p:nvPr/>
            </p:nvSpPr>
            <p:spPr>
              <a:xfrm>
                <a:off x="11247684" y="3143965"/>
                <a:ext cx="541116" cy="2045597"/>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355171" y="3197191"/>
                <a:ext cx="1211886" cy="75858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710342" y="4954232"/>
                <a:ext cx="6771588" cy="1077218"/>
              </a:xfrm>
              <a:prstGeom prst="rect">
                <a:avLst/>
              </a:prstGeom>
            </p:spPr>
            <p:txBody>
              <a:bodyPr wrap="square">
                <a:spAutoFit/>
              </a:bodyPr>
              <a:lstStyle/>
              <a:p>
                <a:pPr marL="342900" indent="-342900">
                  <a:buFont typeface="Arial" panose="020B0604020202020204" pitchFamily="34" charset="0"/>
                  <a:buChar char="•"/>
                </a:pPr>
                <a:endParaRPr lang="en-GB" altLang="fr-FR" sz="2400" b="1" dirty="0">
                  <a:solidFill>
                    <a:srgbClr val="00B050"/>
                  </a:solidFill>
                  <a:latin typeface="Corbel" panose="020B0503020204020204" pitchFamily="34" charset="0"/>
                </a:endParaRPr>
              </a:p>
              <a:p>
                <a:pPr lvl="1"/>
                <a:r>
                  <a:rPr lang="en-GB" altLang="fr-FR" sz="2000" dirty="0">
                    <a:solidFill>
                      <a:srgbClr val="00B050"/>
                    </a:solidFill>
                    <a:latin typeface="Corbel" panose="020B0503020204020204" pitchFamily="34" charset="0"/>
                  </a:rPr>
                  <a:t>Speeded up by a factor of </a:t>
                </a:r>
                <a:r>
                  <a:rPr lang="en-GB" altLang="fr-FR" sz="2000" b="1" dirty="0">
                    <a:solidFill>
                      <a:srgbClr val="00B050"/>
                    </a:solidFill>
                    <a:latin typeface="Corbel" panose="020B0503020204020204" pitchFamily="34" charset="0"/>
                  </a:rPr>
                  <a:t>2 to 150 </a:t>
                </a:r>
                <a:r>
                  <a:rPr lang="en-GB" altLang="fr-FR" sz="2000" dirty="0">
                    <a:solidFill>
                      <a:srgbClr val="00B050"/>
                    </a:solidFill>
                    <a:latin typeface="Corbel" panose="020B0503020204020204" pitchFamily="34" charset="0"/>
                  </a:rPr>
                  <a:t>between </a:t>
                </a:r>
                <a:r>
                  <a:rPr lang="en-GB" altLang="fr-FR" sz="2000" b="1" dirty="0">
                    <a:solidFill>
                      <a:srgbClr val="00B050"/>
                    </a:solidFill>
                    <a:latin typeface="Corbel" panose="020B0503020204020204" pitchFamily="34" charset="0"/>
                  </a:rPr>
                  <a:t>v2.4</a:t>
                </a:r>
                <a:r>
                  <a:rPr lang="en-GB" altLang="fr-FR" sz="2000" dirty="0">
                    <a:solidFill>
                      <a:srgbClr val="00B050"/>
                    </a:solidFill>
                    <a:latin typeface="Corbel" panose="020B0503020204020204" pitchFamily="34" charset="0"/>
                  </a:rPr>
                  <a:t> and </a:t>
                </a:r>
                <a:r>
                  <a:rPr lang="en-GB" altLang="fr-FR" sz="2000" b="1" dirty="0">
                    <a:solidFill>
                      <a:srgbClr val="00B050"/>
                    </a:solidFill>
                    <a:latin typeface="Corbel" panose="020B0503020204020204" pitchFamily="34" charset="0"/>
                  </a:rPr>
                  <a:t>v2.5</a:t>
                </a:r>
                <a:r>
                  <a:rPr lang="en-GB" altLang="fr-FR" sz="2000" dirty="0">
                    <a:solidFill>
                      <a:srgbClr val="00B050"/>
                    </a:solidFill>
                    <a:latin typeface="Corbel" panose="020B0503020204020204" pitchFamily="34" charset="0"/>
                  </a:rPr>
                  <a:t>: meets now FRAS alignment requirements!</a:t>
                </a:r>
              </a:p>
            </p:txBody>
          </p:sp>
        </p:grpSp>
      </p:grpSp>
      <p:sp>
        <p:nvSpPr>
          <p:cNvPr id="17" name="Footer Placeholder 4">
            <a:extLst>
              <a:ext uri="{FF2B5EF4-FFF2-40B4-BE49-F238E27FC236}">
                <a16:creationId xmlns:a16="http://schemas.microsoft.com/office/drawing/2014/main" id="{4DC5A616-B455-44DC-8FC5-4A35AA136E6C}"/>
              </a:ext>
            </a:extLst>
          </p:cNvPr>
          <p:cNvSpPr>
            <a:spLocks noGrp="1"/>
          </p:cNvSpPr>
          <p:nvPr>
            <p:ph type="ftr" sz="quarter" idx="11"/>
          </p:nvPr>
        </p:nvSpPr>
        <p:spPr>
          <a:xfrm>
            <a:off x="4307027" y="6376653"/>
            <a:ext cx="6572221" cy="365125"/>
          </a:xfrm>
        </p:spPr>
        <p:txBody>
          <a:bodyPr/>
          <a:lstStyle/>
          <a:p>
            <a:pPr algn="l"/>
            <a:r>
              <a:rPr lang="en-US" dirty="0"/>
              <a:t>BE-GM, SLM Special Meeting</a:t>
            </a:r>
            <a:r>
              <a:rPr lang="en-GB" dirty="0"/>
              <a:t>, March 14</a:t>
            </a:r>
            <a:r>
              <a:rPr lang="en-GB" baseline="30000" dirty="0"/>
              <a:t>th</a:t>
            </a:r>
            <a:r>
              <a:rPr lang="en-GB" dirty="0"/>
              <a:t>, 2023</a:t>
            </a:r>
            <a:endParaRPr lang="en-US" dirty="0"/>
          </a:p>
        </p:txBody>
      </p:sp>
      <p:sp>
        <p:nvSpPr>
          <p:cNvPr id="19" name="Title 1"/>
          <p:cNvSpPr>
            <a:spLocks noGrp="1"/>
          </p:cNvSpPr>
          <p:nvPr>
            <p:ph type="title"/>
          </p:nvPr>
        </p:nvSpPr>
        <p:spPr>
          <a:xfrm>
            <a:off x="2927254" y="345970"/>
            <a:ext cx="9075560" cy="988676"/>
          </a:xfrm>
        </p:spPr>
        <p:txBody>
          <a:bodyPr/>
          <a:lstStyle/>
          <a:p>
            <a:r>
              <a:rPr lang="en-GB" dirty="0" smtClean="0"/>
              <a:t>LGC - Least Square Data Processing</a:t>
            </a:r>
            <a:endParaRPr lang="en-GB" dirty="0"/>
          </a:p>
        </p:txBody>
      </p:sp>
    </p:spTree>
    <p:extLst>
      <p:ext uri="{BB962C8B-B14F-4D97-AF65-F5344CB8AC3E}">
        <p14:creationId xmlns:p14="http://schemas.microsoft.com/office/powerpoint/2010/main" val="1250701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1340354" y="1357724"/>
            <a:ext cx="10107819" cy="461665"/>
          </a:xfrm>
          <a:prstGeom prst="rect">
            <a:avLst/>
          </a:prstGeom>
        </p:spPr>
        <p:txBody>
          <a:bodyPr wrap="square">
            <a:spAutoFit/>
          </a:bodyPr>
          <a:lstStyle/>
          <a:p>
            <a:pPr marL="342900" indent="-342900">
              <a:buFont typeface="Arial" panose="020B0604020202020204" pitchFamily="34" charset="0"/>
              <a:buChar char="•"/>
            </a:pPr>
            <a:r>
              <a:rPr lang="en-GB" altLang="fr-FR" sz="2400" b="1" dirty="0">
                <a:latin typeface="Corbel" panose="020B0503020204020204" pitchFamily="34" charset="0"/>
              </a:rPr>
              <a:t>Structured output data object file (JSON)</a:t>
            </a:r>
          </a:p>
        </p:txBody>
      </p:sp>
      <p:sp>
        <p:nvSpPr>
          <p:cNvPr id="15" name="TextBox 14"/>
          <p:cNvSpPr txBox="1"/>
          <p:nvPr/>
        </p:nvSpPr>
        <p:spPr>
          <a:xfrm>
            <a:off x="2213958" y="4321603"/>
            <a:ext cx="1166986" cy="1661993"/>
          </a:xfrm>
          <a:prstGeom prst="rect">
            <a:avLst/>
          </a:prstGeom>
          <a:noFill/>
        </p:spPr>
        <p:txBody>
          <a:bodyPr wrap="none" lIns="0" tIns="0" rIns="0" bIns="0" rtlCol="0">
            <a:spAutoFit/>
          </a:bodyPr>
          <a:lstStyle/>
          <a:p>
            <a:pPr algn="l"/>
            <a:r>
              <a:rPr lang="en-US" dirty="0"/>
              <a:t>Output files</a:t>
            </a:r>
          </a:p>
          <a:p>
            <a:pPr algn="l"/>
            <a:r>
              <a:rPr lang="en-US" i="1" dirty="0"/>
              <a:t>*.res</a:t>
            </a:r>
          </a:p>
          <a:p>
            <a:pPr algn="l"/>
            <a:r>
              <a:rPr lang="en-US" i="1" dirty="0"/>
              <a:t>*.err</a:t>
            </a:r>
          </a:p>
          <a:p>
            <a:pPr algn="l"/>
            <a:r>
              <a:rPr lang="en-US" i="1" dirty="0"/>
              <a:t>*.coo</a:t>
            </a:r>
          </a:p>
          <a:p>
            <a:pPr algn="l"/>
            <a:r>
              <a:rPr lang="en-US" i="1" dirty="0"/>
              <a:t>…</a:t>
            </a:r>
          </a:p>
          <a:p>
            <a:pPr algn="l"/>
            <a:endParaRPr lang="en-US" dirty="0"/>
          </a:p>
        </p:txBody>
      </p:sp>
      <p:sp>
        <p:nvSpPr>
          <p:cNvPr id="43"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22</a:t>
            </a:fld>
            <a:endParaRPr lang="en-US" dirty="0"/>
          </a:p>
        </p:txBody>
      </p:sp>
      <p:sp>
        <p:nvSpPr>
          <p:cNvPr id="21" name="Footer Placeholder 4">
            <a:extLst>
              <a:ext uri="{FF2B5EF4-FFF2-40B4-BE49-F238E27FC236}">
                <a16:creationId xmlns:a16="http://schemas.microsoft.com/office/drawing/2014/main" id="{4DC5A616-B455-44DC-8FC5-4A35AA136E6C}"/>
              </a:ext>
            </a:extLst>
          </p:cNvPr>
          <p:cNvSpPr>
            <a:spLocks noGrp="1"/>
          </p:cNvSpPr>
          <p:nvPr>
            <p:ph type="ftr" sz="quarter" idx="11"/>
          </p:nvPr>
        </p:nvSpPr>
        <p:spPr>
          <a:xfrm>
            <a:off x="4307027" y="6376653"/>
            <a:ext cx="6572221" cy="365125"/>
          </a:xfrm>
        </p:spPr>
        <p:txBody>
          <a:bodyPr/>
          <a:lstStyle/>
          <a:p>
            <a:pPr algn="l"/>
            <a:r>
              <a:rPr lang="en-US" dirty="0"/>
              <a:t>BE-GM, SLM Special Meeting</a:t>
            </a:r>
            <a:r>
              <a:rPr lang="en-GB" dirty="0"/>
              <a:t>, March 14</a:t>
            </a:r>
            <a:r>
              <a:rPr lang="en-GB" baseline="30000" dirty="0"/>
              <a:t>th</a:t>
            </a:r>
            <a:r>
              <a:rPr lang="en-GB" dirty="0"/>
              <a:t>, 2023</a:t>
            </a:r>
            <a:endParaRPr lang="en-US" dirty="0"/>
          </a:p>
        </p:txBody>
      </p:sp>
      <p:grpSp>
        <p:nvGrpSpPr>
          <p:cNvPr id="5" name="Group 4"/>
          <p:cNvGrpSpPr/>
          <p:nvPr/>
        </p:nvGrpSpPr>
        <p:grpSpPr>
          <a:xfrm>
            <a:off x="7111733" y="1798360"/>
            <a:ext cx="3529592" cy="3945352"/>
            <a:chOff x="8340945" y="1810515"/>
            <a:chExt cx="3529592" cy="3945352"/>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02195" y="4305531"/>
              <a:ext cx="1568342" cy="1450336"/>
            </a:xfrm>
            <a:prstGeom prst="rect">
              <a:avLst/>
            </a:prstGeom>
          </p:spPr>
        </p:pic>
        <p:sp>
          <p:nvSpPr>
            <p:cNvPr id="16" name="TextBox 15"/>
            <p:cNvSpPr txBox="1"/>
            <p:nvPr/>
          </p:nvSpPr>
          <p:spPr>
            <a:xfrm>
              <a:off x="9542993" y="1810515"/>
              <a:ext cx="2149243" cy="1107996"/>
            </a:xfrm>
            <a:prstGeom prst="rect">
              <a:avLst/>
            </a:prstGeom>
            <a:noFill/>
          </p:spPr>
          <p:txBody>
            <a:bodyPr wrap="square" lIns="0" tIns="0" rIns="0" bIns="0" rtlCol="0">
              <a:spAutoFit/>
            </a:bodyPr>
            <a:lstStyle/>
            <a:p>
              <a:pPr algn="ctr"/>
              <a:r>
                <a:rPr lang="en-US" dirty="0"/>
                <a:t>Basis for coming</a:t>
              </a:r>
            </a:p>
            <a:p>
              <a:pPr algn="ctr"/>
              <a:r>
                <a:rPr lang="en-US" b="1" dirty="0"/>
                <a:t>Graphics &amp; Structured reports </a:t>
              </a:r>
              <a:r>
                <a:rPr lang="en-US" dirty="0"/>
                <a:t>in </a:t>
              </a:r>
              <a:r>
                <a:rPr lang="en-US" dirty="0" err="1"/>
                <a:t>SurveyPad</a:t>
              </a:r>
              <a:r>
                <a:rPr lang="en-US" dirty="0"/>
                <a:t> !</a:t>
              </a:r>
            </a:p>
          </p:txBody>
        </p:sp>
        <p:sp>
          <p:nvSpPr>
            <p:cNvPr id="3" name="Right Arrow 2"/>
            <p:cNvSpPr/>
            <p:nvPr/>
          </p:nvSpPr>
          <p:spPr>
            <a:xfrm>
              <a:off x="8340945" y="3209530"/>
              <a:ext cx="768626" cy="524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321825" y="2924046"/>
              <a:ext cx="2466975" cy="1847850"/>
            </a:xfrm>
            <a:prstGeom prst="rect">
              <a:avLst/>
            </a:prstGeom>
          </p:spPr>
        </p:pic>
      </p:grpSp>
      <p:pic>
        <p:nvPicPr>
          <p:cNvPr id="9" name="Picture 8"/>
          <p:cNvPicPr>
            <a:picLocks noChangeAspect="1"/>
          </p:cNvPicPr>
          <p:nvPr/>
        </p:nvPicPr>
        <p:blipFill>
          <a:blip r:embed="rId5"/>
          <a:stretch>
            <a:fillRect/>
          </a:stretch>
        </p:blipFill>
        <p:spPr>
          <a:xfrm>
            <a:off x="1946829" y="2484831"/>
            <a:ext cx="1573283" cy="1719635"/>
          </a:xfrm>
          <a:prstGeom prst="rect">
            <a:avLst/>
          </a:prstGeom>
        </p:spPr>
      </p:pic>
      <p:sp>
        <p:nvSpPr>
          <p:cNvPr id="22" name="TextBox 21"/>
          <p:cNvSpPr txBox="1"/>
          <p:nvPr/>
        </p:nvSpPr>
        <p:spPr>
          <a:xfrm>
            <a:off x="2489674" y="2066651"/>
            <a:ext cx="589905" cy="276999"/>
          </a:xfrm>
          <a:prstGeom prst="rect">
            <a:avLst/>
          </a:prstGeom>
          <a:noFill/>
        </p:spPr>
        <p:txBody>
          <a:bodyPr wrap="none" lIns="0" tIns="0" rIns="0" bIns="0" rtlCol="0">
            <a:spAutoFit/>
          </a:bodyPr>
          <a:lstStyle/>
          <a:p>
            <a:pPr algn="l"/>
            <a:r>
              <a:rPr lang="en-US" dirty="0"/>
              <a:t>TEXT</a:t>
            </a:r>
          </a:p>
        </p:txBody>
      </p:sp>
      <p:grpSp>
        <p:nvGrpSpPr>
          <p:cNvPr id="13" name="Group 12"/>
          <p:cNvGrpSpPr/>
          <p:nvPr/>
        </p:nvGrpSpPr>
        <p:grpSpPr>
          <a:xfrm>
            <a:off x="3772720" y="2066651"/>
            <a:ext cx="3029818" cy="2525779"/>
            <a:chOff x="3772720" y="2066651"/>
            <a:chExt cx="3029818" cy="2525779"/>
          </a:xfrm>
        </p:grpSpPr>
        <p:grpSp>
          <p:nvGrpSpPr>
            <p:cNvPr id="12" name="Group 11"/>
            <p:cNvGrpSpPr/>
            <p:nvPr/>
          </p:nvGrpSpPr>
          <p:grpSpPr>
            <a:xfrm>
              <a:off x="3772720" y="2066651"/>
              <a:ext cx="2874151" cy="2119680"/>
              <a:chOff x="3732366" y="2125494"/>
              <a:chExt cx="2874151" cy="2119680"/>
            </a:xfrm>
          </p:grpSpPr>
          <p:grpSp>
            <p:nvGrpSpPr>
              <p:cNvPr id="11" name="Group 10"/>
              <p:cNvGrpSpPr/>
              <p:nvPr/>
            </p:nvGrpSpPr>
            <p:grpSpPr>
              <a:xfrm>
                <a:off x="4965854" y="2125494"/>
                <a:ext cx="1640663" cy="2119680"/>
                <a:chOff x="4753600" y="2103586"/>
                <a:chExt cx="1640663" cy="2119680"/>
              </a:xfrm>
            </p:grpSpPr>
            <p:sp>
              <p:nvSpPr>
                <p:cNvPr id="41" name="TextBox 40"/>
                <p:cNvSpPr txBox="1"/>
                <p:nvPr/>
              </p:nvSpPr>
              <p:spPr>
                <a:xfrm>
                  <a:off x="5175089" y="2103586"/>
                  <a:ext cx="615553" cy="276999"/>
                </a:xfrm>
                <a:prstGeom prst="rect">
                  <a:avLst/>
                </a:prstGeom>
                <a:noFill/>
              </p:spPr>
              <p:txBody>
                <a:bodyPr wrap="none" lIns="0" tIns="0" rIns="0" bIns="0" rtlCol="0">
                  <a:spAutoFit/>
                </a:bodyPr>
                <a:lstStyle/>
                <a:p>
                  <a:pPr algn="l"/>
                  <a:r>
                    <a:rPr lang="en-US" dirty="0"/>
                    <a:t>JSON</a:t>
                  </a:r>
                </a:p>
              </p:txBody>
            </p:sp>
            <p:pic>
              <p:nvPicPr>
                <p:cNvPr id="10" name="Picture 9"/>
                <p:cNvPicPr>
                  <a:picLocks noChangeAspect="1"/>
                </p:cNvPicPr>
                <p:nvPr/>
              </p:nvPicPr>
              <p:blipFill>
                <a:blip r:embed="rId6"/>
                <a:stretch>
                  <a:fillRect/>
                </a:stretch>
              </p:blipFill>
              <p:spPr>
                <a:xfrm>
                  <a:off x="4753600" y="2509685"/>
                  <a:ext cx="1640663" cy="1713581"/>
                </a:xfrm>
                <a:prstGeom prst="rect">
                  <a:avLst/>
                </a:prstGeom>
              </p:spPr>
            </p:pic>
          </p:grpSp>
          <p:sp>
            <p:nvSpPr>
              <p:cNvPr id="23" name="Right Arrow 22"/>
              <p:cNvSpPr/>
              <p:nvPr/>
            </p:nvSpPr>
            <p:spPr>
              <a:xfrm>
                <a:off x="3732366" y="3225601"/>
                <a:ext cx="768626" cy="524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032823" y="4315431"/>
              <a:ext cx="1769715" cy="276999"/>
            </a:xfrm>
            <a:prstGeom prst="rect">
              <a:avLst/>
            </a:prstGeom>
            <a:noFill/>
          </p:spPr>
          <p:txBody>
            <a:bodyPr wrap="none" lIns="0" tIns="0" rIns="0" bIns="0" rtlCol="0">
              <a:spAutoFit/>
            </a:bodyPr>
            <a:lstStyle/>
            <a:p>
              <a:pPr algn="l"/>
              <a:r>
                <a:rPr lang="en-US" dirty="0"/>
                <a:t>Data serialization</a:t>
              </a:r>
            </a:p>
          </p:txBody>
        </p:sp>
      </p:grpSp>
      <p:sp>
        <p:nvSpPr>
          <p:cNvPr id="28" name="Title 1"/>
          <p:cNvSpPr txBox="1">
            <a:spLocks/>
          </p:cNvSpPr>
          <p:nvPr/>
        </p:nvSpPr>
        <p:spPr>
          <a:xfrm>
            <a:off x="2927254" y="345970"/>
            <a:ext cx="9075560" cy="98867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dirty="0"/>
              <a:t>Data processing software - LGC</a:t>
            </a:r>
          </a:p>
        </p:txBody>
      </p:sp>
    </p:spTree>
    <p:extLst>
      <p:ext uri="{BB962C8B-B14F-4D97-AF65-F5344CB8AC3E}">
        <p14:creationId xmlns:p14="http://schemas.microsoft.com/office/powerpoint/2010/main" val="12919328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F01AA94-7CDA-45B5-8E8E-1BA20501AA90}"/>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5" name="Footer Placeholder 4">
            <a:extLst>
              <a:ext uri="{FF2B5EF4-FFF2-40B4-BE49-F238E27FC236}">
                <a16:creationId xmlns:a16="http://schemas.microsoft.com/office/drawing/2014/main" id="{4EF86183-0D49-4EC4-AE2E-208D88B23992}"/>
              </a:ext>
            </a:extLst>
          </p:cNvPr>
          <p:cNvSpPr>
            <a:spLocks noGrp="1"/>
          </p:cNvSpPr>
          <p:nvPr>
            <p:ph type="ftr" sz="quarter" idx="11"/>
          </p:nvPr>
        </p:nvSpPr>
        <p:spPr/>
        <p:txBody>
          <a:bodyPr/>
          <a:lstStyle/>
          <a:p>
            <a:r>
              <a:rPr lang="en-US" dirty="0"/>
              <a:t>Francis Klumb | </a:t>
            </a:r>
            <a:r>
              <a:rPr lang="en-GB" dirty="0"/>
              <a:t>APC – Acquisition, Processing and Data Control</a:t>
            </a:r>
            <a:endParaRPr lang="en-US" dirty="0"/>
          </a:p>
        </p:txBody>
      </p:sp>
      <p:sp>
        <p:nvSpPr>
          <p:cNvPr id="6" name="Slide Number Placeholder 5">
            <a:extLst>
              <a:ext uri="{FF2B5EF4-FFF2-40B4-BE49-F238E27FC236}">
                <a16:creationId xmlns:a16="http://schemas.microsoft.com/office/drawing/2014/main" id="{60A3DAAC-8383-4757-836D-40B6E6892936}"/>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8" name="TextBox 2"/>
          <p:cNvSpPr txBox="1">
            <a:spLocks noChangeArrowheads="1"/>
          </p:cNvSpPr>
          <p:nvPr/>
        </p:nvSpPr>
        <p:spPr bwMode="auto">
          <a:xfrm>
            <a:off x="1963023" y="1670050"/>
            <a:ext cx="8351838"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lgn="ctr"/>
            <a:r>
              <a:rPr lang="en-US" altLang="fr-FR" sz="9600" b="1" dirty="0">
                <a:ea typeface="Segoe UI Emoji" panose="020B0502040204020203" pitchFamily="34" charset="0"/>
              </a:rPr>
              <a:t>Data</a:t>
            </a:r>
          </a:p>
          <a:p>
            <a:pPr algn="ctr"/>
            <a:r>
              <a:rPr lang="en-US" altLang="fr-FR" sz="9600" b="1" dirty="0">
                <a:ea typeface="Segoe UI Emoji" panose="020B0502040204020203" pitchFamily="34" charset="0"/>
              </a:rPr>
              <a:t>Acquisition</a:t>
            </a:r>
            <a:endParaRPr lang="en-US" altLang="fr-FR" sz="2800" dirty="0">
              <a:ea typeface="Segoe UI Emoji" panose="020B0502040204020203" pitchFamily="34" charset="0"/>
            </a:endParaRPr>
          </a:p>
        </p:txBody>
      </p:sp>
    </p:spTree>
    <p:extLst>
      <p:ext uri="{BB962C8B-B14F-4D97-AF65-F5344CB8AC3E}">
        <p14:creationId xmlns:p14="http://schemas.microsoft.com/office/powerpoint/2010/main" val="3865896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B9573FE-369B-4808-B62D-949A240D701D}"/>
              </a:ext>
            </a:extLst>
          </p:cNvPr>
          <p:cNvSpPr>
            <a:spLocks noGrp="1"/>
          </p:cNvSpPr>
          <p:nvPr/>
        </p:nvSpPr>
        <p:spPr bwMode="auto">
          <a:xfrm>
            <a:off x="670560" y="111903"/>
            <a:ext cx="9144000" cy="970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b" anchorCtr="0" compatLnSpc="1">
            <a:prstTxWarp prst="textNoShape">
              <a:avLst/>
            </a:prstTxWarp>
          </a:bodyPr>
          <a:lstStyle>
            <a:lvl1pPr marL="468000" algn="l" rtl="0" fontAlgn="base">
              <a:spcBef>
                <a:spcPct val="0"/>
              </a:spcBef>
              <a:spcAft>
                <a:spcPct val="0"/>
              </a:spcAft>
              <a:defRPr sz="3600" b="1" kern="1200">
                <a:solidFill>
                  <a:srgbClr val="0C377B"/>
                </a:solidFill>
                <a:latin typeface="+mj-lt"/>
                <a:ea typeface="Ubuntu Light"/>
                <a:cs typeface="Ubuntu Light"/>
              </a:defRPr>
            </a:lvl1pPr>
            <a:lvl2pPr algn="l" rtl="0" fontAlgn="base">
              <a:spcBef>
                <a:spcPct val="0"/>
              </a:spcBef>
              <a:spcAft>
                <a:spcPct val="0"/>
              </a:spcAft>
              <a:defRPr sz="3600" b="1">
                <a:solidFill>
                  <a:srgbClr val="0C377B"/>
                </a:solidFill>
                <a:latin typeface="Corbel" panose="020B0503020204020204" pitchFamily="34" charset="0"/>
                <a:ea typeface="Ubuntu Light"/>
                <a:cs typeface="Ubuntu Light"/>
              </a:defRPr>
            </a:lvl2pPr>
            <a:lvl3pPr algn="l" rtl="0" fontAlgn="base">
              <a:spcBef>
                <a:spcPct val="0"/>
              </a:spcBef>
              <a:spcAft>
                <a:spcPct val="0"/>
              </a:spcAft>
              <a:defRPr sz="3600" b="1">
                <a:solidFill>
                  <a:srgbClr val="0C377B"/>
                </a:solidFill>
                <a:latin typeface="Corbel" panose="020B0503020204020204" pitchFamily="34" charset="0"/>
                <a:ea typeface="Ubuntu Light"/>
                <a:cs typeface="Ubuntu Light"/>
              </a:defRPr>
            </a:lvl3pPr>
            <a:lvl4pPr algn="l" rtl="0" fontAlgn="base">
              <a:spcBef>
                <a:spcPct val="0"/>
              </a:spcBef>
              <a:spcAft>
                <a:spcPct val="0"/>
              </a:spcAft>
              <a:defRPr sz="3600" b="1">
                <a:solidFill>
                  <a:srgbClr val="0C377B"/>
                </a:solidFill>
                <a:latin typeface="Corbel" panose="020B0503020204020204" pitchFamily="34" charset="0"/>
                <a:ea typeface="Ubuntu Light"/>
                <a:cs typeface="Ubuntu Light"/>
              </a:defRPr>
            </a:lvl4pPr>
            <a:lvl5pPr algn="l" rtl="0" fontAlgn="base">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a:lstStyle>
          <a:p>
            <a:endParaRPr lang="en-GB" dirty="0"/>
          </a:p>
        </p:txBody>
      </p:sp>
      <p:pic>
        <p:nvPicPr>
          <p:cNvPr id="11" name="Picture 3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5544" y="2066463"/>
            <a:ext cx="5192569" cy="139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Straight Connector 13"/>
          <p:cNvCxnSpPr/>
          <p:nvPr/>
        </p:nvCxnSpPr>
        <p:spPr>
          <a:xfrm>
            <a:off x="617538" y="1085850"/>
            <a:ext cx="11041062"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6387125" y="2346910"/>
            <a:ext cx="6079491" cy="646331"/>
          </a:xfrm>
          <a:prstGeom prst="rect">
            <a:avLst/>
          </a:prstGeom>
        </p:spPr>
        <p:txBody>
          <a:bodyPr wrap="square">
            <a:spAutoFit/>
          </a:bodyPr>
          <a:lstStyle/>
          <a:p>
            <a:r>
              <a:rPr lang="en-GB" b="1" dirty="0">
                <a:solidFill>
                  <a:schemeClr val="tx1">
                    <a:lumMod val="75000"/>
                  </a:schemeClr>
                </a:solidFill>
                <a:latin typeface="Corbel" panose="020B0503020204020204" pitchFamily="34" charset="0"/>
              </a:rPr>
              <a:t>Built for Windows OS </a:t>
            </a:r>
            <a:r>
              <a:rPr lang="en-GB" dirty="0">
                <a:solidFill>
                  <a:schemeClr val="tx1">
                    <a:lumMod val="75000"/>
                  </a:schemeClr>
                </a:solidFill>
                <a:latin typeface="Corbel" panose="020B0503020204020204" pitchFamily="34" charset="0"/>
              </a:rPr>
              <a:t>(manufacturers external libraries!)</a:t>
            </a:r>
          </a:p>
          <a:p>
            <a:r>
              <a:rPr lang="en-GB" b="1" dirty="0">
                <a:solidFill>
                  <a:schemeClr val="accent3">
                    <a:lumMod val="50000"/>
                  </a:schemeClr>
                </a:solidFill>
                <a:latin typeface="Corbel" panose="020B0503020204020204" pitchFamily="34" charset="0"/>
              </a:rPr>
              <a:t>C# .NET</a:t>
            </a:r>
            <a:r>
              <a:rPr lang="en-GB" dirty="0">
                <a:solidFill>
                  <a:schemeClr val="accent3">
                    <a:lumMod val="50000"/>
                  </a:schemeClr>
                </a:solidFill>
                <a:latin typeface="Corbel" panose="020B0503020204020204" pitchFamily="34" charset="0"/>
              </a:rPr>
              <a:t> developments (IDE: Visual Studio)</a:t>
            </a:r>
          </a:p>
        </p:txBody>
      </p:sp>
      <p:sp>
        <p:nvSpPr>
          <p:cNvPr id="16" name="Title 15"/>
          <p:cNvSpPr>
            <a:spLocks noGrp="1"/>
          </p:cNvSpPr>
          <p:nvPr>
            <p:ph type="title"/>
          </p:nvPr>
        </p:nvSpPr>
        <p:spPr>
          <a:xfrm>
            <a:off x="617538" y="408079"/>
            <a:ext cx="11376025" cy="1065742"/>
          </a:xfrm>
        </p:spPr>
        <p:txBody>
          <a:bodyPr/>
          <a:lstStyle/>
          <a:p>
            <a:r>
              <a:rPr lang="fr-CH" altLang="fr-FR" dirty="0"/>
              <a:t>Survey Software – Data Acquisition</a:t>
            </a:r>
            <a:endParaRPr lang="en-GB" dirty="0"/>
          </a:p>
        </p:txBody>
      </p:sp>
      <p:sp>
        <p:nvSpPr>
          <p:cNvPr id="17" name="Title 17"/>
          <p:cNvSpPr txBox="1">
            <a:spLocks/>
          </p:cNvSpPr>
          <p:nvPr/>
        </p:nvSpPr>
        <p:spPr>
          <a:xfrm>
            <a:off x="583331" y="1482830"/>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3200">
                <a:latin typeface="Corbel" panose="020B0503020204020204" pitchFamily="34" charset="0"/>
              </a:rPr>
              <a:t>TSUNAMI </a:t>
            </a:r>
            <a:endParaRPr lang="en-GB" sz="3200" dirty="0">
              <a:latin typeface="Corbel" panose="020B0503020204020204" pitchFamily="34" charset="0"/>
            </a:endParaRPr>
          </a:p>
        </p:txBody>
      </p:sp>
      <p:sp>
        <p:nvSpPr>
          <p:cNvPr id="19" name="Rectangle 18"/>
          <p:cNvSpPr/>
          <p:nvPr/>
        </p:nvSpPr>
        <p:spPr>
          <a:xfrm>
            <a:off x="2554096" y="1533857"/>
            <a:ext cx="8553450" cy="369332"/>
          </a:xfrm>
          <a:prstGeom prst="rect">
            <a:avLst/>
          </a:prstGeom>
        </p:spPr>
        <p:txBody>
          <a:bodyPr wrap="square">
            <a:spAutoFit/>
          </a:bodyPr>
          <a:lstStyle/>
          <a:p>
            <a:r>
              <a:rPr lang="en-GB" altLang="fr-FR" b="1" i="1" dirty="0">
                <a:latin typeface="Corbel" panose="020B0503020204020204" pitchFamily="34" charset="0"/>
              </a:rPr>
              <a:t>(T</a:t>
            </a:r>
            <a:r>
              <a:rPr lang="en-GB" altLang="fr-FR" i="1" dirty="0">
                <a:latin typeface="Corbel" panose="020B0503020204020204" pitchFamily="34" charset="0"/>
              </a:rPr>
              <a:t>he </a:t>
            </a:r>
            <a:r>
              <a:rPr lang="en-GB" altLang="fr-FR" b="1" i="1" dirty="0">
                <a:latin typeface="Corbel" panose="020B0503020204020204" pitchFamily="34" charset="0"/>
              </a:rPr>
              <a:t>S</a:t>
            </a:r>
            <a:r>
              <a:rPr lang="en-GB" altLang="fr-FR" i="1" dirty="0">
                <a:latin typeface="Corbel" panose="020B0503020204020204" pitchFamily="34" charset="0"/>
              </a:rPr>
              <a:t>urvey </a:t>
            </a:r>
            <a:r>
              <a:rPr lang="en-GB" altLang="fr-FR" b="1" i="1" dirty="0">
                <a:latin typeface="Corbel" panose="020B0503020204020204" pitchFamily="34" charset="0"/>
              </a:rPr>
              <a:t>U</a:t>
            </a:r>
            <a:r>
              <a:rPr lang="en-GB" altLang="fr-FR" i="1" dirty="0">
                <a:latin typeface="Corbel" panose="020B0503020204020204" pitchFamily="34" charset="0"/>
              </a:rPr>
              <a:t>nified </a:t>
            </a:r>
            <a:r>
              <a:rPr lang="en-GB" altLang="fr-FR" b="1" i="1" dirty="0">
                <a:latin typeface="Corbel" panose="020B0503020204020204" pitchFamily="34" charset="0"/>
              </a:rPr>
              <a:t>N</a:t>
            </a:r>
            <a:r>
              <a:rPr lang="en-GB" altLang="fr-FR" i="1" dirty="0">
                <a:latin typeface="Corbel" panose="020B0503020204020204" pitchFamily="34" charset="0"/>
              </a:rPr>
              <a:t>otebook for </a:t>
            </a:r>
            <a:r>
              <a:rPr lang="en-GB" altLang="fr-FR" b="1" i="1" dirty="0">
                <a:latin typeface="Corbel" panose="020B0503020204020204" pitchFamily="34" charset="0"/>
              </a:rPr>
              <a:t>A</a:t>
            </a:r>
            <a:r>
              <a:rPr lang="en-GB" altLang="fr-FR" i="1" dirty="0">
                <a:latin typeface="Corbel" panose="020B0503020204020204" pitchFamily="34" charset="0"/>
              </a:rPr>
              <a:t>lignment and </a:t>
            </a:r>
            <a:r>
              <a:rPr lang="en-GB" altLang="fr-FR" b="1" i="1" dirty="0">
                <a:latin typeface="Corbel" panose="020B0503020204020204" pitchFamily="34" charset="0"/>
              </a:rPr>
              <a:t>M</a:t>
            </a:r>
            <a:r>
              <a:rPr lang="en-GB" altLang="fr-FR" i="1" dirty="0">
                <a:latin typeface="Corbel" panose="020B0503020204020204" pitchFamily="34" charset="0"/>
              </a:rPr>
              <a:t>easurement </a:t>
            </a:r>
            <a:r>
              <a:rPr lang="en-GB" altLang="fr-FR" b="1" i="1" dirty="0">
                <a:latin typeface="Corbel" panose="020B0503020204020204" pitchFamily="34" charset="0"/>
              </a:rPr>
              <a:t>I</a:t>
            </a:r>
            <a:r>
              <a:rPr lang="en-GB" altLang="fr-FR" i="1" dirty="0">
                <a:latin typeface="Corbel" panose="020B0503020204020204" pitchFamily="34" charset="0"/>
              </a:rPr>
              <a:t>nterventions)</a:t>
            </a:r>
            <a:endParaRPr lang="en-US" altLang="fr-FR" dirty="0">
              <a:latin typeface="Corbel" panose="020B0503020204020204" pitchFamily="34" charset="0"/>
            </a:endParaRPr>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6381" y="1298316"/>
            <a:ext cx="604150" cy="570201"/>
          </a:xfrm>
          <a:prstGeom prst="rect">
            <a:avLst/>
          </a:prstGeom>
        </p:spPr>
      </p:pic>
      <p:sp>
        <p:nvSpPr>
          <p:cNvPr id="21" name="Date Placeholder 3"/>
          <p:cNvSpPr>
            <a:spLocks noGrp="1"/>
          </p:cNvSpPr>
          <p:nvPr>
            <p:ph type="dt" sz="half" idx="10"/>
          </p:nvPr>
        </p:nvSpPr>
        <p:spPr>
          <a:xfrm>
            <a:off x="3485228" y="6350851"/>
            <a:ext cx="631160" cy="365125"/>
          </a:xfrm>
        </p:spPr>
        <p:txBody>
          <a:bodyPr/>
          <a:lstStyle/>
          <a:p>
            <a:fld id="{23793A62-AA7E-5A4D-A43E-DF1B3593C4E5}" type="datetime1">
              <a:rPr lang="en-US" smtClean="0"/>
              <a:t>6/26/2023</a:t>
            </a:fld>
            <a:endParaRPr lang="en-US" dirty="0"/>
          </a:p>
        </p:txBody>
      </p:sp>
      <p:sp>
        <p:nvSpPr>
          <p:cNvPr id="22" name="Footer Placeholder 4"/>
          <p:cNvSpPr>
            <a:spLocks noGrp="1"/>
          </p:cNvSpPr>
          <p:nvPr>
            <p:ph type="ftr" sz="quarter" idx="11"/>
          </p:nvPr>
        </p:nvSpPr>
        <p:spPr>
          <a:xfrm>
            <a:off x="4259262" y="6356350"/>
            <a:ext cx="6572221" cy="365125"/>
          </a:xfrm>
        </p:spPr>
        <p:txBody>
          <a:bodyPr/>
          <a:lstStyle/>
          <a:p>
            <a:r>
              <a:rPr lang="en-US" dirty="0"/>
              <a:t>Francis Klumb | </a:t>
            </a:r>
            <a:r>
              <a:rPr lang="en-GB" dirty="0"/>
              <a:t>APC – Acquisition, Processing and Data Control</a:t>
            </a:r>
            <a:endParaRPr lang="en-US" dirty="0"/>
          </a:p>
        </p:txBody>
      </p:sp>
      <p:sp>
        <p:nvSpPr>
          <p:cNvPr id="23" name="Slide Number Placeholder 5"/>
          <p:cNvSpPr>
            <a:spLocks noGrp="1"/>
          </p:cNvSpPr>
          <p:nvPr>
            <p:ph type="sldNum" sz="quarter" idx="12"/>
          </p:nvPr>
        </p:nvSpPr>
        <p:spPr>
          <a:xfrm>
            <a:off x="11107546" y="6356350"/>
            <a:ext cx="681254" cy="365125"/>
          </a:xfrm>
        </p:spPr>
        <p:txBody>
          <a:bodyPr/>
          <a:lstStyle/>
          <a:p>
            <a:fld id="{36B5EA5A-BC32-A742-B11B-8E7414D5B535}" type="slidenum">
              <a:rPr lang="en-US" smtClean="0"/>
              <a:pPr/>
              <a:t>4</a:t>
            </a:fld>
            <a:endParaRPr lang="en-US" dirty="0"/>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125916">
            <a:off x="6604677" y="4029095"/>
            <a:ext cx="708935" cy="14178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378523">
            <a:off x="6216918" y="3850547"/>
            <a:ext cx="627496" cy="12549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6" name="Title 17"/>
          <p:cNvSpPr txBox="1">
            <a:spLocks/>
          </p:cNvSpPr>
          <p:nvPr/>
        </p:nvSpPr>
        <p:spPr>
          <a:xfrm>
            <a:off x="670560" y="3725404"/>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3200" dirty="0">
                <a:latin typeface="Corbel" panose="020B0503020204020204" pitchFamily="34" charset="0"/>
              </a:rPr>
              <a:t>SMART</a:t>
            </a:r>
            <a:endParaRPr lang="en-GB" sz="3200" i="1" dirty="0">
              <a:latin typeface="Corbel" panose="020B0503020204020204" pitchFamily="34" charset="0"/>
            </a:endParaRPr>
          </a:p>
        </p:txBody>
      </p:sp>
      <p:sp>
        <p:nvSpPr>
          <p:cNvPr id="27" name="Content Placeholder 7">
            <a:extLst>
              <a:ext uri="{FF2B5EF4-FFF2-40B4-BE49-F238E27FC236}">
                <a16:creationId xmlns:a16="http://schemas.microsoft.com/office/drawing/2014/main" id="{57C5E818-B281-4ADE-8DCF-9E876C2B29AF}"/>
              </a:ext>
            </a:extLst>
          </p:cNvPr>
          <p:cNvSpPr>
            <a:spLocks noGrp="1"/>
          </p:cNvSpPr>
          <p:nvPr/>
        </p:nvSpPr>
        <p:spPr>
          <a:xfrm>
            <a:off x="985873" y="4380123"/>
            <a:ext cx="5222240" cy="1242365"/>
          </a:xfrm>
          <a:prstGeom prst="rect">
            <a:avLst/>
          </a:prstGeom>
        </p:spPr>
        <p:txBody>
          <a:bodyPr vert="horz">
            <a:normAutofit/>
          </a:bodyPr>
          <a:lstStyle>
            <a:lvl1pPr marL="168275" indent="-168275" algn="l" rtl="0" fontAlgn="base">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Ubuntu Light"/>
                <a:cs typeface="Ubuntu Light"/>
              </a:defRPr>
            </a:lvl1pPr>
            <a:lvl2pPr marL="344488" indent="-171450" algn="l" rtl="0" fontAlgn="base">
              <a:spcBef>
                <a:spcPts val="675"/>
              </a:spcBef>
              <a:spcAft>
                <a:spcPct val="0"/>
              </a:spcAft>
              <a:buClr>
                <a:schemeClr val="bg2"/>
              </a:buClr>
              <a:buSzPct val="100000"/>
              <a:buFont typeface="Arial" panose="020B0604020202020204" pitchFamily="34" charset="0"/>
              <a:buChar char="•"/>
              <a:defRPr sz="1800" kern="1200" baseline="0">
                <a:solidFill>
                  <a:srgbClr val="0C377B"/>
                </a:solidFill>
                <a:latin typeface="+mn-lt"/>
                <a:ea typeface="Ubuntu Light"/>
                <a:cs typeface="Ubuntu Light"/>
              </a:defRPr>
            </a:lvl2pPr>
            <a:lvl3pPr marL="514350" indent="-168275" algn="l" rtl="0" fontAlgn="base">
              <a:spcBef>
                <a:spcPts val="675"/>
              </a:spcBef>
              <a:spcAft>
                <a:spcPct val="0"/>
              </a:spcAft>
              <a:buClr>
                <a:schemeClr val="accent2"/>
              </a:buClr>
              <a:buSzPct val="100000"/>
              <a:buFont typeface="Arial" panose="020B0604020202020204" pitchFamily="34" charset="0"/>
              <a:buChar char="•"/>
              <a:defRPr sz="1800" kern="1200">
                <a:solidFill>
                  <a:srgbClr val="0C377B"/>
                </a:solidFill>
                <a:latin typeface="+mn-lt"/>
                <a:ea typeface="Ubuntu Light"/>
                <a:cs typeface="Ubuntu Light"/>
              </a:defRPr>
            </a:lvl3pPr>
            <a:lvl4pPr marL="681038" indent="-166688" algn="l" rtl="0" fontAlgn="base">
              <a:spcBef>
                <a:spcPts val="675"/>
              </a:spcBef>
              <a:spcAft>
                <a:spcPct val="0"/>
              </a:spcAft>
              <a:buClr>
                <a:srgbClr val="4F9A06"/>
              </a:buClr>
              <a:buSzPct val="100000"/>
              <a:buFont typeface="Arial" panose="020B0604020202020204" pitchFamily="34" charset="0"/>
              <a:buChar char="•"/>
              <a:defRPr sz="1500" kern="1200">
                <a:solidFill>
                  <a:srgbClr val="0C377B"/>
                </a:solidFill>
                <a:latin typeface="+mn-lt"/>
                <a:ea typeface="Ubuntu Light"/>
                <a:cs typeface="Ubuntu Light"/>
              </a:defRPr>
            </a:lvl4pPr>
            <a:lvl5pPr marL="858838" indent="-176213" algn="l" rtl="0" fontAlgn="base">
              <a:spcBef>
                <a:spcPts val="675"/>
              </a:spcBef>
              <a:spcAft>
                <a:spcPct val="0"/>
              </a:spcAft>
              <a:buClr>
                <a:srgbClr val="5197CC"/>
              </a:buClr>
              <a:buSzPct val="100000"/>
              <a:buFont typeface="Arial" panose="020B0604020202020204" pitchFamily="34" charset="0"/>
              <a:buChar char="•"/>
              <a:defRPr sz="1500" kern="1200">
                <a:solidFill>
                  <a:srgbClr val="0C377B"/>
                </a:solidFill>
                <a:latin typeface="+mn-lt"/>
                <a:ea typeface="Ubuntu Light"/>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r>
              <a:rPr lang="en-GB" sz="1800" dirty="0">
                <a:solidFill>
                  <a:schemeClr val="tx1">
                    <a:lumMod val="75000"/>
                  </a:schemeClr>
                </a:solidFill>
                <a:latin typeface="Corbel" panose="020B0503020204020204" pitchFamily="34" charset="0"/>
              </a:rPr>
              <a:t>Mobile phone Android App  </a:t>
            </a:r>
            <a:r>
              <a:rPr lang="en-GB" sz="1800" b="1" dirty="0">
                <a:solidFill>
                  <a:srgbClr val="C00000"/>
                </a:solidFill>
                <a:latin typeface="Corbel" panose="020B0503020204020204" pitchFamily="34" charset="0"/>
              </a:rPr>
              <a:t>(</a:t>
            </a:r>
            <a:r>
              <a:rPr lang="en-GB" sz="1800" b="1" dirty="0">
                <a:solidFill>
                  <a:schemeClr val="accent3">
                    <a:lumMod val="50000"/>
                  </a:schemeClr>
                </a:solidFill>
                <a:latin typeface="Corbel" panose="020B0503020204020204" pitchFamily="34" charset="0"/>
              </a:rPr>
              <a:t>Java for Android developments , IDE: Android Studio)</a:t>
            </a:r>
          </a:p>
          <a:p>
            <a:r>
              <a:rPr lang="en-GB" sz="1800" dirty="0">
                <a:solidFill>
                  <a:schemeClr val="tx1">
                    <a:lumMod val="75000"/>
                  </a:schemeClr>
                </a:solidFill>
                <a:latin typeface="Corbel" panose="020B0503020204020204" pitchFamily="34" charset="0"/>
              </a:rPr>
              <a:t>Used for specific measurements in </a:t>
            </a:r>
            <a:r>
              <a:rPr lang="en-GB" sz="1800" dirty="0" smtClean="0">
                <a:solidFill>
                  <a:schemeClr val="tx1">
                    <a:lumMod val="75000"/>
                  </a:schemeClr>
                </a:solidFill>
                <a:latin typeface="Corbel" panose="020B0503020204020204" pitchFamily="34" charset="0"/>
              </a:rPr>
              <a:t>the tunnel</a:t>
            </a:r>
            <a:endParaRPr lang="en-GB" dirty="0">
              <a:solidFill>
                <a:schemeClr val="tx1">
                  <a:lumMod val="75000"/>
                </a:schemeClr>
              </a:solidFill>
              <a:latin typeface="Corbel" panose="020B0503020204020204" pitchFamily="34" charset="0"/>
            </a:endParaRPr>
          </a:p>
        </p:txBody>
      </p:sp>
      <p:sp>
        <p:nvSpPr>
          <p:cNvPr id="25" name="Rectangle 24"/>
          <p:cNvSpPr/>
          <p:nvPr/>
        </p:nvSpPr>
        <p:spPr>
          <a:xfrm rot="19458280">
            <a:off x="3982660" y="3904332"/>
            <a:ext cx="4450906" cy="707886"/>
          </a:xfrm>
          <a:prstGeom prst="rect">
            <a:avLst/>
          </a:prstGeom>
          <a:solidFill>
            <a:srgbClr val="FFFF00"/>
          </a:solidFill>
        </p:spPr>
        <p:txBody>
          <a:bodyPr wrap="square">
            <a:spAutoFit/>
          </a:bodyPr>
          <a:lstStyle/>
          <a:p>
            <a:pPr algn="ctr"/>
            <a:r>
              <a:rPr lang="en-GB" sz="2000" b="1" dirty="0" smtClean="0">
                <a:solidFill>
                  <a:schemeClr val="tx1">
                    <a:lumMod val="75000"/>
                  </a:schemeClr>
                </a:solidFill>
                <a:latin typeface="Corbel" panose="020B0503020204020204" pitchFamily="34" charset="0"/>
              </a:rPr>
              <a:t>In house </a:t>
            </a:r>
            <a:r>
              <a:rPr lang="en-GB" sz="2000" b="1" dirty="0" smtClean="0">
                <a:solidFill>
                  <a:schemeClr val="tx1">
                    <a:lumMod val="75000"/>
                  </a:schemeClr>
                </a:solidFill>
                <a:latin typeface="Corbel" panose="020B0503020204020204" pitchFamily="34" charset="0"/>
              </a:rPr>
              <a:t>developments</a:t>
            </a:r>
          </a:p>
          <a:p>
            <a:pPr algn="ctr"/>
            <a:r>
              <a:rPr lang="en-GB" sz="2000" b="1" dirty="0" smtClean="0">
                <a:solidFill>
                  <a:schemeClr val="tx1">
                    <a:lumMod val="75000"/>
                  </a:schemeClr>
                </a:solidFill>
                <a:latin typeface="Corbel" panose="020B0503020204020204" pitchFamily="34" charset="0"/>
              </a:rPr>
              <a:t>Not a long calm river…</a:t>
            </a:r>
            <a:endParaRPr lang="en-GB" sz="2000" b="1" dirty="0">
              <a:solidFill>
                <a:schemeClr val="accent3">
                  <a:lumMod val="50000"/>
                </a:schemeClr>
              </a:solidFill>
              <a:latin typeface="Corbel" panose="020B0503020204020204" pitchFamily="34" charset="0"/>
            </a:endParaRPr>
          </a:p>
        </p:txBody>
      </p:sp>
    </p:spTree>
    <p:extLst>
      <p:ext uri="{BB962C8B-B14F-4D97-AF65-F5344CB8AC3E}">
        <p14:creationId xmlns:p14="http://schemas.microsoft.com/office/powerpoint/2010/main" val="1127814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3280871" y="2490461"/>
            <a:ext cx="2081212" cy="1642359"/>
          </a:xfrm>
          <a:prstGeom prst="rect">
            <a:avLst/>
          </a:prstGeom>
        </p:spPr>
      </p:pic>
      <p:sp>
        <p:nvSpPr>
          <p:cNvPr id="8" name="Title 1">
            <a:extLst>
              <a:ext uri="{FF2B5EF4-FFF2-40B4-BE49-F238E27FC236}">
                <a16:creationId xmlns:a16="http://schemas.microsoft.com/office/drawing/2014/main" id="{DB9573FE-369B-4808-B62D-949A240D701D}"/>
              </a:ext>
            </a:extLst>
          </p:cNvPr>
          <p:cNvSpPr>
            <a:spLocks noGrp="1"/>
          </p:cNvSpPr>
          <p:nvPr/>
        </p:nvSpPr>
        <p:spPr bwMode="auto">
          <a:xfrm>
            <a:off x="670560" y="111903"/>
            <a:ext cx="9144000" cy="970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b" anchorCtr="0" compatLnSpc="1">
            <a:prstTxWarp prst="textNoShape">
              <a:avLst/>
            </a:prstTxWarp>
          </a:bodyPr>
          <a:lstStyle>
            <a:lvl1pPr marL="468000" algn="l" rtl="0" fontAlgn="base">
              <a:spcBef>
                <a:spcPct val="0"/>
              </a:spcBef>
              <a:spcAft>
                <a:spcPct val="0"/>
              </a:spcAft>
              <a:defRPr sz="3600" b="1" kern="1200">
                <a:solidFill>
                  <a:srgbClr val="0C377B"/>
                </a:solidFill>
                <a:latin typeface="+mj-lt"/>
                <a:ea typeface="Ubuntu Light"/>
                <a:cs typeface="Ubuntu Light"/>
              </a:defRPr>
            </a:lvl1pPr>
            <a:lvl2pPr algn="l" rtl="0" fontAlgn="base">
              <a:spcBef>
                <a:spcPct val="0"/>
              </a:spcBef>
              <a:spcAft>
                <a:spcPct val="0"/>
              </a:spcAft>
              <a:defRPr sz="3600" b="1">
                <a:solidFill>
                  <a:srgbClr val="0C377B"/>
                </a:solidFill>
                <a:latin typeface="Corbel" panose="020B0503020204020204" pitchFamily="34" charset="0"/>
                <a:ea typeface="Ubuntu Light"/>
                <a:cs typeface="Ubuntu Light"/>
              </a:defRPr>
            </a:lvl2pPr>
            <a:lvl3pPr algn="l" rtl="0" fontAlgn="base">
              <a:spcBef>
                <a:spcPct val="0"/>
              </a:spcBef>
              <a:spcAft>
                <a:spcPct val="0"/>
              </a:spcAft>
              <a:defRPr sz="3600" b="1">
                <a:solidFill>
                  <a:srgbClr val="0C377B"/>
                </a:solidFill>
                <a:latin typeface="Corbel" panose="020B0503020204020204" pitchFamily="34" charset="0"/>
                <a:ea typeface="Ubuntu Light"/>
                <a:cs typeface="Ubuntu Light"/>
              </a:defRPr>
            </a:lvl3pPr>
            <a:lvl4pPr algn="l" rtl="0" fontAlgn="base">
              <a:spcBef>
                <a:spcPct val="0"/>
              </a:spcBef>
              <a:spcAft>
                <a:spcPct val="0"/>
              </a:spcAft>
              <a:defRPr sz="3600" b="1">
                <a:solidFill>
                  <a:srgbClr val="0C377B"/>
                </a:solidFill>
                <a:latin typeface="Corbel" panose="020B0503020204020204" pitchFamily="34" charset="0"/>
                <a:ea typeface="Ubuntu Light"/>
                <a:cs typeface="Ubuntu Light"/>
              </a:defRPr>
            </a:lvl4pPr>
            <a:lvl5pPr algn="l" rtl="0" fontAlgn="base">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a:lstStyle>
          <a:p>
            <a:endParaRPr lang="en-GB" dirty="0"/>
          </a:p>
        </p:txBody>
      </p:sp>
      <p:cxnSp>
        <p:nvCxnSpPr>
          <p:cNvPr id="14" name="Straight Connector 13"/>
          <p:cNvCxnSpPr/>
          <p:nvPr/>
        </p:nvCxnSpPr>
        <p:spPr>
          <a:xfrm>
            <a:off x="617538" y="1085850"/>
            <a:ext cx="11041062"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itle 15"/>
          <p:cNvSpPr>
            <a:spLocks noGrp="1"/>
          </p:cNvSpPr>
          <p:nvPr>
            <p:ph type="title"/>
          </p:nvPr>
        </p:nvSpPr>
        <p:spPr>
          <a:xfrm>
            <a:off x="617538" y="408079"/>
            <a:ext cx="11376025" cy="1065742"/>
          </a:xfrm>
        </p:spPr>
        <p:txBody>
          <a:bodyPr/>
          <a:lstStyle/>
          <a:p>
            <a:r>
              <a:rPr lang="fr-CH" altLang="fr-FR" dirty="0"/>
              <a:t>Survey Software – Data Acquisition</a:t>
            </a:r>
            <a:endParaRPr lang="en-GB" dirty="0"/>
          </a:p>
        </p:txBody>
      </p:sp>
      <p:sp>
        <p:nvSpPr>
          <p:cNvPr id="17" name="Title 17"/>
          <p:cNvSpPr txBox="1">
            <a:spLocks/>
          </p:cNvSpPr>
          <p:nvPr/>
        </p:nvSpPr>
        <p:spPr>
          <a:xfrm>
            <a:off x="670560" y="1363181"/>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CH" sz="2400" dirty="0" err="1">
                <a:latin typeface="Corbel" panose="020B0503020204020204" pitchFamily="34" charset="0"/>
              </a:rPr>
              <a:t>SpatialAnalyzer</a:t>
            </a:r>
            <a:r>
              <a:rPr lang="fr-CH" sz="2400" dirty="0">
                <a:latin typeface="Corbel" panose="020B0503020204020204" pitchFamily="34" charset="0"/>
              </a:rPr>
              <a:t> ® (SA</a:t>
            </a:r>
            <a:r>
              <a:rPr lang="fr-CH" sz="2400" dirty="0" smtClean="0">
                <a:latin typeface="Corbel" panose="020B0503020204020204" pitchFamily="34" charset="0"/>
              </a:rPr>
              <a:t>)</a:t>
            </a:r>
            <a:endParaRPr lang="fr-CH" sz="2400" dirty="0">
              <a:latin typeface="Corbel" panose="020B0503020204020204" pitchFamily="34" charset="0"/>
            </a:endParaRPr>
          </a:p>
        </p:txBody>
      </p:sp>
      <p:pic>
        <p:nvPicPr>
          <p:cNvPr id="7" name="Picture 6"/>
          <p:cNvPicPr>
            <a:picLocks noChangeAspect="1"/>
          </p:cNvPicPr>
          <p:nvPr/>
        </p:nvPicPr>
        <p:blipFill>
          <a:blip r:embed="rId3"/>
          <a:stretch>
            <a:fillRect/>
          </a:stretch>
        </p:blipFill>
        <p:spPr>
          <a:xfrm>
            <a:off x="732775" y="1829095"/>
            <a:ext cx="3526487" cy="2082259"/>
          </a:xfrm>
          <a:prstGeom prst="rect">
            <a:avLst/>
          </a:prstGeom>
        </p:spPr>
      </p:pic>
      <p:sp>
        <p:nvSpPr>
          <p:cNvPr id="23" name="Date Placeholder 3"/>
          <p:cNvSpPr>
            <a:spLocks noGrp="1"/>
          </p:cNvSpPr>
          <p:nvPr>
            <p:ph type="dt" sz="half" idx="10"/>
          </p:nvPr>
        </p:nvSpPr>
        <p:spPr>
          <a:xfrm>
            <a:off x="3485228" y="6350851"/>
            <a:ext cx="631160" cy="365125"/>
          </a:xfrm>
        </p:spPr>
        <p:txBody>
          <a:bodyPr/>
          <a:lstStyle/>
          <a:p>
            <a:fld id="{23793A62-AA7E-5A4D-A43E-DF1B3593C4E5}" type="datetime1">
              <a:rPr lang="en-US" smtClean="0"/>
              <a:t>6/26/2023</a:t>
            </a:fld>
            <a:endParaRPr lang="en-US" dirty="0"/>
          </a:p>
        </p:txBody>
      </p:sp>
      <p:sp>
        <p:nvSpPr>
          <p:cNvPr id="24" name="Footer Placeholder 4"/>
          <p:cNvSpPr>
            <a:spLocks noGrp="1"/>
          </p:cNvSpPr>
          <p:nvPr>
            <p:ph type="ftr" sz="quarter" idx="11"/>
          </p:nvPr>
        </p:nvSpPr>
        <p:spPr>
          <a:xfrm>
            <a:off x="4259262" y="6356350"/>
            <a:ext cx="6572221" cy="365125"/>
          </a:xfrm>
        </p:spPr>
        <p:txBody>
          <a:bodyPr/>
          <a:lstStyle/>
          <a:p>
            <a:r>
              <a:rPr lang="en-US" dirty="0"/>
              <a:t>Francis Klumb | </a:t>
            </a:r>
            <a:r>
              <a:rPr lang="en-GB" dirty="0"/>
              <a:t>APC – Acquisition, Processing and Data Control</a:t>
            </a:r>
            <a:endParaRPr lang="en-US" dirty="0"/>
          </a:p>
        </p:txBody>
      </p:sp>
      <p:sp>
        <p:nvSpPr>
          <p:cNvPr id="25" name="Slide Number Placeholder 5"/>
          <p:cNvSpPr>
            <a:spLocks noGrp="1"/>
          </p:cNvSpPr>
          <p:nvPr>
            <p:ph type="sldNum" sz="quarter" idx="12"/>
          </p:nvPr>
        </p:nvSpPr>
        <p:spPr>
          <a:xfrm>
            <a:off x="11107546" y="6356350"/>
            <a:ext cx="681254" cy="365125"/>
          </a:xfrm>
        </p:spPr>
        <p:txBody>
          <a:bodyPr/>
          <a:lstStyle/>
          <a:p>
            <a:fld id="{36B5EA5A-BC32-A742-B11B-8E7414D5B535}" type="slidenum">
              <a:rPr lang="en-US" smtClean="0"/>
              <a:pPr/>
              <a:t>5</a:t>
            </a:fld>
            <a:endParaRPr lang="en-US" dirty="0"/>
          </a:p>
        </p:txBody>
      </p:sp>
      <p:pic>
        <p:nvPicPr>
          <p:cNvPr id="2" name="Picture 1"/>
          <p:cNvPicPr>
            <a:picLocks noChangeAspect="1"/>
          </p:cNvPicPr>
          <p:nvPr/>
        </p:nvPicPr>
        <p:blipFill>
          <a:blip r:embed="rId4"/>
          <a:stretch>
            <a:fillRect/>
          </a:stretch>
        </p:blipFill>
        <p:spPr>
          <a:xfrm>
            <a:off x="6862285" y="3035389"/>
            <a:ext cx="2779456" cy="2327598"/>
          </a:xfrm>
          <a:prstGeom prst="rect">
            <a:avLst/>
          </a:prstGeom>
        </p:spPr>
      </p:pic>
      <p:sp>
        <p:nvSpPr>
          <p:cNvPr id="15" name="Title 17"/>
          <p:cNvSpPr txBox="1">
            <a:spLocks/>
          </p:cNvSpPr>
          <p:nvPr/>
        </p:nvSpPr>
        <p:spPr>
          <a:xfrm>
            <a:off x="6862285" y="2173382"/>
            <a:ext cx="492651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CH" sz="2400" dirty="0" smtClean="0">
                <a:latin typeface="Corbel" panose="020B0503020204020204" pitchFamily="34" charset="0"/>
              </a:rPr>
              <a:t>AICON Software </a:t>
            </a:r>
            <a:r>
              <a:rPr lang="fr-CH" sz="2400" dirty="0">
                <a:latin typeface="Corbel" panose="020B0503020204020204" pitchFamily="34" charset="0"/>
              </a:rPr>
              <a:t>® </a:t>
            </a:r>
            <a:r>
              <a:rPr lang="fr-CH" sz="2400" b="0" dirty="0" smtClean="0">
                <a:latin typeface="Corbel" panose="020B0503020204020204" pitchFamily="34" charset="0"/>
              </a:rPr>
              <a:t>for </a:t>
            </a:r>
            <a:r>
              <a:rPr lang="fr-CH" sz="2400" b="0" dirty="0" err="1" smtClean="0">
                <a:latin typeface="Corbel" panose="020B0503020204020204" pitchFamily="34" charset="0"/>
              </a:rPr>
              <a:t>Photogrammetry</a:t>
            </a:r>
            <a:endParaRPr lang="fr-CH" sz="2400" b="0" dirty="0" smtClean="0">
              <a:latin typeface="Corbel" panose="020B0503020204020204" pitchFamily="34" charset="0"/>
            </a:endParaRPr>
          </a:p>
        </p:txBody>
      </p:sp>
      <p:sp>
        <p:nvSpPr>
          <p:cNvPr id="22" name="Rectangle 21"/>
          <p:cNvSpPr/>
          <p:nvPr/>
        </p:nvSpPr>
        <p:spPr>
          <a:xfrm rot="19758691">
            <a:off x="3017106" y="3337758"/>
            <a:ext cx="4450906" cy="1015663"/>
          </a:xfrm>
          <a:prstGeom prst="rect">
            <a:avLst/>
          </a:prstGeom>
          <a:solidFill>
            <a:srgbClr val="FFFF00"/>
          </a:solidFill>
        </p:spPr>
        <p:txBody>
          <a:bodyPr wrap="square">
            <a:spAutoFit/>
          </a:bodyPr>
          <a:lstStyle/>
          <a:p>
            <a:r>
              <a:rPr lang="en-GB" sz="2000" b="1" dirty="0" smtClean="0">
                <a:solidFill>
                  <a:schemeClr val="tx1">
                    <a:lumMod val="75000"/>
                  </a:schemeClr>
                </a:solidFill>
                <a:latin typeface="Corbel" panose="020B0503020204020204" pitchFamily="34" charset="0"/>
              </a:rPr>
              <a:t>Commercial software:</a:t>
            </a:r>
          </a:p>
          <a:p>
            <a:r>
              <a:rPr lang="en-GB" sz="2000" b="1" dirty="0" smtClean="0">
                <a:solidFill>
                  <a:schemeClr val="tx1">
                    <a:lumMod val="75000"/>
                  </a:schemeClr>
                </a:solidFill>
                <a:latin typeface="Corbel" panose="020B0503020204020204" pitchFamily="34" charset="0"/>
              </a:rPr>
              <a:t>How </a:t>
            </a:r>
            <a:r>
              <a:rPr lang="en-GB" sz="2000" b="1" dirty="0">
                <a:solidFill>
                  <a:schemeClr val="tx1">
                    <a:lumMod val="75000"/>
                  </a:schemeClr>
                </a:solidFill>
                <a:latin typeface="Corbel" panose="020B0503020204020204" pitchFamily="34" charset="0"/>
              </a:rPr>
              <a:t>to integrate </a:t>
            </a:r>
            <a:r>
              <a:rPr lang="en-GB" sz="2000" b="1" dirty="0" smtClean="0">
                <a:solidFill>
                  <a:schemeClr val="tx1">
                    <a:lumMod val="75000"/>
                  </a:schemeClr>
                </a:solidFill>
                <a:latin typeface="Corbel" panose="020B0503020204020204" pitchFamily="34" charset="0"/>
              </a:rPr>
              <a:t>them </a:t>
            </a:r>
            <a:r>
              <a:rPr lang="en-GB" sz="2000" b="1" dirty="0">
                <a:solidFill>
                  <a:schemeClr val="tx1">
                    <a:lumMod val="75000"/>
                  </a:schemeClr>
                </a:solidFill>
                <a:latin typeface="Corbel" panose="020B0503020204020204" pitchFamily="34" charset="0"/>
              </a:rPr>
              <a:t>better with our different in-house software ?</a:t>
            </a:r>
            <a:endParaRPr lang="en-GB" sz="2000" b="1" dirty="0">
              <a:solidFill>
                <a:schemeClr val="accent3">
                  <a:lumMod val="50000"/>
                </a:schemeClr>
              </a:solidFill>
              <a:latin typeface="Corbel" panose="020B0503020204020204" pitchFamily="34" charset="0"/>
            </a:endParaRPr>
          </a:p>
        </p:txBody>
      </p:sp>
    </p:spTree>
    <p:extLst>
      <p:ext uri="{BB962C8B-B14F-4D97-AF65-F5344CB8AC3E}">
        <p14:creationId xmlns:p14="http://schemas.microsoft.com/office/powerpoint/2010/main" val="169200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17538" y="384111"/>
            <a:ext cx="11376025" cy="1065742"/>
          </a:xfrm>
        </p:spPr>
        <p:txBody>
          <a:bodyPr/>
          <a:lstStyle/>
          <a:p>
            <a:r>
              <a:rPr lang="fr-CH" altLang="fr-FR" dirty="0"/>
              <a:t>Survey Software – Data Acquisition</a:t>
            </a:r>
          </a:p>
        </p:txBody>
      </p:sp>
      <p:grpSp>
        <p:nvGrpSpPr>
          <p:cNvPr id="8" name="Group 7"/>
          <p:cNvGrpSpPr>
            <a:grpSpLocks/>
          </p:cNvGrpSpPr>
          <p:nvPr/>
        </p:nvGrpSpPr>
        <p:grpSpPr bwMode="auto">
          <a:xfrm>
            <a:off x="1042043" y="1852144"/>
            <a:ext cx="3998587" cy="2672041"/>
            <a:chOff x="-48567" y="2562071"/>
            <a:chExt cx="4155607" cy="3095503"/>
          </a:xfrm>
        </p:grpSpPr>
        <p:sp>
          <p:nvSpPr>
            <p:cNvPr id="9" name="Rectangle 15"/>
            <p:cNvSpPr>
              <a:spLocks noChangeArrowheads="1"/>
            </p:cNvSpPr>
            <p:nvPr/>
          </p:nvSpPr>
          <p:spPr bwMode="auto">
            <a:xfrm>
              <a:off x="-48567" y="2562071"/>
              <a:ext cx="4155607" cy="463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defRPr/>
              </a:pPr>
              <a:r>
                <a:rPr lang="fr-CH" altLang="fr-FR" sz="2000" b="1" i="1" dirty="0"/>
                <a:t>LHC </a:t>
              </a:r>
              <a:r>
                <a:rPr lang="fr-CH" altLang="fr-FR" sz="2000" b="1" i="1" dirty="0" err="1"/>
                <a:t>Inner</a:t>
              </a:r>
              <a:r>
                <a:rPr lang="fr-CH" altLang="fr-FR" sz="2000" b="1" i="1" dirty="0"/>
                <a:t>-Triplets </a:t>
              </a:r>
              <a:r>
                <a:rPr lang="fr-CH" altLang="fr-FR" sz="2000" b="1" i="1" dirty="0" err="1"/>
                <a:t>Alignment</a:t>
              </a:r>
              <a:endParaRPr lang="en-US" altLang="fr-FR" sz="1100" dirty="0"/>
            </a:p>
          </p:txBody>
        </p:sp>
        <p:pic>
          <p:nvPicPr>
            <p:cNvPr id="10" name="Picture 11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0839" y="3251461"/>
              <a:ext cx="3327363" cy="240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Rectangle 13"/>
          <p:cNvSpPr/>
          <p:nvPr/>
        </p:nvSpPr>
        <p:spPr>
          <a:xfrm>
            <a:off x="617538" y="1226097"/>
            <a:ext cx="9455150" cy="461665"/>
          </a:xfrm>
          <a:prstGeom prst="rect">
            <a:avLst/>
          </a:prstGeom>
        </p:spPr>
        <p:txBody>
          <a:bodyPr wrap="square">
            <a:spAutoFit/>
          </a:bodyPr>
          <a:lstStyle/>
          <a:p>
            <a:r>
              <a:rPr lang="en-GB" sz="2400" b="1" dirty="0" smtClean="0">
                <a:latin typeface="Corbel" panose="020B0503020204020204" pitchFamily="34" charset="0"/>
              </a:rPr>
              <a:t>In house developments for </a:t>
            </a:r>
            <a:r>
              <a:rPr lang="en-GB" sz="2400" b="1" dirty="0">
                <a:latin typeface="Corbel" panose="020B0503020204020204" pitchFamily="34" charset="0"/>
              </a:rPr>
              <a:t>alignment &amp; monitoring systems</a:t>
            </a:r>
          </a:p>
        </p:txBody>
      </p:sp>
      <p:cxnSp>
        <p:nvCxnSpPr>
          <p:cNvPr id="15" name="Straight Connector 14"/>
          <p:cNvCxnSpPr/>
          <p:nvPr/>
        </p:nvCxnSpPr>
        <p:spPr>
          <a:xfrm>
            <a:off x="617538" y="1085850"/>
            <a:ext cx="11041062"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Date Placeholder 3"/>
          <p:cNvSpPr>
            <a:spLocks noGrp="1"/>
          </p:cNvSpPr>
          <p:nvPr>
            <p:ph type="dt" sz="half" idx="10"/>
          </p:nvPr>
        </p:nvSpPr>
        <p:spPr>
          <a:xfrm>
            <a:off x="3485228" y="6350851"/>
            <a:ext cx="631160" cy="365125"/>
          </a:xfrm>
        </p:spPr>
        <p:txBody>
          <a:bodyPr/>
          <a:lstStyle/>
          <a:p>
            <a:fld id="{23793A62-AA7E-5A4D-A43E-DF1B3593C4E5}" type="datetime1">
              <a:rPr lang="en-US" smtClean="0"/>
              <a:t>6/26/2023</a:t>
            </a:fld>
            <a:endParaRPr lang="en-US" dirty="0"/>
          </a:p>
        </p:txBody>
      </p:sp>
      <p:sp>
        <p:nvSpPr>
          <p:cNvPr id="17" name="Footer Placeholder 4"/>
          <p:cNvSpPr>
            <a:spLocks noGrp="1"/>
          </p:cNvSpPr>
          <p:nvPr>
            <p:ph type="ftr" sz="quarter" idx="11"/>
          </p:nvPr>
        </p:nvSpPr>
        <p:spPr>
          <a:xfrm>
            <a:off x="4259262" y="6356350"/>
            <a:ext cx="6572221" cy="365125"/>
          </a:xfrm>
        </p:spPr>
        <p:txBody>
          <a:bodyPr/>
          <a:lstStyle/>
          <a:p>
            <a:r>
              <a:rPr lang="en-US" dirty="0"/>
              <a:t>Francis Klumb | </a:t>
            </a:r>
            <a:r>
              <a:rPr lang="en-GB" dirty="0"/>
              <a:t>APC – Acquisition, Processing and Data Control</a:t>
            </a:r>
            <a:endParaRPr lang="en-US" dirty="0"/>
          </a:p>
        </p:txBody>
      </p:sp>
      <p:sp>
        <p:nvSpPr>
          <p:cNvPr id="18" name="Slide Number Placeholder 5"/>
          <p:cNvSpPr>
            <a:spLocks noGrp="1"/>
          </p:cNvSpPr>
          <p:nvPr>
            <p:ph type="sldNum" sz="quarter" idx="12"/>
          </p:nvPr>
        </p:nvSpPr>
        <p:spPr>
          <a:xfrm>
            <a:off x="11107546" y="6356350"/>
            <a:ext cx="681254" cy="365125"/>
          </a:xfrm>
        </p:spPr>
        <p:txBody>
          <a:bodyPr/>
          <a:lstStyle/>
          <a:p>
            <a:fld id="{36B5EA5A-BC32-A742-B11B-8E7414D5B535}" type="slidenum">
              <a:rPr lang="en-US" smtClean="0"/>
              <a:pPr/>
              <a:t>6</a:t>
            </a:fld>
            <a:endParaRPr lang="en-US" dirty="0"/>
          </a:p>
        </p:txBody>
      </p:sp>
      <p:grpSp>
        <p:nvGrpSpPr>
          <p:cNvPr id="19" name="Group 18"/>
          <p:cNvGrpSpPr>
            <a:grpSpLocks/>
          </p:cNvGrpSpPr>
          <p:nvPr/>
        </p:nvGrpSpPr>
        <p:grpSpPr bwMode="auto">
          <a:xfrm>
            <a:off x="5798379" y="1882734"/>
            <a:ext cx="6516708" cy="2983091"/>
            <a:chOff x="4625446" y="3624408"/>
            <a:chExt cx="6434426" cy="2370979"/>
          </a:xfrm>
        </p:grpSpPr>
        <p:sp>
          <p:nvSpPr>
            <p:cNvPr id="20" name="Rectangle 15"/>
            <p:cNvSpPr>
              <a:spLocks noChangeArrowheads="1"/>
            </p:cNvSpPr>
            <p:nvPr/>
          </p:nvSpPr>
          <p:spPr bwMode="auto">
            <a:xfrm>
              <a:off x="4625446" y="3624408"/>
              <a:ext cx="6434426" cy="31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defRPr/>
              </a:pPr>
              <a:r>
                <a:rPr lang="fr-CH" altLang="fr-FR" sz="2000" b="1" i="1" dirty="0"/>
                <a:t>MATHIS</a:t>
              </a:r>
              <a:r>
                <a:rPr lang="fr-CH" altLang="fr-FR" i="1" dirty="0"/>
                <a:t> </a:t>
              </a:r>
              <a:r>
                <a:rPr lang="en-US" altLang="fr-FR" sz="1200" i="1" dirty="0" smtClean="0"/>
                <a:t>(</a:t>
              </a:r>
              <a:r>
                <a:rPr lang="en-GB" altLang="fr-FR" sz="1600" b="1" i="1" dirty="0" smtClean="0"/>
                <a:t>M</a:t>
              </a:r>
              <a:r>
                <a:rPr lang="en-GB" altLang="fr-FR" sz="1600" i="1" dirty="0" smtClean="0"/>
                <a:t>onitoring and </a:t>
              </a:r>
              <a:r>
                <a:rPr lang="en-GB" altLang="fr-FR" sz="1600" b="1" i="1" dirty="0" smtClean="0"/>
                <a:t>A</a:t>
              </a:r>
              <a:r>
                <a:rPr lang="en-GB" altLang="fr-FR" sz="1600" i="1" dirty="0" smtClean="0"/>
                <a:t>lignment </a:t>
              </a:r>
              <a:r>
                <a:rPr lang="en-GB" altLang="fr-FR" sz="1600" b="1" i="1" dirty="0" smtClean="0"/>
                <a:t>T</a:t>
              </a:r>
              <a:r>
                <a:rPr lang="en-GB" altLang="fr-FR" sz="1600" i="1" dirty="0" smtClean="0"/>
                <a:t>racking for the </a:t>
              </a:r>
              <a:r>
                <a:rPr lang="en-GB" altLang="fr-FR" sz="1600" b="1" i="1" dirty="0" smtClean="0"/>
                <a:t>HI</a:t>
              </a:r>
              <a:r>
                <a:rPr lang="en-GB" altLang="fr-FR" sz="1600" i="1" dirty="0" smtClean="0"/>
                <a:t>E-Isolde </a:t>
              </a:r>
              <a:r>
                <a:rPr lang="en-GB" altLang="fr-FR" sz="1600" b="1" i="1" dirty="0"/>
                <a:t>S</a:t>
              </a:r>
              <a:r>
                <a:rPr lang="en-GB" altLang="fr-FR" sz="1600" i="1" dirty="0"/>
                <a:t>oftware)</a:t>
              </a:r>
              <a:endParaRPr lang="en-US" altLang="fr-FR" sz="1100" dirty="0"/>
            </a:p>
          </p:txBody>
        </p:sp>
        <p:pic>
          <p:nvPicPr>
            <p:cNvPr id="21" name="Picture 1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49668" y="3942418"/>
              <a:ext cx="3628010" cy="2052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2" name="Picture 21">
            <a:extLst>
              <a:ext uri="{FF2B5EF4-FFF2-40B4-BE49-F238E27FC236}">
                <a16:creationId xmlns:a16="http://schemas.microsoft.com/office/drawing/2014/main" id="{84BB07E7-ADF0-C910-FF97-9F691D3358E1}"/>
              </a:ext>
            </a:extLst>
          </p:cNvPr>
          <p:cNvPicPr>
            <a:picLocks noChangeAspect="1"/>
          </p:cNvPicPr>
          <p:nvPr/>
        </p:nvPicPr>
        <p:blipFill>
          <a:blip r:embed="rId4"/>
          <a:stretch>
            <a:fillRect/>
          </a:stretch>
        </p:blipFill>
        <p:spPr>
          <a:xfrm>
            <a:off x="4089068" y="4466270"/>
            <a:ext cx="3363982" cy="1856135"/>
          </a:xfrm>
          <a:prstGeom prst="rect">
            <a:avLst/>
          </a:prstGeom>
        </p:spPr>
      </p:pic>
      <p:sp>
        <p:nvSpPr>
          <p:cNvPr id="23" name="Rectangle 22">
            <a:extLst>
              <a:ext uri="{FF2B5EF4-FFF2-40B4-BE49-F238E27FC236}">
                <a16:creationId xmlns:a16="http://schemas.microsoft.com/office/drawing/2014/main" id="{939C8F59-674B-7E9F-8B2D-E65F1D7E733E}"/>
              </a:ext>
            </a:extLst>
          </p:cNvPr>
          <p:cNvSpPr>
            <a:spLocks noChangeArrowheads="1"/>
          </p:cNvSpPr>
          <p:nvPr/>
        </p:nvSpPr>
        <p:spPr bwMode="auto">
          <a:xfrm>
            <a:off x="1729967" y="5204582"/>
            <a:ext cx="39985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fr-CH" altLang="fr-FR" sz="2000" b="1" i="1" dirty="0"/>
              <a:t>HL-LHC (FRAS Project)</a:t>
            </a:r>
            <a:endParaRPr lang="en-US" altLang="fr-FR" sz="1100" dirty="0"/>
          </a:p>
        </p:txBody>
      </p:sp>
    </p:spTree>
    <p:extLst>
      <p:ext uri="{BB962C8B-B14F-4D97-AF65-F5344CB8AC3E}">
        <p14:creationId xmlns:p14="http://schemas.microsoft.com/office/powerpoint/2010/main" val="3972464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F01AA94-7CDA-45B5-8E8E-1BA20501AA90}"/>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5" name="Footer Placeholder 4">
            <a:extLst>
              <a:ext uri="{FF2B5EF4-FFF2-40B4-BE49-F238E27FC236}">
                <a16:creationId xmlns:a16="http://schemas.microsoft.com/office/drawing/2014/main" id="{4EF86183-0D49-4EC4-AE2E-208D88B23992}"/>
              </a:ext>
            </a:extLst>
          </p:cNvPr>
          <p:cNvSpPr>
            <a:spLocks noGrp="1"/>
          </p:cNvSpPr>
          <p:nvPr>
            <p:ph type="ftr" sz="quarter" idx="11"/>
          </p:nvPr>
        </p:nvSpPr>
        <p:spPr/>
        <p:txBody>
          <a:bodyPr/>
          <a:lstStyle/>
          <a:p>
            <a:r>
              <a:rPr lang="en-US" dirty="0"/>
              <a:t>Francis Klumb | </a:t>
            </a:r>
            <a:r>
              <a:rPr lang="en-GB" dirty="0"/>
              <a:t>APC – Acquisition, Processing and Data Control</a:t>
            </a:r>
            <a:endParaRPr lang="en-US" dirty="0"/>
          </a:p>
        </p:txBody>
      </p:sp>
      <p:sp>
        <p:nvSpPr>
          <p:cNvPr id="6" name="Slide Number Placeholder 5">
            <a:extLst>
              <a:ext uri="{FF2B5EF4-FFF2-40B4-BE49-F238E27FC236}">
                <a16:creationId xmlns:a16="http://schemas.microsoft.com/office/drawing/2014/main" id="{60A3DAAC-8383-4757-836D-40B6E6892936}"/>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8" name="TextBox 2"/>
          <p:cNvSpPr txBox="1">
            <a:spLocks noChangeArrowheads="1"/>
          </p:cNvSpPr>
          <p:nvPr/>
        </p:nvSpPr>
        <p:spPr bwMode="auto">
          <a:xfrm>
            <a:off x="1963022" y="2489200"/>
            <a:ext cx="9028827"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lgn="ctr"/>
            <a:r>
              <a:rPr lang="en-US" altLang="fr-FR" sz="8800" b="1" dirty="0">
                <a:ea typeface="Segoe UI Emoji" panose="020B0502040204020203" pitchFamily="34" charset="0"/>
              </a:rPr>
              <a:t>Data Storage</a:t>
            </a:r>
            <a:endParaRPr lang="en-US" altLang="fr-FR" sz="2400" dirty="0">
              <a:ea typeface="Segoe UI Emoji" panose="020B0502040204020203" pitchFamily="34" charset="0"/>
            </a:endParaRPr>
          </a:p>
        </p:txBody>
      </p:sp>
    </p:spTree>
    <p:extLst>
      <p:ext uri="{BB962C8B-B14F-4D97-AF65-F5344CB8AC3E}">
        <p14:creationId xmlns:p14="http://schemas.microsoft.com/office/powerpoint/2010/main" val="13245218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4447" y="383002"/>
            <a:ext cx="11376025" cy="1065742"/>
          </a:xfrm>
        </p:spPr>
        <p:txBody>
          <a:bodyPr/>
          <a:lstStyle/>
          <a:p>
            <a:r>
              <a:rPr lang="fr-CH" altLang="fr-FR" dirty="0"/>
              <a:t>Survey Software – </a:t>
            </a:r>
            <a:r>
              <a:rPr lang="fr-CH" altLang="fr-FR" dirty="0" err="1"/>
              <a:t>Database</a:t>
            </a:r>
            <a:r>
              <a:rPr lang="fr-CH" altLang="fr-FR" dirty="0"/>
              <a:t> and </a:t>
            </a:r>
            <a:r>
              <a:rPr lang="fr-CH" altLang="fr-FR" dirty="0" err="1"/>
              <a:t>Geode</a:t>
            </a:r>
            <a:endParaRPr lang="en-GB" dirty="0"/>
          </a:p>
        </p:txBody>
      </p:sp>
      <p:sp>
        <p:nvSpPr>
          <p:cNvPr id="4" name="Date Placeholder 3"/>
          <p:cNvSpPr>
            <a:spLocks noGrp="1"/>
          </p:cNvSpPr>
          <p:nvPr>
            <p:ph type="dt" sz="half" idx="10"/>
          </p:nvPr>
        </p:nvSpPr>
        <p:spPr/>
        <p:txBody>
          <a:bodyPr/>
          <a:lstStyle/>
          <a:p>
            <a:fld id="{23793A62-AA7E-5A4D-A43E-DF1B3593C4E5}" type="datetime1">
              <a:rPr lang="en-US" smtClean="0"/>
              <a:t>6/26/2023</a:t>
            </a:fld>
            <a:endParaRPr lang="en-US" dirty="0"/>
          </a:p>
        </p:txBody>
      </p:sp>
      <p:sp>
        <p:nvSpPr>
          <p:cNvPr id="5" name="Footer Placeholder 4"/>
          <p:cNvSpPr>
            <a:spLocks noGrp="1"/>
          </p:cNvSpPr>
          <p:nvPr>
            <p:ph type="ftr" sz="quarter" idx="11"/>
          </p:nvPr>
        </p:nvSpPr>
        <p:spPr/>
        <p:txBody>
          <a:bodyPr/>
          <a:lstStyle/>
          <a:p>
            <a:r>
              <a:rPr lang="en-US" dirty="0"/>
              <a:t>Francis Klumb | </a:t>
            </a:r>
            <a:r>
              <a:rPr lang="en-GB" dirty="0"/>
              <a:t>APC – Acquisition, Processing and Data Control</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8</a:t>
            </a:fld>
            <a:endParaRPr lang="en-US" dirty="0"/>
          </a:p>
        </p:txBody>
      </p:sp>
      <p:grpSp>
        <p:nvGrpSpPr>
          <p:cNvPr id="9" name="Group 58"/>
          <p:cNvGrpSpPr>
            <a:grpSpLocks/>
          </p:cNvGrpSpPr>
          <p:nvPr/>
        </p:nvGrpSpPr>
        <p:grpSpPr bwMode="auto">
          <a:xfrm>
            <a:off x="915754" y="2571303"/>
            <a:ext cx="957262" cy="1304925"/>
            <a:chOff x="5489529" y="5013584"/>
            <a:chExt cx="1570182" cy="1739814"/>
          </a:xfrm>
        </p:grpSpPr>
        <p:pic>
          <p:nvPicPr>
            <p:cNvPr id="10" name="Picture 5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89529" y="5013584"/>
              <a:ext cx="1570182" cy="17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5684816" y="5870149"/>
              <a:ext cx="1150313" cy="284616"/>
            </a:xfrm>
            <a:prstGeom prst="rect">
              <a:avLst/>
            </a:prstGeom>
            <a:noFill/>
          </p:spPr>
          <p:txBody>
            <a:bodyPr wrap="none">
              <a:prstTxWarp prst="textChevronInverted">
                <a:avLst/>
              </a:prstTxWarp>
              <a:spAutoFit/>
            </a:bodyPr>
            <a:lstStyle/>
            <a:p>
              <a:pPr algn="ctr">
                <a:defRPr/>
              </a:pPr>
              <a:r>
                <a:rPr lang="en-US" sz="5400" b="1" dirty="0">
                  <a:ln w="9525">
                    <a:solidFill>
                      <a:schemeClr val="bg1"/>
                    </a:solidFill>
                    <a:prstDash val="solid"/>
                  </a:ln>
                  <a:effectLst>
                    <a:outerShdw blurRad="12700" dist="38100" dir="2700000" algn="tl" rotWithShape="0">
                      <a:schemeClr val="bg1">
                        <a:lumMod val="50000"/>
                      </a:schemeClr>
                    </a:outerShdw>
                  </a:effectLst>
                </a:rPr>
                <a:t>SURVEY</a:t>
              </a:r>
            </a:p>
          </p:txBody>
        </p:sp>
      </p:grpSp>
      <p:sp>
        <p:nvSpPr>
          <p:cNvPr id="26" name="Rectangle 57"/>
          <p:cNvSpPr>
            <a:spLocks noChangeArrowheads="1"/>
          </p:cNvSpPr>
          <p:nvPr/>
        </p:nvSpPr>
        <p:spPr bwMode="auto">
          <a:xfrm>
            <a:off x="141288" y="1275424"/>
            <a:ext cx="119253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r>
              <a:rPr lang="en-GB" altLang="fr-FR" sz="2400" b="1" i="1" dirty="0"/>
              <a:t>Survey DB </a:t>
            </a:r>
            <a:r>
              <a:rPr lang="en-GB" altLang="fr-FR" sz="2400" i="1" dirty="0"/>
              <a:t>is a crucial part of the Survey activities workflow, </a:t>
            </a:r>
          </a:p>
          <a:p>
            <a:pPr lvl="1"/>
            <a:r>
              <a:rPr lang="en-GB" altLang="fr-FR" sz="2400" i="1" dirty="0"/>
              <a:t>and all maintenance and development fully done within </a:t>
            </a:r>
            <a:r>
              <a:rPr lang="en-GB" altLang="fr-FR" sz="2400" i="1" dirty="0" smtClean="0"/>
              <a:t>our group!</a:t>
            </a:r>
            <a:endParaRPr lang="en-GB" altLang="fr-FR" sz="2400" i="1" dirty="0"/>
          </a:p>
          <a:p>
            <a:pPr lvl="1"/>
            <a:endParaRPr lang="en-GB" altLang="fr-FR" sz="2400" i="1" dirty="0"/>
          </a:p>
        </p:txBody>
      </p:sp>
      <p:pic>
        <p:nvPicPr>
          <p:cNvPr id="13" name="Picture 12"/>
          <p:cNvPicPr>
            <a:picLocks noChangeAspect="1"/>
          </p:cNvPicPr>
          <p:nvPr/>
        </p:nvPicPr>
        <p:blipFill>
          <a:blip r:embed="rId4"/>
          <a:stretch>
            <a:fillRect/>
          </a:stretch>
        </p:blipFill>
        <p:spPr>
          <a:xfrm>
            <a:off x="1502889" y="3573711"/>
            <a:ext cx="3116736" cy="2058360"/>
          </a:xfrm>
          <a:prstGeom prst="rect">
            <a:avLst/>
          </a:prstGeom>
        </p:spPr>
      </p:pic>
      <p:cxnSp>
        <p:nvCxnSpPr>
          <p:cNvPr id="14" name="Straight Connector 13"/>
          <p:cNvCxnSpPr/>
          <p:nvPr/>
        </p:nvCxnSpPr>
        <p:spPr>
          <a:xfrm>
            <a:off x="617538" y="1085850"/>
            <a:ext cx="11041062"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466975" y="3203144"/>
            <a:ext cx="746999" cy="276999"/>
          </a:xfrm>
          <a:prstGeom prst="rect">
            <a:avLst/>
          </a:prstGeom>
          <a:noFill/>
        </p:spPr>
        <p:txBody>
          <a:bodyPr wrap="none" lIns="0" tIns="0" rIns="0" bIns="0" rtlCol="0">
            <a:spAutoFit/>
          </a:bodyPr>
          <a:lstStyle/>
          <a:p>
            <a:pPr algn="l"/>
            <a:r>
              <a:rPr lang="en-GB" b="1" dirty="0">
                <a:latin typeface="Corbel" panose="020B0503020204020204" pitchFamily="34" charset="0"/>
              </a:rPr>
              <a:t>GEODE</a:t>
            </a:r>
          </a:p>
        </p:txBody>
      </p:sp>
      <p:sp>
        <p:nvSpPr>
          <p:cNvPr id="16" name="Rectangle 54"/>
          <p:cNvSpPr>
            <a:spLocks noChangeArrowheads="1"/>
          </p:cNvSpPr>
          <p:nvPr/>
        </p:nvSpPr>
        <p:spPr bwMode="auto">
          <a:xfrm>
            <a:off x="4547348" y="2534415"/>
            <a:ext cx="67187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buFont typeface="Arial" panose="020B0604020202020204" pitchFamily="34" charset="0"/>
              <a:buChar char="•"/>
            </a:pPr>
            <a:r>
              <a:rPr lang="en-GB" altLang="fr-FR" sz="2000" dirty="0">
                <a:solidFill>
                  <a:srgbClr val="C00000"/>
                </a:solidFill>
              </a:rPr>
              <a:t>Theoretical positions </a:t>
            </a:r>
            <a:r>
              <a:rPr lang="en-GB" altLang="fr-FR" sz="2000" dirty="0"/>
              <a:t>of all beams at CERN in CCS (CERN Coordinate System), </a:t>
            </a:r>
          </a:p>
        </p:txBody>
      </p:sp>
      <p:sp>
        <p:nvSpPr>
          <p:cNvPr id="17" name="Rectangle 54"/>
          <p:cNvSpPr>
            <a:spLocks noChangeArrowheads="1"/>
          </p:cNvSpPr>
          <p:nvPr/>
        </p:nvSpPr>
        <p:spPr bwMode="auto">
          <a:xfrm>
            <a:off x="4547348" y="3245875"/>
            <a:ext cx="67187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buFont typeface="Arial" panose="020B0604020202020204" pitchFamily="34" charset="0"/>
              <a:buChar char="•"/>
            </a:pPr>
            <a:r>
              <a:rPr lang="en-GB" altLang="fr-FR" sz="2000" dirty="0">
                <a:solidFill>
                  <a:srgbClr val="C00000"/>
                </a:solidFill>
              </a:rPr>
              <a:t>Real positions </a:t>
            </a:r>
            <a:r>
              <a:rPr lang="en-GB" altLang="fr-FR" sz="2000" dirty="0"/>
              <a:t>of the networks geodetic points in CCS,</a:t>
            </a:r>
          </a:p>
        </p:txBody>
      </p:sp>
      <p:sp>
        <p:nvSpPr>
          <p:cNvPr id="18" name="Rectangle 54"/>
          <p:cNvSpPr>
            <a:spLocks noChangeArrowheads="1"/>
          </p:cNvSpPr>
          <p:nvPr/>
        </p:nvSpPr>
        <p:spPr bwMode="auto">
          <a:xfrm>
            <a:off x="4547348" y="3727405"/>
            <a:ext cx="67187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buFont typeface="Arial" panose="020B0604020202020204" pitchFamily="34" charset="0"/>
              <a:buChar char="•"/>
            </a:pPr>
            <a:r>
              <a:rPr lang="en-GB" altLang="fr-FR" sz="2000" u="sng" dirty="0">
                <a:solidFill>
                  <a:srgbClr val="C00000"/>
                </a:solidFill>
              </a:rPr>
              <a:t>Deviations</a:t>
            </a:r>
            <a:r>
              <a:rPr lang="en-GB" altLang="fr-FR" sz="2000" dirty="0"/>
              <a:t> of all aligned components from their theoretical position, </a:t>
            </a:r>
          </a:p>
        </p:txBody>
      </p:sp>
      <p:sp>
        <p:nvSpPr>
          <p:cNvPr id="19" name="Rectangle 54"/>
          <p:cNvSpPr>
            <a:spLocks noChangeArrowheads="1"/>
          </p:cNvSpPr>
          <p:nvPr/>
        </p:nvSpPr>
        <p:spPr bwMode="auto">
          <a:xfrm>
            <a:off x="4547348" y="4516711"/>
            <a:ext cx="67187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buFont typeface="Arial" panose="020B0604020202020204" pitchFamily="34" charset="0"/>
              <a:buChar char="•"/>
            </a:pPr>
            <a:r>
              <a:rPr lang="en-GB" altLang="fr-FR" sz="2000" dirty="0">
                <a:solidFill>
                  <a:srgbClr val="C00000"/>
                </a:solidFill>
              </a:rPr>
              <a:t>Measurements</a:t>
            </a:r>
            <a:r>
              <a:rPr lang="en-GB" altLang="fr-FR" sz="2000" dirty="0"/>
              <a:t> related to the installation and alignment of accelerators components,</a:t>
            </a:r>
          </a:p>
        </p:txBody>
      </p:sp>
      <p:sp>
        <p:nvSpPr>
          <p:cNvPr id="20" name="Rectangle 54"/>
          <p:cNvSpPr>
            <a:spLocks noChangeArrowheads="1"/>
          </p:cNvSpPr>
          <p:nvPr/>
        </p:nvSpPr>
        <p:spPr bwMode="auto">
          <a:xfrm>
            <a:off x="4547347" y="5306017"/>
            <a:ext cx="67187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buFont typeface="Arial" panose="020B0604020202020204" pitchFamily="34" charset="0"/>
              <a:buChar char="•"/>
            </a:pPr>
            <a:r>
              <a:rPr lang="en-GB" altLang="fr-FR" sz="2000" dirty="0">
                <a:solidFill>
                  <a:srgbClr val="C00000"/>
                </a:solidFill>
              </a:rPr>
              <a:t>Instruments data </a:t>
            </a:r>
            <a:r>
              <a:rPr lang="en-GB" altLang="fr-FR" sz="2000" dirty="0"/>
              <a:t>necessary for those measurements.</a:t>
            </a:r>
          </a:p>
        </p:txBody>
      </p:sp>
      <p:sp>
        <p:nvSpPr>
          <p:cNvPr id="21" name="Rectangle 20"/>
          <p:cNvSpPr/>
          <p:nvPr/>
        </p:nvSpPr>
        <p:spPr>
          <a:xfrm rot="19714627">
            <a:off x="3335590" y="3759084"/>
            <a:ext cx="4557104" cy="707886"/>
          </a:xfrm>
          <a:prstGeom prst="rect">
            <a:avLst/>
          </a:prstGeom>
          <a:solidFill>
            <a:srgbClr val="FFFF00"/>
          </a:solidFill>
        </p:spPr>
        <p:txBody>
          <a:bodyPr wrap="square">
            <a:spAutoFit/>
          </a:bodyPr>
          <a:lstStyle/>
          <a:p>
            <a:pPr algn="ctr"/>
            <a:r>
              <a:rPr lang="en-GB" sz="2000" b="1" dirty="0" smtClean="0">
                <a:solidFill>
                  <a:schemeClr val="tx1">
                    <a:lumMod val="75000"/>
                  </a:schemeClr>
                </a:solidFill>
                <a:latin typeface="Corbel" panose="020B0503020204020204" pitchFamily="34" charset="0"/>
              </a:rPr>
              <a:t>Long-term </a:t>
            </a:r>
            <a:r>
              <a:rPr lang="en-GB" sz="2000" b="1" dirty="0" smtClean="0">
                <a:solidFill>
                  <a:schemeClr val="tx1">
                    <a:lumMod val="75000"/>
                  </a:schemeClr>
                </a:solidFill>
                <a:latin typeface="Corbel" panose="020B0503020204020204" pitchFamily="34" charset="0"/>
              </a:rPr>
              <a:t>maintenance and improvements!</a:t>
            </a:r>
            <a:endParaRPr lang="en-GB" sz="2000" b="1" dirty="0">
              <a:solidFill>
                <a:schemeClr val="accent3">
                  <a:lumMod val="50000"/>
                </a:schemeClr>
              </a:solidFill>
              <a:latin typeface="Corbel" panose="020B0503020204020204" pitchFamily="34" charset="0"/>
            </a:endParaRPr>
          </a:p>
        </p:txBody>
      </p:sp>
    </p:spTree>
    <p:extLst>
      <p:ext uri="{BB962C8B-B14F-4D97-AF65-F5344CB8AC3E}">
        <p14:creationId xmlns:p14="http://schemas.microsoft.com/office/powerpoint/2010/main" val="1048551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F01AA94-7CDA-45B5-8E8E-1BA20501AA90}"/>
              </a:ext>
            </a:extLst>
          </p:cNvPr>
          <p:cNvSpPr>
            <a:spLocks noGrp="1"/>
          </p:cNvSpPr>
          <p:nvPr>
            <p:ph type="dt" sz="half" idx="10"/>
          </p:nvPr>
        </p:nvSpPr>
        <p:spPr/>
        <p:txBody>
          <a:bodyPr/>
          <a:lstStyle/>
          <a:p>
            <a:fld id="{23793A62-AA7E-5A4D-A43E-DF1B3593C4E5}" type="datetime1">
              <a:rPr lang="en-US" smtClean="0"/>
              <a:t>6/26/2023</a:t>
            </a:fld>
            <a:endParaRPr lang="en-US" dirty="0"/>
          </a:p>
        </p:txBody>
      </p:sp>
      <p:sp>
        <p:nvSpPr>
          <p:cNvPr id="5" name="Footer Placeholder 4">
            <a:extLst>
              <a:ext uri="{FF2B5EF4-FFF2-40B4-BE49-F238E27FC236}">
                <a16:creationId xmlns:a16="http://schemas.microsoft.com/office/drawing/2014/main" id="{4EF86183-0D49-4EC4-AE2E-208D88B23992}"/>
              </a:ext>
            </a:extLst>
          </p:cNvPr>
          <p:cNvSpPr>
            <a:spLocks noGrp="1"/>
          </p:cNvSpPr>
          <p:nvPr>
            <p:ph type="ftr" sz="quarter" idx="11"/>
          </p:nvPr>
        </p:nvSpPr>
        <p:spPr/>
        <p:txBody>
          <a:bodyPr/>
          <a:lstStyle/>
          <a:p>
            <a:r>
              <a:rPr lang="en-US" dirty="0"/>
              <a:t>Francis Klumb | </a:t>
            </a:r>
            <a:r>
              <a:rPr lang="en-GB" dirty="0"/>
              <a:t>APC – Acquisition, Processing and Data Control</a:t>
            </a:r>
            <a:endParaRPr lang="en-US" dirty="0"/>
          </a:p>
        </p:txBody>
      </p:sp>
      <p:sp>
        <p:nvSpPr>
          <p:cNvPr id="6" name="Slide Number Placeholder 5">
            <a:extLst>
              <a:ext uri="{FF2B5EF4-FFF2-40B4-BE49-F238E27FC236}">
                <a16:creationId xmlns:a16="http://schemas.microsoft.com/office/drawing/2014/main" id="{60A3DAAC-8383-4757-836D-40B6E6892936}"/>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8" name="TextBox 2"/>
          <p:cNvSpPr txBox="1">
            <a:spLocks noChangeArrowheads="1"/>
          </p:cNvSpPr>
          <p:nvPr/>
        </p:nvSpPr>
        <p:spPr bwMode="auto">
          <a:xfrm>
            <a:off x="1963023" y="2289175"/>
            <a:ext cx="8351838"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lgn="ctr"/>
            <a:r>
              <a:rPr lang="en-US" altLang="fr-FR" sz="8800" b="1" dirty="0">
                <a:ea typeface="Segoe UI Emoji" panose="020B0502040204020203" pitchFamily="34" charset="0"/>
              </a:rPr>
              <a:t>Data processing</a:t>
            </a:r>
            <a:endParaRPr lang="en-US" altLang="fr-FR" sz="2400" dirty="0">
              <a:ea typeface="Segoe UI Emoji" panose="020B0502040204020203" pitchFamily="34" charset="0"/>
            </a:endParaRPr>
          </a:p>
        </p:txBody>
      </p:sp>
    </p:spTree>
    <p:extLst>
      <p:ext uri="{BB962C8B-B14F-4D97-AF65-F5344CB8AC3E}">
        <p14:creationId xmlns:p14="http://schemas.microsoft.com/office/powerpoint/2010/main" val="18404174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9826</TotalTime>
  <Words>1090</Words>
  <Application>Microsoft Office PowerPoint</Application>
  <PresentationFormat>Widescreen</PresentationFormat>
  <Paragraphs>227</Paragraphs>
  <Slides>23</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Corbel</vt:lpstr>
      <vt:lpstr>Segoe UI Emoji</vt:lpstr>
      <vt:lpstr>Ubuntu Light</vt:lpstr>
      <vt:lpstr>Wingdings</vt:lpstr>
      <vt:lpstr>Office Theme</vt:lpstr>
      <vt:lpstr>Programs and applications</vt:lpstr>
      <vt:lpstr>CERN Survey Software</vt:lpstr>
      <vt:lpstr>PowerPoint Presentation</vt:lpstr>
      <vt:lpstr>Survey Software – Data Acquisition</vt:lpstr>
      <vt:lpstr>Survey Software – Data Acquisition</vt:lpstr>
      <vt:lpstr>Survey Software – Data Acquisition</vt:lpstr>
      <vt:lpstr>PowerPoint Presentation</vt:lpstr>
      <vt:lpstr>Survey Software – Database and Geode</vt:lpstr>
      <vt:lpstr>PowerPoint Presentation</vt:lpstr>
      <vt:lpstr>Survey Data processing software</vt:lpstr>
      <vt:lpstr>Survey Data processing software</vt:lpstr>
      <vt:lpstr>PowerPoint Presentation</vt:lpstr>
      <vt:lpstr>Survey Data processing software</vt:lpstr>
      <vt:lpstr>Development environments &amp; Frameworks</vt:lpstr>
      <vt:lpstr>PowerPoint Presentation</vt:lpstr>
      <vt:lpstr>Development workflow &amp; Quality Assurance</vt:lpstr>
      <vt:lpstr>PowerPoint Presentation</vt:lpstr>
      <vt:lpstr>LGC - Least Square Data Processing</vt:lpstr>
      <vt:lpstr>PowerPoint Presentation</vt:lpstr>
      <vt:lpstr>LGC - Least Square Data Processing</vt:lpstr>
      <vt:lpstr>LGC - Least Square Data Processing</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Jeanette Kotzian</dc:creator>
  <cp:lastModifiedBy>Francis Klumb</cp:lastModifiedBy>
  <cp:revision>668</cp:revision>
  <cp:lastPrinted>2021-03-16T16:19:00Z</cp:lastPrinted>
  <dcterms:created xsi:type="dcterms:W3CDTF">2021-01-15T14:19:07Z</dcterms:created>
  <dcterms:modified xsi:type="dcterms:W3CDTF">2023-06-26T13:38:38Z</dcterms:modified>
</cp:coreProperties>
</file>