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v" ContentType="video/x-ms-wm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9" r:id="rId2"/>
    <p:sldId id="1941" r:id="rId3"/>
    <p:sldId id="1942" r:id="rId4"/>
    <p:sldId id="1945" r:id="rId5"/>
    <p:sldId id="1946" r:id="rId6"/>
    <p:sldId id="2222" r:id="rId7"/>
    <p:sldId id="1943" r:id="rId8"/>
    <p:sldId id="1944" r:id="rId9"/>
    <p:sldId id="288" r:id="rId10"/>
    <p:sldId id="303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86"/>
  </p:normalViewPr>
  <p:slideViewPr>
    <p:cSldViewPr snapToGrid="0" snapToObjects="1">
      <p:cViewPr varScale="1">
        <p:scale>
          <a:sx n="151" d="100"/>
          <a:sy n="151" d="100"/>
        </p:scale>
        <p:origin x="174" y="42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27 April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7AEEF8-31F0-4ED3-A581-FCD7AC3C64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27 April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8B6C94-F942-48ED-A436-8969EE978F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fr-FR"/>
              <a:t>27 April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2BDF18-8D91-4CC4-87D2-20A5B0B2E1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FR"/>
              <a:t>27 April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CBB88D3-793C-4AB4-BFF0-19AA0379B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27 April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A90D9E-5F23-495E-8CB1-8ED651487C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fr-FR"/>
              <a:t>27 April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69E14A3-5BBD-4175-801B-343D5ED223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27 April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473097-FE74-4662-B5CE-1C100E1C1C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fr-FR"/>
              <a:t>27 April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A03016-B64C-486E-887F-4ABFB9B2F1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 April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417BB1-0566-4378-9FBF-4A9B85413F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 April 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ED2B5C-1508-4BA5-B757-7B3B52A3A2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 April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 April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CE8CA7-E0C3-4CB2-853D-659E8F7DDF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77E501-DDA3-414C-B7D0-38E927001D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31905" y="4162655"/>
            <a:ext cx="1728191" cy="135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14193" y="353961"/>
            <a:ext cx="3763612" cy="294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 April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 April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B9DAE2-C015-4124-9A6D-C222D8172C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 April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45DD51-6A9A-43B9-8443-DFDE6EE3B4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 April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13E9E7-05EC-4595-98DE-F218FDA4E2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 April 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28B4973-7B69-4094-9264-3457113EDF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 April 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0F9A9C-E969-41DB-B084-45B4F44C86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fr-FR"/>
              <a:t>27 April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CH"/>
              <a:t>Hélène Mainaud Durand, ESRF Alignment seminar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Permanent monitoring systems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Hélène Mainaud Durand</a:t>
            </a:r>
          </a:p>
          <a:p>
            <a:pPr algn="l"/>
            <a:r>
              <a:rPr lang="en-US" sz="1800" dirty="0"/>
              <a:t>27 June 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B9E86A0-60E2-49E8-572F-4861621386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47BF2DA-90A2-B50F-D1D4-C597C93ED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F3BCC5-E4E2-B7F2-3566-AE44AF949A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27761" y="6350851"/>
            <a:ext cx="988627" cy="365125"/>
          </a:xfrm>
        </p:spPr>
        <p:txBody>
          <a:bodyPr/>
          <a:lstStyle/>
          <a:p>
            <a:r>
              <a:rPr lang="fr-FR"/>
              <a:t>27 April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92D062-F81A-BEA0-CE6D-F75BFC278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AEDE1C-5B6E-C804-691D-F2A106EBF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916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1D9AE4F-8382-2A59-0058-B045CD9614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WPS sensors: challenges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E5ECAF-C333-F3F9-A63C-8FDE23A6798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86100" y="6350851"/>
            <a:ext cx="1030288" cy="365125"/>
          </a:xfrm>
        </p:spPr>
        <p:txBody>
          <a:bodyPr/>
          <a:lstStyle/>
          <a:p>
            <a:r>
              <a:rPr lang="fr-FR" dirty="0"/>
              <a:t>27 </a:t>
            </a:r>
            <a:r>
              <a:rPr lang="fr-FR" dirty="0" err="1"/>
              <a:t>jJune</a:t>
            </a:r>
            <a:r>
              <a:rPr lang="fr-FR" dirty="0"/>
              <a:t>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200EC3-6C99-A105-1B06-AE348C5AC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0583A-2BDC-5A99-4E0A-258C77C31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D8ABF4B-6A5D-5572-3A8A-BC1121D83D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306046"/>
            <a:ext cx="1766386" cy="21229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5673A30-5D3A-CC6F-86C8-CAD6167CD4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9406" y="1313650"/>
            <a:ext cx="1823635" cy="21229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0DD4C1-17D1-12EB-73B3-AE04C3811F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1451" y="1281660"/>
            <a:ext cx="2111944" cy="2147340"/>
          </a:xfrm>
          <a:prstGeom prst="rect">
            <a:avLst/>
          </a:prstGeom>
        </p:spPr>
      </p:pic>
      <p:sp>
        <p:nvSpPr>
          <p:cNvPr id="11" name="TextBox 11">
            <a:extLst>
              <a:ext uri="{FF2B5EF4-FFF2-40B4-BE49-F238E27FC236}">
                <a16:creationId xmlns:a16="http://schemas.microsoft.com/office/drawing/2014/main" id="{6CBFDE43-D25B-BCDF-5FEE-38B11F46D0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3096" y="1320603"/>
            <a:ext cx="1968718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CH" sz="16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Version 2023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FF0EF35-49EB-4EBC-72EA-C0C60753E2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391" y="4257081"/>
            <a:ext cx="791815" cy="158363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AD6C38B-C36C-91FE-18A3-8A92988444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14961" y="4276224"/>
            <a:ext cx="1553881" cy="156448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8C239B2-4AF9-3EC5-0271-0A1A3614938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17350" y="1878980"/>
            <a:ext cx="1259015" cy="14310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2905459-C7FA-9DCD-4A84-23F36657E75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64491" y="1281660"/>
            <a:ext cx="2450804" cy="249957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7ED50D3-3551-0C21-980D-0AE29420F378}"/>
              </a:ext>
            </a:extLst>
          </p:cNvPr>
          <p:cNvSpPr txBox="1"/>
          <p:nvPr/>
        </p:nvSpPr>
        <p:spPr>
          <a:xfrm>
            <a:off x="3601244" y="4407364"/>
            <a:ext cx="9001124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Tx/>
              <a:buChar char="-"/>
            </a:pPr>
            <a:r>
              <a:rPr lang="en-AU" dirty="0">
                <a:solidFill>
                  <a:schemeClr val="tx2"/>
                </a:solidFill>
              </a:rPr>
              <a:t>Calibration benches &amp; associated software</a:t>
            </a:r>
          </a:p>
          <a:p>
            <a:pPr marL="285750" indent="-285750" algn="l">
              <a:buFontTx/>
              <a:buChar char="-"/>
            </a:pPr>
            <a:r>
              <a:rPr lang="en-AU" dirty="0">
                <a:solidFill>
                  <a:schemeClr val="tx2"/>
                </a:solidFill>
              </a:rPr>
              <a:t>Wires (homogenous conductivity)</a:t>
            </a:r>
          </a:p>
          <a:p>
            <a:pPr marL="285750" indent="-285750" algn="l">
              <a:buFontTx/>
              <a:buChar char="-"/>
            </a:pPr>
            <a:r>
              <a:rPr lang="en-AU" dirty="0">
                <a:solidFill>
                  <a:schemeClr val="tx2"/>
                </a:solidFill>
              </a:rPr>
              <a:t>Wire </a:t>
            </a:r>
            <a:r>
              <a:rPr lang="en-AU" dirty="0" err="1">
                <a:solidFill>
                  <a:schemeClr val="tx2"/>
                </a:solidFill>
              </a:rPr>
              <a:t>modelization</a:t>
            </a:r>
            <a:endParaRPr lang="en-AU" dirty="0">
              <a:solidFill>
                <a:schemeClr val="tx2"/>
              </a:solidFill>
            </a:endParaRPr>
          </a:p>
          <a:p>
            <a:pPr marL="285750" indent="-285750" algn="l">
              <a:buFontTx/>
              <a:buChar char="-"/>
            </a:pPr>
            <a:r>
              <a:rPr lang="en-AU" dirty="0">
                <a:solidFill>
                  <a:schemeClr val="tx2"/>
                </a:solidFill>
              </a:rPr>
              <a:t>Wire stretching + wire stretchers</a:t>
            </a:r>
          </a:p>
          <a:p>
            <a:pPr marL="285750" indent="-285750" algn="l">
              <a:buFontTx/>
              <a:buChar char="-"/>
            </a:pPr>
            <a:endParaRPr lang="en-AU" b="1" dirty="0">
              <a:solidFill>
                <a:schemeClr val="tx2"/>
              </a:solidFill>
            </a:endParaRPr>
          </a:p>
          <a:p>
            <a:pPr algn="l"/>
            <a:r>
              <a:rPr lang="en-AU" b="1" dirty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AU" b="1" dirty="0">
                <a:solidFill>
                  <a:schemeClr val="tx2"/>
                </a:solidFill>
              </a:rPr>
              <a:t>R&amp;D: towards low cost, no calibration, cables replaced by optical </a:t>
            </a:r>
            <a:r>
              <a:rPr lang="en-AU" b="1" dirty="0" err="1">
                <a:solidFill>
                  <a:schemeClr val="tx2"/>
                </a:solidFill>
              </a:rPr>
              <a:t>fibers</a:t>
            </a:r>
            <a:endParaRPr lang="en-AU" b="1" dirty="0">
              <a:solidFill>
                <a:schemeClr val="tx2"/>
              </a:solidFill>
            </a:endParaRPr>
          </a:p>
        </p:txBody>
      </p:sp>
      <p:sp>
        <p:nvSpPr>
          <p:cNvPr id="17" name="TextBox 11">
            <a:extLst>
              <a:ext uri="{FF2B5EF4-FFF2-40B4-BE49-F238E27FC236}">
                <a16:creationId xmlns:a16="http://schemas.microsoft.com/office/drawing/2014/main" id="{E195347D-81D6-4297-5C93-4F66B95F55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64491" y="906464"/>
            <a:ext cx="1968718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CH" sz="16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Optical version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F63DC7A-68DF-213A-CB19-AEBA20DCDE1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99497" y="3823772"/>
            <a:ext cx="2502112" cy="1871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215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7A60252-513D-0966-93BB-EC5CC08F8A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63468" y="735705"/>
            <a:ext cx="2151080" cy="279201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58C1458-48BA-F80E-AB63-A3620FD2A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HLS sensors: challenges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C3FF99-E2FC-4A83-8DC0-7C8616C94F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26229" y="6350851"/>
            <a:ext cx="1090159" cy="365125"/>
          </a:xfrm>
        </p:spPr>
        <p:txBody>
          <a:bodyPr/>
          <a:lstStyle/>
          <a:p>
            <a:r>
              <a:rPr lang="fr-FR" dirty="0"/>
              <a:t>27 </a:t>
            </a:r>
            <a:r>
              <a:rPr lang="fr-FR" dirty="0" err="1"/>
              <a:t>Junel</a:t>
            </a:r>
            <a:r>
              <a:rPr lang="fr-FR" dirty="0"/>
              <a:t>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ABB8E8-9341-5807-88DB-7527A57BB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A45DF5-58FC-093D-5DE1-3E80A27DF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F8F3BC-094F-6583-2D14-76658D5E87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7171" y="1609271"/>
            <a:ext cx="2883658" cy="19204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744528-EE3D-CB06-B33B-B0D5338636C9}"/>
              </a:ext>
            </a:extLst>
          </p:cNvPr>
          <p:cNvSpPr txBox="1"/>
          <p:nvPr/>
        </p:nvSpPr>
        <p:spPr>
          <a:xfrm>
            <a:off x="1509711" y="4055635"/>
            <a:ext cx="6951663" cy="11079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ZA" dirty="0">
                <a:solidFill>
                  <a:schemeClr val="tx2"/>
                </a:solidFill>
              </a:rPr>
              <a:t>Calibration benches &amp; associated software</a:t>
            </a:r>
          </a:p>
          <a:p>
            <a:pPr marL="285750" indent="-285750">
              <a:buFontTx/>
              <a:buChar char="-"/>
            </a:pPr>
            <a:endParaRPr lang="en-ZA" dirty="0">
              <a:solidFill>
                <a:schemeClr val="tx2"/>
              </a:solidFill>
            </a:endParaRPr>
          </a:p>
          <a:p>
            <a:pPr marL="285750" indent="-285750">
              <a:buFontTx/>
              <a:buChar char="-"/>
            </a:pPr>
            <a:r>
              <a:rPr lang="en-ZA" dirty="0">
                <a:solidFill>
                  <a:schemeClr val="tx2"/>
                </a:solidFill>
              </a:rPr>
              <a:t>Capacitive-based version: length of cables, calibration</a:t>
            </a:r>
          </a:p>
          <a:p>
            <a:pPr marL="285750" indent="-285750">
              <a:buFontTx/>
              <a:buChar char="-"/>
            </a:pPr>
            <a:r>
              <a:rPr lang="en-ZA" dirty="0">
                <a:solidFill>
                  <a:schemeClr val="tx2"/>
                </a:solidFill>
              </a:rPr>
              <a:t>FSI-based version: vibrations</a:t>
            </a:r>
          </a:p>
        </p:txBody>
      </p:sp>
      <p:sp>
        <p:nvSpPr>
          <p:cNvPr id="10" name="TextBox 11">
            <a:extLst>
              <a:ext uri="{FF2B5EF4-FFF2-40B4-BE49-F238E27FC236}">
                <a16:creationId xmlns:a16="http://schemas.microsoft.com/office/drawing/2014/main" id="{FFB22CEB-0A23-C1E4-86D4-05607F3B07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3468" y="303199"/>
            <a:ext cx="1968718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CH" sz="16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FSI-</a:t>
            </a:r>
            <a:r>
              <a:rPr lang="fr-CH" sz="1600" dirty="0" err="1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based</a:t>
            </a:r>
            <a:r>
              <a:rPr lang="fr-CH" sz="16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version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sp>
        <p:nvSpPr>
          <p:cNvPr id="11" name="TextBox 11">
            <a:extLst>
              <a:ext uri="{FF2B5EF4-FFF2-40B4-BE49-F238E27FC236}">
                <a16:creationId xmlns:a16="http://schemas.microsoft.com/office/drawing/2014/main" id="{ED4C038D-9318-CACE-A538-722B7395F6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6678" y="1101451"/>
            <a:ext cx="2611817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CH" sz="16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Capacitive-</a:t>
            </a:r>
            <a:r>
              <a:rPr lang="fr-CH" sz="1600" dirty="0" err="1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based</a:t>
            </a:r>
            <a:r>
              <a:rPr lang="fr-CH" sz="1600" dirty="0">
                <a:solidFill>
                  <a:schemeClr val="tx2"/>
                </a:solidFill>
                <a:latin typeface="Comic Sans MS" pitchFamily="66" charset="0"/>
                <a:sym typeface="Wingdings" pitchFamily="2" charset="2"/>
              </a:rPr>
              <a:t> version</a:t>
            </a:r>
            <a:endParaRPr lang="en-US" sz="1600" dirty="0">
              <a:solidFill>
                <a:schemeClr val="tx2"/>
              </a:solidFill>
              <a:latin typeface="Comic Sans MS" pitchFamily="66" charset="0"/>
              <a:sym typeface="Wingdings" pitchFamily="2" charset="2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D7756A1-814C-3853-E63F-2F2E572F88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2587" y="1604826"/>
            <a:ext cx="1756463" cy="191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731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1CEBBF-7E42-AAB7-4709-2ADF9388DD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Specific</a:t>
            </a:r>
            <a:r>
              <a:rPr lang="fr-CH" dirty="0"/>
              <a:t> line in the TT1 tunnel to </a:t>
            </a:r>
            <a:r>
              <a:rPr lang="fr-CH" dirty="0" err="1"/>
              <a:t>validate</a:t>
            </a:r>
            <a:r>
              <a:rPr lang="fr-CH" dirty="0"/>
              <a:t> alignment systems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DBF475-0E3C-1276-7465-C121D7816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Permanent monitoring systems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6359D3-0CAD-76C1-0B2F-7B420B0CB8D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66950" y="6350851"/>
            <a:ext cx="1849438" cy="370624"/>
          </a:xfrm>
        </p:spPr>
        <p:txBody>
          <a:bodyPr/>
          <a:lstStyle/>
          <a:p>
            <a:r>
              <a:rPr lang="fr-FR" dirty="0"/>
              <a:t>27 June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0E3B25-0E55-9D7D-1A7C-0DC7296FD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BAC416-17D0-27AF-CE87-3EF655AE4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06081B7-1CB1-A3E5-1368-192668E4C7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850" y="2116463"/>
            <a:ext cx="7416800" cy="38402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B251B9-C97B-3CFA-B955-8E389353C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6766" y="286489"/>
            <a:ext cx="2847619" cy="591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5210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680AD6-4B6C-F26D-C14F-3DDF11FC8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Data </a:t>
            </a:r>
            <a:r>
              <a:rPr lang="fr-CH" dirty="0" err="1"/>
              <a:t>analysis</a:t>
            </a:r>
            <a:r>
              <a:rPr lang="fr-CH" dirty="0"/>
              <a:t>…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1354E7-D74E-4C82-4C1D-1B050F79B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27 April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480323-D7DB-82BF-8929-0BD3D4177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343442-DAF7-D99B-9256-9EFFF3AE58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BC9050-4B1F-3876-A6F2-D4CB6E8C69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57" y="1642717"/>
            <a:ext cx="11967485" cy="357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076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50CF1F6-9AC2-F72B-D767-FDD9CD8A7F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L5 triplet according to HLS and WPS sensors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2E659-D039-DF04-4661-8F75D5933F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50851"/>
            <a:ext cx="1172230" cy="365125"/>
          </a:xfrm>
        </p:spPr>
        <p:txBody>
          <a:bodyPr/>
          <a:lstStyle/>
          <a:p>
            <a:r>
              <a:rPr lang="de-CH" dirty="0"/>
              <a:t>12 October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DEED61-251B-D8E2-AABB-D65AD6EC0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Hélène Mainaud Durand, LMC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735F76-68D0-0985-D506-43EE90381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IP5">
            <a:hlinkClick r:id="" action="ppaction://media"/>
            <a:extLst>
              <a:ext uri="{FF2B5EF4-FFF2-40B4-BE49-F238E27FC236}">
                <a16:creationId xmlns:a16="http://schemas.microsoft.com/office/drawing/2014/main" id="{3F4B6EE4-F7F4-5C42-2DB3-6A850572F80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58520" y="1181433"/>
            <a:ext cx="8006030" cy="4503393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C609EE-A566-DD37-3D8C-DC977D9FE6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5100" y="1174136"/>
            <a:ext cx="5610900" cy="343783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Long term data (since Sept. 2021)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D872ED-640C-1902-2DAC-10594EF504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50913" y="1181433"/>
            <a:ext cx="3296974" cy="9520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2C9678A-CE84-04B9-8FA2-289D92F54E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50913" y="2317769"/>
            <a:ext cx="2524450" cy="3367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68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FE1F87-3532-B231-3DCA-A322B2F949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D"/>
              <a:t>Questions:</a:t>
            </a:r>
          </a:p>
          <a:p>
            <a:pPr marL="342900" indent="-342900">
              <a:buFontTx/>
              <a:buChar char="-"/>
            </a:pPr>
            <a:r>
              <a:rPr lang="en-ID" dirty="0"/>
              <a:t>Needs and requirements from other labs on alignment sensors</a:t>
            </a:r>
          </a:p>
          <a:p>
            <a:pPr marL="342900" indent="-342900">
              <a:buFontTx/>
              <a:buChar char="-"/>
            </a:pPr>
            <a:r>
              <a:rPr lang="en-ID" dirty="0"/>
              <a:t>Software for acquisition, treatment and analysis of data</a:t>
            </a:r>
          </a:p>
          <a:p>
            <a:pPr marL="342900" indent="-342900">
              <a:buFontTx/>
              <a:buChar char="-"/>
            </a:pPr>
            <a:r>
              <a:rPr lang="en-ID" dirty="0"/>
              <a:t>What are the corrections to be performed (tidal effects, sag, etc.)?</a:t>
            </a:r>
          </a:p>
          <a:p>
            <a:pPr marL="342900" indent="-342900">
              <a:buFontTx/>
              <a:buChar char="-"/>
            </a:pPr>
            <a:r>
              <a:rPr lang="en-ID" dirty="0"/>
              <a:t>How to get rid of calibrations?</a:t>
            </a:r>
          </a:p>
          <a:p>
            <a:pPr marL="342900" indent="-342900">
              <a:buFontTx/>
              <a:buChar char="-"/>
            </a:pPr>
            <a:endParaRPr lang="en-ID" dirty="0"/>
          </a:p>
          <a:p>
            <a:pPr marL="342900" indent="-342900">
              <a:buFontTx/>
              <a:buChar char="-"/>
            </a:pPr>
            <a:r>
              <a:rPr lang="en-ID" dirty="0"/>
              <a:t>How to manage the huge quantity of data?</a:t>
            </a:r>
          </a:p>
          <a:p>
            <a:pPr marL="342900" indent="-342900">
              <a:buFontTx/>
              <a:buChar char="-"/>
            </a:pPr>
            <a:r>
              <a:rPr lang="en-ID" dirty="0"/>
              <a:t>How to give physicists results that are </a:t>
            </a:r>
            <a:r>
              <a:rPr lang="en-ID" dirty="0" err="1"/>
              <a:t>relavant</a:t>
            </a:r>
            <a:r>
              <a:rPr lang="en-ID" dirty="0"/>
              <a:t> for them?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4918EF2-2EE6-6C3F-F556-82F49E4545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Permanent monitoring systems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A4711D-2EE6-7776-A3D6-1F0547789D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133725" y="6350851"/>
            <a:ext cx="982663" cy="370624"/>
          </a:xfrm>
        </p:spPr>
        <p:txBody>
          <a:bodyPr/>
          <a:lstStyle/>
          <a:p>
            <a:r>
              <a:rPr lang="fr-FR" dirty="0"/>
              <a:t>27 June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8BA043-E0C4-F1B8-9E7C-825155499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CE7ED3-3D56-2284-439F-F744124C1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650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34305F-3A07-1F21-99B5-12051D098D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AU" dirty="0"/>
              <a:t>Is there a possibility for sharing and perhaps development of a common sensor, qualification means?</a:t>
            </a:r>
          </a:p>
          <a:p>
            <a:pPr marL="342900" indent="-342900">
              <a:buFontTx/>
              <a:buChar char="-"/>
            </a:pPr>
            <a:endParaRPr lang="en-AU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60F92DB-AA32-6E15-4F9A-9F596301D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Permanent monitoring systems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C567-A17D-3248-F5B1-FB707C16C8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14625" y="6350851"/>
            <a:ext cx="1401763" cy="440474"/>
          </a:xfrm>
        </p:spPr>
        <p:txBody>
          <a:bodyPr/>
          <a:lstStyle/>
          <a:p>
            <a:r>
              <a:rPr lang="fr-FR" dirty="0"/>
              <a:t>27 June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E8F285-F9E3-357B-80B5-748FFC5A53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CH"/>
              <a:t>Hélène Mainaud Durand, ESRF Alignment seminar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6EAC9A-5A72-6D78-468D-0776C05BC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567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4132</TotalTime>
  <Words>280</Words>
  <Application>Microsoft Office PowerPoint</Application>
  <PresentationFormat>Widescreen</PresentationFormat>
  <Paragraphs>59</Paragraphs>
  <Slides>10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Comic Sans MS</vt:lpstr>
      <vt:lpstr>Office Theme</vt:lpstr>
      <vt:lpstr>Permanent monitoring systems</vt:lpstr>
      <vt:lpstr>WPS sensors: challenges</vt:lpstr>
      <vt:lpstr>HLS sensors: challenges</vt:lpstr>
      <vt:lpstr>Permanent monitoring systems</vt:lpstr>
      <vt:lpstr>Data analysis…</vt:lpstr>
      <vt:lpstr>L5 triplet according to HLS and WPS sensors</vt:lpstr>
      <vt:lpstr>Permanent monitoring systems </vt:lpstr>
      <vt:lpstr>Permanent monitoring systems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Jeanette Kotzian</dc:creator>
  <cp:lastModifiedBy>Helene Mainaud Durand</cp:lastModifiedBy>
  <cp:revision>27</cp:revision>
  <dcterms:created xsi:type="dcterms:W3CDTF">2021-01-15T14:19:07Z</dcterms:created>
  <dcterms:modified xsi:type="dcterms:W3CDTF">2023-06-26T12:22:07Z</dcterms:modified>
</cp:coreProperties>
</file>