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4" r:id="rId2"/>
    <p:sldId id="539" r:id="rId3"/>
    <p:sldId id="542" r:id="rId4"/>
    <p:sldId id="570" r:id="rId5"/>
    <p:sldId id="573" r:id="rId6"/>
    <p:sldId id="574" r:id="rId7"/>
    <p:sldId id="575" r:id="rId8"/>
    <p:sldId id="576" r:id="rId9"/>
    <p:sldId id="577" r:id="rId10"/>
    <p:sldId id="578" r:id="rId11"/>
    <p:sldId id="5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1281" userDrawn="1">
          <p15:clr>
            <a:srgbClr val="A4A3A4"/>
          </p15:clr>
        </p15:guide>
        <p15:guide id="3" orient="horz" pos="34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4686" autoAdjust="0"/>
  </p:normalViewPr>
  <p:slideViewPr>
    <p:cSldViewPr snapToGrid="0" snapToObjects="1">
      <p:cViewPr varScale="1">
        <p:scale>
          <a:sx n="82" d="100"/>
          <a:sy n="82" d="100"/>
        </p:scale>
        <p:origin x="490" y="77"/>
      </p:cViewPr>
      <p:guideLst>
        <p:guide pos="3840"/>
        <p:guide orient="horz" pos="1281"/>
        <p:guide orient="horz" pos="34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0" d="100"/>
          <a:sy n="100" d="100"/>
        </p:scale>
        <p:origin x="313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1T11:13:49.2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1945 24575,'727'0'0,"-721"0"0,0 0 0,0 0 0,0 1 0,0 0 0,-1 0 0,1 0 0,0 1 0,0 0 0,-1 0 0,1 0 0,-1 1 0,0 0 0,0 0 0,8 6 0,-6-2 0,0 0 0,-1 1 0,0-1 0,0 1 0,-1 0 0,0 0 0,0 1 0,4 11 0,56 149 0,7 13 0,-53-144 0,-13-27 0,0 0 0,0 1 0,-1 0 0,3 14 0,17 46 0,-17-49 0,10 38 0,-15-49 0,1 0 0,-1-1 0,2 1 0,0-1 0,0 0 0,1 0 0,0 0 0,1-1 0,0 0 0,15 15 0,-16-18 0,1-1 0,0 0 0,1 0 0,-1 0 0,1-1 0,0 0 0,1 0 0,-1-1 0,1-1 0,0 1 0,0-1 0,0 0 0,0-1 0,13 1 0,5 1 0,1 1 0,-1 2 0,26 9 0,-20-6 0,-23-7 0,0-1 0,0-1 0,1 1 0,-1-2 0,0 1 0,1-2 0,-1 1 0,0-1 0,1-1 0,-1 0 0,0 0 0,0-1 0,0 0 0,-1-1 0,1 0 0,-1-1 0,0 1 0,0-2 0,0 1 0,-1-2 0,0 1 0,0-1 0,0 0 0,-1 0 0,0-1 0,-1 0 0,0 0 0,0-1 0,8-16 0,96-219 0,-91 180 0,-16 50 0,1 0 0,0 0 0,10-21 0,-5 17 0,-1 0 0,0 0 0,-1-1 0,-1 0 0,0 0 0,2-24 0,16-65 0,-16 82 0,-2-2 0,0 1 0,2-44 0,-8-564 0,-2 285 0,1 284 0,3-75 0,2 119 0,0-1 0,2 1 0,1 0 0,1 1 0,13-27 0,9-27 0,-20 44 0,2 0 0,26-48 0,-33 70 0,1 0 0,0 0 0,1 0 0,0 1 0,0 0 0,1 1 0,0 0 0,0 0 0,1 0 0,0 1 0,0 1 0,12-6 0,12-5 0,9-4 0,47-15 0,-47 21 0,-21 6 0,0 1 0,0 1 0,0 1 0,37-4 0,-33 6 0,1-1 0,-1-1 0,28-9 0,30-6 0,-21 10 0,72-16 0,-86 5 0,-41 17 0,1 0 0,-1 0 0,1 1 0,-1 0 0,1 1 0,10-2 0,34-1 0,0 3 0,56 4 0,-10 1 0,-92-3 0,173-4 0,-142 0 0,1 0 0,63-18 0,-78 16 0,8-4 0,0 2 0,0 1 0,1 1 0,54-2 0,-48 10 0,0 2 0,0 1 0,56 15 0,-79-15 0,1 1 0,-1 0 0,22 14 0,-20-11 0,-1-1 0,24 8 0,25 8 0,-39-13 0,40 10 0,-60-19 0,0 0 0,0 0 0,0 1 0,0 0 0,0 0 0,0 1 0,-1-1 0,0 1 0,1 1 0,-1-1 0,-1 1 0,1-1 0,-1 1 0,0 1 0,0-1 0,0 1 0,2 6 0,6 10 0,-2 1 0,0 1 0,6 25 0,-13-39 0,2 6 0,2 3 0,-1 0 0,-1 0 0,-1 1 0,-1-1 0,2 27 0,-5 446 0,-2-206 0,2-280 0,1 0 0,0 1 0,0-1 0,0 0 0,1 0 0,0 0 0,0 0 0,0 0 0,1 0 0,0-1 0,4 7 0,5 6 0,2-1 0,14 15 0,-12-16 0,19 30 0,-25-32 0,1-1 0,0 1 0,1-2 0,1 0 0,-1 0 0,2-1 0,22 14 0,-13-9 0,-13-8 0,0-1 0,0 0 0,1-1 0,0 0 0,23 8 0,21 10 0,-44-19 0,-1 0 0,0 0 0,1-1 0,0-1 0,17 4 0,25-1 0,34 6 0,-57-7 0,1-1 0,0-2 0,40-3 0,-41 0 0,1 1 0,0 2 0,40 7 0,-8 0 0,0-2 0,0-3 0,96-6 0,-40-1 0,-78 4-64,-25 1-196,0-2-1,1 0 1,-1-1 0,28-5 0,-27 0-6566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920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82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07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35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96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19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452DE7-D9D0-41A7-9246-5074C0FC7E99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6F5C88-B90F-480F-B872-44D7C112D0F4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DCA645-E90E-4BA4-975E-8A756442B300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100481A-8B6E-4108-97B8-0584554E2D3C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4BCA485-440E-434F-A271-6AF45F8ABAA1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F788890-3EED-48B7-AE12-FADDA572E6CB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43CDDB0-6FBB-45F8-B485-E59A6AFE46FA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CE38234-5BD7-432A-8C8D-462038A9EB94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0E42-D6D5-48A6-A472-00A9C7D26C86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800C1-CB03-426A-BB37-054B61615BD8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F0B0-8814-4A14-A951-98C9DC30B5CA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7708-03F7-4BF8-921C-A21F7163055C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19D2-2211-4295-948E-5BE06FD31026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D265-74EE-4419-9CB5-FB565780893E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3E33-352C-403C-86FE-4DA65C9F55AE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9B7BE-8C85-4635-A9B3-49C5541157C1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A2AEE-D0C0-42F2-AC4A-3B3FEF10CAF3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252B-ADBA-442D-91C2-01A3555011AB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9B8FFF5-8FC1-40EA-90C4-B5AAAED19ED8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2" orient="horz" pos="39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customXml" Target="../ink/ink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41336-CB52-667F-2CE2-486A5ED992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0424" y="1604866"/>
            <a:ext cx="10363200" cy="1048520"/>
          </a:xfrm>
        </p:spPr>
        <p:txBody>
          <a:bodyPr/>
          <a:lstStyle/>
          <a:p>
            <a:br>
              <a:rPr lang="en-GB" sz="3600" dirty="0"/>
            </a:br>
            <a:r>
              <a:rPr lang="en-GB" sz="3600" dirty="0"/>
              <a:t>MD #11067 – Beam Loss Patterns with Ions and Crystal Collimation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62CA72-1BFF-D5FA-19EB-5BB09966D5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336600"/>
            <a:ext cx="12055151" cy="2064200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CH" dirty="0"/>
              <a:t>.</a:t>
            </a:r>
            <a:r>
              <a:rPr lang="en-US" dirty="0"/>
              <a:t>Morales </a:t>
            </a:r>
            <a:r>
              <a:rPr lang="en-CH" dirty="0"/>
              <a:t>for SY-BI-BL</a:t>
            </a:r>
          </a:p>
          <a:p>
            <a:r>
              <a:rPr lang="en-CH" b="0" dirty="0"/>
              <a:t>MD Participants:</a:t>
            </a:r>
            <a:r>
              <a:rPr lang="en-US" b="0" dirty="0"/>
              <a:t> </a:t>
            </a:r>
            <a:r>
              <a:rPr lang="en-US" b="0" dirty="0" err="1"/>
              <a:t>E.Calvo</a:t>
            </a:r>
            <a:r>
              <a:rPr lang="en-US" b="0" dirty="0"/>
              <a:t>, </a:t>
            </a:r>
            <a:r>
              <a:rPr lang="en-US" b="0" dirty="0" err="1"/>
              <a:t>M.D’Andrea</a:t>
            </a:r>
            <a:r>
              <a:rPr lang="en-US" b="0" dirty="0"/>
              <a:t>, </a:t>
            </a:r>
            <a:r>
              <a:rPr lang="en-US" b="0" dirty="0" err="1"/>
              <a:t>S.Morales</a:t>
            </a:r>
            <a:r>
              <a:rPr lang="en-US" b="0" dirty="0"/>
              <a:t>, </a:t>
            </a:r>
            <a:r>
              <a:rPr lang="en-US" b="0" dirty="0" err="1"/>
              <a:t>M.Rakic</a:t>
            </a:r>
            <a:r>
              <a:rPr lang="en-US" b="0" dirty="0"/>
              <a:t>, </a:t>
            </a:r>
            <a:r>
              <a:rPr lang="en-US" b="0" dirty="0" err="1"/>
              <a:t>B.Salvachua</a:t>
            </a:r>
            <a:endParaRPr lang="en-US" b="0" dirty="0"/>
          </a:p>
          <a:p>
            <a:r>
              <a:rPr lang="en-US" b="0" dirty="0"/>
              <a:t>21/11/2023 LSWG on Ion Run MD results</a:t>
            </a:r>
          </a:p>
          <a:p>
            <a:endParaRPr lang="en-US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519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621BE8-87CA-E668-4C0A-C67EFF01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30" y="231624"/>
            <a:ext cx="11376025" cy="1065742"/>
          </a:xfrm>
        </p:spPr>
        <p:txBody>
          <a:bodyPr/>
          <a:lstStyle/>
          <a:p>
            <a:r>
              <a:rPr lang="en-US" sz="2800" dirty="0"/>
              <a:t>Summary of MD #11067 – 19/10/2023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1ADD60-2302-CEDB-8FFC-DF0B0118F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DF03-77AD-4EF2-9EB1-4AF23EF56CD4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63641-AF0D-59DC-E074-7182EC801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8E68E-4C33-57B5-86B0-B8DA67663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8A67E072-42B4-7A41-C0DD-2684406C1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86" y="2181748"/>
            <a:ext cx="11073851" cy="3491264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5A2D760-BDB4-0E1F-9D75-2059AFCB1B3B}"/>
              </a:ext>
            </a:extLst>
          </p:cNvPr>
          <p:cNvSpPr/>
          <p:nvPr/>
        </p:nvSpPr>
        <p:spPr>
          <a:xfrm>
            <a:off x="390930" y="938396"/>
            <a:ext cx="11172906" cy="44921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 err="1"/>
              <a:t>dBLM</a:t>
            </a:r>
            <a:r>
              <a:rPr lang="en-US" sz="1867" dirty="0"/>
              <a:t> bunch-by-bunch (1Hz) data available, here during B1H crystal optimization! </a:t>
            </a:r>
          </a:p>
        </p:txBody>
      </p:sp>
    </p:spTree>
    <p:extLst>
      <p:ext uri="{BB962C8B-B14F-4D97-AF65-F5344CB8AC3E}">
        <p14:creationId xmlns:p14="http://schemas.microsoft.com/office/powerpoint/2010/main" val="967469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986AA-4421-F0E1-1837-9037301CA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848" y="918892"/>
            <a:ext cx="11376025" cy="5020215"/>
          </a:xfrm>
        </p:spPr>
        <p:txBody>
          <a:bodyPr/>
          <a:lstStyle/>
          <a:p>
            <a:r>
              <a:rPr lang="en-US" sz="2000" b="0" dirty="0"/>
              <a:t>Waited ~2 hours to start injecting, still could not receive all requested injections </a:t>
            </a:r>
          </a:p>
          <a:p>
            <a:r>
              <a:rPr lang="en-US" sz="2000" b="0" dirty="0"/>
              <a:t>IR3 scraping successfully performed with the left, right and both jaws independently</a:t>
            </a:r>
          </a:p>
          <a:p>
            <a:r>
              <a:rPr lang="en-US" sz="2000" b="0" dirty="0"/>
              <a:t>IR7 scraping with crystal collimators performed in two ways:</a:t>
            </a:r>
          </a:p>
          <a:p>
            <a:pPr lvl="1"/>
            <a:r>
              <a:rPr lang="en-US" sz="2000" dirty="0"/>
              <a:t>First attempt optimizing the crystals at the start of the scraping, losing the channeling conditions at some point and scraping in amorphous – Useful data as well for the calibration!</a:t>
            </a:r>
          </a:p>
          <a:p>
            <a:pPr lvl="1"/>
            <a:r>
              <a:rPr lang="en-US" sz="2000" b="0" dirty="0"/>
              <a:t>Second attempt optimizing the crystals at the start of the scraping, and every 0.5 </a:t>
            </a:r>
            <a:r>
              <a:rPr lang="en-US" sz="2000" b="0" dirty="0" err="1"/>
              <a:t>sigmas</a:t>
            </a:r>
            <a:r>
              <a:rPr lang="en-US" sz="2000" b="0" dirty="0"/>
              <a:t> scraped in order to keep the channeling conditions </a:t>
            </a:r>
          </a:p>
          <a:p>
            <a:pPr lvl="1"/>
            <a:r>
              <a:rPr lang="en-US" sz="2000" dirty="0"/>
              <a:t>Lost the beam due to an electric perturbation during B1V crystal collimator scraping – could not finish MD </a:t>
            </a:r>
          </a:p>
          <a:p>
            <a:r>
              <a:rPr lang="en-US" sz="2000" b="0" dirty="0"/>
              <a:t>We had received the request to perform beam scraping with the IR2 TCLDs, could not do it either</a:t>
            </a:r>
          </a:p>
          <a:p>
            <a:r>
              <a:rPr lang="en-US" sz="2000" b="0" dirty="0"/>
              <a:t>Very interesting data, analysis on-going!</a:t>
            </a:r>
          </a:p>
          <a:p>
            <a:endParaRPr lang="en-US" sz="2300" b="0" dirty="0"/>
          </a:p>
          <a:p>
            <a:endParaRPr lang="en-US" sz="2300" b="0" dirty="0"/>
          </a:p>
          <a:p>
            <a:endParaRPr lang="en-US" sz="2000" b="0" dirty="0"/>
          </a:p>
          <a:p>
            <a:pPr marL="366712" lvl="1" indent="0">
              <a:buNone/>
            </a:pPr>
            <a:endParaRPr lang="en-GB" sz="1700" b="0" dirty="0"/>
          </a:p>
          <a:p>
            <a:pPr lvl="1"/>
            <a:endParaRPr lang="en-GB" sz="1700" b="0" dirty="0"/>
          </a:p>
          <a:p>
            <a:pPr lvl="1"/>
            <a:endParaRPr lang="en-GB" sz="1700" b="0" dirty="0"/>
          </a:p>
          <a:p>
            <a:pPr marL="0" indent="0">
              <a:buNone/>
            </a:pPr>
            <a:endParaRPr lang="en-GB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849" y="275027"/>
            <a:ext cx="11376025" cy="1065743"/>
          </a:xfrm>
        </p:spPr>
        <p:txBody>
          <a:bodyPr/>
          <a:lstStyle/>
          <a:p>
            <a:r>
              <a:rPr lang="en-US" sz="2667" dirty="0"/>
              <a:t>S</a:t>
            </a:r>
            <a:r>
              <a:rPr lang="en-GB" sz="2667" dirty="0" err="1"/>
              <a:t>ummary</a:t>
            </a:r>
            <a:r>
              <a:rPr lang="en-GB" sz="2667" dirty="0"/>
              <a:t> of </a:t>
            </a:r>
            <a:r>
              <a:rPr lang="en-US" sz="2400" dirty="0"/>
              <a:t>MD #11067– 19/10/2023</a:t>
            </a:r>
            <a:r>
              <a:rPr lang="en-GB" sz="2667" dirty="0"/>
              <a:t> </a:t>
            </a:r>
            <a:endParaRPr lang="en-US" sz="2667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7C2B5AB0-2B2A-F7C8-029B-CA84BD55E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3C17CB3-C41C-222F-622A-7D5AC8535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E95252-8F93-09B3-0EBB-87F5E6B5A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A5CB-7D52-48A5-B91E-50E3886A330D}" type="datetime3">
              <a:rPr lang="en-US" smtClean="0"/>
              <a:t>21 November 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704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986AA-4421-F0E1-1837-9037301CA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849" y="1183310"/>
            <a:ext cx="10859097" cy="5020215"/>
          </a:xfrm>
        </p:spPr>
        <p:txBody>
          <a:bodyPr/>
          <a:lstStyle/>
          <a:p>
            <a:pPr marL="0" indent="0">
              <a:buNone/>
            </a:pPr>
            <a:r>
              <a:rPr lang="en-US" sz="1867" b="0" u="sng" dirty="0"/>
              <a:t>Calibration of the BLM system</a:t>
            </a:r>
            <a:r>
              <a:rPr lang="en-US" sz="1867" b="0" dirty="0"/>
              <a:t> (</a:t>
            </a:r>
            <a:r>
              <a:rPr lang="en-US" sz="1867" b="0" dirty="0" err="1"/>
              <a:t>Gy</a:t>
            </a:r>
            <a:r>
              <a:rPr lang="en-US" sz="1867" b="0" dirty="0"/>
              <a:t>/s to protons/s)</a:t>
            </a:r>
          </a:p>
          <a:p>
            <a:pPr lvl="1"/>
            <a:r>
              <a:rPr lang="en-US" sz="1867" dirty="0"/>
              <a:t>Based</a:t>
            </a:r>
            <a:r>
              <a:rPr lang="en-US" sz="1567" dirty="0"/>
              <a:t> </a:t>
            </a:r>
            <a:r>
              <a:rPr lang="en-US" sz="1867" dirty="0"/>
              <a:t>on the analysis of the BLM detector signals for different well-defined beam loss scenarios</a:t>
            </a:r>
          </a:p>
          <a:p>
            <a:pPr lvl="1"/>
            <a:r>
              <a:rPr lang="en-US" sz="1867" dirty="0"/>
              <a:t>Proton impacts on the jaws of the primary B1 and B2 </a:t>
            </a:r>
            <a:r>
              <a:rPr lang="en-US" sz="1867" dirty="0" err="1"/>
              <a:t>betatron</a:t>
            </a:r>
            <a:r>
              <a:rPr lang="en-US" sz="1867" dirty="0"/>
              <a:t> and off-momentum collimators</a:t>
            </a:r>
          </a:p>
          <a:p>
            <a:pPr lvl="1"/>
            <a:r>
              <a:rPr lang="en-US" sz="1867" dirty="0"/>
              <a:t>Beam loss scenarios reproduced by controlled beam scraping on single collimators</a:t>
            </a:r>
          </a:p>
          <a:p>
            <a:pPr lvl="1"/>
            <a:r>
              <a:rPr lang="en-US" sz="1867" dirty="0"/>
              <a:t>To be repeated after every change in settings or long technical stop</a:t>
            </a:r>
          </a:p>
          <a:p>
            <a:pPr lvl="2"/>
            <a:endParaRPr lang="en-US" sz="1867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667" dirty="0"/>
              <a:t>MD#6950 – Study of beam loss patterns for improving online BLM diagnostics </a:t>
            </a:r>
            <a:endParaRPr lang="en-US" sz="2667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5AE7BB0-87B2-84AD-B802-892F8FFE1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98" y="3693418"/>
            <a:ext cx="6762820" cy="1280796"/>
          </a:xfrm>
          <a:prstGeom prst="rect">
            <a:avLst/>
          </a:prstGeom>
        </p:spPr>
      </p:pic>
      <p:pic>
        <p:nvPicPr>
          <p:cNvPr id="43" name="Picture 42" descr="Chart, histogram&#10;&#10;Description automatically generated">
            <a:extLst>
              <a:ext uri="{FF2B5EF4-FFF2-40B4-BE49-F238E27FC236}">
                <a16:creationId xmlns:a16="http://schemas.microsoft.com/office/drawing/2014/main" id="{6D0A28CD-1D8F-45B7-E6DF-A846DD7D2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165" y="3018233"/>
            <a:ext cx="5448835" cy="3405521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850E9ED3-FE01-BA9C-DD0A-0F038F52B0BE}"/>
              </a:ext>
            </a:extLst>
          </p:cNvPr>
          <p:cNvSpPr/>
          <p:nvPr/>
        </p:nvSpPr>
        <p:spPr>
          <a:xfrm>
            <a:off x="7490690" y="3188084"/>
            <a:ext cx="1440873" cy="30154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rgbClr val="FF0000"/>
              </a:solidFill>
            </a:endParaRPr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47" name="Slide Number Placeholder 46">
            <a:extLst>
              <a:ext uri="{FF2B5EF4-FFF2-40B4-BE49-F238E27FC236}">
                <a16:creationId xmlns:a16="http://schemas.microsoft.com/office/drawing/2014/main" id="{C201445D-9E4B-B088-181C-9250AD596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E599C92-9B31-5157-5C04-F845E923B09F}"/>
              </a:ext>
            </a:extLst>
          </p:cNvPr>
          <p:cNvSpPr/>
          <p:nvPr/>
        </p:nvSpPr>
        <p:spPr>
          <a:xfrm>
            <a:off x="802433" y="5327780"/>
            <a:ext cx="4002833" cy="875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0" dirty="0"/>
              <a:t>Data useful for both IC BLM and </a:t>
            </a:r>
            <a:r>
              <a:rPr lang="en-US" sz="1800" b="0" dirty="0" err="1"/>
              <a:t>dBLM</a:t>
            </a:r>
            <a:r>
              <a:rPr lang="en-US" sz="1800" b="0" dirty="0"/>
              <a:t> studies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EC35FE-F196-F040-9AEC-842E9DAEA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5782B-B650-41CE-9BC5-EFFA2253E554}" type="datetime3">
              <a:rPr lang="en-US" smtClean="0"/>
              <a:t>21 November 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16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986AA-4421-F0E1-1837-9037301CA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849" y="1172518"/>
            <a:ext cx="10859097" cy="5020215"/>
          </a:xfrm>
        </p:spPr>
        <p:txBody>
          <a:bodyPr/>
          <a:lstStyle/>
          <a:p>
            <a:pPr marL="0" indent="0">
              <a:buNone/>
            </a:pPr>
            <a:r>
              <a:rPr lang="en-US" sz="1867" b="0" u="sng" dirty="0"/>
              <a:t>Calibration of the BLM system</a:t>
            </a:r>
            <a:r>
              <a:rPr lang="en-US" sz="1867" b="0" dirty="0"/>
              <a:t> (</a:t>
            </a:r>
            <a:r>
              <a:rPr lang="en-US" sz="1867" b="0" dirty="0" err="1"/>
              <a:t>Gy</a:t>
            </a:r>
            <a:r>
              <a:rPr lang="en-US" sz="1867" b="0" dirty="0"/>
              <a:t>/s to protons/s)</a:t>
            </a:r>
          </a:p>
          <a:p>
            <a:pPr lvl="1"/>
            <a:r>
              <a:rPr lang="en-US" sz="1867" dirty="0"/>
              <a:t>Based</a:t>
            </a:r>
            <a:r>
              <a:rPr lang="en-US" sz="1567" dirty="0"/>
              <a:t> </a:t>
            </a:r>
            <a:r>
              <a:rPr lang="en-US" sz="1867" dirty="0"/>
              <a:t>on the analysis of the BLM detector signals for different well-defined beam loss scenarios</a:t>
            </a:r>
          </a:p>
          <a:p>
            <a:pPr lvl="1"/>
            <a:r>
              <a:rPr lang="en-US" sz="1867" dirty="0"/>
              <a:t>Proton impacts on the jaws of the primary B1 and B2 </a:t>
            </a:r>
            <a:r>
              <a:rPr lang="en-US" sz="1867" dirty="0" err="1"/>
              <a:t>betatron</a:t>
            </a:r>
            <a:r>
              <a:rPr lang="en-US" sz="1867" dirty="0"/>
              <a:t> and off-momentum collimators</a:t>
            </a:r>
          </a:p>
          <a:p>
            <a:pPr lvl="1"/>
            <a:r>
              <a:rPr lang="en-US" sz="1867" dirty="0"/>
              <a:t>Beam loss scenarios reproduced by controlled beam scraping on single collimators</a:t>
            </a:r>
          </a:p>
          <a:p>
            <a:pPr lvl="1"/>
            <a:r>
              <a:rPr lang="en-US" sz="1867" dirty="0"/>
              <a:t>To be repeated after every change in settings or long technical stop</a:t>
            </a:r>
          </a:p>
          <a:p>
            <a:pPr lvl="1"/>
            <a:endParaRPr lang="en-US" sz="1867" dirty="0"/>
          </a:p>
          <a:p>
            <a:pPr lvl="2"/>
            <a:endParaRPr lang="en-US" sz="1867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1065743"/>
          </a:xfrm>
        </p:spPr>
        <p:txBody>
          <a:bodyPr/>
          <a:lstStyle/>
          <a:p>
            <a:r>
              <a:rPr lang="en-GB" sz="2667" dirty="0"/>
              <a:t>MD#6950 – Study of beam loss patterns for improving online BLM diagnostics</a:t>
            </a:r>
            <a:endParaRPr lang="en-US" sz="2667" dirty="0"/>
          </a:p>
        </p:txBody>
      </p:sp>
      <p:pic>
        <p:nvPicPr>
          <p:cNvPr id="43" name="Picture 42" descr="Chart, histogram&#10;&#10;Description automatically generated">
            <a:extLst>
              <a:ext uri="{FF2B5EF4-FFF2-40B4-BE49-F238E27FC236}">
                <a16:creationId xmlns:a16="http://schemas.microsoft.com/office/drawing/2014/main" id="{6D0A28CD-1D8F-45B7-E6DF-A846DD7D2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165" y="3018233"/>
            <a:ext cx="5448835" cy="3405521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850E9ED3-FE01-BA9C-DD0A-0F038F52B0BE}"/>
              </a:ext>
            </a:extLst>
          </p:cNvPr>
          <p:cNvSpPr/>
          <p:nvPr/>
        </p:nvSpPr>
        <p:spPr>
          <a:xfrm>
            <a:off x="9688945" y="3135979"/>
            <a:ext cx="1440873" cy="30154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573DFF-B3C3-F9BB-883D-F3884796A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89" y="3734913"/>
            <a:ext cx="6686937" cy="122275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913DC1-5034-BEF9-8D41-948C91E75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5E243-DFDE-6D3D-9FD9-B0B2EFA5D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66B57E1-7CD4-087D-7FC8-055C7FCDC20B}"/>
              </a:ext>
            </a:extLst>
          </p:cNvPr>
          <p:cNvSpPr/>
          <p:nvPr/>
        </p:nvSpPr>
        <p:spPr>
          <a:xfrm>
            <a:off x="802433" y="5327780"/>
            <a:ext cx="4002833" cy="875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0" dirty="0"/>
              <a:t>Data useful for both IC BLM and </a:t>
            </a:r>
            <a:r>
              <a:rPr lang="en-US" sz="1800" b="0" dirty="0" err="1"/>
              <a:t>dBLM</a:t>
            </a:r>
            <a:r>
              <a:rPr lang="en-US" sz="1800" b="0" dirty="0"/>
              <a:t> studies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D87A2D0-620C-2AA2-84D9-F4C6B25E3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CC06-96E4-4334-B6AE-329C695B7110}" type="datetime3">
              <a:rPr lang="en-US" smtClean="0"/>
              <a:t>21 November 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81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986AA-4421-F0E1-1837-9037301CA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849" y="1013227"/>
            <a:ext cx="10859097" cy="2685684"/>
          </a:xfrm>
        </p:spPr>
        <p:txBody>
          <a:bodyPr/>
          <a:lstStyle/>
          <a:p>
            <a:pPr marL="0" indent="0">
              <a:buNone/>
            </a:pPr>
            <a:r>
              <a:rPr lang="en-US" sz="1867" b="0" u="sng" dirty="0"/>
              <a:t>Calibration of the BLM system</a:t>
            </a:r>
            <a:r>
              <a:rPr lang="en-US" sz="1867" b="0" dirty="0"/>
              <a:t> (</a:t>
            </a:r>
            <a:r>
              <a:rPr lang="en-US" sz="1867" b="0" dirty="0" err="1">
                <a:solidFill>
                  <a:srgbClr val="FF0000"/>
                </a:solidFill>
              </a:rPr>
              <a:t>Gy</a:t>
            </a:r>
            <a:r>
              <a:rPr lang="en-US" sz="1867" b="0" dirty="0">
                <a:solidFill>
                  <a:srgbClr val="FF0000"/>
                </a:solidFill>
              </a:rPr>
              <a:t>/s to ions/s</a:t>
            </a:r>
            <a:r>
              <a:rPr lang="en-US" sz="1867" b="0" dirty="0"/>
              <a:t>)</a:t>
            </a:r>
          </a:p>
          <a:p>
            <a:pPr lvl="1"/>
            <a:r>
              <a:rPr lang="en-US" sz="1867" dirty="0"/>
              <a:t>Based</a:t>
            </a:r>
            <a:r>
              <a:rPr lang="en-US" sz="1567" dirty="0"/>
              <a:t> </a:t>
            </a:r>
            <a:r>
              <a:rPr lang="en-US" sz="1867" dirty="0"/>
              <a:t>on the analysis of the BLM detector signals for different well-defined beam loss scenarios</a:t>
            </a:r>
          </a:p>
          <a:p>
            <a:pPr lvl="2"/>
            <a:r>
              <a:rPr lang="en-US" sz="1867" b="1" dirty="0"/>
              <a:t>Crystal collimator acting as primary now -&gt; Completely different loss patterns!</a:t>
            </a:r>
          </a:p>
          <a:p>
            <a:pPr lvl="1"/>
            <a:r>
              <a:rPr lang="en-US" sz="1867" dirty="0"/>
              <a:t>Ion impacts on the jaws of the primary B1 and B2 off-momentum collimators in IP3</a:t>
            </a:r>
          </a:p>
          <a:p>
            <a:pPr lvl="1"/>
            <a:r>
              <a:rPr lang="en-US" sz="1867" dirty="0"/>
              <a:t>Ion losses from crystal collimation in IP7</a:t>
            </a:r>
          </a:p>
          <a:p>
            <a:pPr lvl="1"/>
            <a:r>
              <a:rPr lang="en-US" sz="1867" dirty="0"/>
              <a:t>Beam loss scenarios reproduced by controlled beam scraping on single collimators</a:t>
            </a:r>
          </a:p>
          <a:p>
            <a:pPr lvl="2"/>
            <a:endParaRPr lang="en-US" sz="1867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5027"/>
            <a:ext cx="11376025" cy="549532"/>
          </a:xfrm>
        </p:spPr>
        <p:txBody>
          <a:bodyPr/>
          <a:lstStyle/>
          <a:p>
            <a:r>
              <a:rPr lang="en-GB" sz="2667" dirty="0"/>
              <a:t>MD #11067: Beam Loss Patterns with Ions and Crystal Collimation</a:t>
            </a:r>
            <a:endParaRPr lang="en-US" sz="2667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47" name="Slide Number Placeholder 46">
            <a:extLst>
              <a:ext uri="{FF2B5EF4-FFF2-40B4-BE49-F238E27FC236}">
                <a16:creationId xmlns:a16="http://schemas.microsoft.com/office/drawing/2014/main" id="{C201445D-9E4B-B088-181C-9250AD596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A3A3-538D-4904-BA9A-C330A01C2CAB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3246D4-632F-8577-3D48-07FF17B2DFD5}"/>
              </a:ext>
            </a:extLst>
          </p:cNvPr>
          <p:cNvSpPr txBox="1"/>
          <p:nvPr/>
        </p:nvSpPr>
        <p:spPr>
          <a:xfrm>
            <a:off x="723920" y="4319548"/>
            <a:ext cx="1439946" cy="2873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67" dirty="0">
                <a:solidFill>
                  <a:srgbClr val="0033A0"/>
                </a:solidFill>
                <a:latin typeface="Arial"/>
              </a:rPr>
              <a:t>Crystal </a:t>
            </a:r>
            <a:r>
              <a:rPr lang="en-US" sz="1867" dirty="0" err="1">
                <a:solidFill>
                  <a:srgbClr val="0033A0"/>
                </a:solidFill>
                <a:latin typeface="Arial"/>
              </a:rPr>
              <a:t>coll</a:t>
            </a:r>
            <a:r>
              <a:rPr lang="en-US" sz="1867" dirty="0">
                <a:solidFill>
                  <a:srgbClr val="0033A0"/>
                </a:solidFill>
                <a:latin typeface="Arial"/>
              </a:rPr>
              <a:t> V.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AF496C-4808-C26B-8BE0-3BC3909BFEA5}"/>
              </a:ext>
            </a:extLst>
          </p:cNvPr>
          <p:cNvSpPr/>
          <p:nvPr/>
        </p:nvSpPr>
        <p:spPr>
          <a:xfrm>
            <a:off x="806069" y="4831431"/>
            <a:ext cx="1275649" cy="163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309318C-520D-D738-925B-5F258AD78651}"/>
              </a:ext>
            </a:extLst>
          </p:cNvPr>
          <p:cNvCxnSpPr>
            <a:cxnSpLocks/>
          </p:cNvCxnSpPr>
          <p:nvPr/>
        </p:nvCxnSpPr>
        <p:spPr>
          <a:xfrm flipV="1">
            <a:off x="608689" y="5226582"/>
            <a:ext cx="3233347" cy="53268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ylinder 9">
            <a:extLst>
              <a:ext uri="{FF2B5EF4-FFF2-40B4-BE49-F238E27FC236}">
                <a16:creationId xmlns:a16="http://schemas.microsoft.com/office/drawing/2014/main" id="{F918490A-D9D9-7C94-B356-F2B79948DE03}"/>
              </a:ext>
            </a:extLst>
          </p:cNvPr>
          <p:cNvSpPr/>
          <p:nvPr/>
        </p:nvSpPr>
        <p:spPr>
          <a:xfrm>
            <a:off x="2802073" y="4872377"/>
            <a:ext cx="347831" cy="712623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15E531-9A1B-D8B7-3D2E-6C77B2D36CCD}"/>
              </a:ext>
            </a:extLst>
          </p:cNvPr>
          <p:cNvCxnSpPr/>
          <p:nvPr/>
        </p:nvCxnSpPr>
        <p:spPr>
          <a:xfrm flipV="1">
            <a:off x="1728448" y="4505122"/>
            <a:ext cx="944939" cy="4902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F47F25C-A679-43C2-5361-A8E966EA9FBC}"/>
              </a:ext>
            </a:extLst>
          </p:cNvPr>
          <p:cNvCxnSpPr>
            <a:cxnSpLocks/>
          </p:cNvCxnSpPr>
          <p:nvPr/>
        </p:nvCxnSpPr>
        <p:spPr>
          <a:xfrm flipV="1">
            <a:off x="1737933" y="4769914"/>
            <a:ext cx="944939" cy="2049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B2B74CA-CCCF-C63E-DA2F-548A29F0B0E2}"/>
              </a:ext>
            </a:extLst>
          </p:cNvPr>
          <p:cNvSpPr txBox="1"/>
          <p:nvPr/>
        </p:nvSpPr>
        <p:spPr>
          <a:xfrm>
            <a:off x="2922808" y="4512153"/>
            <a:ext cx="160300" cy="2873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67" dirty="0">
                <a:solidFill>
                  <a:srgbClr val="0033A0"/>
                </a:solidFill>
                <a:latin typeface="Arial"/>
              </a:rPr>
              <a:t>V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A897D42-E556-8FDA-DE5E-0611A0C8D74A}"/>
              </a:ext>
            </a:extLst>
          </p:cNvPr>
          <p:cNvSpPr/>
          <p:nvPr/>
        </p:nvSpPr>
        <p:spPr>
          <a:xfrm>
            <a:off x="4344644" y="3647153"/>
            <a:ext cx="6932645" cy="91848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/>
              <a:t>First scraping exercise with crystal collimation -&gt; Useful to understand and improve the scraping process!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26E60A-23D4-8FDE-C0B2-51BE7180BA34}"/>
              </a:ext>
            </a:extLst>
          </p:cNvPr>
          <p:cNvSpPr/>
          <p:nvPr/>
        </p:nvSpPr>
        <p:spPr>
          <a:xfrm>
            <a:off x="4179956" y="4916958"/>
            <a:ext cx="7520632" cy="127667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/>
              <a:t>Scraping in IR7 performed in two different ways:</a:t>
            </a:r>
          </a:p>
          <a:p>
            <a:pPr marL="457200" indent="-457200" algn="ctr">
              <a:buAutoNum type="arabicPeriod"/>
            </a:pPr>
            <a:r>
              <a:rPr lang="en-US" sz="1867" dirty="0"/>
              <a:t>Optimizing crystals at the start of the scraping - Amorphous</a:t>
            </a:r>
          </a:p>
          <a:p>
            <a:pPr marL="457200" indent="-457200" algn="ctr">
              <a:buAutoNum type="arabicPeriod"/>
            </a:pPr>
            <a:r>
              <a:rPr lang="en-US" sz="1867" dirty="0"/>
              <a:t>Optimizing crystals at the start of the scraping and every 0.5 sigma – Keep the channeling conditions</a:t>
            </a:r>
          </a:p>
        </p:txBody>
      </p:sp>
    </p:spTree>
    <p:extLst>
      <p:ext uri="{BB962C8B-B14F-4D97-AF65-F5344CB8AC3E}">
        <p14:creationId xmlns:p14="http://schemas.microsoft.com/office/powerpoint/2010/main" val="834304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621BE8-87CA-E668-4C0A-C67EFF01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30" y="231624"/>
            <a:ext cx="11376025" cy="1065742"/>
          </a:xfrm>
        </p:spPr>
        <p:txBody>
          <a:bodyPr/>
          <a:lstStyle/>
          <a:p>
            <a:r>
              <a:rPr lang="en-US" sz="2800" dirty="0"/>
              <a:t>Summary of MD #11067 – 19/10/2023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1ADD60-2302-CEDB-8FFC-DF0B0118F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491EB-BBB6-4B0F-ADB5-959A323999AE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63641-AF0D-59DC-E074-7182EC801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8E68E-4C33-57B5-86B0-B8DA67663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64FEF9-76BB-FBC3-050F-C05E24873E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89210" y="604892"/>
            <a:ext cx="10378981" cy="5189491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73B9952-CD82-5215-69F1-0A2B55E7EBF7}"/>
              </a:ext>
            </a:extLst>
          </p:cNvPr>
          <p:cNvCxnSpPr>
            <a:cxnSpLocks/>
          </p:cNvCxnSpPr>
          <p:nvPr/>
        </p:nvCxnSpPr>
        <p:spPr>
          <a:xfrm>
            <a:off x="1718420" y="2185616"/>
            <a:ext cx="26389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645B922-E609-D555-1696-1917D62B07E1}"/>
              </a:ext>
            </a:extLst>
          </p:cNvPr>
          <p:cNvSpPr txBox="1"/>
          <p:nvPr/>
        </p:nvSpPr>
        <p:spPr>
          <a:xfrm>
            <a:off x="2415025" y="1934292"/>
            <a:ext cx="124576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Injecting…</a:t>
            </a:r>
            <a:endParaRPr lang="en-GB" sz="1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6E33EE6-F36A-FADB-7342-09FB58F5D9E8}"/>
              </a:ext>
            </a:extLst>
          </p:cNvPr>
          <p:cNvCxnSpPr>
            <a:cxnSpLocks/>
          </p:cNvCxnSpPr>
          <p:nvPr/>
        </p:nvCxnSpPr>
        <p:spPr>
          <a:xfrm>
            <a:off x="5766318" y="2331986"/>
            <a:ext cx="11472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001DC60-6FDC-6C3F-B465-23DAA7580D77}"/>
              </a:ext>
            </a:extLst>
          </p:cNvPr>
          <p:cNvSpPr txBox="1"/>
          <p:nvPr/>
        </p:nvSpPr>
        <p:spPr>
          <a:xfrm>
            <a:off x="5838614" y="2077894"/>
            <a:ext cx="139260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IR3 scraping</a:t>
            </a:r>
            <a:endParaRPr lang="en-GB" sz="14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DE4D46B-D30C-DD5E-FBD2-82FC5799C000}"/>
              </a:ext>
            </a:extLst>
          </p:cNvPr>
          <p:cNvCxnSpPr>
            <a:cxnSpLocks/>
          </p:cNvCxnSpPr>
          <p:nvPr/>
        </p:nvCxnSpPr>
        <p:spPr>
          <a:xfrm>
            <a:off x="7039980" y="1548883"/>
            <a:ext cx="1534853" cy="3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4BC7C56-D3BD-B3BA-563C-4FE1D5B6C956}"/>
              </a:ext>
            </a:extLst>
          </p:cNvPr>
          <p:cNvSpPr txBox="1"/>
          <p:nvPr/>
        </p:nvSpPr>
        <p:spPr>
          <a:xfrm>
            <a:off x="7039980" y="1085040"/>
            <a:ext cx="17418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IR7 scraping crystal optimizing at start</a:t>
            </a:r>
            <a:endParaRPr lang="en-GB" sz="1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F636DF0-9349-C18D-FCC0-B69184955596}"/>
              </a:ext>
            </a:extLst>
          </p:cNvPr>
          <p:cNvCxnSpPr>
            <a:cxnSpLocks/>
          </p:cNvCxnSpPr>
          <p:nvPr/>
        </p:nvCxnSpPr>
        <p:spPr>
          <a:xfrm>
            <a:off x="8702266" y="4123882"/>
            <a:ext cx="10965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64879D-6B00-ED56-DD8F-EC9F6DFE2112}"/>
              </a:ext>
            </a:extLst>
          </p:cNvPr>
          <p:cNvSpPr txBox="1"/>
          <p:nvPr/>
        </p:nvSpPr>
        <p:spPr>
          <a:xfrm>
            <a:off x="8638549" y="2962666"/>
            <a:ext cx="1223989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IR7 scraping crystal optimizing at start and every 0.5 </a:t>
            </a:r>
            <a:r>
              <a:rPr lang="en-US" sz="1400" dirty="0" err="1"/>
              <a:t>sigmas</a:t>
            </a:r>
            <a:endParaRPr lang="en-GB" sz="14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8E64357-9035-22CD-B152-A0AC1F9481E9}"/>
              </a:ext>
            </a:extLst>
          </p:cNvPr>
          <p:cNvCxnSpPr>
            <a:cxnSpLocks/>
          </p:cNvCxnSpPr>
          <p:nvPr/>
        </p:nvCxnSpPr>
        <p:spPr>
          <a:xfrm flipV="1">
            <a:off x="8755611" y="4787536"/>
            <a:ext cx="1043211" cy="258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530ED5A-09E2-3EBF-9EC3-C88B53BAB684}"/>
              </a:ext>
            </a:extLst>
          </p:cNvPr>
          <p:cNvSpPr txBox="1"/>
          <p:nvPr/>
        </p:nvSpPr>
        <p:spPr>
          <a:xfrm>
            <a:off x="7469365" y="4601105"/>
            <a:ext cx="144879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Beam dump due to electrical perturbation!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981F98-2C39-B064-E59D-2D04ADD86456}"/>
              </a:ext>
            </a:extLst>
          </p:cNvPr>
          <p:cNvSpPr txBox="1"/>
          <p:nvPr/>
        </p:nvSpPr>
        <p:spPr>
          <a:xfrm>
            <a:off x="502330" y="5794456"/>
            <a:ext cx="929649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19 bunches B1, 21 bunches B2 -&gt; Well below SBF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/>
              <a:t>Masked BLMs, BPMs, collimator movements and collimators limits (TCPs, crystal collimators, IP2 TCLDs)</a:t>
            </a:r>
          </a:p>
        </p:txBody>
      </p:sp>
    </p:spTree>
    <p:extLst>
      <p:ext uri="{BB962C8B-B14F-4D97-AF65-F5344CB8AC3E}">
        <p14:creationId xmlns:p14="http://schemas.microsoft.com/office/powerpoint/2010/main" val="1403615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621BE8-87CA-E668-4C0A-C67EFF01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30" y="231624"/>
            <a:ext cx="11376025" cy="1065742"/>
          </a:xfrm>
        </p:spPr>
        <p:txBody>
          <a:bodyPr/>
          <a:lstStyle/>
          <a:p>
            <a:r>
              <a:rPr lang="en-US" sz="2800" dirty="0"/>
              <a:t>Summary of MD #11067 – 19/10/2023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1ADD60-2302-CEDB-8FFC-DF0B0118F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79A-DAA4-4E9D-8878-BAB006647630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63641-AF0D-59DC-E074-7182EC801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8E68E-4C33-57B5-86B0-B8DA67663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4" name="Picture 13" descr="A graph with colored lines&#10;&#10;Description automatically generated">
            <a:extLst>
              <a:ext uri="{FF2B5EF4-FFF2-40B4-BE49-F238E27FC236}">
                <a16:creationId xmlns:a16="http://schemas.microsoft.com/office/drawing/2014/main" id="{6E7576B8-BA44-28AE-39E0-464AC7E28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93901"/>
            <a:ext cx="12192000" cy="44701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0A9DF4E-A22C-62A7-0251-BF5F78E27EE4}"/>
              </a:ext>
            </a:extLst>
          </p:cNvPr>
          <p:cNvSpPr txBox="1"/>
          <p:nvPr/>
        </p:nvSpPr>
        <p:spPr>
          <a:xfrm>
            <a:off x="4563195" y="1705645"/>
            <a:ext cx="339634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Scraping with different jaws of off-momentum collimators (IP3)</a:t>
            </a:r>
            <a:endParaRPr lang="en-GB" dirty="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A30CCD85-B20C-BF9D-2346-31390B73B693}"/>
              </a:ext>
            </a:extLst>
          </p:cNvPr>
          <p:cNvSpPr/>
          <p:nvPr/>
        </p:nvSpPr>
        <p:spPr>
          <a:xfrm>
            <a:off x="1826500" y="3429000"/>
            <a:ext cx="793102" cy="3079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24C5E7-2970-42E8-9631-DA626F36199D}"/>
              </a:ext>
            </a:extLst>
          </p:cNvPr>
          <p:cNvSpPr txBox="1"/>
          <p:nvPr/>
        </p:nvSpPr>
        <p:spPr>
          <a:xfrm>
            <a:off x="2079009" y="3183405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B1</a:t>
            </a:r>
            <a:endParaRPr lang="en-GB" dirty="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773B330C-092B-CDAA-1B2E-28E2231571DD}"/>
              </a:ext>
            </a:extLst>
          </p:cNvPr>
          <p:cNvSpPr/>
          <p:nvPr/>
        </p:nvSpPr>
        <p:spPr>
          <a:xfrm rot="10800000">
            <a:off x="9695316" y="3429000"/>
            <a:ext cx="793102" cy="30791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B1A21B-E46C-6DEE-740C-4293223ECCCE}"/>
              </a:ext>
            </a:extLst>
          </p:cNvPr>
          <p:cNvSpPr txBox="1"/>
          <p:nvPr/>
        </p:nvSpPr>
        <p:spPr>
          <a:xfrm>
            <a:off x="9947825" y="3183405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B2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ACAF2C9-E8E5-0553-9C25-A88CBC7D0AC2}"/>
              </a:ext>
            </a:extLst>
          </p:cNvPr>
          <p:cNvCxnSpPr>
            <a:cxnSpLocks/>
          </p:cNvCxnSpPr>
          <p:nvPr/>
        </p:nvCxnSpPr>
        <p:spPr>
          <a:xfrm>
            <a:off x="755780" y="5803641"/>
            <a:ext cx="110111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A46F799-506A-4008-472D-7F3FD63E4AD6}"/>
              </a:ext>
            </a:extLst>
          </p:cNvPr>
          <p:cNvSpPr txBox="1"/>
          <p:nvPr/>
        </p:nvSpPr>
        <p:spPr>
          <a:xfrm>
            <a:off x="5847200" y="5850145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IP3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61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621BE8-87CA-E668-4C0A-C67EFF01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30" y="231624"/>
            <a:ext cx="11376025" cy="1065742"/>
          </a:xfrm>
        </p:spPr>
        <p:txBody>
          <a:bodyPr/>
          <a:lstStyle/>
          <a:p>
            <a:r>
              <a:rPr lang="en-US" sz="2800" dirty="0"/>
              <a:t>Summary of MD #11067 – 19/10/2023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1ADD60-2302-CEDB-8FFC-DF0B0118F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DD49-5680-4C27-A170-BBECEA8B3B38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63641-AF0D-59DC-E074-7182EC801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8E68E-4C33-57B5-86B0-B8DA67663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E7576B8-BA44-28AE-39E0-464AC7E282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0522" y="1193901"/>
            <a:ext cx="12090956" cy="44701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5FDDA9-8888-C0FE-BC6C-398CB4E9ACDE}"/>
              </a:ext>
            </a:extLst>
          </p:cNvPr>
          <p:cNvSpPr txBox="1"/>
          <p:nvPr/>
        </p:nvSpPr>
        <p:spPr>
          <a:xfrm>
            <a:off x="6961162" y="1575690"/>
            <a:ext cx="339634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Scraping with different jaws of off-momentum collimators (IP3)</a:t>
            </a:r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F9B69D3-CBE4-9297-DD3B-EB71059CF26A}"/>
              </a:ext>
            </a:extLst>
          </p:cNvPr>
          <p:cNvSpPr/>
          <p:nvPr/>
        </p:nvSpPr>
        <p:spPr>
          <a:xfrm>
            <a:off x="1682458" y="2548312"/>
            <a:ext cx="793102" cy="3079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7BF104-F795-3CE6-77B0-6442252B6349}"/>
              </a:ext>
            </a:extLst>
          </p:cNvPr>
          <p:cNvSpPr txBox="1"/>
          <p:nvPr/>
        </p:nvSpPr>
        <p:spPr>
          <a:xfrm>
            <a:off x="1911058" y="2323047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B1</a:t>
            </a:r>
            <a:endParaRPr lang="en-GB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28F12A2-2C4D-185E-DB26-FBE067AE7C6D}"/>
              </a:ext>
            </a:extLst>
          </p:cNvPr>
          <p:cNvSpPr/>
          <p:nvPr/>
        </p:nvSpPr>
        <p:spPr>
          <a:xfrm rot="10800000">
            <a:off x="9564403" y="2587167"/>
            <a:ext cx="793102" cy="30791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B57B36-B666-C300-1093-78F2AB44EA3C}"/>
              </a:ext>
            </a:extLst>
          </p:cNvPr>
          <p:cNvSpPr txBox="1"/>
          <p:nvPr/>
        </p:nvSpPr>
        <p:spPr>
          <a:xfrm>
            <a:off x="9816912" y="2341572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B2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3C9C285-1C96-A94C-5E87-5B700E59141B}"/>
              </a:ext>
            </a:extLst>
          </p:cNvPr>
          <p:cNvCxnSpPr>
            <a:cxnSpLocks/>
          </p:cNvCxnSpPr>
          <p:nvPr/>
        </p:nvCxnSpPr>
        <p:spPr>
          <a:xfrm>
            <a:off x="755780" y="5803641"/>
            <a:ext cx="110111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8418592-98DE-0124-63D1-A5E07D1E6EBD}"/>
              </a:ext>
            </a:extLst>
          </p:cNvPr>
          <p:cNvSpPr txBox="1"/>
          <p:nvPr/>
        </p:nvSpPr>
        <p:spPr>
          <a:xfrm>
            <a:off x="5847200" y="5850145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IP7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097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621BE8-87CA-E668-4C0A-C67EFF01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30" y="231624"/>
            <a:ext cx="11376025" cy="1065742"/>
          </a:xfrm>
        </p:spPr>
        <p:txBody>
          <a:bodyPr/>
          <a:lstStyle/>
          <a:p>
            <a:r>
              <a:rPr lang="en-US" sz="2800" dirty="0"/>
              <a:t>Summary of MD #11067 – 19/10/2023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1ADD60-2302-CEDB-8FFC-DF0B0118F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47E9-2A56-411D-A638-CBA57695DE78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63641-AF0D-59DC-E074-7182EC801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8E68E-4C33-57B5-86B0-B8DA67663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5" name="Picture 14" descr="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2EB0CB05-D654-FF93-1E1C-322E8D198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77" t="4529" r="6888"/>
          <a:stretch/>
        </p:blipFill>
        <p:spPr>
          <a:xfrm>
            <a:off x="875720" y="764495"/>
            <a:ext cx="9955763" cy="54167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98932F8-11DD-FA81-B1F6-0E1E328E8F27}"/>
              </a:ext>
            </a:extLst>
          </p:cNvPr>
          <p:cNvSpPr txBox="1"/>
          <p:nvPr/>
        </p:nvSpPr>
        <p:spPr>
          <a:xfrm>
            <a:off x="2457258" y="4655700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Opt.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5B8EB4-CE08-36EC-DBE7-748DD5B76772}"/>
              </a:ext>
            </a:extLst>
          </p:cNvPr>
          <p:cNvSpPr txBox="1"/>
          <p:nvPr/>
        </p:nvSpPr>
        <p:spPr>
          <a:xfrm>
            <a:off x="3664017" y="4517200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Opt.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81CEF5-8BCD-94F1-A02D-7A983C74A89C}"/>
              </a:ext>
            </a:extLst>
          </p:cNvPr>
          <p:cNvSpPr txBox="1"/>
          <p:nvPr/>
        </p:nvSpPr>
        <p:spPr>
          <a:xfrm>
            <a:off x="4898768" y="4014162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Opt.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678D24-24D0-3819-FE7A-0BABE3B1E9C2}"/>
              </a:ext>
            </a:extLst>
          </p:cNvPr>
          <p:cNvSpPr txBox="1"/>
          <p:nvPr/>
        </p:nvSpPr>
        <p:spPr>
          <a:xfrm>
            <a:off x="6204705" y="4547033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Opt.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DB5B5F-DC92-394A-885C-D02AB65DDF58}"/>
              </a:ext>
            </a:extLst>
          </p:cNvPr>
          <p:cNvSpPr txBox="1"/>
          <p:nvPr/>
        </p:nvSpPr>
        <p:spPr>
          <a:xfrm>
            <a:off x="7435140" y="3583747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Opt.</a:t>
            </a:r>
            <a:endParaRPr lang="en-GB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0A3CB66-3F98-B26F-76B0-77A4AC580460}"/>
                  </a:ext>
                </a:extLst>
              </p14:cNvPr>
              <p14:cNvContentPartPr/>
              <p14:nvPr/>
            </p14:nvContentPartPr>
            <p14:xfrm>
              <a:off x="2078222" y="1600964"/>
              <a:ext cx="2281680" cy="105480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0A3CB66-3F98-B26F-76B0-77A4AC58046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69582" y="1591964"/>
                <a:ext cx="2299320" cy="1072440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27710F11-5A83-526D-A44D-B0F07FE60A96}"/>
              </a:ext>
            </a:extLst>
          </p:cNvPr>
          <p:cNvSpPr/>
          <p:nvPr/>
        </p:nvSpPr>
        <p:spPr>
          <a:xfrm>
            <a:off x="1800809" y="1297366"/>
            <a:ext cx="2836506" cy="1604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A2112CB-E0D0-3E6F-725C-FF51758E7369}"/>
              </a:ext>
            </a:extLst>
          </p:cNvPr>
          <p:cNvSpPr txBox="1"/>
          <p:nvPr/>
        </p:nvSpPr>
        <p:spPr>
          <a:xfrm>
            <a:off x="1965845" y="1961093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AM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4BDACC-4156-4CCB-CA5D-67580579646D}"/>
              </a:ext>
            </a:extLst>
          </p:cNvPr>
          <p:cNvSpPr txBox="1"/>
          <p:nvPr/>
        </p:nvSpPr>
        <p:spPr>
          <a:xfrm>
            <a:off x="2418216" y="2654628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CH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569B42-63A9-B07F-B46A-1514101B0A98}"/>
              </a:ext>
            </a:extLst>
          </p:cNvPr>
          <p:cNvSpPr txBox="1"/>
          <p:nvPr/>
        </p:nvSpPr>
        <p:spPr>
          <a:xfrm>
            <a:off x="3941429" y="1961092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AM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4700B9-5391-A038-1CBF-B6DC691C35C0}"/>
              </a:ext>
            </a:extLst>
          </p:cNvPr>
          <p:cNvSpPr txBox="1"/>
          <p:nvPr/>
        </p:nvSpPr>
        <p:spPr>
          <a:xfrm>
            <a:off x="3076792" y="1294132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VR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0E0CC04-0517-1DFD-FA41-2B061859B419}"/>
              </a:ext>
            </a:extLst>
          </p:cNvPr>
          <p:cNvSpPr txBox="1"/>
          <p:nvPr/>
        </p:nvSpPr>
        <p:spPr>
          <a:xfrm>
            <a:off x="2078222" y="2921064"/>
            <a:ext cx="3396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Crystal collimator angle</a:t>
            </a:r>
            <a:endParaRPr lang="en-GB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AE19A8A-D4D2-2E44-0CA1-0E1F47CF1F44}"/>
              </a:ext>
            </a:extLst>
          </p:cNvPr>
          <p:cNvSpPr/>
          <p:nvPr/>
        </p:nvSpPr>
        <p:spPr>
          <a:xfrm>
            <a:off x="9200979" y="1939584"/>
            <a:ext cx="2631074" cy="207457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 err="1"/>
              <a:t>Analysing</a:t>
            </a:r>
            <a:r>
              <a:rPr lang="en-US" sz="1867" dirty="0"/>
              <a:t> on-going to understand the crystal collimator situation during each scraping!</a:t>
            </a:r>
          </a:p>
        </p:txBody>
      </p:sp>
    </p:spTree>
    <p:extLst>
      <p:ext uri="{BB962C8B-B14F-4D97-AF65-F5344CB8AC3E}">
        <p14:creationId xmlns:p14="http://schemas.microsoft.com/office/powerpoint/2010/main" val="1410624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621BE8-87CA-E668-4C0A-C67EFF01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30" y="231624"/>
            <a:ext cx="11376025" cy="1065742"/>
          </a:xfrm>
        </p:spPr>
        <p:txBody>
          <a:bodyPr/>
          <a:lstStyle/>
          <a:p>
            <a:r>
              <a:rPr lang="en-US" sz="2800" dirty="0"/>
              <a:t>Summary of MD #11067 – 19/10/2023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1ADD60-2302-CEDB-8FFC-DF0B0118F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808C-B2AE-4712-B12A-90FF8A6CFC6C}" type="datetime3">
              <a:rPr lang="en-US" smtClean="0"/>
              <a:t>21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63641-AF0D-59DC-E074-7182EC801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LSWG on Ion Run MD results - Summary of MD #11067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8E68E-4C33-57B5-86B0-B8DA67663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A screen shot of a computer&#10;&#10;Description automatically generated">
            <a:extLst>
              <a:ext uri="{FF2B5EF4-FFF2-40B4-BE49-F238E27FC236}">
                <a16:creationId xmlns:a16="http://schemas.microsoft.com/office/drawing/2014/main" id="{E0F9F957-2FB6-B8FE-8729-8F459C62D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7366"/>
            <a:ext cx="12192000" cy="4691299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CA116D-B608-2052-AE64-D9628FFBCF7D}"/>
              </a:ext>
            </a:extLst>
          </p:cNvPr>
          <p:cNvSpPr/>
          <p:nvPr/>
        </p:nvSpPr>
        <p:spPr>
          <a:xfrm>
            <a:off x="425045" y="713789"/>
            <a:ext cx="11172906" cy="44921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 err="1"/>
              <a:t>dBLM</a:t>
            </a:r>
            <a:r>
              <a:rPr lang="en-US" sz="1867" dirty="0"/>
              <a:t> capture data (650MHz) taken during the test, here during B2H crystal optimization! </a:t>
            </a:r>
          </a:p>
        </p:txBody>
      </p:sp>
    </p:spTree>
    <p:extLst>
      <p:ext uri="{BB962C8B-B14F-4D97-AF65-F5344CB8AC3E}">
        <p14:creationId xmlns:p14="http://schemas.microsoft.com/office/powerpoint/2010/main" val="2282554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2397</TotalTime>
  <Words>887</Words>
  <Application>Microsoft Office PowerPoint</Application>
  <PresentationFormat>Widescreen</PresentationFormat>
  <Paragraphs>115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 MD #11067 – Beam Loss Patterns with Ions and Crystal Collimation</vt:lpstr>
      <vt:lpstr>MD#6950 – Study of beam loss patterns for improving online BLM diagnostics </vt:lpstr>
      <vt:lpstr>MD#6950 – Study of beam loss patterns for improving online BLM diagnostics</vt:lpstr>
      <vt:lpstr>MD #11067: Beam Loss Patterns with Ions and Crystal Collimation</vt:lpstr>
      <vt:lpstr>Summary of MD #11067 – 19/10/2023</vt:lpstr>
      <vt:lpstr>Summary of MD #11067 – 19/10/2023</vt:lpstr>
      <vt:lpstr>Summary of MD #11067 – 19/10/2023</vt:lpstr>
      <vt:lpstr>Summary of MD #11067 – 19/10/2023</vt:lpstr>
      <vt:lpstr>Summary of MD #11067 – 19/10/2023</vt:lpstr>
      <vt:lpstr>Summary of MD #11067 – 19/10/2023</vt:lpstr>
      <vt:lpstr>Summary of MD #11067– 19/10/2023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Debriefing of MD6949</dc:title>
  <dc:creator>Eva Calvo</dc:creator>
  <cp:lastModifiedBy>Morales Vigo, Sara</cp:lastModifiedBy>
  <cp:revision>173</cp:revision>
  <dcterms:created xsi:type="dcterms:W3CDTF">2022-07-14T10:15:25Z</dcterms:created>
  <dcterms:modified xsi:type="dcterms:W3CDTF">2023-11-21T13:08:59Z</dcterms:modified>
</cp:coreProperties>
</file>