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821" r:id="rId3"/>
    <p:sldId id="827" r:id="rId4"/>
    <p:sldId id="814" r:id="rId5"/>
    <p:sldId id="815" r:id="rId6"/>
    <p:sldId id="754" r:id="rId7"/>
    <p:sldId id="828" r:id="rId8"/>
    <p:sldId id="830" r:id="rId9"/>
    <p:sldId id="737" r:id="rId10"/>
    <p:sldId id="484" r:id="rId11"/>
    <p:sldId id="776" r:id="rId12"/>
    <p:sldId id="811" r:id="rId13"/>
    <p:sldId id="783" r:id="rId14"/>
    <p:sldId id="812" r:id="rId15"/>
    <p:sldId id="760" r:id="rId16"/>
    <p:sldId id="831" r:id="rId17"/>
    <p:sldId id="747" r:id="rId18"/>
    <p:sldId id="735" r:id="rId19"/>
    <p:sldId id="746" r:id="rId20"/>
    <p:sldId id="780" r:id="rId21"/>
    <p:sldId id="786" r:id="rId22"/>
    <p:sldId id="829" r:id="rId23"/>
    <p:sldId id="832" r:id="rId24"/>
    <p:sldId id="834" r:id="rId25"/>
    <p:sldId id="699" r:id="rId26"/>
    <p:sldId id="550" r:id="rId27"/>
    <p:sldId id="787" r:id="rId28"/>
    <p:sldId id="710" r:id="rId29"/>
    <p:sldId id="833" r:id="rId30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02B5A2-CBB3-94DF-13B6-94476A0DF0C4}" name="Anniballi, Giulio (UT-TNW)" initials="GA" userId="S::g.anniballi@utwente.nl::9d5aee7f-764c-4e6f-9f5e-4c54beaef24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C64"/>
    <a:srgbClr val="0A1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39"/>
    <p:restoredTop sz="95135"/>
  </p:normalViewPr>
  <p:slideViewPr>
    <p:cSldViewPr snapToGrid="0">
      <p:cViewPr varScale="1">
        <p:scale>
          <a:sx n="104" d="100"/>
          <a:sy n="104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– mech.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tensile stress,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mech. props.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tensile &amp; compressive strain,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</a:t>
          </a:r>
          <a:r>
            <a:rPr lang="en-US" sz="1800" b="1" i="1" dirty="0" err="1">
              <a:latin typeface="Symbol" pitchFamily="2" charset="2"/>
            </a:rPr>
            <a:t>e</a:t>
          </a:r>
          <a:r>
            <a:rPr lang="en-US" sz="1800" b="1" baseline="-25000" dirty="0" err="1"/>
            <a:t>irr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noProof="0" dirty="0" err="1"/>
            <a:t>TransverseStress</a:t>
          </a:r>
          <a:r>
            <a:rPr lang="en-US" sz="1800" b="1" noProof="0" dirty="0"/>
            <a:t> </a:t>
          </a:r>
          <a:r>
            <a:rPr lang="en-US" sz="1800" b="1" i="1" noProof="0" dirty="0" err="1">
              <a:latin typeface="Symbol" pitchFamily="2" charset="2"/>
            </a:rPr>
            <a:t>s</a:t>
          </a:r>
          <a:r>
            <a:rPr lang="en-US" sz="1800" b="1" baseline="-25000" noProof="0" dirty="0" err="1"/>
            <a:t>irr</a:t>
          </a:r>
          <a:endParaRPr lang="en-US" sz="1800" b="1" baseline="-25000" noProof="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 angle,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min. diam.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cyclic load testing Twente Press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current/</a:t>
          </a:r>
          <a:r>
            <a:rPr lang="en-US" sz="1800" b="1" i="0" dirty="0" err="1"/>
            <a:t>load</a:t>
          </a:r>
          <a:r>
            <a:rPr lang="en-US" sz="1800" b="1" i="1" dirty="0" err="1"/>
            <a:t>I</a:t>
          </a:r>
          <a:r>
            <a:rPr lang="en-US" sz="1800" b="1" i="0" baseline="-25000" dirty="0" err="1"/>
            <a:t>c</a:t>
          </a:r>
          <a:r>
            <a:rPr lang="en-US" sz="1800" b="1" i="0" dirty="0"/>
            <a:t>(</a:t>
          </a:r>
          <a:r>
            <a:rPr lang="en-US" sz="1800" b="1" i="1" dirty="0"/>
            <a:t>F</a:t>
          </a:r>
          <a:r>
            <a:rPr lang="en-US" sz="1800" b="1" i="0" dirty="0"/>
            <a:t>)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– mech.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tensile stress,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mech. props.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tensile &amp; compressive strain,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</a:t>
          </a:r>
          <a:r>
            <a:rPr lang="en-US" sz="1800" b="1" i="1" dirty="0" err="1">
              <a:latin typeface="Symbol" pitchFamily="2" charset="2"/>
            </a:rPr>
            <a:t>e</a:t>
          </a:r>
          <a:r>
            <a:rPr lang="en-US" sz="1800" b="1" baseline="-25000" dirty="0" err="1"/>
            <a:t>irr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Transverse</a:t>
          </a:r>
        </a:p>
        <a:p>
          <a:r>
            <a:rPr lang="en-US" sz="1800" b="1" dirty="0"/>
            <a:t>Stress </a:t>
          </a:r>
          <a:r>
            <a:rPr lang="en-US" sz="1800" b="1" i="1" dirty="0" err="1">
              <a:latin typeface="Symbol" pitchFamily="2" charset="2"/>
            </a:rPr>
            <a:t>s</a:t>
          </a:r>
          <a:r>
            <a:rPr lang="en-US" sz="1800" b="1" baseline="-25000" dirty="0" err="1"/>
            <a:t>irr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 angle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 min. diam.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cyclic load testing Twente Press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current/</a:t>
          </a:r>
          <a:r>
            <a:rPr lang="en-US" sz="1800" b="1" i="0" dirty="0" err="1"/>
            <a:t>load</a:t>
          </a:r>
          <a:r>
            <a:rPr lang="en-US" sz="1800" b="1" i="1" dirty="0" err="1"/>
            <a:t>I</a:t>
          </a:r>
          <a:r>
            <a:rPr lang="en-US" sz="1800" b="1" i="0" baseline="-25000" dirty="0" err="1"/>
            <a:t>c</a:t>
          </a:r>
          <a:r>
            <a:rPr lang="en-US" sz="1800" b="1" i="0" dirty="0"/>
            <a:t>(</a:t>
          </a:r>
          <a:r>
            <a:rPr lang="en-US" sz="1800" b="1" i="1" dirty="0"/>
            <a:t>F</a:t>
          </a:r>
          <a:r>
            <a:rPr lang="en-US" sz="1800" b="1" i="0" dirty="0"/>
            <a:t>)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Single tape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– mech. load testing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dirty="0"/>
            <a:t>Axial tensile stress,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mech. props.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Axial tensile &amp; compressive strain,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</a:t>
          </a:r>
          <a:r>
            <a:rPr lang="en-US" sz="1800" b="1" i="1" dirty="0" err="1">
              <a:latin typeface="Symbol" pitchFamily="2" charset="2"/>
            </a:rPr>
            <a:t>e</a:t>
          </a:r>
          <a:r>
            <a:rPr lang="en-US" sz="1800" b="1" baseline="-25000" dirty="0" err="1"/>
            <a:t>irr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Transverse</a:t>
          </a:r>
        </a:p>
        <a:p>
          <a:r>
            <a:rPr lang="en-US" sz="1800" b="1" dirty="0"/>
            <a:t>Stress </a:t>
          </a:r>
          <a:r>
            <a:rPr lang="en-US" sz="1800" b="1" i="1" dirty="0" err="1">
              <a:latin typeface="Symbol" pitchFamily="2" charset="2"/>
            </a:rPr>
            <a:t>s</a:t>
          </a:r>
          <a:r>
            <a:rPr lang="en-US" sz="1800" b="1" baseline="-25000" dirty="0" err="1"/>
            <a:t>irr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9B664D96-ABD0-6B4C-906B-B3E256C44BE7}">
      <dgm:prSet custT="1"/>
      <dgm:spPr/>
      <dgm:t>
        <a:bodyPr/>
        <a:lstStyle/>
        <a:p>
          <a:r>
            <a:rPr lang="en-US" sz="1800" b="1" dirty="0"/>
            <a:t>Winding angle </a:t>
          </a:r>
          <a:r>
            <a:rPr lang="en-US" sz="1800" b="1" i="1" dirty="0"/>
            <a:t>I</a:t>
          </a:r>
          <a:r>
            <a:rPr lang="en-US" sz="1800" b="1" baseline="-25000" dirty="0"/>
            <a:t>c</a:t>
          </a:r>
          <a:r>
            <a:rPr lang="en-US" sz="1800" b="1" dirty="0"/>
            <a:t> &amp;  min. diam.</a:t>
          </a:r>
        </a:p>
      </dgm:t>
    </dgm:pt>
    <dgm:pt modelId="{DE4E7405-989F-7541-9C06-0F19DAD0EE36}" type="parTrans" cxnId="{52C2ED9B-129B-D54C-B4CD-469F3CA8B916}">
      <dgm:prSet/>
      <dgm:spPr>
        <a:ln w="38100"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9547699-5F58-DE42-8BF3-2A0473DA0104}" type="sibTrans" cxnId="{52C2ED9B-129B-D54C-B4CD-469F3CA8B91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1978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4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4"/>
      <dgm:spPr/>
    </dgm:pt>
    <dgm:pt modelId="{73A108C6-04C6-4945-9725-A6B995A849DF}" type="pres">
      <dgm:prSet presAssocID="{C857CDDE-7250-D74E-B31B-E98570D27202}" presName="text2" presStyleLbl="fgAcc2" presStyleIdx="0" presStyleCnt="4" custScaleX="116130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4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4"/>
      <dgm:spPr/>
    </dgm:pt>
    <dgm:pt modelId="{0298D6AD-00EA-434D-B274-1251235A0DCD}" type="pres">
      <dgm:prSet presAssocID="{1F955FC7-727D-8247-99E4-3E773A981BCB}" presName="text2" presStyleLbl="fgAcc2" presStyleIdx="1" presStyleCnt="4" custScaleX="125277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4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4"/>
      <dgm:spPr/>
    </dgm:pt>
    <dgm:pt modelId="{687D706B-721E-E943-87F4-EDCAEDA35C60}" type="pres">
      <dgm:prSet presAssocID="{110DD98A-5709-EE48-82AE-26AAEC7C164D}" presName="text2" presStyleLbl="fgAcc2" presStyleIdx="2" presStyleCnt="4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  <dgm:pt modelId="{4392AFED-5DFD-794F-9341-050ECC2ACFE0}" type="pres">
      <dgm:prSet presAssocID="{DE4E7405-989F-7541-9C06-0F19DAD0EE36}" presName="Name10" presStyleLbl="parChTrans1D2" presStyleIdx="3" presStyleCnt="4"/>
      <dgm:spPr/>
    </dgm:pt>
    <dgm:pt modelId="{05693619-30A0-F94B-9AFC-CBBF75A514C6}" type="pres">
      <dgm:prSet presAssocID="{9B664D96-ABD0-6B4C-906B-B3E256C44BE7}" presName="hierRoot2" presStyleCnt="0"/>
      <dgm:spPr/>
    </dgm:pt>
    <dgm:pt modelId="{14F46C29-883A-224A-AD6C-FA8A661BB30B}" type="pres">
      <dgm:prSet presAssocID="{9B664D96-ABD0-6B4C-906B-B3E256C44BE7}" presName="composite2" presStyleCnt="0"/>
      <dgm:spPr/>
    </dgm:pt>
    <dgm:pt modelId="{09187CC9-2A4C-F14C-8B4F-E00E27C9F244}" type="pres">
      <dgm:prSet presAssocID="{9B664D96-ABD0-6B4C-906B-B3E256C44BE7}" presName="background2" presStyleLbl="node2" presStyleIdx="3" presStyleCnt="4"/>
      <dgm:spPr/>
    </dgm:pt>
    <dgm:pt modelId="{A874B461-90D8-954A-9C2C-4CD6AA300175}" type="pres">
      <dgm:prSet presAssocID="{9B664D96-ABD0-6B4C-906B-B3E256C44BE7}" presName="text2" presStyleLbl="fgAcc2" presStyleIdx="3" presStyleCnt="4" custScaleX="113248">
        <dgm:presLayoutVars>
          <dgm:chPref val="3"/>
        </dgm:presLayoutVars>
      </dgm:prSet>
      <dgm:spPr/>
    </dgm:pt>
    <dgm:pt modelId="{F7DF5231-49BB-2B44-B7A9-18D951889A33}" type="pres">
      <dgm:prSet presAssocID="{9B664D96-ABD0-6B4C-906B-B3E256C44BE7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8FEB921A-4AB7-4345-9BCE-0D31BDBD5224}" type="presOf" srcId="{F12964DD-F7B2-8E4D-A5D1-184274DEE603}" destId="{59D438BC-ED35-E64F-AAF1-BAB7BF9084D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8177DE59-FA50-8B41-AA17-4DFD4BD73E41}" type="presOf" srcId="{7D5FCFFB-FEF4-284E-955A-ACC518A80936}" destId="{D2DD3D31-645C-504C-9F8C-29B28DDA87F7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ED9F6C72-795A-DF4A-A8B9-C514976C3D8B}" type="presOf" srcId="{110DD98A-5709-EE48-82AE-26AAEC7C164D}" destId="{687D706B-721E-E943-87F4-EDCAEDA35C60}" srcOrd="0" destOrd="0" presId="urn:microsoft.com/office/officeart/2005/8/layout/hierarchy1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11354595-D372-F644-93BA-D14861689E7C}" type="presOf" srcId="{C857CDDE-7250-D74E-B31B-E98570D27202}" destId="{73A108C6-04C6-4945-9725-A6B995A849DF}" srcOrd="0" destOrd="0" presId="urn:microsoft.com/office/officeart/2005/8/layout/hierarchy1"/>
    <dgm:cxn modelId="{52C2ED9B-129B-D54C-B4CD-469F3CA8B916}" srcId="{D0A10A00-7287-354C-A6EF-43DC80B21E35}" destId="{9B664D96-ABD0-6B4C-906B-B3E256C44BE7}" srcOrd="3" destOrd="0" parTransId="{DE4E7405-989F-7541-9C06-0F19DAD0EE36}" sibTransId="{79547699-5F58-DE42-8BF3-2A0473DA0104}"/>
    <dgm:cxn modelId="{DBE19F9D-9F99-1F47-B1B5-22C3E1268EB3}" type="presOf" srcId="{DE4E7405-989F-7541-9C06-0F19DAD0EE36}" destId="{4392AFED-5DFD-794F-9341-050ECC2ACFE0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ECB1FBC4-221B-F343-B5A8-34A0692042B6}" type="presOf" srcId="{2709B28F-BF6B-F545-B13E-79C0AF746C59}" destId="{0F392152-4EF4-0243-8519-D1ACC89A8A7A}" srcOrd="0" destOrd="0" presId="urn:microsoft.com/office/officeart/2005/8/layout/hierarchy1"/>
    <dgm:cxn modelId="{625027CE-E2FA-5D4E-B2DF-F5993E445423}" type="presOf" srcId="{1F955FC7-727D-8247-99E4-3E773A981BCB}" destId="{0298D6AD-00EA-434D-B274-1251235A0DCD}" srcOrd="0" destOrd="0" presId="urn:microsoft.com/office/officeart/2005/8/layout/hierarchy1"/>
    <dgm:cxn modelId="{1ED0BDE1-664E-1B40-876E-16C7B7AE4619}" type="presOf" srcId="{D0A10A00-7287-354C-A6EF-43DC80B21E35}" destId="{EA92E581-EF51-AA45-B7EF-512070B2759E}" srcOrd="0" destOrd="0" presId="urn:microsoft.com/office/officeart/2005/8/layout/hierarchy1"/>
    <dgm:cxn modelId="{DE3529FD-8A99-EC46-9774-4F22E24196A3}" type="presOf" srcId="{9B664D96-ABD0-6B4C-906B-B3E256C44BE7}" destId="{A874B461-90D8-954A-9C2C-4CD6AA300175}" srcOrd="0" destOrd="0" presId="urn:microsoft.com/office/officeart/2005/8/layout/hierarchy1"/>
    <dgm:cxn modelId="{6D24D162-72E5-3345-B1F7-2ADC3C05B15E}" type="presParOf" srcId="{4959ABB9-EE55-F34A-8A41-522D43846502}" destId="{1C2C7194-21A3-8F43-A957-3545C55D9675}" srcOrd="0" destOrd="0" presId="urn:microsoft.com/office/officeart/2005/8/layout/hierarchy1"/>
    <dgm:cxn modelId="{C59C0FAC-A92F-704D-8CB1-DF88E54A8694}" type="presParOf" srcId="{1C2C7194-21A3-8F43-A957-3545C55D9675}" destId="{6C97DFAE-D6B1-EB4D-9AB6-BA7589F66C4D}" srcOrd="0" destOrd="0" presId="urn:microsoft.com/office/officeart/2005/8/layout/hierarchy1"/>
    <dgm:cxn modelId="{034499C9-BCFD-C142-B128-0F48D85A86B6}" type="presParOf" srcId="{6C97DFAE-D6B1-EB4D-9AB6-BA7589F66C4D}" destId="{75AF8FCB-CCD8-FE40-BBB0-38DB8837FA9A}" srcOrd="0" destOrd="0" presId="urn:microsoft.com/office/officeart/2005/8/layout/hierarchy1"/>
    <dgm:cxn modelId="{474E07CD-EA63-C349-8902-937FD4DFE556}" type="presParOf" srcId="{6C97DFAE-D6B1-EB4D-9AB6-BA7589F66C4D}" destId="{EA92E581-EF51-AA45-B7EF-512070B2759E}" srcOrd="1" destOrd="0" presId="urn:microsoft.com/office/officeart/2005/8/layout/hierarchy1"/>
    <dgm:cxn modelId="{B4AE6AD4-8336-A246-8E45-9BE361EFF942}" type="presParOf" srcId="{1C2C7194-21A3-8F43-A957-3545C55D9675}" destId="{15C5227B-1468-954E-89C6-90F54D92034C}" srcOrd="1" destOrd="0" presId="urn:microsoft.com/office/officeart/2005/8/layout/hierarchy1"/>
    <dgm:cxn modelId="{EBF3B318-7C8B-B240-8AA5-767FD6C6C03E}" type="presParOf" srcId="{15C5227B-1468-954E-89C6-90F54D92034C}" destId="{D2DD3D31-645C-504C-9F8C-29B28DDA87F7}" srcOrd="0" destOrd="0" presId="urn:microsoft.com/office/officeart/2005/8/layout/hierarchy1"/>
    <dgm:cxn modelId="{60E60971-3DC5-3343-949E-A83D16AD4DB3}" type="presParOf" srcId="{15C5227B-1468-954E-89C6-90F54D92034C}" destId="{D4113DE2-6D3C-2447-BBAA-FD36C8B5E114}" srcOrd="1" destOrd="0" presId="urn:microsoft.com/office/officeart/2005/8/layout/hierarchy1"/>
    <dgm:cxn modelId="{702EC1CD-2086-0840-9D41-4AE9BEC857CC}" type="presParOf" srcId="{D4113DE2-6D3C-2447-BBAA-FD36C8B5E114}" destId="{921664BB-3EE4-C945-930B-9BA4F9E3A0FF}" srcOrd="0" destOrd="0" presId="urn:microsoft.com/office/officeart/2005/8/layout/hierarchy1"/>
    <dgm:cxn modelId="{378ADB1C-2A0C-9243-AE68-32742B91B085}" type="presParOf" srcId="{921664BB-3EE4-C945-930B-9BA4F9E3A0FF}" destId="{339E7C66-1319-9542-92D0-8BE01522D0C7}" srcOrd="0" destOrd="0" presId="urn:microsoft.com/office/officeart/2005/8/layout/hierarchy1"/>
    <dgm:cxn modelId="{A66063EA-6915-334B-A747-F9EC25AA8899}" type="presParOf" srcId="{921664BB-3EE4-C945-930B-9BA4F9E3A0FF}" destId="{73A108C6-04C6-4945-9725-A6B995A849DF}" srcOrd="1" destOrd="0" presId="urn:microsoft.com/office/officeart/2005/8/layout/hierarchy1"/>
    <dgm:cxn modelId="{0395AAE5-220B-D44C-88A5-5C6A2F1E8F03}" type="presParOf" srcId="{D4113DE2-6D3C-2447-BBAA-FD36C8B5E114}" destId="{34B199E5-A315-6A42-8D83-97C01F0ACAAE}" srcOrd="1" destOrd="0" presId="urn:microsoft.com/office/officeart/2005/8/layout/hierarchy1"/>
    <dgm:cxn modelId="{7B04EECE-E009-034A-9CEE-5AF73C261621}" type="presParOf" srcId="{15C5227B-1468-954E-89C6-90F54D92034C}" destId="{59D438BC-ED35-E64F-AAF1-BAB7BF9084DE}" srcOrd="2" destOrd="0" presId="urn:microsoft.com/office/officeart/2005/8/layout/hierarchy1"/>
    <dgm:cxn modelId="{4674F123-D98B-0046-9637-A3F3CA7C4367}" type="presParOf" srcId="{15C5227B-1468-954E-89C6-90F54D92034C}" destId="{95FAB496-2EF3-0843-B1B3-3C6F8483A0B9}" srcOrd="3" destOrd="0" presId="urn:microsoft.com/office/officeart/2005/8/layout/hierarchy1"/>
    <dgm:cxn modelId="{38551F5F-66BF-9B47-A3B3-6FA9D529F0D4}" type="presParOf" srcId="{95FAB496-2EF3-0843-B1B3-3C6F8483A0B9}" destId="{08ABE449-42B8-0A4C-879D-17D86BDCFCB1}" srcOrd="0" destOrd="0" presId="urn:microsoft.com/office/officeart/2005/8/layout/hierarchy1"/>
    <dgm:cxn modelId="{27C5303A-E3DA-3C41-90CA-D122550CB411}" type="presParOf" srcId="{08ABE449-42B8-0A4C-879D-17D86BDCFCB1}" destId="{8D3768EB-D0FF-8C4A-902A-86E98B45A06E}" srcOrd="0" destOrd="0" presId="urn:microsoft.com/office/officeart/2005/8/layout/hierarchy1"/>
    <dgm:cxn modelId="{EA8143E3-887E-4E45-B89A-5178B9DE1DD1}" type="presParOf" srcId="{08ABE449-42B8-0A4C-879D-17D86BDCFCB1}" destId="{0298D6AD-00EA-434D-B274-1251235A0DCD}" srcOrd="1" destOrd="0" presId="urn:microsoft.com/office/officeart/2005/8/layout/hierarchy1"/>
    <dgm:cxn modelId="{7C366F7C-403C-E244-B5D1-42F4B9B6BC69}" type="presParOf" srcId="{95FAB496-2EF3-0843-B1B3-3C6F8483A0B9}" destId="{3E33BDE7-546D-ED40-9D67-5F9B62507233}" srcOrd="1" destOrd="0" presId="urn:microsoft.com/office/officeart/2005/8/layout/hierarchy1"/>
    <dgm:cxn modelId="{B4689CE2-8D49-094E-A724-75368F311694}" type="presParOf" srcId="{15C5227B-1468-954E-89C6-90F54D92034C}" destId="{0F392152-4EF4-0243-8519-D1ACC89A8A7A}" srcOrd="4" destOrd="0" presId="urn:microsoft.com/office/officeart/2005/8/layout/hierarchy1"/>
    <dgm:cxn modelId="{13C73A97-3143-6A4B-A537-DB93E64BE8CA}" type="presParOf" srcId="{15C5227B-1468-954E-89C6-90F54D92034C}" destId="{4BFF1754-904F-9640-899C-551F7DE3F6B5}" srcOrd="5" destOrd="0" presId="urn:microsoft.com/office/officeart/2005/8/layout/hierarchy1"/>
    <dgm:cxn modelId="{0AA89C86-5BE0-8948-A5E9-56EF91CE20AE}" type="presParOf" srcId="{4BFF1754-904F-9640-899C-551F7DE3F6B5}" destId="{AA3FAC1D-C431-E246-B072-D7B4FA64DE91}" srcOrd="0" destOrd="0" presId="urn:microsoft.com/office/officeart/2005/8/layout/hierarchy1"/>
    <dgm:cxn modelId="{7ED7B019-F9C4-7945-B7AA-06A13A58A21D}" type="presParOf" srcId="{AA3FAC1D-C431-E246-B072-D7B4FA64DE91}" destId="{67F4EA1F-0C37-1A49-8EAE-B883635317E6}" srcOrd="0" destOrd="0" presId="urn:microsoft.com/office/officeart/2005/8/layout/hierarchy1"/>
    <dgm:cxn modelId="{BD769EF0-7013-D54E-9D50-A205FA62490E}" type="presParOf" srcId="{AA3FAC1D-C431-E246-B072-D7B4FA64DE91}" destId="{687D706B-721E-E943-87F4-EDCAEDA35C60}" srcOrd="1" destOrd="0" presId="urn:microsoft.com/office/officeart/2005/8/layout/hierarchy1"/>
    <dgm:cxn modelId="{8852435F-5ED6-BA48-87E5-2BAA3BE97C11}" type="presParOf" srcId="{4BFF1754-904F-9640-899C-551F7DE3F6B5}" destId="{88CDBB20-D0CE-AD46-A5D3-2AD8FB1E0D66}" srcOrd="1" destOrd="0" presId="urn:microsoft.com/office/officeart/2005/8/layout/hierarchy1"/>
    <dgm:cxn modelId="{E3C1F8E6-0744-B440-82DC-039D17925401}" type="presParOf" srcId="{15C5227B-1468-954E-89C6-90F54D92034C}" destId="{4392AFED-5DFD-794F-9341-050ECC2ACFE0}" srcOrd="6" destOrd="0" presId="urn:microsoft.com/office/officeart/2005/8/layout/hierarchy1"/>
    <dgm:cxn modelId="{07C99732-8522-5843-944C-0FEB3526015A}" type="presParOf" srcId="{15C5227B-1468-954E-89C6-90F54D92034C}" destId="{05693619-30A0-F94B-9AFC-CBBF75A514C6}" srcOrd="7" destOrd="0" presId="urn:microsoft.com/office/officeart/2005/8/layout/hierarchy1"/>
    <dgm:cxn modelId="{37814A0B-E60A-7940-A646-D23042EA3BD5}" type="presParOf" srcId="{05693619-30A0-F94B-9AFC-CBBF75A514C6}" destId="{14F46C29-883A-224A-AD6C-FA8A661BB30B}" srcOrd="0" destOrd="0" presId="urn:microsoft.com/office/officeart/2005/8/layout/hierarchy1"/>
    <dgm:cxn modelId="{CD777B4C-6526-C742-86D4-0331BE3A448C}" type="presParOf" srcId="{14F46C29-883A-224A-AD6C-FA8A661BB30B}" destId="{09187CC9-2A4C-F14C-8B4F-E00E27C9F244}" srcOrd="0" destOrd="0" presId="urn:microsoft.com/office/officeart/2005/8/layout/hierarchy1"/>
    <dgm:cxn modelId="{07EC7235-7419-AF4E-8C28-FC9767DBC6BB}" type="presParOf" srcId="{14F46C29-883A-224A-AD6C-FA8A661BB30B}" destId="{A874B461-90D8-954A-9C2C-4CD6AA300175}" srcOrd="1" destOrd="0" presId="urn:microsoft.com/office/officeart/2005/8/layout/hierarchy1"/>
    <dgm:cxn modelId="{BF97A0B3-0AC1-DB4A-BA09-6C4A84F6F529}" type="presParOf" srcId="{05693619-30A0-F94B-9AFC-CBBF75A514C6}" destId="{F7DF5231-49BB-2B44-B7A9-18D951889A33}" srcOrd="1" destOrd="0" presId="urn:microsoft.com/office/officeart/2005/8/layout/hierarchy1"/>
  </dgm:cxnLst>
  <dgm:bg>
    <a:solidFill>
      <a:schemeClr val="accent2">
        <a:lumMod val="50000"/>
      </a:schemeClr>
    </a:solidFill>
    <a:effectLst>
      <a:outerShdw blurRad="50800" dist="38100" dir="2700000" algn="tl" rotWithShape="0">
        <a:prstClr val="black">
          <a:alpha val="40000"/>
        </a:prstClr>
      </a:outerShdw>
      <a:softEdge rad="127000"/>
    </a:effectLst>
  </dgm:bg>
  <dgm:whole>
    <a:ln w="1905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Cable cyclic load testing Twente Press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Critical current/</a:t>
          </a:r>
          <a:r>
            <a:rPr lang="en-US" sz="1800" b="1" i="0" dirty="0" err="1"/>
            <a:t>load</a:t>
          </a:r>
          <a:r>
            <a:rPr lang="en-US" sz="1800" b="1" i="1" dirty="0" err="1"/>
            <a:t>I</a:t>
          </a:r>
          <a:r>
            <a:rPr lang="en-US" sz="1800" b="1" i="0" baseline="-25000" dirty="0" err="1"/>
            <a:t>c</a:t>
          </a:r>
          <a:r>
            <a:rPr lang="en-US" sz="1800" b="1" i="0" dirty="0"/>
            <a:t>(</a:t>
          </a:r>
          <a:r>
            <a:rPr lang="en-US" sz="1800" b="1" i="1" dirty="0"/>
            <a:t>F</a:t>
          </a:r>
          <a:r>
            <a:rPr lang="en-US" sz="1800" b="1" i="0" dirty="0"/>
            <a:t>)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Transverse stiffness </a:t>
          </a:r>
          <a:r>
            <a:rPr lang="en-US" sz="1800" b="1" i="1" dirty="0"/>
            <a:t>d</a:t>
          </a:r>
          <a:r>
            <a:rPr lang="en-US" sz="1800" b="1" dirty="0"/>
            <a:t>(</a:t>
          </a:r>
          <a:r>
            <a:rPr lang="en-US" sz="1800" b="1" i="1" dirty="0"/>
            <a:t>F</a:t>
          </a:r>
          <a:r>
            <a:rPr lang="en-US" sz="1800" b="1" dirty="0"/>
            <a:t>)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10DD98A-5709-EE48-82AE-26AAEC7C164D}">
      <dgm:prSet custT="1"/>
      <dgm:spPr/>
      <dgm:t>
        <a:bodyPr/>
        <a:lstStyle/>
        <a:p>
          <a:r>
            <a:rPr lang="en-US" sz="1800" b="1" dirty="0"/>
            <a:t>Inter tape contact resistance </a:t>
          </a:r>
          <a:r>
            <a:rPr lang="en-US" sz="1800" b="1" i="1" dirty="0" err="1"/>
            <a:t>R</a:t>
          </a:r>
          <a:r>
            <a:rPr lang="en-US" sz="1800" b="1" baseline="-25000" dirty="0" err="1"/>
            <a:t>c</a:t>
          </a:r>
          <a:endParaRPr lang="en-US" sz="1800" b="1" baseline="-25000" dirty="0"/>
        </a:p>
      </dgm:t>
    </dgm:pt>
    <dgm:pt modelId="{2709B28F-BF6B-F545-B13E-79C0AF746C59}" type="parTrans" cxnId="{986EC5C0-4F6E-4548-B6EA-30845491A770}">
      <dgm:prSet/>
      <dgm:spPr>
        <a:ln w="3810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CB62A8AA-2817-ED46-844A-2E87EF25B59E}" type="sibTrans" cxnId="{986EC5C0-4F6E-4548-B6EA-30845491A770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3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3"/>
      <dgm:spPr/>
    </dgm:pt>
    <dgm:pt modelId="{73A108C6-04C6-4945-9725-A6B995A849DF}" type="pres">
      <dgm:prSet presAssocID="{C857CDDE-7250-D74E-B31B-E98570D27202}" presName="text2" presStyleLbl="fgAcc2" presStyleIdx="0" presStyleCnt="3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3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3"/>
      <dgm:spPr/>
    </dgm:pt>
    <dgm:pt modelId="{0298D6AD-00EA-434D-B274-1251235A0DCD}" type="pres">
      <dgm:prSet presAssocID="{1F955FC7-727D-8247-99E4-3E773A981BCB}" presName="text2" presStyleLbl="fgAcc2" presStyleIdx="1" presStyleCnt="3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  <dgm:pt modelId="{0F392152-4EF4-0243-8519-D1ACC89A8A7A}" type="pres">
      <dgm:prSet presAssocID="{2709B28F-BF6B-F545-B13E-79C0AF746C59}" presName="Name10" presStyleLbl="parChTrans1D2" presStyleIdx="2" presStyleCnt="3"/>
      <dgm:spPr/>
    </dgm:pt>
    <dgm:pt modelId="{4BFF1754-904F-9640-899C-551F7DE3F6B5}" type="pres">
      <dgm:prSet presAssocID="{110DD98A-5709-EE48-82AE-26AAEC7C164D}" presName="hierRoot2" presStyleCnt="0"/>
      <dgm:spPr/>
    </dgm:pt>
    <dgm:pt modelId="{AA3FAC1D-C431-E246-B072-D7B4FA64DE91}" type="pres">
      <dgm:prSet presAssocID="{110DD98A-5709-EE48-82AE-26AAEC7C164D}" presName="composite2" presStyleCnt="0"/>
      <dgm:spPr/>
    </dgm:pt>
    <dgm:pt modelId="{67F4EA1F-0C37-1A49-8EAE-B883635317E6}" type="pres">
      <dgm:prSet presAssocID="{110DD98A-5709-EE48-82AE-26AAEC7C164D}" presName="background2" presStyleLbl="node2" presStyleIdx="2" presStyleCnt="3"/>
      <dgm:spPr/>
    </dgm:pt>
    <dgm:pt modelId="{687D706B-721E-E943-87F4-EDCAEDA35C60}" type="pres">
      <dgm:prSet presAssocID="{110DD98A-5709-EE48-82AE-26AAEC7C164D}" presName="text2" presStyleLbl="fgAcc2" presStyleIdx="2" presStyleCnt="3">
        <dgm:presLayoutVars>
          <dgm:chPref val="3"/>
        </dgm:presLayoutVars>
      </dgm:prSet>
      <dgm:spPr/>
    </dgm:pt>
    <dgm:pt modelId="{88CDBB20-D0CE-AD46-A5D3-2AD8FB1E0D66}" type="pres">
      <dgm:prSet presAssocID="{110DD98A-5709-EE48-82AE-26AAEC7C164D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21D3694D-72CD-4444-8426-39DAC57FE002}" type="presOf" srcId="{2709B28F-BF6B-F545-B13E-79C0AF746C59}" destId="{0F392152-4EF4-0243-8519-D1ACC89A8A7A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9AD6D08B-E87C-6A41-AD84-0E29B5610F3D}" type="presOf" srcId="{110DD98A-5709-EE48-82AE-26AAEC7C164D}" destId="{687D706B-721E-E943-87F4-EDCAEDA35C60}" srcOrd="0" destOrd="0" presId="urn:microsoft.com/office/officeart/2005/8/layout/hierarchy1"/>
    <dgm:cxn modelId="{20737799-71F3-5A41-BD3B-3E961916DD96}" type="presOf" srcId="{1F955FC7-727D-8247-99E4-3E773A981BCB}" destId="{0298D6AD-00EA-434D-B274-1251235A0DCD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986EC5C0-4F6E-4548-B6EA-30845491A770}" srcId="{D0A10A00-7287-354C-A6EF-43DC80B21E35}" destId="{110DD98A-5709-EE48-82AE-26AAEC7C164D}" srcOrd="2" destOrd="0" parTransId="{2709B28F-BF6B-F545-B13E-79C0AF746C59}" sibTransId="{CB62A8AA-2817-ED46-844A-2E87EF25B59E}"/>
    <dgm:cxn modelId="{A74D15D9-E731-1546-A92D-989306AA9F98}" type="presOf" srcId="{C857CDDE-7250-D74E-B31B-E98570D27202}" destId="{73A108C6-04C6-4945-9725-A6B995A849DF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CF830BE9-5EB1-7448-94D8-FEDA9FF321E1}" type="presParOf" srcId="{D4113DE2-6D3C-2447-BBAA-FD36C8B5E114}" destId="{921664BB-3EE4-C945-930B-9BA4F9E3A0FF}" srcOrd="0" destOrd="0" presId="urn:microsoft.com/office/officeart/2005/8/layout/hierarchy1"/>
    <dgm:cxn modelId="{3A7119DF-49C5-C243-AB4F-83E8E31E99A7}" type="presParOf" srcId="{921664BB-3EE4-C945-930B-9BA4F9E3A0FF}" destId="{339E7C66-1319-9542-92D0-8BE01522D0C7}" srcOrd="0" destOrd="0" presId="urn:microsoft.com/office/officeart/2005/8/layout/hierarchy1"/>
    <dgm:cxn modelId="{73D323B9-3A61-DD46-B047-BC6824F51D0F}" type="presParOf" srcId="{921664BB-3EE4-C945-930B-9BA4F9E3A0FF}" destId="{73A108C6-04C6-4945-9725-A6B995A849DF}" srcOrd="1" destOrd="0" presId="urn:microsoft.com/office/officeart/2005/8/layout/hierarchy1"/>
    <dgm:cxn modelId="{656507E6-0F6E-DF40-A256-4FF4CBABFEA6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99B94BE3-5697-3543-8370-B66F88670D21}" type="presParOf" srcId="{95FAB496-2EF3-0843-B1B3-3C6F8483A0B9}" destId="{08ABE449-42B8-0A4C-879D-17D86BDCFCB1}" srcOrd="0" destOrd="0" presId="urn:microsoft.com/office/officeart/2005/8/layout/hierarchy1"/>
    <dgm:cxn modelId="{C87DCE7C-A93A-974F-B9F7-804213A4C1E2}" type="presParOf" srcId="{08ABE449-42B8-0A4C-879D-17D86BDCFCB1}" destId="{8D3768EB-D0FF-8C4A-902A-86E98B45A06E}" srcOrd="0" destOrd="0" presId="urn:microsoft.com/office/officeart/2005/8/layout/hierarchy1"/>
    <dgm:cxn modelId="{19DD4444-DDAE-334B-A249-96D6EE5E51DB}" type="presParOf" srcId="{08ABE449-42B8-0A4C-879D-17D86BDCFCB1}" destId="{0298D6AD-00EA-434D-B274-1251235A0DCD}" srcOrd="1" destOrd="0" presId="urn:microsoft.com/office/officeart/2005/8/layout/hierarchy1"/>
    <dgm:cxn modelId="{3F39AB54-EEEF-034D-96CE-C8D5D5B677E8}" type="presParOf" srcId="{95FAB496-2EF3-0843-B1B3-3C6F8483A0B9}" destId="{3E33BDE7-546D-ED40-9D67-5F9B62507233}" srcOrd="1" destOrd="0" presId="urn:microsoft.com/office/officeart/2005/8/layout/hierarchy1"/>
    <dgm:cxn modelId="{FCE1A3E1-CDA3-0E43-83DD-FB402157B7B0}" type="presParOf" srcId="{15C5227B-1468-954E-89C6-90F54D92034C}" destId="{0F392152-4EF4-0243-8519-D1ACC89A8A7A}" srcOrd="4" destOrd="0" presId="urn:microsoft.com/office/officeart/2005/8/layout/hierarchy1"/>
    <dgm:cxn modelId="{5B2A6E76-C8BB-434D-9BDE-9C75141B94B6}" type="presParOf" srcId="{15C5227B-1468-954E-89C6-90F54D92034C}" destId="{4BFF1754-904F-9640-899C-551F7DE3F6B5}" srcOrd="5" destOrd="0" presId="urn:microsoft.com/office/officeart/2005/8/layout/hierarchy1"/>
    <dgm:cxn modelId="{869D7C11-F26B-E043-837B-2E3162DA899E}" type="presParOf" srcId="{4BFF1754-904F-9640-899C-551F7DE3F6B5}" destId="{AA3FAC1D-C431-E246-B072-D7B4FA64DE91}" srcOrd="0" destOrd="0" presId="urn:microsoft.com/office/officeart/2005/8/layout/hierarchy1"/>
    <dgm:cxn modelId="{F004713E-BA04-CF40-B499-4BE090E0C609}" type="presParOf" srcId="{AA3FAC1D-C431-E246-B072-D7B4FA64DE91}" destId="{67F4EA1F-0C37-1A49-8EAE-B883635317E6}" srcOrd="0" destOrd="0" presId="urn:microsoft.com/office/officeart/2005/8/layout/hierarchy1"/>
    <dgm:cxn modelId="{D37D16E1-73A9-584C-AA5E-90C44646E5A4}" type="presParOf" srcId="{AA3FAC1D-C431-E246-B072-D7B4FA64DE91}" destId="{687D706B-721E-E943-87F4-EDCAEDA35C60}" srcOrd="1" destOrd="0" presId="urn:microsoft.com/office/officeart/2005/8/layout/hierarchy1"/>
    <dgm:cxn modelId="{99F7F7A6-3E7B-E940-AC79-FE2F4CFD0EB5}" type="presParOf" srcId="{4BFF1754-904F-9640-899C-551F7DE3F6B5}" destId="{88CDBB20-D0CE-AD46-A5D3-2AD8FB1E0D66}" srcOrd="1" destOrd="0" presId="urn:microsoft.com/office/officeart/2005/8/layout/hierarchy1"/>
  </dgm:cxnLst>
  <dgm:bg>
    <a:solidFill>
      <a:schemeClr val="accent5">
        <a:lumMod val="75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564900D-AF96-E940-AC6D-BB568FB0CF3C}" type="doc">
      <dgm:prSet loTypeId="urn:microsoft.com/office/officeart/2005/8/layout/hierarchy1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D0A10A00-7287-354C-A6EF-43DC80B21E35}">
      <dgm:prSet phldrT="[Text]" custT="1"/>
      <dgm:spPr/>
      <dgm:t>
        <a:bodyPr/>
        <a:lstStyle/>
        <a:p>
          <a:r>
            <a:rPr lang="en-US" sz="1800" b="1" dirty="0"/>
            <a:t>FE cable model</a:t>
          </a:r>
        </a:p>
      </dgm:t>
    </dgm:pt>
    <dgm:pt modelId="{5D07B056-C90A-4346-B7DD-5DCE51F68171}" type="parTrans" cxnId="{0C97FC60-3E84-234E-96B6-EC539393711D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02FCF5D-00CC-F640-8203-792C7C884AC1}" type="sibTrans" cxnId="{0C97FC60-3E84-234E-96B6-EC539393711D}">
      <dgm:prSet/>
      <dgm:spPr/>
      <dgm:t>
        <a:bodyPr/>
        <a:lstStyle/>
        <a:p>
          <a:endParaRPr lang="en-US" sz="1400" b="1" dirty="0">
            <a:solidFill>
              <a:schemeClr val="bg1"/>
            </a:solidFill>
          </a:endParaRPr>
        </a:p>
      </dgm:t>
    </dgm:pt>
    <dgm:pt modelId="{C857CDDE-7250-D74E-B31B-E98570D27202}">
      <dgm:prSet phldrT="[Text]" custT="1"/>
      <dgm:spPr/>
      <dgm:t>
        <a:bodyPr/>
        <a:lstStyle/>
        <a:p>
          <a:r>
            <a:rPr lang="en-US" sz="1800" b="1" i="0" dirty="0"/>
            <a:t>Materials</a:t>
          </a:r>
        </a:p>
      </dgm:t>
    </dgm:pt>
    <dgm:pt modelId="{7D5FCFFB-FEF4-284E-955A-ACC518A80936}" type="parTrans" cxnId="{25488B7F-C9B8-E744-A10A-46705EB32CA2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EB328B7C-86DC-E94B-A6CE-E71F65EF0B8E}" type="sibTrans" cxnId="{25488B7F-C9B8-E744-A10A-46705EB32CA2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1F955FC7-727D-8247-99E4-3E773A981BCB}">
      <dgm:prSet phldrT="[Text]" custT="1"/>
      <dgm:spPr/>
      <dgm:t>
        <a:bodyPr/>
        <a:lstStyle/>
        <a:p>
          <a:r>
            <a:rPr lang="en-US" sz="1800" b="1" dirty="0"/>
            <a:t>Design</a:t>
          </a:r>
          <a:endParaRPr lang="en-US" sz="1800" b="1" baseline="-25000" dirty="0"/>
        </a:p>
      </dgm:t>
    </dgm:pt>
    <dgm:pt modelId="{F12964DD-F7B2-8E4D-A5D1-184274DEE603}" type="parTrans" cxnId="{7FA56813-8C36-6C4F-A558-2954E29EE796}">
      <dgm:prSet/>
      <dgm:spPr>
        <a:ln w="3810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6C0BCA-670E-1849-A12E-B3038D03021B}" type="sibTrans" cxnId="{7FA56813-8C36-6C4F-A558-2954E29EE796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4959ABB9-EE55-F34A-8A41-522D43846502}" type="pres">
      <dgm:prSet presAssocID="{8564900D-AF96-E940-AC6D-BB568FB0CF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2C7194-21A3-8F43-A957-3545C55D9675}" type="pres">
      <dgm:prSet presAssocID="{D0A10A00-7287-354C-A6EF-43DC80B21E35}" presName="hierRoot1" presStyleCnt="0"/>
      <dgm:spPr/>
    </dgm:pt>
    <dgm:pt modelId="{6C97DFAE-D6B1-EB4D-9AB6-BA7589F66C4D}" type="pres">
      <dgm:prSet presAssocID="{D0A10A00-7287-354C-A6EF-43DC80B21E35}" presName="composite" presStyleCnt="0"/>
      <dgm:spPr/>
    </dgm:pt>
    <dgm:pt modelId="{75AF8FCB-CCD8-FE40-BBB0-38DB8837FA9A}" type="pres">
      <dgm:prSet presAssocID="{D0A10A00-7287-354C-A6EF-43DC80B21E35}" presName="background" presStyleLbl="node0" presStyleIdx="0" presStyleCnt="1"/>
      <dgm:spPr/>
    </dgm:pt>
    <dgm:pt modelId="{EA92E581-EF51-AA45-B7EF-512070B2759E}" type="pres">
      <dgm:prSet presAssocID="{D0A10A00-7287-354C-A6EF-43DC80B21E35}" presName="text" presStyleLbl="fgAcc0" presStyleIdx="0" presStyleCnt="1" custScaleX="119441">
        <dgm:presLayoutVars>
          <dgm:chPref val="3"/>
        </dgm:presLayoutVars>
      </dgm:prSet>
      <dgm:spPr/>
    </dgm:pt>
    <dgm:pt modelId="{15C5227B-1468-954E-89C6-90F54D92034C}" type="pres">
      <dgm:prSet presAssocID="{D0A10A00-7287-354C-A6EF-43DC80B21E35}" presName="hierChild2" presStyleCnt="0"/>
      <dgm:spPr/>
    </dgm:pt>
    <dgm:pt modelId="{D2DD3D31-645C-504C-9F8C-29B28DDA87F7}" type="pres">
      <dgm:prSet presAssocID="{7D5FCFFB-FEF4-284E-955A-ACC518A80936}" presName="Name10" presStyleLbl="parChTrans1D2" presStyleIdx="0" presStyleCnt="2"/>
      <dgm:spPr/>
    </dgm:pt>
    <dgm:pt modelId="{D4113DE2-6D3C-2447-BBAA-FD36C8B5E114}" type="pres">
      <dgm:prSet presAssocID="{C857CDDE-7250-D74E-B31B-E98570D27202}" presName="hierRoot2" presStyleCnt="0"/>
      <dgm:spPr/>
    </dgm:pt>
    <dgm:pt modelId="{921664BB-3EE4-C945-930B-9BA4F9E3A0FF}" type="pres">
      <dgm:prSet presAssocID="{C857CDDE-7250-D74E-B31B-E98570D27202}" presName="composite2" presStyleCnt="0"/>
      <dgm:spPr/>
    </dgm:pt>
    <dgm:pt modelId="{339E7C66-1319-9542-92D0-8BE01522D0C7}" type="pres">
      <dgm:prSet presAssocID="{C857CDDE-7250-D74E-B31B-E98570D27202}" presName="background2" presStyleLbl="node2" presStyleIdx="0" presStyleCnt="2"/>
      <dgm:spPr/>
    </dgm:pt>
    <dgm:pt modelId="{73A108C6-04C6-4945-9725-A6B995A849DF}" type="pres">
      <dgm:prSet presAssocID="{C857CDDE-7250-D74E-B31B-E98570D27202}" presName="text2" presStyleLbl="fgAcc2" presStyleIdx="0" presStyleCnt="2">
        <dgm:presLayoutVars>
          <dgm:chPref val="3"/>
        </dgm:presLayoutVars>
      </dgm:prSet>
      <dgm:spPr/>
    </dgm:pt>
    <dgm:pt modelId="{34B199E5-A315-6A42-8D83-97C01F0ACAAE}" type="pres">
      <dgm:prSet presAssocID="{C857CDDE-7250-D74E-B31B-E98570D27202}" presName="hierChild3" presStyleCnt="0"/>
      <dgm:spPr/>
    </dgm:pt>
    <dgm:pt modelId="{59D438BC-ED35-E64F-AAF1-BAB7BF9084DE}" type="pres">
      <dgm:prSet presAssocID="{F12964DD-F7B2-8E4D-A5D1-184274DEE603}" presName="Name10" presStyleLbl="parChTrans1D2" presStyleIdx="1" presStyleCnt="2"/>
      <dgm:spPr/>
    </dgm:pt>
    <dgm:pt modelId="{95FAB496-2EF3-0843-B1B3-3C6F8483A0B9}" type="pres">
      <dgm:prSet presAssocID="{1F955FC7-727D-8247-99E4-3E773A981BCB}" presName="hierRoot2" presStyleCnt="0"/>
      <dgm:spPr/>
    </dgm:pt>
    <dgm:pt modelId="{08ABE449-42B8-0A4C-879D-17D86BDCFCB1}" type="pres">
      <dgm:prSet presAssocID="{1F955FC7-727D-8247-99E4-3E773A981BCB}" presName="composite2" presStyleCnt="0"/>
      <dgm:spPr/>
    </dgm:pt>
    <dgm:pt modelId="{8D3768EB-D0FF-8C4A-902A-86E98B45A06E}" type="pres">
      <dgm:prSet presAssocID="{1F955FC7-727D-8247-99E4-3E773A981BCB}" presName="background2" presStyleLbl="node2" presStyleIdx="1" presStyleCnt="2"/>
      <dgm:spPr/>
    </dgm:pt>
    <dgm:pt modelId="{0298D6AD-00EA-434D-B274-1251235A0DCD}" type="pres">
      <dgm:prSet presAssocID="{1F955FC7-727D-8247-99E4-3E773A981BCB}" presName="text2" presStyleLbl="fgAcc2" presStyleIdx="1" presStyleCnt="2">
        <dgm:presLayoutVars>
          <dgm:chPref val="3"/>
        </dgm:presLayoutVars>
      </dgm:prSet>
      <dgm:spPr/>
    </dgm:pt>
    <dgm:pt modelId="{3E33BDE7-546D-ED40-9D67-5F9B62507233}" type="pres">
      <dgm:prSet presAssocID="{1F955FC7-727D-8247-99E4-3E773A981BCB}" presName="hierChild3" presStyleCnt="0"/>
      <dgm:spPr/>
    </dgm:pt>
  </dgm:ptLst>
  <dgm:cxnLst>
    <dgm:cxn modelId="{7FA56813-8C36-6C4F-A558-2954E29EE796}" srcId="{D0A10A00-7287-354C-A6EF-43DC80B21E35}" destId="{1F955FC7-727D-8247-99E4-3E773A981BCB}" srcOrd="1" destOrd="0" parTransId="{F12964DD-F7B2-8E4D-A5D1-184274DEE603}" sibTransId="{A56C0BCA-670E-1849-A12E-B3038D03021B}"/>
    <dgm:cxn modelId="{BC76F018-AF00-6147-BA76-F07DACF84D94}" type="presOf" srcId="{D0A10A00-7287-354C-A6EF-43DC80B21E35}" destId="{EA92E581-EF51-AA45-B7EF-512070B2759E}" srcOrd="0" destOrd="0" presId="urn:microsoft.com/office/officeart/2005/8/layout/hierarchy1"/>
    <dgm:cxn modelId="{06CA5D2B-D56A-6B46-868B-AA54901615CE}" type="presOf" srcId="{8564900D-AF96-E940-AC6D-BB568FB0CF3C}" destId="{4959ABB9-EE55-F34A-8A41-522D43846502}" srcOrd="0" destOrd="0" presId="urn:microsoft.com/office/officeart/2005/8/layout/hierarchy1"/>
    <dgm:cxn modelId="{0C97FC60-3E84-234E-96B6-EC539393711D}" srcId="{8564900D-AF96-E940-AC6D-BB568FB0CF3C}" destId="{D0A10A00-7287-354C-A6EF-43DC80B21E35}" srcOrd="0" destOrd="0" parTransId="{5D07B056-C90A-4346-B7DD-5DCE51F68171}" sibTransId="{702FCF5D-00CC-F640-8203-792C7C884AC1}"/>
    <dgm:cxn modelId="{25488B7F-C9B8-E744-A10A-46705EB32CA2}" srcId="{D0A10A00-7287-354C-A6EF-43DC80B21E35}" destId="{C857CDDE-7250-D74E-B31B-E98570D27202}" srcOrd="0" destOrd="0" parTransId="{7D5FCFFB-FEF4-284E-955A-ACC518A80936}" sibTransId="{EB328B7C-86DC-E94B-A6CE-E71F65EF0B8E}"/>
    <dgm:cxn modelId="{FE4B5697-6BEA-994B-86D0-64EF6E5E35C8}" type="presOf" srcId="{C857CDDE-7250-D74E-B31B-E98570D27202}" destId="{73A108C6-04C6-4945-9725-A6B995A849DF}" srcOrd="0" destOrd="0" presId="urn:microsoft.com/office/officeart/2005/8/layout/hierarchy1"/>
    <dgm:cxn modelId="{4677A6AE-2496-B94A-BCB4-712438CC8113}" type="presOf" srcId="{F12964DD-F7B2-8E4D-A5D1-184274DEE603}" destId="{59D438BC-ED35-E64F-AAF1-BAB7BF9084DE}" srcOrd="0" destOrd="0" presId="urn:microsoft.com/office/officeart/2005/8/layout/hierarchy1"/>
    <dgm:cxn modelId="{EB0FD2D5-F98D-C542-99B3-9880B942A6DD}" type="presOf" srcId="{1F955FC7-727D-8247-99E4-3E773A981BCB}" destId="{0298D6AD-00EA-434D-B274-1251235A0DCD}" srcOrd="0" destOrd="0" presId="urn:microsoft.com/office/officeart/2005/8/layout/hierarchy1"/>
    <dgm:cxn modelId="{AB33DAEA-49AC-BE4F-911E-C60D804A59FA}" type="presOf" srcId="{7D5FCFFB-FEF4-284E-955A-ACC518A80936}" destId="{D2DD3D31-645C-504C-9F8C-29B28DDA87F7}" srcOrd="0" destOrd="0" presId="urn:microsoft.com/office/officeart/2005/8/layout/hierarchy1"/>
    <dgm:cxn modelId="{E43C336D-7EBD-B145-9408-FE690A6DB478}" type="presParOf" srcId="{4959ABB9-EE55-F34A-8A41-522D43846502}" destId="{1C2C7194-21A3-8F43-A957-3545C55D9675}" srcOrd="0" destOrd="0" presId="urn:microsoft.com/office/officeart/2005/8/layout/hierarchy1"/>
    <dgm:cxn modelId="{57863534-074D-D44D-944C-16E845593478}" type="presParOf" srcId="{1C2C7194-21A3-8F43-A957-3545C55D9675}" destId="{6C97DFAE-D6B1-EB4D-9AB6-BA7589F66C4D}" srcOrd="0" destOrd="0" presId="urn:microsoft.com/office/officeart/2005/8/layout/hierarchy1"/>
    <dgm:cxn modelId="{408DC225-1120-7C4D-A240-C3780A7AADB0}" type="presParOf" srcId="{6C97DFAE-D6B1-EB4D-9AB6-BA7589F66C4D}" destId="{75AF8FCB-CCD8-FE40-BBB0-38DB8837FA9A}" srcOrd="0" destOrd="0" presId="urn:microsoft.com/office/officeart/2005/8/layout/hierarchy1"/>
    <dgm:cxn modelId="{E7E0ED51-A245-5743-83A2-C996BDBA8FF9}" type="presParOf" srcId="{6C97DFAE-D6B1-EB4D-9AB6-BA7589F66C4D}" destId="{EA92E581-EF51-AA45-B7EF-512070B2759E}" srcOrd="1" destOrd="0" presId="urn:microsoft.com/office/officeart/2005/8/layout/hierarchy1"/>
    <dgm:cxn modelId="{9C203B4E-C3FF-6C41-95F3-4B5B3641A5E7}" type="presParOf" srcId="{1C2C7194-21A3-8F43-A957-3545C55D9675}" destId="{15C5227B-1468-954E-89C6-90F54D92034C}" srcOrd="1" destOrd="0" presId="urn:microsoft.com/office/officeart/2005/8/layout/hierarchy1"/>
    <dgm:cxn modelId="{2472FA23-F037-2943-9C23-62CD494C5A10}" type="presParOf" srcId="{15C5227B-1468-954E-89C6-90F54D92034C}" destId="{D2DD3D31-645C-504C-9F8C-29B28DDA87F7}" srcOrd="0" destOrd="0" presId="urn:microsoft.com/office/officeart/2005/8/layout/hierarchy1"/>
    <dgm:cxn modelId="{62531FA9-4457-CF46-972E-F07E1D579754}" type="presParOf" srcId="{15C5227B-1468-954E-89C6-90F54D92034C}" destId="{D4113DE2-6D3C-2447-BBAA-FD36C8B5E114}" srcOrd="1" destOrd="0" presId="urn:microsoft.com/office/officeart/2005/8/layout/hierarchy1"/>
    <dgm:cxn modelId="{0F01618F-EA88-4C48-8B86-A9D9253C437D}" type="presParOf" srcId="{D4113DE2-6D3C-2447-BBAA-FD36C8B5E114}" destId="{921664BB-3EE4-C945-930B-9BA4F9E3A0FF}" srcOrd="0" destOrd="0" presId="urn:microsoft.com/office/officeart/2005/8/layout/hierarchy1"/>
    <dgm:cxn modelId="{BE6F32E4-D110-FA4F-B2EA-9E370A8B83EC}" type="presParOf" srcId="{921664BB-3EE4-C945-930B-9BA4F9E3A0FF}" destId="{339E7C66-1319-9542-92D0-8BE01522D0C7}" srcOrd="0" destOrd="0" presId="urn:microsoft.com/office/officeart/2005/8/layout/hierarchy1"/>
    <dgm:cxn modelId="{05935537-B704-D744-B50B-B866258A06B1}" type="presParOf" srcId="{921664BB-3EE4-C945-930B-9BA4F9E3A0FF}" destId="{73A108C6-04C6-4945-9725-A6B995A849DF}" srcOrd="1" destOrd="0" presId="urn:microsoft.com/office/officeart/2005/8/layout/hierarchy1"/>
    <dgm:cxn modelId="{2A55541E-4655-3B4B-B497-AC0F5C4CEF9B}" type="presParOf" srcId="{D4113DE2-6D3C-2447-BBAA-FD36C8B5E114}" destId="{34B199E5-A315-6A42-8D83-97C01F0ACAAE}" srcOrd="1" destOrd="0" presId="urn:microsoft.com/office/officeart/2005/8/layout/hierarchy1"/>
    <dgm:cxn modelId="{0B66D241-ED75-C042-B680-753B1632EFAC}" type="presParOf" srcId="{15C5227B-1468-954E-89C6-90F54D92034C}" destId="{59D438BC-ED35-E64F-AAF1-BAB7BF9084DE}" srcOrd="2" destOrd="0" presId="urn:microsoft.com/office/officeart/2005/8/layout/hierarchy1"/>
    <dgm:cxn modelId="{0B9CA9C4-9C4E-F441-94CA-EA15538030BC}" type="presParOf" srcId="{15C5227B-1468-954E-89C6-90F54D92034C}" destId="{95FAB496-2EF3-0843-B1B3-3C6F8483A0B9}" srcOrd="3" destOrd="0" presId="urn:microsoft.com/office/officeart/2005/8/layout/hierarchy1"/>
    <dgm:cxn modelId="{178E8D82-C8E1-5743-9177-0ED8FCAF25E9}" type="presParOf" srcId="{95FAB496-2EF3-0843-B1B3-3C6F8483A0B9}" destId="{08ABE449-42B8-0A4C-879D-17D86BDCFCB1}" srcOrd="0" destOrd="0" presId="urn:microsoft.com/office/officeart/2005/8/layout/hierarchy1"/>
    <dgm:cxn modelId="{97753EBB-F61F-E946-B513-5591BAC67964}" type="presParOf" srcId="{08ABE449-42B8-0A4C-879D-17D86BDCFCB1}" destId="{8D3768EB-D0FF-8C4A-902A-86E98B45A06E}" srcOrd="0" destOrd="0" presId="urn:microsoft.com/office/officeart/2005/8/layout/hierarchy1"/>
    <dgm:cxn modelId="{EE98BB20-7CF3-A047-82B1-BD5380528DFE}" type="presParOf" srcId="{08ABE449-42B8-0A4C-879D-17D86BDCFCB1}" destId="{0298D6AD-00EA-434D-B274-1251235A0DCD}" srcOrd="1" destOrd="0" presId="urn:microsoft.com/office/officeart/2005/8/layout/hierarchy1"/>
    <dgm:cxn modelId="{BC28B14B-DA5F-6F4A-B0BE-85D3E8AB9891}" type="presParOf" srcId="{95FAB496-2EF3-0843-B1B3-3C6F8483A0B9}" destId="{3E33BDE7-546D-ED40-9D67-5F9B62507233}" srcOrd="1" destOrd="0" presId="urn:microsoft.com/office/officeart/2005/8/layout/hierarchy1"/>
  </dgm:cxnLst>
  <dgm:bg>
    <a:solidFill>
      <a:schemeClr val="accent4">
        <a:lumMod val="50000"/>
      </a:schemeClr>
    </a:solidFill>
    <a:effectLst>
      <a:softEdge rad="127000"/>
    </a:effectLst>
  </dgm:bg>
  <dgm:whole>
    <a:ln w="19050"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– mech. load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stress,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mech. props.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&amp; compressive strain,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</a:t>
          </a:r>
          <a:r>
            <a:rPr lang="en-US" sz="1800" b="1" i="1" kern="1200" dirty="0" err="1">
              <a:latin typeface="Symbol" pitchFamily="2" charset="2"/>
            </a:rPr>
            <a:t>e</a:t>
          </a:r>
          <a:r>
            <a:rPr lang="en-US" sz="1800" b="1" kern="1200" baseline="-25000" dirty="0" err="1"/>
            <a:t>irr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noProof="0" dirty="0" err="1"/>
            <a:t>TransverseStress</a:t>
          </a:r>
          <a:r>
            <a:rPr lang="en-US" sz="1800" b="1" kern="1200" noProof="0" dirty="0"/>
            <a:t> </a:t>
          </a:r>
          <a:r>
            <a:rPr lang="en-US" sz="1800" b="1" i="1" kern="1200" noProof="0" dirty="0" err="1">
              <a:latin typeface="Symbol" pitchFamily="2" charset="2"/>
            </a:rPr>
            <a:t>s</a:t>
          </a:r>
          <a:r>
            <a:rPr lang="en-US" sz="1800" b="1" kern="1200" baseline="-25000" noProof="0" dirty="0" err="1"/>
            <a:t>irr</a:t>
          </a:r>
          <a:endParaRPr lang="en-US" sz="1800" b="1" kern="1200" baseline="-25000" noProof="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 angle,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min. diam.</a:t>
          </a:r>
        </a:p>
      </dsp:txBody>
      <dsp:txXfrm>
        <a:off x="5317528" y="1488565"/>
        <a:ext cx="1382478" cy="7545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cyclic load testing Twente Press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current/</a:t>
          </a:r>
          <a:r>
            <a:rPr lang="en-US" sz="1800" b="1" i="0" kern="1200" dirty="0" err="1"/>
            <a:t>load</a:t>
          </a:r>
          <a:r>
            <a:rPr lang="en-US" sz="1800" b="1" i="1" kern="1200" dirty="0" err="1"/>
            <a:t>I</a:t>
          </a:r>
          <a:r>
            <a:rPr lang="en-US" sz="1800" b="1" i="0" kern="1200" baseline="-25000" dirty="0" err="1"/>
            <a:t>c</a:t>
          </a:r>
          <a:r>
            <a:rPr lang="en-US" sz="1800" b="1" i="0" kern="1200" dirty="0"/>
            <a:t>(</a:t>
          </a:r>
          <a:r>
            <a:rPr lang="en-US" sz="1800" b="1" i="1" kern="1200" dirty="0"/>
            <a:t>F</a:t>
          </a:r>
          <a:r>
            <a:rPr lang="en-US" sz="1800" b="1" i="0" kern="1200" dirty="0"/>
            <a:t>)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– mech. load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stress,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mech. props.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&amp; compressive strain,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</a:t>
          </a:r>
          <a:r>
            <a:rPr lang="en-US" sz="1800" b="1" i="1" kern="1200" dirty="0" err="1">
              <a:latin typeface="Symbol" pitchFamily="2" charset="2"/>
            </a:rPr>
            <a:t>e</a:t>
          </a:r>
          <a:r>
            <a:rPr lang="en-US" sz="1800" b="1" kern="1200" baseline="-25000" dirty="0" err="1"/>
            <a:t>irr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Stress </a:t>
          </a:r>
          <a:r>
            <a:rPr lang="en-US" sz="1800" b="1" i="1" kern="1200" dirty="0" err="1">
              <a:latin typeface="Symbol" pitchFamily="2" charset="2"/>
            </a:rPr>
            <a:t>s</a:t>
          </a:r>
          <a:r>
            <a:rPr lang="en-US" sz="1800" b="1" kern="1200" baseline="-25000" dirty="0" err="1"/>
            <a:t>irr</a:t>
          </a:r>
          <a:endParaRPr lang="en-US" sz="1800" b="1" kern="1200" baseline="-2500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 angle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 min. diam.</a:t>
          </a:r>
        </a:p>
      </dsp:txBody>
      <dsp:txXfrm>
        <a:off x="5317528" y="1488565"/>
        <a:ext cx="1382478" cy="7545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cyclic load testing Twente Press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current/</a:t>
          </a:r>
          <a:r>
            <a:rPr lang="en-US" sz="1800" b="1" i="0" kern="1200" dirty="0" err="1"/>
            <a:t>load</a:t>
          </a:r>
          <a:r>
            <a:rPr lang="en-US" sz="1800" b="1" i="1" kern="1200" dirty="0" err="1"/>
            <a:t>I</a:t>
          </a:r>
          <a:r>
            <a:rPr lang="en-US" sz="1800" b="1" i="0" kern="1200" baseline="-25000" dirty="0" err="1"/>
            <a:t>c</a:t>
          </a:r>
          <a:r>
            <a:rPr lang="en-US" sz="1800" b="1" i="0" kern="1200" dirty="0"/>
            <a:t>(</a:t>
          </a:r>
          <a:r>
            <a:rPr lang="en-US" sz="1800" b="1" i="1" kern="1200" dirty="0"/>
            <a:t>F</a:t>
          </a:r>
          <a:r>
            <a:rPr lang="en-US" sz="1800" b="1" i="0" kern="1200" dirty="0"/>
            <a:t>)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2AFED-5DFD-794F-9341-050ECC2ACFE0}">
      <dsp:nvSpPr>
        <dsp:cNvPr id="0" name=""/>
        <dsp:cNvSpPr/>
      </dsp:nvSpPr>
      <dsp:spPr>
        <a:xfrm>
          <a:off x="3293146" y="964764"/>
          <a:ext cx="2575375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2575375" y="250163"/>
              </a:lnTo>
              <a:lnTo>
                <a:pt x="2575375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92152-4EF4-0243-8519-D1ACC89A8A7A}">
      <dsp:nvSpPr>
        <dsp:cNvPr id="0" name=""/>
        <dsp:cNvSpPr/>
      </dsp:nvSpPr>
      <dsp:spPr>
        <a:xfrm>
          <a:off x="3293146" y="964764"/>
          <a:ext cx="949064" cy="3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63"/>
              </a:lnTo>
              <a:lnTo>
                <a:pt x="949064" y="250163"/>
              </a:lnTo>
              <a:lnTo>
                <a:pt x="949064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539983" y="964764"/>
          <a:ext cx="753162" cy="367093"/>
        </a:xfrm>
        <a:custGeom>
          <a:avLst/>
          <a:gdLst/>
          <a:ahLst/>
          <a:cxnLst/>
          <a:rect l="0" t="0" r="0" b="0"/>
          <a:pathLst>
            <a:path>
              <a:moveTo>
                <a:pt x="753162" y="0"/>
              </a:moveTo>
              <a:lnTo>
                <a:pt x="753162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35958" y="964764"/>
          <a:ext cx="2557187" cy="367093"/>
        </a:xfrm>
        <a:custGeom>
          <a:avLst/>
          <a:gdLst/>
          <a:ahLst/>
          <a:cxnLst/>
          <a:rect l="0" t="0" r="0" b="0"/>
          <a:pathLst>
            <a:path>
              <a:moveTo>
                <a:pt x="2557187" y="0"/>
              </a:moveTo>
              <a:lnTo>
                <a:pt x="2557187" y="250163"/>
              </a:lnTo>
              <a:lnTo>
                <a:pt x="0" y="250163"/>
              </a:lnTo>
              <a:lnTo>
                <a:pt x="0" y="367093"/>
              </a:lnTo>
            </a:path>
          </a:pathLst>
        </a:custGeom>
        <a:noFill/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586446" y="163260"/>
          <a:ext cx="141339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726692" y="296493"/>
          <a:ext cx="141339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Single tape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– mech. load testing</a:t>
          </a:r>
        </a:p>
      </dsp:txBody>
      <dsp:txXfrm>
        <a:off x="2750167" y="319968"/>
        <a:ext cx="1366448" cy="754554"/>
      </dsp:txXfrm>
    </dsp:sp>
    <dsp:sp modelId="{339E7C66-1319-9542-92D0-8BE01522D0C7}">
      <dsp:nvSpPr>
        <dsp:cNvPr id="0" name=""/>
        <dsp:cNvSpPr/>
      </dsp:nvSpPr>
      <dsp:spPr>
        <a:xfrm>
          <a:off x="3055" y="1331857"/>
          <a:ext cx="1465805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43301" y="1465090"/>
          <a:ext cx="1465805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stress,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mech. props.</a:t>
          </a:r>
        </a:p>
      </dsp:txBody>
      <dsp:txXfrm>
        <a:off x="166776" y="1488565"/>
        <a:ext cx="1418855" cy="754554"/>
      </dsp:txXfrm>
    </dsp:sp>
    <dsp:sp modelId="{8D3768EB-D0FF-8C4A-902A-86E98B45A06E}">
      <dsp:nvSpPr>
        <dsp:cNvPr id="0" name=""/>
        <dsp:cNvSpPr/>
      </dsp:nvSpPr>
      <dsp:spPr>
        <a:xfrm>
          <a:off x="1749353" y="1331857"/>
          <a:ext cx="1581260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89598" y="1465090"/>
          <a:ext cx="1581260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Axial tensile &amp; compressive strain,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</a:t>
          </a:r>
          <a:r>
            <a:rPr lang="en-US" sz="1800" b="1" i="1" kern="1200" dirty="0" err="1">
              <a:latin typeface="Symbol" pitchFamily="2" charset="2"/>
            </a:rPr>
            <a:t>e</a:t>
          </a:r>
          <a:r>
            <a:rPr lang="en-US" sz="1800" b="1" kern="1200" baseline="-25000" dirty="0" err="1"/>
            <a:t>irr</a:t>
          </a:r>
          <a:endParaRPr lang="en-US" sz="1800" b="1" kern="1200" baseline="-25000" dirty="0"/>
        </a:p>
      </dsp:txBody>
      <dsp:txXfrm>
        <a:off x="1913073" y="1488565"/>
        <a:ext cx="1534310" cy="754554"/>
      </dsp:txXfrm>
    </dsp:sp>
    <dsp:sp modelId="{67F4EA1F-0C37-1A49-8EAE-B883635317E6}">
      <dsp:nvSpPr>
        <dsp:cNvPr id="0" name=""/>
        <dsp:cNvSpPr/>
      </dsp:nvSpPr>
      <dsp:spPr>
        <a:xfrm>
          <a:off x="3611104" y="1331857"/>
          <a:ext cx="1262211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751350" y="1465090"/>
          <a:ext cx="1262211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Stress </a:t>
          </a:r>
          <a:r>
            <a:rPr lang="en-US" sz="1800" b="1" i="1" kern="1200" dirty="0" err="1">
              <a:latin typeface="Symbol" pitchFamily="2" charset="2"/>
            </a:rPr>
            <a:t>s</a:t>
          </a:r>
          <a:r>
            <a:rPr lang="en-US" sz="1800" b="1" kern="1200" baseline="-25000" dirty="0" err="1"/>
            <a:t>irr</a:t>
          </a:r>
          <a:endParaRPr lang="en-US" sz="1800" b="1" kern="1200" baseline="-25000" dirty="0"/>
        </a:p>
      </dsp:txBody>
      <dsp:txXfrm>
        <a:off x="3774825" y="1488565"/>
        <a:ext cx="1215261" cy="754554"/>
      </dsp:txXfrm>
    </dsp:sp>
    <dsp:sp modelId="{09187CC9-2A4C-F14C-8B4F-E00E27C9F244}">
      <dsp:nvSpPr>
        <dsp:cNvPr id="0" name=""/>
        <dsp:cNvSpPr/>
      </dsp:nvSpPr>
      <dsp:spPr>
        <a:xfrm>
          <a:off x="5153807" y="1331857"/>
          <a:ext cx="1429428" cy="801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4B461-90D8-954A-9C2C-4CD6AA300175}">
      <dsp:nvSpPr>
        <dsp:cNvPr id="0" name=""/>
        <dsp:cNvSpPr/>
      </dsp:nvSpPr>
      <dsp:spPr>
        <a:xfrm>
          <a:off x="5294053" y="1465090"/>
          <a:ext cx="1429428" cy="8015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Winding angle </a:t>
          </a:r>
          <a:r>
            <a:rPr lang="en-US" sz="1800" b="1" i="1" kern="1200" dirty="0"/>
            <a:t>I</a:t>
          </a:r>
          <a:r>
            <a:rPr lang="en-US" sz="1800" b="1" kern="1200" baseline="-25000" dirty="0"/>
            <a:t>c</a:t>
          </a:r>
          <a:r>
            <a:rPr lang="en-US" sz="1800" b="1" kern="1200" dirty="0"/>
            <a:t> &amp;  min. diam.</a:t>
          </a:r>
        </a:p>
      </dsp:txBody>
      <dsp:txXfrm>
        <a:off x="5317528" y="1488565"/>
        <a:ext cx="1382478" cy="7545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92152-4EF4-0243-8519-D1ACC89A8A7A}">
      <dsp:nvSpPr>
        <dsp:cNvPr id="0" name=""/>
        <dsp:cNvSpPr/>
      </dsp:nvSpPr>
      <dsp:spPr>
        <a:xfrm>
          <a:off x="2448673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94"/>
              </a:lnTo>
              <a:lnTo>
                <a:pt x="1737768" y="281794"/>
              </a:lnTo>
              <a:lnTo>
                <a:pt x="1737768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438BC-ED35-E64F-AAF1-BAB7BF9084DE}">
      <dsp:nvSpPr>
        <dsp:cNvPr id="0" name=""/>
        <dsp:cNvSpPr/>
      </dsp:nvSpPr>
      <dsp:spPr>
        <a:xfrm>
          <a:off x="2402953" y="930875"/>
          <a:ext cx="91440" cy="413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710905" y="930875"/>
          <a:ext cx="1737768" cy="413509"/>
        </a:xfrm>
        <a:custGeom>
          <a:avLst/>
          <a:gdLst/>
          <a:ahLst/>
          <a:cxnLst/>
          <a:rect l="0" t="0" r="0" b="0"/>
          <a:pathLst>
            <a:path>
              <a:moveTo>
                <a:pt x="1737768" y="0"/>
              </a:moveTo>
              <a:lnTo>
                <a:pt x="1737768" y="281794"/>
              </a:lnTo>
              <a:lnTo>
                <a:pt x="0" y="281794"/>
              </a:lnTo>
              <a:lnTo>
                <a:pt x="0" y="413509"/>
              </a:lnTo>
            </a:path>
          </a:pathLst>
        </a:custGeom>
        <a:noFill/>
        <a:ln w="3810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1599561" y="28025"/>
          <a:ext cx="1698224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1757540" y="178105"/>
          <a:ext cx="1698224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Cable cyclic load testing Twente Press</a:t>
          </a:r>
        </a:p>
      </dsp:txBody>
      <dsp:txXfrm>
        <a:off x="1783984" y="204549"/>
        <a:ext cx="1645336" cy="849961"/>
      </dsp:txXfrm>
    </dsp:sp>
    <dsp:sp modelId="{339E7C66-1319-9542-92D0-8BE01522D0C7}">
      <dsp:nvSpPr>
        <dsp:cNvPr id="0" name=""/>
        <dsp:cNvSpPr/>
      </dsp:nvSpPr>
      <dsp:spPr>
        <a:xfrm>
          <a:off x="0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57978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Critical current/</a:t>
          </a:r>
          <a:r>
            <a:rPr lang="en-US" sz="1800" b="1" i="0" kern="1200" dirty="0" err="1"/>
            <a:t>load</a:t>
          </a:r>
          <a:r>
            <a:rPr lang="en-US" sz="1800" b="1" i="1" kern="1200" dirty="0" err="1"/>
            <a:t>I</a:t>
          </a:r>
          <a:r>
            <a:rPr lang="en-US" sz="1800" b="1" i="0" kern="1200" baseline="-25000" dirty="0" err="1"/>
            <a:t>c</a:t>
          </a:r>
          <a:r>
            <a:rPr lang="en-US" sz="1800" b="1" i="0" kern="1200" dirty="0"/>
            <a:t>(</a:t>
          </a:r>
          <a:r>
            <a:rPr lang="en-US" sz="1800" b="1" i="1" kern="1200" dirty="0"/>
            <a:t>F</a:t>
          </a:r>
          <a:r>
            <a:rPr lang="en-US" sz="1800" b="1" i="0" kern="1200" dirty="0"/>
            <a:t>)</a:t>
          </a:r>
        </a:p>
      </dsp:txBody>
      <dsp:txXfrm>
        <a:off x="184422" y="1520909"/>
        <a:ext cx="1368922" cy="849961"/>
      </dsp:txXfrm>
    </dsp:sp>
    <dsp:sp modelId="{8D3768EB-D0FF-8C4A-902A-86E98B45A06E}">
      <dsp:nvSpPr>
        <dsp:cNvPr id="0" name=""/>
        <dsp:cNvSpPr/>
      </dsp:nvSpPr>
      <dsp:spPr>
        <a:xfrm>
          <a:off x="1737768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1895747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Transverse stiffness </a:t>
          </a:r>
          <a:r>
            <a:rPr lang="en-US" sz="1800" b="1" i="1" kern="1200" dirty="0"/>
            <a:t>d</a:t>
          </a:r>
          <a:r>
            <a:rPr lang="en-US" sz="1800" b="1" kern="1200" dirty="0"/>
            <a:t>(</a:t>
          </a:r>
          <a:r>
            <a:rPr lang="en-US" sz="1800" b="1" i="1" kern="1200" dirty="0"/>
            <a:t>F</a:t>
          </a:r>
          <a:r>
            <a:rPr lang="en-US" sz="1800" b="1" kern="1200" dirty="0"/>
            <a:t>)</a:t>
          </a:r>
          <a:endParaRPr lang="en-US" sz="1800" b="1" kern="1200" baseline="-25000" dirty="0"/>
        </a:p>
      </dsp:txBody>
      <dsp:txXfrm>
        <a:off x="1922191" y="1520909"/>
        <a:ext cx="1368922" cy="849961"/>
      </dsp:txXfrm>
    </dsp:sp>
    <dsp:sp modelId="{67F4EA1F-0C37-1A49-8EAE-B883635317E6}">
      <dsp:nvSpPr>
        <dsp:cNvPr id="0" name=""/>
        <dsp:cNvSpPr/>
      </dsp:nvSpPr>
      <dsp:spPr>
        <a:xfrm>
          <a:off x="3475536" y="1344385"/>
          <a:ext cx="1421810" cy="902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D706B-721E-E943-87F4-EDCAEDA35C60}">
      <dsp:nvSpPr>
        <dsp:cNvPr id="0" name=""/>
        <dsp:cNvSpPr/>
      </dsp:nvSpPr>
      <dsp:spPr>
        <a:xfrm>
          <a:off x="3633515" y="1494465"/>
          <a:ext cx="1421810" cy="90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Inter tape contact resistance </a:t>
          </a:r>
          <a:r>
            <a:rPr lang="en-US" sz="1800" b="1" i="1" kern="1200" dirty="0" err="1"/>
            <a:t>R</a:t>
          </a:r>
          <a:r>
            <a:rPr lang="en-US" sz="1800" b="1" kern="1200" baseline="-25000" dirty="0" err="1"/>
            <a:t>c</a:t>
          </a:r>
          <a:endParaRPr lang="en-US" sz="1800" b="1" kern="1200" baseline="-25000" dirty="0"/>
        </a:p>
      </dsp:txBody>
      <dsp:txXfrm>
        <a:off x="3659959" y="1520909"/>
        <a:ext cx="1368922" cy="8499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438BC-ED35-E64F-AAF1-BAB7BF9084DE}">
      <dsp:nvSpPr>
        <dsp:cNvPr id="0" name=""/>
        <dsp:cNvSpPr/>
      </dsp:nvSpPr>
      <dsp:spPr>
        <a:xfrm>
          <a:off x="3060566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382"/>
              </a:lnTo>
              <a:lnTo>
                <a:pt x="889194" y="288382"/>
              </a:lnTo>
              <a:lnTo>
                <a:pt x="889194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D3D31-645C-504C-9F8C-29B28DDA87F7}">
      <dsp:nvSpPr>
        <dsp:cNvPr id="0" name=""/>
        <dsp:cNvSpPr/>
      </dsp:nvSpPr>
      <dsp:spPr>
        <a:xfrm>
          <a:off x="2171371" y="924288"/>
          <a:ext cx="889194" cy="423175"/>
        </a:xfrm>
        <a:custGeom>
          <a:avLst/>
          <a:gdLst/>
          <a:ahLst/>
          <a:cxnLst/>
          <a:rect l="0" t="0" r="0" b="0"/>
          <a:pathLst>
            <a:path>
              <a:moveTo>
                <a:pt x="889194" y="0"/>
              </a:moveTo>
              <a:lnTo>
                <a:pt x="889194" y="288382"/>
              </a:lnTo>
              <a:lnTo>
                <a:pt x="0" y="288382"/>
              </a:lnTo>
              <a:lnTo>
                <a:pt x="0" y="423175"/>
              </a:lnTo>
            </a:path>
          </a:pathLst>
        </a:custGeom>
        <a:noFill/>
        <a:ln w="381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F8FCB-CCD8-FE40-BBB0-38DB8837FA9A}">
      <dsp:nvSpPr>
        <dsp:cNvPr id="0" name=""/>
        <dsp:cNvSpPr/>
      </dsp:nvSpPr>
      <dsp:spPr>
        <a:xfrm>
          <a:off x="2191605" y="334"/>
          <a:ext cx="1737921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92E581-EF51-AA45-B7EF-512070B2759E}">
      <dsp:nvSpPr>
        <dsp:cNvPr id="0" name=""/>
        <dsp:cNvSpPr/>
      </dsp:nvSpPr>
      <dsp:spPr>
        <a:xfrm>
          <a:off x="2353277" y="153922"/>
          <a:ext cx="1737921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FE cable model</a:t>
          </a:r>
        </a:p>
      </dsp:txBody>
      <dsp:txXfrm>
        <a:off x="2380339" y="180984"/>
        <a:ext cx="1683797" cy="869830"/>
      </dsp:txXfrm>
    </dsp:sp>
    <dsp:sp modelId="{339E7C66-1319-9542-92D0-8BE01522D0C7}">
      <dsp:nvSpPr>
        <dsp:cNvPr id="0" name=""/>
        <dsp:cNvSpPr/>
      </dsp:nvSpPr>
      <dsp:spPr>
        <a:xfrm>
          <a:off x="1443848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A108C6-04C6-4945-9725-A6B995A849DF}">
      <dsp:nvSpPr>
        <dsp:cNvPr id="0" name=""/>
        <dsp:cNvSpPr/>
      </dsp:nvSpPr>
      <dsp:spPr>
        <a:xfrm>
          <a:off x="1605520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/>
            <a:t>Materials</a:t>
          </a:r>
        </a:p>
      </dsp:txBody>
      <dsp:txXfrm>
        <a:off x="1632582" y="1528114"/>
        <a:ext cx="1400921" cy="869830"/>
      </dsp:txXfrm>
    </dsp:sp>
    <dsp:sp modelId="{8D3768EB-D0FF-8C4A-902A-86E98B45A06E}">
      <dsp:nvSpPr>
        <dsp:cNvPr id="0" name=""/>
        <dsp:cNvSpPr/>
      </dsp:nvSpPr>
      <dsp:spPr>
        <a:xfrm>
          <a:off x="3222237" y="1347464"/>
          <a:ext cx="1455045" cy="923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98D6AD-00EA-434D-B274-1251235A0DCD}">
      <dsp:nvSpPr>
        <dsp:cNvPr id="0" name=""/>
        <dsp:cNvSpPr/>
      </dsp:nvSpPr>
      <dsp:spPr>
        <a:xfrm>
          <a:off x="3383909" y="1501052"/>
          <a:ext cx="1455045" cy="92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Design</a:t>
          </a:r>
          <a:endParaRPr lang="en-US" sz="1800" b="1" kern="1200" baseline="-25000" dirty="0"/>
        </a:p>
      </dsp:txBody>
      <dsp:txXfrm>
        <a:off x="3410971" y="1528114"/>
        <a:ext cx="1400921" cy="869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4638B-2D6F-4C4F-939C-FC330E801D1E}" type="datetimeFigureOut">
              <a:rPr lang="en-US" smtClean="0"/>
              <a:t>3/12/25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BCA26-829C-8243-912E-1CB9E24448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6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393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6962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747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763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44AA28-37E1-3337-9391-BE513DE37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C47AF9-E581-B801-0DF1-A12011AF0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F7577-B78C-768A-2475-F5599C461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0CE01-94F1-6FA9-2469-1C67A04155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916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305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0E0D3-56BE-83CA-0EBE-B8FDA16F7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96CE11-5C87-050C-41A4-0D20CF1093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1FF370-EE80-06EE-9F5F-A3BEB0187A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94AA3-4DAB-07BA-6A4C-E34D59160C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7A2E1-0EF5-4F6C-A697-A12883C24FF3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460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82AA7-F4C2-CFE8-0017-1E054F79B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A97F9A-F256-6D82-8DF3-A4E2FD7722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BCD80-3A35-D34E-7820-7EAB30FE1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74F4C-0209-E5F5-CB03-3AB7AE54C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848F7-1BDC-6D0E-8D91-1646A515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8900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BBC0E-F7AF-E78A-48AD-0E106593B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30AF1-235A-418F-84DC-3D283A2C0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41F9C-E31E-DE71-E24A-DDC2C3E8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93874-FDFE-439C-E002-49A5798D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28314-7987-91BE-87AA-0CFC1EC6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6835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51B78-BE29-7293-1C7E-BB34551FA3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B79A2-4406-EDA6-A722-376B5BDB66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DD753-C87A-0610-6F3F-90A92235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BD274-DAA7-0753-C47A-DCA73988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71D5D-E866-65A7-29C7-599E4DB1E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81448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met fot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60730" y="1868091"/>
            <a:ext cx="5444887" cy="1200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6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681842" y="2035951"/>
            <a:ext cx="5323775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cap="all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TYP HIER UNIVERSITY </a:t>
            </a:r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690866" y="2413242"/>
            <a:ext cx="658665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cap="all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OF</a:t>
            </a:r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372654" y="2409297"/>
            <a:ext cx="4632963" cy="594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600" b="1" cap="all" baseline="0">
                <a:solidFill>
                  <a:srgbClr val="0079BD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TYP HIER SUBTITEL</a:t>
            </a:r>
          </a:p>
        </p:txBody>
      </p:sp>
    </p:spTree>
    <p:extLst>
      <p:ext uri="{BB962C8B-B14F-4D97-AF65-F5344CB8AC3E}">
        <p14:creationId xmlns:p14="http://schemas.microsoft.com/office/powerpoint/2010/main" val="47867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44269-8509-FE7D-3283-990728DE8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F7D4F-F976-AB62-0085-B12B33C05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FBE69-66A1-5C0E-1047-595D28AA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099D1-A1DD-857F-08DC-C963615E6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1CFDB-6BEC-19D0-B43A-4D415ACCA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9811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52917-007C-6B48-BF87-04D08ECEA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5DB5F-C6E1-5425-36BB-332806CCE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42D20-3DC4-D625-8638-ADD5719A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2EEDE-C4DD-89CA-3D40-551376E0E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E75E9-56B7-4B32-55FF-AD464C44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4514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A5ECA-1BB5-ACFD-8CDF-A6A61EF0A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51576-D7CC-1CF6-203B-74B8B2F744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D5968-51E9-C622-7F44-284F0435A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A7266-4439-430A-728E-D19E39F0C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5303E-787D-CE77-8503-690E5041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D9B5A-7CC6-1DC6-63B8-BEF3E0A79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3113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047AE-E022-6172-4C14-BF1B347C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7786F-F589-C552-B82D-63001EC36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007044-C5F2-CE6C-F815-502FA13FC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E7B913-3DCC-D5EC-76AA-1F7A7044C7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0B6FE0-B1AE-C20D-FBA7-686331155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0E8CAB-B7DD-9DA9-65E7-9F67E92F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917038-C9FD-4B6C-97D2-D2211DE35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9FD587-B464-5572-1E16-C939F7E6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32698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9182A-7E41-E1E5-3ED2-7D4C3C67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04853E-70A8-5828-1FB3-7EF2F411D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FB632-A9C9-B2BC-B215-54776C99D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E4B65-FA8C-BA8F-66A8-D4F12216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263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DB5546-E738-6045-0113-A653110E1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D9910E-C05C-7E4B-9A02-B21A6F1FB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3F073-17E4-E99F-90C3-8B5BB248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29794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8F753-04DE-B2CD-2163-B674B612B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4F08E-9446-D4D0-3A8F-98C3323B5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E80E2-E27F-1423-7CB1-45EAF7E9D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11454-4CC8-4BC1-D910-781EB0D4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BD47E-2269-8723-11A5-969BA703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162ED6-E602-84C9-85F7-C9ACE6A45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02144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04A7E-3E00-D619-DEEF-5A0EEC412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A5E0CA-CC54-F72B-D9DD-620917ECC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DCE7D0-D68F-B4E8-E815-C4794194A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F4922-3E44-20D6-4537-6F4ACF96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582FD-2BBF-9658-09C3-E5F319623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5E6F7-3838-63F1-7770-07473EBE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0095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AF2E2D-8CB4-B5AF-BA6E-6C6BAC0B9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EF316-0105-DE4E-1DC1-CE19CF7EC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2F1BF-0B1F-FD23-38A7-68444DFB1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E688-54CA-C04A-9D9A-610889D722E6}" type="datetimeFigureOut">
              <a:rPr lang="en-IT" smtClean="0"/>
              <a:t>3/12/25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BD4F-08B2-32C3-F670-867A961A1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72D20-0271-C14F-CD89-C0346A30D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45894-3AB0-AE42-A96E-94E35924496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6909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7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7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tiff"/><Relationship Id="rId3" Type="http://schemas.openxmlformats.org/officeDocument/2006/relationships/image" Target="../media/image17.png"/><Relationship Id="rId7" Type="http://schemas.openxmlformats.org/officeDocument/2006/relationships/hyperlink" Target="mailto:Ic@77K,Self-fiel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84.png"/><Relationship Id="rId3" Type="http://schemas.openxmlformats.org/officeDocument/2006/relationships/image" Target="../media/image17.png"/><Relationship Id="rId7" Type="http://schemas.openxmlformats.org/officeDocument/2006/relationships/image" Target="../media/image79.pn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image" Target="../media/image82.jpeg"/><Relationship Id="rId5" Type="http://schemas.openxmlformats.org/officeDocument/2006/relationships/image" Target="../media/image78.png"/><Relationship Id="rId10" Type="http://schemas.openxmlformats.org/officeDocument/2006/relationships/image" Target="../media/image81.jpeg"/><Relationship Id="rId4" Type="http://schemas.openxmlformats.org/officeDocument/2006/relationships/image" Target="../media/image77.png"/><Relationship Id="rId9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image" Target="../media/image18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9.xm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8.xml"/><Relationship Id="rId19" Type="http://schemas.openxmlformats.org/officeDocument/2006/relationships/image" Target="../media/image19.jpeg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NULL"/><Relationship Id="rId4" Type="http://schemas.openxmlformats.org/officeDocument/2006/relationships/image" Target="../media/image9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3.xm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19.jpe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7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tiff"/><Relationship Id="rId3" Type="http://schemas.openxmlformats.org/officeDocument/2006/relationships/image" Target="../media/image103.png"/><Relationship Id="rId7" Type="http://schemas.openxmlformats.org/officeDocument/2006/relationships/image" Target="../media/image106.png"/><Relationship Id="rId12" Type="http://schemas.openxmlformats.org/officeDocument/2006/relationships/image" Target="../media/image1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1.png"/><Relationship Id="rId5" Type="http://schemas.openxmlformats.org/officeDocument/2006/relationships/image" Target="../media/image108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image" Target="../media/image113.png"/><Relationship Id="rId7" Type="http://schemas.openxmlformats.org/officeDocument/2006/relationships/image" Target="../media/image10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0.png"/><Relationship Id="rId5" Type="http://schemas.openxmlformats.org/officeDocument/2006/relationships/image" Target="../media/image114.png"/><Relationship Id="rId4" Type="http://schemas.openxmlformats.org/officeDocument/2006/relationships/image" Target="../media/image1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tiff"/><Relationship Id="rId3" Type="http://schemas.openxmlformats.org/officeDocument/2006/relationships/image" Target="../media/image117.png"/><Relationship Id="rId7" Type="http://schemas.openxmlformats.org/officeDocument/2006/relationships/image" Target="../media/image103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0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svg"/><Relationship Id="rId12" Type="http://schemas.openxmlformats.org/officeDocument/2006/relationships/image" Target="../media/image30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37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25.svg"/><Relationship Id="rId3" Type="http://schemas.openxmlformats.org/officeDocument/2006/relationships/image" Target="../media/image30.svg"/><Relationship Id="rId7" Type="http://schemas.openxmlformats.org/officeDocument/2006/relationships/image" Target="../media/image41.svg"/><Relationship Id="rId12" Type="http://schemas.openxmlformats.org/officeDocument/2006/relationships/image" Target="../media/image2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5" Type="http://schemas.openxmlformats.org/officeDocument/2006/relationships/image" Target="../media/image3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image" Target="../media/image1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image" Target="../media/image17.png"/><Relationship Id="rId16" Type="http://schemas.openxmlformats.org/officeDocument/2006/relationships/diagramColors" Target="../diagrams/colors6.xm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19" Type="http://schemas.openxmlformats.org/officeDocument/2006/relationships/image" Target="../media/image19.jpeg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C7F50E-967C-07E6-0F0F-56ED049B43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53" y="335748"/>
            <a:ext cx="7190655" cy="25963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77417-02D1-EF5C-F998-B1B1BE1ACF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29" y="630419"/>
            <a:ext cx="7177436" cy="2596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4A9DE-A076-903E-50B4-0FFA482C03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2116568" y="440885"/>
            <a:ext cx="244211" cy="1700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1339F4-1F93-4E87-765B-A55AEC7229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0689214" y="-157913"/>
            <a:ext cx="131673" cy="149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C4E940-B6C5-1D8F-8127-E0B34D7E132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1622493" y="73809"/>
            <a:ext cx="482800" cy="2106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6DAC9-CCCB-3B68-7681-2E714082081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11997806" y="1197012"/>
            <a:ext cx="232621" cy="250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88D834-1D40-D664-CFC2-9EC0020A003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4352">
            <a:off x="11058449" y="701312"/>
            <a:ext cx="625748" cy="4601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626B69-0D11-7A62-2CAF-0EA2EC1E8EB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7580533" y="-845638"/>
            <a:ext cx="1022657" cy="12685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80F330-0D90-F101-04FA-CD4502BA9B9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8612393" y="1521364"/>
            <a:ext cx="258956" cy="2765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7057B4-91F8-DFAD-B3B5-D6C2FDD14DDE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3617">
            <a:off x="8780381" y="535306"/>
            <a:ext cx="2238436" cy="16460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3F62B3-E9FA-17CE-AEDA-5CB380DE4AD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02924">
            <a:off x="6813424" y="5867754"/>
            <a:ext cx="1315496" cy="13033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9581F97-3B00-B483-CA03-CB4AF01E9AD5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06488">
            <a:off x="10685286" y="4901588"/>
            <a:ext cx="1070865" cy="1061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F6CBFD-41DC-9E59-8CFE-2FA144A6B309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71295">
            <a:off x="753711" y="3967142"/>
            <a:ext cx="2462975" cy="24407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DF3E0F1-A152-1993-48D6-2BFEC0D67461}"/>
              </a:ext>
            </a:extLst>
          </p:cNvPr>
          <p:cNvSpPr txBox="1"/>
          <p:nvPr/>
        </p:nvSpPr>
        <p:spPr>
          <a:xfrm>
            <a:off x="18058" y="0"/>
            <a:ext cx="622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27B9C479-EBC3-829D-BBEF-7A76F02D3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128" y="1824588"/>
            <a:ext cx="9169719" cy="196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60955" rIns="0" bIns="60955">
            <a:spAutoFit/>
          </a:bodyPr>
          <a:lstStyle/>
          <a:p>
            <a:pPr algn="ctr"/>
            <a:r>
              <a:rPr lang="en-AU" sz="4000" b="1" dirty="0">
                <a:solidFill>
                  <a:schemeClr val="bg1"/>
                </a:solidFill>
                <a:cs typeface="Arial Narrow" panose="020B0604020202020204" pitchFamily="34" charset="0"/>
              </a:rPr>
              <a:t>Measurement and FE modelling critical transverse loading limits of REBCO round cables for fusion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09A08E-7F42-AB2F-6F7C-4A4404F08F06}"/>
              </a:ext>
            </a:extLst>
          </p:cNvPr>
          <p:cNvSpPr/>
          <p:nvPr/>
        </p:nvSpPr>
        <p:spPr>
          <a:xfrm>
            <a:off x="3485544" y="3744653"/>
            <a:ext cx="7981242" cy="861692"/>
          </a:xfrm>
          <a:prstGeom prst="rect">
            <a:avLst/>
          </a:prstGeom>
          <a:noFill/>
        </p:spPr>
        <p:txBody>
          <a:bodyPr wrap="square" lIns="121837" tIns="60919" rIns="121837" bIns="60919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A. Nijhuis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1,3 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,G. Anniballi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 Rietberg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N. van Dusschoten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A. Kario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1,7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V.J. Ellenbroek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R. Lübkemann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 Leferink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C. Soyarslan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A.H. van den Boogaard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J.D. Weiss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K. Radcliff 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D.C. van der Laan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H. Jin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C. Zhou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1,5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W. Yu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J.G. Qin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E. Garibaldi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  <a:r>
              <a:rPr lang="en-US" sz="1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M. Breschi</a:t>
            </a:r>
            <a:r>
              <a:rPr lang="en-US" sz="1600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B5C082-40D2-1D15-466F-D618401D03DA}"/>
              </a:ext>
            </a:extLst>
          </p:cNvPr>
          <p:cNvSpPr txBox="1"/>
          <p:nvPr/>
        </p:nvSpPr>
        <p:spPr>
          <a:xfrm>
            <a:off x="4023647" y="4755143"/>
            <a:ext cx="603417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University of Twente, Faculty of Science &amp; Technology, Enschede, The Netherlands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University of Twente, Faculty of Engineering Technology, Enschede, The Netherlands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Foundation </a:t>
            </a:r>
            <a:r>
              <a:rPr lang="en-US" sz="1200" i="1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SuperACT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, Hengelo, The Netherlands</a:t>
            </a: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Advanced Conductor Technologies, Boulder, CO &amp; University of Colorado, Boulder, CO, USA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5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Institute of Plasma Physics, Chinese Academy of Sciences, China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6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200" i="1" dirty="0">
                <a:solidFill>
                  <a:schemeClr val="bg1"/>
                </a:solidFill>
                <a:ea typeface="Times New Roman" panose="02020603050405020304" pitchFamily="18" charset="0"/>
              </a:rPr>
              <a:t>University of Bologna, Bologna, Italy</a:t>
            </a:r>
          </a:p>
          <a:p>
            <a:r>
              <a:rPr lang="en-US" sz="1200" i="1" baseline="300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7</a:t>
            </a:r>
            <a:r>
              <a:rPr lang="en-US" sz="1200" i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CERN, Geneva, Switzerland</a:t>
            </a:r>
            <a:endParaRPr lang="en-US" sz="12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2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07E02CE3-DB40-59B3-D5F8-68A5B90AD8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663" y="6249369"/>
            <a:ext cx="558186" cy="48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67CD84B-15E8-8A2A-F684-2309CC4DDF9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466" y="6249200"/>
            <a:ext cx="2332351" cy="490158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CA003AA7-52CC-E89E-6FBB-A549B50587AC}"/>
              </a:ext>
            </a:extLst>
          </p:cNvPr>
          <p:cNvSpPr txBox="1">
            <a:spLocks/>
          </p:cNvSpPr>
          <p:nvPr/>
        </p:nvSpPr>
        <p:spPr>
          <a:xfrm>
            <a:off x="659396" y="6249200"/>
            <a:ext cx="1431575" cy="482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 vert="horz" lIns="57592" tIns="28797" rIns="57592" bIns="28797" rtlCol="0" anchor="ctr">
            <a:noAutofit/>
          </a:bodyPr>
          <a:lstStyle>
            <a:lvl1pPr algn="l" defTabSz="76788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+mn-lt"/>
              </a:rPr>
              <a:t>ASIPP</a:t>
            </a:r>
            <a:endParaRPr lang="nl-NL" sz="4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" name="Picture 2" descr="EUROfusion - Realising Fusion Energy">
            <a:extLst>
              <a:ext uri="{FF2B5EF4-FFF2-40B4-BE49-F238E27FC236}">
                <a16:creationId xmlns:a16="http://schemas.microsoft.com/office/drawing/2014/main" id="{6C818422-90ED-2A9D-D123-032C5474C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536" y="6241445"/>
            <a:ext cx="2044475" cy="4901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CFE648E-480B-1479-AD07-948F8BBFB615}"/>
              </a:ext>
            </a:extLst>
          </p:cNvPr>
          <p:cNvSpPr txBox="1"/>
          <p:nvPr/>
        </p:nvSpPr>
        <p:spPr>
          <a:xfrm>
            <a:off x="7955432" y="6476716"/>
            <a:ext cx="4204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CCA Workshop 2025, CERN, 12 Mar 2025</a:t>
            </a:r>
          </a:p>
        </p:txBody>
      </p:sp>
    </p:spTree>
    <p:extLst>
      <p:ext uri="{BB962C8B-B14F-4D97-AF65-F5344CB8AC3E}">
        <p14:creationId xmlns:p14="http://schemas.microsoft.com/office/powerpoint/2010/main" val="308969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accel="4000" decel="9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accel="36000" de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2" accel="4000" decel="94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accel="36000" decel="64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2" accel="4000" decel="9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accel="36000" decel="6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2" accel="4000" decel="9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accel="36000" decel="6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2" presetClass="entr" presetSubtype="2" accel="4000" decel="94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accel="36000" decel="64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5400000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" presetClass="entr" presetSubtype="9" accel="4000" decel="94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accel="36000" decel="64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5400000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" presetClass="entr" presetSubtype="6" accel="4000" decel="94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8" presetClass="emph" presetSubtype="0" accel="36000" decel="64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5400000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ntr" presetSubtype="2" accel="4000" decel="94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8" presetClass="emph" presetSubtype="0" accel="36000" decel="64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5400000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2" presetClass="entr" presetSubtype="4" accel="4000" decel="9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8" presetClass="emph" presetSubtype="0" accel="36000" de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2" presetClass="entr" presetSubtype="2" accel="4000" decel="94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8" presetClass="emph" presetSubtype="0" accel="36000" decel="64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5400000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12" accel="4000" decel="9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8" presetClass="emph" presetSubtype="0" accel="36000" decel="64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5400000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EA5850-F270-9825-ABE5-7E7AF8B02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0000" y="3797889"/>
            <a:ext cx="4173418" cy="2983994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ACT CORC</a:t>
            </a:r>
            <a:r>
              <a:rPr lang="en-AU" sz="5400" b="1" baseline="30000" dirty="0">
                <a:cs typeface="Arial Narrow" panose="020B0604020202020204" pitchFamily="34" charset="0"/>
              </a:rPr>
              <a:t>©</a:t>
            </a:r>
            <a:r>
              <a:rPr lang="en-US" sz="5400" b="1" cap="none" dirty="0">
                <a:latin typeface="+mn-lt"/>
              </a:rPr>
              <a:t>-CICC Twente Press test sample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C15BD54-9FD3-B02B-E1A9-B0B0AF2864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1158500"/>
            <a:ext cx="2528374" cy="25133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0113BD-DA21-D6C6-4212-FAC7E8787CBE}"/>
              </a:ext>
            </a:extLst>
          </p:cNvPr>
          <p:cNvSpPr txBox="1"/>
          <p:nvPr/>
        </p:nvSpPr>
        <p:spPr>
          <a:xfrm>
            <a:off x="1494334" y="2039255"/>
            <a:ext cx="968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500" b="1" kern="0" dirty="0"/>
              <a:t>7 mm </a:t>
            </a:r>
          </a:p>
          <a:p>
            <a:pPr algn="ctr">
              <a:defRPr/>
            </a:pPr>
            <a:r>
              <a:rPr lang="en-US" sz="1500" b="1" kern="0" dirty="0"/>
              <a:t>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0D957A-4339-53B0-1775-0438F3FD74F1}"/>
              </a:ext>
            </a:extLst>
          </p:cNvPr>
          <p:cNvSpPr txBox="1"/>
          <p:nvPr/>
        </p:nvSpPr>
        <p:spPr>
          <a:xfrm>
            <a:off x="298236" y="771887"/>
            <a:ext cx="2807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Extruded C101 Cu Keystones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47FC5E-A2AE-8E3C-0267-AF5457304C35}"/>
              </a:ext>
            </a:extLst>
          </p:cNvPr>
          <p:cNvCxnSpPr>
            <a:cxnSpLocks/>
          </p:cNvCxnSpPr>
          <p:nvPr/>
        </p:nvCxnSpPr>
        <p:spPr>
          <a:xfrm>
            <a:off x="1259003" y="1026740"/>
            <a:ext cx="490580" cy="604667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7F3927F-BCD4-F1D7-E5CA-82F6FB8450CF}"/>
              </a:ext>
            </a:extLst>
          </p:cNvPr>
          <p:cNvSpPr txBox="1"/>
          <p:nvPr/>
        </p:nvSpPr>
        <p:spPr>
          <a:xfrm>
            <a:off x="1466137" y="3787870"/>
            <a:ext cx="20923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Machined C110 Cu support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29DE41-36F3-1366-270B-A3B460017437}"/>
              </a:ext>
            </a:extLst>
          </p:cNvPr>
          <p:cNvCxnSpPr>
            <a:cxnSpLocks/>
          </p:cNvCxnSpPr>
          <p:nvPr/>
        </p:nvCxnSpPr>
        <p:spPr>
          <a:xfrm flipH="1" flipV="1">
            <a:off x="1778966" y="3047833"/>
            <a:ext cx="68890" cy="755810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C0DF75-1B7F-77C0-F2FD-913BC7E0F6CA}"/>
              </a:ext>
            </a:extLst>
          </p:cNvPr>
          <p:cNvCxnSpPr>
            <a:cxnSpLocks/>
          </p:cNvCxnSpPr>
          <p:nvPr/>
        </p:nvCxnSpPr>
        <p:spPr>
          <a:xfrm flipV="1">
            <a:off x="727307" y="2489910"/>
            <a:ext cx="723333" cy="1364916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635AEA-8F44-CE0F-DCEE-2C0B7E62E056}"/>
              </a:ext>
            </a:extLst>
          </p:cNvPr>
          <p:cNvSpPr txBox="1"/>
          <p:nvPr/>
        </p:nvSpPr>
        <p:spPr>
          <a:xfrm>
            <a:off x="150213" y="3807213"/>
            <a:ext cx="1300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Central cooling tube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C103198-F926-95BD-B5F9-B6D9EF0E49BF}"/>
              </a:ext>
            </a:extLst>
          </p:cNvPr>
          <p:cNvSpPr/>
          <p:nvPr/>
        </p:nvSpPr>
        <p:spPr>
          <a:xfrm>
            <a:off x="1065715" y="1274487"/>
            <a:ext cx="897176" cy="868459"/>
          </a:xfrm>
          <a:prstGeom prst="ellipse">
            <a:avLst/>
          </a:prstGeom>
          <a:noFill/>
          <a:ln w="857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5014865" y="6044919"/>
            <a:ext cx="4342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Selected tapes (8) for critical current and inter-tape contact resistance measurements.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CB02162-BEA6-2FF7-F6E6-2088E0D4673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17"/>
          <a:stretch/>
        </p:blipFill>
        <p:spPr>
          <a:xfrm>
            <a:off x="5598914" y="1033643"/>
            <a:ext cx="2874902" cy="259633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C5A018B-CA3E-AF89-4A57-8122C30B63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2393" y="2017524"/>
            <a:ext cx="2246593" cy="181826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5230031-E9A1-3156-8961-FF31767ED16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7417" y="837340"/>
            <a:ext cx="903633" cy="1054327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73B373C-782D-AFDE-8BBB-619DDF93A12E}"/>
              </a:ext>
            </a:extLst>
          </p:cNvPr>
          <p:cNvSpPr txBox="1"/>
          <p:nvPr/>
        </p:nvSpPr>
        <p:spPr>
          <a:xfrm>
            <a:off x="4504660" y="1482287"/>
            <a:ext cx="10947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Cu keystone</a:t>
            </a:r>
          </a:p>
          <a:p>
            <a:pPr>
              <a:defRPr/>
            </a:pPr>
            <a:r>
              <a:rPr lang="en-US" sz="1350" kern="0" dirty="0">
                <a:solidFill>
                  <a:schemeClr val="bg1"/>
                </a:solidFill>
                <a:latin typeface="Calibri"/>
                <a:cs typeface="Calibri"/>
              </a:rPr>
              <a:t>SS support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3D5C415-6D06-34F8-F2E6-774AABB749D4}"/>
              </a:ext>
            </a:extLst>
          </p:cNvPr>
          <p:cNvCxnSpPr>
            <a:cxnSpLocks/>
          </p:cNvCxnSpPr>
          <p:nvPr/>
        </p:nvCxnSpPr>
        <p:spPr>
          <a:xfrm flipH="1" flipV="1">
            <a:off x="4268752" y="1171492"/>
            <a:ext cx="416724" cy="355830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0DC7503C-5334-D491-E0A6-ABE26007D015}"/>
              </a:ext>
            </a:extLst>
          </p:cNvPr>
          <p:cNvSpPr/>
          <p:nvPr/>
        </p:nvSpPr>
        <p:spPr>
          <a:xfrm>
            <a:off x="2343104" y="2058569"/>
            <a:ext cx="1161755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0AE71F1C-F7F4-0FA1-CE2F-6A53A43C8246}"/>
              </a:ext>
            </a:extLst>
          </p:cNvPr>
          <p:cNvSpPr/>
          <p:nvPr/>
        </p:nvSpPr>
        <p:spPr>
          <a:xfrm>
            <a:off x="4931933" y="2061602"/>
            <a:ext cx="1011207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C1618-3E42-FFD4-84BE-CAC6B29DA61C}"/>
              </a:ext>
            </a:extLst>
          </p:cNvPr>
          <p:cNvSpPr txBox="1"/>
          <p:nvPr/>
        </p:nvSpPr>
        <p:spPr>
          <a:xfrm>
            <a:off x="91632" y="4315044"/>
            <a:ext cx="2895404" cy="14773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CORC</a:t>
            </a:r>
            <a:r>
              <a:rPr lang="en-AU" sz="1800" b="1" baseline="30000" dirty="0">
                <a:solidFill>
                  <a:schemeClr val="bg1"/>
                </a:solidFill>
                <a:cs typeface="Arial Narrow" panose="020B0604020202020204" pitchFamily="34" charset="0"/>
              </a:rPr>
              <a:t>©</a:t>
            </a:r>
            <a:r>
              <a:rPr lang="en-US" sz="1800" dirty="0">
                <a:solidFill>
                  <a:schemeClr val="bg1"/>
                </a:solidFill>
              </a:rPr>
              <a:t> cable used in ACT Sultan sample with 36 tapes, </a:t>
            </a:r>
            <a:r>
              <a:rPr lang="en-US" sz="1800" b="1" dirty="0">
                <a:solidFill>
                  <a:schemeClr val="bg1"/>
                </a:solidFill>
              </a:rPr>
              <a:t>OD of 7.04 mm (including thin plastic tube) </a:t>
            </a:r>
            <a:r>
              <a:rPr lang="en-US" b="1" dirty="0">
                <a:solidFill>
                  <a:schemeClr val="bg1"/>
                </a:solidFill>
              </a:rPr>
              <a:t>in groove with 7.54 mm</a:t>
            </a:r>
            <a:r>
              <a:rPr lang="en-US" sz="1800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0066B7B-63BD-E31F-973E-EDAC9EDEE14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5" y="5955580"/>
            <a:ext cx="2523001" cy="530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ADCEC9-5FC5-6174-806C-58198C596D6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8128" y="970346"/>
            <a:ext cx="3466615" cy="2767058"/>
          </a:xfrm>
          <a:prstGeom prst="rect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97723FB3-2567-3012-B05B-683570804F0D}"/>
              </a:ext>
            </a:extLst>
          </p:cNvPr>
          <p:cNvSpPr/>
          <p:nvPr/>
        </p:nvSpPr>
        <p:spPr>
          <a:xfrm>
            <a:off x="7902680" y="2039255"/>
            <a:ext cx="1011207" cy="3146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9AC097-D0C9-A1EA-978D-874BA4AC843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5617" y="4405060"/>
            <a:ext cx="4829925" cy="12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63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4" grpId="0"/>
      <p:bldP spid="15" grpId="0" animBg="1"/>
      <p:bldP spid="1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19269" y="-3658626"/>
            <a:ext cx="7106002" cy="13651482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CORC</a:t>
            </a:r>
            <a:r>
              <a:rPr lang="en-AU" sz="5400" b="1" baseline="30000" dirty="0">
                <a:cs typeface="Arial Narrow" panose="020B0604020202020204" pitchFamily="34" charset="0"/>
              </a:rPr>
              <a:t>©</a:t>
            </a:r>
            <a:r>
              <a:rPr lang="en-US" sz="5400" b="1" cap="none" dirty="0">
                <a:latin typeface="+mn-lt"/>
              </a:rPr>
              <a:t> Twente Press ACT samples #1 &amp; 2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5093" y="4839543"/>
            <a:ext cx="76055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9,000 cycles successive </a:t>
            </a:r>
            <a:r>
              <a:rPr lang="en-US" b="1" i="1" dirty="0">
                <a:solidFill>
                  <a:schemeClr val="bg1"/>
                </a:solidFill>
              </a:rPr>
              <a:t>F</a:t>
            </a:r>
            <a:r>
              <a:rPr lang="en-US" dirty="0">
                <a:solidFill>
                  <a:schemeClr val="bg1"/>
                </a:solidFill>
              </a:rPr>
              <a:t>-increases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i="1" dirty="0" err="1">
                <a:solidFill>
                  <a:schemeClr val="bg1"/>
                </a:solidFill>
              </a:rPr>
              <a:t>E</a:t>
            </a:r>
            <a:r>
              <a:rPr lang="en-US" baseline="-25000" dirty="0" err="1">
                <a:solidFill>
                  <a:schemeClr val="bg1"/>
                </a:solidFill>
              </a:rPr>
              <a:t>c</a:t>
            </a:r>
            <a:r>
              <a:rPr lang="en-US" dirty="0">
                <a:solidFill>
                  <a:schemeClr val="bg1"/>
                </a:solidFill>
              </a:rPr>
              <a:t>=10 </a:t>
            </a:r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V/m), </a:t>
            </a:r>
            <a:r>
              <a:rPr lang="en-US" i="1" dirty="0">
                <a:solidFill>
                  <a:schemeClr val="bg1"/>
                </a:solidFill>
              </a:rPr>
              <a:t>n</a:t>
            </a:r>
            <a:r>
              <a:rPr lang="en-US" dirty="0">
                <a:solidFill>
                  <a:schemeClr val="bg1"/>
                </a:solidFill>
              </a:rPr>
              <a:t>-value (22-21)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Irreversible degradation = critical load (CL):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Both ACT samples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CL~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100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02FFED-9869-F09F-4659-C8945698EB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8643" y="753439"/>
            <a:ext cx="3989528" cy="283962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0A8D3AE-C76D-5B1A-4FC8-FEE12B1082E4}"/>
              </a:ext>
            </a:extLst>
          </p:cNvPr>
          <p:cNvCxnSpPr>
            <a:cxnSpLocks/>
          </p:cNvCxnSpPr>
          <p:nvPr/>
        </p:nvCxnSpPr>
        <p:spPr>
          <a:xfrm>
            <a:off x="8134461" y="1666664"/>
            <a:ext cx="1879313" cy="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B47856-E66A-1EB4-7DA4-F58006E851E8}"/>
              </a:ext>
            </a:extLst>
          </p:cNvPr>
          <p:cNvCxnSpPr>
            <a:cxnSpLocks/>
          </p:cNvCxnSpPr>
          <p:nvPr/>
        </p:nvCxnSpPr>
        <p:spPr>
          <a:xfrm>
            <a:off x="9342817" y="1492649"/>
            <a:ext cx="1733550" cy="179070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DEAE35B-C05B-79B8-AAA3-CA7554506D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5364" y="4861235"/>
            <a:ext cx="2280992" cy="1623177"/>
          </a:xfrm>
          <a:prstGeom prst="rect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Picture 4" descr="A line drawing of a graph&#10;&#10;Description automatically generated">
            <a:extLst>
              <a:ext uri="{FF2B5EF4-FFF2-40B4-BE49-F238E27FC236}">
                <a16:creationId xmlns:a16="http://schemas.microsoft.com/office/drawing/2014/main" id="{AB629DFD-B56A-EFC3-C85A-8AB6BC927C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8066" y="736714"/>
            <a:ext cx="3021488" cy="1859901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B359DC-9FFC-7974-1A3C-2623EF8A96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8643" y="3682062"/>
            <a:ext cx="3989528" cy="279129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728D6F2-CD4D-FCCB-9396-CF0B1FDC51FD}"/>
              </a:ext>
            </a:extLst>
          </p:cNvPr>
          <p:cNvCxnSpPr>
            <a:cxnSpLocks/>
          </p:cNvCxnSpPr>
          <p:nvPr/>
        </p:nvCxnSpPr>
        <p:spPr>
          <a:xfrm>
            <a:off x="8198137" y="4346544"/>
            <a:ext cx="1530581" cy="0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635F8E2-38D9-CF90-B4EC-955EDB18E78B}"/>
              </a:ext>
            </a:extLst>
          </p:cNvPr>
          <p:cNvCxnSpPr>
            <a:cxnSpLocks/>
          </p:cNvCxnSpPr>
          <p:nvPr/>
        </p:nvCxnSpPr>
        <p:spPr>
          <a:xfrm>
            <a:off x="9265905" y="4110600"/>
            <a:ext cx="1927677" cy="2161471"/>
          </a:xfrm>
          <a:prstGeom prst="line">
            <a:avLst/>
          </a:prstGeom>
          <a:ln w="254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91EC0DA-1FAF-06EB-B5C3-572E6E388BB1}"/>
              </a:ext>
            </a:extLst>
          </p:cNvPr>
          <p:cNvSpPr txBox="1"/>
          <p:nvPr/>
        </p:nvSpPr>
        <p:spPr>
          <a:xfrm>
            <a:off x="10348155" y="1939301"/>
            <a:ext cx="127156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ACT sample #1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A4FD10-3E35-1D19-C0C9-E25B769C06DF}"/>
              </a:ext>
            </a:extLst>
          </p:cNvPr>
          <p:cNvSpPr txBox="1"/>
          <p:nvPr/>
        </p:nvSpPr>
        <p:spPr>
          <a:xfrm>
            <a:off x="10361657" y="4505420"/>
            <a:ext cx="127156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ACT sample #2</a:t>
            </a:r>
            <a:endParaRPr lang="en-US"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93E9F8-BD9A-9A46-C9AB-0BB8F573E9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362" y="2709122"/>
            <a:ext cx="3013994" cy="2009329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C4422C1-804C-7C68-3D16-D824B79A1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53965"/>
              </p:ext>
            </p:extLst>
          </p:nvPr>
        </p:nvGraphicFramePr>
        <p:xfrm>
          <a:off x="331019" y="1154642"/>
          <a:ext cx="3255243" cy="310896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62527">
                  <a:extLst>
                    <a:ext uri="{9D8B030D-6E8A-4147-A177-3AD203B41FA5}">
                      <a16:colId xmlns:a16="http://schemas.microsoft.com/office/drawing/2014/main" val="3506147784"/>
                    </a:ext>
                  </a:extLst>
                </a:gridCol>
                <a:gridCol w="1392716">
                  <a:extLst>
                    <a:ext uri="{9D8B030D-6E8A-4147-A177-3AD203B41FA5}">
                      <a16:colId xmlns:a16="http://schemas.microsoft.com/office/drawing/2014/main" val="3419298721"/>
                    </a:ext>
                  </a:extLst>
                </a:gridCol>
              </a:tblGrid>
              <a:tr h="3322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it-IT" sz="2200" dirty="0">
                          <a:solidFill>
                            <a:schemeClr val="bg1"/>
                          </a:solidFill>
                          <a:effectLst/>
                        </a:rPr>
                        <a:t>Sub-cable </a:t>
                      </a:r>
                      <a:r>
                        <a:rPr lang="en-US" sz="2200" baseline="0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parameters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200" baseline="0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both samples</a:t>
                      </a:r>
                      <a:endParaRPr lang="en-GB" sz="22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IT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11806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Tape Manufacturer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686007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 Tapes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433223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Tape width 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4 mm 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66578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Tape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63 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34187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Substrate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b="0" dirty="0">
                          <a:solidFill>
                            <a:schemeClr val="bg1"/>
                          </a:solidFill>
                          <a:effectLst/>
                        </a:rPr>
                        <a:t>50 </a:t>
                      </a:r>
                      <a:r>
                        <a:rPr lang="en-GB" sz="1600" b="0" u="none" strike="noStrik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936004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Copper thickness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5 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600" u="non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600" u="non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54712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Spacing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0.5  mm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3157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Core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 Rod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1269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Core OD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5.34mm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321561"/>
                  </a:ext>
                </a:extLst>
              </a:tr>
              <a:tr h="241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 dirty="0">
                          <a:solidFill>
                            <a:schemeClr val="bg1"/>
                          </a:solidFill>
                          <a:effectLst/>
                        </a:rPr>
                        <a:t>Strain window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IT" sz="16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[-1.3%, 0.45%]</a:t>
                      </a:r>
                      <a:endParaRPr lang="en-IT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752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1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201556" y="-3396740"/>
            <a:ext cx="7106002" cy="136514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E141CD-F165-CAE8-C79E-89DADBD4ED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9150" y="3805028"/>
            <a:ext cx="3756030" cy="27288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3931B5-BD7B-951F-9C44-0714D9196A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9150" y="872435"/>
            <a:ext cx="3714387" cy="2858087"/>
          </a:xfrm>
          <a:prstGeom prst="rect">
            <a:avLst/>
          </a:prstGeom>
        </p:spPr>
      </p:pic>
      <p:pic>
        <p:nvPicPr>
          <p:cNvPr id="5" name="Immagine 4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544D42AF-FFCE-2A6A-C7E0-D775ABEC2B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324" y="872435"/>
            <a:ext cx="3714387" cy="2858087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Twente Press ASIPP sample #1 &amp; #3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FD4B4D-BE6F-53A4-1519-492AEF031DB3}"/>
              </a:ext>
            </a:extLst>
          </p:cNvPr>
          <p:cNvSpPr/>
          <p:nvPr/>
        </p:nvSpPr>
        <p:spPr>
          <a:xfrm>
            <a:off x="4036910" y="3948542"/>
            <a:ext cx="37560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ASIPP sample #3, degradation for spiral at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210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(x6 = 1260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</a:t>
            </a:r>
            <a:r>
              <a:rPr lang="en-US" dirty="0">
                <a:solidFill>
                  <a:schemeClr val="bg1"/>
                </a:solidFill>
              </a:rPr>
              <a:t>. Solid core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450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(x6=2700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/m).</a:t>
            </a:r>
          </a:p>
          <a:p>
            <a:r>
              <a:rPr lang="en-US" dirty="0">
                <a:solidFill>
                  <a:schemeClr val="bg1"/>
                </a:solidFill>
              </a:rPr>
              <a:t>Degradation ACT samples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~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90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 &lt; (x6 = 540 </a:t>
            </a:r>
            <a:r>
              <a:rPr lang="en-US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kN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/m)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Main difference with ATC samples: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radius Cu profile matches to cable.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 plastic tube around cable.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680EDB-BA21-50D6-B0FC-878FD6FFE1B2}"/>
              </a:ext>
            </a:extLst>
          </p:cNvPr>
          <p:cNvSpPr txBox="1"/>
          <p:nvPr/>
        </p:nvSpPr>
        <p:spPr>
          <a:xfrm>
            <a:off x="8887425" y="1274095"/>
            <a:ext cx="1614753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ASIPP sample #3</a:t>
            </a:r>
            <a:endParaRPr lang="en-US" sz="1400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F2DF034A-58ED-2A61-8364-6A9171138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415366"/>
              </p:ext>
            </p:extLst>
          </p:nvPr>
        </p:nvGraphicFramePr>
        <p:xfrm>
          <a:off x="163856" y="854390"/>
          <a:ext cx="3756030" cy="3324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5596">
                  <a:extLst>
                    <a:ext uri="{9D8B030D-6E8A-4147-A177-3AD203B41FA5}">
                      <a16:colId xmlns:a16="http://schemas.microsoft.com/office/drawing/2014/main" val="1037990541"/>
                    </a:ext>
                  </a:extLst>
                </a:gridCol>
                <a:gridCol w="1333911">
                  <a:extLst>
                    <a:ext uri="{9D8B030D-6E8A-4147-A177-3AD203B41FA5}">
                      <a16:colId xmlns:a16="http://schemas.microsoft.com/office/drawing/2014/main" val="2354981281"/>
                    </a:ext>
                  </a:extLst>
                </a:gridCol>
                <a:gridCol w="1066523">
                  <a:extLst>
                    <a:ext uri="{9D8B030D-6E8A-4147-A177-3AD203B41FA5}">
                      <a16:colId xmlns:a16="http://schemas.microsoft.com/office/drawing/2014/main" val="2185698924"/>
                    </a:ext>
                  </a:extLst>
                </a:gridCol>
              </a:tblGrid>
              <a:tr h="2159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Main parameters ASIPP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75894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ASIPP Sultan #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#3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#1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08538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supplier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SSTC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SSTC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19364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Cu Core OD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4.0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4.6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85733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 tape layer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22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06398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No. layer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2x3 Cu+ SC(2x4+3x8+4x4)+4x2 Cu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SC(2x4+3x7+ 4x11)+4x1 Cu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00098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tape No.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48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73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14199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winding angle 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33.5-49°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36.5-56</a:t>
                      </a:r>
                      <a:r>
                        <a:rPr lang="en-N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°</a:t>
                      </a:r>
                      <a:endParaRPr lang="en-N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0482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gap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~0.6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0.4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34072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OD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~8.6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9.6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68446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width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4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610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thickness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0.1 mm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0.1 mm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012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Ic @ 77K,S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160 -210 A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160-190 A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62849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A7B60E2-60DB-3135-8770-ACDB835D72ED}"/>
              </a:ext>
            </a:extLst>
          </p:cNvPr>
          <p:cNvSpPr txBox="1"/>
          <p:nvPr/>
        </p:nvSpPr>
        <p:spPr>
          <a:xfrm>
            <a:off x="8802899" y="4600516"/>
            <a:ext cx="1614753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cap="none" dirty="0">
                <a:latin typeface="+mn-lt"/>
              </a:rPr>
              <a:t>ASIPP sample #1</a:t>
            </a:r>
            <a:endParaRPr 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34A76C-EBDF-04A4-038C-A34FB8DD62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7425" y="1605752"/>
            <a:ext cx="1062831" cy="5949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DDF7EB4-64CA-CB36-C326-417B16AADBC4}"/>
              </a:ext>
            </a:extLst>
          </p:cNvPr>
          <p:cNvSpPr txBox="1"/>
          <p:nvPr/>
        </p:nvSpPr>
        <p:spPr>
          <a:xfrm>
            <a:off x="8887425" y="4234064"/>
            <a:ext cx="127656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Solid Cu core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6EADA9-2084-CE2F-6967-6FB1E431838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884" y="4720756"/>
            <a:ext cx="3756031" cy="13974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703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1" grpId="0" animBg="1"/>
      <p:bldP spid="11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328523" y="-3441463"/>
            <a:ext cx="7106002" cy="136514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175F219-6B61-7461-BC44-3AD995CA77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9843" y="2879202"/>
            <a:ext cx="2966347" cy="2118589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ACT #1 &amp; 2, ASIPP #1 &amp; 3 </a:t>
            </a:r>
            <a:r>
              <a:rPr lang="en-US" sz="3200" b="1" cap="none" dirty="0">
                <a:latin typeface="+mn-lt"/>
              </a:rPr>
              <a:t>(spiral)</a:t>
            </a:r>
            <a:r>
              <a:rPr lang="en-US" sz="5400" b="1" cap="none" dirty="0">
                <a:latin typeface="+mn-lt"/>
              </a:rPr>
              <a:t>, Press </a:t>
            </a:r>
            <a:r>
              <a:rPr lang="en-US" sz="5400" b="1" i="1" cap="none" dirty="0">
                <a:latin typeface="+mn-lt"/>
              </a:rPr>
              <a:t>F</a:t>
            </a:r>
            <a:r>
              <a:rPr lang="en-US" sz="5400" b="1" cap="none" dirty="0">
                <a:latin typeface="+mn-lt"/>
              </a:rPr>
              <a:t>(</a:t>
            </a:r>
            <a:r>
              <a:rPr lang="en-US" sz="5400" b="1" i="1" cap="none" dirty="0">
                <a:latin typeface="+mn-lt"/>
              </a:rPr>
              <a:t>d</a:t>
            </a:r>
            <a:r>
              <a:rPr lang="en-US" sz="5400" b="1" cap="none" dirty="0">
                <a:latin typeface="+mn-lt"/>
              </a:rPr>
              <a:t>)</a:t>
            </a:r>
            <a:endParaRPr lang="en-US" sz="5400" b="1" cap="none" baseline="-25000" dirty="0">
              <a:latin typeface="+mn-lt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4EC65D-F258-780F-6618-09DAD3F271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327" y="926967"/>
            <a:ext cx="6559279" cy="13414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CB8D98-03DF-63BC-E3C7-1A11B6C0325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5271" y="931386"/>
            <a:ext cx="1355547" cy="14309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7DB8F5E-7D93-BC4F-A2AF-D8784340FDB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661" y="783564"/>
            <a:ext cx="2978064" cy="1940565"/>
          </a:xfrm>
          <a:prstGeom prst="rect">
            <a:avLst/>
          </a:prstGeom>
        </p:spPr>
      </p:pic>
      <p:pic>
        <p:nvPicPr>
          <p:cNvPr id="7" name="Picture 6" descr="A graph showing a number of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8868F4FD-F9DE-7EF1-A2B3-7841C304115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5" y="2899495"/>
            <a:ext cx="2955422" cy="2110506"/>
          </a:xfrm>
          <a:prstGeom prst="rect">
            <a:avLst/>
          </a:prstGeom>
        </p:spPr>
      </p:pic>
      <p:pic>
        <p:nvPicPr>
          <p:cNvPr id="11" name="Picture 10" descr="A graph showing the amount of a number of cycles&#10;&#10;Description automatically generated with medium confidence">
            <a:extLst>
              <a:ext uri="{FF2B5EF4-FFF2-40B4-BE49-F238E27FC236}">
                <a16:creationId xmlns:a16="http://schemas.microsoft.com/office/drawing/2014/main" id="{13E4021C-6F6E-3B7A-6598-E92B16428EC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1343" y="2896287"/>
            <a:ext cx="2976637" cy="21240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0D0511-252E-9B2B-3919-063364DE3C7D}"/>
              </a:ext>
            </a:extLst>
          </p:cNvPr>
          <p:cNvSpPr txBox="1"/>
          <p:nvPr/>
        </p:nvSpPr>
        <p:spPr>
          <a:xfrm>
            <a:off x="337606" y="5467963"/>
            <a:ext cx="3687578" cy="43088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Two stiffness regimes: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C74F6B-07C5-2479-A282-C7DD4CD7899A}"/>
              </a:ext>
            </a:extLst>
          </p:cNvPr>
          <p:cNvSpPr txBox="1"/>
          <p:nvPr/>
        </p:nvSpPr>
        <p:spPr>
          <a:xfrm>
            <a:off x="586252" y="3076501"/>
            <a:ext cx="70014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ACT #1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4C8AB6-7DDC-E466-EDC5-BC39690D44BA}"/>
              </a:ext>
            </a:extLst>
          </p:cNvPr>
          <p:cNvSpPr txBox="1"/>
          <p:nvPr/>
        </p:nvSpPr>
        <p:spPr>
          <a:xfrm>
            <a:off x="3617753" y="3076501"/>
            <a:ext cx="7639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ACT #2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63551E-107C-359A-024B-540DCDDA453B}"/>
              </a:ext>
            </a:extLst>
          </p:cNvPr>
          <p:cNvSpPr txBox="1"/>
          <p:nvPr/>
        </p:nvSpPr>
        <p:spPr>
          <a:xfrm>
            <a:off x="9661579" y="3023507"/>
            <a:ext cx="85126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ASIPP #1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0CF3AC-AC09-2C30-C842-653C0D5B3A44}"/>
              </a:ext>
            </a:extLst>
          </p:cNvPr>
          <p:cNvSpPr txBox="1"/>
          <p:nvPr/>
        </p:nvSpPr>
        <p:spPr>
          <a:xfrm>
            <a:off x="10198233" y="4962887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22</a:t>
            </a:r>
            <a:r>
              <a:rPr lang="en-GB" sz="1800" dirty="0">
                <a:solidFill>
                  <a:schemeClr val="bg1"/>
                </a:solidFill>
              </a:rPr>
              <a:t> layers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BE17E4-0346-DF5E-B043-6CEE242FC8E9}"/>
              </a:ext>
            </a:extLst>
          </p:cNvPr>
          <p:cNvSpPr txBox="1"/>
          <p:nvPr/>
        </p:nvSpPr>
        <p:spPr>
          <a:xfrm>
            <a:off x="6619009" y="4962887"/>
            <a:ext cx="20470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16 layers (SS spiral)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0B796F-3EA5-7058-3C6B-B286379CCEE3}"/>
              </a:ext>
            </a:extLst>
          </p:cNvPr>
          <p:cNvSpPr txBox="1"/>
          <p:nvPr/>
        </p:nvSpPr>
        <p:spPr>
          <a:xfrm>
            <a:off x="4025183" y="4997792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12 layers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31B85-8E82-819A-4FF5-28644AFA464A}"/>
              </a:ext>
            </a:extLst>
          </p:cNvPr>
          <p:cNvSpPr txBox="1"/>
          <p:nvPr/>
        </p:nvSpPr>
        <p:spPr>
          <a:xfrm>
            <a:off x="1101613" y="4962887"/>
            <a:ext cx="1176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12 layers</a:t>
            </a:r>
            <a:endParaRPr lang="en-US" dirty="0"/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67D6F226-D516-EA9B-1679-EDBA3A50D0D4}"/>
              </a:ext>
            </a:extLst>
          </p:cNvPr>
          <p:cNvSpPr/>
          <p:nvPr/>
        </p:nvSpPr>
        <p:spPr>
          <a:xfrm>
            <a:off x="9906000" y="688793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0963474B-8BF1-D877-1B9F-38F190D90C78}"/>
              </a:ext>
            </a:extLst>
          </p:cNvPr>
          <p:cNvSpPr/>
          <p:nvPr/>
        </p:nvSpPr>
        <p:spPr>
          <a:xfrm rot="10800000">
            <a:off x="9906000" y="2439361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E533FCF-7CD6-2F63-4889-86C2E1DB655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616" y="2896287"/>
            <a:ext cx="2991567" cy="21137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897B334-9F16-546F-B61E-00E234B6A0AA}"/>
              </a:ext>
            </a:extLst>
          </p:cNvPr>
          <p:cNvSpPr txBox="1"/>
          <p:nvPr/>
        </p:nvSpPr>
        <p:spPr>
          <a:xfrm>
            <a:off x="6881524" y="3096902"/>
            <a:ext cx="84393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cap="none" dirty="0">
                <a:latin typeface="+mn-lt"/>
              </a:rPr>
              <a:t>ASIPP #3</a:t>
            </a:r>
            <a:endParaRPr lang="en-US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4CC516A-A122-DD34-B111-0C42856CD05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1585" y="1287220"/>
            <a:ext cx="5160403" cy="238150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7C9FA14-13CD-0DEE-B4E2-CCA23D89D7AD}"/>
              </a:ext>
            </a:extLst>
          </p:cNvPr>
          <p:cNvSpPr txBox="1"/>
          <p:nvPr/>
        </p:nvSpPr>
        <p:spPr>
          <a:xfrm>
            <a:off x="3522552" y="3690954"/>
            <a:ext cx="516040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200" dirty="0"/>
              <a:t>“The greater the winding pre-tension force, the smaller the helical curvature radius”</a:t>
            </a:r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306206A3-C783-1343-328E-5B64EC9E69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210007"/>
              </p:ext>
            </p:extLst>
          </p:nvPr>
        </p:nvGraphicFramePr>
        <p:xfrm>
          <a:off x="5201369" y="5494338"/>
          <a:ext cx="58819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750">
                  <a:extLst>
                    <a:ext uri="{9D8B030D-6E8A-4147-A177-3AD203B41FA5}">
                      <a16:colId xmlns:a16="http://schemas.microsoft.com/office/drawing/2014/main" val="4216161437"/>
                    </a:ext>
                  </a:extLst>
                </a:gridCol>
                <a:gridCol w="805911">
                  <a:extLst>
                    <a:ext uri="{9D8B030D-6E8A-4147-A177-3AD203B41FA5}">
                      <a16:colId xmlns:a16="http://schemas.microsoft.com/office/drawing/2014/main" val="685720407"/>
                    </a:ext>
                  </a:extLst>
                </a:gridCol>
                <a:gridCol w="776530">
                  <a:extLst>
                    <a:ext uri="{9D8B030D-6E8A-4147-A177-3AD203B41FA5}">
                      <a16:colId xmlns:a16="http://schemas.microsoft.com/office/drawing/2014/main" val="3116260497"/>
                    </a:ext>
                  </a:extLst>
                </a:gridCol>
                <a:gridCol w="963753">
                  <a:extLst>
                    <a:ext uri="{9D8B030D-6E8A-4147-A177-3AD203B41FA5}">
                      <a16:colId xmlns:a16="http://schemas.microsoft.com/office/drawing/2014/main" val="3363932176"/>
                    </a:ext>
                  </a:extLst>
                </a:gridCol>
                <a:gridCol w="1041990">
                  <a:extLst>
                    <a:ext uri="{9D8B030D-6E8A-4147-A177-3AD203B41FA5}">
                      <a16:colId xmlns:a16="http://schemas.microsoft.com/office/drawing/2014/main" val="4072314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space/layer   -   sample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 #1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ACT #2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ASIPP #3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ASIPP #1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299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600" i="1" dirty="0" err="1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cab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– </a:t>
                      </a:r>
                      <a:r>
                        <a:rPr lang="en-US" sz="1600" i="1" dirty="0" err="1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core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)/(2N)-t 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11.6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11.6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48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9.5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8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err="1">
                          <a:solidFill>
                            <a:schemeClr val="bg1"/>
                          </a:solidFill>
                        </a:rPr>
                        <a:t>d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meas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/(2N)-t 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5.0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6.3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17.0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110782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D79D4D58-9F0E-EB2E-074E-5E4D358D5AD9}"/>
              </a:ext>
            </a:extLst>
          </p:cNvPr>
          <p:cNvSpPr txBox="1"/>
          <p:nvPr/>
        </p:nvSpPr>
        <p:spPr>
          <a:xfrm>
            <a:off x="1986911" y="4635343"/>
            <a:ext cx="896304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K. Wang, Y. Gao, W. Luo, Y. Zhou, A. Nijhuis, Nonlinear contact behavior of HTS tapes during pancake coiling and CORC cabling, </a:t>
            </a:r>
            <a:r>
              <a:rPr lang="en-US" sz="1400" b="1" dirty="0" err="1"/>
              <a:t>Supercond</a:t>
            </a:r>
            <a:r>
              <a:rPr lang="en-US" sz="1400" b="1" dirty="0"/>
              <a:t>. Sci. Technol. 34 (2021) 075003 https://</a:t>
            </a:r>
            <a:r>
              <a:rPr lang="en-US" sz="1400" b="1" dirty="0" err="1"/>
              <a:t>doi.org</a:t>
            </a:r>
            <a:r>
              <a:rPr lang="en-US" sz="1400" b="1" dirty="0"/>
              <a:t>/10.1088/1361-6668/abf710</a:t>
            </a:r>
          </a:p>
        </p:txBody>
      </p:sp>
    </p:spTree>
    <p:extLst>
      <p:ext uri="{BB962C8B-B14F-4D97-AF65-F5344CB8AC3E}">
        <p14:creationId xmlns:p14="http://schemas.microsoft.com/office/powerpoint/2010/main" val="34041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6" grpId="0" animBg="1"/>
      <p:bldP spid="19" grpId="0" animBg="1"/>
      <p:bldP spid="21" grpId="0"/>
      <p:bldP spid="22" grpId="0"/>
      <p:bldP spid="23" grpId="0"/>
      <p:bldP spid="24" grpId="0"/>
      <p:bldP spid="17" grpId="0" animBg="1"/>
      <p:bldP spid="30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24301E-6786-81E9-2629-77DF63813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F4D5FE-7856-8757-7E80-034990676B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275227" y="-3644650"/>
            <a:ext cx="7106002" cy="13651482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D03F22F8-0A3F-F167-059F-E4CD179FDE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Outer layer damage Press test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A332E6-DE0A-8FF8-ADB7-41544F4EB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5C45B7D-A2DE-145F-9C7B-BF09666EE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7F7CB3-2393-E216-5261-F7276EBBD2E3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3EBFF2C1-6CF6-E125-24A5-2C0AE6845142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9C265-FBC4-A7EE-2725-38C838B15B09}"/>
              </a:ext>
            </a:extLst>
          </p:cNvPr>
          <p:cNvSpPr txBox="1"/>
          <p:nvPr/>
        </p:nvSpPr>
        <p:spPr>
          <a:xfrm>
            <a:off x="138550" y="1068693"/>
            <a:ext cx="6696233" cy="110799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200" b="1" dirty="0">
                <a:solidFill>
                  <a:schemeClr val="bg1"/>
                </a:solidFill>
              </a:rPr>
              <a:t>ACT cables</a:t>
            </a:r>
            <a:r>
              <a:rPr lang="en-US" sz="2200" dirty="0">
                <a:solidFill>
                  <a:schemeClr val="bg1"/>
                </a:solidFill>
              </a:rPr>
              <a:t>: tightly wound, less layers then ASIPP, Cu groove and key-stone have larger radius than cable (stress concentration). Thin plastic tube around cable.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DECEC6-1670-BF4D-DC78-1863A4E14B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777727" y="159530"/>
            <a:ext cx="1186181" cy="6317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CF68A0-C195-E907-398B-67BE9F377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909" y="1041017"/>
            <a:ext cx="3447314" cy="29434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223D51C-D568-BFF9-ACA4-8804648D11EF}"/>
              </a:ext>
            </a:extLst>
          </p:cNvPr>
          <p:cNvSpPr txBox="1"/>
          <p:nvPr/>
        </p:nvSpPr>
        <p:spPr>
          <a:xfrm>
            <a:off x="138550" y="2436011"/>
            <a:ext cx="6875358" cy="157479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200" b="1" dirty="0">
                <a:solidFill>
                  <a:schemeClr val="bg1"/>
                </a:solidFill>
              </a:rPr>
              <a:t>ASIPP cables:</a:t>
            </a:r>
            <a:r>
              <a:rPr lang="en-US" sz="2200" dirty="0">
                <a:solidFill>
                  <a:schemeClr val="bg1"/>
                </a:solidFill>
              </a:rPr>
              <a:t> Inner layers withstands 800 </a:t>
            </a:r>
            <a:r>
              <a:rPr lang="en-US" sz="2200" dirty="0" err="1">
                <a:solidFill>
                  <a:schemeClr val="bg1"/>
                </a:solidFill>
              </a:rPr>
              <a:t>kN</a:t>
            </a:r>
            <a:r>
              <a:rPr lang="en-US" sz="2200" dirty="0">
                <a:solidFill>
                  <a:schemeClr val="bg1"/>
                </a:solidFill>
              </a:rPr>
              <a:t>/m, homogeneous contact.</a:t>
            </a:r>
          </a:p>
          <a:p>
            <a:pPr>
              <a:spcAft>
                <a:spcPts val="1000"/>
              </a:spcAft>
            </a:pPr>
            <a:r>
              <a:rPr lang="en-US" sz="2200" dirty="0">
                <a:solidFill>
                  <a:schemeClr val="bg1"/>
                </a:solidFill>
              </a:rPr>
              <a:t>More loosely wound (groove radius matches cable’s), early degradation outer squeezed tape layers (→ bending).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B0331C-698B-5858-9E75-DE2A9DF543B7}"/>
              </a:ext>
            </a:extLst>
          </p:cNvPr>
          <p:cNvCxnSpPr>
            <a:cxnSpLocks/>
          </p:cNvCxnSpPr>
          <p:nvPr/>
        </p:nvCxnSpPr>
        <p:spPr>
          <a:xfrm flipV="1">
            <a:off x="8615990" y="2318265"/>
            <a:ext cx="1109901" cy="11395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467B7D6-B84E-8EB5-9A77-2A071B07E0D7}"/>
              </a:ext>
            </a:extLst>
          </p:cNvPr>
          <p:cNvCxnSpPr>
            <a:cxnSpLocks/>
          </p:cNvCxnSpPr>
          <p:nvPr/>
        </p:nvCxnSpPr>
        <p:spPr>
          <a:xfrm>
            <a:off x="8615990" y="2329660"/>
            <a:ext cx="958645" cy="271419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74C388E-FDAB-5D0B-27F5-E52DED5DCE95}"/>
              </a:ext>
            </a:extLst>
          </p:cNvPr>
          <p:cNvSpPr txBox="1"/>
          <p:nvPr/>
        </p:nvSpPr>
        <p:spPr>
          <a:xfrm>
            <a:off x="8635583" y="2554122"/>
            <a:ext cx="82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r-cable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E01E35-C3E1-77D0-A6F0-1A18DF50F1B7}"/>
              </a:ext>
            </a:extLst>
          </p:cNvPr>
          <p:cNvSpPr txBox="1"/>
          <p:nvPr/>
        </p:nvSpPr>
        <p:spPr>
          <a:xfrm>
            <a:off x="8284795" y="1911372"/>
            <a:ext cx="12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r-Cu-groove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7363E4-CE6E-0D6B-1EE4-57E2E7BF943A}"/>
              </a:ext>
            </a:extLst>
          </p:cNvPr>
          <p:cNvSpPr txBox="1"/>
          <p:nvPr/>
        </p:nvSpPr>
        <p:spPr>
          <a:xfrm>
            <a:off x="182279" y="4245205"/>
            <a:ext cx="6606692" cy="43088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Tapes are squeezed towards open space at sides.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43EE2BB-9B55-1AE1-D060-3E8A35A10047}"/>
              </a:ext>
            </a:extLst>
          </p:cNvPr>
          <p:cNvCxnSpPr>
            <a:cxnSpLocks/>
          </p:cNvCxnSpPr>
          <p:nvPr/>
        </p:nvCxnSpPr>
        <p:spPr>
          <a:xfrm flipV="1">
            <a:off x="6217920" y="2318265"/>
            <a:ext cx="1523307" cy="2224251"/>
          </a:xfrm>
          <a:prstGeom prst="straightConnector1">
            <a:avLst/>
          </a:prstGeom>
          <a:ln w="6350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32953D4-D0BD-ADFE-03D9-77D398711072}"/>
              </a:ext>
            </a:extLst>
          </p:cNvPr>
          <p:cNvSpPr txBox="1"/>
          <p:nvPr/>
        </p:nvSpPr>
        <p:spPr>
          <a:xfrm>
            <a:off x="179125" y="4258979"/>
            <a:ext cx="10282098" cy="178510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Tapes are squeezed towards open space at sides.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Space needed for cable to “breath” due to voids from anticlastic winding effect.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Remedies: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Tighter winding of tapes to reduce voids.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Outer Cu (ASIPP) or plastic tube (ACT) for tape containment.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9DB85179-C969-F59B-C589-DE9C040A1B46}"/>
              </a:ext>
            </a:extLst>
          </p:cNvPr>
          <p:cNvSpPr/>
          <p:nvPr/>
        </p:nvSpPr>
        <p:spPr>
          <a:xfrm>
            <a:off x="8527668" y="946702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B373DDE0-DAB3-3CD7-F575-033CBD32D65B}"/>
              </a:ext>
            </a:extLst>
          </p:cNvPr>
          <p:cNvSpPr/>
          <p:nvPr/>
        </p:nvSpPr>
        <p:spPr>
          <a:xfrm rot="10800000">
            <a:off x="8527668" y="3409608"/>
            <a:ext cx="419796" cy="429073"/>
          </a:xfrm>
          <a:prstGeom prst="downArrow">
            <a:avLst/>
          </a:prstGeom>
          <a:solidFill>
            <a:srgbClr val="FF0000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6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4" grpId="0" animBg="1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E926ABA-73D9-C7C5-7FCF-E864AD278918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88720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noProof="0">
                <a:solidFill>
                  <a:schemeClr val="bg1"/>
                </a:solidFill>
                <a:latin typeface="+mn-lt"/>
              </a:rPr>
              <a:t>Contact resistance results: </a:t>
            </a:r>
            <a:r>
              <a:rPr lang="en-US" sz="5400" b="1" i="1" noProof="0" dirty="0" err="1">
                <a:solidFill>
                  <a:schemeClr val="bg1"/>
                </a:solidFill>
                <a:latin typeface="+mn-lt"/>
              </a:rPr>
              <a:t>R</a:t>
            </a:r>
            <a:r>
              <a:rPr lang="en-US" sz="5400" b="1" baseline="-25000" noProof="0" dirty="0" err="1">
                <a:solidFill>
                  <a:schemeClr val="bg1"/>
                </a:solidFill>
                <a:latin typeface="+mn-lt"/>
              </a:rPr>
              <a:t>c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(</a:t>
            </a:r>
            <a:r>
              <a:rPr lang="en-US" sz="5400" b="1" i="1" noProof="0" dirty="0">
                <a:solidFill>
                  <a:schemeClr val="bg1"/>
                </a:solidFill>
                <a:latin typeface="+mn-lt"/>
              </a:rPr>
              <a:t>F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98094-33F5-EEAF-C3AC-977533638A39}"/>
              </a:ext>
            </a:extLst>
          </p:cNvPr>
          <p:cNvSpPr txBox="1"/>
          <p:nvPr/>
        </p:nvSpPr>
        <p:spPr>
          <a:xfrm>
            <a:off x="194439" y="5421552"/>
            <a:ext cx="11803122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chemeClr val="bg1"/>
                </a:solidFill>
              </a:rPr>
              <a:t>Contact resistance: initial </a:t>
            </a:r>
            <a:r>
              <a:rPr lang="en-GB" sz="2200" i="1" dirty="0" err="1">
                <a:solidFill>
                  <a:schemeClr val="bg1"/>
                </a:solidFill>
              </a:rPr>
              <a:t>R</a:t>
            </a:r>
            <a:r>
              <a:rPr lang="en-GB" sz="2200" baseline="-25000" dirty="0" err="1">
                <a:solidFill>
                  <a:schemeClr val="bg1"/>
                </a:solidFill>
              </a:rPr>
              <a:t>c</a:t>
            </a:r>
            <a:r>
              <a:rPr lang="en-GB" sz="2200" dirty="0">
                <a:solidFill>
                  <a:schemeClr val="bg1"/>
                </a:solidFill>
              </a:rPr>
              <a:t> and after 3,000 cycles, 2 to 10 </a:t>
            </a:r>
            <a:r>
              <a:rPr lang="en-GB" sz="2200" dirty="0">
                <a:solidFill>
                  <a:schemeClr val="bg1"/>
                </a:solidFill>
                <a:ea typeface="Cambria Math" panose="02040503050406030204" pitchFamily="18" charset="0"/>
              </a:rPr>
              <a:t>𝜇𝛺m in all conductors (under load).</a:t>
            </a:r>
            <a:endParaRPr lang="en-GB" sz="22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i="1" dirty="0" err="1">
                <a:solidFill>
                  <a:schemeClr val="bg1"/>
                </a:solidFill>
              </a:rPr>
              <a:t>R</a:t>
            </a:r>
            <a:r>
              <a:rPr lang="en-GB" sz="2200" baseline="-25000" dirty="0" err="1">
                <a:solidFill>
                  <a:schemeClr val="bg1"/>
                </a:solidFill>
              </a:rPr>
              <a:t>c</a:t>
            </a:r>
            <a:r>
              <a:rPr lang="en-GB" sz="2200" dirty="0">
                <a:solidFill>
                  <a:schemeClr val="bg1"/>
                </a:solidFill>
              </a:rPr>
              <a:t> evolution with cycling in qualitative agreement (peak).</a:t>
            </a:r>
          </a:p>
        </p:txBody>
      </p:sp>
      <p:pic>
        <p:nvPicPr>
          <p:cNvPr id="18" name="Picture 17" descr="A graph of measurement numbers&#10;&#10;Description automatically generated with medium confidence">
            <a:extLst>
              <a:ext uri="{FF2B5EF4-FFF2-40B4-BE49-F238E27FC236}">
                <a16:creationId xmlns:a16="http://schemas.microsoft.com/office/drawing/2014/main" id="{01803821-39A3-B2E5-B07D-F38EA0DDE0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716" y="932013"/>
            <a:ext cx="5936567" cy="4489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ACDC90-E817-E882-9F00-78827A371B33}"/>
              </a:ext>
            </a:extLst>
          </p:cNvPr>
          <p:cNvSpPr txBox="1"/>
          <p:nvPr/>
        </p:nvSpPr>
        <p:spPr>
          <a:xfrm>
            <a:off x="0" y="6447703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EFDBEB66-CA62-A365-A7ED-ECE00CDF224C}"/>
              </a:ext>
            </a:extLst>
          </p:cNvPr>
          <p:cNvSpPr txBox="1">
            <a:spLocks/>
          </p:cNvSpPr>
          <p:nvPr/>
        </p:nvSpPr>
        <p:spPr>
          <a:xfrm>
            <a:off x="11329060" y="6457890"/>
            <a:ext cx="77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pPr/>
              <a:t>15</a:t>
            </a:fld>
            <a:endParaRPr lang="en-IT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24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740C01-3139-5ABA-440A-3B0E6491B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F082E9-7D1D-B6C9-6B27-F39F71B81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901769" y="-2642138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F8B791-83A8-B476-4F16-99C68C214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966A29-62D6-E561-56E1-9FF5A571E42D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2336663E-45B9-930C-BE6E-27DEDA34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16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83253F0-E5D9-3887-D6C3-4F605D64F6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0626838"/>
              </p:ext>
            </p:extLst>
          </p:nvPr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EEA7322-3125-CF42-DACF-A9C9F00BF6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8103725"/>
              </p:ext>
            </p:extLst>
          </p:nvPr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7793E091-6560-73AA-67E2-A8017C40B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4067526"/>
              </p:ext>
            </p:extLst>
          </p:nvPr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05B9ECAA-96A2-D828-9E94-6F5AF0D8778B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F2720C9C-0912-F780-E33E-D2A3B9FE103A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F6702638-521B-7C44-A2E7-ABB7E2E41D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8DC4A9A-CB70-C66F-B426-534A853C503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4337FAC-8AA3-77FF-4CEC-47E6CDDEE431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60A87AD-3D3C-2581-76EE-AF9D4F5AECB3}"/>
              </a:ext>
            </a:extLst>
          </p:cNvPr>
          <p:cNvSpPr/>
          <p:nvPr/>
        </p:nvSpPr>
        <p:spPr>
          <a:xfrm>
            <a:off x="2865507" y="4062548"/>
            <a:ext cx="7637029" cy="2626097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522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4DE65F2-63D0-DD85-F6DF-080B9E985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8A2842-04EC-AF69-3407-94C581EBA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98265" y="-4122825"/>
            <a:ext cx="7106002" cy="136514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75C8C45-B3EE-C96D-16B6-67DE070C60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188" y="1229731"/>
            <a:ext cx="3211800" cy="3211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FF1B0A-3A8B-D3C3-F753-6005D3A450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1098" y="1229731"/>
            <a:ext cx="3211800" cy="32118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3086609-8857-FCDC-F7CA-D781E78A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1925543" cy="738890"/>
          </a:xfrm>
        </p:spPr>
        <p:txBody>
          <a:bodyPr>
            <a:noAutofit/>
          </a:bodyPr>
          <a:lstStyle/>
          <a:p>
            <a:r>
              <a:rPr lang="en-IT" sz="5400" b="1">
                <a:solidFill>
                  <a:schemeClr val="bg1"/>
                </a:solidFill>
                <a:latin typeface="+mn-lt"/>
              </a:rPr>
              <a:t>Model 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v</a:t>
            </a:r>
            <a:r>
              <a:rPr lang="en-IT" sz="5400" b="1">
                <a:solidFill>
                  <a:schemeClr val="bg1"/>
                </a:solidFill>
                <a:latin typeface="+mn-lt"/>
              </a:rPr>
              <a:t>alidation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– experimental data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219701-FEB7-BFCC-B0F4-FA514494CEC9}"/>
              </a:ext>
            </a:extLst>
          </p:cNvPr>
          <p:cNvSpPr txBox="1"/>
          <p:nvPr/>
        </p:nvSpPr>
        <p:spPr>
          <a:xfrm>
            <a:off x="105335" y="624841"/>
            <a:ext cx="7135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ACT single CORC</a:t>
            </a:r>
            <a:r>
              <a:rPr lang="en-AU" sz="2400" b="1" baseline="30000" dirty="0">
                <a:solidFill>
                  <a:schemeClr val="bg1"/>
                </a:solidFill>
                <a:cs typeface="Arial Narrow" panose="020B0604020202020204" pitchFamily="34" charset="0"/>
              </a:rPr>
              <a:t>©</a:t>
            </a:r>
            <a:r>
              <a:rPr lang="en-US" sz="2200" b="1" dirty="0">
                <a:solidFill>
                  <a:schemeClr val="bg1"/>
                </a:solidFill>
              </a:rPr>
              <a:t> experiment with transverse anvil loading.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F0598F6-4A9C-CC6B-9593-E738061950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878647"/>
              </p:ext>
            </p:extLst>
          </p:nvPr>
        </p:nvGraphicFramePr>
        <p:xfrm>
          <a:off x="157992" y="1669061"/>
          <a:ext cx="2371378" cy="282368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185689">
                  <a:extLst>
                    <a:ext uri="{9D8B030D-6E8A-4147-A177-3AD203B41FA5}">
                      <a16:colId xmlns:a16="http://schemas.microsoft.com/office/drawing/2014/main" val="3506147784"/>
                    </a:ext>
                  </a:extLst>
                </a:gridCol>
                <a:gridCol w="1185689">
                  <a:extLst>
                    <a:ext uri="{9D8B030D-6E8A-4147-A177-3AD203B41FA5}">
                      <a16:colId xmlns:a16="http://schemas.microsoft.com/office/drawing/2014/main" val="3419298721"/>
                    </a:ext>
                  </a:extLst>
                </a:gridCol>
              </a:tblGrid>
              <a:tr h="245334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Parameters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IT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11806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Tapes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12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46504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Layers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04480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Tape width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3 mm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66578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d-Tape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44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341871"/>
                  </a:ext>
                </a:extLst>
              </a:tr>
              <a:tr h="2196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 Substrate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30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936004"/>
                  </a:ext>
                </a:extLst>
              </a:tr>
              <a:tr h="2196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d-Copper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5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 u="non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54712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Gap spacing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0.5 mm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3157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Core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b="1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Cu/SS rod</a:t>
                      </a:r>
                      <a:endParaRPr lang="en-IT" sz="1400" b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12691"/>
                  </a:ext>
                </a:extLst>
              </a:tr>
              <a:tr h="2210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</a:rPr>
                        <a:t>Strain window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[-1.3 %, 0.45 %]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55531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01F6DD9-9F14-9767-AF46-43A48734F644}"/>
              </a:ext>
            </a:extLst>
          </p:cNvPr>
          <p:cNvSpPr txBox="1"/>
          <p:nvPr/>
        </p:nvSpPr>
        <p:spPr>
          <a:xfrm>
            <a:off x="2702252" y="5888504"/>
            <a:ext cx="3852920" cy="76944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Laan et al, 2018 Supercond Sci Technol 32, DOI:10.1088/1361-6668/aae8bf</a:t>
            </a:r>
          </a:p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Laan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et al 2019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Supercond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Sci. Technol. 32 015002</a:t>
            </a:r>
          </a:p>
          <a:p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D.C. van der </a:t>
            </a:r>
            <a:r>
              <a:rPr lang="en-US" sz="11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Laan</a:t>
            </a:r>
            <a:r>
              <a:rPr lang="en-US" sz="11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private communication.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F72549-B97E-FC64-3952-5B0E8AD8CD54}"/>
              </a:ext>
            </a:extLst>
          </p:cNvPr>
          <p:cNvCxnSpPr>
            <a:cxnSpLocks/>
          </p:cNvCxnSpPr>
          <p:nvPr/>
        </p:nvCxnSpPr>
        <p:spPr>
          <a:xfrm>
            <a:off x="6181195" y="1712856"/>
            <a:ext cx="0" cy="198011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ADA1767-1EAA-2D76-388E-A738738B2793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4" name="Slide Number Placeholder 44">
            <a:extLst>
              <a:ext uri="{FF2B5EF4-FFF2-40B4-BE49-F238E27FC236}">
                <a16:creationId xmlns:a16="http://schemas.microsoft.com/office/drawing/2014/main" id="{36ECD4AF-B197-127C-17BB-D80FFDE8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17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69D4B3-C0B2-E611-A152-7588B7CC2B27}"/>
              </a:ext>
            </a:extLst>
          </p:cNvPr>
          <p:cNvSpPr txBox="1"/>
          <p:nvPr/>
        </p:nvSpPr>
        <p:spPr>
          <a:xfrm>
            <a:off x="6610035" y="5340417"/>
            <a:ext cx="4070751" cy="76944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Good match irreversibility limits:</a:t>
            </a:r>
          </a:p>
          <a:p>
            <a:pPr algn="ctr"/>
            <a:r>
              <a:rPr 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model versus experiment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97BC3F-5BDF-2A89-BE3F-8C0E5FA41EB4}"/>
              </a:ext>
            </a:extLst>
          </p:cNvPr>
          <p:cNvSpPr txBox="1"/>
          <p:nvPr/>
        </p:nvSpPr>
        <p:spPr>
          <a:xfrm>
            <a:off x="6610035" y="4553414"/>
            <a:ext cx="4070751" cy="52322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NCR = no current sharing between tapes.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PCR = perfect current sharing between tapes.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C9EA5F-CFE1-80D0-B188-41C2A3B7BA52}"/>
              </a:ext>
            </a:extLst>
          </p:cNvPr>
          <p:cNvSpPr txBox="1"/>
          <p:nvPr/>
        </p:nvSpPr>
        <p:spPr>
          <a:xfrm>
            <a:off x="10377059" y="3612852"/>
            <a:ext cx="943747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Cu core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82F00-7890-57BB-9DC4-EE04677139B3}"/>
              </a:ext>
            </a:extLst>
          </p:cNvPr>
          <p:cNvSpPr txBox="1"/>
          <p:nvPr/>
        </p:nvSpPr>
        <p:spPr>
          <a:xfrm>
            <a:off x="6345524" y="3612852"/>
            <a:ext cx="962189" cy="3693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SS core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0B1F17-D6FE-0B8D-F74E-DC9616BDBB4B}"/>
              </a:ext>
            </a:extLst>
          </p:cNvPr>
          <p:cNvCxnSpPr>
            <a:cxnSpLocks/>
          </p:cNvCxnSpPr>
          <p:nvPr/>
        </p:nvCxnSpPr>
        <p:spPr>
          <a:xfrm>
            <a:off x="9991442" y="1651896"/>
            <a:ext cx="0" cy="198011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 descr="A blueprint of a roll of paper&#10;&#10;Description automatically generated">
            <a:extLst>
              <a:ext uri="{FF2B5EF4-FFF2-40B4-BE49-F238E27FC236}">
                <a16:creationId xmlns:a16="http://schemas.microsoft.com/office/drawing/2014/main" id="{22466393-5581-34DC-17AD-76CC160A0B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52" y="1247603"/>
            <a:ext cx="2495027" cy="1559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A picture containing text, businesscard, vector graphics, screenshot&#10;&#10;Description automatically generated">
            <a:extLst>
              <a:ext uri="{FF2B5EF4-FFF2-40B4-BE49-F238E27FC236}">
                <a16:creationId xmlns:a16="http://schemas.microsoft.com/office/drawing/2014/main" id="{9ED28E9C-7F9D-BAF4-5375-F336877906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52" y="2939420"/>
            <a:ext cx="2500959" cy="2761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977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10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687B852-A02D-49C7-CEEC-BE60150699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8F2916-9C52-93E6-AFDB-FB81127290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0" t="5820" r="2664" b="3033"/>
          <a:stretch/>
        </p:blipFill>
        <p:spPr>
          <a:xfrm>
            <a:off x="6332302" y="812731"/>
            <a:ext cx="5509769" cy="44119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346293-F1C8-0686-1B8D-D82B17CCA6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20" r="2665" b="3033"/>
          <a:stretch/>
        </p:blipFill>
        <p:spPr>
          <a:xfrm>
            <a:off x="378819" y="822265"/>
            <a:ext cx="5641615" cy="44024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345F9C29-AAD8-4559-E7EC-E68681D3573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84483" y="13564"/>
                <a:ext cx="12007516" cy="697627"/>
              </a:xfrm>
            </p:spPr>
            <p:txBody>
              <a:bodyPr>
                <a:noAutofit/>
              </a:bodyPr>
              <a:lstStyle/>
              <a:p>
                <a:r>
                  <a:rPr lang="en-US" sz="5400" b="1" dirty="0">
                    <a:solidFill>
                      <a:schemeClr val="bg1"/>
                    </a:solidFill>
                    <a:latin typeface="+mn-lt"/>
                  </a:rPr>
                  <a:t>ASIPP CICC MD; Gap </a:t>
                </a:r>
                <a14:m>
                  <m:oMath xmlns:m="http://schemas.openxmlformats.org/officeDocument/2006/math">
                    <m:r>
                      <a:rPr lang="en-US" sz="5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5400" b="1" dirty="0">
                    <a:solidFill>
                      <a:schemeClr val="bg1"/>
                    </a:solidFill>
                    <a:latin typeface="+mn-lt"/>
                  </a:rPr>
                  <a:t>1 and </a:t>
                </a:r>
                <a14:m>
                  <m:oMath xmlns:m="http://schemas.openxmlformats.org/officeDocument/2006/math">
                    <m:r>
                      <a:rPr lang="en-US" sz="5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5400" b="1" dirty="0">
                    <a:solidFill>
                      <a:schemeClr val="bg1"/>
                    </a:solidFill>
                    <a:latin typeface="+mn-lt"/>
                  </a:rPr>
                  <a:t>0.5 mm</a:t>
                </a:r>
                <a:endParaRPr lang="nl-NL" sz="5400" b="1" dirty="0">
                  <a:solidFill>
                    <a:schemeClr val="bg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345F9C29-AAD8-4559-E7EC-E68681D357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4483" y="13564"/>
                <a:ext cx="12007516" cy="697627"/>
              </a:xfrm>
              <a:blipFill>
                <a:blip r:embed="rId5"/>
                <a:stretch>
                  <a:fillRect l="-2746" t="-42105" b="-5964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EA6AE34-348B-6EB4-5359-B3C3454344D3}"/>
              </a:ext>
            </a:extLst>
          </p:cNvPr>
          <p:cNvSpPr txBox="1"/>
          <p:nvPr/>
        </p:nvSpPr>
        <p:spPr>
          <a:xfrm>
            <a:off x="5799118" y="5400097"/>
            <a:ext cx="6217963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67" dirty="0">
                <a:solidFill>
                  <a:schemeClr val="bg1"/>
                </a:solidFill>
              </a:rPr>
              <a:t>Reducing gap reduces voids and bending - significantly improving performance.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00D962-FA9A-CAC5-5B37-EE76521633A0}"/>
              </a:ext>
            </a:extLst>
          </p:cNvPr>
          <p:cNvSpPr txBox="1"/>
          <p:nvPr/>
        </p:nvSpPr>
        <p:spPr>
          <a:xfrm>
            <a:off x="2212971" y="3702327"/>
            <a:ext cx="3206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Gap spacing = 1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E797F7-2648-BA7F-FC6E-04292FD11F24}"/>
              </a:ext>
            </a:extLst>
          </p:cNvPr>
          <p:cNvSpPr txBox="1"/>
          <p:nvPr/>
        </p:nvSpPr>
        <p:spPr>
          <a:xfrm>
            <a:off x="7599854" y="4599300"/>
            <a:ext cx="3200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Gap spacing = 0.5 mm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BA44FC9-4BDD-6543-6716-AB8A808D71FA}"/>
              </a:ext>
            </a:extLst>
          </p:cNvPr>
          <p:cNvCxnSpPr>
            <a:cxnSpLocks/>
          </p:cNvCxnSpPr>
          <p:nvPr/>
        </p:nvCxnSpPr>
        <p:spPr>
          <a:xfrm flipV="1">
            <a:off x="2636371" y="2109107"/>
            <a:ext cx="0" cy="684029"/>
          </a:xfrm>
          <a:prstGeom prst="straightConnector1">
            <a:avLst/>
          </a:prstGeom>
          <a:ln w="412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8F7C37-DD72-1436-FB4B-2521B1425640}"/>
              </a:ext>
            </a:extLst>
          </p:cNvPr>
          <p:cNvCxnSpPr>
            <a:cxnSpLocks/>
          </p:cNvCxnSpPr>
          <p:nvPr/>
        </p:nvCxnSpPr>
        <p:spPr>
          <a:xfrm flipV="1">
            <a:off x="8688999" y="2109106"/>
            <a:ext cx="0" cy="684029"/>
          </a:xfrm>
          <a:prstGeom prst="straightConnector1">
            <a:avLst/>
          </a:prstGeom>
          <a:ln w="412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09637EA-50E6-22BD-F4E9-A6E710034E2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019" y="4627899"/>
            <a:ext cx="3589183" cy="1713996"/>
          </a:xfrm>
          <a:prstGeom prst="roundRect">
            <a:avLst>
              <a:gd name="adj" fmla="val 16667"/>
            </a:avLst>
          </a:prstGeom>
          <a:ln w="63500"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0350E1-2ABD-A9B1-4CAC-68B0C822174C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7" name="Slide Number Placeholder 44">
            <a:extLst>
              <a:ext uri="{FF2B5EF4-FFF2-40B4-BE49-F238E27FC236}">
                <a16:creationId xmlns:a16="http://schemas.microsoft.com/office/drawing/2014/main" id="{513AF732-3676-253F-6322-7F81588B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18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1E1BBC-5D2E-0506-E910-F2C1043F4071}"/>
              </a:ext>
            </a:extLst>
          </p:cNvPr>
          <p:cNvSpPr txBox="1"/>
          <p:nvPr/>
        </p:nvSpPr>
        <p:spPr>
          <a:xfrm>
            <a:off x="8688999" y="2326714"/>
            <a:ext cx="39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chemeClr val="bg1"/>
                </a:solidFill>
              </a:rPr>
              <a:t>F</a:t>
            </a:r>
            <a:endParaRPr lang="en-US" sz="3200" i="1" baseline="-25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1DB659-6202-B942-A6FD-DEF797EE4F2C}"/>
              </a:ext>
            </a:extLst>
          </p:cNvPr>
          <p:cNvSpPr txBox="1"/>
          <p:nvPr/>
        </p:nvSpPr>
        <p:spPr>
          <a:xfrm>
            <a:off x="2600275" y="2346051"/>
            <a:ext cx="39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/>
              <a:t>F</a:t>
            </a:r>
            <a:endParaRPr lang="en-US" sz="3200" i="1" baseline="-25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EE3861-A70A-FA81-97C1-E162D99D518F}"/>
              </a:ext>
            </a:extLst>
          </p:cNvPr>
          <p:cNvSpPr/>
          <p:nvPr/>
        </p:nvSpPr>
        <p:spPr>
          <a:xfrm>
            <a:off x="2245489" y="1064870"/>
            <a:ext cx="960245" cy="4629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490814-CD34-9C8D-AC36-75805041B50E}"/>
              </a:ext>
            </a:extLst>
          </p:cNvPr>
          <p:cNvCxnSpPr>
            <a:cxnSpLocks/>
          </p:cNvCxnSpPr>
          <p:nvPr/>
        </p:nvCxnSpPr>
        <p:spPr>
          <a:xfrm>
            <a:off x="3205734" y="1527857"/>
            <a:ext cx="1228364" cy="3100042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31CFF4-C97E-F11A-F124-842FC857AF20}"/>
              </a:ext>
            </a:extLst>
          </p:cNvPr>
          <p:cNvCxnSpPr>
            <a:cxnSpLocks/>
          </p:cNvCxnSpPr>
          <p:nvPr/>
        </p:nvCxnSpPr>
        <p:spPr>
          <a:xfrm flipH="1">
            <a:off x="1013939" y="1545021"/>
            <a:ext cx="1230941" cy="3082878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E775D39-C8E2-3A79-876C-1A94FB42DC9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630938" y="4008511"/>
            <a:ext cx="1934830" cy="77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2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FBD6FD5-9556-A4A4-ACB2-CB2BA3BCA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43402" y="-4183785"/>
            <a:ext cx="7106002" cy="136514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ADAE5D-DB26-6A21-6A94-AF900E41CDCD}"/>
              </a:ext>
            </a:extLst>
          </p:cNvPr>
          <p:cNvSpPr/>
          <p:nvPr/>
        </p:nvSpPr>
        <p:spPr>
          <a:xfrm>
            <a:off x="6377335" y="738890"/>
            <a:ext cx="5161731" cy="508811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A936DD-D4BB-49D5-6267-DC8A5AFC02E2}"/>
              </a:ext>
            </a:extLst>
          </p:cNvPr>
          <p:cNvSpPr/>
          <p:nvPr/>
        </p:nvSpPr>
        <p:spPr>
          <a:xfrm>
            <a:off x="652936" y="738890"/>
            <a:ext cx="5161731" cy="508811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3086609-8857-FCDC-F7CA-D781E78A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1925543" cy="738890"/>
          </a:xfrm>
        </p:spPr>
        <p:txBody>
          <a:bodyPr>
            <a:noAutofit/>
          </a:bodyPr>
          <a:lstStyle/>
          <a:p>
            <a:r>
              <a:rPr lang="en-IT" sz="5400" b="1">
                <a:solidFill>
                  <a:schemeClr val="bg1"/>
                </a:solidFill>
                <a:latin typeface="+mn-lt"/>
              </a:rPr>
              <a:t>Model results – ASIPP MC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single cable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219701-FEB7-BFCC-B0F4-FA514494CEC9}"/>
              </a:ext>
            </a:extLst>
          </p:cNvPr>
          <p:cNvSpPr txBox="1"/>
          <p:nvPr/>
        </p:nvSpPr>
        <p:spPr>
          <a:xfrm>
            <a:off x="652934" y="787674"/>
            <a:ext cx="5161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ACT cable model validation results compared with 0.5 and 1.0 mm Cu tube.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4E215-923E-482D-F135-0F4C57D53BC6}"/>
              </a:ext>
            </a:extLst>
          </p:cNvPr>
          <p:cNvSpPr txBox="1"/>
          <p:nvPr/>
        </p:nvSpPr>
        <p:spPr>
          <a:xfrm>
            <a:off x="6377333" y="787674"/>
            <a:ext cx="51617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Strain distribution with 0.5 mm Cu-wall thickness.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B57013-999C-E3C6-66F8-39ECC3AB6549}"/>
              </a:ext>
            </a:extLst>
          </p:cNvPr>
          <p:cNvSpPr txBox="1"/>
          <p:nvPr/>
        </p:nvSpPr>
        <p:spPr>
          <a:xfrm>
            <a:off x="105335" y="5903666"/>
            <a:ext cx="119255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4"/>
                </a:solidFill>
              </a:rPr>
              <a:t>Outer copper tube around cable &amp; solid Cu core: 500 kN/m.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2001A3-E82D-EB27-26FD-EB7815873CD5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4" name="Slide Number Placeholder 44">
            <a:extLst>
              <a:ext uri="{FF2B5EF4-FFF2-40B4-BE49-F238E27FC236}">
                <a16:creationId xmlns:a16="http://schemas.microsoft.com/office/drawing/2014/main" id="{A9752C87-695E-5E12-122D-F32C3A441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19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1E8392-2781-8406-2CF7-FA1138BBA4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255" y="1653380"/>
            <a:ext cx="4293052" cy="3890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1B9331-D4CE-D08F-F9A5-C3BE0FC1AB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274" y="1710155"/>
            <a:ext cx="4471851" cy="3833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013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7E61F2-2208-EC6A-AFA9-5384CC145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584690-1137-D1D4-C7B5-CAF7230C3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901770" y="-2562436"/>
            <a:ext cx="7106002" cy="13651482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1282D68-D6B2-93CF-CB48-57FE21858CE7}"/>
              </a:ext>
            </a:extLst>
          </p:cNvPr>
          <p:cNvSpPr/>
          <p:nvPr/>
        </p:nvSpPr>
        <p:spPr>
          <a:xfrm>
            <a:off x="105336" y="866662"/>
            <a:ext cx="6777405" cy="2557629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61F80E-0AE7-550E-A214-8FC0B5087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BBD80-A9A8-1F7C-9930-86AB2D0C2421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42C574B8-97E4-D4D9-514E-F7D25A14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A3FF65A-18AD-CD57-6EA6-78C7A3B484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1655421"/>
              </p:ext>
            </p:extLst>
          </p:nvPr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BB954BC-7A92-CD00-C04E-2BE58714AD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619581"/>
              </p:ext>
            </p:extLst>
          </p:nvPr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DE36526D-6673-1C4E-DCF9-1F23DD7404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3171274"/>
              </p:ext>
            </p:extLst>
          </p:nvPr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BC3302D8-A753-0729-EF8E-279DF9944377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88F608BB-211F-B05C-DE73-CDCEA23B4F95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277F2BB7-3228-BAD3-54A0-B373DEEF89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 cap="rnd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B507573-330A-9C2D-96A3-373C4444274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FF7D756-9CCC-4829-31AE-DFD79A0926D5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10095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Graphic spid="4" grpId="0">
        <p:bldAsOne/>
      </p:bldGraphic>
      <p:bldGraphic spid="20" grpId="0">
        <p:bldAsOne/>
      </p:bldGraphic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49140" y="-3873390"/>
            <a:ext cx="7106002" cy="13651482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Mechanical &amp; EM Load (BL)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1194B-FCA4-68CC-D44D-C2101557A14E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E0CA7EE6-43CA-9336-D464-E1B14A72F67D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20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7DDF66-69D9-2825-C9F3-0E904F8022A9}"/>
              </a:ext>
            </a:extLst>
          </p:cNvPr>
          <p:cNvSpPr/>
          <p:nvPr/>
        </p:nvSpPr>
        <p:spPr>
          <a:xfrm>
            <a:off x="4209692" y="5269135"/>
            <a:ext cx="65100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</a:rPr>
              <a:t>Difference between body load (EM) and mechanical load (flat anvil) for different tape thicknesses and gap sizes.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accent4"/>
                </a:solidFill>
              </a:rPr>
              <a:t>Critical transverse EM load &lt; mechanical load (30%).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96EA91-8159-1FB1-D18C-71A65EA523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391" y="1008896"/>
            <a:ext cx="3993805" cy="39938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ADC1FB-8A58-D888-8308-B1E9A4D2E601}"/>
              </a:ext>
            </a:extLst>
          </p:cNvPr>
          <p:cNvSpPr txBox="1"/>
          <p:nvPr/>
        </p:nvSpPr>
        <p:spPr>
          <a:xfrm>
            <a:off x="203998" y="4403492"/>
            <a:ext cx="7582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Displacement (</a:t>
            </a:r>
            <a:r>
              <a:rPr lang="en-GB" sz="1800" dirty="0">
                <a:solidFill>
                  <a:schemeClr val="bg1"/>
                </a:solidFill>
                <a:effectLst/>
                <a:latin typeface="Symbol" pitchFamily="2" charset="2"/>
                <a:ea typeface="Times New Roman" panose="02020603050405020304" pitchFamily="18" charset="0"/>
              </a:rPr>
              <a:t>m</a:t>
            </a:r>
            <a:r>
              <a:rPr lang="en-GB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m) for Mech Load and Electromagnetic Load at 200 </a:t>
            </a:r>
            <a:r>
              <a:rPr lang="en-GB" sz="1800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kN</a:t>
            </a:r>
            <a:r>
              <a:rPr lang="en-GB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/m.</a:t>
            </a:r>
            <a:endParaRPr lang="en-NL" sz="18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FA0D9-BA8A-FFBD-BE25-22D7BD7224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997" y="1002259"/>
            <a:ext cx="3127665" cy="32658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73C1C8-E4E2-D827-1634-366EA8E51C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370" y="1002259"/>
            <a:ext cx="3217951" cy="32724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2CA788-C937-317F-651F-C94B63D223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510"/>
          <a:stretch/>
        </p:blipFill>
        <p:spPr>
          <a:xfrm>
            <a:off x="3269911" y="1002259"/>
            <a:ext cx="707144" cy="38992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7A31B1-3C47-3531-74E0-6B6475F3A9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537" y="1002259"/>
            <a:ext cx="619818" cy="327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7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34EB1DFB-574A-0EFA-F00C-CC97997F0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06267" y="-3992105"/>
            <a:ext cx="7106002" cy="136514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6AE65B-80ED-6F15-132C-5AF7DD351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060" y="934832"/>
            <a:ext cx="2867891" cy="28678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A80641-9501-5013-7F6B-7B643507ED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469" y="934985"/>
            <a:ext cx="2878473" cy="2878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A6AE34-348B-6EB4-5359-B3C3454344D3}"/>
              </a:ext>
            </a:extLst>
          </p:cNvPr>
          <p:cNvSpPr txBox="1"/>
          <p:nvPr/>
        </p:nvSpPr>
        <p:spPr>
          <a:xfrm>
            <a:off x="3148469" y="3947866"/>
            <a:ext cx="2878473" cy="954300"/>
          </a:xfrm>
          <a:custGeom>
            <a:avLst/>
            <a:gdLst>
              <a:gd name="connsiteX0" fmla="*/ 0 w 2878473"/>
              <a:gd name="connsiteY0" fmla="*/ 0 h 954300"/>
              <a:gd name="connsiteX1" fmla="*/ 633264 w 2878473"/>
              <a:gd name="connsiteY1" fmla="*/ 0 h 954300"/>
              <a:gd name="connsiteX2" fmla="*/ 1237743 w 2878473"/>
              <a:gd name="connsiteY2" fmla="*/ 0 h 954300"/>
              <a:gd name="connsiteX3" fmla="*/ 1842223 w 2878473"/>
              <a:gd name="connsiteY3" fmla="*/ 0 h 954300"/>
              <a:gd name="connsiteX4" fmla="*/ 2331563 w 2878473"/>
              <a:gd name="connsiteY4" fmla="*/ 0 h 954300"/>
              <a:gd name="connsiteX5" fmla="*/ 2878473 w 2878473"/>
              <a:gd name="connsiteY5" fmla="*/ 0 h 954300"/>
              <a:gd name="connsiteX6" fmla="*/ 2878473 w 2878473"/>
              <a:gd name="connsiteY6" fmla="*/ 486693 h 954300"/>
              <a:gd name="connsiteX7" fmla="*/ 2878473 w 2878473"/>
              <a:gd name="connsiteY7" fmla="*/ 954300 h 954300"/>
              <a:gd name="connsiteX8" fmla="*/ 2302778 w 2878473"/>
              <a:gd name="connsiteY8" fmla="*/ 954300 h 954300"/>
              <a:gd name="connsiteX9" fmla="*/ 1813438 w 2878473"/>
              <a:gd name="connsiteY9" fmla="*/ 954300 h 954300"/>
              <a:gd name="connsiteX10" fmla="*/ 1324098 w 2878473"/>
              <a:gd name="connsiteY10" fmla="*/ 954300 h 954300"/>
              <a:gd name="connsiteX11" fmla="*/ 719618 w 2878473"/>
              <a:gd name="connsiteY11" fmla="*/ 954300 h 954300"/>
              <a:gd name="connsiteX12" fmla="*/ 0 w 2878473"/>
              <a:gd name="connsiteY12" fmla="*/ 954300 h 954300"/>
              <a:gd name="connsiteX13" fmla="*/ 0 w 2878473"/>
              <a:gd name="connsiteY13" fmla="*/ 458064 h 954300"/>
              <a:gd name="connsiteX14" fmla="*/ 0 w 2878473"/>
              <a:gd name="connsiteY14" fmla="*/ 0 h 9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8473" h="954300" fill="none" extrusionOk="0">
                <a:moveTo>
                  <a:pt x="0" y="0"/>
                </a:moveTo>
                <a:cubicBezTo>
                  <a:pt x="141658" y="-50190"/>
                  <a:pt x="397375" y="41958"/>
                  <a:pt x="633264" y="0"/>
                </a:cubicBezTo>
                <a:cubicBezTo>
                  <a:pt x="869153" y="-41958"/>
                  <a:pt x="1111279" y="69463"/>
                  <a:pt x="1237743" y="0"/>
                </a:cubicBezTo>
                <a:cubicBezTo>
                  <a:pt x="1364207" y="-69463"/>
                  <a:pt x="1558653" y="29580"/>
                  <a:pt x="1842223" y="0"/>
                </a:cubicBezTo>
                <a:cubicBezTo>
                  <a:pt x="2125793" y="-29580"/>
                  <a:pt x="2133140" y="183"/>
                  <a:pt x="2331563" y="0"/>
                </a:cubicBezTo>
                <a:cubicBezTo>
                  <a:pt x="2529986" y="-183"/>
                  <a:pt x="2606633" y="18121"/>
                  <a:pt x="2878473" y="0"/>
                </a:cubicBezTo>
                <a:cubicBezTo>
                  <a:pt x="2912662" y="225059"/>
                  <a:pt x="2845836" y="309863"/>
                  <a:pt x="2878473" y="486693"/>
                </a:cubicBezTo>
                <a:cubicBezTo>
                  <a:pt x="2911110" y="663523"/>
                  <a:pt x="2849073" y="781295"/>
                  <a:pt x="2878473" y="954300"/>
                </a:cubicBezTo>
                <a:cubicBezTo>
                  <a:pt x="2669776" y="958898"/>
                  <a:pt x="2486303" y="893636"/>
                  <a:pt x="2302778" y="954300"/>
                </a:cubicBezTo>
                <a:cubicBezTo>
                  <a:pt x="2119254" y="1014964"/>
                  <a:pt x="2042678" y="919709"/>
                  <a:pt x="1813438" y="954300"/>
                </a:cubicBezTo>
                <a:cubicBezTo>
                  <a:pt x="1584198" y="988891"/>
                  <a:pt x="1517863" y="935135"/>
                  <a:pt x="1324098" y="954300"/>
                </a:cubicBezTo>
                <a:cubicBezTo>
                  <a:pt x="1130333" y="973465"/>
                  <a:pt x="890756" y="894406"/>
                  <a:pt x="719618" y="954300"/>
                </a:cubicBezTo>
                <a:cubicBezTo>
                  <a:pt x="548480" y="1014194"/>
                  <a:pt x="255156" y="908236"/>
                  <a:pt x="0" y="954300"/>
                </a:cubicBezTo>
                <a:cubicBezTo>
                  <a:pt x="-38546" y="810539"/>
                  <a:pt x="20071" y="567727"/>
                  <a:pt x="0" y="458064"/>
                </a:cubicBezTo>
                <a:cubicBezTo>
                  <a:pt x="-20071" y="348401"/>
                  <a:pt x="24635" y="156563"/>
                  <a:pt x="0" y="0"/>
                </a:cubicBezTo>
                <a:close/>
              </a:path>
              <a:path w="2878473" h="954300" stroke="0" extrusionOk="0">
                <a:moveTo>
                  <a:pt x="0" y="0"/>
                </a:moveTo>
                <a:cubicBezTo>
                  <a:pt x="239331" y="-19206"/>
                  <a:pt x="357605" y="30965"/>
                  <a:pt x="546910" y="0"/>
                </a:cubicBezTo>
                <a:cubicBezTo>
                  <a:pt x="736215" y="-30965"/>
                  <a:pt x="909314" y="31378"/>
                  <a:pt x="1036250" y="0"/>
                </a:cubicBezTo>
                <a:cubicBezTo>
                  <a:pt x="1163186" y="-31378"/>
                  <a:pt x="1397811" y="32117"/>
                  <a:pt x="1669514" y="0"/>
                </a:cubicBezTo>
                <a:cubicBezTo>
                  <a:pt x="1941217" y="-32117"/>
                  <a:pt x="1978470" y="57883"/>
                  <a:pt x="2216424" y="0"/>
                </a:cubicBezTo>
                <a:cubicBezTo>
                  <a:pt x="2454378" y="-57883"/>
                  <a:pt x="2643039" y="61328"/>
                  <a:pt x="2878473" y="0"/>
                </a:cubicBezTo>
                <a:cubicBezTo>
                  <a:pt x="2897338" y="179375"/>
                  <a:pt x="2861676" y="314706"/>
                  <a:pt x="2878473" y="496236"/>
                </a:cubicBezTo>
                <a:cubicBezTo>
                  <a:pt x="2895270" y="677766"/>
                  <a:pt x="2856356" y="838168"/>
                  <a:pt x="2878473" y="954300"/>
                </a:cubicBezTo>
                <a:cubicBezTo>
                  <a:pt x="2718671" y="963941"/>
                  <a:pt x="2578599" y="906562"/>
                  <a:pt x="2302778" y="954300"/>
                </a:cubicBezTo>
                <a:cubicBezTo>
                  <a:pt x="2026957" y="1002038"/>
                  <a:pt x="1944960" y="941648"/>
                  <a:pt x="1813438" y="954300"/>
                </a:cubicBezTo>
                <a:cubicBezTo>
                  <a:pt x="1681916" y="966952"/>
                  <a:pt x="1431573" y="885734"/>
                  <a:pt x="1237743" y="954300"/>
                </a:cubicBezTo>
                <a:cubicBezTo>
                  <a:pt x="1043913" y="1022866"/>
                  <a:pt x="819062" y="901501"/>
                  <a:pt x="662049" y="954300"/>
                </a:cubicBezTo>
                <a:cubicBezTo>
                  <a:pt x="505036" y="1007099"/>
                  <a:pt x="286523" y="943451"/>
                  <a:pt x="0" y="954300"/>
                </a:cubicBezTo>
                <a:cubicBezTo>
                  <a:pt x="-29960" y="794029"/>
                  <a:pt x="26568" y="631880"/>
                  <a:pt x="0" y="458064"/>
                </a:cubicBezTo>
                <a:cubicBezTo>
                  <a:pt x="-26568" y="284248"/>
                  <a:pt x="52033" y="154707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Original gap 1.3 mm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Cu-keystones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SS spiral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CBD37D5-FE0D-0E57-8F77-EA099550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2086663" cy="73889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Model</a:t>
            </a:r>
            <a:r>
              <a:rPr lang="en-IT" sz="5400" b="1">
                <a:solidFill>
                  <a:schemeClr val="bg1"/>
                </a:solidFill>
                <a:latin typeface="+mn-lt"/>
              </a:rPr>
              <a:t> – ASIPP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MC samples</a:t>
            </a:r>
            <a:endParaRPr lang="en-IT" sz="5400" b="1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28743C-C177-57D7-06BC-C6932B69420E}"/>
              </a:ext>
            </a:extLst>
          </p:cNvPr>
          <p:cNvCxnSpPr>
            <a:cxnSpLocks/>
          </p:cNvCxnSpPr>
          <p:nvPr/>
        </p:nvCxnSpPr>
        <p:spPr>
          <a:xfrm>
            <a:off x="7652233" y="1486034"/>
            <a:ext cx="0" cy="1962844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612F42-C2B6-81E5-CAF4-619226DE62A1}"/>
                  </a:ext>
                </a:extLst>
              </p:cNvPr>
              <p:cNvSpPr txBox="1"/>
              <p:nvPr/>
            </p:nvSpPr>
            <p:spPr>
              <a:xfrm>
                <a:off x="2904250" y="5025498"/>
                <a:ext cx="5100938" cy="1477328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Critical force: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MC Sultan #1: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400 kN/m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MC 1.3 mm gap, Cu-keystones: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600 kN/m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MC 0.6 mm gap, Cu-keystones: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1,000 kN/m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MC 0.6 mm gap, solid core: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1,300 kN/m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612F42-C2B6-81E5-CAF4-619226DE6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4250" y="5025498"/>
                <a:ext cx="5100938" cy="1477328"/>
              </a:xfrm>
              <a:prstGeom prst="rect">
                <a:avLst/>
              </a:prstGeom>
              <a:blipFill>
                <a:blip r:embed="rId5"/>
                <a:stretch>
                  <a:fillRect l="-993" t="-1695"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55D65F5-970B-2DD9-ECF6-15137026FDC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3" name="Slide Number Placeholder 44">
            <a:extLst>
              <a:ext uri="{FF2B5EF4-FFF2-40B4-BE49-F238E27FC236}">
                <a16:creationId xmlns:a16="http://schemas.microsoft.com/office/drawing/2014/main" id="{B3EA0538-AC19-16C6-1B38-1247BED71D6F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21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894AE019-31E1-182A-DE60-E30388C5FE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0472" y="5104532"/>
            <a:ext cx="591278" cy="51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0A99AA-B346-18B1-50CE-74A56FDDC0C5}"/>
              </a:ext>
            </a:extLst>
          </p:cNvPr>
          <p:cNvCxnSpPr>
            <a:cxnSpLocks/>
          </p:cNvCxnSpPr>
          <p:nvPr/>
        </p:nvCxnSpPr>
        <p:spPr>
          <a:xfrm>
            <a:off x="4898447" y="1554780"/>
            <a:ext cx="0" cy="1894098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4EE7904-F1B2-9282-7646-4177973C8B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36" y="934985"/>
            <a:ext cx="2878473" cy="28784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896EA6-D3DB-3868-51F8-D8FBA1076121}"/>
              </a:ext>
            </a:extLst>
          </p:cNvPr>
          <p:cNvSpPr txBox="1"/>
          <p:nvPr/>
        </p:nvSpPr>
        <p:spPr>
          <a:xfrm>
            <a:off x="105335" y="3947866"/>
            <a:ext cx="2878473" cy="923330"/>
          </a:xfrm>
          <a:custGeom>
            <a:avLst/>
            <a:gdLst>
              <a:gd name="connsiteX0" fmla="*/ 0 w 2878473"/>
              <a:gd name="connsiteY0" fmla="*/ 0 h 923330"/>
              <a:gd name="connsiteX1" fmla="*/ 633264 w 2878473"/>
              <a:gd name="connsiteY1" fmla="*/ 0 h 923330"/>
              <a:gd name="connsiteX2" fmla="*/ 1237743 w 2878473"/>
              <a:gd name="connsiteY2" fmla="*/ 0 h 923330"/>
              <a:gd name="connsiteX3" fmla="*/ 1842223 w 2878473"/>
              <a:gd name="connsiteY3" fmla="*/ 0 h 923330"/>
              <a:gd name="connsiteX4" fmla="*/ 2331563 w 2878473"/>
              <a:gd name="connsiteY4" fmla="*/ 0 h 923330"/>
              <a:gd name="connsiteX5" fmla="*/ 2878473 w 2878473"/>
              <a:gd name="connsiteY5" fmla="*/ 0 h 923330"/>
              <a:gd name="connsiteX6" fmla="*/ 2878473 w 2878473"/>
              <a:gd name="connsiteY6" fmla="*/ 470898 h 923330"/>
              <a:gd name="connsiteX7" fmla="*/ 2878473 w 2878473"/>
              <a:gd name="connsiteY7" fmla="*/ 923330 h 923330"/>
              <a:gd name="connsiteX8" fmla="*/ 2302778 w 2878473"/>
              <a:gd name="connsiteY8" fmla="*/ 923330 h 923330"/>
              <a:gd name="connsiteX9" fmla="*/ 1813438 w 2878473"/>
              <a:gd name="connsiteY9" fmla="*/ 923330 h 923330"/>
              <a:gd name="connsiteX10" fmla="*/ 1324098 w 2878473"/>
              <a:gd name="connsiteY10" fmla="*/ 923330 h 923330"/>
              <a:gd name="connsiteX11" fmla="*/ 719618 w 2878473"/>
              <a:gd name="connsiteY11" fmla="*/ 923330 h 923330"/>
              <a:gd name="connsiteX12" fmla="*/ 0 w 2878473"/>
              <a:gd name="connsiteY12" fmla="*/ 923330 h 923330"/>
              <a:gd name="connsiteX13" fmla="*/ 0 w 2878473"/>
              <a:gd name="connsiteY13" fmla="*/ 443198 h 923330"/>
              <a:gd name="connsiteX14" fmla="*/ 0 w 2878473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8473" h="923330" fill="none" extrusionOk="0">
                <a:moveTo>
                  <a:pt x="0" y="0"/>
                </a:moveTo>
                <a:cubicBezTo>
                  <a:pt x="141658" y="-50190"/>
                  <a:pt x="397375" y="41958"/>
                  <a:pt x="633264" y="0"/>
                </a:cubicBezTo>
                <a:cubicBezTo>
                  <a:pt x="869153" y="-41958"/>
                  <a:pt x="1111279" y="69463"/>
                  <a:pt x="1237743" y="0"/>
                </a:cubicBezTo>
                <a:cubicBezTo>
                  <a:pt x="1364207" y="-69463"/>
                  <a:pt x="1558653" y="29580"/>
                  <a:pt x="1842223" y="0"/>
                </a:cubicBezTo>
                <a:cubicBezTo>
                  <a:pt x="2125793" y="-29580"/>
                  <a:pt x="2133140" y="183"/>
                  <a:pt x="2331563" y="0"/>
                </a:cubicBezTo>
                <a:cubicBezTo>
                  <a:pt x="2529986" y="-183"/>
                  <a:pt x="2606633" y="18121"/>
                  <a:pt x="2878473" y="0"/>
                </a:cubicBezTo>
                <a:cubicBezTo>
                  <a:pt x="2887105" y="200484"/>
                  <a:pt x="2841133" y="316564"/>
                  <a:pt x="2878473" y="470898"/>
                </a:cubicBezTo>
                <a:cubicBezTo>
                  <a:pt x="2915813" y="625232"/>
                  <a:pt x="2853112" y="766531"/>
                  <a:pt x="2878473" y="923330"/>
                </a:cubicBezTo>
                <a:cubicBezTo>
                  <a:pt x="2669776" y="927928"/>
                  <a:pt x="2486303" y="862666"/>
                  <a:pt x="2302778" y="923330"/>
                </a:cubicBezTo>
                <a:cubicBezTo>
                  <a:pt x="2119254" y="983994"/>
                  <a:pt x="2042678" y="888739"/>
                  <a:pt x="1813438" y="923330"/>
                </a:cubicBezTo>
                <a:cubicBezTo>
                  <a:pt x="1584198" y="957921"/>
                  <a:pt x="1517863" y="904165"/>
                  <a:pt x="1324098" y="923330"/>
                </a:cubicBezTo>
                <a:cubicBezTo>
                  <a:pt x="1130333" y="942495"/>
                  <a:pt x="890756" y="863436"/>
                  <a:pt x="719618" y="923330"/>
                </a:cubicBezTo>
                <a:cubicBezTo>
                  <a:pt x="548480" y="983224"/>
                  <a:pt x="255156" y="877266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878473" h="923330" stroke="0" extrusionOk="0">
                <a:moveTo>
                  <a:pt x="0" y="0"/>
                </a:moveTo>
                <a:cubicBezTo>
                  <a:pt x="239331" y="-19206"/>
                  <a:pt x="357605" y="30965"/>
                  <a:pt x="546910" y="0"/>
                </a:cubicBezTo>
                <a:cubicBezTo>
                  <a:pt x="736215" y="-30965"/>
                  <a:pt x="909314" y="31378"/>
                  <a:pt x="1036250" y="0"/>
                </a:cubicBezTo>
                <a:cubicBezTo>
                  <a:pt x="1163186" y="-31378"/>
                  <a:pt x="1397811" y="32117"/>
                  <a:pt x="1669514" y="0"/>
                </a:cubicBezTo>
                <a:cubicBezTo>
                  <a:pt x="1941217" y="-32117"/>
                  <a:pt x="1978470" y="57883"/>
                  <a:pt x="2216424" y="0"/>
                </a:cubicBezTo>
                <a:cubicBezTo>
                  <a:pt x="2454378" y="-57883"/>
                  <a:pt x="2643039" y="61328"/>
                  <a:pt x="2878473" y="0"/>
                </a:cubicBezTo>
                <a:cubicBezTo>
                  <a:pt x="2899344" y="162923"/>
                  <a:pt x="2853827" y="370604"/>
                  <a:pt x="2878473" y="480132"/>
                </a:cubicBezTo>
                <a:cubicBezTo>
                  <a:pt x="2903119" y="589660"/>
                  <a:pt x="2878209" y="809124"/>
                  <a:pt x="2878473" y="923330"/>
                </a:cubicBezTo>
                <a:cubicBezTo>
                  <a:pt x="2718671" y="932971"/>
                  <a:pt x="2578599" y="875592"/>
                  <a:pt x="2302778" y="923330"/>
                </a:cubicBezTo>
                <a:cubicBezTo>
                  <a:pt x="2026957" y="971068"/>
                  <a:pt x="1944960" y="910678"/>
                  <a:pt x="1813438" y="923330"/>
                </a:cubicBezTo>
                <a:cubicBezTo>
                  <a:pt x="1681916" y="935982"/>
                  <a:pt x="1431573" y="854764"/>
                  <a:pt x="1237743" y="923330"/>
                </a:cubicBezTo>
                <a:cubicBezTo>
                  <a:pt x="1043913" y="991896"/>
                  <a:pt x="819062" y="870531"/>
                  <a:pt x="662049" y="923330"/>
                </a:cubicBezTo>
                <a:cubicBezTo>
                  <a:pt x="505036" y="976129"/>
                  <a:pt x="286523" y="912481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0.6 mm gap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Modest improvement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SS spiral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9E4C74-BE0B-80C5-630E-3A07B7285AEE}"/>
              </a:ext>
            </a:extLst>
          </p:cNvPr>
          <p:cNvSpPr txBox="1"/>
          <p:nvPr/>
        </p:nvSpPr>
        <p:spPr>
          <a:xfrm>
            <a:off x="6175425" y="3935849"/>
            <a:ext cx="2878472" cy="923330"/>
          </a:xfrm>
          <a:custGeom>
            <a:avLst/>
            <a:gdLst>
              <a:gd name="connsiteX0" fmla="*/ 0 w 2878472"/>
              <a:gd name="connsiteY0" fmla="*/ 0 h 923330"/>
              <a:gd name="connsiteX1" fmla="*/ 489340 w 2878472"/>
              <a:gd name="connsiteY1" fmla="*/ 0 h 923330"/>
              <a:gd name="connsiteX2" fmla="*/ 1122604 w 2878472"/>
              <a:gd name="connsiteY2" fmla="*/ 0 h 923330"/>
              <a:gd name="connsiteX3" fmla="*/ 1669514 w 2878472"/>
              <a:gd name="connsiteY3" fmla="*/ 0 h 923330"/>
              <a:gd name="connsiteX4" fmla="*/ 2216423 w 2878472"/>
              <a:gd name="connsiteY4" fmla="*/ 0 h 923330"/>
              <a:gd name="connsiteX5" fmla="*/ 2878472 w 2878472"/>
              <a:gd name="connsiteY5" fmla="*/ 0 h 923330"/>
              <a:gd name="connsiteX6" fmla="*/ 2878472 w 2878472"/>
              <a:gd name="connsiteY6" fmla="*/ 443198 h 923330"/>
              <a:gd name="connsiteX7" fmla="*/ 2878472 w 2878472"/>
              <a:gd name="connsiteY7" fmla="*/ 923330 h 923330"/>
              <a:gd name="connsiteX8" fmla="*/ 2302778 w 2878472"/>
              <a:gd name="connsiteY8" fmla="*/ 923330 h 923330"/>
              <a:gd name="connsiteX9" fmla="*/ 1698298 w 2878472"/>
              <a:gd name="connsiteY9" fmla="*/ 923330 h 923330"/>
              <a:gd name="connsiteX10" fmla="*/ 1208958 w 2878472"/>
              <a:gd name="connsiteY10" fmla="*/ 923330 h 923330"/>
              <a:gd name="connsiteX11" fmla="*/ 575694 w 2878472"/>
              <a:gd name="connsiteY11" fmla="*/ 923330 h 923330"/>
              <a:gd name="connsiteX12" fmla="*/ 0 w 2878472"/>
              <a:gd name="connsiteY12" fmla="*/ 923330 h 923330"/>
              <a:gd name="connsiteX13" fmla="*/ 0 w 2878472"/>
              <a:gd name="connsiteY13" fmla="*/ 443198 h 923330"/>
              <a:gd name="connsiteX14" fmla="*/ 0 w 2878472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8472" h="923330" fill="none" extrusionOk="0">
                <a:moveTo>
                  <a:pt x="0" y="0"/>
                </a:moveTo>
                <a:cubicBezTo>
                  <a:pt x="113801" y="-43220"/>
                  <a:pt x="248114" y="32543"/>
                  <a:pt x="489340" y="0"/>
                </a:cubicBezTo>
                <a:cubicBezTo>
                  <a:pt x="730566" y="-32543"/>
                  <a:pt x="817512" y="11136"/>
                  <a:pt x="1122604" y="0"/>
                </a:cubicBezTo>
                <a:cubicBezTo>
                  <a:pt x="1427696" y="-11136"/>
                  <a:pt x="1486720" y="21976"/>
                  <a:pt x="1669514" y="0"/>
                </a:cubicBezTo>
                <a:cubicBezTo>
                  <a:pt x="1852308" y="-21976"/>
                  <a:pt x="2042411" y="11555"/>
                  <a:pt x="2216423" y="0"/>
                </a:cubicBezTo>
                <a:cubicBezTo>
                  <a:pt x="2390435" y="-11555"/>
                  <a:pt x="2573431" y="57335"/>
                  <a:pt x="2878472" y="0"/>
                </a:cubicBezTo>
                <a:cubicBezTo>
                  <a:pt x="2903143" y="190132"/>
                  <a:pt x="2841226" y="352582"/>
                  <a:pt x="2878472" y="443198"/>
                </a:cubicBezTo>
                <a:cubicBezTo>
                  <a:pt x="2915718" y="533814"/>
                  <a:pt x="2829731" y="718699"/>
                  <a:pt x="2878472" y="923330"/>
                </a:cubicBezTo>
                <a:cubicBezTo>
                  <a:pt x="2664346" y="990812"/>
                  <a:pt x="2455789" y="866767"/>
                  <a:pt x="2302778" y="923330"/>
                </a:cubicBezTo>
                <a:cubicBezTo>
                  <a:pt x="2149767" y="979893"/>
                  <a:pt x="1832406" y="876628"/>
                  <a:pt x="1698298" y="923330"/>
                </a:cubicBezTo>
                <a:cubicBezTo>
                  <a:pt x="1564190" y="970032"/>
                  <a:pt x="1419346" y="865409"/>
                  <a:pt x="1208958" y="923330"/>
                </a:cubicBezTo>
                <a:cubicBezTo>
                  <a:pt x="998570" y="981251"/>
                  <a:pt x="776704" y="854517"/>
                  <a:pt x="575694" y="923330"/>
                </a:cubicBezTo>
                <a:cubicBezTo>
                  <a:pt x="374684" y="992143"/>
                  <a:pt x="150769" y="862497"/>
                  <a:pt x="0" y="923330"/>
                </a:cubicBezTo>
                <a:cubicBezTo>
                  <a:pt x="-31173" y="758823"/>
                  <a:pt x="33627" y="541746"/>
                  <a:pt x="0" y="443198"/>
                </a:cubicBezTo>
                <a:cubicBezTo>
                  <a:pt x="-33627" y="344650"/>
                  <a:pt x="36749" y="124959"/>
                  <a:pt x="0" y="0"/>
                </a:cubicBezTo>
                <a:close/>
              </a:path>
              <a:path w="2878472" h="923330" stroke="0" extrusionOk="0">
                <a:moveTo>
                  <a:pt x="0" y="0"/>
                </a:moveTo>
                <a:cubicBezTo>
                  <a:pt x="297931" y="-851"/>
                  <a:pt x="434510" y="74283"/>
                  <a:pt x="633264" y="0"/>
                </a:cubicBezTo>
                <a:cubicBezTo>
                  <a:pt x="832018" y="-74283"/>
                  <a:pt x="972895" y="16342"/>
                  <a:pt x="1237743" y="0"/>
                </a:cubicBezTo>
                <a:cubicBezTo>
                  <a:pt x="1502591" y="-16342"/>
                  <a:pt x="1595553" y="61588"/>
                  <a:pt x="1784653" y="0"/>
                </a:cubicBezTo>
                <a:cubicBezTo>
                  <a:pt x="1973753" y="-61588"/>
                  <a:pt x="2579111" y="20858"/>
                  <a:pt x="2878472" y="0"/>
                </a:cubicBezTo>
                <a:cubicBezTo>
                  <a:pt x="2889812" y="103954"/>
                  <a:pt x="2860456" y="240321"/>
                  <a:pt x="2878472" y="461665"/>
                </a:cubicBezTo>
                <a:cubicBezTo>
                  <a:pt x="2896488" y="683010"/>
                  <a:pt x="2823495" y="715323"/>
                  <a:pt x="2878472" y="923330"/>
                </a:cubicBezTo>
                <a:cubicBezTo>
                  <a:pt x="2694435" y="963540"/>
                  <a:pt x="2567691" y="886247"/>
                  <a:pt x="2389132" y="923330"/>
                </a:cubicBezTo>
                <a:cubicBezTo>
                  <a:pt x="2210573" y="960413"/>
                  <a:pt x="2086356" y="878020"/>
                  <a:pt x="1813437" y="923330"/>
                </a:cubicBezTo>
                <a:cubicBezTo>
                  <a:pt x="1540519" y="968640"/>
                  <a:pt x="1469516" y="894646"/>
                  <a:pt x="1266528" y="923330"/>
                </a:cubicBezTo>
                <a:cubicBezTo>
                  <a:pt x="1063540" y="952014"/>
                  <a:pt x="912615" y="903058"/>
                  <a:pt x="690833" y="923330"/>
                </a:cubicBezTo>
                <a:cubicBezTo>
                  <a:pt x="469052" y="943602"/>
                  <a:pt x="233716" y="866545"/>
                  <a:pt x="0" y="923330"/>
                </a:cubicBezTo>
                <a:cubicBezTo>
                  <a:pt x="-25046" y="743436"/>
                  <a:pt x="10344" y="631299"/>
                  <a:pt x="0" y="452432"/>
                </a:cubicBezTo>
                <a:cubicBezTo>
                  <a:pt x="-10344" y="273565"/>
                  <a:pt x="36496" y="127236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55932122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0.6 mm gap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Cu-keystones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SS spiral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F66CB1-9E8F-67CC-0500-9F69209D1502}"/>
              </a:ext>
            </a:extLst>
          </p:cNvPr>
          <p:cNvSpPr txBox="1"/>
          <p:nvPr/>
        </p:nvSpPr>
        <p:spPr>
          <a:xfrm>
            <a:off x="9202381" y="3927986"/>
            <a:ext cx="2878472" cy="923330"/>
          </a:xfrm>
          <a:custGeom>
            <a:avLst/>
            <a:gdLst>
              <a:gd name="connsiteX0" fmla="*/ 0 w 2878472"/>
              <a:gd name="connsiteY0" fmla="*/ 0 h 923330"/>
              <a:gd name="connsiteX1" fmla="*/ 518125 w 2878472"/>
              <a:gd name="connsiteY1" fmla="*/ 0 h 923330"/>
              <a:gd name="connsiteX2" fmla="*/ 1093819 w 2878472"/>
              <a:gd name="connsiteY2" fmla="*/ 0 h 923330"/>
              <a:gd name="connsiteX3" fmla="*/ 1727083 w 2878472"/>
              <a:gd name="connsiteY3" fmla="*/ 0 h 923330"/>
              <a:gd name="connsiteX4" fmla="*/ 2216423 w 2878472"/>
              <a:gd name="connsiteY4" fmla="*/ 0 h 923330"/>
              <a:gd name="connsiteX5" fmla="*/ 2878472 w 2878472"/>
              <a:gd name="connsiteY5" fmla="*/ 0 h 923330"/>
              <a:gd name="connsiteX6" fmla="*/ 2878472 w 2878472"/>
              <a:gd name="connsiteY6" fmla="*/ 452432 h 923330"/>
              <a:gd name="connsiteX7" fmla="*/ 2878472 w 2878472"/>
              <a:gd name="connsiteY7" fmla="*/ 923330 h 923330"/>
              <a:gd name="connsiteX8" fmla="*/ 2331562 w 2878472"/>
              <a:gd name="connsiteY8" fmla="*/ 923330 h 923330"/>
              <a:gd name="connsiteX9" fmla="*/ 1698298 w 2878472"/>
              <a:gd name="connsiteY9" fmla="*/ 923330 h 923330"/>
              <a:gd name="connsiteX10" fmla="*/ 1122604 w 2878472"/>
              <a:gd name="connsiteY10" fmla="*/ 923330 h 923330"/>
              <a:gd name="connsiteX11" fmla="*/ 518125 w 2878472"/>
              <a:gd name="connsiteY11" fmla="*/ 923330 h 923330"/>
              <a:gd name="connsiteX12" fmla="*/ 0 w 2878472"/>
              <a:gd name="connsiteY12" fmla="*/ 923330 h 923330"/>
              <a:gd name="connsiteX13" fmla="*/ 0 w 2878472"/>
              <a:gd name="connsiteY13" fmla="*/ 443198 h 923330"/>
              <a:gd name="connsiteX14" fmla="*/ 0 w 2878472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8472" h="923330" fill="none" extrusionOk="0">
                <a:moveTo>
                  <a:pt x="0" y="0"/>
                </a:moveTo>
                <a:cubicBezTo>
                  <a:pt x="207112" y="-57976"/>
                  <a:pt x="394660" y="48484"/>
                  <a:pt x="518125" y="0"/>
                </a:cubicBezTo>
                <a:cubicBezTo>
                  <a:pt x="641590" y="-48484"/>
                  <a:pt x="871559" y="50998"/>
                  <a:pt x="1093819" y="0"/>
                </a:cubicBezTo>
                <a:cubicBezTo>
                  <a:pt x="1316079" y="-50998"/>
                  <a:pt x="1431027" y="52661"/>
                  <a:pt x="1727083" y="0"/>
                </a:cubicBezTo>
                <a:cubicBezTo>
                  <a:pt x="2023139" y="-52661"/>
                  <a:pt x="2102313" y="13478"/>
                  <a:pt x="2216423" y="0"/>
                </a:cubicBezTo>
                <a:cubicBezTo>
                  <a:pt x="2330533" y="-13478"/>
                  <a:pt x="2671059" y="15694"/>
                  <a:pt x="2878472" y="0"/>
                </a:cubicBezTo>
                <a:cubicBezTo>
                  <a:pt x="2903500" y="107070"/>
                  <a:pt x="2838949" y="226387"/>
                  <a:pt x="2878472" y="452432"/>
                </a:cubicBezTo>
                <a:cubicBezTo>
                  <a:pt x="2917995" y="678477"/>
                  <a:pt x="2833942" y="818732"/>
                  <a:pt x="2878472" y="923330"/>
                </a:cubicBezTo>
                <a:cubicBezTo>
                  <a:pt x="2616545" y="962327"/>
                  <a:pt x="2450746" y="920193"/>
                  <a:pt x="2331562" y="923330"/>
                </a:cubicBezTo>
                <a:cubicBezTo>
                  <a:pt x="2212378" y="926467"/>
                  <a:pt x="1839559" y="887870"/>
                  <a:pt x="1698298" y="923330"/>
                </a:cubicBezTo>
                <a:cubicBezTo>
                  <a:pt x="1557037" y="958790"/>
                  <a:pt x="1372751" y="877219"/>
                  <a:pt x="1122604" y="923330"/>
                </a:cubicBezTo>
                <a:cubicBezTo>
                  <a:pt x="872457" y="969441"/>
                  <a:pt x="818648" y="907175"/>
                  <a:pt x="518125" y="923330"/>
                </a:cubicBezTo>
                <a:cubicBezTo>
                  <a:pt x="217602" y="939485"/>
                  <a:pt x="114721" y="915545"/>
                  <a:pt x="0" y="923330"/>
                </a:cubicBezTo>
                <a:cubicBezTo>
                  <a:pt x="-534" y="698717"/>
                  <a:pt x="23644" y="626145"/>
                  <a:pt x="0" y="443198"/>
                </a:cubicBezTo>
                <a:cubicBezTo>
                  <a:pt x="-23644" y="260251"/>
                  <a:pt x="28506" y="187340"/>
                  <a:pt x="0" y="0"/>
                </a:cubicBezTo>
                <a:close/>
              </a:path>
              <a:path w="2878472" h="923330" stroke="0" extrusionOk="0">
                <a:moveTo>
                  <a:pt x="0" y="0"/>
                </a:moveTo>
                <a:cubicBezTo>
                  <a:pt x="180571" y="-50722"/>
                  <a:pt x="322245" y="31616"/>
                  <a:pt x="604479" y="0"/>
                </a:cubicBezTo>
                <a:cubicBezTo>
                  <a:pt x="886713" y="-31616"/>
                  <a:pt x="948584" y="18062"/>
                  <a:pt x="1122604" y="0"/>
                </a:cubicBezTo>
                <a:cubicBezTo>
                  <a:pt x="1296624" y="-18062"/>
                  <a:pt x="1459622" y="36555"/>
                  <a:pt x="1611944" y="0"/>
                </a:cubicBezTo>
                <a:cubicBezTo>
                  <a:pt x="1764266" y="-36555"/>
                  <a:pt x="1951652" y="19703"/>
                  <a:pt x="2101285" y="0"/>
                </a:cubicBezTo>
                <a:cubicBezTo>
                  <a:pt x="2250918" y="-19703"/>
                  <a:pt x="2559602" y="73988"/>
                  <a:pt x="2878472" y="0"/>
                </a:cubicBezTo>
                <a:cubicBezTo>
                  <a:pt x="2916549" y="214182"/>
                  <a:pt x="2873802" y="298489"/>
                  <a:pt x="2878472" y="452432"/>
                </a:cubicBezTo>
                <a:cubicBezTo>
                  <a:pt x="2883142" y="606375"/>
                  <a:pt x="2844067" y="770746"/>
                  <a:pt x="2878472" y="923330"/>
                </a:cubicBezTo>
                <a:cubicBezTo>
                  <a:pt x="2764448" y="937505"/>
                  <a:pt x="2585564" y="901324"/>
                  <a:pt x="2389132" y="923330"/>
                </a:cubicBezTo>
                <a:cubicBezTo>
                  <a:pt x="2192700" y="945336"/>
                  <a:pt x="1998555" y="889455"/>
                  <a:pt x="1784653" y="923330"/>
                </a:cubicBezTo>
                <a:cubicBezTo>
                  <a:pt x="1570751" y="957205"/>
                  <a:pt x="1431229" y="886665"/>
                  <a:pt x="1208958" y="923330"/>
                </a:cubicBezTo>
                <a:cubicBezTo>
                  <a:pt x="986687" y="959995"/>
                  <a:pt x="854063" y="855461"/>
                  <a:pt x="633264" y="923330"/>
                </a:cubicBezTo>
                <a:cubicBezTo>
                  <a:pt x="412465" y="991199"/>
                  <a:pt x="241125" y="897612"/>
                  <a:pt x="0" y="923330"/>
                </a:cubicBezTo>
                <a:cubicBezTo>
                  <a:pt x="-13196" y="722011"/>
                  <a:pt x="711" y="597197"/>
                  <a:pt x="0" y="480132"/>
                </a:cubicBezTo>
                <a:cubicBezTo>
                  <a:pt x="-711" y="363067"/>
                  <a:pt x="13175" y="125487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0549789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0.6 mm gap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Cu-keystones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Solid Cu core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996A9E9-6468-4EE8-87E5-699A825FCF14}"/>
              </a:ext>
            </a:extLst>
          </p:cNvPr>
          <p:cNvCxnSpPr>
            <a:cxnSpLocks/>
          </p:cNvCxnSpPr>
          <p:nvPr/>
        </p:nvCxnSpPr>
        <p:spPr>
          <a:xfrm>
            <a:off x="1869344" y="1379188"/>
            <a:ext cx="0" cy="2069690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78580864-C0C5-BFAB-FC6D-A5D69DCBD8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02" y="5025498"/>
            <a:ext cx="2458961" cy="13763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F8DEF2-E114-52F8-4608-F359C14F65AC}"/>
              </a:ext>
            </a:extLst>
          </p:cNvPr>
          <p:cNvCxnSpPr>
            <a:cxnSpLocks/>
          </p:cNvCxnSpPr>
          <p:nvPr/>
        </p:nvCxnSpPr>
        <p:spPr>
          <a:xfrm>
            <a:off x="1577287" y="1417288"/>
            <a:ext cx="0" cy="2031590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E41F531-7C39-D069-78D2-1F1B538FF749}"/>
              </a:ext>
            </a:extLst>
          </p:cNvPr>
          <p:cNvCxnSpPr>
            <a:cxnSpLocks/>
          </p:cNvCxnSpPr>
          <p:nvPr/>
        </p:nvCxnSpPr>
        <p:spPr>
          <a:xfrm>
            <a:off x="1577287" y="2969356"/>
            <a:ext cx="292057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76D33A37-541E-B966-71C0-A902FBBC055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6698" y="1973916"/>
            <a:ext cx="1092964" cy="7190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F936B12-FAF6-23B0-D979-63BAD906361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9269" y="1973916"/>
            <a:ext cx="1092964" cy="7190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ADB2760-DCC1-6B1F-CAC6-2B9E6507123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46" y="1927961"/>
            <a:ext cx="1093283" cy="7190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811875-AC74-A46C-5ADD-713E9CB6B94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6131" y="931972"/>
            <a:ext cx="2867891" cy="28678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C79F09-3DED-82FD-6002-455F7A4FA3C7}"/>
              </a:ext>
            </a:extLst>
          </p:cNvPr>
          <p:cNvCxnSpPr>
            <a:cxnSpLocks/>
          </p:cNvCxnSpPr>
          <p:nvPr/>
        </p:nvCxnSpPr>
        <p:spPr>
          <a:xfrm>
            <a:off x="11012265" y="1486034"/>
            <a:ext cx="0" cy="1962844"/>
          </a:xfrm>
          <a:prstGeom prst="straightConnector1">
            <a:avLst/>
          </a:prstGeom>
          <a:ln w="222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4CEF87-DDA0-6853-C8D7-CD9F11D8EA9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4168" y="1973916"/>
            <a:ext cx="1092964" cy="719044"/>
          </a:xfrm>
          <a:prstGeom prst="rect">
            <a:avLst/>
          </a:prstGeom>
        </p:spPr>
      </p:pic>
      <p:graphicFrame>
        <p:nvGraphicFramePr>
          <p:cNvPr id="17" name="Table 27">
            <a:extLst>
              <a:ext uri="{FF2B5EF4-FFF2-40B4-BE49-F238E27FC236}">
                <a16:creationId xmlns:a16="http://schemas.microsoft.com/office/drawing/2014/main" id="{BCF60121-3D19-FFCF-78B4-808B8BE1A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601406"/>
              </p:ext>
            </p:extLst>
          </p:nvPr>
        </p:nvGraphicFramePr>
        <p:xfrm>
          <a:off x="8308652" y="5261242"/>
          <a:ext cx="3604911" cy="10058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027966">
                  <a:extLst>
                    <a:ext uri="{9D8B030D-6E8A-4147-A177-3AD203B41FA5}">
                      <a16:colId xmlns:a16="http://schemas.microsoft.com/office/drawing/2014/main" val="3909656562"/>
                    </a:ext>
                  </a:extLst>
                </a:gridCol>
                <a:gridCol w="639440">
                  <a:extLst>
                    <a:ext uri="{9D8B030D-6E8A-4147-A177-3AD203B41FA5}">
                      <a16:colId xmlns:a16="http://schemas.microsoft.com/office/drawing/2014/main" val="782276738"/>
                    </a:ext>
                  </a:extLst>
                </a:gridCol>
                <a:gridCol w="594680">
                  <a:extLst>
                    <a:ext uri="{9D8B030D-6E8A-4147-A177-3AD203B41FA5}">
                      <a16:colId xmlns:a16="http://schemas.microsoft.com/office/drawing/2014/main" val="3350513226"/>
                    </a:ext>
                  </a:extLst>
                </a:gridCol>
                <a:gridCol w="1342825">
                  <a:extLst>
                    <a:ext uri="{9D8B030D-6E8A-4147-A177-3AD203B41FA5}">
                      <a16:colId xmlns:a16="http://schemas.microsoft.com/office/drawing/2014/main" val="1517267057"/>
                    </a:ext>
                  </a:extLst>
                </a:gridCol>
              </a:tblGrid>
              <a:tr h="252012">
                <a:tc>
                  <a:txBody>
                    <a:bodyPr/>
                    <a:lstStyle/>
                    <a:p>
                      <a:pPr algn="l"/>
                      <a:r>
                        <a:rPr lang="en-NL" sz="1600" i="1">
                          <a:solidFill>
                            <a:schemeClr val="bg1"/>
                          </a:solidFill>
                        </a:rPr>
                        <a:t>IxB</a:t>
                      </a:r>
                      <a:r>
                        <a:rPr lang="en-NL" sz="1600">
                          <a:solidFill>
                            <a:schemeClr val="bg1"/>
                          </a:solidFill>
                        </a:rPr>
                        <a:t> CS</a:t>
                      </a:r>
                      <a:endParaRPr lang="en-NL" sz="1600" i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 i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 [kA]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 i="1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 [T]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 i="1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600" b="1" i="1" dirty="0">
                          <a:solidFill>
                            <a:schemeClr val="bg1"/>
                          </a:solidFill>
                        </a:rPr>
                        <a:t>IxB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)</a:t>
                      </a:r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 [kN/m]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346743"/>
                  </a:ext>
                </a:extLst>
              </a:tr>
              <a:tr h="252012">
                <a:tc>
                  <a:txBody>
                    <a:bodyPr/>
                    <a:lstStyle/>
                    <a:p>
                      <a:pPr algn="l"/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ASIPP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>
                          <a:solidFill>
                            <a:schemeClr val="bg1"/>
                          </a:solidFill>
                        </a:rPr>
                        <a:t>42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840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677092"/>
                  </a:ext>
                </a:extLst>
              </a:tr>
              <a:tr h="252012">
                <a:tc>
                  <a:txBody>
                    <a:bodyPr/>
                    <a:lstStyle/>
                    <a:p>
                      <a:pPr algn="l"/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EU-DEMO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>
                          <a:solidFill>
                            <a:schemeClr val="bg1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sz="1600" b="1">
                          <a:solidFill>
                            <a:schemeClr val="bg1"/>
                          </a:solidFill>
                        </a:rPr>
                        <a:t>1080</a:t>
                      </a: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098470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3FACEDCF-B28A-5A89-555E-87D5506066EF}"/>
              </a:ext>
            </a:extLst>
          </p:cNvPr>
          <p:cNvSpPr/>
          <p:nvPr/>
        </p:nvSpPr>
        <p:spPr>
          <a:xfrm>
            <a:off x="9717410" y="2377566"/>
            <a:ext cx="177797" cy="17779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ECD22D-DB6E-B2BC-0935-98C185957615}"/>
              </a:ext>
            </a:extLst>
          </p:cNvPr>
          <p:cNvSpPr/>
          <p:nvPr/>
        </p:nvSpPr>
        <p:spPr>
          <a:xfrm>
            <a:off x="10111108" y="2155639"/>
            <a:ext cx="177797" cy="17779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44FD58-CE41-3767-D3EF-9C494B39EDE6}"/>
              </a:ext>
            </a:extLst>
          </p:cNvPr>
          <p:cNvSpPr/>
          <p:nvPr/>
        </p:nvSpPr>
        <p:spPr>
          <a:xfrm>
            <a:off x="10507985" y="2383915"/>
            <a:ext cx="177797" cy="17779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FA371-46BB-B462-ACDB-6FE93BC1516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1109" y="127818"/>
            <a:ext cx="1503948" cy="1208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0445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13" grpId="0" animBg="1"/>
      <p:bldP spid="15" grpId="0" animBg="1"/>
      <p:bldP spid="16" grpId="0" animBg="1"/>
      <p:bldP spid="24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9DA577-5CF5-E354-8A48-6C87183F2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45F929-D74F-2E11-3D83-9A10053C2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132629" y="-3871855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ADF770-5923-5905-1792-EEA8F24B9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6" y="0"/>
            <a:ext cx="10515600" cy="7388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Summary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EC5309-71AA-287F-D2B1-F6C6524B7006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79392F81-6B62-E25A-345C-36D607CB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22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9BD8B-E797-CE6D-2E57-7DF37101B7CB}"/>
              </a:ext>
            </a:extLst>
          </p:cNvPr>
          <p:cNvSpPr txBox="1"/>
          <p:nvPr/>
        </p:nvSpPr>
        <p:spPr>
          <a:xfrm>
            <a:off x="364799" y="1009194"/>
            <a:ext cx="11462401" cy="400109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(New) setups for characterizing mechanical and electrical properties of REBCO tapes.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 cable FE model validated.</a:t>
            </a: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Critical transverse load CORC®-like cables after cycling (4 samples) varies from 90 to 450 </a:t>
            </a:r>
            <a:r>
              <a:rPr lang="en-US" sz="2800" dirty="0" err="1">
                <a:solidFill>
                  <a:schemeClr val="bg1"/>
                </a:solidFill>
              </a:rPr>
              <a:t>kN</a:t>
            </a:r>
            <a:r>
              <a:rPr lang="en-US" sz="2800" dirty="0">
                <a:solidFill>
                  <a:schemeClr val="bg1"/>
                </a:solidFill>
              </a:rPr>
              <a:t>/m.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Observations to be further optimized for CICC with round cable: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void fraction - winding tension – winding angle - # tape layers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for tape bending (breathing) and cable containment</a:t>
            </a:r>
            <a:endParaRPr lang="en-US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88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E4AE9A-8490-2FD6-AC7D-8E41D62D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1344A2-EA58-BC65-9DCC-A7BE57AE5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10709" y="-4005967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57BBF7-F41C-DBF5-B555-6DF9DD0E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6" y="0"/>
            <a:ext cx="10515600" cy="7388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Short term plans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CFBFA0-797E-6795-45C6-10A420DF9A55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B98C8CD8-27D5-34F3-4115-44D8BF74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23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A04652-02E6-3810-181B-37EFC5BAB9CD}"/>
              </a:ext>
            </a:extLst>
          </p:cNvPr>
          <p:cNvSpPr txBox="1"/>
          <p:nvPr/>
        </p:nvSpPr>
        <p:spPr>
          <a:xfrm>
            <a:off x="364799" y="1009194"/>
            <a:ext cx="11462401" cy="341632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Testing mechanical and electrical properties of REBCO tapes different manufacturers.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Design optimization (number of layers, void fraction, tape bending </a:t>
            </a:r>
            <a:r>
              <a:rPr lang="en-US" sz="2800" dirty="0" err="1">
                <a:solidFill>
                  <a:schemeClr val="bg1"/>
                </a:solidFill>
              </a:rPr>
              <a:t>etc</a:t>
            </a:r>
            <a:r>
              <a:rPr lang="en-US" sz="2800" dirty="0">
                <a:solidFill>
                  <a:schemeClr val="bg1"/>
                </a:solidFill>
              </a:rPr>
              <a:t>).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</a:rPr>
              <a:t>Cable tests (</a:t>
            </a:r>
            <a:r>
              <a:rPr lang="en-US" sz="2800" i="1" dirty="0">
                <a:solidFill>
                  <a:schemeClr val="bg1"/>
                </a:solidFill>
              </a:rPr>
              <a:t>I</a:t>
            </a:r>
            <a:r>
              <a:rPr lang="en-US" sz="2800" baseline="-25000" dirty="0">
                <a:solidFill>
                  <a:schemeClr val="bg1"/>
                </a:solidFill>
              </a:rPr>
              <a:t>c</a:t>
            </a:r>
            <a:r>
              <a:rPr lang="en-US" sz="2800" dirty="0">
                <a:solidFill>
                  <a:schemeClr val="bg1"/>
                </a:solidFill>
              </a:rPr>
              <a:t>, </a:t>
            </a:r>
            <a:r>
              <a:rPr lang="en-US" sz="2800" i="1" dirty="0" err="1">
                <a:solidFill>
                  <a:schemeClr val="bg1"/>
                </a:solidFill>
              </a:rPr>
              <a:t>R</a:t>
            </a:r>
            <a:r>
              <a:rPr lang="en-US" sz="2800" baseline="-25000" dirty="0" err="1">
                <a:solidFill>
                  <a:schemeClr val="bg1"/>
                </a:solidFill>
              </a:rPr>
              <a:t>c</a:t>
            </a:r>
            <a:r>
              <a:rPr lang="en-US" sz="2800" dirty="0">
                <a:solidFill>
                  <a:schemeClr val="bg1"/>
                </a:solidFill>
              </a:rPr>
              <a:t>, </a:t>
            </a:r>
            <a:r>
              <a:rPr lang="en-US" sz="2800" i="1" dirty="0">
                <a:solidFill>
                  <a:schemeClr val="bg1"/>
                </a:solidFill>
              </a:rPr>
              <a:t>d</a:t>
            </a:r>
            <a:r>
              <a:rPr lang="en-US" sz="2800" dirty="0">
                <a:solidFill>
                  <a:schemeClr val="bg1"/>
                </a:solidFill>
              </a:rPr>
              <a:t>) under cyclic loading in Twente Press: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ACT-cable with matching cable and Cu-groove radii.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ASIPP-cable within Cu-tube.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Stacked tape conductors (+ modeling).</a:t>
            </a:r>
          </a:p>
        </p:txBody>
      </p:sp>
    </p:spTree>
    <p:extLst>
      <p:ext uri="{BB962C8B-B14F-4D97-AF65-F5344CB8AC3E}">
        <p14:creationId xmlns:p14="http://schemas.microsoft.com/office/powerpoint/2010/main" val="693893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FD8344-9845-6DB3-6996-A662303A2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98DC0A-09EA-C297-6F07-3A846C2DD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10709" y="-4005967"/>
            <a:ext cx="7106002" cy="136514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048611-2A8E-096B-ECEA-270A64B650D5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CB7AC738-0C0F-9439-CE81-A8868B6AD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24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8E392-DA02-2A07-B378-09899877B8E6}"/>
              </a:ext>
            </a:extLst>
          </p:cNvPr>
          <p:cNvSpPr txBox="1"/>
          <p:nvPr/>
        </p:nvSpPr>
        <p:spPr>
          <a:xfrm>
            <a:off x="3346704" y="3155572"/>
            <a:ext cx="5498592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888303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1E00685-5B13-BACF-CE49-104A10C35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933049" y="-4094138"/>
            <a:ext cx="7106002" cy="13651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83A2E4-ECA7-9C0F-B440-3FDAD5FED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435" y="835857"/>
            <a:ext cx="5058061" cy="33736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A6AE34-348B-6EB4-5359-B3C3454344D3}"/>
              </a:ext>
            </a:extLst>
          </p:cNvPr>
          <p:cNvSpPr txBox="1"/>
          <p:nvPr/>
        </p:nvSpPr>
        <p:spPr>
          <a:xfrm>
            <a:off x="7289490" y="4374637"/>
            <a:ext cx="4463952" cy="830997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58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Prediction &amp; SULTAN </a:t>
            </a:r>
            <a:r>
              <a:rPr lang="en-US" sz="2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2400" b="1" i="1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cs</a:t>
            </a:r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reduction coincide.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CBD37D5-FE0D-0E57-8F77-EA099550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1293491" cy="73889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Model r</a:t>
            </a:r>
            <a:r>
              <a:rPr lang="en-IT" sz="5400" b="1">
                <a:solidFill>
                  <a:schemeClr val="bg1"/>
                </a:solidFill>
                <a:latin typeface="+mn-lt"/>
              </a:rPr>
              <a:t>esults – ASIPP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MC sample #1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48BFFB-2A89-685E-E602-35B4E78B0F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29" y="841039"/>
            <a:ext cx="3635887" cy="2922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A2773F-90EB-45DD-845F-12C1109E9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830" y="3887050"/>
            <a:ext cx="3620286" cy="2372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28743C-C177-57D7-06BC-C6932B69420E}"/>
              </a:ext>
            </a:extLst>
          </p:cNvPr>
          <p:cNvCxnSpPr>
            <a:cxnSpLocks/>
          </p:cNvCxnSpPr>
          <p:nvPr/>
        </p:nvCxnSpPr>
        <p:spPr>
          <a:xfrm>
            <a:off x="10269882" y="1345800"/>
            <a:ext cx="0" cy="241735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612F42-C2B6-81E5-CAF4-619226DE62A1}"/>
                  </a:ext>
                </a:extLst>
              </p:cNvPr>
              <p:cNvSpPr txBox="1"/>
              <p:nvPr/>
            </p:nvSpPr>
            <p:spPr>
              <a:xfrm>
                <a:off x="4071282" y="5392953"/>
                <a:ext cx="3880662" cy="1323439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chemeClr val="accent4"/>
                    </a:solidFill>
                  </a:rPr>
                  <a:t>Irreversibility:</a:t>
                </a:r>
              </a:p>
              <a:p>
                <a:r>
                  <a:rPr lang="en-US" sz="2000" b="1" dirty="0">
                    <a:solidFill>
                      <a:schemeClr val="accent4"/>
                    </a:solidFill>
                  </a:rPr>
                  <a:t>MD: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b="1" dirty="0">
                    <a:solidFill>
                      <a:schemeClr val="accent4"/>
                    </a:solidFill>
                  </a:rPr>
                  <a:t> 200 kN/m.</a:t>
                </a:r>
              </a:p>
              <a:p>
                <a:r>
                  <a:rPr lang="en-US" sz="2000" b="1" dirty="0">
                    <a:solidFill>
                      <a:schemeClr val="accent4"/>
                    </a:solidFill>
                  </a:rPr>
                  <a:t>MC with copper tube: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b="1" dirty="0">
                    <a:solidFill>
                      <a:schemeClr val="accent4"/>
                    </a:solidFill>
                  </a:rPr>
                  <a:t> 500 kN/m.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612F42-C2B6-81E5-CAF4-619226DE6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282" y="5392953"/>
                <a:ext cx="3880662" cy="1323439"/>
              </a:xfrm>
              <a:prstGeom prst="rect">
                <a:avLst/>
              </a:prstGeom>
              <a:blipFill>
                <a:blip r:embed="rId6"/>
                <a:stretch>
                  <a:fillRect l="-1634" t="-2857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55D65F5-970B-2DD9-ECF6-15137026FDC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3" name="Slide Number Placeholder 44">
            <a:extLst>
              <a:ext uri="{FF2B5EF4-FFF2-40B4-BE49-F238E27FC236}">
                <a16:creationId xmlns:a16="http://schemas.microsoft.com/office/drawing/2014/main" id="{B3EA0538-AC19-16C6-1B38-1247BED71D6F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25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DC2F025-F019-A4C2-0A42-58A522102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551740"/>
              </p:ext>
            </p:extLst>
          </p:nvPr>
        </p:nvGraphicFramePr>
        <p:xfrm>
          <a:off x="4071282" y="841039"/>
          <a:ext cx="2590828" cy="321405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521533">
                  <a:extLst>
                    <a:ext uri="{9D8B030D-6E8A-4147-A177-3AD203B41FA5}">
                      <a16:colId xmlns:a16="http://schemas.microsoft.com/office/drawing/2014/main" val="3506147784"/>
                    </a:ext>
                  </a:extLst>
                </a:gridCol>
                <a:gridCol w="1069295">
                  <a:extLst>
                    <a:ext uri="{9D8B030D-6E8A-4147-A177-3AD203B41FA5}">
                      <a16:colId xmlns:a16="http://schemas.microsoft.com/office/drawing/2014/main" val="3419298721"/>
                    </a:ext>
                  </a:extLst>
                </a:gridCol>
              </a:tblGrid>
              <a:tr h="345126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it-IT" sz="1400" dirty="0">
                          <a:solidFill>
                            <a:schemeClr val="bg1"/>
                          </a:solidFill>
                          <a:effectLst/>
                        </a:rPr>
                        <a:t>Sub-cable 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Parameters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IT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118061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Tape Manufact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Fujikura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686007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 Tapes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433223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Simulated Tapes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526212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Tape width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4 mm 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566578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d-tape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110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341871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d-substrate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50 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936004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d-copper</a:t>
                      </a:r>
                      <a:endParaRPr lang="en-IT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23 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GB" sz="1400" u="none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endParaRPr lang="en-IT" sz="1400" u="non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54712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rgbClr val="FFFF00"/>
                          </a:solidFill>
                          <a:effectLst/>
                        </a:rPr>
                        <a:t> Gap spacing</a:t>
                      </a:r>
                      <a:endParaRPr lang="en-IT" sz="140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rgbClr val="FFFF00"/>
                          </a:solidFill>
                          <a:effectLst/>
                        </a:rPr>
                        <a:t> 1.3/1.6 mm</a:t>
                      </a:r>
                      <a:endParaRPr lang="en-IT" sz="140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33157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accent4"/>
                          </a:solidFill>
                          <a:effectLst/>
                        </a:rPr>
                        <a:t>Core</a:t>
                      </a:r>
                      <a:endParaRPr lang="en-IT" sz="1400">
                        <a:solidFill>
                          <a:schemeClr val="accent4"/>
                        </a:solidFill>
                        <a:effectLst/>
                      </a:endParaRP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400" dirty="0">
                          <a:solidFill>
                            <a:schemeClr val="accent4"/>
                          </a:solidFill>
                          <a:effectLst/>
                        </a:rPr>
                        <a:t>SS Spiral</a:t>
                      </a:r>
                      <a:endParaRPr lang="en-IT" sz="140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12691"/>
                  </a:ext>
                </a:extLst>
              </a:tr>
              <a:tr h="25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</a:rPr>
                        <a:t>Strain window</a:t>
                      </a:r>
                    </a:p>
                  </a:txBody>
                  <a:tcPr marL="70750" marR="70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IT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[-1.3, 0.29 %]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03704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F1F8FE8-8039-642D-6BB4-EB937DB744AE}"/>
              </a:ext>
            </a:extLst>
          </p:cNvPr>
          <p:cNvSpPr txBox="1"/>
          <p:nvPr/>
        </p:nvSpPr>
        <p:spPr>
          <a:xfrm>
            <a:off x="246659" y="841039"/>
            <a:ext cx="10909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Cu tube</a:t>
            </a:r>
            <a:endParaRPr lang="en-IT" sz="2200" b="1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FBEAF4-22E0-4AD5-E2E9-4F4E77663D7F}"/>
              </a:ext>
            </a:extLst>
          </p:cNvPr>
          <p:cNvCxnSpPr>
            <a:cxnSpLocks/>
          </p:cNvCxnSpPr>
          <p:nvPr/>
        </p:nvCxnSpPr>
        <p:spPr>
          <a:xfrm>
            <a:off x="547236" y="1271926"/>
            <a:ext cx="108788" cy="53668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3CDB842-EC1B-6EB5-69F9-55C5023A73CF}"/>
              </a:ext>
            </a:extLst>
          </p:cNvPr>
          <p:cNvCxnSpPr>
            <a:cxnSpLocks/>
          </p:cNvCxnSpPr>
          <p:nvPr/>
        </p:nvCxnSpPr>
        <p:spPr>
          <a:xfrm flipV="1">
            <a:off x="10261205" y="3844652"/>
            <a:ext cx="3901" cy="44849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4" descr="Our Institutes----Hefei Institutes of Physical Science, The Chinese Academy  of Sciences">
            <a:extLst>
              <a:ext uri="{FF2B5EF4-FFF2-40B4-BE49-F238E27FC236}">
                <a16:creationId xmlns:a16="http://schemas.microsoft.com/office/drawing/2014/main" id="{894AE019-31E1-182A-DE60-E30388C5FE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7231" y="5440717"/>
            <a:ext cx="591278" cy="51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2">
            <a:extLst>
              <a:ext uri="{FF2B5EF4-FFF2-40B4-BE49-F238E27FC236}">
                <a16:creationId xmlns:a16="http://schemas.microsoft.com/office/drawing/2014/main" id="{1100ADCB-F868-0646-5F99-5BEACE48A41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0899" y="5368622"/>
            <a:ext cx="3839612" cy="1077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301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D479FAA-600C-82D4-43FC-9FD8A4F2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5" y="0"/>
            <a:ext cx="12086663" cy="73889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Model prediction - SULTAN results (</a:t>
            </a:r>
            <a:r>
              <a:rPr lang="en-IT" sz="5400" b="1">
                <a:solidFill>
                  <a:schemeClr val="bg1"/>
                </a:solidFill>
                <a:latin typeface="+mn-lt"/>
              </a:rPr>
              <a:t>ASIPP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) </a:t>
            </a:r>
            <a:endParaRPr lang="en-IT" sz="5400" b="1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8" name="图片 2" descr="微信图片_20240628200056">
            <a:extLst>
              <a:ext uri="{FF2B5EF4-FFF2-40B4-BE49-F238E27FC236}">
                <a16:creationId xmlns:a16="http://schemas.microsoft.com/office/drawing/2014/main" id="{295AD253-14A8-F0B4-18F2-BD6A12ECDB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523"/>
          <a:stretch/>
        </p:blipFill>
        <p:spPr>
          <a:xfrm>
            <a:off x="6916577" y="945452"/>
            <a:ext cx="4508134" cy="3030733"/>
          </a:xfrm>
          <a:prstGeom prst="rect">
            <a:avLst/>
          </a:prstGeom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id="{DADBECE5-B99F-2C19-5066-72AF7E206470}"/>
              </a:ext>
            </a:extLst>
          </p:cNvPr>
          <p:cNvGrpSpPr/>
          <p:nvPr/>
        </p:nvGrpSpPr>
        <p:grpSpPr>
          <a:xfrm>
            <a:off x="7386163" y="1585378"/>
            <a:ext cx="3406186" cy="1971483"/>
            <a:chOff x="6810110" y="1630605"/>
            <a:chExt cx="3687733" cy="2317636"/>
          </a:xfrm>
        </p:grpSpPr>
        <p:sp>
          <p:nvSpPr>
            <p:cNvPr id="15" name="文本框 5">
              <a:extLst>
                <a:ext uri="{FF2B5EF4-FFF2-40B4-BE49-F238E27FC236}">
                  <a16:creationId xmlns:a16="http://schemas.microsoft.com/office/drawing/2014/main" id="{91F87A7D-B49F-31D3-F42D-C2657692BCEE}"/>
                </a:ext>
              </a:extLst>
            </p:cNvPr>
            <p:cNvSpPr txBox="1"/>
            <p:nvPr/>
          </p:nvSpPr>
          <p:spPr>
            <a:xfrm>
              <a:off x="9631612" y="3393935"/>
              <a:ext cx="86623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000FF"/>
                  </a:solidFill>
                </a:rPr>
                <a:t>80 kA</a:t>
              </a:r>
            </a:p>
          </p:txBody>
        </p:sp>
        <p:pic>
          <p:nvPicPr>
            <p:cNvPr id="9" name="图片 4" descr="Geometry3">
              <a:extLst>
                <a:ext uri="{FF2B5EF4-FFF2-40B4-BE49-F238E27FC236}">
                  <a16:creationId xmlns:a16="http://schemas.microsoft.com/office/drawing/2014/main" id="{52E46475-9D20-9101-1FD3-8BEB048C0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16768" y="2868241"/>
              <a:ext cx="1084900" cy="1080000"/>
            </a:xfrm>
            <a:prstGeom prst="rect">
              <a:avLst/>
            </a:prstGeom>
          </p:spPr>
        </p:pic>
        <p:sp>
          <p:nvSpPr>
            <p:cNvPr id="12" name="文本框 5">
              <a:extLst>
                <a:ext uri="{FF2B5EF4-FFF2-40B4-BE49-F238E27FC236}">
                  <a16:creationId xmlns:a16="http://schemas.microsoft.com/office/drawing/2014/main" id="{D73AEDEF-EC19-F96A-D59F-148CDADFEEA4}"/>
                </a:ext>
              </a:extLst>
            </p:cNvPr>
            <p:cNvSpPr txBox="1"/>
            <p:nvPr/>
          </p:nvSpPr>
          <p:spPr>
            <a:xfrm>
              <a:off x="6810110" y="1630605"/>
              <a:ext cx="2502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/>
                <a:t>Tcs@40kA, 10.85T</a:t>
              </a:r>
            </a:p>
          </p:txBody>
        </p:sp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28BF8C41-42E2-C623-9D2C-7766DEA53D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08" r="9554"/>
          <a:stretch/>
        </p:blipFill>
        <p:spPr>
          <a:xfrm>
            <a:off x="854363" y="915322"/>
            <a:ext cx="4692628" cy="3090995"/>
          </a:xfrm>
          <a:prstGeom prst="rect">
            <a:avLst/>
          </a:prstGeom>
        </p:spPr>
      </p:pic>
      <p:cxnSp>
        <p:nvCxnSpPr>
          <p:cNvPr id="41" name="直接箭头连接符 4">
            <a:extLst>
              <a:ext uri="{FF2B5EF4-FFF2-40B4-BE49-F238E27FC236}">
                <a16:creationId xmlns:a16="http://schemas.microsoft.com/office/drawing/2014/main" id="{BC8C0C0E-ECE3-A995-C2B9-74C5229B4599}"/>
              </a:ext>
            </a:extLst>
          </p:cNvPr>
          <p:cNvCxnSpPr>
            <a:cxnSpLocks/>
          </p:cNvCxnSpPr>
          <p:nvPr/>
        </p:nvCxnSpPr>
        <p:spPr>
          <a:xfrm>
            <a:off x="2122134" y="1474381"/>
            <a:ext cx="0" cy="2179189"/>
          </a:xfrm>
          <a:prstGeom prst="straightConnector1">
            <a:avLst/>
          </a:prstGeom>
          <a:ln w="317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20" name="图片 9" descr="Geometry2">
            <a:extLst>
              <a:ext uri="{FF2B5EF4-FFF2-40B4-BE49-F238E27FC236}">
                <a16:creationId xmlns:a16="http://schemas.microsoft.com/office/drawing/2014/main" id="{8FA15D49-196D-1F4C-9683-4DB10E2B93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144" y="2685686"/>
            <a:ext cx="826550" cy="826550"/>
          </a:xfrm>
          <a:prstGeom prst="rect">
            <a:avLst/>
          </a:prstGeom>
        </p:spPr>
      </p:pic>
      <p:sp>
        <p:nvSpPr>
          <p:cNvPr id="21" name="文本框 5">
            <a:extLst>
              <a:ext uri="{FF2B5EF4-FFF2-40B4-BE49-F238E27FC236}">
                <a16:creationId xmlns:a16="http://schemas.microsoft.com/office/drawing/2014/main" id="{C936D3DA-64B3-85AE-9F0B-CDFB5EF914FB}"/>
              </a:ext>
            </a:extLst>
          </p:cNvPr>
          <p:cNvSpPr txBox="1"/>
          <p:nvPr/>
        </p:nvSpPr>
        <p:spPr>
          <a:xfrm>
            <a:off x="2225641" y="2285576"/>
            <a:ext cx="2278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Test in April 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F3D5C8-3989-D404-04BA-B15D27F082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1" y="4182749"/>
            <a:ext cx="3114821" cy="23590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FE79DC-A4BB-E2FB-1620-C2E6C66FD9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577" y="4185517"/>
            <a:ext cx="3013816" cy="2356283"/>
          </a:xfrm>
          <a:prstGeom prst="rect">
            <a:avLst/>
          </a:prstGeom>
          <a:ln w="63500">
            <a:noFill/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4B17EF4-1C4B-639E-00D7-5F1B4449D8DA}"/>
              </a:ext>
            </a:extLst>
          </p:cNvPr>
          <p:cNvCxnSpPr>
            <a:cxnSpLocks/>
          </p:cNvCxnSpPr>
          <p:nvPr/>
        </p:nvCxnSpPr>
        <p:spPr>
          <a:xfrm>
            <a:off x="8474457" y="4656083"/>
            <a:ext cx="0" cy="1609567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21A9536-02AD-18C7-C175-DEF1011738A8}"/>
              </a:ext>
            </a:extLst>
          </p:cNvPr>
          <p:cNvCxnSpPr>
            <a:cxnSpLocks/>
          </p:cNvCxnSpPr>
          <p:nvPr/>
        </p:nvCxnSpPr>
        <p:spPr>
          <a:xfrm>
            <a:off x="2979737" y="4656083"/>
            <a:ext cx="0" cy="1609567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Slide Number Placeholder 44">
            <a:extLst>
              <a:ext uri="{FF2B5EF4-FFF2-40B4-BE49-F238E27FC236}">
                <a16:creationId xmlns:a16="http://schemas.microsoft.com/office/drawing/2014/main" id="{08783973-D3BE-772D-815D-0D0E2D735F44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26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C1682F2-FAEA-D7FB-5C9B-8D593CFE594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243" y="4251475"/>
            <a:ext cx="1445705" cy="8092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cxnSp>
        <p:nvCxnSpPr>
          <p:cNvPr id="14" name="直接箭头连接符 4">
            <a:extLst>
              <a:ext uri="{FF2B5EF4-FFF2-40B4-BE49-F238E27FC236}">
                <a16:creationId xmlns:a16="http://schemas.microsoft.com/office/drawing/2014/main" id="{0C1AB287-B871-AB36-7B48-9976447CE8C1}"/>
              </a:ext>
            </a:extLst>
          </p:cNvPr>
          <p:cNvCxnSpPr>
            <a:cxnSpLocks/>
          </p:cNvCxnSpPr>
          <p:nvPr/>
        </p:nvCxnSpPr>
        <p:spPr>
          <a:xfrm flipV="1">
            <a:off x="10980635" y="2171121"/>
            <a:ext cx="0" cy="2287465"/>
          </a:xfrm>
          <a:prstGeom prst="straightConnector1">
            <a:avLst/>
          </a:prstGeom>
          <a:ln w="31750" cmpd="sng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52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D3B72F-E56D-24C1-30B7-8D7D84076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2885457" y="-4205307"/>
            <a:ext cx="7106002" cy="136514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46845CF-0E18-28BE-C44F-926FFEF7A2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2162" y="3428999"/>
            <a:ext cx="6364588" cy="31576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CBD37D5-FE0D-0E57-8F77-EA099550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36" y="0"/>
            <a:ext cx="8362804" cy="738890"/>
          </a:xfrm>
          <a:noFill/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Inter-tape friction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612F42-C2B6-81E5-CAF4-619226DE62A1}"/>
              </a:ext>
            </a:extLst>
          </p:cNvPr>
          <p:cNvSpPr txBox="1"/>
          <p:nvPr/>
        </p:nvSpPr>
        <p:spPr>
          <a:xfrm>
            <a:off x="6356945" y="638949"/>
            <a:ext cx="3888491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Axial strain at 1000 </a:t>
            </a:r>
            <a:r>
              <a:rPr lang="en-US" sz="2000" dirty="0" err="1">
                <a:solidFill>
                  <a:schemeClr val="bg1"/>
                </a:solidFill>
              </a:rPr>
              <a:t>kN</a:t>
            </a:r>
            <a:r>
              <a:rPr lang="en-US" sz="2000" dirty="0">
                <a:solidFill>
                  <a:schemeClr val="bg1"/>
                </a:solidFill>
              </a:rPr>
              <a:t>/m EM load.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D65F5-970B-2DD9-ECF6-15137026FDC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23" name="Slide Number Placeholder 44">
            <a:extLst>
              <a:ext uri="{FF2B5EF4-FFF2-40B4-BE49-F238E27FC236}">
                <a16:creationId xmlns:a16="http://schemas.microsoft.com/office/drawing/2014/main" id="{B3EA0538-AC19-16C6-1B38-1247BED71D6F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27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DD16A6F-A17E-C2EE-5F50-2697EC3933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907" y="854393"/>
            <a:ext cx="6137117" cy="31430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513D59B-D706-A5F3-6AC0-E753255346C3}"/>
              </a:ext>
            </a:extLst>
          </p:cNvPr>
          <p:cNvCxnSpPr>
            <a:cxnSpLocks/>
          </p:cNvCxnSpPr>
          <p:nvPr/>
        </p:nvCxnSpPr>
        <p:spPr>
          <a:xfrm flipH="1">
            <a:off x="6095999" y="3313496"/>
            <a:ext cx="1576845" cy="998731"/>
          </a:xfrm>
          <a:prstGeom prst="straightConnector1">
            <a:avLst/>
          </a:prstGeom>
          <a:ln w="635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5F61894-3A63-B7BB-BBF4-59AF0E99F922}"/>
              </a:ext>
            </a:extLst>
          </p:cNvPr>
          <p:cNvSpPr txBox="1"/>
          <p:nvPr/>
        </p:nvSpPr>
        <p:spPr>
          <a:xfrm>
            <a:off x="5484262" y="5648708"/>
            <a:ext cx="28003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friction factor =zero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5BD278-C6E4-A87A-6B99-986E5ADEFB9B}"/>
              </a:ext>
            </a:extLst>
          </p:cNvPr>
          <p:cNvSpPr txBox="1"/>
          <p:nvPr/>
        </p:nvSpPr>
        <p:spPr>
          <a:xfrm>
            <a:off x="2628374" y="3128831"/>
            <a:ext cx="2447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friction factor 0.2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532B59-B95A-D482-CADE-02523444D9BB}"/>
              </a:ext>
            </a:extLst>
          </p:cNvPr>
          <p:cNvSpPr txBox="1"/>
          <p:nvPr/>
        </p:nvSpPr>
        <p:spPr>
          <a:xfrm>
            <a:off x="7672844" y="2921167"/>
            <a:ext cx="4152033" cy="1015663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Tapes slide due to EM load. Gap is reduced and near tape edges irreversibility limit 0.3% is exceeded.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940077-1866-60C4-D75E-0A9B3BDF64D8}"/>
              </a:ext>
            </a:extLst>
          </p:cNvPr>
          <p:cNvSpPr txBox="1"/>
          <p:nvPr/>
        </p:nvSpPr>
        <p:spPr>
          <a:xfrm>
            <a:off x="6250850" y="1545041"/>
            <a:ext cx="4876694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</a:t>
            </a:r>
            <a:r>
              <a:rPr lang="en-US" sz="2000" i="1" dirty="0">
                <a:solidFill>
                  <a:schemeClr val="bg1"/>
                </a:solidFill>
              </a:rPr>
              <a:t>ff</a:t>
            </a:r>
            <a:r>
              <a:rPr lang="en-US" sz="2000" dirty="0">
                <a:solidFill>
                  <a:schemeClr val="bg1"/>
                </a:solidFill>
              </a:rPr>
              <a:t>=0.2, tapes do not move due to contact friction with tapes underneath and above.</a:t>
            </a:r>
          </a:p>
        </p:txBody>
      </p:sp>
    </p:spTree>
    <p:extLst>
      <p:ext uri="{BB962C8B-B14F-4D97-AF65-F5344CB8AC3E}">
        <p14:creationId xmlns:p14="http://schemas.microsoft.com/office/powerpoint/2010/main" val="335349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FDCA20-1B76-1D6D-28B2-429AD4AF6042}"/>
              </a:ext>
            </a:extLst>
          </p:cNvPr>
          <p:cNvSpPr/>
          <p:nvPr/>
        </p:nvSpPr>
        <p:spPr>
          <a:xfrm>
            <a:off x="142566" y="805117"/>
            <a:ext cx="11906868" cy="522793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44">
            <a:extLst>
              <a:ext uri="{FF2B5EF4-FFF2-40B4-BE49-F238E27FC236}">
                <a16:creationId xmlns:a16="http://schemas.microsoft.com/office/drawing/2014/main" id="{6323CEF4-81C6-BCCE-1ED8-5EFAB48FD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28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36885-E5E7-252D-8131-58F5201AA331}"/>
              </a:ext>
            </a:extLst>
          </p:cNvPr>
          <p:cNvSpPr txBox="1"/>
          <p:nvPr/>
        </p:nvSpPr>
        <p:spPr>
          <a:xfrm>
            <a:off x="299929" y="3465260"/>
            <a:ext cx="117495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Critical load REBCO tape for different </a:t>
            </a:r>
            <a:r>
              <a:rPr lang="en-GB" sz="2000" dirty="0">
                <a:solidFill>
                  <a:schemeClr val="bg1"/>
                </a:solidFill>
              </a:rPr>
              <a:t>Cu layer thickness: 1 mm anvil width.</a:t>
            </a:r>
            <a:endParaRPr lang="en-NL" sz="2000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6F407B-E3A5-3D57-94AA-4081457491F8}"/>
              </a:ext>
            </a:extLst>
          </p:cNvPr>
          <p:cNvSpPr txBox="1"/>
          <p:nvPr/>
        </p:nvSpPr>
        <p:spPr>
          <a:xfrm>
            <a:off x="3164458" y="6134724"/>
            <a:ext cx="8340998" cy="64633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AU" sz="1200" dirty="0">
                <a:solidFill>
                  <a:schemeClr val="bg1">
                    <a:lumMod val="85000"/>
                  </a:schemeClr>
                </a:solidFill>
              </a:rPr>
              <a:t>K. Ilin, K.A . Yagotintsev, C. Zhou, P. Gao, J. Kosse, S.J . Otten, W.A.J. Wessel, T.J . Haugan, D.C . van der Laan and A. Nijhuis 2015 Experiments and FE modeling of stress–strain state in RECO tape under tensile, torsional and transverse load, Supercond Sci Technol 28 055006    [10.1088/0953-2048/28/5/055006] </a:t>
            </a:r>
            <a:endParaRPr lang="en-NL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55A1583-DB66-4B94-C972-D20C91901164}"/>
              </a:ext>
            </a:extLst>
          </p:cNvPr>
          <p:cNvSpPr txBox="1">
            <a:spLocks/>
          </p:cNvSpPr>
          <p:nvPr/>
        </p:nvSpPr>
        <p:spPr>
          <a:xfrm>
            <a:off x="326125" y="2"/>
            <a:ext cx="11587200" cy="732985"/>
          </a:xfrm>
          <a:prstGeom prst="rect">
            <a:avLst/>
          </a:prstGeom>
        </p:spPr>
        <p:txBody>
          <a:bodyPr>
            <a:noAutofit/>
          </a:bodyPr>
          <a:lstStyle>
            <a:lvl1pPr marL="191970" indent="-191970" algn="l" defTabSz="767881" rtl="0" eaLnBrk="1" latinLnBrk="0" hangingPunct="1">
              <a:lnSpc>
                <a:spcPct val="90000"/>
              </a:lnSpc>
              <a:spcBef>
                <a:spcPts val="84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575910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59851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43791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1727731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2111672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95612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9553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3492" indent="-191970" algn="l" defTabSz="767881" rtl="0" eaLnBrk="1" latinLnBrk="0" hangingPunct="1">
              <a:lnSpc>
                <a:spcPct val="90000"/>
              </a:lnSpc>
              <a:spcBef>
                <a:spcPts val="42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267" b="1" dirty="0">
                <a:solidFill>
                  <a:schemeClr val="bg1"/>
                </a:solidFill>
                <a:latin typeface="+mn-lt"/>
                <a:cs typeface="Arial Narrow" panose="020B0604020202020204" pitchFamily="34" charset="0"/>
              </a:rPr>
              <a:t>Local transverse load and tape Cu-layer thickness</a:t>
            </a:r>
          </a:p>
          <a:p>
            <a:pPr marL="0" indent="0">
              <a:buNone/>
            </a:pPr>
            <a:endParaRPr lang="en-US" sz="4267" b="1" dirty="0">
              <a:solidFill>
                <a:schemeClr val="bg1"/>
              </a:solidFill>
              <a:latin typeface="+mn-lt"/>
              <a:cs typeface="Arial Narrow" panose="020B060402020202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1D6DC48-5B29-889A-1A11-EECF902D1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29" y="1048832"/>
            <a:ext cx="4226935" cy="233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B13D222-8BCB-1ABE-35F6-243D7918EF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929" y="4002091"/>
            <a:ext cx="2855139" cy="1866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A77CA7E-9C89-30B7-A9C2-966148A86805}"/>
              </a:ext>
            </a:extLst>
          </p:cNvPr>
          <p:cNvGrpSpPr/>
          <p:nvPr/>
        </p:nvGrpSpPr>
        <p:grpSpPr>
          <a:xfrm>
            <a:off x="18449576" y="2820360"/>
            <a:ext cx="4533850" cy="2441525"/>
            <a:chOff x="30860579" y="14968616"/>
            <a:chExt cx="4533850" cy="2441525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196F39F-9CF6-910F-3818-38DDAB1ADEEE}"/>
                </a:ext>
              </a:extLst>
            </p:cNvPr>
            <p:cNvCxnSpPr/>
            <p:nvPr/>
          </p:nvCxnSpPr>
          <p:spPr>
            <a:xfrm>
              <a:off x="31818750" y="16019348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08C5D3B-2ADC-14EA-5D63-0AF11880F467}"/>
                </a:ext>
              </a:extLst>
            </p:cNvPr>
            <p:cNvCxnSpPr/>
            <p:nvPr/>
          </p:nvCxnSpPr>
          <p:spPr>
            <a:xfrm>
              <a:off x="34808483" y="17034360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A44E01B-2BF0-6AFD-C079-444E65550207}"/>
                </a:ext>
              </a:extLst>
            </p:cNvPr>
            <p:cNvCxnSpPr/>
            <p:nvPr/>
          </p:nvCxnSpPr>
          <p:spPr>
            <a:xfrm>
              <a:off x="34084841" y="16159674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A186A30-7890-7DD3-E71D-790E2658A234}"/>
                </a:ext>
              </a:extLst>
            </p:cNvPr>
            <p:cNvCxnSpPr/>
            <p:nvPr/>
          </p:nvCxnSpPr>
          <p:spPr>
            <a:xfrm>
              <a:off x="30860579" y="15938956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572D8B7-9D26-012D-F42C-62AAC0355CEF}"/>
                </a:ext>
              </a:extLst>
            </p:cNvPr>
            <p:cNvCxnSpPr/>
            <p:nvPr/>
          </p:nvCxnSpPr>
          <p:spPr>
            <a:xfrm>
              <a:off x="32814637" y="15532012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2F5DBE3-DFEB-F42D-0D3D-FF06BFF6A57D}"/>
                </a:ext>
              </a:extLst>
            </p:cNvPr>
            <p:cNvCxnSpPr/>
            <p:nvPr/>
          </p:nvCxnSpPr>
          <p:spPr>
            <a:xfrm>
              <a:off x="33576364" y="15287868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FD15F45-CE53-6720-65AB-5CC2A1191CC2}"/>
                </a:ext>
              </a:extLst>
            </p:cNvPr>
            <p:cNvCxnSpPr/>
            <p:nvPr/>
          </p:nvCxnSpPr>
          <p:spPr>
            <a:xfrm>
              <a:off x="33666481" y="16825707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FE82A14-4036-5AD7-E348-33BFE2FC3C48}"/>
                </a:ext>
              </a:extLst>
            </p:cNvPr>
            <p:cNvCxnSpPr/>
            <p:nvPr/>
          </p:nvCxnSpPr>
          <p:spPr>
            <a:xfrm>
              <a:off x="31293876" y="14968616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ECE14E0-79F4-379F-6B0A-B223631A6BD6}"/>
                </a:ext>
              </a:extLst>
            </p:cNvPr>
            <p:cNvCxnSpPr/>
            <p:nvPr/>
          </p:nvCxnSpPr>
          <p:spPr>
            <a:xfrm>
              <a:off x="35120112" y="16063411"/>
              <a:ext cx="274317" cy="37578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FFB15D9-5916-BBA3-37FA-5CCA6DE4D4E3}"/>
              </a:ext>
            </a:extLst>
          </p:cNvPr>
          <p:cNvGrpSpPr/>
          <p:nvPr/>
        </p:nvGrpSpPr>
        <p:grpSpPr>
          <a:xfrm>
            <a:off x="15627268" y="3265548"/>
            <a:ext cx="2956271" cy="121288"/>
            <a:chOff x="25770358" y="18493381"/>
            <a:chExt cx="2956271" cy="121288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FEFB771-D7E1-795B-4522-07E28A71D6AC}"/>
                </a:ext>
              </a:extLst>
            </p:cNvPr>
            <p:cNvCxnSpPr/>
            <p:nvPr/>
          </p:nvCxnSpPr>
          <p:spPr>
            <a:xfrm flipV="1">
              <a:off x="25825993" y="18504928"/>
              <a:ext cx="2900636" cy="55795"/>
            </a:xfrm>
            <a:prstGeom prst="straightConnector1">
              <a:avLst/>
            </a:prstGeom>
            <a:ln w="19050"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lowchart: Connector 15">
              <a:extLst>
                <a:ext uri="{FF2B5EF4-FFF2-40B4-BE49-F238E27FC236}">
                  <a16:creationId xmlns:a16="http://schemas.microsoft.com/office/drawing/2014/main" id="{D62D98D7-BD3C-5F10-C92C-729047C18137}"/>
                </a:ext>
              </a:extLst>
            </p:cNvPr>
            <p:cNvSpPr/>
            <p:nvPr/>
          </p:nvSpPr>
          <p:spPr>
            <a:xfrm>
              <a:off x="25770358" y="18493381"/>
              <a:ext cx="114415" cy="121288"/>
            </a:xfrm>
            <a:prstGeom prst="flowChartConnector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2E345AD-1B9E-01D2-C0C2-68021D2598D0}"/>
              </a:ext>
            </a:extLst>
          </p:cNvPr>
          <p:cNvGrpSpPr/>
          <p:nvPr/>
        </p:nvGrpSpPr>
        <p:grpSpPr>
          <a:xfrm>
            <a:off x="15500843" y="4063815"/>
            <a:ext cx="5776872" cy="121288"/>
            <a:chOff x="25768785" y="19273786"/>
            <a:chExt cx="5776872" cy="121288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45918F8-FE08-68D8-C6EE-6942DC220504}"/>
                </a:ext>
              </a:extLst>
            </p:cNvPr>
            <p:cNvCxnSpPr/>
            <p:nvPr/>
          </p:nvCxnSpPr>
          <p:spPr>
            <a:xfrm flipV="1">
              <a:off x="25825993" y="19320481"/>
              <a:ext cx="5719664" cy="27898"/>
            </a:xfrm>
            <a:prstGeom prst="straightConnector1">
              <a:avLst/>
            </a:prstGeom>
            <a:ln w="19050"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lowchart: Connector 117">
              <a:extLst>
                <a:ext uri="{FF2B5EF4-FFF2-40B4-BE49-F238E27FC236}">
                  <a16:creationId xmlns:a16="http://schemas.microsoft.com/office/drawing/2014/main" id="{79E890CA-41D4-6542-761A-8AE117011C8C}"/>
                </a:ext>
              </a:extLst>
            </p:cNvPr>
            <p:cNvSpPr/>
            <p:nvPr/>
          </p:nvSpPr>
          <p:spPr>
            <a:xfrm>
              <a:off x="25768785" y="19273786"/>
              <a:ext cx="114415" cy="121288"/>
            </a:xfrm>
            <a:prstGeom prst="flowChartConnector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606D71B-204E-6FF7-0509-85A04A9F9A9A}"/>
              </a:ext>
            </a:extLst>
          </p:cNvPr>
          <p:cNvSpPr txBox="1"/>
          <p:nvPr/>
        </p:nvSpPr>
        <p:spPr>
          <a:xfrm>
            <a:off x="12777333" y="4861446"/>
            <a:ext cx="50650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 Narrow" pitchFamily="34" charset="0"/>
              </a:rPr>
              <a:t>1 mm width pushing heads were used.</a:t>
            </a:r>
            <a:endParaRPr lang="en-US" b="1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7897462-343E-F689-9246-4E56F00C82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257" y="4008359"/>
            <a:ext cx="6254774" cy="1866113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35C11D6-ECFC-9FBF-1C27-4F823349230A}"/>
              </a:ext>
            </a:extLst>
          </p:cNvPr>
          <p:cNvCxnSpPr>
            <a:cxnSpLocks/>
          </p:cNvCxnSpPr>
          <p:nvPr/>
        </p:nvCxnSpPr>
        <p:spPr>
          <a:xfrm>
            <a:off x="1689463" y="4861446"/>
            <a:ext cx="24296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25F49DF-D224-3203-815B-000D208BC3C6}"/>
              </a:ext>
            </a:extLst>
          </p:cNvPr>
          <p:cNvCxnSpPr>
            <a:cxnSpLocks/>
          </p:cNvCxnSpPr>
          <p:nvPr/>
        </p:nvCxnSpPr>
        <p:spPr>
          <a:xfrm flipV="1">
            <a:off x="1541417" y="4689437"/>
            <a:ext cx="5793540" cy="8492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E8FFCC6-782A-AFDA-DA86-440A25D02F91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FF0FDCFB-E2AE-87D4-9BB5-677747213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919" y="1043514"/>
            <a:ext cx="3556406" cy="2330440"/>
          </a:xfrm>
          <a:prstGeom prst="rect">
            <a:avLst/>
          </a:prstGeom>
        </p:spPr>
      </p:pic>
      <p:pic>
        <p:nvPicPr>
          <p:cNvPr id="44" name="Picture 2">
            <a:extLst>
              <a:ext uri="{FF2B5EF4-FFF2-40B4-BE49-F238E27FC236}">
                <a16:creationId xmlns:a16="http://schemas.microsoft.com/office/drawing/2014/main" id="{1A881E0F-44B2-A46D-7059-C9F87D69D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1901" y="4014626"/>
            <a:ext cx="2177747" cy="1853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B71D681-9039-474C-23BA-069B4C97AA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227" y="1048832"/>
            <a:ext cx="3450486" cy="234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28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91DE76-C832-1793-8B22-9FC08C760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EC5B08-2FCF-9969-83BE-205D02D9C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049140" y="-3873390"/>
            <a:ext cx="7106002" cy="13651482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1F8C794-1BB8-284E-4B6B-680C9682C6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335"/>
            <a:ext cx="12192000" cy="594906"/>
          </a:xfrm>
        </p:spPr>
        <p:txBody>
          <a:bodyPr/>
          <a:lstStyle/>
          <a:p>
            <a:r>
              <a:rPr lang="en-US" sz="5400" b="1" cap="none" dirty="0">
                <a:latin typeface="+mn-lt"/>
              </a:rPr>
              <a:t>Press testing profile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E6BA61-B94B-6C94-D367-A1799F561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C03D42A-DB68-1B1B-0A8C-8C6A9FF67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161"/>
            <a:ext cx="138550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3" tIns="34287" rIns="68573" bIns="34287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E3A254-EBC3-9CE7-F6A9-1F8CF4F3CAD2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0" name="Slide Number Placeholder 44">
            <a:extLst>
              <a:ext uri="{FF2B5EF4-FFF2-40B4-BE49-F238E27FC236}">
                <a16:creationId xmlns:a16="http://schemas.microsoft.com/office/drawing/2014/main" id="{105C8300-17D4-C4D1-B110-06F35D817C37}"/>
              </a:ext>
            </a:extLst>
          </p:cNvPr>
          <p:cNvSpPr txBox="1">
            <a:spLocks/>
          </p:cNvSpPr>
          <p:nvPr/>
        </p:nvSpPr>
        <p:spPr>
          <a:xfrm>
            <a:off x="11693798" y="6463030"/>
            <a:ext cx="498201" cy="365125"/>
          </a:xfrm>
          <a:prstGeom prst="rect">
            <a:avLst/>
          </a:prstGeom>
        </p:spPr>
        <p:txBody>
          <a:bodyPr/>
          <a:lstStyle>
            <a:defPPr>
              <a:defRPr lang="en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CD3593-5731-41EF-B15F-B27141419D0D}" type="slidenum">
              <a:rPr lang="nl-NL" sz="1867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29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FE1673-0BEB-CABB-8136-127FA2889E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0215" y="884104"/>
            <a:ext cx="7223000" cy="5845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79787E-D273-129D-94A8-802587A6F6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3101" y="1558099"/>
            <a:ext cx="2548128" cy="156806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71E781A-E8AB-5C3C-6103-AF6155D0E841}"/>
              </a:ext>
            </a:extLst>
          </p:cNvPr>
          <p:cNvSpPr/>
          <p:nvPr/>
        </p:nvSpPr>
        <p:spPr>
          <a:xfrm>
            <a:off x="5195278" y="2177472"/>
            <a:ext cx="2412000" cy="2412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9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5CCB2-2DFA-453A-F283-F0FB619F5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B7B20E-7CF7-B17A-38BF-2620CC06F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901769" y="-2642138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D04158-C22A-A82C-034D-D0C41627B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Single tape: </a:t>
            </a:r>
            <a:r>
              <a:rPr lang="en-US" sz="5400" b="1" i="1" dirty="0">
                <a:solidFill>
                  <a:schemeClr val="bg1"/>
                </a:solidFill>
                <a:latin typeface="+mn-lt"/>
              </a:rPr>
              <a:t>I</a:t>
            </a:r>
            <a:r>
              <a:rPr lang="en-US" sz="5400" b="1" baseline="-2500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US" sz="5400" b="1" dirty="0">
                <a:solidFill>
                  <a:schemeClr val="bg1"/>
                </a:solidFill>
                <a:latin typeface="+mn-lt"/>
              </a:rPr>
              <a:t> – mechanical testing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A3196-6AF7-ECE7-BB8E-BC8A7EC523E9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F79E4D64-990F-76BB-E477-2ADE431D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BE6A5D2A-7022-76E6-F46F-324F70F38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55" y="2024431"/>
            <a:ext cx="1691804" cy="224364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EE3A0886-5D7B-5AAB-6148-17B95A5321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304"/>
          <a:stretch/>
        </p:blipFill>
        <p:spPr>
          <a:xfrm>
            <a:off x="296500" y="4370464"/>
            <a:ext cx="2672949" cy="1975250"/>
          </a:xfrm>
          <a:prstGeom prst="rect">
            <a:avLst/>
          </a:prstGeom>
          <a:solidFill>
            <a:schemeClr val="bg1"/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0D98433-C8FC-E0B2-E253-086330F2F14A}"/>
              </a:ext>
            </a:extLst>
          </p:cNvPr>
          <p:cNvSpPr/>
          <p:nvPr/>
        </p:nvSpPr>
        <p:spPr>
          <a:xfrm>
            <a:off x="160689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5505C3-C164-21D4-C497-3A7F9638488E}"/>
              </a:ext>
            </a:extLst>
          </p:cNvPr>
          <p:cNvSpPr/>
          <p:nvPr/>
        </p:nvSpPr>
        <p:spPr>
          <a:xfrm>
            <a:off x="3145745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4A33FE-EAD0-BB1C-0A2A-76EA0CC65BEA}"/>
              </a:ext>
            </a:extLst>
          </p:cNvPr>
          <p:cNvSpPr/>
          <p:nvPr/>
        </p:nvSpPr>
        <p:spPr>
          <a:xfrm>
            <a:off x="6161163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0B54A7-8C80-7A34-6126-91519C70D79B}"/>
              </a:ext>
            </a:extLst>
          </p:cNvPr>
          <p:cNvSpPr/>
          <p:nvPr/>
        </p:nvSpPr>
        <p:spPr>
          <a:xfrm>
            <a:off x="9176581" y="830179"/>
            <a:ext cx="2880000" cy="56277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19BB5B-EA65-845C-8C2A-01092AB21609}"/>
              </a:ext>
            </a:extLst>
          </p:cNvPr>
          <p:cNvGrpSpPr/>
          <p:nvPr/>
        </p:nvGrpSpPr>
        <p:grpSpPr>
          <a:xfrm>
            <a:off x="296028" y="900435"/>
            <a:ext cx="2672949" cy="948711"/>
            <a:chOff x="143301" y="1465090"/>
            <a:chExt cx="1465805" cy="801504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9E0108E-7778-CD3C-4374-97D751B128AE}"/>
                </a:ext>
              </a:extLst>
            </p:cNvPr>
            <p:cNvSpPr/>
            <p:nvPr/>
          </p:nvSpPr>
          <p:spPr>
            <a:xfrm>
              <a:off x="143301" y="1465090"/>
              <a:ext cx="1465805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C1B02C98-5D57-E3CB-870D-DBA5D88CF288}"/>
                </a:ext>
              </a:extLst>
            </p:cNvPr>
            <p:cNvSpPr txBox="1"/>
            <p:nvPr/>
          </p:nvSpPr>
          <p:spPr>
            <a:xfrm>
              <a:off x="166776" y="1488565"/>
              <a:ext cx="1418855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U-Spring a</a:t>
              </a:r>
              <a:r>
                <a:rPr lang="en-US" sz="2200" b="1" kern="1200" dirty="0"/>
                <a:t>xial tensile &amp;</a:t>
              </a:r>
              <a:r>
                <a:rPr lang="en-US" sz="2200" b="1" dirty="0"/>
                <a:t> </a:t>
              </a:r>
              <a:r>
                <a:rPr lang="en-US" sz="2200" b="1" kern="1200" dirty="0"/>
                <a:t>compressive strain       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i="1" kern="1200" dirty="0"/>
                <a:t>(</a:t>
              </a:r>
              <a:r>
                <a:rPr lang="en-US" sz="2200" b="1" i="1" kern="1200" dirty="0" err="1"/>
                <a:t>B,T,</a:t>
              </a:r>
              <a:r>
                <a:rPr lang="en-US" sz="2200" b="1" i="1" kern="1200" dirty="0" err="1">
                  <a:latin typeface="Symbol" pitchFamily="2" charset="2"/>
                </a:rPr>
                <a:t>e</a:t>
              </a:r>
              <a:r>
                <a:rPr lang="en-US" sz="2200" b="1" i="1" kern="1200" dirty="0"/>
                <a:t>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DD328FC-4384-C060-E1A8-ED42B6A11C0D}"/>
              </a:ext>
            </a:extLst>
          </p:cNvPr>
          <p:cNvGrpSpPr/>
          <p:nvPr/>
        </p:nvGrpSpPr>
        <p:grpSpPr>
          <a:xfrm>
            <a:off x="3198135" y="923910"/>
            <a:ext cx="2732401" cy="942147"/>
            <a:chOff x="1889598" y="1465090"/>
            <a:chExt cx="1581260" cy="801504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AF762C53-5750-7403-E501-FBDF9AA60F6E}"/>
                </a:ext>
              </a:extLst>
            </p:cNvPr>
            <p:cNvSpPr/>
            <p:nvPr/>
          </p:nvSpPr>
          <p:spPr>
            <a:xfrm>
              <a:off x="1889598" y="1465090"/>
              <a:ext cx="1581260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000"/>
            </a:p>
          </p:txBody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20122552-48C8-E5F0-54D9-2691F5BD69E0}"/>
                </a:ext>
              </a:extLst>
            </p:cNvPr>
            <p:cNvSpPr txBox="1"/>
            <p:nvPr/>
          </p:nvSpPr>
          <p:spPr>
            <a:xfrm>
              <a:off x="1913073" y="1488564"/>
              <a:ext cx="1534310" cy="754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Axial tensile stress</a:t>
              </a:r>
              <a:r>
                <a:rPr lang="en-US" sz="2200" b="1" dirty="0"/>
                <a:t>,</a:t>
              </a:r>
              <a:r>
                <a:rPr lang="en-US" sz="2200" b="1" kern="1200" dirty="0"/>
                <a:t> mechanical properties,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</a:t>
              </a:r>
              <a:r>
                <a:rPr lang="en-US" sz="2200" b="1" i="1" kern="1200" dirty="0" err="1">
                  <a:latin typeface="Symbol" pitchFamily="2" charset="2"/>
                </a:rPr>
                <a:t>e</a:t>
              </a:r>
              <a:r>
                <a:rPr lang="en-US" sz="2200" b="1" kern="1200" baseline="-25000" dirty="0" err="1"/>
                <a:t>irr</a:t>
              </a:r>
              <a:r>
                <a:rPr lang="en-US" sz="2200" b="1" kern="1200" baseline="-25000" dirty="0"/>
                <a:t>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4E244C-CF08-C540-74E2-CE53F2E89C0B}"/>
              </a:ext>
            </a:extLst>
          </p:cNvPr>
          <p:cNvGrpSpPr/>
          <p:nvPr/>
        </p:nvGrpSpPr>
        <p:grpSpPr>
          <a:xfrm>
            <a:off x="6192559" y="923910"/>
            <a:ext cx="2755498" cy="942147"/>
            <a:chOff x="3751350" y="1465090"/>
            <a:chExt cx="1262211" cy="801504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09ADFF96-0557-C263-FEE0-461308738BC1}"/>
                </a:ext>
              </a:extLst>
            </p:cNvPr>
            <p:cNvSpPr/>
            <p:nvPr/>
          </p:nvSpPr>
          <p:spPr>
            <a:xfrm>
              <a:off x="3751350" y="1465090"/>
              <a:ext cx="1262211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2200"/>
            </a:p>
          </p:txBody>
        </p:sp>
        <p:sp>
          <p:nvSpPr>
            <p:cNvPr id="25" name="Rounded Rectangle 4">
              <a:extLst>
                <a:ext uri="{FF2B5EF4-FFF2-40B4-BE49-F238E27FC236}">
                  <a16:creationId xmlns:a16="http://schemas.microsoft.com/office/drawing/2014/main" id="{A94AEAFA-4563-45DF-3FC1-65D735C51A34}"/>
                </a:ext>
              </a:extLst>
            </p:cNvPr>
            <p:cNvSpPr txBox="1"/>
            <p:nvPr/>
          </p:nvSpPr>
          <p:spPr>
            <a:xfrm>
              <a:off x="3774825" y="1488565"/>
              <a:ext cx="1215261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Transverse </a:t>
              </a:r>
              <a:r>
                <a:rPr lang="en-US" sz="2200" b="1" dirty="0"/>
                <a:t>s</a:t>
              </a:r>
              <a:r>
                <a:rPr lang="en-US" sz="2200" b="1" kern="1200" dirty="0"/>
                <a:t>tress,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</a:t>
              </a:r>
              <a:r>
                <a:rPr lang="en-US" sz="2200" b="1" i="1" kern="1200" dirty="0" err="1">
                  <a:latin typeface="Symbol" pitchFamily="2" charset="2"/>
                </a:rPr>
                <a:t>s</a:t>
              </a:r>
              <a:r>
                <a:rPr lang="en-US" sz="2200" b="1" kern="1200" baseline="-25000" dirty="0" err="1"/>
                <a:t>irr</a:t>
              </a:r>
              <a:r>
                <a:rPr lang="en-US" sz="2200" b="1" kern="1200" dirty="0"/>
                <a:t>  (77 K)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113454-B874-5B0C-EE8F-C10C909E27BE}"/>
              </a:ext>
            </a:extLst>
          </p:cNvPr>
          <p:cNvGrpSpPr/>
          <p:nvPr/>
        </p:nvGrpSpPr>
        <p:grpSpPr>
          <a:xfrm>
            <a:off x="9287081" y="923910"/>
            <a:ext cx="2744230" cy="964525"/>
            <a:chOff x="5294053" y="1465090"/>
            <a:chExt cx="1429428" cy="801504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0B25B18E-868E-F0B4-8161-C3DF561EC1F7}"/>
                </a:ext>
              </a:extLst>
            </p:cNvPr>
            <p:cNvSpPr/>
            <p:nvPr/>
          </p:nvSpPr>
          <p:spPr>
            <a:xfrm>
              <a:off x="5294053" y="1465090"/>
              <a:ext cx="1429428" cy="80150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Rounded Rectangle 4">
              <a:extLst>
                <a:ext uri="{FF2B5EF4-FFF2-40B4-BE49-F238E27FC236}">
                  <a16:creationId xmlns:a16="http://schemas.microsoft.com/office/drawing/2014/main" id="{329F7611-D164-877F-1B52-E58D2FA75AFC}"/>
                </a:ext>
              </a:extLst>
            </p:cNvPr>
            <p:cNvSpPr txBox="1"/>
            <p:nvPr/>
          </p:nvSpPr>
          <p:spPr>
            <a:xfrm>
              <a:off x="5317528" y="1488565"/>
              <a:ext cx="1382478" cy="754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Winding angle                     </a:t>
              </a:r>
              <a:r>
                <a:rPr lang="en-US" sz="2200" b="1" i="1" kern="1200" dirty="0"/>
                <a:t>I</a:t>
              </a:r>
              <a:r>
                <a:rPr lang="en-US" sz="2200" b="1" kern="1200" baseline="-25000" dirty="0"/>
                <a:t>c</a:t>
              </a:r>
              <a:r>
                <a:rPr lang="en-US" sz="2200" b="1" kern="1200" dirty="0"/>
                <a:t> &amp; min core diam.          (77 K)</a:t>
              </a:r>
            </a:p>
          </p:txBody>
        </p:sp>
      </p:grpSp>
      <p:pic>
        <p:nvPicPr>
          <p:cNvPr id="34" name="Picture 6">
            <a:extLst>
              <a:ext uri="{FF2B5EF4-FFF2-40B4-BE49-F238E27FC236}">
                <a16:creationId xmlns:a16="http://schemas.microsoft.com/office/drawing/2014/main" id="{E051346C-DD5F-7F54-BC97-3C793E88D3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255" y="2024431"/>
            <a:ext cx="1957779" cy="2413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A close-up of a metal object&#10;&#10;Description automatically generated">
            <a:extLst>
              <a:ext uri="{FF2B5EF4-FFF2-40B4-BE49-F238E27FC236}">
                <a16:creationId xmlns:a16="http://schemas.microsoft.com/office/drawing/2014/main" id="{372A8A66-6E9E-8D93-DE7D-7ACB3DFFD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291" y="2035165"/>
            <a:ext cx="1001136" cy="24279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D1AB8082-6809-68C5-EFFA-4757A45E14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48462" y="4593662"/>
            <a:ext cx="2682074" cy="1752051"/>
          </a:xfrm>
          <a:prstGeom prst="rect">
            <a:avLst/>
          </a:prstGeom>
        </p:spPr>
      </p:pic>
      <p:pic>
        <p:nvPicPr>
          <p:cNvPr id="38" name="Afbeelding 17">
            <a:extLst>
              <a:ext uri="{FF2B5EF4-FFF2-40B4-BE49-F238E27FC236}">
                <a16:creationId xmlns:a16="http://schemas.microsoft.com/office/drawing/2014/main" id="{5C9337D8-B792-F068-61C6-31E03A0312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2015" y="2041957"/>
            <a:ext cx="2744229" cy="24393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" name="Picture 38" descr="Chart, scatter chart&#10;&#10;Description automatically generated">
            <a:extLst>
              <a:ext uri="{FF2B5EF4-FFF2-40B4-BE49-F238E27FC236}">
                <a16:creationId xmlns:a16="http://schemas.microsoft.com/office/drawing/2014/main" id="{781C2B7D-01AF-8B1B-C2AE-5ADD02FE31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304"/>
          <a:stretch/>
        </p:blipFill>
        <p:spPr>
          <a:xfrm>
            <a:off x="296028" y="4580779"/>
            <a:ext cx="2639143" cy="1799742"/>
          </a:xfrm>
          <a:prstGeom prst="rect">
            <a:avLst/>
          </a:prstGeom>
          <a:solidFill>
            <a:schemeClr val="bg1"/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" name="Picture 39" descr="A graph of a graph showing the size of a wave&#10;&#10;Description automatically generated with medium confidence">
            <a:extLst>
              <a:ext uri="{FF2B5EF4-FFF2-40B4-BE49-F238E27FC236}">
                <a16:creationId xmlns:a16="http://schemas.microsoft.com/office/drawing/2014/main" id="{34D9B722-B187-34D0-78DF-36D05F79079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51" y="4593663"/>
            <a:ext cx="2655747" cy="177049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F8E46DC-8C03-CF28-7BA9-62BA1DEBFA8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807" y="4593664"/>
            <a:ext cx="2704250" cy="175205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104B6EBA-D90F-DF0A-2D1E-60C9C3F55C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1018" y="2041957"/>
            <a:ext cx="1629518" cy="162951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3CBEAB2-3079-ECB5-5EA3-E2B245C039D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222" y="2024431"/>
            <a:ext cx="2715419" cy="2449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853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1E0318-C10A-9D3B-07AA-F319A02C3F0C}"/>
              </a:ext>
            </a:extLst>
          </p:cNvPr>
          <p:cNvSpPr txBox="1">
            <a:spLocks/>
          </p:cNvSpPr>
          <p:nvPr/>
        </p:nvSpPr>
        <p:spPr>
          <a:xfrm>
            <a:off x="-14596" y="7216"/>
            <a:ext cx="1051560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>
                <a:solidFill>
                  <a:schemeClr val="bg1"/>
                </a:solidFill>
                <a:latin typeface="+mn-lt"/>
              </a:rPr>
              <a:t>Axial tensile strain: setup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31F224CD-D8EF-7442-036D-2B934574F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6900" y="2779870"/>
            <a:ext cx="3629749" cy="362974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1689540-38C1-315C-A40F-8A38336CEFF3}"/>
              </a:ext>
            </a:extLst>
          </p:cNvPr>
          <p:cNvSpPr txBox="1"/>
          <p:nvPr/>
        </p:nvSpPr>
        <p:spPr>
          <a:xfrm>
            <a:off x="180914" y="3624303"/>
            <a:ext cx="22900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Goal: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Stress-strain properties, </a:t>
            </a:r>
            <a:r>
              <a:rPr lang="en-US" sz="2400" i="1" dirty="0">
                <a:solidFill>
                  <a:schemeClr val="bg1"/>
                </a:solidFill>
                <a:sym typeface="Wingdings" pitchFamily="2" charset="2"/>
              </a:rPr>
              <a:t>I</a:t>
            </a:r>
            <a:r>
              <a:rPr lang="en-US" sz="2400" baseline="-25000" dirty="0">
                <a:solidFill>
                  <a:schemeClr val="bg1"/>
                </a:solidFill>
                <a:sym typeface="Wingdings" pitchFamily="2" charset="2"/>
              </a:rPr>
              <a:t>c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 &amp; irreversibility limit for tensile axial strain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F139493-D9A2-3790-B7A4-033FFEDE130B}"/>
              </a:ext>
            </a:extLst>
          </p:cNvPr>
          <p:cNvCxnSpPr>
            <a:cxnSpLocks/>
          </p:cNvCxnSpPr>
          <p:nvPr/>
        </p:nvCxnSpPr>
        <p:spPr>
          <a:xfrm flipH="1" flipV="1">
            <a:off x="5752823" y="5365856"/>
            <a:ext cx="209309" cy="4954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A1DE2E-DB10-2655-5E8D-FD06AFC989BF}"/>
              </a:ext>
            </a:extLst>
          </p:cNvPr>
          <p:cNvCxnSpPr>
            <a:cxnSpLocks/>
          </p:cNvCxnSpPr>
          <p:nvPr/>
        </p:nvCxnSpPr>
        <p:spPr>
          <a:xfrm flipH="1" flipV="1">
            <a:off x="5388864" y="5563295"/>
            <a:ext cx="573268" cy="2979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50640EF-E1CC-2339-D05C-8B86947487FD}"/>
              </a:ext>
            </a:extLst>
          </p:cNvPr>
          <p:cNvCxnSpPr>
            <a:cxnSpLocks/>
          </p:cNvCxnSpPr>
          <p:nvPr/>
        </p:nvCxnSpPr>
        <p:spPr>
          <a:xfrm flipH="1" flipV="1">
            <a:off x="4474464" y="5768684"/>
            <a:ext cx="1487668" cy="925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6BC7AE7-E1A7-9176-D884-F525D104AD2D}"/>
              </a:ext>
            </a:extLst>
          </p:cNvPr>
          <p:cNvCxnSpPr>
            <a:cxnSpLocks/>
          </p:cNvCxnSpPr>
          <p:nvPr/>
        </p:nvCxnSpPr>
        <p:spPr>
          <a:xfrm flipH="1" flipV="1">
            <a:off x="5016217" y="5673633"/>
            <a:ext cx="945915" cy="1876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D4D5946B-A962-A269-8FD8-046DCD2CB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25846"/>
              </p:ext>
            </p:extLst>
          </p:nvPr>
        </p:nvGraphicFramePr>
        <p:xfrm>
          <a:off x="463464" y="846705"/>
          <a:ext cx="4552753" cy="147828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035830">
                  <a:extLst>
                    <a:ext uri="{9D8B030D-6E8A-4147-A177-3AD203B41FA5}">
                      <a16:colId xmlns:a16="http://schemas.microsoft.com/office/drawing/2014/main" val="2592282459"/>
                    </a:ext>
                  </a:extLst>
                </a:gridCol>
                <a:gridCol w="1448972">
                  <a:extLst>
                    <a:ext uri="{9D8B030D-6E8A-4147-A177-3AD203B41FA5}">
                      <a16:colId xmlns:a16="http://schemas.microsoft.com/office/drawing/2014/main" val="3776728830"/>
                    </a:ext>
                  </a:extLst>
                </a:gridCol>
                <a:gridCol w="1266092">
                  <a:extLst>
                    <a:ext uri="{9D8B030D-6E8A-4147-A177-3AD203B41FA5}">
                      <a16:colId xmlns:a16="http://schemas.microsoft.com/office/drawing/2014/main" val="2066572946"/>
                    </a:ext>
                  </a:extLst>
                </a:gridCol>
                <a:gridCol w="801859">
                  <a:extLst>
                    <a:ext uri="{9D8B030D-6E8A-4147-A177-3AD203B41FA5}">
                      <a16:colId xmlns:a16="http://schemas.microsoft.com/office/drawing/2014/main" val="595234607"/>
                    </a:ext>
                  </a:extLst>
                </a:gridCol>
              </a:tblGrid>
              <a:tr h="345786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Tape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 dirty="0" err="1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nl-NL" baseline="-25000" dirty="0" err="1">
                          <a:solidFill>
                            <a:schemeClr val="bg1"/>
                          </a:solidFill>
                        </a:rPr>
                        <a:t>Substrate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[𝜇m]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 err="1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nl-NL" baseline="-25000" dirty="0" err="1">
                          <a:solidFill>
                            <a:schemeClr val="bg1"/>
                          </a:solidFill>
                        </a:rPr>
                        <a:t>Copper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[𝜇m]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i="1" dirty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nl-NL" baseline="-25000" dirty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[A]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2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SSTC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52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186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6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Fujikura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49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204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115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Faraday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162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6850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3D9BFCEE-2A7B-3EB6-D1AB-612EF7EA2063}"/>
              </a:ext>
            </a:extLst>
          </p:cNvPr>
          <p:cNvSpPr txBox="1"/>
          <p:nvPr/>
        </p:nvSpPr>
        <p:spPr>
          <a:xfrm>
            <a:off x="442379" y="2386540"/>
            <a:ext cx="36297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noProof="0" dirty="0">
                <a:solidFill>
                  <a:schemeClr val="bg1"/>
                </a:solidFill>
                <a:sym typeface="Wingdings" pitchFamily="2" charset="2"/>
              </a:rPr>
              <a:t>Substrate : Hastelloy, width = 4 mm</a:t>
            </a:r>
          </a:p>
        </p:txBody>
      </p:sp>
      <p:pic>
        <p:nvPicPr>
          <p:cNvPr id="2" name="Picture 1" descr="A close-up of a metal object&#10;&#10;Description automatically generated">
            <a:extLst>
              <a:ext uri="{FF2B5EF4-FFF2-40B4-BE49-F238E27FC236}">
                <a16:creationId xmlns:a16="http://schemas.microsoft.com/office/drawing/2014/main" id="{A948D976-3839-9292-579F-0FF80BE2A6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5405" y="846705"/>
            <a:ext cx="2113738" cy="5562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7E9751-269E-873A-CC79-2FDF0C11B549}"/>
              </a:ext>
            </a:extLst>
          </p:cNvPr>
          <p:cNvSpPr txBox="1"/>
          <p:nvPr/>
        </p:nvSpPr>
        <p:spPr>
          <a:xfrm>
            <a:off x="0" y="6409619"/>
            <a:ext cx="332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1D018D8-63DE-1FA3-AA29-504184FD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7297" y="6457890"/>
            <a:ext cx="591206" cy="365125"/>
          </a:xfrm>
        </p:spPr>
        <p:txBody>
          <a:bodyPr/>
          <a:lstStyle/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t>4</a:t>
            </a:fld>
            <a:endParaRPr lang="en-IT" sz="180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F0CE42-54A0-06E2-5585-38652D4918D5}"/>
              </a:ext>
            </a:extLst>
          </p:cNvPr>
          <p:cNvSpPr txBox="1"/>
          <p:nvPr/>
        </p:nvSpPr>
        <p:spPr>
          <a:xfrm>
            <a:off x="5752823" y="5365856"/>
            <a:ext cx="922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5 MPa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259CBBC-5FA5-1D71-3444-E54AA06540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80513" y="3659473"/>
            <a:ext cx="2748024" cy="27480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B98B3E-4AB6-422C-F8A4-57364256DA94}"/>
              </a:ext>
            </a:extLst>
          </p:cNvPr>
          <p:cNvSpPr txBox="1"/>
          <p:nvPr/>
        </p:nvSpPr>
        <p:spPr>
          <a:xfrm>
            <a:off x="8980512" y="34985"/>
            <a:ext cx="2748024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solidFill>
                  <a:schemeClr val="bg1"/>
                </a:solidFill>
              </a:rPr>
              <a:t>Comparison data manufacturer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8" name="Picture 7" descr="A graph of stress&#10;&#10;Description automatically generated">
            <a:extLst>
              <a:ext uri="{FF2B5EF4-FFF2-40B4-BE49-F238E27FC236}">
                <a16:creationId xmlns:a16="http://schemas.microsoft.com/office/drawing/2014/main" id="{EFC13B8D-3E1B-F4BA-21D3-B7A55F96203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0512" y="780472"/>
            <a:ext cx="2748024" cy="274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391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1E0318-C10A-9D3B-07AA-F319A02C3F0C}"/>
              </a:ext>
            </a:extLst>
          </p:cNvPr>
          <p:cNvSpPr txBox="1">
            <a:spLocks/>
          </p:cNvSpPr>
          <p:nvPr/>
        </p:nvSpPr>
        <p:spPr>
          <a:xfrm>
            <a:off x="-30129" y="-53228"/>
            <a:ext cx="1177987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Axial tensile Stress-Strain curves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643C679-0A51-C6AD-7EAD-9FF4818D7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8111" y="1014747"/>
            <a:ext cx="2412000" cy="2412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64E989B-99E8-686C-D54C-C438F511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947" y="1005145"/>
            <a:ext cx="2412000" cy="2412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066005B-BB5B-8E0E-FCF8-07E987D576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2275" y="1041281"/>
            <a:ext cx="2412000" cy="241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926220-9BCD-CBFA-20B5-BAA4B9D6AD8F}"/>
              </a:ext>
            </a:extLst>
          </p:cNvPr>
          <p:cNvSpPr txBox="1"/>
          <p:nvPr/>
        </p:nvSpPr>
        <p:spPr>
          <a:xfrm>
            <a:off x="0" y="6409619"/>
            <a:ext cx="332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B085303A-3050-3FBC-E375-CCF86ED60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7297" y="6457890"/>
            <a:ext cx="591206" cy="365125"/>
          </a:xfrm>
        </p:spPr>
        <p:txBody>
          <a:bodyPr/>
          <a:lstStyle/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t>5</a:t>
            </a:fld>
            <a:endParaRPr lang="en-IT" sz="1800">
              <a:solidFill>
                <a:schemeClr val="bg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ADCA648-8F85-ABE4-6D9B-7C9687C00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17848"/>
              </p:ext>
            </p:extLst>
          </p:nvPr>
        </p:nvGraphicFramePr>
        <p:xfrm>
          <a:off x="8633718" y="1505601"/>
          <a:ext cx="2955672" cy="14833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939836">
                  <a:extLst>
                    <a:ext uri="{9D8B030D-6E8A-4147-A177-3AD203B41FA5}">
                      <a16:colId xmlns:a16="http://schemas.microsoft.com/office/drawing/2014/main" val="2592282459"/>
                    </a:ext>
                  </a:extLst>
                </a:gridCol>
                <a:gridCol w="893618">
                  <a:extLst>
                    <a:ext uri="{9D8B030D-6E8A-4147-A177-3AD203B41FA5}">
                      <a16:colId xmlns:a16="http://schemas.microsoft.com/office/drawing/2014/main" val="3776728830"/>
                    </a:ext>
                  </a:extLst>
                </a:gridCol>
                <a:gridCol w="1122218">
                  <a:extLst>
                    <a:ext uri="{9D8B030D-6E8A-4147-A177-3AD203B41FA5}">
                      <a16:colId xmlns:a16="http://schemas.microsoft.com/office/drawing/2014/main" val="13377012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Tape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i="1" dirty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GPa</a:t>
                      </a:r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ys</a:t>
                      </a:r>
                      <a:r>
                        <a:rPr lang="en-US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[MPa]</a:t>
                      </a:r>
                      <a:endParaRPr lang="en-US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2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SSTC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125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6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Fujikura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135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115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Faraday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150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875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6850"/>
                  </a:ext>
                </a:extLst>
              </a:tr>
            </a:tbl>
          </a:graphicData>
        </a:graphic>
      </p:graphicFrame>
      <p:pic>
        <p:nvPicPr>
          <p:cNvPr id="6" name="Graphic 5">
            <a:extLst>
              <a:ext uri="{FF2B5EF4-FFF2-40B4-BE49-F238E27FC236}">
                <a16:creationId xmlns:a16="http://schemas.microsoft.com/office/drawing/2014/main" id="{91D13220-3C9A-35DF-01C3-68509C2C31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3947" y="3553654"/>
            <a:ext cx="2412000" cy="2412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5EDFC75-DE85-6A4E-DBB9-8C1F440A35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62275" y="3553654"/>
            <a:ext cx="2412000" cy="24120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F127DE1-F370-37A2-613F-C5FE1BE816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138111" y="3553654"/>
            <a:ext cx="2412000" cy="2412000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B615408C-0DB7-8A99-03FE-E4571C886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895903"/>
              </p:ext>
            </p:extLst>
          </p:nvPr>
        </p:nvGraphicFramePr>
        <p:xfrm>
          <a:off x="8633718" y="4020514"/>
          <a:ext cx="2951895" cy="147828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936058">
                  <a:extLst>
                    <a:ext uri="{9D8B030D-6E8A-4147-A177-3AD203B41FA5}">
                      <a16:colId xmlns:a16="http://schemas.microsoft.com/office/drawing/2014/main" val="2592282459"/>
                    </a:ext>
                  </a:extLst>
                </a:gridCol>
                <a:gridCol w="904009">
                  <a:extLst>
                    <a:ext uri="{9D8B030D-6E8A-4147-A177-3AD203B41FA5}">
                      <a16:colId xmlns:a16="http://schemas.microsoft.com/office/drawing/2014/main" val="3776728830"/>
                    </a:ext>
                  </a:extLst>
                </a:gridCol>
                <a:gridCol w="1111828">
                  <a:extLst>
                    <a:ext uri="{9D8B030D-6E8A-4147-A177-3AD203B41FA5}">
                      <a16:colId xmlns:a16="http://schemas.microsoft.com/office/drawing/2014/main" val="2066572946"/>
                    </a:ext>
                  </a:extLst>
                </a:gridCol>
              </a:tblGrid>
              <a:tr h="175614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Tape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</a:rPr>
                        <a:t>𝜖</a:t>
                      </a:r>
                      <a:r>
                        <a:rPr lang="nl-NL" b="1" baseline="-25000" dirty="0" err="1">
                          <a:solidFill>
                            <a:schemeClr val="bg1"/>
                          </a:solidFill>
                        </a:rPr>
                        <a:t>irr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[%]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nl-NL" b="1" baseline="-25000" dirty="0" err="1">
                          <a:solidFill>
                            <a:schemeClr val="bg1"/>
                          </a:solidFill>
                        </a:rPr>
                        <a:t>irr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[MPa]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2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SSTC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0.48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709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6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>
                          <a:solidFill>
                            <a:schemeClr val="bg1"/>
                          </a:solidFill>
                        </a:rPr>
                        <a:t>Fujikura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0.43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626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115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Faraday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0.58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bg1"/>
                          </a:solidFill>
                        </a:rPr>
                        <a:t>900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685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ECD158D-6BDF-C402-71A0-45C1BADFB6D7}"/>
              </a:ext>
            </a:extLst>
          </p:cNvPr>
          <p:cNvSpPr txBox="1">
            <a:spLocks/>
          </p:cNvSpPr>
          <p:nvPr/>
        </p:nvSpPr>
        <p:spPr>
          <a:xfrm>
            <a:off x="-25504" y="-57167"/>
            <a:ext cx="1177987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Axial tensile Stress-Strain curves &amp; </a:t>
            </a:r>
            <a:r>
              <a:rPr lang="en-US" sz="5400" b="1" i="1" noProof="0" dirty="0">
                <a:solidFill>
                  <a:schemeClr val="bg1"/>
                </a:solidFill>
                <a:latin typeface="+mn-lt"/>
              </a:rPr>
              <a:t>I</a:t>
            </a:r>
            <a:r>
              <a:rPr lang="en-US" sz="5400" b="1" baseline="-25000" noProof="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(</a:t>
            </a:r>
            <a:r>
              <a:rPr lang="en-US" sz="5400" noProof="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𝜖</a:t>
            </a:r>
            <a:r>
              <a:rPr lang="en-US" sz="5400" b="1" noProof="0" dirty="0">
                <a:solidFill>
                  <a:schemeClr val="bg1"/>
                </a:solidFill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9425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0DA9D-60AB-1A99-C5C7-C0602BB735A9}"/>
              </a:ext>
            </a:extLst>
          </p:cNvPr>
          <p:cNvSpPr txBox="1">
            <a:spLocks/>
          </p:cNvSpPr>
          <p:nvPr/>
        </p:nvSpPr>
        <p:spPr>
          <a:xfrm>
            <a:off x="-30129" y="-53228"/>
            <a:ext cx="1177987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>
                <a:solidFill>
                  <a:schemeClr val="bg1"/>
                </a:solidFill>
                <a:latin typeface="+mn-lt"/>
              </a:rPr>
              <a:t>Winding performance</a:t>
            </a:r>
            <a:endParaRPr lang="en-IT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8983B-38B2-7635-E32B-772E4927FBF8}"/>
              </a:ext>
            </a:extLst>
          </p:cNvPr>
          <p:cNvSpPr txBox="1"/>
          <p:nvPr/>
        </p:nvSpPr>
        <p:spPr>
          <a:xfrm>
            <a:off x="6459569" y="3670699"/>
            <a:ext cx="5608932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SSTC retains 100% Ic, wound at 45° on 4 mm former.</a:t>
            </a:r>
          </a:p>
          <a:p>
            <a:r>
              <a:rPr lang="en-US" sz="2000" dirty="0">
                <a:solidFill>
                  <a:schemeClr val="bg1"/>
                </a:solidFill>
              </a:rPr>
              <a:t>Fujikura shows Ic-reversible reduction (7%).</a:t>
            </a:r>
          </a:p>
        </p:txBody>
      </p:sp>
      <p:pic>
        <p:nvPicPr>
          <p:cNvPr id="12" name="Picture 11" descr="A graph of a graph showing the size of a wave&#10;&#10;Description automatically generated with medium confidence">
            <a:extLst>
              <a:ext uri="{FF2B5EF4-FFF2-40B4-BE49-F238E27FC236}">
                <a16:creationId xmlns:a16="http://schemas.microsoft.com/office/drawing/2014/main" id="{DFE79AFD-E0AD-EC7B-306D-0C927BF5FA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669" y="2429913"/>
            <a:ext cx="2934917" cy="1956611"/>
          </a:xfrm>
          <a:prstGeom prst="rect">
            <a:avLst/>
          </a:prstGeom>
        </p:spPr>
      </p:pic>
      <p:pic>
        <p:nvPicPr>
          <p:cNvPr id="15" name="Picture 14" descr="A graph of a current&#10;&#10;Description automatically generated with medium confidence">
            <a:extLst>
              <a:ext uri="{FF2B5EF4-FFF2-40B4-BE49-F238E27FC236}">
                <a16:creationId xmlns:a16="http://schemas.microsoft.com/office/drawing/2014/main" id="{DBE411FA-B039-DB10-64DE-9BE5B3B0B3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86" y="2429914"/>
            <a:ext cx="2934917" cy="19566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EE2254-0460-6F97-F8D3-9AAFF0852C30}"/>
              </a:ext>
            </a:extLst>
          </p:cNvPr>
          <p:cNvSpPr txBox="1"/>
          <p:nvPr/>
        </p:nvSpPr>
        <p:spPr>
          <a:xfrm>
            <a:off x="0" y="6409619"/>
            <a:ext cx="332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68AEC150-F840-8185-0637-51F23E3F6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7297" y="6457890"/>
            <a:ext cx="591206" cy="365125"/>
          </a:xfrm>
        </p:spPr>
        <p:txBody>
          <a:bodyPr/>
          <a:lstStyle/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t>6</a:t>
            </a:fld>
            <a:endParaRPr lang="en-IT" sz="18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DD5D42-EF90-A5BB-13D9-4D2275F136C0}"/>
              </a:ext>
            </a:extLst>
          </p:cNvPr>
          <p:cNvSpPr txBox="1"/>
          <p:nvPr/>
        </p:nvSpPr>
        <p:spPr>
          <a:xfrm>
            <a:off x="6459569" y="5074542"/>
            <a:ext cx="5608932" cy="1323439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I</a:t>
            </a:r>
            <a:r>
              <a:rPr lang="en-US" sz="2000" baseline="-25000" dirty="0">
                <a:solidFill>
                  <a:schemeClr val="bg1"/>
                </a:solidFill>
              </a:rPr>
              <a:t>c</a:t>
            </a:r>
            <a:r>
              <a:rPr lang="en-US" sz="2000" dirty="0">
                <a:solidFill>
                  <a:schemeClr val="bg1"/>
                </a:solidFill>
              </a:rPr>
              <a:t> wound is normalized with </a:t>
            </a:r>
            <a:r>
              <a:rPr lang="en-US" sz="2000" i="1" dirty="0">
                <a:solidFill>
                  <a:schemeClr val="bg1"/>
                </a:solidFill>
              </a:rPr>
              <a:t>I</a:t>
            </a:r>
            <a:r>
              <a:rPr lang="en-US" sz="2000" baseline="-25000" dirty="0">
                <a:solidFill>
                  <a:schemeClr val="bg1"/>
                </a:solidFill>
              </a:rPr>
              <a:t>c0</a:t>
            </a:r>
            <a:r>
              <a:rPr lang="en-US" sz="2000" dirty="0">
                <a:solidFill>
                  <a:schemeClr val="bg1"/>
                </a:solidFill>
              </a:rPr>
              <a:t> of initial straight configuration.</a:t>
            </a:r>
          </a:p>
          <a:p>
            <a:r>
              <a:rPr lang="en-US" sz="2000" dirty="0">
                <a:solidFill>
                  <a:schemeClr val="bg1"/>
                </a:solidFill>
              </a:rPr>
              <a:t>Critical core diameter &gt;3 mm, critical angle &lt; 60° for standard tape dimensions.</a:t>
            </a:r>
          </a:p>
        </p:txBody>
      </p:sp>
      <p:pic>
        <p:nvPicPr>
          <p:cNvPr id="6" name="Afbeelding 16" descr="Afbeelding met tekst, diagram, schermopname, Perceel&#10;&#10;Automatisch gegenereerde beschrijving">
            <a:extLst>
              <a:ext uri="{FF2B5EF4-FFF2-40B4-BE49-F238E27FC236}">
                <a16:creationId xmlns:a16="http://schemas.microsoft.com/office/drawing/2014/main" id="{08A52F1B-2D97-9E06-411A-D7988C42DA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668" y="4453008"/>
            <a:ext cx="2934917" cy="1956611"/>
          </a:xfrm>
          <a:prstGeom prst="rect">
            <a:avLst/>
          </a:prstGeom>
        </p:spPr>
      </p:pic>
      <p:pic>
        <p:nvPicPr>
          <p:cNvPr id="7" name="Afbeelding 18" descr="Afbeelding met tekst, schermopname, diagram, nummer&#10;&#10;Automatisch gegenereerde beschrijving">
            <a:extLst>
              <a:ext uri="{FF2B5EF4-FFF2-40B4-BE49-F238E27FC236}">
                <a16:creationId xmlns:a16="http://schemas.microsoft.com/office/drawing/2014/main" id="{7B7745C2-9D2A-1617-B11B-7B42D0BA2A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83" y="4453008"/>
            <a:ext cx="2952374" cy="19682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E88A0B-CAAC-4D53-6CC5-4C8A48E73FB7}"/>
              </a:ext>
            </a:extLst>
          </p:cNvPr>
          <p:cNvSpPr txBox="1"/>
          <p:nvPr/>
        </p:nvSpPr>
        <p:spPr>
          <a:xfrm>
            <a:off x="268686" y="753789"/>
            <a:ext cx="471430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3 winding diameters (3, 4 and 5 mm)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3 winding angles (30°, 45° and 60°)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REBCO layer faces core</a:t>
            </a:r>
          </a:p>
        </p:txBody>
      </p:sp>
      <p:pic>
        <p:nvPicPr>
          <p:cNvPr id="10" name="Afbeelding 24" descr="Afbeelding met gereedschap&#10;&#10;Automatisch gegenereerde beschrijving">
            <a:extLst>
              <a:ext uri="{FF2B5EF4-FFF2-40B4-BE49-F238E27FC236}">
                <a16:creationId xmlns:a16="http://schemas.microsoft.com/office/drawing/2014/main" id="{D95185CB-A0C6-3FB2-4E07-B0FD460761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6104" y="808496"/>
            <a:ext cx="4712095" cy="8014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Afbeelding 26" descr="Afbeelding met gereedschap&#10;&#10;Automatisch gegenereerde beschrijving">
            <a:extLst>
              <a:ext uri="{FF2B5EF4-FFF2-40B4-BE49-F238E27FC236}">
                <a16:creationId xmlns:a16="http://schemas.microsoft.com/office/drawing/2014/main" id="{81E00DDC-2310-726D-3F5C-16907ABF58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8957" y="1690564"/>
            <a:ext cx="4760784" cy="859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Afbeelding 28" descr="Afbeelding met gereedschap&#10;&#10;Automatisch gegenereerde beschrijving">
            <a:extLst>
              <a:ext uri="{FF2B5EF4-FFF2-40B4-BE49-F238E27FC236}">
                <a16:creationId xmlns:a16="http://schemas.microsoft.com/office/drawing/2014/main" id="{2039CCB4-2042-D7FE-F53C-C494A5AE18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6844" y="2614933"/>
            <a:ext cx="4741355" cy="9416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kstvak 30">
            <a:extLst>
              <a:ext uri="{FF2B5EF4-FFF2-40B4-BE49-F238E27FC236}">
                <a16:creationId xmlns:a16="http://schemas.microsoft.com/office/drawing/2014/main" id="{BBA975FE-0A5E-1C68-7C9D-DCB4CE2F292C}"/>
              </a:ext>
            </a:extLst>
          </p:cNvPr>
          <p:cNvSpPr txBox="1"/>
          <p:nvPr/>
        </p:nvSpPr>
        <p:spPr>
          <a:xfrm>
            <a:off x="7468969" y="2120472"/>
            <a:ext cx="1108286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US" sz="2000" noProof="0" dirty="0"/>
              <a:t>Wound</a:t>
            </a:r>
          </a:p>
        </p:txBody>
      </p:sp>
      <p:sp>
        <p:nvSpPr>
          <p:cNvPr id="9" name="Tekstvak2">
            <a:extLst>
              <a:ext uri="{FF2B5EF4-FFF2-40B4-BE49-F238E27FC236}">
                <a16:creationId xmlns:a16="http://schemas.microsoft.com/office/drawing/2014/main" id="{AC171877-883A-9C70-87B5-26F14648EE4B}"/>
              </a:ext>
            </a:extLst>
          </p:cNvPr>
          <p:cNvSpPr txBox="1"/>
          <p:nvPr/>
        </p:nvSpPr>
        <p:spPr>
          <a:xfrm>
            <a:off x="7468969" y="854228"/>
            <a:ext cx="107299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nl-NL" sz="2000" dirty="0"/>
              <a:t>Straight</a:t>
            </a:r>
            <a:r>
              <a:rPr lang="nl-NL" sz="2000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17" name="Tekstvak 32">
            <a:extLst>
              <a:ext uri="{FF2B5EF4-FFF2-40B4-BE49-F238E27FC236}">
                <a16:creationId xmlns:a16="http://schemas.microsoft.com/office/drawing/2014/main" id="{4328FF8B-FDEC-0912-8F16-069A5C8253AF}"/>
              </a:ext>
            </a:extLst>
          </p:cNvPr>
          <p:cNvSpPr txBox="1"/>
          <p:nvPr/>
        </p:nvSpPr>
        <p:spPr>
          <a:xfrm>
            <a:off x="7486616" y="3156469"/>
            <a:ext cx="107299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nl-NL" sz="2000" dirty="0"/>
              <a:t>Relaxed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7D138F-F0C2-E130-3D1A-4CEDAB6E74D6}"/>
              </a:ext>
            </a:extLst>
          </p:cNvPr>
          <p:cNvSpPr txBox="1"/>
          <p:nvPr/>
        </p:nvSpPr>
        <p:spPr>
          <a:xfrm>
            <a:off x="6605017" y="48671"/>
            <a:ext cx="54634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Minimum winding radius (irreversibility limits)</a:t>
            </a:r>
          </a:p>
          <a:p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Verification of current retention/reduction </a:t>
            </a:r>
          </a:p>
        </p:txBody>
      </p:sp>
    </p:spTree>
    <p:extLst>
      <p:ext uri="{BB962C8B-B14F-4D97-AF65-F5344CB8AC3E}">
        <p14:creationId xmlns:p14="http://schemas.microsoft.com/office/powerpoint/2010/main" val="294247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16" grpId="0" animBg="1"/>
      <p:bldP spid="9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E6E3F4-4072-6AB1-D0B1-F0BF57311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91E6D-F8F2-065A-3AF6-3B783E5BC3A0}"/>
              </a:ext>
            </a:extLst>
          </p:cNvPr>
          <p:cNvSpPr txBox="1">
            <a:spLocks/>
          </p:cNvSpPr>
          <p:nvPr/>
        </p:nvSpPr>
        <p:spPr>
          <a:xfrm>
            <a:off x="-6970" y="6681"/>
            <a:ext cx="1177987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>
                <a:solidFill>
                  <a:schemeClr val="bg1"/>
                </a:solidFill>
                <a:latin typeface="+mn-lt"/>
              </a:rPr>
              <a:t>Transverse load (10 x 4 mm</a:t>
            </a:r>
            <a:r>
              <a:rPr lang="nl-NL" sz="5400" b="1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nl-NL" sz="5400" b="1" dirty="0">
                <a:solidFill>
                  <a:schemeClr val="bg1"/>
                </a:solidFill>
                <a:latin typeface="+mn-lt"/>
              </a:rPr>
              <a:t>)</a:t>
            </a:r>
            <a:endParaRPr lang="en-IT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E3BB3-B433-3F8D-BE63-9E97FE8B0ACF}"/>
              </a:ext>
            </a:extLst>
          </p:cNvPr>
          <p:cNvSpPr txBox="1"/>
          <p:nvPr/>
        </p:nvSpPr>
        <p:spPr>
          <a:xfrm>
            <a:off x="0" y="6409619"/>
            <a:ext cx="332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045F560-CEFC-0BC4-E475-54E00389E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7297" y="6457890"/>
            <a:ext cx="591206" cy="365125"/>
          </a:xfrm>
        </p:spPr>
        <p:txBody>
          <a:bodyPr/>
          <a:lstStyle/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t>7</a:t>
            </a:fld>
            <a:endParaRPr lang="en-IT" sz="18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8DA72-2E62-F4DD-5127-17EB361D941E}"/>
              </a:ext>
            </a:extLst>
          </p:cNvPr>
          <p:cNvSpPr txBox="1"/>
          <p:nvPr/>
        </p:nvSpPr>
        <p:spPr>
          <a:xfrm>
            <a:off x="5852160" y="735523"/>
            <a:ext cx="2234544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I</a:t>
            </a:r>
            <a:r>
              <a:rPr lang="en-US" sz="2400" baseline="-25000" dirty="0">
                <a:solidFill>
                  <a:schemeClr val="bg1"/>
                </a:solidFill>
              </a:rPr>
              <a:t>c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i="1" dirty="0">
                <a:solidFill>
                  <a:schemeClr val="bg1"/>
                </a:solidFill>
              </a:rPr>
              <a:t>I</a:t>
            </a:r>
            <a:r>
              <a:rPr lang="en-US" sz="2400" baseline="-25000" dirty="0">
                <a:solidFill>
                  <a:schemeClr val="bg1"/>
                </a:solidFill>
              </a:rPr>
              <a:t>c0</a:t>
            </a:r>
            <a:r>
              <a:rPr lang="en-US" sz="2400" dirty="0">
                <a:solidFill>
                  <a:schemeClr val="bg1"/>
                </a:solidFill>
              </a:rPr>
              <a:t> and </a:t>
            </a:r>
            <a:r>
              <a:rPr lang="en-US" sz="2400" i="1" dirty="0">
                <a:solidFill>
                  <a:schemeClr val="bg1"/>
                </a:solidFill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i="1" dirty="0">
                <a:solidFill>
                  <a:schemeClr val="bg1"/>
                </a:solidFill>
              </a:rPr>
              <a:t>n</a:t>
            </a:r>
            <a:r>
              <a:rPr lang="en-US" sz="2400" baseline="-25000" dirty="0">
                <a:solidFill>
                  <a:schemeClr val="bg1"/>
                </a:solidFill>
              </a:rPr>
              <a:t>0</a:t>
            </a:r>
            <a:r>
              <a:rPr lang="en-US" sz="2400" dirty="0">
                <a:solidFill>
                  <a:schemeClr val="bg1"/>
                </a:solidFill>
              </a:rPr>
              <a:t> at zero load after applied stress.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244FD264-73F2-C6FA-D4A6-ADAFA9261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143423"/>
              </p:ext>
            </p:extLst>
          </p:nvPr>
        </p:nvGraphicFramePr>
        <p:xfrm>
          <a:off x="445639" y="4527469"/>
          <a:ext cx="5188888" cy="158496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153464">
                  <a:extLst>
                    <a:ext uri="{9D8B030D-6E8A-4147-A177-3AD203B41FA5}">
                      <a16:colId xmlns:a16="http://schemas.microsoft.com/office/drawing/2014/main" val="2592282459"/>
                    </a:ext>
                  </a:extLst>
                </a:gridCol>
                <a:gridCol w="2035424">
                  <a:extLst>
                    <a:ext uri="{9D8B030D-6E8A-4147-A177-3AD203B41FA5}">
                      <a16:colId xmlns:a16="http://schemas.microsoft.com/office/drawing/2014/main" val="2066572946"/>
                    </a:ext>
                  </a:extLst>
                </a:gridCol>
              </a:tblGrid>
              <a:tr h="35735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Tape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b="1" dirty="0">
                          <a:solidFill>
                            <a:schemeClr val="bg1"/>
                          </a:solidFill>
                        </a:rPr>
                        <a:t>𝜎</a:t>
                      </a:r>
                      <a:r>
                        <a:rPr lang="nl-NL" sz="2000" b="1" baseline="-25000" dirty="0" err="1">
                          <a:solidFill>
                            <a:schemeClr val="bg1"/>
                          </a:solidFill>
                        </a:rPr>
                        <a:t>irr</a:t>
                      </a:r>
                      <a:r>
                        <a:rPr lang="nl-NL" sz="2000" b="1" dirty="0">
                          <a:solidFill>
                            <a:schemeClr val="bg1"/>
                          </a:solidFill>
                        </a:rPr>
                        <a:t> [MPa]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22054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S-</a:t>
                      </a:r>
                      <a:r>
                        <a:rPr lang="nl-NL" sz="2000" dirty="0" err="1">
                          <a:solidFill>
                            <a:schemeClr val="bg1"/>
                          </a:solidFill>
                        </a:rPr>
                        <a:t>Innovation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&gt; 900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6043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err="1">
                          <a:solidFill>
                            <a:schemeClr val="bg1"/>
                          </a:solidFill>
                        </a:rPr>
                        <a:t>Fujikura</a:t>
                      </a:r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, 22-0012-09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400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115819"/>
                  </a:ext>
                </a:extLst>
              </a:tr>
              <a:tr h="346769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SSCT, ST2903-105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bg1"/>
                          </a:solidFill>
                        </a:rPr>
                        <a:t>750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24685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FD4F60E-CF7E-B1B7-5E3A-C4EE7A1CA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209" y="3153014"/>
            <a:ext cx="3663293" cy="3304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B3752D-E155-05D8-4210-9500CBD12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858" y="2100780"/>
            <a:ext cx="2441807" cy="4387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D7B2C9-2C64-EE68-AAEB-CAAA57E2F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39" y="745571"/>
            <a:ext cx="5188888" cy="33086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AB54EB-6ED9-8693-2297-DE3F2AA4B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8483" y="747387"/>
            <a:ext cx="3660019" cy="232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56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B66296-EB26-A8B5-F33F-813DB1B3E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53F2D8-7CB0-6D23-9AA2-6098432A7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82642">
            <a:off x="3901769" y="-2642138"/>
            <a:ext cx="7106002" cy="1365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24C2D0-973D-9033-438D-03693CCDB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3" y="0"/>
            <a:ext cx="12192102" cy="7388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>
                <a:solidFill>
                  <a:schemeClr val="bg1"/>
                </a:solidFill>
                <a:latin typeface="+mn-lt"/>
              </a:rPr>
              <a:t>Conductor design optimization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696D8-9734-803E-4FC0-CC353FB47AAA}"/>
              </a:ext>
            </a:extLst>
          </p:cNvPr>
          <p:cNvSpPr txBox="1"/>
          <p:nvPr/>
        </p:nvSpPr>
        <p:spPr>
          <a:xfrm>
            <a:off x="-103" y="6457890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12" name="Slide Number Placeholder 44">
            <a:extLst>
              <a:ext uri="{FF2B5EF4-FFF2-40B4-BE49-F238E27FC236}">
                <a16:creationId xmlns:a16="http://schemas.microsoft.com/office/drawing/2014/main" id="{83EC4AEE-ADBF-BC88-B4DB-C5CF6340C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3798" y="6463030"/>
            <a:ext cx="498201" cy="365125"/>
          </a:xfrm>
        </p:spPr>
        <p:txBody>
          <a:bodyPr/>
          <a:lstStyle/>
          <a:p>
            <a:fld id="{60CD3593-5731-41EF-B15F-B27141419D0D}" type="slidenum">
              <a:rPr lang="nl-NL" sz="1867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nl-NL" sz="1867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748718B-404B-8896-9BAB-D309B9CB68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6033877"/>
              </p:ext>
            </p:extLst>
          </p:nvPr>
        </p:nvGraphicFramePr>
        <p:xfrm>
          <a:off x="105336" y="866663"/>
          <a:ext cx="6726538" cy="242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D3BC829-4F6A-8BC8-71A5-8A8B5AA2E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589078"/>
              </p:ext>
            </p:extLst>
          </p:nvPr>
        </p:nvGraphicFramePr>
        <p:xfrm>
          <a:off x="6977679" y="871177"/>
          <a:ext cx="5055326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9755FB7F-9B5E-E742-52A8-1B7AA08876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4337324"/>
              </p:ext>
            </p:extLst>
          </p:nvPr>
        </p:nvGraphicFramePr>
        <p:xfrm>
          <a:off x="2954598" y="4183603"/>
          <a:ext cx="6282804" cy="2425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1" name="Down Arrow 20">
            <a:extLst>
              <a:ext uri="{FF2B5EF4-FFF2-40B4-BE49-F238E27FC236}">
                <a16:creationId xmlns:a16="http://schemas.microsoft.com/office/drawing/2014/main" id="{9298D2D8-D369-4648-A3C6-9F22EA91583E}"/>
              </a:ext>
            </a:extLst>
          </p:cNvPr>
          <p:cNvSpPr/>
          <p:nvPr/>
        </p:nvSpPr>
        <p:spPr>
          <a:xfrm>
            <a:off x="4346347" y="3296518"/>
            <a:ext cx="1210599" cy="966787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6D126673-7133-FB30-A118-0A9B00F6C430}"/>
              </a:ext>
            </a:extLst>
          </p:cNvPr>
          <p:cNvSpPr/>
          <p:nvPr/>
        </p:nvSpPr>
        <p:spPr>
          <a:xfrm>
            <a:off x="7454772" y="3296518"/>
            <a:ext cx="1210599" cy="96678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AF7D3E55-07B7-2C9B-0870-D3C00E3FA7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960" y="510266"/>
            <a:ext cx="1049908" cy="139237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63500">
                <a:solidFill>
                  <a:srgbClr val="CC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6B84A01-404F-2C6F-44D8-E182102BFEF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181" y="670398"/>
            <a:ext cx="1481483" cy="738889"/>
          </a:xfrm>
          <a:prstGeom prst="round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D15592-F717-296D-6707-97F553001A36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1185" y="4637314"/>
            <a:ext cx="2156252" cy="1699051"/>
          </a:xfrm>
          <a:prstGeom prst="roundRect">
            <a:avLst/>
          </a:prstGeom>
          <a:ln w="38100">
            <a:solidFill>
              <a:schemeClr val="accent4"/>
            </a:solidFill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FD3C0D-6B16-8202-A13D-E704AC3251B5}"/>
              </a:ext>
            </a:extLst>
          </p:cNvPr>
          <p:cNvSpPr/>
          <p:nvPr/>
        </p:nvSpPr>
        <p:spPr>
          <a:xfrm>
            <a:off x="6946529" y="800870"/>
            <a:ext cx="5152696" cy="2557629"/>
          </a:xfrm>
          <a:prstGeom prst="roundRect">
            <a:avLst/>
          </a:prstGeom>
          <a:noFill/>
          <a:ln w="1016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85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1E0318-C10A-9D3B-07AA-F319A02C3F0C}"/>
              </a:ext>
            </a:extLst>
          </p:cNvPr>
          <p:cNvSpPr txBox="1">
            <a:spLocks/>
          </p:cNvSpPr>
          <p:nvPr/>
        </p:nvSpPr>
        <p:spPr>
          <a:xfrm>
            <a:off x="0" y="10187"/>
            <a:ext cx="10515600" cy="73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>
                <a:solidFill>
                  <a:schemeClr val="bg1"/>
                </a:solidFill>
                <a:latin typeface="+mn-lt"/>
              </a:rPr>
              <a:t>Transverse load: Twente Cable Press</a:t>
            </a:r>
            <a:endParaRPr lang="en-IT" sz="5400" b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 descr="Diagram of a mechanical scheme&#10;&#10;Description automatically generated">
            <a:extLst>
              <a:ext uri="{FF2B5EF4-FFF2-40B4-BE49-F238E27FC236}">
                <a16:creationId xmlns:a16="http://schemas.microsoft.com/office/drawing/2014/main" id="{5BC154EF-8019-74AE-D7B3-A59A80FDD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69" y="1148010"/>
            <a:ext cx="5785022" cy="4900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D66A2B-1125-CAD4-B775-70E9FD8C14EC}"/>
              </a:ext>
            </a:extLst>
          </p:cNvPr>
          <p:cNvSpPr txBox="1"/>
          <p:nvPr/>
        </p:nvSpPr>
        <p:spPr>
          <a:xfrm>
            <a:off x="0" y="6447703"/>
            <a:ext cx="2800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UNIVERSITY OF TWENTE.</a:t>
            </a:r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44F0AE60-90C8-8215-CAA0-B300333330FE}"/>
              </a:ext>
            </a:extLst>
          </p:cNvPr>
          <p:cNvSpPr txBox="1">
            <a:spLocks/>
          </p:cNvSpPr>
          <p:nvPr/>
        </p:nvSpPr>
        <p:spPr>
          <a:xfrm>
            <a:off x="11329060" y="6457890"/>
            <a:ext cx="77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C45894-3AB0-AE42-A96E-94E35924496C}" type="slidenum">
              <a:rPr lang="en-IT" sz="1800" smtClean="0">
                <a:solidFill>
                  <a:schemeClr val="bg1"/>
                </a:solidFill>
              </a:rPr>
              <a:pPr/>
              <a:t>9</a:t>
            </a:fld>
            <a:endParaRPr lang="en-IT" sz="1800">
              <a:solidFill>
                <a:schemeClr val="bg1"/>
              </a:solidFill>
            </a:endParaRPr>
          </a:p>
        </p:txBody>
      </p:sp>
      <p:pic>
        <p:nvPicPr>
          <p:cNvPr id="5" name="Picture 4" descr="press_overview.jpg">
            <a:extLst>
              <a:ext uri="{FF2B5EF4-FFF2-40B4-BE49-F238E27FC236}">
                <a16:creationId xmlns:a16="http://schemas.microsoft.com/office/drawing/2014/main" id="{3492FC79-943E-0E8F-3E38-64CE9322479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5100" y="700444"/>
            <a:ext cx="3452531" cy="57135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C6CFD2-5EA8-E93D-9BC1-B4E8C3293BBA}"/>
              </a:ext>
            </a:extLst>
          </p:cNvPr>
          <p:cNvSpPr txBox="1"/>
          <p:nvPr/>
        </p:nvSpPr>
        <p:spPr>
          <a:xfrm>
            <a:off x="5969391" y="1845131"/>
            <a:ext cx="3323706" cy="3477875"/>
          </a:xfrm>
          <a:prstGeom prst="rect">
            <a:avLst/>
          </a:prstGeom>
          <a:solidFill>
            <a:schemeClr val="accent3">
              <a:lumMod val="50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Hydraulic press based on principle of lever mechanism and wedge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Sample length: 400 mm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Measuring: </a:t>
            </a:r>
            <a:r>
              <a:rPr lang="en-US" sz="2200" i="1" dirty="0">
                <a:solidFill>
                  <a:schemeClr val="bg1"/>
                </a:solidFill>
              </a:rPr>
              <a:t>I</a:t>
            </a:r>
            <a:r>
              <a:rPr lang="en-US" sz="2200" baseline="-25000" dirty="0">
                <a:solidFill>
                  <a:schemeClr val="bg1"/>
                </a:solidFill>
              </a:rPr>
              <a:t>c</a:t>
            </a:r>
            <a:r>
              <a:rPr lang="en-US" sz="2200" dirty="0">
                <a:solidFill>
                  <a:schemeClr val="bg1"/>
                </a:solidFill>
              </a:rPr>
              <a:t>, </a:t>
            </a:r>
            <a:r>
              <a:rPr lang="en-US" sz="2200" i="1" dirty="0" err="1">
                <a:solidFill>
                  <a:schemeClr val="bg1"/>
                </a:solidFill>
              </a:rPr>
              <a:t>R</a:t>
            </a:r>
            <a:r>
              <a:rPr lang="en-US" sz="2200" baseline="-25000" dirty="0" err="1">
                <a:solidFill>
                  <a:schemeClr val="bg1"/>
                </a:solidFill>
              </a:rPr>
              <a:t>c</a:t>
            </a:r>
            <a:r>
              <a:rPr lang="en-US" sz="2200" dirty="0">
                <a:solidFill>
                  <a:schemeClr val="bg1"/>
                </a:solidFill>
              </a:rPr>
              <a:t>, force, displacement and AC loss (only at 4.2 K).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i="1" dirty="0">
                <a:solidFill>
                  <a:schemeClr val="bg1"/>
                </a:solidFill>
              </a:rPr>
              <a:t>T</a:t>
            </a:r>
            <a:r>
              <a:rPr lang="en-US" sz="2200" dirty="0">
                <a:solidFill>
                  <a:schemeClr val="bg1"/>
                </a:solidFill>
              </a:rPr>
              <a:t>-operating temperatures: 4.2 and 77 K</a:t>
            </a:r>
          </a:p>
        </p:txBody>
      </p:sp>
    </p:spTree>
    <p:extLst>
      <p:ext uri="{BB962C8B-B14F-4D97-AF65-F5344CB8AC3E}">
        <p14:creationId xmlns:p14="http://schemas.microsoft.com/office/powerpoint/2010/main" val="191806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46366</TotalTime>
  <Words>2375</Words>
  <Application>Microsoft Macintosh PowerPoint</Application>
  <PresentationFormat>Widescreen</PresentationFormat>
  <Paragraphs>456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Arial Narrow</vt:lpstr>
      <vt:lpstr>Calibri</vt:lpstr>
      <vt:lpstr>Calibri Light</vt:lpstr>
      <vt:lpstr>Cambria Math</vt:lpstr>
      <vt:lpstr>Symbol</vt:lpstr>
      <vt:lpstr>Times New Roman</vt:lpstr>
      <vt:lpstr>Wingdings</vt:lpstr>
      <vt:lpstr>Office Theme 2013 - 2022</vt:lpstr>
      <vt:lpstr>PowerPoint Presentation</vt:lpstr>
      <vt:lpstr>Conductor design optimization</vt:lpstr>
      <vt:lpstr>Single tape: Ic – mechanical testing</vt:lpstr>
      <vt:lpstr>PowerPoint Presentation</vt:lpstr>
      <vt:lpstr>PowerPoint Presentation</vt:lpstr>
      <vt:lpstr>PowerPoint Presentation</vt:lpstr>
      <vt:lpstr>PowerPoint Presentation</vt:lpstr>
      <vt:lpstr>Conductor design optimization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Conductor design optimization</vt:lpstr>
      <vt:lpstr>Model validation – experimental data</vt:lpstr>
      <vt:lpstr>ASIPP CICC MD; Gap ~ 1 and ~ 0.5 mm</vt:lpstr>
      <vt:lpstr>Model results – ASIPP MC single cable</vt:lpstr>
      <vt:lpstr>PowerPoint Presentation</vt:lpstr>
      <vt:lpstr>Model – ASIPP MC samples</vt:lpstr>
      <vt:lpstr>Summary</vt:lpstr>
      <vt:lpstr>Short term plans</vt:lpstr>
      <vt:lpstr>PowerPoint Presentation</vt:lpstr>
      <vt:lpstr>Model results – ASIPP MC sample #1</vt:lpstr>
      <vt:lpstr>Model prediction - SULTAN results (ASIPP) </vt:lpstr>
      <vt:lpstr>Inter-tape friction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Anniballi, Giulio (UT-TNW)</dc:creator>
  <cp:lastModifiedBy>Nijhuis, Arend (UT-TNW)</cp:lastModifiedBy>
  <cp:revision>990</cp:revision>
  <dcterms:created xsi:type="dcterms:W3CDTF">2023-08-31T09:39:03Z</dcterms:created>
  <dcterms:modified xsi:type="dcterms:W3CDTF">2025-03-12T06:23:06Z</dcterms:modified>
</cp:coreProperties>
</file>