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handoutMasterIdLst>
    <p:handoutMasterId r:id="rId20"/>
  </p:handoutMasterIdLst>
  <p:sldIdLst>
    <p:sldId id="269" r:id="rId3"/>
    <p:sldId id="884" r:id="rId4"/>
    <p:sldId id="901" r:id="rId5"/>
    <p:sldId id="890" r:id="rId6"/>
    <p:sldId id="838" r:id="rId7"/>
    <p:sldId id="842" r:id="rId8"/>
    <p:sldId id="898" r:id="rId9"/>
    <p:sldId id="896" r:id="rId10"/>
    <p:sldId id="897" r:id="rId11"/>
    <p:sldId id="894" r:id="rId12"/>
    <p:sldId id="899" r:id="rId13"/>
    <p:sldId id="892" r:id="rId14"/>
    <p:sldId id="845" r:id="rId15"/>
    <p:sldId id="893" r:id="rId16"/>
    <p:sldId id="879" r:id="rId17"/>
    <p:sldId id="900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1C38"/>
    <a:srgbClr val="636165"/>
    <a:srgbClr val="3A63A9"/>
    <a:srgbClr val="3C336F"/>
    <a:srgbClr val="3C31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89" autoAdjust="0"/>
    <p:restoredTop sz="94658" autoAdjust="0"/>
  </p:normalViewPr>
  <p:slideViewPr>
    <p:cSldViewPr snapToGrid="0" snapToObjects="1">
      <p:cViewPr varScale="1">
        <p:scale>
          <a:sx n="74" d="100"/>
          <a:sy n="74" d="100"/>
        </p:scale>
        <p:origin x="1208" y="3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-3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50FFC-816C-4A43-BA92-5BDA12727EA3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5CBCB4-AA15-4A48-84B5-1F82AA8E8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3870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141C99-0336-EC4E-8517-F20B4CD2B3ED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861DC-CA39-134D-B649-300C81059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795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6861DC-CA39-134D-B649-300C8105988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354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07E15-D107-485E-B3DF-7076F931A3A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997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07E15-D107-485E-B3DF-7076F931A3A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966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07E15-D107-485E-B3DF-7076F931A3A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537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07E15-D107-485E-B3DF-7076F931A3A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8295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07E15-D107-485E-B3DF-7076F931A3A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108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92712-4033-AF4E-BC25-51FBFAE865F7}" type="datetimeFigureOut">
              <a:rPr lang="en-US" smtClean="0"/>
              <a:t>3/11/2025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341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92712-4033-AF4E-BC25-51FBFAE865F7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606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92712-4033-AF4E-BC25-51FBFAE865F7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32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 - Red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y Banner Box"/>
          <p:cNvSpPr/>
          <p:nvPr userDrawn="1"/>
        </p:nvSpPr>
        <p:spPr>
          <a:xfrm>
            <a:off x="0" y="0"/>
            <a:ext cx="9129206" cy="733806"/>
          </a:xfrm>
          <a:prstGeom prst="rect">
            <a:avLst/>
          </a:prstGeom>
          <a:solidFill>
            <a:srgbClr val="FF0000"/>
          </a:solidFill>
          <a:ln>
            <a:solidFill>
              <a:schemeClr val="accent1">
                <a:shade val="50000"/>
              </a:schemeClr>
            </a:solidFill>
            <a:beve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atin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92608" y="116586"/>
            <a:ext cx="8467344" cy="617220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3600">
                <a:ln>
                  <a:noFill/>
                </a:ln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l"/>
            <a:r>
              <a:rPr lang="en-US" dirty="0"/>
              <a:t>This is a slide title</a:t>
            </a:r>
          </a:p>
        </p:txBody>
      </p:sp>
      <p:sp>
        <p:nvSpPr>
          <p:cNvPr id="17" name="Footer Placeholder 4"/>
          <p:cNvSpPr txBox="1">
            <a:spLocks/>
          </p:cNvSpPr>
          <p:nvPr userDrawn="1"/>
        </p:nvSpPr>
        <p:spPr>
          <a:xfrm>
            <a:off x="3163963" y="5008951"/>
            <a:ext cx="3356113" cy="10803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1200" b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sz="900"/>
          </a:p>
        </p:txBody>
      </p:sp>
      <p:pic>
        <p:nvPicPr>
          <p:cNvPr id="10" name="Picture 9" descr="JustM_purple.png">
            <a:extLst>
              <a:ext uri="{FF2B5EF4-FFF2-40B4-BE49-F238E27FC236}">
                <a16:creationId xmlns:a16="http://schemas.microsoft.com/office/drawing/2014/main" id="{BE3425AF-4EB8-4D24-876C-FAED69917F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940" y="4422833"/>
            <a:ext cx="534440" cy="6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0278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04C05-3831-4C4C-B545-665A999DFE65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806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04C05-3831-4C4C-B545-665A999DFE65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4524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04C05-3831-4C4C-B545-665A999DFE65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5782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04C05-3831-4C4C-B545-665A999DFE65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0450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04C05-3831-4C4C-B545-665A999DFE65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7361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04C05-3831-4C4C-B545-665A999DFE65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471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04C05-3831-4C4C-B545-665A999DFE65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339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92712-4033-AF4E-BC25-51FBFAE865F7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275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04C05-3831-4C4C-B545-665A999DFE65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2326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04C05-3831-4C4C-B545-665A999DFE65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2269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04C05-3831-4C4C-B545-665A999DFE65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67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04C05-3831-4C4C-B545-665A999DFE65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616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92712-4033-AF4E-BC25-51FBFAE865F7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932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92712-4033-AF4E-BC25-51FBFAE865F7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646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92712-4033-AF4E-BC25-51FBFAE865F7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509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92712-4033-AF4E-BC25-51FBFAE865F7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680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92712-4033-AF4E-BC25-51FBFAE865F7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629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92712-4033-AF4E-BC25-51FBFAE865F7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876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92712-4033-AF4E-BC25-51FBFAE865F7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7ABC0-8347-2E43-BB51-30B34705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739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This is a Sub-title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92712-4033-AF4E-BC25-51FBFAE865F7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7ABC0-8347-2E43-BB51-30B34705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876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3C336F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3C336F"/>
        </a:buClr>
        <a:buSzPct val="90000"/>
        <a:buFont typeface="Wingdings" charset="2"/>
        <a:buNone/>
        <a:defRPr sz="4000" kern="1200" baseline="0">
          <a:solidFill>
            <a:srgbClr val="636165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§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04C05-3831-4C4C-B545-665A999DFE65}" type="datetimeFigureOut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62288-7C60-F148-993A-FADB162B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94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7" Type="http://schemas.openxmlformats.org/officeDocument/2006/relationships/image" Target="../media/image122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1.emf"/><Relationship Id="rId21" Type="http://schemas.openxmlformats.org/officeDocument/2006/relationships/image" Target="../media/image26.emf"/><Relationship Id="rId42" Type="http://schemas.openxmlformats.org/officeDocument/2006/relationships/image" Target="../media/image47.emf"/><Relationship Id="rId47" Type="http://schemas.openxmlformats.org/officeDocument/2006/relationships/image" Target="../media/image52.emf"/><Relationship Id="rId63" Type="http://schemas.openxmlformats.org/officeDocument/2006/relationships/image" Target="../media/image68.emf"/><Relationship Id="rId68" Type="http://schemas.openxmlformats.org/officeDocument/2006/relationships/image" Target="../media/image73.emf"/><Relationship Id="rId16" Type="http://schemas.openxmlformats.org/officeDocument/2006/relationships/image" Target="../media/image21.emf"/><Relationship Id="rId11" Type="http://schemas.openxmlformats.org/officeDocument/2006/relationships/image" Target="../media/image16.emf"/><Relationship Id="rId24" Type="http://schemas.openxmlformats.org/officeDocument/2006/relationships/image" Target="../media/image29.emf"/><Relationship Id="rId32" Type="http://schemas.openxmlformats.org/officeDocument/2006/relationships/image" Target="../media/image37.emf"/><Relationship Id="rId37" Type="http://schemas.openxmlformats.org/officeDocument/2006/relationships/image" Target="../media/image42.emf"/><Relationship Id="rId40" Type="http://schemas.openxmlformats.org/officeDocument/2006/relationships/image" Target="../media/image45.emf"/><Relationship Id="rId45" Type="http://schemas.openxmlformats.org/officeDocument/2006/relationships/image" Target="../media/image50.emf"/><Relationship Id="rId53" Type="http://schemas.openxmlformats.org/officeDocument/2006/relationships/image" Target="../media/image58.emf"/><Relationship Id="rId58" Type="http://schemas.openxmlformats.org/officeDocument/2006/relationships/image" Target="../media/image63.emf"/><Relationship Id="rId66" Type="http://schemas.openxmlformats.org/officeDocument/2006/relationships/image" Target="../media/image71.emf"/><Relationship Id="rId74" Type="http://schemas.openxmlformats.org/officeDocument/2006/relationships/image" Target="../media/image79.emf"/><Relationship Id="rId79" Type="http://schemas.openxmlformats.org/officeDocument/2006/relationships/image" Target="../media/image84.png"/><Relationship Id="rId5" Type="http://schemas.openxmlformats.org/officeDocument/2006/relationships/image" Target="../media/image10.emf"/><Relationship Id="rId61" Type="http://schemas.openxmlformats.org/officeDocument/2006/relationships/image" Target="../media/image66.emf"/><Relationship Id="rId19" Type="http://schemas.openxmlformats.org/officeDocument/2006/relationships/image" Target="../media/image24.emf"/><Relationship Id="rId14" Type="http://schemas.openxmlformats.org/officeDocument/2006/relationships/image" Target="../media/image19.emf"/><Relationship Id="rId22" Type="http://schemas.openxmlformats.org/officeDocument/2006/relationships/image" Target="../media/image27.emf"/><Relationship Id="rId27" Type="http://schemas.openxmlformats.org/officeDocument/2006/relationships/image" Target="../media/image32.emf"/><Relationship Id="rId30" Type="http://schemas.openxmlformats.org/officeDocument/2006/relationships/image" Target="../media/image35.emf"/><Relationship Id="rId35" Type="http://schemas.openxmlformats.org/officeDocument/2006/relationships/image" Target="../media/image40.emf"/><Relationship Id="rId43" Type="http://schemas.openxmlformats.org/officeDocument/2006/relationships/image" Target="../media/image48.emf"/><Relationship Id="rId48" Type="http://schemas.openxmlformats.org/officeDocument/2006/relationships/image" Target="../media/image53.emf"/><Relationship Id="rId56" Type="http://schemas.openxmlformats.org/officeDocument/2006/relationships/image" Target="../media/image61.emf"/><Relationship Id="rId64" Type="http://schemas.openxmlformats.org/officeDocument/2006/relationships/image" Target="../media/image69.emf"/><Relationship Id="rId69" Type="http://schemas.openxmlformats.org/officeDocument/2006/relationships/image" Target="../media/image74.emf"/><Relationship Id="rId77" Type="http://schemas.openxmlformats.org/officeDocument/2006/relationships/image" Target="../media/image82.emf"/><Relationship Id="rId8" Type="http://schemas.openxmlformats.org/officeDocument/2006/relationships/image" Target="../media/image13.emf"/><Relationship Id="rId51" Type="http://schemas.openxmlformats.org/officeDocument/2006/relationships/image" Target="../media/image56.emf"/><Relationship Id="rId72" Type="http://schemas.openxmlformats.org/officeDocument/2006/relationships/image" Target="../media/image77.emf"/><Relationship Id="rId80" Type="http://schemas.openxmlformats.org/officeDocument/2006/relationships/image" Target="../media/image85.png"/><Relationship Id="rId3" Type="http://schemas.openxmlformats.org/officeDocument/2006/relationships/image" Target="../media/image8.png"/><Relationship Id="rId12" Type="http://schemas.openxmlformats.org/officeDocument/2006/relationships/image" Target="../media/image17.emf"/><Relationship Id="rId17" Type="http://schemas.openxmlformats.org/officeDocument/2006/relationships/image" Target="../media/image22.emf"/><Relationship Id="rId25" Type="http://schemas.openxmlformats.org/officeDocument/2006/relationships/image" Target="../media/image30.emf"/><Relationship Id="rId33" Type="http://schemas.openxmlformats.org/officeDocument/2006/relationships/image" Target="../media/image38.emf"/><Relationship Id="rId38" Type="http://schemas.openxmlformats.org/officeDocument/2006/relationships/image" Target="../media/image43.emf"/><Relationship Id="rId46" Type="http://schemas.openxmlformats.org/officeDocument/2006/relationships/image" Target="../media/image51.emf"/><Relationship Id="rId59" Type="http://schemas.openxmlformats.org/officeDocument/2006/relationships/image" Target="../media/image64.emf"/><Relationship Id="rId67" Type="http://schemas.openxmlformats.org/officeDocument/2006/relationships/image" Target="../media/image72.emf"/><Relationship Id="rId20" Type="http://schemas.openxmlformats.org/officeDocument/2006/relationships/image" Target="../media/image25.emf"/><Relationship Id="rId41" Type="http://schemas.openxmlformats.org/officeDocument/2006/relationships/image" Target="../media/image46.emf"/><Relationship Id="rId54" Type="http://schemas.openxmlformats.org/officeDocument/2006/relationships/image" Target="../media/image59.emf"/><Relationship Id="rId62" Type="http://schemas.openxmlformats.org/officeDocument/2006/relationships/image" Target="../media/image67.emf"/><Relationship Id="rId70" Type="http://schemas.openxmlformats.org/officeDocument/2006/relationships/image" Target="../media/image75.emf"/><Relationship Id="rId75" Type="http://schemas.openxmlformats.org/officeDocument/2006/relationships/image" Target="../media/image80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emf"/><Relationship Id="rId15" Type="http://schemas.openxmlformats.org/officeDocument/2006/relationships/image" Target="../media/image20.emf"/><Relationship Id="rId23" Type="http://schemas.openxmlformats.org/officeDocument/2006/relationships/image" Target="../media/image28.emf"/><Relationship Id="rId28" Type="http://schemas.openxmlformats.org/officeDocument/2006/relationships/image" Target="../media/image33.emf"/><Relationship Id="rId36" Type="http://schemas.openxmlformats.org/officeDocument/2006/relationships/image" Target="../media/image41.emf"/><Relationship Id="rId49" Type="http://schemas.openxmlformats.org/officeDocument/2006/relationships/image" Target="../media/image54.emf"/><Relationship Id="rId57" Type="http://schemas.openxmlformats.org/officeDocument/2006/relationships/image" Target="../media/image62.emf"/><Relationship Id="rId10" Type="http://schemas.openxmlformats.org/officeDocument/2006/relationships/image" Target="../media/image15.emf"/><Relationship Id="rId31" Type="http://schemas.openxmlformats.org/officeDocument/2006/relationships/image" Target="../media/image36.emf"/><Relationship Id="rId44" Type="http://schemas.openxmlformats.org/officeDocument/2006/relationships/image" Target="../media/image49.emf"/><Relationship Id="rId52" Type="http://schemas.openxmlformats.org/officeDocument/2006/relationships/image" Target="../media/image57.emf"/><Relationship Id="rId60" Type="http://schemas.openxmlformats.org/officeDocument/2006/relationships/image" Target="../media/image65.emf"/><Relationship Id="rId65" Type="http://schemas.openxmlformats.org/officeDocument/2006/relationships/image" Target="../media/image70.emf"/><Relationship Id="rId73" Type="http://schemas.openxmlformats.org/officeDocument/2006/relationships/image" Target="../media/image78.emf"/><Relationship Id="rId78" Type="http://schemas.openxmlformats.org/officeDocument/2006/relationships/image" Target="../media/image83.png"/><Relationship Id="rId4" Type="http://schemas.openxmlformats.org/officeDocument/2006/relationships/image" Target="../media/image9.emf"/><Relationship Id="rId9" Type="http://schemas.openxmlformats.org/officeDocument/2006/relationships/image" Target="../media/image14.emf"/><Relationship Id="rId13" Type="http://schemas.openxmlformats.org/officeDocument/2006/relationships/image" Target="../media/image18.emf"/><Relationship Id="rId18" Type="http://schemas.openxmlformats.org/officeDocument/2006/relationships/image" Target="../media/image23.emf"/><Relationship Id="rId39" Type="http://schemas.openxmlformats.org/officeDocument/2006/relationships/image" Target="../media/image44.emf"/><Relationship Id="rId34" Type="http://schemas.openxmlformats.org/officeDocument/2006/relationships/image" Target="../media/image39.emf"/><Relationship Id="rId50" Type="http://schemas.openxmlformats.org/officeDocument/2006/relationships/image" Target="../media/image55.emf"/><Relationship Id="rId55" Type="http://schemas.openxmlformats.org/officeDocument/2006/relationships/image" Target="../media/image60.emf"/><Relationship Id="rId76" Type="http://schemas.openxmlformats.org/officeDocument/2006/relationships/image" Target="../media/image81.emf"/><Relationship Id="rId7" Type="http://schemas.openxmlformats.org/officeDocument/2006/relationships/image" Target="../media/image12.emf"/><Relationship Id="rId71" Type="http://schemas.openxmlformats.org/officeDocument/2006/relationships/image" Target="../media/image76.emf"/><Relationship Id="rId2" Type="http://schemas.openxmlformats.org/officeDocument/2006/relationships/notesSlide" Target="../notesSlides/notesSlide2.xml"/><Relationship Id="rId29" Type="http://schemas.openxmlformats.org/officeDocument/2006/relationships/image" Target="../media/image3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9.sv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3.emf"/><Relationship Id="rId4" Type="http://schemas.openxmlformats.org/officeDocument/2006/relationships/image" Target="../media/image9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5.emf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tags" Target="../tags/tag3.xml"/><Relationship Id="rId7" Type="http://schemas.openxmlformats.org/officeDocument/2006/relationships/image" Target="../media/image98.png"/><Relationship Id="rId12" Type="http://schemas.openxmlformats.org/officeDocument/2006/relationships/image" Target="../media/image10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102.png"/><Relationship Id="rId5" Type="http://schemas.openxmlformats.org/officeDocument/2006/relationships/tags" Target="../tags/tag5.xml"/><Relationship Id="rId10" Type="http://schemas.openxmlformats.org/officeDocument/2006/relationships/image" Target="../media/image101.png"/><Relationship Id="rId4" Type="http://schemas.openxmlformats.org/officeDocument/2006/relationships/tags" Target="../tags/tag4.xml"/><Relationship Id="rId9" Type="http://schemas.openxmlformats.org/officeDocument/2006/relationships/image" Target="../media/image10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1365689"/>
            <a:ext cx="9143999" cy="2718802"/>
          </a:xfrm>
          <a:prstGeom prst="rect">
            <a:avLst/>
          </a:prstGeom>
          <a:solidFill>
            <a:srgbClr val="3C317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371600" y="3038238"/>
            <a:ext cx="6400800" cy="85160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>
                <a:latin typeface="Arial"/>
                <a:cs typeface="Arial"/>
              </a:rPr>
              <a:t>Jan Jaroszynski</a:t>
            </a:r>
          </a:p>
          <a:p>
            <a:pPr marL="0" indent="0" algn="ctr">
              <a:buNone/>
            </a:pPr>
            <a:r>
              <a:rPr lang="en-US" dirty="0">
                <a:latin typeface="Arial"/>
                <a:cs typeface="Arial"/>
              </a:rPr>
              <a:t>CMS/DC Field user support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1509466"/>
            <a:ext cx="89288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0" i="0" u="none" strike="noStrike" dirty="0">
                <a:effectLst/>
                <a:latin typeface="Liberation Sans"/>
              </a:rPr>
              <a:t>Pinning Mechanisms, Lengthwise Fluctuations, and Flux Jumps in REBCO Coated Conductors: </a:t>
            </a:r>
          </a:p>
          <a:p>
            <a:pPr algn="ctr"/>
            <a:r>
              <a:rPr lang="en-US" sz="2800" b="0" i="0" u="none" strike="noStrike" dirty="0">
                <a:effectLst/>
                <a:latin typeface="Liberation Sans"/>
              </a:rPr>
              <a:t>A Torque Magnetometry Study up to B = 45 T</a:t>
            </a:r>
            <a:endParaRPr lang="en-US" sz="2800" b="0" i="0" u="none" strike="noStrike" dirty="0">
              <a:effectLst/>
              <a:latin typeface="Raleway" pitchFamily="2" charset="77"/>
            </a:endParaRPr>
          </a:p>
        </p:txBody>
      </p:sp>
      <p:pic>
        <p:nvPicPr>
          <p:cNvPr id="15" name="Picture 14" descr="NationalMagLab_FullNameLog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354" y="151942"/>
            <a:ext cx="3172561" cy="1213747"/>
          </a:xfrm>
          <a:prstGeom prst="rect">
            <a:avLst/>
          </a:prstGeom>
        </p:spPr>
      </p:pic>
      <p:pic>
        <p:nvPicPr>
          <p:cNvPr id="19" name="Picture 18" descr="Seal_of_Florida.eps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628" y="4228269"/>
            <a:ext cx="764549" cy="764549"/>
          </a:xfrm>
          <a:prstGeom prst="rect">
            <a:avLst/>
          </a:prstGeom>
        </p:spPr>
      </p:pic>
      <p:pic>
        <p:nvPicPr>
          <p:cNvPr id="20" name="Picture 19" descr="nsf-logo.eps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60" y="4133960"/>
            <a:ext cx="925104" cy="925104"/>
          </a:xfrm>
          <a:prstGeom prst="rect">
            <a:avLst/>
          </a:prstGeom>
        </p:spPr>
      </p:pic>
      <p:pic>
        <p:nvPicPr>
          <p:cNvPr id="22" name="Picture 21" descr="Vertical_Signature_Blue.eps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892" y="4316085"/>
            <a:ext cx="651221" cy="646325"/>
          </a:xfrm>
          <a:prstGeom prst="rect">
            <a:avLst/>
          </a:prstGeom>
        </p:spPr>
      </p:pic>
      <p:pic>
        <p:nvPicPr>
          <p:cNvPr id="23" name="Picture 22" descr="lalrg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614" y="4296325"/>
            <a:ext cx="1644629" cy="596177"/>
          </a:xfrm>
          <a:prstGeom prst="rect">
            <a:avLst/>
          </a:prstGeom>
        </p:spPr>
      </p:pic>
      <p:sp>
        <p:nvSpPr>
          <p:cNvPr id="12" name="TextBox 5">
            <a:extLst>
              <a:ext uri="{FF2B5EF4-FFF2-40B4-BE49-F238E27FC236}">
                <a16:creationId xmlns:a16="http://schemas.microsoft.com/office/drawing/2014/main" id="{97788652-C643-9540-A9ED-20E6FD4E0587}"/>
              </a:ext>
            </a:extLst>
          </p:cNvPr>
          <p:cNvSpPr txBox="1"/>
          <p:nvPr/>
        </p:nvSpPr>
        <p:spPr>
          <a:xfrm>
            <a:off x="2387639" y="4354789"/>
            <a:ext cx="2519536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2">
                    <a:lumMod val="10000"/>
                  </a:schemeClr>
                </a:solidFill>
              </a:rPr>
              <a:t>NSF/DMR-1644779 and </a:t>
            </a:r>
            <a:r>
              <a:rPr lang="en-US" sz="1400" b="0" dirty="0">
                <a:solidFill>
                  <a:srgbClr val="212529"/>
                </a:solidFill>
                <a:effectLst/>
                <a:latin typeface="Atkinson Hyperlegible"/>
              </a:rPr>
              <a:t>2128556</a:t>
            </a:r>
            <a:endParaRPr lang="en-US" sz="135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1350" dirty="0">
                <a:solidFill>
                  <a:schemeClr val="bg2">
                    <a:lumMod val="10000"/>
                  </a:schemeClr>
                </a:solidFill>
              </a:rPr>
              <a:t>PIs: Gregory </a:t>
            </a:r>
            <a:r>
              <a:rPr lang="en-US" sz="1350" dirty="0" err="1">
                <a:solidFill>
                  <a:schemeClr val="bg2">
                    <a:lumMod val="10000"/>
                  </a:schemeClr>
                </a:solidFill>
              </a:rPr>
              <a:t>Boebinger</a:t>
            </a:r>
            <a:endParaRPr lang="en-US" sz="135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1350" dirty="0">
                <a:solidFill>
                  <a:schemeClr val="bg2">
                    <a:lumMod val="10000"/>
                  </a:schemeClr>
                </a:solidFill>
              </a:rPr>
              <a:t>and Kathleen </a:t>
            </a:r>
            <a:r>
              <a:rPr lang="en-US" sz="1350" dirty="0" err="1">
                <a:solidFill>
                  <a:schemeClr val="bg2">
                    <a:lumMod val="10000"/>
                  </a:schemeClr>
                </a:solidFill>
              </a:rPr>
              <a:t>Amm</a:t>
            </a:r>
            <a:endParaRPr lang="pl-PL" sz="135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8D7404-D9D6-46D6-A6B3-2222C678F6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11496" y="4271944"/>
            <a:ext cx="1295610" cy="595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45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51170-DA57-4D1F-AE14-3D1851630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All modern samples: low anisotropy ~5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95F502-9CF9-40B4-94D1-044B244771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04" y="1317982"/>
            <a:ext cx="4882623" cy="36335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6057D12-26CD-4155-9B02-F7DD38726DA7}"/>
              </a:ext>
            </a:extLst>
          </p:cNvPr>
          <p:cNvSpPr txBox="1"/>
          <p:nvPr/>
        </p:nvSpPr>
        <p:spPr>
          <a:xfrm>
            <a:off x="1293962" y="891072"/>
            <a:ext cx="22724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MORE WEAK PINNING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007ED0-9424-42A8-BD85-DF318C68D091}"/>
              </a:ext>
            </a:extLst>
          </p:cNvPr>
          <p:cNvSpPr txBox="1"/>
          <p:nvPr/>
        </p:nvSpPr>
        <p:spPr>
          <a:xfrm>
            <a:off x="5083914" y="1934474"/>
            <a:ext cx="4060086" cy="203132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1.  15 % BZO R&amp;D </a:t>
            </a:r>
          </a:p>
          <a:p>
            <a:r>
              <a:rPr lang="en-US" dirty="0"/>
              <a:t>2-4 typical modern production</a:t>
            </a:r>
          </a:p>
          <a:p>
            <a:r>
              <a:rPr lang="en-US" dirty="0"/>
              <a:t>       (Shanghai, FF, </a:t>
            </a:r>
            <a:r>
              <a:rPr lang="en-US" dirty="0" err="1"/>
              <a:t>SuperPower</a:t>
            </a:r>
            <a:r>
              <a:rPr lang="en-US" dirty="0"/>
              <a:t>)</a:t>
            </a:r>
          </a:p>
          <a:p>
            <a:r>
              <a:rPr lang="en-US" dirty="0"/>
              <a:t>5-6 </a:t>
            </a:r>
            <a:r>
              <a:rPr lang="en-US" dirty="0" err="1"/>
              <a:t>SuperPower</a:t>
            </a:r>
            <a:r>
              <a:rPr lang="en-US" dirty="0"/>
              <a:t>: old AP and no BZO</a:t>
            </a:r>
          </a:p>
          <a:p>
            <a:endParaRPr lang="en-US" dirty="0"/>
          </a:p>
          <a:p>
            <a:r>
              <a:rPr lang="en-US" dirty="0"/>
              <a:t>Low (~5) anisotropy and wide peak</a:t>
            </a:r>
          </a:p>
          <a:p>
            <a:r>
              <a:rPr lang="en-US" dirty="0"/>
              <a:t>are typical nowadays: more weak pinning</a:t>
            </a:r>
          </a:p>
        </p:txBody>
      </p:sp>
    </p:spTree>
    <p:extLst>
      <p:ext uri="{BB962C8B-B14F-4D97-AF65-F5344CB8AC3E}">
        <p14:creationId xmlns:p14="http://schemas.microsoft.com/office/powerpoint/2010/main" val="3363972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0E888-AF07-4E49-A27C-605653F49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Strong pinning can be modified: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C52FD1-B37A-4021-8EB6-1E139289A4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563" y="939422"/>
            <a:ext cx="4349467" cy="3115507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C045FA3-3C57-4DB0-864D-F8F9815E6293}"/>
              </a:ext>
            </a:extLst>
          </p:cNvPr>
          <p:cNvCxnSpPr/>
          <p:nvPr/>
        </p:nvCxnSpPr>
        <p:spPr>
          <a:xfrm>
            <a:off x="5953301" y="1302048"/>
            <a:ext cx="0" cy="126372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12F9088-4FA3-4E92-96EF-1E7C9295846B}"/>
              </a:ext>
            </a:extLst>
          </p:cNvPr>
          <p:cNvSpPr txBox="1"/>
          <p:nvPr/>
        </p:nvSpPr>
        <p:spPr>
          <a:xfrm rot="16200000">
            <a:off x="4804925" y="1749243"/>
            <a:ext cx="1654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More heat time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69448A-652B-4C15-9419-69AA9839814A}"/>
              </a:ext>
            </a:extLst>
          </p:cNvPr>
          <p:cNvSpPr txBox="1"/>
          <p:nvPr/>
        </p:nvSpPr>
        <p:spPr>
          <a:xfrm>
            <a:off x="228512" y="4657582"/>
            <a:ext cx="39488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G. Bradford  PhD thesis, heat treatment: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5667C70-12B1-4493-B8E1-B6FD590C03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8" y="984017"/>
            <a:ext cx="3283676" cy="30119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07800E-A331-4CA1-822A-444BAE4217B1}"/>
              </a:ext>
            </a:extLst>
          </p:cNvPr>
          <p:cNvSpPr txBox="1"/>
          <p:nvPr/>
        </p:nvSpPr>
        <p:spPr>
          <a:xfrm>
            <a:off x="7125419" y="2631571"/>
            <a:ext cx="67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weak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FBAF44-EB01-45CB-8F23-BE9D96F6EB42}"/>
              </a:ext>
            </a:extLst>
          </p:cNvPr>
          <p:cNvSpPr txBox="1"/>
          <p:nvPr/>
        </p:nvSpPr>
        <p:spPr>
          <a:xfrm>
            <a:off x="5447408" y="3063028"/>
            <a:ext cx="777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strong</a:t>
            </a:r>
          </a:p>
        </p:txBody>
      </p:sp>
    </p:spTree>
    <p:extLst>
      <p:ext uri="{BB962C8B-B14F-4D97-AF65-F5344CB8AC3E}">
        <p14:creationId xmlns:p14="http://schemas.microsoft.com/office/powerpoint/2010/main" val="1334223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24920-9121-4756-B378-48FE38324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903" y="116586"/>
            <a:ext cx="8669546" cy="617220"/>
          </a:xfrm>
        </p:spPr>
        <p:txBody>
          <a:bodyPr/>
          <a:lstStyle/>
          <a:p>
            <a:r>
              <a:rPr lang="en-US" sz="3200" dirty="0">
                <a:solidFill>
                  <a:schemeClr val="bg1"/>
                </a:solidFill>
              </a:rPr>
              <a:t>Lengthwise </a:t>
            </a:r>
            <a:r>
              <a:rPr lang="en-US" sz="3200" dirty="0" err="1">
                <a:solidFill>
                  <a:schemeClr val="bg1"/>
                </a:solidFill>
              </a:rPr>
              <a:t>Ic</a:t>
            </a:r>
            <a:r>
              <a:rPr lang="en-US" sz="3200" dirty="0">
                <a:solidFill>
                  <a:schemeClr val="bg1"/>
                </a:solidFill>
              </a:rPr>
              <a:t> variations: strong pinning mainly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465652-FCA8-41DD-975B-E550E0DC8A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248" y="813010"/>
            <a:ext cx="5088485" cy="36460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537D36F-E868-42FA-9480-E279982B8DF0}"/>
              </a:ext>
            </a:extLst>
          </p:cNvPr>
          <p:cNvSpPr txBox="1"/>
          <p:nvPr/>
        </p:nvSpPr>
        <p:spPr>
          <a:xfrm>
            <a:off x="3812314" y="3551373"/>
            <a:ext cx="11809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central slit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0C8DE9-B7FF-4817-961D-71543D7A84F5}"/>
              </a:ext>
            </a:extLst>
          </p:cNvPr>
          <p:cNvSpPr txBox="1"/>
          <p:nvPr/>
        </p:nvSpPr>
        <p:spPr>
          <a:xfrm>
            <a:off x="1170041" y="2020710"/>
            <a:ext cx="9820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edge slit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8C2D2AB-532F-4324-AA8B-129A8DA15DD3}"/>
              </a:ext>
            </a:extLst>
          </p:cNvPr>
          <p:cNvGrpSpPr/>
          <p:nvPr/>
        </p:nvGrpSpPr>
        <p:grpSpPr>
          <a:xfrm rot="5400000">
            <a:off x="2640428" y="3402634"/>
            <a:ext cx="431321" cy="2881875"/>
            <a:chOff x="2743956" y="1641554"/>
            <a:chExt cx="431321" cy="288187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C438B7F-1F60-4FC6-9DB1-7D9A686BF8B2}"/>
                </a:ext>
              </a:extLst>
            </p:cNvPr>
            <p:cNvSpPr/>
            <p:nvPr/>
          </p:nvSpPr>
          <p:spPr>
            <a:xfrm rot="5400000">
              <a:off x="1518680" y="2866831"/>
              <a:ext cx="2881874" cy="43132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19A413A-C543-45ED-92E1-DE88CA320264}"/>
                </a:ext>
              </a:extLst>
            </p:cNvPr>
            <p:cNvCxnSpPr>
              <a:cxnSpLocks/>
            </p:cNvCxnSpPr>
            <p:nvPr/>
          </p:nvCxnSpPr>
          <p:spPr>
            <a:xfrm>
              <a:off x="2872596" y="1641554"/>
              <a:ext cx="0" cy="28744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D621DB8-5E9B-4A19-8747-A4F6C75B2064}"/>
                </a:ext>
              </a:extLst>
            </p:cNvPr>
            <p:cNvCxnSpPr>
              <a:cxnSpLocks/>
            </p:cNvCxnSpPr>
            <p:nvPr/>
          </p:nvCxnSpPr>
          <p:spPr>
            <a:xfrm>
              <a:off x="3033622" y="1647312"/>
              <a:ext cx="0" cy="28744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6C3AB81-93FC-4ACD-ABFB-78430F080750}"/>
              </a:ext>
            </a:extLst>
          </p:cNvPr>
          <p:cNvGrpSpPr/>
          <p:nvPr/>
        </p:nvGrpSpPr>
        <p:grpSpPr>
          <a:xfrm>
            <a:off x="5458072" y="4605663"/>
            <a:ext cx="2881874" cy="431321"/>
            <a:chOff x="5225159" y="4306122"/>
            <a:chExt cx="2881874" cy="43132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62F9F84-FF73-4DDD-B51B-B9B881B1CA81}"/>
                </a:ext>
              </a:extLst>
            </p:cNvPr>
            <p:cNvSpPr/>
            <p:nvPr/>
          </p:nvSpPr>
          <p:spPr>
            <a:xfrm rot="10800000">
              <a:off x="5225159" y="4306122"/>
              <a:ext cx="2881874" cy="43132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90660F0-7D36-41CB-827C-5549C41E438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669798" y="2937894"/>
              <a:ext cx="0" cy="28744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8CDA020-37FA-449C-AF7A-DF51EA14E91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664040" y="3106796"/>
              <a:ext cx="0" cy="28744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1A96E8D-33D8-4A49-AA9C-CBE9E239932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666908" y="3241944"/>
              <a:ext cx="0" cy="28744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5FADD51C-F93D-4320-89B5-D69167460884}"/>
              </a:ext>
            </a:extLst>
          </p:cNvPr>
          <p:cNvSpPr txBox="1"/>
          <p:nvPr/>
        </p:nvSpPr>
        <p:spPr>
          <a:xfrm>
            <a:off x="5839458" y="2205376"/>
            <a:ext cx="3371564" cy="147732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large variations at the ab plane</a:t>
            </a:r>
          </a:p>
          <a:p>
            <a:r>
              <a:rPr lang="en-US" dirty="0"/>
              <a:t>     (strong pinning)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stronger at edge slit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 slitting? 2-4-4-2</a:t>
            </a:r>
          </a:p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45B7E27-D066-48F5-BBB6-7D99DEAEF52F}"/>
              </a:ext>
            </a:extLst>
          </p:cNvPr>
          <p:cNvSpPr txBox="1"/>
          <p:nvPr/>
        </p:nvSpPr>
        <p:spPr>
          <a:xfrm>
            <a:off x="552091" y="4644317"/>
            <a:ext cx="6767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4-4-4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714E33-9189-443C-B612-66DC639E30F2}"/>
              </a:ext>
            </a:extLst>
          </p:cNvPr>
          <p:cNvSpPr txBox="1"/>
          <p:nvPr/>
        </p:nvSpPr>
        <p:spPr>
          <a:xfrm>
            <a:off x="4508582" y="4636658"/>
            <a:ext cx="86433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2-4-4-2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0141C0-221C-4CD1-9057-FB45F633125C}"/>
              </a:ext>
            </a:extLst>
          </p:cNvPr>
          <p:cNvSpPr txBox="1"/>
          <p:nvPr/>
        </p:nvSpPr>
        <p:spPr>
          <a:xfrm>
            <a:off x="1785668" y="4489135"/>
            <a:ext cx="591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edge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A3A52B-93B1-421C-9031-61AB48C244B7}"/>
              </a:ext>
            </a:extLst>
          </p:cNvPr>
          <p:cNvSpPr txBox="1"/>
          <p:nvPr/>
        </p:nvSpPr>
        <p:spPr>
          <a:xfrm>
            <a:off x="2343508" y="4641535"/>
            <a:ext cx="7604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central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D7DFB5-9E7D-4C06-B4BE-FC7BC324C9DB}"/>
              </a:ext>
            </a:extLst>
          </p:cNvPr>
          <p:cNvSpPr txBox="1"/>
          <p:nvPr/>
        </p:nvSpPr>
        <p:spPr>
          <a:xfrm>
            <a:off x="6476805" y="4183717"/>
            <a:ext cx="84029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12 mm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011327C-D4A2-4D25-9AAF-7E0AA7F96F8A}"/>
              </a:ext>
            </a:extLst>
          </p:cNvPr>
          <p:cNvCxnSpPr/>
          <p:nvPr/>
        </p:nvCxnSpPr>
        <p:spPr>
          <a:xfrm>
            <a:off x="6780362" y="4594667"/>
            <a:ext cx="0" cy="432289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6695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numeru slajdu 1">
            <a:extLst>
              <a:ext uri="{FF2B5EF4-FFF2-40B4-BE49-F238E27FC236}">
                <a16:creationId xmlns:a16="http://schemas.microsoft.com/office/drawing/2014/main" id="{D64844D2-542F-E645-8D2B-B0C6FFB8964B}"/>
              </a:ext>
            </a:extLst>
          </p:cNvPr>
          <p:cNvSpPr txBox="1">
            <a:spLocks/>
          </p:cNvSpPr>
          <p:nvPr/>
        </p:nvSpPr>
        <p:spPr>
          <a:xfrm>
            <a:off x="6057900" y="4767263"/>
            <a:ext cx="16002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1350"/>
              <a:pPr/>
              <a:t>13</a:t>
            </a:fld>
            <a:endParaRPr lang="en-US" sz="1350"/>
          </a:p>
        </p:txBody>
      </p:sp>
      <p:sp>
        <p:nvSpPr>
          <p:cNvPr id="20" name="Symbol zastępczy numeru slajdu 1">
            <a:extLst>
              <a:ext uri="{FF2B5EF4-FFF2-40B4-BE49-F238E27FC236}">
                <a16:creationId xmlns:a16="http://schemas.microsoft.com/office/drawing/2014/main" id="{9321F464-BB68-6446-B781-1A97C420BDF5}"/>
              </a:ext>
            </a:extLst>
          </p:cNvPr>
          <p:cNvSpPr txBox="1">
            <a:spLocks/>
          </p:cNvSpPr>
          <p:nvPr/>
        </p:nvSpPr>
        <p:spPr>
          <a:xfrm>
            <a:off x="6057900" y="4767263"/>
            <a:ext cx="16002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1350"/>
              <a:pPr/>
              <a:t>13</a:t>
            </a:fld>
            <a:endParaRPr lang="en-US" sz="1350"/>
          </a:p>
        </p:txBody>
      </p:sp>
      <p:sp>
        <p:nvSpPr>
          <p:cNvPr id="7" name="Symbol zastępczy numeru slajdu 1">
            <a:extLst>
              <a:ext uri="{FF2B5EF4-FFF2-40B4-BE49-F238E27FC236}">
                <a16:creationId xmlns:a16="http://schemas.microsoft.com/office/drawing/2014/main" id="{4EB8B868-0B51-824E-99F4-E2C4D54343DC}"/>
              </a:ext>
            </a:extLst>
          </p:cNvPr>
          <p:cNvSpPr txBox="1">
            <a:spLocks/>
          </p:cNvSpPr>
          <p:nvPr/>
        </p:nvSpPr>
        <p:spPr>
          <a:xfrm>
            <a:off x="6057900" y="4767263"/>
            <a:ext cx="16002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1350"/>
              <a:pPr/>
              <a:t>13</a:t>
            </a:fld>
            <a:endParaRPr lang="en-US" sz="135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A7B30A2-926A-4943-9163-DAC5E03C4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6586"/>
            <a:ext cx="9144000" cy="617220"/>
          </a:xfrm>
        </p:spPr>
        <p:txBody>
          <a:bodyPr/>
          <a:lstStyle/>
          <a:p>
            <a:r>
              <a:rPr lang="en-US" sz="2800" dirty="0">
                <a:solidFill>
                  <a:schemeClr val="bg1"/>
                </a:solidFill>
              </a:rPr>
              <a:t>Force/torque reel-to-reel magnetometer at T=20 K B=5 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A8AE49-35D3-4028-BE2E-BD322EF86CF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08" y="2036081"/>
            <a:ext cx="3312160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066A585-7333-45D6-8381-EB6CE78B98B4}"/>
              </a:ext>
            </a:extLst>
          </p:cNvPr>
          <p:cNvPicPr/>
          <p:nvPr/>
        </p:nvPicPr>
        <p:blipFill rotWithShape="1">
          <a:blip r:embed="rId4"/>
          <a:srcRect b="4009"/>
          <a:stretch/>
        </p:blipFill>
        <p:spPr bwMode="auto">
          <a:xfrm>
            <a:off x="4186872" y="2036081"/>
            <a:ext cx="3742055" cy="24707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08B24E-9DE2-4888-B0AF-52417531CEAE}"/>
              </a:ext>
            </a:extLst>
          </p:cNvPr>
          <p:cNvSpPr txBox="1"/>
          <p:nvPr/>
        </p:nvSpPr>
        <p:spPr>
          <a:xfrm>
            <a:off x="491490" y="4699969"/>
            <a:ext cx="16108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Patent pending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8FAB63-A042-49B7-BC7E-22815A6C6677}"/>
              </a:ext>
            </a:extLst>
          </p:cNvPr>
          <p:cNvSpPr txBox="1"/>
          <p:nvPr/>
        </p:nvSpPr>
        <p:spPr>
          <a:xfrm>
            <a:off x="262570" y="1520255"/>
            <a:ext cx="246824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Like eddy current brakes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91E77A1-026F-4BF2-9369-960AED1A2E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1866" y="1194715"/>
            <a:ext cx="2225040" cy="7681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6991285-C8A6-2011-FDCC-A582844C41CC}"/>
              </a:ext>
            </a:extLst>
          </p:cNvPr>
          <p:cNvSpPr txBox="1"/>
          <p:nvPr/>
        </p:nvSpPr>
        <p:spPr>
          <a:xfrm>
            <a:off x="0" y="693482"/>
            <a:ext cx="6119473" cy="46487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no clear correspondence between 77 K and low T</a:t>
            </a:r>
          </a:p>
        </p:txBody>
      </p:sp>
    </p:spTree>
    <p:extLst>
      <p:ext uri="{BB962C8B-B14F-4D97-AF65-F5344CB8AC3E}">
        <p14:creationId xmlns:p14="http://schemas.microsoft.com/office/powerpoint/2010/main" val="42306096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51170-DA57-4D1F-AE14-3D1851630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Flux jumps in thick samples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6033B4-5079-4BCA-BB98-73B5B66560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586" y="994762"/>
            <a:ext cx="2631747" cy="25010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0D0A950-D53F-4839-8406-816C1E4C2D41}"/>
              </a:ext>
            </a:extLst>
          </p:cNvPr>
          <p:cNvSpPr txBox="1"/>
          <p:nvPr/>
        </p:nvSpPr>
        <p:spPr>
          <a:xfrm>
            <a:off x="154586" y="3572145"/>
            <a:ext cx="168603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single sample:</a:t>
            </a:r>
          </a:p>
          <a:p>
            <a:r>
              <a:rPr lang="en-US" dirty="0"/>
              <a:t>rotation in field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25A043-C084-4E90-A0C4-6EA0F77A33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2989" y="829957"/>
            <a:ext cx="3482729" cy="27015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3CCDE37-1C14-402E-A8D7-4726E65E61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0706" y="2407847"/>
            <a:ext cx="981212" cy="49536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73EE55-63BC-40CB-9FA2-9BF672BF05CF}"/>
              </a:ext>
            </a:extLst>
          </p:cNvPr>
          <p:cNvSpPr txBox="1"/>
          <p:nvPr/>
        </p:nvSpPr>
        <p:spPr>
          <a:xfrm>
            <a:off x="4176860" y="3616147"/>
            <a:ext cx="168603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60 sample stack</a:t>
            </a:r>
          </a:p>
          <a:p>
            <a:r>
              <a:rPr lang="en-US" dirty="0"/>
              <a:t>Field sweep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9392FCB-4AB3-4D55-8F5A-EECFAC1CD6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8692" y="4481106"/>
            <a:ext cx="2210108" cy="42868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7B9BAF2-417A-42E2-AC5D-0ADC32E99F03}"/>
              </a:ext>
            </a:extLst>
          </p:cNvPr>
          <p:cNvSpPr txBox="1"/>
          <p:nvPr/>
        </p:nvSpPr>
        <p:spPr>
          <a:xfrm>
            <a:off x="5905356" y="3710644"/>
            <a:ext cx="317869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T. </a:t>
            </a:r>
            <a:r>
              <a:rPr lang="en-US" dirty="0" err="1"/>
              <a:t>Grag</a:t>
            </a:r>
            <a:r>
              <a:rPr lang="en-US" dirty="0"/>
              <a:t> et al.  IEEE TAS 35 (2025)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B5F388-DBEA-4A98-B9B1-9CA3E40B7B75}"/>
              </a:ext>
            </a:extLst>
          </p:cNvPr>
          <p:cNvSpPr txBox="1"/>
          <p:nvPr/>
        </p:nvSpPr>
        <p:spPr>
          <a:xfrm>
            <a:off x="5243819" y="1204187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B||c</a:t>
            </a:r>
          </a:p>
        </p:txBody>
      </p:sp>
    </p:spTree>
    <p:extLst>
      <p:ext uri="{BB962C8B-B14F-4D97-AF65-F5344CB8AC3E}">
        <p14:creationId xmlns:p14="http://schemas.microsoft.com/office/powerpoint/2010/main" val="33248039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DC834F9-7F4E-B24B-AD01-E482BDE90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2456" y="116586"/>
            <a:ext cx="6350508" cy="61722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Many thanks: </a:t>
            </a: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85513F81-F47F-E14C-B5C5-08E1BAED7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551" y="916307"/>
            <a:ext cx="867874" cy="1151138"/>
          </a:xfrm>
          <a:prstGeom prst="rect">
            <a:avLst/>
          </a:prstGeom>
        </p:spPr>
      </p:pic>
      <p:pic>
        <p:nvPicPr>
          <p:cNvPr id="4" name="Picture 4" descr="http://magnet.fsu.edu/profile/pictures/200x200x72/ConstantinescuAnca-Monia1.jpg">
            <a:extLst>
              <a:ext uri="{FF2B5EF4-FFF2-40B4-BE49-F238E27FC236}">
                <a16:creationId xmlns:a16="http://schemas.microsoft.com/office/drawing/2014/main" id="{502973DF-5DF1-AD4E-9B4F-260912A3F0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245" y="903889"/>
            <a:ext cx="742951" cy="7429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622E0D48-0BA6-904B-86CF-B00CAFBDC34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428" y="2067445"/>
            <a:ext cx="867873" cy="872301"/>
          </a:xfrm>
          <a:prstGeom prst="rect">
            <a:avLst/>
          </a:prstGeom>
        </p:spPr>
      </p:pic>
      <p:sp>
        <p:nvSpPr>
          <p:cNvPr id="10" name="pole tekstowe 9">
            <a:extLst>
              <a:ext uri="{FF2B5EF4-FFF2-40B4-BE49-F238E27FC236}">
                <a16:creationId xmlns:a16="http://schemas.microsoft.com/office/drawing/2014/main" id="{C9505AEC-F3C9-DE49-B8FD-62732FDEEEBA}"/>
              </a:ext>
            </a:extLst>
          </p:cNvPr>
          <p:cNvSpPr txBox="1"/>
          <p:nvPr/>
        </p:nvSpPr>
        <p:spPr>
          <a:xfrm>
            <a:off x="4529915" y="934502"/>
            <a:ext cx="942887" cy="71558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0" dirty="0" err="1"/>
              <a:t>Aixia</a:t>
            </a:r>
            <a:r>
              <a:rPr lang="en-US" sz="1350" dirty="0"/>
              <a:t> Xu</a:t>
            </a:r>
          </a:p>
          <a:p>
            <a:r>
              <a:rPr lang="en-US" sz="1350" dirty="0"/>
              <a:t>2007-2012</a:t>
            </a:r>
          </a:p>
          <a:p>
            <a:r>
              <a:rPr lang="en-US" sz="1350" dirty="0"/>
              <a:t>2021-&gt;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B8EC5768-EDF1-924D-B3BE-A157503CC491}"/>
              </a:ext>
            </a:extLst>
          </p:cNvPr>
          <p:cNvSpPr txBox="1"/>
          <p:nvPr/>
        </p:nvSpPr>
        <p:spPr>
          <a:xfrm>
            <a:off x="1407548" y="934502"/>
            <a:ext cx="1377300" cy="71558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0" dirty="0"/>
              <a:t>Anca-</a:t>
            </a:r>
            <a:r>
              <a:rPr lang="en-US" sz="1350" dirty="0" err="1"/>
              <a:t>Monia</a:t>
            </a:r>
            <a:endParaRPr lang="en-US" sz="1350" dirty="0"/>
          </a:p>
          <a:p>
            <a:r>
              <a:rPr lang="en-US" sz="1350" dirty="0"/>
              <a:t>Constantinescu</a:t>
            </a:r>
          </a:p>
          <a:p>
            <a:r>
              <a:rPr lang="en-US" sz="1350" dirty="0"/>
              <a:t>2014-2017, 2022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4E7A682A-0B52-6146-B055-FD90FD9A75F6}"/>
              </a:ext>
            </a:extLst>
          </p:cNvPr>
          <p:cNvSpPr txBox="1"/>
          <p:nvPr/>
        </p:nvSpPr>
        <p:spPr>
          <a:xfrm>
            <a:off x="1407548" y="2153526"/>
            <a:ext cx="1314462" cy="5078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0" dirty="0"/>
              <a:t>Ashleigh Francis</a:t>
            </a:r>
          </a:p>
          <a:p>
            <a:r>
              <a:rPr lang="en-US" sz="1350" dirty="0"/>
              <a:t>2020-2023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3DBD9C6F-F148-2D4D-8E7B-84BB927F55B0}"/>
              </a:ext>
            </a:extLst>
          </p:cNvPr>
          <p:cNvSpPr txBox="1"/>
          <p:nvPr/>
        </p:nvSpPr>
        <p:spPr>
          <a:xfrm>
            <a:off x="6813749" y="935834"/>
            <a:ext cx="1259960" cy="5078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0" dirty="0"/>
              <a:t>Valeria </a:t>
            </a:r>
            <a:r>
              <a:rPr lang="en-US" sz="1350" dirty="0" err="1"/>
              <a:t>Braccini</a:t>
            </a:r>
            <a:endParaRPr lang="en-US" sz="1350" dirty="0"/>
          </a:p>
          <a:p>
            <a:r>
              <a:rPr lang="en-US" sz="1350" dirty="0"/>
              <a:t>2009-2010</a:t>
            </a:r>
          </a:p>
        </p:txBody>
      </p:sp>
      <p:pic>
        <p:nvPicPr>
          <p:cNvPr id="16" name="Obraz 15">
            <a:extLst>
              <a:ext uri="{FF2B5EF4-FFF2-40B4-BE49-F238E27FC236}">
                <a16:creationId xmlns:a16="http://schemas.microsoft.com/office/drawing/2014/main" id="{50FC72A8-FF64-0C4E-A2D2-1A2CEA9DF6C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8230" y="927032"/>
            <a:ext cx="857251" cy="11415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9FBC891-78DC-43AC-B581-81916D60741C}"/>
              </a:ext>
            </a:extLst>
          </p:cNvPr>
          <p:cNvSpPr txBox="1"/>
          <p:nvPr/>
        </p:nvSpPr>
        <p:spPr>
          <a:xfrm>
            <a:off x="3407359" y="2137303"/>
            <a:ext cx="489191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Griffin Bradford, Jun Lu,  Rastislav </a:t>
            </a:r>
            <a:r>
              <a:rPr lang="en-US" dirty="0" err="1"/>
              <a:t>Ries</a:t>
            </a:r>
            <a:endParaRPr lang="en-US" dirty="0"/>
          </a:p>
          <a:p>
            <a:r>
              <a:rPr lang="en-US" dirty="0"/>
              <a:t>George Miller, Tim Murphy, and David Larbalestier</a:t>
            </a:r>
          </a:p>
        </p:txBody>
      </p:sp>
      <p:pic>
        <p:nvPicPr>
          <p:cNvPr id="13" name="Picture 6">
            <a:extLst>
              <a:ext uri="{FF2B5EF4-FFF2-40B4-BE49-F238E27FC236}">
                <a16:creationId xmlns:a16="http://schemas.microsoft.com/office/drawing/2014/main" id="{0165DFF2-77B9-4171-AFF3-436DD97E61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170" y="4157203"/>
            <a:ext cx="1023286" cy="921467"/>
          </a:xfrm>
          <a:prstGeom prst="rect">
            <a:avLst/>
          </a:prstGeom>
        </p:spPr>
      </p:pic>
      <p:sp>
        <p:nvSpPr>
          <p:cNvPr id="17" name="TextBox 5">
            <a:extLst>
              <a:ext uri="{FF2B5EF4-FFF2-40B4-BE49-F238E27FC236}">
                <a16:creationId xmlns:a16="http://schemas.microsoft.com/office/drawing/2014/main" id="{AE1B11CB-6CE2-43DC-A478-A7CD6660AF08}"/>
              </a:ext>
            </a:extLst>
          </p:cNvPr>
          <p:cNvSpPr txBox="1"/>
          <p:nvPr/>
        </p:nvSpPr>
        <p:spPr>
          <a:xfrm>
            <a:off x="1407548" y="4244815"/>
            <a:ext cx="3109634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2">
                    <a:lumMod val="10000"/>
                  </a:schemeClr>
                </a:solidFill>
              </a:rPr>
              <a:t>NSF/DMR-1644779 </a:t>
            </a:r>
            <a:r>
              <a:rPr lang="en-US" sz="1400" dirty="0">
                <a:solidFill>
                  <a:srgbClr val="212529"/>
                </a:solidFill>
                <a:latin typeface="Atkinson Hyperlegible"/>
              </a:rPr>
              <a:t>a</a:t>
            </a:r>
            <a:r>
              <a:rPr lang="en-US" sz="1400" b="0" dirty="0">
                <a:solidFill>
                  <a:srgbClr val="212529"/>
                </a:solidFill>
                <a:effectLst/>
                <a:latin typeface="Atkinson Hyperlegible"/>
              </a:rPr>
              <a:t>nd 2128556</a:t>
            </a: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1350" dirty="0">
                <a:solidFill>
                  <a:schemeClr val="bg2">
                    <a:lumMod val="10000"/>
                  </a:schemeClr>
                </a:solidFill>
              </a:rPr>
              <a:t>PI: Gregory </a:t>
            </a:r>
            <a:r>
              <a:rPr lang="en-US" sz="1350" dirty="0" err="1">
                <a:solidFill>
                  <a:schemeClr val="bg2">
                    <a:lumMod val="10000"/>
                  </a:schemeClr>
                </a:solidFill>
              </a:rPr>
              <a:t>Boebinger</a:t>
            </a:r>
            <a:r>
              <a:rPr lang="en-US" sz="1350" dirty="0">
                <a:solidFill>
                  <a:schemeClr val="bg2">
                    <a:lumMod val="10000"/>
                  </a:schemeClr>
                </a:solidFill>
              </a:rPr>
              <a:t> and Kathleen </a:t>
            </a:r>
            <a:r>
              <a:rPr lang="en-US" sz="1350" dirty="0" err="1">
                <a:solidFill>
                  <a:schemeClr val="bg2">
                    <a:lumMod val="10000"/>
                  </a:schemeClr>
                </a:solidFill>
              </a:rPr>
              <a:t>Amm</a:t>
            </a:r>
            <a:endParaRPr lang="pl-PL" sz="135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8" name="Prostokąt 9">
            <a:extLst>
              <a:ext uri="{FF2B5EF4-FFF2-40B4-BE49-F238E27FC236}">
                <a16:creationId xmlns:a16="http://schemas.microsoft.com/office/drawing/2014/main" id="{FBEA0D6C-05AC-4B7D-827E-6F22E6692DCA}"/>
              </a:ext>
            </a:extLst>
          </p:cNvPr>
          <p:cNvSpPr/>
          <p:nvPr/>
        </p:nvSpPr>
        <p:spPr>
          <a:xfrm>
            <a:off x="3698233" y="2951875"/>
            <a:ext cx="5350876" cy="98488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ea typeface="Times" pitchFamily="2" charset="0"/>
                <a:cs typeface="Arial" panose="020B0604020202020204" pitchFamily="34" charset="0"/>
              </a:rPr>
              <a:t>NHMFL User Collaboration Grants Program</a:t>
            </a:r>
          </a:p>
          <a:p>
            <a:r>
              <a:rPr lang="en-US" sz="1400" dirty="0"/>
              <a:t>-</a:t>
            </a:r>
            <a:r>
              <a:rPr lang="pl-PL" sz="1400" dirty="0"/>
              <a:t>Fast fatigue and  current  assessment in REBCO coated conductors</a:t>
            </a:r>
            <a:endParaRPr lang="en-US" sz="1400" dirty="0"/>
          </a:p>
          <a:p>
            <a:pPr algn="l"/>
            <a:r>
              <a:rPr lang="en-US" sz="1400" b="0" i="0" u="none" strike="noStrike" baseline="0" dirty="0">
                <a:latin typeface="CMBX12"/>
              </a:rPr>
              <a:t>-Advancing lengthwise assessment of REBCO tapes using force</a:t>
            </a:r>
          </a:p>
          <a:p>
            <a:pPr algn="l"/>
            <a:r>
              <a:rPr lang="en-US" sz="1400" b="0" i="0" u="none" strike="noStrike" baseline="0" dirty="0">
                <a:latin typeface="CMBX12"/>
              </a:rPr>
              <a:t>magnetometry</a:t>
            </a:r>
            <a:endParaRPr lang="en-US" sz="1400" dirty="0"/>
          </a:p>
        </p:txBody>
      </p:sp>
      <p:pic>
        <p:nvPicPr>
          <p:cNvPr id="19" name="Obraz 2">
            <a:extLst>
              <a:ext uri="{FF2B5EF4-FFF2-40B4-BE49-F238E27FC236}">
                <a16:creationId xmlns:a16="http://schemas.microsoft.com/office/drawing/2014/main" id="{B0A04752-A071-429A-9AB3-3CBB3645752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530" y="4208998"/>
            <a:ext cx="857159" cy="863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9798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0E888-AF07-4E49-A27C-605653F49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D854B1-1616-42BD-BCC9-2A7E85FF50C5}"/>
              </a:ext>
            </a:extLst>
          </p:cNvPr>
          <p:cNvSpPr txBox="1"/>
          <p:nvPr/>
        </p:nvSpPr>
        <p:spPr>
          <a:xfrm>
            <a:off x="224287" y="1034683"/>
            <a:ext cx="6516079" cy="31393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torque magnetometry: massive angular </a:t>
            </a:r>
            <a:r>
              <a:rPr lang="en-US" dirty="0" err="1"/>
              <a:t>Ic</a:t>
            </a:r>
            <a:r>
              <a:rPr lang="en-US" dirty="0"/>
              <a:t>(B,T,</a:t>
            </a:r>
            <a:r>
              <a:rPr lang="en-US" dirty="0">
                <a:sym typeface="Symbol" panose="05050102010706020507" pitchFamily="18" charset="2"/>
              </a:rPr>
              <a:t>) </a:t>
            </a:r>
            <a:r>
              <a:rPr lang="en-US" dirty="0"/>
              <a:t>characterization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phenomenology of angular </a:t>
            </a:r>
            <a:r>
              <a:rPr lang="en-US" dirty="0" err="1"/>
              <a:t>Ic</a:t>
            </a:r>
            <a:r>
              <a:rPr lang="en-US" dirty="0"/>
              <a:t> at low T becomes quite clear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in modern samples weak pinning dominates=&gt; low anisotropy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lengthwise fluctuation: at the edges, mainly strong pinning at ab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heat treatment modifies anisotropy and lengthwise changes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flux jumps observed in thick REBCO films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911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Obraz 2">
            <a:extLst>
              <a:ext uri="{FF2B5EF4-FFF2-40B4-BE49-F238E27FC236}">
                <a16:creationId xmlns:a16="http://schemas.microsoft.com/office/drawing/2014/main" id="{9C74CAE8-611C-4F4B-AA3C-090EF108197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41" y="829407"/>
            <a:ext cx="3483241" cy="18091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41" y="57150"/>
            <a:ext cx="9130259" cy="617220"/>
          </a:xfrm>
        </p:spPr>
        <p:txBody>
          <a:bodyPr/>
          <a:lstStyle/>
          <a:p>
            <a:r>
              <a:rPr lang="en-US" sz="2800" dirty="0">
                <a:solidFill>
                  <a:schemeClr val="bg1"/>
                </a:solidFill>
              </a:rPr>
              <a:t>200+ samples assessed at high fields (5-31 and ≤45 T)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 and different temperatures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4200FC-F396-41E8-9732-CA59FE2F3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931" y="829407"/>
            <a:ext cx="522779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4D5A559-38D8-4BA6-BA48-598D743AA5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0816" y="813564"/>
            <a:ext cx="541809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E9BC38F-5E0C-486E-A887-8E83D3CE1C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7046" y="789127"/>
            <a:ext cx="541807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C9139B-5231-4C86-871A-77553E6844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81553" y="789128"/>
            <a:ext cx="541809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AF8EB8-573E-4455-A9A9-40BA797C32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54863" y="822862"/>
            <a:ext cx="541808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96AF6D7-CB9A-4354-B489-17E22FDC33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48443" y="822860"/>
            <a:ext cx="541809" cy="54864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DB7B77E-D3DB-4DFE-BFAC-3C979E3FFE07}"/>
              </a:ext>
            </a:extLst>
          </p:cNvPr>
          <p:cNvGrpSpPr/>
          <p:nvPr/>
        </p:nvGrpSpPr>
        <p:grpSpPr>
          <a:xfrm>
            <a:off x="7335645" y="761228"/>
            <a:ext cx="434256" cy="548640"/>
            <a:chOff x="-76986" y="302149"/>
            <a:chExt cx="6772603" cy="6858000"/>
          </a:xfrm>
          <a:solidFill>
            <a:schemeClr val="bg1"/>
          </a:solidFill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26280D0-0EE2-4F77-83AA-273E2783536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-76986" y="302149"/>
              <a:ext cx="6772603" cy="6858000"/>
            </a:xfrm>
            <a:prstGeom prst="rect">
              <a:avLst/>
            </a:prstGeom>
            <a:grpFill/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85E402-2344-43DA-923C-832F19299D2C}"/>
                </a:ext>
              </a:extLst>
            </p:cNvPr>
            <p:cNvSpPr/>
            <p:nvPr/>
          </p:nvSpPr>
          <p:spPr>
            <a:xfrm>
              <a:off x="2849078" y="394636"/>
              <a:ext cx="481263" cy="240631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05030E3-79DF-439A-923B-BB15513D236F}"/>
              </a:ext>
            </a:extLst>
          </p:cNvPr>
          <p:cNvGrpSpPr/>
          <p:nvPr/>
        </p:nvGrpSpPr>
        <p:grpSpPr>
          <a:xfrm>
            <a:off x="6750355" y="801686"/>
            <a:ext cx="434257" cy="548640"/>
            <a:chOff x="5496879" y="302149"/>
            <a:chExt cx="6772603" cy="6858000"/>
          </a:xfrm>
          <a:solidFill>
            <a:schemeClr val="bg1"/>
          </a:solidFill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A2FB104-F39F-49A1-8952-83B843246D7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496879" y="302149"/>
              <a:ext cx="6772603" cy="6858000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5FD4BA1-16F9-4CC0-97BB-278A890B3C79}"/>
                </a:ext>
              </a:extLst>
            </p:cNvPr>
            <p:cNvSpPr/>
            <p:nvPr/>
          </p:nvSpPr>
          <p:spPr>
            <a:xfrm>
              <a:off x="8422943" y="394636"/>
              <a:ext cx="481263" cy="240631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138241A5-48E2-47AF-9274-757E8E38C1B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80748" y="1391994"/>
            <a:ext cx="541809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4DF8524-0627-4F43-AE4A-0222F9A5D7A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15254" y="1421784"/>
            <a:ext cx="543910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401F570-8365-4DFB-9586-F26664FEBDB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574406" y="1405477"/>
            <a:ext cx="525517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1F4385D-2D38-4126-9470-FD0CAB0110D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090267" y="1401147"/>
            <a:ext cx="785648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Picture 1">
            <a:extLst>
              <a:ext uri="{FF2B5EF4-FFF2-40B4-BE49-F238E27FC236}">
                <a16:creationId xmlns:a16="http://schemas.microsoft.com/office/drawing/2014/main" id="{B25ACD9E-4585-4998-A715-E2CFE17BB665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043"/>
          <a:stretch/>
        </p:blipFill>
        <p:spPr bwMode="auto">
          <a:xfrm>
            <a:off x="6705876" y="1384052"/>
            <a:ext cx="568995" cy="54864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2" name="Picture 1">
            <a:extLst>
              <a:ext uri="{FF2B5EF4-FFF2-40B4-BE49-F238E27FC236}">
                <a16:creationId xmlns:a16="http://schemas.microsoft.com/office/drawing/2014/main" id="{64B4939A-C628-4B60-9E17-877052A78003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807" y="1363699"/>
            <a:ext cx="636099" cy="54864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3" name="Picture 1">
            <a:extLst>
              <a:ext uri="{FF2B5EF4-FFF2-40B4-BE49-F238E27FC236}">
                <a16:creationId xmlns:a16="http://schemas.microsoft.com/office/drawing/2014/main" id="{76A5B6DB-E1A8-4E82-84E0-B6E4CCA4CDDE}"/>
              </a:ext>
            </a:extLst>
          </p:cNvPr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188" y="1347583"/>
            <a:ext cx="599461" cy="54864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4" name="Picture 3">
            <a:extLst>
              <a:ext uri="{FF2B5EF4-FFF2-40B4-BE49-F238E27FC236}">
                <a16:creationId xmlns:a16="http://schemas.microsoft.com/office/drawing/2014/main" id="{6C385284-2DBA-49F2-88A2-34F352E3D5C3}"/>
              </a:ext>
            </a:extLst>
          </p:cNvPr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957" y="1996559"/>
            <a:ext cx="626726" cy="54864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5" name="Picture 2">
            <a:extLst>
              <a:ext uri="{FF2B5EF4-FFF2-40B4-BE49-F238E27FC236}">
                <a16:creationId xmlns:a16="http://schemas.microsoft.com/office/drawing/2014/main" id="{D787E729-C7ED-4428-A664-AE637A983801}"/>
              </a:ext>
            </a:extLst>
          </p:cNvPr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3890" y="1990536"/>
            <a:ext cx="634752" cy="54864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6" name="Picture 2">
            <a:extLst>
              <a:ext uri="{FF2B5EF4-FFF2-40B4-BE49-F238E27FC236}">
                <a16:creationId xmlns:a16="http://schemas.microsoft.com/office/drawing/2014/main" id="{B579FD29-82FE-47B8-8F8B-BE013918B325}"/>
              </a:ext>
            </a:extLst>
          </p:cNvPr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711" y="1973247"/>
            <a:ext cx="687496" cy="54864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7" name="Picture 1">
            <a:extLst>
              <a:ext uri="{FF2B5EF4-FFF2-40B4-BE49-F238E27FC236}">
                <a16:creationId xmlns:a16="http://schemas.microsoft.com/office/drawing/2014/main" id="{E613EC4E-F8D3-4692-8BB8-BF15E81F3553}"/>
              </a:ext>
            </a:extLst>
          </p:cNvPr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6238" y="754891"/>
            <a:ext cx="605984" cy="54864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8" name="Picture 3">
            <a:extLst>
              <a:ext uri="{FF2B5EF4-FFF2-40B4-BE49-F238E27FC236}">
                <a16:creationId xmlns:a16="http://schemas.microsoft.com/office/drawing/2014/main" id="{8311D47F-51D3-40A1-8440-4042B741342D}"/>
              </a:ext>
            </a:extLst>
          </p:cNvPr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961" y="1962128"/>
            <a:ext cx="767319" cy="54864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9" name="Picture 1">
            <a:extLst>
              <a:ext uri="{FF2B5EF4-FFF2-40B4-BE49-F238E27FC236}">
                <a16:creationId xmlns:a16="http://schemas.microsoft.com/office/drawing/2014/main" id="{FE13739A-B544-4124-BC1E-873201CD5A6D}"/>
              </a:ext>
            </a:extLst>
          </p:cNvPr>
          <p:cNvPicPr>
            <a:picLocks noChangeAspect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698" y="1943237"/>
            <a:ext cx="736626" cy="54864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30" name="Picture 1">
            <a:extLst>
              <a:ext uri="{FF2B5EF4-FFF2-40B4-BE49-F238E27FC236}">
                <a16:creationId xmlns:a16="http://schemas.microsoft.com/office/drawing/2014/main" id="{F5769BC7-4EAF-4DEF-AB0E-0F17262E72B5}"/>
              </a:ext>
            </a:extLst>
          </p:cNvPr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898" y="1928596"/>
            <a:ext cx="705347" cy="54864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AE2149C-FCD1-4627-BF13-455651BBD019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138823" y="2508857"/>
            <a:ext cx="577467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B3731B6B-A49B-4891-B7BF-611316A967FE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754461" y="2495934"/>
            <a:ext cx="607903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D096143-8540-42EE-B128-72A20BBEC891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407317" y="2521887"/>
            <a:ext cx="607903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BB75FF11-5055-4425-AF65-C05165494D75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2056584" y="2504913"/>
            <a:ext cx="607902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CEBEAF3-9DA0-4CBF-BD68-1920FC81558E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2659354" y="2521887"/>
            <a:ext cx="607902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F302AD5C-EFAF-4C56-AC03-348F8174AF21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3385393" y="2526656"/>
            <a:ext cx="607903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5699767D-7414-4184-94F8-A8CF4B6DF962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3930265" y="2549709"/>
            <a:ext cx="607902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0E1BAE33-E857-43CB-87E8-F50F43454DE6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5256997" y="1963959"/>
            <a:ext cx="607903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55C34C6-581F-4E64-A0CC-DAE066F1F804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4583059" y="2556764"/>
            <a:ext cx="624191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889FB262-E874-40DE-AE85-E9B28E358B12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5259977" y="2554905"/>
            <a:ext cx="636570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8A8B9BAF-DB18-43FA-BD9A-98CDD421D11E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5906472" y="2579395"/>
            <a:ext cx="607902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EF229C9E-435A-4BB5-85A8-9DF81BE7E73C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6611226" y="2563560"/>
            <a:ext cx="673771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2979F92-5632-4E48-8FB5-CAB3626C5CCB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5794832" y="1383260"/>
            <a:ext cx="826066" cy="57686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16733548-54E2-444B-A7DF-D4411D92609C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7917866" y="2536145"/>
            <a:ext cx="624842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506BCAB9-24DA-4D0C-A977-11CE02FD8C33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7265995" y="2524249"/>
            <a:ext cx="607902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D6B7246B-4E65-451A-9BB4-B12956E923F0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198394" y="3891879"/>
            <a:ext cx="541808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81FEFC52-3950-4054-8A70-08A4C293A143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811058" y="3880564"/>
            <a:ext cx="541808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ADDE0CE0-FBC8-4B19-B6A6-6FB82DEF274D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4059423" y="4503190"/>
            <a:ext cx="541808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E931B455-2DB2-4C0F-8463-7DE3DBF30442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1482258" y="3866165"/>
            <a:ext cx="541808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9C83590E-259A-44A3-96ED-214C12C15E6D}"/>
              </a:ext>
            </a:extLst>
          </p:cNvPr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2755228" y="3871664"/>
            <a:ext cx="541808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D476722D-5095-4BE4-B381-FDFA7058EF1C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2157403" y="3866165"/>
            <a:ext cx="533926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0DC2BA07-33E4-40E8-810F-893A3A7663A3}"/>
              </a:ext>
            </a:extLst>
          </p:cNvPr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3453106" y="3880564"/>
            <a:ext cx="541808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B55F1762-1B80-4044-A77E-D1A2BE6CF889}"/>
              </a:ext>
            </a:extLst>
          </p:cNvPr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4110430" y="3866165"/>
            <a:ext cx="541808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CC31FE3D-EA50-496F-996F-23E973C49169}"/>
              </a:ext>
            </a:extLst>
          </p:cNvPr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4734344" y="3859252"/>
            <a:ext cx="541808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5CF55607-8A7D-4FF6-BF61-292277867B91}"/>
              </a:ext>
            </a:extLst>
          </p:cNvPr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6065274" y="3875047"/>
            <a:ext cx="541808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6F71A16C-6526-411F-AC6A-B886B426B136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5414909" y="3862288"/>
            <a:ext cx="541808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9428EA29-81A8-4F3E-8961-5DC414853CF8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6722078" y="3822627"/>
            <a:ext cx="541808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B4A64D09-6C32-4A0A-9D00-98498A4D3108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8553376" y="2495934"/>
            <a:ext cx="541808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0F8E4F83-C598-4A00-BC25-8336DB2376BE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7432178" y="3822627"/>
            <a:ext cx="541808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5F3B35A5-E7E0-4089-AD92-D672D3E92D2D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180208" y="4491864"/>
            <a:ext cx="546012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8A199DEB-996A-43DD-8625-F96817D44E12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823003" y="4559684"/>
            <a:ext cx="489543" cy="4996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51E36029-A16E-4CC4-8D0B-CF60B9C2F0DD}"/>
              </a:ext>
            </a:extLst>
          </p:cNvPr>
          <p:cNvPicPr>
            <a:picLocks noChangeAspect="1"/>
          </p:cNvPicPr>
          <p:nvPr/>
        </p:nvPicPr>
        <p:blipFill>
          <a:blip r:embed="rId56"/>
          <a:stretch>
            <a:fillRect/>
          </a:stretch>
        </p:blipFill>
        <p:spPr>
          <a:xfrm>
            <a:off x="1455255" y="4503190"/>
            <a:ext cx="633665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E2533125-B220-431C-89EA-7FAC9029500F}"/>
              </a:ext>
            </a:extLst>
          </p:cNvPr>
          <p:cNvPicPr>
            <a:picLocks noChangeAspect="1"/>
          </p:cNvPicPr>
          <p:nvPr/>
        </p:nvPicPr>
        <p:blipFill>
          <a:blip r:embed="rId57"/>
          <a:stretch>
            <a:fillRect/>
          </a:stretch>
        </p:blipFill>
        <p:spPr>
          <a:xfrm>
            <a:off x="2194713" y="4503189"/>
            <a:ext cx="473848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B01F16D1-71AA-485C-A9F0-7A5C1542D191}"/>
              </a:ext>
            </a:extLst>
          </p:cNvPr>
          <p:cNvPicPr>
            <a:picLocks noChangeAspect="1"/>
          </p:cNvPicPr>
          <p:nvPr/>
        </p:nvPicPr>
        <p:blipFill>
          <a:blip r:embed="rId58"/>
          <a:stretch>
            <a:fillRect/>
          </a:stretch>
        </p:blipFill>
        <p:spPr>
          <a:xfrm>
            <a:off x="2811270" y="4510644"/>
            <a:ext cx="468326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644B7D0F-F83E-4F27-988C-CC717D290A34}"/>
              </a:ext>
            </a:extLst>
          </p:cNvPr>
          <p:cNvPicPr>
            <a:picLocks noChangeAspect="1"/>
          </p:cNvPicPr>
          <p:nvPr/>
        </p:nvPicPr>
        <p:blipFill>
          <a:blip r:embed="rId59"/>
          <a:stretch>
            <a:fillRect/>
          </a:stretch>
        </p:blipFill>
        <p:spPr>
          <a:xfrm>
            <a:off x="3410348" y="4517091"/>
            <a:ext cx="541808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7" name="Picture 1">
            <a:extLst>
              <a:ext uri="{FF2B5EF4-FFF2-40B4-BE49-F238E27FC236}">
                <a16:creationId xmlns:a16="http://schemas.microsoft.com/office/drawing/2014/main" id="{D8CBB70D-9D37-41AB-B300-AF444A8D3727}"/>
              </a:ext>
            </a:extLst>
          </p:cNvPr>
          <p:cNvPicPr>
            <a:picLocks noChangeAspect="1"/>
          </p:cNvPicPr>
          <p:nvPr/>
        </p:nvPicPr>
        <p:blipFill>
          <a:blip r:embed="rId6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4308" y="1368317"/>
            <a:ext cx="607914" cy="54864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8" name="Picture 1">
            <a:extLst>
              <a:ext uri="{FF2B5EF4-FFF2-40B4-BE49-F238E27FC236}">
                <a16:creationId xmlns:a16="http://schemas.microsoft.com/office/drawing/2014/main" id="{8DFEF937-3B24-480B-88AC-FBCB681D6481}"/>
              </a:ext>
            </a:extLst>
          </p:cNvPr>
          <p:cNvPicPr>
            <a:picLocks noChangeAspect="1"/>
          </p:cNvPicPr>
          <p:nvPr/>
        </p:nvPicPr>
        <p:blipFill>
          <a:blip r:embed="rId6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355" y="4475852"/>
            <a:ext cx="607914" cy="54864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9" name="Picture 1">
            <a:extLst>
              <a:ext uri="{FF2B5EF4-FFF2-40B4-BE49-F238E27FC236}">
                <a16:creationId xmlns:a16="http://schemas.microsoft.com/office/drawing/2014/main" id="{6734A4D9-53D1-4D3D-8177-C7A0F4459C04}"/>
              </a:ext>
            </a:extLst>
          </p:cNvPr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313" y="4475852"/>
            <a:ext cx="599461" cy="54864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0" name="Picture 1">
            <a:extLst>
              <a:ext uri="{FF2B5EF4-FFF2-40B4-BE49-F238E27FC236}">
                <a16:creationId xmlns:a16="http://schemas.microsoft.com/office/drawing/2014/main" id="{C1549E4D-9C71-4922-AB97-BADD0893DBFC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361" y="4496935"/>
            <a:ext cx="636099" cy="54864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1" name="Picture 1">
            <a:extLst>
              <a:ext uri="{FF2B5EF4-FFF2-40B4-BE49-F238E27FC236}">
                <a16:creationId xmlns:a16="http://schemas.microsoft.com/office/drawing/2014/main" id="{76E0EBB4-CBCD-4494-824D-31AD6B820652}"/>
              </a:ext>
            </a:extLst>
          </p:cNvPr>
          <p:cNvPicPr>
            <a:picLocks noChangeAspect="1"/>
          </p:cNvPicPr>
          <p:nvPr/>
        </p:nvPicPr>
        <p:blipFill>
          <a:blip r:embed="rId6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921" y="4477869"/>
            <a:ext cx="740914" cy="54864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3FBCC1C8-326D-4092-8054-EFA3F8E90B83}"/>
              </a:ext>
            </a:extLst>
          </p:cNvPr>
          <p:cNvPicPr>
            <a:picLocks noChangeAspect="1"/>
          </p:cNvPicPr>
          <p:nvPr/>
        </p:nvPicPr>
        <p:blipFill>
          <a:blip r:embed="rId62"/>
          <a:stretch>
            <a:fillRect/>
          </a:stretch>
        </p:blipFill>
        <p:spPr>
          <a:xfrm>
            <a:off x="7446959" y="4479452"/>
            <a:ext cx="705098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BFFDC09D-A745-44C4-A8A2-873055384148}"/>
              </a:ext>
            </a:extLst>
          </p:cNvPr>
          <p:cNvPicPr>
            <a:picLocks noChangeAspect="1"/>
          </p:cNvPicPr>
          <p:nvPr/>
        </p:nvPicPr>
        <p:blipFill>
          <a:blip r:embed="rId63"/>
          <a:stretch>
            <a:fillRect/>
          </a:stretch>
        </p:blipFill>
        <p:spPr>
          <a:xfrm>
            <a:off x="7870122" y="784161"/>
            <a:ext cx="592783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090F064C-E5DE-4322-B5F5-1B92F35676A7}"/>
              </a:ext>
            </a:extLst>
          </p:cNvPr>
          <p:cNvPicPr>
            <a:picLocks noChangeAspect="1"/>
          </p:cNvPicPr>
          <p:nvPr/>
        </p:nvPicPr>
        <p:blipFill>
          <a:blip r:embed="rId64"/>
          <a:stretch>
            <a:fillRect/>
          </a:stretch>
        </p:blipFill>
        <p:spPr>
          <a:xfrm>
            <a:off x="8057245" y="1866875"/>
            <a:ext cx="716494" cy="5486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20B66DC5-0F78-4E83-8B8A-CD44DCCF7188}"/>
              </a:ext>
            </a:extLst>
          </p:cNvPr>
          <p:cNvPicPr>
            <a:picLocks noChangeAspect="1"/>
          </p:cNvPicPr>
          <p:nvPr/>
        </p:nvPicPr>
        <p:blipFill>
          <a:blip r:embed="rId65"/>
          <a:stretch>
            <a:fillRect/>
          </a:stretch>
        </p:blipFill>
        <p:spPr>
          <a:xfrm>
            <a:off x="138823" y="3196922"/>
            <a:ext cx="541808" cy="55000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4078F42D-4D59-490E-918C-EA40113430A2}"/>
              </a:ext>
            </a:extLst>
          </p:cNvPr>
          <p:cNvPicPr>
            <a:picLocks noChangeAspect="1"/>
          </p:cNvPicPr>
          <p:nvPr/>
        </p:nvPicPr>
        <p:blipFill>
          <a:blip r:embed="rId66"/>
          <a:stretch>
            <a:fillRect/>
          </a:stretch>
        </p:blipFill>
        <p:spPr>
          <a:xfrm>
            <a:off x="8112349" y="3822626"/>
            <a:ext cx="640860" cy="58526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BFFDC3F1-0697-4CFD-8846-A3BF9B75E7CB}"/>
              </a:ext>
            </a:extLst>
          </p:cNvPr>
          <p:cNvPicPr>
            <a:picLocks noChangeAspect="1"/>
          </p:cNvPicPr>
          <p:nvPr/>
        </p:nvPicPr>
        <p:blipFill>
          <a:blip r:embed="rId67"/>
          <a:stretch>
            <a:fillRect/>
          </a:stretch>
        </p:blipFill>
        <p:spPr>
          <a:xfrm>
            <a:off x="800991" y="3157988"/>
            <a:ext cx="550088" cy="58526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3FEF2442-EC4C-41F2-9DD6-719FF90B22C7}"/>
              </a:ext>
            </a:extLst>
          </p:cNvPr>
          <p:cNvPicPr>
            <a:picLocks noChangeAspect="1"/>
          </p:cNvPicPr>
          <p:nvPr/>
        </p:nvPicPr>
        <p:blipFill>
          <a:blip r:embed="rId68"/>
          <a:stretch>
            <a:fillRect/>
          </a:stretch>
        </p:blipFill>
        <p:spPr>
          <a:xfrm>
            <a:off x="1389690" y="3148021"/>
            <a:ext cx="559712" cy="64780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5D6D18F3-0876-4D81-BA71-EC8F9A94EB73}"/>
              </a:ext>
            </a:extLst>
          </p:cNvPr>
          <p:cNvPicPr>
            <a:picLocks noChangeAspect="1"/>
          </p:cNvPicPr>
          <p:nvPr/>
        </p:nvPicPr>
        <p:blipFill>
          <a:blip r:embed="rId69"/>
          <a:stretch>
            <a:fillRect/>
          </a:stretch>
        </p:blipFill>
        <p:spPr>
          <a:xfrm>
            <a:off x="2033473" y="3116002"/>
            <a:ext cx="599653" cy="61197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7FE2D662-46F9-47A6-B787-13B9671F1821}"/>
              </a:ext>
            </a:extLst>
          </p:cNvPr>
          <p:cNvPicPr>
            <a:picLocks noChangeAspect="1"/>
          </p:cNvPicPr>
          <p:nvPr/>
        </p:nvPicPr>
        <p:blipFill>
          <a:blip r:embed="rId70"/>
          <a:stretch>
            <a:fillRect/>
          </a:stretch>
        </p:blipFill>
        <p:spPr>
          <a:xfrm>
            <a:off x="2633127" y="3107760"/>
            <a:ext cx="634129" cy="65947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0E4BA5B4-B43F-4CD2-AF44-38B885754E77}"/>
              </a:ext>
            </a:extLst>
          </p:cNvPr>
          <p:cNvPicPr>
            <a:picLocks noChangeAspect="1"/>
          </p:cNvPicPr>
          <p:nvPr/>
        </p:nvPicPr>
        <p:blipFill>
          <a:blip r:embed="rId71"/>
          <a:stretch>
            <a:fillRect/>
          </a:stretch>
        </p:blipFill>
        <p:spPr>
          <a:xfrm>
            <a:off x="3341055" y="3141050"/>
            <a:ext cx="649164" cy="67510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89E3DEAE-E0F9-4FB1-9E7B-A17FBBD8D97E}"/>
              </a:ext>
            </a:extLst>
          </p:cNvPr>
          <p:cNvPicPr>
            <a:picLocks noChangeAspect="1"/>
          </p:cNvPicPr>
          <p:nvPr/>
        </p:nvPicPr>
        <p:blipFill>
          <a:blip r:embed="rId72"/>
          <a:stretch>
            <a:fillRect/>
          </a:stretch>
        </p:blipFill>
        <p:spPr>
          <a:xfrm>
            <a:off x="3984337" y="3153242"/>
            <a:ext cx="626153" cy="65117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1" name="Picture 6">
            <a:extLst>
              <a:ext uri="{FF2B5EF4-FFF2-40B4-BE49-F238E27FC236}">
                <a16:creationId xmlns:a16="http://schemas.microsoft.com/office/drawing/2014/main" id="{5FFBD45C-A61C-4B41-8134-8698EDEF99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844" y="3116002"/>
            <a:ext cx="795822" cy="70567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2" name="Picture 8">
            <a:extLst>
              <a:ext uri="{FF2B5EF4-FFF2-40B4-BE49-F238E27FC236}">
                <a16:creationId xmlns:a16="http://schemas.microsoft.com/office/drawing/2014/main" id="{3E6B6389-34F7-4F42-8887-38CAC30BA5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319" y="3126309"/>
            <a:ext cx="820217" cy="67139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3" name="Picture 6">
            <a:extLst>
              <a:ext uri="{FF2B5EF4-FFF2-40B4-BE49-F238E27FC236}">
                <a16:creationId xmlns:a16="http://schemas.microsoft.com/office/drawing/2014/main" id="{377076D5-83D4-4E18-88A0-640DBB895E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092" y="3182322"/>
            <a:ext cx="533207" cy="571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" name="Picture 2">
            <a:extLst>
              <a:ext uri="{FF2B5EF4-FFF2-40B4-BE49-F238E27FC236}">
                <a16:creationId xmlns:a16="http://schemas.microsoft.com/office/drawing/2014/main" id="{0E783BF5-1A70-4308-8F8D-47247C4490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846" y="3180634"/>
            <a:ext cx="700439" cy="581886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6" name="Picture 6">
            <a:extLst>
              <a:ext uri="{FF2B5EF4-FFF2-40B4-BE49-F238E27FC236}">
                <a16:creationId xmlns:a16="http://schemas.microsoft.com/office/drawing/2014/main" id="{22A74F11-933C-4AC5-9775-8985FC3A04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832" y="3218590"/>
            <a:ext cx="653431" cy="54864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7" name="Picture 4">
            <a:extLst>
              <a:ext uri="{FF2B5EF4-FFF2-40B4-BE49-F238E27FC236}">
                <a16:creationId xmlns:a16="http://schemas.microsoft.com/office/drawing/2014/main" id="{F6F27500-740B-4BB4-94EB-CD37FBEA34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2178" y="3224551"/>
            <a:ext cx="610286" cy="508103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910EEE1D-3B47-447B-ADA9-862CD39D0391}"/>
              </a:ext>
            </a:extLst>
          </p:cNvPr>
          <p:cNvPicPr>
            <a:picLocks noChangeAspect="1"/>
          </p:cNvPicPr>
          <p:nvPr/>
        </p:nvPicPr>
        <p:blipFill>
          <a:blip r:embed="rId78"/>
          <a:stretch>
            <a:fillRect/>
          </a:stretch>
        </p:blipFill>
        <p:spPr>
          <a:xfrm>
            <a:off x="8061437" y="3162757"/>
            <a:ext cx="589661" cy="503592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4FA954BD-1F2C-4428-943F-972435369FED}"/>
              </a:ext>
            </a:extLst>
          </p:cNvPr>
          <p:cNvPicPr>
            <a:picLocks noChangeAspect="1"/>
          </p:cNvPicPr>
          <p:nvPr/>
        </p:nvPicPr>
        <p:blipFill>
          <a:blip r:embed="rId79"/>
          <a:stretch>
            <a:fillRect/>
          </a:stretch>
        </p:blipFill>
        <p:spPr>
          <a:xfrm>
            <a:off x="8671832" y="1932691"/>
            <a:ext cx="443169" cy="482823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9AD3103D-AA6A-4AD8-B313-3C0B38DB523A}"/>
              </a:ext>
            </a:extLst>
          </p:cNvPr>
          <p:cNvPicPr>
            <a:picLocks noChangeAspect="1"/>
          </p:cNvPicPr>
          <p:nvPr/>
        </p:nvPicPr>
        <p:blipFill>
          <a:blip r:embed="rId80"/>
          <a:stretch>
            <a:fillRect/>
          </a:stretch>
        </p:blipFill>
        <p:spPr>
          <a:xfrm>
            <a:off x="8595901" y="3191006"/>
            <a:ext cx="546963" cy="4828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A5E6AFB-4AA5-4F45-B59D-869838277E07}"/>
              </a:ext>
            </a:extLst>
          </p:cNvPr>
          <p:cNvSpPr txBox="1"/>
          <p:nvPr/>
        </p:nvSpPr>
        <p:spPr>
          <a:xfrm>
            <a:off x="2210124" y="3940430"/>
            <a:ext cx="537006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/>
              <a:t>It takes ~10 min to measure </a:t>
            </a:r>
            <a:r>
              <a:rPr lang="en-US" sz="2000" dirty="0" err="1"/>
              <a:t>Ic</a:t>
            </a:r>
            <a:r>
              <a:rPr lang="en-US" sz="2000" dirty="0"/>
              <a:t> vs angle at one B, T</a:t>
            </a:r>
          </a:p>
        </p:txBody>
      </p:sp>
    </p:spTree>
    <p:extLst>
      <p:ext uri="{BB962C8B-B14F-4D97-AF65-F5344CB8AC3E}">
        <p14:creationId xmlns:p14="http://schemas.microsoft.com/office/powerpoint/2010/main" val="2837813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EF28B-DE09-4455-AA30-FA046A01E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If you are interested we can help: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620812-DB30-40D8-B56F-73C5AF2EA56E}"/>
              </a:ext>
            </a:extLst>
          </p:cNvPr>
          <p:cNvSpPr txBox="1"/>
          <p:nvPr/>
        </p:nvSpPr>
        <p:spPr>
          <a:xfrm>
            <a:off x="612475" y="1310457"/>
            <a:ext cx="2701702" cy="39703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NHMFL 40 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NHMFL </a:t>
            </a:r>
            <a:r>
              <a:rPr lang="en-US" dirty="0" err="1"/>
              <a:t>LittleBigCoil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AMPeers</a:t>
            </a:r>
            <a:r>
              <a:rPr lang="en-US" dirty="0"/>
              <a:t>/UT Houston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HTSI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SuperPower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Faraday (as </a:t>
            </a:r>
            <a:r>
              <a:rPr lang="en-US" dirty="0" err="1"/>
              <a:t>SuperOx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Shanghai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Fujikura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Tokamak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Proxima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Calibri" panose="020F0502020204030204" pitchFamily="34" charset="0"/>
              </a:rPr>
              <a:t>UKIFS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Type One Energy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and others approaching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F52F95-042B-43FD-9734-1F8D0662ED02}"/>
              </a:ext>
            </a:extLst>
          </p:cNvPr>
          <p:cNvSpPr txBox="1"/>
          <p:nvPr/>
        </p:nvSpPr>
        <p:spPr>
          <a:xfrm>
            <a:off x="3925019" y="1319841"/>
            <a:ext cx="4709944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NHMFL user program:</a:t>
            </a:r>
          </a:p>
          <a:p>
            <a:r>
              <a:rPr lang="en-US" dirty="0"/>
              <a:t>This four month period (Jan-May)</a:t>
            </a:r>
          </a:p>
          <a:p>
            <a:r>
              <a:rPr lang="en-US" dirty="0"/>
              <a:t>9 weeks of magnet time in 31 T resistive magnet</a:t>
            </a:r>
          </a:p>
          <a:p>
            <a:r>
              <a:rPr lang="en-US" dirty="0"/>
              <a:t>for REBCO CC, mainly torque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56C486E-4998-4AFF-9009-DB0D7CABC4AE}"/>
              </a:ext>
            </a:extLst>
          </p:cNvPr>
          <p:cNvCxnSpPr>
            <a:cxnSpLocks/>
          </p:cNvCxnSpPr>
          <p:nvPr/>
        </p:nvCxnSpPr>
        <p:spPr>
          <a:xfrm>
            <a:off x="612475" y="3303577"/>
            <a:ext cx="272920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8F4DDB4-EB3C-44EC-970F-FEB6D0877667}"/>
              </a:ext>
            </a:extLst>
          </p:cNvPr>
          <p:cNvSpPr txBox="1"/>
          <p:nvPr/>
        </p:nvSpPr>
        <p:spPr>
          <a:xfrm rot="16200000">
            <a:off x="2390751" y="1864108"/>
            <a:ext cx="1477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NHMFL  users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372262-865F-47B6-AAD1-F1CFE7DAEE93}"/>
              </a:ext>
            </a:extLst>
          </p:cNvPr>
          <p:cNvSpPr txBox="1"/>
          <p:nvPr/>
        </p:nvSpPr>
        <p:spPr>
          <a:xfrm>
            <a:off x="4088921" y="3717335"/>
            <a:ext cx="2739853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Next application deadline:</a:t>
            </a:r>
          </a:p>
          <a:p>
            <a:r>
              <a:rPr lang="en-US" dirty="0"/>
              <a:t>March 21</a:t>
            </a:r>
            <a:r>
              <a:rPr lang="en-US" baseline="30000" dirty="0"/>
              <a:t>st</a:t>
            </a:r>
            <a:endParaRPr lang="en-US" dirty="0"/>
          </a:p>
          <a:p>
            <a:r>
              <a:rPr lang="en-US" sz="1800" dirty="0">
                <a:solidFill>
                  <a:srgbClr val="636165"/>
                </a:solidFill>
                <a:latin typeface="Arial"/>
                <a:cs typeface="Arial"/>
              </a:rPr>
              <a:t>jaroszy@magnet.fsu.edu</a:t>
            </a:r>
          </a:p>
        </p:txBody>
      </p:sp>
    </p:spTree>
    <p:extLst>
      <p:ext uri="{BB962C8B-B14F-4D97-AF65-F5344CB8AC3E}">
        <p14:creationId xmlns:p14="http://schemas.microsoft.com/office/powerpoint/2010/main" val="3810674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bg1"/>
                </a:solidFill>
              </a:rPr>
              <a:t>Torque magnetometer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A3573C67-8DA8-B648-ADFA-26C8EE2DB369}"/>
              </a:ext>
            </a:extLst>
          </p:cNvPr>
          <p:cNvSpPr txBox="1"/>
          <p:nvPr/>
        </p:nvSpPr>
        <p:spPr>
          <a:xfrm>
            <a:off x="0" y="4691106"/>
            <a:ext cx="680693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J. Jaroszynski, A-M Constantinescu, A. Xu, A. Francis, G. Miller, T. Murphy, and D. </a:t>
            </a:r>
            <a:r>
              <a:rPr lang="en-US" sz="1100" dirty="0" err="1"/>
              <a:t>Larbalestier</a:t>
            </a:r>
            <a:r>
              <a:rPr lang="en-US" sz="1100" dirty="0"/>
              <a:t> </a:t>
            </a:r>
            <a:r>
              <a:rPr lang="en-US" sz="1100" dirty="0" err="1"/>
              <a:t>SuST</a:t>
            </a:r>
            <a:r>
              <a:rPr lang="en-US" sz="1100" dirty="0"/>
              <a:t> 2022, </a:t>
            </a:r>
            <a:r>
              <a:rPr lang="en-US" sz="1100" dirty="0" err="1"/>
              <a:t>arXiv</a:t>
            </a:r>
            <a:r>
              <a:rPr lang="en-US" sz="1100" dirty="0"/>
              <a:t> 2025</a:t>
            </a:r>
          </a:p>
          <a:p>
            <a:r>
              <a:rPr lang="en-US" sz="1100" dirty="0"/>
              <a:t>US Patent </a:t>
            </a:r>
            <a:r>
              <a:rPr lang="en-US" sz="1100" b="0" i="0" dirty="0">
                <a:solidFill>
                  <a:srgbClr val="212529"/>
                </a:solidFill>
                <a:effectLst/>
                <a:latin typeface="Atkinson Hyperlegible"/>
              </a:rPr>
              <a:t>12,181,540</a:t>
            </a:r>
            <a:endParaRPr lang="en-US" sz="11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948DE56-371D-4FC8-B5BA-2EC0CA133A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7146" y="800100"/>
            <a:ext cx="680418" cy="4126230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2C7B7D37-DA0A-4D27-806E-425CE323BFEE}"/>
              </a:ext>
            </a:extLst>
          </p:cNvPr>
          <p:cNvGrpSpPr/>
          <p:nvPr/>
        </p:nvGrpSpPr>
        <p:grpSpPr>
          <a:xfrm>
            <a:off x="3470892" y="1564424"/>
            <a:ext cx="1941707" cy="1089757"/>
            <a:chOff x="2159214" y="1751960"/>
            <a:chExt cx="2958353" cy="1582911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13F45A9-6856-4EC0-BD6E-D747A308ECC5}"/>
                </a:ext>
              </a:extLst>
            </p:cNvPr>
            <p:cNvSpPr/>
            <p:nvPr/>
          </p:nvSpPr>
          <p:spPr>
            <a:xfrm>
              <a:off x="2159214" y="1751960"/>
              <a:ext cx="2919933" cy="1582911"/>
            </a:xfrm>
            <a:prstGeom prst="rect">
              <a:avLst/>
            </a:prstGeom>
            <a:solidFill>
              <a:schemeClr val="bg1"/>
            </a:solidFill>
            <a:ln w="571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9AB8DFC-D198-4AF0-822E-3B17DF4CF3F2}"/>
                </a:ext>
              </a:extLst>
            </p:cNvPr>
            <p:cNvCxnSpPr/>
            <p:nvPr/>
          </p:nvCxnSpPr>
          <p:spPr>
            <a:xfrm flipH="1">
              <a:off x="4341200" y="1790012"/>
              <a:ext cx="729984" cy="760719"/>
            </a:xfrm>
            <a:prstGeom prst="line">
              <a:avLst/>
            </a:prstGeom>
            <a:ln w="5715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68A3AE5-302B-442C-A9DF-55C8983DFC90}"/>
                </a:ext>
              </a:extLst>
            </p:cNvPr>
            <p:cNvCxnSpPr>
              <a:cxnSpLocks/>
            </p:cNvCxnSpPr>
            <p:nvPr/>
          </p:nvCxnSpPr>
          <p:spPr>
            <a:xfrm>
              <a:off x="2223247" y="1780856"/>
              <a:ext cx="729984" cy="760719"/>
            </a:xfrm>
            <a:prstGeom prst="line">
              <a:avLst/>
            </a:prstGeom>
            <a:ln w="5715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4485F2A-C8A6-42E2-B900-D353A460D981}"/>
                </a:ext>
              </a:extLst>
            </p:cNvPr>
            <p:cNvCxnSpPr>
              <a:cxnSpLocks/>
            </p:cNvCxnSpPr>
            <p:nvPr/>
          </p:nvCxnSpPr>
          <p:spPr>
            <a:xfrm>
              <a:off x="4387583" y="2574152"/>
              <a:ext cx="729984" cy="760719"/>
            </a:xfrm>
            <a:prstGeom prst="line">
              <a:avLst/>
            </a:prstGeom>
            <a:ln w="5715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08C5DEA-29F4-4AB4-B4A5-D1EF5F9C3453}"/>
                </a:ext>
              </a:extLst>
            </p:cNvPr>
            <p:cNvCxnSpPr/>
            <p:nvPr/>
          </p:nvCxnSpPr>
          <p:spPr>
            <a:xfrm flipH="1">
              <a:off x="2236053" y="2570470"/>
              <a:ext cx="729984" cy="760719"/>
            </a:xfrm>
            <a:prstGeom prst="line">
              <a:avLst/>
            </a:prstGeom>
            <a:ln w="5715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AF9B0F2-3B76-428A-9ECD-9DD132C252CF}"/>
                </a:ext>
              </a:extLst>
            </p:cNvPr>
            <p:cNvCxnSpPr/>
            <p:nvPr/>
          </p:nvCxnSpPr>
          <p:spPr>
            <a:xfrm>
              <a:off x="2953231" y="2555102"/>
              <a:ext cx="1472772" cy="0"/>
            </a:xfrm>
            <a:prstGeom prst="line">
              <a:avLst/>
            </a:prstGeom>
            <a:ln w="5715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Arrow: Left 32">
              <a:extLst>
                <a:ext uri="{FF2B5EF4-FFF2-40B4-BE49-F238E27FC236}">
                  <a16:creationId xmlns:a16="http://schemas.microsoft.com/office/drawing/2014/main" id="{1FE117BF-8E79-402E-988A-102CD26710F9}"/>
                </a:ext>
              </a:extLst>
            </p:cNvPr>
            <p:cNvSpPr/>
            <p:nvPr/>
          </p:nvSpPr>
          <p:spPr>
            <a:xfrm>
              <a:off x="3311819" y="2744256"/>
              <a:ext cx="814507" cy="398512"/>
            </a:xfrm>
            <a:prstGeom prst="left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Arrow: Left 33">
              <a:extLst>
                <a:ext uri="{FF2B5EF4-FFF2-40B4-BE49-F238E27FC236}">
                  <a16:creationId xmlns:a16="http://schemas.microsoft.com/office/drawing/2014/main" id="{89F2C45C-700E-49C4-8CC3-5E5822D140B6}"/>
                </a:ext>
              </a:extLst>
            </p:cNvPr>
            <p:cNvSpPr/>
            <p:nvPr/>
          </p:nvSpPr>
          <p:spPr>
            <a:xfrm rot="5400000">
              <a:off x="1996260" y="2312784"/>
              <a:ext cx="814507" cy="398512"/>
            </a:xfrm>
            <a:prstGeom prst="left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Arrow: Left 34">
              <a:extLst>
                <a:ext uri="{FF2B5EF4-FFF2-40B4-BE49-F238E27FC236}">
                  <a16:creationId xmlns:a16="http://schemas.microsoft.com/office/drawing/2014/main" id="{53824E0E-7CF5-410D-9E6E-17C8DA7513F5}"/>
                </a:ext>
              </a:extLst>
            </p:cNvPr>
            <p:cNvSpPr/>
            <p:nvPr/>
          </p:nvSpPr>
          <p:spPr>
            <a:xfrm flipH="1">
              <a:off x="3311818" y="1933063"/>
              <a:ext cx="814507" cy="398512"/>
            </a:xfrm>
            <a:prstGeom prst="left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Arrow: Left 35">
              <a:extLst>
                <a:ext uri="{FF2B5EF4-FFF2-40B4-BE49-F238E27FC236}">
                  <a16:creationId xmlns:a16="http://schemas.microsoft.com/office/drawing/2014/main" id="{5DCE12CB-6AFC-4D67-93B9-697E040D7291}"/>
                </a:ext>
              </a:extLst>
            </p:cNvPr>
            <p:cNvSpPr/>
            <p:nvPr/>
          </p:nvSpPr>
          <p:spPr>
            <a:xfrm rot="16200000" flipV="1">
              <a:off x="4504157" y="2355845"/>
              <a:ext cx="814507" cy="398512"/>
            </a:xfrm>
            <a:prstGeom prst="left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3337C5D-9858-4E55-B6FF-3E2FAB4D9E72}"/>
              </a:ext>
            </a:extLst>
          </p:cNvPr>
          <p:cNvSpPr txBox="1"/>
          <p:nvPr/>
        </p:nvSpPr>
        <p:spPr>
          <a:xfrm rot="5400000">
            <a:off x="8075323" y="2573936"/>
            <a:ext cx="14576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PPMS version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041C20-5CA1-4D3B-9EDC-2B88B52B54BA}"/>
              </a:ext>
            </a:extLst>
          </p:cNvPr>
          <p:cNvSpPr txBox="1"/>
          <p:nvPr/>
        </p:nvSpPr>
        <p:spPr>
          <a:xfrm>
            <a:off x="3249755" y="838382"/>
            <a:ext cx="242874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screening currents,</a:t>
            </a:r>
          </a:p>
          <a:p>
            <a:r>
              <a:rPr lang="en-US" dirty="0"/>
              <a:t>=&gt; magnetic moment m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F6FAC50E-DA8E-413C-A325-0C671DDB55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7047" y="2967273"/>
            <a:ext cx="2625972" cy="121845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E0A10BF-51E3-4C69-93F2-FF44A9E98519}"/>
              </a:ext>
            </a:extLst>
          </p:cNvPr>
          <p:cNvSpPr/>
          <p:nvPr/>
        </p:nvSpPr>
        <p:spPr>
          <a:xfrm>
            <a:off x="292608" y="733806"/>
            <a:ext cx="2488488" cy="388995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9B6C1920-C940-4BF9-9B84-35B46A06AE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3312" y="805362"/>
            <a:ext cx="2363227" cy="35946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ED12F69-2FCD-4376-A769-F49B5BB43593}"/>
              </a:ext>
            </a:extLst>
          </p:cNvPr>
          <p:cNvSpPr txBox="1"/>
          <p:nvPr/>
        </p:nvSpPr>
        <p:spPr>
          <a:xfrm>
            <a:off x="1846033" y="733806"/>
            <a:ext cx="910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Griffin’s</a:t>
            </a:r>
          </a:p>
          <a:p>
            <a:r>
              <a:rPr lang="en-US" dirty="0"/>
              <a:t>View: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1F04DF5-7BD8-4C5E-8B94-9BE16E61C6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26451" y="1022906"/>
            <a:ext cx="1562585" cy="315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943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99" y="57150"/>
            <a:ext cx="8390775" cy="617220"/>
          </a:xfrm>
        </p:spPr>
        <p:txBody>
          <a:bodyPr/>
          <a:lstStyle/>
          <a:p>
            <a:r>
              <a:rPr lang="en-US" sz="2800" dirty="0">
                <a:solidFill>
                  <a:schemeClr val="bg1"/>
                </a:solidFill>
              </a:rPr>
              <a:t>5 - 45 T measurements: no change in trend</a:t>
            </a:r>
          </a:p>
        </p:txBody>
      </p:sp>
      <p:pic>
        <p:nvPicPr>
          <p:cNvPr id="24" name="Obraz 15">
            <a:extLst>
              <a:ext uri="{FF2B5EF4-FFF2-40B4-BE49-F238E27FC236}">
                <a16:creationId xmlns:a16="http://schemas.microsoft.com/office/drawing/2014/main" id="{C496696C-38A7-DD49-B474-9B7C203651F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3860" y="1240954"/>
            <a:ext cx="1497022" cy="19960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44691" y="3351270"/>
            <a:ext cx="199670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In the 45 T hybrid magnet</a:t>
            </a:r>
            <a:endParaRPr lang="pl-PL" sz="135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B85374-9A7D-4E90-B705-451F7DEA8F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118" y="921276"/>
            <a:ext cx="3588442" cy="366215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3C7423-912A-4678-9DB1-A5D4ACE10D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9560" y="1007042"/>
            <a:ext cx="3845469" cy="349062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CAA064-6983-4578-AF40-8632ACD31A14}"/>
              </a:ext>
            </a:extLst>
          </p:cNvPr>
          <p:cNvSpPr txBox="1"/>
          <p:nvPr/>
        </p:nvSpPr>
        <p:spPr>
          <a:xfrm>
            <a:off x="6607834" y="1199071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B||ab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9B0D40-E179-4B20-96EB-DCD3A2A8BC06}"/>
              </a:ext>
            </a:extLst>
          </p:cNvPr>
          <p:cNvSpPr txBox="1"/>
          <p:nvPr/>
        </p:nvSpPr>
        <p:spPr>
          <a:xfrm>
            <a:off x="6436633" y="3286231"/>
            <a:ext cx="1096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60° off ab</a:t>
            </a:r>
          </a:p>
        </p:txBody>
      </p:sp>
    </p:spTree>
    <p:extLst>
      <p:ext uri="{BB962C8B-B14F-4D97-AF65-F5344CB8AC3E}">
        <p14:creationId xmlns:p14="http://schemas.microsoft.com/office/powerpoint/2010/main" val="1314362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08" y="57150"/>
            <a:ext cx="9051791" cy="617220"/>
          </a:xfrm>
        </p:spPr>
        <p:txBody>
          <a:bodyPr/>
          <a:lstStyle/>
          <a:p>
            <a:r>
              <a:rPr lang="en-US" sz="2400" dirty="0">
                <a:solidFill>
                  <a:schemeClr val="bg1"/>
                </a:solidFill>
              </a:rPr>
              <a:t>vs. T: exponential, stretched exponential around the ab plane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Symbol zastępczy numeru slajdu 1">
            <a:extLst>
              <a:ext uri="{FF2B5EF4-FFF2-40B4-BE49-F238E27FC236}">
                <a16:creationId xmlns:a16="http://schemas.microsoft.com/office/drawing/2014/main" id="{D64844D2-542F-E645-8D2B-B0C6FFB8964B}"/>
              </a:ext>
            </a:extLst>
          </p:cNvPr>
          <p:cNvSpPr txBox="1">
            <a:spLocks/>
          </p:cNvSpPr>
          <p:nvPr/>
        </p:nvSpPr>
        <p:spPr>
          <a:xfrm>
            <a:off x="6057900" y="4767263"/>
            <a:ext cx="16002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1350"/>
              <a:pPr/>
              <a:t>6</a:t>
            </a:fld>
            <a:endParaRPr lang="en-US" sz="1350"/>
          </a:p>
        </p:txBody>
      </p:sp>
      <p:sp>
        <p:nvSpPr>
          <p:cNvPr id="20" name="Symbol zastępczy numeru slajdu 1">
            <a:extLst>
              <a:ext uri="{FF2B5EF4-FFF2-40B4-BE49-F238E27FC236}">
                <a16:creationId xmlns:a16="http://schemas.microsoft.com/office/drawing/2014/main" id="{9321F464-BB68-6446-B781-1A97C420BDF5}"/>
              </a:ext>
            </a:extLst>
          </p:cNvPr>
          <p:cNvSpPr txBox="1">
            <a:spLocks/>
          </p:cNvSpPr>
          <p:nvPr/>
        </p:nvSpPr>
        <p:spPr>
          <a:xfrm>
            <a:off x="6057900" y="4767263"/>
            <a:ext cx="16002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1350"/>
              <a:pPr/>
              <a:t>6</a:t>
            </a:fld>
            <a:endParaRPr lang="en-US" sz="1350"/>
          </a:p>
        </p:txBody>
      </p:sp>
      <p:sp>
        <p:nvSpPr>
          <p:cNvPr id="7" name="Symbol zastępczy numeru slajdu 1">
            <a:extLst>
              <a:ext uri="{FF2B5EF4-FFF2-40B4-BE49-F238E27FC236}">
                <a16:creationId xmlns:a16="http://schemas.microsoft.com/office/drawing/2014/main" id="{4EB8B868-0B51-824E-99F4-E2C4D54343DC}"/>
              </a:ext>
            </a:extLst>
          </p:cNvPr>
          <p:cNvSpPr txBox="1">
            <a:spLocks/>
          </p:cNvSpPr>
          <p:nvPr/>
        </p:nvSpPr>
        <p:spPr>
          <a:xfrm>
            <a:off x="6057900" y="4767263"/>
            <a:ext cx="16002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1350"/>
              <a:pPr/>
              <a:t>6</a:t>
            </a:fld>
            <a:endParaRPr lang="en-US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FF23CFC-BB5A-493A-8BEA-FEAB40514534}"/>
              </a:ext>
            </a:extLst>
          </p:cNvPr>
          <p:cNvGrpSpPr/>
          <p:nvPr/>
        </p:nvGrpSpPr>
        <p:grpSpPr>
          <a:xfrm>
            <a:off x="4394569" y="903204"/>
            <a:ext cx="4286808" cy="3657600"/>
            <a:chOff x="3894237" y="903204"/>
            <a:chExt cx="4286808" cy="365760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A049B4E-C5E3-4B36-93D9-FE25E23672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94237" y="903204"/>
              <a:ext cx="3475668" cy="3657600"/>
            </a:xfrm>
            <a:prstGeom prst="rect">
              <a:avLst/>
            </a:prstGeom>
            <a:solidFill>
              <a:schemeClr val="bg1"/>
            </a:solidFill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93E678D-265C-4489-970A-1326EDAFCBA5}"/>
                    </a:ext>
                  </a:extLst>
                </p:cNvPr>
                <p:cNvSpPr txBox="1"/>
                <p:nvPr/>
              </p:nvSpPr>
              <p:spPr>
                <a:xfrm>
                  <a:off x="6286144" y="2250123"/>
                  <a:ext cx="1689886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exp</m:t>
                      </m:r>
                    </m:oMath>
                  </a14:m>
                  <a:r>
                    <a:rPr lang="en-US" dirty="0"/>
                    <a:t>(-T/T</a:t>
                  </a:r>
                  <a:r>
                    <a:rPr lang="en-US" baseline="-25000" dirty="0"/>
                    <a:t>0</a:t>
                  </a:r>
                  <a:r>
                    <a:rPr lang="en-US" dirty="0"/>
                    <a:t>) weak</a:t>
                  </a:r>
                  <a14:m>
                    <m:oMath xmlns:m="http://schemas.openxmlformats.org/officeDocument/2006/math">
                      <m:r>
                        <a:rPr lang="en-US" baseline="-2500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endParaRPr lang="en-US" baseline="-25000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93E678D-265C-4489-970A-1326EDAFCB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86144" y="2250123"/>
                  <a:ext cx="1689886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2527" t="-28261" r="-6137" b="-5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BA0EE1F8-03F4-471D-B4D2-01C70B12DF1C}"/>
                    </a:ext>
                  </a:extLst>
                </p:cNvPr>
                <p:cNvSpPr txBox="1"/>
                <p:nvPr/>
              </p:nvSpPr>
              <p:spPr>
                <a:xfrm>
                  <a:off x="6057900" y="1517441"/>
                  <a:ext cx="212314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exp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</m:oMath>
                  </a14:m>
                  <a:r>
                    <a:rPr lang="en-US" dirty="0"/>
                    <a:t>-(T/T</a:t>
                  </a:r>
                  <a:r>
                    <a:rPr lang="en-US" baseline="-25000" dirty="0"/>
                    <a:t>+</a:t>
                  </a:r>
                  <a:r>
                    <a:rPr lang="en-US" dirty="0"/>
                    <a:t>)</a:t>
                  </a:r>
                  <a:r>
                    <a:rPr lang="en-US" baseline="30000" dirty="0"/>
                    <a:t>n</a:t>
                  </a:r>
                  <a14:m>
                    <m:oMath xmlns:m="http://schemas.openxmlformats.org/officeDocument/2006/math">
                      <m:r>
                        <a:rPr lang="en-US" dirty="0"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latin typeface="Cambria Math" panose="02040503050406030204" pitchFamily="18" charset="0"/>
                        </a:rPr>
                        <m:t>strong</m:t>
                      </m:r>
                      <m:r>
                        <a:rPr lang="en-US" baseline="-2500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endParaRPr lang="en-US" baseline="-25000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BA0EE1F8-03F4-471D-B4D2-01C70B12DF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57900" y="1517441"/>
                  <a:ext cx="2123145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2299" t="-28889" r="-3161" b="-5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C4E49EC4-E259-48A1-82F6-4065060705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765" y="882599"/>
            <a:ext cx="3513570" cy="36576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047926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AC723-213E-4762-BEC4-A88122607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Weak and strong pinning separation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6D812B-A203-4EDA-B743-DF2C47208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80" y="1272267"/>
            <a:ext cx="3600962" cy="28302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E306F20-4875-47AF-8735-37E1A7D12B77}"/>
              </a:ext>
            </a:extLst>
          </p:cNvPr>
          <p:cNvSpPr txBox="1"/>
          <p:nvPr/>
        </p:nvSpPr>
        <p:spPr>
          <a:xfrm>
            <a:off x="1007106" y="4456315"/>
            <a:ext cx="192430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Z. Chen et al. 2009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62D580-7C71-5CF9-F226-AAB9C3729EE2}"/>
              </a:ext>
            </a:extLst>
          </p:cNvPr>
          <p:cNvSpPr txBox="1"/>
          <p:nvPr/>
        </p:nvSpPr>
        <p:spPr>
          <a:xfrm>
            <a:off x="4069080" y="1962186"/>
            <a:ext cx="457597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</a:rPr>
              <a:t>there is no shortage of options for fitting </a:t>
            </a:r>
            <a:r>
              <a:rPr lang="en-US" sz="1800" dirty="0" err="1">
                <a:effectLst/>
                <a:latin typeface="Calibri" panose="020F0502020204030204" pitchFamily="34" charset="0"/>
              </a:rPr>
              <a:t>Ic</a:t>
            </a:r>
            <a:r>
              <a:rPr lang="en-US" sz="1800" dirty="0">
                <a:effectLst/>
                <a:latin typeface="Calibri" panose="020F0502020204030204" pitchFamily="34" charset="0"/>
              </a:rPr>
              <a:t>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540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51170-DA57-4D1F-AE14-3D1851630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98" y="72568"/>
            <a:ext cx="8920403" cy="61722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Weak and strong pinning: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F672FB7-C170-4C42-BA4F-9A355132CEC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75802" y="2271696"/>
            <a:ext cx="3274764" cy="24273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61BDD3F-4EF5-4F2C-B345-85CF2E1E026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185162" y="2631454"/>
            <a:ext cx="3369655" cy="26188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EA9709F-C6E7-4C3D-B23F-240D3601C2A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02" y="3867812"/>
            <a:ext cx="3293469" cy="25229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ABB3959-7E13-4F3B-B394-36D68566A2A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02" y="3523403"/>
            <a:ext cx="2576708" cy="26399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3F39DA1-294C-4EBB-8133-D6584E4B9A32}"/>
              </a:ext>
            </a:extLst>
          </p:cNvPr>
          <p:cNvSpPr txBox="1"/>
          <p:nvPr/>
        </p:nvSpPr>
        <p:spPr>
          <a:xfrm>
            <a:off x="185162" y="4705122"/>
            <a:ext cx="6362457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latin typeface="AdvTTe692faf0"/>
              </a:rPr>
              <a:t>=&gt; N.M. Strickland et al. 2022, N.J. Long et al. 2013 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6DE9EB-0D79-4092-A880-9FEB2E0D1DE3}"/>
              </a:ext>
            </a:extLst>
          </p:cNvPr>
          <p:cNvSpPr txBox="1"/>
          <p:nvPr/>
        </p:nvSpPr>
        <p:spPr>
          <a:xfrm>
            <a:off x="185162" y="821025"/>
            <a:ext cx="222445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Multi component fits: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28B160F-3178-47AD-81FD-B0C2C0133632}"/>
              </a:ext>
            </a:extLst>
          </p:cNvPr>
          <p:cNvSpPr txBox="1"/>
          <p:nvPr/>
        </p:nvSpPr>
        <p:spPr>
          <a:xfrm>
            <a:off x="3794094" y="2393064"/>
            <a:ext cx="7779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strong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79A5D8-ED0B-4376-B1D0-BE1E312418D8}"/>
              </a:ext>
            </a:extLst>
          </p:cNvPr>
          <p:cNvSpPr txBox="1"/>
          <p:nvPr/>
        </p:nvSpPr>
        <p:spPr>
          <a:xfrm>
            <a:off x="3578201" y="3599651"/>
            <a:ext cx="6779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weak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F292E00A-A35D-4050-9259-F565768B290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11947" y="778894"/>
            <a:ext cx="4132053" cy="385824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2533EFD-9F56-430A-BCAE-725AB937E9C2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29894" y="1310784"/>
            <a:ext cx="5195078" cy="51534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123371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51170-DA57-4D1F-AE14-3D1851630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98" y="88981"/>
            <a:ext cx="8920403" cy="61722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 More </a:t>
            </a:r>
            <a:r>
              <a:rPr lang="en-US" sz="3200" dirty="0">
                <a:solidFill>
                  <a:schemeClr val="bg1"/>
                </a:solidFill>
              </a:rPr>
              <a:t>weak pinning in recent production!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D1CEE25-0816-4226-8B24-04B590024F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751" y="1767447"/>
            <a:ext cx="3355117" cy="312373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AD87300-33E7-4BA1-B94C-6B37F2B5A6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9543" y="1815377"/>
            <a:ext cx="3210310" cy="30278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AC53D1-4912-45F9-81CC-4A1675FC319F}"/>
              </a:ext>
            </a:extLst>
          </p:cNvPr>
          <p:cNvSpPr txBox="1"/>
          <p:nvPr/>
        </p:nvSpPr>
        <p:spPr>
          <a:xfrm>
            <a:off x="3071004" y="1849564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B||ab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4FFF28-0912-420D-8F1D-5BF50A38FC59}"/>
              </a:ext>
            </a:extLst>
          </p:cNvPr>
          <p:cNvSpPr txBox="1"/>
          <p:nvPr/>
        </p:nvSpPr>
        <p:spPr>
          <a:xfrm>
            <a:off x="5813650" y="1915701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B||ab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F86998-E3EA-4DE2-973D-B4CDF0395BEE}"/>
              </a:ext>
            </a:extLst>
          </p:cNvPr>
          <p:cNvSpPr txBox="1"/>
          <p:nvPr/>
        </p:nvSpPr>
        <p:spPr>
          <a:xfrm>
            <a:off x="802257" y="1173192"/>
            <a:ext cx="496116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weak/strong pinning ratios in old/new production: </a:t>
            </a:r>
          </a:p>
        </p:txBody>
      </p:sp>
    </p:spTree>
    <p:extLst>
      <p:ext uri="{BB962C8B-B14F-4D97-AF65-F5344CB8AC3E}">
        <p14:creationId xmlns:p14="http://schemas.microsoft.com/office/powerpoint/2010/main" val="33336737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689.539"/>
  <p:tag name="OUTPUTTYPE" val="PNG"/>
  <p:tag name="IGUANATEXVERSION" val="161"/>
  <p:tag name="LATEXADDIN" val="\documentclass{article}&#10;\usepackage{amsmath}&#10;\pagestyle{empty}&#10;\begin{document}&#10;&#10;$$a_1(B,T)=a_{11}(T)\exp(-B/B_0) $$&#10;&#10;&#10;\end{document}"/>
  <p:tag name="IGUANATEXSIZE" val="20"/>
  <p:tag name="IGUANATEXCURSOR" val="86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Fals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9824"/>
  <p:tag name="ORIGINALWIDTH" val="1814.023"/>
  <p:tag name="OUTPUTTYPE" val="PNG"/>
  <p:tag name="IGUANATEXVERSION" val="161"/>
  <p:tag name="LATEXADDIN" val="\documentclass{article}&#10;\usepackage{amsmath}&#10;\pagestyle{empty}&#10;\begin{document}&#10;&#10;$$a_1(B,T)=a_{11}(B)\exp[-(T/T_+)^2] $$&#10;&#10;&#10;\end{document}"/>
  <p:tag name="IGUANATEXSIZE" val="20"/>
  <p:tag name="IGUANATEXCURSOR" val="113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Fals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634.796"/>
  <p:tag name="OUTPUTTYPE" val="PNG"/>
  <p:tag name="IGUANATEXVERSION" val="161"/>
  <p:tag name="LATEXADDIN" val="\documentclass{article}&#10;\usepackage{amsmath}&#10;\pagestyle{empty}&#10;\begin{document}&#10;&#10;$$a_2(B,T)=a_{21}(B)\exp[-T/T_0] $$&#10;&#10;&#10;\end{document}"/>
  <p:tag name="IGUANATEXSIZE" val="20"/>
  <p:tag name="IGUANATEXCURSOR" val="107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Fals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222.347"/>
  <p:tag name="OUTPUTTYPE" val="PNG"/>
  <p:tag name="IGUANATEXVERSION" val="161"/>
  <p:tag name="LATEXADDIN" val="\documentclass{article}&#10;\usepackage{amsmath}&#10;\pagestyle{empty}&#10;\begin{document}&#10;&#10;$$a_2(B,T)=a_{21}(T)B^{-\alpha} $$&#10;&#10;&#10;\end{document}"/>
  <p:tag name="IGUANATEXSIZE" val="20"/>
  <p:tag name="IGUANATEXCURSOR" val="96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Fals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5.9617"/>
  <p:tag name="ORIGINALWIDTH" val="3084.365"/>
  <p:tag name="OUTPUTTYPE" val="PNG"/>
  <p:tag name="IGUANATEXVERSION" val="161"/>
  <p:tag name="LATEXADDIN" val="\documentclass{article}&#10;\usepackage{amsmath}&#10;\pagestyle{empty}&#10;\begin{document}&#10;&#10;$$I_c(B,T,\theta)=\frac{a_1(B,T)}{\omega_1^2(B,T)\sin^2(\theta)+1}+\frac{a_2(B,T)}{\omega_2^2(B,T)\sin^2(\theta)+1}&#10;$$&#10;&#10;&#10;\end{document}"/>
  <p:tag name="IGUANATEXSIZE" val="20"/>
  <p:tag name="IGUANATEXCURSOR" val="91"/>
  <p:tag name="TRANSPARENCY" val="True"/>
  <p:tag name="FILENAME" val=""/>
  <p:tag name="LATEXENGINEID" val="0"/>
  <p:tag name="TEMPFOLDER" val="c:\temp\"/>
  <p:tag name="LATEXFORMHEIGHT" val="320"/>
  <p:tag name="LATEXFORMWIDTH" val="543.5"/>
  <p:tag name="LATEXFORMWRAP" val="Fals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15516</TotalTime>
  <Words>652</Words>
  <Application>Microsoft Office PowerPoint</Application>
  <PresentationFormat>On-screen Show (16:9)</PresentationFormat>
  <Paragraphs>134</Paragraphs>
  <Slides>16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AdvTTe692faf0</vt:lpstr>
      <vt:lpstr>Arial</vt:lpstr>
      <vt:lpstr>Atkinson Hyperlegible</vt:lpstr>
      <vt:lpstr>Calibri</vt:lpstr>
      <vt:lpstr>Cambria Math</vt:lpstr>
      <vt:lpstr>CMBX12</vt:lpstr>
      <vt:lpstr>Liberation Sans</vt:lpstr>
      <vt:lpstr>Raleway</vt:lpstr>
      <vt:lpstr>Wingdings</vt:lpstr>
      <vt:lpstr>Office Theme</vt:lpstr>
      <vt:lpstr>Custom Design</vt:lpstr>
      <vt:lpstr>PowerPoint Presentation</vt:lpstr>
      <vt:lpstr>200+ samples assessed at high fields (5-31 and ≤45 T)  and different temperatures</vt:lpstr>
      <vt:lpstr>If you are interested we can help:</vt:lpstr>
      <vt:lpstr>Torque magnetometer</vt:lpstr>
      <vt:lpstr>5 - 45 T measurements: no change in trend</vt:lpstr>
      <vt:lpstr>vs. T: exponential, stretched exponential around the ab plane</vt:lpstr>
      <vt:lpstr>Weak and strong pinning separation</vt:lpstr>
      <vt:lpstr>Weak and strong pinning:</vt:lpstr>
      <vt:lpstr> More weak pinning in recent production!</vt:lpstr>
      <vt:lpstr>All modern samples: low anisotropy ~5</vt:lpstr>
      <vt:lpstr>Strong pinning can be modified:</vt:lpstr>
      <vt:lpstr>Lengthwise Ic variations: strong pinning mainly</vt:lpstr>
      <vt:lpstr>Force/torque reel-to-reel magnetometer at T=20 K B=5 T</vt:lpstr>
      <vt:lpstr>Flux jumps in thick samples </vt:lpstr>
      <vt:lpstr>Many thanks: </vt:lpstr>
      <vt:lpstr>SUMMARY</vt:lpstr>
    </vt:vector>
  </TitlesOfParts>
  <Company>MagLab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Caroline  McNiel</dc:creator>
  <cp:lastModifiedBy>Jan Jaroszynski</cp:lastModifiedBy>
  <cp:revision>248</cp:revision>
  <cp:lastPrinted>2014-10-02T23:11:31Z</cp:lastPrinted>
  <dcterms:created xsi:type="dcterms:W3CDTF">2014-09-26T17:48:18Z</dcterms:created>
  <dcterms:modified xsi:type="dcterms:W3CDTF">2025-03-11T20:19:16Z</dcterms:modified>
</cp:coreProperties>
</file>