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259" r:id="rId3"/>
    <p:sldId id="258" r:id="rId4"/>
    <p:sldId id="260" r:id="rId5"/>
    <p:sldId id="834" r:id="rId6"/>
    <p:sldId id="793" r:id="rId7"/>
    <p:sldId id="795" r:id="rId8"/>
    <p:sldId id="794" r:id="rId9"/>
    <p:sldId id="796" r:id="rId10"/>
    <p:sldId id="797" r:id="rId11"/>
    <p:sldId id="799" r:id="rId12"/>
    <p:sldId id="798" r:id="rId13"/>
    <p:sldId id="802" r:id="rId14"/>
    <p:sldId id="803" r:id="rId15"/>
    <p:sldId id="801" r:id="rId16"/>
    <p:sldId id="617" r:id="rId17"/>
    <p:sldId id="490" r:id="rId18"/>
    <p:sldId id="502" r:id="rId19"/>
    <p:sldId id="566" r:id="rId20"/>
    <p:sldId id="567" r:id="rId21"/>
    <p:sldId id="568" r:id="rId22"/>
    <p:sldId id="646" r:id="rId23"/>
    <p:sldId id="648" r:id="rId24"/>
    <p:sldId id="804" r:id="rId25"/>
    <p:sldId id="647" r:id="rId26"/>
    <p:sldId id="830" r:id="rId27"/>
    <p:sldId id="806" r:id="rId28"/>
    <p:sldId id="805" r:id="rId29"/>
    <p:sldId id="818" r:id="rId30"/>
    <p:sldId id="835" r:id="rId31"/>
    <p:sldId id="809" r:id="rId32"/>
    <p:sldId id="810" r:id="rId33"/>
    <p:sldId id="630" r:id="rId34"/>
    <p:sldId id="811" r:id="rId35"/>
    <p:sldId id="815" r:id="rId36"/>
    <p:sldId id="813" r:id="rId37"/>
    <p:sldId id="822" r:id="rId38"/>
    <p:sldId id="640" r:id="rId39"/>
    <p:sldId id="631" r:id="rId40"/>
    <p:sldId id="618" r:id="rId41"/>
    <p:sldId id="808" r:id="rId42"/>
    <p:sldId id="840" r:id="rId43"/>
    <p:sldId id="814" r:id="rId44"/>
    <p:sldId id="841" r:id="rId45"/>
    <p:sldId id="824" r:id="rId46"/>
    <p:sldId id="828" r:id="rId47"/>
    <p:sldId id="816" r:id="rId48"/>
    <p:sldId id="817" r:id="rId49"/>
    <p:sldId id="819" r:id="rId50"/>
    <p:sldId id="820" r:id="rId51"/>
    <p:sldId id="838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834" autoAdjust="0"/>
    <p:restoredTop sz="94660"/>
  </p:normalViewPr>
  <p:slideViewPr>
    <p:cSldViewPr snapToGrid="0">
      <p:cViewPr varScale="1">
        <p:scale>
          <a:sx n="67" d="100"/>
          <a:sy n="67" d="100"/>
        </p:scale>
        <p:origin x="5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861157215899394"/>
          <c:y val="3.079951848445792E-2"/>
          <c:w val="0.75087539477049192"/>
          <c:h val="0.79317407473253265"/>
        </c:manualLayout>
      </c:layout>
      <c:scatterChart>
        <c:scatterStyle val="smoothMarker"/>
        <c:varyColors val="0"/>
        <c:ser>
          <c:idx val="0"/>
          <c:order val="0"/>
          <c:tx>
            <c:v>T = Tcs</c:v>
          </c:tx>
          <c:spPr>
            <a:ln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BB_param_complete_BP3!$E$76:$E$82</c:f>
              <c:numCache>
                <c:formatCode>0.00</c:formatCode>
                <c:ptCount val="7"/>
                <c:pt idx="0">
                  <c:v>16.054300296249377</c:v>
                </c:pt>
                <c:pt idx="1">
                  <c:v>15.079348341740001</c:v>
                </c:pt>
                <c:pt idx="2">
                  <c:v>14.110078171221149</c:v>
                </c:pt>
                <c:pt idx="3">
                  <c:v>13.147041288732426</c:v>
                </c:pt>
                <c:pt idx="4">
                  <c:v>12.438788120516978</c:v>
                </c:pt>
                <c:pt idx="5">
                  <c:v>11.242424590724177</c:v>
                </c:pt>
                <c:pt idx="6">
                  <c:v>9.3725671307824143</c:v>
                </c:pt>
              </c:numCache>
            </c:numRef>
          </c:xVal>
          <c:yVal>
            <c:numRef>
              <c:f>BB_param_complete_BP3!$J$76:$J$82</c:f>
              <c:numCache>
                <c:formatCode>0.00</c:formatCode>
                <c:ptCount val="7"/>
                <c:pt idx="0">
                  <c:v>4.3971668852622043</c:v>
                </c:pt>
                <c:pt idx="1">
                  <c:v>6.4158617908221292</c:v>
                </c:pt>
                <c:pt idx="2">
                  <c:v>8.8961892514727126</c:v>
                </c:pt>
                <c:pt idx="3">
                  <c:v>11.886610712386011</c:v>
                </c:pt>
                <c:pt idx="4">
                  <c:v>14.46192830921305</c:v>
                </c:pt>
                <c:pt idx="5">
                  <c:v>19.645481019398584</c:v>
                </c:pt>
                <c:pt idx="6">
                  <c:v>30.347276150006852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BAD-4B32-BBB3-E344CF3D4A85}"/>
            </c:ext>
          </c:extLst>
        </c:ser>
        <c:ser>
          <c:idx val="1"/>
          <c:order val="1"/>
          <c:tx>
            <c:v>Spec. RRP 1.9 K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BB_param_ref_PIT!$A$13:$A$51</c:f>
              <c:numCache>
                <c:formatCode>General</c:formatCode>
                <c:ptCount val="3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  <c:pt idx="17">
                  <c:v>9.5</c:v>
                </c:pt>
                <c:pt idx="18">
                  <c:v>10</c:v>
                </c:pt>
                <c:pt idx="19">
                  <c:v>10.5</c:v>
                </c:pt>
                <c:pt idx="20">
                  <c:v>11</c:v>
                </c:pt>
                <c:pt idx="21">
                  <c:v>11.5</c:v>
                </c:pt>
                <c:pt idx="22">
                  <c:v>12</c:v>
                </c:pt>
                <c:pt idx="23">
                  <c:v>12.3</c:v>
                </c:pt>
                <c:pt idx="24">
                  <c:v>13</c:v>
                </c:pt>
                <c:pt idx="25">
                  <c:v>13.5</c:v>
                </c:pt>
                <c:pt idx="26">
                  <c:v>14</c:v>
                </c:pt>
                <c:pt idx="27">
                  <c:v>14.5</c:v>
                </c:pt>
                <c:pt idx="28">
                  <c:v>15</c:v>
                </c:pt>
                <c:pt idx="29">
                  <c:v>15.17</c:v>
                </c:pt>
                <c:pt idx="30">
                  <c:v>16</c:v>
                </c:pt>
                <c:pt idx="31">
                  <c:v>16.5</c:v>
                </c:pt>
                <c:pt idx="32">
                  <c:v>17</c:v>
                </c:pt>
                <c:pt idx="33">
                  <c:v>17.5</c:v>
                </c:pt>
                <c:pt idx="34">
                  <c:v>18</c:v>
                </c:pt>
                <c:pt idx="35">
                  <c:v>18.5</c:v>
                </c:pt>
                <c:pt idx="36">
                  <c:v>19</c:v>
                </c:pt>
                <c:pt idx="37">
                  <c:v>19.5</c:v>
                </c:pt>
                <c:pt idx="38">
                  <c:v>20</c:v>
                </c:pt>
              </c:numCache>
            </c:numRef>
          </c:xVal>
          <c:yVal>
            <c:numRef>
              <c:f>BB_param_ref_PIT!$I$13:$I$51</c:f>
              <c:numCache>
                <c:formatCode>General</c:formatCode>
                <c:ptCount val="39"/>
                <c:pt idx="0">
                  <c:v>292.5588128797134</c:v>
                </c:pt>
                <c:pt idx="1">
                  <c:v>230.29683698450205</c:v>
                </c:pt>
                <c:pt idx="2">
                  <c:v>192.15128644329528</c:v>
                </c:pt>
                <c:pt idx="3">
                  <c:v>165.46495719733764</c:v>
                </c:pt>
                <c:pt idx="4">
                  <c:v>145.3162975801533</c:v>
                </c:pt>
                <c:pt idx="5">
                  <c:v>129.3327290584709</c:v>
                </c:pt>
                <c:pt idx="6">
                  <c:v>116.20778933147409</c:v>
                </c:pt>
                <c:pt idx="7">
                  <c:v>105.15328610919246</c:v>
                </c:pt>
                <c:pt idx="8">
                  <c:v>95.660803574357615</c:v>
                </c:pt>
                <c:pt idx="9">
                  <c:v>87.385149988275543</c:v>
                </c:pt>
                <c:pt idx="10">
                  <c:v>80.082251370626935</c:v>
                </c:pt>
                <c:pt idx="11">
                  <c:v>73.573749615656197</c:v>
                </c:pt>
                <c:pt idx="12">
                  <c:v>67.725700115517313</c:v>
                </c:pt>
                <c:pt idx="13">
                  <c:v>62.435170186425253</c:v>
                </c:pt>
                <c:pt idx="14">
                  <c:v>57.621487870340879</c:v>
                </c:pt>
                <c:pt idx="15">
                  <c:v>53.220343457470342</c:v>
                </c:pt>
                <c:pt idx="16">
                  <c:v>49.179703824420081</c:v>
                </c:pt>
                <c:pt idx="17">
                  <c:v>45.4569144192861</c:v>
                </c:pt>
                <c:pt idx="18">
                  <c:v>42.01660030826833</c:v>
                </c:pt>
                <c:pt idx="19">
                  <c:v>38.829117594641303</c:v>
                </c:pt>
                <c:pt idx="20">
                  <c:v>35.869391895053468</c:v>
                </c:pt>
                <c:pt idx="21">
                  <c:v>33.116034134142708</c:v>
                </c:pt>
                <c:pt idx="22">
                  <c:v>30.550658387136114</c:v>
                </c:pt>
                <c:pt idx="23">
                  <c:v>29.09495394310979</c:v>
                </c:pt>
                <c:pt idx="24">
                  <c:v>25.922240854530909</c:v>
                </c:pt>
                <c:pt idx="25">
                  <c:v>23.833182101204279</c:v>
                </c:pt>
                <c:pt idx="26">
                  <c:v>21.879465822846985</c:v>
                </c:pt>
                <c:pt idx="27">
                  <c:v>20.051609818783248</c:v>
                </c:pt>
                <c:pt idx="28">
                  <c:v>18.341177260241679</c:v>
                </c:pt>
                <c:pt idx="29">
                  <c:v>17.785015822926574</c:v>
                </c:pt>
                <c:pt idx="30">
                  <c:v>15.243199017007754</c:v>
                </c:pt>
                <c:pt idx="31">
                  <c:v>13.842795066071915</c:v>
                </c:pt>
                <c:pt idx="32">
                  <c:v>12.533909042122145</c:v>
                </c:pt>
                <c:pt idx="33">
                  <c:v>11.311545693250668</c:v>
                </c:pt>
                <c:pt idx="34">
                  <c:v>10.171160299606466</c:v>
                </c:pt>
                <c:pt idx="35">
                  <c:v>9.1086057398392875</c:v>
                </c:pt>
                <c:pt idx="36">
                  <c:v>8.1200870783636852</c:v>
                </c:pt>
                <c:pt idx="37">
                  <c:v>7.2021224330400448</c:v>
                </c:pt>
                <c:pt idx="38">
                  <c:v>6.3515091140831403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BAD-4B32-BBB3-E344CF3D4A85}"/>
            </c:ext>
          </c:extLst>
        </c:ser>
        <c:ser>
          <c:idx val="2"/>
          <c:order val="2"/>
          <c:tx>
            <c:v>Load-line</c:v>
          </c:tx>
          <c:spPr>
            <a:ln w="38100" cmpd="dbl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'Load-line_II_gener.'!$C$3:$C$12</c:f>
              <c:numCache>
                <c:formatCode>0.000</c:formatCode>
                <c:ptCount val="10"/>
                <c:pt idx="0">
                  <c:v>4.4119000000000002</c:v>
                </c:pt>
                <c:pt idx="1">
                  <c:v>6.4874999999999998</c:v>
                </c:pt>
                <c:pt idx="2">
                  <c:v>8.5000999999999998</c:v>
                </c:pt>
                <c:pt idx="3">
                  <c:v>9.8094000000000001</c:v>
                </c:pt>
                <c:pt idx="4">
                  <c:v>11.414</c:v>
                </c:pt>
                <c:pt idx="5">
                  <c:v>12.054399999999999</c:v>
                </c:pt>
                <c:pt idx="6">
                  <c:v>12.3322</c:v>
                </c:pt>
                <c:pt idx="7">
                  <c:v>13.383800000000001</c:v>
                </c:pt>
                <c:pt idx="8">
                  <c:v>14.491899999999999</c:v>
                </c:pt>
                <c:pt idx="9">
                  <c:v>15.6243</c:v>
                </c:pt>
              </c:numCache>
            </c:numRef>
          </c:xVal>
          <c:yVal>
            <c:numRef>
              <c:f>'Load-line_II_gener.'!$B$3:$B$12</c:f>
              <c:numCache>
                <c:formatCode>0.000</c:formatCode>
                <c:ptCount val="10"/>
                <c:pt idx="0">
                  <c:v>6</c:v>
                </c:pt>
                <c:pt idx="1">
                  <c:v>9</c:v>
                </c:pt>
                <c:pt idx="2">
                  <c:v>12</c:v>
                </c:pt>
                <c:pt idx="3">
                  <c:v>14</c:v>
                </c:pt>
                <c:pt idx="4">
                  <c:v>16.47</c:v>
                </c:pt>
                <c:pt idx="5">
                  <c:v>17.46</c:v>
                </c:pt>
                <c:pt idx="6">
                  <c:v>17.89</c:v>
                </c:pt>
                <c:pt idx="7">
                  <c:v>19.52</c:v>
                </c:pt>
                <c:pt idx="8">
                  <c:v>21.24</c:v>
                </c:pt>
                <c:pt idx="9">
                  <c:v>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BAD-4B32-BBB3-E344CF3D4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912152"/>
        <c:axId val="205912544"/>
      </c:scatterChart>
      <c:valAx>
        <c:axId val="205912152"/>
        <c:scaling>
          <c:orientation val="minMax"/>
          <c:max val="15"/>
          <c:min val="6"/>
        </c:scaling>
        <c:delete val="0"/>
        <c:axPos val="b"/>
        <c:minorGridlines>
          <c:spPr>
            <a:ln w="3175">
              <a:solidFill>
                <a:sysClr val="window" lastClr="FFFFFF">
                  <a:lumMod val="85000"/>
                </a:sysClr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Total field  (T)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5912544"/>
        <c:crosses val="autoZero"/>
        <c:crossBetween val="midCat"/>
        <c:majorUnit val="1"/>
        <c:minorUnit val="0.5"/>
      </c:valAx>
      <c:valAx>
        <c:axId val="205912544"/>
        <c:scaling>
          <c:orientation val="minMax"/>
          <c:max val="32"/>
          <c:min val="6"/>
        </c:scaling>
        <c:delete val="0"/>
        <c:axPos val="l"/>
        <c:minorGridlines>
          <c:spPr>
            <a:ln w="0">
              <a:solidFill>
                <a:sysClr val="window" lastClr="FFFFFF">
                  <a:lumMod val="85000"/>
                </a:sys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Cable current (A)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5912152"/>
        <c:crosses val="autoZero"/>
        <c:crossBetween val="midCat"/>
        <c:minorUnit val="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0.61232</cdr:x>
      <cdr:y>0.63995</cdr:y>
    </cdr:from>
    <cdr:to>
      <cdr:x>0.79888</cdr:x>
      <cdr:y>0.72434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24005" y="2627696"/>
          <a:ext cx="921367" cy="3465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rgbClr val="FF0000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800" b="1">
              <a:solidFill>
                <a:srgbClr val="FF0000"/>
              </a:solidFill>
            </a:rPr>
            <a:t>T = Tcs</a:t>
          </a:r>
        </a:p>
      </cdr:txBody>
    </cdr:sp>
  </cdr:relSizeAnchor>
  <cdr:relSizeAnchor xmlns:cdr="http://schemas.openxmlformats.org/drawingml/2006/chartDrawing">
    <cdr:from>
      <cdr:x>0.70605</cdr:x>
      <cdr:y>0.14309</cdr:y>
    </cdr:from>
    <cdr:to>
      <cdr:x>0.90427</cdr:x>
      <cdr:y>0.23502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486904" y="587533"/>
          <a:ext cx="978972" cy="3774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chemeClr val="tx2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800" b="1" dirty="0">
              <a:solidFill>
                <a:schemeClr val="tx2"/>
              </a:solidFill>
            </a:rPr>
            <a:t>T = 1.9 K</a:t>
          </a:r>
        </a:p>
      </cdr:txBody>
    </cdr:sp>
  </cdr:relSizeAnchor>
  <cdr:relSizeAnchor xmlns:cdr="http://schemas.openxmlformats.org/drawingml/2006/chartDrawing">
    <cdr:from>
      <cdr:x>0.20888</cdr:x>
      <cdr:y>0.5717</cdr:y>
    </cdr:from>
    <cdr:to>
      <cdr:x>0.39403</cdr:x>
      <cdr:y>0.79439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318CD13A-C3DA-3085-E62E-2846B81F9DC7}"/>
            </a:ext>
          </a:extLst>
        </cdr:cNvPr>
        <cdr:cNvSpPr txBox="1"/>
      </cdr:nvSpPr>
      <cdr:spPr>
        <a:xfrm xmlns:a="http://schemas.openxmlformats.org/drawingml/2006/main" rot="20228194">
          <a:off x="1031574" y="23474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Load line</a:t>
          </a:r>
          <a:endParaRPr lang="en-GB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0.61606</cdr:x>
      <cdr:y>0.45175</cdr:y>
    </cdr:from>
    <cdr:to>
      <cdr:x>0.67843</cdr:x>
      <cdr:y>0.51739</cdr:y>
    </cdr:to>
    <cdr:sp macro="" textlink="">
      <cdr:nvSpPr>
        <cdr:cNvPr id="5" name="Star: 5 Points 4">
          <a:extLst xmlns:a="http://schemas.openxmlformats.org/drawingml/2006/main">
            <a:ext uri="{FF2B5EF4-FFF2-40B4-BE49-F238E27FC236}">
              <a16:creationId xmlns:a16="http://schemas.microsoft.com/office/drawing/2014/main" id="{94AFD9C4-C942-3E4E-0CF1-7AC33D2579A8}"/>
            </a:ext>
          </a:extLst>
        </cdr:cNvPr>
        <cdr:cNvSpPr/>
      </cdr:nvSpPr>
      <cdr:spPr>
        <a:xfrm xmlns:a="http://schemas.openxmlformats.org/drawingml/2006/main">
          <a:off x="3042498" y="1854943"/>
          <a:ext cx="308008" cy="269507"/>
        </a:xfrm>
        <a:prstGeom xmlns:a="http://schemas.openxmlformats.org/drawingml/2006/main" prst="star5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0.59198</cdr:x>
      <cdr:y>0.03603</cdr:y>
    </cdr:from>
    <cdr:to>
      <cdr:x>0.65198</cdr:x>
      <cdr:y>0.45873</cdr:y>
    </cdr:to>
    <cdr:sp macro="" textlink="">
      <cdr:nvSpPr>
        <cdr:cNvPr id="6" name="Left Brace 5">
          <a:extLst xmlns:a="http://schemas.openxmlformats.org/drawingml/2006/main">
            <a:ext uri="{FF2B5EF4-FFF2-40B4-BE49-F238E27FC236}">
              <a16:creationId xmlns:a16="http://schemas.microsoft.com/office/drawing/2014/main" id="{557373EB-0661-8F53-595F-767B155623E0}"/>
            </a:ext>
          </a:extLst>
        </cdr:cNvPr>
        <cdr:cNvSpPr/>
      </cdr:nvSpPr>
      <cdr:spPr>
        <a:xfrm xmlns:a="http://schemas.openxmlformats.org/drawingml/2006/main">
          <a:off x="2923563" y="147943"/>
          <a:ext cx="296333" cy="1735667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0.69026</cdr:x>
      <cdr:y>0.44626</cdr:y>
    </cdr:from>
    <cdr:to>
      <cdr:x>0.87516</cdr:x>
      <cdr:y>0.52481</cdr:y>
    </cdr:to>
    <cdr:sp macro="" textlink="">
      <cdr:nvSpPr>
        <cdr:cNvPr id="7" name="Left Brace 6">
          <a:extLst xmlns:a="http://schemas.openxmlformats.org/drawingml/2006/main">
            <a:ext uri="{FF2B5EF4-FFF2-40B4-BE49-F238E27FC236}">
              <a16:creationId xmlns:a16="http://schemas.microsoft.com/office/drawing/2014/main" id="{A648FF64-3FF5-BD0E-7BD5-9D40A3699B54}"/>
            </a:ext>
          </a:extLst>
        </cdr:cNvPr>
        <cdr:cNvSpPr/>
      </cdr:nvSpPr>
      <cdr:spPr>
        <a:xfrm xmlns:a="http://schemas.openxmlformats.org/drawingml/2006/main" rot="14701766">
          <a:off x="3704262" y="1537069"/>
          <a:ext cx="322525" cy="913153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7030A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0.47712</cdr:x>
      <cdr:y>0.05871</cdr:y>
    </cdr:from>
    <cdr:to>
      <cdr:x>0.64341</cdr:x>
      <cdr:y>0.29171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BC43BFC7-A0E6-7A05-C4C2-F8B6598F0561}"/>
            </a:ext>
          </a:extLst>
        </cdr:cNvPr>
        <cdr:cNvSpPr txBox="1"/>
      </cdr:nvSpPr>
      <cdr:spPr>
        <a:xfrm xmlns:a="http://schemas.openxmlformats.org/drawingml/2006/main">
          <a:off x="2356298" y="241077"/>
          <a:ext cx="821266" cy="956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Current </a:t>
          </a:r>
        </a:p>
        <a:p xmlns:a="http://schemas.openxmlformats.org/drawingml/2006/main">
          <a:r>
            <a:rPr 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margin</a:t>
          </a:r>
          <a:endParaRPr lang="en-GB" sz="1400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0.76869</cdr:x>
      <cdr:y>0.48939</cdr:y>
    </cdr:from>
    <cdr:to>
      <cdr:x>0.93498</cdr:x>
      <cdr:y>0.72239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id="{969BBC65-A499-857B-E2FF-82EE4D3656F8}"/>
            </a:ext>
          </a:extLst>
        </cdr:cNvPr>
        <cdr:cNvSpPr txBox="1"/>
      </cdr:nvSpPr>
      <cdr:spPr>
        <a:xfrm xmlns:a="http://schemas.openxmlformats.org/drawingml/2006/main" rot="20004174">
          <a:off x="3796260" y="2009474"/>
          <a:ext cx="821266" cy="956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Load line </a:t>
          </a:r>
        </a:p>
        <a:p xmlns:a="http://schemas.openxmlformats.org/drawingml/2006/main">
          <a:pPr algn="ctr"/>
          <a:r>
            <a:rPr lang="en-US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margin</a:t>
          </a:r>
          <a:endParaRPr lang="en-GB" sz="14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16C60-9B1D-4536-8518-6744B9DD9B45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48E81-3623-44DA-905C-F6E21F6EE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5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BC34D-B5F7-417A-B42A-D43427AF0F4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32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49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0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62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35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4156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725" y="1119455"/>
            <a:ext cx="8614938" cy="5136490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4" descr="Applied Superconductivity Conference">
            <a:extLst>
              <a:ext uri="{FF2B5EF4-FFF2-40B4-BE49-F238E27FC236}">
                <a16:creationId xmlns:a16="http://schemas.microsoft.com/office/drawing/2014/main" id="{47ED9F74-44B9-1F8F-0CD8-39C1366D75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97" y="112830"/>
            <a:ext cx="787491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">
            <a:extLst>
              <a:ext uri="{FF2B5EF4-FFF2-40B4-BE49-F238E27FC236}">
                <a16:creationId xmlns:a16="http://schemas.microsoft.com/office/drawing/2014/main" id="{78D4C2A5-C774-8BEC-E067-96C0CA788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991" y="112830"/>
            <a:ext cx="731912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85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7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4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286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437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42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25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612825A-CD67-4109-9B0D-410E0187862A}" type="datetimeFigureOut">
              <a:rPr lang="en-GB" smtClean="0"/>
              <a:t>07/07/2024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3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8682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5F44E8F8-60BA-E29A-054B-5BE336D77C09}"/>
              </a:ext>
            </a:extLst>
          </p:cNvPr>
          <p:cNvSpPr txBox="1">
            <a:spLocks/>
          </p:cNvSpPr>
          <p:nvPr userDrawn="1"/>
        </p:nvSpPr>
        <p:spPr>
          <a:xfrm>
            <a:off x="0" y="6652528"/>
            <a:ext cx="43066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Students Lecture, 2024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8038AA1-A384-A9C0-D896-F628AFE5BE42}"/>
              </a:ext>
            </a:extLst>
          </p:cNvPr>
          <p:cNvSpPr txBox="1">
            <a:spLocks/>
          </p:cNvSpPr>
          <p:nvPr userDrawn="1"/>
        </p:nvSpPr>
        <p:spPr>
          <a:xfrm>
            <a:off x="5016750" y="6644292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735CECF-8A7A-719D-AFFF-C91C67F03318}"/>
              </a:ext>
            </a:extLst>
          </p:cNvPr>
          <p:cNvSpPr txBox="1">
            <a:spLocks/>
          </p:cNvSpPr>
          <p:nvPr userDrawn="1"/>
        </p:nvSpPr>
        <p:spPr>
          <a:xfrm>
            <a:off x="8731501" y="6652529"/>
            <a:ext cx="4124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2EF31F-EFC0-402F-BD06-066D8594C539}" type="slidenum">
              <a:rPr lang="en-GB" sz="900" smtClean="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77861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9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0.jpe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3.emf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35.png"/><Relationship Id="rId5" Type="http://schemas.openxmlformats.org/officeDocument/2006/relationships/image" Target="../media/image8.png"/><Relationship Id="rId10" Type="http://schemas.openxmlformats.org/officeDocument/2006/relationships/image" Target="../media/image320.pn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gif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408/" TargetMode="External"/><Relationship Id="rId2" Type="http://schemas.openxmlformats.org/officeDocument/2006/relationships/hyperlink" Target="http://www.uspas.fnal.gov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3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55.png"/><Relationship Id="rId5" Type="http://schemas.openxmlformats.org/officeDocument/2006/relationships/image" Target="../media/image10.png"/><Relationship Id="rId10" Type="http://schemas.openxmlformats.org/officeDocument/2006/relationships/image" Target="../media/image56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57.png"/><Relationship Id="rId7" Type="http://schemas.openxmlformats.org/officeDocument/2006/relationships/image" Target="../media/image65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3.png"/><Relationship Id="rId9" Type="http://schemas.openxmlformats.org/officeDocument/2006/relationships/image" Target="../media/image66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11.bin"/><Relationship Id="rId3" Type="http://schemas.openxmlformats.org/officeDocument/2006/relationships/image" Target="../media/image67.emf"/><Relationship Id="rId7" Type="http://schemas.openxmlformats.org/officeDocument/2006/relationships/oleObject" Target="../embeddings/oleObject8.bin"/><Relationship Id="rId12" Type="http://schemas.openxmlformats.org/officeDocument/2006/relationships/image" Target="../media/image72.wmf"/><Relationship Id="rId17" Type="http://schemas.openxmlformats.org/officeDocument/2006/relationships/image" Target="../media/image93.png"/><Relationship Id="rId2" Type="http://schemas.openxmlformats.org/officeDocument/2006/relationships/image" Target="../media/image83.png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image" Target="../media/image91.png"/><Relationship Id="rId10" Type="http://schemas.openxmlformats.org/officeDocument/2006/relationships/image" Target="../media/image71.wmf"/><Relationship Id="rId4" Type="http://schemas.openxmlformats.org/officeDocument/2006/relationships/image" Target="../media/image68.e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73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7234/" TargetMode="Externa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90.wmf"/><Relationship Id="rId3" Type="http://schemas.openxmlformats.org/officeDocument/2006/relationships/image" Target="../media/image85.wmf"/><Relationship Id="rId7" Type="http://schemas.openxmlformats.org/officeDocument/2006/relationships/image" Target="../media/image87.wmf"/><Relationship Id="rId12" Type="http://schemas.openxmlformats.org/officeDocument/2006/relationships/oleObject" Target="../embeddings/oleObject17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89.wmf"/><Relationship Id="rId5" Type="http://schemas.openxmlformats.org/officeDocument/2006/relationships/image" Target="../media/image86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88.wmf"/><Relationship Id="rId14" Type="http://schemas.openxmlformats.org/officeDocument/2006/relationships/image" Target="../media/image91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94.wmf"/><Relationship Id="rId3" Type="http://schemas.openxmlformats.org/officeDocument/2006/relationships/image" Target="../media/image85.wmf"/><Relationship Id="rId7" Type="http://schemas.openxmlformats.org/officeDocument/2006/relationships/image" Target="../media/image87.wmf"/><Relationship Id="rId12" Type="http://schemas.openxmlformats.org/officeDocument/2006/relationships/oleObject" Target="../embeddings/oleObject20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93.wmf"/><Relationship Id="rId5" Type="http://schemas.openxmlformats.org/officeDocument/2006/relationships/image" Target="../media/image86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92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12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jpg"/><Relationship Id="rId5" Type="http://schemas.openxmlformats.org/officeDocument/2006/relationships/image" Target="../media/image8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F7164-4216-49EF-A92D-FADFAA38040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EF6EDE-7EFE-E09A-D86D-30AC3CC0A4DD}"/>
              </a:ext>
            </a:extLst>
          </p:cNvPr>
          <p:cNvSpPr txBox="1"/>
          <p:nvPr/>
        </p:nvSpPr>
        <p:spPr>
          <a:xfrm>
            <a:off x="471713" y="1289953"/>
            <a:ext cx="851262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 Lecture - 2024</a:t>
            </a: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Technology Challenges: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magnets (1/2)</a:t>
            </a:r>
          </a:p>
          <a:p>
            <a:pPr algn="ctr"/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(susana.Izquierdo.Bermudez@cern.ch)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Organization for Nuclear Research (CERN) </a:t>
            </a:r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3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82ED-43B0-010C-A561-94C426D4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B18C4-2580-C1CA-8C24-694F98EBB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/>
              <a:t>In 1911, </a:t>
            </a:r>
            <a:r>
              <a:rPr lang="en-US" altLang="en-US" sz="2000" dirty="0" err="1"/>
              <a:t>Kammerling-Onnes</a:t>
            </a:r>
            <a:r>
              <a:rPr lang="en-US" altLang="en-US" sz="2000" dirty="0"/>
              <a:t>, discovered superconductivity (</a:t>
            </a:r>
            <a:r>
              <a:rPr lang="en-US" altLang="en-US" sz="2000" b="1" dirty="0">
                <a:solidFill>
                  <a:srgbClr val="FF0000"/>
                </a:solidFill>
              </a:rPr>
              <a:t>ZERO resistance </a:t>
            </a:r>
            <a:r>
              <a:rPr lang="en-US" altLang="en-US" sz="2000" dirty="0"/>
              <a:t>of mercury wire at 4.2 K)</a:t>
            </a:r>
          </a:p>
          <a:p>
            <a:endParaRPr lang="en-US" altLang="en-US" sz="2000" dirty="0"/>
          </a:p>
          <a:p>
            <a:endParaRPr lang="en-US" altLang="en-US" sz="2000" dirty="0"/>
          </a:p>
          <a:p>
            <a:endParaRPr lang="en-GB" sz="2000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9593FAD-22F0-4220-213D-F34855BC2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7" t="23167" r="52609" b="22581"/>
          <a:stretch>
            <a:fillRect/>
          </a:stretch>
        </p:blipFill>
        <p:spPr bwMode="auto">
          <a:xfrm>
            <a:off x="2168452" y="1850836"/>
            <a:ext cx="1998662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rho(T)">
            <a:extLst>
              <a:ext uri="{FF2B5EF4-FFF2-40B4-BE49-F238E27FC236}">
                <a16:creationId xmlns:a16="http://schemas.microsoft.com/office/drawing/2014/main" id="{0A36911D-7238-1DD2-C547-ABF543E35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58" y="1850836"/>
            <a:ext cx="20272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445DD7D-3CFB-9180-807C-0CFC763E9663}"/>
              </a:ext>
            </a:extLst>
          </p:cNvPr>
          <p:cNvSpPr txBox="1">
            <a:spLocks/>
          </p:cNvSpPr>
          <p:nvPr/>
        </p:nvSpPr>
        <p:spPr>
          <a:xfrm>
            <a:off x="226337" y="4552035"/>
            <a:ext cx="5532437" cy="4979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altLang="en-US" sz="2000" dirty="0"/>
              <a:t>The temperature at which the transition takes place is called </a:t>
            </a:r>
            <a:r>
              <a:rPr lang="en-GB" altLang="en-US" sz="2000" b="1" dirty="0">
                <a:solidFill>
                  <a:srgbClr val="FF0000"/>
                </a:solidFill>
              </a:rPr>
              <a:t>critical temperature </a:t>
            </a:r>
            <a:r>
              <a:rPr lang="en-GB" altLang="en-US" sz="2000" b="1" i="1" dirty="0">
                <a:solidFill>
                  <a:srgbClr val="FF0000"/>
                </a:solidFill>
              </a:rPr>
              <a:t>T</a:t>
            </a:r>
            <a:r>
              <a:rPr lang="en-GB" altLang="en-US" sz="2000" b="1" i="1" baseline="-25000" dirty="0">
                <a:solidFill>
                  <a:srgbClr val="FF0000"/>
                </a:solidFill>
              </a:rPr>
              <a:t>c</a:t>
            </a:r>
          </a:p>
          <a:p>
            <a:pPr marL="285750" indent="-285750"/>
            <a:r>
              <a:rPr lang="en-GB" altLang="en-US" sz="2000" dirty="0"/>
              <a:t>Observed in may materials</a:t>
            </a:r>
          </a:p>
          <a:p>
            <a:pPr marL="742950" lvl="1" indent="-285750"/>
            <a:r>
              <a:rPr lang="en-GB" altLang="en-US" sz="1600" dirty="0"/>
              <a:t>but not in the typical best conductors (Cu, Ag, Au)</a:t>
            </a:r>
          </a:p>
          <a:p>
            <a:pPr marL="285750" indent="-285750"/>
            <a:r>
              <a:rPr lang="en-GB" altLang="en-US" sz="2000" dirty="0"/>
              <a:t>At </a:t>
            </a:r>
            <a:r>
              <a:rPr lang="en-GB" altLang="en-US" sz="2000" i="1" dirty="0"/>
              <a:t>T</a:t>
            </a:r>
            <a:r>
              <a:rPr lang="en-GB" altLang="en-US" sz="2000" dirty="0"/>
              <a:t> &gt; </a:t>
            </a:r>
            <a:r>
              <a:rPr lang="en-GB" altLang="en-US" sz="2000" i="1" dirty="0"/>
              <a:t>T</a:t>
            </a:r>
            <a:r>
              <a:rPr lang="en-GB" altLang="en-US" sz="2000" i="1" baseline="-25000" dirty="0"/>
              <a:t>c </a:t>
            </a:r>
            <a:r>
              <a:rPr lang="en-GB" altLang="en-US" sz="2000" i="1" dirty="0"/>
              <a:t>, </a:t>
            </a:r>
            <a:r>
              <a:rPr lang="en-GB" altLang="en-US" sz="2000" dirty="0"/>
              <a:t>superconductor very poor conductor</a:t>
            </a:r>
          </a:p>
          <a:p>
            <a:endParaRPr lang="en-GB" sz="2000" dirty="0"/>
          </a:p>
        </p:txBody>
      </p:sp>
      <p:pic>
        <p:nvPicPr>
          <p:cNvPr id="7" name="Picture 2" descr="http://www.superconductors.org/tc_graph.gif">
            <a:extLst>
              <a:ext uri="{FF2B5EF4-FFF2-40B4-BE49-F238E27FC236}">
                <a16:creationId xmlns:a16="http://schemas.microsoft.com/office/drawing/2014/main" id="{D7DC668B-C84D-5CE6-3071-110CE0202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886" y="4595570"/>
            <a:ext cx="2824664" cy="175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297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82ED-43B0-010C-A561-94C426D4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AB4FF8-CBB8-3992-B42E-BD9E59C9C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9468"/>
            <a:ext cx="9144000" cy="576064"/>
          </a:xfrm>
        </p:spPr>
        <p:txBody>
          <a:bodyPr>
            <a:noAutofit/>
          </a:bodyPr>
          <a:lstStyle/>
          <a:p>
            <a:r>
              <a:rPr lang="en-US" altLang="en-US" sz="1800" dirty="0"/>
              <a:t>For 40-50 years, only “</a:t>
            </a:r>
            <a:r>
              <a:rPr lang="en-US" altLang="en-US" sz="1800" b="1" dirty="0">
                <a:solidFill>
                  <a:srgbClr val="FF0000"/>
                </a:solidFill>
              </a:rPr>
              <a:t>Type I</a:t>
            </a:r>
            <a:r>
              <a:rPr lang="en-US" altLang="en-US" sz="1800" dirty="0"/>
              <a:t>” superconductors were known.</a:t>
            </a:r>
          </a:p>
          <a:p>
            <a:pPr lvl="1"/>
            <a:endParaRPr lang="en-US" altLang="en-US" sz="1800" dirty="0"/>
          </a:p>
          <a:p>
            <a:endParaRPr lang="en-GB" sz="1800" dirty="0"/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43071826-030B-51D5-B0E8-B11A84E40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4781" y="1748433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grpSp>
        <p:nvGrpSpPr>
          <p:cNvPr id="12" name="Group 55">
            <a:extLst>
              <a:ext uri="{FF2B5EF4-FFF2-40B4-BE49-F238E27FC236}">
                <a16:creationId xmlns:a16="http://schemas.microsoft.com/office/drawing/2014/main" id="{1E69BFF8-FB3B-B6A2-913C-C5E742D0690B}"/>
              </a:ext>
            </a:extLst>
          </p:cNvPr>
          <p:cNvGrpSpPr>
            <a:grpSpLocks/>
          </p:cNvGrpSpPr>
          <p:nvPr/>
        </p:nvGrpSpPr>
        <p:grpSpPr bwMode="auto">
          <a:xfrm>
            <a:off x="3964781" y="1745532"/>
            <a:ext cx="5105400" cy="1773238"/>
            <a:chOff x="152400" y="2874962"/>
            <a:chExt cx="5105400" cy="1773238"/>
          </a:xfrm>
        </p:grpSpPr>
        <p:grpSp>
          <p:nvGrpSpPr>
            <p:cNvPr id="13" name="Group 53">
              <a:extLst>
                <a:ext uri="{FF2B5EF4-FFF2-40B4-BE49-F238E27FC236}">
                  <a16:creationId xmlns:a16="http://schemas.microsoft.com/office/drawing/2014/main" id="{954A5F78-F4AC-50CD-B46A-4FC6EFBFBD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2874962"/>
              <a:ext cx="5029200" cy="1773238"/>
              <a:chOff x="228600" y="2874962"/>
              <a:chExt cx="5029200" cy="1773238"/>
            </a:xfrm>
          </p:grpSpPr>
          <p:grpSp>
            <p:nvGrpSpPr>
              <p:cNvPr id="15" name="Group 268">
                <a:extLst>
                  <a:ext uri="{FF2B5EF4-FFF2-40B4-BE49-F238E27FC236}">
                    <a16:creationId xmlns:a16="http://schemas.microsoft.com/office/drawing/2014/main" id="{9991DB7C-073B-345A-5C5B-C92D632CC6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57400" y="2874962"/>
                <a:ext cx="1155700" cy="1697038"/>
                <a:chOff x="382" y="1824"/>
                <a:chExt cx="728" cy="1069"/>
              </a:xfrm>
            </p:grpSpPr>
            <p:sp>
              <p:nvSpPr>
                <p:cNvPr id="33" name="Rectangle 100">
                  <a:extLst>
                    <a:ext uri="{FF2B5EF4-FFF2-40B4-BE49-F238E27FC236}">
                      <a16:creationId xmlns:a16="http://schemas.microsoft.com/office/drawing/2014/main" id="{CE24BF1E-AEB7-7C32-A59A-8D8746582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824"/>
                  <a:ext cx="12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200">
                      <a:solidFill>
                        <a:srgbClr val="0000FF"/>
                      </a:solidFill>
                      <a:latin typeface="Arial" pitchFamily="34" charset="0"/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34" name="AutoShape 105">
                  <a:extLst>
                    <a:ext uri="{FF2B5EF4-FFF2-40B4-BE49-F238E27FC236}">
                      <a16:creationId xmlns:a16="http://schemas.microsoft.com/office/drawing/2014/main" id="{860B7F02-A4A6-8207-E7B6-138D2149A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" y="2126"/>
                  <a:ext cx="624" cy="528"/>
                </a:xfrm>
                <a:prstGeom prst="can">
                  <a:avLst>
                    <a:gd name="adj" fmla="val 25000"/>
                  </a:avLst>
                </a:prstGeom>
                <a:solidFill>
                  <a:srgbClr val="FF66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127000" dist="38099" dir="264002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35" name="Group 138">
                  <a:extLst>
                    <a:ext uri="{FF2B5EF4-FFF2-40B4-BE49-F238E27FC236}">
                      <a16:creationId xmlns:a16="http://schemas.microsoft.com/office/drawing/2014/main" id="{39D66387-E467-239D-1E1E-8A9B562E4E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2" y="1982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51" name="Group 125">
                    <a:extLst>
                      <a:ext uri="{FF2B5EF4-FFF2-40B4-BE49-F238E27FC236}">
                        <a16:creationId xmlns:a16="http://schemas.microsoft.com/office/drawing/2014/main" id="{3C0DBC28-6874-6799-90CF-124FCEBE17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53" name="Line 102">
                      <a:extLst>
                        <a:ext uri="{FF2B5EF4-FFF2-40B4-BE49-F238E27FC236}">
                          <a16:creationId xmlns:a16="http://schemas.microsoft.com/office/drawing/2014/main" id="{946EC3D8-1E9C-65E4-30B2-34E2F77EC3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4" name="Freeform 118">
                      <a:extLst>
                        <a:ext uri="{FF2B5EF4-FFF2-40B4-BE49-F238E27FC236}">
                          <a16:creationId xmlns:a16="http://schemas.microsoft.com/office/drawing/2014/main" id="{C79B8BC9-0B0D-C3F3-914C-0177A42A56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52" name="Line 108">
                    <a:extLst>
                      <a:ext uri="{FF2B5EF4-FFF2-40B4-BE49-F238E27FC236}">
                        <a16:creationId xmlns:a16="http://schemas.microsoft.com/office/drawing/2014/main" id="{6EC0BE52-290E-C79B-CECE-945ED1378E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" name="Group 139">
                  <a:extLst>
                    <a:ext uri="{FF2B5EF4-FFF2-40B4-BE49-F238E27FC236}">
                      <a16:creationId xmlns:a16="http://schemas.microsoft.com/office/drawing/2014/main" id="{7BACCCAA-64D6-D009-B41E-9A413081B8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4" y="2014"/>
                  <a:ext cx="125" cy="879"/>
                  <a:chOff x="558" y="2290"/>
                  <a:chExt cx="125" cy="879"/>
                </a:xfrm>
              </p:grpSpPr>
              <p:sp>
                <p:nvSpPr>
                  <p:cNvPr id="47" name="Line 122">
                    <a:extLst>
                      <a:ext uri="{FF2B5EF4-FFF2-40B4-BE49-F238E27FC236}">
                        <a16:creationId xmlns:a16="http://schemas.microsoft.com/office/drawing/2014/main" id="{E90B20D5-9CFC-44C5-BF04-88EF38FEEB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48" name="Group 124">
                    <a:extLst>
                      <a:ext uri="{FF2B5EF4-FFF2-40B4-BE49-F238E27FC236}">
                        <a16:creationId xmlns:a16="http://schemas.microsoft.com/office/drawing/2014/main" id="{8D527FA4-288F-7334-30E1-A371F1DE69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49" name="Line 121">
                      <a:extLst>
                        <a:ext uri="{FF2B5EF4-FFF2-40B4-BE49-F238E27FC236}">
                          <a16:creationId xmlns:a16="http://schemas.microsoft.com/office/drawing/2014/main" id="{23A2C2F7-E61A-2654-7131-EF4A08972E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0" name="Freeform 123">
                      <a:extLst>
                        <a:ext uri="{FF2B5EF4-FFF2-40B4-BE49-F238E27FC236}">
                          <a16:creationId xmlns:a16="http://schemas.microsoft.com/office/drawing/2014/main" id="{5448C421-6F3C-32F8-EE80-217B19DB05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40">
                  <a:extLst>
                    <a:ext uri="{FF2B5EF4-FFF2-40B4-BE49-F238E27FC236}">
                      <a16:creationId xmlns:a16="http://schemas.microsoft.com/office/drawing/2014/main" id="{74F3FFCE-B231-6B95-4F86-1C805102EC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24" y="1994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43" name="Group 141">
                    <a:extLst>
                      <a:ext uri="{FF2B5EF4-FFF2-40B4-BE49-F238E27FC236}">
                        <a16:creationId xmlns:a16="http://schemas.microsoft.com/office/drawing/2014/main" id="{277F07B6-8D6F-0427-BA04-69B3C43FA93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45" name="Line 142">
                      <a:extLst>
                        <a:ext uri="{FF2B5EF4-FFF2-40B4-BE49-F238E27FC236}">
                          <a16:creationId xmlns:a16="http://schemas.microsoft.com/office/drawing/2014/main" id="{C8457FAF-135B-312E-A272-3905FE5A00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46" name="Freeform 143">
                      <a:extLst>
                        <a:ext uri="{FF2B5EF4-FFF2-40B4-BE49-F238E27FC236}">
                          <a16:creationId xmlns:a16="http://schemas.microsoft.com/office/drawing/2014/main" id="{B74D8984-C7BF-5EB5-86D5-60BA5CB36E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44" name="Line 144">
                    <a:extLst>
                      <a:ext uri="{FF2B5EF4-FFF2-40B4-BE49-F238E27FC236}">
                        <a16:creationId xmlns:a16="http://schemas.microsoft.com/office/drawing/2014/main" id="{F0FC0C3D-F3FB-72C4-56C7-E1CC00E94C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8" name="Group 145">
                  <a:extLst>
                    <a:ext uri="{FF2B5EF4-FFF2-40B4-BE49-F238E27FC236}">
                      <a16:creationId xmlns:a16="http://schemas.microsoft.com/office/drawing/2014/main" id="{D41263C9-DA0E-48F2-63F9-3BCB1AA92B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788" y="2008"/>
                  <a:ext cx="125" cy="879"/>
                  <a:chOff x="558" y="2290"/>
                  <a:chExt cx="125" cy="879"/>
                </a:xfrm>
              </p:grpSpPr>
              <p:sp>
                <p:nvSpPr>
                  <p:cNvPr id="39" name="Line 146">
                    <a:extLst>
                      <a:ext uri="{FF2B5EF4-FFF2-40B4-BE49-F238E27FC236}">
                        <a16:creationId xmlns:a16="http://schemas.microsoft.com/office/drawing/2014/main" id="{0080AC09-2A30-19C5-5524-F4724F834F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40" name="Group 147">
                    <a:extLst>
                      <a:ext uri="{FF2B5EF4-FFF2-40B4-BE49-F238E27FC236}">
                        <a16:creationId xmlns:a16="http://schemas.microsoft.com/office/drawing/2014/main" id="{D5C38085-8AC8-933F-4B5E-B6715EBCC4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41" name="Line 148">
                      <a:extLst>
                        <a:ext uri="{FF2B5EF4-FFF2-40B4-BE49-F238E27FC236}">
                          <a16:creationId xmlns:a16="http://schemas.microsoft.com/office/drawing/2014/main" id="{E1C316E5-CB6B-5AE8-2E17-C247FD3D7A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42" name="Freeform 149">
                      <a:extLst>
                        <a:ext uri="{FF2B5EF4-FFF2-40B4-BE49-F238E27FC236}">
                          <a16:creationId xmlns:a16="http://schemas.microsoft.com/office/drawing/2014/main" id="{539B4FBC-DAC8-10CF-8BC0-6305059035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6" name="Group 151">
                <a:extLst>
                  <a:ext uri="{FF2B5EF4-FFF2-40B4-BE49-F238E27FC236}">
                    <a16:creationId xmlns:a16="http://schemas.microsoft.com/office/drawing/2014/main" id="{9FABFCDE-C515-5DE9-8BE4-B4438C5A45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52900" y="2895600"/>
                <a:ext cx="1028700" cy="1524000"/>
                <a:chOff x="432" y="1152"/>
                <a:chExt cx="648" cy="960"/>
              </a:xfrm>
            </p:grpSpPr>
            <p:sp>
              <p:nvSpPr>
                <p:cNvPr id="24" name="Rectangle 30">
                  <a:extLst>
                    <a:ext uri="{FF2B5EF4-FFF2-40B4-BE49-F238E27FC236}">
                      <a16:creationId xmlns:a16="http://schemas.microsoft.com/office/drawing/2014/main" id="{6E909391-6500-3CA8-B8B3-FD5C679098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152"/>
                  <a:ext cx="12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200">
                      <a:solidFill>
                        <a:srgbClr val="0000FF"/>
                      </a:solidFill>
                      <a:latin typeface="Arial" pitchFamily="34" charset="0"/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5" name="Group 99">
                  <a:extLst>
                    <a:ext uri="{FF2B5EF4-FFF2-40B4-BE49-F238E27FC236}">
                      <a16:creationId xmlns:a16="http://schemas.microsoft.com/office/drawing/2014/main" id="{04BB9A79-83CA-87B8-C833-2057C4C4E9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2" y="1200"/>
                  <a:ext cx="624" cy="912"/>
                  <a:chOff x="672" y="1152"/>
                  <a:chExt cx="624" cy="912"/>
                </a:xfrm>
              </p:grpSpPr>
              <p:sp>
                <p:nvSpPr>
                  <p:cNvPr id="26" name="Line 97">
                    <a:extLst>
                      <a:ext uri="{FF2B5EF4-FFF2-40B4-BE49-F238E27FC236}">
                        <a16:creationId xmlns:a16="http://schemas.microsoft.com/office/drawing/2014/main" id="{4073C46B-10AB-ACD8-28CC-8990A54A6C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64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7" name="Line 95">
                    <a:extLst>
                      <a:ext uri="{FF2B5EF4-FFF2-40B4-BE49-F238E27FC236}">
                        <a16:creationId xmlns:a16="http://schemas.microsoft.com/office/drawing/2014/main" id="{BD8F223F-0E85-5B03-D281-1B4E293E38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08" y="1440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8" name="Line 28">
                    <a:extLst>
                      <a:ext uri="{FF2B5EF4-FFF2-40B4-BE49-F238E27FC236}">
                        <a16:creationId xmlns:a16="http://schemas.microsoft.com/office/drawing/2014/main" id="{EC5FCA87-0619-170F-B8CF-460AA12998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9" name="AutoShape 94">
                    <a:extLst>
                      <a:ext uri="{FF2B5EF4-FFF2-40B4-BE49-F238E27FC236}">
                        <a16:creationId xmlns:a16="http://schemas.microsoft.com/office/drawing/2014/main" id="{03FCC4EF-65E6-F18E-7DC7-277EF94958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1392"/>
                    <a:ext cx="624" cy="528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blurRad="127000" dist="38099" dir="2640022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0" name="Line 29">
                    <a:extLst>
                      <a:ext uri="{FF2B5EF4-FFF2-40B4-BE49-F238E27FC236}">
                        <a16:creationId xmlns:a16="http://schemas.microsoft.com/office/drawing/2014/main" id="{8D3F5032-7B18-F75E-5C2F-EAFB1CE3C2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52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1" name="Line 96">
                    <a:extLst>
                      <a:ext uri="{FF2B5EF4-FFF2-40B4-BE49-F238E27FC236}">
                        <a16:creationId xmlns:a16="http://schemas.microsoft.com/office/drawing/2014/main" id="{AEEEC132-8A11-8F04-9CC8-FE3A3540F9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8" y="1152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2" name="Line 98">
                    <a:extLst>
                      <a:ext uri="{FF2B5EF4-FFF2-40B4-BE49-F238E27FC236}">
                        <a16:creationId xmlns:a16="http://schemas.microsoft.com/office/drawing/2014/main" id="{1FDCCADE-96B3-2579-9C34-50ACC9BCB9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17" name="AutoShape 114">
                <a:extLst>
                  <a:ext uri="{FF2B5EF4-FFF2-40B4-BE49-F238E27FC236}">
                    <a16:creationId xmlns:a16="http://schemas.microsoft.com/office/drawing/2014/main" id="{A3C68C28-6A02-95F4-E944-77435D564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" y="3352800"/>
                <a:ext cx="990600" cy="838200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127000" dist="38099" dir="264002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640FB107-718B-793F-6D67-1FED94C472A7}"/>
                  </a:ext>
                </a:extLst>
              </p:cNvPr>
              <p:cNvCxnSpPr/>
              <p:nvPr/>
            </p:nvCxnSpPr>
            <p:spPr>
              <a:xfrm>
                <a:off x="1371600" y="3773487"/>
                <a:ext cx="6096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 Box 7">
                <a:extLst>
                  <a:ext uri="{FF2B5EF4-FFF2-40B4-BE49-F238E27FC236}">
                    <a16:creationId xmlns:a16="http://schemas.microsoft.com/office/drawing/2014/main" id="{C8EF5F7B-A1CC-84BA-F7FF-30F21ECCFF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23963" y="3272135"/>
                <a:ext cx="98583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itchFamily="34" charset="-128"/>
                  </a:rPr>
                  <a:t>Increase of field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7B74A87-00DD-9704-708D-E2C9DC4DCADF}"/>
                  </a:ext>
                </a:extLst>
              </p:cNvPr>
              <p:cNvCxnSpPr/>
              <p:nvPr/>
            </p:nvCxnSpPr>
            <p:spPr>
              <a:xfrm flipH="1">
                <a:off x="3295650" y="3816350"/>
                <a:ext cx="6858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 Box 7">
                <a:extLst>
                  <a:ext uri="{FF2B5EF4-FFF2-40B4-BE49-F238E27FC236}">
                    <a16:creationId xmlns:a16="http://schemas.microsoft.com/office/drawing/2014/main" id="{BF5FAAEC-B85D-F8E6-4C26-FDFC961943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0400" y="3380601"/>
                <a:ext cx="97111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itchFamily="34" charset="-128"/>
                  </a:rPr>
                  <a:t>Cool-down</a:t>
                </a:r>
              </a:p>
            </p:txBody>
          </p:sp>
          <p:sp>
            <p:nvSpPr>
              <p:cNvPr id="22" name="Text Box 7">
                <a:extLst>
                  <a:ext uri="{FF2B5EF4-FFF2-40B4-BE49-F238E27FC236}">
                    <a16:creationId xmlns:a16="http://schemas.microsoft.com/office/drawing/2014/main" id="{EFDEDB28-3D0A-0C8D-64F8-C8F5914EF7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200" y="4295001"/>
                <a:ext cx="200710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rgbClr val="FF5050"/>
                    </a:solidFill>
                    <a:ea typeface="ＭＳ Ｐゴシック" pitchFamily="34" charset="-128"/>
                  </a:rPr>
                  <a:t>Superconducting state</a:t>
                </a:r>
              </a:p>
            </p:txBody>
          </p:sp>
          <p:sp>
            <p:nvSpPr>
              <p:cNvPr id="23" name="Text Box 7">
                <a:extLst>
                  <a:ext uri="{FF2B5EF4-FFF2-40B4-BE49-F238E27FC236}">
                    <a16:creationId xmlns:a16="http://schemas.microsoft.com/office/drawing/2014/main" id="{CD86ADC3-61DC-3359-E78B-748B355755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6200" y="4371975"/>
                <a:ext cx="1371600" cy="276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1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1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  <a:defRPr/>
                </a:pPr>
                <a:r>
                  <a:rPr lang="en-US" altLang="en-US" sz="1200" dirty="0">
                    <a:solidFill>
                      <a:schemeClr val="bg1">
                        <a:lumMod val="50000"/>
                      </a:schemeClr>
                    </a:solidFill>
                    <a:ea typeface="ＭＳ Ｐゴシック" pitchFamily="34" charset="-128"/>
                  </a:rPr>
                  <a:t>Normal state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DD955CB-D132-8173-649D-B7AA2FC8A20C}"/>
                </a:ext>
              </a:extLst>
            </p:cNvPr>
            <p:cNvSpPr/>
            <p:nvPr/>
          </p:nvSpPr>
          <p:spPr>
            <a:xfrm>
              <a:off x="152400" y="2874962"/>
              <a:ext cx="5105400" cy="1773238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E5C96E81-A9B3-CDED-F175-41C07B10A743}"/>
              </a:ext>
            </a:extLst>
          </p:cNvPr>
          <p:cNvSpPr/>
          <p:nvPr/>
        </p:nvSpPr>
        <p:spPr>
          <a:xfrm>
            <a:off x="0" y="3999890"/>
            <a:ext cx="4636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Then, in the 50’s, “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II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superconductors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3300561-6840-2B60-9B09-00E6807430CC}"/>
              </a:ext>
            </a:extLst>
          </p:cNvPr>
          <p:cNvSpPr/>
          <p:nvPr/>
        </p:nvSpPr>
        <p:spPr>
          <a:xfrm>
            <a:off x="4269417" y="4647702"/>
            <a:ext cx="4835880" cy="1936072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7" name="Text Box 7">
            <a:extLst>
              <a:ext uri="{FF2B5EF4-FFF2-40B4-BE49-F238E27FC236}">
                <a16:creationId xmlns:a16="http://schemas.microsoft.com/office/drawing/2014/main" id="{BC4FF0AF-8F46-937A-543B-A87D07E97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9417" y="4657221"/>
            <a:ext cx="127613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grpSp>
        <p:nvGrpSpPr>
          <p:cNvPr id="58" name="Group 1">
            <a:extLst>
              <a:ext uri="{FF2B5EF4-FFF2-40B4-BE49-F238E27FC236}">
                <a16:creationId xmlns:a16="http://schemas.microsoft.com/office/drawing/2014/main" id="{4C258A21-4D9C-83B0-E5A5-BA81E5CF36E6}"/>
              </a:ext>
            </a:extLst>
          </p:cNvPr>
          <p:cNvGrpSpPr>
            <a:grpSpLocks/>
          </p:cNvGrpSpPr>
          <p:nvPr/>
        </p:nvGrpSpPr>
        <p:grpSpPr bwMode="auto">
          <a:xfrm>
            <a:off x="4371018" y="4676277"/>
            <a:ext cx="4679162" cy="1936072"/>
            <a:chOff x="254000" y="3962400"/>
            <a:chExt cx="5308600" cy="2354263"/>
          </a:xfrm>
        </p:grpSpPr>
        <p:grpSp>
          <p:nvGrpSpPr>
            <p:cNvPr id="59" name="Group 264">
              <a:extLst>
                <a:ext uri="{FF2B5EF4-FFF2-40B4-BE49-F238E27FC236}">
                  <a16:creationId xmlns:a16="http://schemas.microsoft.com/office/drawing/2014/main" id="{94A8649F-CC49-96B5-96E1-6394E995D4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5150" y="3962400"/>
              <a:ext cx="2457450" cy="2201863"/>
              <a:chOff x="3363" y="2773"/>
              <a:chExt cx="1248" cy="1387"/>
            </a:xfrm>
          </p:grpSpPr>
          <p:grpSp>
            <p:nvGrpSpPr>
              <p:cNvPr id="86" name="Group 214">
                <a:extLst>
                  <a:ext uri="{FF2B5EF4-FFF2-40B4-BE49-F238E27FC236}">
                    <a16:creationId xmlns:a16="http://schemas.microsoft.com/office/drawing/2014/main" id="{7495AB98-012D-DE24-BAF3-0AF6D8829B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2823"/>
                <a:ext cx="187" cy="1250"/>
                <a:chOff x="3430" y="2890"/>
                <a:chExt cx="187" cy="1180"/>
              </a:xfrm>
            </p:grpSpPr>
            <p:sp>
              <p:nvSpPr>
                <p:cNvPr id="136" name="AutoShape 168">
                  <a:extLst>
                    <a:ext uri="{FF2B5EF4-FFF2-40B4-BE49-F238E27FC236}">
                      <a16:creationId xmlns:a16="http://schemas.microsoft.com/office/drawing/2014/main" id="{7299DC97-095E-7D2F-C9B6-AAED1B725B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7" name="Freeform 204">
                  <a:extLst>
                    <a:ext uri="{FF2B5EF4-FFF2-40B4-BE49-F238E27FC236}">
                      <a16:creationId xmlns:a16="http://schemas.microsoft.com/office/drawing/2014/main" id="{1B9B3C93-048C-9D82-8707-A0D9997D0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8" name="Freeform 205">
                  <a:extLst>
                    <a:ext uri="{FF2B5EF4-FFF2-40B4-BE49-F238E27FC236}">
                      <a16:creationId xmlns:a16="http://schemas.microsoft.com/office/drawing/2014/main" id="{F07C2244-D933-6FD5-DF7F-36A36E24B8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9" name="Freeform 206">
                  <a:extLst>
                    <a:ext uri="{FF2B5EF4-FFF2-40B4-BE49-F238E27FC236}">
                      <a16:creationId xmlns:a16="http://schemas.microsoft.com/office/drawing/2014/main" id="{C2E677A3-39E2-AB1A-A61E-FC7F27A7E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0" name="Freeform 207">
                  <a:extLst>
                    <a:ext uri="{FF2B5EF4-FFF2-40B4-BE49-F238E27FC236}">
                      <a16:creationId xmlns:a16="http://schemas.microsoft.com/office/drawing/2014/main" id="{D6FB8C02-B2E3-5495-866C-1BAC0A99F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4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7" name="Group 215">
                <a:extLst>
                  <a:ext uri="{FF2B5EF4-FFF2-40B4-BE49-F238E27FC236}">
                    <a16:creationId xmlns:a16="http://schemas.microsoft.com/office/drawing/2014/main" id="{10B8CF5B-2478-29F1-F511-7C8669375B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5" y="2786"/>
                <a:ext cx="187" cy="1250"/>
                <a:chOff x="3430" y="2890"/>
                <a:chExt cx="187" cy="1180"/>
              </a:xfrm>
            </p:grpSpPr>
            <p:sp>
              <p:nvSpPr>
                <p:cNvPr id="131" name="AutoShape 216">
                  <a:extLst>
                    <a:ext uri="{FF2B5EF4-FFF2-40B4-BE49-F238E27FC236}">
                      <a16:creationId xmlns:a16="http://schemas.microsoft.com/office/drawing/2014/main" id="{7ED4B743-23AC-59D1-E6EB-D8D80825A7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2" name="Freeform 217">
                  <a:extLst>
                    <a:ext uri="{FF2B5EF4-FFF2-40B4-BE49-F238E27FC236}">
                      <a16:creationId xmlns:a16="http://schemas.microsoft.com/office/drawing/2014/main" id="{984FBB0F-47AF-C34E-AA13-26FBDD29A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3" name="Freeform 218">
                  <a:extLst>
                    <a:ext uri="{FF2B5EF4-FFF2-40B4-BE49-F238E27FC236}">
                      <a16:creationId xmlns:a16="http://schemas.microsoft.com/office/drawing/2014/main" id="{32C1BE3D-ABAF-1EDC-7EAA-FAB54EE05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4" name="Freeform 219">
                  <a:extLst>
                    <a:ext uri="{FF2B5EF4-FFF2-40B4-BE49-F238E27FC236}">
                      <a16:creationId xmlns:a16="http://schemas.microsoft.com/office/drawing/2014/main" id="{D301C639-AD00-721A-9BFC-40E018F2D1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5" name="Freeform 220">
                  <a:extLst>
                    <a:ext uri="{FF2B5EF4-FFF2-40B4-BE49-F238E27FC236}">
                      <a16:creationId xmlns:a16="http://schemas.microsoft.com/office/drawing/2014/main" id="{BDC0E232-8E0C-ADB2-5E92-ED7158A3E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3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8" name="Group 221">
                <a:extLst>
                  <a:ext uri="{FF2B5EF4-FFF2-40B4-BE49-F238E27FC236}">
                    <a16:creationId xmlns:a16="http://schemas.microsoft.com/office/drawing/2014/main" id="{A69B3E54-8EC7-49D6-FB22-5715F6A0BE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4" y="2773"/>
                <a:ext cx="187" cy="1250"/>
                <a:chOff x="3430" y="2890"/>
                <a:chExt cx="187" cy="1180"/>
              </a:xfrm>
            </p:grpSpPr>
            <p:sp>
              <p:nvSpPr>
                <p:cNvPr id="126" name="AutoShape 222">
                  <a:extLst>
                    <a:ext uri="{FF2B5EF4-FFF2-40B4-BE49-F238E27FC236}">
                      <a16:creationId xmlns:a16="http://schemas.microsoft.com/office/drawing/2014/main" id="{D69D9368-95EC-E284-29AB-A4B5FF39B7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7" name="Freeform 223">
                  <a:extLst>
                    <a:ext uri="{FF2B5EF4-FFF2-40B4-BE49-F238E27FC236}">
                      <a16:creationId xmlns:a16="http://schemas.microsoft.com/office/drawing/2014/main" id="{C16325C2-8BC8-51F9-A3E6-3EB8913028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8" name="Freeform 224">
                  <a:extLst>
                    <a:ext uri="{FF2B5EF4-FFF2-40B4-BE49-F238E27FC236}">
                      <a16:creationId xmlns:a16="http://schemas.microsoft.com/office/drawing/2014/main" id="{BB65BBF5-4CFC-9638-3A8A-D2A0ACA4B2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9" name="Freeform 225">
                  <a:extLst>
                    <a:ext uri="{FF2B5EF4-FFF2-40B4-BE49-F238E27FC236}">
                      <a16:creationId xmlns:a16="http://schemas.microsoft.com/office/drawing/2014/main" id="{901730DD-4ED7-2DCC-F067-9FF15287A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0" name="Freeform 226">
                  <a:extLst>
                    <a:ext uri="{FF2B5EF4-FFF2-40B4-BE49-F238E27FC236}">
                      <a16:creationId xmlns:a16="http://schemas.microsoft.com/office/drawing/2014/main" id="{57668D2B-6E1B-99C2-2059-D8A8EEBB2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9" name="Group 227">
                <a:extLst>
                  <a:ext uri="{FF2B5EF4-FFF2-40B4-BE49-F238E27FC236}">
                    <a16:creationId xmlns:a16="http://schemas.microsoft.com/office/drawing/2014/main" id="{7BDAF743-BE3F-A1D7-9BBC-A6DB09D09F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7" y="2775"/>
                <a:ext cx="187" cy="1250"/>
                <a:chOff x="3430" y="2890"/>
                <a:chExt cx="187" cy="1180"/>
              </a:xfrm>
            </p:grpSpPr>
            <p:sp>
              <p:nvSpPr>
                <p:cNvPr id="121" name="AutoShape 228">
                  <a:extLst>
                    <a:ext uri="{FF2B5EF4-FFF2-40B4-BE49-F238E27FC236}">
                      <a16:creationId xmlns:a16="http://schemas.microsoft.com/office/drawing/2014/main" id="{2112A436-3ABD-EFA7-168F-D5B5EF47F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2" name="Freeform 229">
                  <a:extLst>
                    <a:ext uri="{FF2B5EF4-FFF2-40B4-BE49-F238E27FC236}">
                      <a16:creationId xmlns:a16="http://schemas.microsoft.com/office/drawing/2014/main" id="{B501ACA7-9410-4ABF-77FC-272DE85760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3" name="Freeform 230">
                  <a:extLst>
                    <a:ext uri="{FF2B5EF4-FFF2-40B4-BE49-F238E27FC236}">
                      <a16:creationId xmlns:a16="http://schemas.microsoft.com/office/drawing/2014/main" id="{FBB99BF5-2A45-552C-1F45-E4838E1A5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4" name="Freeform 231">
                  <a:extLst>
                    <a:ext uri="{FF2B5EF4-FFF2-40B4-BE49-F238E27FC236}">
                      <a16:creationId xmlns:a16="http://schemas.microsoft.com/office/drawing/2014/main" id="{8FC3741E-7254-FB95-189D-1D715ABFC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5" name="Freeform 232">
                  <a:extLst>
                    <a:ext uri="{FF2B5EF4-FFF2-40B4-BE49-F238E27FC236}">
                      <a16:creationId xmlns:a16="http://schemas.microsoft.com/office/drawing/2014/main" id="{191FF376-98B8-B9F4-8085-7FECD67F9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0" name="Group 234">
                <a:extLst>
                  <a:ext uri="{FF2B5EF4-FFF2-40B4-BE49-F238E27FC236}">
                    <a16:creationId xmlns:a16="http://schemas.microsoft.com/office/drawing/2014/main" id="{D9F950BE-5293-59A3-6597-0292B6653B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2793"/>
                <a:ext cx="187" cy="1250"/>
                <a:chOff x="3430" y="2890"/>
                <a:chExt cx="187" cy="1180"/>
              </a:xfrm>
            </p:grpSpPr>
            <p:sp>
              <p:nvSpPr>
                <p:cNvPr id="116" name="AutoShape 235">
                  <a:extLst>
                    <a:ext uri="{FF2B5EF4-FFF2-40B4-BE49-F238E27FC236}">
                      <a16:creationId xmlns:a16="http://schemas.microsoft.com/office/drawing/2014/main" id="{42FCF286-3F45-EC27-46CE-E226C5934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7" name="Freeform 236">
                  <a:extLst>
                    <a:ext uri="{FF2B5EF4-FFF2-40B4-BE49-F238E27FC236}">
                      <a16:creationId xmlns:a16="http://schemas.microsoft.com/office/drawing/2014/main" id="{D73F753F-B114-367A-F39A-855BAAA14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8" name="Freeform 237">
                  <a:extLst>
                    <a:ext uri="{FF2B5EF4-FFF2-40B4-BE49-F238E27FC236}">
                      <a16:creationId xmlns:a16="http://schemas.microsoft.com/office/drawing/2014/main" id="{9F043821-8AA1-CAC7-318A-F0C6E0683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9" name="Freeform 238">
                  <a:extLst>
                    <a:ext uri="{FF2B5EF4-FFF2-40B4-BE49-F238E27FC236}">
                      <a16:creationId xmlns:a16="http://schemas.microsoft.com/office/drawing/2014/main" id="{7FD61BEE-8F4A-96F0-1C20-3379C8249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0" name="Freeform 239">
                  <a:extLst>
                    <a:ext uri="{FF2B5EF4-FFF2-40B4-BE49-F238E27FC236}">
                      <a16:creationId xmlns:a16="http://schemas.microsoft.com/office/drawing/2014/main" id="{4208D84D-DD47-065E-8EC0-839F22973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1" name="Group 240">
                <a:extLst>
                  <a:ext uri="{FF2B5EF4-FFF2-40B4-BE49-F238E27FC236}">
                    <a16:creationId xmlns:a16="http://schemas.microsoft.com/office/drawing/2014/main" id="{27AE99B0-6F97-C092-0E33-BD1B2298AD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03" y="2871"/>
                <a:ext cx="187" cy="1250"/>
                <a:chOff x="3430" y="2890"/>
                <a:chExt cx="187" cy="1180"/>
              </a:xfrm>
            </p:grpSpPr>
            <p:sp>
              <p:nvSpPr>
                <p:cNvPr id="111" name="AutoShape 241">
                  <a:extLst>
                    <a:ext uri="{FF2B5EF4-FFF2-40B4-BE49-F238E27FC236}">
                      <a16:creationId xmlns:a16="http://schemas.microsoft.com/office/drawing/2014/main" id="{BF5C9E6C-5F80-0D88-AA28-D45F6085D2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2" name="Freeform 242">
                  <a:extLst>
                    <a:ext uri="{FF2B5EF4-FFF2-40B4-BE49-F238E27FC236}">
                      <a16:creationId xmlns:a16="http://schemas.microsoft.com/office/drawing/2014/main" id="{8CB886BC-F846-5120-F0DD-B1B437511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3" name="Freeform 243">
                  <a:extLst>
                    <a:ext uri="{FF2B5EF4-FFF2-40B4-BE49-F238E27FC236}">
                      <a16:creationId xmlns:a16="http://schemas.microsoft.com/office/drawing/2014/main" id="{A00CBF2C-72A0-1560-D7E3-59C674337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4" name="Freeform 244">
                  <a:extLst>
                    <a:ext uri="{FF2B5EF4-FFF2-40B4-BE49-F238E27FC236}">
                      <a16:creationId xmlns:a16="http://schemas.microsoft.com/office/drawing/2014/main" id="{1F3CBF1F-CDCD-6D8F-064F-8C628B388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5" name="Freeform 245">
                  <a:extLst>
                    <a:ext uri="{FF2B5EF4-FFF2-40B4-BE49-F238E27FC236}">
                      <a16:creationId xmlns:a16="http://schemas.microsoft.com/office/drawing/2014/main" id="{1CC55AD2-4CED-158C-BA26-57B20CD24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2" name="Group 246">
                <a:extLst>
                  <a:ext uri="{FF2B5EF4-FFF2-40B4-BE49-F238E27FC236}">
                    <a16:creationId xmlns:a16="http://schemas.microsoft.com/office/drawing/2014/main" id="{4F9BC22C-6370-540C-E338-C71BFF3EB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1" y="2905"/>
                <a:ext cx="187" cy="1250"/>
                <a:chOff x="3430" y="2890"/>
                <a:chExt cx="187" cy="1180"/>
              </a:xfrm>
            </p:grpSpPr>
            <p:sp>
              <p:nvSpPr>
                <p:cNvPr id="106" name="AutoShape 247">
                  <a:extLst>
                    <a:ext uri="{FF2B5EF4-FFF2-40B4-BE49-F238E27FC236}">
                      <a16:creationId xmlns:a16="http://schemas.microsoft.com/office/drawing/2014/main" id="{EDEE6FE4-FC6B-402E-AB00-7956E0024E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7" name="Freeform 248">
                  <a:extLst>
                    <a:ext uri="{FF2B5EF4-FFF2-40B4-BE49-F238E27FC236}">
                      <a16:creationId xmlns:a16="http://schemas.microsoft.com/office/drawing/2014/main" id="{899A6218-0D5F-1529-AA81-1AD0C5476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8" name="Freeform 249">
                  <a:extLst>
                    <a:ext uri="{FF2B5EF4-FFF2-40B4-BE49-F238E27FC236}">
                      <a16:creationId xmlns:a16="http://schemas.microsoft.com/office/drawing/2014/main" id="{6253639E-6861-44A9-1F17-4BDD492ED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9" name="Freeform 250">
                  <a:extLst>
                    <a:ext uri="{FF2B5EF4-FFF2-40B4-BE49-F238E27FC236}">
                      <a16:creationId xmlns:a16="http://schemas.microsoft.com/office/drawing/2014/main" id="{C09E09BA-2ACB-5096-B111-2CDBFF510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0" name="Freeform 251">
                  <a:extLst>
                    <a:ext uri="{FF2B5EF4-FFF2-40B4-BE49-F238E27FC236}">
                      <a16:creationId xmlns:a16="http://schemas.microsoft.com/office/drawing/2014/main" id="{BA8F4C88-FBC3-D958-24D5-5A0C62D0F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3" name="Group 252">
                <a:extLst>
                  <a:ext uri="{FF2B5EF4-FFF2-40B4-BE49-F238E27FC236}">
                    <a16:creationId xmlns:a16="http://schemas.microsoft.com/office/drawing/2014/main" id="{3AADDE00-8114-ADC2-0298-E30604F764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8" y="2910"/>
                <a:ext cx="187" cy="1250"/>
                <a:chOff x="3430" y="2890"/>
                <a:chExt cx="187" cy="1180"/>
              </a:xfrm>
            </p:grpSpPr>
            <p:sp>
              <p:nvSpPr>
                <p:cNvPr id="101" name="AutoShape 253">
                  <a:extLst>
                    <a:ext uri="{FF2B5EF4-FFF2-40B4-BE49-F238E27FC236}">
                      <a16:creationId xmlns:a16="http://schemas.microsoft.com/office/drawing/2014/main" id="{05036CD3-2168-CAF3-F8B9-A1407A0CC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54">
                  <a:extLst>
                    <a:ext uri="{FF2B5EF4-FFF2-40B4-BE49-F238E27FC236}">
                      <a16:creationId xmlns:a16="http://schemas.microsoft.com/office/drawing/2014/main" id="{E56C075D-6F95-C7B9-4829-6DCFA8E77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55">
                  <a:extLst>
                    <a:ext uri="{FF2B5EF4-FFF2-40B4-BE49-F238E27FC236}">
                      <a16:creationId xmlns:a16="http://schemas.microsoft.com/office/drawing/2014/main" id="{AE7482D4-099B-4290-5BB3-9B8316F62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56">
                  <a:extLst>
                    <a:ext uri="{FF2B5EF4-FFF2-40B4-BE49-F238E27FC236}">
                      <a16:creationId xmlns:a16="http://schemas.microsoft.com/office/drawing/2014/main" id="{3537CC5E-6974-AD51-86BE-85329C0BDB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57">
                  <a:extLst>
                    <a:ext uri="{FF2B5EF4-FFF2-40B4-BE49-F238E27FC236}">
                      <a16:creationId xmlns:a16="http://schemas.microsoft.com/office/drawing/2014/main" id="{71E1381B-746A-21E9-6BA8-2DDD0F21D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4" name="Group 258">
                <a:extLst>
                  <a:ext uri="{FF2B5EF4-FFF2-40B4-BE49-F238E27FC236}">
                    <a16:creationId xmlns:a16="http://schemas.microsoft.com/office/drawing/2014/main" id="{C9583216-B5A4-8FBB-D390-86B68FDE11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7" y="2901"/>
                <a:ext cx="187" cy="1250"/>
                <a:chOff x="3430" y="2890"/>
                <a:chExt cx="187" cy="1180"/>
              </a:xfrm>
            </p:grpSpPr>
            <p:sp>
              <p:nvSpPr>
                <p:cNvPr id="96" name="AutoShape 259">
                  <a:extLst>
                    <a:ext uri="{FF2B5EF4-FFF2-40B4-BE49-F238E27FC236}">
                      <a16:creationId xmlns:a16="http://schemas.microsoft.com/office/drawing/2014/main" id="{BFA1C874-0969-823C-5CEF-4033F1B93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60">
                  <a:extLst>
                    <a:ext uri="{FF2B5EF4-FFF2-40B4-BE49-F238E27FC236}">
                      <a16:creationId xmlns:a16="http://schemas.microsoft.com/office/drawing/2014/main" id="{4A015455-397C-63A0-5514-2359BCE7C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61">
                  <a:extLst>
                    <a:ext uri="{FF2B5EF4-FFF2-40B4-BE49-F238E27FC236}">
                      <a16:creationId xmlns:a16="http://schemas.microsoft.com/office/drawing/2014/main" id="{01E6103B-0549-6299-D9CF-549F8962B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62">
                  <a:extLst>
                    <a:ext uri="{FF2B5EF4-FFF2-40B4-BE49-F238E27FC236}">
                      <a16:creationId xmlns:a16="http://schemas.microsoft.com/office/drawing/2014/main" id="{C57A6111-E376-B0F7-7243-E7F8863FED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63">
                  <a:extLst>
                    <a:ext uri="{FF2B5EF4-FFF2-40B4-BE49-F238E27FC236}">
                      <a16:creationId xmlns:a16="http://schemas.microsoft.com/office/drawing/2014/main" id="{72CDD88F-168A-A36B-F955-B7506F06D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5" name="AutoShape 166">
                <a:extLst>
                  <a:ext uri="{FF2B5EF4-FFF2-40B4-BE49-F238E27FC236}">
                    <a16:creationId xmlns:a16="http://schemas.microsoft.com/office/drawing/2014/main" id="{C05CBBA6-E479-D60F-082A-1202B68DB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" y="2976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FF6666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60" name="Group 265">
              <a:extLst>
                <a:ext uri="{FF2B5EF4-FFF2-40B4-BE49-F238E27FC236}">
                  <a16:creationId xmlns:a16="http://schemas.microsoft.com/office/drawing/2014/main" id="{DA496917-15B0-A5CD-C2DC-EE30C38627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763" y="4090988"/>
              <a:ext cx="2511425" cy="2225675"/>
              <a:chOff x="3360" y="1171"/>
              <a:chExt cx="1248" cy="1402"/>
            </a:xfrm>
          </p:grpSpPr>
          <p:sp>
            <p:nvSpPr>
              <p:cNvPr id="63" name="AutoShape 155">
                <a:extLst>
                  <a:ext uri="{FF2B5EF4-FFF2-40B4-BE49-F238E27FC236}">
                    <a16:creationId xmlns:a16="http://schemas.microsoft.com/office/drawing/2014/main" id="{7B43C727-D227-A956-74DE-5F2E7EA2B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390"/>
                <a:ext cx="1056" cy="816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AutoShape 154">
                <a:extLst>
                  <a:ext uri="{FF2B5EF4-FFF2-40B4-BE49-F238E27FC236}">
                    <a16:creationId xmlns:a16="http://schemas.microsoft.com/office/drawing/2014/main" id="{0071E66F-A7B3-F029-2CE8-6D0D50CFE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294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C0C0C0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65" name="Group 203">
                <a:extLst>
                  <a:ext uri="{FF2B5EF4-FFF2-40B4-BE49-F238E27FC236}">
                    <a16:creationId xmlns:a16="http://schemas.microsoft.com/office/drawing/2014/main" id="{F464F2F7-0CEC-AC7A-C9D3-48CD63453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7" y="1171"/>
                <a:ext cx="1174" cy="1402"/>
                <a:chOff x="3611" y="1427"/>
                <a:chExt cx="728" cy="911"/>
              </a:xfrm>
            </p:grpSpPr>
            <p:grpSp>
              <p:nvGrpSpPr>
                <p:cNvPr id="66" name="Group 183">
                  <a:extLst>
                    <a:ext uri="{FF2B5EF4-FFF2-40B4-BE49-F238E27FC236}">
                      <a16:creationId xmlns:a16="http://schemas.microsoft.com/office/drawing/2014/main" id="{F6B33751-82B1-70EB-59C2-5E722F2AF2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11" y="1427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82" name="Group 184">
                    <a:extLst>
                      <a:ext uri="{FF2B5EF4-FFF2-40B4-BE49-F238E27FC236}">
                        <a16:creationId xmlns:a16="http://schemas.microsoft.com/office/drawing/2014/main" id="{B1F60178-3246-B516-C613-AC664D289A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84" name="Line 185">
                      <a:extLst>
                        <a:ext uri="{FF2B5EF4-FFF2-40B4-BE49-F238E27FC236}">
                          <a16:creationId xmlns:a16="http://schemas.microsoft.com/office/drawing/2014/main" id="{7E89E144-8AA7-E194-E47F-57BA3E71B61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5" name="Freeform 186">
                      <a:extLst>
                        <a:ext uri="{FF2B5EF4-FFF2-40B4-BE49-F238E27FC236}">
                          <a16:creationId xmlns:a16="http://schemas.microsoft.com/office/drawing/2014/main" id="{E70386F7-D8AC-D458-F24B-9096B45DEA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83" name="Line 187">
                    <a:extLst>
                      <a:ext uri="{FF2B5EF4-FFF2-40B4-BE49-F238E27FC236}">
                        <a16:creationId xmlns:a16="http://schemas.microsoft.com/office/drawing/2014/main" id="{AC59A09D-F4F8-891F-D4B3-2240E5603F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7" name="Group 188">
                  <a:extLst>
                    <a:ext uri="{FF2B5EF4-FFF2-40B4-BE49-F238E27FC236}">
                      <a16:creationId xmlns:a16="http://schemas.microsoft.com/office/drawing/2014/main" id="{5A7765ED-AAD6-CC74-C645-27E37D45FD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3" y="1459"/>
                  <a:ext cx="125" cy="879"/>
                  <a:chOff x="558" y="2290"/>
                  <a:chExt cx="125" cy="879"/>
                </a:xfrm>
              </p:grpSpPr>
              <p:sp>
                <p:nvSpPr>
                  <p:cNvPr id="78" name="Line 189">
                    <a:extLst>
                      <a:ext uri="{FF2B5EF4-FFF2-40B4-BE49-F238E27FC236}">
                        <a16:creationId xmlns:a16="http://schemas.microsoft.com/office/drawing/2014/main" id="{C021CD00-1FF2-BA89-197E-68C0FC9864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79" name="Group 190">
                    <a:extLst>
                      <a:ext uri="{FF2B5EF4-FFF2-40B4-BE49-F238E27FC236}">
                        <a16:creationId xmlns:a16="http://schemas.microsoft.com/office/drawing/2014/main" id="{669C2C68-F50C-7C22-DB59-10D21A98BD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80" name="Line 191">
                      <a:extLst>
                        <a:ext uri="{FF2B5EF4-FFF2-40B4-BE49-F238E27FC236}">
                          <a16:creationId xmlns:a16="http://schemas.microsoft.com/office/drawing/2014/main" id="{01ECF085-5528-BF10-2BDD-2BC371721B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1" name="Freeform 192">
                      <a:extLst>
                        <a:ext uri="{FF2B5EF4-FFF2-40B4-BE49-F238E27FC236}">
                          <a16:creationId xmlns:a16="http://schemas.microsoft.com/office/drawing/2014/main" id="{40034D16-0914-A437-DC04-31D19AFDF1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8" name="Group 193">
                  <a:extLst>
                    <a:ext uri="{FF2B5EF4-FFF2-40B4-BE49-F238E27FC236}">
                      <a16:creationId xmlns:a16="http://schemas.microsoft.com/office/drawing/2014/main" id="{49C77C0B-4E33-B946-4767-3787D41DC1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153" y="1439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74" name="Group 194">
                    <a:extLst>
                      <a:ext uri="{FF2B5EF4-FFF2-40B4-BE49-F238E27FC236}">
                        <a16:creationId xmlns:a16="http://schemas.microsoft.com/office/drawing/2014/main" id="{177782E9-7A79-D239-D9E8-96515FD879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76" name="Line 195">
                      <a:extLst>
                        <a:ext uri="{FF2B5EF4-FFF2-40B4-BE49-F238E27FC236}">
                          <a16:creationId xmlns:a16="http://schemas.microsoft.com/office/drawing/2014/main" id="{923102B0-8A69-300F-5954-EB09EEEE9B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7" name="Freeform 196">
                      <a:extLst>
                        <a:ext uri="{FF2B5EF4-FFF2-40B4-BE49-F238E27FC236}">
                          <a16:creationId xmlns:a16="http://schemas.microsoft.com/office/drawing/2014/main" id="{16E773A2-648E-043D-1794-E338FC1DA5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75" name="Line 197">
                    <a:extLst>
                      <a:ext uri="{FF2B5EF4-FFF2-40B4-BE49-F238E27FC236}">
                        <a16:creationId xmlns:a16="http://schemas.microsoft.com/office/drawing/2014/main" id="{7DA0FF9E-1828-506C-DE6A-2A83EB993B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9" name="Group 198">
                  <a:extLst>
                    <a:ext uri="{FF2B5EF4-FFF2-40B4-BE49-F238E27FC236}">
                      <a16:creationId xmlns:a16="http://schemas.microsoft.com/office/drawing/2014/main" id="{696D6D34-DA40-E865-14C0-9383F65945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017" y="1453"/>
                  <a:ext cx="125" cy="879"/>
                  <a:chOff x="558" y="2290"/>
                  <a:chExt cx="125" cy="879"/>
                </a:xfrm>
              </p:grpSpPr>
              <p:sp>
                <p:nvSpPr>
                  <p:cNvPr id="70" name="Line 199">
                    <a:extLst>
                      <a:ext uri="{FF2B5EF4-FFF2-40B4-BE49-F238E27FC236}">
                        <a16:creationId xmlns:a16="http://schemas.microsoft.com/office/drawing/2014/main" id="{5F578469-D12A-88F6-BB06-6D1C0B9884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71" name="Group 200">
                    <a:extLst>
                      <a:ext uri="{FF2B5EF4-FFF2-40B4-BE49-F238E27FC236}">
                        <a16:creationId xmlns:a16="http://schemas.microsoft.com/office/drawing/2014/main" id="{5EA02CA0-6A26-8C8F-857E-7668428047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72" name="Line 201">
                      <a:extLst>
                        <a:ext uri="{FF2B5EF4-FFF2-40B4-BE49-F238E27FC236}">
                          <a16:creationId xmlns:a16="http://schemas.microsoft.com/office/drawing/2014/main" id="{FDD3902A-A682-FF9C-15AA-71FE85E45E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3" name="Freeform 202">
                      <a:extLst>
                        <a:ext uri="{FF2B5EF4-FFF2-40B4-BE49-F238E27FC236}">
                          <a16:creationId xmlns:a16="http://schemas.microsoft.com/office/drawing/2014/main" id="{05EBACA2-61A2-836A-AB1B-C660291F77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61" name="Text Box 7">
              <a:extLst>
                <a:ext uri="{FF2B5EF4-FFF2-40B4-BE49-F238E27FC236}">
                  <a16:creationId xmlns:a16="http://schemas.microsoft.com/office/drawing/2014/main" id="{FCF5EFD4-0BAA-8F81-8ED2-BD8FFC8DF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000" y="5951538"/>
              <a:ext cx="801688" cy="2778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endParaRPr lang="en-US" altLang="en-US" sz="1200" b="1" i="1">
                <a:solidFill>
                  <a:srgbClr val="FF0000"/>
                </a:solidFill>
                <a:ea typeface="ＭＳ Ｐゴシック" pitchFamily="34" charset="-128"/>
              </a:endParaRPr>
            </a:p>
          </p:txBody>
        </p:sp>
        <p:sp>
          <p:nvSpPr>
            <p:cNvPr id="62" name="Text Box 7">
              <a:extLst>
                <a:ext uri="{FF2B5EF4-FFF2-40B4-BE49-F238E27FC236}">
                  <a16:creationId xmlns:a16="http://schemas.microsoft.com/office/drawing/2014/main" id="{4F528A58-10B9-9EFA-F397-C5385CDB55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8313" y="5972175"/>
              <a:ext cx="1030287" cy="2762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&lt;B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c2</a:t>
              </a:r>
              <a:endParaRPr lang="en-US" altLang="en-US" sz="1200" b="1" i="1">
                <a:solidFill>
                  <a:srgbClr val="FF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C602407-EC7F-24AE-48A0-E8ED11C94F51}"/>
              </a:ext>
            </a:extLst>
          </p:cNvPr>
          <p:cNvSpPr/>
          <p:nvPr/>
        </p:nvSpPr>
        <p:spPr>
          <a:xfrm>
            <a:off x="-213575" y="1820253"/>
            <a:ext cx="40186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 diamagnetism.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T&lt;T</a:t>
            </a:r>
            <a:r>
              <a:rPr lang="en-GB" sz="16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magnetic field is expelled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But, the 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must be &lt;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field </a:t>
            </a:r>
            <a:r>
              <a:rPr lang="en-GB" sz="16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Otherwise, superconductivity is lost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Unfortunately, </a:t>
            </a:r>
            <a:r>
              <a:rPr lang="en-GB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very low 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0.1 T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not practical for electro-magnets</a:t>
            </a:r>
            <a:endParaRPr lang="en-GB" sz="1600" i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E3F52E7-1618-DA3A-F286-9DA2238A6C31}"/>
              </a:ext>
            </a:extLst>
          </p:cNvPr>
          <p:cNvSpPr/>
          <p:nvPr/>
        </p:nvSpPr>
        <p:spPr>
          <a:xfrm>
            <a:off x="327350" y="4701547"/>
            <a:ext cx="38018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mixed phase</a:t>
            </a: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penetrates as flux tubes: </a:t>
            </a:r>
            <a:r>
              <a:rPr lang="en-US" altLang="en-US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fluxoids</a:t>
            </a: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higher fields and link between </a:t>
            </a:r>
            <a:r>
              <a:rPr lang="en-GB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altLang="en-US" sz="16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endParaRPr lang="en-GB" altLang="en-US" sz="1600" b="1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3" name="136 Conector recto de flecha">
            <a:extLst>
              <a:ext uri="{FF2B5EF4-FFF2-40B4-BE49-F238E27FC236}">
                <a16:creationId xmlns:a16="http://schemas.microsoft.com/office/drawing/2014/main" id="{34FFFD0E-3D2C-DE0A-E044-B5C2C348A8A4}"/>
              </a:ext>
            </a:extLst>
          </p:cNvPr>
          <p:cNvCxnSpPr/>
          <p:nvPr/>
        </p:nvCxnSpPr>
        <p:spPr>
          <a:xfrm>
            <a:off x="8532440" y="1241476"/>
            <a:ext cx="0" cy="21602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644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C6090-FF59-6510-1E0C-AAB40628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pic>
        <p:nvPicPr>
          <p:cNvPr id="4" name="Content Placeholder 3" descr="sc_plot.png">
            <a:extLst>
              <a:ext uri="{FF2B5EF4-FFF2-40B4-BE49-F238E27FC236}">
                <a16:creationId xmlns:a16="http://schemas.microsoft.com/office/drawing/2014/main" id="{4530410E-0587-51A0-408D-562E3FB6F1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77" y="860425"/>
            <a:ext cx="7085246" cy="5137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E5F322-A985-F081-D841-563F07FC7B70}"/>
              </a:ext>
            </a:extLst>
          </p:cNvPr>
          <p:cNvSpPr txBox="1"/>
          <p:nvPr/>
        </p:nvSpPr>
        <p:spPr>
          <a:xfrm>
            <a:off x="1" y="6002912"/>
            <a:ext cx="9143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density in the superconductor versus field for different materials at 4.2 K </a:t>
            </a:r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[P. J. Lee, et al]</a:t>
            </a:r>
          </a:p>
          <a:p>
            <a:pPr algn="ctr"/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https://nationalmaglab.org/images/magnet_development/asc/plots/JeChart041614-1022x741-pal.png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BAACCE-351E-25A0-BC4E-41852014BE45}"/>
              </a:ext>
            </a:extLst>
          </p:cNvPr>
          <p:cNvSpPr/>
          <p:nvPr/>
        </p:nvSpPr>
        <p:spPr>
          <a:xfrm rot="406145">
            <a:off x="3039602" y="2801111"/>
            <a:ext cx="4356087" cy="711200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9B29D7-3FBC-1DFC-44F2-F8AC5B1399A5}"/>
              </a:ext>
            </a:extLst>
          </p:cNvPr>
          <p:cNvSpPr txBox="1"/>
          <p:nvPr/>
        </p:nvSpPr>
        <p:spPr>
          <a:xfrm>
            <a:off x="4055825" y="2267213"/>
            <a:ext cx="178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BSCCO and YBCO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07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FA4BB-662C-4EA9-EB4A-66EC4DDC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BSCCO and YBCO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CC2C6-9AAA-6CF8-ACA9-82B51550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724" y="1231899"/>
            <a:ext cx="8752375" cy="5024045"/>
          </a:xfrm>
        </p:spPr>
        <p:txBody>
          <a:bodyPr>
            <a:normAutofit/>
          </a:bodyPr>
          <a:lstStyle/>
          <a:p>
            <a:r>
              <a:rPr lang="en-US" sz="2400" dirty="0"/>
              <a:t>BSSCO and YBCO are the two main HTS (high temperature superconductors)</a:t>
            </a:r>
          </a:p>
          <a:p>
            <a:pPr lvl="1"/>
            <a:r>
              <a:rPr lang="en-US" sz="2000" dirty="0"/>
              <a:t>Discovered in 1988/86</a:t>
            </a:r>
          </a:p>
          <a:p>
            <a:pPr lvl="1"/>
            <a:r>
              <a:rPr lang="en-US" sz="2000" dirty="0"/>
              <a:t>Large critical temperature ≈100 K</a:t>
            </a:r>
          </a:p>
          <a:p>
            <a:pPr lvl="1"/>
            <a:r>
              <a:rPr lang="en-US" sz="2000" dirty="0"/>
              <a:t>Very large critical field above 150 T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Flat critical surface </a:t>
            </a:r>
            <a:r>
              <a:rPr lang="en-US" sz="2000" dirty="0"/>
              <a:t>(little dependence on field)</a:t>
            </a:r>
          </a:p>
          <a:p>
            <a:pPr lvl="1"/>
            <a:r>
              <a:rPr lang="en-US" sz="2000" dirty="0"/>
              <a:t>Large progress in reaching good current density</a:t>
            </a:r>
          </a:p>
          <a:p>
            <a:pPr lvl="1"/>
            <a:r>
              <a:rPr lang="en-US" sz="2000" dirty="0"/>
              <a:t>Both </a:t>
            </a:r>
            <a:r>
              <a:rPr lang="en-US" sz="2000" dirty="0">
                <a:solidFill>
                  <a:srgbClr val="FF0000"/>
                </a:solidFill>
              </a:rPr>
              <a:t>expensive</a:t>
            </a:r>
            <a:r>
              <a:rPr lang="en-US" sz="2000" dirty="0">
                <a:solidFill>
                  <a:srgbClr val="CC3300"/>
                </a:solidFill>
              </a:rPr>
              <a:t> </a:t>
            </a:r>
            <a:r>
              <a:rPr lang="en-US" sz="2000" dirty="0"/>
              <a:t>(more than 10 times Nb-</a:t>
            </a:r>
            <a:r>
              <a:rPr lang="en-US" sz="2000" dirty="0" err="1"/>
              <a:t>Ti</a:t>
            </a:r>
            <a:r>
              <a:rPr lang="en-US" sz="2000" dirty="0"/>
              <a:t> …)</a:t>
            </a:r>
          </a:p>
          <a:p>
            <a:pPr lvl="1"/>
            <a:r>
              <a:rPr lang="en-US" sz="2000" dirty="0"/>
              <a:t>Drawbacks:</a:t>
            </a:r>
          </a:p>
          <a:p>
            <a:pPr lvl="2"/>
            <a:r>
              <a:rPr lang="en-US" sz="1800" dirty="0"/>
              <a:t>YBCO round wires are not trivial – most application on tapes</a:t>
            </a:r>
          </a:p>
          <a:p>
            <a:pPr lvl="2"/>
            <a:r>
              <a:rPr lang="en-US" sz="1800" dirty="0"/>
              <a:t>BSCCO requires a heat treatment at 800 C , and 100 bar of oxygen to increase </a:t>
            </a:r>
            <a:r>
              <a:rPr lang="en-US" sz="1800" i="1" dirty="0"/>
              <a:t>j</a:t>
            </a:r>
          </a:p>
          <a:p>
            <a:pPr lvl="1"/>
            <a:r>
              <a:rPr lang="en-US" sz="2000" dirty="0"/>
              <a:t>NMR/MRI solenoids with HTS tapes have been developed</a:t>
            </a:r>
          </a:p>
          <a:p>
            <a:pPr lvl="1"/>
            <a:r>
              <a:rPr lang="en-US" sz="2000" dirty="0"/>
              <a:t>Projects of dipole inserts for accelerator magnets are ongoing in many labs (LBNL, BNL, CERN, CEA, …)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73205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C6090-FF59-6510-1E0C-AAB40628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pic>
        <p:nvPicPr>
          <p:cNvPr id="4" name="Content Placeholder 3" descr="sc_plot.png">
            <a:extLst>
              <a:ext uri="{FF2B5EF4-FFF2-40B4-BE49-F238E27FC236}">
                <a16:creationId xmlns:a16="http://schemas.microsoft.com/office/drawing/2014/main" id="{4530410E-0587-51A0-408D-562E3FB6F1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77" y="860425"/>
            <a:ext cx="7085246" cy="5137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E5F322-A985-F081-D841-563F07FC7B70}"/>
              </a:ext>
            </a:extLst>
          </p:cNvPr>
          <p:cNvSpPr txBox="1"/>
          <p:nvPr/>
        </p:nvSpPr>
        <p:spPr>
          <a:xfrm>
            <a:off x="1" y="6002912"/>
            <a:ext cx="9143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density in the superconductor versus field for different materials at 4.2 K </a:t>
            </a:r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[P. J. Lee, et al]</a:t>
            </a:r>
          </a:p>
          <a:p>
            <a:pPr algn="ctr"/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https://nationalmaglab.org/images/magnet_development/asc/plots/JeChart041614-1022x741-pal.png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FD9298-30D0-EEE1-EDB6-6CC7CB4816C9}"/>
              </a:ext>
            </a:extLst>
          </p:cNvPr>
          <p:cNvSpPr/>
          <p:nvPr/>
        </p:nvSpPr>
        <p:spPr>
          <a:xfrm rot="3849020">
            <a:off x="1145388" y="3203259"/>
            <a:ext cx="3594603" cy="451483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ED5114-FE99-1E89-34E8-BC5B27762930}"/>
              </a:ext>
            </a:extLst>
          </p:cNvPr>
          <p:cNvSpPr/>
          <p:nvPr/>
        </p:nvSpPr>
        <p:spPr>
          <a:xfrm rot="3506550">
            <a:off x="2646875" y="3368113"/>
            <a:ext cx="3594603" cy="451483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556B4C-FAAC-45D9-D2D8-B30FCC0D8D51}"/>
              </a:ext>
            </a:extLst>
          </p:cNvPr>
          <p:cNvSpPr txBox="1"/>
          <p:nvPr/>
        </p:nvSpPr>
        <p:spPr>
          <a:xfrm>
            <a:off x="1815018" y="322452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NbTi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6E449-DEAF-C42F-B328-E720ABB7B67B}"/>
              </a:ext>
            </a:extLst>
          </p:cNvPr>
          <p:cNvSpPr txBox="1"/>
          <p:nvPr/>
        </p:nvSpPr>
        <p:spPr>
          <a:xfrm>
            <a:off x="4055825" y="22672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Nb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Sn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00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97A6-1648-8B9B-B757-A7365065C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NbTi</a:t>
            </a:r>
            <a:r>
              <a:rPr lang="en-US" dirty="0"/>
              <a:t> and Nb</a:t>
            </a:r>
            <a:r>
              <a:rPr lang="en-US" baseline="-25000" dirty="0"/>
              <a:t>3</a:t>
            </a:r>
            <a:r>
              <a:rPr lang="en-US" dirty="0"/>
              <a:t>Sn</a:t>
            </a:r>
            <a:endParaRPr lang="en-GB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31A668B1-3BA5-CAE7-1A60-65796588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5384177"/>
            <a:ext cx="30463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surface for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Nb-Ti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Nb</a:t>
            </a:r>
            <a:r>
              <a:rPr lang="en-US" sz="12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938E6-D3D1-1F7B-7FF9-73BE968F35E9}"/>
              </a:ext>
            </a:extLst>
          </p:cNvPr>
          <p:cNvSpPr/>
          <p:nvPr/>
        </p:nvSpPr>
        <p:spPr>
          <a:xfrm>
            <a:off x="149598" y="1475415"/>
            <a:ext cx="511276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  <a:defRPr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</a:t>
            </a:r>
            <a:r>
              <a:rPr lang="en-US" altLang="en-US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(1961) 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ductile alloy </a:t>
            </a:r>
          </a:p>
          <a:p>
            <a:pPr marL="36576" indent="0">
              <a:buNone/>
              <a:defRPr/>
            </a:pP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Extrusion + drawing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 K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14.5 T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in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Tevatron</a:t>
            </a:r>
            <a:r>
              <a:rPr lang="en-US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(80s), then all the other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~50-200 US$ per kg of wire</a:t>
            </a:r>
          </a:p>
          <a:p>
            <a:pPr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(1 euro per m)</a:t>
            </a:r>
          </a:p>
          <a:p>
            <a:pPr>
              <a:defRPr/>
            </a:pP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Sn (1954) 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intermetallic compound</a:t>
            </a:r>
          </a:p>
          <a:p>
            <a:pPr>
              <a:defRPr/>
            </a:pP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Brittle, strain sensitive, formed at ~650-700</a:t>
            </a: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C</a:t>
            </a:r>
            <a:endParaRPr lang="en-US" altLang="en-US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K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T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0 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in </a:t>
            </a:r>
            <a:r>
              <a:rPr lang="en-US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NMR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ITER,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HL-LHC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~700-1500 US$ per kg of wire</a:t>
            </a:r>
          </a:p>
          <a:p>
            <a:pPr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(5 euro per m)</a:t>
            </a:r>
          </a:p>
        </p:txBody>
      </p:sp>
      <p:pic>
        <p:nvPicPr>
          <p:cNvPr id="6" name="Picture 17">
            <a:extLst>
              <a:ext uri="{FF2B5EF4-FFF2-40B4-BE49-F238E27FC236}">
                <a16:creationId xmlns:a16="http://schemas.microsoft.com/office/drawing/2014/main" id="{45CF977E-ED70-CD60-F123-39AF71B41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190" y="1686836"/>
            <a:ext cx="4392488" cy="369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913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superconductors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143000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228600" y="2667000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93775" y="19780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858000" y="19812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38600" y="1981200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62000" y="5410200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505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00800" y="54102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3271838" y="2667000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243638" y="2667000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86E4A86C-74E2-9623-F587-157DBA2FF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862" y="1610470"/>
            <a:ext cx="1206741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P.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533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superconductors</a:t>
            </a:r>
            <a:endParaRPr lang="es-E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23838" y="2645296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3267076" y="2645296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238876" y="2645296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8" descr="ssc_w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2645296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Round Sub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r="16106"/>
          <a:stretch>
            <a:fillRect/>
          </a:stretch>
        </p:blipFill>
        <p:spPr bwMode="auto">
          <a:xfrm>
            <a:off x="6167438" y="2492896"/>
            <a:ext cx="26670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993775" y="19780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858000" y="19812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038600" y="1981200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762000" y="5410200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505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00800" y="54102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52400" y="1143000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7700862" y="1610470"/>
            <a:ext cx="1206741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P.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395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Strand: multifilament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8" descr="ssc_wir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12436"/>
            <a:ext cx="4651423" cy="455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9512" y="1018473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materials are produced in small filaments and surrounded by a stabilizer (typically copper) to form a “</a:t>
            </a:r>
            <a:r>
              <a:rPr lang="en-GB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multi-filament wire</a:t>
            </a:r>
            <a:r>
              <a:rPr lang="en-GB" alt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“</a:t>
            </a:r>
            <a:r>
              <a:rPr lang="en-GB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en-GB" alt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GB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37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4190" y="1006189"/>
            <a:ext cx="8035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a 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multi-filament wire in a stabilizing matrix</a:t>
            </a:r>
            <a:r>
              <a:rPr lang="en-GB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82" y="1628800"/>
            <a:ext cx="900901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Flux jumps</a:t>
            </a:r>
          </a:p>
          <a:p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disturbance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local change in </a:t>
            </a:r>
            <a:r>
              <a:rPr lang="en-US" sz="17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7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 or “</a:t>
            </a: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jump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dissipation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criteria for a slab (adiabatic condition)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Blip>
                <a:blip r:embed="rId2"/>
              </a:buBlip>
            </a:pP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264"/>
          <p:cNvGrpSpPr>
            <a:grpSpLocks/>
          </p:cNvGrpSpPr>
          <p:nvPr/>
        </p:nvGrpSpPr>
        <p:grpSpPr bwMode="auto">
          <a:xfrm>
            <a:off x="7081367" y="2438254"/>
            <a:ext cx="1339041" cy="1209253"/>
            <a:chOff x="3363" y="2773"/>
            <a:chExt cx="1248" cy="1387"/>
          </a:xfrm>
        </p:grpSpPr>
        <p:grpSp>
          <p:nvGrpSpPr>
            <p:cNvPr id="10" name="Group 214"/>
            <p:cNvGrpSpPr>
              <a:grpSpLocks/>
            </p:cNvGrpSpPr>
            <p:nvPr/>
          </p:nvGrpSpPr>
          <p:grpSpPr bwMode="auto">
            <a:xfrm>
              <a:off x="3432" y="2823"/>
              <a:ext cx="187" cy="1250"/>
              <a:chOff x="3430" y="2890"/>
              <a:chExt cx="187" cy="1180"/>
            </a:xfrm>
          </p:grpSpPr>
          <p:sp>
            <p:nvSpPr>
              <p:cNvPr id="60" name="AutoShape 168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204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205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206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207"/>
              <p:cNvSpPr>
                <a:spLocks/>
              </p:cNvSpPr>
              <p:nvPr/>
            </p:nvSpPr>
            <p:spPr bwMode="auto">
              <a:xfrm flipH="1">
                <a:off x="3534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1" name="Group 215"/>
            <p:cNvGrpSpPr>
              <a:grpSpLocks/>
            </p:cNvGrpSpPr>
            <p:nvPr/>
          </p:nvGrpSpPr>
          <p:grpSpPr bwMode="auto">
            <a:xfrm>
              <a:off x="3595" y="2786"/>
              <a:ext cx="187" cy="1250"/>
              <a:chOff x="3430" y="2890"/>
              <a:chExt cx="187" cy="1180"/>
            </a:xfrm>
          </p:grpSpPr>
          <p:sp>
            <p:nvSpPr>
              <p:cNvPr id="55" name="AutoShape 216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6" name="Freeform 217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7" name="Freeform 218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8" name="Freeform 219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220"/>
              <p:cNvSpPr>
                <a:spLocks/>
              </p:cNvSpPr>
              <p:nvPr/>
            </p:nvSpPr>
            <p:spPr bwMode="auto">
              <a:xfrm flipH="1">
                <a:off x="3533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2" name="Group 221"/>
            <p:cNvGrpSpPr>
              <a:grpSpLocks/>
            </p:cNvGrpSpPr>
            <p:nvPr/>
          </p:nvGrpSpPr>
          <p:grpSpPr bwMode="auto">
            <a:xfrm>
              <a:off x="3814" y="2773"/>
              <a:ext cx="187" cy="1250"/>
              <a:chOff x="3430" y="2890"/>
              <a:chExt cx="187" cy="1180"/>
            </a:xfrm>
          </p:grpSpPr>
          <p:sp>
            <p:nvSpPr>
              <p:cNvPr id="50" name="AutoShape 222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1" name="Freeform 223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2" name="Freeform 224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3" name="Freeform 225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226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227"/>
            <p:cNvGrpSpPr>
              <a:grpSpLocks/>
            </p:cNvGrpSpPr>
            <p:nvPr/>
          </p:nvGrpSpPr>
          <p:grpSpPr bwMode="auto">
            <a:xfrm>
              <a:off x="4017" y="2775"/>
              <a:ext cx="187" cy="1250"/>
              <a:chOff x="3430" y="2890"/>
              <a:chExt cx="187" cy="1180"/>
            </a:xfrm>
          </p:grpSpPr>
          <p:sp>
            <p:nvSpPr>
              <p:cNvPr id="45" name="AutoShape 228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6" name="Freeform 229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7" name="Freeform 230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8" name="Freeform 231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9" name="Freeform 232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" name="Group 234"/>
            <p:cNvGrpSpPr>
              <a:grpSpLocks/>
            </p:cNvGrpSpPr>
            <p:nvPr/>
          </p:nvGrpSpPr>
          <p:grpSpPr bwMode="auto">
            <a:xfrm>
              <a:off x="4230" y="2793"/>
              <a:ext cx="187" cy="1250"/>
              <a:chOff x="3430" y="2890"/>
              <a:chExt cx="187" cy="1180"/>
            </a:xfrm>
          </p:grpSpPr>
          <p:sp>
            <p:nvSpPr>
              <p:cNvPr id="40" name="AutoShape 235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1" name="Freeform 236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2" name="Freeform 237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3" name="Freeform 238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4" name="Freeform 239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5" name="Group 240"/>
            <p:cNvGrpSpPr>
              <a:grpSpLocks/>
            </p:cNvGrpSpPr>
            <p:nvPr/>
          </p:nvGrpSpPr>
          <p:grpSpPr bwMode="auto">
            <a:xfrm>
              <a:off x="4303" y="2871"/>
              <a:ext cx="187" cy="1250"/>
              <a:chOff x="3430" y="2890"/>
              <a:chExt cx="187" cy="1180"/>
            </a:xfrm>
          </p:grpSpPr>
          <p:sp>
            <p:nvSpPr>
              <p:cNvPr id="35" name="AutoShape 241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6" name="Freeform 242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7" name="Freeform 243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8" name="Freeform 244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9" name="Freeform 245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6" name="Group 246"/>
            <p:cNvGrpSpPr>
              <a:grpSpLocks/>
            </p:cNvGrpSpPr>
            <p:nvPr/>
          </p:nvGrpSpPr>
          <p:grpSpPr bwMode="auto">
            <a:xfrm>
              <a:off x="4101" y="2905"/>
              <a:ext cx="187" cy="1250"/>
              <a:chOff x="3430" y="2890"/>
              <a:chExt cx="187" cy="1180"/>
            </a:xfrm>
          </p:grpSpPr>
          <p:sp>
            <p:nvSpPr>
              <p:cNvPr id="30" name="AutoShape 247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248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249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250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251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7" name="Group 252"/>
            <p:cNvGrpSpPr>
              <a:grpSpLocks/>
            </p:cNvGrpSpPr>
            <p:nvPr/>
          </p:nvGrpSpPr>
          <p:grpSpPr bwMode="auto">
            <a:xfrm>
              <a:off x="3888" y="2910"/>
              <a:ext cx="187" cy="1250"/>
              <a:chOff x="3430" y="2890"/>
              <a:chExt cx="187" cy="1180"/>
            </a:xfrm>
          </p:grpSpPr>
          <p:sp>
            <p:nvSpPr>
              <p:cNvPr id="25" name="AutoShape 253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254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255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256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257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8" name="Group 258"/>
            <p:cNvGrpSpPr>
              <a:grpSpLocks/>
            </p:cNvGrpSpPr>
            <p:nvPr/>
          </p:nvGrpSpPr>
          <p:grpSpPr bwMode="auto">
            <a:xfrm>
              <a:off x="3647" y="2901"/>
              <a:ext cx="187" cy="1250"/>
              <a:chOff x="3430" y="2890"/>
              <a:chExt cx="187" cy="1180"/>
            </a:xfrm>
          </p:grpSpPr>
          <p:sp>
            <p:nvSpPr>
              <p:cNvPr id="20" name="AutoShape 259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260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261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262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263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19" name="AutoShape 166"/>
            <p:cNvSpPr>
              <a:spLocks noChangeArrowheads="1"/>
            </p:cNvSpPr>
            <p:nvPr/>
          </p:nvSpPr>
          <p:spPr bwMode="auto">
            <a:xfrm>
              <a:off x="3363" y="2976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FF6666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7739666" y="3728065"/>
            <a:ext cx="1077215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 i="1" dirty="0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 dirty="0">
                <a:solidFill>
                  <a:srgbClr val="FF0000"/>
                </a:solidFill>
              </a:rPr>
              <a:t>c1</a:t>
            </a:r>
            <a:r>
              <a:rPr lang="en-US" altLang="en-US" sz="1200" b="1" i="1" dirty="0">
                <a:solidFill>
                  <a:srgbClr val="FF0000"/>
                </a:solidFill>
              </a:rPr>
              <a:t>&lt;B</a:t>
            </a:r>
            <a:r>
              <a:rPr lang="en-US" altLang="en-US" sz="1200" b="1" i="1" dirty="0">
                <a:solidFill>
                  <a:srgbClr val="FF0000"/>
                </a:solidFill>
                <a:ea typeface="ＭＳ Ｐゴシック" pitchFamily="34" charset="-128"/>
              </a:rPr>
              <a:t>&lt;</a:t>
            </a:r>
            <a:r>
              <a:rPr lang="en-US" altLang="en-US" sz="1200" b="1" i="1" dirty="0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 dirty="0">
                <a:solidFill>
                  <a:srgbClr val="FF0000"/>
                </a:solidFill>
              </a:rPr>
              <a:t>c2</a:t>
            </a:r>
            <a:endParaRPr lang="en-US" altLang="en-US" sz="1200" b="1" i="1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/>
        </p:nvGraphicFramePr>
        <p:xfrm>
          <a:off x="539552" y="2714514"/>
          <a:ext cx="170973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55700" imgH="482600" progId="Equation.3">
                  <p:embed/>
                </p:oleObj>
              </mc:Choice>
              <mc:Fallback>
                <p:oleObj name="Equation" r:id="rId7" imgW="1155700" imgH="482600" progId="Equation.3">
                  <p:embed/>
                  <p:pic>
                    <p:nvPicPr>
                      <p:cNvPr id="66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714514"/>
                        <a:ext cx="1709737" cy="7143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66"/>
          <p:cNvSpPr/>
          <p:nvPr/>
        </p:nvSpPr>
        <p:spPr>
          <a:xfrm>
            <a:off x="2411760" y="2492785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half-thickness of the slab</a:t>
            </a:r>
          </a:p>
          <a:p>
            <a:pPr lvl="1">
              <a:defRPr/>
            </a:pPr>
            <a:r>
              <a:rPr lang="en-US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critical current density [A m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density [kg m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specific heat [J kg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</a:t>
            </a:r>
            <a:r>
              <a:rPr lang="en-US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critical temperature. </a:t>
            </a:r>
          </a:p>
        </p:txBody>
      </p:sp>
      <p:grpSp>
        <p:nvGrpSpPr>
          <p:cNvPr id="68" name="Group 38"/>
          <p:cNvGrpSpPr>
            <a:grpSpLocks/>
          </p:cNvGrpSpPr>
          <p:nvPr/>
        </p:nvGrpSpPr>
        <p:grpSpPr bwMode="auto">
          <a:xfrm>
            <a:off x="1704181" y="5657428"/>
            <a:ext cx="2366963" cy="717550"/>
            <a:chOff x="2599" y="6441"/>
            <a:chExt cx="3729" cy="1130"/>
          </a:xfrm>
        </p:grpSpPr>
        <p:sp>
          <p:nvSpPr>
            <p:cNvPr id="69" name="Rectangle 39"/>
            <p:cNvSpPr>
              <a:spLocks noChangeArrowheads="1"/>
            </p:cNvSpPr>
            <p:nvPr/>
          </p:nvSpPr>
          <p:spPr bwMode="auto">
            <a:xfrm>
              <a:off x="2599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0" name="Rectangle 40"/>
            <p:cNvSpPr>
              <a:spLocks noChangeArrowheads="1"/>
            </p:cNvSpPr>
            <p:nvPr/>
          </p:nvSpPr>
          <p:spPr bwMode="auto">
            <a:xfrm>
              <a:off x="2599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100" dirty="0">
                  <a:solidFill>
                    <a:srgbClr val="000000"/>
                  </a:solidFill>
                  <a:latin typeface="Arial" charset="0"/>
                </a:rPr>
                <a:t>Cu</a:t>
              </a: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2599" y="6780"/>
              <a:ext cx="3729" cy="452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Arial" charset="0"/>
                </a:rPr>
                <a:t>SC</a:t>
              </a:r>
            </a:p>
          </p:txBody>
        </p:sp>
        <p:sp>
          <p:nvSpPr>
            <p:cNvPr id="72" name="Line 42"/>
            <p:cNvSpPr>
              <a:spLocks noChangeShapeType="1"/>
            </p:cNvSpPr>
            <p:nvPr/>
          </p:nvSpPr>
          <p:spPr bwMode="auto">
            <a:xfrm>
              <a:off x="3503" y="7006"/>
              <a:ext cx="180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3" name="Group 70"/>
          <p:cNvGrpSpPr>
            <a:grpSpLocks/>
          </p:cNvGrpSpPr>
          <p:nvPr/>
        </p:nvGrpSpPr>
        <p:grpSpPr bwMode="auto">
          <a:xfrm>
            <a:off x="4507706" y="5663778"/>
            <a:ext cx="2368550" cy="717550"/>
            <a:chOff x="11184" y="6441"/>
            <a:chExt cx="3732" cy="1130"/>
          </a:xfrm>
        </p:grpSpPr>
        <p:sp>
          <p:nvSpPr>
            <p:cNvPr id="74" name="Rectangle 71"/>
            <p:cNvSpPr>
              <a:spLocks noChangeArrowheads="1"/>
            </p:cNvSpPr>
            <p:nvPr/>
          </p:nvSpPr>
          <p:spPr bwMode="auto">
            <a:xfrm>
              <a:off x="11187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Rectangle 72"/>
            <p:cNvSpPr>
              <a:spLocks noChangeArrowheads="1"/>
            </p:cNvSpPr>
            <p:nvPr/>
          </p:nvSpPr>
          <p:spPr bwMode="auto">
            <a:xfrm>
              <a:off x="11187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6" name="Rectangle 73"/>
            <p:cNvSpPr>
              <a:spLocks noChangeArrowheads="1"/>
            </p:cNvSpPr>
            <p:nvPr/>
          </p:nvSpPr>
          <p:spPr bwMode="auto">
            <a:xfrm>
              <a:off x="11184" y="6780"/>
              <a:ext cx="3729" cy="452"/>
            </a:xfrm>
            <a:prstGeom prst="rect">
              <a:avLst/>
            </a:prstGeom>
            <a:gradFill rotWithShape="0">
              <a:gsLst>
                <a:gs pos="0">
                  <a:srgbClr val="00CCFF"/>
                </a:gs>
                <a:gs pos="5000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7" name="Line 74"/>
            <p:cNvSpPr>
              <a:spLocks noChangeShapeType="1"/>
            </p:cNvSpPr>
            <p:nvPr/>
          </p:nvSpPr>
          <p:spPr bwMode="auto">
            <a:xfrm>
              <a:off x="12649" y="6554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78" name="Group 75"/>
            <p:cNvGrpSpPr>
              <a:grpSpLocks/>
            </p:cNvGrpSpPr>
            <p:nvPr/>
          </p:nvGrpSpPr>
          <p:grpSpPr bwMode="auto">
            <a:xfrm>
              <a:off x="11639" y="6554"/>
              <a:ext cx="1010" cy="904"/>
              <a:chOff x="8588" y="9040"/>
              <a:chExt cx="1130" cy="678"/>
            </a:xfrm>
          </p:grpSpPr>
          <p:sp>
            <p:nvSpPr>
              <p:cNvPr id="87" name="Line 76"/>
              <p:cNvSpPr>
                <a:spLocks noChangeShapeType="1"/>
              </p:cNvSpPr>
              <p:nvPr/>
            </p:nvSpPr>
            <p:spPr bwMode="auto">
              <a:xfrm>
                <a:off x="8588" y="9379"/>
                <a:ext cx="45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88" name="Group 77"/>
              <p:cNvGrpSpPr>
                <a:grpSpLocks/>
              </p:cNvGrpSpPr>
              <p:nvPr/>
            </p:nvGrpSpPr>
            <p:grpSpPr bwMode="auto">
              <a:xfrm>
                <a:off x="9040" y="9040"/>
                <a:ext cx="678" cy="339"/>
                <a:chOff x="9153" y="9040"/>
                <a:chExt cx="678" cy="339"/>
              </a:xfrm>
            </p:grpSpPr>
            <p:sp>
              <p:nvSpPr>
                <p:cNvPr id="92" name="Arc 78"/>
                <p:cNvSpPr>
                  <a:spLocks/>
                </p:cNvSpPr>
                <p:nvPr/>
              </p:nvSpPr>
              <p:spPr bwMode="auto">
                <a:xfrm flipV="1">
                  <a:off x="9153" y="9210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3" name="Arc 79"/>
                <p:cNvSpPr>
                  <a:spLocks/>
                </p:cNvSpPr>
                <p:nvPr/>
              </p:nvSpPr>
              <p:spPr bwMode="auto">
                <a:xfrm flipH="1">
                  <a:off x="9492" y="9040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89" name="Group 80"/>
              <p:cNvGrpSpPr>
                <a:grpSpLocks/>
              </p:cNvGrpSpPr>
              <p:nvPr/>
            </p:nvGrpSpPr>
            <p:grpSpPr bwMode="auto">
              <a:xfrm>
                <a:off x="9040" y="9379"/>
                <a:ext cx="678" cy="339"/>
                <a:chOff x="9153" y="9379"/>
                <a:chExt cx="678" cy="339"/>
              </a:xfrm>
            </p:grpSpPr>
            <p:sp>
              <p:nvSpPr>
                <p:cNvPr id="90" name="Arc 81"/>
                <p:cNvSpPr>
                  <a:spLocks/>
                </p:cNvSpPr>
                <p:nvPr/>
              </p:nvSpPr>
              <p:spPr bwMode="auto">
                <a:xfrm>
                  <a:off x="9153" y="9379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1" name="Arc 82"/>
                <p:cNvSpPr>
                  <a:spLocks/>
                </p:cNvSpPr>
                <p:nvPr/>
              </p:nvSpPr>
              <p:spPr bwMode="auto">
                <a:xfrm flipH="1" flipV="1">
                  <a:off x="9492" y="9549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79" name="Line 83"/>
            <p:cNvSpPr>
              <a:spLocks noChangeShapeType="1"/>
            </p:cNvSpPr>
            <p:nvPr/>
          </p:nvSpPr>
          <p:spPr bwMode="auto">
            <a:xfrm flipV="1">
              <a:off x="12649" y="7458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84"/>
            <p:cNvSpPr>
              <a:spLocks noChangeShapeType="1"/>
            </p:cNvSpPr>
            <p:nvPr/>
          </p:nvSpPr>
          <p:spPr bwMode="auto">
            <a:xfrm>
              <a:off x="14118" y="7006"/>
              <a:ext cx="45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81" name="Group 85"/>
            <p:cNvGrpSpPr>
              <a:grpSpLocks/>
            </p:cNvGrpSpPr>
            <p:nvPr/>
          </p:nvGrpSpPr>
          <p:grpSpPr bwMode="auto">
            <a:xfrm>
              <a:off x="13475" y="6554"/>
              <a:ext cx="643" cy="452"/>
              <a:chOff x="10509" y="9040"/>
              <a:chExt cx="678" cy="339"/>
            </a:xfrm>
          </p:grpSpPr>
          <p:sp>
            <p:nvSpPr>
              <p:cNvPr id="85" name="Arc 86"/>
              <p:cNvSpPr>
                <a:spLocks/>
              </p:cNvSpPr>
              <p:nvPr/>
            </p:nvSpPr>
            <p:spPr bwMode="auto">
              <a:xfrm flipH="1" flipV="1">
                <a:off x="10848" y="9210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" name="Arc 87"/>
              <p:cNvSpPr>
                <a:spLocks/>
              </p:cNvSpPr>
              <p:nvPr/>
            </p:nvSpPr>
            <p:spPr bwMode="auto">
              <a:xfrm>
                <a:off x="10509" y="9040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82" name="Group 88"/>
            <p:cNvGrpSpPr>
              <a:grpSpLocks/>
            </p:cNvGrpSpPr>
            <p:nvPr/>
          </p:nvGrpSpPr>
          <p:grpSpPr bwMode="auto">
            <a:xfrm>
              <a:off x="13475" y="7006"/>
              <a:ext cx="643" cy="452"/>
              <a:chOff x="10509" y="9379"/>
              <a:chExt cx="678" cy="339"/>
            </a:xfrm>
          </p:grpSpPr>
          <p:sp>
            <p:nvSpPr>
              <p:cNvPr id="83" name="Arc 89"/>
              <p:cNvSpPr>
                <a:spLocks/>
              </p:cNvSpPr>
              <p:nvPr/>
            </p:nvSpPr>
            <p:spPr bwMode="auto">
              <a:xfrm flipH="1">
                <a:off x="10848" y="9379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Arc 90"/>
              <p:cNvSpPr>
                <a:spLocks/>
              </p:cNvSpPr>
              <p:nvPr/>
            </p:nvSpPr>
            <p:spPr bwMode="auto">
              <a:xfrm flipV="1">
                <a:off x="10509" y="9549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94" name="Rectangle 93"/>
          <p:cNvSpPr/>
          <p:nvPr/>
        </p:nvSpPr>
        <p:spPr>
          <a:xfrm>
            <a:off x="29814" y="3878301"/>
            <a:ext cx="86637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Quench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 have a very high normal state resistivity.</a:t>
            </a:r>
          </a:p>
          <a:p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quenched, could reach very high temperatures in few </a:t>
            </a:r>
            <a:r>
              <a:rPr lang="en-US" alt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ms.</a:t>
            </a:r>
            <a:endParaRPr lang="en-US" altLang="en-US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embedded in a 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matrix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when a quench occurs, current redistributes in the low-</a:t>
            </a:r>
            <a:r>
              <a:rPr lang="en-US" alt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resisitivity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matrix 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lower peak temperature</a:t>
            </a:r>
            <a:endParaRPr lang="en-US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27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D8B88-17FE-D68D-489E-E90AC24F6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of the course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26E7D-13B3-56B3-582E-F837F17CF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525" y="1279013"/>
            <a:ext cx="8614938" cy="2893745"/>
          </a:xfrm>
        </p:spPr>
        <p:txBody>
          <a:bodyPr>
            <a:normAutofit/>
          </a:bodyPr>
          <a:lstStyle/>
          <a:p>
            <a:r>
              <a:rPr lang="en-GB" sz="1800" dirty="0"/>
              <a:t>Overview of superconducting magnets for particle accelerators (dipoles and quadrupoles)</a:t>
            </a:r>
          </a:p>
          <a:p>
            <a:r>
              <a:rPr lang="en-US" sz="1800" dirty="0">
                <a:sym typeface="Symbol" pitchFamily="-110" charset="2"/>
              </a:rPr>
              <a:t>Exciting, fancy and dirty mixture of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physics, engineering, and chemistry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Chemistry and material science: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superconducting materials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Quantum physics: the key mechanisms of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superconductivity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Classical electrodynamics: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magnet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Mechanical engineering: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support 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Electrical engineering: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powering</a:t>
            </a:r>
            <a:r>
              <a:rPr lang="en-US" sz="1800" dirty="0">
                <a:sym typeface="Symbol" pitchFamily="-110" charset="2"/>
              </a:rPr>
              <a:t> of the magnets and their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ym typeface="Symbol" pitchFamily="-110" charset="2"/>
              </a:rPr>
              <a:t>Cryogenics: keep them cool …</a:t>
            </a:r>
          </a:p>
          <a:p>
            <a:pPr marL="742950" lvl="1" indent="-285750"/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Cost</a:t>
            </a:r>
            <a:r>
              <a:rPr lang="en-US" sz="1800" dirty="0">
                <a:sym typeface="Symbol" pitchFamily="-110" charset="2"/>
              </a:rPr>
              <a:t> optimization also plays a relevant role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4" name="Picture 4" descr="LHC_wire">
            <a:extLst>
              <a:ext uri="{FF2B5EF4-FFF2-40B4-BE49-F238E27FC236}">
                <a16:creationId xmlns:a16="http://schemas.microsoft.com/office/drawing/2014/main" id="{D9A4732D-E39B-1873-7C3C-DC0D2D6D4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/>
          <a:stretch>
            <a:fillRect/>
          </a:stretch>
        </p:blipFill>
        <p:spPr bwMode="auto">
          <a:xfrm>
            <a:off x="1145706" y="4941456"/>
            <a:ext cx="1333660" cy="125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HC_wire">
            <a:extLst>
              <a:ext uri="{FF2B5EF4-FFF2-40B4-BE49-F238E27FC236}">
                <a16:creationId xmlns:a16="http://schemas.microsoft.com/office/drawing/2014/main" id="{12056859-49CF-686F-2055-D79B7AD8E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68"/>
          <a:stretch>
            <a:fillRect/>
          </a:stretch>
        </p:blipFill>
        <p:spPr bwMode="auto">
          <a:xfrm>
            <a:off x="3430117" y="4941456"/>
            <a:ext cx="407969" cy="125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DEB62CF2-ED57-B523-660C-DA1B95409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473" y="4954404"/>
            <a:ext cx="1060941" cy="125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resentation 9">
            <a:extLst>
              <a:ext uri="{FF2B5EF4-FFF2-40B4-BE49-F238E27FC236}">
                <a16:creationId xmlns:a16="http://schemas.microsoft.com/office/drawing/2014/main" id="{D9080A3B-4975-3F11-996F-15032E17A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6839545" y="4954404"/>
            <a:ext cx="1209495" cy="125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9C0DB15F-CAF8-BD0A-2B90-5F5534B83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9722" y="4543842"/>
            <a:ext cx="101706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8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strand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09B86814-8728-0FE6-CFB7-D20AF5DEB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3287" y="4532852"/>
            <a:ext cx="101706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8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cable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90D0BA1B-040A-010A-F89D-FFC1E4849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6356" y="4543842"/>
            <a:ext cx="101706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80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coil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8E5F1B5B-D482-6E07-DC4F-1A259166A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2610" y="4555494"/>
            <a:ext cx="101706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80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magnet</a:t>
            </a:r>
          </a:p>
        </p:txBody>
      </p:sp>
    </p:spTree>
    <p:extLst>
      <p:ext uri="{BB962C8B-B14F-4D97-AF65-F5344CB8AC3E}">
        <p14:creationId xmlns:p14="http://schemas.microsoft.com/office/powerpoint/2010/main" val="1805008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14" y="1009241"/>
            <a:ext cx="5315073" cy="2317779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3. Persistent currents</a:t>
            </a:r>
          </a:p>
          <a:p>
            <a:pPr marL="0" indent="0">
              <a:buNone/>
            </a:pPr>
            <a:r>
              <a:rPr lang="en-US" altLang="en-US" sz="1800" dirty="0"/>
              <a:t>When a filament is in a varying </a:t>
            </a:r>
            <a:r>
              <a:rPr lang="en-US" altLang="en-US" sz="1800" i="1" dirty="0" err="1"/>
              <a:t>B</a:t>
            </a:r>
            <a:r>
              <a:rPr lang="en-US" altLang="en-US" sz="1800" i="1" baseline="-25000" dirty="0" err="1"/>
              <a:t>ext</a:t>
            </a:r>
            <a:r>
              <a:rPr lang="en-US" altLang="en-US" sz="1800" dirty="0"/>
              <a:t>, its inner part is shielded by currents distribution in the filament periphery</a:t>
            </a:r>
          </a:p>
          <a:p>
            <a:pPr marL="0" indent="0">
              <a:buNone/>
            </a:pPr>
            <a:r>
              <a:rPr lang="en-US" altLang="en-US" sz="1800" dirty="0"/>
              <a:t>They </a:t>
            </a:r>
            <a:r>
              <a:rPr lang="en-US" altLang="en-US" sz="1800" b="1" dirty="0">
                <a:solidFill>
                  <a:srgbClr val="FF0000"/>
                </a:solidFill>
              </a:rPr>
              <a:t>do not decay </a:t>
            </a:r>
            <a:r>
              <a:rPr lang="en-US" altLang="en-US" sz="1800" dirty="0"/>
              <a:t>when </a:t>
            </a:r>
            <a:r>
              <a:rPr lang="en-US" altLang="en-US" sz="1800" i="1" dirty="0" err="1"/>
              <a:t>B</a:t>
            </a:r>
            <a:r>
              <a:rPr lang="en-US" altLang="en-US" sz="1800" i="1" baseline="-25000" dirty="0" err="1"/>
              <a:t>ex</a:t>
            </a:r>
            <a:r>
              <a:rPr lang="en-US" altLang="en-US" sz="1800" dirty="0" err="1"/>
              <a:t>is</a:t>
            </a:r>
            <a:r>
              <a:rPr lang="en-US" altLang="en-US" sz="1800" dirty="0"/>
              <a:t> held constant </a:t>
            </a:r>
            <a:r>
              <a:rPr lang="en-US" altLang="en-US" sz="1800" dirty="0">
                <a:sym typeface="Wingdings" pitchFamily="2" charset="2"/>
              </a:rPr>
              <a:t> 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persistent currents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  <a:p>
            <a:pPr marL="36576" indent="0">
              <a:buNone/>
            </a:pPr>
            <a:endParaRPr lang="en-GB" altLang="en-US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3636" y="6466086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20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351563" y="1072749"/>
            <a:ext cx="3816423" cy="2808312"/>
            <a:chOff x="476828" y="1221659"/>
            <a:chExt cx="7010400" cy="500134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828" y="1257300"/>
              <a:ext cx="7010400" cy="4965700"/>
            </a:xfrm>
            <a:prstGeom prst="rect">
              <a:avLst/>
            </a:prstGeom>
          </p:spPr>
        </p:pic>
        <p:sp>
          <p:nvSpPr>
            <p:cNvPr id="7" name="TextBox 1"/>
            <p:cNvSpPr txBox="1"/>
            <p:nvPr/>
          </p:nvSpPr>
          <p:spPr>
            <a:xfrm>
              <a:off x="2052350" y="1221659"/>
              <a:ext cx="3859353" cy="438891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b="1" dirty="0">
                  <a:solidFill>
                    <a:srgbClr val="000000"/>
                  </a:solidFill>
                </a:rPr>
                <a:t>Strand magnetization</a:t>
              </a:r>
            </a:p>
            <a:p>
              <a:r>
                <a:rPr lang="en-GB" sz="800" b="1" dirty="0" err="1">
                  <a:solidFill>
                    <a:srgbClr val="000000"/>
                  </a:solidFill>
                </a:rPr>
                <a:t>mT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TextBox 1"/>
            <p:cNvSpPr txBox="1"/>
            <p:nvPr/>
          </p:nvSpPr>
          <p:spPr>
            <a:xfrm>
              <a:off x="4225205" y="4586317"/>
              <a:ext cx="3008671" cy="891329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b="1" dirty="0">
                  <a:solidFill>
                    <a:srgbClr val="000000"/>
                  </a:solidFill>
                </a:rPr>
                <a:t>External magnetic field</a:t>
              </a:r>
            </a:p>
            <a:p>
              <a:r>
                <a:rPr lang="en-GB" sz="800" b="1" dirty="0">
                  <a:solidFill>
                    <a:srgbClr val="000000"/>
                  </a:solidFill>
                </a:rPr>
                <a:t>Tesla</a:t>
              </a:r>
            </a:p>
          </p:txBody>
        </p: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683568" y="2946595"/>
            <a:ext cx="3627438" cy="1319212"/>
            <a:chOff x="5440363" y="1116012"/>
            <a:chExt cx="3627437" cy="1319213"/>
          </a:xfrm>
        </p:grpSpPr>
        <p:pic>
          <p:nvPicPr>
            <p:cNvPr id="11" name="Picture 4" descr="magnetizatio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374"/>
            <a:stretch>
              <a:fillRect/>
            </a:stretch>
          </p:blipFill>
          <p:spPr bwMode="auto">
            <a:xfrm>
              <a:off x="5440363" y="1116012"/>
              <a:ext cx="3627437" cy="1319213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7772400" y="1128254"/>
              <a:ext cx="1219200" cy="2154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800">
                  <a:solidFill>
                    <a:schemeClr val="tx1"/>
                  </a:solidFill>
                  <a:ea typeface="ＭＳ Ｐゴシック" pitchFamily="34" charset="-128"/>
                </a:rPr>
                <a:t>by </a:t>
              </a:r>
              <a:r>
                <a:rPr lang="nb-NO" altLang="en-US" sz="800">
                  <a:solidFill>
                    <a:schemeClr val="tx1"/>
                  </a:solidFill>
                  <a:ea typeface="ＭＳ Ｐゴシック" pitchFamily="34" charset="-128"/>
                </a:rPr>
                <a:t>K.-H. Mess, </a:t>
              </a:r>
              <a:r>
                <a:rPr lang="nb-NO" altLang="en-US" sz="800" i="1">
                  <a:solidFill>
                    <a:schemeClr val="tx1"/>
                  </a:solidFill>
                  <a:ea typeface="ＭＳ Ｐゴシック" pitchFamily="34" charset="-128"/>
                </a:rPr>
                <a:t>et al.</a:t>
              </a:r>
              <a:endParaRPr lang="en-US" altLang="en-US" sz="800" i="1">
                <a:solidFill>
                  <a:schemeClr val="tx1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07504" y="4509120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These currents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produce 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field errors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that are particular important at low energy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(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when the beam is injected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),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which are proportional to the filament diameter (</a:t>
            </a:r>
            <a:r>
              <a:rPr lang="en-GB" alt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</a:t>
            </a:r>
            <a:r>
              <a:rPr lang="en-GB" altLang="en-US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sub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 and the current density.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87624" y="5879296"/>
                <a:ext cx="22944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𝑀</m:t>
                      </m:r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</a:rPr>
                        <m:t>𝐵</m:t>
                      </m:r>
                      <m:r>
                        <a:rPr lang="en-GB" b="0" i="1" smtClean="0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5879296"/>
                <a:ext cx="2294410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5436096" y="4956795"/>
            <a:ext cx="2952328" cy="0"/>
          </a:xfrm>
          <a:prstGeom prst="line">
            <a:avLst/>
          </a:prstGeom>
          <a:ln w="28575">
            <a:solidFill>
              <a:srgbClr val="00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436096" y="6309320"/>
            <a:ext cx="2952328" cy="0"/>
          </a:xfrm>
          <a:prstGeom prst="line">
            <a:avLst/>
          </a:prstGeom>
          <a:ln w="28575">
            <a:solidFill>
              <a:srgbClr val="00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884368" y="4956795"/>
            <a:ext cx="0" cy="1352525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84368" y="5949116"/>
            <a:ext cx="12314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Allowable limits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86C58C-B7A0-1311-535A-6FBC815EB8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9409" y="3772762"/>
            <a:ext cx="4237087" cy="28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45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4" descr="interfilament_coup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/>
          <a:stretch>
            <a:fillRect/>
          </a:stretch>
        </p:blipFill>
        <p:spPr bwMode="auto">
          <a:xfrm>
            <a:off x="5427663" y="1143000"/>
            <a:ext cx="3155950" cy="30781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086600" y="3914775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M. Wilson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5427663" y="4267200"/>
            <a:ext cx="3182937" cy="2198688"/>
            <a:chOff x="5334000" y="4343400"/>
            <a:chExt cx="3183702" cy="2198651"/>
          </a:xfrm>
        </p:grpSpPr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5413371" y="4498675"/>
              <a:ext cx="3021283" cy="1914525"/>
              <a:chOff x="2909" y="326"/>
              <a:chExt cx="2714" cy="1734"/>
            </a:xfrm>
          </p:grpSpPr>
          <p:sp>
            <p:nvSpPr>
              <p:cNvPr id="11" name="Freeform 34"/>
              <p:cNvSpPr>
                <a:spLocks/>
              </p:cNvSpPr>
              <p:nvPr/>
            </p:nvSpPr>
            <p:spPr bwMode="auto">
              <a:xfrm>
                <a:off x="4263" y="496"/>
                <a:ext cx="1362" cy="29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Oval 35"/>
              <p:cNvSpPr>
                <a:spLocks noChangeArrowheads="1"/>
              </p:cNvSpPr>
              <p:nvPr/>
            </p:nvSpPr>
            <p:spPr bwMode="auto">
              <a:xfrm rot="-1293214">
                <a:off x="2916" y="943"/>
                <a:ext cx="842" cy="1117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Oval 36"/>
              <p:cNvSpPr>
                <a:spLocks noChangeArrowheads="1"/>
              </p:cNvSpPr>
              <p:nvPr/>
            </p:nvSpPr>
            <p:spPr bwMode="auto">
              <a:xfrm rot="-1293214">
                <a:off x="3032" y="103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Oval 37"/>
              <p:cNvSpPr>
                <a:spLocks noChangeArrowheads="1"/>
              </p:cNvSpPr>
              <p:nvPr/>
            </p:nvSpPr>
            <p:spPr bwMode="auto">
              <a:xfrm rot="-1293214">
                <a:off x="3139" y="982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Oval 38"/>
              <p:cNvSpPr>
                <a:spLocks noChangeArrowheads="1"/>
              </p:cNvSpPr>
              <p:nvPr/>
            </p:nvSpPr>
            <p:spPr bwMode="auto">
              <a:xfrm rot="-1293214">
                <a:off x="3256" y="973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Oval 39"/>
              <p:cNvSpPr>
                <a:spLocks noChangeArrowheads="1"/>
              </p:cNvSpPr>
              <p:nvPr/>
            </p:nvSpPr>
            <p:spPr bwMode="auto">
              <a:xfrm rot="-1293214">
                <a:off x="3368" y="1009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Oval 40"/>
              <p:cNvSpPr>
                <a:spLocks noChangeArrowheads="1"/>
              </p:cNvSpPr>
              <p:nvPr/>
            </p:nvSpPr>
            <p:spPr bwMode="auto">
              <a:xfrm rot="-1293214">
                <a:off x="3468" y="1081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Oval 41"/>
              <p:cNvSpPr>
                <a:spLocks noChangeArrowheads="1"/>
              </p:cNvSpPr>
              <p:nvPr/>
            </p:nvSpPr>
            <p:spPr bwMode="auto">
              <a:xfrm rot="-1293214">
                <a:off x="3555" y="117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Oval 42"/>
              <p:cNvSpPr>
                <a:spLocks noChangeArrowheads="1"/>
              </p:cNvSpPr>
              <p:nvPr/>
            </p:nvSpPr>
            <p:spPr bwMode="auto">
              <a:xfrm rot="-1293214">
                <a:off x="3621" y="1300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Oval 43"/>
              <p:cNvSpPr>
                <a:spLocks noChangeArrowheads="1"/>
              </p:cNvSpPr>
              <p:nvPr/>
            </p:nvSpPr>
            <p:spPr bwMode="auto">
              <a:xfrm rot="-1293214">
                <a:off x="2963" y="1133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Oval 44"/>
              <p:cNvSpPr>
                <a:spLocks noChangeArrowheads="1"/>
              </p:cNvSpPr>
              <p:nvPr/>
            </p:nvSpPr>
            <p:spPr bwMode="auto">
              <a:xfrm rot="-1293214">
                <a:off x="2918" y="12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Oval 45"/>
              <p:cNvSpPr>
                <a:spLocks noChangeArrowheads="1"/>
              </p:cNvSpPr>
              <p:nvPr/>
            </p:nvSpPr>
            <p:spPr bwMode="auto">
              <a:xfrm rot="-1293214">
                <a:off x="2909" y="1382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Oval 46"/>
              <p:cNvSpPr>
                <a:spLocks noChangeArrowheads="1"/>
              </p:cNvSpPr>
              <p:nvPr/>
            </p:nvSpPr>
            <p:spPr bwMode="auto">
              <a:xfrm rot="-1293214">
                <a:off x="2936" y="1514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Oval 47"/>
              <p:cNvSpPr>
                <a:spLocks noChangeArrowheads="1"/>
              </p:cNvSpPr>
              <p:nvPr/>
            </p:nvSpPr>
            <p:spPr bwMode="auto">
              <a:xfrm rot="-1293214">
                <a:off x="2987" y="1638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Oval 48"/>
              <p:cNvSpPr>
                <a:spLocks noChangeArrowheads="1"/>
              </p:cNvSpPr>
              <p:nvPr/>
            </p:nvSpPr>
            <p:spPr bwMode="auto">
              <a:xfrm rot="-1293214">
                <a:off x="3067" y="17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Oval 49"/>
              <p:cNvSpPr>
                <a:spLocks noChangeArrowheads="1"/>
              </p:cNvSpPr>
              <p:nvPr/>
            </p:nvSpPr>
            <p:spPr bwMode="auto">
              <a:xfrm rot="-1293214">
                <a:off x="3161" y="183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Oval 50"/>
              <p:cNvSpPr>
                <a:spLocks noChangeArrowheads="1"/>
              </p:cNvSpPr>
              <p:nvPr/>
            </p:nvSpPr>
            <p:spPr bwMode="auto">
              <a:xfrm rot="-1293214">
                <a:off x="3280" y="1895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Oval 51"/>
              <p:cNvSpPr>
                <a:spLocks noChangeArrowheads="1"/>
              </p:cNvSpPr>
              <p:nvPr/>
            </p:nvSpPr>
            <p:spPr bwMode="auto">
              <a:xfrm rot="-1293214">
                <a:off x="3397" y="1906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Oval 52"/>
              <p:cNvSpPr>
                <a:spLocks noChangeArrowheads="1"/>
              </p:cNvSpPr>
              <p:nvPr/>
            </p:nvSpPr>
            <p:spPr bwMode="auto">
              <a:xfrm rot="-1293214">
                <a:off x="3508" y="1872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Oval 53"/>
              <p:cNvSpPr>
                <a:spLocks noChangeArrowheads="1"/>
              </p:cNvSpPr>
              <p:nvPr/>
            </p:nvSpPr>
            <p:spPr bwMode="auto">
              <a:xfrm rot="-1293214">
                <a:off x="3591" y="1790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Oval 54"/>
              <p:cNvSpPr>
                <a:spLocks noChangeArrowheads="1"/>
              </p:cNvSpPr>
              <p:nvPr/>
            </p:nvSpPr>
            <p:spPr bwMode="auto">
              <a:xfrm rot="-1293214">
                <a:off x="3644" y="1684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Oval 55"/>
              <p:cNvSpPr>
                <a:spLocks noChangeArrowheads="1"/>
              </p:cNvSpPr>
              <p:nvPr/>
            </p:nvSpPr>
            <p:spPr bwMode="auto">
              <a:xfrm rot="-1293214">
                <a:off x="3654" y="1426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Oval 56"/>
              <p:cNvSpPr>
                <a:spLocks noChangeArrowheads="1"/>
              </p:cNvSpPr>
              <p:nvPr/>
            </p:nvSpPr>
            <p:spPr bwMode="auto">
              <a:xfrm rot="-1293214">
                <a:off x="3671" y="1557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V="1">
                <a:off x="3117" y="348"/>
                <a:ext cx="1523" cy="64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5" name="Line 58"/>
              <p:cNvSpPr>
                <a:spLocks noChangeShapeType="1"/>
              </p:cNvSpPr>
              <p:nvPr/>
            </p:nvSpPr>
            <p:spPr bwMode="auto">
              <a:xfrm flipV="1">
                <a:off x="3591" y="880"/>
                <a:ext cx="1827" cy="1116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6" name="Freeform 59"/>
              <p:cNvSpPr>
                <a:spLocks/>
              </p:cNvSpPr>
              <p:nvPr/>
            </p:nvSpPr>
            <p:spPr bwMode="auto">
              <a:xfrm>
                <a:off x="3253" y="909"/>
                <a:ext cx="1376" cy="477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7" name="Freeform 60"/>
              <p:cNvSpPr>
                <a:spLocks/>
              </p:cNvSpPr>
              <p:nvPr/>
            </p:nvSpPr>
            <p:spPr bwMode="auto">
              <a:xfrm>
                <a:off x="3461" y="1016"/>
                <a:ext cx="1068" cy="439"/>
              </a:xfrm>
              <a:custGeom>
                <a:avLst/>
                <a:gdLst>
                  <a:gd name="T0" fmla="*/ 0 w 1032"/>
                  <a:gd name="T1" fmla="*/ 0 h 430"/>
                  <a:gd name="T2" fmla="*/ 132 w 1032"/>
                  <a:gd name="T3" fmla="*/ 60 h 430"/>
                  <a:gd name="T4" fmla="*/ 308 w 1032"/>
                  <a:gd name="T5" fmla="*/ 164 h 430"/>
                  <a:gd name="T6" fmla="*/ 468 w 1032"/>
                  <a:gd name="T7" fmla="*/ 260 h 430"/>
                  <a:gd name="T8" fmla="*/ 668 w 1032"/>
                  <a:gd name="T9" fmla="*/ 356 h 430"/>
                  <a:gd name="T10" fmla="*/ 808 w 1032"/>
                  <a:gd name="T11" fmla="*/ 408 h 430"/>
                  <a:gd name="T12" fmla="*/ 936 w 1032"/>
                  <a:gd name="T13" fmla="*/ 428 h 430"/>
                  <a:gd name="T14" fmla="*/ 1032 w 1032"/>
                  <a:gd name="T15" fmla="*/ 39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2" h="430">
                    <a:moveTo>
                      <a:pt x="0" y="0"/>
                    </a:moveTo>
                    <a:cubicBezTo>
                      <a:pt x="40" y="16"/>
                      <a:pt x="81" y="33"/>
                      <a:pt x="132" y="60"/>
                    </a:cubicBezTo>
                    <a:cubicBezTo>
                      <a:pt x="183" y="87"/>
                      <a:pt x="252" y="131"/>
                      <a:pt x="308" y="164"/>
                    </a:cubicBezTo>
                    <a:cubicBezTo>
                      <a:pt x="364" y="197"/>
                      <a:pt x="408" y="228"/>
                      <a:pt x="468" y="260"/>
                    </a:cubicBezTo>
                    <a:cubicBezTo>
                      <a:pt x="528" y="292"/>
                      <a:pt x="611" y="331"/>
                      <a:pt x="668" y="356"/>
                    </a:cubicBezTo>
                    <a:cubicBezTo>
                      <a:pt x="725" y="381"/>
                      <a:pt x="763" y="396"/>
                      <a:pt x="808" y="408"/>
                    </a:cubicBezTo>
                    <a:cubicBezTo>
                      <a:pt x="853" y="420"/>
                      <a:pt x="899" y="430"/>
                      <a:pt x="936" y="428"/>
                    </a:cubicBezTo>
                    <a:cubicBezTo>
                      <a:pt x="973" y="426"/>
                      <a:pt x="1002" y="411"/>
                      <a:pt x="1032" y="396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8" name="Freeform 61"/>
              <p:cNvSpPr>
                <a:spLocks/>
              </p:cNvSpPr>
              <p:nvPr/>
            </p:nvSpPr>
            <p:spPr bwMode="auto">
              <a:xfrm>
                <a:off x="3666" y="1226"/>
                <a:ext cx="767" cy="280"/>
              </a:xfrm>
              <a:custGeom>
                <a:avLst/>
                <a:gdLst>
                  <a:gd name="T0" fmla="*/ 0 w 722"/>
                  <a:gd name="T1" fmla="*/ 0 h 260"/>
                  <a:gd name="T2" fmla="*/ 152 w 722"/>
                  <a:gd name="T3" fmla="*/ 90 h 260"/>
                  <a:gd name="T4" fmla="*/ 362 w 722"/>
                  <a:gd name="T5" fmla="*/ 188 h 260"/>
                  <a:gd name="T6" fmla="*/ 498 w 722"/>
                  <a:gd name="T7" fmla="*/ 234 h 260"/>
                  <a:gd name="T8" fmla="*/ 610 w 722"/>
                  <a:gd name="T9" fmla="*/ 258 h 260"/>
                  <a:gd name="T10" fmla="*/ 688 w 722"/>
                  <a:gd name="T11" fmla="*/ 244 h 260"/>
                  <a:gd name="T12" fmla="*/ 722 w 722"/>
                  <a:gd name="T13" fmla="*/ 23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2" h="260">
                    <a:moveTo>
                      <a:pt x="0" y="0"/>
                    </a:moveTo>
                    <a:cubicBezTo>
                      <a:pt x="46" y="29"/>
                      <a:pt x="92" y="59"/>
                      <a:pt x="152" y="90"/>
                    </a:cubicBezTo>
                    <a:cubicBezTo>
                      <a:pt x="212" y="121"/>
                      <a:pt x="304" y="164"/>
                      <a:pt x="362" y="188"/>
                    </a:cubicBezTo>
                    <a:cubicBezTo>
                      <a:pt x="420" y="212"/>
                      <a:pt x="457" y="222"/>
                      <a:pt x="498" y="234"/>
                    </a:cubicBezTo>
                    <a:cubicBezTo>
                      <a:pt x="539" y="246"/>
                      <a:pt x="578" y="256"/>
                      <a:pt x="610" y="258"/>
                    </a:cubicBezTo>
                    <a:cubicBezTo>
                      <a:pt x="642" y="260"/>
                      <a:pt x="669" y="248"/>
                      <a:pt x="688" y="244"/>
                    </a:cubicBezTo>
                    <a:cubicBezTo>
                      <a:pt x="707" y="240"/>
                      <a:pt x="714" y="237"/>
                      <a:pt x="722" y="23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9" name="Freeform 62"/>
              <p:cNvSpPr>
                <a:spLocks/>
              </p:cNvSpPr>
              <p:nvPr/>
            </p:nvSpPr>
            <p:spPr bwMode="auto">
              <a:xfrm>
                <a:off x="3778" y="1560"/>
                <a:ext cx="391" cy="92"/>
              </a:xfrm>
              <a:custGeom>
                <a:avLst/>
                <a:gdLst>
                  <a:gd name="T0" fmla="*/ 0 w 392"/>
                  <a:gd name="T1" fmla="*/ 0 h 92"/>
                  <a:gd name="T2" fmla="*/ 120 w 392"/>
                  <a:gd name="T3" fmla="*/ 50 h 92"/>
                  <a:gd name="T4" fmla="*/ 214 w 392"/>
                  <a:gd name="T5" fmla="*/ 80 h 92"/>
                  <a:gd name="T6" fmla="*/ 320 w 392"/>
                  <a:gd name="T7" fmla="*/ 92 h 92"/>
                  <a:gd name="T8" fmla="*/ 392 w 392"/>
                  <a:gd name="T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92">
                    <a:moveTo>
                      <a:pt x="0" y="0"/>
                    </a:moveTo>
                    <a:cubicBezTo>
                      <a:pt x="42" y="18"/>
                      <a:pt x="84" y="37"/>
                      <a:pt x="120" y="50"/>
                    </a:cubicBezTo>
                    <a:cubicBezTo>
                      <a:pt x="156" y="63"/>
                      <a:pt x="181" y="73"/>
                      <a:pt x="214" y="80"/>
                    </a:cubicBezTo>
                    <a:cubicBezTo>
                      <a:pt x="247" y="87"/>
                      <a:pt x="290" y="92"/>
                      <a:pt x="320" y="92"/>
                    </a:cubicBezTo>
                    <a:cubicBezTo>
                      <a:pt x="350" y="92"/>
                      <a:pt x="371" y="85"/>
                      <a:pt x="392" y="7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0" name="Freeform 63"/>
              <p:cNvSpPr>
                <a:spLocks/>
              </p:cNvSpPr>
              <p:nvPr/>
            </p:nvSpPr>
            <p:spPr bwMode="auto">
              <a:xfrm>
                <a:off x="3775" y="1682"/>
                <a:ext cx="287" cy="43"/>
              </a:xfrm>
              <a:custGeom>
                <a:avLst/>
                <a:gdLst>
                  <a:gd name="T0" fmla="*/ 0 w 286"/>
                  <a:gd name="T1" fmla="*/ 0 h 43"/>
                  <a:gd name="T2" fmla="*/ 96 w 286"/>
                  <a:gd name="T3" fmla="*/ 30 h 43"/>
                  <a:gd name="T4" fmla="*/ 168 w 286"/>
                  <a:gd name="T5" fmla="*/ 42 h 43"/>
                  <a:gd name="T6" fmla="*/ 236 w 286"/>
                  <a:gd name="T7" fmla="*/ 34 h 43"/>
                  <a:gd name="T8" fmla="*/ 286 w 286"/>
                  <a:gd name="T9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43">
                    <a:moveTo>
                      <a:pt x="0" y="0"/>
                    </a:moveTo>
                    <a:cubicBezTo>
                      <a:pt x="34" y="11"/>
                      <a:pt x="68" y="23"/>
                      <a:pt x="96" y="30"/>
                    </a:cubicBezTo>
                    <a:cubicBezTo>
                      <a:pt x="124" y="37"/>
                      <a:pt x="145" y="41"/>
                      <a:pt x="168" y="42"/>
                    </a:cubicBezTo>
                    <a:cubicBezTo>
                      <a:pt x="191" y="43"/>
                      <a:pt x="216" y="38"/>
                      <a:pt x="236" y="34"/>
                    </a:cubicBezTo>
                    <a:cubicBezTo>
                      <a:pt x="256" y="30"/>
                      <a:pt x="271" y="24"/>
                      <a:pt x="286" y="1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1" name="Freeform 64"/>
              <p:cNvSpPr>
                <a:spLocks/>
              </p:cNvSpPr>
              <p:nvPr/>
            </p:nvSpPr>
            <p:spPr bwMode="auto">
              <a:xfrm>
                <a:off x="3753" y="1773"/>
                <a:ext cx="191" cy="23"/>
              </a:xfrm>
              <a:custGeom>
                <a:avLst/>
                <a:gdLst>
                  <a:gd name="T0" fmla="*/ 0 w 192"/>
                  <a:gd name="T1" fmla="*/ 10 h 23"/>
                  <a:gd name="T2" fmla="*/ 46 w 192"/>
                  <a:gd name="T3" fmla="*/ 20 h 23"/>
                  <a:gd name="T4" fmla="*/ 112 w 192"/>
                  <a:gd name="T5" fmla="*/ 20 h 23"/>
                  <a:gd name="T6" fmla="*/ 192 w 192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3">
                    <a:moveTo>
                      <a:pt x="0" y="10"/>
                    </a:moveTo>
                    <a:cubicBezTo>
                      <a:pt x="13" y="14"/>
                      <a:pt x="27" y="18"/>
                      <a:pt x="46" y="20"/>
                    </a:cubicBezTo>
                    <a:cubicBezTo>
                      <a:pt x="65" y="22"/>
                      <a:pt x="88" y="23"/>
                      <a:pt x="112" y="20"/>
                    </a:cubicBezTo>
                    <a:cubicBezTo>
                      <a:pt x="136" y="17"/>
                      <a:pt x="164" y="8"/>
                      <a:pt x="192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2" name="Freeform 65"/>
              <p:cNvSpPr>
                <a:spLocks/>
              </p:cNvSpPr>
              <p:nvPr/>
            </p:nvSpPr>
            <p:spPr bwMode="auto">
              <a:xfrm>
                <a:off x="3709" y="1852"/>
                <a:ext cx="114" cy="23"/>
              </a:xfrm>
              <a:custGeom>
                <a:avLst/>
                <a:gdLst>
                  <a:gd name="T0" fmla="*/ 0 w 114"/>
                  <a:gd name="T1" fmla="*/ 22 h 22"/>
                  <a:gd name="T2" fmla="*/ 44 w 114"/>
                  <a:gd name="T3" fmla="*/ 16 h 22"/>
                  <a:gd name="T4" fmla="*/ 74 w 114"/>
                  <a:gd name="T5" fmla="*/ 10 h 22"/>
                  <a:gd name="T6" fmla="*/ 114 w 114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2">
                    <a:moveTo>
                      <a:pt x="0" y="22"/>
                    </a:moveTo>
                    <a:cubicBezTo>
                      <a:pt x="16" y="20"/>
                      <a:pt x="32" y="18"/>
                      <a:pt x="44" y="16"/>
                    </a:cubicBezTo>
                    <a:cubicBezTo>
                      <a:pt x="56" y="14"/>
                      <a:pt x="62" y="13"/>
                      <a:pt x="74" y="10"/>
                    </a:cubicBezTo>
                    <a:cubicBezTo>
                      <a:pt x="86" y="7"/>
                      <a:pt x="100" y="3"/>
                      <a:pt x="114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3" name="Freeform 66"/>
              <p:cNvSpPr>
                <a:spLocks/>
              </p:cNvSpPr>
              <p:nvPr/>
            </p:nvSpPr>
            <p:spPr bwMode="auto">
              <a:xfrm>
                <a:off x="3393" y="851"/>
                <a:ext cx="1345" cy="46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4" name="Freeform 67"/>
              <p:cNvSpPr>
                <a:spLocks/>
              </p:cNvSpPr>
              <p:nvPr/>
            </p:nvSpPr>
            <p:spPr bwMode="auto">
              <a:xfrm>
                <a:off x="3511" y="802"/>
                <a:ext cx="1348" cy="441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5" name="Freeform 68"/>
              <p:cNvSpPr>
                <a:spLocks/>
              </p:cNvSpPr>
              <p:nvPr/>
            </p:nvSpPr>
            <p:spPr bwMode="auto">
              <a:xfrm>
                <a:off x="3636" y="752"/>
                <a:ext cx="1349" cy="410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6" name="Freeform 69"/>
              <p:cNvSpPr>
                <a:spLocks/>
              </p:cNvSpPr>
              <p:nvPr/>
            </p:nvSpPr>
            <p:spPr bwMode="auto">
              <a:xfrm>
                <a:off x="3762" y="699"/>
                <a:ext cx="1352" cy="388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7" name="Freeform 70"/>
              <p:cNvSpPr>
                <a:spLocks/>
              </p:cNvSpPr>
              <p:nvPr/>
            </p:nvSpPr>
            <p:spPr bwMode="auto">
              <a:xfrm>
                <a:off x="3879" y="650"/>
                <a:ext cx="1348" cy="36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8" name="Freeform 71"/>
              <p:cNvSpPr>
                <a:spLocks/>
              </p:cNvSpPr>
              <p:nvPr/>
            </p:nvSpPr>
            <p:spPr bwMode="auto">
              <a:xfrm>
                <a:off x="4004" y="597"/>
                <a:ext cx="1374" cy="322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9" name="Freeform 72"/>
              <p:cNvSpPr>
                <a:spLocks/>
              </p:cNvSpPr>
              <p:nvPr/>
            </p:nvSpPr>
            <p:spPr bwMode="auto">
              <a:xfrm>
                <a:off x="4139" y="546"/>
                <a:ext cx="1359" cy="30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0" name="Freeform 73"/>
              <p:cNvSpPr>
                <a:spLocks/>
              </p:cNvSpPr>
              <p:nvPr/>
            </p:nvSpPr>
            <p:spPr bwMode="auto">
              <a:xfrm>
                <a:off x="3748" y="1399"/>
                <a:ext cx="569" cy="174"/>
              </a:xfrm>
              <a:custGeom>
                <a:avLst/>
                <a:gdLst>
                  <a:gd name="T0" fmla="*/ 0 w 570"/>
                  <a:gd name="T1" fmla="*/ 0 h 173"/>
                  <a:gd name="T2" fmla="*/ 116 w 570"/>
                  <a:gd name="T3" fmla="*/ 56 h 173"/>
                  <a:gd name="T4" fmla="*/ 226 w 570"/>
                  <a:gd name="T5" fmla="*/ 106 h 173"/>
                  <a:gd name="T6" fmla="*/ 354 w 570"/>
                  <a:gd name="T7" fmla="*/ 146 h 173"/>
                  <a:gd name="T8" fmla="*/ 472 w 570"/>
                  <a:gd name="T9" fmla="*/ 170 h 173"/>
                  <a:gd name="T10" fmla="*/ 526 w 570"/>
                  <a:gd name="T11" fmla="*/ 164 h 173"/>
                  <a:gd name="T12" fmla="*/ 570 w 570"/>
                  <a:gd name="T13" fmla="*/ 14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0" h="173">
                    <a:moveTo>
                      <a:pt x="0" y="0"/>
                    </a:moveTo>
                    <a:cubicBezTo>
                      <a:pt x="39" y="19"/>
                      <a:pt x="79" y="38"/>
                      <a:pt x="116" y="56"/>
                    </a:cubicBezTo>
                    <a:cubicBezTo>
                      <a:pt x="153" y="74"/>
                      <a:pt x="186" y="91"/>
                      <a:pt x="226" y="106"/>
                    </a:cubicBezTo>
                    <a:cubicBezTo>
                      <a:pt x="266" y="121"/>
                      <a:pt x="313" y="135"/>
                      <a:pt x="354" y="146"/>
                    </a:cubicBezTo>
                    <a:cubicBezTo>
                      <a:pt x="395" y="157"/>
                      <a:pt x="443" y="167"/>
                      <a:pt x="472" y="170"/>
                    </a:cubicBezTo>
                    <a:cubicBezTo>
                      <a:pt x="501" y="173"/>
                      <a:pt x="510" y="168"/>
                      <a:pt x="526" y="164"/>
                    </a:cubicBezTo>
                    <a:cubicBezTo>
                      <a:pt x="542" y="160"/>
                      <a:pt x="556" y="154"/>
                      <a:pt x="570" y="14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1" name="Freeform 74"/>
              <p:cNvSpPr>
                <a:spLocks/>
              </p:cNvSpPr>
              <p:nvPr/>
            </p:nvSpPr>
            <p:spPr bwMode="auto">
              <a:xfrm>
                <a:off x="4518" y="379"/>
                <a:ext cx="873" cy="224"/>
              </a:xfrm>
              <a:custGeom>
                <a:avLst/>
                <a:gdLst>
                  <a:gd name="T0" fmla="*/ 0 w 873"/>
                  <a:gd name="T1" fmla="*/ 23 h 224"/>
                  <a:gd name="T2" fmla="*/ 102 w 873"/>
                  <a:gd name="T3" fmla="*/ 2 h 224"/>
                  <a:gd name="T4" fmla="*/ 216 w 873"/>
                  <a:gd name="T5" fmla="*/ 11 h 224"/>
                  <a:gd name="T6" fmla="*/ 375 w 873"/>
                  <a:gd name="T7" fmla="*/ 41 h 224"/>
                  <a:gd name="T8" fmla="*/ 558 w 873"/>
                  <a:gd name="T9" fmla="*/ 107 h 224"/>
                  <a:gd name="T10" fmla="*/ 636 w 873"/>
                  <a:gd name="T11" fmla="*/ 140 h 224"/>
                  <a:gd name="T12" fmla="*/ 732 w 873"/>
                  <a:gd name="T13" fmla="*/ 179 h 224"/>
                  <a:gd name="T14" fmla="*/ 873 w 873"/>
                  <a:gd name="T1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3" h="224">
                    <a:moveTo>
                      <a:pt x="0" y="23"/>
                    </a:moveTo>
                    <a:cubicBezTo>
                      <a:pt x="33" y="13"/>
                      <a:pt x="66" y="4"/>
                      <a:pt x="102" y="2"/>
                    </a:cubicBezTo>
                    <a:cubicBezTo>
                      <a:pt x="138" y="0"/>
                      <a:pt x="171" y="5"/>
                      <a:pt x="216" y="11"/>
                    </a:cubicBezTo>
                    <a:cubicBezTo>
                      <a:pt x="261" y="17"/>
                      <a:pt x="318" y="25"/>
                      <a:pt x="375" y="41"/>
                    </a:cubicBezTo>
                    <a:cubicBezTo>
                      <a:pt x="432" y="57"/>
                      <a:pt x="515" y="91"/>
                      <a:pt x="558" y="107"/>
                    </a:cubicBezTo>
                    <a:cubicBezTo>
                      <a:pt x="601" y="123"/>
                      <a:pt x="607" y="128"/>
                      <a:pt x="636" y="140"/>
                    </a:cubicBezTo>
                    <a:cubicBezTo>
                      <a:pt x="665" y="152"/>
                      <a:pt x="693" y="165"/>
                      <a:pt x="732" y="179"/>
                    </a:cubicBezTo>
                    <a:cubicBezTo>
                      <a:pt x="771" y="193"/>
                      <a:pt x="850" y="217"/>
                      <a:pt x="873" y="22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2" name="Freeform 75"/>
              <p:cNvSpPr>
                <a:spLocks/>
              </p:cNvSpPr>
              <p:nvPr/>
            </p:nvSpPr>
            <p:spPr bwMode="auto">
              <a:xfrm>
                <a:off x="4398" y="433"/>
                <a:ext cx="1000" cy="257"/>
              </a:xfrm>
              <a:custGeom>
                <a:avLst/>
                <a:gdLst>
                  <a:gd name="T0" fmla="*/ 0 w 999"/>
                  <a:gd name="T1" fmla="*/ 21 h 258"/>
                  <a:gd name="T2" fmla="*/ 81 w 999"/>
                  <a:gd name="T3" fmla="*/ 3 h 258"/>
                  <a:gd name="T4" fmla="*/ 198 w 999"/>
                  <a:gd name="T5" fmla="*/ 3 h 258"/>
                  <a:gd name="T6" fmla="*/ 315 w 999"/>
                  <a:gd name="T7" fmla="*/ 24 h 258"/>
                  <a:gd name="T8" fmla="*/ 420 w 999"/>
                  <a:gd name="T9" fmla="*/ 51 h 258"/>
                  <a:gd name="T10" fmla="*/ 543 w 999"/>
                  <a:gd name="T11" fmla="*/ 96 h 258"/>
                  <a:gd name="T12" fmla="*/ 669 w 999"/>
                  <a:gd name="T13" fmla="*/ 147 h 258"/>
                  <a:gd name="T14" fmla="*/ 804 w 999"/>
                  <a:gd name="T15" fmla="*/ 201 h 258"/>
                  <a:gd name="T16" fmla="*/ 999 w 999"/>
                  <a:gd name="T17" fmla="*/ 25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9" h="258">
                    <a:moveTo>
                      <a:pt x="0" y="21"/>
                    </a:moveTo>
                    <a:cubicBezTo>
                      <a:pt x="24" y="13"/>
                      <a:pt x="48" y="6"/>
                      <a:pt x="81" y="3"/>
                    </a:cubicBezTo>
                    <a:cubicBezTo>
                      <a:pt x="114" y="0"/>
                      <a:pt x="159" y="0"/>
                      <a:pt x="198" y="3"/>
                    </a:cubicBezTo>
                    <a:cubicBezTo>
                      <a:pt x="237" y="6"/>
                      <a:pt x="278" y="16"/>
                      <a:pt x="315" y="24"/>
                    </a:cubicBezTo>
                    <a:cubicBezTo>
                      <a:pt x="352" y="32"/>
                      <a:pt x="382" y="39"/>
                      <a:pt x="420" y="51"/>
                    </a:cubicBezTo>
                    <a:cubicBezTo>
                      <a:pt x="458" y="63"/>
                      <a:pt x="502" y="80"/>
                      <a:pt x="543" y="96"/>
                    </a:cubicBezTo>
                    <a:cubicBezTo>
                      <a:pt x="584" y="112"/>
                      <a:pt x="626" y="130"/>
                      <a:pt x="669" y="147"/>
                    </a:cubicBezTo>
                    <a:cubicBezTo>
                      <a:pt x="712" y="164"/>
                      <a:pt x="749" y="183"/>
                      <a:pt x="804" y="201"/>
                    </a:cubicBezTo>
                    <a:cubicBezTo>
                      <a:pt x="859" y="219"/>
                      <a:pt x="964" y="248"/>
                      <a:pt x="999" y="25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3" name="Line 76"/>
              <p:cNvSpPr>
                <a:spLocks noChangeShapeType="1"/>
              </p:cNvSpPr>
              <p:nvPr/>
            </p:nvSpPr>
            <p:spPr bwMode="auto">
              <a:xfrm flipV="1">
                <a:off x="3323" y="326"/>
                <a:ext cx="1546" cy="641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334000" y="4343400"/>
              <a:ext cx="3183702" cy="2198651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7092950" y="6142038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sp>
        <p:nvSpPr>
          <p:cNvPr id="55" name="Content Placeholder 6"/>
          <p:cNvSpPr txBox="1">
            <a:spLocks/>
          </p:cNvSpPr>
          <p:nvPr/>
        </p:nvSpPr>
        <p:spPr>
          <a:xfrm>
            <a:off x="152401" y="1143000"/>
            <a:ext cx="5168628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Inter-filament coupling </a:t>
            </a: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a multi-filamentary wire is subjected to a time varying magnetic field,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loops 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generated between filaments.</a:t>
            </a: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filaments are straight, large loops with large currents 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ac losses</a:t>
            </a: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strands are magnetically coupled the effective filament size is larger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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 jumps </a:t>
            </a:r>
          </a:p>
          <a:p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reduce these effects, filaments are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twisted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twist pitch of the order of 20-30 times of the wire diameter.</a:t>
            </a: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2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Strand: Manufacturing process (</a:t>
            </a:r>
            <a:r>
              <a:rPr lang="en-GB" dirty="0" err="1"/>
              <a:t>NbTi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8406"/>
            <a:ext cx="5184577" cy="2140594"/>
          </a:xfrm>
        </p:spPr>
        <p:txBody>
          <a:bodyPr>
            <a:no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Nb-Ti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</a:rPr>
              <a:t>ingots</a:t>
            </a:r>
          </a:p>
          <a:p>
            <a:pPr lvl="1"/>
            <a:r>
              <a:rPr lang="en-US" altLang="en-US" sz="1600" dirty="0">
                <a:solidFill>
                  <a:schemeClr val="tx2"/>
                </a:solidFill>
              </a:rPr>
              <a:t>200 mm ∅, 750 mm long</a:t>
            </a:r>
          </a:p>
          <a:p>
            <a:r>
              <a:rPr lang="en-GB" altLang="en-US" sz="2000" b="1" dirty="0">
                <a:solidFill>
                  <a:srgbClr val="FF0000"/>
                </a:solidFill>
              </a:rPr>
              <a:t>Monofilament rods </a:t>
            </a:r>
            <a:r>
              <a:rPr lang="en-GB" altLang="en-US" sz="2000" dirty="0">
                <a:solidFill>
                  <a:schemeClr val="tx2"/>
                </a:solidFill>
              </a:rPr>
              <a:t>are stacked to form a multifilament billet </a:t>
            </a:r>
          </a:p>
          <a:p>
            <a:pPr lvl="1"/>
            <a:r>
              <a:rPr lang="en-GB" altLang="en-US" sz="1600" dirty="0">
                <a:solidFill>
                  <a:schemeClr val="tx2"/>
                </a:solidFill>
              </a:rPr>
              <a:t>then extruded and drawn down</a:t>
            </a:r>
          </a:p>
          <a:p>
            <a:pPr lvl="1"/>
            <a:r>
              <a:rPr lang="en-GB" altLang="en-US" sz="1600" dirty="0">
                <a:solidFill>
                  <a:schemeClr val="tx2"/>
                </a:solidFill>
              </a:rPr>
              <a:t>can be re-stacked: double-stacking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5" descr="multi-filament_bill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72"/>
          <a:stretch>
            <a:fillRect/>
          </a:stretch>
        </p:blipFill>
        <p:spPr bwMode="auto">
          <a:xfrm>
            <a:off x="2209800" y="3967163"/>
            <a:ext cx="17335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ngo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6"/>
          <a:stretch>
            <a:fillRect/>
          </a:stretch>
        </p:blipFill>
        <p:spPr bwMode="auto">
          <a:xfrm>
            <a:off x="228600" y="3954463"/>
            <a:ext cx="1836738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ssc_wi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54463"/>
            <a:ext cx="1179513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double_stack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582" r="3899" b="2763"/>
          <a:stretch>
            <a:fillRect/>
          </a:stretch>
        </p:blipFill>
        <p:spPr bwMode="auto">
          <a:xfrm>
            <a:off x="4114800" y="5245100"/>
            <a:ext cx="1165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20775"/>
            <a:ext cx="3311525" cy="180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3311525" cy="1697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724400"/>
            <a:ext cx="3311525" cy="173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787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Strand: Manufacturing process (Nb</a:t>
            </a:r>
            <a:r>
              <a:rPr lang="en-GB" sz="4000" baseline="-25000" dirty="0"/>
              <a:t>3</a:t>
            </a:r>
            <a:r>
              <a:rPr lang="en-GB" sz="4000" dirty="0"/>
              <a:t>Sn)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23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EF9C-376F-360B-7C64-80B9CADA6A16}"/>
              </a:ext>
            </a:extLst>
          </p:cNvPr>
          <p:cNvSpPr txBox="1">
            <a:spLocks/>
          </p:cNvSpPr>
          <p:nvPr/>
        </p:nvSpPr>
        <p:spPr>
          <a:xfrm>
            <a:off x="1" y="1120268"/>
            <a:ext cx="4031226" cy="544949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Nb</a:t>
            </a:r>
            <a:r>
              <a:rPr lang="en-GB" alt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is brittle</a:t>
            </a:r>
          </a:p>
          <a:p>
            <a:pPr lvl="1"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cannot be extruded and drawn like Nb-Ti.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must be formed at the end of the fabrication of the cable (or the coil).</a:t>
            </a:r>
            <a:endParaRPr lang="en-GB" alt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in several steps</a:t>
            </a:r>
          </a:p>
          <a:p>
            <a:pPr lvl="1"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wire, assembling multifilament billets from with </a:t>
            </a:r>
            <a:r>
              <a:rPr lang="en-GB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Sn separated</a:t>
            </a: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Different processes tried in industrial scale (bronze process, internal tin process, powder in tube process) </a:t>
            </a:r>
          </a:p>
          <a:p>
            <a:pPr lvl="1"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cable</a:t>
            </a:r>
          </a:p>
          <a:p>
            <a:pPr lvl="1">
              <a:buClr>
                <a:srgbClr val="002060"/>
              </a:buClr>
            </a:pPr>
            <a:r>
              <a:rPr lang="en-GB" alt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coil. Two different techniques:  </a:t>
            </a:r>
          </a:p>
          <a:p>
            <a:pPr lvl="3"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&amp; react” 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common). First coil winding and then formation of Nb</a:t>
            </a:r>
            <a:r>
              <a:rPr lang="en-US" sz="1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3"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“React &amp; wind”. 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formation of Nb</a:t>
            </a:r>
            <a:r>
              <a:rPr lang="en-US" sz="1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then coil winding</a:t>
            </a:r>
            <a:endParaRPr lang="en-GB" altLang="en-U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Reaction.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to about 600-700 C in vacuum or inert gas (argon) atmosphere, and the Sn diffuses in Nb and reacts to form Nb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Sn.</a:t>
            </a: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endParaRPr lang="en-GB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586612-F184-A9A9-EEF1-C6351A889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807" y="1622436"/>
            <a:ext cx="4826764" cy="444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84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D94DD-CD70-A587-A01D-F913FF5D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5F29D-F62E-5EDF-5D5D-9135F3415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19" y="1183533"/>
            <a:ext cx="9000232" cy="237236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/>
              <a:t>Most of the superconducting coils for particle accelerators wound from a multi-strand cable (</a:t>
            </a:r>
            <a:r>
              <a:rPr lang="en-US" altLang="en-US" sz="1800" b="1" dirty="0">
                <a:solidFill>
                  <a:srgbClr val="FF0000"/>
                </a:solidFill>
              </a:rPr>
              <a:t>Rutherford cable</a:t>
            </a:r>
            <a:r>
              <a:rPr lang="en-US" altLang="en-US" sz="1800" dirty="0"/>
              <a:t>). The strands are </a:t>
            </a:r>
            <a:r>
              <a:rPr lang="en-US" altLang="en-US" sz="1800" b="1" dirty="0">
                <a:solidFill>
                  <a:srgbClr val="FF0000"/>
                </a:solidFill>
              </a:rPr>
              <a:t>twisted</a:t>
            </a:r>
            <a:r>
              <a:rPr lang="en-US" altLang="en-US" sz="1800" dirty="0"/>
              <a:t> 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Reduce </a:t>
            </a:r>
            <a:r>
              <a:rPr lang="en-US" altLang="en-US" sz="1600" b="1" dirty="0">
                <a:solidFill>
                  <a:srgbClr val="FF0000"/>
                </a:solidFill>
              </a:rPr>
              <a:t>inter-strand coupling currents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Losses and field distortions. </a:t>
            </a:r>
          </a:p>
          <a:p>
            <a:pPr marL="742950" lvl="1" indent="-285750"/>
            <a:r>
              <a:rPr lang="en-US" altLang="en-US" sz="1600" dirty="0"/>
              <a:t>Provide more </a:t>
            </a:r>
            <a:r>
              <a:rPr lang="en-US" altLang="en-US" sz="1600" b="1" dirty="0">
                <a:solidFill>
                  <a:srgbClr val="FF0000"/>
                </a:solidFill>
              </a:rPr>
              <a:t>mechanical stability</a:t>
            </a:r>
          </a:p>
          <a:p>
            <a:pPr marL="742950" lvl="1" indent="-285750"/>
            <a:r>
              <a:rPr lang="en-US" altLang="en-US" sz="1600" b="1" dirty="0">
                <a:solidFill>
                  <a:srgbClr val="FF0000"/>
                </a:solidFill>
              </a:rPr>
              <a:t>Current redistribution </a:t>
            </a:r>
            <a:r>
              <a:rPr lang="en-US" altLang="en-US" sz="1600" dirty="0"/>
              <a:t>(in case a defect in one strand)</a:t>
            </a:r>
          </a:p>
          <a:p>
            <a:pPr marL="742950" lvl="1" indent="-285750"/>
            <a:r>
              <a:rPr lang="en-US" altLang="en-US" sz="1600" dirty="0"/>
              <a:t>Reduction the </a:t>
            </a:r>
            <a:r>
              <a:rPr lang="en-US" altLang="en-US" sz="1600" b="1" dirty="0">
                <a:solidFill>
                  <a:srgbClr val="FF0000"/>
                </a:solidFill>
              </a:rPr>
              <a:t>number of turns </a:t>
            </a:r>
            <a:r>
              <a:rPr lang="en-US" altLang="en-US" sz="1600" dirty="0"/>
              <a:t>(easier winding, lower inductance)</a:t>
            </a:r>
          </a:p>
          <a:p>
            <a:pPr marL="742950" lvl="1" indent="-285750"/>
            <a:r>
              <a:rPr lang="en-US" altLang="en-US" sz="1600" dirty="0"/>
              <a:t>Reduction strand </a:t>
            </a:r>
            <a:r>
              <a:rPr lang="en-US" altLang="en-US" sz="1600" b="1" dirty="0">
                <a:solidFill>
                  <a:srgbClr val="FF0000"/>
                </a:solidFill>
              </a:rPr>
              <a:t>piece length</a:t>
            </a:r>
          </a:p>
          <a:p>
            <a:pPr marL="742950" lvl="1" indent="-285750"/>
            <a:endParaRPr lang="en-US" altLang="en-US" sz="1600" dirty="0"/>
          </a:p>
          <a:p>
            <a:pPr marL="742950" lvl="1" indent="-285750"/>
            <a:endParaRPr lang="en-GB" sz="16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7CBE0AE-D829-C9AC-6D93-622242E0E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229162" y="3555896"/>
            <a:ext cx="8748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852FBA-7C32-AB67-BBC2-3053C74166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738"/>
          <a:stretch/>
        </p:blipFill>
        <p:spPr>
          <a:xfrm>
            <a:off x="3315386" y="4574003"/>
            <a:ext cx="3034457" cy="2097681"/>
          </a:xfrm>
          <a:prstGeom prst="rect">
            <a:avLst/>
          </a:prstGeom>
        </p:spPr>
      </p:pic>
      <p:pic>
        <p:nvPicPr>
          <p:cNvPr id="8" name="Picture 7" descr="A picture containing text, miller&#10;&#10;Description automatically generated">
            <a:extLst>
              <a:ext uri="{FF2B5EF4-FFF2-40B4-BE49-F238E27FC236}">
                <a16:creationId xmlns:a16="http://schemas.microsoft.com/office/drawing/2014/main" id="{AA8CD331-B5C6-691F-EDA5-6814832D16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857" y="4646011"/>
            <a:ext cx="2660775" cy="199558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D30F128-E11C-D34F-AB1F-A1734EA0FE20}"/>
              </a:ext>
            </a:extLst>
          </p:cNvPr>
          <p:cNvSpPr txBox="1">
            <a:spLocks/>
          </p:cNvSpPr>
          <p:nvPr/>
        </p:nvSpPr>
        <p:spPr>
          <a:xfrm>
            <a:off x="229162" y="4674511"/>
            <a:ext cx="3228281" cy="486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altLang="en-US" sz="1800" dirty="0"/>
              <a:t>Strands wound on spools mounted on a rotating drum</a:t>
            </a:r>
          </a:p>
          <a:p>
            <a:pPr marL="285750" indent="-285750"/>
            <a:r>
              <a:rPr lang="en-US" sz="1800" dirty="0"/>
              <a:t>Strands twisted around a conical mandrel into rolls</a:t>
            </a:r>
          </a:p>
          <a:p>
            <a:pPr marL="285750" indent="-285750"/>
            <a:r>
              <a:rPr lang="en-US" sz="1800" dirty="0"/>
              <a:t>The rolls compact the cable and provide the final shape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20B5D42-78A8-58B1-2561-182329F60087}"/>
              </a:ext>
            </a:extLst>
          </p:cNvPr>
          <p:cNvSpPr txBox="1">
            <a:spLocks/>
          </p:cNvSpPr>
          <p:nvPr/>
        </p:nvSpPr>
        <p:spPr>
          <a:xfrm>
            <a:off x="4751635" y="2118711"/>
            <a:ext cx="4248597" cy="505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en-GB" sz="1600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009E6326-E1D2-B4B7-71EC-8A2E9519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89" y="1702893"/>
            <a:ext cx="3251200" cy="115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250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cable insulation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25</a:t>
            </a:fld>
            <a:endParaRPr lang="en-GB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880" y="2777444"/>
            <a:ext cx="392465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4"/>
          <a:stretch/>
        </p:blipFill>
        <p:spPr>
          <a:xfrm>
            <a:off x="141407" y="2736215"/>
            <a:ext cx="3712679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467544" y="5782226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Polyimide insulation for </a:t>
            </a:r>
            <a:r>
              <a:rPr lang="en-US" altLang="en-US" sz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6057" y="5782226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 glass insulation for Nb</a:t>
            </a:r>
            <a:r>
              <a:rPr lang="en-US" altLang="en-US" sz="1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AE203C-BA6D-62DE-4272-AA2C1D033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868283"/>
          </a:xfrm>
        </p:spPr>
        <p:txBody>
          <a:bodyPr/>
          <a:lstStyle/>
          <a:p>
            <a:r>
              <a:rPr lang="en-US" altLang="en-US" sz="1600" dirty="0"/>
              <a:t>The cable insulation must feature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electrical properties </a:t>
            </a:r>
            <a:r>
              <a:rPr lang="en-US" altLang="en-US" sz="1600" dirty="0"/>
              <a:t>to withstand turn-to-turn </a:t>
            </a:r>
            <a:r>
              <a:rPr lang="en-US" altLang="en-US" sz="1600" i="1" dirty="0"/>
              <a:t>V</a:t>
            </a:r>
            <a:r>
              <a:rPr lang="en-US" altLang="en-US" sz="1600" dirty="0"/>
              <a:t> after a 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mechanical properties </a:t>
            </a:r>
            <a:r>
              <a:rPr lang="en-US" altLang="en-US" sz="1600" dirty="0"/>
              <a:t>to withstand high pressure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FF0000"/>
                </a:solidFill>
              </a:rPr>
              <a:t>Porosity</a:t>
            </a:r>
            <a:r>
              <a:rPr lang="en-US" altLang="en-US" sz="1600" dirty="0"/>
              <a:t> to allow penetration of helium (or epoxy)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FF0000"/>
                </a:solidFill>
              </a:rPr>
              <a:t>Radiation hardness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066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6DBC8-82AB-1C41-2C57-85787EAE4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ratio and current density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9CF353-8610-5E98-909E-A6C9DB121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147" t="18536" r="18258" b="33272"/>
          <a:stretch/>
        </p:blipFill>
        <p:spPr>
          <a:xfrm>
            <a:off x="-621229" y="980729"/>
            <a:ext cx="6780912" cy="5534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3A459D-88B1-4883-6751-9A94B60EE6FB}"/>
              </a:ext>
            </a:extLst>
          </p:cNvPr>
          <p:cNvSpPr txBox="1"/>
          <p:nvPr/>
        </p:nvSpPr>
        <p:spPr>
          <a:xfrm flipH="1">
            <a:off x="5982969" y="1361293"/>
            <a:ext cx="2278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: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superconductor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copper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insulation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709B99-7FB8-5D84-28FB-ED083218B52A}"/>
              </a:ext>
            </a:extLst>
          </p:cNvPr>
          <p:cNvSpPr txBox="1"/>
          <p:nvPr/>
        </p:nvSpPr>
        <p:spPr>
          <a:xfrm>
            <a:off x="5443282" y="2643913"/>
            <a:ext cx="3700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current density is the current divided by the strand area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Cu+sc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current density is the current divided by the total area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Cu+sc+ins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0FE2AE7-912F-4B9F-5FE6-7A17A4ABA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435301"/>
              </p:ext>
            </p:extLst>
          </p:nvPr>
        </p:nvGraphicFramePr>
        <p:xfrm>
          <a:off x="6074090" y="4342114"/>
          <a:ext cx="2671129" cy="1783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593">
                  <a:extLst>
                    <a:ext uri="{9D8B030D-6E8A-4147-A177-3AD203B41FA5}">
                      <a16:colId xmlns:a16="http://schemas.microsoft.com/office/drawing/2014/main" val="2001266272"/>
                    </a:ext>
                  </a:extLst>
                </a:gridCol>
                <a:gridCol w="447834">
                  <a:extLst>
                    <a:ext uri="{9D8B030D-6E8A-4147-A177-3AD203B41FA5}">
                      <a16:colId xmlns:a16="http://schemas.microsoft.com/office/drawing/2014/main" val="1851993561"/>
                    </a:ext>
                  </a:extLst>
                </a:gridCol>
                <a:gridCol w="447834">
                  <a:extLst>
                    <a:ext uri="{9D8B030D-6E8A-4147-A177-3AD203B41FA5}">
                      <a16:colId xmlns:a16="http://schemas.microsoft.com/office/drawing/2014/main" val="4255512038"/>
                    </a:ext>
                  </a:extLst>
                </a:gridCol>
                <a:gridCol w="844868">
                  <a:extLst>
                    <a:ext uri="{9D8B030D-6E8A-4147-A177-3AD203B41FA5}">
                      <a16:colId xmlns:a16="http://schemas.microsoft.com/office/drawing/2014/main" val="260180934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LHC-MB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/>
                        <a:t>11 T DS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0217803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OL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86607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sc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1259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1817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1655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9222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engineering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475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616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770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22948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overall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349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430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522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56855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165C2EE-8ACF-52A8-89B6-671076CE787C}"/>
              </a:ext>
            </a:extLst>
          </p:cNvPr>
          <p:cNvSpPr txBox="1"/>
          <p:nvPr/>
        </p:nvSpPr>
        <p:spPr>
          <a:xfrm>
            <a:off x="6468744" y="3993368"/>
            <a:ext cx="5524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Times" panose="02020603050405020304" pitchFamily="18" charset="0"/>
                <a:cs typeface="Times" panose="02020603050405020304" pitchFamily="18" charset="0"/>
              </a:rPr>
              <a:t>Current density (A/mm</a:t>
            </a:r>
            <a:r>
              <a:rPr lang="en-US" sz="1600" i="1" baseline="30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1600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600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727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BEE0-AB74-B3EB-647A-E007BF8C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2222D9-9F02-9472-3684-A8D8E8E1A0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70000"/>
                <a:ext cx="8226854" cy="472302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𝒆𝑩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dirty="0"/>
                  <a:t>More energy?</a:t>
                </a:r>
              </a:p>
              <a:p>
                <a:pPr lvl="1" eaLnBrk="1" hangingPunct="1"/>
                <a:r>
                  <a:rPr lang="en-US" sz="1800" dirty="0"/>
                  <a:t>Either brute force (longer collider) </a:t>
                </a:r>
              </a:p>
              <a:p>
                <a:pPr lvl="1" eaLnBrk="1" hangingPunct="1"/>
                <a:r>
                  <a:rPr lang="en-US" sz="1800" dirty="0"/>
                  <a:t>Or technological development (higher magnetic field)</a:t>
                </a:r>
              </a:p>
              <a:p>
                <a:pPr eaLnBrk="1" hangingPunct="1"/>
                <a:r>
                  <a:rPr lang="en-US" sz="2000" dirty="0"/>
                  <a:t>Basic magnetic elements in the ‘arc’ of a circular accelerator:</a:t>
                </a:r>
              </a:p>
              <a:p>
                <a:pPr lvl="1"/>
                <a:r>
                  <a:rPr lang="en-GB" sz="1800" b="1" dirty="0">
                    <a:solidFill>
                      <a:srgbClr val="FF0000"/>
                    </a:solidFill>
                  </a:rPr>
                  <a:t>Dipoles</a:t>
                </a:r>
                <a:r>
                  <a:rPr lang="en-GB" sz="1800" dirty="0"/>
                  <a:t>: </a:t>
                </a:r>
                <a:r>
                  <a:rPr lang="en-GB" sz="1800" dirty="0">
                    <a:solidFill>
                      <a:schemeClr val="tx2"/>
                    </a:solidFill>
                  </a:rPr>
                  <a:t>m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agnetic field steers (bends) the particles in a </a:t>
                </a:r>
                <a:r>
                  <a:rPr lang="en-GB" altLang="en-US" sz="1800" dirty="0">
                    <a:solidFill>
                      <a:schemeClr val="tx2"/>
                    </a:solidFill>
                    <a:sym typeface="Symbol" pitchFamily="18" charset="2"/>
                  </a:rPr>
                  <a:t> 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circular orbit</a:t>
                </a:r>
              </a:p>
              <a:p>
                <a:pPr lvl="1"/>
                <a:r>
                  <a:rPr lang="en-GB" altLang="en-US" sz="1800" b="1" dirty="0">
                    <a:solidFill>
                      <a:srgbClr val="FF0000"/>
                    </a:solidFill>
                  </a:rPr>
                  <a:t>Quadrupoles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:</a:t>
                </a:r>
                <a:r>
                  <a:rPr lang="en-GB" altLang="en-US" sz="1800" dirty="0"/>
                  <a:t> </a:t>
                </a:r>
                <a:r>
                  <a:rPr lang="en-US" sz="1800" dirty="0"/>
                  <a:t>keep the particles in the orbit, providing a linear force that keep them focused acting as a spring. </a:t>
                </a:r>
                <a:endParaRPr lang="en-GB" altLang="en-US" sz="1800" dirty="0"/>
              </a:p>
              <a:p>
                <a:pPr eaLnBrk="1" hangingPunct="1"/>
                <a:r>
                  <a:rPr lang="en-US" sz="2000" dirty="0"/>
                  <a:t>Superconductivity is destroyed by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temperature, current density, magnetic field</a:t>
                </a:r>
              </a:p>
              <a:p>
                <a:pPr lvl="1" eaLnBrk="1" hangingPunct="1"/>
                <a:r>
                  <a:rPr lang="en-US" sz="2000" dirty="0"/>
                  <a:t>Critical surface is </a:t>
                </a:r>
                <a:r>
                  <a:rPr lang="en-US" sz="2000" i="1" dirty="0"/>
                  <a:t>j</a:t>
                </a:r>
                <a:r>
                  <a:rPr lang="en-US" sz="2000" dirty="0"/>
                  <a:t>(</a:t>
                </a:r>
                <a:r>
                  <a:rPr lang="en-US" sz="2000" i="1" dirty="0"/>
                  <a:t>B</a:t>
                </a:r>
                <a:r>
                  <a:rPr lang="en-US" sz="2000" dirty="0"/>
                  <a:t>,</a:t>
                </a:r>
                <a:r>
                  <a:rPr lang="en-US" sz="2000" i="1" dirty="0"/>
                  <a:t>T</a:t>
                </a:r>
                <a:r>
                  <a:rPr lang="en-US" sz="2000" dirty="0"/>
                  <a:t>) giving values below which the superconducting state exists</a:t>
                </a:r>
              </a:p>
              <a:p>
                <a:pPr eaLnBrk="1" hangingPunct="1"/>
                <a:r>
                  <a:rPr lang="en-US" sz="2000" dirty="0"/>
                  <a:t>For making magnets it is fundamental to have penetration of magnetic field (type II). Practical superconductors came only 50 years after the discovery of superconductivity</a:t>
                </a:r>
              </a:p>
              <a:p>
                <a:endParaRPr lang="en-US" sz="2000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2222D9-9F02-9472-3684-A8D8E8E1A0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70000"/>
                <a:ext cx="8226854" cy="4723027"/>
              </a:xfrm>
              <a:blipFill>
                <a:blip r:embed="rId2"/>
                <a:stretch>
                  <a:fillRect l="-667" t="-1290" r="-1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0344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6342-2422-3631-80E1-40FA59769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600" dirty="0"/>
              <a:t>Summary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43935-63D6-2748-13B9-2D567F1B1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6CA081D-855A-1395-A42F-E1A26CE95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225" y="0"/>
            <a:ext cx="100651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F4415E-7755-A1DB-EFD2-D2F6736A28CA}"/>
              </a:ext>
            </a:extLst>
          </p:cNvPr>
          <p:cNvSpPr txBox="1"/>
          <p:nvPr/>
        </p:nvSpPr>
        <p:spPr>
          <a:xfrm>
            <a:off x="476250" y="4591050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made from twisted wires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88132-3FF4-D92C-7D30-7509093BCA77}"/>
              </a:ext>
            </a:extLst>
          </p:cNvPr>
          <p:cNvSpPr txBox="1"/>
          <p:nvPr/>
        </p:nvSpPr>
        <p:spPr>
          <a:xfrm>
            <a:off x="579646" y="262390"/>
            <a:ext cx="506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 made from twisted filaments in a stabilizing matrix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C90523-F45F-F982-E87A-6CD33A393C62}"/>
              </a:ext>
            </a:extLst>
          </p:cNvPr>
          <p:cNvCxnSpPr/>
          <p:nvPr/>
        </p:nvCxnSpPr>
        <p:spPr>
          <a:xfrm flipH="1">
            <a:off x="1457325" y="980729"/>
            <a:ext cx="1171575" cy="9433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3BED249-7D63-57E7-6974-EF0A9AA00594}"/>
              </a:ext>
            </a:extLst>
          </p:cNvPr>
          <p:cNvCxnSpPr>
            <a:cxnSpLocks/>
          </p:cNvCxnSpPr>
          <p:nvPr/>
        </p:nvCxnSpPr>
        <p:spPr>
          <a:xfrm flipV="1">
            <a:off x="2057400" y="3429000"/>
            <a:ext cx="2113167" cy="11620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2C0CF3-E44A-FBC6-4888-FB6C48C2F289}"/>
              </a:ext>
            </a:extLst>
          </p:cNvPr>
          <p:cNvCxnSpPr>
            <a:cxnSpLocks/>
          </p:cNvCxnSpPr>
          <p:nvPr/>
        </p:nvCxnSpPr>
        <p:spPr>
          <a:xfrm>
            <a:off x="8485392" y="1666280"/>
            <a:ext cx="0" cy="17341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888718-9E41-9F3B-1D64-0F07728B25CD}"/>
              </a:ext>
            </a:extLst>
          </p:cNvPr>
          <p:cNvSpPr txBox="1"/>
          <p:nvPr/>
        </p:nvSpPr>
        <p:spPr>
          <a:xfrm>
            <a:off x="6648444" y="742950"/>
            <a:ext cx="3140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is insulated (dielectric strength, mechanical robustness)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07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B1C58-67F5-9A06-A6FF-6E5A8FA69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C8636-4E3F-2F51-3F6D-A01536224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K.-H. Mess, P. </a:t>
            </a:r>
            <a:r>
              <a:rPr lang="en-GB" sz="1800" b="0" i="0" u="none" strike="noStrike" baseline="0" dirty="0" err="1">
                <a:solidFill>
                  <a:srgbClr val="1F487C"/>
                </a:solidFill>
              </a:rPr>
              <a:t>Schmuser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, S. Wolff,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Singapore: World Scientific, 1996.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Martin N. Wilson, "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", 1983.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Fred M. Asner, "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High Field Superconducting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", 1999.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1800" b="0" i="0" u="none" strike="noStrike" baseline="0" dirty="0">
                <a:solidFill>
                  <a:srgbClr val="0000FF"/>
                </a:solidFill>
              </a:rPr>
              <a:t>www.uspas.fnal.gov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1800" b="0" i="0" u="none" strike="noStrike" baseline="0" dirty="0">
                <a:solidFill>
                  <a:srgbClr val="0000FF"/>
                </a:solidFill>
              </a:rPr>
              <a:t>https://indico.cern.ch/category/12408/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A. Devred,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Practical low-temperature superconductors for electromagnets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CERN-2004-006, 2006.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Presentations from Luca Bottura and Martin Wilson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3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3AEAC-5537-58CF-C893-B1079620E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7826E-9DCF-4E21-F6D3-B4FAFEE31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US" sz="2200" dirty="0">
                <a:sym typeface="Symbol" pitchFamily="18" charset="2"/>
              </a:rPr>
              <a:t>Superconducting magnets for particle accelerators are a vast domain. This lecture will be especially focused on magnets for colliders, with a special eye on the CERN high energy infrastructures (LHC and HL-LHC). They are based on:</a:t>
            </a:r>
          </a:p>
          <a:p>
            <a:pPr eaLnBrk="1" hangingPunct="1"/>
            <a:endParaRPr lang="en-US" sz="2200" dirty="0">
              <a:sym typeface="Symbol" pitchFamily="18" charset="2"/>
            </a:endParaRPr>
          </a:p>
          <a:p>
            <a:pPr lvl="1"/>
            <a:r>
              <a:rPr lang="en-GB" sz="2000" b="0" i="0" u="none" strike="noStrike" baseline="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2000" b="0" i="1" u="none" strike="noStrike" baseline="0" dirty="0">
                <a:solidFill>
                  <a:srgbClr val="1F487C"/>
                </a:solidFill>
              </a:rPr>
              <a:t>Superconducting accelerator magnets</a:t>
            </a:r>
            <a:r>
              <a:rPr lang="en-GB" sz="2000" b="0" i="0" u="none" strike="noStrike" baseline="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2000" b="0" i="0" u="none" strike="noStrike" baseline="0" dirty="0">
                <a:solidFill>
                  <a:srgbClr val="0000FF"/>
                </a:solidFill>
                <a:hlinkClick r:id="rId2"/>
              </a:rPr>
              <a:t>www.uspas.fnal.gov</a:t>
            </a:r>
            <a:r>
              <a:rPr lang="en-GB" sz="2000" b="0" i="0" u="none" strike="noStrike" baseline="0" dirty="0">
                <a:solidFill>
                  <a:srgbClr val="1F487C"/>
                </a:solidFill>
              </a:rPr>
              <a:t>.</a:t>
            </a:r>
          </a:p>
          <a:p>
            <a:pPr lvl="1"/>
            <a:r>
              <a:rPr lang="en-GB" sz="2000" b="0" i="0" u="none" strike="noStrike" baseline="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2000" b="0" i="0" u="none" strike="noStrike" baseline="0" dirty="0">
                <a:solidFill>
                  <a:srgbClr val="0000FF"/>
                </a:solidFill>
                <a:hlinkClick r:id="rId3"/>
              </a:rPr>
              <a:t>https://indico.cern.ch/category/12408/</a:t>
            </a:r>
            <a:endParaRPr lang="en-GB" sz="2000" b="0" i="0" u="none" strike="noStrike" baseline="0" dirty="0">
              <a:solidFill>
                <a:srgbClr val="0000FF"/>
              </a:solidFill>
            </a:endParaRPr>
          </a:p>
          <a:p>
            <a:pPr lvl="1"/>
            <a:endParaRPr lang="en-GB" sz="1600" b="0" i="0" u="none" strike="noStrike" baseline="0" dirty="0">
              <a:solidFill>
                <a:srgbClr val="0000FF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573142-E142-437B-4BBD-A7F74AC0B995}"/>
              </a:ext>
            </a:extLst>
          </p:cNvPr>
          <p:cNvSpPr txBox="1"/>
          <p:nvPr/>
        </p:nvSpPr>
        <p:spPr>
          <a:xfrm>
            <a:off x="847724" y="4676774"/>
            <a:ext cx="7753351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thanks to Paolo F., Ezio T. and Luca B., for all the material I took from them for this course, and for everything I learnt from them on superconducting magnets!</a:t>
            </a:r>
            <a:endParaRPr lang="en-GB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44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725" y="1853967"/>
            <a:ext cx="8614938" cy="4401978"/>
          </a:xfrm>
        </p:spPr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14117227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FD6FC-1237-EED2-D771-4DE46D38F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F3DFE-F029-384A-89EB-DD5D85EF4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The magnetic design is one of the first steps in the design of a superconducting magnet development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It starts from the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requirements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(from accelerator physicists, researchers, medical doctors…others) 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 field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shape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: Dipole, quadrupole, etc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 field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magnitude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usually with low temperature superconductors from 5 to 20 T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 field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homogeneity</a:t>
            </a:r>
            <a:r>
              <a:rPr lang="en-GB" sz="1800" dirty="0">
                <a:solidFill>
                  <a:srgbClr val="1F487C"/>
                </a:solidFill>
              </a:rPr>
              <a:t>, uniformity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inside a solenoid, harmonics in a accelerator magnet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 given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aperture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(and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volume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), some cm diameter for accelerator magnets, much more for detectors and fusion magnets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753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832D7-A1B5-7BEF-59D3-ABCED49A0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design and coil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65C83-2B8B-C98F-189F-69679A4AC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925" y="1086777"/>
            <a:ext cx="9273075" cy="4684445"/>
          </a:xfrm>
        </p:spPr>
        <p:txBody>
          <a:bodyPr/>
          <a:lstStyle/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How do we create a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perfect field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?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How do we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express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field and its “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imperfections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”?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How do we design a coil to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minimize field errors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?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B0302-691D-4D6B-D1CF-7ECB24775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2344849"/>
            <a:ext cx="7176827" cy="404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284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dipole field?</a:t>
            </a:r>
            <a:endParaRPr lang="es-E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2100" y="1142999"/>
            <a:ext cx="8509000" cy="26030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US" b="1" dirty="0">
                <a:solidFill>
                  <a:srgbClr val="FF0000"/>
                </a:solidFill>
              </a:rPr>
              <a:t>Perfect dipole: intercepting circle/ellipses</a:t>
            </a:r>
          </a:p>
          <a:p>
            <a:pPr marL="0" indent="0">
              <a:buNone/>
              <a:defRPr/>
            </a:pPr>
            <a:endParaRPr lang="en-US" sz="11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/>
              <a:t>Within a cylinder carrying </a:t>
            </a:r>
            <a:r>
              <a:rPr lang="en-US" sz="2000" b="1" i="1" dirty="0">
                <a:solidFill>
                  <a:srgbClr val="FF0000"/>
                </a:solidFill>
              </a:rPr>
              <a:t>j</a:t>
            </a:r>
            <a:r>
              <a:rPr lang="en-US" sz="2000" b="1" i="1" baseline="-25000" dirty="0">
                <a:solidFill>
                  <a:srgbClr val="FF0000"/>
                </a:solidFill>
              </a:rPr>
              <a:t>0</a:t>
            </a:r>
            <a:r>
              <a:rPr lang="en-US" sz="2000" dirty="0"/>
              <a:t>, the field is perpendicular to the radial direction and proportional to the distance to the </a:t>
            </a:r>
            <a:r>
              <a:rPr lang="en-US" sz="2000" dirty="0" err="1"/>
              <a:t>centre</a:t>
            </a:r>
            <a:r>
              <a:rPr lang="en-US" sz="2000" dirty="0"/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r</a:t>
            </a:r>
            <a:r>
              <a:rPr lang="en-US" sz="2000" dirty="0"/>
              <a:t>:</a:t>
            </a:r>
          </a:p>
          <a:p>
            <a:pPr lvl="2">
              <a:defRPr/>
            </a:pPr>
            <a:endParaRPr lang="en-US" i="1" dirty="0"/>
          </a:p>
          <a:p>
            <a:pPr lvl="2">
              <a:defRPr/>
            </a:pPr>
            <a:endParaRPr lang="en-US" i="1" dirty="0"/>
          </a:p>
          <a:p>
            <a:pPr lvl="1">
              <a:buNone/>
              <a:defRPr/>
            </a:pPr>
            <a:r>
              <a:rPr lang="en-US" sz="2000" i="1" dirty="0"/>
              <a:t>	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Combining the effect of two intersecting cylinders</a:t>
            </a:r>
          </a:p>
          <a:p>
            <a:pPr lvl="2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6" name="Oval 3"/>
          <p:cNvSpPr/>
          <p:nvPr/>
        </p:nvSpPr>
        <p:spPr>
          <a:xfrm>
            <a:off x="5334722" y="3881324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Oval 4"/>
          <p:cNvSpPr/>
          <p:nvPr/>
        </p:nvSpPr>
        <p:spPr>
          <a:xfrm>
            <a:off x="6401522" y="3881324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655397" y="4252799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8453437" y="4252799"/>
            <a:ext cx="347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" name="Oval 7"/>
          <p:cNvSpPr/>
          <p:nvPr/>
        </p:nvSpPr>
        <p:spPr>
          <a:xfrm>
            <a:off x="7518400" y="3881324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Oval 8"/>
          <p:cNvSpPr/>
          <p:nvPr/>
        </p:nvSpPr>
        <p:spPr>
          <a:xfrm>
            <a:off x="7767637" y="3881324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6739660" y="4252799"/>
            <a:ext cx="3476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7462837" y="4252799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cxnSp>
        <p:nvCxnSpPr>
          <p:cNvPr id="14" name="Straight Connector 11"/>
          <p:cNvCxnSpPr/>
          <p:nvPr/>
        </p:nvCxnSpPr>
        <p:spPr bwMode="auto">
          <a:xfrm>
            <a:off x="8262937" y="4186124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2"/>
          <p:cNvCxnSpPr/>
          <p:nvPr/>
        </p:nvCxnSpPr>
        <p:spPr bwMode="auto">
          <a:xfrm>
            <a:off x="8148637" y="4181362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3"/>
          <p:cNvCxnSpPr/>
          <p:nvPr/>
        </p:nvCxnSpPr>
        <p:spPr bwMode="auto">
          <a:xfrm>
            <a:off x="8020050" y="4186124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550961"/>
              </p:ext>
            </p:extLst>
          </p:nvPr>
        </p:nvGraphicFramePr>
        <p:xfrm>
          <a:off x="2171700" y="2579007"/>
          <a:ext cx="10668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99753" imgH="406224" progId="Equation.3">
                  <p:embed/>
                </p:oleObj>
              </mc:Choice>
              <mc:Fallback>
                <p:oleObj name="Equation" r:id="rId7" imgW="799753" imgH="406224" progId="Equation.3">
                  <p:embed/>
                  <p:pic>
                    <p:nvPicPr>
                      <p:cNvPr id="17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2579007"/>
                        <a:ext cx="10668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340197"/>
              </p:ext>
            </p:extLst>
          </p:nvPr>
        </p:nvGraphicFramePr>
        <p:xfrm>
          <a:off x="909292" y="3831206"/>
          <a:ext cx="30924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336800" imgH="406400" progId="Equation.3">
                  <p:embed/>
                </p:oleObj>
              </mc:Choice>
              <mc:Fallback>
                <p:oleObj name="Equation" r:id="rId9" imgW="2336800" imgH="406400" progId="Equation.3">
                  <p:embed/>
                  <p:pic>
                    <p:nvPicPr>
                      <p:cNvPr id="18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292" y="3831206"/>
                        <a:ext cx="30924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16"/>
              <p:cNvSpPr txBox="1"/>
              <p:nvPr/>
            </p:nvSpPr>
            <p:spPr bwMode="auto">
              <a:xfrm>
                <a:off x="821463" y="4500449"/>
                <a:ext cx="3736975" cy="530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463" y="4500449"/>
                <a:ext cx="3736975" cy="53022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18"/>
          <p:cNvSpPr/>
          <p:nvPr/>
        </p:nvSpPr>
        <p:spPr>
          <a:xfrm>
            <a:off x="292100" y="516872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But…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aperture is not circular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easy to simulate with a flat cable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proof for intercepting ellipses</a:t>
            </a:r>
          </a:p>
        </p:txBody>
      </p:sp>
    </p:spTree>
    <p:extLst>
      <p:ext uri="{BB962C8B-B14F-4D97-AF65-F5344CB8AC3E}">
        <p14:creationId xmlns:p14="http://schemas.microsoft.com/office/powerpoint/2010/main" val="40847383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dipole field?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34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325" y="1143000"/>
            <a:ext cx="6340476" cy="87777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000" b="1" dirty="0">
                <a:solidFill>
                  <a:srgbClr val="FF0000"/>
                </a:solidFill>
              </a:rPr>
              <a:t>Perfect dipole: thick shell with cos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current distribution</a:t>
            </a:r>
          </a:p>
          <a:p>
            <a:pPr>
              <a:defRPr/>
            </a:pPr>
            <a:r>
              <a:rPr lang="en-US" sz="2000" dirty="0"/>
              <a:t>If we assume a current distribution proportional to the angle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14"/>
              <p:cNvSpPr txBox="1"/>
              <p:nvPr/>
            </p:nvSpPr>
            <p:spPr bwMode="auto">
              <a:xfrm>
                <a:off x="2630078" y="2113356"/>
                <a:ext cx="1700213" cy="5413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0078" y="2113356"/>
                <a:ext cx="1700213" cy="541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16"/>
              <p:cNvSpPr txBox="1"/>
              <p:nvPr/>
            </p:nvSpPr>
            <p:spPr bwMode="auto">
              <a:xfrm>
                <a:off x="340726" y="3270003"/>
                <a:ext cx="6405067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−4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nary>
                            <m:naryPr>
                              <m:ctrlPr>
                                <a:rPr lang="en-GB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𝑐𝑜𝑠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726" y="3270003"/>
                <a:ext cx="6405067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6705600" y="4724400"/>
            <a:ext cx="2248693" cy="19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4"/>
          <p:cNvSpPr/>
          <p:nvPr/>
        </p:nvSpPr>
        <p:spPr>
          <a:xfrm>
            <a:off x="6285177" y="3803768"/>
            <a:ext cx="3089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ideal to practical configuration</a:t>
            </a:r>
          </a:p>
        </p:txBody>
      </p:sp>
      <p:cxnSp>
        <p:nvCxnSpPr>
          <p:cNvPr id="25" name="Straight Arrow Connector 25"/>
          <p:cNvCxnSpPr>
            <a:cxnSpLocks/>
          </p:cNvCxnSpPr>
          <p:nvPr/>
        </p:nvCxnSpPr>
        <p:spPr>
          <a:xfrm>
            <a:off x="7820816" y="4587249"/>
            <a:ext cx="1" cy="2743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9"/>
          <p:cNvCxnSpPr/>
          <p:nvPr/>
        </p:nvCxnSpPr>
        <p:spPr>
          <a:xfrm>
            <a:off x="7811292" y="3476118"/>
            <a:ext cx="2498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02F2469-8915-2750-BA6B-7D19B857F6BC}"/>
              </a:ext>
            </a:extLst>
          </p:cNvPr>
          <p:cNvSpPr txBox="1">
            <a:spLocks/>
          </p:cNvSpPr>
          <p:nvPr/>
        </p:nvSpPr>
        <p:spPr>
          <a:xfrm>
            <a:off x="60325" y="2689473"/>
            <a:ext cx="6645275" cy="455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The generated dipole field is</a:t>
            </a:r>
          </a:p>
          <a:p>
            <a:pPr>
              <a:defRPr/>
            </a:pPr>
            <a:endParaRPr lang="en-US" sz="20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C3BF9DF-C6B4-00F7-2F5A-5918225CD2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31" t="31511" r="54102" b="28291"/>
          <a:stretch/>
        </p:blipFill>
        <p:spPr>
          <a:xfrm>
            <a:off x="6745793" y="1232184"/>
            <a:ext cx="2438400" cy="229728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ECCD215-A195-FC53-ABFC-9E46AB6306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17" t="35158" r="86947" b="34308"/>
          <a:stretch/>
        </p:blipFill>
        <p:spPr>
          <a:xfrm>
            <a:off x="6235460" y="1141504"/>
            <a:ext cx="353426" cy="25580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092BE51-3570-C956-6049-EC56144E74C3}"/>
              </a:ext>
            </a:extLst>
          </p:cNvPr>
          <p:cNvSpPr txBox="1"/>
          <p:nvPr/>
        </p:nvSpPr>
        <p:spPr>
          <a:xfrm>
            <a:off x="6618993" y="105012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D89463-534F-65F9-F164-74D1827808FB}"/>
              </a:ext>
            </a:extLst>
          </p:cNvPr>
          <p:cNvSpPr txBox="1"/>
          <p:nvPr/>
        </p:nvSpPr>
        <p:spPr>
          <a:xfrm>
            <a:off x="6543387" y="22299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0BFD61-E74B-A40B-353E-4419D68F7C0D}"/>
              </a:ext>
            </a:extLst>
          </p:cNvPr>
          <p:cNvSpPr txBox="1"/>
          <p:nvPr/>
        </p:nvSpPr>
        <p:spPr>
          <a:xfrm>
            <a:off x="6553200" y="3419267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321271-8CE9-1001-482E-DF903EBB61CB}"/>
              </a:ext>
            </a:extLst>
          </p:cNvPr>
          <p:cNvSpPr txBox="1"/>
          <p:nvPr/>
        </p:nvSpPr>
        <p:spPr>
          <a:xfrm>
            <a:off x="8511912" y="2003438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Arrow Connector 29">
            <a:extLst>
              <a:ext uri="{FF2B5EF4-FFF2-40B4-BE49-F238E27FC236}">
                <a16:creationId xmlns:a16="http://schemas.microsoft.com/office/drawing/2014/main" id="{D93EB659-22E7-13AB-9768-C7F3F46FA2A2}"/>
              </a:ext>
            </a:extLst>
          </p:cNvPr>
          <p:cNvCxnSpPr>
            <a:cxnSpLocks/>
          </p:cNvCxnSpPr>
          <p:nvPr/>
        </p:nvCxnSpPr>
        <p:spPr>
          <a:xfrm>
            <a:off x="8413679" y="2372770"/>
            <a:ext cx="531089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CDD4913B-36BE-3021-29C6-7706329B301A}"/>
              </a:ext>
            </a:extLst>
          </p:cNvPr>
          <p:cNvSpPr txBox="1">
            <a:spLocks/>
          </p:cNvSpPr>
          <p:nvPr/>
        </p:nvSpPr>
        <p:spPr>
          <a:xfrm>
            <a:off x="0" y="5144697"/>
            <a:ext cx="6095469" cy="2423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A bit easier to reproduce with a flat cable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(Rectangular cross-section and constant </a:t>
            </a:r>
            <a:r>
              <a:rPr lang="en-US" alt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J)</a:t>
            </a:r>
            <a:endParaRPr lang="en-US" sz="2000" dirty="0"/>
          </a:p>
          <a:p>
            <a:pPr lvl="1"/>
            <a:r>
              <a:rPr lang="en-GB" sz="1800" b="0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en-GB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</a:t>
            </a:r>
            <a:r>
              <a:rPr lang="en-GB" sz="1800" b="0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8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wedges</a:t>
            </a:r>
            <a:r>
              <a:rPr lang="en-GB" sz="1800" b="1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0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reduce </a:t>
            </a:r>
            <a:r>
              <a:rPr lang="en-GB" sz="1800" b="0" i="1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n-GB" sz="1800" b="0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 the 90 degrees plane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not be a perfect field…but it can be pretty close!</a:t>
            </a:r>
            <a:endParaRPr lang="en-US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D876F4-9BFE-EC8A-27E9-2C5648444112}"/>
              </a:ext>
            </a:extLst>
          </p:cNvPr>
          <p:cNvSpPr txBox="1"/>
          <p:nvPr/>
        </p:nvSpPr>
        <p:spPr>
          <a:xfrm>
            <a:off x="1050040" y="4193333"/>
            <a:ext cx="28664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dipole: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∝</a:t>
            </a:r>
            <a:r>
              <a:rPr lang="en-US" sz="12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current density (obvious)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∝</a:t>
            </a:r>
            <a:r>
              <a:rPr lang="en-US" sz="12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coil width w (less obvious)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independent of the aperture r (surprising)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45BD292-9AE5-57BD-5947-998D57112314}"/>
              </a:ext>
            </a:extLst>
          </p:cNvPr>
          <p:cNvSpPr/>
          <p:nvPr/>
        </p:nvSpPr>
        <p:spPr>
          <a:xfrm>
            <a:off x="4548833" y="3140654"/>
            <a:ext cx="938867" cy="884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8BC319F-7114-1E99-5B0E-2CAF66582A29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3916530" y="4692935"/>
            <a:ext cx="1101737" cy="8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A9459E9-DD1B-C71C-44C7-9E1EA268CFF4}"/>
              </a:ext>
            </a:extLst>
          </p:cNvPr>
          <p:cNvCxnSpPr>
            <a:cxnSpLocks/>
            <a:stCxn id="54" idx="4"/>
          </p:cNvCxnSpPr>
          <p:nvPr/>
        </p:nvCxnSpPr>
        <p:spPr>
          <a:xfrm>
            <a:off x="5018267" y="4024813"/>
            <a:ext cx="0" cy="6681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EA79073-BF94-A023-2F59-262706AEFAE5}"/>
              </a:ext>
            </a:extLst>
          </p:cNvPr>
          <p:cNvCxnSpPr/>
          <p:nvPr/>
        </p:nvCxnSpPr>
        <p:spPr>
          <a:xfrm flipV="1">
            <a:off x="7866744" y="1968941"/>
            <a:ext cx="351584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479907D-B107-9D52-400C-35AB70FB7FD3}"/>
              </a:ext>
            </a:extLst>
          </p:cNvPr>
          <p:cNvSpPr txBox="1"/>
          <p:nvPr/>
        </p:nvSpPr>
        <p:spPr>
          <a:xfrm>
            <a:off x="7777720" y="193718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033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F69F3-18EC-2EE6-3104-F0098CED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2n-pole field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895F8-7BBD-DAA5-7E0A-D0C16C9BC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777" y="1284348"/>
            <a:ext cx="8504879" cy="296493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Four intercepting </a:t>
            </a:r>
            <a:r>
              <a:rPr lang="en-US" sz="2000" dirty="0"/>
              <a:t>circles/ellipses and a </a:t>
            </a:r>
            <a:r>
              <a:rPr lang="en-US" sz="2000" b="1" dirty="0">
                <a:solidFill>
                  <a:srgbClr val="FF0000"/>
                </a:solidFill>
              </a:rPr>
              <a:t>cos2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current distribution generate a perfect quadrupole field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E50726-5116-2E27-9845-50F8A17AA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7" t="28666" r="54279" b="27795"/>
          <a:stretch/>
        </p:blipFill>
        <p:spPr>
          <a:xfrm>
            <a:off x="5511196" y="2478446"/>
            <a:ext cx="2467372" cy="24882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0374F7-A2C3-A762-A617-417352BFA3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29" t="34622" r="87030" b="33846"/>
          <a:stretch/>
        </p:blipFill>
        <p:spPr>
          <a:xfrm>
            <a:off x="4784811" y="2249220"/>
            <a:ext cx="399691" cy="26777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50E810-30E6-7CEA-BADE-65458437127B}"/>
              </a:ext>
            </a:extLst>
          </p:cNvPr>
          <p:cNvSpPr txBox="1"/>
          <p:nvPr/>
        </p:nvSpPr>
        <p:spPr>
          <a:xfrm>
            <a:off x="5217212" y="224922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B298E-2CEF-63B5-B415-94FB6211ED62}"/>
              </a:ext>
            </a:extLst>
          </p:cNvPr>
          <p:cNvSpPr txBox="1"/>
          <p:nvPr/>
        </p:nvSpPr>
        <p:spPr>
          <a:xfrm>
            <a:off x="5141606" y="34290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6FFD2-3DDF-4E4B-1D9E-AB67736CD292}"/>
              </a:ext>
            </a:extLst>
          </p:cNvPr>
          <p:cNvSpPr txBox="1"/>
          <p:nvPr/>
        </p:nvSpPr>
        <p:spPr>
          <a:xfrm>
            <a:off x="5151419" y="461836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73B75D-8D84-DA50-6385-797336FA61B0}"/>
              </a:ext>
            </a:extLst>
          </p:cNvPr>
          <p:cNvCxnSpPr/>
          <p:nvPr/>
        </p:nvCxnSpPr>
        <p:spPr>
          <a:xfrm flipV="1">
            <a:off x="6687216" y="3384982"/>
            <a:ext cx="351584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D46568-5632-C5AE-91B4-FA8D6C2E1B6F}"/>
              </a:ext>
            </a:extLst>
          </p:cNvPr>
          <p:cNvSpPr txBox="1"/>
          <p:nvPr/>
        </p:nvSpPr>
        <p:spPr>
          <a:xfrm>
            <a:off x="6598192" y="3353225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F83F8F-8F17-0CFE-14F0-6841B16C6128}"/>
              </a:ext>
            </a:extLst>
          </p:cNvPr>
          <p:cNvSpPr txBox="1"/>
          <p:nvPr/>
        </p:nvSpPr>
        <p:spPr>
          <a:xfrm>
            <a:off x="7332784" y="338498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29">
            <a:extLst>
              <a:ext uri="{FF2B5EF4-FFF2-40B4-BE49-F238E27FC236}">
                <a16:creationId xmlns:a16="http://schemas.microsoft.com/office/drawing/2014/main" id="{8E6565A6-8BDB-C23D-6D70-AF9AAD774811}"/>
              </a:ext>
            </a:extLst>
          </p:cNvPr>
          <p:cNvCxnSpPr>
            <a:cxnSpLocks/>
          </p:cNvCxnSpPr>
          <p:nvPr/>
        </p:nvCxnSpPr>
        <p:spPr>
          <a:xfrm>
            <a:off x="7234551" y="3754314"/>
            <a:ext cx="531089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E20090A7-44C0-A1F9-C13C-2EB3EF7D5CD9}"/>
                  </a:ext>
                </a:extLst>
              </p:cNvPr>
              <p:cNvSpPr txBox="1"/>
              <p:nvPr/>
            </p:nvSpPr>
            <p:spPr bwMode="auto">
              <a:xfrm>
                <a:off x="812741" y="3256670"/>
                <a:ext cx="3066171" cy="8876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E20090A7-44C0-A1F9-C13C-2EB3EF7D5C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2741" y="3256670"/>
                <a:ext cx="3066171" cy="8876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9497A6B-AC30-BA70-D0C9-61E6D28B0092}"/>
              </a:ext>
            </a:extLst>
          </p:cNvPr>
          <p:cNvSpPr txBox="1">
            <a:spLocks/>
          </p:cNvSpPr>
          <p:nvPr/>
        </p:nvSpPr>
        <p:spPr>
          <a:xfrm>
            <a:off x="253403" y="5303850"/>
            <a:ext cx="7308467" cy="132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And so on…</a:t>
            </a:r>
          </a:p>
          <a:p>
            <a:pPr lvl="1"/>
            <a:r>
              <a:rPr lang="en-US" sz="2000" dirty="0"/>
              <a:t>Perfect sextupole: </a:t>
            </a:r>
            <a:r>
              <a:rPr lang="en-US" sz="2000" b="1" dirty="0">
                <a:solidFill>
                  <a:srgbClr val="FF0000"/>
                </a:solidFill>
              </a:rPr>
              <a:t>cos3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FF0000"/>
                </a:solidFill>
              </a:rPr>
              <a:t>3</a:t>
            </a:r>
            <a:r>
              <a:rPr lang="en-US" sz="2000" dirty="0"/>
              <a:t> intersecting ellipses </a:t>
            </a:r>
          </a:p>
          <a:p>
            <a:pPr lvl="1"/>
            <a:r>
              <a:rPr lang="en-US" sz="2000" dirty="0"/>
              <a:t>Perfect 2n-poles: </a:t>
            </a:r>
            <a:r>
              <a:rPr lang="en-US" sz="2000" b="1" dirty="0">
                <a:solidFill>
                  <a:srgbClr val="FF0000"/>
                </a:solidFill>
              </a:rPr>
              <a:t>cos(n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FF0000"/>
                </a:solidFill>
              </a:rPr>
              <a:t>n</a:t>
            </a:r>
            <a:r>
              <a:rPr lang="en-US" sz="2000" dirty="0"/>
              <a:t> intersecting ellipses </a:t>
            </a:r>
          </a:p>
          <a:p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11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97C6-7B73-03B2-2CF6-AAD0CCB4C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ideal to real configurations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50845-0EDC-89F2-86E5-ED887FD3F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8926286" cy="5110956"/>
          </a:xfrm>
        </p:spPr>
        <p:txBody>
          <a:bodyPr>
            <a:normAutofit/>
          </a:bodyPr>
          <a:lstStyle/>
          <a:p>
            <a:r>
              <a:rPr lang="en-US" sz="2000" dirty="0"/>
              <a:t>‘The solution’ to go from the ideal cos</a:t>
            </a:r>
            <a:r>
              <a:rPr lang="el-GR" sz="2000" dirty="0"/>
              <a:t>θ</a:t>
            </a:r>
            <a:r>
              <a:rPr lang="en-US" sz="2000" dirty="0"/>
              <a:t> current distribution to a windable configuration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>
                <a:sym typeface="Symbol" pitchFamily="18" charset="2"/>
              </a:rPr>
              <a:t>Approximation of the cos-theta layout by </a:t>
            </a:r>
            <a:r>
              <a:rPr lang="en-US" sz="2000" dirty="0">
                <a:solidFill>
                  <a:srgbClr val="FF0000"/>
                </a:solidFill>
                <a:sym typeface="Symbol" pitchFamily="18" charset="2"/>
              </a:rPr>
              <a:t>sectors</a:t>
            </a:r>
            <a:r>
              <a:rPr lang="en-US" sz="2000" dirty="0">
                <a:sym typeface="Symbol" pitchFamily="18" charset="2"/>
              </a:rPr>
              <a:t> with uniform current density</a:t>
            </a: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pPr algn="l"/>
            <a:r>
              <a:rPr lang="en-US" sz="2000" dirty="0">
                <a:sym typeface="Symbol" pitchFamily="18" charset="2"/>
              </a:rPr>
              <a:t>Now </a:t>
            </a:r>
            <a:r>
              <a:rPr lang="en-GB" sz="1800" dirty="0">
                <a:latin typeface="Book Antiqua" panose="02040602050305030304" pitchFamily="18" charset="0"/>
                <a:sym typeface="Symbol" pitchFamily="18" charset="2"/>
              </a:rPr>
              <a:t>we </a:t>
            </a:r>
            <a:r>
              <a:rPr lang="en-GB" sz="1800" b="0" i="0" u="none" strike="noStrike" baseline="0" dirty="0"/>
              <a:t>can use the multipolar expansion to</a:t>
            </a:r>
            <a:r>
              <a:rPr lang="en-GB" sz="18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optimize </a:t>
            </a:r>
            <a:r>
              <a:rPr lang="en-GB" sz="1800" b="0" i="0" u="none" strike="noStrike" baseline="0" dirty="0"/>
              <a:t>our “practical”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cross-section</a:t>
            </a:r>
          </a:p>
          <a:p>
            <a:pPr lvl="1"/>
            <a:r>
              <a:rPr lang="en-GB" sz="1800" dirty="0"/>
              <a:t>The first allowed harmonic in a dipole configuration is B</a:t>
            </a:r>
            <a:r>
              <a:rPr lang="en-GB" sz="1800" baseline="-25000" dirty="0"/>
              <a:t>3</a:t>
            </a:r>
          </a:p>
          <a:p>
            <a:pPr lvl="1"/>
            <a:endParaRPr lang="en-GB" sz="1800" baseline="-25000" dirty="0"/>
          </a:p>
          <a:p>
            <a:pPr lvl="1"/>
            <a:endParaRPr lang="en-GB" sz="1800" baseline="-25000" dirty="0"/>
          </a:p>
          <a:p>
            <a:pPr lvl="1"/>
            <a:endParaRPr lang="en-GB" sz="1800" baseline="-25000" dirty="0"/>
          </a:p>
          <a:p>
            <a:pPr lvl="1"/>
            <a:r>
              <a:rPr lang="en-GB" sz="1800" dirty="0"/>
              <a:t>The second allowed harmonic in a dipole configuration is B</a:t>
            </a:r>
            <a:r>
              <a:rPr lang="en-GB" sz="1800" baseline="-25000" dirty="0"/>
              <a:t>5</a:t>
            </a:r>
          </a:p>
          <a:p>
            <a:endParaRPr lang="en-US" sz="1800" baseline="30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0537E-B8A3-87DF-E837-6938DFB60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08" y="2205845"/>
            <a:ext cx="1668042" cy="161979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C413D91-7C0A-E47B-3B8D-61845A3DF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3953172" y="2303859"/>
            <a:ext cx="1616166" cy="143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C4AD3-F85B-0A37-25F9-AE7EA4494D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770" t="49139" r="34093" b="23141"/>
          <a:stretch/>
        </p:blipFill>
        <p:spPr>
          <a:xfrm>
            <a:off x="5935048" y="2341682"/>
            <a:ext cx="2495744" cy="148395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23A501-0618-235D-4783-BCCF39E3DFC0}"/>
              </a:ext>
            </a:extLst>
          </p:cNvPr>
          <p:cNvCxnSpPr/>
          <p:nvPr/>
        </p:nvCxnSpPr>
        <p:spPr>
          <a:xfrm>
            <a:off x="2857500" y="2933700"/>
            <a:ext cx="76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31">
            <a:extLst>
              <a:ext uri="{FF2B5EF4-FFF2-40B4-BE49-F238E27FC236}">
                <a16:creationId xmlns:a16="http://schemas.microsoft.com/office/drawing/2014/main" id="{D2CA5476-C83B-11A6-4FD1-A3218635E0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816720"/>
              </p:ext>
            </p:extLst>
          </p:nvPr>
        </p:nvGraphicFramePr>
        <p:xfrm>
          <a:off x="446837" y="4742657"/>
          <a:ext cx="2791663" cy="62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095500" imgH="469900" progId="Equation.3">
                  <p:embed/>
                </p:oleObj>
              </mc:Choice>
              <mc:Fallback>
                <p:oleObj name="Equation" r:id="rId5" imgW="2095500" imgH="469900" progId="Equation.3">
                  <p:embed/>
                  <p:pic>
                    <p:nvPicPr>
                      <p:cNvPr id="17434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37" y="4742657"/>
                        <a:ext cx="2791663" cy="625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36">
            <a:extLst>
              <a:ext uri="{FF2B5EF4-FFF2-40B4-BE49-F238E27FC236}">
                <a16:creationId xmlns:a16="http://schemas.microsoft.com/office/drawing/2014/main" id="{28C4BA0C-8481-B4D1-9429-134AFC1F1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4536245"/>
            <a:ext cx="2131786" cy="199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Object 34">
            <a:extLst>
              <a:ext uri="{FF2B5EF4-FFF2-40B4-BE49-F238E27FC236}">
                <a16:creationId xmlns:a16="http://schemas.microsoft.com/office/drawing/2014/main" id="{1C8EECC6-2CA3-8056-8E49-58C4B115A2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647334"/>
              </p:ext>
            </p:extLst>
          </p:nvPr>
        </p:nvGraphicFramePr>
        <p:xfrm>
          <a:off x="442927" y="5791188"/>
          <a:ext cx="2954323" cy="635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74900" imgH="508000" progId="Equation.3">
                  <p:embed/>
                </p:oleObj>
              </mc:Choice>
              <mc:Fallback>
                <p:oleObj name="Equation" r:id="rId8" imgW="2374900" imgH="508000" progId="Equation.3">
                  <p:embed/>
                  <p:pic>
                    <p:nvPicPr>
                      <p:cNvPr id="17435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27" y="5791188"/>
                        <a:ext cx="2954323" cy="6358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63CBCA5-27AA-025A-08A9-78CE8A952F6C}"/>
              </a:ext>
            </a:extLst>
          </p:cNvPr>
          <p:cNvSpPr txBox="1"/>
          <p:nvPr/>
        </p:nvSpPr>
        <p:spPr>
          <a:xfrm>
            <a:off x="3299994" y="4955210"/>
            <a:ext cx="3591763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 (i.e. a 60° sector coil) one has B</a:t>
            </a:r>
            <a:r>
              <a:rPr lang="en-US" sz="12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A8B33A-54FB-0F23-AB71-479DD3B294D4}"/>
              </a:ext>
            </a:extLst>
          </p:cNvPr>
          <p:cNvSpPr txBox="1"/>
          <p:nvPr/>
        </p:nvSpPr>
        <p:spPr>
          <a:xfrm>
            <a:off x="3238500" y="5836138"/>
            <a:ext cx="3591763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/5 (i.e. a 36° sector coil) or 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/5 (i.e. a 72° sector coil)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has B</a:t>
            </a:r>
            <a:r>
              <a:rPr lang="en-US" sz="12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559432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DE07-7288-3DFA-7B6A-CD674245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sector coils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0D04D-0C40-EC2D-CC88-367041699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559800" cy="4868283"/>
          </a:xfrm>
        </p:spPr>
        <p:txBody>
          <a:bodyPr>
            <a:normAutofit/>
          </a:bodyPr>
          <a:lstStyle/>
          <a:p>
            <a:r>
              <a:rPr lang="en-US" sz="2000" dirty="0"/>
              <a:t>With one sector, we can only set to zero one multipole</a:t>
            </a:r>
          </a:p>
          <a:p>
            <a:r>
              <a:rPr lang="en-US" sz="2000" dirty="0"/>
              <a:t>With two sectors, equations to set to zero </a:t>
            </a:r>
            <a:r>
              <a:rPr lang="en-US" sz="2000" i="1" dirty="0"/>
              <a:t>B</a:t>
            </a:r>
            <a:r>
              <a:rPr lang="en-US" sz="2000" baseline="-25000" dirty="0"/>
              <a:t>3, </a:t>
            </a:r>
            <a:r>
              <a:rPr lang="en-US" sz="2000" i="1" dirty="0"/>
              <a:t>B</a:t>
            </a:r>
            <a:r>
              <a:rPr lang="en-US" sz="2000" baseline="-25000" dirty="0"/>
              <a:t>5 </a:t>
            </a:r>
            <a:r>
              <a:rPr lang="en-US" sz="2000" i="1" dirty="0"/>
              <a:t>and B</a:t>
            </a:r>
            <a:r>
              <a:rPr lang="en-US" sz="2000" baseline="-25000" dirty="0"/>
              <a:t>7 </a:t>
            </a:r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r>
              <a:rPr lang="en-US" sz="2000" dirty="0"/>
              <a:t>With three sectors, one can set to zero 5 multipoles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39">
                <a:extLst>
                  <a:ext uri="{FF2B5EF4-FFF2-40B4-BE49-F238E27FC236}">
                    <a16:creationId xmlns:a16="http://schemas.microsoft.com/office/drawing/2014/main" id="{CE60A37A-FA67-3EDB-4483-F0DB9D5DDC2F}"/>
                  </a:ext>
                </a:extLst>
              </p:cNvPr>
              <p:cNvSpPr txBox="1"/>
              <p:nvPr/>
            </p:nvSpPr>
            <p:spPr bwMode="auto">
              <a:xfrm>
                <a:off x="1203325" y="2001838"/>
                <a:ext cx="3654425" cy="822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)−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)+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)=0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)−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)+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)=0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Object 39">
                <a:extLst>
                  <a:ext uri="{FF2B5EF4-FFF2-40B4-BE49-F238E27FC236}">
                    <a16:creationId xmlns:a16="http://schemas.microsoft.com/office/drawing/2014/main" id="{CE60A37A-FA67-3EDB-4483-F0DB9D5DD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03325" y="2001838"/>
                <a:ext cx="3654425" cy="8223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0EF901-74AB-A677-05A4-88C707500EA7}"/>
              </a:ext>
            </a:extLst>
          </p:cNvPr>
          <p:cNvSpPr txBox="1"/>
          <p:nvPr/>
        </p:nvSpPr>
        <p:spPr>
          <a:xfrm>
            <a:off x="127000" y="2959033"/>
            <a:ext cx="61087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instance (48°,60°,72°) or (36°,44°,64°) are solutions </a:t>
            </a:r>
          </a:p>
        </p:txBody>
      </p:sp>
      <p:pic>
        <p:nvPicPr>
          <p:cNvPr id="8" name="Picture 38">
            <a:extLst>
              <a:ext uri="{FF2B5EF4-FFF2-40B4-BE49-F238E27FC236}">
                <a16:creationId xmlns:a16="http://schemas.microsoft.com/office/drawing/2014/main" id="{41B61DBC-D3C5-A544-2DC6-D98B3F7D9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2" y="4316150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7">
            <a:extLst>
              <a:ext uri="{FF2B5EF4-FFF2-40B4-BE49-F238E27FC236}">
                <a16:creationId xmlns:a16="http://schemas.microsoft.com/office/drawing/2014/main" id="{42AD6C18-E7AE-38D3-2520-116D99436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2" y="1552726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39">
            <a:extLst>
              <a:ext uri="{FF2B5EF4-FFF2-40B4-BE49-F238E27FC236}">
                <a16:creationId xmlns:a16="http://schemas.microsoft.com/office/drawing/2014/main" id="{F8668A0A-79B8-FDAB-D5F8-B518A952C3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89979"/>
              </p:ext>
            </p:extLst>
          </p:nvPr>
        </p:nvGraphicFramePr>
        <p:xfrm>
          <a:off x="495300" y="4366322"/>
          <a:ext cx="5588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416300" imgH="228600" progId="Equation.3">
                  <p:embed/>
                </p:oleObj>
              </mc:Choice>
              <mc:Fallback>
                <p:oleObj name="Equation" r:id="rId5" imgW="3416300" imgH="228600" progId="Equation.3">
                  <p:embed/>
                  <p:pic>
                    <p:nvPicPr>
                      <p:cNvPr id="2154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" y="4366322"/>
                        <a:ext cx="5588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41">
            <a:extLst>
              <a:ext uri="{FF2B5EF4-FFF2-40B4-BE49-F238E27FC236}">
                <a16:creationId xmlns:a16="http://schemas.microsoft.com/office/drawing/2014/main" id="{AF3B4F08-2FAC-6202-04B6-F7ADBA7B1A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595965"/>
              </p:ext>
            </p:extLst>
          </p:nvPr>
        </p:nvGraphicFramePr>
        <p:xfrm>
          <a:off x="488950" y="4641326"/>
          <a:ext cx="56007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416300" imgH="228600" progId="Equation.3">
                  <p:embed/>
                </p:oleObj>
              </mc:Choice>
              <mc:Fallback>
                <p:oleObj name="Equation" r:id="rId7" imgW="3416300" imgH="228600" progId="Equation.3">
                  <p:embed/>
                  <p:pic>
                    <p:nvPicPr>
                      <p:cNvPr id="2154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4641326"/>
                        <a:ext cx="56007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3">
            <a:extLst>
              <a:ext uri="{FF2B5EF4-FFF2-40B4-BE49-F238E27FC236}">
                <a16:creationId xmlns:a16="http://schemas.microsoft.com/office/drawing/2014/main" id="{92930EE1-A904-E4D2-70D9-197C7B4D9D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852792"/>
              </p:ext>
            </p:extLst>
          </p:nvPr>
        </p:nvGraphicFramePr>
        <p:xfrm>
          <a:off x="457200" y="4912256"/>
          <a:ext cx="56642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454400" imgH="228600" progId="Equation.3">
                  <p:embed/>
                </p:oleObj>
              </mc:Choice>
              <mc:Fallback>
                <p:oleObj name="Equation" r:id="rId9" imgW="3454400" imgH="228600" progId="Equation.3">
                  <p:embed/>
                  <p:pic>
                    <p:nvPicPr>
                      <p:cNvPr id="21543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912256"/>
                        <a:ext cx="56642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5">
            <a:extLst>
              <a:ext uri="{FF2B5EF4-FFF2-40B4-BE49-F238E27FC236}">
                <a16:creationId xmlns:a16="http://schemas.microsoft.com/office/drawing/2014/main" id="{D78B10D9-4895-469A-8B33-F48ADF2519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256987"/>
              </p:ext>
            </p:extLst>
          </p:nvPr>
        </p:nvGraphicFramePr>
        <p:xfrm>
          <a:off x="469899" y="5199738"/>
          <a:ext cx="57340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429000" imgH="228600" progId="Equation.3">
                  <p:embed/>
                </p:oleObj>
              </mc:Choice>
              <mc:Fallback>
                <p:oleObj name="Equation" r:id="rId11" imgW="3429000" imgH="228600" progId="Equation.3">
                  <p:embed/>
                  <p:pic>
                    <p:nvPicPr>
                      <p:cNvPr id="21544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899" y="5199738"/>
                        <a:ext cx="57340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7">
            <a:extLst>
              <a:ext uri="{FF2B5EF4-FFF2-40B4-BE49-F238E27FC236}">
                <a16:creationId xmlns:a16="http://schemas.microsoft.com/office/drawing/2014/main" id="{9A51D0E2-CD50-DCCC-061D-3247CBEBA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254262"/>
              </p:ext>
            </p:extLst>
          </p:nvPr>
        </p:nvGraphicFramePr>
        <p:xfrm>
          <a:off x="469899" y="5470669"/>
          <a:ext cx="6062739" cy="3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3695700" imgH="228600" progId="Equation.3">
                  <p:embed/>
                </p:oleObj>
              </mc:Choice>
              <mc:Fallback>
                <p:oleObj name="Equation" r:id="rId13" imgW="3695700" imgH="228600" progId="Equation.3">
                  <p:embed/>
                  <p:pic>
                    <p:nvPicPr>
                      <p:cNvPr id="21546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899" y="5470669"/>
                        <a:ext cx="6062739" cy="36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415F452-C185-7527-130A-DB5734959435}"/>
              </a:ext>
            </a:extLst>
          </p:cNvPr>
          <p:cNvSpPr txBox="1"/>
          <p:nvPr/>
        </p:nvSpPr>
        <p:spPr>
          <a:xfrm>
            <a:off x="653293" y="59704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~[0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°-33.3°, 37.1°- 53.1°, 63.4°- 71.8°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496F07-9210-D998-1970-5ADC4829C75C}"/>
                  </a:ext>
                </a:extLst>
              </p:cNvPr>
              <p:cNvSpPr txBox="1"/>
              <p:nvPr/>
            </p:nvSpPr>
            <p:spPr>
              <a:xfrm>
                <a:off x="7025482" y="2972091"/>
                <a:ext cx="36353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496F07-9210-D998-1970-5ADC4829C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482" y="2972091"/>
                <a:ext cx="36353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0809B00-6C80-5054-4731-7762494F34A9}"/>
                  </a:ext>
                </a:extLst>
              </p:cNvPr>
              <p:cNvSpPr txBox="1"/>
              <p:nvPr/>
            </p:nvSpPr>
            <p:spPr>
              <a:xfrm>
                <a:off x="7025482" y="2507628"/>
                <a:ext cx="36353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0809B00-6C80-5054-4731-7762494F3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482" y="2507628"/>
                <a:ext cx="36353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rc 41">
            <a:extLst>
              <a:ext uri="{FF2B5EF4-FFF2-40B4-BE49-F238E27FC236}">
                <a16:creationId xmlns:a16="http://schemas.microsoft.com/office/drawing/2014/main" id="{BA9440EB-6850-428B-74AE-39B030C93A54}"/>
              </a:ext>
            </a:extLst>
          </p:cNvPr>
          <p:cNvSpPr/>
          <p:nvPr/>
        </p:nvSpPr>
        <p:spPr>
          <a:xfrm>
            <a:off x="6828631" y="3137879"/>
            <a:ext cx="99419" cy="557411"/>
          </a:xfrm>
          <a:prstGeom prst="arc">
            <a:avLst>
              <a:gd name="adj1" fmla="val 17118568"/>
              <a:gd name="adj2" fmla="val 2079187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2FEA72-5138-E58A-2F69-C059BB19D02E}"/>
              </a:ext>
            </a:extLst>
          </p:cNvPr>
          <p:cNvGrpSpPr/>
          <p:nvPr/>
        </p:nvGrpSpPr>
        <p:grpSpPr>
          <a:xfrm>
            <a:off x="6315668" y="2407403"/>
            <a:ext cx="1256707" cy="1560142"/>
            <a:chOff x="6315668" y="2715425"/>
            <a:chExt cx="1256707" cy="156014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FA623C0-781D-29F7-D5FB-AC51DE6428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994025"/>
              <a:ext cx="812800" cy="714375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A3E9D00-DB4C-8D52-853C-AF4D81B18D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879725"/>
              <a:ext cx="688975" cy="828675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9D1785-9052-6371-6E76-624795D7C13C}"/>
                    </a:ext>
                  </a:extLst>
                </p:cNvPr>
                <p:cNvSpPr txBox="1"/>
                <p:nvPr/>
              </p:nvSpPr>
              <p:spPr>
                <a:xfrm>
                  <a:off x="6853142" y="3432911"/>
                  <a:ext cx="363537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 smtClean="0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9D1785-9052-6371-6E76-624795D7C1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3142" y="3432911"/>
                  <a:ext cx="363537" cy="30777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F7A7608-BDB1-F22E-7315-A20BC64205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715425"/>
              <a:ext cx="406400" cy="98736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A0246F6F-A321-5A63-31EB-EFEA2B5DD518}"/>
                </a:ext>
              </a:extLst>
            </p:cNvPr>
            <p:cNvSpPr/>
            <p:nvPr/>
          </p:nvSpPr>
          <p:spPr>
            <a:xfrm>
              <a:off x="6692508" y="3237727"/>
              <a:ext cx="449263" cy="958501"/>
            </a:xfrm>
            <a:prstGeom prst="arc">
              <a:avLst>
                <a:gd name="adj1" fmla="val 17480950"/>
                <a:gd name="adj2" fmla="val 21483371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87E2EB81-9FA1-EE95-75BE-6D1E33CA3227}"/>
                </a:ext>
              </a:extLst>
            </p:cNvPr>
            <p:cNvSpPr/>
            <p:nvPr/>
          </p:nvSpPr>
          <p:spPr>
            <a:xfrm>
              <a:off x="6315668" y="2971541"/>
              <a:ext cx="1025926" cy="1304026"/>
            </a:xfrm>
            <a:prstGeom prst="arc">
              <a:avLst>
                <a:gd name="adj1" fmla="val 17344499"/>
                <a:gd name="adj2" fmla="val 579522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17937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38</a:t>
            </a:fld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1" y="1251928"/>
            <a:ext cx="8385243" cy="2570091"/>
          </a:xfrm>
        </p:spPr>
        <p:txBody>
          <a:bodyPr>
            <a:normAutofit/>
          </a:bodyPr>
          <a:lstStyle/>
          <a:p>
            <a:r>
              <a:rPr lang="en-US" altLang="en-US" sz="2000" dirty="0"/>
              <a:t>The coil: most </a:t>
            </a:r>
            <a:r>
              <a:rPr lang="en-US" altLang="en-US" sz="2000" b="1" dirty="0">
                <a:solidFill>
                  <a:srgbClr val="FF0000"/>
                </a:solidFill>
              </a:rPr>
              <a:t>critical component </a:t>
            </a:r>
            <a:r>
              <a:rPr lang="en-US" altLang="en-US" sz="2000" dirty="0"/>
              <a:t>of a superconducting magnet</a:t>
            </a:r>
          </a:p>
          <a:p>
            <a:r>
              <a:rPr lang="en-US" altLang="en-US" sz="2000" b="1" dirty="0">
                <a:solidFill>
                  <a:srgbClr val="FF0000"/>
                </a:solidFill>
              </a:rPr>
              <a:t>Cross-sectional accuracy </a:t>
            </a:r>
            <a:r>
              <a:rPr lang="en-US" altLang="en-US" sz="2000" dirty="0"/>
              <a:t>of few tens of micrometers over ~15 m</a:t>
            </a:r>
          </a:p>
          <a:p>
            <a:r>
              <a:rPr lang="en-US" altLang="en-US" sz="2000" dirty="0"/>
              <a:t>Manufacturing tolerances (~</a:t>
            </a:r>
            <a:r>
              <a:rPr lang="en-US" sz="2000" dirty="0"/>
              <a:t>30 µm on blocks position</a:t>
            </a:r>
            <a:r>
              <a:rPr lang="en-US" altLang="en-US" sz="2000" dirty="0"/>
              <a:t>) are accounted as random components for field quality.</a:t>
            </a:r>
          </a:p>
        </p:txBody>
      </p:sp>
      <p:sp>
        <p:nvSpPr>
          <p:cNvPr id="9" name="TextBox 12"/>
          <p:cNvSpPr txBox="1"/>
          <p:nvPr/>
        </p:nvSpPr>
        <p:spPr>
          <a:xfrm>
            <a:off x="5111318" y="2948860"/>
            <a:ext cx="37948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Cross section of a Nb</a:t>
            </a:r>
            <a:r>
              <a:rPr lang="en-GB" sz="1100" i="1" baseline="-25000" dirty="0"/>
              <a:t>3</a:t>
            </a:r>
            <a:r>
              <a:rPr lang="en-GB" sz="1100" i="1" dirty="0"/>
              <a:t>Sn practice coil</a:t>
            </a:r>
            <a:endParaRPr lang="en-GB" sz="1100" b="1" i="1" dirty="0">
              <a:solidFill>
                <a:srgbClr val="00B050"/>
              </a:solidFill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AE2332D5-9CF0-633F-93D3-05230626A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3" y="2948860"/>
            <a:ext cx="4799999" cy="35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Projects\MQXF\03_Coil\01_CERNcoils\SQXF_coil101\coi101\New folder\global right 20x.jpg">
            <a:extLst>
              <a:ext uri="{FF2B5EF4-FFF2-40B4-BE49-F238E27FC236}">
                <a16:creationId xmlns:a16="http://schemas.microsoft.com/office/drawing/2014/main" id="{445474DD-6C76-FA09-F62B-307B41028D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0" b="-1"/>
          <a:stretch/>
        </p:blipFill>
        <p:spPr bwMode="auto">
          <a:xfrm>
            <a:off x="5078992" y="3172284"/>
            <a:ext cx="3565859" cy="318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8337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(Nb</a:t>
            </a:r>
            <a:r>
              <a:rPr lang="en-US" baseline="-25000" dirty="0"/>
              <a:t>3</a:t>
            </a:r>
            <a:r>
              <a:rPr lang="en-US" dirty="0"/>
              <a:t>Sn)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12701" y="6405847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39</a:t>
            </a:fld>
            <a:endParaRPr lang="en-GB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32" y="3518610"/>
            <a:ext cx="2595503" cy="193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\\cern.ch\dfs\Workspaces\s\shortmod\Develop\labo 927\Fournace\Gero\Four_Gero_2500\Pictures\DSC00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118" y="3518610"/>
            <a:ext cx="2584989" cy="193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425176" y="1201214"/>
            <a:ext cx="2251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Curing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592873" y="1280405"/>
            <a:ext cx="170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731857" y="1247739"/>
            <a:ext cx="176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Impregnation</a:t>
            </a:r>
          </a:p>
        </p:txBody>
      </p:sp>
      <p:sp>
        <p:nvSpPr>
          <p:cNvPr id="13" name="Rectangle 13"/>
          <p:cNvSpPr/>
          <p:nvPr/>
        </p:nvSpPr>
        <p:spPr>
          <a:xfrm>
            <a:off x="0" y="1825839"/>
            <a:ext cx="3135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is wound around a pole on a mandrel.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ceramic binder is applied and cured (T~ 150 C) to have a rigid body easy to manipulate.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3199075" y="1853134"/>
            <a:ext cx="27410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Nb are heated to 650-700 C in vacuum or inert gas (argon)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algn="ctr"/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becomes brittle</a:t>
            </a:r>
          </a:p>
        </p:txBody>
      </p:sp>
      <p:sp>
        <p:nvSpPr>
          <p:cNvPr id="15" name="Rectangle 15"/>
          <p:cNvSpPr/>
          <p:nvPr/>
        </p:nvSpPr>
        <p:spPr>
          <a:xfrm>
            <a:off x="5862107" y="1827511"/>
            <a:ext cx="32818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 have a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block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coil placed in a impregnation fixture </a:t>
            </a:r>
          </a:p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fixture is inserted in a vacuum tank, evacuated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epoxy injected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8390"/>
            <a:ext cx="2599156" cy="194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1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725" y="1853967"/>
            <a:ext cx="8614938" cy="4401978"/>
          </a:xfrm>
        </p:spPr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2600713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Coil at different manufacturing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s-ES" smtClean="0">
                <a:solidFill>
                  <a:srgbClr val="0C377B"/>
                </a:solidFill>
              </a:rPr>
              <a:pPr/>
              <a:t>40</a:t>
            </a:fld>
            <a:endParaRPr lang="es-ES" dirty="0">
              <a:solidFill>
                <a:srgbClr val="0C377B"/>
              </a:solidFill>
            </a:endParaRPr>
          </a:p>
        </p:txBody>
      </p:sp>
      <p:pic>
        <p:nvPicPr>
          <p:cNvPr id="5" name="Picture 3" descr="G:\Workspaces\s\shortmod\Develop\labo 927\HFM\MQXF\MQXFS\Magnets_Construction\MQXFS_Coils\HCMQXFS136-CR000103\09_Post_Impregnation\P10907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4878007" y="2395517"/>
            <a:ext cx="4903943" cy="23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Workspaces\s\shortmod\Develop\labo 927\HFM\MQXF\MQXFS\Magnets_Construction\MQXFS_Coils\HCMQXFS136-CR000103\06_Reaction\Apres_reaction\IMG-20150225-WA000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/>
        </p:blipFill>
        <p:spPr bwMode="auto">
          <a:xfrm>
            <a:off x="3563888" y="1117344"/>
            <a:ext cx="2007273" cy="490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Workspaces\s\shortmod\Develop\labo 927\HFM\MQXF\MQXFS\Magnets_Construction\MQXFS_Coils\HCMQXFS136-CR000104\06_Reaction\Mise_en_reaction\DSCN10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4" t="31838" r="13840" b="34081"/>
          <a:stretch/>
        </p:blipFill>
        <p:spPr bwMode="auto">
          <a:xfrm rot="5400000">
            <a:off x="-633273" y="2578204"/>
            <a:ext cx="4903944" cy="198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36461" y="6084004"/>
            <a:ext cx="149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curing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25643" y="6091058"/>
            <a:ext cx="174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reaction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44208" y="61051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impregnation</a:t>
            </a:r>
          </a:p>
        </p:txBody>
      </p:sp>
    </p:spTree>
    <p:extLst>
      <p:ext uri="{BB962C8B-B14F-4D97-AF65-F5344CB8AC3E}">
        <p14:creationId xmlns:p14="http://schemas.microsoft.com/office/powerpoint/2010/main" val="2512076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F80C4-C301-D172-22CE-181C8818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iron yoke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56EC5-35F3-1C98-23A5-566414779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344" y="1598566"/>
            <a:ext cx="4368656" cy="5012298"/>
          </a:xfrm>
        </p:spPr>
        <p:txBody>
          <a:bodyPr/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Keep the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return magnetic flux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close to the coils, thus avoiding fringe fields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In some cases the iron is partially or totally contributing to the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mechanical structure</a:t>
            </a:r>
            <a:endParaRPr lang="en-GB" sz="1800" b="0" i="0" u="none" strike="noStrike" baseline="0" dirty="0">
              <a:solidFill>
                <a:srgbClr val="FF0000"/>
              </a:solidFill>
            </a:endParaRP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Considerably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enhance the field 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for a given current density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The increase is relevant (10-30%), getting higher for thin coils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This allows using lower currents, easing the protection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B356D7-9D7D-D91D-2300-C3CCE594E7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44" t="16186" r="20948" b="14710"/>
          <a:stretch/>
        </p:blipFill>
        <p:spPr>
          <a:xfrm>
            <a:off x="5029200" y="1598566"/>
            <a:ext cx="4114800" cy="38901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3E4348-77B8-ADE1-41CE-7F8188AB34B2}"/>
              </a:ext>
            </a:extLst>
          </p:cNvPr>
          <p:cNvSpPr txBox="1"/>
          <p:nvPr/>
        </p:nvSpPr>
        <p:spPr>
          <a:xfrm>
            <a:off x="5695950" y="5615736"/>
            <a:ext cx="294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Double Aperture Magnet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104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BE63D-12B3-C565-A7EC-B5ECB574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Field, Aperture Field and Margin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1783CC-6DF3-7195-C43F-5E9B39CF88F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08490" y="2618234"/>
            <a:ext cx="4486277" cy="3695707"/>
            <a:chOff x="3001" y="1077"/>
            <a:chExt cx="2826" cy="2328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9B77770-53A6-6540-3C8C-328EEF65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" y="2963"/>
              <a:ext cx="56" cy="115"/>
            </a:xfrm>
            <a:custGeom>
              <a:avLst/>
              <a:gdLst>
                <a:gd name="T0" fmla="*/ 0 w 56"/>
                <a:gd name="T1" fmla="*/ 0 h 115"/>
                <a:gd name="T2" fmla="*/ 0 w 56"/>
                <a:gd name="T3" fmla="*/ 73 h 115"/>
                <a:gd name="T4" fmla="*/ 56 w 56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15">
                  <a:moveTo>
                    <a:pt x="0" y="0"/>
                  </a:moveTo>
                  <a:lnTo>
                    <a:pt x="0" y="73"/>
                  </a:lnTo>
                  <a:lnTo>
                    <a:pt x="56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2A15F1A-825F-8CD0-BEE3-9845822FB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2825"/>
              <a:ext cx="57" cy="115"/>
            </a:xfrm>
            <a:custGeom>
              <a:avLst/>
              <a:gdLst>
                <a:gd name="T0" fmla="*/ 0 w 57"/>
                <a:gd name="T1" fmla="*/ 0 h 115"/>
                <a:gd name="T2" fmla="*/ 0 w 57"/>
                <a:gd name="T3" fmla="*/ 79 h 115"/>
                <a:gd name="T4" fmla="*/ 57 w 57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15">
                  <a:moveTo>
                    <a:pt x="0" y="0"/>
                  </a:moveTo>
                  <a:lnTo>
                    <a:pt x="0" y="79"/>
                  </a:lnTo>
                  <a:lnTo>
                    <a:pt x="57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3483357-DE36-A2F1-82C7-3ED5EB13E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2693"/>
              <a:ext cx="64" cy="115"/>
            </a:xfrm>
            <a:custGeom>
              <a:avLst/>
              <a:gdLst>
                <a:gd name="T0" fmla="*/ 3 w 64"/>
                <a:gd name="T1" fmla="*/ 0 h 115"/>
                <a:gd name="T2" fmla="*/ 0 w 64"/>
                <a:gd name="T3" fmla="*/ 76 h 115"/>
                <a:gd name="T4" fmla="*/ 64 w 64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15">
                  <a:moveTo>
                    <a:pt x="3" y="0"/>
                  </a:moveTo>
                  <a:lnTo>
                    <a:pt x="0" y="76"/>
                  </a:lnTo>
                  <a:lnTo>
                    <a:pt x="64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7192C47A-4217-8405-50EF-0382050FA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2836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E076E779-C4B1-299E-AC25-83E407E2D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2836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A1D34158-5577-27E3-99D1-769983788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" y="2559"/>
              <a:ext cx="68" cy="129"/>
            </a:xfrm>
            <a:custGeom>
              <a:avLst/>
              <a:gdLst>
                <a:gd name="T0" fmla="*/ 68 w 68"/>
                <a:gd name="T1" fmla="*/ 0 h 129"/>
                <a:gd name="T2" fmla="*/ 68 w 68"/>
                <a:gd name="T3" fmla="*/ 84 h 129"/>
                <a:gd name="T4" fmla="*/ 0 w 6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29">
                  <a:moveTo>
                    <a:pt x="68" y="0"/>
                  </a:moveTo>
                  <a:lnTo>
                    <a:pt x="68" y="84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7C9213C2-9F60-51BB-062D-3B4324A25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2974"/>
              <a:ext cx="69" cy="126"/>
            </a:xfrm>
            <a:custGeom>
              <a:avLst/>
              <a:gdLst>
                <a:gd name="T0" fmla="*/ 69 w 69"/>
                <a:gd name="T1" fmla="*/ 0 h 126"/>
                <a:gd name="T2" fmla="*/ 69 w 69"/>
                <a:gd name="T3" fmla="*/ 84 h 126"/>
                <a:gd name="T4" fmla="*/ 0 w 69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26">
                  <a:moveTo>
                    <a:pt x="69" y="0"/>
                  </a:moveTo>
                  <a:lnTo>
                    <a:pt x="69" y="84"/>
                  </a:lnTo>
                  <a:lnTo>
                    <a:pt x="0" y="126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4929B9FA-8E8D-F47B-0AFD-8E7B637BA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" y="2699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2C5B695A-3B79-C2C3-981C-F68D72458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" y="1574"/>
              <a:ext cx="33" cy="47"/>
            </a:xfrm>
            <a:custGeom>
              <a:avLst/>
              <a:gdLst>
                <a:gd name="T0" fmla="*/ 33 w 33"/>
                <a:gd name="T1" fmla="*/ 33 h 47"/>
                <a:gd name="T2" fmla="*/ 33 w 33"/>
                <a:gd name="T3" fmla="*/ 36 h 47"/>
                <a:gd name="T4" fmla="*/ 9 w 33"/>
                <a:gd name="T5" fmla="*/ 0 h 47"/>
                <a:gd name="T6" fmla="*/ 0 w 33"/>
                <a:gd name="T7" fmla="*/ 11 h 47"/>
                <a:gd name="T8" fmla="*/ 21 w 33"/>
                <a:gd name="T9" fmla="*/ 45 h 47"/>
                <a:gd name="T10" fmla="*/ 21 w 33"/>
                <a:gd name="T11" fmla="*/ 47 h 47"/>
                <a:gd name="T12" fmla="*/ 33 w 33"/>
                <a:gd name="T13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7">
                  <a:moveTo>
                    <a:pt x="33" y="33"/>
                  </a:moveTo>
                  <a:lnTo>
                    <a:pt x="33" y="36"/>
                  </a:lnTo>
                  <a:lnTo>
                    <a:pt x="9" y="0"/>
                  </a:lnTo>
                  <a:lnTo>
                    <a:pt x="0" y="11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33" y="3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A38CF0E8-738D-549E-62E5-9C3CCE31A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" y="1607"/>
              <a:ext cx="35" cy="56"/>
            </a:xfrm>
            <a:custGeom>
              <a:avLst/>
              <a:gdLst>
                <a:gd name="T0" fmla="*/ 35 w 35"/>
                <a:gd name="T1" fmla="*/ 48 h 56"/>
                <a:gd name="T2" fmla="*/ 35 w 35"/>
                <a:gd name="T3" fmla="*/ 45 h 56"/>
                <a:gd name="T4" fmla="*/ 31 w 35"/>
                <a:gd name="T5" fmla="*/ 40 h 56"/>
                <a:gd name="T6" fmla="*/ 28 w 35"/>
                <a:gd name="T7" fmla="*/ 34 h 56"/>
                <a:gd name="T8" fmla="*/ 26 w 35"/>
                <a:gd name="T9" fmla="*/ 28 h 56"/>
                <a:gd name="T10" fmla="*/ 24 w 35"/>
                <a:gd name="T11" fmla="*/ 23 h 56"/>
                <a:gd name="T12" fmla="*/ 21 w 35"/>
                <a:gd name="T13" fmla="*/ 17 h 56"/>
                <a:gd name="T14" fmla="*/ 19 w 35"/>
                <a:gd name="T15" fmla="*/ 12 h 56"/>
                <a:gd name="T16" fmla="*/ 14 w 35"/>
                <a:gd name="T17" fmla="*/ 6 h 56"/>
                <a:gd name="T18" fmla="*/ 12 w 35"/>
                <a:gd name="T19" fmla="*/ 0 h 56"/>
                <a:gd name="T20" fmla="*/ 0 w 35"/>
                <a:gd name="T21" fmla="*/ 14 h 56"/>
                <a:gd name="T22" fmla="*/ 2 w 35"/>
                <a:gd name="T23" fmla="*/ 17 h 56"/>
                <a:gd name="T24" fmla="*/ 5 w 35"/>
                <a:gd name="T25" fmla="*/ 23 h 56"/>
                <a:gd name="T26" fmla="*/ 7 w 35"/>
                <a:gd name="T27" fmla="*/ 26 h 56"/>
                <a:gd name="T28" fmla="*/ 9 w 35"/>
                <a:gd name="T29" fmla="*/ 31 h 56"/>
                <a:gd name="T30" fmla="*/ 14 w 35"/>
                <a:gd name="T31" fmla="*/ 37 h 56"/>
                <a:gd name="T32" fmla="*/ 17 w 35"/>
                <a:gd name="T33" fmla="*/ 42 h 56"/>
                <a:gd name="T34" fmla="*/ 19 w 35"/>
                <a:gd name="T35" fmla="*/ 51 h 56"/>
                <a:gd name="T36" fmla="*/ 21 w 35"/>
                <a:gd name="T37" fmla="*/ 56 h 56"/>
                <a:gd name="T38" fmla="*/ 21 w 35"/>
                <a:gd name="T39" fmla="*/ 54 h 56"/>
                <a:gd name="T40" fmla="*/ 35 w 35"/>
                <a:gd name="T41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56">
                  <a:moveTo>
                    <a:pt x="35" y="48"/>
                  </a:moveTo>
                  <a:lnTo>
                    <a:pt x="35" y="45"/>
                  </a:lnTo>
                  <a:lnTo>
                    <a:pt x="31" y="40"/>
                  </a:lnTo>
                  <a:lnTo>
                    <a:pt x="28" y="34"/>
                  </a:lnTo>
                  <a:lnTo>
                    <a:pt x="26" y="28"/>
                  </a:lnTo>
                  <a:lnTo>
                    <a:pt x="24" y="23"/>
                  </a:lnTo>
                  <a:lnTo>
                    <a:pt x="21" y="17"/>
                  </a:lnTo>
                  <a:lnTo>
                    <a:pt x="19" y="12"/>
                  </a:lnTo>
                  <a:lnTo>
                    <a:pt x="14" y="6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" y="17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9" y="31"/>
                  </a:lnTo>
                  <a:lnTo>
                    <a:pt x="14" y="37"/>
                  </a:lnTo>
                  <a:lnTo>
                    <a:pt x="17" y="42"/>
                  </a:lnTo>
                  <a:lnTo>
                    <a:pt x="19" y="51"/>
                  </a:lnTo>
                  <a:lnTo>
                    <a:pt x="21" y="56"/>
                  </a:lnTo>
                  <a:lnTo>
                    <a:pt x="21" y="54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9A71313-6B2E-100D-3918-AA8896855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" y="1655"/>
              <a:ext cx="38" cy="65"/>
            </a:xfrm>
            <a:custGeom>
              <a:avLst/>
              <a:gdLst>
                <a:gd name="T0" fmla="*/ 35 w 38"/>
                <a:gd name="T1" fmla="*/ 53 h 65"/>
                <a:gd name="T2" fmla="*/ 38 w 38"/>
                <a:gd name="T3" fmla="*/ 59 h 65"/>
                <a:gd name="T4" fmla="*/ 35 w 38"/>
                <a:gd name="T5" fmla="*/ 48 h 65"/>
                <a:gd name="T6" fmla="*/ 33 w 38"/>
                <a:gd name="T7" fmla="*/ 42 h 65"/>
                <a:gd name="T8" fmla="*/ 28 w 38"/>
                <a:gd name="T9" fmla="*/ 34 h 65"/>
                <a:gd name="T10" fmla="*/ 26 w 38"/>
                <a:gd name="T11" fmla="*/ 25 h 65"/>
                <a:gd name="T12" fmla="*/ 24 w 38"/>
                <a:gd name="T13" fmla="*/ 20 h 65"/>
                <a:gd name="T14" fmla="*/ 19 w 38"/>
                <a:gd name="T15" fmla="*/ 11 h 65"/>
                <a:gd name="T16" fmla="*/ 17 w 38"/>
                <a:gd name="T17" fmla="*/ 6 h 65"/>
                <a:gd name="T18" fmla="*/ 14 w 38"/>
                <a:gd name="T19" fmla="*/ 0 h 65"/>
                <a:gd name="T20" fmla="*/ 0 w 38"/>
                <a:gd name="T21" fmla="*/ 6 h 65"/>
                <a:gd name="T22" fmla="*/ 3 w 38"/>
                <a:gd name="T23" fmla="*/ 14 h 65"/>
                <a:gd name="T24" fmla="*/ 7 w 38"/>
                <a:gd name="T25" fmla="*/ 23 h 65"/>
                <a:gd name="T26" fmla="*/ 10 w 38"/>
                <a:gd name="T27" fmla="*/ 28 h 65"/>
                <a:gd name="T28" fmla="*/ 14 w 38"/>
                <a:gd name="T29" fmla="*/ 34 h 65"/>
                <a:gd name="T30" fmla="*/ 17 w 38"/>
                <a:gd name="T31" fmla="*/ 42 h 65"/>
                <a:gd name="T32" fmla="*/ 19 w 38"/>
                <a:gd name="T33" fmla="*/ 48 h 65"/>
                <a:gd name="T34" fmla="*/ 21 w 38"/>
                <a:gd name="T35" fmla="*/ 56 h 65"/>
                <a:gd name="T36" fmla="*/ 24 w 38"/>
                <a:gd name="T37" fmla="*/ 62 h 65"/>
                <a:gd name="T38" fmla="*/ 24 w 38"/>
                <a:gd name="T39" fmla="*/ 65 h 65"/>
                <a:gd name="T40" fmla="*/ 35 w 38"/>
                <a:gd name="T4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65">
                  <a:moveTo>
                    <a:pt x="35" y="53"/>
                  </a:moveTo>
                  <a:lnTo>
                    <a:pt x="38" y="59"/>
                  </a:lnTo>
                  <a:lnTo>
                    <a:pt x="35" y="48"/>
                  </a:lnTo>
                  <a:lnTo>
                    <a:pt x="33" y="42"/>
                  </a:lnTo>
                  <a:lnTo>
                    <a:pt x="28" y="34"/>
                  </a:lnTo>
                  <a:lnTo>
                    <a:pt x="26" y="25"/>
                  </a:lnTo>
                  <a:lnTo>
                    <a:pt x="24" y="20"/>
                  </a:lnTo>
                  <a:lnTo>
                    <a:pt x="19" y="11"/>
                  </a:lnTo>
                  <a:lnTo>
                    <a:pt x="17" y="6"/>
                  </a:lnTo>
                  <a:lnTo>
                    <a:pt x="14" y="0"/>
                  </a:lnTo>
                  <a:lnTo>
                    <a:pt x="0" y="6"/>
                  </a:lnTo>
                  <a:lnTo>
                    <a:pt x="3" y="14"/>
                  </a:lnTo>
                  <a:lnTo>
                    <a:pt x="7" y="23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42"/>
                  </a:lnTo>
                  <a:lnTo>
                    <a:pt x="19" y="48"/>
                  </a:lnTo>
                  <a:lnTo>
                    <a:pt x="21" y="56"/>
                  </a:lnTo>
                  <a:lnTo>
                    <a:pt x="24" y="62"/>
                  </a:lnTo>
                  <a:lnTo>
                    <a:pt x="24" y="65"/>
                  </a:lnTo>
                  <a:lnTo>
                    <a:pt x="35" y="5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8319A6C4-0CAD-17DD-A14B-F6167DA79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" y="1708"/>
              <a:ext cx="51" cy="73"/>
            </a:xfrm>
            <a:custGeom>
              <a:avLst/>
              <a:gdLst>
                <a:gd name="T0" fmla="*/ 51 w 51"/>
                <a:gd name="T1" fmla="*/ 62 h 73"/>
                <a:gd name="T2" fmla="*/ 51 w 51"/>
                <a:gd name="T3" fmla="*/ 65 h 73"/>
                <a:gd name="T4" fmla="*/ 11 w 51"/>
                <a:gd name="T5" fmla="*/ 0 h 73"/>
                <a:gd name="T6" fmla="*/ 0 w 51"/>
                <a:gd name="T7" fmla="*/ 12 h 73"/>
                <a:gd name="T8" fmla="*/ 40 w 51"/>
                <a:gd name="T9" fmla="*/ 73 h 73"/>
                <a:gd name="T10" fmla="*/ 40 w 51"/>
                <a:gd name="T11" fmla="*/ 73 h 73"/>
                <a:gd name="T12" fmla="*/ 51 w 51"/>
                <a:gd name="T13" fmla="*/ 6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3">
                  <a:moveTo>
                    <a:pt x="51" y="62"/>
                  </a:moveTo>
                  <a:lnTo>
                    <a:pt x="51" y="65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51" y="6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F6D3A860-39C4-BFBB-33C6-BB2C6D9A8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" y="1770"/>
              <a:ext cx="91" cy="135"/>
            </a:xfrm>
            <a:custGeom>
              <a:avLst/>
              <a:gdLst>
                <a:gd name="T0" fmla="*/ 91 w 91"/>
                <a:gd name="T1" fmla="*/ 121 h 135"/>
                <a:gd name="T2" fmla="*/ 91 w 91"/>
                <a:gd name="T3" fmla="*/ 124 h 135"/>
                <a:gd name="T4" fmla="*/ 11 w 91"/>
                <a:gd name="T5" fmla="*/ 0 h 135"/>
                <a:gd name="T6" fmla="*/ 0 w 91"/>
                <a:gd name="T7" fmla="*/ 11 h 135"/>
                <a:gd name="T8" fmla="*/ 82 w 91"/>
                <a:gd name="T9" fmla="*/ 132 h 135"/>
                <a:gd name="T10" fmla="*/ 82 w 91"/>
                <a:gd name="T11" fmla="*/ 135 h 135"/>
                <a:gd name="T12" fmla="*/ 91 w 91"/>
                <a:gd name="T13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35">
                  <a:moveTo>
                    <a:pt x="91" y="121"/>
                  </a:moveTo>
                  <a:lnTo>
                    <a:pt x="91" y="124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82" y="132"/>
                  </a:lnTo>
                  <a:lnTo>
                    <a:pt x="82" y="135"/>
                  </a:lnTo>
                  <a:lnTo>
                    <a:pt x="91" y="12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6A4284E2-93A3-D27C-C296-7D572976D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1891"/>
              <a:ext cx="42" cy="47"/>
            </a:xfrm>
            <a:custGeom>
              <a:avLst/>
              <a:gdLst>
                <a:gd name="T0" fmla="*/ 42 w 42"/>
                <a:gd name="T1" fmla="*/ 33 h 47"/>
                <a:gd name="T2" fmla="*/ 42 w 42"/>
                <a:gd name="T3" fmla="*/ 33 h 47"/>
                <a:gd name="T4" fmla="*/ 9 w 42"/>
                <a:gd name="T5" fmla="*/ 0 h 47"/>
                <a:gd name="T6" fmla="*/ 0 w 42"/>
                <a:gd name="T7" fmla="*/ 14 h 47"/>
                <a:gd name="T8" fmla="*/ 33 w 42"/>
                <a:gd name="T9" fmla="*/ 47 h 47"/>
                <a:gd name="T10" fmla="*/ 33 w 42"/>
                <a:gd name="T11" fmla="*/ 47 h 47"/>
                <a:gd name="T12" fmla="*/ 42 w 42"/>
                <a:gd name="T13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7">
                  <a:moveTo>
                    <a:pt x="42" y="33"/>
                  </a:moveTo>
                  <a:lnTo>
                    <a:pt x="42" y="33"/>
                  </a:lnTo>
                  <a:lnTo>
                    <a:pt x="9" y="0"/>
                  </a:lnTo>
                  <a:lnTo>
                    <a:pt x="0" y="14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42" y="3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2E26AACE-2D6D-AC2F-94C8-5D396BBE7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" y="1924"/>
              <a:ext cx="134" cy="155"/>
            </a:xfrm>
            <a:custGeom>
              <a:avLst/>
              <a:gdLst>
                <a:gd name="T0" fmla="*/ 134 w 134"/>
                <a:gd name="T1" fmla="*/ 144 h 155"/>
                <a:gd name="T2" fmla="*/ 134 w 134"/>
                <a:gd name="T3" fmla="*/ 144 h 155"/>
                <a:gd name="T4" fmla="*/ 9 w 134"/>
                <a:gd name="T5" fmla="*/ 0 h 155"/>
                <a:gd name="T6" fmla="*/ 0 w 134"/>
                <a:gd name="T7" fmla="*/ 14 h 155"/>
                <a:gd name="T8" fmla="*/ 122 w 134"/>
                <a:gd name="T9" fmla="*/ 155 h 155"/>
                <a:gd name="T10" fmla="*/ 122 w 134"/>
                <a:gd name="T11" fmla="*/ 155 h 155"/>
                <a:gd name="T12" fmla="*/ 134 w 134"/>
                <a:gd name="T13" fmla="*/ 1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55">
                  <a:moveTo>
                    <a:pt x="134" y="144"/>
                  </a:moveTo>
                  <a:lnTo>
                    <a:pt x="134" y="144"/>
                  </a:lnTo>
                  <a:lnTo>
                    <a:pt x="9" y="0"/>
                  </a:lnTo>
                  <a:lnTo>
                    <a:pt x="0" y="14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34" y="144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31A2B9F4-4A9C-FD71-6C8F-105E0ACB3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" y="2068"/>
              <a:ext cx="127" cy="151"/>
            </a:xfrm>
            <a:custGeom>
              <a:avLst/>
              <a:gdLst>
                <a:gd name="T0" fmla="*/ 123 w 127"/>
                <a:gd name="T1" fmla="*/ 145 h 151"/>
                <a:gd name="T2" fmla="*/ 127 w 127"/>
                <a:gd name="T3" fmla="*/ 140 h 151"/>
                <a:gd name="T4" fmla="*/ 12 w 127"/>
                <a:gd name="T5" fmla="*/ 0 h 151"/>
                <a:gd name="T6" fmla="*/ 0 w 127"/>
                <a:gd name="T7" fmla="*/ 11 h 151"/>
                <a:gd name="T8" fmla="*/ 116 w 127"/>
                <a:gd name="T9" fmla="*/ 151 h 151"/>
                <a:gd name="T10" fmla="*/ 123 w 127"/>
                <a:gd name="T11" fmla="*/ 14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51">
                  <a:moveTo>
                    <a:pt x="123" y="145"/>
                  </a:moveTo>
                  <a:lnTo>
                    <a:pt x="127" y="14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16" y="151"/>
                  </a:lnTo>
                  <a:lnTo>
                    <a:pt x="123" y="145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3170D5CE-5EFA-7A79-168A-E2BFEC2B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" y="3255"/>
              <a:ext cx="19" cy="19"/>
            </a:xfrm>
            <a:custGeom>
              <a:avLst/>
              <a:gdLst>
                <a:gd name="T0" fmla="*/ 19 w 19"/>
                <a:gd name="T1" fmla="*/ 0 h 19"/>
                <a:gd name="T2" fmla="*/ 19 w 19"/>
                <a:gd name="T3" fmla="*/ 0 h 19"/>
                <a:gd name="T4" fmla="*/ 0 w 19"/>
                <a:gd name="T5" fmla="*/ 0 h 19"/>
                <a:gd name="T6" fmla="*/ 0 w 19"/>
                <a:gd name="T7" fmla="*/ 19 h 19"/>
                <a:gd name="T8" fmla="*/ 19 w 19"/>
                <a:gd name="T9" fmla="*/ 19 h 19"/>
                <a:gd name="T10" fmla="*/ 19 w 19"/>
                <a:gd name="T11" fmla="*/ 19 h 19"/>
                <a:gd name="T12" fmla="*/ 19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B2E9DA93-7961-A38C-CDA3-104AC97DC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" y="3252"/>
              <a:ext cx="96" cy="22"/>
            </a:xfrm>
            <a:custGeom>
              <a:avLst/>
              <a:gdLst>
                <a:gd name="T0" fmla="*/ 94 w 96"/>
                <a:gd name="T1" fmla="*/ 0 h 22"/>
                <a:gd name="T2" fmla="*/ 94 w 96"/>
                <a:gd name="T3" fmla="*/ 0 h 22"/>
                <a:gd name="T4" fmla="*/ 0 w 96"/>
                <a:gd name="T5" fmla="*/ 3 h 22"/>
                <a:gd name="T6" fmla="*/ 0 w 96"/>
                <a:gd name="T7" fmla="*/ 22 h 22"/>
                <a:gd name="T8" fmla="*/ 96 w 96"/>
                <a:gd name="T9" fmla="*/ 19 h 22"/>
                <a:gd name="T10" fmla="*/ 94 w 96"/>
                <a:gd name="T11" fmla="*/ 19 h 22"/>
                <a:gd name="T12" fmla="*/ 94 w 96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2">
                  <a:moveTo>
                    <a:pt x="94" y="0"/>
                  </a:moveTo>
                  <a:lnTo>
                    <a:pt x="94" y="0"/>
                  </a:lnTo>
                  <a:lnTo>
                    <a:pt x="0" y="3"/>
                  </a:lnTo>
                  <a:lnTo>
                    <a:pt x="0" y="22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865324F7-4028-0D2C-0717-FF47FEE12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3243"/>
              <a:ext cx="134" cy="28"/>
            </a:xfrm>
            <a:custGeom>
              <a:avLst/>
              <a:gdLst>
                <a:gd name="T0" fmla="*/ 132 w 134"/>
                <a:gd name="T1" fmla="*/ 0 h 28"/>
                <a:gd name="T2" fmla="*/ 132 w 134"/>
                <a:gd name="T3" fmla="*/ 0 h 28"/>
                <a:gd name="T4" fmla="*/ 115 w 134"/>
                <a:gd name="T5" fmla="*/ 0 h 28"/>
                <a:gd name="T6" fmla="*/ 99 w 134"/>
                <a:gd name="T7" fmla="*/ 3 h 28"/>
                <a:gd name="T8" fmla="*/ 82 w 134"/>
                <a:gd name="T9" fmla="*/ 3 h 28"/>
                <a:gd name="T10" fmla="*/ 66 w 134"/>
                <a:gd name="T11" fmla="*/ 6 h 28"/>
                <a:gd name="T12" fmla="*/ 50 w 134"/>
                <a:gd name="T13" fmla="*/ 6 h 28"/>
                <a:gd name="T14" fmla="*/ 33 w 134"/>
                <a:gd name="T15" fmla="*/ 9 h 28"/>
                <a:gd name="T16" fmla="*/ 17 w 134"/>
                <a:gd name="T17" fmla="*/ 9 h 28"/>
                <a:gd name="T18" fmla="*/ 0 w 134"/>
                <a:gd name="T19" fmla="*/ 9 h 28"/>
                <a:gd name="T20" fmla="*/ 0 w 134"/>
                <a:gd name="T21" fmla="*/ 28 h 28"/>
                <a:gd name="T22" fmla="*/ 17 w 134"/>
                <a:gd name="T23" fmla="*/ 26 h 28"/>
                <a:gd name="T24" fmla="*/ 33 w 134"/>
                <a:gd name="T25" fmla="*/ 26 h 28"/>
                <a:gd name="T26" fmla="*/ 50 w 134"/>
                <a:gd name="T27" fmla="*/ 26 h 28"/>
                <a:gd name="T28" fmla="*/ 66 w 134"/>
                <a:gd name="T29" fmla="*/ 23 h 28"/>
                <a:gd name="T30" fmla="*/ 82 w 134"/>
                <a:gd name="T31" fmla="*/ 23 h 28"/>
                <a:gd name="T32" fmla="*/ 99 w 134"/>
                <a:gd name="T33" fmla="*/ 20 h 28"/>
                <a:gd name="T34" fmla="*/ 115 w 134"/>
                <a:gd name="T35" fmla="*/ 20 h 28"/>
                <a:gd name="T36" fmla="*/ 132 w 134"/>
                <a:gd name="T37" fmla="*/ 17 h 28"/>
                <a:gd name="T38" fmla="*/ 134 w 134"/>
                <a:gd name="T39" fmla="*/ 17 h 28"/>
                <a:gd name="T40" fmla="*/ 132 w 134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4" h="28">
                  <a:moveTo>
                    <a:pt x="132" y="0"/>
                  </a:moveTo>
                  <a:lnTo>
                    <a:pt x="132" y="0"/>
                  </a:lnTo>
                  <a:lnTo>
                    <a:pt x="115" y="0"/>
                  </a:lnTo>
                  <a:lnTo>
                    <a:pt x="99" y="3"/>
                  </a:lnTo>
                  <a:lnTo>
                    <a:pt x="82" y="3"/>
                  </a:lnTo>
                  <a:lnTo>
                    <a:pt x="66" y="6"/>
                  </a:lnTo>
                  <a:lnTo>
                    <a:pt x="50" y="6"/>
                  </a:lnTo>
                  <a:lnTo>
                    <a:pt x="33" y="9"/>
                  </a:lnTo>
                  <a:lnTo>
                    <a:pt x="17" y="9"/>
                  </a:lnTo>
                  <a:lnTo>
                    <a:pt x="0" y="9"/>
                  </a:lnTo>
                  <a:lnTo>
                    <a:pt x="0" y="28"/>
                  </a:lnTo>
                  <a:lnTo>
                    <a:pt x="17" y="26"/>
                  </a:lnTo>
                  <a:lnTo>
                    <a:pt x="33" y="26"/>
                  </a:lnTo>
                  <a:lnTo>
                    <a:pt x="50" y="26"/>
                  </a:lnTo>
                  <a:lnTo>
                    <a:pt x="66" y="23"/>
                  </a:lnTo>
                  <a:lnTo>
                    <a:pt x="82" y="23"/>
                  </a:lnTo>
                  <a:lnTo>
                    <a:pt x="99" y="20"/>
                  </a:lnTo>
                  <a:lnTo>
                    <a:pt x="115" y="20"/>
                  </a:lnTo>
                  <a:lnTo>
                    <a:pt x="132" y="17"/>
                  </a:lnTo>
                  <a:lnTo>
                    <a:pt x="134" y="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BA089760-B455-D2B3-2259-130DA435D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3184"/>
              <a:ext cx="245" cy="76"/>
            </a:xfrm>
            <a:custGeom>
              <a:avLst/>
              <a:gdLst>
                <a:gd name="T0" fmla="*/ 242 w 245"/>
                <a:gd name="T1" fmla="*/ 0 h 76"/>
                <a:gd name="T2" fmla="*/ 242 w 245"/>
                <a:gd name="T3" fmla="*/ 0 h 76"/>
                <a:gd name="T4" fmla="*/ 212 w 245"/>
                <a:gd name="T5" fmla="*/ 9 h 76"/>
                <a:gd name="T6" fmla="*/ 183 w 245"/>
                <a:gd name="T7" fmla="*/ 20 h 76"/>
                <a:gd name="T8" fmla="*/ 153 w 245"/>
                <a:gd name="T9" fmla="*/ 28 h 76"/>
                <a:gd name="T10" fmla="*/ 122 w 245"/>
                <a:gd name="T11" fmla="*/ 34 h 76"/>
                <a:gd name="T12" fmla="*/ 92 w 245"/>
                <a:gd name="T13" fmla="*/ 42 h 76"/>
                <a:gd name="T14" fmla="*/ 61 w 245"/>
                <a:gd name="T15" fmla="*/ 48 h 76"/>
                <a:gd name="T16" fmla="*/ 30 w 245"/>
                <a:gd name="T17" fmla="*/ 54 h 76"/>
                <a:gd name="T18" fmla="*/ 0 w 245"/>
                <a:gd name="T19" fmla="*/ 59 h 76"/>
                <a:gd name="T20" fmla="*/ 2 w 245"/>
                <a:gd name="T21" fmla="*/ 76 h 76"/>
                <a:gd name="T22" fmla="*/ 33 w 245"/>
                <a:gd name="T23" fmla="*/ 71 h 76"/>
                <a:gd name="T24" fmla="*/ 63 w 245"/>
                <a:gd name="T25" fmla="*/ 65 h 76"/>
                <a:gd name="T26" fmla="*/ 94 w 245"/>
                <a:gd name="T27" fmla="*/ 59 h 76"/>
                <a:gd name="T28" fmla="*/ 127 w 245"/>
                <a:gd name="T29" fmla="*/ 51 h 76"/>
                <a:gd name="T30" fmla="*/ 158 w 245"/>
                <a:gd name="T31" fmla="*/ 45 h 76"/>
                <a:gd name="T32" fmla="*/ 186 w 245"/>
                <a:gd name="T33" fmla="*/ 37 h 76"/>
                <a:gd name="T34" fmla="*/ 216 w 245"/>
                <a:gd name="T35" fmla="*/ 28 h 76"/>
                <a:gd name="T36" fmla="*/ 245 w 245"/>
                <a:gd name="T37" fmla="*/ 17 h 76"/>
                <a:gd name="T38" fmla="*/ 245 w 245"/>
                <a:gd name="T39" fmla="*/ 17 h 76"/>
                <a:gd name="T40" fmla="*/ 242 w 245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5" h="76">
                  <a:moveTo>
                    <a:pt x="242" y="0"/>
                  </a:moveTo>
                  <a:lnTo>
                    <a:pt x="242" y="0"/>
                  </a:lnTo>
                  <a:lnTo>
                    <a:pt x="212" y="9"/>
                  </a:lnTo>
                  <a:lnTo>
                    <a:pt x="183" y="20"/>
                  </a:lnTo>
                  <a:lnTo>
                    <a:pt x="153" y="28"/>
                  </a:lnTo>
                  <a:lnTo>
                    <a:pt x="122" y="34"/>
                  </a:lnTo>
                  <a:lnTo>
                    <a:pt x="92" y="42"/>
                  </a:lnTo>
                  <a:lnTo>
                    <a:pt x="61" y="48"/>
                  </a:lnTo>
                  <a:lnTo>
                    <a:pt x="30" y="54"/>
                  </a:lnTo>
                  <a:lnTo>
                    <a:pt x="0" y="59"/>
                  </a:lnTo>
                  <a:lnTo>
                    <a:pt x="2" y="76"/>
                  </a:lnTo>
                  <a:lnTo>
                    <a:pt x="33" y="71"/>
                  </a:lnTo>
                  <a:lnTo>
                    <a:pt x="63" y="65"/>
                  </a:lnTo>
                  <a:lnTo>
                    <a:pt x="94" y="59"/>
                  </a:lnTo>
                  <a:lnTo>
                    <a:pt x="127" y="51"/>
                  </a:lnTo>
                  <a:lnTo>
                    <a:pt x="158" y="45"/>
                  </a:lnTo>
                  <a:lnTo>
                    <a:pt x="186" y="37"/>
                  </a:lnTo>
                  <a:lnTo>
                    <a:pt x="216" y="28"/>
                  </a:lnTo>
                  <a:lnTo>
                    <a:pt x="245" y="17"/>
                  </a:lnTo>
                  <a:lnTo>
                    <a:pt x="245" y="17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53D514B5-B08A-F185-4968-F275CACB4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3170"/>
              <a:ext cx="43" cy="31"/>
            </a:xfrm>
            <a:custGeom>
              <a:avLst/>
              <a:gdLst>
                <a:gd name="T0" fmla="*/ 38 w 43"/>
                <a:gd name="T1" fmla="*/ 0 h 31"/>
                <a:gd name="T2" fmla="*/ 38 w 43"/>
                <a:gd name="T3" fmla="*/ 0 h 31"/>
                <a:gd name="T4" fmla="*/ 33 w 43"/>
                <a:gd name="T5" fmla="*/ 3 h 31"/>
                <a:gd name="T6" fmla="*/ 28 w 43"/>
                <a:gd name="T7" fmla="*/ 3 h 31"/>
                <a:gd name="T8" fmla="*/ 24 w 43"/>
                <a:gd name="T9" fmla="*/ 6 h 31"/>
                <a:gd name="T10" fmla="*/ 19 w 43"/>
                <a:gd name="T11" fmla="*/ 9 h 31"/>
                <a:gd name="T12" fmla="*/ 14 w 43"/>
                <a:gd name="T13" fmla="*/ 9 h 31"/>
                <a:gd name="T14" fmla="*/ 10 w 43"/>
                <a:gd name="T15" fmla="*/ 12 h 31"/>
                <a:gd name="T16" fmla="*/ 5 w 43"/>
                <a:gd name="T17" fmla="*/ 12 h 31"/>
                <a:gd name="T18" fmla="*/ 0 w 43"/>
                <a:gd name="T19" fmla="*/ 14 h 31"/>
                <a:gd name="T20" fmla="*/ 3 w 43"/>
                <a:gd name="T21" fmla="*/ 31 h 31"/>
                <a:gd name="T22" fmla="*/ 7 w 43"/>
                <a:gd name="T23" fmla="*/ 28 h 31"/>
                <a:gd name="T24" fmla="*/ 14 w 43"/>
                <a:gd name="T25" fmla="*/ 28 h 31"/>
                <a:gd name="T26" fmla="*/ 19 w 43"/>
                <a:gd name="T27" fmla="*/ 26 h 31"/>
                <a:gd name="T28" fmla="*/ 24 w 43"/>
                <a:gd name="T29" fmla="*/ 26 h 31"/>
                <a:gd name="T30" fmla="*/ 28 w 43"/>
                <a:gd name="T31" fmla="*/ 23 h 31"/>
                <a:gd name="T32" fmla="*/ 33 w 43"/>
                <a:gd name="T33" fmla="*/ 20 h 31"/>
                <a:gd name="T34" fmla="*/ 38 w 43"/>
                <a:gd name="T35" fmla="*/ 20 h 31"/>
                <a:gd name="T36" fmla="*/ 43 w 43"/>
                <a:gd name="T37" fmla="*/ 17 h 31"/>
                <a:gd name="T38" fmla="*/ 43 w 43"/>
                <a:gd name="T39" fmla="*/ 17 h 31"/>
                <a:gd name="T40" fmla="*/ 38 w 43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31">
                  <a:moveTo>
                    <a:pt x="38" y="0"/>
                  </a:moveTo>
                  <a:lnTo>
                    <a:pt x="38" y="0"/>
                  </a:lnTo>
                  <a:lnTo>
                    <a:pt x="33" y="3"/>
                  </a:lnTo>
                  <a:lnTo>
                    <a:pt x="28" y="3"/>
                  </a:lnTo>
                  <a:lnTo>
                    <a:pt x="24" y="6"/>
                  </a:lnTo>
                  <a:lnTo>
                    <a:pt x="19" y="9"/>
                  </a:lnTo>
                  <a:lnTo>
                    <a:pt x="14" y="9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4"/>
                  </a:lnTo>
                  <a:lnTo>
                    <a:pt x="3" y="31"/>
                  </a:lnTo>
                  <a:lnTo>
                    <a:pt x="7" y="28"/>
                  </a:lnTo>
                  <a:lnTo>
                    <a:pt x="14" y="28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8" y="23"/>
                  </a:lnTo>
                  <a:lnTo>
                    <a:pt x="33" y="20"/>
                  </a:lnTo>
                  <a:lnTo>
                    <a:pt x="38" y="20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26F1E434-BBBF-F7BC-8C88-B61B2E06F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5" y="3109"/>
              <a:ext cx="148" cy="78"/>
            </a:xfrm>
            <a:custGeom>
              <a:avLst/>
              <a:gdLst>
                <a:gd name="T0" fmla="*/ 146 w 148"/>
                <a:gd name="T1" fmla="*/ 0 h 78"/>
                <a:gd name="T2" fmla="*/ 143 w 148"/>
                <a:gd name="T3" fmla="*/ 0 h 78"/>
                <a:gd name="T4" fmla="*/ 125 w 148"/>
                <a:gd name="T5" fmla="*/ 8 h 78"/>
                <a:gd name="T6" fmla="*/ 108 w 148"/>
                <a:gd name="T7" fmla="*/ 16 h 78"/>
                <a:gd name="T8" fmla="*/ 89 w 148"/>
                <a:gd name="T9" fmla="*/ 25 h 78"/>
                <a:gd name="T10" fmla="*/ 70 w 148"/>
                <a:gd name="T11" fmla="*/ 33 h 78"/>
                <a:gd name="T12" fmla="*/ 54 w 148"/>
                <a:gd name="T13" fmla="*/ 39 h 78"/>
                <a:gd name="T14" fmla="*/ 35 w 148"/>
                <a:gd name="T15" fmla="*/ 47 h 78"/>
                <a:gd name="T16" fmla="*/ 16 w 148"/>
                <a:gd name="T17" fmla="*/ 53 h 78"/>
                <a:gd name="T18" fmla="*/ 0 w 148"/>
                <a:gd name="T19" fmla="*/ 61 h 78"/>
                <a:gd name="T20" fmla="*/ 5 w 148"/>
                <a:gd name="T21" fmla="*/ 78 h 78"/>
                <a:gd name="T22" fmla="*/ 23 w 148"/>
                <a:gd name="T23" fmla="*/ 70 h 78"/>
                <a:gd name="T24" fmla="*/ 40 w 148"/>
                <a:gd name="T25" fmla="*/ 64 h 78"/>
                <a:gd name="T26" fmla="*/ 59 w 148"/>
                <a:gd name="T27" fmla="*/ 56 h 78"/>
                <a:gd name="T28" fmla="*/ 75 w 148"/>
                <a:gd name="T29" fmla="*/ 50 h 78"/>
                <a:gd name="T30" fmla="*/ 94 w 148"/>
                <a:gd name="T31" fmla="*/ 42 h 78"/>
                <a:gd name="T32" fmla="*/ 113 w 148"/>
                <a:gd name="T33" fmla="*/ 33 h 78"/>
                <a:gd name="T34" fmla="*/ 129 w 148"/>
                <a:gd name="T35" fmla="*/ 25 h 78"/>
                <a:gd name="T36" fmla="*/ 148 w 148"/>
                <a:gd name="T37" fmla="*/ 16 h 78"/>
                <a:gd name="T38" fmla="*/ 146 w 148"/>
                <a:gd name="T39" fmla="*/ 16 h 78"/>
                <a:gd name="T40" fmla="*/ 146 w 148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8" h="78">
                  <a:moveTo>
                    <a:pt x="146" y="0"/>
                  </a:moveTo>
                  <a:lnTo>
                    <a:pt x="143" y="0"/>
                  </a:lnTo>
                  <a:lnTo>
                    <a:pt x="125" y="8"/>
                  </a:lnTo>
                  <a:lnTo>
                    <a:pt x="108" y="16"/>
                  </a:lnTo>
                  <a:lnTo>
                    <a:pt x="89" y="25"/>
                  </a:lnTo>
                  <a:lnTo>
                    <a:pt x="70" y="33"/>
                  </a:lnTo>
                  <a:lnTo>
                    <a:pt x="54" y="39"/>
                  </a:lnTo>
                  <a:lnTo>
                    <a:pt x="35" y="47"/>
                  </a:lnTo>
                  <a:lnTo>
                    <a:pt x="16" y="53"/>
                  </a:lnTo>
                  <a:lnTo>
                    <a:pt x="0" y="61"/>
                  </a:lnTo>
                  <a:lnTo>
                    <a:pt x="5" y="78"/>
                  </a:lnTo>
                  <a:lnTo>
                    <a:pt x="23" y="70"/>
                  </a:lnTo>
                  <a:lnTo>
                    <a:pt x="40" y="64"/>
                  </a:lnTo>
                  <a:lnTo>
                    <a:pt x="59" y="56"/>
                  </a:lnTo>
                  <a:lnTo>
                    <a:pt x="75" y="50"/>
                  </a:lnTo>
                  <a:lnTo>
                    <a:pt x="94" y="42"/>
                  </a:lnTo>
                  <a:lnTo>
                    <a:pt x="113" y="33"/>
                  </a:lnTo>
                  <a:lnTo>
                    <a:pt x="129" y="25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E2C7C214-82B8-C86B-FFC1-CDB3F19E1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" y="3083"/>
              <a:ext cx="43" cy="42"/>
            </a:xfrm>
            <a:custGeom>
              <a:avLst/>
              <a:gdLst>
                <a:gd name="T0" fmla="*/ 29 w 43"/>
                <a:gd name="T1" fmla="*/ 9 h 42"/>
                <a:gd name="T2" fmla="*/ 31 w 43"/>
                <a:gd name="T3" fmla="*/ 0 h 42"/>
                <a:gd name="T4" fmla="*/ 26 w 43"/>
                <a:gd name="T5" fmla="*/ 6 h 42"/>
                <a:gd name="T6" fmla="*/ 19 w 43"/>
                <a:gd name="T7" fmla="*/ 9 h 42"/>
                <a:gd name="T8" fmla="*/ 15 w 43"/>
                <a:gd name="T9" fmla="*/ 14 h 42"/>
                <a:gd name="T10" fmla="*/ 10 w 43"/>
                <a:gd name="T11" fmla="*/ 17 h 42"/>
                <a:gd name="T12" fmla="*/ 5 w 43"/>
                <a:gd name="T13" fmla="*/ 20 h 42"/>
                <a:gd name="T14" fmla="*/ 3 w 43"/>
                <a:gd name="T15" fmla="*/ 23 h 42"/>
                <a:gd name="T16" fmla="*/ 0 w 43"/>
                <a:gd name="T17" fmla="*/ 26 h 42"/>
                <a:gd name="T18" fmla="*/ 3 w 43"/>
                <a:gd name="T19" fmla="*/ 26 h 42"/>
                <a:gd name="T20" fmla="*/ 3 w 43"/>
                <a:gd name="T21" fmla="*/ 42 h 42"/>
                <a:gd name="T22" fmla="*/ 7 w 43"/>
                <a:gd name="T23" fmla="*/ 40 h 42"/>
                <a:gd name="T24" fmla="*/ 10 w 43"/>
                <a:gd name="T25" fmla="*/ 40 h 42"/>
                <a:gd name="T26" fmla="*/ 15 w 43"/>
                <a:gd name="T27" fmla="*/ 37 h 42"/>
                <a:gd name="T28" fmla="*/ 19 w 43"/>
                <a:gd name="T29" fmla="*/ 34 h 42"/>
                <a:gd name="T30" fmla="*/ 24 w 43"/>
                <a:gd name="T31" fmla="*/ 28 h 42"/>
                <a:gd name="T32" fmla="*/ 29 w 43"/>
                <a:gd name="T33" fmla="*/ 26 h 42"/>
                <a:gd name="T34" fmla="*/ 33 w 43"/>
                <a:gd name="T35" fmla="*/ 20 h 42"/>
                <a:gd name="T36" fmla="*/ 40 w 43"/>
                <a:gd name="T37" fmla="*/ 14 h 42"/>
                <a:gd name="T38" fmla="*/ 43 w 43"/>
                <a:gd name="T39" fmla="*/ 9 h 42"/>
                <a:gd name="T40" fmla="*/ 40 w 43"/>
                <a:gd name="T41" fmla="*/ 14 h 42"/>
                <a:gd name="T42" fmla="*/ 43 w 43"/>
                <a:gd name="T43" fmla="*/ 12 h 42"/>
                <a:gd name="T44" fmla="*/ 43 w 43"/>
                <a:gd name="T45" fmla="*/ 9 h 42"/>
                <a:gd name="T46" fmla="*/ 29 w 43"/>
                <a:gd name="T47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42">
                  <a:moveTo>
                    <a:pt x="29" y="9"/>
                  </a:moveTo>
                  <a:lnTo>
                    <a:pt x="31" y="0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5" y="14"/>
                  </a:lnTo>
                  <a:lnTo>
                    <a:pt x="10" y="17"/>
                  </a:lnTo>
                  <a:lnTo>
                    <a:pt x="5" y="20"/>
                  </a:lnTo>
                  <a:lnTo>
                    <a:pt x="3" y="23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42"/>
                  </a:lnTo>
                  <a:lnTo>
                    <a:pt x="7" y="40"/>
                  </a:lnTo>
                  <a:lnTo>
                    <a:pt x="10" y="40"/>
                  </a:lnTo>
                  <a:lnTo>
                    <a:pt x="15" y="37"/>
                  </a:lnTo>
                  <a:lnTo>
                    <a:pt x="19" y="34"/>
                  </a:lnTo>
                  <a:lnTo>
                    <a:pt x="24" y="28"/>
                  </a:lnTo>
                  <a:lnTo>
                    <a:pt x="29" y="26"/>
                  </a:lnTo>
                  <a:lnTo>
                    <a:pt x="33" y="20"/>
                  </a:lnTo>
                  <a:lnTo>
                    <a:pt x="40" y="14"/>
                  </a:lnTo>
                  <a:lnTo>
                    <a:pt x="43" y="9"/>
                  </a:lnTo>
                  <a:lnTo>
                    <a:pt x="40" y="14"/>
                  </a:lnTo>
                  <a:lnTo>
                    <a:pt x="43" y="12"/>
                  </a:lnTo>
                  <a:lnTo>
                    <a:pt x="43" y="9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2DC5CA0D-152C-9A3E-5DD8-915B61CAE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" y="2935"/>
              <a:ext cx="17" cy="157"/>
            </a:xfrm>
            <a:custGeom>
              <a:avLst/>
              <a:gdLst>
                <a:gd name="T0" fmla="*/ 0 w 17"/>
                <a:gd name="T1" fmla="*/ 2 h 157"/>
                <a:gd name="T2" fmla="*/ 0 w 17"/>
                <a:gd name="T3" fmla="*/ 2 h 157"/>
                <a:gd name="T4" fmla="*/ 0 w 17"/>
                <a:gd name="T5" fmla="*/ 22 h 157"/>
                <a:gd name="T6" fmla="*/ 3 w 17"/>
                <a:gd name="T7" fmla="*/ 39 h 157"/>
                <a:gd name="T8" fmla="*/ 3 w 17"/>
                <a:gd name="T9" fmla="*/ 59 h 157"/>
                <a:gd name="T10" fmla="*/ 3 w 17"/>
                <a:gd name="T11" fmla="*/ 78 h 157"/>
                <a:gd name="T12" fmla="*/ 3 w 17"/>
                <a:gd name="T13" fmla="*/ 98 h 157"/>
                <a:gd name="T14" fmla="*/ 3 w 17"/>
                <a:gd name="T15" fmla="*/ 115 h 157"/>
                <a:gd name="T16" fmla="*/ 3 w 17"/>
                <a:gd name="T17" fmla="*/ 134 h 157"/>
                <a:gd name="T18" fmla="*/ 3 w 17"/>
                <a:gd name="T19" fmla="*/ 157 h 157"/>
                <a:gd name="T20" fmla="*/ 17 w 17"/>
                <a:gd name="T21" fmla="*/ 157 h 157"/>
                <a:gd name="T22" fmla="*/ 17 w 17"/>
                <a:gd name="T23" fmla="*/ 134 h 157"/>
                <a:gd name="T24" fmla="*/ 17 w 17"/>
                <a:gd name="T25" fmla="*/ 115 h 157"/>
                <a:gd name="T26" fmla="*/ 17 w 17"/>
                <a:gd name="T27" fmla="*/ 98 h 157"/>
                <a:gd name="T28" fmla="*/ 17 w 17"/>
                <a:gd name="T29" fmla="*/ 78 h 157"/>
                <a:gd name="T30" fmla="*/ 17 w 17"/>
                <a:gd name="T31" fmla="*/ 59 h 157"/>
                <a:gd name="T32" fmla="*/ 17 w 17"/>
                <a:gd name="T33" fmla="*/ 39 h 157"/>
                <a:gd name="T34" fmla="*/ 17 w 17"/>
                <a:gd name="T35" fmla="*/ 22 h 157"/>
                <a:gd name="T36" fmla="*/ 17 w 17"/>
                <a:gd name="T37" fmla="*/ 2 h 157"/>
                <a:gd name="T38" fmla="*/ 14 w 17"/>
                <a:gd name="T39" fmla="*/ 0 h 157"/>
                <a:gd name="T40" fmla="*/ 0 w 17"/>
                <a:gd name="T41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57">
                  <a:moveTo>
                    <a:pt x="0" y="2"/>
                  </a:moveTo>
                  <a:lnTo>
                    <a:pt x="0" y="2"/>
                  </a:lnTo>
                  <a:lnTo>
                    <a:pt x="0" y="22"/>
                  </a:lnTo>
                  <a:lnTo>
                    <a:pt x="3" y="39"/>
                  </a:lnTo>
                  <a:lnTo>
                    <a:pt x="3" y="59"/>
                  </a:lnTo>
                  <a:lnTo>
                    <a:pt x="3" y="78"/>
                  </a:lnTo>
                  <a:lnTo>
                    <a:pt x="3" y="98"/>
                  </a:lnTo>
                  <a:lnTo>
                    <a:pt x="3" y="115"/>
                  </a:lnTo>
                  <a:lnTo>
                    <a:pt x="3" y="134"/>
                  </a:lnTo>
                  <a:lnTo>
                    <a:pt x="3" y="157"/>
                  </a:lnTo>
                  <a:lnTo>
                    <a:pt x="17" y="157"/>
                  </a:lnTo>
                  <a:lnTo>
                    <a:pt x="17" y="134"/>
                  </a:lnTo>
                  <a:lnTo>
                    <a:pt x="17" y="115"/>
                  </a:lnTo>
                  <a:lnTo>
                    <a:pt x="17" y="98"/>
                  </a:lnTo>
                  <a:lnTo>
                    <a:pt x="17" y="78"/>
                  </a:lnTo>
                  <a:lnTo>
                    <a:pt x="17" y="59"/>
                  </a:lnTo>
                  <a:lnTo>
                    <a:pt x="17" y="39"/>
                  </a:lnTo>
                  <a:lnTo>
                    <a:pt x="17" y="22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8FBA574A-E401-4F98-475F-B6039F30A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2789"/>
              <a:ext cx="37" cy="148"/>
            </a:xfrm>
            <a:custGeom>
              <a:avLst/>
              <a:gdLst>
                <a:gd name="T0" fmla="*/ 0 w 37"/>
                <a:gd name="T1" fmla="*/ 3 h 148"/>
                <a:gd name="T2" fmla="*/ 0 w 37"/>
                <a:gd name="T3" fmla="*/ 3 h 148"/>
                <a:gd name="T4" fmla="*/ 4 w 37"/>
                <a:gd name="T5" fmla="*/ 19 h 148"/>
                <a:gd name="T6" fmla="*/ 7 w 37"/>
                <a:gd name="T7" fmla="*/ 36 h 148"/>
                <a:gd name="T8" fmla="*/ 9 w 37"/>
                <a:gd name="T9" fmla="*/ 53 h 148"/>
                <a:gd name="T10" fmla="*/ 12 w 37"/>
                <a:gd name="T11" fmla="*/ 67 h 148"/>
                <a:gd name="T12" fmla="*/ 16 w 37"/>
                <a:gd name="T13" fmla="*/ 84 h 148"/>
                <a:gd name="T14" fmla="*/ 19 w 37"/>
                <a:gd name="T15" fmla="*/ 104 h 148"/>
                <a:gd name="T16" fmla="*/ 21 w 37"/>
                <a:gd name="T17" fmla="*/ 126 h 148"/>
                <a:gd name="T18" fmla="*/ 23 w 37"/>
                <a:gd name="T19" fmla="*/ 148 h 148"/>
                <a:gd name="T20" fmla="*/ 37 w 37"/>
                <a:gd name="T21" fmla="*/ 146 h 148"/>
                <a:gd name="T22" fmla="*/ 35 w 37"/>
                <a:gd name="T23" fmla="*/ 123 h 148"/>
                <a:gd name="T24" fmla="*/ 33 w 37"/>
                <a:gd name="T25" fmla="*/ 101 h 148"/>
                <a:gd name="T26" fmla="*/ 30 w 37"/>
                <a:gd name="T27" fmla="*/ 81 h 148"/>
                <a:gd name="T28" fmla="*/ 28 w 37"/>
                <a:gd name="T29" fmla="*/ 64 h 148"/>
                <a:gd name="T30" fmla="*/ 23 w 37"/>
                <a:gd name="T31" fmla="*/ 47 h 148"/>
                <a:gd name="T32" fmla="*/ 21 w 37"/>
                <a:gd name="T33" fmla="*/ 33 h 148"/>
                <a:gd name="T34" fmla="*/ 19 w 37"/>
                <a:gd name="T35" fmla="*/ 17 h 148"/>
                <a:gd name="T36" fmla="*/ 14 w 37"/>
                <a:gd name="T37" fmla="*/ 0 h 148"/>
                <a:gd name="T38" fmla="*/ 14 w 37"/>
                <a:gd name="T39" fmla="*/ 0 h 148"/>
                <a:gd name="T40" fmla="*/ 0 w 37"/>
                <a:gd name="T41" fmla="*/ 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48">
                  <a:moveTo>
                    <a:pt x="0" y="3"/>
                  </a:moveTo>
                  <a:lnTo>
                    <a:pt x="0" y="3"/>
                  </a:lnTo>
                  <a:lnTo>
                    <a:pt x="4" y="19"/>
                  </a:lnTo>
                  <a:lnTo>
                    <a:pt x="7" y="36"/>
                  </a:lnTo>
                  <a:lnTo>
                    <a:pt x="9" y="53"/>
                  </a:lnTo>
                  <a:lnTo>
                    <a:pt x="12" y="67"/>
                  </a:lnTo>
                  <a:lnTo>
                    <a:pt x="16" y="84"/>
                  </a:lnTo>
                  <a:lnTo>
                    <a:pt x="19" y="104"/>
                  </a:lnTo>
                  <a:lnTo>
                    <a:pt x="21" y="126"/>
                  </a:lnTo>
                  <a:lnTo>
                    <a:pt x="23" y="148"/>
                  </a:lnTo>
                  <a:lnTo>
                    <a:pt x="37" y="146"/>
                  </a:lnTo>
                  <a:lnTo>
                    <a:pt x="35" y="123"/>
                  </a:lnTo>
                  <a:lnTo>
                    <a:pt x="33" y="101"/>
                  </a:lnTo>
                  <a:lnTo>
                    <a:pt x="30" y="81"/>
                  </a:lnTo>
                  <a:lnTo>
                    <a:pt x="28" y="64"/>
                  </a:lnTo>
                  <a:lnTo>
                    <a:pt x="23" y="47"/>
                  </a:lnTo>
                  <a:lnTo>
                    <a:pt x="21" y="33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8F2406A8-D842-2189-4FD7-3994AC075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721"/>
              <a:ext cx="33" cy="71"/>
            </a:xfrm>
            <a:custGeom>
              <a:avLst/>
              <a:gdLst>
                <a:gd name="T0" fmla="*/ 0 w 33"/>
                <a:gd name="T1" fmla="*/ 9 h 71"/>
                <a:gd name="T2" fmla="*/ 0 w 33"/>
                <a:gd name="T3" fmla="*/ 6 h 71"/>
                <a:gd name="T4" fmla="*/ 2 w 33"/>
                <a:gd name="T5" fmla="*/ 14 h 71"/>
                <a:gd name="T6" fmla="*/ 5 w 33"/>
                <a:gd name="T7" fmla="*/ 23 h 71"/>
                <a:gd name="T8" fmla="*/ 7 w 33"/>
                <a:gd name="T9" fmla="*/ 31 h 71"/>
                <a:gd name="T10" fmla="*/ 9 w 33"/>
                <a:gd name="T11" fmla="*/ 40 h 71"/>
                <a:gd name="T12" fmla="*/ 12 w 33"/>
                <a:gd name="T13" fmla="*/ 48 h 71"/>
                <a:gd name="T14" fmla="*/ 14 w 33"/>
                <a:gd name="T15" fmla="*/ 56 h 71"/>
                <a:gd name="T16" fmla="*/ 16 w 33"/>
                <a:gd name="T17" fmla="*/ 62 h 71"/>
                <a:gd name="T18" fmla="*/ 19 w 33"/>
                <a:gd name="T19" fmla="*/ 71 h 71"/>
                <a:gd name="T20" fmla="*/ 33 w 33"/>
                <a:gd name="T21" fmla="*/ 68 h 71"/>
                <a:gd name="T22" fmla="*/ 31 w 33"/>
                <a:gd name="T23" fmla="*/ 56 h 71"/>
                <a:gd name="T24" fmla="*/ 28 w 33"/>
                <a:gd name="T25" fmla="*/ 48 h 71"/>
                <a:gd name="T26" fmla="*/ 26 w 33"/>
                <a:gd name="T27" fmla="*/ 40 h 71"/>
                <a:gd name="T28" fmla="*/ 23 w 33"/>
                <a:gd name="T29" fmla="*/ 34 h 71"/>
                <a:gd name="T30" fmla="*/ 21 w 33"/>
                <a:gd name="T31" fmla="*/ 26 h 71"/>
                <a:gd name="T32" fmla="*/ 19 w 33"/>
                <a:gd name="T33" fmla="*/ 17 h 71"/>
                <a:gd name="T34" fmla="*/ 16 w 33"/>
                <a:gd name="T35" fmla="*/ 12 h 71"/>
                <a:gd name="T36" fmla="*/ 14 w 33"/>
                <a:gd name="T37" fmla="*/ 3 h 71"/>
                <a:gd name="T38" fmla="*/ 14 w 33"/>
                <a:gd name="T39" fmla="*/ 0 h 71"/>
                <a:gd name="T40" fmla="*/ 0 w 33"/>
                <a:gd name="T41" fmla="*/ 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71">
                  <a:moveTo>
                    <a:pt x="0" y="9"/>
                  </a:moveTo>
                  <a:lnTo>
                    <a:pt x="0" y="6"/>
                  </a:lnTo>
                  <a:lnTo>
                    <a:pt x="2" y="14"/>
                  </a:lnTo>
                  <a:lnTo>
                    <a:pt x="5" y="23"/>
                  </a:lnTo>
                  <a:lnTo>
                    <a:pt x="7" y="31"/>
                  </a:lnTo>
                  <a:lnTo>
                    <a:pt x="9" y="40"/>
                  </a:lnTo>
                  <a:lnTo>
                    <a:pt x="12" y="48"/>
                  </a:lnTo>
                  <a:lnTo>
                    <a:pt x="14" y="56"/>
                  </a:lnTo>
                  <a:lnTo>
                    <a:pt x="16" y="62"/>
                  </a:lnTo>
                  <a:lnTo>
                    <a:pt x="19" y="71"/>
                  </a:lnTo>
                  <a:lnTo>
                    <a:pt x="33" y="68"/>
                  </a:lnTo>
                  <a:lnTo>
                    <a:pt x="31" y="56"/>
                  </a:lnTo>
                  <a:lnTo>
                    <a:pt x="28" y="48"/>
                  </a:lnTo>
                  <a:lnTo>
                    <a:pt x="26" y="40"/>
                  </a:lnTo>
                  <a:lnTo>
                    <a:pt x="23" y="34"/>
                  </a:lnTo>
                  <a:lnTo>
                    <a:pt x="21" y="26"/>
                  </a:lnTo>
                  <a:lnTo>
                    <a:pt x="19" y="17"/>
                  </a:lnTo>
                  <a:lnTo>
                    <a:pt x="16" y="12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5F579BC9-3C9B-D9E9-0C36-E1B0D1AB6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" y="2713"/>
              <a:ext cx="21" cy="17"/>
            </a:xfrm>
            <a:custGeom>
              <a:avLst/>
              <a:gdLst>
                <a:gd name="T0" fmla="*/ 0 w 21"/>
                <a:gd name="T1" fmla="*/ 8 h 17"/>
                <a:gd name="T2" fmla="*/ 2 w 21"/>
                <a:gd name="T3" fmla="*/ 14 h 17"/>
                <a:gd name="T4" fmla="*/ 5 w 21"/>
                <a:gd name="T5" fmla="*/ 14 h 17"/>
                <a:gd name="T6" fmla="*/ 5 w 21"/>
                <a:gd name="T7" fmla="*/ 17 h 17"/>
                <a:gd name="T8" fmla="*/ 7 w 21"/>
                <a:gd name="T9" fmla="*/ 17 h 17"/>
                <a:gd name="T10" fmla="*/ 7 w 21"/>
                <a:gd name="T11" fmla="*/ 17 h 17"/>
                <a:gd name="T12" fmla="*/ 7 w 21"/>
                <a:gd name="T13" fmla="*/ 17 h 17"/>
                <a:gd name="T14" fmla="*/ 7 w 21"/>
                <a:gd name="T15" fmla="*/ 17 h 17"/>
                <a:gd name="T16" fmla="*/ 7 w 21"/>
                <a:gd name="T17" fmla="*/ 17 h 17"/>
                <a:gd name="T18" fmla="*/ 7 w 21"/>
                <a:gd name="T19" fmla="*/ 17 h 17"/>
                <a:gd name="T20" fmla="*/ 21 w 21"/>
                <a:gd name="T21" fmla="*/ 8 h 17"/>
                <a:gd name="T22" fmla="*/ 19 w 21"/>
                <a:gd name="T23" fmla="*/ 6 h 17"/>
                <a:gd name="T24" fmla="*/ 16 w 21"/>
                <a:gd name="T25" fmla="*/ 6 h 17"/>
                <a:gd name="T26" fmla="*/ 16 w 21"/>
                <a:gd name="T27" fmla="*/ 3 h 17"/>
                <a:gd name="T28" fmla="*/ 14 w 21"/>
                <a:gd name="T29" fmla="*/ 3 h 17"/>
                <a:gd name="T30" fmla="*/ 14 w 21"/>
                <a:gd name="T31" fmla="*/ 3 h 17"/>
                <a:gd name="T32" fmla="*/ 14 w 21"/>
                <a:gd name="T33" fmla="*/ 3 h 17"/>
                <a:gd name="T34" fmla="*/ 14 w 21"/>
                <a:gd name="T35" fmla="*/ 0 h 17"/>
                <a:gd name="T36" fmla="*/ 14 w 21"/>
                <a:gd name="T37" fmla="*/ 0 h 17"/>
                <a:gd name="T38" fmla="*/ 14 w 21"/>
                <a:gd name="T39" fmla="*/ 6 h 17"/>
                <a:gd name="T40" fmla="*/ 0 w 21"/>
                <a:gd name="T4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17">
                  <a:moveTo>
                    <a:pt x="0" y="8"/>
                  </a:moveTo>
                  <a:lnTo>
                    <a:pt x="2" y="14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21" y="8"/>
                  </a:lnTo>
                  <a:lnTo>
                    <a:pt x="19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0618343C-DA35-14C8-E9AB-D29C933C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" y="2665"/>
              <a:ext cx="31" cy="56"/>
            </a:xfrm>
            <a:custGeom>
              <a:avLst/>
              <a:gdLst>
                <a:gd name="T0" fmla="*/ 0 w 31"/>
                <a:gd name="T1" fmla="*/ 9 h 56"/>
                <a:gd name="T2" fmla="*/ 0 w 31"/>
                <a:gd name="T3" fmla="*/ 6 h 56"/>
                <a:gd name="T4" fmla="*/ 3 w 31"/>
                <a:gd name="T5" fmla="*/ 14 h 56"/>
                <a:gd name="T6" fmla="*/ 5 w 31"/>
                <a:gd name="T7" fmla="*/ 20 h 56"/>
                <a:gd name="T8" fmla="*/ 7 w 31"/>
                <a:gd name="T9" fmla="*/ 28 h 56"/>
                <a:gd name="T10" fmla="*/ 10 w 31"/>
                <a:gd name="T11" fmla="*/ 34 h 56"/>
                <a:gd name="T12" fmla="*/ 12 w 31"/>
                <a:gd name="T13" fmla="*/ 40 h 56"/>
                <a:gd name="T14" fmla="*/ 15 w 31"/>
                <a:gd name="T15" fmla="*/ 45 h 56"/>
                <a:gd name="T16" fmla="*/ 17 w 31"/>
                <a:gd name="T17" fmla="*/ 51 h 56"/>
                <a:gd name="T18" fmla="*/ 17 w 31"/>
                <a:gd name="T19" fmla="*/ 56 h 56"/>
                <a:gd name="T20" fmla="*/ 31 w 31"/>
                <a:gd name="T21" fmla="*/ 54 h 56"/>
                <a:gd name="T22" fmla="*/ 31 w 31"/>
                <a:gd name="T23" fmla="*/ 45 h 56"/>
                <a:gd name="T24" fmla="*/ 29 w 31"/>
                <a:gd name="T25" fmla="*/ 40 h 56"/>
                <a:gd name="T26" fmla="*/ 26 w 31"/>
                <a:gd name="T27" fmla="*/ 31 h 56"/>
                <a:gd name="T28" fmla="*/ 24 w 31"/>
                <a:gd name="T29" fmla="*/ 25 h 56"/>
                <a:gd name="T30" fmla="*/ 22 w 31"/>
                <a:gd name="T31" fmla="*/ 20 h 56"/>
                <a:gd name="T32" fmla="*/ 19 w 31"/>
                <a:gd name="T33" fmla="*/ 14 h 56"/>
                <a:gd name="T34" fmla="*/ 17 w 31"/>
                <a:gd name="T35" fmla="*/ 9 h 56"/>
                <a:gd name="T36" fmla="*/ 15 w 31"/>
                <a:gd name="T37" fmla="*/ 0 h 56"/>
                <a:gd name="T38" fmla="*/ 15 w 31"/>
                <a:gd name="T39" fmla="*/ 0 h 56"/>
                <a:gd name="T40" fmla="*/ 0 w 31"/>
                <a:gd name="T41" fmla="*/ 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6">
                  <a:moveTo>
                    <a:pt x="0" y="9"/>
                  </a:moveTo>
                  <a:lnTo>
                    <a:pt x="0" y="6"/>
                  </a:lnTo>
                  <a:lnTo>
                    <a:pt x="3" y="14"/>
                  </a:lnTo>
                  <a:lnTo>
                    <a:pt x="5" y="20"/>
                  </a:lnTo>
                  <a:lnTo>
                    <a:pt x="7" y="28"/>
                  </a:lnTo>
                  <a:lnTo>
                    <a:pt x="10" y="34"/>
                  </a:lnTo>
                  <a:lnTo>
                    <a:pt x="12" y="40"/>
                  </a:lnTo>
                  <a:lnTo>
                    <a:pt x="15" y="45"/>
                  </a:lnTo>
                  <a:lnTo>
                    <a:pt x="17" y="51"/>
                  </a:lnTo>
                  <a:lnTo>
                    <a:pt x="17" y="56"/>
                  </a:lnTo>
                  <a:lnTo>
                    <a:pt x="31" y="54"/>
                  </a:lnTo>
                  <a:lnTo>
                    <a:pt x="31" y="45"/>
                  </a:lnTo>
                  <a:lnTo>
                    <a:pt x="29" y="40"/>
                  </a:lnTo>
                  <a:lnTo>
                    <a:pt x="26" y="31"/>
                  </a:lnTo>
                  <a:lnTo>
                    <a:pt x="24" y="25"/>
                  </a:lnTo>
                  <a:lnTo>
                    <a:pt x="22" y="20"/>
                  </a:lnTo>
                  <a:lnTo>
                    <a:pt x="19" y="14"/>
                  </a:lnTo>
                  <a:lnTo>
                    <a:pt x="17" y="9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5255011C-0447-D0E9-4F9F-58EE1A535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589"/>
              <a:ext cx="50" cy="85"/>
            </a:xfrm>
            <a:custGeom>
              <a:avLst/>
              <a:gdLst>
                <a:gd name="T0" fmla="*/ 0 w 50"/>
                <a:gd name="T1" fmla="*/ 12 h 85"/>
                <a:gd name="T2" fmla="*/ 2 w 50"/>
                <a:gd name="T3" fmla="*/ 12 h 85"/>
                <a:gd name="T4" fmla="*/ 7 w 50"/>
                <a:gd name="T5" fmla="*/ 20 h 85"/>
                <a:gd name="T6" fmla="*/ 12 w 50"/>
                <a:gd name="T7" fmla="*/ 29 h 85"/>
                <a:gd name="T8" fmla="*/ 17 w 50"/>
                <a:gd name="T9" fmla="*/ 37 h 85"/>
                <a:gd name="T10" fmla="*/ 19 w 50"/>
                <a:gd name="T11" fmla="*/ 45 h 85"/>
                <a:gd name="T12" fmla="*/ 24 w 50"/>
                <a:gd name="T13" fmla="*/ 57 h 85"/>
                <a:gd name="T14" fmla="*/ 28 w 50"/>
                <a:gd name="T15" fmla="*/ 65 h 85"/>
                <a:gd name="T16" fmla="*/ 31 w 50"/>
                <a:gd name="T17" fmla="*/ 73 h 85"/>
                <a:gd name="T18" fmla="*/ 35 w 50"/>
                <a:gd name="T19" fmla="*/ 85 h 85"/>
                <a:gd name="T20" fmla="*/ 50 w 50"/>
                <a:gd name="T21" fmla="*/ 76 h 85"/>
                <a:gd name="T22" fmla="*/ 45 w 50"/>
                <a:gd name="T23" fmla="*/ 65 h 85"/>
                <a:gd name="T24" fmla="*/ 40 w 50"/>
                <a:gd name="T25" fmla="*/ 57 h 85"/>
                <a:gd name="T26" fmla="*/ 38 w 50"/>
                <a:gd name="T27" fmla="*/ 48 h 85"/>
                <a:gd name="T28" fmla="*/ 33 w 50"/>
                <a:gd name="T29" fmla="*/ 37 h 85"/>
                <a:gd name="T30" fmla="*/ 28 w 50"/>
                <a:gd name="T31" fmla="*/ 29 h 85"/>
                <a:gd name="T32" fmla="*/ 24 w 50"/>
                <a:gd name="T33" fmla="*/ 20 h 85"/>
                <a:gd name="T34" fmla="*/ 19 w 50"/>
                <a:gd name="T35" fmla="*/ 9 h 85"/>
                <a:gd name="T36" fmla="*/ 14 w 50"/>
                <a:gd name="T37" fmla="*/ 0 h 85"/>
                <a:gd name="T38" fmla="*/ 14 w 50"/>
                <a:gd name="T39" fmla="*/ 0 h 85"/>
                <a:gd name="T40" fmla="*/ 0 w 50"/>
                <a:gd name="T41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85">
                  <a:moveTo>
                    <a:pt x="0" y="12"/>
                  </a:moveTo>
                  <a:lnTo>
                    <a:pt x="2" y="12"/>
                  </a:lnTo>
                  <a:lnTo>
                    <a:pt x="7" y="20"/>
                  </a:lnTo>
                  <a:lnTo>
                    <a:pt x="12" y="29"/>
                  </a:lnTo>
                  <a:lnTo>
                    <a:pt x="17" y="37"/>
                  </a:lnTo>
                  <a:lnTo>
                    <a:pt x="19" y="45"/>
                  </a:lnTo>
                  <a:lnTo>
                    <a:pt x="24" y="57"/>
                  </a:lnTo>
                  <a:lnTo>
                    <a:pt x="28" y="65"/>
                  </a:lnTo>
                  <a:lnTo>
                    <a:pt x="31" y="73"/>
                  </a:lnTo>
                  <a:lnTo>
                    <a:pt x="35" y="85"/>
                  </a:lnTo>
                  <a:lnTo>
                    <a:pt x="50" y="76"/>
                  </a:lnTo>
                  <a:lnTo>
                    <a:pt x="45" y="65"/>
                  </a:lnTo>
                  <a:lnTo>
                    <a:pt x="40" y="57"/>
                  </a:lnTo>
                  <a:lnTo>
                    <a:pt x="38" y="48"/>
                  </a:lnTo>
                  <a:lnTo>
                    <a:pt x="33" y="37"/>
                  </a:lnTo>
                  <a:lnTo>
                    <a:pt x="28" y="29"/>
                  </a:lnTo>
                  <a:lnTo>
                    <a:pt x="24" y="20"/>
                  </a:lnTo>
                  <a:lnTo>
                    <a:pt x="19" y="9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3B5E2D0E-E01C-F357-4D4E-8C3DC47C0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1" y="2500"/>
              <a:ext cx="66" cy="101"/>
            </a:xfrm>
            <a:custGeom>
              <a:avLst/>
              <a:gdLst>
                <a:gd name="T0" fmla="*/ 0 w 66"/>
                <a:gd name="T1" fmla="*/ 8 h 101"/>
                <a:gd name="T2" fmla="*/ 3 w 66"/>
                <a:gd name="T3" fmla="*/ 11 h 101"/>
                <a:gd name="T4" fmla="*/ 52 w 66"/>
                <a:gd name="T5" fmla="*/ 101 h 101"/>
                <a:gd name="T6" fmla="*/ 66 w 66"/>
                <a:gd name="T7" fmla="*/ 89 h 101"/>
                <a:gd name="T8" fmla="*/ 14 w 66"/>
                <a:gd name="T9" fmla="*/ 0 h 101"/>
                <a:gd name="T10" fmla="*/ 14 w 66"/>
                <a:gd name="T11" fmla="*/ 2 h 101"/>
                <a:gd name="T12" fmla="*/ 0 w 66"/>
                <a:gd name="T13" fmla="*/ 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1">
                  <a:moveTo>
                    <a:pt x="0" y="8"/>
                  </a:moveTo>
                  <a:lnTo>
                    <a:pt x="3" y="11"/>
                  </a:lnTo>
                  <a:lnTo>
                    <a:pt x="52" y="101"/>
                  </a:lnTo>
                  <a:lnTo>
                    <a:pt x="66" y="89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6EA05737-46DE-D3CB-3547-2B4D2854B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" y="2435"/>
              <a:ext cx="51" cy="73"/>
            </a:xfrm>
            <a:custGeom>
              <a:avLst/>
              <a:gdLst>
                <a:gd name="T0" fmla="*/ 2 w 51"/>
                <a:gd name="T1" fmla="*/ 11 h 73"/>
                <a:gd name="T2" fmla="*/ 0 w 51"/>
                <a:gd name="T3" fmla="*/ 9 h 73"/>
                <a:gd name="T4" fmla="*/ 4 w 51"/>
                <a:gd name="T5" fmla="*/ 20 h 73"/>
                <a:gd name="T6" fmla="*/ 9 w 51"/>
                <a:gd name="T7" fmla="*/ 28 h 73"/>
                <a:gd name="T8" fmla="*/ 16 w 51"/>
                <a:gd name="T9" fmla="*/ 37 h 73"/>
                <a:gd name="T10" fmla="*/ 21 w 51"/>
                <a:gd name="T11" fmla="*/ 45 h 73"/>
                <a:gd name="T12" fmla="*/ 26 w 51"/>
                <a:gd name="T13" fmla="*/ 51 h 73"/>
                <a:gd name="T14" fmla="*/ 30 w 51"/>
                <a:gd name="T15" fmla="*/ 59 h 73"/>
                <a:gd name="T16" fmla="*/ 35 w 51"/>
                <a:gd name="T17" fmla="*/ 65 h 73"/>
                <a:gd name="T18" fmla="*/ 37 w 51"/>
                <a:gd name="T19" fmla="*/ 73 h 73"/>
                <a:gd name="T20" fmla="*/ 51 w 51"/>
                <a:gd name="T21" fmla="*/ 67 h 73"/>
                <a:gd name="T22" fmla="*/ 49 w 51"/>
                <a:gd name="T23" fmla="*/ 56 h 73"/>
                <a:gd name="T24" fmla="*/ 44 w 51"/>
                <a:gd name="T25" fmla="*/ 48 h 73"/>
                <a:gd name="T26" fmla="*/ 37 w 51"/>
                <a:gd name="T27" fmla="*/ 39 h 73"/>
                <a:gd name="T28" fmla="*/ 33 w 51"/>
                <a:gd name="T29" fmla="*/ 31 h 73"/>
                <a:gd name="T30" fmla="*/ 28 w 51"/>
                <a:gd name="T31" fmla="*/ 25 h 73"/>
                <a:gd name="T32" fmla="*/ 21 w 51"/>
                <a:gd name="T33" fmla="*/ 17 h 73"/>
                <a:gd name="T34" fmla="*/ 16 w 51"/>
                <a:gd name="T35" fmla="*/ 9 h 73"/>
                <a:gd name="T36" fmla="*/ 14 w 51"/>
                <a:gd name="T37" fmla="*/ 3 h 73"/>
                <a:gd name="T38" fmla="*/ 11 w 51"/>
                <a:gd name="T39" fmla="*/ 0 h 73"/>
                <a:gd name="T40" fmla="*/ 2 w 51"/>
                <a:gd name="T4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73">
                  <a:moveTo>
                    <a:pt x="2" y="11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9" y="28"/>
                  </a:lnTo>
                  <a:lnTo>
                    <a:pt x="16" y="37"/>
                  </a:lnTo>
                  <a:lnTo>
                    <a:pt x="21" y="45"/>
                  </a:lnTo>
                  <a:lnTo>
                    <a:pt x="26" y="51"/>
                  </a:lnTo>
                  <a:lnTo>
                    <a:pt x="30" y="59"/>
                  </a:lnTo>
                  <a:lnTo>
                    <a:pt x="35" y="65"/>
                  </a:lnTo>
                  <a:lnTo>
                    <a:pt x="37" y="73"/>
                  </a:lnTo>
                  <a:lnTo>
                    <a:pt x="51" y="67"/>
                  </a:lnTo>
                  <a:lnTo>
                    <a:pt x="49" y="56"/>
                  </a:lnTo>
                  <a:lnTo>
                    <a:pt x="44" y="48"/>
                  </a:lnTo>
                  <a:lnTo>
                    <a:pt x="37" y="39"/>
                  </a:lnTo>
                  <a:lnTo>
                    <a:pt x="33" y="31"/>
                  </a:lnTo>
                  <a:lnTo>
                    <a:pt x="28" y="25"/>
                  </a:lnTo>
                  <a:lnTo>
                    <a:pt x="21" y="17"/>
                  </a:lnTo>
                  <a:lnTo>
                    <a:pt x="16" y="9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CCD36B7C-2C9D-458B-5F2B-71EFE5FA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" y="2334"/>
              <a:ext cx="82" cy="112"/>
            </a:xfrm>
            <a:custGeom>
              <a:avLst/>
              <a:gdLst>
                <a:gd name="T0" fmla="*/ 0 w 82"/>
                <a:gd name="T1" fmla="*/ 11 h 112"/>
                <a:gd name="T2" fmla="*/ 0 w 82"/>
                <a:gd name="T3" fmla="*/ 11 h 112"/>
                <a:gd name="T4" fmla="*/ 12 w 82"/>
                <a:gd name="T5" fmla="*/ 25 h 112"/>
                <a:gd name="T6" fmla="*/ 21 w 82"/>
                <a:gd name="T7" fmla="*/ 39 h 112"/>
                <a:gd name="T8" fmla="*/ 28 w 82"/>
                <a:gd name="T9" fmla="*/ 53 h 112"/>
                <a:gd name="T10" fmla="*/ 38 w 82"/>
                <a:gd name="T11" fmla="*/ 65 h 112"/>
                <a:gd name="T12" fmla="*/ 47 w 82"/>
                <a:gd name="T13" fmla="*/ 76 h 112"/>
                <a:gd name="T14" fmla="*/ 54 w 82"/>
                <a:gd name="T15" fmla="*/ 87 h 112"/>
                <a:gd name="T16" fmla="*/ 64 w 82"/>
                <a:gd name="T17" fmla="*/ 101 h 112"/>
                <a:gd name="T18" fmla="*/ 73 w 82"/>
                <a:gd name="T19" fmla="*/ 112 h 112"/>
                <a:gd name="T20" fmla="*/ 82 w 82"/>
                <a:gd name="T21" fmla="*/ 101 h 112"/>
                <a:gd name="T22" fmla="*/ 75 w 82"/>
                <a:gd name="T23" fmla="*/ 90 h 112"/>
                <a:gd name="T24" fmla="*/ 66 w 82"/>
                <a:gd name="T25" fmla="*/ 76 h 112"/>
                <a:gd name="T26" fmla="*/ 57 w 82"/>
                <a:gd name="T27" fmla="*/ 65 h 112"/>
                <a:gd name="T28" fmla="*/ 50 w 82"/>
                <a:gd name="T29" fmla="*/ 53 h 112"/>
                <a:gd name="T30" fmla="*/ 40 w 82"/>
                <a:gd name="T31" fmla="*/ 42 h 112"/>
                <a:gd name="T32" fmla="*/ 31 w 82"/>
                <a:gd name="T33" fmla="*/ 28 h 112"/>
                <a:gd name="T34" fmla="*/ 21 w 82"/>
                <a:gd name="T35" fmla="*/ 14 h 112"/>
                <a:gd name="T36" fmla="*/ 12 w 82"/>
                <a:gd name="T37" fmla="*/ 0 h 112"/>
                <a:gd name="T38" fmla="*/ 12 w 82"/>
                <a:gd name="T39" fmla="*/ 0 h 112"/>
                <a:gd name="T40" fmla="*/ 0 w 82"/>
                <a:gd name="T41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112">
                  <a:moveTo>
                    <a:pt x="0" y="11"/>
                  </a:moveTo>
                  <a:lnTo>
                    <a:pt x="0" y="11"/>
                  </a:lnTo>
                  <a:lnTo>
                    <a:pt x="12" y="25"/>
                  </a:lnTo>
                  <a:lnTo>
                    <a:pt x="21" y="39"/>
                  </a:lnTo>
                  <a:lnTo>
                    <a:pt x="28" y="53"/>
                  </a:lnTo>
                  <a:lnTo>
                    <a:pt x="38" y="65"/>
                  </a:lnTo>
                  <a:lnTo>
                    <a:pt x="47" y="76"/>
                  </a:lnTo>
                  <a:lnTo>
                    <a:pt x="54" y="87"/>
                  </a:lnTo>
                  <a:lnTo>
                    <a:pt x="64" y="101"/>
                  </a:lnTo>
                  <a:lnTo>
                    <a:pt x="73" y="112"/>
                  </a:lnTo>
                  <a:lnTo>
                    <a:pt x="82" y="101"/>
                  </a:lnTo>
                  <a:lnTo>
                    <a:pt x="75" y="90"/>
                  </a:lnTo>
                  <a:lnTo>
                    <a:pt x="66" y="76"/>
                  </a:lnTo>
                  <a:lnTo>
                    <a:pt x="57" y="65"/>
                  </a:lnTo>
                  <a:lnTo>
                    <a:pt x="50" y="53"/>
                  </a:lnTo>
                  <a:lnTo>
                    <a:pt x="40" y="42"/>
                  </a:lnTo>
                  <a:lnTo>
                    <a:pt x="31" y="28"/>
                  </a:lnTo>
                  <a:lnTo>
                    <a:pt x="21" y="1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0BF4AD2B-32FD-70E3-F367-60D857BA7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" y="2208"/>
              <a:ext cx="106" cy="137"/>
            </a:xfrm>
            <a:custGeom>
              <a:avLst/>
              <a:gdLst>
                <a:gd name="T0" fmla="*/ 5 w 106"/>
                <a:gd name="T1" fmla="*/ 5 h 137"/>
                <a:gd name="T2" fmla="*/ 0 w 106"/>
                <a:gd name="T3" fmla="*/ 11 h 137"/>
                <a:gd name="T4" fmla="*/ 94 w 106"/>
                <a:gd name="T5" fmla="*/ 137 h 137"/>
                <a:gd name="T6" fmla="*/ 106 w 106"/>
                <a:gd name="T7" fmla="*/ 126 h 137"/>
                <a:gd name="T8" fmla="*/ 9 w 106"/>
                <a:gd name="T9" fmla="*/ 0 h 137"/>
                <a:gd name="T10" fmla="*/ 5 w 106"/>
                <a:gd name="T11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37">
                  <a:moveTo>
                    <a:pt x="5" y="5"/>
                  </a:moveTo>
                  <a:lnTo>
                    <a:pt x="0" y="11"/>
                  </a:lnTo>
                  <a:lnTo>
                    <a:pt x="94" y="137"/>
                  </a:lnTo>
                  <a:lnTo>
                    <a:pt x="106" y="126"/>
                  </a:lnTo>
                  <a:lnTo>
                    <a:pt x="9" y="0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C6E72A56-1B7D-8375-42FC-F0741C366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2449"/>
              <a:ext cx="14" cy="14"/>
            </a:xfrm>
            <a:custGeom>
              <a:avLst/>
              <a:gdLst>
                <a:gd name="T0" fmla="*/ 14 w 14"/>
                <a:gd name="T1" fmla="*/ 0 h 14"/>
                <a:gd name="T2" fmla="*/ 14 w 14"/>
                <a:gd name="T3" fmla="*/ 9 h 14"/>
                <a:gd name="T4" fmla="*/ 14 w 14"/>
                <a:gd name="T5" fmla="*/ 6 h 14"/>
                <a:gd name="T6" fmla="*/ 14 w 14"/>
                <a:gd name="T7" fmla="*/ 6 h 14"/>
                <a:gd name="T8" fmla="*/ 14 w 14"/>
                <a:gd name="T9" fmla="*/ 3 h 14"/>
                <a:gd name="T10" fmla="*/ 14 w 14"/>
                <a:gd name="T11" fmla="*/ 3 h 14"/>
                <a:gd name="T12" fmla="*/ 14 w 14"/>
                <a:gd name="T13" fmla="*/ 3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3 h 14"/>
                <a:gd name="T20" fmla="*/ 0 w 14"/>
                <a:gd name="T21" fmla="*/ 3 h 14"/>
                <a:gd name="T22" fmla="*/ 0 w 14"/>
                <a:gd name="T23" fmla="*/ 3 h 14"/>
                <a:gd name="T24" fmla="*/ 0 w 14"/>
                <a:gd name="T25" fmla="*/ 6 h 14"/>
                <a:gd name="T26" fmla="*/ 0 w 14"/>
                <a:gd name="T27" fmla="*/ 6 h 14"/>
                <a:gd name="T28" fmla="*/ 0 w 14"/>
                <a:gd name="T29" fmla="*/ 9 h 14"/>
                <a:gd name="T30" fmla="*/ 0 w 14"/>
                <a:gd name="T31" fmla="*/ 9 h 14"/>
                <a:gd name="T32" fmla="*/ 0 w 14"/>
                <a:gd name="T33" fmla="*/ 9 h 14"/>
                <a:gd name="T34" fmla="*/ 0 w 14"/>
                <a:gd name="T35" fmla="*/ 9 h 14"/>
                <a:gd name="T36" fmla="*/ 0 w 14"/>
                <a:gd name="T37" fmla="*/ 9 h 14"/>
                <a:gd name="T38" fmla="*/ 2 w 14"/>
                <a:gd name="T39" fmla="*/ 14 h 14"/>
                <a:gd name="T40" fmla="*/ 14 w 14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lnTo>
                    <a:pt x="14" y="9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9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74">
              <a:extLst>
                <a:ext uri="{FF2B5EF4-FFF2-40B4-BE49-F238E27FC236}">
                  <a16:creationId xmlns:a16="http://schemas.microsoft.com/office/drawing/2014/main" id="{93B6B31B-26C6-BB9C-CCD2-02F20E6B6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" y="2517"/>
              <a:ext cx="1772" cy="608"/>
            </a:xfrm>
            <a:custGeom>
              <a:avLst/>
              <a:gdLst>
                <a:gd name="T0" fmla="*/ 0 w 1772"/>
                <a:gd name="T1" fmla="*/ 569 h 608"/>
                <a:gd name="T2" fmla="*/ 902 w 1772"/>
                <a:gd name="T3" fmla="*/ 0 h 608"/>
                <a:gd name="T4" fmla="*/ 1772 w 1772"/>
                <a:gd name="T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2" h="608">
                  <a:moveTo>
                    <a:pt x="0" y="569"/>
                  </a:moveTo>
                  <a:lnTo>
                    <a:pt x="902" y="0"/>
                  </a:lnTo>
                  <a:lnTo>
                    <a:pt x="1772" y="60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Line 75">
              <a:extLst>
                <a:ext uri="{FF2B5EF4-FFF2-40B4-BE49-F238E27FC236}">
                  <a16:creationId xmlns:a16="http://schemas.microsoft.com/office/drawing/2014/main" id="{9F12E9BD-7BA3-5DF1-ACA6-156BFC5A7D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1380"/>
              <a:ext cx="0" cy="1137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DB556384-0214-5E07-A3D2-3E813B4A6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1748"/>
              <a:ext cx="94" cy="28"/>
            </a:xfrm>
            <a:custGeom>
              <a:avLst/>
              <a:gdLst>
                <a:gd name="T0" fmla="*/ 0 w 94"/>
                <a:gd name="T1" fmla="*/ 17 h 28"/>
                <a:gd name="T2" fmla="*/ 47 w 94"/>
                <a:gd name="T3" fmla="*/ 0 h 28"/>
                <a:gd name="T4" fmla="*/ 94 w 9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8">
                  <a:moveTo>
                    <a:pt x="0" y="17"/>
                  </a:moveTo>
                  <a:lnTo>
                    <a:pt x="47" y="0"/>
                  </a:lnTo>
                  <a:lnTo>
                    <a:pt x="94" y="2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3A1F6DAB-6959-1F47-7EC2-0D0600166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2011"/>
              <a:ext cx="94" cy="26"/>
            </a:xfrm>
            <a:custGeom>
              <a:avLst/>
              <a:gdLst>
                <a:gd name="T0" fmla="*/ 94 w 94"/>
                <a:gd name="T1" fmla="*/ 26 h 26"/>
                <a:gd name="T2" fmla="*/ 49 w 94"/>
                <a:gd name="T3" fmla="*/ 0 h 26"/>
                <a:gd name="T4" fmla="*/ 0 w 94"/>
                <a:gd name="T5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6">
                  <a:moveTo>
                    <a:pt x="94" y="26"/>
                  </a:moveTo>
                  <a:lnTo>
                    <a:pt x="49" y="0"/>
                  </a:lnTo>
                  <a:lnTo>
                    <a:pt x="0" y="17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6D8AF166-93EF-0BC6-538D-4A4E8F5C8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2261"/>
              <a:ext cx="94" cy="28"/>
            </a:xfrm>
            <a:custGeom>
              <a:avLst/>
              <a:gdLst>
                <a:gd name="T0" fmla="*/ 0 w 94"/>
                <a:gd name="T1" fmla="*/ 23 h 28"/>
                <a:gd name="T2" fmla="*/ 47 w 94"/>
                <a:gd name="T3" fmla="*/ 0 h 28"/>
                <a:gd name="T4" fmla="*/ 94 w 9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8">
                  <a:moveTo>
                    <a:pt x="0" y="23"/>
                  </a:moveTo>
                  <a:lnTo>
                    <a:pt x="47" y="0"/>
                  </a:lnTo>
                  <a:lnTo>
                    <a:pt x="94" y="2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Line 79">
              <a:extLst>
                <a:ext uri="{FF2B5EF4-FFF2-40B4-BE49-F238E27FC236}">
                  <a16:creationId xmlns:a16="http://schemas.microsoft.com/office/drawing/2014/main" id="{520E0290-418B-334C-CB34-7D3B497901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1731"/>
              <a:ext cx="47" cy="17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Line 80">
              <a:extLst>
                <a:ext uri="{FF2B5EF4-FFF2-40B4-BE49-F238E27FC236}">
                  <a16:creationId xmlns:a16="http://schemas.microsoft.com/office/drawing/2014/main" id="{13FD2B21-65BD-C83D-F5B5-F8F043E400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5" y="1995"/>
              <a:ext cx="45" cy="16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Line 81">
              <a:extLst>
                <a:ext uri="{FF2B5EF4-FFF2-40B4-BE49-F238E27FC236}">
                  <a16:creationId xmlns:a16="http://schemas.microsoft.com/office/drawing/2014/main" id="{697E393F-AE0E-A36C-9A38-3697A8785B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2239"/>
              <a:ext cx="47" cy="22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89E9ECDD-994F-D610-2433-89A7C9695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1470"/>
              <a:ext cx="47" cy="39"/>
            </a:xfrm>
            <a:custGeom>
              <a:avLst/>
              <a:gdLst>
                <a:gd name="T0" fmla="*/ 47 w 47"/>
                <a:gd name="T1" fmla="*/ 39 h 39"/>
                <a:gd name="T2" fmla="*/ 0 w 47"/>
                <a:gd name="T3" fmla="*/ 17 h 39"/>
                <a:gd name="T4" fmla="*/ 47 w 4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lnTo>
                    <a:pt x="0" y="17"/>
                  </a:lnTo>
                  <a:lnTo>
                    <a:pt x="47" y="0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83">
              <a:extLst>
                <a:ext uri="{FF2B5EF4-FFF2-40B4-BE49-F238E27FC236}">
                  <a16:creationId xmlns:a16="http://schemas.microsoft.com/office/drawing/2014/main" id="{F6859D6B-E993-165F-E976-C0F122E2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2573"/>
              <a:ext cx="54" cy="117"/>
            </a:xfrm>
            <a:custGeom>
              <a:avLst/>
              <a:gdLst>
                <a:gd name="T0" fmla="*/ 0 w 54"/>
                <a:gd name="T1" fmla="*/ 0 h 117"/>
                <a:gd name="T2" fmla="*/ 0 w 54"/>
                <a:gd name="T3" fmla="*/ 78 h 117"/>
                <a:gd name="T4" fmla="*/ 54 w 54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7">
                  <a:moveTo>
                    <a:pt x="0" y="0"/>
                  </a:moveTo>
                  <a:lnTo>
                    <a:pt x="0" y="78"/>
                  </a:lnTo>
                  <a:lnTo>
                    <a:pt x="54" y="117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Rectangle 84">
              <a:extLst>
                <a:ext uri="{FF2B5EF4-FFF2-40B4-BE49-F238E27FC236}">
                  <a16:creationId xmlns:a16="http://schemas.microsoft.com/office/drawing/2014/main" id="{2B13E110-C5CE-D112-32A8-B679907CD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4" y="2842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5">
              <a:extLst>
                <a:ext uri="{FF2B5EF4-FFF2-40B4-BE49-F238E27FC236}">
                  <a16:creationId xmlns:a16="http://schemas.microsoft.com/office/drawing/2014/main" id="{BAC4CB2C-F9D1-BAEA-26A6-8DA45B365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2707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A79BFFCA-091D-79C8-1467-BEA2B2359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" y="3207"/>
              <a:ext cx="308" cy="64"/>
            </a:xfrm>
            <a:custGeom>
              <a:avLst/>
              <a:gdLst>
                <a:gd name="T0" fmla="*/ 0 w 308"/>
                <a:gd name="T1" fmla="*/ 17 h 64"/>
                <a:gd name="T2" fmla="*/ 0 w 308"/>
                <a:gd name="T3" fmla="*/ 17 h 64"/>
                <a:gd name="T4" fmla="*/ 40 w 308"/>
                <a:gd name="T5" fmla="*/ 25 h 64"/>
                <a:gd name="T6" fmla="*/ 78 w 308"/>
                <a:gd name="T7" fmla="*/ 33 h 64"/>
                <a:gd name="T8" fmla="*/ 116 w 308"/>
                <a:gd name="T9" fmla="*/ 39 h 64"/>
                <a:gd name="T10" fmla="*/ 156 w 308"/>
                <a:gd name="T11" fmla="*/ 48 h 64"/>
                <a:gd name="T12" fmla="*/ 193 w 308"/>
                <a:gd name="T13" fmla="*/ 50 h 64"/>
                <a:gd name="T14" fmla="*/ 231 w 308"/>
                <a:gd name="T15" fmla="*/ 56 h 64"/>
                <a:gd name="T16" fmla="*/ 271 w 308"/>
                <a:gd name="T17" fmla="*/ 62 h 64"/>
                <a:gd name="T18" fmla="*/ 308 w 308"/>
                <a:gd name="T19" fmla="*/ 64 h 64"/>
                <a:gd name="T20" fmla="*/ 308 w 308"/>
                <a:gd name="T21" fmla="*/ 48 h 64"/>
                <a:gd name="T22" fmla="*/ 271 w 308"/>
                <a:gd name="T23" fmla="*/ 42 h 64"/>
                <a:gd name="T24" fmla="*/ 233 w 308"/>
                <a:gd name="T25" fmla="*/ 39 h 64"/>
                <a:gd name="T26" fmla="*/ 196 w 308"/>
                <a:gd name="T27" fmla="*/ 33 h 64"/>
                <a:gd name="T28" fmla="*/ 158 w 308"/>
                <a:gd name="T29" fmla="*/ 28 h 64"/>
                <a:gd name="T30" fmla="*/ 118 w 308"/>
                <a:gd name="T31" fmla="*/ 22 h 64"/>
                <a:gd name="T32" fmla="*/ 80 w 308"/>
                <a:gd name="T33" fmla="*/ 17 h 64"/>
                <a:gd name="T34" fmla="*/ 43 w 308"/>
                <a:gd name="T35" fmla="*/ 8 h 64"/>
                <a:gd name="T36" fmla="*/ 3 w 308"/>
                <a:gd name="T37" fmla="*/ 0 h 64"/>
                <a:gd name="T38" fmla="*/ 3 w 308"/>
                <a:gd name="T39" fmla="*/ 0 h 64"/>
                <a:gd name="T40" fmla="*/ 0 w 308"/>
                <a:gd name="T4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" h="64">
                  <a:moveTo>
                    <a:pt x="0" y="17"/>
                  </a:moveTo>
                  <a:lnTo>
                    <a:pt x="0" y="17"/>
                  </a:lnTo>
                  <a:lnTo>
                    <a:pt x="40" y="25"/>
                  </a:lnTo>
                  <a:lnTo>
                    <a:pt x="78" y="33"/>
                  </a:lnTo>
                  <a:lnTo>
                    <a:pt x="116" y="39"/>
                  </a:lnTo>
                  <a:lnTo>
                    <a:pt x="156" y="48"/>
                  </a:lnTo>
                  <a:lnTo>
                    <a:pt x="193" y="50"/>
                  </a:lnTo>
                  <a:lnTo>
                    <a:pt x="231" y="56"/>
                  </a:lnTo>
                  <a:lnTo>
                    <a:pt x="271" y="62"/>
                  </a:lnTo>
                  <a:lnTo>
                    <a:pt x="308" y="64"/>
                  </a:lnTo>
                  <a:lnTo>
                    <a:pt x="308" y="48"/>
                  </a:lnTo>
                  <a:lnTo>
                    <a:pt x="271" y="42"/>
                  </a:lnTo>
                  <a:lnTo>
                    <a:pt x="233" y="39"/>
                  </a:lnTo>
                  <a:lnTo>
                    <a:pt x="196" y="33"/>
                  </a:lnTo>
                  <a:lnTo>
                    <a:pt x="158" y="28"/>
                  </a:lnTo>
                  <a:lnTo>
                    <a:pt x="118" y="22"/>
                  </a:lnTo>
                  <a:lnTo>
                    <a:pt x="80" y="17"/>
                  </a:lnTo>
                  <a:lnTo>
                    <a:pt x="43" y="8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09AD6AB5-DE56-40D7-F702-2756DF3A6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3184"/>
              <a:ext cx="76" cy="40"/>
            </a:xfrm>
            <a:custGeom>
              <a:avLst/>
              <a:gdLst>
                <a:gd name="T0" fmla="*/ 0 w 76"/>
                <a:gd name="T1" fmla="*/ 17 h 40"/>
                <a:gd name="T2" fmla="*/ 0 w 76"/>
                <a:gd name="T3" fmla="*/ 17 h 40"/>
                <a:gd name="T4" fmla="*/ 10 w 76"/>
                <a:gd name="T5" fmla="*/ 20 h 40"/>
                <a:gd name="T6" fmla="*/ 19 w 76"/>
                <a:gd name="T7" fmla="*/ 23 h 40"/>
                <a:gd name="T8" fmla="*/ 29 w 76"/>
                <a:gd name="T9" fmla="*/ 26 h 40"/>
                <a:gd name="T10" fmla="*/ 38 w 76"/>
                <a:gd name="T11" fmla="*/ 28 h 40"/>
                <a:gd name="T12" fmla="*/ 45 w 76"/>
                <a:gd name="T13" fmla="*/ 31 h 40"/>
                <a:gd name="T14" fmla="*/ 54 w 76"/>
                <a:gd name="T15" fmla="*/ 34 h 40"/>
                <a:gd name="T16" fmla="*/ 64 w 76"/>
                <a:gd name="T17" fmla="*/ 37 h 40"/>
                <a:gd name="T18" fmla="*/ 73 w 76"/>
                <a:gd name="T19" fmla="*/ 40 h 40"/>
                <a:gd name="T20" fmla="*/ 76 w 76"/>
                <a:gd name="T21" fmla="*/ 23 h 40"/>
                <a:gd name="T22" fmla="*/ 66 w 76"/>
                <a:gd name="T23" fmla="*/ 20 h 40"/>
                <a:gd name="T24" fmla="*/ 59 w 76"/>
                <a:gd name="T25" fmla="*/ 17 h 40"/>
                <a:gd name="T26" fmla="*/ 50 w 76"/>
                <a:gd name="T27" fmla="*/ 14 h 40"/>
                <a:gd name="T28" fmla="*/ 40 w 76"/>
                <a:gd name="T29" fmla="*/ 12 h 40"/>
                <a:gd name="T30" fmla="*/ 31 w 76"/>
                <a:gd name="T31" fmla="*/ 9 h 40"/>
                <a:gd name="T32" fmla="*/ 24 w 76"/>
                <a:gd name="T33" fmla="*/ 6 h 40"/>
                <a:gd name="T34" fmla="*/ 14 w 76"/>
                <a:gd name="T35" fmla="*/ 3 h 40"/>
                <a:gd name="T36" fmla="*/ 5 w 76"/>
                <a:gd name="T37" fmla="*/ 0 h 40"/>
                <a:gd name="T38" fmla="*/ 5 w 76"/>
                <a:gd name="T39" fmla="*/ 0 h 40"/>
                <a:gd name="T40" fmla="*/ 0 w 76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40">
                  <a:moveTo>
                    <a:pt x="0" y="17"/>
                  </a:moveTo>
                  <a:lnTo>
                    <a:pt x="0" y="17"/>
                  </a:lnTo>
                  <a:lnTo>
                    <a:pt x="10" y="20"/>
                  </a:lnTo>
                  <a:lnTo>
                    <a:pt x="19" y="23"/>
                  </a:lnTo>
                  <a:lnTo>
                    <a:pt x="29" y="26"/>
                  </a:lnTo>
                  <a:lnTo>
                    <a:pt x="38" y="28"/>
                  </a:lnTo>
                  <a:lnTo>
                    <a:pt x="45" y="31"/>
                  </a:lnTo>
                  <a:lnTo>
                    <a:pt x="54" y="34"/>
                  </a:lnTo>
                  <a:lnTo>
                    <a:pt x="64" y="37"/>
                  </a:lnTo>
                  <a:lnTo>
                    <a:pt x="73" y="40"/>
                  </a:lnTo>
                  <a:lnTo>
                    <a:pt x="76" y="23"/>
                  </a:lnTo>
                  <a:lnTo>
                    <a:pt x="66" y="20"/>
                  </a:lnTo>
                  <a:lnTo>
                    <a:pt x="59" y="17"/>
                  </a:lnTo>
                  <a:lnTo>
                    <a:pt x="50" y="14"/>
                  </a:lnTo>
                  <a:lnTo>
                    <a:pt x="40" y="12"/>
                  </a:lnTo>
                  <a:lnTo>
                    <a:pt x="31" y="9"/>
                  </a:lnTo>
                  <a:lnTo>
                    <a:pt x="24" y="6"/>
                  </a:lnTo>
                  <a:lnTo>
                    <a:pt x="14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8">
              <a:extLst>
                <a:ext uri="{FF2B5EF4-FFF2-40B4-BE49-F238E27FC236}">
                  <a16:creationId xmlns:a16="http://schemas.microsoft.com/office/drawing/2014/main" id="{D1153A4A-C8CF-2101-051B-81F9E7007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" y="3159"/>
              <a:ext cx="82" cy="42"/>
            </a:xfrm>
            <a:custGeom>
              <a:avLst/>
              <a:gdLst>
                <a:gd name="T0" fmla="*/ 0 w 82"/>
                <a:gd name="T1" fmla="*/ 17 h 42"/>
                <a:gd name="T2" fmla="*/ 0 w 82"/>
                <a:gd name="T3" fmla="*/ 17 h 42"/>
                <a:gd name="T4" fmla="*/ 9 w 82"/>
                <a:gd name="T5" fmla="*/ 20 h 42"/>
                <a:gd name="T6" fmla="*/ 19 w 82"/>
                <a:gd name="T7" fmla="*/ 23 h 42"/>
                <a:gd name="T8" fmla="*/ 28 w 82"/>
                <a:gd name="T9" fmla="*/ 25 h 42"/>
                <a:gd name="T10" fmla="*/ 37 w 82"/>
                <a:gd name="T11" fmla="*/ 28 h 42"/>
                <a:gd name="T12" fmla="*/ 47 w 82"/>
                <a:gd name="T13" fmla="*/ 31 h 42"/>
                <a:gd name="T14" fmla="*/ 56 w 82"/>
                <a:gd name="T15" fmla="*/ 34 h 42"/>
                <a:gd name="T16" fmla="*/ 68 w 82"/>
                <a:gd name="T17" fmla="*/ 39 h 42"/>
                <a:gd name="T18" fmla="*/ 77 w 82"/>
                <a:gd name="T19" fmla="*/ 42 h 42"/>
                <a:gd name="T20" fmla="*/ 82 w 82"/>
                <a:gd name="T21" fmla="*/ 25 h 42"/>
                <a:gd name="T22" fmla="*/ 70 w 82"/>
                <a:gd name="T23" fmla="*/ 23 h 42"/>
                <a:gd name="T24" fmla="*/ 61 w 82"/>
                <a:gd name="T25" fmla="*/ 17 h 42"/>
                <a:gd name="T26" fmla="*/ 51 w 82"/>
                <a:gd name="T27" fmla="*/ 14 h 42"/>
                <a:gd name="T28" fmla="*/ 42 w 82"/>
                <a:gd name="T29" fmla="*/ 11 h 42"/>
                <a:gd name="T30" fmla="*/ 30 w 82"/>
                <a:gd name="T31" fmla="*/ 9 h 42"/>
                <a:gd name="T32" fmla="*/ 21 w 82"/>
                <a:gd name="T33" fmla="*/ 6 h 42"/>
                <a:gd name="T34" fmla="*/ 14 w 82"/>
                <a:gd name="T35" fmla="*/ 3 h 42"/>
                <a:gd name="T36" fmla="*/ 4 w 82"/>
                <a:gd name="T37" fmla="*/ 0 h 42"/>
                <a:gd name="T38" fmla="*/ 4 w 82"/>
                <a:gd name="T39" fmla="*/ 0 h 42"/>
                <a:gd name="T40" fmla="*/ 0 w 82"/>
                <a:gd name="T41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42">
                  <a:moveTo>
                    <a:pt x="0" y="17"/>
                  </a:moveTo>
                  <a:lnTo>
                    <a:pt x="0" y="17"/>
                  </a:lnTo>
                  <a:lnTo>
                    <a:pt x="9" y="20"/>
                  </a:lnTo>
                  <a:lnTo>
                    <a:pt x="19" y="23"/>
                  </a:lnTo>
                  <a:lnTo>
                    <a:pt x="28" y="25"/>
                  </a:lnTo>
                  <a:lnTo>
                    <a:pt x="37" y="28"/>
                  </a:lnTo>
                  <a:lnTo>
                    <a:pt x="47" y="31"/>
                  </a:lnTo>
                  <a:lnTo>
                    <a:pt x="56" y="34"/>
                  </a:lnTo>
                  <a:lnTo>
                    <a:pt x="68" y="39"/>
                  </a:lnTo>
                  <a:lnTo>
                    <a:pt x="77" y="42"/>
                  </a:lnTo>
                  <a:lnTo>
                    <a:pt x="82" y="25"/>
                  </a:lnTo>
                  <a:lnTo>
                    <a:pt x="70" y="23"/>
                  </a:lnTo>
                  <a:lnTo>
                    <a:pt x="61" y="17"/>
                  </a:lnTo>
                  <a:lnTo>
                    <a:pt x="51" y="14"/>
                  </a:lnTo>
                  <a:lnTo>
                    <a:pt x="42" y="11"/>
                  </a:lnTo>
                  <a:lnTo>
                    <a:pt x="30" y="9"/>
                  </a:lnTo>
                  <a:lnTo>
                    <a:pt x="21" y="6"/>
                  </a:lnTo>
                  <a:lnTo>
                    <a:pt x="1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9">
              <a:extLst>
                <a:ext uri="{FF2B5EF4-FFF2-40B4-BE49-F238E27FC236}">
                  <a16:creationId xmlns:a16="http://schemas.microsoft.com/office/drawing/2014/main" id="{EB9F47A1-7249-7DF8-DACE-5C50CDD33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" y="3013"/>
              <a:ext cx="287" cy="163"/>
            </a:xfrm>
            <a:custGeom>
              <a:avLst/>
              <a:gdLst>
                <a:gd name="T0" fmla="*/ 0 w 287"/>
                <a:gd name="T1" fmla="*/ 17 h 163"/>
                <a:gd name="T2" fmla="*/ 0 w 287"/>
                <a:gd name="T3" fmla="*/ 17 h 163"/>
                <a:gd name="T4" fmla="*/ 31 w 287"/>
                <a:gd name="T5" fmla="*/ 39 h 163"/>
                <a:gd name="T6" fmla="*/ 66 w 287"/>
                <a:gd name="T7" fmla="*/ 59 h 163"/>
                <a:gd name="T8" fmla="*/ 99 w 287"/>
                <a:gd name="T9" fmla="*/ 79 h 163"/>
                <a:gd name="T10" fmla="*/ 134 w 287"/>
                <a:gd name="T11" fmla="*/ 96 h 163"/>
                <a:gd name="T12" fmla="*/ 170 w 287"/>
                <a:gd name="T13" fmla="*/ 112 h 163"/>
                <a:gd name="T14" fmla="*/ 207 w 287"/>
                <a:gd name="T15" fmla="*/ 129 h 163"/>
                <a:gd name="T16" fmla="*/ 245 w 287"/>
                <a:gd name="T17" fmla="*/ 146 h 163"/>
                <a:gd name="T18" fmla="*/ 283 w 287"/>
                <a:gd name="T19" fmla="*/ 163 h 163"/>
                <a:gd name="T20" fmla="*/ 287 w 287"/>
                <a:gd name="T21" fmla="*/ 146 h 163"/>
                <a:gd name="T22" fmla="*/ 250 w 287"/>
                <a:gd name="T23" fmla="*/ 129 h 163"/>
                <a:gd name="T24" fmla="*/ 212 w 287"/>
                <a:gd name="T25" fmla="*/ 112 h 163"/>
                <a:gd name="T26" fmla="*/ 177 w 287"/>
                <a:gd name="T27" fmla="*/ 98 h 163"/>
                <a:gd name="T28" fmla="*/ 142 w 287"/>
                <a:gd name="T29" fmla="*/ 79 h 163"/>
                <a:gd name="T30" fmla="*/ 106 w 287"/>
                <a:gd name="T31" fmla="*/ 62 h 163"/>
                <a:gd name="T32" fmla="*/ 71 w 287"/>
                <a:gd name="T33" fmla="*/ 42 h 163"/>
                <a:gd name="T34" fmla="*/ 38 w 287"/>
                <a:gd name="T35" fmla="*/ 23 h 163"/>
                <a:gd name="T36" fmla="*/ 7 w 287"/>
                <a:gd name="T37" fmla="*/ 3 h 163"/>
                <a:gd name="T38" fmla="*/ 5 w 287"/>
                <a:gd name="T39" fmla="*/ 0 h 163"/>
                <a:gd name="T40" fmla="*/ 0 w 287"/>
                <a:gd name="T41" fmla="*/ 1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163">
                  <a:moveTo>
                    <a:pt x="0" y="17"/>
                  </a:moveTo>
                  <a:lnTo>
                    <a:pt x="0" y="17"/>
                  </a:lnTo>
                  <a:lnTo>
                    <a:pt x="31" y="39"/>
                  </a:lnTo>
                  <a:lnTo>
                    <a:pt x="66" y="59"/>
                  </a:lnTo>
                  <a:lnTo>
                    <a:pt x="99" y="79"/>
                  </a:lnTo>
                  <a:lnTo>
                    <a:pt x="134" y="96"/>
                  </a:lnTo>
                  <a:lnTo>
                    <a:pt x="170" y="112"/>
                  </a:lnTo>
                  <a:lnTo>
                    <a:pt x="207" y="129"/>
                  </a:lnTo>
                  <a:lnTo>
                    <a:pt x="245" y="146"/>
                  </a:lnTo>
                  <a:lnTo>
                    <a:pt x="283" y="163"/>
                  </a:lnTo>
                  <a:lnTo>
                    <a:pt x="287" y="146"/>
                  </a:lnTo>
                  <a:lnTo>
                    <a:pt x="250" y="129"/>
                  </a:lnTo>
                  <a:lnTo>
                    <a:pt x="212" y="112"/>
                  </a:lnTo>
                  <a:lnTo>
                    <a:pt x="177" y="98"/>
                  </a:lnTo>
                  <a:lnTo>
                    <a:pt x="142" y="79"/>
                  </a:lnTo>
                  <a:lnTo>
                    <a:pt x="106" y="62"/>
                  </a:lnTo>
                  <a:lnTo>
                    <a:pt x="71" y="42"/>
                  </a:lnTo>
                  <a:lnTo>
                    <a:pt x="38" y="23"/>
                  </a:lnTo>
                  <a:lnTo>
                    <a:pt x="7" y="3"/>
                  </a:lnTo>
                  <a:lnTo>
                    <a:pt x="5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3F3C5B57-BF94-A3DC-DEC4-99D03BEA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2977"/>
              <a:ext cx="63" cy="53"/>
            </a:xfrm>
            <a:custGeom>
              <a:avLst/>
              <a:gdLst>
                <a:gd name="T0" fmla="*/ 0 w 63"/>
                <a:gd name="T1" fmla="*/ 17 h 53"/>
                <a:gd name="T2" fmla="*/ 0 w 63"/>
                <a:gd name="T3" fmla="*/ 17 h 53"/>
                <a:gd name="T4" fmla="*/ 7 w 63"/>
                <a:gd name="T5" fmla="*/ 19 h 53"/>
                <a:gd name="T6" fmla="*/ 14 w 63"/>
                <a:gd name="T7" fmla="*/ 25 h 53"/>
                <a:gd name="T8" fmla="*/ 21 w 63"/>
                <a:gd name="T9" fmla="*/ 28 h 53"/>
                <a:gd name="T10" fmla="*/ 28 w 63"/>
                <a:gd name="T11" fmla="*/ 33 h 53"/>
                <a:gd name="T12" fmla="*/ 35 w 63"/>
                <a:gd name="T13" fmla="*/ 39 h 53"/>
                <a:gd name="T14" fmla="*/ 42 w 63"/>
                <a:gd name="T15" fmla="*/ 45 h 53"/>
                <a:gd name="T16" fmla="*/ 49 w 63"/>
                <a:gd name="T17" fmla="*/ 47 h 53"/>
                <a:gd name="T18" fmla="*/ 58 w 63"/>
                <a:gd name="T19" fmla="*/ 53 h 53"/>
                <a:gd name="T20" fmla="*/ 63 w 63"/>
                <a:gd name="T21" fmla="*/ 36 h 53"/>
                <a:gd name="T22" fmla="*/ 56 w 63"/>
                <a:gd name="T23" fmla="*/ 33 h 53"/>
                <a:gd name="T24" fmla="*/ 49 w 63"/>
                <a:gd name="T25" fmla="*/ 28 h 53"/>
                <a:gd name="T26" fmla="*/ 42 w 63"/>
                <a:gd name="T27" fmla="*/ 22 h 53"/>
                <a:gd name="T28" fmla="*/ 35 w 63"/>
                <a:gd name="T29" fmla="*/ 19 h 53"/>
                <a:gd name="T30" fmla="*/ 28 w 63"/>
                <a:gd name="T31" fmla="*/ 14 h 53"/>
                <a:gd name="T32" fmla="*/ 21 w 63"/>
                <a:gd name="T33" fmla="*/ 8 h 53"/>
                <a:gd name="T34" fmla="*/ 14 w 63"/>
                <a:gd name="T35" fmla="*/ 5 h 53"/>
                <a:gd name="T36" fmla="*/ 7 w 63"/>
                <a:gd name="T37" fmla="*/ 0 h 53"/>
                <a:gd name="T38" fmla="*/ 7 w 63"/>
                <a:gd name="T39" fmla="*/ 0 h 53"/>
                <a:gd name="T40" fmla="*/ 0 w 63"/>
                <a:gd name="T41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53">
                  <a:moveTo>
                    <a:pt x="0" y="17"/>
                  </a:moveTo>
                  <a:lnTo>
                    <a:pt x="0" y="17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1" y="28"/>
                  </a:lnTo>
                  <a:lnTo>
                    <a:pt x="28" y="33"/>
                  </a:lnTo>
                  <a:lnTo>
                    <a:pt x="35" y="39"/>
                  </a:lnTo>
                  <a:lnTo>
                    <a:pt x="42" y="45"/>
                  </a:lnTo>
                  <a:lnTo>
                    <a:pt x="49" y="47"/>
                  </a:lnTo>
                  <a:lnTo>
                    <a:pt x="58" y="53"/>
                  </a:lnTo>
                  <a:lnTo>
                    <a:pt x="63" y="36"/>
                  </a:lnTo>
                  <a:lnTo>
                    <a:pt x="56" y="33"/>
                  </a:lnTo>
                  <a:lnTo>
                    <a:pt x="49" y="28"/>
                  </a:lnTo>
                  <a:lnTo>
                    <a:pt x="42" y="22"/>
                  </a:lnTo>
                  <a:lnTo>
                    <a:pt x="35" y="19"/>
                  </a:lnTo>
                  <a:lnTo>
                    <a:pt x="28" y="14"/>
                  </a:lnTo>
                  <a:lnTo>
                    <a:pt x="21" y="8"/>
                  </a:lnTo>
                  <a:lnTo>
                    <a:pt x="14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A4479FEC-5D50-46FC-FADC-F3B48E7B0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" y="2957"/>
              <a:ext cx="40" cy="37"/>
            </a:xfrm>
            <a:custGeom>
              <a:avLst/>
              <a:gdLst>
                <a:gd name="T0" fmla="*/ 2 w 40"/>
                <a:gd name="T1" fmla="*/ 6 h 37"/>
                <a:gd name="T2" fmla="*/ 7 w 40"/>
                <a:gd name="T3" fmla="*/ 17 h 37"/>
                <a:gd name="T4" fmla="*/ 33 w 40"/>
                <a:gd name="T5" fmla="*/ 37 h 37"/>
                <a:gd name="T6" fmla="*/ 40 w 40"/>
                <a:gd name="T7" fmla="*/ 20 h 37"/>
                <a:gd name="T8" fmla="*/ 14 w 40"/>
                <a:gd name="T9" fmla="*/ 0 h 37"/>
                <a:gd name="T10" fmla="*/ 16 w 40"/>
                <a:gd name="T11" fmla="*/ 14 h 37"/>
                <a:gd name="T12" fmla="*/ 2 w 40"/>
                <a:gd name="T13" fmla="*/ 6 h 37"/>
                <a:gd name="T14" fmla="*/ 0 w 40"/>
                <a:gd name="T15" fmla="*/ 11 h 37"/>
                <a:gd name="T16" fmla="*/ 7 w 40"/>
                <a:gd name="T17" fmla="*/ 17 h 37"/>
                <a:gd name="T18" fmla="*/ 2 w 40"/>
                <a:gd name="T1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7">
                  <a:moveTo>
                    <a:pt x="2" y="6"/>
                  </a:moveTo>
                  <a:lnTo>
                    <a:pt x="7" y="17"/>
                  </a:lnTo>
                  <a:lnTo>
                    <a:pt x="33" y="37"/>
                  </a:lnTo>
                  <a:lnTo>
                    <a:pt x="40" y="20"/>
                  </a:lnTo>
                  <a:lnTo>
                    <a:pt x="14" y="0"/>
                  </a:lnTo>
                  <a:lnTo>
                    <a:pt x="16" y="14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17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92">
              <a:extLst>
                <a:ext uri="{FF2B5EF4-FFF2-40B4-BE49-F238E27FC236}">
                  <a16:creationId xmlns:a16="http://schemas.microsoft.com/office/drawing/2014/main" id="{12F61AAC-F66B-3094-3FFF-409395705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" y="2921"/>
              <a:ext cx="19" cy="50"/>
            </a:xfrm>
            <a:custGeom>
              <a:avLst/>
              <a:gdLst>
                <a:gd name="T0" fmla="*/ 7 w 19"/>
                <a:gd name="T1" fmla="*/ 0 h 50"/>
                <a:gd name="T2" fmla="*/ 7 w 19"/>
                <a:gd name="T3" fmla="*/ 0 h 50"/>
                <a:gd name="T4" fmla="*/ 2 w 19"/>
                <a:gd name="T5" fmla="*/ 8 h 50"/>
                <a:gd name="T6" fmla="*/ 2 w 19"/>
                <a:gd name="T7" fmla="*/ 11 h 50"/>
                <a:gd name="T8" fmla="*/ 2 w 19"/>
                <a:gd name="T9" fmla="*/ 19 h 50"/>
                <a:gd name="T10" fmla="*/ 2 w 19"/>
                <a:gd name="T11" fmla="*/ 25 h 50"/>
                <a:gd name="T12" fmla="*/ 2 w 19"/>
                <a:gd name="T13" fmla="*/ 30 h 50"/>
                <a:gd name="T14" fmla="*/ 0 w 19"/>
                <a:gd name="T15" fmla="*/ 39 h 50"/>
                <a:gd name="T16" fmla="*/ 0 w 19"/>
                <a:gd name="T17" fmla="*/ 42 h 50"/>
                <a:gd name="T18" fmla="*/ 0 w 19"/>
                <a:gd name="T19" fmla="*/ 42 h 50"/>
                <a:gd name="T20" fmla="*/ 14 w 19"/>
                <a:gd name="T21" fmla="*/ 50 h 50"/>
                <a:gd name="T22" fmla="*/ 16 w 19"/>
                <a:gd name="T23" fmla="*/ 44 h 50"/>
                <a:gd name="T24" fmla="*/ 16 w 19"/>
                <a:gd name="T25" fmla="*/ 39 h 50"/>
                <a:gd name="T26" fmla="*/ 16 w 19"/>
                <a:gd name="T27" fmla="*/ 33 h 50"/>
                <a:gd name="T28" fmla="*/ 16 w 19"/>
                <a:gd name="T29" fmla="*/ 28 h 50"/>
                <a:gd name="T30" fmla="*/ 16 w 19"/>
                <a:gd name="T31" fmla="*/ 19 h 50"/>
                <a:gd name="T32" fmla="*/ 16 w 19"/>
                <a:gd name="T33" fmla="*/ 14 h 50"/>
                <a:gd name="T34" fmla="*/ 19 w 19"/>
                <a:gd name="T35" fmla="*/ 11 h 50"/>
                <a:gd name="T36" fmla="*/ 14 w 19"/>
                <a:gd name="T37" fmla="*/ 14 h 50"/>
                <a:gd name="T38" fmla="*/ 14 w 19"/>
                <a:gd name="T39" fmla="*/ 14 h 50"/>
                <a:gd name="T40" fmla="*/ 7 w 19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50">
                  <a:moveTo>
                    <a:pt x="7" y="0"/>
                  </a:moveTo>
                  <a:lnTo>
                    <a:pt x="7" y="0"/>
                  </a:lnTo>
                  <a:lnTo>
                    <a:pt x="2" y="8"/>
                  </a:lnTo>
                  <a:lnTo>
                    <a:pt x="2" y="11"/>
                  </a:lnTo>
                  <a:lnTo>
                    <a:pt x="2" y="19"/>
                  </a:lnTo>
                  <a:lnTo>
                    <a:pt x="2" y="25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4" y="50"/>
                  </a:lnTo>
                  <a:lnTo>
                    <a:pt x="16" y="44"/>
                  </a:lnTo>
                  <a:lnTo>
                    <a:pt x="16" y="39"/>
                  </a:lnTo>
                  <a:lnTo>
                    <a:pt x="16" y="33"/>
                  </a:lnTo>
                  <a:lnTo>
                    <a:pt x="16" y="28"/>
                  </a:lnTo>
                  <a:lnTo>
                    <a:pt x="16" y="19"/>
                  </a:lnTo>
                  <a:lnTo>
                    <a:pt x="16" y="14"/>
                  </a:lnTo>
                  <a:lnTo>
                    <a:pt x="19" y="11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93">
              <a:extLst>
                <a:ext uri="{FF2B5EF4-FFF2-40B4-BE49-F238E27FC236}">
                  <a16:creationId xmlns:a16="http://schemas.microsoft.com/office/drawing/2014/main" id="{D0FC9231-EC9A-0F0A-359D-B50F0864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" y="2918"/>
              <a:ext cx="14" cy="19"/>
            </a:xfrm>
            <a:custGeom>
              <a:avLst/>
              <a:gdLst>
                <a:gd name="T0" fmla="*/ 0 w 14"/>
                <a:gd name="T1" fmla="*/ 11 h 19"/>
                <a:gd name="T2" fmla="*/ 0 w 14"/>
                <a:gd name="T3" fmla="*/ 11 h 19"/>
                <a:gd name="T4" fmla="*/ 0 w 14"/>
                <a:gd name="T5" fmla="*/ 14 h 19"/>
                <a:gd name="T6" fmla="*/ 11 w 14"/>
                <a:gd name="T7" fmla="*/ 17 h 19"/>
                <a:gd name="T8" fmla="*/ 14 w 14"/>
                <a:gd name="T9" fmla="*/ 14 h 19"/>
                <a:gd name="T10" fmla="*/ 14 w 14"/>
                <a:gd name="T11" fmla="*/ 11 h 19"/>
                <a:gd name="T12" fmla="*/ 14 w 14"/>
                <a:gd name="T13" fmla="*/ 8 h 19"/>
                <a:gd name="T14" fmla="*/ 11 w 14"/>
                <a:gd name="T15" fmla="*/ 3 h 19"/>
                <a:gd name="T16" fmla="*/ 7 w 14"/>
                <a:gd name="T17" fmla="*/ 0 h 19"/>
                <a:gd name="T18" fmla="*/ 2 w 14"/>
                <a:gd name="T19" fmla="*/ 3 h 19"/>
                <a:gd name="T20" fmla="*/ 9 w 14"/>
                <a:gd name="T21" fmla="*/ 17 h 19"/>
                <a:gd name="T22" fmla="*/ 7 w 14"/>
                <a:gd name="T23" fmla="*/ 19 h 19"/>
                <a:gd name="T24" fmla="*/ 2 w 14"/>
                <a:gd name="T25" fmla="*/ 17 h 19"/>
                <a:gd name="T26" fmla="*/ 0 w 14"/>
                <a:gd name="T27" fmla="*/ 14 h 19"/>
                <a:gd name="T28" fmla="*/ 0 w 14"/>
                <a:gd name="T29" fmla="*/ 11 h 19"/>
                <a:gd name="T30" fmla="*/ 0 w 14"/>
                <a:gd name="T31" fmla="*/ 8 h 19"/>
                <a:gd name="T32" fmla="*/ 2 w 14"/>
                <a:gd name="T33" fmla="*/ 5 h 19"/>
                <a:gd name="T34" fmla="*/ 14 w 14"/>
                <a:gd name="T35" fmla="*/ 8 h 19"/>
                <a:gd name="T36" fmla="*/ 14 w 14"/>
                <a:gd name="T37" fmla="*/ 11 h 19"/>
                <a:gd name="T38" fmla="*/ 14 w 14"/>
                <a:gd name="T39" fmla="*/ 11 h 19"/>
                <a:gd name="T40" fmla="*/ 0 w 14"/>
                <a:gd name="T4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9">
                  <a:moveTo>
                    <a:pt x="0" y="11"/>
                  </a:moveTo>
                  <a:lnTo>
                    <a:pt x="0" y="11"/>
                  </a:lnTo>
                  <a:lnTo>
                    <a:pt x="0" y="14"/>
                  </a:lnTo>
                  <a:lnTo>
                    <a:pt x="11" y="17"/>
                  </a:lnTo>
                  <a:lnTo>
                    <a:pt x="14" y="14"/>
                  </a:lnTo>
                  <a:lnTo>
                    <a:pt x="14" y="11"/>
                  </a:lnTo>
                  <a:lnTo>
                    <a:pt x="14" y="8"/>
                  </a:lnTo>
                  <a:lnTo>
                    <a:pt x="11" y="3"/>
                  </a:lnTo>
                  <a:lnTo>
                    <a:pt x="7" y="0"/>
                  </a:lnTo>
                  <a:lnTo>
                    <a:pt x="2" y="3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136A45CC-417A-F995-FB86-D1FBB1C48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" y="2893"/>
              <a:ext cx="16" cy="36"/>
            </a:xfrm>
            <a:custGeom>
              <a:avLst/>
              <a:gdLst>
                <a:gd name="T0" fmla="*/ 2 w 16"/>
                <a:gd name="T1" fmla="*/ 0 h 36"/>
                <a:gd name="T2" fmla="*/ 2 w 16"/>
                <a:gd name="T3" fmla="*/ 0 h 36"/>
                <a:gd name="T4" fmla="*/ 2 w 16"/>
                <a:gd name="T5" fmla="*/ 5 h 36"/>
                <a:gd name="T6" fmla="*/ 2 w 16"/>
                <a:gd name="T7" fmla="*/ 8 h 36"/>
                <a:gd name="T8" fmla="*/ 2 w 16"/>
                <a:gd name="T9" fmla="*/ 11 h 36"/>
                <a:gd name="T10" fmla="*/ 0 w 16"/>
                <a:gd name="T11" fmla="*/ 16 h 36"/>
                <a:gd name="T12" fmla="*/ 0 w 16"/>
                <a:gd name="T13" fmla="*/ 22 h 36"/>
                <a:gd name="T14" fmla="*/ 0 w 16"/>
                <a:gd name="T15" fmla="*/ 25 h 36"/>
                <a:gd name="T16" fmla="*/ 0 w 16"/>
                <a:gd name="T17" fmla="*/ 30 h 36"/>
                <a:gd name="T18" fmla="*/ 0 w 16"/>
                <a:gd name="T19" fmla="*/ 36 h 36"/>
                <a:gd name="T20" fmla="*/ 14 w 16"/>
                <a:gd name="T21" fmla="*/ 36 h 36"/>
                <a:gd name="T22" fmla="*/ 14 w 16"/>
                <a:gd name="T23" fmla="*/ 30 h 36"/>
                <a:gd name="T24" fmla="*/ 14 w 16"/>
                <a:gd name="T25" fmla="*/ 28 h 36"/>
                <a:gd name="T26" fmla="*/ 14 w 16"/>
                <a:gd name="T27" fmla="*/ 22 h 36"/>
                <a:gd name="T28" fmla="*/ 16 w 16"/>
                <a:gd name="T29" fmla="*/ 19 h 36"/>
                <a:gd name="T30" fmla="*/ 16 w 16"/>
                <a:gd name="T31" fmla="*/ 14 h 36"/>
                <a:gd name="T32" fmla="*/ 16 w 16"/>
                <a:gd name="T33" fmla="*/ 8 h 36"/>
                <a:gd name="T34" fmla="*/ 16 w 16"/>
                <a:gd name="T35" fmla="*/ 5 h 36"/>
                <a:gd name="T36" fmla="*/ 16 w 16"/>
                <a:gd name="T37" fmla="*/ 0 h 36"/>
                <a:gd name="T38" fmla="*/ 16 w 16"/>
                <a:gd name="T39" fmla="*/ 0 h 36"/>
                <a:gd name="T40" fmla="*/ 2 w 16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6">
                  <a:moveTo>
                    <a:pt x="2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1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14" y="36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4" y="22"/>
                  </a:lnTo>
                  <a:lnTo>
                    <a:pt x="16" y="19"/>
                  </a:lnTo>
                  <a:lnTo>
                    <a:pt x="16" y="14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95">
              <a:extLst>
                <a:ext uri="{FF2B5EF4-FFF2-40B4-BE49-F238E27FC236}">
                  <a16:creationId xmlns:a16="http://schemas.microsoft.com/office/drawing/2014/main" id="{75BC0639-48B4-471B-D073-9ADCA3D8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2561"/>
              <a:ext cx="73" cy="332"/>
            </a:xfrm>
            <a:custGeom>
              <a:avLst/>
              <a:gdLst>
                <a:gd name="T0" fmla="*/ 59 w 73"/>
                <a:gd name="T1" fmla="*/ 0 h 332"/>
                <a:gd name="T2" fmla="*/ 59 w 73"/>
                <a:gd name="T3" fmla="*/ 0 h 332"/>
                <a:gd name="T4" fmla="*/ 49 w 73"/>
                <a:gd name="T5" fmla="*/ 43 h 332"/>
                <a:gd name="T6" fmla="*/ 40 w 73"/>
                <a:gd name="T7" fmla="*/ 82 h 332"/>
                <a:gd name="T8" fmla="*/ 31 w 73"/>
                <a:gd name="T9" fmla="*/ 124 h 332"/>
                <a:gd name="T10" fmla="*/ 21 w 73"/>
                <a:gd name="T11" fmla="*/ 166 h 332"/>
                <a:gd name="T12" fmla="*/ 14 w 73"/>
                <a:gd name="T13" fmla="*/ 205 h 332"/>
                <a:gd name="T14" fmla="*/ 9 w 73"/>
                <a:gd name="T15" fmla="*/ 247 h 332"/>
                <a:gd name="T16" fmla="*/ 2 w 73"/>
                <a:gd name="T17" fmla="*/ 289 h 332"/>
                <a:gd name="T18" fmla="*/ 0 w 73"/>
                <a:gd name="T19" fmla="*/ 332 h 332"/>
                <a:gd name="T20" fmla="*/ 14 w 73"/>
                <a:gd name="T21" fmla="*/ 332 h 332"/>
                <a:gd name="T22" fmla="*/ 19 w 73"/>
                <a:gd name="T23" fmla="*/ 292 h 332"/>
                <a:gd name="T24" fmla="*/ 24 w 73"/>
                <a:gd name="T25" fmla="*/ 250 h 332"/>
                <a:gd name="T26" fmla="*/ 31 w 73"/>
                <a:gd name="T27" fmla="*/ 211 h 332"/>
                <a:gd name="T28" fmla="*/ 38 w 73"/>
                <a:gd name="T29" fmla="*/ 169 h 332"/>
                <a:gd name="T30" fmla="*/ 45 w 73"/>
                <a:gd name="T31" fmla="*/ 129 h 332"/>
                <a:gd name="T32" fmla="*/ 54 w 73"/>
                <a:gd name="T33" fmla="*/ 87 h 332"/>
                <a:gd name="T34" fmla="*/ 64 w 73"/>
                <a:gd name="T35" fmla="*/ 48 h 332"/>
                <a:gd name="T36" fmla="*/ 73 w 73"/>
                <a:gd name="T37" fmla="*/ 6 h 332"/>
                <a:gd name="T38" fmla="*/ 73 w 73"/>
                <a:gd name="T39" fmla="*/ 9 h 332"/>
                <a:gd name="T40" fmla="*/ 59 w 73"/>
                <a:gd name="T4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332">
                  <a:moveTo>
                    <a:pt x="59" y="0"/>
                  </a:moveTo>
                  <a:lnTo>
                    <a:pt x="59" y="0"/>
                  </a:lnTo>
                  <a:lnTo>
                    <a:pt x="49" y="43"/>
                  </a:lnTo>
                  <a:lnTo>
                    <a:pt x="40" y="82"/>
                  </a:lnTo>
                  <a:lnTo>
                    <a:pt x="31" y="124"/>
                  </a:lnTo>
                  <a:lnTo>
                    <a:pt x="21" y="166"/>
                  </a:lnTo>
                  <a:lnTo>
                    <a:pt x="14" y="205"/>
                  </a:lnTo>
                  <a:lnTo>
                    <a:pt x="9" y="247"/>
                  </a:lnTo>
                  <a:lnTo>
                    <a:pt x="2" y="289"/>
                  </a:lnTo>
                  <a:lnTo>
                    <a:pt x="0" y="332"/>
                  </a:lnTo>
                  <a:lnTo>
                    <a:pt x="14" y="332"/>
                  </a:lnTo>
                  <a:lnTo>
                    <a:pt x="19" y="292"/>
                  </a:lnTo>
                  <a:lnTo>
                    <a:pt x="24" y="250"/>
                  </a:lnTo>
                  <a:lnTo>
                    <a:pt x="31" y="211"/>
                  </a:lnTo>
                  <a:lnTo>
                    <a:pt x="38" y="169"/>
                  </a:lnTo>
                  <a:lnTo>
                    <a:pt x="45" y="129"/>
                  </a:lnTo>
                  <a:lnTo>
                    <a:pt x="54" y="87"/>
                  </a:lnTo>
                  <a:lnTo>
                    <a:pt x="64" y="48"/>
                  </a:lnTo>
                  <a:lnTo>
                    <a:pt x="73" y="6"/>
                  </a:lnTo>
                  <a:lnTo>
                    <a:pt x="73" y="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96">
              <a:extLst>
                <a:ext uri="{FF2B5EF4-FFF2-40B4-BE49-F238E27FC236}">
                  <a16:creationId xmlns:a16="http://schemas.microsoft.com/office/drawing/2014/main" id="{0E282124-9525-D852-1279-D25F0C7D5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" y="2505"/>
              <a:ext cx="33" cy="65"/>
            </a:xfrm>
            <a:custGeom>
              <a:avLst/>
              <a:gdLst>
                <a:gd name="T0" fmla="*/ 19 w 33"/>
                <a:gd name="T1" fmla="*/ 3 h 65"/>
                <a:gd name="T2" fmla="*/ 19 w 33"/>
                <a:gd name="T3" fmla="*/ 0 h 65"/>
                <a:gd name="T4" fmla="*/ 16 w 33"/>
                <a:gd name="T5" fmla="*/ 9 h 65"/>
                <a:gd name="T6" fmla="*/ 14 w 33"/>
                <a:gd name="T7" fmla="*/ 14 h 65"/>
                <a:gd name="T8" fmla="*/ 12 w 33"/>
                <a:gd name="T9" fmla="*/ 23 h 65"/>
                <a:gd name="T10" fmla="*/ 9 w 33"/>
                <a:gd name="T11" fmla="*/ 28 h 65"/>
                <a:gd name="T12" fmla="*/ 7 w 33"/>
                <a:gd name="T13" fmla="*/ 37 h 65"/>
                <a:gd name="T14" fmla="*/ 5 w 33"/>
                <a:gd name="T15" fmla="*/ 42 h 65"/>
                <a:gd name="T16" fmla="*/ 2 w 33"/>
                <a:gd name="T17" fmla="*/ 51 h 65"/>
                <a:gd name="T18" fmla="*/ 0 w 33"/>
                <a:gd name="T19" fmla="*/ 56 h 65"/>
                <a:gd name="T20" fmla="*/ 14 w 33"/>
                <a:gd name="T21" fmla="*/ 65 h 65"/>
                <a:gd name="T22" fmla="*/ 16 w 33"/>
                <a:gd name="T23" fmla="*/ 56 h 65"/>
                <a:gd name="T24" fmla="*/ 19 w 33"/>
                <a:gd name="T25" fmla="*/ 48 h 65"/>
                <a:gd name="T26" fmla="*/ 21 w 33"/>
                <a:gd name="T27" fmla="*/ 42 h 65"/>
                <a:gd name="T28" fmla="*/ 23 w 33"/>
                <a:gd name="T29" fmla="*/ 34 h 65"/>
                <a:gd name="T30" fmla="*/ 26 w 33"/>
                <a:gd name="T31" fmla="*/ 28 h 65"/>
                <a:gd name="T32" fmla="*/ 28 w 33"/>
                <a:gd name="T33" fmla="*/ 20 h 65"/>
                <a:gd name="T34" fmla="*/ 30 w 33"/>
                <a:gd name="T35" fmla="*/ 14 h 65"/>
                <a:gd name="T36" fmla="*/ 33 w 33"/>
                <a:gd name="T37" fmla="*/ 9 h 65"/>
                <a:gd name="T38" fmla="*/ 33 w 33"/>
                <a:gd name="T39" fmla="*/ 6 h 65"/>
                <a:gd name="T40" fmla="*/ 19 w 33"/>
                <a:gd name="T4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65">
                  <a:moveTo>
                    <a:pt x="19" y="3"/>
                  </a:moveTo>
                  <a:lnTo>
                    <a:pt x="19" y="0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12" y="23"/>
                  </a:lnTo>
                  <a:lnTo>
                    <a:pt x="9" y="28"/>
                  </a:lnTo>
                  <a:lnTo>
                    <a:pt x="7" y="37"/>
                  </a:lnTo>
                  <a:lnTo>
                    <a:pt x="5" y="42"/>
                  </a:lnTo>
                  <a:lnTo>
                    <a:pt x="2" y="51"/>
                  </a:lnTo>
                  <a:lnTo>
                    <a:pt x="0" y="56"/>
                  </a:lnTo>
                  <a:lnTo>
                    <a:pt x="14" y="65"/>
                  </a:lnTo>
                  <a:lnTo>
                    <a:pt x="16" y="56"/>
                  </a:lnTo>
                  <a:lnTo>
                    <a:pt x="19" y="48"/>
                  </a:lnTo>
                  <a:lnTo>
                    <a:pt x="21" y="42"/>
                  </a:lnTo>
                  <a:lnTo>
                    <a:pt x="23" y="34"/>
                  </a:lnTo>
                  <a:lnTo>
                    <a:pt x="26" y="28"/>
                  </a:lnTo>
                  <a:lnTo>
                    <a:pt x="28" y="20"/>
                  </a:lnTo>
                  <a:lnTo>
                    <a:pt x="30" y="14"/>
                  </a:lnTo>
                  <a:lnTo>
                    <a:pt x="33" y="9"/>
                  </a:lnTo>
                  <a:lnTo>
                    <a:pt x="33" y="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7">
              <a:extLst>
                <a:ext uri="{FF2B5EF4-FFF2-40B4-BE49-F238E27FC236}">
                  <a16:creationId xmlns:a16="http://schemas.microsoft.com/office/drawing/2014/main" id="{B5F92045-87BA-76CE-14F3-7F2ACBBF4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2444"/>
              <a:ext cx="33" cy="67"/>
            </a:xfrm>
            <a:custGeom>
              <a:avLst/>
              <a:gdLst>
                <a:gd name="T0" fmla="*/ 18 w 33"/>
                <a:gd name="T1" fmla="*/ 0 h 67"/>
                <a:gd name="T2" fmla="*/ 18 w 33"/>
                <a:gd name="T3" fmla="*/ 2 h 67"/>
                <a:gd name="T4" fmla="*/ 16 w 33"/>
                <a:gd name="T5" fmla="*/ 8 h 67"/>
                <a:gd name="T6" fmla="*/ 14 w 33"/>
                <a:gd name="T7" fmla="*/ 16 h 67"/>
                <a:gd name="T8" fmla="*/ 11 w 33"/>
                <a:gd name="T9" fmla="*/ 25 h 67"/>
                <a:gd name="T10" fmla="*/ 9 w 33"/>
                <a:gd name="T11" fmla="*/ 30 h 67"/>
                <a:gd name="T12" fmla="*/ 7 w 33"/>
                <a:gd name="T13" fmla="*/ 39 h 67"/>
                <a:gd name="T14" fmla="*/ 4 w 33"/>
                <a:gd name="T15" fmla="*/ 47 h 67"/>
                <a:gd name="T16" fmla="*/ 2 w 33"/>
                <a:gd name="T17" fmla="*/ 56 h 67"/>
                <a:gd name="T18" fmla="*/ 0 w 33"/>
                <a:gd name="T19" fmla="*/ 64 h 67"/>
                <a:gd name="T20" fmla="*/ 14 w 33"/>
                <a:gd name="T21" fmla="*/ 67 h 67"/>
                <a:gd name="T22" fmla="*/ 16 w 33"/>
                <a:gd name="T23" fmla="*/ 61 h 67"/>
                <a:gd name="T24" fmla="*/ 18 w 33"/>
                <a:gd name="T25" fmla="*/ 53 h 67"/>
                <a:gd name="T26" fmla="*/ 21 w 33"/>
                <a:gd name="T27" fmla="*/ 44 h 67"/>
                <a:gd name="T28" fmla="*/ 23 w 33"/>
                <a:gd name="T29" fmla="*/ 39 h 67"/>
                <a:gd name="T30" fmla="*/ 26 w 33"/>
                <a:gd name="T31" fmla="*/ 30 h 67"/>
                <a:gd name="T32" fmla="*/ 28 w 33"/>
                <a:gd name="T33" fmla="*/ 22 h 67"/>
                <a:gd name="T34" fmla="*/ 30 w 33"/>
                <a:gd name="T35" fmla="*/ 14 h 67"/>
                <a:gd name="T36" fmla="*/ 33 w 33"/>
                <a:gd name="T37" fmla="*/ 5 h 67"/>
                <a:gd name="T38" fmla="*/ 33 w 33"/>
                <a:gd name="T39" fmla="*/ 5 h 67"/>
                <a:gd name="T40" fmla="*/ 18 w 33"/>
                <a:gd name="T4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67">
                  <a:moveTo>
                    <a:pt x="18" y="0"/>
                  </a:moveTo>
                  <a:lnTo>
                    <a:pt x="18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1" y="25"/>
                  </a:lnTo>
                  <a:lnTo>
                    <a:pt x="9" y="30"/>
                  </a:lnTo>
                  <a:lnTo>
                    <a:pt x="7" y="39"/>
                  </a:lnTo>
                  <a:lnTo>
                    <a:pt x="4" y="47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14" y="67"/>
                  </a:lnTo>
                  <a:lnTo>
                    <a:pt x="16" y="61"/>
                  </a:lnTo>
                  <a:lnTo>
                    <a:pt x="18" y="53"/>
                  </a:lnTo>
                  <a:lnTo>
                    <a:pt x="21" y="44"/>
                  </a:lnTo>
                  <a:lnTo>
                    <a:pt x="23" y="39"/>
                  </a:lnTo>
                  <a:lnTo>
                    <a:pt x="26" y="30"/>
                  </a:lnTo>
                  <a:lnTo>
                    <a:pt x="28" y="22"/>
                  </a:lnTo>
                  <a:lnTo>
                    <a:pt x="30" y="1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8">
              <a:extLst>
                <a:ext uri="{FF2B5EF4-FFF2-40B4-BE49-F238E27FC236}">
                  <a16:creationId xmlns:a16="http://schemas.microsoft.com/office/drawing/2014/main" id="{320FC74E-103D-FF3C-5C9D-606F4AEB3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" y="2163"/>
              <a:ext cx="139" cy="286"/>
            </a:xfrm>
            <a:custGeom>
              <a:avLst/>
              <a:gdLst>
                <a:gd name="T0" fmla="*/ 128 w 139"/>
                <a:gd name="T1" fmla="*/ 0 h 286"/>
                <a:gd name="T2" fmla="*/ 128 w 139"/>
                <a:gd name="T3" fmla="*/ 3 h 286"/>
                <a:gd name="T4" fmla="*/ 109 w 139"/>
                <a:gd name="T5" fmla="*/ 34 h 286"/>
                <a:gd name="T6" fmla="*/ 92 w 139"/>
                <a:gd name="T7" fmla="*/ 67 h 286"/>
                <a:gd name="T8" fmla="*/ 76 w 139"/>
                <a:gd name="T9" fmla="*/ 101 h 286"/>
                <a:gd name="T10" fmla="*/ 59 w 139"/>
                <a:gd name="T11" fmla="*/ 135 h 286"/>
                <a:gd name="T12" fmla="*/ 43 w 139"/>
                <a:gd name="T13" fmla="*/ 171 h 286"/>
                <a:gd name="T14" fmla="*/ 29 w 139"/>
                <a:gd name="T15" fmla="*/ 205 h 286"/>
                <a:gd name="T16" fmla="*/ 15 w 139"/>
                <a:gd name="T17" fmla="*/ 244 h 286"/>
                <a:gd name="T18" fmla="*/ 0 w 139"/>
                <a:gd name="T19" fmla="*/ 281 h 286"/>
                <a:gd name="T20" fmla="*/ 15 w 139"/>
                <a:gd name="T21" fmla="*/ 286 h 286"/>
                <a:gd name="T22" fmla="*/ 29 w 139"/>
                <a:gd name="T23" fmla="*/ 250 h 286"/>
                <a:gd name="T24" fmla="*/ 43 w 139"/>
                <a:gd name="T25" fmla="*/ 213 h 286"/>
                <a:gd name="T26" fmla="*/ 57 w 139"/>
                <a:gd name="T27" fmla="*/ 180 h 286"/>
                <a:gd name="T28" fmla="*/ 73 w 139"/>
                <a:gd name="T29" fmla="*/ 143 h 286"/>
                <a:gd name="T30" fmla="*/ 90 w 139"/>
                <a:gd name="T31" fmla="*/ 109 h 286"/>
                <a:gd name="T32" fmla="*/ 106 w 139"/>
                <a:gd name="T33" fmla="*/ 76 h 286"/>
                <a:gd name="T34" fmla="*/ 123 w 139"/>
                <a:gd name="T35" fmla="*/ 45 h 286"/>
                <a:gd name="T36" fmla="*/ 139 w 139"/>
                <a:gd name="T37" fmla="*/ 11 h 286"/>
                <a:gd name="T38" fmla="*/ 139 w 139"/>
                <a:gd name="T39" fmla="*/ 11 h 286"/>
                <a:gd name="T40" fmla="*/ 128 w 139"/>
                <a:gd name="T4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286">
                  <a:moveTo>
                    <a:pt x="128" y="0"/>
                  </a:moveTo>
                  <a:lnTo>
                    <a:pt x="128" y="3"/>
                  </a:lnTo>
                  <a:lnTo>
                    <a:pt x="109" y="34"/>
                  </a:lnTo>
                  <a:lnTo>
                    <a:pt x="92" y="67"/>
                  </a:lnTo>
                  <a:lnTo>
                    <a:pt x="76" y="101"/>
                  </a:lnTo>
                  <a:lnTo>
                    <a:pt x="59" y="135"/>
                  </a:lnTo>
                  <a:lnTo>
                    <a:pt x="43" y="171"/>
                  </a:lnTo>
                  <a:lnTo>
                    <a:pt x="29" y="205"/>
                  </a:lnTo>
                  <a:lnTo>
                    <a:pt x="15" y="244"/>
                  </a:lnTo>
                  <a:lnTo>
                    <a:pt x="0" y="281"/>
                  </a:lnTo>
                  <a:lnTo>
                    <a:pt x="15" y="286"/>
                  </a:lnTo>
                  <a:lnTo>
                    <a:pt x="29" y="250"/>
                  </a:lnTo>
                  <a:lnTo>
                    <a:pt x="43" y="213"/>
                  </a:lnTo>
                  <a:lnTo>
                    <a:pt x="57" y="180"/>
                  </a:lnTo>
                  <a:lnTo>
                    <a:pt x="73" y="143"/>
                  </a:lnTo>
                  <a:lnTo>
                    <a:pt x="90" y="109"/>
                  </a:lnTo>
                  <a:lnTo>
                    <a:pt x="106" y="76"/>
                  </a:lnTo>
                  <a:lnTo>
                    <a:pt x="123" y="45"/>
                  </a:lnTo>
                  <a:lnTo>
                    <a:pt x="139" y="11"/>
                  </a:lnTo>
                  <a:lnTo>
                    <a:pt x="139" y="1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9">
              <a:extLst>
                <a:ext uri="{FF2B5EF4-FFF2-40B4-BE49-F238E27FC236}">
                  <a16:creationId xmlns:a16="http://schemas.microsoft.com/office/drawing/2014/main" id="{75CC28EF-5ED3-DD18-316B-E69BB632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" y="2065"/>
              <a:ext cx="72" cy="109"/>
            </a:xfrm>
            <a:custGeom>
              <a:avLst/>
              <a:gdLst>
                <a:gd name="T0" fmla="*/ 58 w 72"/>
                <a:gd name="T1" fmla="*/ 3 h 109"/>
                <a:gd name="T2" fmla="*/ 61 w 72"/>
                <a:gd name="T3" fmla="*/ 0 h 109"/>
                <a:gd name="T4" fmla="*/ 54 w 72"/>
                <a:gd name="T5" fmla="*/ 11 h 109"/>
                <a:gd name="T6" fmla="*/ 44 w 72"/>
                <a:gd name="T7" fmla="*/ 22 h 109"/>
                <a:gd name="T8" fmla="*/ 37 w 72"/>
                <a:gd name="T9" fmla="*/ 36 h 109"/>
                <a:gd name="T10" fmla="*/ 30 w 72"/>
                <a:gd name="T11" fmla="*/ 47 h 109"/>
                <a:gd name="T12" fmla="*/ 23 w 72"/>
                <a:gd name="T13" fmla="*/ 61 h 109"/>
                <a:gd name="T14" fmla="*/ 16 w 72"/>
                <a:gd name="T15" fmla="*/ 73 h 109"/>
                <a:gd name="T16" fmla="*/ 7 w 72"/>
                <a:gd name="T17" fmla="*/ 87 h 109"/>
                <a:gd name="T18" fmla="*/ 0 w 72"/>
                <a:gd name="T19" fmla="*/ 98 h 109"/>
                <a:gd name="T20" fmla="*/ 11 w 72"/>
                <a:gd name="T21" fmla="*/ 109 h 109"/>
                <a:gd name="T22" fmla="*/ 18 w 72"/>
                <a:gd name="T23" fmla="*/ 95 h 109"/>
                <a:gd name="T24" fmla="*/ 28 w 72"/>
                <a:gd name="T25" fmla="*/ 84 h 109"/>
                <a:gd name="T26" fmla="*/ 35 w 72"/>
                <a:gd name="T27" fmla="*/ 70 h 109"/>
                <a:gd name="T28" fmla="*/ 42 w 72"/>
                <a:gd name="T29" fmla="*/ 59 h 109"/>
                <a:gd name="T30" fmla="*/ 49 w 72"/>
                <a:gd name="T31" fmla="*/ 45 h 109"/>
                <a:gd name="T32" fmla="*/ 58 w 72"/>
                <a:gd name="T33" fmla="*/ 33 h 109"/>
                <a:gd name="T34" fmla="*/ 65 w 72"/>
                <a:gd name="T35" fmla="*/ 22 h 109"/>
                <a:gd name="T36" fmla="*/ 72 w 72"/>
                <a:gd name="T37" fmla="*/ 11 h 109"/>
                <a:gd name="T38" fmla="*/ 72 w 72"/>
                <a:gd name="T39" fmla="*/ 8 h 109"/>
                <a:gd name="T40" fmla="*/ 58 w 72"/>
                <a:gd name="T41" fmla="*/ 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109">
                  <a:moveTo>
                    <a:pt x="58" y="3"/>
                  </a:moveTo>
                  <a:lnTo>
                    <a:pt x="61" y="0"/>
                  </a:lnTo>
                  <a:lnTo>
                    <a:pt x="54" y="11"/>
                  </a:lnTo>
                  <a:lnTo>
                    <a:pt x="44" y="22"/>
                  </a:lnTo>
                  <a:lnTo>
                    <a:pt x="37" y="36"/>
                  </a:lnTo>
                  <a:lnTo>
                    <a:pt x="30" y="47"/>
                  </a:lnTo>
                  <a:lnTo>
                    <a:pt x="23" y="61"/>
                  </a:lnTo>
                  <a:lnTo>
                    <a:pt x="16" y="73"/>
                  </a:lnTo>
                  <a:lnTo>
                    <a:pt x="7" y="87"/>
                  </a:lnTo>
                  <a:lnTo>
                    <a:pt x="0" y="98"/>
                  </a:lnTo>
                  <a:lnTo>
                    <a:pt x="11" y="109"/>
                  </a:lnTo>
                  <a:lnTo>
                    <a:pt x="18" y="95"/>
                  </a:lnTo>
                  <a:lnTo>
                    <a:pt x="28" y="84"/>
                  </a:lnTo>
                  <a:lnTo>
                    <a:pt x="35" y="70"/>
                  </a:lnTo>
                  <a:lnTo>
                    <a:pt x="42" y="59"/>
                  </a:lnTo>
                  <a:lnTo>
                    <a:pt x="49" y="45"/>
                  </a:lnTo>
                  <a:lnTo>
                    <a:pt x="58" y="33"/>
                  </a:lnTo>
                  <a:lnTo>
                    <a:pt x="65" y="22"/>
                  </a:lnTo>
                  <a:lnTo>
                    <a:pt x="72" y="11"/>
                  </a:lnTo>
                  <a:lnTo>
                    <a:pt x="72" y="8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100">
              <a:extLst>
                <a:ext uri="{FF2B5EF4-FFF2-40B4-BE49-F238E27FC236}">
                  <a16:creationId xmlns:a16="http://schemas.microsoft.com/office/drawing/2014/main" id="{418F419A-7153-06D8-4474-699D32618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" y="2031"/>
              <a:ext cx="33" cy="42"/>
            </a:xfrm>
            <a:custGeom>
              <a:avLst/>
              <a:gdLst>
                <a:gd name="T0" fmla="*/ 24 w 33"/>
                <a:gd name="T1" fmla="*/ 0 h 42"/>
                <a:gd name="T2" fmla="*/ 19 w 33"/>
                <a:gd name="T3" fmla="*/ 6 h 42"/>
                <a:gd name="T4" fmla="*/ 19 w 33"/>
                <a:gd name="T5" fmla="*/ 8 h 42"/>
                <a:gd name="T6" fmla="*/ 17 w 33"/>
                <a:gd name="T7" fmla="*/ 11 h 42"/>
                <a:gd name="T8" fmla="*/ 17 w 33"/>
                <a:gd name="T9" fmla="*/ 14 h 42"/>
                <a:gd name="T10" fmla="*/ 12 w 33"/>
                <a:gd name="T11" fmla="*/ 17 h 42"/>
                <a:gd name="T12" fmla="*/ 10 w 33"/>
                <a:gd name="T13" fmla="*/ 20 h 42"/>
                <a:gd name="T14" fmla="*/ 7 w 33"/>
                <a:gd name="T15" fmla="*/ 25 h 42"/>
                <a:gd name="T16" fmla="*/ 5 w 33"/>
                <a:gd name="T17" fmla="*/ 28 h 42"/>
                <a:gd name="T18" fmla="*/ 0 w 33"/>
                <a:gd name="T19" fmla="*/ 37 h 42"/>
                <a:gd name="T20" fmla="*/ 14 w 33"/>
                <a:gd name="T21" fmla="*/ 42 h 42"/>
                <a:gd name="T22" fmla="*/ 17 w 33"/>
                <a:gd name="T23" fmla="*/ 39 h 42"/>
                <a:gd name="T24" fmla="*/ 19 w 33"/>
                <a:gd name="T25" fmla="*/ 37 h 42"/>
                <a:gd name="T26" fmla="*/ 22 w 33"/>
                <a:gd name="T27" fmla="*/ 34 h 42"/>
                <a:gd name="T28" fmla="*/ 24 w 33"/>
                <a:gd name="T29" fmla="*/ 28 h 42"/>
                <a:gd name="T30" fmla="*/ 26 w 33"/>
                <a:gd name="T31" fmla="*/ 25 h 42"/>
                <a:gd name="T32" fmla="*/ 31 w 33"/>
                <a:gd name="T33" fmla="*/ 20 h 42"/>
                <a:gd name="T34" fmla="*/ 33 w 33"/>
                <a:gd name="T35" fmla="*/ 17 h 42"/>
                <a:gd name="T36" fmla="*/ 33 w 33"/>
                <a:gd name="T37" fmla="*/ 8 h 42"/>
                <a:gd name="T38" fmla="*/ 31 w 33"/>
                <a:gd name="T39" fmla="*/ 14 h 42"/>
                <a:gd name="T40" fmla="*/ 24 w 33"/>
                <a:gd name="T41" fmla="*/ 0 h 42"/>
                <a:gd name="T42" fmla="*/ 19 w 33"/>
                <a:gd name="T43" fmla="*/ 3 h 42"/>
                <a:gd name="T44" fmla="*/ 19 w 33"/>
                <a:gd name="T45" fmla="*/ 6 h 42"/>
                <a:gd name="T46" fmla="*/ 24 w 33"/>
                <a:gd name="T4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42">
                  <a:moveTo>
                    <a:pt x="24" y="0"/>
                  </a:moveTo>
                  <a:lnTo>
                    <a:pt x="19" y="6"/>
                  </a:lnTo>
                  <a:lnTo>
                    <a:pt x="19" y="8"/>
                  </a:lnTo>
                  <a:lnTo>
                    <a:pt x="17" y="11"/>
                  </a:lnTo>
                  <a:lnTo>
                    <a:pt x="17" y="14"/>
                  </a:lnTo>
                  <a:lnTo>
                    <a:pt x="12" y="17"/>
                  </a:lnTo>
                  <a:lnTo>
                    <a:pt x="10" y="20"/>
                  </a:lnTo>
                  <a:lnTo>
                    <a:pt x="7" y="25"/>
                  </a:lnTo>
                  <a:lnTo>
                    <a:pt x="5" y="28"/>
                  </a:lnTo>
                  <a:lnTo>
                    <a:pt x="0" y="37"/>
                  </a:lnTo>
                  <a:lnTo>
                    <a:pt x="14" y="42"/>
                  </a:lnTo>
                  <a:lnTo>
                    <a:pt x="17" y="39"/>
                  </a:lnTo>
                  <a:lnTo>
                    <a:pt x="19" y="37"/>
                  </a:lnTo>
                  <a:lnTo>
                    <a:pt x="22" y="34"/>
                  </a:lnTo>
                  <a:lnTo>
                    <a:pt x="24" y="28"/>
                  </a:lnTo>
                  <a:lnTo>
                    <a:pt x="26" y="25"/>
                  </a:lnTo>
                  <a:lnTo>
                    <a:pt x="31" y="20"/>
                  </a:lnTo>
                  <a:lnTo>
                    <a:pt x="33" y="17"/>
                  </a:lnTo>
                  <a:lnTo>
                    <a:pt x="33" y="8"/>
                  </a:lnTo>
                  <a:lnTo>
                    <a:pt x="31" y="14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9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101">
              <a:extLst>
                <a:ext uri="{FF2B5EF4-FFF2-40B4-BE49-F238E27FC236}">
                  <a16:creationId xmlns:a16="http://schemas.microsoft.com/office/drawing/2014/main" id="{BD473962-73B4-D408-9B58-52782A5B8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" y="2000"/>
              <a:ext cx="35" cy="45"/>
            </a:xfrm>
            <a:custGeom>
              <a:avLst/>
              <a:gdLst>
                <a:gd name="T0" fmla="*/ 23 w 35"/>
                <a:gd name="T1" fmla="*/ 0 h 45"/>
                <a:gd name="T2" fmla="*/ 26 w 35"/>
                <a:gd name="T3" fmla="*/ 0 h 45"/>
                <a:gd name="T4" fmla="*/ 21 w 35"/>
                <a:gd name="T5" fmla="*/ 3 h 45"/>
                <a:gd name="T6" fmla="*/ 16 w 35"/>
                <a:gd name="T7" fmla="*/ 9 h 45"/>
                <a:gd name="T8" fmla="*/ 14 w 35"/>
                <a:gd name="T9" fmla="*/ 14 h 45"/>
                <a:gd name="T10" fmla="*/ 9 w 35"/>
                <a:gd name="T11" fmla="*/ 17 h 45"/>
                <a:gd name="T12" fmla="*/ 7 w 35"/>
                <a:gd name="T13" fmla="*/ 23 h 45"/>
                <a:gd name="T14" fmla="*/ 5 w 35"/>
                <a:gd name="T15" fmla="*/ 25 h 45"/>
                <a:gd name="T16" fmla="*/ 2 w 35"/>
                <a:gd name="T17" fmla="*/ 28 h 45"/>
                <a:gd name="T18" fmla="*/ 0 w 35"/>
                <a:gd name="T19" fmla="*/ 31 h 45"/>
                <a:gd name="T20" fmla="*/ 7 w 35"/>
                <a:gd name="T21" fmla="*/ 45 h 45"/>
                <a:gd name="T22" fmla="*/ 12 w 35"/>
                <a:gd name="T23" fmla="*/ 42 h 45"/>
                <a:gd name="T24" fmla="*/ 14 w 35"/>
                <a:gd name="T25" fmla="*/ 37 h 45"/>
                <a:gd name="T26" fmla="*/ 19 w 35"/>
                <a:gd name="T27" fmla="*/ 34 h 45"/>
                <a:gd name="T28" fmla="*/ 21 w 35"/>
                <a:gd name="T29" fmla="*/ 28 h 45"/>
                <a:gd name="T30" fmla="*/ 23 w 35"/>
                <a:gd name="T31" fmla="*/ 25 h 45"/>
                <a:gd name="T32" fmla="*/ 28 w 35"/>
                <a:gd name="T33" fmla="*/ 20 h 45"/>
                <a:gd name="T34" fmla="*/ 30 w 35"/>
                <a:gd name="T35" fmla="*/ 17 h 45"/>
                <a:gd name="T36" fmla="*/ 33 w 35"/>
                <a:gd name="T37" fmla="*/ 14 h 45"/>
                <a:gd name="T38" fmla="*/ 35 w 35"/>
                <a:gd name="T39" fmla="*/ 11 h 45"/>
                <a:gd name="T40" fmla="*/ 23 w 35"/>
                <a:gd name="T4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5">
                  <a:moveTo>
                    <a:pt x="23" y="0"/>
                  </a:moveTo>
                  <a:lnTo>
                    <a:pt x="26" y="0"/>
                  </a:lnTo>
                  <a:lnTo>
                    <a:pt x="21" y="3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9" y="17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28"/>
                  </a:lnTo>
                  <a:lnTo>
                    <a:pt x="0" y="31"/>
                  </a:lnTo>
                  <a:lnTo>
                    <a:pt x="7" y="45"/>
                  </a:lnTo>
                  <a:lnTo>
                    <a:pt x="12" y="42"/>
                  </a:lnTo>
                  <a:lnTo>
                    <a:pt x="14" y="37"/>
                  </a:lnTo>
                  <a:lnTo>
                    <a:pt x="19" y="34"/>
                  </a:lnTo>
                  <a:lnTo>
                    <a:pt x="21" y="28"/>
                  </a:lnTo>
                  <a:lnTo>
                    <a:pt x="23" y="25"/>
                  </a:lnTo>
                  <a:lnTo>
                    <a:pt x="28" y="20"/>
                  </a:lnTo>
                  <a:lnTo>
                    <a:pt x="30" y="17"/>
                  </a:lnTo>
                  <a:lnTo>
                    <a:pt x="33" y="14"/>
                  </a:lnTo>
                  <a:lnTo>
                    <a:pt x="35" y="1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102">
              <a:extLst>
                <a:ext uri="{FF2B5EF4-FFF2-40B4-BE49-F238E27FC236}">
                  <a16:creationId xmlns:a16="http://schemas.microsoft.com/office/drawing/2014/main" id="{9EE2C6AC-7999-60EC-6072-ED7E67FCB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" y="1930"/>
              <a:ext cx="66" cy="81"/>
            </a:xfrm>
            <a:custGeom>
              <a:avLst/>
              <a:gdLst>
                <a:gd name="T0" fmla="*/ 57 w 66"/>
                <a:gd name="T1" fmla="*/ 0 h 81"/>
                <a:gd name="T2" fmla="*/ 57 w 66"/>
                <a:gd name="T3" fmla="*/ 0 h 81"/>
                <a:gd name="T4" fmla="*/ 50 w 66"/>
                <a:gd name="T5" fmla="*/ 8 h 81"/>
                <a:gd name="T6" fmla="*/ 40 w 66"/>
                <a:gd name="T7" fmla="*/ 17 h 81"/>
                <a:gd name="T8" fmla="*/ 33 w 66"/>
                <a:gd name="T9" fmla="*/ 25 h 81"/>
                <a:gd name="T10" fmla="*/ 26 w 66"/>
                <a:gd name="T11" fmla="*/ 37 h 81"/>
                <a:gd name="T12" fmla="*/ 19 w 66"/>
                <a:gd name="T13" fmla="*/ 45 h 81"/>
                <a:gd name="T14" fmla="*/ 15 w 66"/>
                <a:gd name="T15" fmla="*/ 53 h 81"/>
                <a:gd name="T16" fmla="*/ 7 w 66"/>
                <a:gd name="T17" fmla="*/ 62 h 81"/>
                <a:gd name="T18" fmla="*/ 0 w 66"/>
                <a:gd name="T19" fmla="*/ 70 h 81"/>
                <a:gd name="T20" fmla="*/ 12 w 66"/>
                <a:gd name="T21" fmla="*/ 81 h 81"/>
                <a:gd name="T22" fmla="*/ 17 w 66"/>
                <a:gd name="T23" fmla="*/ 73 h 81"/>
                <a:gd name="T24" fmla="*/ 24 w 66"/>
                <a:gd name="T25" fmla="*/ 65 h 81"/>
                <a:gd name="T26" fmla="*/ 31 w 66"/>
                <a:gd name="T27" fmla="*/ 56 h 81"/>
                <a:gd name="T28" fmla="*/ 38 w 66"/>
                <a:gd name="T29" fmla="*/ 48 h 81"/>
                <a:gd name="T30" fmla="*/ 45 w 66"/>
                <a:gd name="T31" fmla="*/ 39 h 81"/>
                <a:gd name="T32" fmla="*/ 52 w 66"/>
                <a:gd name="T33" fmla="*/ 31 h 81"/>
                <a:gd name="T34" fmla="*/ 59 w 66"/>
                <a:gd name="T35" fmla="*/ 23 h 81"/>
                <a:gd name="T36" fmla="*/ 66 w 66"/>
                <a:gd name="T37" fmla="*/ 14 h 81"/>
                <a:gd name="T38" fmla="*/ 66 w 66"/>
                <a:gd name="T39" fmla="*/ 14 h 81"/>
                <a:gd name="T40" fmla="*/ 57 w 66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81">
                  <a:moveTo>
                    <a:pt x="57" y="0"/>
                  </a:moveTo>
                  <a:lnTo>
                    <a:pt x="57" y="0"/>
                  </a:lnTo>
                  <a:lnTo>
                    <a:pt x="50" y="8"/>
                  </a:lnTo>
                  <a:lnTo>
                    <a:pt x="40" y="17"/>
                  </a:lnTo>
                  <a:lnTo>
                    <a:pt x="33" y="25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5" y="53"/>
                  </a:lnTo>
                  <a:lnTo>
                    <a:pt x="7" y="62"/>
                  </a:lnTo>
                  <a:lnTo>
                    <a:pt x="0" y="70"/>
                  </a:lnTo>
                  <a:lnTo>
                    <a:pt x="12" y="81"/>
                  </a:lnTo>
                  <a:lnTo>
                    <a:pt x="17" y="73"/>
                  </a:lnTo>
                  <a:lnTo>
                    <a:pt x="24" y="65"/>
                  </a:lnTo>
                  <a:lnTo>
                    <a:pt x="31" y="56"/>
                  </a:lnTo>
                  <a:lnTo>
                    <a:pt x="38" y="48"/>
                  </a:lnTo>
                  <a:lnTo>
                    <a:pt x="45" y="39"/>
                  </a:lnTo>
                  <a:lnTo>
                    <a:pt x="52" y="31"/>
                  </a:lnTo>
                  <a:lnTo>
                    <a:pt x="59" y="23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103">
              <a:extLst>
                <a:ext uri="{FF2B5EF4-FFF2-40B4-BE49-F238E27FC236}">
                  <a16:creationId xmlns:a16="http://schemas.microsoft.com/office/drawing/2014/main" id="{6AAA7F82-7B31-EC2D-743A-1A0556A06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888"/>
              <a:ext cx="42" cy="56"/>
            </a:xfrm>
            <a:custGeom>
              <a:avLst/>
              <a:gdLst>
                <a:gd name="T0" fmla="*/ 30 w 42"/>
                <a:gd name="T1" fmla="*/ 3 h 56"/>
                <a:gd name="T2" fmla="*/ 30 w 42"/>
                <a:gd name="T3" fmla="*/ 0 h 56"/>
                <a:gd name="T4" fmla="*/ 26 w 42"/>
                <a:gd name="T5" fmla="*/ 6 h 56"/>
                <a:gd name="T6" fmla="*/ 23 w 42"/>
                <a:gd name="T7" fmla="*/ 11 h 56"/>
                <a:gd name="T8" fmla="*/ 19 w 42"/>
                <a:gd name="T9" fmla="*/ 17 h 56"/>
                <a:gd name="T10" fmla="*/ 16 w 42"/>
                <a:gd name="T11" fmla="*/ 22 h 56"/>
                <a:gd name="T12" fmla="*/ 12 w 42"/>
                <a:gd name="T13" fmla="*/ 28 h 56"/>
                <a:gd name="T14" fmla="*/ 7 w 42"/>
                <a:gd name="T15" fmla="*/ 34 h 56"/>
                <a:gd name="T16" fmla="*/ 5 w 42"/>
                <a:gd name="T17" fmla="*/ 39 h 56"/>
                <a:gd name="T18" fmla="*/ 0 w 42"/>
                <a:gd name="T19" fmla="*/ 42 h 56"/>
                <a:gd name="T20" fmla="*/ 9 w 42"/>
                <a:gd name="T21" fmla="*/ 56 h 56"/>
                <a:gd name="T22" fmla="*/ 14 w 42"/>
                <a:gd name="T23" fmla="*/ 50 h 56"/>
                <a:gd name="T24" fmla="*/ 19 w 42"/>
                <a:gd name="T25" fmla="*/ 45 h 56"/>
                <a:gd name="T26" fmla="*/ 23 w 42"/>
                <a:gd name="T27" fmla="*/ 39 h 56"/>
                <a:gd name="T28" fmla="*/ 28 w 42"/>
                <a:gd name="T29" fmla="*/ 34 h 56"/>
                <a:gd name="T30" fmla="*/ 30 w 42"/>
                <a:gd name="T31" fmla="*/ 28 h 56"/>
                <a:gd name="T32" fmla="*/ 35 w 42"/>
                <a:gd name="T33" fmla="*/ 22 h 56"/>
                <a:gd name="T34" fmla="*/ 38 w 42"/>
                <a:gd name="T35" fmla="*/ 17 h 56"/>
                <a:gd name="T36" fmla="*/ 42 w 42"/>
                <a:gd name="T37" fmla="*/ 14 h 56"/>
                <a:gd name="T38" fmla="*/ 42 w 42"/>
                <a:gd name="T39" fmla="*/ 14 h 56"/>
                <a:gd name="T40" fmla="*/ 30 w 42"/>
                <a:gd name="T41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56">
                  <a:moveTo>
                    <a:pt x="30" y="3"/>
                  </a:moveTo>
                  <a:lnTo>
                    <a:pt x="30" y="0"/>
                  </a:lnTo>
                  <a:lnTo>
                    <a:pt x="26" y="6"/>
                  </a:lnTo>
                  <a:lnTo>
                    <a:pt x="23" y="11"/>
                  </a:lnTo>
                  <a:lnTo>
                    <a:pt x="19" y="17"/>
                  </a:lnTo>
                  <a:lnTo>
                    <a:pt x="16" y="22"/>
                  </a:lnTo>
                  <a:lnTo>
                    <a:pt x="12" y="28"/>
                  </a:lnTo>
                  <a:lnTo>
                    <a:pt x="7" y="34"/>
                  </a:lnTo>
                  <a:lnTo>
                    <a:pt x="5" y="39"/>
                  </a:lnTo>
                  <a:lnTo>
                    <a:pt x="0" y="42"/>
                  </a:lnTo>
                  <a:lnTo>
                    <a:pt x="9" y="56"/>
                  </a:lnTo>
                  <a:lnTo>
                    <a:pt x="14" y="50"/>
                  </a:lnTo>
                  <a:lnTo>
                    <a:pt x="19" y="45"/>
                  </a:lnTo>
                  <a:lnTo>
                    <a:pt x="23" y="39"/>
                  </a:lnTo>
                  <a:lnTo>
                    <a:pt x="28" y="34"/>
                  </a:lnTo>
                  <a:lnTo>
                    <a:pt x="30" y="28"/>
                  </a:lnTo>
                  <a:lnTo>
                    <a:pt x="35" y="22"/>
                  </a:lnTo>
                  <a:lnTo>
                    <a:pt x="38" y="17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04">
              <a:extLst>
                <a:ext uri="{FF2B5EF4-FFF2-40B4-BE49-F238E27FC236}">
                  <a16:creationId xmlns:a16="http://schemas.microsoft.com/office/drawing/2014/main" id="{5D23E9A6-A9AE-EAF8-6DF7-95D3A93B6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1809"/>
              <a:ext cx="76" cy="93"/>
            </a:xfrm>
            <a:custGeom>
              <a:avLst/>
              <a:gdLst>
                <a:gd name="T0" fmla="*/ 64 w 76"/>
                <a:gd name="T1" fmla="*/ 0 h 93"/>
                <a:gd name="T2" fmla="*/ 64 w 76"/>
                <a:gd name="T3" fmla="*/ 0 h 93"/>
                <a:gd name="T4" fmla="*/ 57 w 76"/>
                <a:gd name="T5" fmla="*/ 9 h 93"/>
                <a:gd name="T6" fmla="*/ 50 w 76"/>
                <a:gd name="T7" fmla="*/ 20 h 93"/>
                <a:gd name="T8" fmla="*/ 40 w 76"/>
                <a:gd name="T9" fmla="*/ 31 h 93"/>
                <a:gd name="T10" fmla="*/ 33 w 76"/>
                <a:gd name="T11" fmla="*/ 40 h 93"/>
                <a:gd name="T12" fmla="*/ 24 w 76"/>
                <a:gd name="T13" fmla="*/ 51 h 93"/>
                <a:gd name="T14" fmla="*/ 17 w 76"/>
                <a:gd name="T15" fmla="*/ 62 h 93"/>
                <a:gd name="T16" fmla="*/ 8 w 76"/>
                <a:gd name="T17" fmla="*/ 71 h 93"/>
                <a:gd name="T18" fmla="*/ 0 w 76"/>
                <a:gd name="T19" fmla="*/ 82 h 93"/>
                <a:gd name="T20" fmla="*/ 12 w 76"/>
                <a:gd name="T21" fmla="*/ 93 h 93"/>
                <a:gd name="T22" fmla="*/ 19 w 76"/>
                <a:gd name="T23" fmla="*/ 82 h 93"/>
                <a:gd name="T24" fmla="*/ 26 w 76"/>
                <a:gd name="T25" fmla="*/ 73 h 93"/>
                <a:gd name="T26" fmla="*/ 36 w 76"/>
                <a:gd name="T27" fmla="*/ 62 h 93"/>
                <a:gd name="T28" fmla="*/ 43 w 76"/>
                <a:gd name="T29" fmla="*/ 54 h 93"/>
                <a:gd name="T30" fmla="*/ 52 w 76"/>
                <a:gd name="T31" fmla="*/ 42 h 93"/>
                <a:gd name="T32" fmla="*/ 59 w 76"/>
                <a:gd name="T33" fmla="*/ 31 h 93"/>
                <a:gd name="T34" fmla="*/ 66 w 76"/>
                <a:gd name="T35" fmla="*/ 23 h 93"/>
                <a:gd name="T36" fmla="*/ 76 w 76"/>
                <a:gd name="T37" fmla="*/ 12 h 93"/>
                <a:gd name="T38" fmla="*/ 76 w 76"/>
                <a:gd name="T39" fmla="*/ 12 h 93"/>
                <a:gd name="T40" fmla="*/ 64 w 76"/>
                <a:gd name="T4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93">
                  <a:moveTo>
                    <a:pt x="64" y="0"/>
                  </a:moveTo>
                  <a:lnTo>
                    <a:pt x="64" y="0"/>
                  </a:lnTo>
                  <a:lnTo>
                    <a:pt x="57" y="9"/>
                  </a:lnTo>
                  <a:lnTo>
                    <a:pt x="50" y="20"/>
                  </a:lnTo>
                  <a:lnTo>
                    <a:pt x="40" y="31"/>
                  </a:lnTo>
                  <a:lnTo>
                    <a:pt x="33" y="40"/>
                  </a:lnTo>
                  <a:lnTo>
                    <a:pt x="24" y="51"/>
                  </a:lnTo>
                  <a:lnTo>
                    <a:pt x="17" y="62"/>
                  </a:lnTo>
                  <a:lnTo>
                    <a:pt x="8" y="71"/>
                  </a:lnTo>
                  <a:lnTo>
                    <a:pt x="0" y="82"/>
                  </a:lnTo>
                  <a:lnTo>
                    <a:pt x="12" y="93"/>
                  </a:lnTo>
                  <a:lnTo>
                    <a:pt x="19" y="82"/>
                  </a:lnTo>
                  <a:lnTo>
                    <a:pt x="26" y="73"/>
                  </a:lnTo>
                  <a:lnTo>
                    <a:pt x="36" y="62"/>
                  </a:lnTo>
                  <a:lnTo>
                    <a:pt x="43" y="54"/>
                  </a:lnTo>
                  <a:lnTo>
                    <a:pt x="52" y="42"/>
                  </a:lnTo>
                  <a:lnTo>
                    <a:pt x="59" y="31"/>
                  </a:lnTo>
                  <a:lnTo>
                    <a:pt x="66" y="23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105">
              <a:extLst>
                <a:ext uri="{FF2B5EF4-FFF2-40B4-BE49-F238E27FC236}">
                  <a16:creationId xmlns:a16="http://schemas.microsoft.com/office/drawing/2014/main" id="{A40CD2D0-F339-325F-0D50-2D21F2D7A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571"/>
              <a:ext cx="235" cy="250"/>
            </a:xfrm>
            <a:custGeom>
              <a:avLst/>
              <a:gdLst>
                <a:gd name="T0" fmla="*/ 226 w 235"/>
                <a:gd name="T1" fmla="*/ 0 h 250"/>
                <a:gd name="T2" fmla="*/ 198 w 235"/>
                <a:gd name="T3" fmla="*/ 28 h 250"/>
                <a:gd name="T4" fmla="*/ 169 w 235"/>
                <a:gd name="T5" fmla="*/ 56 h 250"/>
                <a:gd name="T6" fmla="*/ 141 w 235"/>
                <a:gd name="T7" fmla="*/ 87 h 250"/>
                <a:gd name="T8" fmla="*/ 113 w 235"/>
                <a:gd name="T9" fmla="*/ 115 h 250"/>
                <a:gd name="T10" fmla="*/ 82 w 235"/>
                <a:gd name="T11" fmla="*/ 146 h 250"/>
                <a:gd name="T12" fmla="*/ 54 w 235"/>
                <a:gd name="T13" fmla="*/ 177 h 250"/>
                <a:gd name="T14" fmla="*/ 26 w 235"/>
                <a:gd name="T15" fmla="*/ 208 h 250"/>
                <a:gd name="T16" fmla="*/ 0 w 235"/>
                <a:gd name="T17" fmla="*/ 238 h 250"/>
                <a:gd name="T18" fmla="*/ 12 w 235"/>
                <a:gd name="T19" fmla="*/ 250 h 250"/>
                <a:gd name="T20" fmla="*/ 38 w 235"/>
                <a:gd name="T21" fmla="*/ 222 h 250"/>
                <a:gd name="T22" fmla="*/ 64 w 235"/>
                <a:gd name="T23" fmla="*/ 191 h 250"/>
                <a:gd name="T24" fmla="*/ 92 w 235"/>
                <a:gd name="T25" fmla="*/ 160 h 250"/>
                <a:gd name="T26" fmla="*/ 122 w 235"/>
                <a:gd name="T27" fmla="*/ 129 h 250"/>
                <a:gd name="T28" fmla="*/ 151 w 235"/>
                <a:gd name="T29" fmla="*/ 98 h 250"/>
                <a:gd name="T30" fmla="*/ 181 w 235"/>
                <a:gd name="T31" fmla="*/ 70 h 250"/>
                <a:gd name="T32" fmla="*/ 209 w 235"/>
                <a:gd name="T33" fmla="*/ 42 h 250"/>
                <a:gd name="T34" fmla="*/ 235 w 235"/>
                <a:gd name="T35" fmla="*/ 14 h 250"/>
                <a:gd name="T36" fmla="*/ 226 w 235"/>
                <a:gd name="T37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5" h="250">
                  <a:moveTo>
                    <a:pt x="226" y="0"/>
                  </a:moveTo>
                  <a:lnTo>
                    <a:pt x="198" y="28"/>
                  </a:lnTo>
                  <a:lnTo>
                    <a:pt x="169" y="56"/>
                  </a:lnTo>
                  <a:lnTo>
                    <a:pt x="141" y="87"/>
                  </a:lnTo>
                  <a:lnTo>
                    <a:pt x="113" y="115"/>
                  </a:lnTo>
                  <a:lnTo>
                    <a:pt x="82" y="146"/>
                  </a:lnTo>
                  <a:lnTo>
                    <a:pt x="54" y="177"/>
                  </a:lnTo>
                  <a:lnTo>
                    <a:pt x="26" y="208"/>
                  </a:lnTo>
                  <a:lnTo>
                    <a:pt x="0" y="238"/>
                  </a:lnTo>
                  <a:lnTo>
                    <a:pt x="12" y="250"/>
                  </a:lnTo>
                  <a:lnTo>
                    <a:pt x="38" y="222"/>
                  </a:lnTo>
                  <a:lnTo>
                    <a:pt x="64" y="191"/>
                  </a:lnTo>
                  <a:lnTo>
                    <a:pt x="92" y="160"/>
                  </a:lnTo>
                  <a:lnTo>
                    <a:pt x="122" y="129"/>
                  </a:lnTo>
                  <a:lnTo>
                    <a:pt x="151" y="98"/>
                  </a:lnTo>
                  <a:lnTo>
                    <a:pt x="181" y="70"/>
                  </a:lnTo>
                  <a:lnTo>
                    <a:pt x="209" y="42"/>
                  </a:lnTo>
                  <a:lnTo>
                    <a:pt x="235" y="1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Rectangle 106">
              <a:extLst>
                <a:ext uri="{FF2B5EF4-FFF2-40B4-BE49-F238E27FC236}">
                  <a16:creationId xmlns:a16="http://schemas.microsoft.com/office/drawing/2014/main" id="{513A2881-16A4-E37B-41A5-DA97FE9E4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8" y="2592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07">
              <a:extLst>
                <a:ext uri="{FF2B5EF4-FFF2-40B4-BE49-F238E27FC236}">
                  <a16:creationId xmlns:a16="http://schemas.microsoft.com/office/drawing/2014/main" id="{54222E3D-BB52-EBB2-38F9-259F4B31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5" y="2727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08">
              <a:extLst>
                <a:ext uri="{FF2B5EF4-FFF2-40B4-BE49-F238E27FC236}">
                  <a16:creationId xmlns:a16="http://schemas.microsoft.com/office/drawing/2014/main" id="{4F9CBF31-F665-0101-DCBD-F4BF4ED3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" y="2597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09">
              <a:extLst>
                <a:ext uri="{FF2B5EF4-FFF2-40B4-BE49-F238E27FC236}">
                  <a16:creationId xmlns:a16="http://schemas.microsoft.com/office/drawing/2014/main" id="{CFBBB05B-6F06-7BAA-C630-BC1735BB5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2872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10">
              <a:extLst>
                <a:ext uri="{FF2B5EF4-FFF2-40B4-BE49-F238E27FC236}">
                  <a16:creationId xmlns:a16="http://schemas.microsoft.com/office/drawing/2014/main" id="{71A6CEE7-1AD4-97E9-2B72-AE1908DC1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454"/>
              <a:ext cx="8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Line 111">
              <a:extLst>
                <a:ext uri="{FF2B5EF4-FFF2-40B4-BE49-F238E27FC236}">
                  <a16:creationId xmlns:a16="http://schemas.microsoft.com/office/drawing/2014/main" id="{BBA0A7A7-FB42-4CC2-0047-13C02A34D1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2486"/>
              <a:ext cx="47" cy="31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Rectangle 112">
              <a:extLst>
                <a:ext uri="{FF2B5EF4-FFF2-40B4-BE49-F238E27FC236}">
                  <a16:creationId xmlns:a16="http://schemas.microsoft.com/office/drawing/2014/main" id="{2EC43105-C2AF-07FA-4588-B2292B707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393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13">
              <a:extLst>
                <a:ext uri="{FF2B5EF4-FFF2-40B4-BE49-F238E27FC236}">
                  <a16:creationId xmlns:a16="http://schemas.microsoft.com/office/drawing/2014/main" id="{05A3D858-5CCA-8EAD-A6AF-77E8F15B9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7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15">
              <a:extLst>
                <a:ext uri="{FF2B5EF4-FFF2-40B4-BE49-F238E27FC236}">
                  <a16:creationId xmlns:a16="http://schemas.microsoft.com/office/drawing/2014/main" id="{3347C3C2-867E-3BF5-BDD2-CF69F1651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2463"/>
              <a:ext cx="8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16">
              <a:extLst>
                <a:ext uri="{FF2B5EF4-FFF2-40B4-BE49-F238E27FC236}">
                  <a16:creationId xmlns:a16="http://schemas.microsoft.com/office/drawing/2014/main" id="{F0BCAAE0-18B9-5AA5-D282-8B313A839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143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17">
              <a:extLst>
                <a:ext uri="{FF2B5EF4-FFF2-40B4-BE49-F238E27FC236}">
                  <a16:creationId xmlns:a16="http://schemas.microsoft.com/office/drawing/2014/main" id="{63784C64-8E90-E0DE-F778-F692743D5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137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18">
              <a:extLst>
                <a:ext uri="{FF2B5EF4-FFF2-40B4-BE49-F238E27FC236}">
                  <a16:creationId xmlns:a16="http://schemas.microsoft.com/office/drawing/2014/main" id="{B4EE5444-3F40-89BA-82BB-795C95132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" y="1918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119">
              <a:extLst>
                <a:ext uri="{FF2B5EF4-FFF2-40B4-BE49-F238E27FC236}">
                  <a16:creationId xmlns:a16="http://schemas.microsoft.com/office/drawing/2014/main" id="{D8906A62-5233-062E-083A-283ED829F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896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20">
              <a:extLst>
                <a:ext uri="{FF2B5EF4-FFF2-40B4-BE49-F238E27FC236}">
                  <a16:creationId xmlns:a16="http://schemas.microsoft.com/office/drawing/2014/main" id="{7CB418DF-6241-0F74-34E1-8E3F649AF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641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121">
              <a:extLst>
                <a:ext uri="{FF2B5EF4-FFF2-40B4-BE49-F238E27FC236}">
                  <a16:creationId xmlns:a16="http://schemas.microsoft.com/office/drawing/2014/main" id="{7863A32D-DC0B-83CE-DE0D-07F8783C1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635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122">
              <a:extLst>
                <a:ext uri="{FF2B5EF4-FFF2-40B4-BE49-F238E27FC236}">
                  <a16:creationId xmlns:a16="http://schemas.microsoft.com/office/drawing/2014/main" id="{D17B23C5-6301-BDCB-0217-D24B9B0F1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374"/>
              <a:ext cx="13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23">
              <a:extLst>
                <a:ext uri="{FF2B5EF4-FFF2-40B4-BE49-F238E27FC236}">
                  <a16:creationId xmlns:a16="http://schemas.microsoft.com/office/drawing/2014/main" id="{E443C459-D6D4-4F3B-E30E-E0A1E13D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369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Line 124">
              <a:extLst>
                <a:ext uri="{FF2B5EF4-FFF2-40B4-BE49-F238E27FC236}">
                  <a16:creationId xmlns:a16="http://schemas.microsoft.com/office/drawing/2014/main" id="{131BA52A-0C4C-72C1-5D20-127E544397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6" y="1487"/>
              <a:ext cx="47" cy="14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Rectangle 125">
              <a:extLst>
                <a:ext uri="{FF2B5EF4-FFF2-40B4-BE49-F238E27FC236}">
                  <a16:creationId xmlns:a16="http://schemas.microsoft.com/office/drawing/2014/main" id="{EFF8EC79-E106-E7D0-639D-CAB1CA17E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3131"/>
              <a:ext cx="592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Temperature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26">
              <a:extLst>
                <a:ext uri="{FF2B5EF4-FFF2-40B4-BE49-F238E27FC236}">
                  <a16:creationId xmlns:a16="http://schemas.microsoft.com/office/drawing/2014/main" id="{AED8BF2F-29C3-A667-7B7D-C0DC8B81C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3232"/>
              <a:ext cx="15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(K)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27">
              <a:extLst>
                <a:ext uri="{FF2B5EF4-FFF2-40B4-BE49-F238E27FC236}">
                  <a16:creationId xmlns:a16="http://schemas.microsoft.com/office/drawing/2014/main" id="{B20EF217-7FC9-BE23-7974-E8682899D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1102"/>
              <a:ext cx="600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current density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28">
              <a:extLst>
                <a:ext uri="{FF2B5EF4-FFF2-40B4-BE49-F238E27FC236}">
                  <a16:creationId xmlns:a16="http://schemas.microsoft.com/office/drawing/2014/main" id="{A98A22A2-373D-C478-FA50-CC933289A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1203"/>
              <a:ext cx="33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(A/cm 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29">
              <a:extLst>
                <a:ext uri="{FF2B5EF4-FFF2-40B4-BE49-F238E27FC236}">
                  <a16:creationId xmlns:a16="http://schemas.microsoft.com/office/drawing/2014/main" id="{34A90B64-F37D-E4B3-88D5-266FF570C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3" y="1206"/>
              <a:ext cx="42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33">
              <a:extLst>
                <a:ext uri="{FF2B5EF4-FFF2-40B4-BE49-F238E27FC236}">
                  <a16:creationId xmlns:a16="http://schemas.microsoft.com/office/drawing/2014/main" id="{C3B732CD-5BCD-FCE3-0123-634CD559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" y="3164"/>
              <a:ext cx="56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magnetic field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134">
              <a:extLst>
                <a:ext uri="{FF2B5EF4-FFF2-40B4-BE49-F238E27FC236}">
                  <a16:creationId xmlns:a16="http://schemas.microsoft.com/office/drawing/2014/main" id="{CD71DC56-F0F3-A370-292E-89E6217D5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" y="3265"/>
              <a:ext cx="14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(T)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Freeform 135">
              <a:extLst>
                <a:ext uri="{FF2B5EF4-FFF2-40B4-BE49-F238E27FC236}">
                  <a16:creationId xmlns:a16="http://schemas.microsoft.com/office/drawing/2014/main" id="{4AB5008F-E0E6-5296-FC51-1B9D2A0D4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" y="2999"/>
              <a:ext cx="157" cy="112"/>
            </a:xfrm>
            <a:custGeom>
              <a:avLst/>
              <a:gdLst>
                <a:gd name="T0" fmla="*/ 155 w 157"/>
                <a:gd name="T1" fmla="*/ 110 h 112"/>
                <a:gd name="T2" fmla="*/ 157 w 157"/>
                <a:gd name="T3" fmla="*/ 104 h 112"/>
                <a:gd name="T4" fmla="*/ 2 w 157"/>
                <a:gd name="T5" fmla="*/ 0 h 112"/>
                <a:gd name="T6" fmla="*/ 0 w 157"/>
                <a:gd name="T7" fmla="*/ 9 h 112"/>
                <a:gd name="T8" fmla="*/ 153 w 157"/>
                <a:gd name="T9" fmla="*/ 112 h 112"/>
                <a:gd name="T10" fmla="*/ 155 w 157"/>
                <a:gd name="T11" fmla="*/ 1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112">
                  <a:moveTo>
                    <a:pt x="155" y="110"/>
                  </a:moveTo>
                  <a:lnTo>
                    <a:pt x="157" y="104"/>
                  </a:lnTo>
                  <a:lnTo>
                    <a:pt x="2" y="0"/>
                  </a:lnTo>
                  <a:lnTo>
                    <a:pt x="0" y="9"/>
                  </a:lnTo>
                  <a:lnTo>
                    <a:pt x="153" y="112"/>
                  </a:lnTo>
                  <a:lnTo>
                    <a:pt x="155" y="1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36">
              <a:extLst>
                <a:ext uri="{FF2B5EF4-FFF2-40B4-BE49-F238E27FC236}">
                  <a16:creationId xmlns:a16="http://schemas.microsoft.com/office/drawing/2014/main" id="{DE97A2F4-4807-E7D4-2C9A-F57A824D8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" y="3078"/>
              <a:ext cx="54" cy="56"/>
            </a:xfrm>
            <a:custGeom>
              <a:avLst/>
              <a:gdLst>
                <a:gd name="T0" fmla="*/ 26 w 54"/>
                <a:gd name="T1" fmla="*/ 0 h 56"/>
                <a:gd name="T2" fmla="*/ 54 w 54"/>
                <a:gd name="T3" fmla="*/ 56 h 56"/>
                <a:gd name="T4" fmla="*/ 0 w 54"/>
                <a:gd name="T5" fmla="*/ 53 h 56"/>
                <a:gd name="T6" fmla="*/ 26 w 54"/>
                <a:gd name="T7" fmla="*/ 0 h 56"/>
                <a:gd name="T8" fmla="*/ 54 w 54"/>
                <a:gd name="T9" fmla="*/ 56 h 56"/>
                <a:gd name="T10" fmla="*/ 26 w 54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26" y="0"/>
                  </a:moveTo>
                  <a:lnTo>
                    <a:pt x="54" y="56"/>
                  </a:lnTo>
                  <a:lnTo>
                    <a:pt x="0" y="53"/>
                  </a:lnTo>
                  <a:lnTo>
                    <a:pt x="26" y="0"/>
                  </a:lnTo>
                  <a:lnTo>
                    <a:pt x="54" y="5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7">
              <a:extLst>
                <a:ext uri="{FF2B5EF4-FFF2-40B4-BE49-F238E27FC236}">
                  <a16:creationId xmlns:a16="http://schemas.microsoft.com/office/drawing/2014/main" id="{01E91EC8-2702-B9A6-C824-41E0F933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" y="1128"/>
              <a:ext cx="7" cy="333"/>
            </a:xfrm>
            <a:custGeom>
              <a:avLst/>
              <a:gdLst>
                <a:gd name="T0" fmla="*/ 5 w 7"/>
                <a:gd name="T1" fmla="*/ 0 h 333"/>
                <a:gd name="T2" fmla="*/ 0 w 7"/>
                <a:gd name="T3" fmla="*/ 0 h 333"/>
                <a:gd name="T4" fmla="*/ 0 w 7"/>
                <a:gd name="T5" fmla="*/ 333 h 333"/>
                <a:gd name="T6" fmla="*/ 7 w 7"/>
                <a:gd name="T7" fmla="*/ 333 h 333"/>
                <a:gd name="T8" fmla="*/ 7 w 7"/>
                <a:gd name="T9" fmla="*/ 0 h 333"/>
                <a:gd name="T10" fmla="*/ 5 w 7"/>
                <a:gd name="T1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33">
                  <a:moveTo>
                    <a:pt x="5" y="0"/>
                  </a:moveTo>
                  <a:lnTo>
                    <a:pt x="0" y="0"/>
                  </a:lnTo>
                  <a:lnTo>
                    <a:pt x="0" y="333"/>
                  </a:lnTo>
                  <a:lnTo>
                    <a:pt x="7" y="333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8">
              <a:extLst>
                <a:ext uri="{FF2B5EF4-FFF2-40B4-BE49-F238E27FC236}">
                  <a16:creationId xmlns:a16="http://schemas.microsoft.com/office/drawing/2014/main" id="{A2E42FC0-B196-A8CB-10C8-59130EC2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1077"/>
              <a:ext cx="51" cy="53"/>
            </a:xfrm>
            <a:custGeom>
              <a:avLst/>
              <a:gdLst>
                <a:gd name="T0" fmla="*/ 0 w 51"/>
                <a:gd name="T1" fmla="*/ 53 h 53"/>
                <a:gd name="T2" fmla="*/ 26 w 51"/>
                <a:gd name="T3" fmla="*/ 0 h 53"/>
                <a:gd name="T4" fmla="*/ 51 w 51"/>
                <a:gd name="T5" fmla="*/ 53 h 53"/>
                <a:gd name="T6" fmla="*/ 0 w 51"/>
                <a:gd name="T7" fmla="*/ 53 h 53"/>
                <a:gd name="T8" fmla="*/ 26 w 51"/>
                <a:gd name="T9" fmla="*/ 0 h 53"/>
                <a:gd name="T10" fmla="*/ 0 w 51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3">
                  <a:moveTo>
                    <a:pt x="0" y="53"/>
                  </a:moveTo>
                  <a:lnTo>
                    <a:pt x="26" y="0"/>
                  </a:lnTo>
                  <a:lnTo>
                    <a:pt x="51" y="53"/>
                  </a:lnTo>
                  <a:lnTo>
                    <a:pt x="0" y="53"/>
                  </a:lnTo>
                  <a:lnTo>
                    <a:pt x="26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44">
              <a:extLst>
                <a:ext uri="{FF2B5EF4-FFF2-40B4-BE49-F238E27FC236}">
                  <a16:creationId xmlns:a16="http://schemas.microsoft.com/office/drawing/2014/main" id="{0A96AAF4-1D1D-6812-5C2D-B0A421530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" y="2957"/>
              <a:ext cx="183" cy="110"/>
            </a:xfrm>
            <a:custGeom>
              <a:avLst/>
              <a:gdLst>
                <a:gd name="T0" fmla="*/ 2 w 183"/>
                <a:gd name="T1" fmla="*/ 107 h 110"/>
                <a:gd name="T2" fmla="*/ 5 w 183"/>
                <a:gd name="T3" fmla="*/ 110 h 110"/>
                <a:gd name="T4" fmla="*/ 183 w 183"/>
                <a:gd name="T5" fmla="*/ 8 h 110"/>
                <a:gd name="T6" fmla="*/ 179 w 183"/>
                <a:gd name="T7" fmla="*/ 0 h 110"/>
                <a:gd name="T8" fmla="*/ 0 w 183"/>
                <a:gd name="T9" fmla="*/ 104 h 110"/>
                <a:gd name="T10" fmla="*/ 2 w 183"/>
                <a:gd name="T11" fmla="*/ 10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10">
                  <a:moveTo>
                    <a:pt x="2" y="107"/>
                  </a:moveTo>
                  <a:lnTo>
                    <a:pt x="5" y="110"/>
                  </a:lnTo>
                  <a:lnTo>
                    <a:pt x="183" y="8"/>
                  </a:lnTo>
                  <a:lnTo>
                    <a:pt x="179" y="0"/>
                  </a:lnTo>
                  <a:lnTo>
                    <a:pt x="0" y="104"/>
                  </a:lnTo>
                  <a:lnTo>
                    <a:pt x="2" y="10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45">
              <a:extLst>
                <a:ext uri="{FF2B5EF4-FFF2-40B4-BE49-F238E27FC236}">
                  <a16:creationId xmlns:a16="http://schemas.microsoft.com/office/drawing/2014/main" id="{9A3ACEE1-A7A9-CFCF-C54A-144A4F55C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3033"/>
              <a:ext cx="51" cy="56"/>
            </a:xfrm>
            <a:custGeom>
              <a:avLst/>
              <a:gdLst>
                <a:gd name="T0" fmla="*/ 51 w 51"/>
                <a:gd name="T1" fmla="*/ 56 h 56"/>
                <a:gd name="T2" fmla="*/ 0 w 51"/>
                <a:gd name="T3" fmla="*/ 53 h 56"/>
                <a:gd name="T4" fmla="*/ 30 w 51"/>
                <a:gd name="T5" fmla="*/ 0 h 56"/>
                <a:gd name="T6" fmla="*/ 51 w 51"/>
                <a:gd name="T7" fmla="*/ 56 h 56"/>
                <a:gd name="T8" fmla="*/ 0 w 51"/>
                <a:gd name="T9" fmla="*/ 53 h 56"/>
                <a:gd name="T10" fmla="*/ 51 w 51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6">
                  <a:moveTo>
                    <a:pt x="51" y="56"/>
                  </a:moveTo>
                  <a:lnTo>
                    <a:pt x="0" y="53"/>
                  </a:lnTo>
                  <a:lnTo>
                    <a:pt x="30" y="0"/>
                  </a:lnTo>
                  <a:lnTo>
                    <a:pt x="51" y="56"/>
                  </a:lnTo>
                  <a:lnTo>
                    <a:pt x="0" y="53"/>
                  </a:lnTo>
                  <a:lnTo>
                    <a:pt x="51" y="5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Rectangle 152">
              <a:extLst>
                <a:ext uri="{FF2B5EF4-FFF2-40B4-BE49-F238E27FC236}">
                  <a16:creationId xmlns:a16="http://schemas.microsoft.com/office/drawing/2014/main" id="{C563D592-F176-5FD1-A161-B0A548671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" y="1472"/>
              <a:ext cx="67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critical surface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000000-0008-0000-0700-00000C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806" t="18257" r="30170" b="37294"/>
          <a:stretch/>
        </p:blipFill>
        <p:spPr>
          <a:xfrm>
            <a:off x="827084" y="2570750"/>
            <a:ext cx="4162430" cy="3796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700-00000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17" t="24087" r="60199" b="37294"/>
          <a:stretch/>
        </p:blipFill>
        <p:spPr>
          <a:xfrm>
            <a:off x="-142528" y="2549969"/>
            <a:ext cx="1280411" cy="4038612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64FC77C-C5B7-28CE-DE48-0ECA910E366A}"/>
              </a:ext>
            </a:extLst>
          </p:cNvPr>
          <p:cNvCxnSpPr>
            <a:cxnSpLocks/>
          </p:cNvCxnSpPr>
          <p:nvPr/>
        </p:nvCxnSpPr>
        <p:spPr>
          <a:xfrm>
            <a:off x="6384929" y="5001076"/>
            <a:ext cx="1250949" cy="93027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69FE153-D77E-9AAD-678E-FA4292E5A130}"/>
              </a:ext>
            </a:extLst>
          </p:cNvPr>
          <p:cNvSpPr txBox="1"/>
          <p:nvPr/>
        </p:nvSpPr>
        <p:spPr>
          <a:xfrm>
            <a:off x="6246817" y="4956626"/>
            <a:ext cx="438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op</a:t>
            </a:r>
            <a:endParaRPr lang="en-GB" baseline="-25000" dirty="0">
              <a:solidFill>
                <a:srgbClr val="0070C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70EF2E-C13D-7F37-05BD-1EFF25E72F61}"/>
              </a:ext>
            </a:extLst>
          </p:cNvPr>
          <p:cNvSpPr txBox="1"/>
          <p:nvPr/>
        </p:nvSpPr>
        <p:spPr>
          <a:xfrm>
            <a:off x="312033" y="1219568"/>
            <a:ext cx="84926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margin of a magnet is defined with respect to its weakest point, i.e. the peak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matters for the margin is the peak field in the coil, not the field in the aperture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760E2A30-43DD-2EB7-EE62-A1C39B1F46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17" t="18257" r="61381" b="78509"/>
          <a:stretch/>
        </p:blipFill>
        <p:spPr>
          <a:xfrm>
            <a:off x="-12263" y="2151509"/>
            <a:ext cx="1445191" cy="466726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43BECB9-0209-3583-E338-62E9AF9EF3E2}"/>
              </a:ext>
            </a:extLst>
          </p:cNvPr>
          <p:cNvCxnSpPr>
            <a:cxnSpLocks/>
          </p:cNvCxnSpPr>
          <p:nvPr/>
        </p:nvCxnSpPr>
        <p:spPr>
          <a:xfrm>
            <a:off x="2349500" y="4154937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5DDC9FE2-B2C4-7C17-E662-67E1CE735E43}"/>
              </a:ext>
            </a:extLst>
          </p:cNvPr>
          <p:cNvSpPr/>
          <p:nvPr/>
        </p:nvSpPr>
        <p:spPr>
          <a:xfrm>
            <a:off x="2536827" y="4375740"/>
            <a:ext cx="1024292" cy="428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A29B34D-E0A8-2EA0-9F78-E212ADCDF24C}"/>
              </a:ext>
            </a:extLst>
          </p:cNvPr>
          <p:cNvSpPr/>
          <p:nvPr/>
        </p:nvSpPr>
        <p:spPr>
          <a:xfrm>
            <a:off x="4516262" y="4375740"/>
            <a:ext cx="425629" cy="403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0E357CE-9468-4A69-D68A-8AD315124F16}"/>
              </a:ext>
            </a:extLst>
          </p:cNvPr>
          <p:cNvCxnSpPr>
            <a:cxnSpLocks/>
          </p:cNvCxnSpPr>
          <p:nvPr/>
        </p:nvCxnSpPr>
        <p:spPr>
          <a:xfrm>
            <a:off x="2536825" y="4154937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A3EE00E-364B-A3DE-1626-3AA73CF844A9}"/>
              </a:ext>
            </a:extLst>
          </p:cNvPr>
          <p:cNvCxnSpPr>
            <a:cxnSpLocks/>
          </p:cNvCxnSpPr>
          <p:nvPr/>
        </p:nvCxnSpPr>
        <p:spPr>
          <a:xfrm>
            <a:off x="2911475" y="4154937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015F417-2768-E5DB-16FD-5D52CB02DC1C}"/>
              </a:ext>
            </a:extLst>
          </p:cNvPr>
          <p:cNvCxnSpPr>
            <a:cxnSpLocks/>
          </p:cNvCxnSpPr>
          <p:nvPr/>
        </p:nvCxnSpPr>
        <p:spPr>
          <a:xfrm>
            <a:off x="3098800" y="4154937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4176999-A9C2-8A3D-C6DC-767B35343BA0}"/>
              </a:ext>
            </a:extLst>
          </p:cNvPr>
          <p:cNvCxnSpPr>
            <a:cxnSpLocks/>
          </p:cNvCxnSpPr>
          <p:nvPr/>
        </p:nvCxnSpPr>
        <p:spPr>
          <a:xfrm>
            <a:off x="2724150" y="4154937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B21C379-10A2-A139-CA58-F93845BF7692}"/>
              </a:ext>
            </a:extLst>
          </p:cNvPr>
          <p:cNvSpPr txBox="1"/>
          <p:nvPr/>
        </p:nvSpPr>
        <p:spPr>
          <a:xfrm>
            <a:off x="2064321" y="4375740"/>
            <a:ext cx="13196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11.2 T</a:t>
            </a:r>
            <a:endParaRPr lang="en-GB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DC6B494-3E2C-429E-1FA5-585157C4850E}"/>
              </a:ext>
            </a:extLst>
          </p:cNvPr>
          <p:cNvSpPr txBox="1"/>
          <p:nvPr/>
        </p:nvSpPr>
        <p:spPr>
          <a:xfrm>
            <a:off x="2133251" y="2759006"/>
            <a:ext cx="1250727" cy="36933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11.6 T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C172FB-6D36-86B5-DD28-409BA5CBC2B9}"/>
              </a:ext>
            </a:extLst>
          </p:cNvPr>
          <p:cNvCxnSpPr>
            <a:cxnSpLocks/>
            <a:stCxn id="58" idx="2"/>
          </p:cNvCxnSpPr>
          <p:nvPr/>
        </p:nvCxnSpPr>
        <p:spPr>
          <a:xfrm>
            <a:off x="2758615" y="3128338"/>
            <a:ext cx="195724" cy="57733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E41CAAC-D2B1-E244-1ACF-B5EFC8AD6142}"/>
              </a:ext>
            </a:extLst>
          </p:cNvPr>
          <p:cNvCxnSpPr>
            <a:cxnSpLocks/>
            <a:endCxn id="107" idx="3"/>
          </p:cNvCxnSpPr>
          <p:nvPr/>
        </p:nvCxnSpPr>
        <p:spPr>
          <a:xfrm flipV="1">
            <a:off x="6380959" y="3540573"/>
            <a:ext cx="15082" cy="146367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8EA0B71-A597-2F8E-9722-6AFD216D269E}"/>
              </a:ext>
            </a:extLst>
          </p:cNvPr>
          <p:cNvSpPr/>
          <p:nvPr/>
        </p:nvSpPr>
        <p:spPr>
          <a:xfrm>
            <a:off x="6408742" y="3534224"/>
            <a:ext cx="1202747" cy="2380801"/>
          </a:xfrm>
          <a:custGeom>
            <a:avLst/>
            <a:gdLst>
              <a:gd name="connsiteX0" fmla="*/ 0 w 1182114"/>
              <a:gd name="connsiteY0" fmla="*/ 0 h 2352675"/>
              <a:gd name="connsiteX1" fmla="*/ 47625 w 1182114"/>
              <a:gd name="connsiteY1" fmla="*/ 85725 h 2352675"/>
              <a:gd name="connsiteX2" fmla="*/ 57150 w 1182114"/>
              <a:gd name="connsiteY2" fmla="*/ 114300 h 2352675"/>
              <a:gd name="connsiteX3" fmla="*/ 76200 w 1182114"/>
              <a:gd name="connsiteY3" fmla="*/ 152400 h 2352675"/>
              <a:gd name="connsiteX4" fmla="*/ 95250 w 1182114"/>
              <a:gd name="connsiteY4" fmla="*/ 209550 h 2352675"/>
              <a:gd name="connsiteX5" fmla="*/ 133350 w 1182114"/>
              <a:gd name="connsiteY5" fmla="*/ 266700 h 2352675"/>
              <a:gd name="connsiteX6" fmla="*/ 171450 w 1182114"/>
              <a:gd name="connsiteY6" fmla="*/ 371475 h 2352675"/>
              <a:gd name="connsiteX7" fmla="*/ 190500 w 1182114"/>
              <a:gd name="connsiteY7" fmla="*/ 438150 h 2352675"/>
              <a:gd name="connsiteX8" fmla="*/ 238125 w 1182114"/>
              <a:gd name="connsiteY8" fmla="*/ 504825 h 2352675"/>
              <a:gd name="connsiteX9" fmla="*/ 247650 w 1182114"/>
              <a:gd name="connsiteY9" fmla="*/ 552450 h 2352675"/>
              <a:gd name="connsiteX10" fmla="*/ 276225 w 1182114"/>
              <a:gd name="connsiteY10" fmla="*/ 581025 h 2352675"/>
              <a:gd name="connsiteX11" fmla="*/ 304800 w 1182114"/>
              <a:gd name="connsiteY11" fmla="*/ 628650 h 2352675"/>
              <a:gd name="connsiteX12" fmla="*/ 352425 w 1182114"/>
              <a:gd name="connsiteY12" fmla="*/ 714375 h 2352675"/>
              <a:gd name="connsiteX13" fmla="*/ 361950 w 1182114"/>
              <a:gd name="connsiteY13" fmla="*/ 752475 h 2352675"/>
              <a:gd name="connsiteX14" fmla="*/ 381000 w 1182114"/>
              <a:gd name="connsiteY14" fmla="*/ 781050 h 2352675"/>
              <a:gd name="connsiteX15" fmla="*/ 409575 w 1182114"/>
              <a:gd name="connsiteY15" fmla="*/ 828675 h 2352675"/>
              <a:gd name="connsiteX16" fmla="*/ 438150 w 1182114"/>
              <a:gd name="connsiteY16" fmla="*/ 857250 h 2352675"/>
              <a:gd name="connsiteX17" fmla="*/ 466725 w 1182114"/>
              <a:gd name="connsiteY17" fmla="*/ 904875 h 2352675"/>
              <a:gd name="connsiteX18" fmla="*/ 504825 w 1182114"/>
              <a:gd name="connsiteY18" fmla="*/ 933450 h 2352675"/>
              <a:gd name="connsiteX19" fmla="*/ 523875 w 1182114"/>
              <a:gd name="connsiteY19" fmla="*/ 962025 h 2352675"/>
              <a:gd name="connsiteX20" fmla="*/ 581025 w 1182114"/>
              <a:gd name="connsiteY20" fmla="*/ 1019175 h 2352675"/>
              <a:gd name="connsiteX21" fmla="*/ 609600 w 1182114"/>
              <a:gd name="connsiteY21" fmla="*/ 1047750 h 2352675"/>
              <a:gd name="connsiteX22" fmla="*/ 638175 w 1182114"/>
              <a:gd name="connsiteY22" fmla="*/ 1057275 h 2352675"/>
              <a:gd name="connsiteX23" fmla="*/ 695325 w 1182114"/>
              <a:gd name="connsiteY23" fmla="*/ 1152525 h 2352675"/>
              <a:gd name="connsiteX24" fmla="*/ 714375 w 1182114"/>
              <a:gd name="connsiteY24" fmla="*/ 1181100 h 2352675"/>
              <a:gd name="connsiteX25" fmla="*/ 742950 w 1182114"/>
              <a:gd name="connsiteY25" fmla="*/ 1209675 h 2352675"/>
              <a:gd name="connsiteX26" fmla="*/ 771525 w 1182114"/>
              <a:gd name="connsiteY26" fmla="*/ 1266825 h 2352675"/>
              <a:gd name="connsiteX27" fmla="*/ 800100 w 1182114"/>
              <a:gd name="connsiteY27" fmla="*/ 1295400 h 2352675"/>
              <a:gd name="connsiteX28" fmla="*/ 857250 w 1182114"/>
              <a:gd name="connsiteY28" fmla="*/ 1371600 h 2352675"/>
              <a:gd name="connsiteX29" fmla="*/ 904875 w 1182114"/>
              <a:gd name="connsiteY29" fmla="*/ 1447800 h 2352675"/>
              <a:gd name="connsiteX30" fmla="*/ 914400 w 1182114"/>
              <a:gd name="connsiteY30" fmla="*/ 1476375 h 2352675"/>
              <a:gd name="connsiteX31" fmla="*/ 933450 w 1182114"/>
              <a:gd name="connsiteY31" fmla="*/ 1504950 h 2352675"/>
              <a:gd name="connsiteX32" fmla="*/ 942975 w 1182114"/>
              <a:gd name="connsiteY32" fmla="*/ 1533525 h 2352675"/>
              <a:gd name="connsiteX33" fmla="*/ 962025 w 1182114"/>
              <a:gd name="connsiteY33" fmla="*/ 1581150 h 2352675"/>
              <a:gd name="connsiteX34" fmla="*/ 971550 w 1182114"/>
              <a:gd name="connsiteY34" fmla="*/ 1619250 h 2352675"/>
              <a:gd name="connsiteX35" fmla="*/ 1019175 w 1182114"/>
              <a:gd name="connsiteY35" fmla="*/ 1704975 h 2352675"/>
              <a:gd name="connsiteX36" fmla="*/ 1047750 w 1182114"/>
              <a:gd name="connsiteY36" fmla="*/ 1781175 h 2352675"/>
              <a:gd name="connsiteX37" fmla="*/ 1076325 w 1182114"/>
              <a:gd name="connsiteY37" fmla="*/ 1809750 h 2352675"/>
              <a:gd name="connsiteX38" fmla="*/ 1085850 w 1182114"/>
              <a:gd name="connsiteY38" fmla="*/ 1838325 h 2352675"/>
              <a:gd name="connsiteX39" fmla="*/ 1104900 w 1182114"/>
              <a:gd name="connsiteY39" fmla="*/ 1866900 h 2352675"/>
              <a:gd name="connsiteX40" fmla="*/ 1114425 w 1182114"/>
              <a:gd name="connsiteY40" fmla="*/ 1905000 h 2352675"/>
              <a:gd name="connsiteX41" fmla="*/ 1133475 w 1182114"/>
              <a:gd name="connsiteY41" fmla="*/ 1952625 h 2352675"/>
              <a:gd name="connsiteX42" fmla="*/ 1143000 w 1182114"/>
              <a:gd name="connsiteY42" fmla="*/ 2000250 h 2352675"/>
              <a:gd name="connsiteX43" fmla="*/ 1152525 w 1182114"/>
              <a:gd name="connsiteY43" fmla="*/ 2028825 h 2352675"/>
              <a:gd name="connsiteX44" fmla="*/ 1171575 w 1182114"/>
              <a:gd name="connsiteY44" fmla="*/ 2219325 h 2352675"/>
              <a:gd name="connsiteX45" fmla="*/ 1181100 w 1182114"/>
              <a:gd name="connsiteY45" fmla="*/ 2352675 h 235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82114" h="2352675">
                <a:moveTo>
                  <a:pt x="0" y="0"/>
                </a:moveTo>
                <a:cubicBezTo>
                  <a:pt x="18064" y="30106"/>
                  <a:pt x="33960" y="53841"/>
                  <a:pt x="47625" y="85725"/>
                </a:cubicBezTo>
                <a:cubicBezTo>
                  <a:pt x="51580" y="94953"/>
                  <a:pt x="53195" y="105072"/>
                  <a:pt x="57150" y="114300"/>
                </a:cubicBezTo>
                <a:cubicBezTo>
                  <a:pt x="62743" y="127351"/>
                  <a:pt x="70927" y="139217"/>
                  <a:pt x="76200" y="152400"/>
                </a:cubicBezTo>
                <a:cubicBezTo>
                  <a:pt x="83658" y="171044"/>
                  <a:pt x="84111" y="192842"/>
                  <a:pt x="95250" y="209550"/>
                </a:cubicBezTo>
                <a:lnTo>
                  <a:pt x="133350" y="266700"/>
                </a:lnTo>
                <a:cubicBezTo>
                  <a:pt x="174373" y="430790"/>
                  <a:pt x="129484" y="287542"/>
                  <a:pt x="171450" y="371475"/>
                </a:cubicBezTo>
                <a:cubicBezTo>
                  <a:pt x="182964" y="394502"/>
                  <a:pt x="181345" y="413735"/>
                  <a:pt x="190500" y="438150"/>
                </a:cubicBezTo>
                <a:cubicBezTo>
                  <a:pt x="205544" y="478269"/>
                  <a:pt x="209025" y="475725"/>
                  <a:pt x="238125" y="504825"/>
                </a:cubicBezTo>
                <a:cubicBezTo>
                  <a:pt x="241300" y="520700"/>
                  <a:pt x="240410" y="537970"/>
                  <a:pt x="247650" y="552450"/>
                </a:cubicBezTo>
                <a:cubicBezTo>
                  <a:pt x="253674" y="564498"/>
                  <a:pt x="268143" y="570249"/>
                  <a:pt x="276225" y="581025"/>
                </a:cubicBezTo>
                <a:cubicBezTo>
                  <a:pt x="287333" y="595836"/>
                  <a:pt x="296521" y="612091"/>
                  <a:pt x="304800" y="628650"/>
                </a:cubicBezTo>
                <a:cubicBezTo>
                  <a:pt x="348455" y="715960"/>
                  <a:pt x="296220" y="639435"/>
                  <a:pt x="352425" y="714375"/>
                </a:cubicBezTo>
                <a:cubicBezTo>
                  <a:pt x="355600" y="727075"/>
                  <a:pt x="356793" y="740443"/>
                  <a:pt x="361950" y="752475"/>
                </a:cubicBezTo>
                <a:cubicBezTo>
                  <a:pt x="366459" y="762997"/>
                  <a:pt x="374933" y="771342"/>
                  <a:pt x="381000" y="781050"/>
                </a:cubicBezTo>
                <a:cubicBezTo>
                  <a:pt x="390812" y="796749"/>
                  <a:pt x="398467" y="813864"/>
                  <a:pt x="409575" y="828675"/>
                </a:cubicBezTo>
                <a:cubicBezTo>
                  <a:pt x="417657" y="839451"/>
                  <a:pt x="430068" y="846474"/>
                  <a:pt x="438150" y="857250"/>
                </a:cubicBezTo>
                <a:cubicBezTo>
                  <a:pt x="449258" y="872061"/>
                  <a:pt x="454534" y="890942"/>
                  <a:pt x="466725" y="904875"/>
                </a:cubicBezTo>
                <a:cubicBezTo>
                  <a:pt x="477179" y="916822"/>
                  <a:pt x="493600" y="922225"/>
                  <a:pt x="504825" y="933450"/>
                </a:cubicBezTo>
                <a:cubicBezTo>
                  <a:pt x="512920" y="941545"/>
                  <a:pt x="516270" y="953469"/>
                  <a:pt x="523875" y="962025"/>
                </a:cubicBezTo>
                <a:cubicBezTo>
                  <a:pt x="541773" y="982161"/>
                  <a:pt x="561975" y="1000125"/>
                  <a:pt x="581025" y="1019175"/>
                </a:cubicBezTo>
                <a:cubicBezTo>
                  <a:pt x="590550" y="1028700"/>
                  <a:pt x="596821" y="1043490"/>
                  <a:pt x="609600" y="1047750"/>
                </a:cubicBezTo>
                <a:lnTo>
                  <a:pt x="638175" y="1057275"/>
                </a:lnTo>
                <a:cubicBezTo>
                  <a:pt x="657225" y="1089025"/>
                  <a:pt x="674786" y="1121717"/>
                  <a:pt x="695325" y="1152525"/>
                </a:cubicBezTo>
                <a:cubicBezTo>
                  <a:pt x="701675" y="1162050"/>
                  <a:pt x="707046" y="1172306"/>
                  <a:pt x="714375" y="1181100"/>
                </a:cubicBezTo>
                <a:cubicBezTo>
                  <a:pt x="722999" y="1191448"/>
                  <a:pt x="734326" y="1199327"/>
                  <a:pt x="742950" y="1209675"/>
                </a:cubicBezTo>
                <a:cubicBezTo>
                  <a:pt x="817888" y="1299601"/>
                  <a:pt x="714247" y="1180908"/>
                  <a:pt x="771525" y="1266825"/>
                </a:cubicBezTo>
                <a:cubicBezTo>
                  <a:pt x="778997" y="1278033"/>
                  <a:pt x="792270" y="1284439"/>
                  <a:pt x="800100" y="1295400"/>
                </a:cubicBezTo>
                <a:cubicBezTo>
                  <a:pt x="867805" y="1390188"/>
                  <a:pt x="757725" y="1272075"/>
                  <a:pt x="857250" y="1371600"/>
                </a:cubicBezTo>
                <a:cubicBezTo>
                  <a:pt x="907111" y="1496252"/>
                  <a:pt x="843877" y="1356304"/>
                  <a:pt x="904875" y="1447800"/>
                </a:cubicBezTo>
                <a:cubicBezTo>
                  <a:pt x="910444" y="1456154"/>
                  <a:pt x="909910" y="1467395"/>
                  <a:pt x="914400" y="1476375"/>
                </a:cubicBezTo>
                <a:cubicBezTo>
                  <a:pt x="919520" y="1486614"/>
                  <a:pt x="928330" y="1494711"/>
                  <a:pt x="933450" y="1504950"/>
                </a:cubicBezTo>
                <a:cubicBezTo>
                  <a:pt x="937940" y="1513930"/>
                  <a:pt x="939450" y="1524124"/>
                  <a:pt x="942975" y="1533525"/>
                </a:cubicBezTo>
                <a:cubicBezTo>
                  <a:pt x="948978" y="1549534"/>
                  <a:pt x="956618" y="1564930"/>
                  <a:pt x="962025" y="1581150"/>
                </a:cubicBezTo>
                <a:cubicBezTo>
                  <a:pt x="966165" y="1593569"/>
                  <a:pt x="966688" y="1607095"/>
                  <a:pt x="971550" y="1619250"/>
                </a:cubicBezTo>
                <a:cubicBezTo>
                  <a:pt x="988397" y="1661368"/>
                  <a:pt x="997366" y="1672261"/>
                  <a:pt x="1019175" y="1704975"/>
                </a:cubicBezTo>
                <a:cubicBezTo>
                  <a:pt x="1026845" y="1735656"/>
                  <a:pt x="1028593" y="1754355"/>
                  <a:pt x="1047750" y="1781175"/>
                </a:cubicBezTo>
                <a:cubicBezTo>
                  <a:pt x="1055580" y="1792136"/>
                  <a:pt x="1066800" y="1800225"/>
                  <a:pt x="1076325" y="1809750"/>
                </a:cubicBezTo>
                <a:cubicBezTo>
                  <a:pt x="1079500" y="1819275"/>
                  <a:pt x="1081360" y="1829345"/>
                  <a:pt x="1085850" y="1838325"/>
                </a:cubicBezTo>
                <a:cubicBezTo>
                  <a:pt x="1090970" y="1848564"/>
                  <a:pt x="1100391" y="1856378"/>
                  <a:pt x="1104900" y="1866900"/>
                </a:cubicBezTo>
                <a:cubicBezTo>
                  <a:pt x="1110057" y="1878932"/>
                  <a:pt x="1110285" y="1892581"/>
                  <a:pt x="1114425" y="1905000"/>
                </a:cubicBezTo>
                <a:cubicBezTo>
                  <a:pt x="1119832" y="1921220"/>
                  <a:pt x="1128562" y="1936248"/>
                  <a:pt x="1133475" y="1952625"/>
                </a:cubicBezTo>
                <a:cubicBezTo>
                  <a:pt x="1138127" y="1968132"/>
                  <a:pt x="1139073" y="1984544"/>
                  <a:pt x="1143000" y="2000250"/>
                </a:cubicBezTo>
                <a:cubicBezTo>
                  <a:pt x="1145435" y="2009990"/>
                  <a:pt x="1149350" y="2019300"/>
                  <a:pt x="1152525" y="2028825"/>
                </a:cubicBezTo>
                <a:cubicBezTo>
                  <a:pt x="1180103" y="2221874"/>
                  <a:pt x="1137834" y="1915659"/>
                  <a:pt x="1171575" y="2219325"/>
                </a:cubicBezTo>
                <a:cubicBezTo>
                  <a:pt x="1186704" y="2355486"/>
                  <a:pt x="1181100" y="2143947"/>
                  <a:pt x="1181100" y="2352675"/>
                </a:cubicBez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6BE131D-572F-B449-E3C6-2EC38F1CB718}"/>
              </a:ext>
            </a:extLst>
          </p:cNvPr>
          <p:cNvCxnSpPr>
            <a:cxnSpLocks/>
          </p:cNvCxnSpPr>
          <p:nvPr/>
        </p:nvCxnSpPr>
        <p:spPr>
          <a:xfrm flipV="1">
            <a:off x="7128990" y="5260066"/>
            <a:ext cx="25877" cy="29210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2D04B7B-28E6-B711-3520-8A300CE41F6E}"/>
              </a:ext>
            </a:extLst>
          </p:cNvPr>
          <p:cNvCxnSpPr>
            <a:cxnSpLocks/>
            <a:endCxn id="110" idx="2"/>
          </p:cNvCxnSpPr>
          <p:nvPr/>
        </p:nvCxnSpPr>
        <p:spPr>
          <a:xfrm>
            <a:off x="6398422" y="4687202"/>
            <a:ext cx="781844" cy="56628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Star: 5 Points 132">
            <a:extLst>
              <a:ext uri="{FF2B5EF4-FFF2-40B4-BE49-F238E27FC236}">
                <a16:creationId xmlns:a16="http://schemas.microsoft.com/office/drawing/2014/main" id="{85A4BE42-1BA3-8E53-5508-DD3E01E829F5}"/>
              </a:ext>
            </a:extLst>
          </p:cNvPr>
          <p:cNvSpPr/>
          <p:nvPr/>
        </p:nvSpPr>
        <p:spPr>
          <a:xfrm>
            <a:off x="7072316" y="5161414"/>
            <a:ext cx="206377" cy="200025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608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4287-0C7C-399C-BC64-62A8FC351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Margin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03F64-3857-BC4C-3747-02A16BA61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554" y="980729"/>
            <a:ext cx="8978900" cy="4684927"/>
          </a:xfrm>
        </p:spPr>
        <p:txBody>
          <a:bodyPr/>
          <a:lstStyle/>
          <a:p>
            <a:pPr algn="l"/>
            <a:endParaRPr lang="en-GB" sz="1800" b="0" i="0" u="none" strike="noStrike" baseline="0" dirty="0"/>
          </a:p>
          <a:p>
            <a:r>
              <a:rPr lang="en-GB" sz="1800" b="0" i="0" u="none" strike="noStrike" baseline="0" dirty="0"/>
              <a:t>The margin of a magnet is defined with respect to its weakest point, i.e. the peak field</a:t>
            </a:r>
          </a:p>
          <a:p>
            <a:r>
              <a:rPr lang="en-GB" sz="1800" b="0" i="0" u="none" strike="noStrike" baseline="0" dirty="0"/>
              <a:t>Short sample(SS) corresponds to the intersection of the load line for the peak field and the critical current density curve: ideally is the maximum performance of the magnet</a:t>
            </a:r>
          </a:p>
          <a:p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ADA3D7E-3F56-A37D-926D-489E201A2BBA}"/>
              </a:ext>
            </a:extLst>
          </p:cNvPr>
          <p:cNvSpPr txBox="1">
            <a:spLocks/>
          </p:cNvSpPr>
          <p:nvPr/>
        </p:nvSpPr>
        <p:spPr>
          <a:xfrm>
            <a:off x="366057" y="2158784"/>
            <a:ext cx="3885016" cy="4647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1800" dirty="0"/>
              <a:t>Among magnet engineers, a commonly used concept is the </a:t>
            </a:r>
            <a:r>
              <a:rPr lang="en-US" sz="1800" dirty="0" err="1">
                <a:solidFill>
                  <a:srgbClr val="FF0000"/>
                </a:solidFill>
              </a:rPr>
              <a:t>loadline</a:t>
            </a:r>
            <a:r>
              <a:rPr lang="en-US" sz="1800" dirty="0">
                <a:solidFill>
                  <a:srgbClr val="FF0000"/>
                </a:solidFill>
              </a:rPr>
              <a:t> margin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</a:pPr>
            <a:r>
              <a:rPr lang="en-US" sz="1800" dirty="0"/>
              <a:t>The concept is always criticized (not physical) but never replaced: the success of a magnet judged on its ability of reaching the max performance</a:t>
            </a:r>
          </a:p>
          <a:p>
            <a:pPr marL="800100" lvl="2" indent="-342900"/>
            <a:r>
              <a:rPr lang="en-GB" sz="1400" dirty="0" err="1"/>
              <a:t>LL</a:t>
            </a:r>
            <a:r>
              <a:rPr lang="en-GB" sz="1400" baseline="-25000" dirty="0" err="1"/>
              <a:t>margin</a:t>
            </a:r>
            <a:r>
              <a:rPr lang="en-GB" sz="1400" baseline="-25000" dirty="0"/>
              <a:t> </a:t>
            </a:r>
            <a:r>
              <a:rPr lang="en-GB" sz="1400" dirty="0"/>
              <a:t>= 1−I</a:t>
            </a:r>
            <a:r>
              <a:rPr lang="en-GB" sz="1400" baseline="-25000" dirty="0"/>
              <a:t>𝑜𝑝</a:t>
            </a:r>
            <a:r>
              <a:rPr lang="en-GB" sz="1400" dirty="0"/>
              <a:t>/I</a:t>
            </a:r>
            <a:r>
              <a:rPr lang="en-GB" sz="1400" baseline="-25000" dirty="0"/>
              <a:t>𝑆𝑆</a:t>
            </a:r>
          </a:p>
          <a:p>
            <a:r>
              <a:rPr lang="en-GB" sz="1800" dirty="0"/>
              <a:t>High field accelerator magnets typically are design to operate at ≈ 80% of the short sample level (20 % margin)</a:t>
            </a:r>
            <a:endParaRPr lang="en-GB" sz="1800" baseline="-25000" dirty="0"/>
          </a:p>
          <a:p>
            <a:endParaRPr lang="en-GB" sz="1800" dirty="0"/>
          </a:p>
          <a:p>
            <a:endParaRPr lang="en-GB" sz="18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C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53468"/>
              </p:ext>
            </p:extLst>
          </p:nvPr>
        </p:nvGraphicFramePr>
        <p:xfrm>
          <a:off x="4281570" y="2349723"/>
          <a:ext cx="4938629" cy="410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C30C237-CB55-BCEA-37A5-4F8354701347}"/>
              </a:ext>
            </a:extLst>
          </p:cNvPr>
          <p:cNvSpPr txBox="1"/>
          <p:nvPr/>
        </p:nvSpPr>
        <p:spPr>
          <a:xfrm>
            <a:off x="5353884" y="3903134"/>
            <a:ext cx="1677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point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B5ECEFC-153E-8993-CF80-B0032C8716E2}"/>
              </a:ext>
            </a:extLst>
          </p:cNvPr>
          <p:cNvCxnSpPr>
            <a:stCxn id="11" idx="3"/>
          </p:cNvCxnSpPr>
          <p:nvPr/>
        </p:nvCxnSpPr>
        <p:spPr>
          <a:xfrm>
            <a:off x="7031587" y="4087800"/>
            <a:ext cx="300546" cy="213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7219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DC4A-C024-4B66-FF95-5B3DA880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362F0A-B309-1206-CA92-C1D26C6D47AB}"/>
              </a:ext>
            </a:extLst>
          </p:cNvPr>
          <p:cNvSpPr txBox="1">
            <a:spLocks/>
          </p:cNvSpPr>
          <p:nvPr/>
        </p:nvSpPr>
        <p:spPr>
          <a:xfrm>
            <a:off x="272729" y="1086536"/>
            <a:ext cx="8509321" cy="4684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r>
              <a:rPr lang="en-GB" sz="1800" b="1" dirty="0">
                <a:solidFill>
                  <a:srgbClr val="FF0000"/>
                </a:solidFill>
              </a:rPr>
              <a:t>B ∝ </a:t>
            </a:r>
            <a:r>
              <a:rPr lang="en-GB" sz="1800" b="1" dirty="0" err="1">
                <a:solidFill>
                  <a:srgbClr val="FF0000"/>
                </a:solidFill>
              </a:rPr>
              <a:t>J∙w</a:t>
            </a:r>
            <a:r>
              <a:rPr lang="en-GB" sz="1800" b="1" dirty="0">
                <a:solidFill>
                  <a:srgbClr val="FF0000"/>
                </a:solidFill>
              </a:rPr>
              <a:t> 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Two ways to increase the field:</a:t>
            </a:r>
          </a:p>
          <a:p>
            <a:pPr lvl="1"/>
            <a:r>
              <a:rPr lang="en-GB" sz="1800" dirty="0"/>
              <a:t>Larger current density (up to a certain level, then hard limits in terms of stress and protection)</a:t>
            </a:r>
          </a:p>
          <a:p>
            <a:pPr lvl="1"/>
            <a:r>
              <a:rPr lang="en-GB" sz="1800" dirty="0"/>
              <a:t>Larger coils (cost)</a:t>
            </a:r>
          </a:p>
          <a:p>
            <a:pPr lvl="1"/>
            <a:endParaRPr lang="en-GB" sz="1800" dirty="0"/>
          </a:p>
          <a:p>
            <a:r>
              <a:rPr lang="en-US" altLang="en-US" sz="1800" dirty="0"/>
              <a:t>The coil is most </a:t>
            </a:r>
            <a:r>
              <a:rPr lang="en-US" altLang="en-US" sz="1800" b="1" dirty="0">
                <a:solidFill>
                  <a:srgbClr val="FF0000"/>
                </a:solidFill>
              </a:rPr>
              <a:t>critical component </a:t>
            </a:r>
            <a:r>
              <a:rPr lang="en-US" altLang="en-US" sz="1800" dirty="0"/>
              <a:t>of a superconducting magnet. </a:t>
            </a:r>
          </a:p>
          <a:p>
            <a:pPr lvl="1"/>
            <a:r>
              <a:rPr lang="en-US" altLang="en-US" sz="1800" dirty="0"/>
              <a:t>Typically,  1/3 of the coil material is superconductor, 1/3 copper and 1/3 insulation/resin</a:t>
            </a:r>
          </a:p>
          <a:p>
            <a:pPr lvl="1"/>
            <a:endParaRPr lang="en-US" altLang="en-US" sz="1800" dirty="0"/>
          </a:p>
          <a:p>
            <a:r>
              <a:rPr lang="en-GB" sz="1800" dirty="0"/>
              <a:t>The </a:t>
            </a:r>
            <a:r>
              <a:rPr lang="en-GB" sz="1800" b="1" dirty="0">
                <a:solidFill>
                  <a:srgbClr val="FF0000"/>
                </a:solidFill>
              </a:rPr>
              <a:t>iron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1F487C"/>
                </a:solidFill>
              </a:rPr>
              <a:t>keeps the return magnetic flux and considerably enhances the field. In some cases it also has a mechanical function.</a:t>
            </a:r>
          </a:p>
          <a:p>
            <a:endParaRPr lang="en-GB" sz="1800" dirty="0">
              <a:solidFill>
                <a:srgbClr val="1F487C"/>
              </a:solidFill>
            </a:endParaRPr>
          </a:p>
          <a:p>
            <a:r>
              <a:rPr lang="en-GB" sz="1800" b="0" i="0" u="none" strike="noStrike" baseline="0" dirty="0"/>
              <a:t>The </a:t>
            </a:r>
            <a:r>
              <a:rPr lang="en-GB" sz="1800" b="1" i="0" u="none" strike="noStrike" baseline="0" dirty="0">
                <a:solidFill>
                  <a:srgbClr val="FF0000"/>
                </a:solidFill>
              </a:rPr>
              <a:t>margin</a:t>
            </a:r>
            <a:r>
              <a:rPr lang="en-GB" sz="1800" b="0" i="0" u="none" strike="noStrike" baseline="0" dirty="0"/>
              <a:t> of a magnet is defined with respect to its weakest point, i.e. the peak field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047141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A1BC8-C23E-168A-ED2A-211B80BA6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40546-B882-68E8-597D-6B4DC634F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K.-H. Mess, P. </a:t>
            </a:r>
            <a:r>
              <a:rPr lang="en-GB" sz="1800" b="0" i="0" u="none" strike="noStrike" baseline="0" dirty="0" err="1">
                <a:solidFill>
                  <a:srgbClr val="1F487C"/>
                </a:solidFill>
              </a:rPr>
              <a:t>Schmuser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, S. Wolff,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Singapore: World Scientific, 1996.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Martin N. Wilson, "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", 1983.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Fred M. Asner, "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High Field Superconducting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", 1999.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S. Russenschuck,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Field computation for accelerator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J. Wiley &amp; Sons (2010).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1800" b="0" i="0" u="none" strike="noStrike" baseline="0" dirty="0">
                <a:solidFill>
                  <a:srgbClr val="0000FF"/>
                </a:solidFill>
              </a:rPr>
              <a:t>www.uspas.fnal.gov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1800" b="0" i="0" u="none" strike="noStrike" baseline="0" dirty="0">
                <a:solidFill>
                  <a:srgbClr val="0000FF"/>
                </a:solidFill>
              </a:rPr>
              <a:t>https://indico.cern.ch/category/12408/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A. Jain,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Basic theory of magnets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CERN 98-05 (1998) 1-26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L. Rossi, E. Todesco,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Electromagnetic design of superconducting quadrupoles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Phys. Rev. ST Accel. Beams 10 (2007) 112401.</a:t>
            </a:r>
          </a:p>
          <a:p>
            <a:r>
              <a:rPr lang="en-GB" sz="1800" b="0" i="0" u="none" strike="noStrike" baseline="0" dirty="0">
                <a:solidFill>
                  <a:srgbClr val="1F487C"/>
                </a:solidFill>
              </a:rPr>
              <a:t>L. Rossi and Ezio Todesco, “</a:t>
            </a:r>
            <a:r>
              <a:rPr lang="en-GB" sz="1800" b="0" i="1" u="none" strike="noStrike" baseline="0" dirty="0">
                <a:solidFill>
                  <a:srgbClr val="1F487C"/>
                </a:solidFill>
              </a:rPr>
              <a:t>Electromagnetic design of superconducting dipoles based on sector coils</a:t>
            </a:r>
            <a:r>
              <a:rPr lang="en-GB" sz="1800" b="0" i="0" u="none" strike="noStrike" baseline="0" dirty="0">
                <a:solidFill>
                  <a:srgbClr val="1F487C"/>
                </a:solidFill>
              </a:rPr>
              <a:t>”, Phys. Rev. ST Accel. Beams 9 (2006) 102401.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CAS 2023 on Normal and S</a:t>
            </a:r>
            <a:r>
              <a:rPr lang="en-GB" sz="1800" dirty="0">
                <a:solidFill>
                  <a:srgbClr val="1F487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</a:t>
            </a:r>
            <a:r>
              <a:rPr lang="en-GB" sz="1800" dirty="0">
                <a:solidFill>
                  <a:srgbClr val="1F487C"/>
                </a:solidFill>
              </a:rPr>
              <a:t>perconducting Dipoles </a:t>
            </a:r>
            <a:r>
              <a:rPr lang="en-GB" sz="1800" dirty="0">
                <a:solidFill>
                  <a:srgbClr val="1F487C"/>
                </a:solidFill>
                <a:hlinkClick r:id="rId2"/>
              </a:rPr>
              <a:t>https://indico.cern.ch/event/1227234/</a:t>
            </a:r>
            <a:r>
              <a:rPr lang="en-GB" sz="1800" dirty="0">
                <a:solidFill>
                  <a:srgbClr val="1F487C"/>
                </a:solidFill>
              </a:rPr>
              <a:t> </a:t>
            </a:r>
            <a:endParaRPr lang="en-GB" sz="1800" b="0" i="0" u="none" strike="noStrike" baseline="0" dirty="0">
              <a:solidFill>
                <a:srgbClr val="1F487C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2602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B88D-9A39-B921-E943-68E35DF44C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4D0CA-56B9-06C9-F5B6-A6EC81F618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questions, don’t hesitate!</a:t>
            </a:r>
          </a:p>
          <a:p>
            <a:r>
              <a:rPr lang="en-US" dirty="0"/>
              <a:t>susana.izquierdo.bermudez@cern.ch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4658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00D0F-9472-E54E-8E53-DCC380EBF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Maxwell equations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3FC64-409F-0214-81EB-512613351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979" y="1287230"/>
            <a:ext cx="8226854" cy="549195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Maxwell equations </a:t>
            </a:r>
            <a:r>
              <a:rPr lang="en-US" sz="2000" dirty="0"/>
              <a:t>for magnetic field </a:t>
            </a:r>
          </a:p>
          <a:p>
            <a:pPr eaLnBrk="1" hangingPunct="1"/>
            <a:endParaRPr lang="en-US" sz="2000" dirty="0"/>
          </a:p>
          <a:p>
            <a:pPr eaLnBrk="1" hangingPunct="1">
              <a:buFontTx/>
              <a:buNone/>
            </a:pPr>
            <a:endParaRPr lang="en-US" sz="2000" dirty="0"/>
          </a:p>
          <a:p>
            <a:pPr eaLnBrk="1" hangingPunct="1"/>
            <a:r>
              <a:rPr lang="en-US" sz="2000" dirty="0"/>
              <a:t>In absence of charge and magnetized material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solidFill>
                  <a:srgbClr val="FF0000"/>
                </a:solidFill>
              </a:rPr>
              <a:t> (inside a magnet)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If                    (constant longitudinal field), then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lvl="1" eaLnBrk="1" hangingPunct="1"/>
            <a:r>
              <a:rPr lang="en-US" sz="1400" i="1" dirty="0"/>
              <a:t>x</a:t>
            </a:r>
            <a:r>
              <a:rPr lang="en-US" sz="1400" dirty="0"/>
              <a:t> and </a:t>
            </a:r>
            <a:r>
              <a:rPr lang="en-US" sz="1400" i="1" dirty="0"/>
              <a:t>y</a:t>
            </a:r>
            <a:r>
              <a:rPr lang="en-US" sz="1400" dirty="0"/>
              <a:t> perpendicular to the beam (transverse coordinates), </a:t>
            </a:r>
            <a:r>
              <a:rPr lang="en-US" sz="1400" i="1" dirty="0"/>
              <a:t>z</a:t>
            </a:r>
            <a:r>
              <a:rPr lang="en-US" sz="1400" dirty="0"/>
              <a:t> along the beam</a:t>
            </a:r>
          </a:p>
          <a:p>
            <a:endParaRPr lang="en-GB" sz="2000" dirty="0"/>
          </a:p>
        </p:txBody>
      </p:sp>
      <p:graphicFrame>
        <p:nvGraphicFramePr>
          <p:cNvPr id="4" name="Object 14">
            <a:extLst>
              <a:ext uri="{FF2B5EF4-FFF2-40B4-BE49-F238E27FC236}">
                <a16:creationId xmlns:a16="http://schemas.microsoft.com/office/drawing/2014/main" id="{B51A9023-872C-FB59-DF14-7A0BC67858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39514" y="4236042"/>
          <a:ext cx="10033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474" imgH="393529" progId="Equation.3">
                  <p:embed/>
                </p:oleObj>
              </mc:Choice>
              <mc:Fallback>
                <p:oleObj name="Equation" r:id="rId2" imgW="520474" imgH="393529" progId="Equation.3">
                  <p:embed/>
                  <p:pic>
                    <p:nvPicPr>
                      <p:cNvPr id="4" name="Object 14">
                        <a:extLst>
                          <a:ext uri="{FF2B5EF4-FFF2-40B4-BE49-F238E27FC236}">
                            <a16:creationId xmlns:a16="http://schemas.microsoft.com/office/drawing/2014/main" id="{B51A9023-872C-FB59-DF14-7A0BC67858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514" y="4236042"/>
                        <a:ext cx="10033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309C8AF2-76F4-19B7-FD3D-053093B25F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5062" y="4830794"/>
          <a:ext cx="1739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444500" progId="Equation.3">
                  <p:embed/>
                </p:oleObj>
              </mc:Choice>
              <mc:Fallback>
                <p:oleObj name="Equation" r:id="rId4" imgW="914400" imgH="4445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309C8AF2-76F4-19B7-FD3D-053093B25F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5062" y="4830794"/>
                        <a:ext cx="1739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6">
            <a:extLst>
              <a:ext uri="{FF2B5EF4-FFF2-40B4-BE49-F238E27FC236}">
                <a16:creationId xmlns:a16="http://schemas.microsoft.com/office/drawing/2014/main" id="{73A24341-174B-1ACD-C2E0-E4A8DED8B2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59458" y="4847462"/>
          <a:ext cx="1670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444500" progId="Equation.3">
                  <p:embed/>
                </p:oleObj>
              </mc:Choice>
              <mc:Fallback>
                <p:oleObj name="Equation" r:id="rId6" imgW="914400" imgH="444500" progId="Equation.3">
                  <p:embed/>
                  <p:pic>
                    <p:nvPicPr>
                      <p:cNvPr id="6" name="Object 26">
                        <a:extLst>
                          <a:ext uri="{FF2B5EF4-FFF2-40B4-BE49-F238E27FC236}">
                            <a16:creationId xmlns:a16="http://schemas.microsoft.com/office/drawing/2014/main" id="{73A24341-174B-1ACD-C2E0-E4A8DED8B2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458" y="4847462"/>
                        <a:ext cx="16700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2">
            <a:extLst>
              <a:ext uri="{FF2B5EF4-FFF2-40B4-BE49-F238E27FC236}">
                <a16:creationId xmlns:a16="http://schemas.microsoft.com/office/drawing/2014/main" id="{260422BF-99F7-2E2F-BFCA-53B24AE666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90442" y="3143728"/>
          <a:ext cx="5116512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124200" imgH="482600" progId="Equation.3">
                  <p:embed/>
                </p:oleObj>
              </mc:Choice>
              <mc:Fallback>
                <p:oleObj name="Equation" r:id="rId8" imgW="3124200" imgH="482600" progId="Equation.3">
                  <p:embed/>
                  <p:pic>
                    <p:nvPicPr>
                      <p:cNvPr id="7" name="Object 32">
                        <a:extLst>
                          <a:ext uri="{FF2B5EF4-FFF2-40B4-BE49-F238E27FC236}">
                            <a16:creationId xmlns:a16="http://schemas.microsoft.com/office/drawing/2014/main" id="{260422BF-99F7-2E2F-BFCA-53B24AE666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442" y="3143728"/>
                        <a:ext cx="5116512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8">
            <a:extLst>
              <a:ext uri="{FF2B5EF4-FFF2-40B4-BE49-F238E27FC236}">
                <a16:creationId xmlns:a16="http://schemas.microsoft.com/office/drawing/2014/main" id="{21BD93C7-DA76-3487-740E-4CDE748017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3443" y="1559133"/>
          <a:ext cx="304323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28800" imgH="457200" progId="Equation.3">
                  <p:embed/>
                </p:oleObj>
              </mc:Choice>
              <mc:Fallback>
                <p:oleObj name="Equation" r:id="rId10" imgW="1828800" imgH="457200" progId="Equation.3">
                  <p:embed/>
                  <p:pic>
                    <p:nvPicPr>
                      <p:cNvPr id="8" name="Object 28">
                        <a:extLst>
                          <a:ext uri="{FF2B5EF4-FFF2-40B4-BE49-F238E27FC236}">
                            <a16:creationId xmlns:a16="http://schemas.microsoft.com/office/drawing/2014/main" id="{21BD93C7-DA76-3487-740E-4CDE748017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443" y="1559133"/>
                        <a:ext cx="3043238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0">
            <a:extLst>
              <a:ext uri="{FF2B5EF4-FFF2-40B4-BE49-F238E27FC236}">
                <a16:creationId xmlns:a16="http://schemas.microsoft.com/office/drawing/2014/main" id="{2B729FE4-999E-7C51-7AE0-FB94C1C30B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50406" y="1613108"/>
          <a:ext cx="231298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09088" imgH="393529" progId="Equation.3">
                  <p:embed/>
                </p:oleObj>
              </mc:Choice>
              <mc:Fallback>
                <p:oleObj name="Equation" r:id="rId12" imgW="1409088" imgH="393529" progId="Equation.3">
                  <p:embed/>
                  <p:pic>
                    <p:nvPicPr>
                      <p:cNvPr id="9" name="Object 30">
                        <a:extLst>
                          <a:ext uri="{FF2B5EF4-FFF2-40B4-BE49-F238E27FC236}">
                            <a16:creationId xmlns:a16="http://schemas.microsoft.com/office/drawing/2014/main" id="{2B729FE4-999E-7C51-7AE0-FB94C1C30B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0406" y="1613108"/>
                        <a:ext cx="231298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8C732F9A-BDA1-C54E-431E-E53A54599BD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29508" y="2506577"/>
            <a:ext cx="2715554" cy="209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38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1226-C6E9-C27C-9FAC-0FE009E94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functions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311F6-2917-9FD2-E852-65F098B81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49203"/>
            <a:ext cx="8226854" cy="1766782"/>
          </a:xfrm>
        </p:spPr>
        <p:txBody>
          <a:bodyPr>
            <a:normAutofit/>
          </a:bodyPr>
          <a:lstStyle/>
          <a:p>
            <a:r>
              <a:rPr lang="en-US" sz="2000" dirty="0"/>
              <a:t>If                     Maxwell gives</a:t>
            </a:r>
            <a:endParaRPr lang="en-GB" sz="2000" dirty="0"/>
          </a:p>
        </p:txBody>
      </p:sp>
      <p:graphicFrame>
        <p:nvGraphicFramePr>
          <p:cNvPr id="4" name="Object 14">
            <a:extLst>
              <a:ext uri="{FF2B5EF4-FFF2-40B4-BE49-F238E27FC236}">
                <a16:creationId xmlns:a16="http://schemas.microsoft.com/office/drawing/2014/main" id="{81E6FA9D-0962-964D-E8E3-EA5E4EF509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26962" y="1303244"/>
          <a:ext cx="10033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474" imgH="393529" progId="Equation.3">
                  <p:embed/>
                </p:oleObj>
              </mc:Choice>
              <mc:Fallback>
                <p:oleObj name="Equation" r:id="rId2" imgW="520474" imgH="393529" progId="Equation.3">
                  <p:embed/>
                  <p:pic>
                    <p:nvPicPr>
                      <p:cNvPr id="4" name="Object 14">
                        <a:extLst>
                          <a:ext uri="{FF2B5EF4-FFF2-40B4-BE49-F238E27FC236}">
                            <a16:creationId xmlns:a16="http://schemas.microsoft.com/office/drawing/2014/main" id="{81E6FA9D-0962-964D-E8E3-EA5E4EF509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6962" y="1303244"/>
                        <a:ext cx="10033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ACC385B7-B06D-D70E-2E66-EA33396905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60312" y="2222604"/>
          <a:ext cx="1739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444500" progId="Equation.3">
                  <p:embed/>
                </p:oleObj>
              </mc:Choice>
              <mc:Fallback>
                <p:oleObj name="Equation" r:id="rId4" imgW="914400" imgH="4445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ACC385B7-B06D-D70E-2E66-EA33396905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312" y="2222604"/>
                        <a:ext cx="1739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6">
            <a:extLst>
              <a:ext uri="{FF2B5EF4-FFF2-40B4-BE49-F238E27FC236}">
                <a16:creationId xmlns:a16="http://schemas.microsoft.com/office/drawing/2014/main" id="{6AB6E6B4-1316-EB93-9D21-5B7DA55639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9295" y="2306609"/>
          <a:ext cx="1670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444500" progId="Equation.3">
                  <p:embed/>
                </p:oleObj>
              </mc:Choice>
              <mc:Fallback>
                <p:oleObj name="Equation" r:id="rId6" imgW="914400" imgH="444500" progId="Equation.3">
                  <p:embed/>
                  <p:pic>
                    <p:nvPicPr>
                      <p:cNvPr id="6" name="Object 26">
                        <a:extLst>
                          <a:ext uri="{FF2B5EF4-FFF2-40B4-BE49-F238E27FC236}">
                            <a16:creationId xmlns:a16="http://schemas.microsoft.com/office/drawing/2014/main" id="{6AB6E6B4-1316-EB93-9D21-5B7DA55639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295" y="2306609"/>
                        <a:ext cx="16700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394EDF9B-434D-95C6-1F34-72FC451878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66892" y="1319026"/>
          <a:ext cx="1635125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14400" imgH="863600" progId="Equation.3">
                  <p:embed/>
                </p:oleObj>
              </mc:Choice>
              <mc:Fallback>
                <p:oleObj name="Equation" r:id="rId8" imgW="914400" imgH="863600" progId="Equation.3">
                  <p:embed/>
                  <p:pic>
                    <p:nvPicPr>
                      <p:cNvPr id="7" name="Object 28">
                        <a:extLst>
                          <a:ext uri="{FF2B5EF4-FFF2-40B4-BE49-F238E27FC236}">
                            <a16:creationId xmlns:a16="http://schemas.microsoft.com/office/drawing/2014/main" id="{394EDF9B-434D-95C6-1F34-72FC451878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6892" y="1319026"/>
                        <a:ext cx="1635125" cy="153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3A09253-AB14-47D0-8121-C6F73721FEA9}"/>
              </a:ext>
            </a:extLst>
          </p:cNvPr>
          <p:cNvSpPr txBox="1"/>
          <p:nvPr/>
        </p:nvSpPr>
        <p:spPr>
          <a:xfrm>
            <a:off x="5980244" y="3032151"/>
            <a:ext cx="31509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Cauchy-Riemann conditions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E0C225-9B1B-4656-6019-77725B5CD5EF}"/>
              </a:ext>
            </a:extLst>
          </p:cNvPr>
          <p:cNvSpPr txBox="1"/>
          <p:nvPr/>
        </p:nvSpPr>
        <p:spPr>
          <a:xfrm>
            <a:off x="395288" y="3429000"/>
            <a:ext cx="49895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therefore, the function </a:t>
            </a:r>
            <a:r>
              <a:rPr 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+iB</a:t>
            </a:r>
            <a:r>
              <a:rPr lang="en-US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analytic</a:t>
            </a: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where </a:t>
            </a: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complex coefficients</a:t>
            </a:r>
          </a:p>
        </p:txBody>
      </p:sp>
      <p:graphicFrame>
        <p:nvGraphicFramePr>
          <p:cNvPr id="12" name="Object 16">
            <a:extLst>
              <a:ext uri="{FF2B5EF4-FFF2-40B4-BE49-F238E27FC236}">
                <a16:creationId xmlns:a16="http://schemas.microsoft.com/office/drawing/2014/main" id="{8A8B01E6-BE3A-A669-FEE2-6B17E6C007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76692" y="4278377"/>
          <a:ext cx="132238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34725" imgH="203112" progId="Equation.3">
                  <p:embed/>
                </p:oleObj>
              </mc:Choice>
              <mc:Fallback>
                <p:oleObj name="Equation" r:id="rId10" imgW="634725" imgH="203112" progId="Equation.3">
                  <p:embed/>
                  <p:pic>
                    <p:nvPicPr>
                      <p:cNvPr id="12" name="Object 16">
                        <a:extLst>
                          <a:ext uri="{FF2B5EF4-FFF2-40B4-BE49-F238E27FC236}">
                            <a16:creationId xmlns:a16="http://schemas.microsoft.com/office/drawing/2014/main" id="{8A8B01E6-BE3A-A669-FEE2-6B17E6C007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692" y="4278377"/>
                        <a:ext cx="1322388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>
            <a:extLst>
              <a:ext uri="{FF2B5EF4-FFF2-40B4-BE49-F238E27FC236}">
                <a16:creationId xmlns:a16="http://schemas.microsoft.com/office/drawing/2014/main" id="{BCDA3D56-402E-60FE-87C8-15F560C89E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0629" y="4089557"/>
          <a:ext cx="382111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247900" imgH="457200" progId="Equation.3">
                  <p:embed/>
                </p:oleObj>
              </mc:Choice>
              <mc:Fallback>
                <p:oleObj name="Equation" r:id="rId12" imgW="2247900" imgH="457200" progId="Equation.3">
                  <p:embed/>
                  <p:pic>
                    <p:nvPicPr>
                      <p:cNvPr id="13" name="Object 18">
                        <a:extLst>
                          <a:ext uri="{FF2B5EF4-FFF2-40B4-BE49-F238E27FC236}">
                            <a16:creationId xmlns:a16="http://schemas.microsoft.com/office/drawing/2014/main" id="{BCDA3D56-402E-60FE-87C8-15F560C89E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629" y="4089557"/>
                        <a:ext cx="3821112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0D1E54B-B837-42FA-8745-633055B33ED7}"/>
              </a:ext>
            </a:extLst>
          </p:cNvPr>
          <p:cNvSpPr txBox="1">
            <a:spLocks/>
          </p:cNvSpPr>
          <p:nvPr/>
        </p:nvSpPr>
        <p:spPr>
          <a:xfrm>
            <a:off x="395288" y="5627961"/>
            <a:ext cx="8226854" cy="681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i="0" u="none" strike="noStrike" baseline="0" dirty="0"/>
              <a:t>Advantage: we reduce the description of the field to a (simple) series of complex coefficients</a:t>
            </a:r>
          </a:p>
        </p:txBody>
      </p:sp>
    </p:spTree>
    <p:extLst>
      <p:ext uri="{BB962C8B-B14F-4D97-AF65-F5344CB8AC3E}">
        <p14:creationId xmlns:p14="http://schemas.microsoft.com/office/powerpoint/2010/main" val="12132585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7FD3-CB57-041A-9F58-9418A918B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harmonics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3091F-C19F-AA49-C197-997F92FB6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929" y="1140386"/>
            <a:ext cx="9075953" cy="4868283"/>
          </a:xfrm>
        </p:spPr>
        <p:txBody>
          <a:bodyPr>
            <a:normAutofit/>
          </a:bodyPr>
          <a:lstStyle/>
          <a:p>
            <a:r>
              <a:rPr lang="en-GB" sz="2000" b="0" i="0" u="none" strike="noStrike" baseline="0" dirty="0"/>
              <a:t>The field can be described as a (simple) series of complex coefficients, e</a:t>
            </a:r>
            <a:r>
              <a:rPr lang="en-US" sz="2000" dirty="0"/>
              <a:t>ach coefficient corresponds to a “pure” multipolar field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500" dirty="0"/>
          </a:p>
          <a:p>
            <a:pPr eaLnBrk="1" hangingPunct="1"/>
            <a:r>
              <a:rPr lang="en-US" sz="2000" dirty="0"/>
              <a:t>Magnets usually aim at generating a single multipole</a:t>
            </a:r>
          </a:p>
          <a:p>
            <a:pPr lvl="1" eaLnBrk="1" hangingPunct="1"/>
            <a:r>
              <a:rPr lang="en-US" sz="1800" dirty="0"/>
              <a:t>Dipole, quadrupole, sextupole, octupole, decapole, </a:t>
            </a:r>
            <a:r>
              <a:rPr lang="en-US" sz="1800" dirty="0" err="1"/>
              <a:t>dodecapole</a:t>
            </a:r>
            <a:r>
              <a:rPr lang="en-US" sz="1800" dirty="0"/>
              <a:t> …</a:t>
            </a:r>
          </a:p>
          <a:p>
            <a:endParaRPr lang="en-US" sz="2000" dirty="0"/>
          </a:p>
          <a:p>
            <a:endParaRPr lang="en-GB" sz="2000" dirty="0"/>
          </a:p>
        </p:txBody>
      </p:sp>
      <p:graphicFrame>
        <p:nvGraphicFramePr>
          <p:cNvPr id="5" name="Object 25">
            <a:extLst>
              <a:ext uri="{FF2B5EF4-FFF2-40B4-BE49-F238E27FC236}">
                <a16:creationId xmlns:a16="http://schemas.microsoft.com/office/drawing/2014/main" id="{FC87C2C5-B465-6DCE-9A36-06861B648B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69333" y="1972293"/>
          <a:ext cx="59436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733800" imgH="457200" progId="Equation.3">
                  <p:embed/>
                </p:oleObj>
              </mc:Choice>
              <mc:Fallback>
                <p:oleObj name="Equation" r:id="rId2" imgW="3733800" imgH="457200" progId="Equation.3">
                  <p:embed/>
                  <p:pic>
                    <p:nvPicPr>
                      <p:cNvPr id="5" name="Object 25">
                        <a:extLst>
                          <a:ext uri="{FF2B5EF4-FFF2-40B4-BE49-F238E27FC236}">
                            <a16:creationId xmlns:a16="http://schemas.microsoft.com/office/drawing/2014/main" id="{FC87C2C5-B465-6DCE-9A36-06861B648B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9333" y="1972293"/>
                        <a:ext cx="59436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81CED13-EE85-9D00-C518-B6D188B5DF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93" t="42040" r="63016" b="27365"/>
          <a:stretch/>
        </p:blipFill>
        <p:spPr>
          <a:xfrm>
            <a:off x="1230045" y="3751127"/>
            <a:ext cx="5712957" cy="17682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73FCDD-F252-F3D7-7C5A-F87077E8132D}"/>
              </a:ext>
            </a:extLst>
          </p:cNvPr>
          <p:cNvSpPr txBox="1"/>
          <p:nvPr/>
        </p:nvSpPr>
        <p:spPr>
          <a:xfrm>
            <a:off x="6011289" y="5745482"/>
            <a:ext cx="18634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K.-H. Mess et al.</a:t>
            </a:r>
            <a:endParaRPr lang="en-GB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169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725" y="1853967"/>
            <a:ext cx="8614938" cy="4401978"/>
          </a:xfrm>
        </p:spPr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25397629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D4D8D6-F76E-DD70-F246-E1D5DB9ADA4D}"/>
              </a:ext>
            </a:extLst>
          </p:cNvPr>
          <p:cNvSpPr txBox="1">
            <a:spLocks/>
          </p:cNvSpPr>
          <p:nvPr/>
        </p:nvSpPr>
        <p:spPr>
          <a:xfrm>
            <a:off x="312056" y="1317800"/>
            <a:ext cx="8527144" cy="486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000" dirty="0"/>
              <a:t>The field harmonics are rewritten as</a:t>
            </a:r>
          </a:p>
          <a:p>
            <a:pPr lvl="1" eaLnBrk="1" hangingPunct="1">
              <a:buFontTx/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lvl="1" eaLnBrk="1" hangingPunct="1"/>
            <a:r>
              <a:rPr lang="en-US" sz="2000" dirty="0"/>
              <a:t>We factorize </a:t>
            </a:r>
            <a:r>
              <a:rPr lang="en-US" sz="2000" dirty="0">
                <a:solidFill>
                  <a:srgbClr val="FF0000"/>
                </a:solidFill>
              </a:rPr>
              <a:t>the main componen</a:t>
            </a:r>
            <a:r>
              <a:rPr lang="en-US" sz="2000" dirty="0">
                <a:solidFill>
                  <a:srgbClr val="CC0000"/>
                </a:solidFill>
              </a:rPr>
              <a:t>t</a:t>
            </a:r>
            <a:r>
              <a:rPr lang="en-US" sz="2000" dirty="0"/>
              <a:t> (</a:t>
            </a:r>
            <a:r>
              <a:rPr lang="en-US" sz="2000" i="1" dirty="0"/>
              <a:t>B</a:t>
            </a:r>
            <a:r>
              <a:rPr lang="en-US" sz="2000" baseline="-25000" dirty="0"/>
              <a:t>1 </a:t>
            </a:r>
            <a:r>
              <a:rPr lang="en-US" sz="2000" dirty="0"/>
              <a:t>for dipoles, </a:t>
            </a:r>
            <a:r>
              <a:rPr lang="en-US" sz="2000" i="1" dirty="0"/>
              <a:t>B</a:t>
            </a:r>
            <a:r>
              <a:rPr lang="en-US" sz="2000" baseline="-25000" dirty="0"/>
              <a:t>2 </a:t>
            </a:r>
            <a:r>
              <a:rPr lang="en-US" sz="2000" dirty="0"/>
              <a:t>for quadrupoles)</a:t>
            </a:r>
            <a:endParaRPr lang="en-US" sz="2000" baseline="-25000" dirty="0"/>
          </a:p>
          <a:p>
            <a:pPr lvl="1" eaLnBrk="1" hangingPunct="1"/>
            <a:r>
              <a:rPr lang="en-US" sz="2000" dirty="0"/>
              <a:t>We introduce a </a:t>
            </a:r>
            <a:r>
              <a:rPr lang="en-US" sz="2000" dirty="0">
                <a:solidFill>
                  <a:srgbClr val="FF0000"/>
                </a:solidFill>
              </a:rPr>
              <a:t>reference radius </a:t>
            </a:r>
            <a:r>
              <a:rPr lang="en-US" sz="2000" i="1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ref</a:t>
            </a:r>
            <a:r>
              <a:rPr lang="en-US" sz="2000" baseline="-25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to have dimensionless coefficients (usually chosen as 2/3 of the aperture radius)</a:t>
            </a:r>
          </a:p>
          <a:p>
            <a:pPr lvl="1" eaLnBrk="1" hangingPunct="1"/>
            <a:r>
              <a:rPr lang="en-US" sz="2000" dirty="0"/>
              <a:t>We </a:t>
            </a:r>
            <a:r>
              <a:rPr lang="en-US" sz="2000" dirty="0">
                <a:solidFill>
                  <a:srgbClr val="FF0000"/>
                </a:solidFill>
              </a:rPr>
              <a:t>factorize 10</a:t>
            </a:r>
            <a:r>
              <a:rPr lang="en-US" sz="2000" baseline="30000" dirty="0">
                <a:solidFill>
                  <a:srgbClr val="FF0000"/>
                </a:solidFill>
              </a:rPr>
              <a:t>-4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since the deviations from ideal field in superconducting magnets for particle accelerators have to be </a:t>
            </a:r>
            <a:r>
              <a:rPr lang="en-US" sz="2000" dirty="0">
                <a:sym typeface="Symbol" pitchFamily="18" charset="2"/>
              </a:rPr>
              <a:t>0.01%</a:t>
            </a:r>
          </a:p>
          <a:p>
            <a:pPr lvl="1" eaLnBrk="1" hangingPunct="1"/>
            <a:endParaRPr lang="en-US" sz="2000" dirty="0">
              <a:sym typeface="Symbol" pitchFamily="18" charset="2"/>
            </a:endParaRPr>
          </a:p>
          <a:p>
            <a:pPr eaLnBrk="1" hangingPunct="1"/>
            <a:r>
              <a:rPr lang="en-US" sz="2000" dirty="0"/>
              <a:t>The coefficients </a:t>
            </a:r>
            <a:r>
              <a:rPr lang="en-US" sz="2000" i="1" dirty="0"/>
              <a:t>b</a:t>
            </a:r>
            <a:r>
              <a:rPr lang="en-US" sz="2000" baseline="-25000" dirty="0"/>
              <a:t>n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n</a:t>
            </a:r>
            <a:r>
              <a:rPr lang="en-US" sz="2000" dirty="0"/>
              <a:t> are called </a:t>
            </a:r>
            <a:r>
              <a:rPr lang="en-US" sz="2000" u="sng" dirty="0">
                <a:solidFill>
                  <a:srgbClr val="FF0000"/>
                </a:solidFill>
              </a:rPr>
              <a:t>normalized multipoles</a:t>
            </a:r>
          </a:p>
          <a:p>
            <a:pPr lvl="1" eaLnBrk="1" hangingPunct="1"/>
            <a:r>
              <a:rPr lang="en-US" sz="2000" i="1" dirty="0"/>
              <a:t>b</a:t>
            </a:r>
            <a:r>
              <a:rPr lang="en-US" sz="2000" baseline="-25000" dirty="0"/>
              <a:t>n</a:t>
            </a:r>
            <a:r>
              <a:rPr lang="en-US" sz="2000" dirty="0"/>
              <a:t> are the </a:t>
            </a:r>
            <a:r>
              <a:rPr lang="en-US" sz="2000" u="sng" dirty="0">
                <a:solidFill>
                  <a:srgbClr val="FF0000"/>
                </a:solidFill>
              </a:rPr>
              <a:t>normal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n </a:t>
            </a:r>
            <a:r>
              <a:rPr lang="en-US" sz="2000" dirty="0"/>
              <a:t>are the </a:t>
            </a:r>
            <a:r>
              <a:rPr lang="en-US" sz="2000" u="sng" dirty="0">
                <a:solidFill>
                  <a:srgbClr val="FF0000"/>
                </a:solidFill>
              </a:rPr>
              <a:t>skew</a:t>
            </a:r>
            <a:r>
              <a:rPr lang="en-US" sz="2000" dirty="0"/>
              <a:t> (</a:t>
            </a:r>
            <a:r>
              <a:rPr lang="en-US" sz="2000" dirty="0" err="1"/>
              <a:t>adimensional</a:t>
            </a:r>
            <a:r>
              <a:rPr lang="en-US" sz="2000" dirty="0"/>
              <a:t>)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292EE-457A-F2B8-2B88-FF6F036F9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harmonics</a:t>
            </a:r>
            <a:endParaRPr lang="en-GB" dirty="0"/>
          </a:p>
        </p:txBody>
      </p:sp>
      <p:graphicFrame>
        <p:nvGraphicFramePr>
          <p:cNvPr id="4" name="Object 17">
            <a:extLst>
              <a:ext uri="{FF2B5EF4-FFF2-40B4-BE49-F238E27FC236}">
                <a16:creationId xmlns:a16="http://schemas.microsoft.com/office/drawing/2014/main" id="{86B17A3A-952A-4831-D0AC-0A94085E4F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56630" y="1866101"/>
          <a:ext cx="4376737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62731" imgH="545863" progId="Equation.3">
                  <p:embed/>
                </p:oleObj>
              </mc:Choice>
              <mc:Fallback>
                <p:oleObj name="Equation" r:id="rId2" imgW="2462731" imgH="545863" progId="Equation.3">
                  <p:embed/>
                  <p:pic>
                    <p:nvPicPr>
                      <p:cNvPr id="4" name="Object 17">
                        <a:extLst>
                          <a:ext uri="{FF2B5EF4-FFF2-40B4-BE49-F238E27FC236}">
                            <a16:creationId xmlns:a16="http://schemas.microsoft.com/office/drawing/2014/main" id="{86B17A3A-952A-4831-D0AC-0A94085E4F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6630" y="1866101"/>
                        <a:ext cx="4376737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50700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0569-DF9E-2FBD-C03D-13AC34007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on margin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2FB6-0B76-CCD9-4E03-1921DD35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58" y="1446048"/>
            <a:ext cx="3839440" cy="4770985"/>
          </a:xfrm>
        </p:spPr>
        <p:txBody>
          <a:bodyPr>
            <a:normAutofit/>
          </a:bodyPr>
          <a:lstStyle/>
          <a:p>
            <a:r>
              <a:rPr lang="en-US" sz="2000" dirty="0"/>
              <a:t>For Nb</a:t>
            </a:r>
            <a:r>
              <a:rPr lang="en-US" sz="2000" baseline="-25000" dirty="0"/>
              <a:t>3</a:t>
            </a:r>
            <a:r>
              <a:rPr lang="en-US" sz="2000" dirty="0"/>
              <a:t>Sn and Nb-</a:t>
            </a:r>
            <a:r>
              <a:rPr lang="en-US" sz="2000" dirty="0" err="1"/>
              <a:t>Ti</a:t>
            </a:r>
            <a:r>
              <a:rPr lang="en-US" sz="2000" dirty="0"/>
              <a:t> the temperature margin depends only on the </a:t>
            </a:r>
            <a:r>
              <a:rPr lang="en-US" sz="2000" dirty="0" err="1"/>
              <a:t>loadline</a:t>
            </a:r>
            <a:r>
              <a:rPr lang="en-US" sz="2000" dirty="0"/>
              <a:t> margin and very weakly on the field. </a:t>
            </a:r>
          </a:p>
          <a:p>
            <a:r>
              <a:rPr lang="en-US" sz="2000" dirty="0"/>
              <a:t>For a given a material and an operational temperature, load line margin and temperature margin are equivalent</a:t>
            </a:r>
          </a:p>
          <a:p>
            <a:r>
              <a:rPr lang="en-US" sz="2000" dirty="0"/>
              <a:t>For a given LL margin, Nb</a:t>
            </a:r>
            <a:r>
              <a:rPr lang="en-US" sz="2000" baseline="-25000" dirty="0"/>
              <a:t>3</a:t>
            </a:r>
            <a:r>
              <a:rPr lang="en-US" sz="2000" dirty="0"/>
              <a:t>Sn T margin is about 2.5 times greater than </a:t>
            </a:r>
            <a:r>
              <a:rPr lang="en-US" sz="2000" dirty="0" err="1"/>
              <a:t>NbTi</a:t>
            </a:r>
            <a:r>
              <a:rPr lang="en-US" sz="2000" dirty="0"/>
              <a:t> T margin</a:t>
            </a:r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FBB70-6EAB-FEA8-7D4F-F2806B68E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698" y="1290406"/>
            <a:ext cx="5186302" cy="388807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7C5060F-A56A-850A-F718-8A16FAF9C7B0}"/>
              </a:ext>
            </a:extLst>
          </p:cNvPr>
          <p:cNvGraphicFramePr>
            <a:graphicFrameLocks noGrp="1"/>
          </p:cNvGraphicFramePr>
          <p:nvPr/>
        </p:nvGraphicFramePr>
        <p:xfrm>
          <a:off x="1830326" y="5375057"/>
          <a:ext cx="5483347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3087">
                  <a:extLst>
                    <a:ext uri="{9D8B030D-6E8A-4147-A177-3AD203B41FA5}">
                      <a16:colId xmlns:a16="http://schemas.microsoft.com/office/drawing/2014/main" val="2387932343"/>
                    </a:ext>
                  </a:extLst>
                </a:gridCol>
                <a:gridCol w="1405130">
                  <a:extLst>
                    <a:ext uri="{9D8B030D-6E8A-4147-A177-3AD203B41FA5}">
                      <a16:colId xmlns:a16="http://schemas.microsoft.com/office/drawing/2014/main" val="3587161575"/>
                    </a:ext>
                  </a:extLst>
                </a:gridCol>
                <a:gridCol w="1405130">
                  <a:extLst>
                    <a:ext uri="{9D8B030D-6E8A-4147-A177-3AD203B41FA5}">
                      <a16:colId xmlns:a16="http://schemas.microsoft.com/office/drawing/2014/main" val="1511750189"/>
                    </a:ext>
                  </a:extLst>
                </a:gridCol>
              </a:tblGrid>
              <a:tr h="70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margins at</a:t>
                      </a:r>
                      <a:r>
                        <a:rPr lang="en-GB" sz="16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20% on </a:t>
                      </a:r>
                      <a:r>
                        <a:rPr lang="en-GB" sz="1600" b="1" i="0" u="none" strike="noStrike" baseline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loadline</a:t>
                      </a:r>
                      <a:endParaRPr lang="en-GB" sz="16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temperature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614781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Nb-Ti</a:t>
                      </a:r>
                      <a:endParaRPr lang="en-GB" sz="1600" b="0" i="0" u="none" strike="noStrike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540159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lang="en-GB" sz="1600" u="none" strike="noStrike" baseline="-25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489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50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122FA-B541-E87A-675F-F67D36CD4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</a:t>
            </a:r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3B6CFA8-34D4-4C52-7600-56D1C3BF6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5" y="2307400"/>
            <a:ext cx="21812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11">
                <a:extLst>
                  <a:ext uri="{FF2B5EF4-FFF2-40B4-BE49-F238E27FC236}">
                    <a16:creationId xmlns:a16="http://schemas.microsoft.com/office/drawing/2014/main" id="{6D200B4B-C0BC-6017-4FA8-4FD585FEE958}"/>
                  </a:ext>
                </a:extLst>
              </p:cNvPr>
              <p:cNvSpPr txBox="1"/>
              <p:nvPr/>
            </p:nvSpPr>
            <p:spPr bwMode="auto">
              <a:xfrm>
                <a:off x="7316796" y="5040432"/>
                <a:ext cx="1670050" cy="6111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Object 11">
                <a:extLst>
                  <a:ext uri="{FF2B5EF4-FFF2-40B4-BE49-F238E27FC236}">
                    <a16:creationId xmlns:a16="http://schemas.microsoft.com/office/drawing/2014/main" id="{6D200B4B-C0BC-6017-4FA8-4FD585FEE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16796" y="5040432"/>
                <a:ext cx="1670050" cy="6111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8">
            <a:extLst>
              <a:ext uri="{FF2B5EF4-FFF2-40B4-BE49-F238E27FC236}">
                <a16:creationId xmlns:a16="http://schemas.microsoft.com/office/drawing/2014/main" id="{16787947-2A2B-9539-FBF5-53FCCDBDAA5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487791" y="5344785"/>
            <a:ext cx="0" cy="639357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19">
            <a:extLst>
              <a:ext uri="{FF2B5EF4-FFF2-40B4-BE49-F238E27FC236}">
                <a16:creationId xmlns:a16="http://schemas.microsoft.com/office/drawing/2014/main" id="{48057995-F46E-F730-161F-4CC9CA2D5F8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014840" y="5344785"/>
            <a:ext cx="0" cy="652058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20">
            <a:extLst>
              <a:ext uri="{FF2B5EF4-FFF2-40B4-BE49-F238E27FC236}">
                <a16:creationId xmlns:a16="http://schemas.microsoft.com/office/drawing/2014/main" id="{4D0F15AA-E906-DF64-941C-A153C0A54C4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286759" y="5314056"/>
            <a:ext cx="184150" cy="3079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21">
            <a:extLst>
              <a:ext uri="{FF2B5EF4-FFF2-40B4-BE49-F238E27FC236}">
                <a16:creationId xmlns:a16="http://schemas.microsoft.com/office/drawing/2014/main" id="{0BDCD362-492F-8975-EF8E-99CA8F032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759" y="5752368"/>
            <a:ext cx="7000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 dirty="0">
                <a:solidFill>
                  <a:schemeClr val="tx1"/>
                </a:solidFill>
                <a:ea typeface="ＭＳ Ｐゴシック" pitchFamily="34" charset="-128"/>
              </a:rPr>
              <a:t>Constant</a:t>
            </a:r>
            <a:endParaRPr lang="en-US" altLang="en-US" sz="100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8D0FB126-F522-CA37-2A65-5BCDBFA3C7AD}"/>
                  </a:ext>
                </a:extLst>
              </p:cNvPr>
              <p:cNvSpPr txBox="1"/>
              <p:nvPr/>
            </p:nvSpPr>
            <p:spPr bwMode="auto">
              <a:xfrm>
                <a:off x="3841031" y="2439671"/>
                <a:ext cx="1112838" cy="48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8D0FB126-F522-CA37-2A65-5BCDBFA3C7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1031" y="2439671"/>
                <a:ext cx="1112838" cy="482600"/>
              </a:xfrm>
              <a:prstGeom prst="rect">
                <a:avLst/>
              </a:prstGeom>
              <a:blipFill>
                <a:blip r:embed="rId9"/>
                <a:stretch>
                  <a:fillRect t="-189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5B5B0135-0458-8FBE-BC53-4ADA13EB9C39}"/>
                  </a:ext>
                </a:extLst>
              </p:cNvPr>
              <p:cNvSpPr txBox="1"/>
              <p:nvPr/>
            </p:nvSpPr>
            <p:spPr bwMode="auto">
              <a:xfrm>
                <a:off x="4102390" y="4235013"/>
                <a:ext cx="1525588" cy="463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5B5B0135-0458-8FBE-BC53-4ADA13EB9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02390" y="4235013"/>
                <a:ext cx="1525588" cy="463550"/>
              </a:xfrm>
              <a:prstGeom prst="rect">
                <a:avLst/>
              </a:prstGeom>
              <a:blipFill>
                <a:blip r:embed="rId10"/>
                <a:stretch>
                  <a:fillRect t="-197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CF371A-A48A-724F-DDA2-2C43C2B430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36096" y="2615028"/>
            <a:ext cx="1522561" cy="414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13B741-112C-C88D-7898-CD311A00DED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796136" y="3724468"/>
            <a:ext cx="1358652" cy="53303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Image 6">
            <a:extLst>
              <a:ext uri="{FF2B5EF4-FFF2-40B4-BE49-F238E27FC236}">
                <a16:creationId xmlns:a16="http://schemas.microsoft.com/office/drawing/2014/main" id="{EBC192CC-0E23-4B7F-6A5B-E77C6B3EB9D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449" y="2232930"/>
            <a:ext cx="1879540" cy="1031169"/>
          </a:xfrm>
          <a:prstGeom prst="rect">
            <a:avLst/>
          </a:prstGeom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C6C35295-2178-5A7A-1D59-F99D87B92C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5" t="20461" r="30282" b="32267"/>
          <a:stretch/>
        </p:blipFill>
        <p:spPr bwMode="auto">
          <a:xfrm>
            <a:off x="1578035" y="3866513"/>
            <a:ext cx="1769830" cy="172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123A2A-FC3E-8CF0-480C-F08D55519E6F}"/>
              </a:ext>
            </a:extLst>
          </p:cNvPr>
          <p:cNvCxnSpPr/>
          <p:nvPr/>
        </p:nvCxnSpPr>
        <p:spPr>
          <a:xfrm flipV="1">
            <a:off x="2191198" y="4450785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F3C3C0-30C4-1904-69AE-FFD6747AD0F6}"/>
              </a:ext>
            </a:extLst>
          </p:cNvPr>
          <p:cNvCxnSpPr/>
          <p:nvPr/>
        </p:nvCxnSpPr>
        <p:spPr>
          <a:xfrm flipV="1">
            <a:off x="2762301" y="4507234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12C8648-7130-D778-CE0E-5F33A121DD23}"/>
              </a:ext>
            </a:extLst>
          </p:cNvPr>
          <p:cNvSpPr txBox="1"/>
          <p:nvPr/>
        </p:nvSpPr>
        <p:spPr>
          <a:xfrm>
            <a:off x="2123729" y="4583147"/>
            <a:ext cx="266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B6BF522-2EEC-111F-94C6-20B5A1E85A83}"/>
              </a:ext>
            </a:extLst>
          </p:cNvPr>
          <p:cNvSpPr/>
          <p:nvPr/>
        </p:nvSpPr>
        <p:spPr>
          <a:xfrm>
            <a:off x="251520" y="1052736"/>
            <a:ext cx="864096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synchrotrons:</a:t>
            </a:r>
          </a:p>
          <a:p>
            <a:pPr marL="0" lvl="1" algn="ctr"/>
            <a:r>
              <a:rPr lang="en-US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particles in the same accelerating structure several times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E615888-DF3B-8D48-BC30-DCAB211A7AF4}"/>
              </a:ext>
            </a:extLst>
          </p:cNvPr>
          <p:cNvSpPr txBox="1">
            <a:spLocks/>
          </p:cNvSpPr>
          <p:nvPr/>
        </p:nvSpPr>
        <p:spPr>
          <a:xfrm>
            <a:off x="-43883" y="1910098"/>
            <a:ext cx="6941889" cy="436747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solidFill>
                  <a:srgbClr val="FF0000"/>
                </a:solidFill>
              </a:rPr>
              <a:t>Electro-magnetic field </a:t>
            </a:r>
            <a:r>
              <a:rPr lang="en-US" altLang="en-US" dirty="0"/>
              <a:t>accelerates particles</a:t>
            </a: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Magnetic field steers </a:t>
            </a:r>
            <a:r>
              <a:rPr lang="en-US" altLang="en-US" dirty="0"/>
              <a:t>the particles in a </a:t>
            </a:r>
            <a:r>
              <a:rPr lang="en-US" altLang="en-US" dirty="0">
                <a:sym typeface="Symbol" pitchFamily="18" charset="2"/>
              </a:rPr>
              <a:t> </a:t>
            </a:r>
            <a:r>
              <a:rPr lang="en-US" altLang="en-US" dirty="0"/>
              <a:t>circular orbit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Particle accelerated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energy increased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magnetic field increased (“</a:t>
            </a:r>
            <a:r>
              <a:rPr lang="en-US" altLang="en-US" dirty="0">
                <a:solidFill>
                  <a:srgbClr val="FF0000"/>
                </a:solidFill>
              </a:rPr>
              <a:t>synchro</a:t>
            </a:r>
            <a:r>
              <a:rPr lang="en-US" altLang="en-US" dirty="0"/>
              <a:t>”) to keep the particles on the same orbit of curvature </a:t>
            </a:r>
            <a:r>
              <a:rPr lang="en-US" altLang="en-US" i="1" dirty="0">
                <a:latin typeface="Symbol" pitchFamily="18" charset="2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63996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0B865-35A3-E254-C5A9-3F2F8FA86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 and magnets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8D411-DC99-61C5-FDD7-5F814AEE2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keep the particles in a cycle? </a:t>
            </a:r>
            <a:r>
              <a:rPr lang="en-US" dirty="0">
                <a:solidFill>
                  <a:srgbClr val="FF0000"/>
                </a:solidFill>
              </a:rPr>
              <a:t>MAGNETS!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3B4F6B-A8AE-1CC0-C9CD-2D2E8F6BDB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88" t="28087" r="46850" b="28088"/>
          <a:stretch/>
        </p:blipFill>
        <p:spPr>
          <a:xfrm>
            <a:off x="6438900" y="4212660"/>
            <a:ext cx="2429416" cy="22211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784565-1CE9-B921-ADBB-164349A33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18" t="32486" r="54743" b="32208"/>
          <a:stretch/>
        </p:blipFill>
        <p:spPr>
          <a:xfrm>
            <a:off x="6418563" y="1813585"/>
            <a:ext cx="2499100" cy="222118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7FC5C1-3131-F59A-39EC-A5D59FB8CAF3}"/>
              </a:ext>
            </a:extLst>
          </p:cNvPr>
          <p:cNvSpPr txBox="1">
            <a:spLocks/>
          </p:cNvSpPr>
          <p:nvPr/>
        </p:nvSpPr>
        <p:spPr>
          <a:xfrm>
            <a:off x="0" y="1813585"/>
            <a:ext cx="6540500" cy="6004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>
                <a:solidFill>
                  <a:srgbClr val="FF0000"/>
                </a:solidFill>
              </a:rPr>
              <a:t>Dipole magnets </a:t>
            </a:r>
            <a:r>
              <a:rPr lang="en-US" sz="2000" dirty="0"/>
              <a:t>provide a constant field, to be increased with time to follow the particle acceleration, steering (bends) the particles in ≈ circular orbit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Quadrupole magnets </a:t>
            </a:r>
            <a:r>
              <a:rPr lang="en-US" sz="2000" dirty="0"/>
              <a:t>keep the particles in the orbit, providing a linear force that keep them focused acting as a spring. </a:t>
            </a:r>
            <a:r>
              <a:rPr lang="en-GB" sz="2000" dirty="0"/>
              <a:t>They provide a field </a:t>
            </a:r>
          </a:p>
          <a:p>
            <a:pPr lvl="2"/>
            <a:r>
              <a:rPr lang="en-GB" sz="1800" dirty="0"/>
              <a:t>Equal to zero in the center</a:t>
            </a:r>
          </a:p>
          <a:p>
            <a:pPr lvl="2"/>
            <a:r>
              <a:rPr lang="en-GB" sz="1800" dirty="0"/>
              <a:t>Increasing linearly with the radius</a:t>
            </a:r>
          </a:p>
          <a:p>
            <a:pPr lvl="1"/>
            <a:endParaRPr lang="en-US" sz="2000" dirty="0"/>
          </a:p>
          <a:p>
            <a:pPr lvl="1"/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11">
                <a:extLst>
                  <a:ext uri="{FF2B5EF4-FFF2-40B4-BE49-F238E27FC236}">
                    <a16:creationId xmlns:a16="http://schemas.microsoft.com/office/drawing/2014/main" id="{AE05F074-DD33-E0AB-0647-035366308A37}"/>
                  </a:ext>
                </a:extLst>
              </p:cNvPr>
              <p:cNvSpPr txBox="1"/>
              <p:nvPr/>
            </p:nvSpPr>
            <p:spPr bwMode="auto">
              <a:xfrm>
                <a:off x="2563572" y="2919350"/>
                <a:ext cx="1679575" cy="784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Object 11">
                <a:extLst>
                  <a:ext uri="{FF2B5EF4-FFF2-40B4-BE49-F238E27FC236}">
                    <a16:creationId xmlns:a16="http://schemas.microsoft.com/office/drawing/2014/main" id="{AE05F074-DD33-E0AB-0647-035366308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3572" y="2919350"/>
                <a:ext cx="1679575" cy="784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1">
                <a:extLst>
                  <a:ext uri="{FF2B5EF4-FFF2-40B4-BE49-F238E27FC236}">
                    <a16:creationId xmlns:a16="http://schemas.microsoft.com/office/drawing/2014/main" id="{5788316C-FB55-F4B4-5C21-9046F7A97C85}"/>
                  </a:ext>
                </a:extLst>
              </p:cNvPr>
              <p:cNvSpPr txBox="1"/>
              <p:nvPr/>
            </p:nvSpPr>
            <p:spPr bwMode="auto">
              <a:xfrm>
                <a:off x="2531025" y="5471720"/>
                <a:ext cx="1679575" cy="784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𝐺𝑥</m:t>
                      </m:r>
                    </m:oMath>
                  </m:oMathPara>
                </a14:m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Object 11">
                <a:extLst>
                  <a:ext uri="{FF2B5EF4-FFF2-40B4-BE49-F238E27FC236}">
                    <a16:creationId xmlns:a16="http://schemas.microsoft.com/office/drawing/2014/main" id="{5788316C-FB55-F4B4-5C21-9046F7A97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31025" y="5471720"/>
                <a:ext cx="1679575" cy="7842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41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1EB2-A761-903F-932F-2DB360709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accelerators: the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2B9DF-95DC-545A-9F87-983C35589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37" y="1195895"/>
            <a:ext cx="5221775" cy="5136490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sz="2800" b="1" dirty="0">
                <a:solidFill>
                  <a:srgbClr val="FF0000"/>
                </a:solidFill>
              </a:rPr>
              <a:t>“The Arc (20.7 km)”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Dipoles</a:t>
            </a:r>
            <a:r>
              <a:rPr lang="en-GB" sz="2400" dirty="0"/>
              <a:t>: </a:t>
            </a:r>
            <a:r>
              <a:rPr lang="en-GB" sz="2400" dirty="0">
                <a:solidFill>
                  <a:schemeClr val="tx2"/>
                </a:solidFill>
              </a:rPr>
              <a:t>m</a:t>
            </a:r>
            <a:r>
              <a:rPr lang="en-GB" altLang="en-US" sz="2400" dirty="0">
                <a:solidFill>
                  <a:schemeClr val="tx2"/>
                </a:solidFill>
              </a:rPr>
              <a:t>agnetic field steers (bends) the particles in a </a:t>
            </a:r>
            <a:r>
              <a:rPr lang="en-GB" altLang="en-US" sz="2400" dirty="0">
                <a:solidFill>
                  <a:schemeClr val="tx2"/>
                </a:solidFill>
                <a:sym typeface="Symbol" pitchFamily="18" charset="2"/>
              </a:rPr>
              <a:t></a:t>
            </a:r>
            <a:r>
              <a:rPr lang="en-GB" altLang="en-US" sz="2400" dirty="0">
                <a:solidFill>
                  <a:schemeClr val="tx2"/>
                </a:solidFill>
              </a:rPr>
              <a:t>circular orbit</a:t>
            </a:r>
          </a:p>
          <a:p>
            <a:r>
              <a:rPr lang="en-GB" altLang="en-US" sz="2400" b="1" dirty="0">
                <a:solidFill>
                  <a:srgbClr val="FF0000"/>
                </a:solidFill>
              </a:rPr>
              <a:t>Quadrupoles</a:t>
            </a:r>
            <a:r>
              <a:rPr lang="en-GB" altLang="en-US" sz="2400" dirty="0">
                <a:solidFill>
                  <a:schemeClr val="tx2"/>
                </a:solidFill>
              </a:rPr>
              <a:t>:</a:t>
            </a:r>
            <a:r>
              <a:rPr lang="en-GB" altLang="en-US" sz="2400" dirty="0"/>
              <a:t> magnetic field provides the force necessary to stabilize linear motion.</a:t>
            </a:r>
          </a:p>
          <a:p>
            <a:pPr lvl="1"/>
            <a:r>
              <a:rPr lang="en-GB" altLang="en-US" sz="2100" dirty="0"/>
              <a:t>They act as a spring: </a:t>
            </a:r>
            <a:r>
              <a:rPr lang="en-GB" altLang="en-US" sz="2100" b="1" dirty="0">
                <a:solidFill>
                  <a:srgbClr val="FF0000"/>
                </a:solidFill>
              </a:rPr>
              <a:t>focus the beam</a:t>
            </a:r>
          </a:p>
          <a:p>
            <a:pPr lvl="1"/>
            <a:r>
              <a:rPr lang="en-GB" sz="2100" dirty="0"/>
              <a:t>Prevent protons from </a:t>
            </a:r>
            <a:r>
              <a:rPr lang="en-GB" sz="2100" b="1" dirty="0">
                <a:solidFill>
                  <a:srgbClr val="FF0000"/>
                </a:solidFill>
              </a:rPr>
              <a:t>falling </a:t>
            </a:r>
            <a:r>
              <a:rPr lang="en-GB" sz="2100" dirty="0"/>
              <a:t>to the bottom of the aperture due to the </a:t>
            </a:r>
            <a:r>
              <a:rPr lang="en-GB" sz="2100" b="1" dirty="0"/>
              <a:t>gravitational force (</a:t>
            </a:r>
            <a:r>
              <a:rPr lang="en-GB" sz="2100" dirty="0"/>
              <a:t>it would happen in less than 60 </a:t>
            </a:r>
            <a:r>
              <a:rPr lang="en-GB" sz="2100" dirty="0" err="1"/>
              <a:t>ms</a:t>
            </a:r>
            <a:r>
              <a:rPr lang="en-GB" sz="2100" dirty="0"/>
              <a:t>!)</a:t>
            </a:r>
          </a:p>
          <a:p>
            <a:r>
              <a:rPr lang="en-GB" altLang="en-US" sz="2400" b="1" dirty="0">
                <a:solidFill>
                  <a:srgbClr val="FF0000"/>
                </a:solidFill>
              </a:rPr>
              <a:t>Correctors</a:t>
            </a:r>
            <a:r>
              <a:rPr lang="en-GB" altLang="en-US" sz="2400" dirty="0"/>
              <a:t> </a:t>
            </a:r>
            <a:endParaRPr lang="en-GB" altLang="en-US" sz="24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sz="17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sz="2800" b="1" dirty="0">
                <a:solidFill>
                  <a:srgbClr val="FF0000"/>
                </a:solidFill>
              </a:rPr>
              <a:t>“Long straight sections (7.2 km)”</a:t>
            </a:r>
          </a:p>
          <a:p>
            <a:r>
              <a:rPr lang="en-GB" sz="2800" dirty="0">
                <a:solidFill>
                  <a:srgbClr val="FF0000"/>
                </a:solidFill>
              </a:rPr>
              <a:t>Interaction regions </a:t>
            </a:r>
            <a:r>
              <a:rPr lang="en-GB" sz="2800" dirty="0"/>
              <a:t>(IR) where the experiments are housed</a:t>
            </a:r>
          </a:p>
          <a:p>
            <a:pPr lvl="1"/>
            <a:r>
              <a:rPr lang="en-GB" sz="2200" dirty="0"/>
              <a:t>Quadrupoles for strong focusing in interaction point</a:t>
            </a:r>
          </a:p>
          <a:p>
            <a:pPr lvl="1"/>
            <a:r>
              <a:rPr lang="en-GB" sz="2200" dirty="0"/>
              <a:t>Dipoles for beam crossing in two-ring machines</a:t>
            </a:r>
          </a:p>
          <a:p>
            <a:r>
              <a:rPr lang="en-GB" sz="2800" dirty="0"/>
              <a:t>Regions for </a:t>
            </a:r>
            <a:r>
              <a:rPr lang="en-GB" sz="2800" dirty="0">
                <a:solidFill>
                  <a:srgbClr val="FF0000"/>
                </a:solidFill>
              </a:rPr>
              <a:t>other services</a:t>
            </a:r>
          </a:p>
          <a:p>
            <a:pPr lvl="1"/>
            <a:r>
              <a:rPr lang="en-GB" sz="2200" dirty="0"/>
              <a:t>Beam injection (dipole kickers)</a:t>
            </a:r>
          </a:p>
          <a:p>
            <a:pPr lvl="1"/>
            <a:r>
              <a:rPr lang="en-GB" sz="2200" dirty="0"/>
              <a:t>Accelerating structure (RF cavities)</a:t>
            </a:r>
          </a:p>
          <a:p>
            <a:pPr lvl="1"/>
            <a:r>
              <a:rPr lang="en-GB" sz="2200" dirty="0"/>
              <a:t>Beam dump (dipole kickers)</a:t>
            </a:r>
          </a:p>
          <a:p>
            <a:pPr lvl="1"/>
            <a:r>
              <a:rPr lang="en-GB" sz="2200" dirty="0"/>
              <a:t>Beam cleaning (collimators)</a:t>
            </a:r>
          </a:p>
          <a:p>
            <a:endParaRPr lang="en-GB" dirty="0"/>
          </a:p>
        </p:txBody>
      </p:sp>
      <p:pic>
        <p:nvPicPr>
          <p:cNvPr id="4" name="Picture 2" descr="C:\conferences\1505_teachers\lhc.jpg">
            <a:extLst>
              <a:ext uri="{FF2B5EF4-FFF2-40B4-BE49-F238E27FC236}">
                <a16:creationId xmlns:a16="http://schemas.microsoft.com/office/drawing/2014/main" id="{C5036721-E49C-7E52-F6FB-EC522FC07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9" t="24949"/>
          <a:stretch/>
        </p:blipFill>
        <p:spPr bwMode="auto">
          <a:xfrm>
            <a:off x="5735959" y="3948673"/>
            <a:ext cx="3372116" cy="200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BA435D-37B5-B446-14AB-F859482CC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278" y="1234683"/>
            <a:ext cx="2671385" cy="252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39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F9177-314B-9C4D-FBAE-9BB652095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FB26F1-F09A-3646-A0D5-C50B0B5C66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Dipoles: the larger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, the larger the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energy </a:t>
                </a:r>
                <a:r>
                  <a:rPr lang="en-GB" sz="1800" b="0" i="0" u="none" strike="noStrike" baseline="0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𝑒𝐵</m:t>
                    </m:r>
                    <m:r>
                      <a:rPr lang="en-GB" sz="18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800" b="0" i="0" u="none" strike="noStrike" baseline="0" dirty="0">
                    <a:solidFill>
                      <a:srgbClr val="002060"/>
                    </a:solidFill>
                  </a:rPr>
                  <a:t>)</a:t>
                </a:r>
              </a:p>
              <a:p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Quadrupoles: the larger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, the larger the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focusing </a:t>
                </a:r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strength (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smtClean="0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800" b="0" i="1" u="none" strike="noStrike" baseline="0" smtClean="0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u="none" strike="noStrike" baseline="0" smtClean="0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800" b="0" i="1" u="none" strike="noStrike" baseline="0" smtClean="0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b="0" i="1" u="none" strike="noStrike" baseline="0" smtClean="0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)</a:t>
                </a:r>
              </a:p>
              <a:p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For an electro-magnet, the larger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b="0" i="0" u="none" strike="noStrike" baseline="0" dirty="0">
                    <a:solidFill>
                      <a:srgbClr val="1F487C"/>
                    </a:solidFill>
                  </a:rPr>
                  <a:t>, the larger must be </a:t>
                </a:r>
                <a:r>
                  <a:rPr lang="en-GB" sz="1800" b="0" i="0" u="none" strike="noStrike" baseline="0" dirty="0">
                    <a:solidFill>
                      <a:srgbClr val="FF0000"/>
                    </a:solidFill>
                  </a:rPr>
                  <a:t>J</a:t>
                </a: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sz="1800" b="0" i="0" u="none" strike="noStrike" baseline="0" dirty="0">
                  <a:solidFill>
                    <a:srgbClr val="FF0000"/>
                  </a:solidFill>
                </a:endParaRP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sz="1800" b="0" i="0" u="none" strike="noStrike" baseline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sz="1800" b="0" i="0" u="none" strike="noStrike" baseline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sz="1800" b="0" i="0" u="none" strike="noStrike" baseline="0" dirty="0">
                  <a:solidFill>
                    <a:srgbClr val="FF0000"/>
                  </a:solidFill>
                </a:endParaRPr>
              </a:p>
              <a:p>
                <a:r>
                  <a:rPr lang="en-GB" alt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normal conducting magnets,  </a:t>
                </a:r>
                <a:r>
                  <a:rPr lang="en-GB" altLang="en-US" sz="1800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 </a:t>
                </a:r>
                <a:r>
                  <a:rPr lang="en-GB" alt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5 A/mm</a:t>
                </a:r>
                <a:r>
                  <a:rPr lang="en-GB" altLang="en-US" sz="1800" baseline="30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  <a:p>
                <a:r>
                  <a:rPr lang="en-GB" alt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superconducting magnets, </a:t>
                </a:r>
                <a:r>
                  <a:rPr lang="en-GB" altLang="en-US" sz="1800" i="1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J</a:t>
                </a:r>
                <a:r>
                  <a:rPr lang="en-GB" altLang="en-US" sz="1800" i="1" baseline="-2500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e</a:t>
                </a:r>
                <a:r>
                  <a:rPr lang="en-GB" alt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 ~ 600-700 A/mm</a:t>
                </a:r>
                <a:r>
                  <a:rPr lang="en-GB" altLang="en-US" sz="1800" baseline="3000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ＭＳ Ｐゴシック" pitchFamily="34" charset="-128"/>
                    <a:cs typeface="Times New Roman" panose="02020603050405020304" pitchFamily="18" charset="0"/>
                  </a:rPr>
                  <a:t>2</a:t>
                </a:r>
                <a:endParaRPr lang="en-GB" sz="1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1800" b="0" i="0" u="none" strike="noStrike" baseline="0" dirty="0">
                  <a:solidFill>
                    <a:srgbClr val="FF0000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FB26F1-F09A-3646-A0D5-C50B0B5C66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5" t="-11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C1689D4-BD05-4FAF-6B39-CD63A5BF737D}"/>
              </a:ext>
            </a:extLst>
          </p:cNvPr>
          <p:cNvSpPr txBox="1"/>
          <p:nvPr/>
        </p:nvSpPr>
        <p:spPr>
          <a:xfrm>
            <a:off x="251519" y="5415379"/>
            <a:ext cx="864096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want magnets with B&gt;2T and a reasonable size (and energy consumptions), superconductors are needed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C09788-89F4-2DE9-0CC7-EFA4F66357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8087" r="46850" b="28088"/>
          <a:stretch/>
        </p:blipFill>
        <p:spPr>
          <a:xfrm>
            <a:off x="6072851" y="2938276"/>
            <a:ext cx="1297664" cy="1186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FBC418-17DF-C57F-90BA-78D49D849D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8" t="32486" r="54743" b="32208"/>
          <a:stretch/>
        </p:blipFill>
        <p:spPr>
          <a:xfrm>
            <a:off x="1731709" y="2884539"/>
            <a:ext cx="1297663" cy="1153352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9EB5232-C79F-739C-51C3-424E07E436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584163"/>
              </p:ext>
            </p:extLst>
          </p:nvPr>
        </p:nvGraphicFramePr>
        <p:xfrm>
          <a:off x="1619672" y="2300350"/>
          <a:ext cx="14097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12520" imgH="342720" progId="Equation.3">
                  <p:embed/>
                </p:oleObj>
              </mc:Choice>
              <mc:Fallback>
                <p:oleObj name="Equation" r:id="rId5" imgW="812520" imgH="342720" progId="Equation.3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300350"/>
                        <a:ext cx="14097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F2E69FF5-2E23-41CF-5900-D64D95FB1DBF}"/>
                  </a:ext>
                </a:extLst>
              </p:cNvPr>
              <p:cNvSpPr txBox="1"/>
              <p:nvPr/>
            </p:nvSpPr>
            <p:spPr bwMode="auto">
              <a:xfrm>
                <a:off x="5637672" y="2302000"/>
                <a:ext cx="2528428" cy="593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𝑙𝑛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F2E69FF5-2E23-41CF-5900-D64D95FB1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37672" y="2302000"/>
                <a:ext cx="2528428" cy="5937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6D77EF-1792-AD93-4A48-5B0BF7F3ED2A}"/>
              </a:ext>
            </a:extLst>
          </p:cNvPr>
          <p:cNvCxnSpPr/>
          <p:nvPr/>
        </p:nvCxnSpPr>
        <p:spPr>
          <a:xfrm>
            <a:off x="2631451" y="3420040"/>
            <a:ext cx="432048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EC4ED7A-B93C-F950-C7F6-DB945C7C7DFA}"/>
              </a:ext>
            </a:extLst>
          </p:cNvPr>
          <p:cNvSpPr txBox="1"/>
          <p:nvPr/>
        </p:nvSpPr>
        <p:spPr>
          <a:xfrm>
            <a:off x="2628471" y="3324711"/>
            <a:ext cx="449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693928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9919</TotalTime>
  <Words>4176</Words>
  <Application>Microsoft Office PowerPoint</Application>
  <PresentationFormat>On-screen Show (4:3)</PresentationFormat>
  <Paragraphs>618</Paragraphs>
  <Slides>51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4" baseType="lpstr">
      <vt:lpstr>ＭＳ Ｐゴシック</vt:lpstr>
      <vt:lpstr>Arial</vt:lpstr>
      <vt:lpstr>Book Antiqua</vt:lpstr>
      <vt:lpstr>Calbri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Theme</vt:lpstr>
      <vt:lpstr>Equation</vt:lpstr>
      <vt:lpstr>PowerPoint Presentation</vt:lpstr>
      <vt:lpstr>Goal of the course</vt:lpstr>
      <vt:lpstr>References</vt:lpstr>
      <vt:lpstr>Outline</vt:lpstr>
      <vt:lpstr>Outline</vt:lpstr>
      <vt:lpstr>Particle accelerators</vt:lpstr>
      <vt:lpstr>Particle accelerators and magnets</vt:lpstr>
      <vt:lpstr>Particle accelerators: the LHC</vt:lpstr>
      <vt:lpstr>Electromagnets</vt:lpstr>
      <vt:lpstr>Superconductivity</vt:lpstr>
      <vt:lpstr>Superconductivity</vt:lpstr>
      <vt:lpstr>Practical superconductors</vt:lpstr>
      <vt:lpstr>BSCCO and YBCO</vt:lpstr>
      <vt:lpstr>Practical superconductors</vt:lpstr>
      <vt:lpstr>NbTi and Nb3Sn</vt:lpstr>
      <vt:lpstr>Practical superconductors</vt:lpstr>
      <vt:lpstr>Practical superconductors</vt:lpstr>
      <vt:lpstr>Strand: multifilament wire</vt:lpstr>
      <vt:lpstr>The strand: multifilament wire</vt:lpstr>
      <vt:lpstr>The strand: multifilament wire</vt:lpstr>
      <vt:lpstr>The strand: multifilament wire</vt:lpstr>
      <vt:lpstr>Strand: Manufacturing process (NbTi)</vt:lpstr>
      <vt:lpstr>Strand: Manufacturing process (Nb3Sn)</vt:lpstr>
      <vt:lpstr>The cable</vt:lpstr>
      <vt:lpstr>The cable insulation</vt:lpstr>
      <vt:lpstr>Filling ratio and current density</vt:lpstr>
      <vt:lpstr>Summary</vt:lpstr>
      <vt:lpstr>Summary</vt:lpstr>
      <vt:lpstr>References</vt:lpstr>
      <vt:lpstr>Outline</vt:lpstr>
      <vt:lpstr>Introduction</vt:lpstr>
      <vt:lpstr>Magnetic design and coil</vt:lpstr>
      <vt:lpstr>How to create a dipole field?</vt:lpstr>
      <vt:lpstr>How to create a dipole field?</vt:lpstr>
      <vt:lpstr>Perfect 2n-pole field</vt:lpstr>
      <vt:lpstr>From ideal to real configurations</vt:lpstr>
      <vt:lpstr>Dipole sector coils</vt:lpstr>
      <vt:lpstr>Coil fabrication</vt:lpstr>
      <vt:lpstr>Coil fabrication (Nb3Sn)</vt:lpstr>
      <vt:lpstr>Coil at different manufacturing steps</vt:lpstr>
      <vt:lpstr>The iron yoke</vt:lpstr>
      <vt:lpstr>Peak Field, Aperture Field and Margin</vt:lpstr>
      <vt:lpstr>Margin</vt:lpstr>
      <vt:lpstr>Summary</vt:lpstr>
      <vt:lpstr>References</vt:lpstr>
      <vt:lpstr>Thank you </vt:lpstr>
      <vt:lpstr>Maxwell equations</vt:lpstr>
      <vt:lpstr>Analytic functions</vt:lpstr>
      <vt:lpstr>Field harmonics</vt:lpstr>
      <vt:lpstr>Field harmonics</vt:lpstr>
      <vt:lpstr>Considerations on margin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68</cp:revision>
  <dcterms:created xsi:type="dcterms:W3CDTF">2022-08-23T12:33:19Z</dcterms:created>
  <dcterms:modified xsi:type="dcterms:W3CDTF">2024-07-07T20:31:30Z</dcterms:modified>
</cp:coreProperties>
</file>