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8"/>
  </p:notesMasterIdLst>
  <p:sldIdLst>
    <p:sldId id="260" r:id="rId5"/>
    <p:sldId id="295" r:id="rId6"/>
    <p:sldId id="429" r:id="rId7"/>
    <p:sldId id="269" r:id="rId8"/>
    <p:sldId id="263" r:id="rId9"/>
    <p:sldId id="272" r:id="rId10"/>
    <p:sldId id="275" r:id="rId11"/>
    <p:sldId id="268" r:id="rId12"/>
    <p:sldId id="281" r:id="rId13"/>
    <p:sldId id="282" r:id="rId14"/>
    <p:sldId id="419" r:id="rId15"/>
    <p:sldId id="277" r:id="rId16"/>
    <p:sldId id="279" r:id="rId17"/>
    <p:sldId id="274" r:id="rId18"/>
    <p:sldId id="286" r:id="rId19"/>
    <p:sldId id="287" r:id="rId20"/>
    <p:sldId id="362" r:id="rId21"/>
    <p:sldId id="270" r:id="rId22"/>
    <p:sldId id="264" r:id="rId23"/>
    <p:sldId id="265" r:id="rId24"/>
    <p:sldId id="267" r:id="rId25"/>
    <p:sldId id="266" r:id="rId26"/>
    <p:sldId id="392" r:id="rId27"/>
    <p:sldId id="393" r:id="rId28"/>
    <p:sldId id="412" r:id="rId29"/>
    <p:sldId id="413" r:id="rId30"/>
    <p:sldId id="420" r:id="rId31"/>
    <p:sldId id="395" r:id="rId32"/>
    <p:sldId id="396" r:id="rId33"/>
    <p:sldId id="397" r:id="rId34"/>
    <p:sldId id="398" r:id="rId35"/>
    <p:sldId id="399" r:id="rId36"/>
    <p:sldId id="400" r:id="rId37"/>
    <p:sldId id="422" r:id="rId38"/>
    <p:sldId id="402" r:id="rId39"/>
    <p:sldId id="414" r:id="rId40"/>
    <p:sldId id="404" r:id="rId41"/>
    <p:sldId id="403" r:id="rId42"/>
    <p:sldId id="407" r:id="rId43"/>
    <p:sldId id="408" r:id="rId44"/>
    <p:sldId id="410" r:id="rId45"/>
    <p:sldId id="424" r:id="rId46"/>
    <p:sldId id="428" r:id="rId4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43911D-6C4E-4A13-A346-6B93369CC794}" v="1091" dt="2024-07-15T14:38:10.881"/>
    <p1510:client id="{FEFE1EAD-E28F-CFE4-768A-1BBDED2BFE07}" v="486" dt="2024-07-16T21:29:17.3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45A35-EBAF-4E96-8FED-0D2117FC84C8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98E55-8C0F-476F-8969-16D27F1D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9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Cross section for hadronic Higgs production is order</a:t>
            </a:r>
            <a:r>
              <a:rPr lang="en-US" baseline="0"/>
              <a:t> of </a:t>
            </a:r>
            <a:r>
              <a:rPr lang="en-US" baseline="0" err="1"/>
              <a:t>pico</a:t>
            </a:r>
            <a:r>
              <a:rPr lang="en-US" baseline="0"/>
              <a:t> barn</a:t>
            </a:r>
          </a:p>
          <a:p>
            <a:r>
              <a:rPr lang="en-US" baseline="0"/>
              <a:t>LHC total integrated </a:t>
            </a:r>
            <a:r>
              <a:rPr lang="en-US" baseline="0" err="1"/>
              <a:t>lumi</a:t>
            </a:r>
            <a:r>
              <a:rPr lang="en-US" baseline="0"/>
              <a:t> : Run1 28/fb, Run2 160/fb, Run 3 (2022 39/fb, 2023 32/fb  July 2024 45/fb)   =&gt; Total 304/fb</a:t>
            </a:r>
          </a:p>
          <a:p>
            <a:r>
              <a:rPr lang="en-US" baseline="0"/>
              <a:t>Total number of Higgs produced ~3E5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Griffiths p11:16 p481 </a:t>
            </a:r>
            <a:r>
              <a:rPr lang="en-US" err="1"/>
              <a:t>pdf</a:t>
            </a:r>
            <a:r>
              <a:rPr lang="en-US"/>
              <a:t>, </a:t>
            </a:r>
          </a:p>
          <a:p>
            <a:r>
              <a:rPr lang="en-US"/>
              <a:t>Jackson p688 </a:t>
            </a:r>
            <a:r>
              <a:rPr lang="en-US" err="1"/>
              <a:t>eq</a:t>
            </a:r>
            <a:r>
              <a:rPr lang="en-US"/>
              <a:t> 14.13-14.14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8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9 </a:t>
            </a:r>
            <a:r>
              <a:rPr lang="en-US" err="1"/>
              <a:t>gev</a:t>
            </a:r>
            <a:r>
              <a:rPr lang="en-US"/>
              <a:t> lost per turn in FCC-</a:t>
            </a:r>
            <a:r>
              <a:rPr lang="en-US" err="1"/>
              <a:t>ee</a:t>
            </a:r>
            <a:r>
              <a:rPr lang="en-US"/>
              <a:t> 182.5 </a:t>
            </a:r>
            <a:r>
              <a:rPr lang="en-US" err="1"/>
              <a:t>GeV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81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Summary from DG presentation to personnel,</a:t>
            </a:r>
            <a:r>
              <a:rPr lang="en-US" baseline="0"/>
              <a:t> </a:t>
            </a:r>
            <a:r>
              <a:rPr lang="en-US" baseline="0" err="1"/>
              <a:t>sept</a:t>
            </a:r>
            <a:r>
              <a:rPr lang="en-US" baseline="0"/>
              <a:t> 2020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4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62C9-0D1F-488B-8772-166ED749C570}" type="datetime1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0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202D-2F46-4058-B942-C7FE1DFB055E}" type="datetime1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9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4AB69-60E3-4705-9A97-2C4B3A7453AA}" type="datetime1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0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2D461905-A3B3-4625-B265-285313B4814D}" type="datetime1">
              <a:rPr lang="en-US" smtClean="0"/>
              <a:pPr/>
              <a:t>7/16/2024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782183"/>
            <a:ext cx="2895600" cy="273844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21"/>
            <a:ext cx="8229600" cy="43729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197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D852-1C1A-44A7-B004-DAFB4B24BF0F}" type="datetime1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6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29102-CD83-43B9-9B45-949DD563D0A3}" type="datetime1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0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7D97E-8540-4400-8CD8-6284644F0FB4}" type="datetime1">
              <a:rPr lang="en-US" smtClean="0"/>
              <a:t>7/16/2024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1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7B67-FB22-4E34-B54D-32FB6A26FED9}" type="datetime1">
              <a:rPr lang="en-US" smtClean="0"/>
              <a:t>7/16/2024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0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0D165-C5C1-4780-8394-9FBD3955FB4B}" type="datetime1">
              <a:rPr lang="en-US" smtClean="0"/>
              <a:t>7/16/2024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33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69F7-9F50-4217-8B4A-C4FC844419AB}" type="datetime1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07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8637D-34E3-46F7-B487-5F63A8C7B708}" type="datetime1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9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9B389-949F-4156-B034-D04CE04FF401}" type="datetime1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9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ti.gov/biblio/4064201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6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cds.cern.ch/record/269141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ome.cern/sites/home.web.cern.ch/files/2020-06/2020%20Update%20European%20Strategy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ites/home.web.cern.ch/files/2020-06/2020%20Update%20European%20Strategy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hyperlink" Target="https://linearcollider.org/technical-design-repor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4.w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5" Type="http://schemas.openxmlformats.org/officeDocument/2006/relationships/hyperlink" Target="https://www.osti.gov/biblio/4064201/" TargetMode="External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18.01.034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10892/files/arXiv:1608.07537.pdf" TargetMode="External"/><Relationship Id="rId2" Type="http://schemas.openxmlformats.org/officeDocument/2006/relationships/hyperlink" Target="https://clic-study.web.cern.ch/content/conceptual-design-repor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xkcd.com/1949/" TargetMode="Externa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11633/4.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62406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23478"/>
            <a:ext cx="8458200" cy="1102519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High-Energy Collider Projects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3568" y="1257300"/>
            <a:ext cx="6400800" cy="1314450"/>
          </a:xfrm>
        </p:spPr>
        <p:txBody>
          <a:bodyPr>
            <a:normAutofit/>
          </a:bodyPr>
          <a:lstStyle/>
          <a:p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1</a:t>
            </a:r>
          </a:p>
          <a:p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Roderik</a:t>
            </a: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Bruce</a:t>
            </a:r>
          </a:p>
          <a:p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8019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3960440" cy="4176464"/>
          </a:xfrm>
        </p:spPr>
        <p:txBody>
          <a:bodyPr>
            <a:normAutofit fontScale="55000" lnSpcReduction="20000"/>
          </a:bodyPr>
          <a:lstStyle/>
          <a:p>
            <a:r>
              <a:rPr lang="en-US"/>
              <a:t>For full derivation, see e.g. Jackson, Classical electrodynamics, chapter 14</a:t>
            </a:r>
          </a:p>
          <a:p>
            <a:endParaRPr lang="en-US"/>
          </a:p>
          <a:p>
            <a:r>
              <a:rPr lang="en-US" i="1"/>
              <a:t>Very </a:t>
            </a:r>
            <a:r>
              <a:rPr lang="en-US"/>
              <a:t>short summary</a:t>
            </a:r>
          </a:p>
          <a:p>
            <a:pPr lvl="1"/>
            <a:r>
              <a:rPr lang="en-US"/>
              <a:t>Write down electric and magnetic fields of moving point charge (at relativistic speed)</a:t>
            </a:r>
          </a:p>
          <a:p>
            <a:pPr lvl="1"/>
            <a:r>
              <a:rPr lang="en-US"/>
              <a:t>Power radiated is given by integral of </a:t>
            </a:r>
            <a:r>
              <a:rPr lang="en-US" err="1"/>
              <a:t>Poynting</a:t>
            </a:r>
            <a:r>
              <a:rPr lang="en-US"/>
              <a:t> vector over closed surface around charge, let R</a:t>
            </a:r>
            <a:r>
              <a:rPr lang="en-US">
                <a:sym typeface="Wingdings" pitchFamily="2" charset="2"/>
              </a:rPr>
              <a:t>∞</a:t>
            </a:r>
            <a:r>
              <a:rPr lang="en-US"/>
              <a:t>  (only 1/R terms in fields contribute)</a:t>
            </a:r>
          </a:p>
          <a:p>
            <a:pPr lvl="1"/>
            <a:r>
              <a:rPr lang="en-US"/>
              <a:t>Integrate …. don’t be in a hurry</a:t>
            </a:r>
          </a:p>
          <a:p>
            <a:pPr lvl="1"/>
            <a:endParaRPr lang="en-US"/>
          </a:p>
          <a:p>
            <a:r>
              <a:rPr lang="en-US"/>
              <a:t>Result: </a:t>
            </a:r>
          </a:p>
          <a:p>
            <a:pPr lvl="1"/>
            <a:r>
              <a:rPr lang="en-US"/>
              <a:t>Energy loss is negligible for longitudinal acceleration, except for extreme (unphysical) gradients</a:t>
            </a:r>
          </a:p>
          <a:p>
            <a:pPr lvl="1"/>
            <a:r>
              <a:rPr lang="en-US"/>
              <a:t>For transverse acceleration (as in circular colliders), energy loss could be significant - 4</a:t>
            </a:r>
            <a:r>
              <a:rPr lang="en-US" baseline="30000"/>
              <a:t>th</a:t>
            </a:r>
            <a:r>
              <a:rPr lang="en-US"/>
              <a:t> power dependence on energy and mass</a:t>
            </a:r>
          </a:p>
          <a:p>
            <a:pPr lvl="1"/>
            <a:r>
              <a:rPr lang="en-US"/>
              <a:t>Effect is much more limiting for light particles, such as electrons/positrons</a:t>
            </a:r>
          </a:p>
          <a:p>
            <a:pPr lvl="2"/>
            <a:r>
              <a:rPr lang="en-US">
                <a:solidFill>
                  <a:srgbClr val="000000"/>
                </a:solidFill>
              </a:rPr>
              <a:t>Electrons are 2000 times lighter than protons!</a:t>
            </a:r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Radiated power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23678"/>
            <a:ext cx="2952328" cy="576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391" y="843558"/>
            <a:ext cx="4831609" cy="94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211960" y="4017257"/>
            <a:ext cx="1581055" cy="642542"/>
            <a:chOff x="4363142" y="3789005"/>
            <a:chExt cx="1581055" cy="642542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770"/>
            <a:stretch/>
          </p:blipFill>
          <p:spPr bwMode="auto">
            <a:xfrm>
              <a:off x="4363142" y="3789005"/>
              <a:ext cx="254578" cy="635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031"/>
            <a:stretch/>
          </p:blipFill>
          <p:spPr bwMode="auto">
            <a:xfrm>
              <a:off x="4572000" y="3795886"/>
              <a:ext cx="1372197" cy="635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5724128" y="4158862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… meaning…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910980" y="3363626"/>
            <a:ext cx="505803" cy="144016"/>
            <a:chOff x="4874103" y="3147814"/>
            <a:chExt cx="505803" cy="144016"/>
          </a:xfrm>
        </p:grpSpPr>
        <p:sp>
          <p:nvSpPr>
            <p:cNvPr id="10" name="Oval 9"/>
            <p:cNvSpPr/>
            <p:nvPr/>
          </p:nvSpPr>
          <p:spPr>
            <a:xfrm>
              <a:off x="4874103" y="3147814"/>
              <a:ext cx="144016" cy="14401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4947858" y="3227550"/>
              <a:ext cx="432048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6222392" y="3363838"/>
            <a:ext cx="505803" cy="144016"/>
            <a:chOff x="4874103" y="3147814"/>
            <a:chExt cx="505803" cy="144016"/>
          </a:xfrm>
        </p:grpSpPr>
        <p:sp>
          <p:nvSpPr>
            <p:cNvPr id="20" name="Oval 19"/>
            <p:cNvSpPr/>
            <p:nvPr/>
          </p:nvSpPr>
          <p:spPr>
            <a:xfrm>
              <a:off x="4874103" y="3147814"/>
              <a:ext cx="144016" cy="14401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4947858" y="3227550"/>
              <a:ext cx="432048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ight Arrow 15"/>
          <p:cNvSpPr/>
          <p:nvPr/>
        </p:nvSpPr>
        <p:spPr>
          <a:xfrm>
            <a:off x="4211960" y="3155331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/>
              <a:t>force</a:t>
            </a:r>
          </a:p>
        </p:txBody>
      </p:sp>
      <p:sp>
        <p:nvSpPr>
          <p:cNvPr id="23" name="Right Arrow 22"/>
          <p:cNvSpPr/>
          <p:nvPr/>
        </p:nvSpPr>
        <p:spPr>
          <a:xfrm rot="16200000">
            <a:off x="6002044" y="3535905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/>
              <a:t>force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71635" y="2787774"/>
            <a:ext cx="9509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chemeClr val="accent1"/>
                </a:solidFill>
              </a:rPr>
              <a:t>Longitudinal </a:t>
            </a:r>
          </a:p>
          <a:p>
            <a:r>
              <a:rPr lang="en-US" sz="1100">
                <a:solidFill>
                  <a:schemeClr val="accent1"/>
                </a:solidFill>
              </a:rPr>
              <a:t>acceleration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53347" y="2787774"/>
            <a:ext cx="8867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chemeClr val="accent1"/>
                </a:solidFill>
              </a:rPr>
              <a:t>Transverse</a:t>
            </a:r>
          </a:p>
          <a:p>
            <a:r>
              <a:rPr lang="en-US" sz="1100">
                <a:solidFill>
                  <a:schemeClr val="accent1"/>
                </a:solidFill>
              </a:rPr>
              <a:t>acceleration</a:t>
            </a:r>
          </a:p>
        </p:txBody>
      </p:sp>
      <p:sp>
        <p:nvSpPr>
          <p:cNvPr id="18" name="Arc 17"/>
          <p:cNvSpPr/>
          <p:nvPr/>
        </p:nvSpPr>
        <p:spPr>
          <a:xfrm rot="5700759">
            <a:off x="5840769" y="2320604"/>
            <a:ext cx="1152128" cy="1079908"/>
          </a:xfrm>
          <a:prstGeom prst="arc">
            <a:avLst/>
          </a:prstGeom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977421" y="3447031"/>
            <a:ext cx="826451" cy="1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816249"/>
              </p:ext>
            </p:extLst>
          </p:nvPr>
        </p:nvGraphicFramePr>
        <p:xfrm>
          <a:off x="7186818" y="4013458"/>
          <a:ext cx="1417630" cy="629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914040" imgH="420480" progId="Equation.3">
                  <p:embed/>
                </p:oleObj>
              </mc:Choice>
              <mc:Fallback>
                <p:oleObj name="Equation" r:id="rId5" imgW="914040" imgH="420480" progId="Equation.3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6818" y="4013458"/>
                        <a:ext cx="1417630" cy="629402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5B8311B-1729-A98C-DAA0-70A60C266F75}"/>
              </a:ext>
            </a:extLst>
          </p:cNvPr>
          <p:cNvSpPr txBox="1"/>
          <p:nvPr/>
        </p:nvSpPr>
        <p:spPr>
          <a:xfrm>
            <a:off x="7245875" y="3291162"/>
            <a:ext cx="1297150" cy="423193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050"/>
              <a:t>Energy loss </a:t>
            </a:r>
            <a:r>
              <a:rPr lang="en-US" sz="1100"/>
              <a:t>per turn</a:t>
            </a:r>
            <a:br>
              <a:rPr lang="en-US" sz="1100"/>
            </a:br>
            <a:r>
              <a:rPr lang="en-US" sz="1050"/>
              <a:t>from radiation 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BD4F424-1CEB-497C-09E9-0EA3F93106AF}"/>
              </a:ext>
            </a:extLst>
          </p:cNvPr>
          <p:cNvCxnSpPr/>
          <p:nvPr/>
        </p:nvCxnSpPr>
        <p:spPr>
          <a:xfrm>
            <a:off x="7380312" y="3651870"/>
            <a:ext cx="0" cy="5069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37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16" grpId="0" animBg="1"/>
      <p:bldP spid="23" grpId="0" animBg="1"/>
      <p:bldP spid="17" grpId="0"/>
      <p:bldP spid="25" grpId="0"/>
      <p:bldP spid="18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27984" y="555526"/>
            <a:ext cx="4680520" cy="4320480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r>
              <a:rPr lang="en-US"/>
              <a:t>Emitted photons along </a:t>
            </a:r>
            <a:r>
              <a:rPr lang="en-US" err="1"/>
              <a:t>betatron</a:t>
            </a:r>
            <a:r>
              <a:rPr lang="en-US"/>
              <a:t> trajectory – particle loses both longitudinal and transverse momentum</a:t>
            </a:r>
          </a:p>
          <a:p>
            <a:endParaRPr lang="en-US"/>
          </a:p>
          <a:p>
            <a:r>
              <a:rPr lang="en-US">
                <a:solidFill>
                  <a:srgbClr val="0000FF"/>
                </a:solidFill>
              </a:rPr>
              <a:t>Energy losses compensated by RF, giving purely longitudinal momentum kick</a:t>
            </a:r>
            <a:r>
              <a:rPr lang="en-US"/>
              <a:t> </a:t>
            </a:r>
          </a:p>
          <a:p>
            <a:r>
              <a:rPr lang="en-US"/>
              <a:t>Increases longitudinal momentum and not transverse =&gt; decrease in angle</a:t>
            </a:r>
            <a:endParaRPr lang="en-US">
              <a:cs typeface="Calibri"/>
            </a:endParaRPr>
          </a:p>
          <a:p>
            <a:pPr lvl="1"/>
            <a:r>
              <a:rPr lang="en-US">
                <a:solidFill>
                  <a:srgbClr val="0000FF"/>
                </a:solidFill>
              </a:rPr>
              <a:t>Smaller </a:t>
            </a:r>
            <a:r>
              <a:rPr lang="en-US" err="1">
                <a:solidFill>
                  <a:srgbClr val="0000FF"/>
                </a:solidFill>
              </a:rPr>
              <a:t>betatron</a:t>
            </a:r>
            <a:r>
              <a:rPr lang="en-US">
                <a:solidFill>
                  <a:srgbClr val="0000FF"/>
                </a:solidFill>
              </a:rPr>
              <a:t> amplitudes =&gt; smaller emittance, “radiation damping”</a:t>
            </a:r>
            <a:endParaRPr lang="en-US">
              <a:solidFill>
                <a:srgbClr val="0000FF"/>
              </a:solidFill>
              <a:cs typeface="Calibri"/>
            </a:endParaRPr>
          </a:p>
          <a:p>
            <a:pPr lvl="1"/>
            <a:r>
              <a:rPr lang="en-US"/>
              <a:t>Remember: emittance determines phase space area occupied by beam </a:t>
            </a:r>
            <a:endParaRPr lang="en-US">
              <a:cs typeface="Calibri"/>
            </a:endParaRPr>
          </a:p>
          <a:p>
            <a:pPr lvl="1"/>
            <a:endParaRPr lang="en-US"/>
          </a:p>
          <a:p>
            <a:r>
              <a:rPr lang="en-US"/>
              <a:t>On the other hand: </a:t>
            </a:r>
            <a:r>
              <a:rPr lang="en-US">
                <a:solidFill>
                  <a:srgbClr val="0000FF"/>
                </a:solidFill>
              </a:rPr>
              <a:t>photon emission gives </a:t>
            </a:r>
            <a:r>
              <a:rPr lang="en-US"/>
              <a:t>small random energy (and very small angle) change =&gt; </a:t>
            </a:r>
            <a:r>
              <a:rPr lang="en-US">
                <a:solidFill>
                  <a:srgbClr val="0000FF"/>
                </a:solidFill>
              </a:rPr>
              <a:t>blowup, “quantum excitation”</a:t>
            </a:r>
            <a:endParaRPr lang="en-US">
              <a:solidFill>
                <a:srgbClr val="0000FF"/>
              </a:solidFill>
              <a:cs typeface="Calibri"/>
            </a:endParaRPr>
          </a:p>
          <a:p>
            <a:endParaRPr lang="en-US"/>
          </a:p>
          <a:p>
            <a:r>
              <a:rPr lang="en-US"/>
              <a:t>Equilibrium between radiation damping and quantum excitation exists: </a:t>
            </a:r>
            <a:r>
              <a:rPr lang="en-US">
                <a:solidFill>
                  <a:srgbClr val="FF0000"/>
                </a:solidFill>
              </a:rPr>
              <a:t>equilibrium emittance</a:t>
            </a:r>
          </a:p>
          <a:p>
            <a:pPr lvl="1"/>
            <a:r>
              <a:rPr lang="en-US"/>
              <a:t>Time needed for the beam to reach the equilibrium emittance: “Damping time”</a:t>
            </a:r>
            <a:endParaRPr lang="en-US">
              <a:cs typeface="Calibri"/>
            </a:endParaRPr>
          </a:p>
          <a:p>
            <a:pPr lvl="1"/>
            <a:r>
              <a:rPr lang="en-US"/>
              <a:t>Equilibrium emittance is typically smaller in vertical than horizontal plane =&gt; “flat” lepton beams</a:t>
            </a:r>
            <a:endParaRPr lang="en-US"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Radiation damping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3" y="941065"/>
            <a:ext cx="4365801" cy="227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3363838"/>
            <a:ext cx="1827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M. Sands, </a:t>
            </a:r>
            <a:r>
              <a:rPr lang="en-US" sz="1200" i="1">
                <a:hlinkClick r:id="rId3"/>
              </a:rPr>
              <a:t>SLAC-121 UC-28</a:t>
            </a:r>
            <a:endParaRPr lang="en-US" sz="1200" i="1"/>
          </a:p>
        </p:txBody>
      </p:sp>
    </p:spTree>
    <p:extLst>
      <p:ext uri="{BB962C8B-B14F-4D97-AF65-F5344CB8AC3E}">
        <p14:creationId xmlns:p14="http://schemas.microsoft.com/office/powerpoint/2010/main" val="373800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21286"/>
            <a:ext cx="8229600" cy="6547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>
                <a:solidFill>
                  <a:srgbClr val="FF0000"/>
                </a:solidFill>
              </a:rPr>
              <a:t>To achieve the highest possible </a:t>
            </a:r>
            <a:r>
              <a:rPr lang="en-US" err="1">
                <a:solidFill>
                  <a:srgbClr val="FF0000"/>
                </a:solidFill>
              </a:rPr>
              <a:t>centre</a:t>
            </a:r>
            <a:r>
              <a:rPr lang="en-US">
                <a:solidFill>
                  <a:srgbClr val="FF0000"/>
                </a:solidFill>
              </a:rPr>
              <a:t>-of-mass energy, need a collider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Collider </a:t>
            </a:r>
            <a:r>
              <a:rPr lang="en-US" err="1"/>
              <a:t>vs</a:t>
            </a:r>
            <a:r>
              <a:rPr lang="en-US"/>
              <a:t> fixed target experiments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817239" y="555526"/>
            <a:ext cx="4040188" cy="4798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rgbClr val="000099"/>
                </a:solidFill>
              </a:rPr>
              <a:t>Fixed Target</a:t>
            </a:r>
          </a:p>
        </p:txBody>
      </p:sp>
      <p:sp>
        <p:nvSpPr>
          <p:cNvPr id="7" name="Text Placeholder 8"/>
          <p:cNvSpPr txBox="1">
            <a:spLocks/>
          </p:cNvSpPr>
          <p:nvPr/>
        </p:nvSpPr>
        <p:spPr>
          <a:xfrm>
            <a:off x="5066729" y="483518"/>
            <a:ext cx="4041775" cy="4798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rgbClr val="000099"/>
                </a:solidFill>
              </a:rPr>
              <a:t>Collider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879" y="1160563"/>
            <a:ext cx="2470907" cy="2947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81460"/>
            <a:ext cx="3042863" cy="275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E99E95-EF27-6D47-B007-FBD2ED6792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499742"/>
            <a:ext cx="2105415" cy="1217925"/>
          </a:xfrm>
          <a:prstGeom prst="rect">
            <a:avLst/>
          </a:prstGeom>
          <a:solidFill>
            <a:srgbClr val="C6D9F2"/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D9CCC0-9905-204C-B2D1-B60B9C1C5A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288" y="2323966"/>
            <a:ext cx="1876259" cy="125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3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Circular </a:t>
            </a:r>
            <a:r>
              <a:rPr lang="en-US" err="1"/>
              <a:t>vs</a:t>
            </a:r>
            <a:r>
              <a:rPr lang="en-US"/>
              <a:t> linear collider</a:t>
            </a:r>
          </a:p>
        </p:txBody>
      </p:sp>
      <p:grpSp>
        <p:nvGrpSpPr>
          <p:cNvPr id="6" name="Group 169"/>
          <p:cNvGrpSpPr>
            <a:grpSpLocks/>
          </p:cNvGrpSpPr>
          <p:nvPr/>
        </p:nvGrpSpPr>
        <p:grpSpPr bwMode="auto">
          <a:xfrm>
            <a:off x="174202" y="4271119"/>
            <a:ext cx="8755062" cy="748903"/>
            <a:chOff x="543" y="2341"/>
            <a:chExt cx="5515" cy="629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" name="AutoShape 20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AutoShape 21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AutoShape 22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AutoShape 23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" name="AutoShape 25"/>
            <p:cNvSpPr>
              <a:spLocks noChangeArrowheads="1"/>
            </p:cNvSpPr>
            <p:nvPr/>
          </p:nvSpPr>
          <p:spPr bwMode="auto">
            <a:xfrm>
              <a:off x="3618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AutoShape 26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AutoShape 29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AutoShape 30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543" y="2757"/>
              <a:ext cx="358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000">
                  <a:solidFill>
                    <a:srgbClr val="000000"/>
                  </a:solidFill>
                  <a:latin typeface="Arial" pitchFamily="34" charset="0"/>
                </a:rPr>
                <a:t>source</a:t>
              </a:r>
            </a:p>
          </p:txBody>
        </p:sp>
        <p:sp>
          <p:nvSpPr>
            <p:cNvPr id="30" name="Rectangle 33"/>
            <p:cNvSpPr>
              <a:spLocks noChangeArrowheads="1"/>
            </p:cNvSpPr>
            <p:nvPr/>
          </p:nvSpPr>
          <p:spPr bwMode="auto">
            <a:xfrm>
              <a:off x="1819" y="2763"/>
              <a:ext cx="569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000">
                  <a:solidFill>
                    <a:srgbClr val="000000"/>
                  </a:solidFill>
                  <a:latin typeface="Arial" pitchFamily="34" charset="0"/>
                </a:rPr>
                <a:t>main </a:t>
              </a:r>
              <a:r>
                <a:rPr lang="en-US" altLang="en-US" sz="1000" err="1">
                  <a:solidFill>
                    <a:srgbClr val="000000"/>
                  </a:solidFill>
                  <a:latin typeface="Arial" pitchFamily="34" charset="0"/>
                </a:rPr>
                <a:t>linac</a:t>
              </a:r>
              <a:endParaRPr lang="en-US" altLang="en-US" sz="10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31" name="Group 35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52" name="Rectangle 36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53" name="Group 37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57" name="Group 38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0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1" name="Line 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8" name="Group 41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8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9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9" name="Group 44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6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7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0" name="Group 47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4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5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1" name="Group 50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2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3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54" name="Group 53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55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6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2" name="Group 56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33" name="Rectangle 57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34" name="Group 58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50" name="Rectangle 5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1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5" name="Group 61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48" name="Rectangle 6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9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6" name="Group 64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46" name="Rectangle 6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7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7" name="Group 67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44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5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8" name="Group 70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42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3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9" name="Group 73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40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1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72" name="Group 172"/>
          <p:cNvGrpSpPr>
            <a:grpSpLocks/>
          </p:cNvGrpSpPr>
          <p:nvPr/>
        </p:nvGrpSpPr>
        <p:grpSpPr bwMode="auto">
          <a:xfrm>
            <a:off x="5544442" y="1863675"/>
            <a:ext cx="3348037" cy="902494"/>
            <a:chOff x="993" y="572"/>
            <a:chExt cx="2581" cy="1010"/>
          </a:xfrm>
        </p:grpSpPr>
        <p:grpSp>
          <p:nvGrpSpPr>
            <p:cNvPr id="73" name="Group 167"/>
            <p:cNvGrpSpPr>
              <a:grpSpLocks/>
            </p:cNvGrpSpPr>
            <p:nvPr/>
          </p:nvGrpSpPr>
          <p:grpSpPr bwMode="auto">
            <a:xfrm>
              <a:off x="1181" y="805"/>
              <a:ext cx="2393" cy="640"/>
              <a:chOff x="1181" y="805"/>
              <a:chExt cx="2393" cy="640"/>
            </a:xfrm>
          </p:grpSpPr>
          <p:grpSp>
            <p:nvGrpSpPr>
              <p:cNvPr id="93" name="Group 166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31"/>
                <a:chOff x="1181" y="805"/>
                <a:chExt cx="2393" cy="631"/>
              </a:xfrm>
            </p:grpSpPr>
            <p:grpSp>
              <p:nvGrpSpPr>
                <p:cNvPr id="96" name="Group 165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99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0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1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2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3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97" name="Rectangle 86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75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1000" b="1">
                      <a:solidFill>
                        <a:srgbClr val="FFFFCC"/>
                      </a:solidFill>
                      <a:latin typeface="Arial" pitchFamily="34" charset="0"/>
                    </a:rPr>
                    <a:t>N</a:t>
                  </a:r>
                  <a:endParaRPr lang="en-US" altLang="en-US" sz="1000" b="1" noProof="1">
                    <a:solidFill>
                      <a:srgbClr val="FFFFCC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98" name="Rectangle 87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70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1000" b="1">
                      <a:solidFill>
                        <a:srgbClr val="FFFFCC"/>
                      </a:solidFill>
                      <a:latin typeface="Arial" pitchFamily="34" charset="0"/>
                    </a:rPr>
                    <a:t>S</a:t>
                  </a:r>
                  <a:endParaRPr lang="en-US" altLang="en-US" sz="1000" b="1" noProof="1">
                    <a:solidFill>
                      <a:srgbClr val="FFFFCC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94" name="Rectangle 88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75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en-US" sz="1000" b="1">
                    <a:solidFill>
                      <a:srgbClr val="FFFFCC"/>
                    </a:solidFill>
                    <a:latin typeface="Arial" pitchFamily="34" charset="0"/>
                  </a:rPr>
                  <a:t>N</a:t>
                </a:r>
                <a:endParaRPr lang="en-US" altLang="en-US" sz="1000" b="1" noProof="1">
                  <a:solidFill>
                    <a:srgbClr val="FFFFCC"/>
                  </a:solidFill>
                  <a:latin typeface="Arial" pitchFamily="34" charset="0"/>
                </a:endParaRPr>
              </a:p>
            </p:txBody>
          </p:sp>
          <p:sp>
            <p:nvSpPr>
              <p:cNvPr id="95" name="Rectangle 89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7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en-US" sz="1000" b="1">
                    <a:solidFill>
                      <a:srgbClr val="FFFFCC"/>
                    </a:solidFill>
                    <a:latin typeface="Arial" pitchFamily="34" charset="0"/>
                  </a:rPr>
                  <a:t>S</a:t>
                </a:r>
                <a:endParaRPr lang="en-US" altLang="en-US" sz="1000" b="1" noProof="1">
                  <a:solidFill>
                    <a:srgbClr val="FFFFCC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74" name="Group 164"/>
            <p:cNvGrpSpPr>
              <a:grpSpLocks/>
            </p:cNvGrpSpPr>
            <p:nvPr/>
          </p:nvGrpSpPr>
          <p:grpSpPr bwMode="auto">
            <a:xfrm>
              <a:off x="993" y="1025"/>
              <a:ext cx="403" cy="409"/>
              <a:chOff x="993" y="1025"/>
              <a:chExt cx="403" cy="409"/>
            </a:xfrm>
          </p:grpSpPr>
          <p:sp>
            <p:nvSpPr>
              <p:cNvPr id="91" name="Oval 91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" name="Oval 92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91" lon="21299991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flatTx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75" name="Group 171"/>
            <p:cNvGrpSpPr>
              <a:grpSpLocks/>
            </p:cNvGrpSpPr>
            <p:nvPr/>
          </p:nvGrpSpPr>
          <p:grpSpPr bwMode="auto">
            <a:xfrm>
              <a:off x="2260" y="1110"/>
              <a:ext cx="355" cy="472"/>
              <a:chOff x="2260" y="1110"/>
              <a:chExt cx="355" cy="472"/>
            </a:xfrm>
          </p:grpSpPr>
          <p:sp>
            <p:nvSpPr>
              <p:cNvPr id="81" name="Line 99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" name="Oval 100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3" name="Oval 101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4" name="Line 102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5" name="Line 103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6" name="Line 104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" name="Line 105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8" name="Line 106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9" name="Line 10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0" name="Line 108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76" name="Group 162"/>
            <p:cNvGrpSpPr>
              <a:grpSpLocks/>
            </p:cNvGrpSpPr>
            <p:nvPr/>
          </p:nvGrpSpPr>
          <p:grpSpPr bwMode="auto">
            <a:xfrm>
              <a:off x="1739" y="572"/>
              <a:ext cx="1317" cy="306"/>
              <a:chOff x="1739" y="572"/>
              <a:chExt cx="1317" cy="306"/>
            </a:xfrm>
          </p:grpSpPr>
          <p:grpSp>
            <p:nvGrpSpPr>
              <p:cNvPr id="77" name="Group 94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79" name="Rectangle 9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80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78" name="Text Box 161"/>
              <p:cNvSpPr txBox="1">
                <a:spLocks noChangeArrowheads="1"/>
              </p:cNvSpPr>
              <p:nvPr/>
            </p:nvSpPr>
            <p:spPr bwMode="auto">
              <a:xfrm>
                <a:off x="1739" y="572"/>
                <a:ext cx="1317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000">
                    <a:solidFill>
                      <a:srgbClr val="000000"/>
                    </a:solidFill>
                    <a:latin typeface="Arial" pitchFamily="34" charset="0"/>
                  </a:rPr>
                  <a:t>accelerating cavities</a:t>
                </a:r>
              </a:p>
            </p:txBody>
          </p:sp>
        </p:grpSp>
      </p:grpSp>
      <p:sp>
        <p:nvSpPr>
          <p:cNvPr id="104" name="Rectangle 3"/>
          <p:cNvSpPr txBox="1">
            <a:spLocks noChangeArrowheads="1"/>
          </p:cNvSpPr>
          <p:nvPr/>
        </p:nvSpPr>
        <p:spPr>
          <a:xfrm>
            <a:off x="699607" y="551082"/>
            <a:ext cx="7993062" cy="864394"/>
          </a:xfrm>
          <a:prstGeom prst="rect">
            <a:avLst/>
          </a:prstGeom>
          <a:noFill/>
        </p:spPr>
        <p:txBody>
          <a:bodyPr lIns="90000" rIns="9000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aseline="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aseline="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1800" kern="0">
                <a:solidFill>
                  <a:srgbClr val="000099"/>
                </a:solidFill>
              </a:rPr>
              <a:t>Circular Collider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kern="0">
                <a:cs typeface="Arial" pitchFamily="34" charset="0"/>
              </a:rPr>
              <a:t>multi-pass =&gt; </a:t>
            </a:r>
            <a:r>
              <a:rPr lang="en-US" sz="1600"/>
              <a:t>Accelerate beam in many turns, let beam collide many times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b="0" kern="0"/>
              <a:t>many magnets, few accelerating cavities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b="0" kern="0"/>
              <a:t>Bending of beam trajectory </a:t>
            </a:r>
            <a:r>
              <a:rPr lang="en-US" altLang="en-US" sz="1600" b="0" kern="0">
                <a:cs typeface="Arial" pitchFamily="34" charset="0"/>
              </a:rPr>
              <a:t>=&gt; synchrotron radiation losses important for light particles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b="0" kern="0">
              <a:cs typeface="Arial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altLang="en-US" sz="1800" b="0" kern="0">
              <a:cs typeface="Arial" pitchFamily="34" charset="0"/>
            </a:endParaRPr>
          </a:p>
        </p:txBody>
      </p:sp>
      <p:sp>
        <p:nvSpPr>
          <p:cNvPr id="105" name="Rectangle 4"/>
          <p:cNvSpPr txBox="1">
            <a:spLocks noChangeArrowheads="1"/>
          </p:cNvSpPr>
          <p:nvPr/>
        </p:nvSpPr>
        <p:spPr>
          <a:xfrm>
            <a:off x="586950" y="2998697"/>
            <a:ext cx="8449545" cy="122923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aseline="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aseline="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1800" kern="0">
                <a:solidFill>
                  <a:srgbClr val="000099"/>
                </a:solidFill>
              </a:rPr>
              <a:t>Linear Collider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b="0" kern="0">
                <a:cs typeface="Arial" pitchFamily="34" charset="0"/>
              </a:rPr>
              <a:t>single pass =&gt; need to be very efficient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kern="0"/>
              <a:t>few magnets, many accelerating cavities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kern="0">
                <a:cs typeface="Arial" pitchFamily="34" charset="0"/>
              </a:rPr>
              <a:t>Not limited by synchrotron radiation – promising choice for reaching highest lepton energies </a:t>
            </a:r>
            <a:endParaRPr lang="en-US" altLang="en-US" sz="1600" kern="0"/>
          </a:p>
          <a:p>
            <a:pPr eaLnBrk="1" hangingPunct="1">
              <a:lnSpc>
                <a:spcPct val="90000"/>
              </a:lnSpc>
            </a:pPr>
            <a:endParaRPr lang="en-US" altLang="en-US" sz="1600" b="0" kern="0"/>
          </a:p>
        </p:txBody>
      </p:sp>
      <p:graphicFrame>
        <p:nvGraphicFramePr>
          <p:cNvPr id="106" name="Object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0709014"/>
              </p:ext>
            </p:extLst>
          </p:nvPr>
        </p:nvGraphicFramePr>
        <p:xfrm>
          <a:off x="3866835" y="1815415"/>
          <a:ext cx="1322840" cy="462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14040" imgH="420480" progId="Equation.3">
                  <p:embed/>
                </p:oleObj>
              </mc:Choice>
              <mc:Fallback>
                <p:oleObj name="Equation" r:id="rId2" imgW="914040" imgH="420480" progId="Equation.3">
                  <p:embed/>
                  <p:pic>
                    <p:nvPicPr>
                      <p:cNvPr id="106" name="Object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6835" y="1815415"/>
                        <a:ext cx="1322840" cy="462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247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0247" y="943782"/>
            <a:ext cx="2887495" cy="3428168"/>
          </a:xfrm>
        </p:spPr>
        <p:txBody>
          <a:bodyPr>
            <a:normAutofit fontScale="55000" lnSpcReduction="20000"/>
          </a:bodyPr>
          <a:lstStyle/>
          <a:p>
            <a:r>
              <a:rPr lang="en-US"/>
              <a:t>Hadron beams: energy limited by ability of to keep particle on circular orbit</a:t>
            </a:r>
          </a:p>
          <a:p>
            <a:pPr lvl="1"/>
            <a:r>
              <a:rPr lang="en-US"/>
              <a:t>Maximum achievable dipole field (superconductor technology)</a:t>
            </a:r>
          </a:p>
          <a:p>
            <a:pPr lvl="1"/>
            <a:r>
              <a:rPr lang="en-US"/>
              <a:t>Radius of ring (cost, site)</a:t>
            </a:r>
          </a:p>
          <a:p>
            <a:pPr lvl="1"/>
            <a:endParaRPr lang="en-US"/>
          </a:p>
          <a:p>
            <a:r>
              <a:rPr lang="en-US"/>
              <a:t>Lepton beams: radiation losses</a:t>
            </a:r>
          </a:p>
          <a:p>
            <a:pPr lvl="1"/>
            <a:r>
              <a:rPr lang="en-US"/>
              <a:t>RF power consumption</a:t>
            </a:r>
          </a:p>
          <a:p>
            <a:pPr lvl="1"/>
            <a:r>
              <a:rPr lang="en-US"/>
              <a:t>Disposal of radiated power</a:t>
            </a:r>
          </a:p>
          <a:p>
            <a:pPr lvl="1"/>
            <a:r>
              <a:rPr lang="en-US"/>
              <a:t>Radius of ring (cost, site)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Increasing beam energy</a:t>
            </a:r>
          </a:p>
        </p:txBody>
      </p:sp>
      <p:sp>
        <p:nvSpPr>
          <p:cNvPr id="6" name="Rectangle 5"/>
          <p:cNvSpPr/>
          <p:nvPr/>
        </p:nvSpPr>
        <p:spPr>
          <a:xfrm>
            <a:off x="395536" y="570856"/>
            <a:ext cx="1879041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000" b="1" kern="0">
                <a:solidFill>
                  <a:srgbClr val="000099"/>
                </a:solidFill>
              </a:rPr>
              <a:t>Circular Collider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796136" y="570856"/>
            <a:ext cx="1720343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000" b="1" kern="0">
                <a:solidFill>
                  <a:srgbClr val="000099"/>
                </a:solidFill>
              </a:rPr>
              <a:t>Linear Collider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647999"/>
              </p:ext>
            </p:extLst>
          </p:nvPr>
        </p:nvGraphicFramePr>
        <p:xfrm>
          <a:off x="683568" y="3551712"/>
          <a:ext cx="1825514" cy="702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27000" imgH="469800" progId="Equation.3">
                  <p:embed/>
                </p:oleObj>
              </mc:Choice>
              <mc:Fallback>
                <p:oleObj name="Equation" r:id="rId3" imgW="927000" imgH="4698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551712"/>
                        <a:ext cx="1825514" cy="7029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658" y="555526"/>
            <a:ext cx="1710928" cy="1024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81106" y="1502663"/>
            <a:ext cx="1605055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(see lecture F. </a:t>
            </a:r>
            <a:r>
              <a:rPr lang="en-US" sz="1200" err="1"/>
              <a:t>Asvesta</a:t>
            </a:r>
            <a:r>
              <a:rPr lang="en-US" sz="1200"/>
              <a:t>)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265" y="1794429"/>
            <a:ext cx="1565714" cy="153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69"/>
          <p:cNvGrpSpPr>
            <a:grpSpLocks/>
          </p:cNvGrpSpPr>
          <p:nvPr/>
        </p:nvGrpSpPr>
        <p:grpSpPr bwMode="auto">
          <a:xfrm rot="5400000">
            <a:off x="7365812" y="1755155"/>
            <a:ext cx="2449025" cy="625078"/>
            <a:chOff x="678" y="2341"/>
            <a:chExt cx="5380" cy="525"/>
          </a:xfrm>
        </p:grpSpPr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" name="AutoShape 20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AutoShape 21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AutoShape 22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AutoShape 23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AutoShape 25"/>
            <p:cNvSpPr>
              <a:spLocks noChangeArrowheads="1"/>
            </p:cNvSpPr>
            <p:nvPr/>
          </p:nvSpPr>
          <p:spPr bwMode="auto">
            <a:xfrm>
              <a:off x="3618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AutoShape 26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" name="AutoShape 29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AutoShape 30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37" name="Group 35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58" name="Rectangle 36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59" name="Group 37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63" name="Group 38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7" name="Line 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4" name="Group 41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4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5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5" name="Group 44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2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3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6" name="Group 47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0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1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7" name="Group 50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8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9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60" name="Group 59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61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62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8" name="Group 56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39" name="Rectangle 57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40" name="Group 58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56" name="Rectangle 5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7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1" name="Group 61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54" name="Rectangle 6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5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2" name="Group 64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52" name="Rectangle 6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3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3" name="Group 67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50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1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4" name="Group 70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48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9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5" name="Group 73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46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7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78" name="Content Placeholder 1"/>
          <p:cNvSpPr txBox="1">
            <a:spLocks/>
          </p:cNvSpPr>
          <p:nvPr/>
        </p:nvSpPr>
        <p:spPr>
          <a:xfrm>
            <a:off x="5508104" y="987573"/>
            <a:ext cx="2887495" cy="22322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Energy depends on </a:t>
            </a:r>
          </a:p>
          <a:p>
            <a:pPr lvl="1"/>
            <a:r>
              <a:rPr lang="en-US"/>
              <a:t>Accelerating gradient (RF technology)</a:t>
            </a:r>
          </a:p>
          <a:p>
            <a:pPr lvl="2"/>
            <a:r>
              <a:rPr lang="en-US"/>
              <a:t>Plasma </a:t>
            </a:r>
            <a:r>
              <a:rPr lang="en-US" err="1"/>
              <a:t>wakefield</a:t>
            </a:r>
            <a:r>
              <a:rPr lang="en-US"/>
              <a:t> acceleration promises large advancement, but not yet mature to produce required beam quality</a:t>
            </a:r>
          </a:p>
          <a:p>
            <a:pPr lvl="1"/>
            <a:r>
              <a:rPr lang="en-US"/>
              <a:t>Length (cost, site)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9512" y="4443958"/>
            <a:ext cx="8526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To push energy boundary: improve technology (B-fields, RF gradient) or build a larger machine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8879" y="3428671"/>
            <a:ext cx="20691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For protons: </a:t>
            </a:r>
          </a:p>
        </p:txBody>
      </p:sp>
      <p:graphicFrame>
        <p:nvGraphicFramePr>
          <p:cNvPr id="79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0223905"/>
              </p:ext>
            </p:extLst>
          </p:nvPr>
        </p:nvGraphicFramePr>
        <p:xfrm>
          <a:off x="3059832" y="3665081"/>
          <a:ext cx="3024336" cy="269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955520" imgH="228600" progId="Equation.3">
                  <p:embed/>
                </p:oleObj>
              </mc:Choice>
              <mc:Fallback>
                <p:oleObj name="Equation" r:id="rId7" imgW="1955520" imgH="228600" progId="Equation.3">
                  <p:embed/>
                  <p:pic>
                    <p:nvPicPr>
                      <p:cNvPr id="79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665081"/>
                        <a:ext cx="3024336" cy="2692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Rectangle 26"/>
          <p:cNvSpPr>
            <a:spLocks noChangeArrowheads="1"/>
          </p:cNvSpPr>
          <p:nvPr/>
        </p:nvSpPr>
        <p:spPr bwMode="auto">
          <a:xfrm>
            <a:off x="6649848" y="3291830"/>
            <a:ext cx="23866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sz="2400" i="1" noProof="1">
                <a:latin typeface="Times New Roman"/>
                <a:cs typeface="Times New Roman"/>
              </a:rPr>
              <a:t>E</a:t>
            </a:r>
            <a:r>
              <a:rPr sz="2400" i="1" baseline="-25000" noProof="1">
                <a:latin typeface="Times New Roman"/>
                <a:cs typeface="Times New Roman"/>
              </a:rPr>
              <a:t>cm</a:t>
            </a:r>
            <a:r>
              <a:rPr i="1" noProof="1">
                <a:latin typeface="Times New Roman"/>
                <a:cs typeface="Times New Roman"/>
              </a:rPr>
              <a:t> </a:t>
            </a:r>
            <a:r>
              <a:rPr lang="en-US" i="1" noProof="1">
                <a:latin typeface="Times New Roman"/>
                <a:cs typeface="Times New Roman"/>
              </a:rPr>
              <a:t> </a:t>
            </a:r>
            <a:r>
              <a:rPr lang="en-US" sz="2400" i="1" noProof="1">
                <a:latin typeface="Times New Roman"/>
                <a:cs typeface="Times New Roman"/>
              </a:rPr>
              <a:t>≈ </a:t>
            </a:r>
            <a:r>
              <a:rPr i="1" noProof="1">
                <a:latin typeface="Times New Roman"/>
                <a:cs typeface="Times New Roman"/>
              </a:rPr>
              <a:t> </a:t>
            </a:r>
            <a:r>
              <a:rPr lang="en-US" i="1" noProof="1">
                <a:latin typeface="Times New Roman"/>
                <a:cs typeface="Times New Roman"/>
              </a:rPr>
              <a:t> </a:t>
            </a:r>
            <a:r>
              <a:rPr sz="2400" i="1" noProof="1">
                <a:latin typeface="Times New Roman"/>
                <a:cs typeface="Times New Roman"/>
              </a:rPr>
              <a:t>L</a:t>
            </a:r>
            <a:r>
              <a:rPr sz="2400" i="1" baseline="-25000" noProof="1">
                <a:latin typeface="Times New Roman"/>
                <a:cs typeface="Times New Roman"/>
              </a:rPr>
              <a:t>linac</a:t>
            </a:r>
            <a:r>
              <a:rPr sz="900" i="1" noProof="1">
                <a:solidFill>
                  <a:srgbClr val="00187E"/>
                </a:solidFill>
                <a:latin typeface="Times New Roman"/>
                <a:cs typeface="Times New Roman"/>
              </a:rPr>
              <a:t> </a:t>
            </a:r>
            <a:r>
              <a:rPr sz="2400" i="1" noProof="1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400" i="1" baseline="-25000" noProof="1">
                <a:solidFill>
                  <a:srgbClr val="FF0000"/>
                </a:solidFill>
                <a:latin typeface="Times New Roman"/>
                <a:cs typeface="Times New Roman"/>
              </a:rPr>
              <a:t>acc</a:t>
            </a:r>
          </a:p>
        </p:txBody>
      </p:sp>
    </p:spTree>
    <p:extLst>
      <p:ext uri="{BB962C8B-B14F-4D97-AF65-F5344CB8AC3E}">
        <p14:creationId xmlns:p14="http://schemas.microsoft.com/office/powerpoint/2010/main" val="299513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  <p:bldP spid="9" grpId="0"/>
      <p:bldP spid="78" grpId="0"/>
      <p:bldP spid="10" grpId="0"/>
      <p:bldP spid="11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:a16="http://schemas.microsoft.com/office/drawing/2014/main" id="{CA97CD9A-0D8C-534D-B114-D24D205D5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59149"/>
            <a:ext cx="1152128" cy="53206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z="1050" smtClean="0"/>
              <a:t>15</a:t>
            </a:fld>
            <a:endParaRPr lang="en-US" sz="105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Increasing luminosity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4716016" y="987574"/>
            <a:ext cx="2292424" cy="2343150"/>
          </a:xfrm>
          <a:prstGeom prst="round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F: shorter bunches, smaller crossing angle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2099094" y="2227596"/>
            <a:ext cx="186906" cy="2857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2555776" y="2027709"/>
            <a:ext cx="426289" cy="5143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55726"/>
            <a:ext cx="1371624" cy="84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Connector 12"/>
          <p:cNvCxnSpPr>
            <a:endCxn id="8" idx="1"/>
          </p:cNvCxnSpPr>
          <p:nvPr/>
        </p:nvCxnSpPr>
        <p:spPr bwMode="auto">
          <a:xfrm flipV="1">
            <a:off x="3923928" y="2159149"/>
            <a:ext cx="792088" cy="77264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ounded Rectangle 13"/>
          <p:cNvSpPr/>
          <p:nvPr/>
        </p:nvSpPr>
        <p:spPr bwMode="auto">
          <a:xfrm>
            <a:off x="1295399" y="4113546"/>
            <a:ext cx="1375455" cy="457200"/>
          </a:xfrm>
          <a:prstGeom prst="round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Smaller </a:t>
            </a:r>
            <a:r>
              <a:rPr kumimoji="0" lang="el-GR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β</a:t>
            </a: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*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3608833" y="4113545"/>
            <a:ext cx="1483512" cy="976103"/>
          </a:xfrm>
          <a:prstGeom prst="round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Smaller</a:t>
            </a:r>
            <a:r>
              <a:rPr lang="en-US">
                <a:solidFill>
                  <a:schemeClr val="bg1"/>
                </a:solidFill>
                <a:latin typeface="Arial" pitchFamily="34" charset="0"/>
                <a:ea typeface="MS PGothic" pitchFamily="2" charset="-128"/>
              </a:rPr>
              <a:t> normalized </a:t>
            </a: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 emittance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3417795" y="3673599"/>
            <a:ext cx="633862" cy="4399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stCxn id="14" idx="0"/>
          </p:cNvCxnSpPr>
          <p:nvPr/>
        </p:nvCxnSpPr>
        <p:spPr bwMode="auto">
          <a:xfrm flipV="1">
            <a:off x="1983127" y="3673599"/>
            <a:ext cx="788673" cy="4399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1371600" y="4685046"/>
            <a:ext cx="2067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Smaller beam size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77362" y="978282"/>
            <a:ext cx="1761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solidFill>
                  <a:srgbClr val="00B050"/>
                </a:solidFill>
              </a:rPr>
              <a:t>Higher intensity</a:t>
            </a:r>
          </a:p>
        </p:txBody>
      </p:sp>
      <p:sp>
        <p:nvSpPr>
          <p:cNvPr id="29" name="Rounded Rectangle 28"/>
          <p:cNvSpPr/>
          <p:nvPr/>
        </p:nvSpPr>
        <p:spPr bwMode="auto">
          <a:xfrm>
            <a:off x="835816" y="1275606"/>
            <a:ext cx="1442551" cy="1009278"/>
          </a:xfrm>
          <a:prstGeom prst="roundRect">
            <a:avLst/>
          </a:prstGeom>
          <a:solidFill>
            <a:srgbClr val="00B05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number of bunches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bject 29"/>
              <p:cNvSpPr txBox="1"/>
              <p:nvPr/>
            </p:nvSpPr>
            <p:spPr bwMode="auto">
              <a:xfrm>
                <a:off x="1354138" y="2513013"/>
                <a:ext cx="2754312" cy="14160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32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sSup>
                            <m:sSupPr>
                              <m:ctrlP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3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den>
                      </m:f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US" sz="3200"/>
              </a:p>
            </p:txBody>
          </p:sp>
        </mc:Choice>
        <mc:Fallback xmlns="">
          <p:sp>
            <p:nvSpPr>
              <p:cNvPr id="30" name="Object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54138" y="2513013"/>
                <a:ext cx="2754312" cy="14160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/>
          <p:cNvSpPr/>
          <p:nvPr/>
        </p:nvSpPr>
        <p:spPr bwMode="auto">
          <a:xfrm>
            <a:off x="2496301" y="1315813"/>
            <a:ext cx="1885842" cy="742950"/>
          </a:xfrm>
          <a:prstGeom prst="roundRect">
            <a:avLst/>
          </a:prstGeom>
          <a:solidFill>
            <a:srgbClr val="00B05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bunch</a:t>
            </a:r>
            <a:r>
              <a:rPr kumimoji="0" lang="en-US" b="0" i="0" u="none" strike="noStrike" cap="none" normalizeH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 intensity</a:t>
            </a:r>
            <a:endParaRPr kumimoji="0" lang="en-US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72488" y="413251"/>
            <a:ext cx="7920880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/>
              <a:t>Reminder: luminosity depends on beams and optics (see lecture F. </a:t>
            </a:r>
            <a:r>
              <a:rPr lang="en-US" err="1"/>
              <a:t>Asvesta</a:t>
            </a:r>
            <a:r>
              <a:rPr lang="en-US"/>
              <a:t>)</a:t>
            </a:r>
          </a:p>
          <a:p>
            <a:r>
              <a:rPr lang="en-US"/>
              <a:t>Expression for round beams:</a:t>
            </a:r>
            <a:endParaRPr lang="en-US">
              <a:cs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64288" y="1003530"/>
            <a:ext cx="19442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In addition: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Potential limitations on luminosity from losses and showers from the collisions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1"/>
              <p:cNvSpPr txBox="1"/>
              <p:nvPr/>
            </p:nvSpPr>
            <p:spPr bwMode="auto">
              <a:xfrm>
                <a:off x="7019925" y="3730625"/>
                <a:ext cx="1730375" cy="866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" name="Object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19925" y="3730625"/>
                <a:ext cx="1730375" cy="866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508104" y="3939902"/>
            <a:ext cx="1541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Elliptic beams:</a:t>
            </a:r>
          </a:p>
        </p:txBody>
      </p:sp>
    </p:spTree>
    <p:extLst>
      <p:ext uri="{BB962C8B-B14F-4D97-AF65-F5344CB8AC3E}">
        <p14:creationId xmlns:p14="http://schemas.microsoft.com/office/powerpoint/2010/main" val="147770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18" grpId="0"/>
      <p:bldP spid="19" grpId="0"/>
      <p:bldP spid="29" grpId="0" animBg="1"/>
      <p:bldP spid="7" grpId="0" animBg="1"/>
      <p:bldP spid="34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4934550" cy="4248472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/>
              <a:t>Intensity</a:t>
            </a:r>
          </a:p>
          <a:p>
            <a:pPr lvl="1"/>
            <a:r>
              <a:rPr lang="en-US" dirty="0"/>
              <a:t>Limitations in beam production scheme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Collective effects and instabilities, e.g. space charge, impedance effects, electron cloud, beam-beam effects (detrimental non-linear electromagnetic field acting on opposing beam)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/>
              <a:t>In circular lepton machines, limitations on RF power (compensate synchrotron radiation losses)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Detrimental effects of beam losses</a:t>
            </a:r>
            <a:endParaRPr lang="en-US" dirty="0">
              <a:ea typeface="Calibri"/>
              <a:cs typeface="Calibri"/>
            </a:endParaRPr>
          </a:p>
          <a:p>
            <a:pPr lvl="1"/>
            <a:endParaRPr lang="en-US"/>
          </a:p>
          <a:p>
            <a:pPr lvl="1"/>
            <a:endParaRPr lang="en-US"/>
          </a:p>
          <a:p>
            <a:r>
              <a:rPr lang="en-US" dirty="0"/>
              <a:t>Beam size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l-GR"/>
              <a:t>β</a:t>
            </a:r>
            <a:r>
              <a:rPr lang="en-US"/>
              <a:t>* (</a:t>
            </a:r>
            <a:r>
              <a:rPr lang="en-US" sz="2200"/>
              <a:t>β-function around collision point</a:t>
            </a:r>
            <a:r>
              <a:rPr lang="en-US"/>
              <a:t>) limited by magnet focusing strength and aperture  in final focus quadrupoles</a:t>
            </a:r>
            <a:endParaRPr lang="en-US">
              <a:cs typeface="Calibri"/>
            </a:endParaRPr>
          </a:p>
          <a:p>
            <a:pPr lvl="1"/>
            <a:r>
              <a:rPr lang="en-US"/>
              <a:t>Emittance: limitations in beam production, larger risk for instabilities, blowup (intra-beam scattering); not easy to reduce emittance of existing beam, need dedicated cooling </a:t>
            </a:r>
            <a:endParaRPr lang="en-US">
              <a:cs typeface="Calibri"/>
            </a:endParaRPr>
          </a:p>
          <a:p>
            <a:pPr lvl="2"/>
            <a:r>
              <a:rPr lang="en-US"/>
              <a:t>Lepton machines: equilibrium emittance determined by accelerator lattice</a:t>
            </a:r>
          </a:p>
          <a:p>
            <a:pPr lvl="2"/>
            <a:r>
              <a:rPr lang="en-US" dirty="0"/>
              <a:t>Can use damping rings to shrink emittance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Beam-beam effects</a:t>
            </a:r>
            <a:endParaRPr lang="en-US" dirty="0">
              <a:ea typeface="Calibri"/>
              <a:cs typeface="Calibri"/>
            </a:endParaRP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limitations on intensity and beam size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1A45A4-6B93-3C46-99D6-9F857C511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2229218"/>
            <a:ext cx="1457103" cy="55855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726" y="2734443"/>
            <a:ext cx="3722978" cy="2285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958307" y="2368391"/>
            <a:ext cx="2300245" cy="276999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1200"/>
              <a:t>β-function around collision point: 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212" y="817394"/>
            <a:ext cx="4170492" cy="10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63688" y="474226"/>
            <a:ext cx="2021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(not exhaustive list)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59313" y="1142623"/>
            <a:ext cx="880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Long-range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44219" y="1358647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Head-on</a:t>
            </a:r>
          </a:p>
        </p:txBody>
      </p:sp>
    </p:spTree>
    <p:extLst>
      <p:ext uri="{BB962C8B-B14F-4D97-AF65-F5344CB8AC3E}">
        <p14:creationId xmlns:p14="http://schemas.microsoft.com/office/powerpoint/2010/main" val="218549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Geometric reduction factor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555526"/>
            <a:ext cx="732790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525797"/>
            <a:ext cx="1584176" cy="1045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7504" y="2733767"/>
            <a:ext cx="9001000" cy="221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sv-SE" sz="180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Bunches typically collide with an angle, ”crossing angle”</a:t>
            </a:r>
            <a:r>
              <a:rPr lang="sv-SE" sz="1800">
                <a:latin typeface="Calibri" pitchFamily="34" charset="0"/>
                <a:cs typeface="Calibri" pitchFamily="34" charset="0"/>
              </a:rPr>
              <a:t> – otherwise we get unwanted collisions outside interaction point if they arrive closely in time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 lang="sv-SE" sz="1800">
                <a:latin typeface="Calibri" pitchFamily="34" charset="0"/>
                <a:cs typeface="Calibri" pitchFamily="34" charset="0"/>
              </a:rPr>
              <a:t>Crossing angle need to be large enough so that bunches are not perturbed by electromagnetic field at parasitic encounters (long-range beam-beam effect)</a:t>
            </a:r>
          </a:p>
          <a:p>
            <a:pPr lvl="1">
              <a:defRPr>
                <a:solidFill>
                  <a:srgbClr val="000000"/>
                </a:solidFill>
              </a:defRPr>
            </a:pPr>
            <a:endParaRPr lang="sv-SE" sz="1800">
              <a:latin typeface="Calibri" pitchFamily="34" charset="0"/>
              <a:cs typeface="Calibri" pitchFamily="34" charset="0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r>
              <a:rPr lang="sv-SE" sz="180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Fewer collisions when overlap is not perfect – geometric reduction factor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 lang="sv-SE" sz="1800">
                <a:latin typeface="Calibri" pitchFamily="34" charset="0"/>
                <a:cs typeface="Calibri" pitchFamily="34" charset="0"/>
              </a:rPr>
              <a:t>Depends on crossing angle, bunch length, and transverse size</a:t>
            </a:r>
          </a:p>
          <a:p>
            <a:endParaRPr lang="en-US" altLang="x-none" sz="180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985731"/>
              </p:ext>
            </p:extLst>
          </p:nvPr>
        </p:nvGraphicFramePr>
        <p:xfrm>
          <a:off x="7423824" y="627534"/>
          <a:ext cx="154066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39800" imgH="469900" progId="Equation.3">
                  <p:embed/>
                </p:oleObj>
              </mc:Choice>
              <mc:Fallback>
                <p:oleObj name="Equation" r:id="rId4" imgW="939800" imgH="4699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3824" y="627534"/>
                        <a:ext cx="1540664" cy="79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8532440" y="1203598"/>
            <a:ext cx="216024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1941" y="1275606"/>
            <a:ext cx="1235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Long-range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04959" y="1491630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Head-on</a:t>
            </a:r>
          </a:p>
        </p:txBody>
      </p:sp>
    </p:spTree>
    <p:extLst>
      <p:ext uri="{BB962C8B-B14F-4D97-AF65-F5344CB8AC3E}">
        <p14:creationId xmlns:p14="http://schemas.microsoft.com/office/powerpoint/2010/main" val="175679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Considerations for future collider choices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4630" y="915566"/>
            <a:ext cx="4254970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Physics potential</a:t>
            </a: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915566"/>
            <a:ext cx="494077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The collider energy</a:t>
            </a:r>
          </a:p>
          <a:p>
            <a:r>
              <a:rPr lang="en-US">
                <a:solidFill>
                  <a:srgbClr val="000000"/>
                </a:solidFill>
              </a:rPr>
              <a:t>The collider luminosity</a:t>
            </a:r>
          </a:p>
          <a:p>
            <a:r>
              <a:rPr lang="en-US">
                <a:solidFill>
                  <a:srgbClr val="000000"/>
                </a:solidFill>
              </a:rPr>
              <a:t>Particle type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4630" y="2069134"/>
            <a:ext cx="4254970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Feasibility</a:t>
            </a: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62400" y="2069134"/>
            <a:ext cx="4940770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The technical maturity</a:t>
            </a:r>
          </a:p>
          <a:p>
            <a:r>
              <a:rPr lang="en-US">
                <a:solidFill>
                  <a:srgbClr val="000000"/>
                </a:solidFill>
              </a:rPr>
              <a:t>The risk</a:t>
            </a:r>
          </a:p>
          <a:p>
            <a:r>
              <a:rPr lang="en-US">
                <a:solidFill>
                  <a:srgbClr val="000000"/>
                </a:solidFill>
              </a:rPr>
              <a:t>The schedule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630" y="3268092"/>
            <a:ext cx="4254970" cy="1477328"/>
          </a:xfrm>
          <a:prstGeom prst="rect">
            <a:avLst/>
          </a:prstGeom>
          <a:solidFill>
            <a:srgbClr val="DBEEF4"/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Affordability</a:t>
            </a: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400" y="3268092"/>
            <a:ext cx="4940770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The collider cost</a:t>
            </a:r>
          </a:p>
          <a:p>
            <a:r>
              <a:rPr lang="en-US">
                <a:solidFill>
                  <a:srgbClr val="000000"/>
                </a:solidFill>
              </a:rPr>
              <a:t>The collider power consumption</a:t>
            </a:r>
          </a:p>
          <a:p>
            <a:r>
              <a:rPr lang="en-US">
                <a:solidFill>
                  <a:srgbClr val="000000"/>
                </a:solidFill>
              </a:rPr>
              <a:t>Availability of site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60651" y="843558"/>
            <a:ext cx="903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D. Schulte</a:t>
            </a:r>
          </a:p>
        </p:txBody>
      </p:sp>
    </p:spTree>
    <p:extLst>
      <p:ext uri="{BB962C8B-B14F-4D97-AF65-F5344CB8AC3E}">
        <p14:creationId xmlns:p14="http://schemas.microsoft.com/office/powerpoint/2010/main" val="4111137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5698976" cy="4272409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US" dirty="0"/>
              <a:t>Common strategy worked out in Europe to guide future decision-making in field: “</a:t>
            </a:r>
            <a:r>
              <a:rPr lang="en-US" dirty="0">
                <a:solidFill>
                  <a:srgbClr val="0000FF"/>
                </a:solidFill>
              </a:rPr>
              <a:t>European strategy for particle physics”</a:t>
            </a:r>
          </a:p>
          <a:p>
            <a:pPr lvl="1"/>
            <a:r>
              <a:rPr lang="en-US" dirty="0"/>
              <a:t>endorsed by the CERN council</a:t>
            </a:r>
            <a:endParaRPr lang="en-US" dirty="0">
              <a:ea typeface="Calibri"/>
              <a:cs typeface="Calibri"/>
            </a:endParaRPr>
          </a:p>
          <a:p>
            <a:pPr lvl="1"/>
            <a:endParaRPr lang="en-US"/>
          </a:p>
          <a:p>
            <a:r>
              <a:rPr lang="en-US" dirty="0"/>
              <a:t>Based on bottom-up approach: </a:t>
            </a:r>
          </a:p>
          <a:p>
            <a:r>
              <a:rPr lang="en-US" dirty="0"/>
              <a:t>physics community is invited to submit proposals for near-term, mid-term and longer-term projects </a:t>
            </a:r>
            <a:r>
              <a:rPr lang="en-US" dirty="0">
                <a:sym typeface="Wingdings" pitchFamily="2" charset="2"/>
              </a:rPr>
              <a:t> community discussion in open symposium, </a:t>
            </a:r>
            <a:r>
              <a:rPr lang="en-US" dirty="0">
                <a:hlinkClick r:id="rId2"/>
              </a:rPr>
              <a:t>Physics briefing book</a:t>
            </a:r>
            <a:endParaRPr lang="en-US" dirty="0"/>
          </a:p>
          <a:p>
            <a:pPr lvl="1"/>
            <a:r>
              <a:rPr lang="en-US" dirty="0"/>
              <a:t>Based on this input, the  European Strategy Group formulates the strategy</a:t>
            </a:r>
            <a:endParaRPr lang="en-US" dirty="0">
              <a:ea typeface="Calibri"/>
              <a:cs typeface="Calibri"/>
            </a:endParaRPr>
          </a:p>
          <a:p>
            <a:pPr lvl="2"/>
            <a:r>
              <a:rPr lang="en-US" dirty="0"/>
              <a:t>consists of scientific delegates from CERN Member States, Associate Member States, directors of major European laboratories, representatives of various European organizations, some invitees from outside the European Community</a:t>
            </a:r>
            <a:endParaRPr lang="en-US" dirty="0">
              <a:ea typeface="Calibri"/>
              <a:cs typeface="Calibri"/>
            </a:endParaRPr>
          </a:p>
          <a:p>
            <a:pPr lvl="2"/>
            <a:endParaRPr lang="en-US"/>
          </a:p>
          <a:p>
            <a:r>
              <a:rPr lang="en-US" dirty="0"/>
              <a:t>Initiated in 2006, updated in 2013 and 2020, next update foreseen around 2027</a:t>
            </a:r>
            <a:endParaRPr lang="en-US" dirty="0">
              <a:ea typeface="Calibri"/>
              <a:cs typeface="Calibri"/>
            </a:endParaRP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European strategy for particle physics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55526"/>
            <a:ext cx="2682171" cy="3911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96136" y="4424213"/>
            <a:ext cx="34054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400" i="1">
                <a:hlinkClick r:id="rId4"/>
              </a:rPr>
              <a:t>2020 update: Key takeaway messages</a:t>
            </a:r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187288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627534"/>
            <a:ext cx="8229600" cy="4032448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US" sz="2600" dirty="0"/>
              <a:t>This lecture is based on a collection of materials from many colleagues that I would like to acknowledge:</a:t>
            </a:r>
          </a:p>
          <a:p>
            <a:pPr lvl="1"/>
            <a:r>
              <a:rPr lang="en-US" dirty="0"/>
              <a:t>W. Bartmann, M. Benedict, M. Boscolo, H. Burkhardt, R. Corsini, B. Dalena, O. </a:t>
            </a:r>
            <a:r>
              <a:rPr lang="en-US" dirty="0" err="1"/>
              <a:t>Etisken</a:t>
            </a:r>
            <a:r>
              <a:rPr lang="en-US" dirty="0"/>
              <a:t>, F. Gianotti, M. </a:t>
            </a:r>
            <a:r>
              <a:rPr lang="en-US" dirty="0" err="1"/>
              <a:t>Giovannozzi</a:t>
            </a:r>
            <a:r>
              <a:rPr lang="en-US" dirty="0"/>
              <a:t>, B. Harer, B. Holzer, J. Jowett, R. </a:t>
            </a:r>
            <a:r>
              <a:rPr lang="en-US" dirty="0" err="1"/>
              <a:t>Kersevan</a:t>
            </a:r>
            <a:r>
              <a:rPr lang="en-US" dirty="0"/>
              <a:t>, A. Lechner, M. Lamont, J. </a:t>
            </a:r>
            <a:r>
              <a:rPr lang="en-US" dirty="0" err="1"/>
              <a:t>Pfingstner</a:t>
            </a:r>
            <a:r>
              <a:rPr lang="en-US" i="1" dirty="0"/>
              <a:t>, </a:t>
            </a:r>
            <a:r>
              <a:rPr lang="en-US" dirty="0"/>
              <a:t>T. </a:t>
            </a:r>
            <a:r>
              <a:rPr lang="en-US" dirty="0" err="1"/>
              <a:t>Pieloni</a:t>
            </a:r>
            <a:r>
              <a:rPr lang="en-US" dirty="0"/>
              <a:t>, M. Rakic, S. Redaelli, D. Schulte, L. Rossi, R. Ruber, M. Schaumann, J. Wenninger, F. Zimmermann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In particular, </a:t>
            </a:r>
            <a:r>
              <a:rPr lang="en-US" dirty="0">
                <a:solidFill>
                  <a:srgbClr val="0000FF"/>
                </a:solidFill>
              </a:rPr>
              <a:t>a lot of material comes from D. Schulte </a:t>
            </a:r>
            <a:r>
              <a:rPr lang="en-US" dirty="0"/>
              <a:t>– thanks! – who in turn used material from 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S.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Stapnes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L. Rossi, Ralph Assmann, J-P. Delahaye, L. Linssen, S.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Doebert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A.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Grudiev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F.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Tecker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W. Wuensch, S. Poss, J. Strube, J. Wenninger, M. Benedikt, F. Zimmermann, B. Holzer, R.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Kersevan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, Ph. Lebrun</a:t>
            </a:r>
          </a:p>
          <a:p>
            <a:pPr lvl="1"/>
            <a:endParaRPr lang="en-US">
              <a:solidFill>
                <a:srgbClr val="000000"/>
              </a:solidFill>
              <a:latin typeface="Calibri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  <a:latin typeface="Calibri"/>
                <a:ea typeface="Calibri"/>
                <a:cs typeface="Calibri"/>
              </a:rPr>
              <a:t>This is an accelerator lecture</a:t>
            </a:r>
            <a:r>
              <a:rPr lang="en-US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. </a:t>
            </a:r>
            <a:r>
              <a:rPr lang="en-US" dirty="0"/>
              <a:t>For particle physics, e.g., physics goals etc., please see physics lectures</a:t>
            </a:r>
            <a:endParaRPr lang="en-US" dirty="0">
              <a:ea typeface="Calibri"/>
              <a:cs typeface="Calibri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I will use concepts introduced in other lectures</a:t>
            </a:r>
            <a:r>
              <a:rPr lang="en-US" dirty="0"/>
              <a:t>:</a:t>
            </a:r>
            <a:endParaRPr lang="en-US" dirty="0">
              <a:ea typeface="Calibri"/>
              <a:cs typeface="Calibri"/>
            </a:endParaRPr>
          </a:p>
          <a:p>
            <a:pPr marL="742950" lvl="2" indent="-342900"/>
            <a:r>
              <a:rPr lang="en-US" dirty="0"/>
              <a:t>Foteini </a:t>
            </a:r>
            <a:r>
              <a:rPr lang="en-US" dirty="0" err="1"/>
              <a:t>Asvesta</a:t>
            </a:r>
            <a:r>
              <a:rPr lang="en-US" dirty="0"/>
              <a:t>: </a:t>
            </a:r>
            <a:r>
              <a:rPr lang="en-US" b="1" dirty="0"/>
              <a:t>Accelerators and Beam Dynamics</a:t>
            </a:r>
            <a:endParaRPr lang="en-US" b="1" dirty="0">
              <a:ea typeface="Calibri"/>
              <a:cs typeface="Calibri"/>
            </a:endParaRPr>
          </a:p>
          <a:p>
            <a:pPr marL="742950" lvl="2" indent="-342900"/>
            <a:r>
              <a:rPr lang="en-US" dirty="0">
                <a:ea typeface="+mn-lt"/>
                <a:cs typeface="+mn-lt"/>
              </a:rPr>
              <a:t>Susana Izquierdo Bermudez: </a:t>
            </a:r>
            <a:r>
              <a:rPr lang="en-US" b="1" dirty="0">
                <a:ea typeface="+mn-lt"/>
                <a:cs typeface="+mn-lt"/>
              </a:rPr>
              <a:t>Magnet Superconductivity</a:t>
            </a:r>
            <a:endParaRPr lang="en-US" b="1" dirty="0">
              <a:ea typeface="Calibri"/>
              <a:cs typeface="Calibri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Focus on machines studied at CERN</a:t>
            </a:r>
            <a:endParaRPr lang="en-US" dirty="0">
              <a:ea typeface="Calibri"/>
              <a:cs typeface="Calibri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/>
          </a:p>
          <a:p>
            <a:endParaRPr lang="en-US">
              <a:solidFill>
                <a:srgbClr val="000000"/>
              </a:solidFill>
              <a:latin typeface="Calibri" charset="0"/>
            </a:endParaRPr>
          </a:p>
          <a:p>
            <a:endParaRPr lang="en-US"/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Introductory remarks</a:t>
            </a:r>
          </a:p>
        </p:txBody>
      </p:sp>
    </p:spTree>
    <p:extLst>
      <p:ext uri="{BB962C8B-B14F-4D97-AF65-F5344CB8AC3E}">
        <p14:creationId xmlns:p14="http://schemas.microsoft.com/office/powerpoint/2010/main" val="242814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410445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/>
              <a:t>Some points relevant to future high-energy colliders - see full document </a:t>
            </a:r>
            <a:r>
              <a:rPr lang="en-US">
                <a:hlinkClick r:id="rId3"/>
              </a:rPr>
              <a:t>here</a:t>
            </a:r>
            <a:endParaRPr lang="en-US"/>
          </a:p>
          <a:p>
            <a:pPr marL="0" indent="0">
              <a:buNone/>
            </a:pPr>
            <a:endParaRPr lang="en-US"/>
          </a:p>
          <a:p>
            <a:r>
              <a:rPr lang="en-US"/>
              <a:t>[about LHC] “</a:t>
            </a:r>
            <a:r>
              <a:rPr lang="en-US">
                <a:solidFill>
                  <a:srgbClr val="FF0000"/>
                </a:solidFill>
              </a:rPr>
              <a:t>The successful completion of the high-luminosity upgrade …. should remain the focal point of European particle physics</a:t>
            </a:r>
            <a:r>
              <a:rPr lang="en-US"/>
              <a:t>, together with continued innovation in experimental techniques. The full physics potential of the LHC and the HL-LHC …. should be exploited. “</a:t>
            </a:r>
          </a:p>
          <a:p>
            <a:endParaRPr lang="en-US"/>
          </a:p>
          <a:p>
            <a:r>
              <a:rPr lang="en-US"/>
              <a:t>“</a:t>
            </a:r>
            <a:r>
              <a:rPr lang="en-US">
                <a:solidFill>
                  <a:srgbClr val="FF0000"/>
                </a:solidFill>
              </a:rPr>
              <a:t>An electron-positron Higgs factory is the highest-priority next collider</a:t>
            </a:r>
            <a:r>
              <a:rPr lang="en-US"/>
              <a:t>”</a:t>
            </a:r>
          </a:p>
          <a:p>
            <a:endParaRPr lang="en-US"/>
          </a:p>
          <a:p>
            <a:r>
              <a:rPr lang="en-US"/>
              <a:t>“Europe, together with its international partners, should investigate the technical and financial feasibility of a </a:t>
            </a:r>
            <a:r>
              <a:rPr lang="en-US">
                <a:solidFill>
                  <a:srgbClr val="FF0000"/>
                </a:solidFill>
              </a:rPr>
              <a:t>future hadron collider at CERN with a </a:t>
            </a:r>
            <a:r>
              <a:rPr lang="en-US" err="1">
                <a:solidFill>
                  <a:srgbClr val="FF0000"/>
                </a:solidFill>
              </a:rPr>
              <a:t>centre</a:t>
            </a:r>
            <a:r>
              <a:rPr lang="en-US">
                <a:solidFill>
                  <a:srgbClr val="FF0000"/>
                </a:solidFill>
              </a:rPr>
              <a:t>-of-mass energy of at least 100 </a:t>
            </a:r>
            <a:r>
              <a:rPr lang="en-US" err="1">
                <a:solidFill>
                  <a:srgbClr val="FF0000"/>
                </a:solidFill>
              </a:rPr>
              <a:t>TeV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/>
              <a:t>and with an electron-positron Higgs and electroweak factory as a possible first stage. “</a:t>
            </a:r>
          </a:p>
          <a:p>
            <a:endParaRPr lang="en-US"/>
          </a:p>
          <a:p>
            <a:r>
              <a:rPr lang="en-US"/>
              <a:t>“The particle physics community should ramp up its </a:t>
            </a:r>
            <a:r>
              <a:rPr lang="en-US">
                <a:solidFill>
                  <a:srgbClr val="FF0000"/>
                </a:solidFill>
              </a:rPr>
              <a:t>R&amp;D effort focused on advanced accelerator technologies</a:t>
            </a:r>
            <a:r>
              <a:rPr lang="en-US"/>
              <a:t>, in particular that for high-field superconducting magnets, including high-temperature superconductors”</a:t>
            </a:r>
          </a:p>
          <a:p>
            <a:endParaRPr lang="en-US"/>
          </a:p>
          <a:p>
            <a:pPr lvl="1"/>
            <a:endParaRPr lang="en-US"/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recommendations in European strategy</a:t>
            </a:r>
          </a:p>
        </p:txBody>
      </p:sp>
    </p:spTree>
    <p:extLst>
      <p:ext uri="{BB962C8B-B14F-4D97-AF65-F5344CB8AC3E}">
        <p14:creationId xmlns:p14="http://schemas.microsoft.com/office/powerpoint/2010/main" val="2060737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35363"/>
            <a:ext cx="4114800" cy="4392488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HL-LHC</a:t>
            </a:r>
            <a:r>
              <a:rPr lang="en-US" dirty="0"/>
              <a:t>: luminosity upgrade of the LHC. </a:t>
            </a:r>
          </a:p>
          <a:p>
            <a:pPr lvl="1"/>
            <a:r>
              <a:rPr lang="en-US" dirty="0"/>
              <a:t>Approved and financed - production and installation of upgrades already in full swing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pp collisions with 14 </a:t>
            </a:r>
            <a:r>
              <a:rPr lang="en-US" dirty="0" err="1"/>
              <a:t>TeV</a:t>
            </a:r>
            <a:r>
              <a:rPr lang="en-US" dirty="0"/>
              <a:t> energy in </a:t>
            </a:r>
            <a:r>
              <a:rPr lang="en-US" dirty="0" err="1"/>
              <a:t>centre</a:t>
            </a:r>
            <a:r>
              <a:rPr lang="en-US" dirty="0"/>
              <a:t>-of-mass system (CMS) and heavy ions as in LHC, 27 km ring</a:t>
            </a:r>
            <a:endParaRPr lang="en-US" dirty="0">
              <a:cs typeface="Calibri"/>
            </a:endParaRPr>
          </a:p>
          <a:p>
            <a:endParaRPr lang="en-US"/>
          </a:p>
          <a:p>
            <a:r>
              <a:rPr lang="en-US" b="1">
                <a:solidFill>
                  <a:srgbClr val="0000FF"/>
                </a:solidFill>
              </a:rPr>
              <a:t>Future Circular Collider (FCC) </a:t>
            </a:r>
            <a:r>
              <a:rPr lang="en-US"/>
              <a:t>in different stages</a:t>
            </a:r>
            <a:endParaRPr lang="en-US">
              <a:cs typeface="Calibri"/>
            </a:endParaRPr>
          </a:p>
          <a:p>
            <a:pPr lvl="1"/>
            <a:r>
              <a:rPr lang="en-US">
                <a:ea typeface="Calibri"/>
                <a:cs typeface="Calibri"/>
              </a:rPr>
              <a:t>Conceptual design report released</a:t>
            </a:r>
          </a:p>
          <a:p>
            <a:pPr lvl="1"/>
            <a:r>
              <a:rPr lang="en-US" dirty="0"/>
              <a:t>Circular </a:t>
            </a:r>
            <a:r>
              <a:rPr lang="en-US" dirty="0" err="1"/>
              <a:t>e+e</a:t>
            </a:r>
            <a:r>
              <a:rPr lang="en-US" dirty="0"/>
              <a:t>- collider in ~100 km tunnel, up to 365 GeV CMS: </a:t>
            </a:r>
            <a:r>
              <a:rPr lang="en-US" dirty="0">
                <a:solidFill>
                  <a:srgbClr val="0000FF"/>
                </a:solidFill>
              </a:rPr>
              <a:t>FCC-</a:t>
            </a:r>
            <a:r>
              <a:rPr lang="en-US" dirty="0" err="1">
                <a:solidFill>
                  <a:srgbClr val="0000FF"/>
                </a:solidFill>
              </a:rPr>
              <a:t>ee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Re-use tunnel for 100 km hadron collider, ~100 </a:t>
            </a:r>
            <a:r>
              <a:rPr lang="en-US" dirty="0" err="1"/>
              <a:t>TeV</a:t>
            </a:r>
            <a:r>
              <a:rPr lang="en-US" dirty="0"/>
              <a:t> pp CMS: </a:t>
            </a:r>
            <a:r>
              <a:rPr lang="en-US" dirty="0">
                <a:solidFill>
                  <a:srgbClr val="0000FF"/>
                </a:solidFill>
              </a:rPr>
              <a:t>FCC-</a:t>
            </a:r>
            <a:r>
              <a:rPr lang="en-US" dirty="0" err="1">
                <a:solidFill>
                  <a:srgbClr val="0000FF"/>
                </a:solidFill>
              </a:rPr>
              <a:t>hh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2-step approach inspired by successful LEP – LHC programs at CERN</a:t>
            </a:r>
            <a:endParaRPr lang="en-US" dirty="0">
              <a:cs typeface="Calibri"/>
            </a:endParaRPr>
          </a:p>
          <a:p>
            <a:pPr lvl="1"/>
            <a:endParaRPr lang="en-US"/>
          </a:p>
          <a:p>
            <a:r>
              <a:rPr lang="en-US" b="1" dirty="0">
                <a:solidFill>
                  <a:srgbClr val="0000FF"/>
                </a:solidFill>
              </a:rPr>
              <a:t>Compact Linear Collider (CLIC)</a:t>
            </a:r>
            <a:endParaRPr lang="en-US" b="1" dirty="0">
              <a:solidFill>
                <a:srgbClr val="0000FF"/>
              </a:solidFill>
              <a:cs typeface="Calibri"/>
            </a:endParaRPr>
          </a:p>
          <a:p>
            <a:pPr lvl="1"/>
            <a:r>
              <a:rPr lang="en-US" dirty="0"/>
              <a:t>Linear </a:t>
            </a:r>
            <a:r>
              <a:rPr lang="en-US" dirty="0" err="1"/>
              <a:t>e+e</a:t>
            </a:r>
            <a:r>
              <a:rPr lang="en-US" dirty="0"/>
              <a:t>- collider, conceptual design report released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Up to ~50 km and 3 </a:t>
            </a:r>
            <a:r>
              <a:rPr lang="en-US" dirty="0" err="1"/>
              <a:t>TeV</a:t>
            </a:r>
            <a:r>
              <a:rPr lang="en-US" dirty="0"/>
              <a:t> CMS energy</a:t>
            </a:r>
            <a:endParaRPr lang="en-US" dirty="0">
              <a:cs typeface="Calibri"/>
            </a:endParaRPr>
          </a:p>
          <a:p>
            <a:pPr lvl="2"/>
            <a:endParaRPr lang="en-US"/>
          </a:p>
          <a:p>
            <a:r>
              <a:rPr lang="en-US" dirty="0"/>
              <a:t>Other projects that are being studied</a:t>
            </a:r>
            <a:endParaRPr lang="en-US" dirty="0">
              <a:cs typeface="Calibri"/>
            </a:endParaRPr>
          </a:p>
          <a:p>
            <a:pPr lvl="1"/>
            <a:r>
              <a:rPr lang="en-US" dirty="0">
                <a:solidFill>
                  <a:srgbClr val="0000FF"/>
                </a:solidFill>
              </a:rPr>
              <a:t>Muon collider</a:t>
            </a:r>
            <a:endParaRPr lang="en-US" dirty="0">
              <a:solidFill>
                <a:srgbClr val="0000FF"/>
              </a:solidFill>
              <a:cs typeface="Calibri"/>
            </a:endParaRPr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LHeC</a:t>
            </a:r>
            <a:r>
              <a:rPr lang="en-US" dirty="0"/>
              <a:t> (hadron-electron collisions at the LHC) </a:t>
            </a:r>
            <a:endParaRPr lang="en-US" dirty="0"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High-energy colliders studied at CERN</a:t>
            </a:r>
          </a:p>
        </p:txBody>
      </p:sp>
      <p:pic>
        <p:nvPicPr>
          <p:cNvPr id="11266" name="Picture 2" descr="Berkeley Lab News Center Feature Story: Firing Up the LH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42714"/>
            <a:ext cx="2197252" cy="219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859754"/>
            <a:ext cx="2322597" cy="174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76256" y="690250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LHC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75606"/>
            <a:ext cx="1916348" cy="212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427984" y="2922498"/>
            <a:ext cx="535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FCC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68344" y="4083918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CLIC</a:t>
            </a:r>
          </a:p>
        </p:txBody>
      </p:sp>
    </p:spTree>
    <p:extLst>
      <p:ext uri="{BB962C8B-B14F-4D97-AF65-F5344CB8AC3E}">
        <p14:creationId xmlns:p14="http://schemas.microsoft.com/office/powerpoint/2010/main" val="246933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555526"/>
            <a:ext cx="4186808" cy="4320480"/>
          </a:xfrm>
        </p:spPr>
        <p:txBody>
          <a:bodyPr>
            <a:normAutofit fontScale="55000" lnSpcReduction="20000"/>
          </a:bodyPr>
          <a:lstStyle/>
          <a:p>
            <a:r>
              <a:rPr lang="en-US" b="1">
                <a:solidFill>
                  <a:srgbClr val="0000FF"/>
                </a:solidFill>
              </a:rPr>
              <a:t>International Linear Collider (ILC)</a:t>
            </a:r>
          </a:p>
          <a:p>
            <a:pPr lvl="1"/>
            <a:r>
              <a:rPr lang="en-US"/>
              <a:t>Linear </a:t>
            </a:r>
            <a:r>
              <a:rPr lang="en-US" err="1"/>
              <a:t>e+e</a:t>
            </a:r>
            <a:r>
              <a:rPr lang="en-US"/>
              <a:t>- collider, technical design report released – mature design</a:t>
            </a:r>
          </a:p>
          <a:p>
            <a:pPr lvl="1"/>
            <a:r>
              <a:rPr lang="en-US"/>
              <a:t>up to 500 </a:t>
            </a:r>
            <a:r>
              <a:rPr lang="en-US" err="1"/>
              <a:t>GeV</a:t>
            </a:r>
            <a:r>
              <a:rPr lang="en-US"/>
              <a:t> CMS, 31 km</a:t>
            </a:r>
          </a:p>
          <a:p>
            <a:pPr lvl="1"/>
            <a:r>
              <a:rPr lang="en-US"/>
              <a:t>Potentially hosted by Japan – waiting for political decisions</a:t>
            </a:r>
          </a:p>
          <a:p>
            <a:pPr lvl="1"/>
            <a:endParaRPr lang="en-US"/>
          </a:p>
          <a:p>
            <a:r>
              <a:rPr lang="en-US" b="1">
                <a:solidFill>
                  <a:srgbClr val="0000FF"/>
                </a:solidFill>
              </a:rPr>
              <a:t>Chinese initiative for circular collider </a:t>
            </a:r>
          </a:p>
          <a:p>
            <a:pPr lvl="1"/>
            <a:r>
              <a:rPr lang="en-US"/>
              <a:t>First: </a:t>
            </a:r>
            <a:r>
              <a:rPr lang="en-US" err="1"/>
              <a:t>e+e</a:t>
            </a:r>
            <a:r>
              <a:rPr lang="en-US"/>
              <a:t>- collider (</a:t>
            </a:r>
            <a:r>
              <a:rPr lang="en-US">
                <a:solidFill>
                  <a:srgbClr val="0000FF"/>
                </a:solidFill>
              </a:rPr>
              <a:t>CEPC</a:t>
            </a:r>
            <a:r>
              <a:rPr lang="en-US"/>
              <a:t>), up to 240 </a:t>
            </a:r>
            <a:r>
              <a:rPr lang="en-US" err="1"/>
              <a:t>GeV</a:t>
            </a:r>
            <a:r>
              <a:rPr lang="en-US"/>
              <a:t> CMS energy, 100 km ring</a:t>
            </a:r>
          </a:p>
          <a:p>
            <a:pPr lvl="1"/>
            <a:r>
              <a:rPr lang="en-US"/>
              <a:t>followed by a 100 km hadron collider (</a:t>
            </a:r>
            <a:r>
              <a:rPr lang="en-US" err="1">
                <a:solidFill>
                  <a:srgbClr val="0000FF"/>
                </a:solidFill>
              </a:rPr>
              <a:t>SppC</a:t>
            </a:r>
            <a:r>
              <a:rPr lang="en-US"/>
              <a:t>), </a:t>
            </a:r>
            <a:br>
              <a:rPr lang="en-US"/>
            </a:br>
            <a:r>
              <a:rPr lang="en-US"/>
              <a:t>75 </a:t>
            </a:r>
            <a:r>
              <a:rPr lang="en-US" err="1"/>
              <a:t>TeV</a:t>
            </a:r>
            <a:r>
              <a:rPr lang="en-US"/>
              <a:t> CMS energy (proposals for extensions to ~150 </a:t>
            </a:r>
            <a:r>
              <a:rPr lang="en-US" err="1"/>
              <a:t>TeV</a:t>
            </a:r>
            <a:r>
              <a:rPr lang="en-US"/>
              <a:t>)</a:t>
            </a:r>
          </a:p>
          <a:p>
            <a:pPr lvl="1"/>
            <a:endParaRPr lang="en-US"/>
          </a:p>
          <a:p>
            <a:r>
              <a:rPr lang="en-US" b="1">
                <a:solidFill>
                  <a:srgbClr val="0000FF"/>
                </a:solidFill>
              </a:rPr>
              <a:t>Electron-Ion Collider (EIC) </a:t>
            </a:r>
            <a:r>
              <a:rPr lang="en-US"/>
              <a:t>to be built at Brookhaven, US</a:t>
            </a:r>
          </a:p>
          <a:p>
            <a:pPr lvl="1"/>
            <a:r>
              <a:rPr lang="en-US"/>
              <a:t>Circular, up to 140 </a:t>
            </a:r>
            <a:r>
              <a:rPr lang="en-US" err="1"/>
              <a:t>GeV</a:t>
            </a:r>
            <a:r>
              <a:rPr lang="en-US"/>
              <a:t> CMS energy, ~3.4 km</a:t>
            </a:r>
          </a:p>
          <a:p>
            <a:pPr lvl="1"/>
            <a:r>
              <a:rPr lang="en-US"/>
              <a:t>Range of ions: p-U</a:t>
            </a:r>
          </a:p>
          <a:p>
            <a:pPr lvl="1"/>
            <a:r>
              <a:rPr lang="en-US"/>
              <a:t>Use existing RHIC with some upgrades for ions</a:t>
            </a:r>
          </a:p>
          <a:p>
            <a:pPr lvl="1"/>
            <a:r>
              <a:rPr lang="en-US"/>
              <a:t>New electron storage ring and injector</a:t>
            </a:r>
          </a:p>
          <a:p>
            <a:pPr lvl="1"/>
            <a:r>
              <a:rPr lang="en-US"/>
              <a:t>Project approved, announced timeline to completion of ~10-15 years</a:t>
            </a: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Initiatives in the rest of the world</a:t>
            </a:r>
          </a:p>
        </p:txBody>
      </p:sp>
      <p:pic>
        <p:nvPicPr>
          <p:cNvPr id="58370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55526"/>
            <a:ext cx="1682945" cy="119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68542" y="915566"/>
            <a:ext cx="461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ILC</a:t>
            </a:r>
          </a:p>
        </p:txBody>
      </p:sp>
      <p:pic>
        <p:nvPicPr>
          <p:cNvPr id="58372" name="Picture 4" descr="http://cepc.ihep.ac.cn/marg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9702"/>
            <a:ext cx="4414391" cy="81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56176" y="2058402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CEPC / </a:t>
            </a:r>
            <a:r>
              <a:rPr lang="en-US" err="1"/>
              <a:t>SppC</a:t>
            </a:r>
            <a:endParaRPr lang="en-US"/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449" y="3152254"/>
            <a:ext cx="3119792" cy="1985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52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/>
              <a:t>ILC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25650"/>
            <a:ext cx="26381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9038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764902"/>
            <a:ext cx="4546848" cy="3967088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International Linear Collider: </a:t>
            </a:r>
            <a:r>
              <a:rPr lang="en-US" err="1">
                <a:solidFill>
                  <a:srgbClr val="0000FF"/>
                </a:solidFill>
              </a:rPr>
              <a:t>e+e</a:t>
            </a:r>
            <a:r>
              <a:rPr lang="en-US">
                <a:solidFill>
                  <a:srgbClr val="0000FF"/>
                </a:solidFill>
              </a:rPr>
              <a:t>- collider</a:t>
            </a:r>
            <a:r>
              <a:rPr lang="en-US"/>
              <a:t>, aiming at 100-250 </a:t>
            </a:r>
            <a:r>
              <a:rPr lang="en-US" err="1"/>
              <a:t>GeV</a:t>
            </a:r>
            <a:r>
              <a:rPr lang="en-US"/>
              <a:t> beam energy (</a:t>
            </a:r>
            <a:r>
              <a:rPr lang="en-US">
                <a:solidFill>
                  <a:srgbClr val="0000FF"/>
                </a:solidFill>
              </a:rPr>
              <a:t>up to 500 </a:t>
            </a:r>
            <a:r>
              <a:rPr lang="en-US" err="1">
                <a:solidFill>
                  <a:srgbClr val="0000FF"/>
                </a:solidFill>
              </a:rPr>
              <a:t>GeV</a:t>
            </a:r>
            <a:r>
              <a:rPr lang="en-US">
                <a:solidFill>
                  <a:srgbClr val="0000FF"/>
                </a:solidFill>
              </a:rPr>
              <a:t> </a:t>
            </a:r>
            <a:r>
              <a:rPr lang="en-US" err="1">
                <a:solidFill>
                  <a:srgbClr val="0000FF"/>
                </a:solidFill>
              </a:rPr>
              <a:t>centre</a:t>
            </a:r>
            <a:r>
              <a:rPr lang="en-US">
                <a:solidFill>
                  <a:srgbClr val="0000FF"/>
                </a:solidFill>
              </a:rPr>
              <a:t> of mass</a:t>
            </a:r>
            <a:r>
              <a:rPr lang="en-US"/>
              <a:t>)</a:t>
            </a:r>
          </a:p>
          <a:p>
            <a:pPr lvl="1"/>
            <a:r>
              <a:rPr lang="en-US"/>
              <a:t>Extendable to 1 </a:t>
            </a:r>
            <a:r>
              <a:rPr lang="en-US" err="1"/>
              <a:t>TeV</a:t>
            </a:r>
            <a:r>
              <a:rPr lang="en-US"/>
              <a:t> (requires doubling the length)</a:t>
            </a:r>
          </a:p>
          <a:p>
            <a:endParaRPr lang="en-US"/>
          </a:p>
          <a:p>
            <a:r>
              <a:rPr lang="en-US"/>
              <a:t>Foreseen length at 500 </a:t>
            </a:r>
            <a:r>
              <a:rPr lang="en-US" err="1"/>
              <a:t>GeV</a:t>
            </a:r>
            <a:r>
              <a:rPr lang="en-US"/>
              <a:t> CMS energy of </a:t>
            </a:r>
            <a:r>
              <a:rPr lang="en-US">
                <a:solidFill>
                  <a:srgbClr val="0000FF"/>
                </a:solidFill>
              </a:rPr>
              <a:t>31 km</a:t>
            </a:r>
          </a:p>
          <a:p>
            <a:endParaRPr lang="en-US">
              <a:solidFill>
                <a:srgbClr val="0000FF"/>
              </a:solidFill>
            </a:endParaRPr>
          </a:p>
          <a:p>
            <a:pPr lvl="1"/>
            <a:endParaRPr lang="en-US"/>
          </a:p>
          <a:p>
            <a:r>
              <a:rPr lang="en-US"/>
              <a:t>Possibly to be built in Japan – waiting for political decisions and agreements on funding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ILC basics</a:t>
            </a:r>
          </a:p>
        </p:txBody>
      </p:sp>
      <p:pic>
        <p:nvPicPr>
          <p:cNvPr id="6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10213"/>
            <a:ext cx="2814858" cy="199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97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ILC layout and concept</a:t>
            </a: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59" y="843558"/>
            <a:ext cx="5504842" cy="262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708" name="Picture 4" descr="https://upload.wikimedia.org/wikipedia/commons/9/9f/Undulat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528051"/>
            <a:ext cx="1911014" cy="120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60232" y="3128069"/>
            <a:ext cx="926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err="1"/>
              <a:t>Undulator</a:t>
            </a:r>
            <a:endParaRPr lang="en-US" sz="1400"/>
          </a:p>
        </p:txBody>
      </p:sp>
      <p:sp>
        <p:nvSpPr>
          <p:cNvPr id="7" name="Rectangle 6"/>
          <p:cNvSpPr/>
          <p:nvPr/>
        </p:nvSpPr>
        <p:spPr>
          <a:xfrm>
            <a:off x="5835410" y="3363838"/>
            <a:ext cx="330273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/>
              <a:t>CC BY-SA 3.0, https://commons.wikimedia.org/w/index.php?curid=537945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538736" cy="3967088"/>
          </a:xfrm>
        </p:spPr>
        <p:txBody>
          <a:bodyPr>
            <a:normAutofit fontScale="55000" lnSpcReduction="20000"/>
          </a:bodyPr>
          <a:lstStyle/>
          <a:p>
            <a:r>
              <a:rPr lang="en-US"/>
              <a:t>First, create e- (photocathode DC gun)</a:t>
            </a:r>
          </a:p>
          <a:p>
            <a:endParaRPr lang="en-US"/>
          </a:p>
          <a:p>
            <a:r>
              <a:rPr lang="en-US"/>
              <a:t>Accelerate, send to circulate in 3.2 km damping ring</a:t>
            </a:r>
          </a:p>
          <a:p>
            <a:pPr lvl="1"/>
            <a:r>
              <a:rPr lang="en-US"/>
              <a:t>Shrinking </a:t>
            </a:r>
            <a:r>
              <a:rPr lang="en-US" err="1"/>
              <a:t>emittance</a:t>
            </a:r>
            <a:r>
              <a:rPr lang="en-US"/>
              <a:t> under radiation damping</a:t>
            </a:r>
          </a:p>
          <a:p>
            <a:pPr lvl="1"/>
            <a:endParaRPr lang="en-US"/>
          </a:p>
          <a:p>
            <a:r>
              <a:rPr lang="en-US"/>
              <a:t>e- sent to main </a:t>
            </a:r>
            <a:r>
              <a:rPr lang="en-US" err="1"/>
              <a:t>linac</a:t>
            </a:r>
            <a:r>
              <a:rPr lang="en-US"/>
              <a:t>, accelerate</a:t>
            </a:r>
          </a:p>
          <a:p>
            <a:endParaRPr lang="en-US"/>
          </a:p>
          <a:p>
            <a:r>
              <a:rPr lang="en-US"/>
              <a:t>To create e+: Electrons pass </a:t>
            </a:r>
            <a:r>
              <a:rPr lang="en-US" err="1"/>
              <a:t>undulator</a:t>
            </a:r>
            <a:r>
              <a:rPr lang="en-US"/>
              <a:t> – magnets with many periodic bends</a:t>
            </a:r>
          </a:p>
          <a:p>
            <a:pPr lvl="1"/>
            <a:r>
              <a:rPr lang="en-US"/>
              <a:t>Radiated photons impact on Ti-alloy target, creating </a:t>
            </a:r>
            <a:r>
              <a:rPr lang="en-US" err="1"/>
              <a:t>e+e</a:t>
            </a:r>
            <a:r>
              <a:rPr lang="en-US"/>
              <a:t>- pairs. </a:t>
            </a:r>
          </a:p>
          <a:p>
            <a:pPr lvl="1"/>
            <a:r>
              <a:rPr lang="en-US"/>
              <a:t>Capture e+, accelerate, send to damping ring</a:t>
            </a:r>
          </a:p>
          <a:p>
            <a:pPr lvl="1"/>
            <a:endParaRPr lang="en-US"/>
          </a:p>
          <a:p>
            <a:r>
              <a:rPr lang="en-US"/>
              <a:t>Send e+ to main </a:t>
            </a:r>
            <a:r>
              <a:rPr lang="en-US" err="1"/>
              <a:t>linac</a:t>
            </a:r>
            <a:r>
              <a:rPr lang="en-US"/>
              <a:t>, accelerate</a:t>
            </a:r>
          </a:p>
          <a:p>
            <a:endParaRPr lang="en-US"/>
          </a:p>
          <a:p>
            <a:r>
              <a:rPr lang="en-US"/>
              <a:t>Collide </a:t>
            </a:r>
            <a:r>
              <a:rPr lang="en-US" err="1"/>
              <a:t>e+e</a:t>
            </a:r>
            <a:r>
              <a:rPr lang="en-US"/>
              <a:t>- inside detector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96589" y="483518"/>
            <a:ext cx="1598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From ILC design report</a:t>
            </a:r>
          </a:p>
        </p:txBody>
      </p:sp>
    </p:spTree>
    <p:extLst>
      <p:ext uri="{BB962C8B-B14F-4D97-AF65-F5344CB8AC3E}">
        <p14:creationId xmlns:p14="http://schemas.microsoft.com/office/powerpoint/2010/main" val="267359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ILC main parameters</a:t>
            </a:r>
          </a:p>
        </p:txBody>
      </p:sp>
      <p:pic>
        <p:nvPicPr>
          <p:cNvPr id="747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1364"/>
            <a:ext cx="8640960" cy="467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490786"/>
            <a:ext cx="1598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From ILC design report</a:t>
            </a:r>
          </a:p>
        </p:txBody>
      </p:sp>
      <p:sp>
        <p:nvSpPr>
          <p:cNvPr id="6" name="Rectangle 5"/>
          <p:cNvSpPr/>
          <p:nvPr/>
        </p:nvSpPr>
        <p:spPr>
          <a:xfrm>
            <a:off x="323528" y="1963936"/>
            <a:ext cx="842493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3528" y="4011910"/>
            <a:ext cx="842493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4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682752" cy="367240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/>
              <a:t>Comparing luminosity between different future lepton colliders</a:t>
            </a:r>
          </a:p>
          <a:p>
            <a:pPr lvl="1"/>
            <a:r>
              <a:rPr lang="en-US"/>
              <a:t>Circular and linear</a:t>
            </a:r>
            <a:endParaRPr lang="en-US">
              <a:cs typeface="Calibri"/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r>
              <a:rPr lang="en-US">
                <a:solidFill>
                  <a:srgbClr val="0000FF"/>
                </a:solidFill>
              </a:rPr>
              <a:t>At high energies, linear lepton colliders can achieve higher luminosity than circular ones</a:t>
            </a:r>
            <a:endParaRPr lang="en-US">
              <a:solidFill>
                <a:srgbClr val="0000FF"/>
              </a:solidFill>
              <a:cs typeface="Calibri"/>
            </a:endParaRPr>
          </a:p>
          <a:p>
            <a:pPr lvl="1"/>
            <a:r>
              <a:rPr lang="en-US"/>
              <a:t>Intensity in circular colliders limited by synchrotron radiation</a:t>
            </a: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Luminosity comparison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87574"/>
            <a:ext cx="4356387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74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7350"/>
          </a:xfrm>
        </p:spPr>
        <p:txBody>
          <a:bodyPr>
            <a:noAutofit/>
          </a:bodyPr>
          <a:lstStyle/>
          <a:p>
            <a:r>
              <a:rPr lang="en-US" sz="3600"/>
              <a:t>ILC Cavities</a:t>
            </a:r>
          </a:p>
        </p:txBody>
      </p:sp>
      <p:pic>
        <p:nvPicPr>
          <p:cNvPr id="8" name="Picture 7" descr="ilc_cavity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53" y="520494"/>
            <a:ext cx="4224171" cy="11062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3769" y="579614"/>
            <a:ext cx="4317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Superconducting cavity (Ni at 2 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RF frequency is 1.3 GHz, 23 cm wavelength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Length is 9 cells = 4.5 wavelengths = 1 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6" name="Picture 15" descr="cavity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2" t="9021" r="15484" b="20781"/>
          <a:stretch/>
        </p:blipFill>
        <p:spPr>
          <a:xfrm>
            <a:off x="156653" y="1800225"/>
            <a:ext cx="5221676" cy="1380778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323528" y="4515966"/>
            <a:ext cx="2133600" cy="273844"/>
          </a:xfrm>
        </p:spPr>
        <p:txBody>
          <a:bodyPr/>
          <a:lstStyle/>
          <a:p>
            <a:r>
              <a:rPr lang="fr-CH" i="1">
                <a:solidFill>
                  <a:schemeClr val="tx1"/>
                </a:solidFill>
              </a:rPr>
              <a:t>D. </a:t>
            </a:r>
            <a:r>
              <a:rPr lang="fr-CH" i="1" err="1">
                <a:solidFill>
                  <a:schemeClr val="tx1"/>
                </a:solidFill>
              </a:rPr>
              <a:t>Schulte</a:t>
            </a:r>
            <a:endParaRPr lang="en-US" i="1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8104" y="1963742"/>
            <a:ext cx="30834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Standing wave structure, achieving gradients of 31.5 MV/m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Theoretical field limit around 50-60 MV/m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In reality, reaching about 30-40 MV/m with imperfections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Need about 8000 cavities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 </a:t>
            </a:r>
          </a:p>
        </p:txBody>
      </p:sp>
      <p:pic>
        <p:nvPicPr>
          <p:cNvPr id="12" name="Picture 11" descr="film_bl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98" y="3421756"/>
            <a:ext cx="5000131" cy="113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03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ILC technical design report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Further documentation</a:t>
            </a:r>
          </a:p>
        </p:txBody>
      </p:sp>
      <p:pic>
        <p:nvPicPr>
          <p:cNvPr id="52226" name="Picture 2" descr="https://linearcollider.org/files/tdr-volume1_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9702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8" name="Picture 4" descr="https://linearcollider.org/files/tdr-volume2_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600" y="2139702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0" name="Picture 6" descr="https://linearcollider.org/files/tdr-volume3-I_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816" y="2139701"/>
            <a:ext cx="1460163" cy="189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2" name="Picture 8" descr="https://linearcollider.org/files/tdr-volume3-II_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40664"/>
            <a:ext cx="1460163" cy="189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4" name="Picture 10" descr="https://linearcollider.org/files/tdr-volume4_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996" y="2139701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965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5615" y="552053"/>
            <a:ext cx="7315606" cy="4428310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/>
              <a:t>Introduction</a:t>
            </a:r>
          </a:p>
          <a:p>
            <a:pPr lvl="1"/>
            <a:r>
              <a:rPr lang="en-US" dirty="0"/>
              <a:t>Considerations for collider design: particle type, energy, circular/linear…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Limitations for future colliders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European strategy for particle physics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ILC </a:t>
            </a:r>
            <a:r>
              <a:rPr lang="en-US" sz="1800" dirty="0"/>
              <a:t>(International Linear Collider)</a:t>
            </a:r>
            <a:endParaRPr lang="en-US" sz="2600" dirty="0"/>
          </a:p>
          <a:p>
            <a:r>
              <a:rPr lang="en-US" dirty="0"/>
              <a:t>CLIC </a:t>
            </a:r>
            <a:r>
              <a:rPr lang="en-US" sz="1800" dirty="0"/>
              <a:t>(Compact Linear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HL-LHC </a:t>
            </a:r>
            <a:r>
              <a:rPr lang="en-US" sz="1800" dirty="0"/>
              <a:t>(High-Luminosity Large Hadron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</a:t>
            </a:r>
            <a:r>
              <a:rPr lang="en-US" sz="1800" dirty="0"/>
              <a:t>(Future Circular collider, hadrons)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</a:t>
            </a:r>
            <a:r>
              <a:rPr lang="en-US" sz="1800" dirty="0"/>
              <a:t>(Future Circular collider, </a:t>
            </a:r>
            <a:r>
              <a:rPr lang="en-US" sz="1800" dirty="0" err="1"/>
              <a:t>e+e</a:t>
            </a:r>
            <a:r>
              <a:rPr lang="en-US" sz="1800" dirty="0"/>
              <a:t>-)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CEPC/</a:t>
            </a:r>
            <a:r>
              <a:rPr lang="en-US" err="1"/>
              <a:t>SppC</a:t>
            </a:r>
            <a:r>
              <a:rPr lang="en-US" dirty="0"/>
              <a:t> </a:t>
            </a:r>
            <a:r>
              <a:rPr lang="en-US" sz="1800" dirty="0"/>
              <a:t>(Chinese Electron-Positron Collider / </a:t>
            </a:r>
            <a:br>
              <a:rPr lang="en-US" sz="1800" dirty="0"/>
            </a:br>
            <a:r>
              <a:rPr lang="en-US" sz="1800" dirty="0"/>
              <a:t>Super proton-proton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Muon collider</a:t>
            </a:r>
            <a:endParaRPr lang="en-US" dirty="0">
              <a:ea typeface="Calibri"/>
              <a:cs typeface="Calibri"/>
            </a:endParaRPr>
          </a:p>
          <a:p>
            <a:endParaRPr lang="en-US"/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4485"/>
            <a:ext cx="8229600" cy="437295"/>
          </a:xfrm>
        </p:spPr>
        <p:txBody>
          <a:bodyPr>
            <a:noAutofit/>
          </a:bodyPr>
          <a:lstStyle/>
          <a:p>
            <a:r>
              <a:rPr lang="en-US"/>
              <a:t>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868447"/>
            <a:ext cx="2895600" cy="273844"/>
          </a:xfrm>
        </p:spPr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53527"/>
            <a:ext cx="2133600" cy="273844"/>
          </a:xfrm>
        </p:spPr>
        <p:txBody>
          <a:bodyPr/>
          <a:lstStyle/>
          <a:p>
            <a:fld id="{BC8291BA-05D0-43F0-B4B0-79AA4A408B04}" type="slidenum">
              <a:rPr lang="en-US" smtClean="0"/>
              <a:t>3</a:t>
            </a:fld>
            <a:endParaRPr lang="en-US"/>
          </a:p>
        </p:txBody>
      </p:sp>
      <p:sp>
        <p:nvSpPr>
          <p:cNvPr id="4" name="Right Brace 3"/>
          <p:cNvSpPr/>
          <p:nvPr/>
        </p:nvSpPr>
        <p:spPr>
          <a:xfrm rot="10800000">
            <a:off x="611560" y="546144"/>
            <a:ext cx="568236" cy="2229068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210657" y="1538599"/>
            <a:ext cx="1293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First lecture</a:t>
            </a:r>
          </a:p>
        </p:txBody>
      </p:sp>
      <p:sp>
        <p:nvSpPr>
          <p:cNvPr id="8" name="Right Brace 7"/>
          <p:cNvSpPr/>
          <p:nvPr/>
        </p:nvSpPr>
        <p:spPr>
          <a:xfrm rot="10800000">
            <a:off x="639465" y="2884817"/>
            <a:ext cx="562327" cy="1806490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352458" y="3485865"/>
            <a:ext cx="1577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Second lecture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7596336" y="2370109"/>
            <a:ext cx="360040" cy="53664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7611135" y="2978759"/>
            <a:ext cx="360040" cy="165618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991528" y="2402695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Linear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91528" y="3617539"/>
            <a:ext cx="900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Circular</a:t>
            </a:r>
          </a:p>
        </p:txBody>
      </p:sp>
    </p:spTree>
    <p:extLst>
      <p:ext uri="{BB962C8B-B14F-4D97-AF65-F5344CB8AC3E}">
        <p14:creationId xmlns:p14="http://schemas.microsoft.com/office/powerpoint/2010/main" val="397421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 animBg="1"/>
      <p:bldP spid="9" grpId="0"/>
      <p:bldP spid="10" grpId="0" animBg="1"/>
      <p:bldP spid="11" grpId="0" animBg="1"/>
      <p:bldP spid="12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/>
              <a:t>CLIC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4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67694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4821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4"/>
            <a:ext cx="3528392" cy="4032448"/>
          </a:xfrm>
        </p:spPr>
        <p:txBody>
          <a:bodyPr>
            <a:normAutofit fontScale="77500" lnSpcReduction="20000"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Linear </a:t>
            </a:r>
            <a:r>
              <a:rPr lang="en-US" err="1">
                <a:latin typeface="Calibri" panose="020F0502020204030204" pitchFamily="34" charset="0"/>
                <a:cs typeface="Calibri" panose="020F0502020204030204" pitchFamily="34" charset="0"/>
              </a:rPr>
              <a:t>e+e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- collider, to be built in stages of increasing </a:t>
            </a:r>
            <a:r>
              <a:rPr lang="en-US" err="1">
                <a:latin typeface="Calibri" panose="020F0502020204030204" pitchFamily="34" charset="0"/>
                <a:cs typeface="Calibri" panose="020F0502020204030204" pitchFamily="34" charset="0"/>
              </a:rPr>
              <a:t>centre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-of-mass energy: </a:t>
            </a:r>
          </a:p>
          <a:p>
            <a:pPr lvl="1"/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380 </a:t>
            </a:r>
            <a:r>
              <a:rPr lang="en-US" err="1"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 – 3 </a:t>
            </a:r>
            <a:r>
              <a:rPr lang="en-US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Length between ~11 km and ~50 km</a:t>
            </a:r>
          </a:p>
          <a:p>
            <a:pPr lvl="1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Aiming at highest lepton energies </a:t>
            </a:r>
          </a:p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/>
              <a:t>30 MW of beam power at 3TeV</a:t>
            </a:r>
          </a:p>
          <a:p>
            <a:pPr lvl="1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basics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859782"/>
            <a:ext cx="2880320" cy="190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035" y="627534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Staged Scenario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079697" y="718467"/>
            <a:ext cx="5962702" cy="2238216"/>
            <a:chOff x="3079697" y="718467"/>
            <a:chExt cx="5962702" cy="2238216"/>
          </a:xfrm>
        </p:grpSpPr>
        <p:pic>
          <p:nvPicPr>
            <p:cNvPr id="6" name="Picture 5" descr="Screen Shot 2015-09-03 at 23.44.07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4901" y="772078"/>
              <a:ext cx="4013200" cy="2184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ame 6"/>
            <p:cNvSpPr/>
            <p:nvPr/>
          </p:nvSpPr>
          <p:spPr>
            <a:xfrm>
              <a:off x="4792311" y="718467"/>
              <a:ext cx="4250088" cy="2229608"/>
            </a:xfrm>
            <a:prstGeom prst="frame">
              <a:avLst>
                <a:gd name="adj1" fmla="val 370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79697" y="720039"/>
              <a:ext cx="1712614" cy="5847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/>
                <a:t>Central complex on </a:t>
              </a:r>
              <a:r>
                <a:rPr lang="en-US" sz="1600" err="1"/>
                <a:t>Prevessin</a:t>
              </a:r>
              <a:r>
                <a:rPr lang="en-US" sz="1600"/>
                <a:t> site</a:t>
              </a:r>
            </a:p>
          </p:txBody>
        </p:sp>
      </p:grpSp>
      <p:sp>
        <p:nvSpPr>
          <p:cNvPr id="11" name="Frame 10"/>
          <p:cNvSpPr/>
          <p:nvPr/>
        </p:nvSpPr>
        <p:spPr>
          <a:xfrm>
            <a:off x="24470" y="1131590"/>
            <a:ext cx="2797711" cy="939977"/>
          </a:xfrm>
          <a:prstGeom prst="frame">
            <a:avLst>
              <a:gd name="adj1" fmla="val 370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Picture 11" descr="stage_new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262889"/>
            <a:ext cx="5372098" cy="1375272"/>
          </a:xfrm>
          <a:prstGeom prst="rect">
            <a:avLst/>
          </a:prstGeom>
        </p:spPr>
      </p:pic>
      <p:pic>
        <p:nvPicPr>
          <p:cNvPr id="13" name="Picture 12" descr="clicNewStagingTabl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004" y="1172897"/>
            <a:ext cx="2624644" cy="894797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95536" y="2211710"/>
            <a:ext cx="4316165" cy="2255515"/>
            <a:chOff x="395536" y="2211710"/>
            <a:chExt cx="4316165" cy="2255515"/>
          </a:xfrm>
        </p:grpSpPr>
        <p:sp>
          <p:nvSpPr>
            <p:cNvPr id="8" name="Frame 7"/>
            <p:cNvSpPr/>
            <p:nvPr/>
          </p:nvSpPr>
          <p:spPr>
            <a:xfrm>
              <a:off x="395536" y="2226489"/>
              <a:ext cx="3128122" cy="2240736"/>
            </a:xfrm>
            <a:prstGeom prst="frame">
              <a:avLst>
                <a:gd name="adj1" fmla="val 3700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30886" y="2211710"/>
              <a:ext cx="1280815" cy="5847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/>
                <a:t>Luminosity evolution</a:t>
              </a:r>
            </a:p>
          </p:txBody>
        </p:sp>
        <p:pic>
          <p:nvPicPr>
            <p:cNvPr id="14" name="Picture 13" descr="plotIntegratedLumi_updatedJune18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237" y="2359356"/>
              <a:ext cx="2876647" cy="2023975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179512" y="772078"/>
            <a:ext cx="187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 stages foreseen:</a:t>
            </a:r>
          </a:p>
        </p:txBody>
      </p:sp>
    </p:spTree>
    <p:extLst>
      <p:ext uri="{BB962C8B-B14F-4D97-AF65-F5344CB8AC3E}">
        <p14:creationId xmlns:p14="http://schemas.microsoft.com/office/powerpoint/2010/main" val="191694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042792" cy="3967088"/>
          </a:xfrm>
        </p:spPr>
        <p:txBody>
          <a:bodyPr>
            <a:normAutofit/>
          </a:bodyPr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parameters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321701"/>
              </p:ext>
            </p:extLst>
          </p:nvPr>
        </p:nvGraphicFramePr>
        <p:xfrm>
          <a:off x="1403648" y="699542"/>
          <a:ext cx="6244884" cy="3816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8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34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34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34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Symbol</a:t>
                      </a:r>
                      <a:r>
                        <a:rPr lang="en-US" sz="1400" baseline="0"/>
                        <a:t> [unit]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ILC 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CLIC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Centre</a:t>
                      </a:r>
                      <a:r>
                        <a:rPr lang="en-US" sz="1400" baseline="0"/>
                        <a:t> of mass energy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err="1"/>
                        <a:t>E</a:t>
                      </a:r>
                      <a:r>
                        <a:rPr lang="en-US" sz="1400" baseline="-25000" err="1"/>
                        <a:t>cm</a:t>
                      </a:r>
                      <a:r>
                        <a:rPr lang="en-US" sz="1400" baseline="0"/>
                        <a:t> [</a:t>
                      </a:r>
                      <a:r>
                        <a:rPr lang="en-US" sz="1400" baseline="0" err="1"/>
                        <a:t>GeV</a:t>
                      </a:r>
                      <a:r>
                        <a:rPr lang="en-US" sz="1400" baseline="0"/>
                        <a:t>]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Luminosity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L [10</a:t>
                      </a:r>
                      <a:r>
                        <a:rPr lang="en-US" sz="1400" baseline="30000"/>
                        <a:t>34</a:t>
                      </a:r>
                      <a:r>
                        <a:rPr lang="en-US" sz="1400" baseline="0"/>
                        <a:t>cm</a:t>
                      </a:r>
                      <a:r>
                        <a:rPr lang="en-US" sz="1400" baseline="30000"/>
                        <a:t>-2</a:t>
                      </a:r>
                      <a:r>
                        <a:rPr lang="en-US" sz="1400" baseline="0"/>
                        <a:t>s</a:t>
                      </a:r>
                      <a:r>
                        <a:rPr lang="en-US" sz="1400" baseline="30000"/>
                        <a:t>-1</a:t>
                      </a:r>
                      <a:r>
                        <a:rPr lang="en-US" sz="140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Luminosity in peak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/>
                        <a:t>L</a:t>
                      </a:r>
                      <a:r>
                        <a:rPr lang="en-US" sz="1400" baseline="-25000"/>
                        <a:t>0.01</a:t>
                      </a:r>
                      <a:r>
                        <a:rPr lang="en-US" sz="1400"/>
                        <a:t> [10</a:t>
                      </a:r>
                      <a:r>
                        <a:rPr lang="en-US" sz="1400" baseline="30000"/>
                        <a:t>34</a:t>
                      </a:r>
                      <a:r>
                        <a:rPr lang="en-US" sz="1400" baseline="0"/>
                        <a:t>cm</a:t>
                      </a:r>
                      <a:r>
                        <a:rPr lang="en-US" sz="1400" baseline="30000"/>
                        <a:t>-2</a:t>
                      </a:r>
                      <a:r>
                        <a:rPr lang="en-US" sz="1400" baseline="0"/>
                        <a:t>s</a:t>
                      </a:r>
                      <a:r>
                        <a:rPr lang="en-US" sz="1400" baseline="30000"/>
                        <a:t>-1</a:t>
                      </a:r>
                      <a:r>
                        <a:rPr lang="en-US" sz="140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G [MV/</a:t>
                      </a:r>
                      <a:r>
                        <a:rPr lang="en-US" sz="1400" err="1"/>
                        <a:t>m</a:t>
                      </a:r>
                      <a:r>
                        <a:rPr lang="en-US" sz="140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31.5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N [10</a:t>
                      </a:r>
                      <a:r>
                        <a:rPr lang="en-US" sz="1400" baseline="30000"/>
                        <a:t>9</a:t>
                      </a:r>
                      <a:r>
                        <a:rPr lang="en-US" sz="140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3.72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err="1"/>
                        <a:t>σ</a:t>
                      </a:r>
                      <a:r>
                        <a:rPr lang="en-US" sz="1400" baseline="-25000" err="1"/>
                        <a:t>z</a:t>
                      </a:r>
                      <a:r>
                        <a:rPr lang="en-US" sz="1400" baseline="0"/>
                        <a:t> [</a:t>
                      </a:r>
                      <a:r>
                        <a:rPr lang="en-US" sz="1400" baseline="0" err="1"/>
                        <a:t>μm</a:t>
                      </a:r>
                      <a:r>
                        <a:rPr lang="en-US" sz="1400" baseline="0"/>
                        <a:t>]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Collision beam</a:t>
                      </a:r>
                      <a:r>
                        <a:rPr lang="en-US" sz="1400" baseline="0"/>
                        <a:t> size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err="1"/>
                        <a:t>σ</a:t>
                      </a:r>
                      <a:r>
                        <a:rPr lang="en-US" sz="1400" baseline="-25000" err="1"/>
                        <a:t>x,y</a:t>
                      </a:r>
                      <a:r>
                        <a:rPr lang="en-US" sz="1400" baseline="0"/>
                        <a:t> [nm/nm]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516/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149/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40/</a:t>
                      </a: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Vertical </a:t>
                      </a:r>
                      <a:r>
                        <a:rPr lang="en-US" sz="1400" err="1"/>
                        <a:t>emittance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err="1"/>
                        <a:t>ε</a:t>
                      </a:r>
                      <a:r>
                        <a:rPr lang="en-US" sz="1400" baseline="-25000" err="1"/>
                        <a:t>x,y</a:t>
                      </a:r>
                      <a:r>
                        <a:rPr lang="en-US" sz="1400" baseline="-25000"/>
                        <a:t> </a:t>
                      </a:r>
                      <a:r>
                        <a:rPr lang="en-US" sz="1400" baseline="0"/>
                        <a:t>[nm]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US" sz="1400" baseline="3000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40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Bunches per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err="1"/>
                        <a:t>n</a:t>
                      </a:r>
                      <a:r>
                        <a:rPr lang="en-US" sz="1400" baseline="-25000" err="1"/>
                        <a:t>b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1312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312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Bunch distance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err="1"/>
                        <a:t>Δz</a:t>
                      </a:r>
                      <a:r>
                        <a:rPr lang="en-US" sz="1400"/>
                        <a:t>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/>
                        <a:t>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err="1"/>
                        <a:t>f</a:t>
                      </a:r>
                      <a:r>
                        <a:rPr lang="en-US" sz="1400" baseline="-25000" err="1"/>
                        <a:t>r</a:t>
                      </a:r>
                      <a:r>
                        <a:rPr lang="en-US" sz="1400" baseline="0"/>
                        <a:t> [Hz]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87624" y="4496221"/>
            <a:ext cx="903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D. Schulte</a:t>
            </a:r>
          </a:p>
        </p:txBody>
      </p:sp>
      <p:sp>
        <p:nvSpPr>
          <p:cNvPr id="8" name="Rectangle 7"/>
          <p:cNvSpPr/>
          <p:nvPr/>
        </p:nvSpPr>
        <p:spPr>
          <a:xfrm>
            <a:off x="1403648" y="1648616"/>
            <a:ext cx="626469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03648" y="1013514"/>
            <a:ext cx="626469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2935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7534"/>
            <a:ext cx="2952328" cy="4104456"/>
          </a:xfrm>
        </p:spPr>
        <p:txBody>
          <a:bodyPr>
            <a:normAutofit fontScale="55000" lnSpcReduction="20000"/>
          </a:bodyPr>
          <a:lstStyle/>
          <a:p>
            <a:r>
              <a:rPr lang="en-US">
                <a:solidFill>
                  <a:srgbClr val="FF0000"/>
                </a:solidFill>
              </a:rPr>
              <a:t>Naturally smaller vertical beam size </a:t>
            </a:r>
            <a:r>
              <a:rPr lang="en-US"/>
              <a:t>from radiation damping</a:t>
            </a:r>
          </a:p>
          <a:p>
            <a:pPr lvl="1"/>
            <a:r>
              <a:rPr lang="en-US"/>
              <a:t>Often true also for linear colliders due to horizontal bending in damping rings, transfer lines etc. </a:t>
            </a:r>
          </a:p>
          <a:p>
            <a:pPr lvl="1"/>
            <a:endParaRPr lang="en-US"/>
          </a:p>
          <a:p>
            <a:r>
              <a:rPr lang="en-US"/>
              <a:t>Beam-beam effect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Focusing of </a:t>
            </a:r>
            <a:r>
              <a:rPr lang="en-US" err="1">
                <a:solidFill>
                  <a:srgbClr val="0000FF"/>
                </a:solidFill>
              </a:rPr>
              <a:t>e+e</a:t>
            </a:r>
            <a:r>
              <a:rPr lang="en-US">
                <a:solidFill>
                  <a:srgbClr val="0000FF"/>
                </a:solidFill>
              </a:rPr>
              <a:t>- beams </a:t>
            </a:r>
            <a:r>
              <a:rPr lang="en-US"/>
              <a:t>due to each others’ fields =&gt; higher luminosity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Bending of particles </a:t>
            </a:r>
            <a:r>
              <a:rPr lang="en-US"/>
              <a:t>=&gt; synchrotron radiation, “</a:t>
            </a:r>
            <a:r>
              <a:rPr lang="en-US" err="1"/>
              <a:t>beamstrahlung</a:t>
            </a:r>
            <a:r>
              <a:rPr lang="en-US"/>
              <a:t>” =&gt; </a:t>
            </a:r>
            <a:r>
              <a:rPr lang="en-US">
                <a:solidFill>
                  <a:srgbClr val="0000FF"/>
                </a:solidFill>
              </a:rPr>
              <a:t>unwanted energy spread </a:t>
            </a:r>
            <a:r>
              <a:rPr lang="en-US"/>
              <a:t>in collisions</a:t>
            </a:r>
          </a:p>
          <a:p>
            <a:pPr lvl="1"/>
            <a:endParaRPr lang="en-US"/>
          </a:p>
          <a:p>
            <a:r>
              <a:rPr lang="en-US"/>
              <a:t>To avoid energy spread and keep luminosity high</a:t>
            </a:r>
            <a:r>
              <a:rPr lang="en-US">
                <a:solidFill>
                  <a:srgbClr val="FF0000"/>
                </a:solidFill>
              </a:rPr>
              <a:t>: collide “flat” beams</a:t>
            </a:r>
            <a:r>
              <a:rPr lang="en-US"/>
              <a:t>, with much smaller beam size in one plane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Flat beams in lepton colliders</a:t>
            </a: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12473"/>
            <a:ext cx="33051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64088" y="4244484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/>
              <a:t> M.A. Valdivia </a:t>
            </a:r>
            <a:r>
              <a:rPr lang="en-US" sz="900" i="1" err="1"/>
              <a:t>García</a:t>
            </a:r>
            <a:r>
              <a:rPr lang="en-US" sz="900" i="1"/>
              <a:t> et al., </a:t>
            </a:r>
          </a:p>
          <a:p>
            <a:r>
              <a:rPr lang="en-US" sz="900" i="1"/>
              <a:t>doi:10.18429/JACoW-IPAC2019-MOPMP035</a:t>
            </a:r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27534"/>
            <a:ext cx="2581714" cy="757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5526"/>
            <a:ext cx="2622272" cy="99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412206" y="1374036"/>
            <a:ext cx="16962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/>
              <a:t>M. Sands, </a:t>
            </a:r>
            <a:r>
              <a:rPr lang="en-US" sz="1100" i="1">
                <a:hlinkClick r:id="rId5"/>
              </a:rPr>
              <a:t>SLAC-121 UC-28</a:t>
            </a:r>
            <a:endParaRPr lang="en-US" sz="1100" i="1"/>
          </a:p>
        </p:txBody>
      </p:sp>
      <p:sp>
        <p:nvSpPr>
          <p:cNvPr id="7" name="Rectangle 6"/>
          <p:cNvSpPr/>
          <p:nvPr/>
        </p:nvSpPr>
        <p:spPr>
          <a:xfrm>
            <a:off x="4595264" y="3075806"/>
            <a:ext cx="3217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average number of photons per collision depends on sum of beam sizes: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0597831"/>
              </p:ext>
            </p:extLst>
          </p:nvPr>
        </p:nvGraphicFramePr>
        <p:xfrm>
          <a:off x="7382307" y="2067694"/>
          <a:ext cx="118427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60240" imgH="469800" progId="Equation.3">
                  <p:embed/>
                </p:oleObj>
              </mc:Choice>
              <mc:Fallback>
                <p:oleObj name="Equation" r:id="rId6" imgW="660240" imgH="4698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2307" y="2067694"/>
                        <a:ext cx="118427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779912" y="2335981"/>
            <a:ext cx="35688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Luminosity depends on product of beam sizes:</a:t>
            </a:r>
          </a:p>
        </p:txBody>
      </p:sp>
    </p:spTree>
    <p:extLst>
      <p:ext uri="{BB962C8B-B14F-4D97-AF65-F5344CB8AC3E}">
        <p14:creationId xmlns:p14="http://schemas.microsoft.com/office/powerpoint/2010/main" val="77808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10" grpId="0"/>
      <p:bldP spid="7" grpId="0"/>
      <p:bldP spid="1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2664296" cy="4320480"/>
          </a:xfrm>
        </p:spPr>
        <p:txBody>
          <a:bodyPr>
            <a:normAutofit fontScale="77500" lnSpcReduction="20000"/>
          </a:bodyPr>
          <a:lstStyle/>
          <a:p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Concept: </a:t>
            </a:r>
            <a:b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beam generation </a:t>
            </a:r>
            <a:b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pre-acceleration </a:t>
            </a:r>
            <a:b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damping rings </a:t>
            </a:r>
            <a:b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booster </a:t>
            </a:r>
            <a:r>
              <a:rPr lang="en-US" sz="200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 main </a:t>
            </a:r>
            <a:r>
              <a:rPr lang="en-US" sz="2000" err="1"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collisions</a:t>
            </a:r>
          </a:p>
          <a:p>
            <a:endParaRPr lang="en-US" sz="2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CLIC aims at gradients of 100 MV/m, 20 times higher than the LHC</a:t>
            </a:r>
          </a:p>
          <a:p>
            <a:pPr lvl="1"/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Compare 30 MV/m at ILC</a:t>
            </a:r>
          </a:p>
          <a:p>
            <a:pPr lvl="1"/>
            <a:endParaRPr 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Different acceleration concept in main LINAC from ILC : </a:t>
            </a:r>
          </a:p>
          <a:p>
            <a:pPr lvl="1"/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drive-beam acceleration, with RF power taken from another e- beam</a:t>
            </a:r>
          </a:p>
          <a:p>
            <a:pPr lvl="1"/>
            <a:endParaRPr 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layout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264" y="843558"/>
            <a:ext cx="6392665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26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cavities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9700" y="2732918"/>
            <a:ext cx="52243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To reach 100 MV/m: different type of cavity from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12 GHz, 23 cm long, </a:t>
            </a:r>
            <a:r>
              <a:rPr lang="en-US" sz="1600">
                <a:solidFill>
                  <a:srgbClr val="FF0000"/>
                </a:solidFill>
              </a:rPr>
              <a:t>normal conducting</a:t>
            </a:r>
            <a:endParaRPr lang="en-US" sz="1600">
              <a:solidFill>
                <a:srgbClr val="000000"/>
              </a:solidFill>
            </a:endParaRPr>
          </a:p>
          <a:p>
            <a:pPr marL="800100" lvl="1" indent="-342900">
              <a:buFont typeface="Symbol" charset="0"/>
              <a:buChar char=""/>
            </a:pP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Much worse conductor than SC, but allows reaching higher fields</a:t>
            </a:r>
          </a:p>
          <a:p>
            <a:pPr marL="800100" lvl="1" indent="-342900">
              <a:buFont typeface="Symbol" charset="0"/>
              <a:buChar char=""/>
            </a:pP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Problem: power is very rapidly lost in the walls</a:t>
            </a:r>
          </a:p>
          <a:p>
            <a:pPr marL="800100" lvl="1" indent="-342900">
              <a:buFont typeface="Symbol" charset="0"/>
              <a:buChar char=""/>
            </a:pP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Need to put in very intense and short RF pulses timed to the passage of the beam</a:t>
            </a:r>
          </a:p>
          <a:p>
            <a:pPr marL="800100" lvl="1" indent="-342900">
              <a:buFont typeface="Symbol" charset="0"/>
              <a:buChar char=""/>
            </a:pPr>
            <a:endParaRPr 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Symbol" charset="0"/>
              <a:buChar char=""/>
            </a:pPr>
            <a:endParaRPr lang="en-US" sz="1600"/>
          </a:p>
          <a:p>
            <a:pPr marL="342900" indent="-342900">
              <a:buFont typeface="Symbol" charset="0"/>
              <a:buChar char=""/>
            </a:pPr>
            <a:endParaRPr lang="en-US" sz="1600"/>
          </a:p>
        </p:txBody>
      </p:sp>
      <p:pic>
        <p:nvPicPr>
          <p:cNvPr id="7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517386"/>
            <a:ext cx="7801136" cy="21217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80112" y="2707054"/>
            <a:ext cx="3393750" cy="11695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/>
              <a:t>Power flow</a:t>
            </a:r>
          </a:p>
          <a:p>
            <a:pPr marL="342900" indent="-342900">
              <a:buFontTx/>
              <a:buChar char="-"/>
            </a:pPr>
            <a:r>
              <a:rPr lang="en-US" sz="1400"/>
              <a:t>1/3 lost in cavity walls</a:t>
            </a:r>
          </a:p>
          <a:p>
            <a:pPr marL="342900" indent="-342900">
              <a:buFontTx/>
              <a:buChar char="-"/>
            </a:pPr>
            <a:r>
              <a:rPr lang="en-US" sz="1400"/>
              <a:t>1/3 in filling the structure and into load</a:t>
            </a:r>
          </a:p>
          <a:p>
            <a:pPr marL="342900" indent="-342900">
              <a:buFontTx/>
              <a:buChar char="-"/>
            </a:pPr>
            <a:r>
              <a:rPr lang="en-US" sz="1400"/>
              <a:t>1/3 into the beam</a:t>
            </a:r>
          </a:p>
          <a:p>
            <a:endParaRPr 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5580112" y="3935036"/>
            <a:ext cx="2596929" cy="523220"/>
          </a:xfrm>
          <a:prstGeom prst="rect">
            <a:avLst/>
          </a:prstGeom>
          <a:solidFill>
            <a:srgbClr val="DBEEF4"/>
          </a:solidFill>
        </p:spPr>
        <p:txBody>
          <a:bodyPr wrap="none" rtlCol="0">
            <a:spAutoFit/>
          </a:bodyPr>
          <a:lstStyle/>
          <a:p>
            <a:r>
              <a:rPr lang="en-US" sz="1400"/>
              <a:t>Average RF power about 3 kW/m</a:t>
            </a:r>
          </a:p>
          <a:p>
            <a:r>
              <a:rPr lang="en-US" sz="1400"/>
              <a:t>About 1 kW/m into beam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9098" y="566559"/>
            <a:ext cx="797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D. Schulte</a:t>
            </a:r>
          </a:p>
        </p:txBody>
      </p:sp>
    </p:spTree>
    <p:extLst>
      <p:ext uri="{BB962C8B-B14F-4D97-AF65-F5344CB8AC3E}">
        <p14:creationId xmlns:p14="http://schemas.microsoft.com/office/powerpoint/2010/main" val="20706542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950" y="602731"/>
            <a:ext cx="2808312" cy="2736304"/>
          </a:xfrm>
        </p:spPr>
        <p:txBody>
          <a:bodyPr>
            <a:normAutofit fontScale="47500" lnSpcReduction="20000"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To produce very rapid pulses: use two-beam acceleration scheme</a:t>
            </a:r>
          </a:p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A very long beam pulse at 4A, 140 us produced in LINAC</a:t>
            </a:r>
          </a:p>
          <a:p>
            <a:endParaRPr lang="en-US"/>
          </a:p>
          <a:p>
            <a:r>
              <a:rPr lang="en-US"/>
              <a:t>Use combiner rings to decrease bunch spacing of drive beam =&gt;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produce very short and intense 100 A pulse</a:t>
            </a:r>
            <a:endParaRPr lang="en-US"/>
          </a:p>
          <a:p>
            <a:endParaRPr lang="en-US"/>
          </a:p>
          <a:p>
            <a:r>
              <a:rPr lang="en-US"/>
              <a:t>Send to decelerating structure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Drive beam acceleration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884577" y="555526"/>
            <a:ext cx="6152076" cy="3096344"/>
            <a:chOff x="-159" y="386"/>
            <a:chExt cx="6830" cy="3089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" y="531"/>
              <a:ext cx="5030" cy="29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-159" y="386"/>
              <a:ext cx="3713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Drive Beam Accelerator</a:t>
              </a:r>
              <a:endParaRPr lang="en-US" altLang="x-none" sz="1200" b="0">
                <a:solidFill>
                  <a:srgbClr val="000000"/>
                </a:solidFill>
              </a:endParaRPr>
            </a:p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efficient acceleration in fully loaded </a:t>
              </a:r>
              <a:r>
                <a:rPr lang="en-US" altLang="x-none" sz="1200" b="0" err="1">
                  <a:solidFill>
                    <a:srgbClr val="0000FF"/>
                  </a:solidFill>
                </a:rPr>
                <a:t>linac</a:t>
              </a:r>
              <a:r>
                <a:rPr lang="en-US" altLang="x-none" sz="1200" b="0">
                  <a:solidFill>
                    <a:srgbClr val="0000FF"/>
                  </a:solidFill>
                </a:rPr>
                <a:t> </a:t>
              </a:r>
              <a:endParaRPr lang="en-US" altLang="x-none" sz="1200" b="0">
                <a:solidFill>
                  <a:srgbClr val="0000FF"/>
                </a:solidFill>
                <a:sym typeface="System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54" y="2859"/>
              <a:ext cx="174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Power Extraction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927" y="2693"/>
              <a:ext cx="358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Drive Beam Decelerator Sector</a:t>
              </a: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4879" y="1522"/>
              <a:ext cx="1616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Combiner Ring </a:t>
              </a:r>
              <a:r>
                <a:rPr lang="en-US" altLang="x-none" sz="1200">
                  <a:solidFill>
                    <a:srgbClr val="000000"/>
                  </a:solidFill>
                  <a:sym typeface="System"/>
                </a:rPr>
                <a:t>x 3</a:t>
              </a: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355" y="1923"/>
              <a:ext cx="1713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Combiner Ring </a:t>
              </a:r>
              <a:r>
                <a:rPr lang="en-US" altLang="x-none" sz="1200">
                  <a:solidFill>
                    <a:srgbClr val="000000"/>
                  </a:solidFill>
                  <a:sym typeface="System"/>
                </a:rPr>
                <a:t>x 4</a:t>
              </a: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4851" y="1702"/>
              <a:ext cx="1820" cy="6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pulse compression &amp; </a:t>
              </a:r>
            </a:p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frequency multiplication</a:t>
              </a: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166" y="2062"/>
              <a:ext cx="2028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pulse compression &amp; </a:t>
              </a:r>
            </a:p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frequency multiplication</a:t>
              </a: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4065" y="558"/>
              <a:ext cx="1895" cy="7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Delay Loop </a:t>
              </a:r>
              <a:r>
                <a:rPr lang="en-US" altLang="x-none" sz="1200">
                  <a:solidFill>
                    <a:srgbClr val="000000"/>
                  </a:solidFill>
                  <a:sym typeface="System"/>
                </a:rPr>
                <a:t>x 2</a:t>
              </a:r>
              <a:endParaRPr lang="en-US" altLang="x-none" sz="1200" b="0">
                <a:solidFill>
                  <a:srgbClr val="000000"/>
                </a:solidFill>
                <a:sym typeface="System"/>
              </a:endParaRPr>
            </a:p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  <a:sym typeface="System"/>
                </a:rPr>
                <a:t>gap creation, pulse compression &amp; frequency multiplication</a:t>
              </a:r>
            </a:p>
          </p:txBody>
        </p:sp>
        <p:grpSp>
          <p:nvGrpSpPr>
            <p:cNvPr id="16" name="Group 13"/>
            <p:cNvGrpSpPr>
              <a:grpSpLocks/>
            </p:cNvGrpSpPr>
            <p:nvPr/>
          </p:nvGrpSpPr>
          <p:grpSpPr bwMode="auto">
            <a:xfrm>
              <a:off x="1080" y="1113"/>
              <a:ext cx="3440" cy="556"/>
              <a:chOff x="990" y="990"/>
              <a:chExt cx="3008" cy="511"/>
            </a:xfrm>
          </p:grpSpPr>
          <p:grpSp>
            <p:nvGrpSpPr>
              <p:cNvPr id="17" name="Group 14"/>
              <p:cNvGrpSpPr>
                <a:grpSpLocks/>
              </p:cNvGrpSpPr>
              <p:nvPr/>
            </p:nvGrpSpPr>
            <p:grpSpPr bwMode="auto">
              <a:xfrm>
                <a:off x="990" y="990"/>
                <a:ext cx="3008" cy="511"/>
                <a:chOff x="990" y="990"/>
                <a:chExt cx="3008" cy="511"/>
              </a:xfrm>
            </p:grpSpPr>
            <p:sp>
              <p:nvSpPr>
                <p:cNvPr id="19" name="Rectangle 15"/>
                <p:cNvSpPr>
                  <a:spLocks noChangeArrowheads="1"/>
                </p:cNvSpPr>
                <p:nvPr/>
              </p:nvSpPr>
              <p:spPr bwMode="auto">
                <a:xfrm>
                  <a:off x="2871" y="99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Rectangle 16"/>
                <p:cNvSpPr>
                  <a:spLocks noChangeArrowheads="1"/>
                </p:cNvSpPr>
                <p:nvPr/>
              </p:nvSpPr>
              <p:spPr bwMode="auto">
                <a:xfrm>
                  <a:off x="3606" y="990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Rectangle 17"/>
                <p:cNvSpPr>
                  <a:spLocks noChangeArrowheads="1"/>
                </p:cNvSpPr>
                <p:nvPr/>
              </p:nvSpPr>
              <p:spPr bwMode="auto">
                <a:xfrm>
                  <a:off x="3783" y="1101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Rectangle 18"/>
                <p:cNvSpPr>
                  <a:spLocks noChangeArrowheads="1"/>
                </p:cNvSpPr>
                <p:nvPr/>
              </p:nvSpPr>
              <p:spPr bwMode="auto">
                <a:xfrm>
                  <a:off x="3942" y="1101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Rectangle 19"/>
                <p:cNvSpPr>
                  <a:spLocks noChangeArrowheads="1"/>
                </p:cNvSpPr>
                <p:nvPr/>
              </p:nvSpPr>
              <p:spPr bwMode="auto">
                <a:xfrm>
                  <a:off x="990" y="126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Rectangle 20"/>
                <p:cNvSpPr>
                  <a:spLocks noChangeArrowheads="1"/>
                </p:cNvSpPr>
                <p:nvPr/>
              </p:nvSpPr>
              <p:spPr bwMode="auto">
                <a:xfrm>
                  <a:off x="1176" y="126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>
                  <a:off x="2323" y="1201"/>
                  <a:ext cx="1290" cy="3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eaLnBrk="0" hangingPunct="0"/>
                  <a:r>
                    <a:rPr lang="en-US" altLang="x-none" sz="1400">
                      <a:solidFill>
                        <a:srgbClr val="000000"/>
                      </a:solidFill>
                    </a:rPr>
                    <a:t>RF Transverse</a:t>
                  </a:r>
                </a:p>
                <a:p>
                  <a:pPr algn="ctr" eaLnBrk="0" hangingPunct="0"/>
                  <a:r>
                    <a:rPr lang="en-US" altLang="x-none" sz="1400">
                      <a:solidFill>
                        <a:srgbClr val="000000"/>
                      </a:solidFill>
                    </a:rPr>
                    <a:t>Deflectors</a:t>
                  </a:r>
                  <a:endParaRPr lang="en-US" altLang="x-none" sz="1400">
                    <a:solidFill>
                      <a:srgbClr val="000000"/>
                    </a:solidFill>
                    <a:sym typeface="System"/>
                  </a:endParaRPr>
                </a:p>
              </p:txBody>
            </p:sp>
          </p:grpSp>
          <p:sp>
            <p:nvSpPr>
              <p:cNvPr id="18" name="Rectangle 22"/>
              <p:cNvSpPr>
                <a:spLocks noChangeArrowheads="1"/>
              </p:cNvSpPr>
              <p:nvPr/>
            </p:nvSpPr>
            <p:spPr bwMode="auto">
              <a:xfrm>
                <a:off x="2414" y="1312"/>
                <a:ext cx="56" cy="56"/>
              </a:xfrm>
              <a:prstGeom prst="rect">
                <a:avLst/>
              </a:prstGeom>
              <a:solidFill>
                <a:srgbClr val="33CCCC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50229" y="3795886"/>
            <a:ext cx="9058275" cy="1298575"/>
            <a:chOff x="54" y="3474"/>
            <a:chExt cx="5706" cy="818"/>
          </a:xfrm>
        </p:grpSpPr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54" y="3475"/>
              <a:ext cx="5652" cy="817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" name="Group 26"/>
            <p:cNvGrpSpPr>
              <a:grpSpLocks/>
            </p:cNvGrpSpPr>
            <p:nvPr/>
          </p:nvGrpSpPr>
          <p:grpSpPr bwMode="auto">
            <a:xfrm>
              <a:off x="104" y="3474"/>
              <a:ext cx="5656" cy="799"/>
              <a:chOff x="104" y="3474"/>
              <a:chExt cx="5656" cy="799"/>
            </a:xfrm>
          </p:grpSpPr>
          <p:sp>
            <p:nvSpPr>
              <p:cNvPr id="32" name="Rectangle 27"/>
              <p:cNvSpPr>
                <a:spLocks noChangeArrowheads="1"/>
              </p:cNvSpPr>
              <p:nvPr/>
            </p:nvSpPr>
            <p:spPr bwMode="auto">
              <a:xfrm>
                <a:off x="3217" y="3673"/>
                <a:ext cx="2413" cy="576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Rectangle 28"/>
              <p:cNvSpPr>
                <a:spLocks noChangeArrowheads="1"/>
              </p:cNvSpPr>
              <p:nvPr/>
            </p:nvSpPr>
            <p:spPr bwMode="auto">
              <a:xfrm>
                <a:off x="157" y="3672"/>
                <a:ext cx="2286" cy="601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29"/>
              <p:cNvSpPr>
                <a:spLocks noChangeShapeType="1"/>
              </p:cNvSpPr>
              <p:nvPr/>
            </p:nvSpPr>
            <p:spPr bwMode="auto">
              <a:xfrm>
                <a:off x="270" y="3988"/>
                <a:ext cx="208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Rectangle 30"/>
              <p:cNvSpPr>
                <a:spLocks noChangeArrowheads="1"/>
              </p:cNvSpPr>
              <p:nvPr/>
            </p:nvSpPr>
            <p:spPr bwMode="auto">
              <a:xfrm>
                <a:off x="239" y="4042"/>
                <a:ext cx="212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l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140 </a:t>
                </a:r>
                <a:r>
                  <a:rPr lang="en-US" altLang="x-none" sz="1000" b="0">
                    <a:solidFill>
                      <a:srgbClr val="000000"/>
                    </a:solidFill>
                    <a:cs typeface="Arial" pitchFamily="34" charset="0"/>
                  </a:rPr>
                  <a:t>µ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 train length - 24 x</a:t>
                </a:r>
                <a:r>
                  <a:rPr lang="en-US" altLang="x-none" sz="1000" b="0">
                    <a:solidFill>
                      <a:srgbClr val="000000"/>
                    </a:solidFill>
                    <a:sym typeface="System"/>
                  </a:rPr>
                  <a:t> 24 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sub-pulses - 4.2 A</a:t>
                </a:r>
              </a:p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2.4 GeV - 60 cm between bunches</a:t>
                </a:r>
              </a:p>
            </p:txBody>
          </p:sp>
          <p:grpSp>
            <p:nvGrpSpPr>
              <p:cNvPr id="36" name="Group 31"/>
              <p:cNvGrpSpPr>
                <a:grpSpLocks/>
              </p:cNvGrpSpPr>
              <p:nvPr/>
            </p:nvGrpSpPr>
            <p:grpSpPr bwMode="auto">
              <a:xfrm>
                <a:off x="433" y="3892"/>
                <a:ext cx="336" cy="96"/>
                <a:chOff x="288" y="3600"/>
                <a:chExt cx="336" cy="96"/>
              </a:xfrm>
            </p:grpSpPr>
            <p:sp>
              <p:nvSpPr>
                <p:cNvPr id="242" name="Line 32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3" name="Line 33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4" name="Line 34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5" name="Line 35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" name="Line 36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7" name="Line 37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8" name="Line 38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9" name="Line 39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40"/>
              <p:cNvGrpSpPr>
                <a:grpSpLocks/>
              </p:cNvGrpSpPr>
              <p:nvPr/>
            </p:nvGrpSpPr>
            <p:grpSpPr bwMode="auto">
              <a:xfrm>
                <a:off x="1201" y="3892"/>
                <a:ext cx="336" cy="96"/>
                <a:chOff x="288" y="3600"/>
                <a:chExt cx="336" cy="96"/>
              </a:xfrm>
            </p:grpSpPr>
            <p:sp>
              <p:nvSpPr>
                <p:cNvPr id="234" name="Line 41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" name="Line 42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" name="Line 43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" name="Line 44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8" name="Line 45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9" name="Line 46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0" name="Line 47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1" name="Line 48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49"/>
              <p:cNvGrpSpPr>
                <a:grpSpLocks/>
              </p:cNvGrpSpPr>
              <p:nvPr/>
            </p:nvGrpSpPr>
            <p:grpSpPr bwMode="auto">
              <a:xfrm>
                <a:off x="817" y="3892"/>
                <a:ext cx="336" cy="96"/>
                <a:chOff x="288" y="3600"/>
                <a:chExt cx="336" cy="96"/>
              </a:xfrm>
            </p:grpSpPr>
            <p:sp>
              <p:nvSpPr>
                <p:cNvPr id="226" name="Line 50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" name="Line 51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" name="Line 52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9" name="Line 53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0" name="Line 54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1" name="Line 55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" name="Line 56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" name="Line 57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9" name="Group 58"/>
              <p:cNvGrpSpPr>
                <a:grpSpLocks/>
              </p:cNvGrpSpPr>
              <p:nvPr/>
            </p:nvGrpSpPr>
            <p:grpSpPr bwMode="auto">
              <a:xfrm>
                <a:off x="1537" y="3892"/>
                <a:ext cx="336" cy="96"/>
                <a:chOff x="288" y="3600"/>
                <a:chExt cx="336" cy="96"/>
              </a:xfrm>
            </p:grpSpPr>
            <p:sp>
              <p:nvSpPr>
                <p:cNvPr id="218" name="Line 59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9" name="Line 60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0" name="Line 61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1" name="Line 62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2" name="Line 63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3" name="Line 64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4" name="Line 65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" name="Line 66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" name="Group 67"/>
              <p:cNvGrpSpPr>
                <a:grpSpLocks/>
              </p:cNvGrpSpPr>
              <p:nvPr/>
            </p:nvGrpSpPr>
            <p:grpSpPr bwMode="auto">
              <a:xfrm>
                <a:off x="1921" y="3892"/>
                <a:ext cx="336" cy="96"/>
                <a:chOff x="288" y="3600"/>
                <a:chExt cx="336" cy="96"/>
              </a:xfrm>
            </p:grpSpPr>
            <p:sp>
              <p:nvSpPr>
                <p:cNvPr id="210" name="Line 68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" name="Line 69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2" name="Line 70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3" name="Line 71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" name="Line 72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5" name="Line 73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6" name="Line 74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7" name="Line 75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Line 76"/>
              <p:cNvSpPr>
                <a:spLocks noChangeShapeType="1"/>
              </p:cNvSpPr>
              <p:nvPr/>
            </p:nvSpPr>
            <p:spPr bwMode="auto">
              <a:xfrm>
                <a:off x="1541" y="3845"/>
                <a:ext cx="33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Rectangle 77"/>
              <p:cNvSpPr>
                <a:spLocks noChangeArrowheads="1"/>
              </p:cNvSpPr>
              <p:nvPr/>
            </p:nvSpPr>
            <p:spPr bwMode="auto">
              <a:xfrm>
                <a:off x="1550" y="3663"/>
                <a:ext cx="35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240 ns</a:t>
                </a:r>
              </a:p>
            </p:txBody>
          </p:sp>
          <p:sp>
            <p:nvSpPr>
              <p:cNvPr id="43" name="Line 78"/>
              <p:cNvSpPr>
                <a:spLocks noChangeShapeType="1"/>
              </p:cNvSpPr>
              <p:nvPr/>
            </p:nvSpPr>
            <p:spPr bwMode="auto">
              <a:xfrm>
                <a:off x="3276" y="4082"/>
                <a:ext cx="211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Rectangle 79"/>
              <p:cNvSpPr>
                <a:spLocks noChangeArrowheads="1"/>
              </p:cNvSpPr>
              <p:nvPr/>
            </p:nvSpPr>
            <p:spPr bwMode="auto">
              <a:xfrm>
                <a:off x="3612" y="4130"/>
                <a:ext cx="2016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l" eaLnBrk="0" hangingPunct="0"/>
                <a:r>
                  <a:rPr lang="en-US" altLang="x-none" sz="1000" b="0">
                    <a:solidFill>
                      <a:srgbClr val="000000"/>
                    </a:solidFill>
                    <a:sym typeface="System"/>
                  </a:rPr>
                  <a:t>24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 pulses – 100 A – 2.5 cm between bunches</a:t>
                </a:r>
              </a:p>
            </p:txBody>
          </p:sp>
          <p:sp>
            <p:nvSpPr>
              <p:cNvPr id="45" name="Line 80"/>
              <p:cNvSpPr>
                <a:spLocks noChangeShapeType="1"/>
              </p:cNvSpPr>
              <p:nvPr/>
            </p:nvSpPr>
            <p:spPr bwMode="auto">
              <a:xfrm flipV="1">
                <a:off x="3324" y="3890"/>
                <a:ext cx="33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Line 81"/>
              <p:cNvSpPr>
                <a:spLocks noChangeShapeType="1"/>
              </p:cNvSpPr>
              <p:nvPr/>
            </p:nvSpPr>
            <p:spPr bwMode="auto">
              <a:xfrm flipV="1">
                <a:off x="3660" y="3938"/>
                <a:ext cx="172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Rectangle 82"/>
              <p:cNvSpPr>
                <a:spLocks noChangeArrowheads="1"/>
              </p:cNvSpPr>
              <p:nvPr/>
            </p:nvSpPr>
            <p:spPr bwMode="auto">
              <a:xfrm>
                <a:off x="3336" y="3703"/>
                <a:ext cx="35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240 ns</a:t>
                </a:r>
              </a:p>
            </p:txBody>
          </p:sp>
          <p:sp>
            <p:nvSpPr>
              <p:cNvPr id="48" name="Rectangle 83"/>
              <p:cNvSpPr>
                <a:spLocks noChangeArrowheads="1"/>
              </p:cNvSpPr>
              <p:nvPr/>
            </p:nvSpPr>
            <p:spPr bwMode="auto">
              <a:xfrm>
                <a:off x="4154" y="3767"/>
                <a:ext cx="33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5.8 </a:t>
                </a:r>
                <a:r>
                  <a:rPr lang="en-US" altLang="x-none" sz="1000" b="0">
                    <a:solidFill>
                      <a:srgbClr val="000000"/>
                    </a:solidFill>
                    <a:cs typeface="Arial" pitchFamily="34" charset="0"/>
                  </a:rPr>
                  <a:t>µ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49" name="Line 84"/>
              <p:cNvSpPr>
                <a:spLocks noChangeShapeType="1"/>
              </p:cNvSpPr>
              <p:nvPr/>
            </p:nvSpPr>
            <p:spPr bwMode="auto">
              <a:xfrm flipV="1">
                <a:off x="5383" y="4080"/>
                <a:ext cx="202" cy="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0" name="Group 85"/>
              <p:cNvGrpSpPr>
                <a:grpSpLocks/>
              </p:cNvGrpSpPr>
              <p:nvPr/>
            </p:nvGrpSpPr>
            <p:grpSpPr bwMode="auto">
              <a:xfrm>
                <a:off x="3324" y="3986"/>
                <a:ext cx="336" cy="96"/>
                <a:chOff x="1488" y="3360"/>
                <a:chExt cx="672" cy="96"/>
              </a:xfrm>
            </p:grpSpPr>
            <p:grpSp>
              <p:nvGrpSpPr>
                <p:cNvPr id="132" name="Group 86"/>
                <p:cNvGrpSpPr>
                  <a:grpSpLocks/>
                </p:cNvGrpSpPr>
                <p:nvPr/>
              </p:nvGrpSpPr>
              <p:grpSpPr bwMode="auto">
                <a:xfrm>
                  <a:off x="1488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172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92" name="Group 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202" name="Line 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3" name="Line 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4" name="Line 9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5" name="Line 9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6" name="Line 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" name="Line 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8" name="Line 9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9" name="Line 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93" name="Group 9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94" name="Line 9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5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6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7" name="Line 1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8" name="Line 1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9" name="Line 1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0" name="Line 1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1" name="Line 1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73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74" name="Group 1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84" name="Line 1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5" name="Line 1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6" name="Line 1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7" name="Line 1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8" name="Line 1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9" name="Line 1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0" name="Line 1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1" name="Line 1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75" name="Group 1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76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7" name="Line 1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8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9" name="Line 1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0" name="Line 1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1" name="Line 1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2" name="Line 1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3" name="Line 1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133" name="Group 125"/>
                <p:cNvGrpSpPr>
                  <a:grpSpLocks/>
                </p:cNvGrpSpPr>
                <p:nvPr/>
              </p:nvGrpSpPr>
              <p:grpSpPr bwMode="auto">
                <a:xfrm>
                  <a:off x="1824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134" name="Group 126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54" name="Group 1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64" name="Line 1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5" name="Line 1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6" name="Line 1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" name="Line 1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" name="Line 1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9" name="Line 1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0" name="Line 1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1" name="Line 1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55" name="Group 1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56" name="Line 1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7" name="Line 1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8" name="Line 1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9" name="Line 1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0" name="Line 14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1" name="Line 1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2" name="Line 14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3" name="Line 14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35" name="Group 145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36" name="Group 1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46" name="Line 14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7" name="Line 14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8" name="Line 1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9" name="Line 15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0" name="Line 15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1" name="Line 15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2" name="Line 15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" name="Line 15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37" name="Group 1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38" name="Line 1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" name="Line 1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0" name="Line 1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1" name="Line 1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2" name="Line 1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3" name="Line 1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4" name="Line 1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5" name="Line 1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grpSp>
            <p:nvGrpSpPr>
              <p:cNvPr id="51" name="Group 164"/>
              <p:cNvGrpSpPr>
                <a:grpSpLocks/>
              </p:cNvGrpSpPr>
              <p:nvPr/>
            </p:nvGrpSpPr>
            <p:grpSpPr bwMode="auto">
              <a:xfrm>
                <a:off x="5052" y="3986"/>
                <a:ext cx="336" cy="96"/>
                <a:chOff x="1488" y="3360"/>
                <a:chExt cx="672" cy="96"/>
              </a:xfrm>
            </p:grpSpPr>
            <p:grpSp>
              <p:nvGrpSpPr>
                <p:cNvPr id="54" name="Group 165"/>
                <p:cNvGrpSpPr>
                  <a:grpSpLocks/>
                </p:cNvGrpSpPr>
                <p:nvPr/>
              </p:nvGrpSpPr>
              <p:grpSpPr bwMode="auto">
                <a:xfrm>
                  <a:off x="1488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94" name="Group 166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14" name="Group 1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24" name="Line 16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5" name="Line 16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6" name="Line 17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7" name="Line 17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" name="Line 17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" name="Line 17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0" name="Line 17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1" name="Line 17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15" name="Group 1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16" name="Line 17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7" name="Line 17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8" name="Line 17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9" name="Line 18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0" name="Line 18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1" name="Line 18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2" name="Line 18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3" name="Line 18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95" name="Group 185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96" name="Group 1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06" name="Line 18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7" name="Line 18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" name="Line 1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9" name="Line 1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0" name="Line 19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1" name="Line 19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2" name="Line 1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3" name="Line 1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97" name="Group 1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98" name="Line 1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9" name="Line 19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0" name="Line 19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1" name="Line 1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2" name="Line 2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3" name="Line 2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4" name="Line 2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5" name="Line 2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55" name="Group 204"/>
                <p:cNvGrpSpPr>
                  <a:grpSpLocks/>
                </p:cNvGrpSpPr>
                <p:nvPr/>
              </p:nvGrpSpPr>
              <p:grpSpPr bwMode="auto">
                <a:xfrm>
                  <a:off x="1824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56" name="Group 205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76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86" name="Line 20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7" name="Line 2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8" name="Line 2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9" name="Line 2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0" name="Line 2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1" name="Line 2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2" name="Line 2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3" name="Line 2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77" name="Group 2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78" name="Line 2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9" name="Line 2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0" name="Line 2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" name="Line 2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2" name="Line 2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3" name="Line 2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4" name="Line 2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5" name="Line 2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57" name="Group 224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58" name="Group 2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68" name="Line 2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9" name="Line 2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" name="Line 2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1" name="Line 2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" name="Line 2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3" name="Line 2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" name="Line 2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5" name="Line 2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59" name="Group 2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60" name="Line 2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1" name="Line 2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" name="Line 2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3" name="Line 2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" name="Line 2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5" name="Line 2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6" name="Line 24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7" name="Line 2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sp>
            <p:nvSpPr>
              <p:cNvPr id="52" name="Rectangle 243"/>
              <p:cNvSpPr>
                <a:spLocks noChangeArrowheads="1"/>
              </p:cNvSpPr>
              <p:nvPr/>
            </p:nvSpPr>
            <p:spPr bwMode="auto">
              <a:xfrm>
                <a:off x="104" y="3474"/>
                <a:ext cx="2496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x-none" sz="1400" b="0">
                    <a:solidFill>
                      <a:srgbClr val="000000"/>
                    </a:solidFill>
                  </a:rPr>
                  <a:t>Drive beam time structure - initial</a:t>
                </a:r>
                <a:endParaRPr lang="en-US" altLang="x-none" sz="1400" b="0">
                  <a:solidFill>
                    <a:srgbClr val="000000"/>
                  </a:solidFill>
                  <a:sym typeface="System"/>
                </a:endParaRPr>
              </a:p>
            </p:txBody>
          </p:sp>
          <p:sp>
            <p:nvSpPr>
              <p:cNvPr id="53" name="Rectangle 244"/>
              <p:cNvSpPr>
                <a:spLocks noChangeArrowheads="1"/>
              </p:cNvSpPr>
              <p:nvPr/>
            </p:nvSpPr>
            <p:spPr bwMode="auto">
              <a:xfrm>
                <a:off x="3264" y="3474"/>
                <a:ext cx="2496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x-none" sz="1400" b="0">
                    <a:solidFill>
                      <a:srgbClr val="000000"/>
                    </a:solidFill>
                  </a:rPr>
                  <a:t>Drive beam time structure - final</a:t>
                </a:r>
                <a:endParaRPr lang="en-US" altLang="x-none" sz="1400" b="0">
                  <a:solidFill>
                    <a:srgbClr val="000000"/>
                  </a:solidFill>
                  <a:sym typeface="System"/>
                </a:endParaRPr>
              </a:p>
            </p:txBody>
          </p:sp>
        </p:grpSp>
        <p:sp>
          <p:nvSpPr>
            <p:cNvPr id="31" name="左矢印 5"/>
            <p:cNvSpPr>
              <a:spLocks noChangeArrowheads="1"/>
            </p:cNvSpPr>
            <p:nvPr/>
          </p:nvSpPr>
          <p:spPr bwMode="auto">
            <a:xfrm rot="10800000">
              <a:off x="2653" y="3884"/>
              <a:ext cx="336" cy="192"/>
            </a:xfrm>
            <a:prstGeom prst="leftArrow">
              <a:avLst>
                <a:gd name="adj1" fmla="val 50000"/>
                <a:gd name="adj2" fmla="val 49997"/>
              </a:avLst>
            </a:prstGeom>
            <a:solidFill>
              <a:schemeClr val="tx2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98CC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/>
            <a:lstStyle>
              <a:lvl1pPr algn="l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37931725" indent="-37474525" algn="l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endParaRPr kumimoji="1" lang="ja-JP" altLang="en-US" sz="2400" b="0">
                <a:solidFill>
                  <a:srgbClr val="FFFF00"/>
                </a:solidFill>
                <a:latin typeface="Palatino" pitchFamily="-29" charset="0"/>
                <a:ea typeface="Osaka"/>
                <a:cs typeface="Osaka"/>
              </a:endParaRPr>
            </a:p>
          </p:txBody>
        </p:sp>
      </p:grpSp>
      <p:sp>
        <p:nvSpPr>
          <p:cNvPr id="250" name="TextBox 249"/>
          <p:cNvSpPr txBox="1"/>
          <p:nvPr/>
        </p:nvSpPr>
        <p:spPr>
          <a:xfrm>
            <a:off x="8238521" y="3363838"/>
            <a:ext cx="797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R. </a:t>
            </a:r>
            <a:r>
              <a:rPr lang="en-US" sz="1400" i="1" err="1"/>
              <a:t>Ruber</a:t>
            </a:r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362195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4"/>
            <a:ext cx="2952328" cy="3967088"/>
          </a:xfrm>
        </p:spPr>
        <p:txBody>
          <a:bodyPr>
            <a:normAutofit fontScale="70000" lnSpcReduction="20000"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The high-current drive beam is decelerated in special power extraction structures (PETS)</a:t>
            </a:r>
          </a:p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Generated EM field can be transferred in RF waveguides to the other beam =&gt; power is used to accelerate the main beam</a:t>
            </a: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Two-beam acceleration scheme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649772"/>
            <a:ext cx="3728993" cy="3162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4012778"/>
            <a:ext cx="3728993" cy="63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510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42979"/>
            <a:ext cx="1944216" cy="3967088"/>
          </a:xfrm>
        </p:spPr>
        <p:txBody>
          <a:bodyPr>
            <a:normAutofit/>
          </a:bodyPr>
          <a:lstStyle/>
          <a:p>
            <a:r>
              <a:rPr lang="en-US" sz="1800"/>
              <a:t>Experimental tests carried out in test facility at CERN to demonstrate drive beam concept</a:t>
            </a:r>
          </a:p>
          <a:p>
            <a:endParaRPr lang="en-US" sz="1800"/>
          </a:p>
          <a:p>
            <a:r>
              <a:rPr lang="en-US" sz="1800"/>
              <a:t>Accelerating gradient of &gt;100 MV/m achieved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Test Facility (CTF3)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483518"/>
            <a:ext cx="6480720" cy="428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19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402832" cy="3967088"/>
          </a:xfrm>
        </p:spPr>
        <p:txBody>
          <a:bodyPr>
            <a:normAutofit fontScale="70000" lnSpcReduction="20000"/>
          </a:bodyPr>
          <a:lstStyle/>
          <a:p>
            <a:r>
              <a:rPr lang="en-US">
                <a:solidFill>
                  <a:srgbClr val="0000FF"/>
                </a:solidFill>
              </a:rPr>
              <a:t>Particle colliders have been instrumental for scientific discoveries in high energy physics </a:t>
            </a:r>
            <a:r>
              <a:rPr lang="en-US"/>
              <a:t>for more than half a century</a:t>
            </a:r>
          </a:p>
          <a:p>
            <a:pPr lvl="1"/>
            <a:r>
              <a:rPr lang="en-US"/>
              <a:t>Key for establishing the standard model in particle physics</a:t>
            </a:r>
          </a:p>
          <a:p>
            <a:pPr lvl="1"/>
            <a:endParaRPr lang="en-US"/>
          </a:p>
          <a:p>
            <a:r>
              <a:rPr lang="en-US"/>
              <a:t>Technological innovation made it possible to increase energy at a much faster pace than the costs</a:t>
            </a:r>
          </a:p>
          <a:p>
            <a:endParaRPr lang="en-US"/>
          </a:p>
          <a:p>
            <a:pPr marL="271463" indent="-271463"/>
            <a:r>
              <a:rPr lang="en-US" altLang="en-US"/>
              <a:t>LHC has the highest energy among colliders built so far</a:t>
            </a:r>
          </a:p>
          <a:p>
            <a:pPr marL="671513" lvl="1" indent="-271463"/>
            <a:r>
              <a:rPr lang="en-US" altLang="en-US"/>
              <a:t>Circular collider, designed to collide </a:t>
            </a:r>
            <a:br>
              <a:rPr lang="en-US" altLang="en-US"/>
            </a:br>
            <a:r>
              <a:rPr lang="en-US" altLang="en-US"/>
              <a:t>7 </a:t>
            </a:r>
            <a:r>
              <a:rPr lang="en-US" altLang="en-US" err="1"/>
              <a:t>TeV</a:t>
            </a:r>
            <a:r>
              <a:rPr lang="en-US" altLang="en-US"/>
              <a:t> protons and heavy ions</a:t>
            </a:r>
          </a:p>
          <a:p>
            <a:pPr marL="671513" lvl="1" indent="-271463"/>
            <a:endParaRPr lang="en-US" alt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Particle colliders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15566"/>
            <a:ext cx="3376443" cy="2837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80112" y="3795886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“Livingstone plot” of collider energy </a:t>
            </a:r>
            <a:r>
              <a:rPr lang="en-US" sz="1200" err="1"/>
              <a:t>vs</a:t>
            </a:r>
            <a:r>
              <a:rPr lang="en-US" sz="1200"/>
              <a:t> time (</a:t>
            </a:r>
            <a:r>
              <a:rPr lang="en-US" sz="1200">
                <a:hlinkClick r:id="rId3"/>
              </a:rPr>
              <a:t>source</a:t>
            </a:r>
            <a:r>
              <a:rPr lang="en-US" sz="12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1731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27534"/>
            <a:ext cx="4680520" cy="3967088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Power and energy consumption at </a:t>
            </a:r>
            <a:br>
              <a:rPr lang="en-US"/>
            </a:br>
            <a:r>
              <a:rPr lang="en-US"/>
              <a:t>380 </a:t>
            </a:r>
            <a:r>
              <a:rPr lang="en-US" err="1"/>
              <a:t>GeV</a:t>
            </a:r>
            <a:r>
              <a:rPr lang="en-US"/>
              <a:t> is well within the existing parameters and installations at CERN</a:t>
            </a:r>
          </a:p>
          <a:p>
            <a:endParaRPr lang="en-US"/>
          </a:p>
          <a:p>
            <a:r>
              <a:rPr lang="en-US"/>
              <a:t>At 1.5 </a:t>
            </a:r>
            <a:r>
              <a:rPr lang="en-US" err="1"/>
              <a:t>TeV</a:t>
            </a:r>
            <a:r>
              <a:rPr lang="en-US"/>
              <a:t>:  power will surpass the current CERN usage (2017) by ~30%</a:t>
            </a:r>
          </a:p>
          <a:p>
            <a:endParaRPr lang="en-US"/>
          </a:p>
          <a:p>
            <a:r>
              <a:rPr lang="en-US"/>
              <a:t>At 3 </a:t>
            </a:r>
            <a:r>
              <a:rPr lang="en-US" err="1"/>
              <a:t>TeV</a:t>
            </a:r>
            <a:r>
              <a:rPr lang="en-US"/>
              <a:t> the energy consumption will be a factor two of the current CERN usage (2017)</a:t>
            </a:r>
          </a:p>
          <a:p>
            <a:endParaRPr lang="en-US"/>
          </a:p>
          <a:p>
            <a:r>
              <a:rPr lang="en-US"/>
              <a:t>Development work ongoing to further improve energy efficiency</a:t>
            </a: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power consumption</a:t>
            </a:r>
          </a:p>
        </p:txBody>
      </p:sp>
      <p:pic>
        <p:nvPicPr>
          <p:cNvPr id="34818" name="Picture 2" descr="https://clic.cern/sites/clic.web.cern.ch/files/images/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19622"/>
            <a:ext cx="356568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20072" y="555526"/>
            <a:ext cx="3851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Estimated power consumption of CLIC in MW at 380 </a:t>
            </a:r>
            <a:r>
              <a:rPr lang="en-US" err="1"/>
              <a:t>GeV</a:t>
            </a:r>
            <a:r>
              <a:rPr lang="en-US"/>
              <a:t> (total: 252 MW) 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3795886"/>
            <a:ext cx="11775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/>
              <a:t>https://clic.cern</a:t>
            </a:r>
          </a:p>
        </p:txBody>
      </p:sp>
    </p:spTree>
    <p:extLst>
      <p:ext uri="{BB962C8B-B14F-4D97-AF65-F5344CB8AC3E}">
        <p14:creationId xmlns:p14="http://schemas.microsoft.com/office/powerpoint/2010/main" val="313961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330824" cy="3967088"/>
          </a:xfrm>
        </p:spPr>
        <p:txBody>
          <a:bodyPr/>
          <a:lstStyle/>
          <a:p>
            <a:r>
              <a:rPr lang="en-US"/>
              <a:t>More information: </a:t>
            </a:r>
          </a:p>
          <a:p>
            <a:pPr lvl="1"/>
            <a:r>
              <a:rPr lang="en-US">
                <a:hlinkClick r:id="rId2"/>
              </a:rPr>
              <a:t>Conceptual design report </a:t>
            </a:r>
            <a:r>
              <a:rPr lang="en-US"/>
              <a:t>(2012)</a:t>
            </a:r>
          </a:p>
          <a:p>
            <a:pPr lvl="1"/>
            <a:r>
              <a:rPr lang="en-US">
                <a:hlinkClick r:id="rId3"/>
              </a:rPr>
              <a:t>Updated CLIC baseline document </a:t>
            </a:r>
            <a:r>
              <a:rPr lang="en-US"/>
              <a:t>(2016)</a:t>
            </a:r>
          </a:p>
          <a:p>
            <a:pPr lvl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reference documents</a:t>
            </a:r>
          </a:p>
        </p:txBody>
      </p:sp>
      <p:pic>
        <p:nvPicPr>
          <p:cNvPr id="51202" name="Picture 2" descr="Co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03598"/>
            <a:ext cx="2095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4" name="Picture 4" descr="Cover volum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25859"/>
            <a:ext cx="190500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0292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5615" y="552053"/>
            <a:ext cx="7315606" cy="4428310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/>
              <a:t>Introduction</a:t>
            </a:r>
          </a:p>
          <a:p>
            <a:pPr lvl="1"/>
            <a:r>
              <a:rPr lang="en-US" dirty="0"/>
              <a:t>Considerations for collider design: particle type, energy, circular/linear…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Limitations for future colliders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dirty="0"/>
              <a:t>European strategy for particle physics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ILC </a:t>
            </a:r>
            <a:r>
              <a:rPr lang="en-US" sz="1800" dirty="0"/>
              <a:t>(International Linear Collider)</a:t>
            </a:r>
            <a:endParaRPr lang="en-US" sz="2600" dirty="0"/>
          </a:p>
          <a:p>
            <a:r>
              <a:rPr lang="en-US" dirty="0"/>
              <a:t>CLIC </a:t>
            </a:r>
            <a:r>
              <a:rPr lang="en-US" sz="1800" dirty="0"/>
              <a:t>(Compact Linear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HL-LHC </a:t>
            </a:r>
            <a:r>
              <a:rPr lang="en-US" sz="1800" dirty="0"/>
              <a:t>(High-Luminosity Large Hadron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</a:t>
            </a:r>
            <a:r>
              <a:rPr lang="en-US" sz="1800" dirty="0"/>
              <a:t>(Future Circular collider, hadrons)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</a:t>
            </a:r>
            <a:r>
              <a:rPr lang="en-US" sz="1800" dirty="0"/>
              <a:t>(Future Circular collider, </a:t>
            </a:r>
            <a:r>
              <a:rPr lang="en-US" sz="1800" dirty="0" err="1"/>
              <a:t>e+e</a:t>
            </a:r>
            <a:r>
              <a:rPr lang="en-US" sz="1800" dirty="0"/>
              <a:t>-)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/>
              <a:t>CEPC/</a:t>
            </a:r>
            <a:r>
              <a:rPr lang="en-US" err="1"/>
              <a:t>SppC</a:t>
            </a:r>
            <a:r>
              <a:rPr lang="en-US" dirty="0"/>
              <a:t> </a:t>
            </a:r>
            <a:r>
              <a:rPr lang="en-US" sz="1800" dirty="0"/>
              <a:t>(Chinese Electron-Positron Collider / </a:t>
            </a:r>
            <a:br>
              <a:rPr lang="en-US" sz="1800" dirty="0"/>
            </a:br>
            <a:r>
              <a:rPr lang="en-US" sz="1800" dirty="0"/>
              <a:t>Super proton-proton Collider)</a:t>
            </a:r>
            <a:endParaRPr lang="en-US" sz="1800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Muon collider</a:t>
            </a:r>
          </a:p>
          <a:p>
            <a:endParaRPr lang="en-US"/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4485"/>
            <a:ext cx="8229600" cy="437295"/>
          </a:xfrm>
        </p:spPr>
        <p:txBody>
          <a:bodyPr>
            <a:noAutofit/>
          </a:bodyPr>
          <a:lstStyle/>
          <a:p>
            <a:r>
              <a:rPr lang="en-US"/>
              <a:t>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868447"/>
            <a:ext cx="2895600" cy="273844"/>
          </a:xfrm>
        </p:spPr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53527"/>
            <a:ext cx="2133600" cy="273844"/>
          </a:xfrm>
        </p:spPr>
        <p:txBody>
          <a:bodyPr/>
          <a:lstStyle/>
          <a:p>
            <a:fld id="{BC8291BA-05D0-43F0-B4B0-79AA4A408B04}" type="slidenum">
              <a:rPr lang="en-US" smtClean="0"/>
              <a:t>42</a:t>
            </a:fld>
            <a:endParaRPr lang="en-US"/>
          </a:p>
        </p:txBody>
      </p:sp>
      <p:sp>
        <p:nvSpPr>
          <p:cNvPr id="4" name="Right Brace 3"/>
          <p:cNvSpPr/>
          <p:nvPr/>
        </p:nvSpPr>
        <p:spPr>
          <a:xfrm rot="10800000">
            <a:off x="611560" y="514830"/>
            <a:ext cx="568236" cy="2221238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210657" y="1538599"/>
            <a:ext cx="1293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First lecture</a:t>
            </a:r>
          </a:p>
        </p:txBody>
      </p:sp>
      <p:sp>
        <p:nvSpPr>
          <p:cNvPr id="8" name="Right Brace 7"/>
          <p:cNvSpPr/>
          <p:nvPr/>
        </p:nvSpPr>
        <p:spPr>
          <a:xfrm rot="10800000">
            <a:off x="639465" y="2845674"/>
            <a:ext cx="562327" cy="1806491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352458" y="3485865"/>
            <a:ext cx="1577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Second lecture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7596336" y="2370109"/>
            <a:ext cx="360040" cy="53664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7611135" y="2978759"/>
            <a:ext cx="360040" cy="165618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991528" y="2402695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Linear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91528" y="3617539"/>
            <a:ext cx="900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Circular</a:t>
            </a:r>
          </a:p>
        </p:txBody>
      </p:sp>
    </p:spTree>
    <p:extLst>
      <p:ext uri="{BB962C8B-B14F-4D97-AF65-F5344CB8AC3E}">
        <p14:creationId xmlns:p14="http://schemas.microsoft.com/office/powerpoint/2010/main" val="5129108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Coffee break – some fruit? </a:t>
            </a:r>
          </a:p>
        </p:txBody>
      </p:sp>
      <p:pic>
        <p:nvPicPr>
          <p:cNvPr id="82946" name="Picture 2" descr="Fruit Coll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547514"/>
            <a:ext cx="3267075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28184" y="4310975"/>
            <a:ext cx="2223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Source: </a:t>
            </a:r>
            <a:r>
              <a:rPr lang="en-US" sz="1200">
                <a:hlinkClick r:id="rId3"/>
              </a:rPr>
              <a:t>https://xkcd.com/1949/</a:t>
            </a:r>
            <a:r>
              <a:rPr lang="en-US" sz="12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1942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E21F343-28A9-0B59-9307-CDC345F37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649" y="1216044"/>
            <a:ext cx="5855007" cy="330061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2530624" cy="3967088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/>
              <a:t>Present LHC will operate for a few more years</a:t>
            </a:r>
          </a:p>
          <a:p>
            <a:endParaRPr lang="en-US"/>
          </a:p>
          <a:p>
            <a:r>
              <a:rPr lang="en-US" dirty="0"/>
              <a:t>High-Luminosity LHC (HL-LHC) upgrades foreseen for next long shutdown</a:t>
            </a:r>
            <a:endParaRPr lang="en-US" dirty="0">
              <a:ea typeface="Calibri"/>
              <a:cs typeface="Calibri"/>
            </a:endParaRPr>
          </a:p>
          <a:p>
            <a:endParaRPr lang="en-US"/>
          </a:p>
          <a:p>
            <a:r>
              <a:rPr lang="en-US" dirty="0"/>
              <a:t>HL-LHC planned to operate into early 2040’s</a:t>
            </a:r>
            <a:endParaRPr lang="en-US" dirty="0">
              <a:ea typeface="Calibri"/>
              <a:cs typeface="Calibri"/>
            </a:endParaRPr>
          </a:p>
          <a:p>
            <a:endParaRPr lang="en-US"/>
          </a:p>
          <a:p>
            <a:pPr marL="271145" indent="-271145"/>
            <a:r>
              <a:rPr lang="en-US" altLang="en-US" dirty="0"/>
              <a:t>What happens next? 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r>
              <a:rPr lang="en-US" altLang="en-US" dirty="0"/>
              <a:t>Nobody knows, but there are many ideas on the table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endParaRPr lang="en-US" altLang="en-US">
              <a:ea typeface="Calibri"/>
              <a:cs typeface="Calibri"/>
            </a:endParaRPr>
          </a:p>
          <a:p>
            <a:pPr marL="271145" indent="-271145"/>
            <a:r>
              <a:rPr lang="en-US" altLang="en-US" dirty="0"/>
              <a:t>It took ~25 years to design and build the LHC, so need to start thinking now about future options</a:t>
            </a:r>
            <a:endParaRPr lang="en-US" altLang="en-US" dirty="0">
              <a:ea typeface="Calibri"/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LHC timeline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9872" y="546234"/>
            <a:ext cx="33634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Tentative</a:t>
            </a:r>
            <a:r>
              <a:rPr lang="en-US" sz="1600"/>
              <a:t> schedule, </a:t>
            </a:r>
            <a:r>
              <a:rPr lang="en-US" sz="1600" b="1" i="1"/>
              <a:t>could well change</a:t>
            </a:r>
            <a:br>
              <a:rPr lang="en-US" sz="1600"/>
            </a:br>
            <a:r>
              <a:rPr lang="en-US" sz="1000"/>
              <a:t>(source </a:t>
            </a:r>
            <a:r>
              <a:rPr lang="en-US" sz="1000">
                <a:hlinkClick r:id="rId3"/>
              </a:rPr>
              <a:t>https://edms.cern.ch/document/2311633/4.0</a:t>
            </a:r>
            <a:r>
              <a:rPr lang="en-US" sz="1000"/>
              <a:t>  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00392" y="1641361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Run 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17022" y="1831925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Run 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89430" y="1779662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Run 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1920" y="2859782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Run 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51920" y="3920157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Run 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24128" y="3723878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Run 6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36096" y="1807723"/>
            <a:ext cx="1165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chemeClr val="bg1"/>
                </a:solidFill>
              </a:rPr>
              <a:t>HL-LHC installation</a:t>
            </a:r>
          </a:p>
        </p:txBody>
      </p:sp>
      <p:sp>
        <p:nvSpPr>
          <p:cNvPr id="23" name="5-Point Star 22"/>
          <p:cNvSpPr/>
          <p:nvPr/>
        </p:nvSpPr>
        <p:spPr>
          <a:xfrm>
            <a:off x="4067944" y="1851670"/>
            <a:ext cx="216024" cy="2152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479E7A-A677-EBD5-A547-4C114EE0F3F0}"/>
              </a:ext>
            </a:extLst>
          </p:cNvPr>
          <p:cNvSpPr txBox="1"/>
          <p:nvPr/>
        </p:nvSpPr>
        <p:spPr>
          <a:xfrm>
            <a:off x="8244408" y="2859782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Run 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21F6F9-6087-C30F-9F1D-C27FC2A70409}"/>
              </a:ext>
            </a:extLst>
          </p:cNvPr>
          <p:cNvSpPr txBox="1"/>
          <p:nvPr/>
        </p:nvSpPr>
        <p:spPr>
          <a:xfrm>
            <a:off x="8244408" y="3920157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Run 6</a:t>
            </a:r>
          </a:p>
        </p:txBody>
      </p:sp>
    </p:spTree>
    <p:extLst>
      <p:ext uri="{BB962C8B-B14F-4D97-AF65-F5344CB8AC3E}">
        <p14:creationId xmlns:p14="http://schemas.microsoft.com/office/powerpoint/2010/main" val="29967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38A0ADC-31E0-4CFB-B027-4808A1E3651D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07950" y="80963"/>
            <a:ext cx="8977138" cy="369332"/>
          </a:xfrm>
          <a:prstGeom prst="rect">
            <a:avLst/>
          </a:prstGeom>
          <a:solidFill>
            <a:srgbClr val="800000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en-US" sz="1800" b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3 main </a:t>
            </a:r>
            <a:r>
              <a:rPr lang="en-US" sz="1800" b="0" u="sng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complementary</a:t>
            </a:r>
            <a:r>
              <a:rPr lang="en-US" sz="1800" b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 ways to search for (and study) new physics at accelerators</a:t>
            </a:r>
          </a:p>
        </p:txBody>
      </p:sp>
      <p:pic>
        <p:nvPicPr>
          <p:cNvPr id="58371" name="Picture 16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135" y="613560"/>
            <a:ext cx="1508125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TextBox 5"/>
          <p:cNvSpPr txBox="1">
            <a:spLocks noChangeArrowheads="1"/>
          </p:cNvSpPr>
          <p:nvPr/>
        </p:nvSpPr>
        <p:spPr bwMode="auto">
          <a:xfrm>
            <a:off x="107951" y="740569"/>
            <a:ext cx="44823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/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e.g.: Higgs production at future </a:t>
            </a:r>
            <a:r>
              <a:rPr lang="en-US" altLang="en-US" sz="1200" b="0" err="1">
                <a:solidFill>
                  <a:srgbClr val="000000"/>
                </a:solidFill>
                <a:latin typeface="Comic Sans MS" pitchFamily="66" charset="0"/>
              </a:rPr>
              <a:t>e</a:t>
            </a:r>
            <a:r>
              <a:rPr lang="en-US" altLang="en-US" sz="1200" b="0" baseline="30000" err="1">
                <a:solidFill>
                  <a:srgbClr val="000000"/>
                </a:solidFill>
                <a:latin typeface="Comic Sans MS" pitchFamily="66" charset="0"/>
              </a:rPr>
              <a:t>+</a:t>
            </a:r>
            <a:r>
              <a:rPr lang="en-US" altLang="en-US" sz="1200" b="0" err="1">
                <a:solidFill>
                  <a:srgbClr val="000000"/>
                </a:solidFill>
                <a:latin typeface="Comic Sans MS" pitchFamily="66" charset="0"/>
              </a:rPr>
              <a:t>e</a:t>
            </a:r>
            <a:r>
              <a:rPr lang="en-US" altLang="en-US" sz="1200" b="0" baseline="30000">
                <a:solidFill>
                  <a:srgbClr val="000000"/>
                </a:solidFill>
                <a:latin typeface="Comic Sans MS" pitchFamily="66" charset="0"/>
              </a:rPr>
              <a:t>-</a:t>
            </a: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 linear/circular colliders</a:t>
            </a:r>
          </a:p>
          <a:p>
            <a:pPr algn="l" eaLnBrk="0" hangingPunct="0"/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at √s ~ 250 </a:t>
            </a:r>
            <a:r>
              <a:rPr lang="en-US" altLang="en-US" sz="1200" b="0" err="1">
                <a:solidFill>
                  <a:srgbClr val="000000"/>
                </a:solidFill>
                <a:latin typeface="Comic Sans MS" pitchFamily="66" charset="0"/>
              </a:rPr>
              <a:t>GeV</a:t>
            </a: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 through the HZ process </a:t>
            </a:r>
          </a:p>
          <a:p>
            <a:pPr algn="l" eaLnBrk="0" hangingPunct="0"/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high E and high L</a:t>
            </a:r>
            <a:endParaRPr lang="en-US" altLang="en-US" sz="12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8373" name="TextBox 17"/>
          <p:cNvSpPr txBox="1">
            <a:spLocks noChangeArrowheads="1"/>
          </p:cNvSpPr>
          <p:nvPr/>
        </p:nvSpPr>
        <p:spPr bwMode="auto">
          <a:xfrm>
            <a:off x="34926" y="1762125"/>
            <a:ext cx="90011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>
              <a:buFont typeface="Wingdings" pitchFamily="2" charset="2"/>
              <a:buChar char="à"/>
            </a:pP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look for (tiny) deviations from SM</a:t>
            </a: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 expectation from quantum effects (loops, virtual particles) </a:t>
            </a:r>
          </a:p>
          <a:p>
            <a:pPr algn="l" eaLnBrk="0" hangingPunct="0">
              <a:buFont typeface="Wingdings" pitchFamily="2" charset="2"/>
              <a:buChar char="à"/>
            </a:pP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sensitivities to E-scales Λ&gt;&gt; </a:t>
            </a: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√s </a:t>
            </a: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high E and high L </a:t>
            </a:r>
            <a:endParaRPr lang="en-US" altLang="en-US" sz="1200" b="1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58374" name="Group 24"/>
          <p:cNvGrpSpPr>
            <a:grpSpLocks/>
          </p:cNvGrpSpPr>
          <p:nvPr/>
        </p:nvGrpSpPr>
        <p:grpSpPr bwMode="auto">
          <a:xfrm>
            <a:off x="179388" y="458392"/>
            <a:ext cx="4406704" cy="307777"/>
            <a:chOff x="179512" y="548680"/>
            <a:chExt cx="4406742" cy="409754"/>
          </a:xfrm>
        </p:grpSpPr>
        <p:sp>
          <p:nvSpPr>
            <p:cNvPr id="3" name="TextBox 2"/>
            <p:cNvSpPr txBox="1"/>
            <p:nvPr/>
          </p:nvSpPr>
          <p:spPr>
            <a:xfrm>
              <a:off x="1192346" y="570872"/>
              <a:ext cx="3393908" cy="368778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r>
                <a:rPr lang="en-US" sz="1200" b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Comic Sans MS" charset="0"/>
                  <a:ea typeface="ＭＳ Ｐゴシック" charset="0"/>
                  <a:cs typeface="ＭＳ Ｐゴシック" charset="0"/>
                </a:rPr>
                <a:t>production of a given (new or known) particle</a:t>
              </a:r>
            </a:p>
          </p:txBody>
        </p:sp>
        <p:sp>
          <p:nvSpPr>
            <p:cNvPr id="58400" name="TextBox 20"/>
            <p:cNvSpPr txBox="1">
              <a:spLocks noChangeArrowheads="1"/>
            </p:cNvSpPr>
            <p:nvPr/>
          </p:nvSpPr>
          <p:spPr bwMode="auto">
            <a:xfrm>
              <a:off x="179512" y="548680"/>
              <a:ext cx="726487" cy="40975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Direct</a:t>
              </a:r>
            </a:p>
          </p:txBody>
        </p:sp>
      </p:grpSp>
      <p:grpSp>
        <p:nvGrpSpPr>
          <p:cNvPr id="58375" name="Group 25"/>
          <p:cNvGrpSpPr>
            <a:grpSpLocks/>
          </p:cNvGrpSpPr>
          <p:nvPr/>
        </p:nvGrpSpPr>
        <p:grpSpPr bwMode="auto">
          <a:xfrm>
            <a:off x="14380" y="4267972"/>
            <a:ext cx="7308850" cy="861774"/>
            <a:chOff x="323263" y="5661876"/>
            <a:chExt cx="7309264" cy="1148008"/>
          </a:xfrm>
        </p:grpSpPr>
        <p:sp>
          <p:nvSpPr>
            <p:cNvPr id="58397" name="TextBox 19"/>
            <p:cNvSpPr txBox="1">
              <a:spLocks noChangeArrowheads="1"/>
            </p:cNvSpPr>
            <p:nvPr/>
          </p:nvSpPr>
          <p:spPr bwMode="auto">
            <a:xfrm>
              <a:off x="323263" y="5661876"/>
              <a:ext cx="5904698" cy="1148008"/>
            </a:xfrm>
            <a:prstGeom prst="rect">
              <a:avLst/>
            </a:prstGeom>
            <a:solidFill>
              <a:srgbClr val="D7ACD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</a:rPr>
                <a:t>E.g.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K</a:t>
              </a:r>
              <a:r>
                <a:rPr lang="en-US" altLang="en-US" sz="1400" b="0" baseline="30000">
                  <a:solidFill>
                    <a:srgbClr val="000000"/>
                  </a:solidFill>
                  <a:latin typeface="Comic Sans MS" pitchFamily="66" charset="0"/>
                </a:rPr>
                <a:t>+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 π</a:t>
              </a:r>
              <a:r>
                <a:rPr lang="en-US" altLang="en-US" sz="1400" b="0" baseline="3000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+</a:t>
              </a:r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νν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 </a:t>
              </a:r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decay (NA62 experiment)</a:t>
              </a:r>
            </a:p>
            <a:p>
              <a:pPr algn="l" eaLnBrk="0" hangingPunct="0"/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Proceeds via loops  suppressed in the SM : BR~ 10</a:t>
              </a:r>
              <a:r>
                <a:rPr lang="en-US" altLang="en-US" sz="1200" b="0" baseline="3000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-10</a:t>
              </a:r>
            </a:p>
            <a:p>
              <a:pPr algn="l" eaLnBrk="0" hangingPunct="0"/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Can be enhanced by new particles running in the loop.</a:t>
              </a:r>
            </a:p>
            <a:p>
              <a:pPr algn="l" eaLnBrk="0" hangingPunct="0"/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Theoretically very clean. 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7488057" y="6093291"/>
              <a:ext cx="144470" cy="2157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endParaRPr lang="en-US" altLang="x-none" sz="12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58376" name="Group 18"/>
          <p:cNvGrpSpPr>
            <a:grpSpLocks/>
          </p:cNvGrpSpPr>
          <p:nvPr/>
        </p:nvGrpSpPr>
        <p:grpSpPr bwMode="auto">
          <a:xfrm>
            <a:off x="107950" y="3375416"/>
            <a:ext cx="6087169" cy="361417"/>
            <a:chOff x="107504" y="4140368"/>
            <a:chExt cx="6087100" cy="481273"/>
          </a:xfrm>
        </p:grpSpPr>
        <p:sp>
          <p:nvSpPr>
            <p:cNvPr id="58394" name="TextBox 8"/>
            <p:cNvSpPr txBox="1">
              <a:spLocks noChangeArrowheads="1"/>
            </p:cNvSpPr>
            <p:nvPr/>
          </p:nvSpPr>
          <p:spPr bwMode="auto">
            <a:xfrm>
              <a:off x="107504" y="4140368"/>
              <a:ext cx="184729" cy="368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endParaRPr lang="en-US" altLang="en-US" sz="1200" b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8395" name="TextBox 27"/>
            <p:cNvSpPr txBox="1">
              <a:spLocks noChangeArrowheads="1"/>
            </p:cNvSpPr>
            <p:nvPr/>
          </p:nvSpPr>
          <p:spPr bwMode="auto">
            <a:xfrm>
              <a:off x="161237" y="4211797"/>
              <a:ext cx="1455832" cy="40984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Rare processes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2170" y="4233911"/>
              <a:ext cx="4142434" cy="368859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x-none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suppressed in SM </a:t>
              </a:r>
              <a:r>
                <a:rPr lang="en-US" altLang="x-none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 could be enhanced by New Physics</a:t>
              </a:r>
              <a:endParaRPr lang="en-US" altLang="x-none" sz="1200" b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58377" name="Group 32"/>
          <p:cNvGrpSpPr>
            <a:grpSpLocks/>
          </p:cNvGrpSpPr>
          <p:nvPr/>
        </p:nvGrpSpPr>
        <p:grpSpPr bwMode="auto">
          <a:xfrm>
            <a:off x="179389" y="1431133"/>
            <a:ext cx="4492807" cy="307777"/>
            <a:chOff x="323528" y="2060848"/>
            <a:chExt cx="4492608" cy="411519"/>
          </a:xfrm>
        </p:grpSpPr>
        <p:sp>
          <p:nvSpPr>
            <p:cNvPr id="58392" name="TextBox 21"/>
            <p:cNvSpPr txBox="1">
              <a:spLocks noChangeArrowheads="1"/>
            </p:cNvSpPr>
            <p:nvPr/>
          </p:nvSpPr>
          <p:spPr bwMode="auto">
            <a:xfrm>
              <a:off x="323528" y="2060848"/>
              <a:ext cx="894757" cy="411519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Indirect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47436" y="2081544"/>
              <a:ext cx="3268700" cy="37036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r>
                <a:rPr lang="en-US" sz="1200" b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Comic Sans MS" charset="0"/>
                  <a:ea typeface="ＭＳ Ｐゴシック" charset="0"/>
                  <a:cs typeface="ＭＳ Ｐゴシック" charset="0"/>
                </a:rPr>
                <a:t>precise measurements of known processes </a:t>
              </a:r>
            </a:p>
          </p:txBody>
        </p:sp>
      </p:grpSp>
      <p:grpSp>
        <p:nvGrpSpPr>
          <p:cNvPr id="58378" name="Group 23"/>
          <p:cNvGrpSpPr>
            <a:grpSpLocks/>
          </p:cNvGrpSpPr>
          <p:nvPr/>
        </p:nvGrpSpPr>
        <p:grpSpPr bwMode="auto">
          <a:xfrm>
            <a:off x="61218" y="2301906"/>
            <a:ext cx="8502691" cy="995493"/>
            <a:chOff x="107504" y="3140968"/>
            <a:chExt cx="8832378" cy="1399333"/>
          </a:xfrm>
        </p:grpSpPr>
        <p:pic>
          <p:nvPicPr>
            <p:cNvPr id="58382" name="Picture 5" descr="J:\Public\PSI\eeZttff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3140968"/>
              <a:ext cx="1981200" cy="1387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8383" name="Group 79"/>
            <p:cNvGrpSpPr>
              <a:grpSpLocks/>
            </p:cNvGrpSpPr>
            <p:nvPr/>
          </p:nvGrpSpPr>
          <p:grpSpPr bwMode="auto">
            <a:xfrm>
              <a:off x="6660232" y="3341738"/>
              <a:ext cx="2279650" cy="1198563"/>
              <a:chOff x="528" y="912"/>
              <a:chExt cx="1436" cy="755"/>
            </a:xfrm>
          </p:grpSpPr>
          <p:pic>
            <p:nvPicPr>
              <p:cNvPr id="58387" name="Picture 80" descr="\\cern.ch\dfs\Users\j\janot\Public\SSI2001\eegee.g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8" y="912"/>
                <a:ext cx="1229" cy="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ectangle 81"/>
              <p:cNvSpPr>
                <a:spLocks noChangeArrowheads="1"/>
              </p:cNvSpPr>
              <p:nvPr/>
            </p:nvSpPr>
            <p:spPr bwMode="auto">
              <a:xfrm>
                <a:off x="960" y="1024"/>
                <a:ext cx="336" cy="1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endParaRPr lang="en-US" altLang="x-none" sz="1600" b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12" name="Text Box 82"/>
              <p:cNvSpPr txBox="1">
                <a:spLocks noChangeArrowheads="1"/>
              </p:cNvSpPr>
              <p:nvPr/>
            </p:nvSpPr>
            <p:spPr bwMode="auto">
              <a:xfrm>
                <a:off x="1056" y="1036"/>
                <a:ext cx="279" cy="28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x-none" sz="1600" b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</a:rPr>
                  <a:t>X</a:t>
                </a:r>
                <a:r>
                  <a:rPr lang="en-US" altLang="x-none" sz="1600" b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*</a:t>
                </a:r>
                <a:endParaRPr lang="en-US" altLang="x-none" sz="1600" b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58390" name="Text Box 83"/>
              <p:cNvSpPr txBox="1">
                <a:spLocks noChangeArrowheads="1"/>
              </p:cNvSpPr>
              <p:nvPr/>
            </p:nvSpPr>
            <p:spPr bwMode="auto">
              <a:xfrm>
                <a:off x="1728" y="921"/>
                <a:ext cx="230" cy="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en-US" sz="1400" b="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 </a:t>
                </a:r>
                <a:r>
                  <a:rPr lang="en-US" altLang="en-US" sz="1400" b="0" baseline="3000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-</a:t>
                </a:r>
                <a:endParaRPr lang="en-US" altLang="en-US" sz="1400" b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8391" name="Text Box 84"/>
              <p:cNvSpPr txBox="1">
                <a:spLocks noChangeArrowheads="1"/>
              </p:cNvSpPr>
              <p:nvPr/>
            </p:nvSpPr>
            <p:spPr bwMode="auto">
              <a:xfrm>
                <a:off x="1728" y="1408"/>
                <a:ext cx="236" cy="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en-US" sz="1400" b="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 </a:t>
                </a:r>
                <a:r>
                  <a:rPr lang="en-US" altLang="en-US" sz="1400" b="0" baseline="3000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+</a:t>
                </a:r>
                <a:endParaRPr lang="en-US" altLang="en-US" sz="1400" b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cxnSp>
          <p:nvCxnSpPr>
            <p:cNvPr id="58384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1763688" y="3861048"/>
              <a:ext cx="604714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385" name="TextBox 7"/>
            <p:cNvSpPr txBox="1">
              <a:spLocks noChangeArrowheads="1"/>
            </p:cNvSpPr>
            <p:nvPr/>
          </p:nvSpPr>
          <p:spPr bwMode="auto">
            <a:xfrm>
              <a:off x="2195736" y="3501008"/>
              <a:ext cx="4269656" cy="984886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E.g. top mass predicted by LEP1 and SLC in 1993:</a:t>
              </a:r>
            </a:p>
            <a:p>
              <a:pPr algn="l" eaLnBrk="0" hangingPunct="0"/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</a:rPr>
                <a:t>m</a:t>
              </a:r>
              <a:r>
                <a:rPr lang="en-US" altLang="en-US" sz="1400" b="0" baseline="-25000" err="1">
                  <a:solidFill>
                    <a:srgbClr val="000000"/>
                  </a:solidFill>
                  <a:latin typeface="Comic Sans MS" pitchFamily="66" charset="0"/>
                </a:rPr>
                <a:t>top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 = 177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 10 </a:t>
              </a:r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GeV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;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first direct evidence </a:t>
              </a:r>
            </a:p>
            <a:p>
              <a:pPr algn="l" eaLnBrk="0" hangingPunct="0"/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at </a:t>
              </a:r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Tevatron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 in 1994: </a:t>
              </a:r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</a:rPr>
                <a:t>m</a:t>
              </a:r>
              <a:r>
                <a:rPr lang="en-US" altLang="en-US" sz="1400" b="0" baseline="-25000" err="1">
                  <a:solidFill>
                    <a:srgbClr val="000000"/>
                  </a:solidFill>
                  <a:latin typeface="Comic Sans MS" pitchFamily="66" charset="0"/>
                </a:rPr>
                <a:t>top</a:t>
              </a:r>
              <a:r>
                <a:rPr lang="en-US" altLang="en-US" sz="1400" b="0" baseline="-2500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=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174 </a:t>
              </a:r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 16 </a:t>
              </a:r>
              <a:r>
                <a:rPr lang="en-US" altLang="en-US" sz="1400" b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GeV</a:t>
              </a:r>
              <a:endParaRPr lang="en-US" altLang="en-US" sz="1400" b="0" baseline="-25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8386" name="TextBox 22"/>
            <p:cNvSpPr txBox="1">
              <a:spLocks noChangeArrowheads="1"/>
            </p:cNvSpPr>
            <p:nvPr/>
          </p:nvSpPr>
          <p:spPr bwMode="auto">
            <a:xfrm>
              <a:off x="539552" y="3212976"/>
              <a:ext cx="1061643" cy="3693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</a:rPr>
                <a:t>√s ~ 90 GeV</a:t>
              </a:r>
            </a:p>
          </p:txBody>
        </p:sp>
      </p:grpSp>
      <p:sp>
        <p:nvSpPr>
          <p:cNvPr id="58379" name="TextBox 33"/>
          <p:cNvSpPr txBox="1">
            <a:spLocks noChangeArrowheads="1"/>
          </p:cNvSpPr>
          <p:nvPr/>
        </p:nvSpPr>
        <p:spPr bwMode="auto">
          <a:xfrm>
            <a:off x="34925" y="3721894"/>
            <a:ext cx="75536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/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</a:rPr>
              <a:t>e.g. neutrino interactions, rare decay modes </a:t>
            </a:r>
            <a:r>
              <a:rPr lang="en-US" altLang="en-US" sz="1200" b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intense beams and/or ultra-sensitive (massive) </a:t>
            </a:r>
          </a:p>
          <a:p>
            <a:pPr algn="l" eaLnBrk="0" hangingPunct="0"/>
            <a:r>
              <a:rPr lang="en-US" altLang="en-US" sz="1200" b="1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detectors (“intensity frontier”)</a:t>
            </a:r>
            <a:endParaRPr lang="en-US" altLang="en-US" sz="1200" b="1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8381" name="Picture 3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35" y="4056460"/>
            <a:ext cx="1597025" cy="105370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28373" y="4445699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>
                <a:effectLst/>
              </a:rPr>
              <a:t>Slide from </a:t>
            </a:r>
          </a:p>
          <a:p>
            <a:r>
              <a:rPr lang="en-US" sz="1800" i="1">
                <a:effectLst/>
              </a:rPr>
              <a:t>F. </a:t>
            </a:r>
            <a:r>
              <a:rPr lang="en-US" sz="1800" i="1" err="1">
                <a:effectLst/>
              </a:rPr>
              <a:t>Gianotti</a:t>
            </a:r>
            <a:endParaRPr lang="en-US" sz="1800" i="1">
              <a:effectLst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8316416" y="555526"/>
            <a:ext cx="504056" cy="2741873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 rot="5400000">
            <a:off x="8314408" y="1758065"/>
            <a:ext cx="1237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/>
              </a:rPr>
              <a:t>Main focus</a:t>
            </a:r>
          </a:p>
        </p:txBody>
      </p:sp>
    </p:spTree>
    <p:extLst>
      <p:ext uri="{BB962C8B-B14F-4D97-AF65-F5344CB8AC3E}">
        <p14:creationId xmlns:p14="http://schemas.microsoft.com/office/powerpoint/2010/main" val="119259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92894"/>
            <a:ext cx="5770984" cy="4111104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/>
              <a:t>So, we want high energy and high luminosity</a:t>
            </a:r>
          </a:p>
          <a:p>
            <a:pPr lvl="1"/>
            <a:r>
              <a:rPr lang="en-US" dirty="0"/>
              <a:t>When we say high luminosity, we implicitly mean high event rate</a:t>
            </a:r>
          </a:p>
          <a:p>
            <a:pPr lvl="1"/>
            <a:r>
              <a:rPr lang="en-US" dirty="0"/>
              <a:t>Reminder: The luminosity directly determines the event rate</a:t>
            </a:r>
            <a:endParaRPr lang="en-US" dirty="0">
              <a:ea typeface="Calibri"/>
              <a:cs typeface="Calibri"/>
            </a:endParaRPr>
          </a:p>
          <a:p>
            <a:pPr lvl="1"/>
            <a:endParaRPr lang="en-US"/>
          </a:p>
          <a:p>
            <a:r>
              <a:rPr lang="en-US" dirty="0"/>
              <a:t>How do we get there? Several choices to be made:</a:t>
            </a:r>
            <a:endParaRPr lang="en-US" dirty="0">
              <a:ea typeface="Calibri"/>
              <a:cs typeface="Calibri"/>
            </a:endParaRPr>
          </a:p>
          <a:p>
            <a:pPr marL="671195" lvl="1" indent="-271145"/>
            <a:r>
              <a:rPr lang="en-US" altLang="en-US" dirty="0">
                <a:solidFill>
                  <a:srgbClr val="0000FF"/>
                </a:solidFill>
              </a:rPr>
              <a:t>What to collide</a:t>
            </a:r>
            <a:r>
              <a:rPr lang="en-US" altLang="en-US" dirty="0"/>
              <a:t>: lepton vs hadron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r>
              <a:rPr lang="en-US" altLang="en-US" dirty="0">
                <a:solidFill>
                  <a:srgbClr val="0000FF"/>
                </a:solidFill>
              </a:rPr>
              <a:t>How to collide</a:t>
            </a:r>
            <a:r>
              <a:rPr lang="en-US" altLang="en-US" dirty="0"/>
              <a:t>: </a:t>
            </a:r>
            <a:endParaRPr lang="en-US" altLang="en-US" dirty="0">
              <a:ea typeface="Calibri"/>
              <a:cs typeface="Calibri"/>
            </a:endParaRPr>
          </a:p>
          <a:p>
            <a:pPr marL="1071245" lvl="2" indent="-271145"/>
            <a:r>
              <a:rPr lang="en-GB" altLang="en-US" dirty="0"/>
              <a:t>fixed target or colliding beams</a:t>
            </a:r>
            <a:endParaRPr lang="en-GB" altLang="en-US" dirty="0">
              <a:ea typeface="Calibri"/>
              <a:cs typeface="Calibri"/>
            </a:endParaRPr>
          </a:p>
          <a:p>
            <a:pPr marL="1071245" lvl="2" indent="-271145"/>
            <a:r>
              <a:rPr lang="en-US" altLang="en-US" dirty="0"/>
              <a:t>linear vs circular collider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r>
              <a:rPr lang="en-US" altLang="en-US" dirty="0">
                <a:solidFill>
                  <a:srgbClr val="0000FF"/>
                </a:solidFill>
              </a:rPr>
              <a:t>Acceleration technology</a:t>
            </a:r>
            <a:endParaRPr lang="en-US" altLang="en-US" dirty="0">
              <a:solidFill>
                <a:srgbClr val="0000FF"/>
              </a:solidFill>
              <a:ea typeface="Calibri"/>
              <a:cs typeface="Calibri"/>
            </a:endParaRPr>
          </a:p>
          <a:p>
            <a:pPr marL="1071245" lvl="2" indent="-271145"/>
            <a:r>
              <a:rPr lang="en-US" altLang="en-US" dirty="0"/>
              <a:t>DC, RF, </a:t>
            </a:r>
            <a:r>
              <a:rPr lang="en-US" altLang="en-US" dirty="0" err="1"/>
              <a:t>wakefield</a:t>
            </a:r>
            <a:r>
              <a:rPr lang="en-US" altLang="en-US" dirty="0"/>
              <a:t>…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r>
              <a:rPr lang="en-US" altLang="en-US" dirty="0">
                <a:solidFill>
                  <a:srgbClr val="0000FF"/>
                </a:solidFill>
              </a:rPr>
              <a:t>Magnet technology</a:t>
            </a:r>
            <a:endParaRPr lang="en-US" altLang="en-US" dirty="0">
              <a:solidFill>
                <a:srgbClr val="0000FF"/>
              </a:solidFill>
              <a:ea typeface="Calibri"/>
              <a:cs typeface="Calibri"/>
            </a:endParaRPr>
          </a:p>
          <a:p>
            <a:pPr marL="1071245" lvl="2" indent="-271145"/>
            <a:r>
              <a:rPr lang="en-US" altLang="en-US" dirty="0"/>
              <a:t>Superconducting (what conductor?), normal conducting </a:t>
            </a:r>
            <a:endParaRPr lang="en-US" altLang="en-US" dirty="0">
              <a:solidFill>
                <a:srgbClr val="000000"/>
              </a:solidFill>
            </a:endParaRPr>
          </a:p>
          <a:p>
            <a:pPr marL="671195" lvl="1" indent="-271145"/>
            <a:r>
              <a:rPr lang="en-US" altLang="en-US" dirty="0">
                <a:solidFill>
                  <a:srgbClr val="0000FF"/>
                </a:solidFill>
              </a:rPr>
              <a:t>Acceptable cost </a:t>
            </a:r>
            <a:r>
              <a:rPr lang="en-US" altLang="en-US" dirty="0"/>
              <a:t>of construction, power consumption, site</a:t>
            </a:r>
            <a:endParaRPr lang="en-US" dirty="0"/>
          </a:p>
          <a:p>
            <a:pPr marL="671195" lvl="1" indent="-271145"/>
            <a:endParaRPr lang="en-US" altLang="en-US">
              <a:ea typeface="Calibri"/>
              <a:cs typeface="Calibri"/>
            </a:endParaRPr>
          </a:p>
          <a:p>
            <a:pPr marL="271145" indent="-271145"/>
            <a:r>
              <a:rPr lang="en-US" altLang="en-US" dirty="0"/>
              <a:t>Think about various </a:t>
            </a:r>
            <a:r>
              <a:rPr lang="en-US" altLang="en-US" dirty="0">
                <a:solidFill>
                  <a:srgbClr val="FF0000"/>
                </a:solidFill>
              </a:rPr>
              <a:t>limitations to energy and luminosity </a:t>
            </a:r>
            <a:r>
              <a:rPr lang="en-US" altLang="en-US" dirty="0"/>
              <a:t>and how to overcome them</a:t>
            </a:r>
            <a:endParaRPr lang="en-US" altLang="en-US" dirty="0">
              <a:ea typeface="Calibri"/>
              <a:cs typeface="Calibri"/>
            </a:endParaRPr>
          </a:p>
          <a:p>
            <a:pPr marL="671195" lvl="1" indent="-271145"/>
            <a:endParaRPr lang="en-US" altLang="en-US">
              <a:ea typeface="Calibri"/>
              <a:cs typeface="Calibri"/>
            </a:endParaRPr>
          </a:p>
          <a:p>
            <a:pPr marL="1071245" lvl="2" indent="-271145"/>
            <a:endParaRPr lang="en-US" altLang="en-US">
              <a:ea typeface="Calibri"/>
              <a:cs typeface="Calibri"/>
            </a:endParaRPr>
          </a:p>
          <a:p>
            <a:pPr lvl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Considerations for new colliders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A97CD9A-0D8C-534D-B114-D24D205D5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36977"/>
            <a:ext cx="2027015" cy="936104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12160" y="1707654"/>
            <a:ext cx="1027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chemeClr val="accent1"/>
                </a:solidFill>
              </a:rPr>
              <a:t>Event rate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92431" y="2191464"/>
            <a:ext cx="18323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chemeClr val="accent1"/>
                </a:solidFill>
              </a:rPr>
              <a:t>Luminosity</a:t>
            </a:r>
          </a:p>
          <a:p>
            <a:r>
              <a:rPr lang="en-US" sz="1600" i="1">
                <a:solidFill>
                  <a:schemeClr val="accent1"/>
                </a:solidFill>
              </a:rPr>
              <a:t>(determined by</a:t>
            </a:r>
          </a:p>
          <a:p>
            <a:r>
              <a:rPr lang="en-US" sz="1600" i="1">
                <a:solidFill>
                  <a:schemeClr val="accent1"/>
                </a:solidFill>
              </a:rPr>
              <a:t>and collider design:</a:t>
            </a:r>
            <a:endParaRPr lang="en-US" sz="1600" i="1">
              <a:solidFill>
                <a:schemeClr val="accent1"/>
              </a:solidFill>
              <a:sym typeface="Wingdings" pitchFamily="2" charset="2"/>
            </a:endParaRPr>
          </a:p>
          <a:p>
            <a:r>
              <a:rPr lang="en-US" sz="1600" i="1">
                <a:solidFill>
                  <a:schemeClr val="accent1"/>
                </a:solidFill>
                <a:sym typeface="Wingdings" pitchFamily="2" charset="2"/>
              </a:rPr>
              <a:t>can be influenced)</a:t>
            </a:r>
            <a:endParaRPr lang="en-US" sz="1600" i="1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24328" y="1854572"/>
            <a:ext cx="16305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chemeClr val="accent1"/>
                </a:solidFill>
              </a:rPr>
              <a:t>Cross section</a:t>
            </a:r>
          </a:p>
          <a:p>
            <a:r>
              <a:rPr lang="en-US" sz="1600" i="1">
                <a:solidFill>
                  <a:schemeClr val="accent1"/>
                </a:solidFill>
              </a:rPr>
              <a:t>(given by physics,</a:t>
            </a:r>
          </a:p>
          <a:p>
            <a:r>
              <a:rPr lang="en-US" sz="1600" i="1">
                <a:solidFill>
                  <a:schemeClr val="accent1"/>
                </a:solidFill>
              </a:rPr>
              <a:t>cannot be </a:t>
            </a:r>
          </a:p>
          <a:p>
            <a:r>
              <a:rPr lang="en-US" sz="1600" i="1">
                <a:solidFill>
                  <a:schemeClr val="accent1"/>
                </a:solidFill>
              </a:rPr>
              <a:t>influenced)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814115" y="1491630"/>
            <a:ext cx="0" cy="2880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8339615" y="1419622"/>
            <a:ext cx="17075" cy="512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516216" y="1347616"/>
            <a:ext cx="1080120" cy="1045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596" y="3494683"/>
            <a:ext cx="2289572" cy="1646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7061882"/>
              </p:ext>
            </p:extLst>
          </p:nvPr>
        </p:nvGraphicFramePr>
        <p:xfrm>
          <a:off x="8173293" y="3902594"/>
          <a:ext cx="863203" cy="220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98500" imgH="177800" progId="Equation.3">
                  <p:embed/>
                </p:oleObj>
              </mc:Choice>
              <mc:Fallback>
                <p:oleObj name="Equation" r:id="rId5" imgW="698500" imgH="177800" progId="Equation.3">
                  <p:embed/>
                  <p:pic>
                    <p:nvPicPr>
                      <p:cNvPr id="1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3293" y="3902594"/>
                        <a:ext cx="863203" cy="22026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7961" dir="2700000" algn="ctr" rotWithShape="0">
                                <a:srgbClr val="999999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747850" y="3241308"/>
            <a:ext cx="1856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/>
              <a:t>Higgs cross section: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6B1D6F-469A-1960-8835-999FB38E0670}"/>
              </a:ext>
            </a:extLst>
          </p:cNvPr>
          <p:cNvSpPr txBox="1"/>
          <p:nvPr/>
        </p:nvSpPr>
        <p:spPr>
          <a:xfrm>
            <a:off x="7819750" y="3633464"/>
            <a:ext cx="107273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/>
              <a:t>(Centre-of-mass energy)</a:t>
            </a:r>
          </a:p>
        </p:txBody>
      </p:sp>
    </p:spTree>
    <p:extLst>
      <p:ext uri="{BB962C8B-B14F-4D97-AF65-F5344CB8AC3E}">
        <p14:creationId xmlns:p14="http://schemas.microsoft.com/office/powerpoint/2010/main" val="396836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10" grpId="0"/>
      <p:bldP spid="11" grpId="0"/>
      <p:bldP spid="18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Leptons </a:t>
            </a:r>
            <a:r>
              <a:rPr lang="en-US" err="1"/>
              <a:t>vs</a:t>
            </a:r>
            <a:r>
              <a:rPr lang="en-US"/>
              <a:t> hadrons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75355" y="552921"/>
            <a:ext cx="4463479" cy="151477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/>
              <a:t>Hadrons (protons or ions)</a:t>
            </a:r>
          </a:p>
          <a:p>
            <a:pPr marL="176213" indent="-176213"/>
            <a:r>
              <a:rPr lang="en-US" altLang="en-US" sz="1400"/>
              <a:t>Mix of quarks, anti-quarks and gluons: </a:t>
            </a:r>
          </a:p>
          <a:p>
            <a:pPr marL="576263" lvl="1" indent="-176213"/>
            <a:r>
              <a:rPr lang="en-US" altLang="en-US" sz="1200"/>
              <a:t>variety of processes</a:t>
            </a:r>
          </a:p>
          <a:p>
            <a:pPr marL="576263" lvl="1" indent="-176213"/>
            <a:r>
              <a:rPr lang="en-US" altLang="en-US" sz="1200"/>
              <a:t>not all nucleon energy available in collision</a:t>
            </a:r>
          </a:p>
          <a:p>
            <a:pPr marL="576263" lvl="1" indent="-176213"/>
            <a:r>
              <a:rPr lang="en-US" altLang="en-US" sz="1200"/>
              <a:t>Energy spread between </a:t>
            </a:r>
            <a:r>
              <a:rPr lang="en-US" altLang="en-US" sz="1200" err="1"/>
              <a:t>partons</a:t>
            </a:r>
            <a:r>
              <a:rPr lang="en-US" altLang="en-US" sz="1200"/>
              <a:t> – spread in collision energy</a:t>
            </a:r>
          </a:p>
          <a:p>
            <a:pPr marL="576263" lvl="1" indent="-176213"/>
            <a:r>
              <a:rPr lang="en-US" altLang="en-US" sz="1200"/>
              <a:t>huge QCD background</a:t>
            </a:r>
          </a:p>
          <a:p>
            <a:pPr marL="176213" indent="-176213"/>
            <a:r>
              <a:rPr lang="en-US" altLang="en-US" sz="1400"/>
              <a:t>Can typically achieve highest collision energy </a:t>
            </a:r>
          </a:p>
          <a:p>
            <a:pPr marL="176213" indent="-176213"/>
            <a:r>
              <a:rPr lang="en-US" altLang="en-US" sz="1400">
                <a:sym typeface="Wingdings" pitchFamily="2" charset="2"/>
              </a:rPr>
              <a:t>Good for discoveries </a:t>
            </a:r>
            <a:r>
              <a:rPr lang="en-US" altLang="en-US" sz="1400"/>
              <a:t>at the frontier of new physics</a:t>
            </a:r>
          </a:p>
          <a:p>
            <a:pPr marL="176213" indent="-176213"/>
            <a:endParaRPr lang="en-US" altLang="en-US" sz="1600"/>
          </a:p>
          <a:p>
            <a:endParaRPr lang="en-GB" sz="2800"/>
          </a:p>
        </p:txBody>
      </p: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347634" y="2560975"/>
            <a:ext cx="2830513" cy="923925"/>
            <a:chOff x="478" y="700"/>
            <a:chExt cx="1646" cy="582"/>
          </a:xfrm>
        </p:grpSpPr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>
              <a:off x="478" y="951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747" y="937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GB"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5" name="Oval 16"/>
            <p:cNvSpPr>
              <a:spLocks noChangeArrowheads="1"/>
            </p:cNvSpPr>
            <p:nvPr/>
          </p:nvSpPr>
          <p:spPr bwMode="auto">
            <a:xfrm>
              <a:off x="880" y="1035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6" name="Oval 17"/>
            <p:cNvSpPr>
              <a:spLocks noChangeArrowheads="1"/>
            </p:cNvSpPr>
            <p:nvPr/>
          </p:nvSpPr>
          <p:spPr bwMode="auto">
            <a:xfrm>
              <a:off x="797" y="1078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7" name="Oval 18"/>
            <p:cNvSpPr>
              <a:spLocks noChangeArrowheads="1"/>
            </p:cNvSpPr>
            <p:nvPr/>
          </p:nvSpPr>
          <p:spPr bwMode="auto">
            <a:xfrm>
              <a:off x="820" y="96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609" y="909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GB"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681" y="942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653" y="103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751" y="100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876" y="997"/>
              <a:ext cx="29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 flipH="1">
              <a:off x="1314" y="1067"/>
              <a:ext cx="339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 flipH="1">
              <a:off x="1908" y="93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936" y="1067"/>
              <a:ext cx="37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>
              <a:off x="853" y="1110"/>
              <a:ext cx="295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1416" y="969"/>
              <a:ext cx="26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1455" y="1025"/>
              <a:ext cx="296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>
              <a:off x="1077" y="829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1077" y="700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1230" y="784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 flipH="1">
              <a:off x="1230" y="1067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1314" y="1078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>
              <a:off x="1314" y="1067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708" y="747"/>
              <a:ext cx="1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p</a:t>
              </a:r>
            </a:p>
          </p:txBody>
        </p:sp>
        <p:sp>
          <p:nvSpPr>
            <p:cNvPr id="36" name="Rectangle 37"/>
            <p:cNvSpPr>
              <a:spLocks noChangeArrowheads="1"/>
            </p:cNvSpPr>
            <p:nvPr/>
          </p:nvSpPr>
          <p:spPr bwMode="auto">
            <a:xfrm>
              <a:off x="1750" y="738"/>
              <a:ext cx="1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p</a:t>
              </a:r>
            </a:p>
          </p:txBody>
        </p:sp>
      </p:grpSp>
      <p:pic>
        <p:nvPicPr>
          <p:cNvPr id="4100" name="Picture 4" descr="The 2018 heavy-ion collision run has started | CMS Experi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79" y="3420977"/>
            <a:ext cx="3185048" cy="163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5390587" y="4640447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LEP II </a:t>
            </a:r>
            <a:r>
              <a:rPr lang="en-US" sz="1100" err="1"/>
              <a:t>e+e</a:t>
            </a:r>
            <a:r>
              <a:rPr lang="en-US" sz="1100"/>
              <a:t>- </a:t>
            </a:r>
            <a:br>
              <a:rPr lang="en-US" sz="1100"/>
            </a:br>
            <a:r>
              <a:rPr lang="en-US" sz="1100"/>
              <a:t>collision, DELPHI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563888" y="3435846"/>
            <a:ext cx="9749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LHC </a:t>
            </a:r>
            <a:r>
              <a:rPr lang="en-US" sz="1100" err="1"/>
              <a:t>Pb-Pb</a:t>
            </a:r>
            <a:br>
              <a:rPr lang="en-US" sz="1100"/>
            </a:br>
            <a:r>
              <a:rPr lang="en-US" sz="1100"/>
              <a:t>collision, CMS</a:t>
            </a:r>
          </a:p>
        </p:txBody>
      </p:sp>
      <p:sp>
        <p:nvSpPr>
          <p:cNvPr id="56" name="Content Placeholder 3"/>
          <p:cNvSpPr txBox="1">
            <a:spLocks/>
          </p:cNvSpPr>
          <p:nvPr/>
        </p:nvSpPr>
        <p:spPr>
          <a:xfrm>
            <a:off x="4860032" y="555526"/>
            <a:ext cx="4386841" cy="15735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/>
              <a:t>Leptons (electrons, positrons, maybe </a:t>
            </a:r>
            <a:r>
              <a:rPr lang="en-US" altLang="en-US" sz="1800" err="1"/>
              <a:t>muons</a:t>
            </a:r>
            <a:r>
              <a:rPr lang="en-US" altLang="en-US" sz="1800"/>
              <a:t>)</a:t>
            </a:r>
          </a:p>
          <a:p>
            <a:pPr marL="176213" indent="-176213"/>
            <a:r>
              <a:rPr lang="en-US" altLang="en-US" sz="1400"/>
              <a:t>Elementary particles colliding - very well defined </a:t>
            </a:r>
            <a:r>
              <a:rPr lang="en-US" altLang="en-US" sz="1400" err="1"/>
              <a:t>centre</a:t>
            </a:r>
            <a:r>
              <a:rPr lang="en-US" altLang="en-US" sz="1400"/>
              <a:t>-of-mass  energy</a:t>
            </a:r>
          </a:p>
          <a:p>
            <a:pPr marL="176213" indent="-176213"/>
            <a:r>
              <a:rPr lang="en-US" altLang="en-US" sz="1400"/>
              <a:t>Low background</a:t>
            </a:r>
          </a:p>
          <a:p>
            <a:pPr marL="176213" indent="-176213"/>
            <a:r>
              <a:rPr lang="en-US" altLang="en-US" sz="1400"/>
              <a:t>Good for high-precision measurements</a:t>
            </a:r>
          </a:p>
          <a:p>
            <a:pPr marL="176213" indent="-176213"/>
            <a:r>
              <a:rPr lang="en-US" altLang="en-US" sz="1400"/>
              <a:t>Higher energy loss from synchrotron radiation influences accelerator design </a:t>
            </a:r>
            <a:r>
              <a:rPr lang="en-US" altLang="en-US" sz="1400">
                <a:sym typeface="Wingdings" pitchFamily="2" charset="2"/>
              </a:rPr>
              <a:t> see next slides</a:t>
            </a:r>
            <a:endParaRPr lang="en-US" altLang="en-US" sz="1400"/>
          </a:p>
          <a:p>
            <a:pPr marL="176213" indent="-176213"/>
            <a:endParaRPr lang="en-US" altLang="en-US" sz="1400"/>
          </a:p>
        </p:txBody>
      </p:sp>
      <p:grpSp>
        <p:nvGrpSpPr>
          <p:cNvPr id="57" name="Group 38"/>
          <p:cNvGrpSpPr>
            <a:grpSpLocks/>
          </p:cNvGrpSpPr>
          <p:nvPr/>
        </p:nvGrpSpPr>
        <p:grpSpPr bwMode="auto">
          <a:xfrm>
            <a:off x="5929386" y="2295897"/>
            <a:ext cx="2459038" cy="923925"/>
            <a:chOff x="476" y="1661"/>
            <a:chExt cx="1430" cy="582"/>
          </a:xfrm>
        </p:grpSpPr>
        <p:sp>
          <p:nvSpPr>
            <p:cNvPr id="58" name="Line 39"/>
            <p:cNvSpPr>
              <a:spLocks noChangeShapeType="1"/>
            </p:cNvSpPr>
            <p:nvPr/>
          </p:nvSpPr>
          <p:spPr bwMode="auto">
            <a:xfrm>
              <a:off x="967" y="1661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AutoShape 40"/>
            <p:cNvSpPr>
              <a:spLocks noChangeArrowheads="1"/>
            </p:cNvSpPr>
            <p:nvPr/>
          </p:nvSpPr>
          <p:spPr bwMode="auto">
            <a:xfrm>
              <a:off x="476" y="194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185E5E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0" name="Oval 41"/>
            <p:cNvSpPr>
              <a:spLocks noChangeArrowheads="1"/>
            </p:cNvSpPr>
            <p:nvPr/>
          </p:nvSpPr>
          <p:spPr bwMode="auto">
            <a:xfrm>
              <a:off x="770" y="199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1" name="Oval 42"/>
            <p:cNvSpPr>
              <a:spLocks noChangeArrowheads="1"/>
            </p:cNvSpPr>
            <p:nvPr/>
          </p:nvSpPr>
          <p:spPr bwMode="auto">
            <a:xfrm>
              <a:off x="1543" y="200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2" name="Line 43"/>
            <p:cNvSpPr>
              <a:spLocks noChangeShapeType="1"/>
            </p:cNvSpPr>
            <p:nvPr/>
          </p:nvSpPr>
          <p:spPr bwMode="auto">
            <a:xfrm flipH="1">
              <a:off x="1204" y="2028"/>
              <a:ext cx="339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AutoShape 44"/>
            <p:cNvSpPr>
              <a:spLocks noChangeArrowheads="1"/>
            </p:cNvSpPr>
            <p:nvPr/>
          </p:nvSpPr>
          <p:spPr bwMode="auto">
            <a:xfrm flipH="1">
              <a:off x="1690" y="194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826" y="2028"/>
              <a:ext cx="378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" name="Line 46"/>
            <p:cNvSpPr>
              <a:spLocks noChangeShapeType="1"/>
            </p:cNvSpPr>
            <p:nvPr/>
          </p:nvSpPr>
          <p:spPr bwMode="auto">
            <a:xfrm>
              <a:off x="967" y="1790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1120" y="1745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Line 48"/>
            <p:cNvSpPr>
              <a:spLocks noChangeShapeType="1"/>
            </p:cNvSpPr>
            <p:nvPr/>
          </p:nvSpPr>
          <p:spPr bwMode="auto">
            <a:xfrm flipH="1">
              <a:off x="1120" y="2028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8" name="Line 49"/>
            <p:cNvSpPr>
              <a:spLocks noChangeShapeType="1"/>
            </p:cNvSpPr>
            <p:nvPr/>
          </p:nvSpPr>
          <p:spPr bwMode="auto">
            <a:xfrm>
              <a:off x="1204" y="2039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Line 50"/>
            <p:cNvSpPr>
              <a:spLocks noChangeShapeType="1"/>
            </p:cNvSpPr>
            <p:nvPr/>
          </p:nvSpPr>
          <p:spPr bwMode="auto">
            <a:xfrm>
              <a:off x="1204" y="2028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0" name="Rectangle 51"/>
            <p:cNvSpPr>
              <a:spLocks noChangeArrowheads="1"/>
            </p:cNvSpPr>
            <p:nvPr/>
          </p:nvSpPr>
          <p:spPr bwMode="auto">
            <a:xfrm>
              <a:off x="703" y="1797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e+</a:t>
              </a:r>
            </a:p>
          </p:txBody>
        </p:sp>
        <p:sp>
          <p:nvSpPr>
            <p:cNvPr id="71" name="Rectangle 52"/>
            <p:cNvSpPr>
              <a:spLocks noChangeArrowheads="1"/>
            </p:cNvSpPr>
            <p:nvPr/>
          </p:nvSpPr>
          <p:spPr bwMode="auto">
            <a:xfrm>
              <a:off x="1470" y="1812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e-</a:t>
              </a:r>
            </a:p>
          </p:txBody>
        </p:sp>
      </p:grpSp>
      <p:pic>
        <p:nvPicPr>
          <p:cNvPr id="72" name="Picture 2" descr="DELPHI: Two-jet event - CERN Document Ser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857" y="3249949"/>
            <a:ext cx="1802344" cy="178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17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2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186808" cy="3967088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Classical electrodynamics: </a:t>
            </a:r>
            <a:r>
              <a:rPr lang="en-US">
                <a:solidFill>
                  <a:srgbClr val="0000FF"/>
                </a:solidFill>
              </a:rPr>
              <a:t>an accelerating charge radiates</a:t>
            </a:r>
          </a:p>
          <a:p>
            <a:pPr lvl="1"/>
            <a:r>
              <a:rPr lang="en-US"/>
              <a:t>Radiation carries off energy, which is taken away from the kinetic energy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Radiated energy needs to be replenished </a:t>
            </a:r>
            <a:r>
              <a:rPr lang="en-US"/>
              <a:t>by accelerating RF cavities =&gt;</a:t>
            </a:r>
            <a:r>
              <a:rPr lang="en-US">
                <a:sym typeface="Wingdings" pitchFamily="2" charset="2"/>
              </a:rPr>
              <a:t> could lead to very high power consumption</a:t>
            </a:r>
            <a:endParaRPr lang="en-US"/>
          </a:p>
          <a:p>
            <a:pPr lvl="1"/>
            <a:r>
              <a:rPr lang="en-US">
                <a:solidFill>
                  <a:srgbClr val="0000FF"/>
                </a:solidFill>
              </a:rPr>
              <a:t>Radiated photons impact on vacuum chamber </a:t>
            </a:r>
            <a:r>
              <a:rPr lang="en-US"/>
              <a:t>=&gt;</a:t>
            </a:r>
            <a:r>
              <a:rPr lang="en-US">
                <a:sym typeface="Wingdings" pitchFamily="2" charset="2"/>
              </a:rPr>
              <a:t> causes heating, maybe even damage for high power loads</a:t>
            </a:r>
          </a:p>
          <a:p>
            <a:pPr lvl="1"/>
            <a:endParaRPr lang="en-US"/>
          </a:p>
          <a:p>
            <a:r>
              <a:rPr lang="en-US"/>
              <a:t>For a relativistic charged particle, radiation is forward – it sweeps around like a locomotive's headlight as the particle moves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Bruce, 2024.07.17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Synchrotron radiation</a:t>
            </a:r>
          </a:p>
        </p:txBody>
      </p:sp>
      <p:sp>
        <p:nvSpPr>
          <p:cNvPr id="7" name="Right Brace 6"/>
          <p:cNvSpPr/>
          <p:nvPr/>
        </p:nvSpPr>
        <p:spPr>
          <a:xfrm>
            <a:off x="4644008" y="1635646"/>
            <a:ext cx="504056" cy="151393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5400000">
            <a:off x="4312610" y="2087624"/>
            <a:ext cx="2111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Imposes limitations on </a:t>
            </a:r>
          </a:p>
          <a:p>
            <a:r>
              <a:rPr lang="en-US" sz="1600">
                <a:solidFill>
                  <a:srgbClr val="FF0000"/>
                </a:solidFill>
              </a:rPr>
              <a:t>collider design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03223"/>
            <a:ext cx="3696866" cy="1328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Synchrotron Radi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059582"/>
            <a:ext cx="1922486" cy="201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86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C35461CDCB0E43B6C365D74E28A912" ma:contentTypeVersion="6" ma:contentTypeDescription="Create a new document." ma:contentTypeScope="" ma:versionID="0e8becfe354e95f9f9162dde053dae9b">
  <xsd:schema xmlns:xsd="http://www.w3.org/2001/XMLSchema" xmlns:xs="http://www.w3.org/2001/XMLSchema" xmlns:p="http://schemas.microsoft.com/office/2006/metadata/properties" xmlns:ns3="05ef4806-2bbf-45ef-b5e4-86f1973d42a4" targetNamespace="http://schemas.microsoft.com/office/2006/metadata/properties" ma:root="true" ma:fieldsID="cf6d802aad22c053986f67545dfaa501" ns3:_="">
    <xsd:import namespace="05ef4806-2bbf-45ef-b5e4-86f1973d42a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_activity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ef4806-2bbf-45ef-b5e4-86f1973d42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5ef4806-2bbf-45ef-b5e4-86f1973d42a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E38A3B-4759-4B85-9112-CC2B5D5F339D}">
  <ds:schemaRefs>
    <ds:schemaRef ds:uri="05ef4806-2bbf-45ef-b5e4-86f1973d42a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3C338ED-E985-41C6-BE71-3A3D40DFAF69}">
  <ds:schemaRefs>
    <ds:schemaRef ds:uri="05ef4806-2bbf-45ef-b5e4-86f1973d42a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3905D7D-BC51-4591-A703-849B2297B44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43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Future High-Energy Collider Projects</vt:lpstr>
      <vt:lpstr>Introductory remarks</vt:lpstr>
      <vt:lpstr>Outline</vt:lpstr>
      <vt:lpstr>Particle colliders</vt:lpstr>
      <vt:lpstr>LHC timeline</vt:lpstr>
      <vt:lpstr>PowerPoint Presentation</vt:lpstr>
      <vt:lpstr>Considerations for new colliders</vt:lpstr>
      <vt:lpstr>Leptons vs hadrons</vt:lpstr>
      <vt:lpstr>Synchrotron radiation</vt:lpstr>
      <vt:lpstr>Radiated power</vt:lpstr>
      <vt:lpstr>Radiation damping</vt:lpstr>
      <vt:lpstr>Collider vs fixed target experiments</vt:lpstr>
      <vt:lpstr>Circular vs linear collider</vt:lpstr>
      <vt:lpstr>Increasing beam energy</vt:lpstr>
      <vt:lpstr>Increasing luminosity</vt:lpstr>
      <vt:lpstr>Some limitations on intensity and beam size</vt:lpstr>
      <vt:lpstr>Geometric reduction factor</vt:lpstr>
      <vt:lpstr>Considerations for future collider choices</vt:lpstr>
      <vt:lpstr>European strategy for particle physics</vt:lpstr>
      <vt:lpstr>Some recommendations in European strategy</vt:lpstr>
      <vt:lpstr>High-energy colliders studied at CERN</vt:lpstr>
      <vt:lpstr>Initiatives in the rest of the world</vt:lpstr>
      <vt:lpstr>PowerPoint Presentation</vt:lpstr>
      <vt:lpstr>ILC basics</vt:lpstr>
      <vt:lpstr>ILC layout and concept</vt:lpstr>
      <vt:lpstr>ILC main parameters</vt:lpstr>
      <vt:lpstr>Luminosity comparison</vt:lpstr>
      <vt:lpstr>ILC Cavities</vt:lpstr>
      <vt:lpstr>Further documentation</vt:lpstr>
      <vt:lpstr>PowerPoint Presentation</vt:lpstr>
      <vt:lpstr>CLIC basics</vt:lpstr>
      <vt:lpstr>CLIC Staged Scenario</vt:lpstr>
      <vt:lpstr>CLIC parameters</vt:lpstr>
      <vt:lpstr>Flat beams in lepton colliders</vt:lpstr>
      <vt:lpstr>CLIC layout</vt:lpstr>
      <vt:lpstr>CLIC cavities</vt:lpstr>
      <vt:lpstr>Drive beam acceleration</vt:lpstr>
      <vt:lpstr>Two-beam acceleration scheme</vt:lpstr>
      <vt:lpstr>CLIC Test Facility (CTF3)</vt:lpstr>
      <vt:lpstr>CLIC power consumption</vt:lpstr>
      <vt:lpstr>CLIC reference documents</vt:lpstr>
      <vt:lpstr>Outline</vt:lpstr>
      <vt:lpstr>Coffee break – some fruit?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Heavy-ion operation in LHC Run 3 and HL-LHC</dc:title>
  <dc:creator>Roderik Bruce</dc:creator>
  <cp:revision>50</cp:revision>
  <dcterms:created xsi:type="dcterms:W3CDTF">2020-12-01T12:30:43Z</dcterms:created>
  <dcterms:modified xsi:type="dcterms:W3CDTF">2024-07-17T06:56:37Z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0x010100A4C35461CDCB0E43B6C365D74E28A912</vt:lpwstr>
  </property>
</Properties>
</file>